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7" r:id="rId1"/>
  </p:sldMasterIdLst>
  <p:notesMasterIdLst>
    <p:notesMasterId r:id="rId68"/>
  </p:notesMasterIdLst>
  <p:sldIdLst>
    <p:sldId id="323" r:id="rId2"/>
    <p:sldId id="324" r:id="rId3"/>
    <p:sldId id="325" r:id="rId4"/>
    <p:sldId id="326" r:id="rId5"/>
    <p:sldId id="327" r:id="rId6"/>
    <p:sldId id="407" r:id="rId7"/>
    <p:sldId id="408" r:id="rId8"/>
    <p:sldId id="412" r:id="rId9"/>
    <p:sldId id="329" r:id="rId10"/>
    <p:sldId id="330" r:id="rId11"/>
    <p:sldId id="331" r:id="rId12"/>
    <p:sldId id="397" r:id="rId13"/>
    <p:sldId id="395" r:id="rId14"/>
    <p:sldId id="394" r:id="rId15"/>
    <p:sldId id="333" r:id="rId16"/>
    <p:sldId id="335" r:id="rId17"/>
    <p:sldId id="382" r:id="rId18"/>
    <p:sldId id="336" r:id="rId19"/>
    <p:sldId id="337" r:id="rId20"/>
    <p:sldId id="414" r:id="rId21"/>
    <p:sldId id="339" r:id="rId22"/>
    <p:sldId id="340" r:id="rId23"/>
    <p:sldId id="341" r:id="rId24"/>
    <p:sldId id="342" r:id="rId25"/>
    <p:sldId id="409" r:id="rId26"/>
    <p:sldId id="343" r:id="rId27"/>
    <p:sldId id="344" r:id="rId28"/>
    <p:sldId id="406" r:id="rId29"/>
    <p:sldId id="346" r:id="rId30"/>
    <p:sldId id="347" r:id="rId31"/>
    <p:sldId id="348" r:id="rId32"/>
    <p:sldId id="393" r:id="rId33"/>
    <p:sldId id="364" r:id="rId34"/>
    <p:sldId id="365" r:id="rId35"/>
    <p:sldId id="366" r:id="rId36"/>
    <p:sldId id="410" r:id="rId37"/>
    <p:sldId id="367" r:id="rId38"/>
    <p:sldId id="368" r:id="rId39"/>
    <p:sldId id="369" r:id="rId40"/>
    <p:sldId id="370" r:id="rId41"/>
    <p:sldId id="371" r:id="rId42"/>
    <p:sldId id="405" r:id="rId43"/>
    <p:sldId id="372" r:id="rId44"/>
    <p:sldId id="373" r:id="rId45"/>
    <p:sldId id="374" r:id="rId46"/>
    <p:sldId id="375" r:id="rId47"/>
    <p:sldId id="413" r:id="rId48"/>
    <p:sldId id="376" r:id="rId49"/>
    <p:sldId id="377" r:id="rId50"/>
    <p:sldId id="378" r:id="rId51"/>
    <p:sldId id="349" r:id="rId52"/>
    <p:sldId id="350" r:id="rId53"/>
    <p:sldId id="351" r:id="rId54"/>
    <p:sldId id="352" r:id="rId55"/>
    <p:sldId id="355" r:id="rId56"/>
    <p:sldId id="354" r:id="rId57"/>
    <p:sldId id="415" r:id="rId58"/>
    <p:sldId id="357" r:id="rId59"/>
    <p:sldId id="359" r:id="rId60"/>
    <p:sldId id="358" r:id="rId61"/>
    <p:sldId id="361" r:id="rId62"/>
    <p:sldId id="362" r:id="rId63"/>
    <p:sldId id="385" r:id="rId64"/>
    <p:sldId id="360" r:id="rId65"/>
    <p:sldId id="379" r:id="rId66"/>
    <p:sldId id="380" r:id="rId6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599"/>
    <a:srgbClr val="4E8F00"/>
    <a:srgbClr val="677A0F"/>
    <a:srgbClr val="3C6E10"/>
    <a:srgbClr val="FF5D01"/>
    <a:srgbClr val="D73B37"/>
    <a:srgbClr val="51A6BD"/>
    <a:srgbClr val="009051"/>
    <a:srgbClr val="E8F4F8"/>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DD36C9F-329C-4DBD-836A-3F9406CA411F}">
  <a:tblStyle styleId="{4DD36C9F-329C-4DBD-836A-3F9406CA411F}" styleName="Table_0">
    <a:wholeTbl>
      <a:tcTxStyle b="off" i="off">
        <a:font>
          <a:latin typeface="Arial"/>
          <a:ea typeface="Arial"/>
          <a:cs typeface="Arial"/>
        </a:font>
        <a:schemeClr val="dk1"/>
      </a:tcTxStyle>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chemeClr val="accent6"/>
              </a:solidFill>
              <a:prstDash val="solid"/>
              <a:round/>
              <a:headEnd type="none" w="sm" len="sm"/>
              <a:tailEnd type="none" w="sm" len="sm"/>
            </a:ln>
          </a:insideH>
          <a:insideV>
            <a:ln w="9525" cap="flat" cmpd="sng">
              <a:solidFill>
                <a:schemeClr val="accent6"/>
              </a:solidFill>
              <a:prstDash val="solid"/>
              <a:round/>
              <a:headEnd type="none" w="sm" len="sm"/>
              <a:tailEnd type="none" w="sm" len="sm"/>
            </a:ln>
          </a:insideV>
        </a:tcBdr>
        <a:fill>
          <a:solidFill>
            <a:srgbClr val="FFFFFF">
              <a:alpha val="0"/>
            </a:srgbClr>
          </a:solidFill>
        </a:fill>
      </a:tcStyle>
    </a:wholeTbl>
    <a:band1H>
      <a:tcTxStyle/>
      <a:tcStyle>
        <a:tcBdr/>
        <a:fill>
          <a:solidFill>
            <a:schemeClr val="accent6">
              <a:alpha val="40000"/>
            </a:schemeClr>
          </a:solidFill>
        </a:fill>
      </a:tcStyle>
    </a:band1H>
    <a:band2H>
      <a:tcTxStyle/>
      <a:tcStyle>
        <a:tcBdr/>
      </a:tcStyle>
    </a:band2H>
    <a:band1V>
      <a:tcTxStyle/>
      <a:tcStyle>
        <a:tcBdr>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tcBdr>
        <a:fill>
          <a:solidFill>
            <a:schemeClr val="accent6">
              <a:alpha val="40000"/>
            </a:schemeClr>
          </a:solidFill>
        </a:fill>
      </a:tcStyle>
    </a:band1V>
    <a:band2V>
      <a:tcTxStyle/>
      <a:tcStyle>
        <a:tcBdr/>
      </a:tcStyle>
    </a:band2V>
    <a:lastCol>
      <a:tcTxStyle b="on" i="off"/>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chemeClr val="accent6"/>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chemeClr val="accent6"/>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6"/>
          </a:solidFill>
        </a:fill>
      </a:tcStyle>
    </a:firstRow>
    <a:neCell>
      <a:tcTxStyle/>
      <a:tcStyle>
        <a:tcBdr/>
      </a:tcStyle>
    </a:neCell>
    <a:nwCell>
      <a:tcTxStyle/>
      <a:tcStyle>
        <a:tcBdr/>
      </a:tcStyle>
    </a:nwCell>
  </a:tblStyle>
  <a:tblStyle styleId="{2B9A654A-813B-44C4-B551-F29080A36350}"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A2277E3-44D4-48D6-BAE2-F028E72A9131}" styleName="Table_2">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7853C-536D-4A76-A0AE-DD22124D55A5}" styleName="佈景主題樣式 1 - 輔色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佈景主題樣式 1 - 輔色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562" autoAdjust="0"/>
    <p:restoredTop sz="96000"/>
  </p:normalViewPr>
  <p:slideViewPr>
    <p:cSldViewPr snapToGrid="0">
      <p:cViewPr varScale="1">
        <p:scale>
          <a:sx n="155" d="100"/>
          <a:sy n="155" d="100"/>
        </p:scale>
        <p:origin x="245" y="91"/>
      </p:cViewPr>
      <p:guideLst>
        <p:guide orient="horz" pos="1620"/>
        <p:guide pos="2880"/>
      </p:guideLst>
    </p:cSldViewPr>
  </p:slideViewPr>
  <p:notesTextViewPr>
    <p:cViewPr>
      <p:scale>
        <a:sx n="1" d="1"/>
        <a:sy n="1" d="1"/>
      </p:scale>
      <p:origin x="0" y="0"/>
    </p:cViewPr>
  </p:notesTextViewPr>
  <p:sorterViewPr>
    <p:cViewPr>
      <p:scale>
        <a:sx n="158" d="100"/>
        <a:sy n="158" d="100"/>
      </p:scale>
      <p:origin x="0" y="-6283"/>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1pPr>
            <a:lvl2pPr marL="914400" marR="0" lvl="1"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2pPr>
            <a:lvl3pPr marL="1371600" marR="0" lvl="2"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 name="Shape 69"/>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7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07564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11</a:t>
            </a:fld>
            <a:endParaRPr sz="1300" b="0" i="0" u="none" strike="noStrike" cap="none">
              <a:solidFill>
                <a:schemeClr val="dk1"/>
              </a:solidFill>
              <a:latin typeface="Calibri"/>
              <a:ea typeface="Calibri"/>
              <a:cs typeface="Calibri"/>
              <a:sym typeface="Calibri"/>
            </a:endParaRPr>
          </a:p>
        </p:txBody>
      </p:sp>
      <p:sp>
        <p:nvSpPr>
          <p:cNvPr id="132" name="Shape 132"/>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33" name="Shape 133"/>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61066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12</a:t>
            </a:fld>
            <a:endParaRPr sz="1300" b="0" i="0" u="none" strike="noStrike" cap="none">
              <a:solidFill>
                <a:schemeClr val="dk1"/>
              </a:solidFill>
              <a:latin typeface="Calibri"/>
              <a:ea typeface="Calibri"/>
              <a:cs typeface="Calibri"/>
              <a:sym typeface="Calibri"/>
            </a:endParaRPr>
          </a:p>
        </p:txBody>
      </p:sp>
      <p:sp>
        <p:nvSpPr>
          <p:cNvPr id="167" name="Shape 167"/>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8" name="Shape 168"/>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en-US" altLang="zh-TW" sz="1100" b="0" i="0" u="none" strike="noStrike" cap="none">
                <a:solidFill>
                  <a:schemeClr val="dk1"/>
                </a:solidFill>
                <a:latin typeface="Arial"/>
                <a:ea typeface="Arial"/>
                <a:cs typeface="Arial"/>
                <a:sym typeface="Arial"/>
              </a:rPr>
              <a:t>P10&gt;&gt;</a:t>
            </a:r>
            <a:r>
              <a:rPr lang="zh-TW" altLang="en-US" sz="1100" b="0" i="0" u="none" strike="noStrike" cap="none">
                <a:solidFill>
                  <a:schemeClr val="dk1"/>
                </a:solidFill>
                <a:latin typeface="Arial"/>
                <a:ea typeface="Arial"/>
                <a:cs typeface="Arial"/>
                <a:sym typeface="Arial"/>
              </a:rPr>
              <a:t>動畫示意</a:t>
            </a:r>
            <a:r>
              <a:rPr lang="en-US" altLang="zh-TW" sz="1100" b="0" i="0" u="none" strike="noStrike" cap="none">
                <a:solidFill>
                  <a:schemeClr val="dk1"/>
                </a:solidFill>
                <a:latin typeface="Arial"/>
                <a:ea typeface="Arial"/>
                <a:cs typeface="Arial"/>
                <a:sym typeface="Arial"/>
              </a:rPr>
              <a:t>&gt;</a:t>
            </a:r>
            <a:r>
              <a:rPr lang="zh-TW" altLang="en-US" sz="1100" b="0" i="0" u="none" strike="noStrike" cap="none">
                <a:solidFill>
                  <a:schemeClr val="dk1"/>
                </a:solidFill>
                <a:latin typeface="Arial"/>
                <a:ea typeface="Arial"/>
                <a:cs typeface="Arial"/>
                <a:sym typeface="Arial"/>
              </a:rPr>
              <a:t>播完會停留在完整畫面</a:t>
            </a:r>
            <a:endParaRPr lang="zh-TW" altLang="en-US"/>
          </a:p>
        </p:txBody>
      </p:sp>
    </p:spTree>
    <p:extLst>
      <p:ext uri="{BB962C8B-B14F-4D97-AF65-F5344CB8AC3E}">
        <p14:creationId xmlns:p14="http://schemas.microsoft.com/office/powerpoint/2010/main" val="2352265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13</a:t>
            </a:fld>
            <a:endParaRPr sz="1300" b="0" i="0" u="none" strike="noStrike" cap="none">
              <a:solidFill>
                <a:schemeClr val="dk1"/>
              </a:solidFill>
              <a:latin typeface="Calibri"/>
              <a:ea typeface="Calibri"/>
              <a:cs typeface="Calibri"/>
              <a:sym typeface="Calibri"/>
            </a:endParaRPr>
          </a:p>
        </p:txBody>
      </p:sp>
      <p:sp>
        <p:nvSpPr>
          <p:cNvPr id="167" name="Shape 167"/>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8" name="Shape 168"/>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zh-TW" altLang="en-US" sz="1100" b="0" i="0" u="none" strike="noStrike" cap="none">
                <a:solidFill>
                  <a:schemeClr val="dk1"/>
                </a:solidFill>
                <a:latin typeface="Arial"/>
                <a:cs typeface="Arial"/>
                <a:sym typeface="Arial"/>
              </a:rPr>
              <a:t>展開狀態圖非動畫</a:t>
            </a:r>
            <a:endParaRPr lang="zh-TW" altLang="en-US"/>
          </a:p>
        </p:txBody>
      </p:sp>
    </p:spTree>
    <p:extLst>
      <p:ext uri="{BB962C8B-B14F-4D97-AF65-F5344CB8AC3E}">
        <p14:creationId xmlns:p14="http://schemas.microsoft.com/office/powerpoint/2010/main" val="4147135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14</a:t>
            </a:fld>
            <a:endParaRPr sz="1300" b="0" i="0" u="none" strike="noStrike" cap="none">
              <a:solidFill>
                <a:schemeClr val="dk1"/>
              </a:solidFill>
              <a:latin typeface="Calibri"/>
              <a:ea typeface="Calibri"/>
              <a:cs typeface="Calibri"/>
              <a:sym typeface="Calibri"/>
            </a:endParaRPr>
          </a:p>
        </p:txBody>
      </p:sp>
      <p:sp>
        <p:nvSpPr>
          <p:cNvPr id="167" name="Shape 167"/>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8" name="Shape 168"/>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en-US" altLang="zh-TW" sz="1100" b="0" i="0" u="none" strike="noStrike" cap="none">
                <a:solidFill>
                  <a:schemeClr val="dk1"/>
                </a:solidFill>
                <a:latin typeface="Arial"/>
                <a:ea typeface="Arial"/>
                <a:cs typeface="Arial"/>
                <a:sym typeface="Arial"/>
              </a:rPr>
              <a:t>P13&gt;&gt;</a:t>
            </a:r>
            <a:r>
              <a:rPr lang="zh-TW" altLang="en-US" sz="1100" b="0" i="0" u="none" strike="noStrike" cap="none">
                <a:solidFill>
                  <a:schemeClr val="dk1"/>
                </a:solidFill>
                <a:latin typeface="Arial"/>
                <a:ea typeface="Arial"/>
                <a:cs typeface="Arial"/>
                <a:sym typeface="Arial"/>
              </a:rPr>
              <a:t>動畫示意</a:t>
            </a:r>
            <a:endParaRPr lang="zh-TW" altLang="en-US"/>
          </a:p>
        </p:txBody>
      </p:sp>
    </p:spTree>
    <p:extLst>
      <p:ext uri="{BB962C8B-B14F-4D97-AF65-F5344CB8AC3E}">
        <p14:creationId xmlns:p14="http://schemas.microsoft.com/office/powerpoint/2010/main" val="432626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15</a:t>
            </a:fld>
            <a:endParaRPr sz="1300" b="0" i="0" u="none" strike="noStrike" cap="none">
              <a:solidFill>
                <a:schemeClr val="dk1"/>
              </a:solidFill>
              <a:latin typeface="Calibri"/>
              <a:ea typeface="Calibri"/>
              <a:cs typeface="Calibri"/>
              <a:sym typeface="Calibri"/>
            </a:endParaRPr>
          </a:p>
        </p:txBody>
      </p:sp>
      <p:sp>
        <p:nvSpPr>
          <p:cNvPr id="167" name="Shape 167"/>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8" name="Shape 168"/>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zh-TW" sz="1100" b="0" i="0" u="none" strike="noStrike" cap="none">
                <a:solidFill>
                  <a:schemeClr val="dk1"/>
                </a:solidFill>
                <a:latin typeface="Arial"/>
                <a:ea typeface="Arial"/>
                <a:cs typeface="Arial"/>
                <a:sym typeface="Arial"/>
              </a:rPr>
              <a:t>75027278</a:t>
            </a:r>
            <a:endParaRPr sz="1100" b="0" i="0" u="none" strike="noStrike" cap="none">
              <a:solidFill>
                <a:schemeClr val="dk1"/>
              </a:solidFill>
              <a:latin typeface="Arial"/>
              <a:ea typeface="Arial"/>
              <a:cs typeface="Arial"/>
              <a:sym typeface="Arial"/>
            </a:endParaRPr>
          </a:p>
          <a:p>
            <a:pPr marL="0" lvl="0" indent="0" rtl="0">
              <a:spcBef>
                <a:spcPts val="0"/>
              </a:spcBef>
              <a:spcAft>
                <a:spcPts val="0"/>
              </a:spcAft>
              <a:buNone/>
            </a:pPr>
            <a:r>
              <a:rPr lang="zh-TW" sz="1800">
                <a:solidFill>
                  <a:srgbClr val="262626"/>
                </a:solidFill>
                <a:latin typeface="Microsoft JhengHei"/>
                <a:ea typeface="Microsoft JhengHei"/>
                <a:cs typeface="Microsoft JhengHei"/>
                <a:sym typeface="Microsoft JhengHei"/>
              </a:rPr>
              <a:t>資料回寫的起始空間將會降低</a:t>
            </a:r>
            <a:endParaRPr/>
          </a:p>
        </p:txBody>
      </p:sp>
    </p:spTree>
    <p:extLst>
      <p:ext uri="{BB962C8B-B14F-4D97-AF65-F5344CB8AC3E}">
        <p14:creationId xmlns:p14="http://schemas.microsoft.com/office/powerpoint/2010/main" val="2012406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16</a:t>
            </a:fld>
            <a:endParaRPr sz="1300" b="0" i="0" u="none" strike="noStrike" cap="none">
              <a:solidFill>
                <a:schemeClr val="dk1"/>
              </a:solidFill>
              <a:latin typeface="Calibri"/>
              <a:ea typeface="Calibri"/>
              <a:cs typeface="Calibri"/>
              <a:sym typeface="Calibri"/>
            </a:endParaRPr>
          </a:p>
        </p:txBody>
      </p:sp>
      <p:sp>
        <p:nvSpPr>
          <p:cNvPr id="195" name="Shape 195"/>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6" name="Shape 196"/>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91929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17</a:t>
            </a:fld>
            <a:endParaRPr sz="1300" b="0" i="0" u="none" strike="noStrike" cap="none">
              <a:solidFill>
                <a:schemeClr val="dk1"/>
              </a:solidFill>
              <a:latin typeface="Calibri"/>
              <a:ea typeface="Calibri"/>
              <a:cs typeface="Calibri"/>
              <a:sym typeface="Calibri"/>
            </a:endParaRPr>
          </a:p>
        </p:txBody>
      </p:sp>
      <p:sp>
        <p:nvSpPr>
          <p:cNvPr id="167" name="Shape 167"/>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8" name="Shape 168"/>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zh-TW" sz="1100" b="0" i="0" u="none" strike="noStrike" cap="none">
                <a:solidFill>
                  <a:schemeClr val="dk1"/>
                </a:solidFill>
                <a:latin typeface="Arial"/>
                <a:ea typeface="Arial"/>
                <a:cs typeface="Arial"/>
                <a:sym typeface="Arial"/>
              </a:rPr>
              <a:t>75027278</a:t>
            </a:r>
            <a:endParaRPr sz="1100" b="0" i="0" u="none" strike="noStrike" cap="none">
              <a:solidFill>
                <a:schemeClr val="dk1"/>
              </a:solidFill>
              <a:latin typeface="Arial"/>
              <a:ea typeface="Arial"/>
              <a:cs typeface="Arial"/>
              <a:sym typeface="Arial"/>
            </a:endParaRPr>
          </a:p>
          <a:p>
            <a:pPr marL="0" lvl="0" indent="0" rtl="0">
              <a:spcBef>
                <a:spcPts val="0"/>
              </a:spcBef>
              <a:spcAft>
                <a:spcPts val="0"/>
              </a:spcAft>
              <a:buNone/>
            </a:pPr>
            <a:r>
              <a:rPr lang="zh-TW" sz="1800">
                <a:solidFill>
                  <a:srgbClr val="262626"/>
                </a:solidFill>
                <a:latin typeface="Microsoft JhengHei"/>
                <a:ea typeface="Microsoft JhengHei"/>
                <a:cs typeface="Microsoft JhengHei"/>
                <a:sym typeface="Microsoft JhengHei"/>
              </a:rPr>
              <a:t>資料回寫的起始空間將會降低</a:t>
            </a:r>
            <a:endParaRPr/>
          </a:p>
        </p:txBody>
      </p:sp>
    </p:spTree>
    <p:extLst>
      <p:ext uri="{BB962C8B-B14F-4D97-AF65-F5344CB8AC3E}">
        <p14:creationId xmlns:p14="http://schemas.microsoft.com/office/powerpoint/2010/main" val="12214727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18</a:t>
            </a:fld>
            <a:endParaRPr sz="1300" b="0" i="0" u="none" strike="noStrike" cap="none">
              <a:solidFill>
                <a:schemeClr val="dk1"/>
              </a:solidFill>
              <a:latin typeface="Calibri"/>
              <a:ea typeface="Calibri"/>
              <a:cs typeface="Calibri"/>
              <a:sym typeface="Calibri"/>
            </a:endParaRPr>
          </a:p>
        </p:txBody>
      </p:sp>
      <p:sp>
        <p:nvSpPr>
          <p:cNvPr id="195" name="Shape 195"/>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6" name="Shape 196"/>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05845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19</a:t>
            </a:fld>
            <a:endParaRPr sz="1300" b="0" i="0" u="none" strike="noStrike" cap="none">
              <a:solidFill>
                <a:schemeClr val="dk1"/>
              </a:solidFill>
              <a:latin typeface="Calibri"/>
              <a:ea typeface="Calibri"/>
              <a:cs typeface="Calibri"/>
              <a:sym typeface="Calibri"/>
            </a:endParaRPr>
          </a:p>
        </p:txBody>
      </p:sp>
      <p:sp>
        <p:nvSpPr>
          <p:cNvPr id="213" name="Shape 213"/>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14" name="Shape 214"/>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605455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t>20</a:t>
            </a:fld>
            <a:endParaRPr sz="1300" b="0" i="0" u="none" strike="noStrike" cap="none">
              <a:solidFill>
                <a:schemeClr val="dk1"/>
              </a:solidFill>
              <a:latin typeface="Calibri"/>
              <a:ea typeface="Calibri"/>
              <a:cs typeface="Calibri"/>
              <a:sym typeface="Calibri"/>
            </a:endParaRPr>
          </a:p>
        </p:txBody>
      </p:sp>
      <p:sp>
        <p:nvSpPr>
          <p:cNvPr id="236" name="Shape 236"/>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37" name="Shape 237"/>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zh-TW" sz="1100" b="0" i="0" u="none" strike="noStrike" cap="none">
                <a:solidFill>
                  <a:schemeClr val="dk1"/>
                </a:solidFill>
                <a:latin typeface="Arial"/>
                <a:ea typeface="Arial"/>
                <a:cs typeface="Arial"/>
                <a:sym typeface="Arial"/>
              </a:rPr>
              <a:t>73652517</a:t>
            </a: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0216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8" name="Shape 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65406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21</a:t>
            </a:fld>
            <a:endParaRPr sz="1300" b="0" i="0" u="none" strike="noStrike" cap="none">
              <a:solidFill>
                <a:schemeClr val="dk1"/>
              </a:solidFill>
              <a:latin typeface="Calibri"/>
              <a:ea typeface="Calibri"/>
              <a:cs typeface="Calibri"/>
              <a:sym typeface="Calibri"/>
            </a:endParaRPr>
          </a:p>
        </p:txBody>
      </p:sp>
      <p:sp>
        <p:nvSpPr>
          <p:cNvPr id="248" name="Shape 248"/>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49" name="Shape 249"/>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769629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22</a:t>
            </a:fld>
            <a:endParaRPr sz="1300" b="0" i="0" u="none" strike="noStrike" cap="none">
              <a:solidFill>
                <a:schemeClr val="dk1"/>
              </a:solidFill>
              <a:latin typeface="Calibri"/>
              <a:ea typeface="Calibri"/>
              <a:cs typeface="Calibri"/>
              <a:sym typeface="Calibri"/>
            </a:endParaRPr>
          </a:p>
        </p:txBody>
      </p:sp>
      <p:sp>
        <p:nvSpPr>
          <p:cNvPr id="213" name="Shape 213"/>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14" name="Shape 214"/>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5707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Shape 6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4" name="Shape 694"/>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chemeClr val="dk1"/>
              </a:buClr>
              <a:buSzPts val="1100"/>
              <a:buFont typeface="Arial"/>
              <a:buNone/>
            </a:pPr>
            <a:r>
              <a:rPr lang="zh-TW" sz="1100" b="0" i="0" u="none" strike="noStrike" cap="none">
                <a:solidFill>
                  <a:schemeClr val="dk1"/>
                </a:solidFill>
                <a:latin typeface="Arial"/>
                <a:ea typeface="Arial"/>
                <a:cs typeface="Arial"/>
                <a:sym typeface="Arial"/>
              </a:rPr>
              <a:t>36521380</a:t>
            </a:r>
            <a:endParaRPr sz="1200" b="0" i="0" u="none" strike="noStrike" cap="none">
              <a:solidFill>
                <a:schemeClr val="dk1"/>
              </a:solidFill>
              <a:latin typeface="Calibri"/>
              <a:ea typeface="Calibri"/>
              <a:cs typeface="Calibri"/>
              <a:sym typeface="Calibri"/>
            </a:endParaRPr>
          </a:p>
          <a:p>
            <a:pPr marL="457200" marR="0" lvl="0" indent="-29845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300486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txBox="1"/>
          <p:nvPr/>
        </p:nvSpPr>
        <p:spPr>
          <a:xfrm>
            <a:off x="3887788" y="8689975"/>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24</a:t>
            </a:fld>
            <a:endParaRPr sz="1300" b="0" i="0" u="none" strike="noStrike" cap="none">
              <a:solidFill>
                <a:schemeClr val="dk1"/>
              </a:solidFill>
              <a:latin typeface="Calibri"/>
              <a:ea typeface="Calibri"/>
              <a:cs typeface="Calibri"/>
              <a:sym typeface="Calibri"/>
            </a:endParaRPr>
          </a:p>
        </p:txBody>
      </p:sp>
      <p:sp>
        <p:nvSpPr>
          <p:cNvPr id="223" name="Shape 223"/>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24" name="Shape 224"/>
          <p:cNvSpPr txBox="1">
            <a:spLocks noGrp="1"/>
          </p:cNvSpPr>
          <p:nvPr>
            <p:ph type="body" idx="1"/>
          </p:nvPr>
        </p:nvSpPr>
        <p:spPr>
          <a:xfrm>
            <a:off x="914400"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zh-TW" sz="1100" b="0" i="0" u="none" strike="noStrike" cap="none">
                <a:solidFill>
                  <a:schemeClr val="dk1"/>
                </a:solidFill>
                <a:latin typeface="Arial"/>
                <a:ea typeface="Arial"/>
                <a:cs typeface="Arial"/>
                <a:sym typeface="Arial"/>
              </a:rPr>
              <a:t>38377240</a:t>
            </a: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28398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26</a:t>
            </a:fld>
            <a:endParaRPr sz="1300" b="0" i="0" u="none" strike="noStrike" cap="none">
              <a:solidFill>
                <a:schemeClr val="dk1"/>
              </a:solidFill>
              <a:latin typeface="Calibri"/>
              <a:ea typeface="Calibri"/>
              <a:cs typeface="Calibri"/>
              <a:sym typeface="Calibri"/>
            </a:endParaRPr>
          </a:p>
        </p:txBody>
      </p:sp>
      <p:sp>
        <p:nvSpPr>
          <p:cNvPr id="260" name="Shape 260"/>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61" name="Shape 261"/>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234047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Shape 268"/>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27</a:t>
            </a:fld>
            <a:endParaRPr sz="1300" b="0" i="0" u="none" strike="noStrike" cap="none">
              <a:solidFill>
                <a:schemeClr val="dk1"/>
              </a:solidFill>
              <a:latin typeface="Calibri"/>
              <a:ea typeface="Calibri"/>
              <a:cs typeface="Calibri"/>
              <a:sym typeface="Calibri"/>
            </a:endParaRPr>
          </a:p>
        </p:txBody>
      </p:sp>
      <p:sp>
        <p:nvSpPr>
          <p:cNvPr id="269" name="Shape 269"/>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70" name="Shape 270"/>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55022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Shape 302"/>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28</a:t>
            </a:fld>
            <a:endParaRPr sz="1300" b="0" i="0" u="none" strike="noStrike" cap="none">
              <a:solidFill>
                <a:schemeClr val="dk1"/>
              </a:solidFill>
              <a:latin typeface="Calibri"/>
              <a:ea typeface="Calibri"/>
              <a:cs typeface="Calibri"/>
              <a:sym typeface="Calibri"/>
            </a:endParaRPr>
          </a:p>
        </p:txBody>
      </p:sp>
      <p:sp>
        <p:nvSpPr>
          <p:cNvPr id="303" name="Shape 303"/>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04" name="Shape 304"/>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391980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Shape 339"/>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29</a:t>
            </a:fld>
            <a:endParaRPr sz="1300" b="0" i="0" u="none" strike="noStrike" cap="none">
              <a:solidFill>
                <a:schemeClr val="dk1"/>
              </a:solidFill>
              <a:latin typeface="Calibri"/>
              <a:ea typeface="Calibri"/>
              <a:cs typeface="Calibri"/>
              <a:sym typeface="Calibri"/>
            </a:endParaRPr>
          </a:p>
        </p:txBody>
      </p:sp>
      <p:sp>
        <p:nvSpPr>
          <p:cNvPr id="340" name="Shape 340"/>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41" name="Shape 341"/>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127775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Shape 353"/>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30</a:t>
            </a:fld>
            <a:endParaRPr sz="1300" b="0" i="0" u="none" strike="noStrike" cap="none">
              <a:solidFill>
                <a:schemeClr val="dk1"/>
              </a:solidFill>
              <a:latin typeface="Calibri"/>
              <a:ea typeface="Calibri"/>
              <a:cs typeface="Calibri"/>
              <a:sym typeface="Calibri"/>
            </a:endParaRPr>
          </a:p>
        </p:txBody>
      </p:sp>
      <p:sp>
        <p:nvSpPr>
          <p:cNvPr id="354" name="Shape 354"/>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55" name="Shape 355"/>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29121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Shape 3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2" name="Shape 36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01600" marR="0" lvl="0" indent="0" algn="l" rtl="0">
              <a:lnSpc>
                <a:spcPct val="100000"/>
              </a:lnSpc>
              <a:spcBef>
                <a:spcPts val="0"/>
              </a:spcBef>
              <a:spcAft>
                <a:spcPts val="0"/>
              </a:spcAft>
              <a:buClr>
                <a:srgbClr val="262626"/>
              </a:buClr>
              <a:buSzPts val="1200"/>
              <a:buFont typeface="Arial"/>
              <a:buNone/>
            </a:pPr>
            <a:r>
              <a:rPr lang="zh-TW" sz="1200" b="0" i="0" u="none" strike="noStrike" cap="none">
                <a:solidFill>
                  <a:srgbClr val="1155CC"/>
                </a:solidFill>
                <a:latin typeface="Arial"/>
                <a:ea typeface="Arial"/>
                <a:cs typeface="Arial"/>
                <a:sym typeface="Arial"/>
              </a:rPr>
              <a:t>IO Aware and Tiering On Demand</a:t>
            </a:r>
            <a:endParaRPr/>
          </a:p>
          <a:p>
            <a:pPr marL="171450" marR="0" lvl="0" indent="-101600" algn="l" rtl="0">
              <a:lnSpc>
                <a:spcPct val="100000"/>
              </a:lnSpc>
              <a:spcBef>
                <a:spcPts val="0"/>
              </a:spcBef>
              <a:spcAft>
                <a:spcPts val="0"/>
              </a:spcAft>
              <a:buClr>
                <a:schemeClr val="dk1"/>
              </a:buClr>
              <a:buSzPts val="1100"/>
              <a:buFont typeface="Noto Sans Symbols"/>
              <a:buNone/>
            </a:pPr>
            <a:endParaRPr sz="1200" b="1" i="0" u="none" strike="noStrike" cap="none">
              <a:solidFill>
                <a:srgbClr val="262626"/>
              </a:solidFill>
              <a:latin typeface="Arial"/>
              <a:ea typeface="Arial"/>
              <a:cs typeface="Arial"/>
              <a:sym typeface="Arial"/>
            </a:endParaRPr>
          </a:p>
        </p:txBody>
      </p:sp>
    </p:spTree>
    <p:extLst>
      <p:ext uri="{BB962C8B-B14F-4D97-AF65-F5344CB8AC3E}">
        <p14:creationId xmlns:p14="http://schemas.microsoft.com/office/powerpoint/2010/main" val="721882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 name="Shape 69"/>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7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903246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Shape 588"/>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32</a:t>
            </a:fld>
            <a:endParaRPr sz="1300" b="0" i="0" u="none" strike="noStrike" cap="none">
              <a:solidFill>
                <a:schemeClr val="dk1"/>
              </a:solidFill>
              <a:latin typeface="Calibri"/>
              <a:ea typeface="Calibri"/>
              <a:cs typeface="Calibri"/>
              <a:sym typeface="Calibri"/>
            </a:endParaRPr>
          </a:p>
        </p:txBody>
      </p:sp>
      <p:sp>
        <p:nvSpPr>
          <p:cNvPr id="589" name="Shape 589"/>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90" name="Shape 590"/>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zh-TW" sz="1100" b="0" i="0" u="none" strike="noStrike" cap="none">
                <a:solidFill>
                  <a:schemeClr val="dk1"/>
                </a:solidFill>
                <a:latin typeface="Arial"/>
                <a:ea typeface="Arial"/>
                <a:cs typeface="Arial"/>
                <a:sym typeface="Arial"/>
              </a:rPr>
              <a:t>35967978</a:t>
            </a: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28567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 name="Shape 69"/>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7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037907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Shape 608"/>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09" name="Shape 6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92494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Shape 6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4" name="Shape 614"/>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zh-TW" sz="1100" b="0" i="0" u="none" strike="noStrike" cap="none">
                <a:solidFill>
                  <a:schemeClr val="dk1"/>
                </a:solidFill>
                <a:latin typeface="Arial"/>
                <a:ea typeface="Arial"/>
                <a:cs typeface="Arial"/>
                <a:sym typeface="Arial"/>
              </a:rPr>
              <a:t>36496673</a:t>
            </a: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944145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Shape 621"/>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37</a:t>
            </a:fld>
            <a:endParaRPr sz="1300" b="0" i="0" u="none" strike="noStrike" cap="none">
              <a:solidFill>
                <a:schemeClr val="dk1"/>
              </a:solidFill>
              <a:latin typeface="Calibri"/>
              <a:ea typeface="Calibri"/>
              <a:cs typeface="Calibri"/>
              <a:sym typeface="Calibri"/>
            </a:endParaRPr>
          </a:p>
        </p:txBody>
      </p:sp>
      <p:sp>
        <p:nvSpPr>
          <p:cNvPr id="622" name="Shape 622"/>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23" name="Shape 623"/>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197014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Shape 649"/>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38</a:t>
            </a:fld>
            <a:endParaRPr sz="1300" b="0" i="0" u="none" strike="noStrike" cap="none">
              <a:solidFill>
                <a:schemeClr val="dk1"/>
              </a:solidFill>
              <a:latin typeface="Calibri"/>
              <a:ea typeface="Calibri"/>
              <a:cs typeface="Calibri"/>
              <a:sym typeface="Calibri"/>
            </a:endParaRPr>
          </a:p>
        </p:txBody>
      </p:sp>
      <p:sp>
        <p:nvSpPr>
          <p:cNvPr id="650" name="Shape 650"/>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51" name="Shape 651"/>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zh-TW" sz="1200">
                <a:latin typeface="Calibri"/>
                <a:ea typeface="Calibri"/>
                <a:cs typeface="Calibri"/>
                <a:sym typeface="Calibri"/>
              </a:rPr>
              <a:t>online變更, 不需要copy data出來</a:t>
            </a: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2520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Shape 671"/>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39</a:t>
            </a:fld>
            <a:endParaRPr sz="1300" b="0" i="0" u="none" strike="noStrike" cap="none">
              <a:solidFill>
                <a:schemeClr val="dk1"/>
              </a:solidFill>
              <a:latin typeface="Calibri"/>
              <a:ea typeface="Calibri"/>
              <a:cs typeface="Calibri"/>
              <a:sym typeface="Calibri"/>
            </a:endParaRPr>
          </a:p>
        </p:txBody>
      </p:sp>
      <p:sp>
        <p:nvSpPr>
          <p:cNvPr id="672" name="Shape 672"/>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73" name="Shape 673"/>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263759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Shape 6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4" name="Shape 694"/>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chemeClr val="dk1"/>
              </a:buClr>
              <a:buSzPts val="1100"/>
              <a:buFont typeface="Arial"/>
              <a:buNone/>
            </a:pPr>
            <a:r>
              <a:rPr lang="zh-TW" sz="1100" b="0" i="0" u="none" strike="noStrike" cap="none">
                <a:solidFill>
                  <a:schemeClr val="dk1"/>
                </a:solidFill>
                <a:latin typeface="Arial"/>
                <a:ea typeface="Arial"/>
                <a:cs typeface="Arial"/>
                <a:sym typeface="Arial"/>
              </a:rPr>
              <a:t>36521380</a:t>
            </a:r>
            <a:endParaRPr sz="1200" b="0" i="0" u="none" strike="noStrike" cap="none">
              <a:solidFill>
                <a:schemeClr val="dk1"/>
              </a:solidFill>
              <a:latin typeface="Calibri"/>
              <a:ea typeface="Calibri"/>
              <a:cs typeface="Calibri"/>
              <a:sym typeface="Calibri"/>
            </a:endParaRPr>
          </a:p>
          <a:p>
            <a:pPr marL="457200" marR="0" lvl="0" indent="-29845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140874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Shape 701"/>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41</a:t>
            </a:fld>
            <a:endParaRPr sz="1300" b="0" i="0" u="none" strike="noStrike" cap="none">
              <a:solidFill>
                <a:schemeClr val="dk1"/>
              </a:solidFill>
              <a:latin typeface="Calibri"/>
              <a:ea typeface="Calibri"/>
              <a:cs typeface="Calibri"/>
              <a:sym typeface="Calibri"/>
            </a:endParaRPr>
          </a:p>
        </p:txBody>
      </p:sp>
      <p:sp>
        <p:nvSpPr>
          <p:cNvPr id="702" name="Shape 702"/>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03" name="Shape 703"/>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83462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Shape 701"/>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43</a:t>
            </a:fld>
            <a:endParaRPr sz="1300" b="0" i="0" u="none" strike="noStrike" cap="none">
              <a:solidFill>
                <a:schemeClr val="dk1"/>
              </a:solidFill>
              <a:latin typeface="Calibri"/>
              <a:ea typeface="Calibri"/>
              <a:cs typeface="Calibri"/>
              <a:sym typeface="Calibri"/>
            </a:endParaRPr>
          </a:p>
        </p:txBody>
      </p:sp>
      <p:sp>
        <p:nvSpPr>
          <p:cNvPr id="702" name="Shape 702"/>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03" name="Shape 703"/>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3514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91" name="Shape 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52676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Shape 701"/>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44</a:t>
            </a:fld>
            <a:endParaRPr sz="1300" b="0" i="0" u="none" strike="noStrike" cap="none">
              <a:solidFill>
                <a:schemeClr val="dk1"/>
              </a:solidFill>
              <a:latin typeface="Calibri"/>
              <a:ea typeface="Calibri"/>
              <a:cs typeface="Calibri"/>
              <a:sym typeface="Calibri"/>
            </a:endParaRPr>
          </a:p>
        </p:txBody>
      </p:sp>
      <p:sp>
        <p:nvSpPr>
          <p:cNvPr id="702" name="Shape 702"/>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03" name="Shape 703"/>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037675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Shape 701"/>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45</a:t>
            </a:fld>
            <a:endParaRPr sz="1300" b="0" i="0" u="none" strike="noStrike" cap="none">
              <a:solidFill>
                <a:schemeClr val="dk1"/>
              </a:solidFill>
              <a:latin typeface="Calibri"/>
              <a:ea typeface="Calibri"/>
              <a:cs typeface="Calibri"/>
              <a:sym typeface="Calibri"/>
            </a:endParaRPr>
          </a:p>
        </p:txBody>
      </p:sp>
      <p:sp>
        <p:nvSpPr>
          <p:cNvPr id="702" name="Shape 702"/>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03" name="Shape 703"/>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49031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Shape 701"/>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46</a:t>
            </a:fld>
            <a:endParaRPr sz="1300" b="0" i="0" u="none" strike="noStrike" cap="none">
              <a:solidFill>
                <a:schemeClr val="dk1"/>
              </a:solidFill>
              <a:latin typeface="Calibri"/>
              <a:ea typeface="Calibri"/>
              <a:cs typeface="Calibri"/>
              <a:sym typeface="Calibri"/>
            </a:endParaRPr>
          </a:p>
        </p:txBody>
      </p:sp>
      <p:sp>
        <p:nvSpPr>
          <p:cNvPr id="702" name="Shape 702"/>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03" name="Shape 703"/>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595389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Shape 6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4" name="Shape 694"/>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chemeClr val="dk1"/>
              </a:buClr>
              <a:buSzPts val="1100"/>
              <a:buFont typeface="Arial"/>
              <a:buNone/>
            </a:pPr>
            <a:r>
              <a:rPr lang="zh-TW" sz="1100" b="0" i="0" u="none" strike="noStrike" cap="none">
                <a:solidFill>
                  <a:schemeClr val="dk1"/>
                </a:solidFill>
                <a:latin typeface="Arial"/>
                <a:ea typeface="Arial"/>
                <a:cs typeface="Arial"/>
                <a:sym typeface="Arial"/>
              </a:rPr>
              <a:t>36521380</a:t>
            </a:r>
            <a:endParaRPr sz="1200" b="0" i="0" u="none" strike="noStrike" cap="none">
              <a:solidFill>
                <a:schemeClr val="dk1"/>
              </a:solidFill>
              <a:latin typeface="Calibri"/>
              <a:ea typeface="Calibri"/>
              <a:cs typeface="Calibri"/>
              <a:sym typeface="Calibri"/>
            </a:endParaRPr>
          </a:p>
          <a:p>
            <a:pPr marL="457200" marR="0" lvl="0" indent="-29845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300486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Shape 726"/>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48</a:t>
            </a:fld>
            <a:endParaRPr sz="1300" b="0" i="0" u="none" strike="noStrike" cap="none">
              <a:solidFill>
                <a:schemeClr val="dk1"/>
              </a:solidFill>
              <a:latin typeface="Calibri"/>
              <a:ea typeface="Calibri"/>
              <a:cs typeface="Calibri"/>
              <a:sym typeface="Calibri"/>
            </a:endParaRPr>
          </a:p>
        </p:txBody>
      </p:sp>
      <p:sp>
        <p:nvSpPr>
          <p:cNvPr id="727" name="Shape 727"/>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28" name="Shape 728"/>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739160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Shape 737"/>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49</a:t>
            </a:fld>
            <a:endParaRPr sz="1300" b="0" i="0" u="none" strike="noStrike" cap="none">
              <a:solidFill>
                <a:schemeClr val="dk1"/>
              </a:solidFill>
              <a:latin typeface="Calibri"/>
              <a:ea typeface="Calibri"/>
              <a:cs typeface="Calibri"/>
              <a:sym typeface="Calibri"/>
            </a:endParaRPr>
          </a:p>
        </p:txBody>
      </p:sp>
      <p:sp>
        <p:nvSpPr>
          <p:cNvPr id="738" name="Shape 738"/>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39" name="Shape 739"/>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02321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Shape 748"/>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50</a:t>
            </a:fld>
            <a:endParaRPr sz="1300" b="0" i="0" u="none" strike="noStrike" cap="none">
              <a:solidFill>
                <a:schemeClr val="dk1"/>
              </a:solidFill>
              <a:latin typeface="Calibri"/>
              <a:ea typeface="Calibri"/>
              <a:cs typeface="Calibri"/>
              <a:sym typeface="Calibri"/>
            </a:endParaRPr>
          </a:p>
        </p:txBody>
      </p:sp>
      <p:sp>
        <p:nvSpPr>
          <p:cNvPr id="749" name="Shape 749"/>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50" name="Shape 750"/>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714094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 name="Shape 69"/>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7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659330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Shape 378"/>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9" name="Shape 3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64098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Shape 383"/>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4" name="Shape 3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7424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 name="Shape 9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chemeClr val="dk1"/>
              </a:buClr>
              <a:buSzPts val="1100"/>
              <a:buFont typeface="Arial"/>
              <a:buChar char="●"/>
            </a:pPr>
            <a:r>
              <a:rPr lang="zh-TW" sz="1100" b="0" i="0" u="none" strike="noStrike" cap="none">
                <a:solidFill>
                  <a:schemeClr val="dk1"/>
                </a:solidFill>
                <a:latin typeface="Arial"/>
                <a:ea typeface="Arial"/>
                <a:cs typeface="Arial"/>
                <a:sym typeface="Arial"/>
              </a:rPr>
              <a:t> 70993439</a:t>
            </a: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190086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Shape 392"/>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54</a:t>
            </a:fld>
            <a:endParaRPr sz="1300" b="0" i="0" u="none" strike="noStrike" cap="none">
              <a:solidFill>
                <a:schemeClr val="dk1"/>
              </a:solidFill>
              <a:latin typeface="Calibri"/>
              <a:ea typeface="Calibri"/>
              <a:cs typeface="Calibri"/>
              <a:sym typeface="Calibri"/>
            </a:endParaRPr>
          </a:p>
        </p:txBody>
      </p:sp>
      <p:sp>
        <p:nvSpPr>
          <p:cNvPr id="393" name="Shape 393"/>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94" name="Shape 394"/>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zh-TW" sz="1100" b="0" i="0" u="none" strike="noStrike" cap="none">
                <a:solidFill>
                  <a:schemeClr val="dk1"/>
                </a:solidFill>
                <a:latin typeface="Arial"/>
                <a:ea typeface="Arial"/>
                <a:cs typeface="Arial"/>
                <a:sym typeface="Arial"/>
              </a:rPr>
              <a:t> 39094200</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292438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Shape 420"/>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55</a:t>
            </a:fld>
            <a:endParaRPr sz="1300" b="0" i="0" u="none" strike="noStrike" cap="none">
              <a:solidFill>
                <a:schemeClr val="dk1"/>
              </a:solidFill>
              <a:latin typeface="Calibri"/>
              <a:ea typeface="Calibri"/>
              <a:cs typeface="Calibri"/>
              <a:sym typeface="Calibri"/>
            </a:endParaRPr>
          </a:p>
        </p:txBody>
      </p:sp>
      <p:sp>
        <p:nvSpPr>
          <p:cNvPr id="421" name="Shape 421"/>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22" name="Shape 422"/>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62204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r>
              <a:rPr lang="en-US" altLang="zh-TW" sz="1100" b="0" i="0" u="none" strike="noStrike" cap="none" dirty="0">
                <a:solidFill>
                  <a:schemeClr val="dk1"/>
                </a:solidFill>
                <a:effectLst/>
                <a:latin typeface="Arial"/>
                <a:ea typeface="Arial"/>
                <a:cs typeface="Arial"/>
                <a:sym typeface="Arial"/>
              </a:rPr>
              <a:t>36588464</a:t>
            </a:r>
            <a:endParaRPr lang="zh-TW" altLang="en-US" dirty="0"/>
          </a:p>
        </p:txBody>
      </p:sp>
    </p:spTree>
    <p:extLst>
      <p:ext uri="{BB962C8B-B14F-4D97-AF65-F5344CB8AC3E}">
        <p14:creationId xmlns:p14="http://schemas.microsoft.com/office/powerpoint/2010/main" val="34679680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Shape 458"/>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58</a:t>
            </a:fld>
            <a:endParaRPr sz="1300" b="0" i="0" u="none" strike="noStrike" cap="none">
              <a:solidFill>
                <a:schemeClr val="dk1"/>
              </a:solidFill>
              <a:latin typeface="Calibri"/>
              <a:ea typeface="Calibri"/>
              <a:cs typeface="Calibri"/>
              <a:sym typeface="Calibri"/>
            </a:endParaRPr>
          </a:p>
        </p:txBody>
      </p:sp>
      <p:sp>
        <p:nvSpPr>
          <p:cNvPr id="459" name="Shape 459"/>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60" name="Shape 460"/>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260505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Shape 5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8" name="Shape 508"/>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chemeClr val="dk1"/>
              </a:buClr>
              <a:buSzPts val="1100"/>
              <a:buFont typeface="Arial"/>
              <a:buNone/>
            </a:pPr>
            <a:r>
              <a:rPr lang="zh-TW" sz="1100" b="0" i="0" u="none" strike="noStrike" cap="none">
                <a:solidFill>
                  <a:schemeClr val="dk1"/>
                </a:solidFill>
                <a:latin typeface="Arial"/>
                <a:ea typeface="Arial"/>
                <a:cs typeface="Arial"/>
                <a:sym typeface="Arial"/>
              </a:rPr>
              <a:t>36521380</a:t>
            </a:r>
            <a:endParaRPr sz="1200" b="0" i="0" u="none" strike="noStrike" cap="none">
              <a:solidFill>
                <a:schemeClr val="dk1"/>
              </a:solidFill>
              <a:latin typeface="Calibri"/>
              <a:ea typeface="Calibri"/>
              <a:cs typeface="Calibri"/>
              <a:sym typeface="Calibri"/>
            </a:endParaRPr>
          </a:p>
          <a:p>
            <a:pPr marL="457200" marR="0" lvl="0" indent="-29845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702767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Shape 481"/>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60</a:t>
            </a:fld>
            <a:endParaRPr sz="1300" b="0" i="0" u="none" strike="noStrike" cap="none">
              <a:solidFill>
                <a:schemeClr val="dk1"/>
              </a:solidFill>
              <a:latin typeface="Calibri"/>
              <a:ea typeface="Calibri"/>
              <a:cs typeface="Calibri"/>
              <a:sym typeface="Calibri"/>
            </a:endParaRPr>
          </a:p>
        </p:txBody>
      </p:sp>
      <p:sp>
        <p:nvSpPr>
          <p:cNvPr id="482" name="Shape 482"/>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83" name="Shape 483"/>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499543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Shape 522"/>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61</a:t>
            </a:fld>
            <a:endParaRPr sz="1300" b="0" i="0" u="none" strike="noStrike" cap="none">
              <a:solidFill>
                <a:schemeClr val="dk1"/>
              </a:solidFill>
              <a:latin typeface="Calibri"/>
              <a:ea typeface="Calibri"/>
              <a:cs typeface="Calibri"/>
              <a:sym typeface="Calibri"/>
            </a:endParaRPr>
          </a:p>
        </p:txBody>
      </p:sp>
      <p:sp>
        <p:nvSpPr>
          <p:cNvPr id="523" name="Shape 523"/>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24" name="Shape 524"/>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075101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Shape 565"/>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62</a:t>
            </a:fld>
            <a:endParaRPr sz="1300" b="0" i="0" u="none" strike="noStrike" cap="none">
              <a:solidFill>
                <a:schemeClr val="dk1"/>
              </a:solidFill>
              <a:latin typeface="Calibri"/>
              <a:ea typeface="Calibri"/>
              <a:cs typeface="Calibri"/>
              <a:sym typeface="Calibri"/>
            </a:endParaRPr>
          </a:p>
        </p:txBody>
      </p:sp>
      <p:sp>
        <p:nvSpPr>
          <p:cNvPr id="566" name="Shape 566"/>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67" name="Shape 567"/>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55257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Shape 565"/>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63</a:t>
            </a:fld>
            <a:endParaRPr sz="1300" b="0" i="0" u="none" strike="noStrike" cap="none">
              <a:solidFill>
                <a:schemeClr val="dk1"/>
              </a:solidFill>
              <a:latin typeface="Calibri"/>
              <a:ea typeface="Calibri"/>
              <a:cs typeface="Calibri"/>
              <a:sym typeface="Calibri"/>
            </a:endParaRPr>
          </a:p>
        </p:txBody>
      </p:sp>
      <p:sp>
        <p:nvSpPr>
          <p:cNvPr id="566" name="Shape 566"/>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67" name="Shape 567"/>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17464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Shape 514"/>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64</a:t>
            </a:fld>
            <a:endParaRPr sz="1300" b="0" i="0" u="none" strike="noStrike" cap="none">
              <a:solidFill>
                <a:schemeClr val="dk1"/>
              </a:solidFill>
              <a:latin typeface="Calibri"/>
              <a:ea typeface="Calibri"/>
              <a:cs typeface="Calibri"/>
              <a:sym typeface="Calibri"/>
            </a:endParaRPr>
          </a:p>
        </p:txBody>
      </p:sp>
      <p:sp>
        <p:nvSpPr>
          <p:cNvPr id="515" name="Shape 515"/>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16" name="Shape 516"/>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3720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6774376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Shape 725"/>
          <p:cNvSpPr txBox="1"/>
          <p:nvPr/>
        </p:nvSpPr>
        <p:spPr>
          <a:xfrm>
            <a:off x="3887788" y="8689975"/>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65</a:t>
            </a:fld>
            <a:endParaRPr sz="1300" b="0" i="0" u="none" strike="noStrike" cap="none">
              <a:solidFill>
                <a:schemeClr val="dk1"/>
              </a:solidFill>
              <a:latin typeface="Calibri"/>
              <a:ea typeface="Calibri"/>
              <a:cs typeface="Calibri"/>
              <a:sym typeface="Calibri"/>
            </a:endParaRPr>
          </a:p>
        </p:txBody>
      </p:sp>
      <p:sp>
        <p:nvSpPr>
          <p:cNvPr id="726" name="Shape 726"/>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27" name="Shape 727"/>
          <p:cNvSpPr txBox="1">
            <a:spLocks noGrp="1"/>
          </p:cNvSpPr>
          <p:nvPr>
            <p:ph type="body" idx="1"/>
          </p:nvPr>
        </p:nvSpPr>
        <p:spPr>
          <a:xfrm>
            <a:off x="914400"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zh-TW" sz="1100" b="0" i="0" u="none" strike="noStrike" cap="none">
                <a:solidFill>
                  <a:schemeClr val="dk1"/>
                </a:solidFill>
                <a:latin typeface="Arial"/>
                <a:ea typeface="Arial"/>
                <a:cs typeface="Arial"/>
                <a:sym typeface="Arial"/>
              </a:rPr>
              <a:t>38377240</a:t>
            </a: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965510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Shape 779"/>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780" name="Shape 7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7647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8</a:t>
            </a:fld>
            <a:endParaRPr sz="1300" b="0" i="0" u="none" strike="noStrike" cap="none">
              <a:solidFill>
                <a:schemeClr val="dk1"/>
              </a:solidFill>
              <a:latin typeface="Calibri"/>
              <a:ea typeface="Calibri"/>
              <a:cs typeface="Calibri"/>
              <a:sym typeface="Calibri"/>
            </a:endParaRPr>
          </a:p>
        </p:txBody>
      </p:sp>
      <p:sp>
        <p:nvSpPr>
          <p:cNvPr id="103" name="Shape 103"/>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4" name="Shape 104"/>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zh-TW" sz="1100" b="0" i="0" u="none" strike="noStrike" cap="none" dirty="0">
                <a:solidFill>
                  <a:schemeClr val="dk1"/>
                </a:solidFill>
                <a:latin typeface="Arial"/>
                <a:ea typeface="Arial"/>
                <a:cs typeface="Arial"/>
                <a:sym typeface="Arial"/>
              </a:rPr>
              <a:t>93325809</a:t>
            </a:r>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0528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9</a:t>
            </a:fld>
            <a:endParaRPr sz="1300" b="0" i="0" u="none" strike="noStrike" cap="none">
              <a:solidFill>
                <a:schemeClr val="dk1"/>
              </a:solidFill>
              <a:latin typeface="Calibri"/>
              <a:ea typeface="Calibri"/>
              <a:cs typeface="Calibri"/>
              <a:sym typeface="Calibri"/>
            </a:endParaRPr>
          </a:p>
        </p:txBody>
      </p:sp>
      <p:sp>
        <p:nvSpPr>
          <p:cNvPr id="113" name="Shape 113"/>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4" name="Shape 114"/>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a:buNone/>
            </a:pPr>
            <a:endParaRPr lang="zh-TW"/>
          </a:p>
        </p:txBody>
      </p:sp>
    </p:spTree>
    <p:extLst>
      <p:ext uri="{BB962C8B-B14F-4D97-AF65-F5344CB8AC3E}">
        <p14:creationId xmlns:p14="http://schemas.microsoft.com/office/powerpoint/2010/main" val="1938669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10</a:t>
            </a:fld>
            <a:endParaRPr sz="1300" b="0" i="0" u="none" strike="noStrike" cap="none">
              <a:solidFill>
                <a:schemeClr val="dk1"/>
              </a:solidFill>
              <a:latin typeface="Calibri"/>
              <a:ea typeface="Calibri"/>
              <a:cs typeface="Calibri"/>
              <a:sym typeface="Calibri"/>
            </a:endParaRPr>
          </a:p>
        </p:txBody>
      </p:sp>
      <p:sp>
        <p:nvSpPr>
          <p:cNvPr id="113" name="Shape 113"/>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4" name="Shape 114"/>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9159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8" name="Picture 3" descr="C:\Users\user\Desktop\20180411_QTS 4.3.5網路與虛擬交換器-01.png">
            <a:extLst>
              <a:ext uri="{FF2B5EF4-FFF2-40B4-BE49-F238E27FC236}">
                <a16:creationId xmlns:a16="http://schemas.microsoft.com/office/drawing/2014/main" id="{1B70D09C-84D9-400A-8E0C-B039000B4E8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0" y="-4500"/>
            <a:ext cx="9151959" cy="5151600"/>
          </a:xfrm>
          <a:prstGeom prst="rect">
            <a:avLst/>
          </a:prstGeom>
          <a:noFill/>
        </p:spPr>
      </p:pic>
      <p:pic>
        <p:nvPicPr>
          <p:cNvPr id="7" name="Picture 3" descr="C:\Users\user\Desktop\20180411_QTS 4.3.5網路與虛擬交換器-01.png"/>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0" y="-4500"/>
            <a:ext cx="9151959" cy="5151600"/>
          </a:xfrm>
          <a:prstGeom prst="rect">
            <a:avLst/>
          </a:prstGeom>
          <a:noFill/>
        </p:spPr>
      </p:pic>
      <p:sp>
        <p:nvSpPr>
          <p:cNvPr id="5" name="矩形 4">
            <a:extLst>
              <a:ext uri="{FF2B5EF4-FFF2-40B4-BE49-F238E27FC236}">
                <a16:creationId xmlns:a16="http://schemas.microsoft.com/office/drawing/2014/main" id="{872C1E70-8348-4E6C-8667-12C2EAD21D32}"/>
              </a:ext>
            </a:extLst>
          </p:cNvPr>
          <p:cNvSpPr/>
          <p:nvPr/>
        </p:nvSpPr>
        <p:spPr>
          <a:xfrm>
            <a:off x="0" y="0"/>
            <a:ext cx="9151959" cy="852407"/>
          </a:xfrm>
          <a:prstGeom prst="rect">
            <a:avLst/>
          </a:prstGeom>
          <a:gradFill>
            <a:gsLst>
              <a:gs pos="0">
                <a:schemeClr val="tx1">
                  <a:alpha val="59000"/>
                </a:schemeClr>
              </a:gs>
              <a:gs pos="100000">
                <a:schemeClr val="tx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ctrTitle"/>
          </p:nvPr>
        </p:nvSpPr>
        <p:spPr>
          <a:xfrm>
            <a:off x="357158" y="1590935"/>
            <a:ext cx="8643998" cy="1101725"/>
          </a:xfrm>
          <a:prstGeom prst="rect">
            <a:avLst/>
          </a:prstGeom>
        </p:spPr>
        <p:txBody>
          <a:bodyPr>
            <a:noAutofit/>
          </a:bodyPr>
          <a:lstStyle>
            <a:lvl1pPr>
              <a:defRPr sz="5400"/>
            </a:lvl1pPr>
          </a:lstStyle>
          <a:p>
            <a:r>
              <a:rPr lang="zh-TW" altLang="en-US"/>
              <a:t>按一下以編輯母片標題樣式</a:t>
            </a:r>
          </a:p>
        </p:txBody>
      </p:sp>
      <p:sp>
        <p:nvSpPr>
          <p:cNvPr id="3" name="副標題 2"/>
          <p:cNvSpPr>
            <a:spLocks noGrp="1"/>
          </p:cNvSpPr>
          <p:nvPr>
            <p:ph type="subTitle" idx="1"/>
          </p:nvPr>
        </p:nvSpPr>
        <p:spPr>
          <a:xfrm>
            <a:off x="1371600" y="2692660"/>
            <a:ext cx="6400800" cy="131445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p>
        </p:txBody>
      </p:sp>
      <p:pic>
        <p:nvPicPr>
          <p:cNvPr id="10" name="圖片 9">
            <a:extLst>
              <a:ext uri="{FF2B5EF4-FFF2-40B4-BE49-F238E27FC236}">
                <a16:creationId xmlns:a16="http://schemas.microsoft.com/office/drawing/2014/main" id="{70621411-D00D-4530-83DE-A37039022C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9164" y="273192"/>
            <a:ext cx="1258864" cy="234000"/>
          </a:xfrm>
          <a:prstGeom prst="rect">
            <a:avLst/>
          </a:prstGeom>
        </p:spPr>
      </p:pic>
      <p:pic>
        <p:nvPicPr>
          <p:cNvPr id="13" name="Shape 10">
            <a:extLst>
              <a:ext uri="{FF2B5EF4-FFF2-40B4-BE49-F238E27FC236}">
                <a16:creationId xmlns:a16="http://schemas.microsoft.com/office/drawing/2014/main" id="{E094860F-392D-4CC5-A19E-5E22F0F6016F}"/>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297" y="4723013"/>
            <a:ext cx="9140554" cy="420487"/>
          </a:xfrm>
          <a:prstGeom prst="rect">
            <a:avLst/>
          </a:prstGeom>
          <a:noFill/>
          <a:ln>
            <a:noFill/>
          </a:ln>
        </p:spPr>
      </p:pic>
      <p:sp>
        <p:nvSpPr>
          <p:cNvPr id="9" name="矩形 8">
            <a:extLst>
              <a:ext uri="{FF2B5EF4-FFF2-40B4-BE49-F238E27FC236}">
                <a16:creationId xmlns:a16="http://schemas.microsoft.com/office/drawing/2014/main" id="{B195C8CB-639F-48D7-A607-51FEC76DE569}"/>
              </a:ext>
            </a:extLst>
          </p:cNvPr>
          <p:cNvSpPr/>
          <p:nvPr/>
        </p:nvSpPr>
        <p:spPr>
          <a:xfrm>
            <a:off x="0" y="0"/>
            <a:ext cx="9151959" cy="852407"/>
          </a:xfrm>
          <a:prstGeom prst="rect">
            <a:avLst/>
          </a:prstGeom>
          <a:gradFill>
            <a:gsLst>
              <a:gs pos="0">
                <a:schemeClr val="tx1">
                  <a:alpha val="59000"/>
                </a:schemeClr>
              </a:gs>
              <a:gs pos="100000">
                <a:schemeClr val="tx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 name="Shape 10">
            <a:extLst>
              <a:ext uri="{FF2B5EF4-FFF2-40B4-BE49-F238E27FC236}">
                <a16:creationId xmlns:a16="http://schemas.microsoft.com/office/drawing/2014/main" id="{841E3F86-2B7A-40E3-AB2B-5924FE85A869}"/>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297" y="4723013"/>
            <a:ext cx="9140554" cy="420487"/>
          </a:xfrm>
          <a:prstGeom prst="rect">
            <a:avLst/>
          </a:prstGeom>
          <a:noFill/>
          <a:ln>
            <a:noFill/>
          </a:ln>
        </p:spPr>
      </p:pic>
      <p:pic>
        <p:nvPicPr>
          <p:cNvPr id="12" name="圖片 11">
            <a:extLst>
              <a:ext uri="{FF2B5EF4-FFF2-40B4-BE49-F238E27FC236}">
                <a16:creationId xmlns:a16="http://schemas.microsoft.com/office/drawing/2014/main" id="{666B631F-0466-4CBB-9024-39944EC21E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9164" y="273192"/>
            <a:ext cx="1258864" cy="234000"/>
          </a:xfrm>
          <a:prstGeom prst="rect">
            <a:avLst/>
          </a:prstGeom>
        </p:spPr>
      </p:pic>
      <p:pic>
        <p:nvPicPr>
          <p:cNvPr id="14" name="Picture 3" descr="C:\Users\user\Desktop\20180411_QTS 4.3.5網路與虛擬交換器-01.png">
            <a:extLst>
              <a:ext uri="{FF2B5EF4-FFF2-40B4-BE49-F238E27FC236}">
                <a16:creationId xmlns:a16="http://schemas.microsoft.com/office/drawing/2014/main" id="{09604AAD-7A53-4CBC-974F-F7AB371CC5F9}"/>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0" y="-4500"/>
            <a:ext cx="9151959" cy="5151600"/>
          </a:xfrm>
          <a:prstGeom prst="rect">
            <a:avLst/>
          </a:prstGeom>
          <a:noFill/>
        </p:spPr>
      </p:pic>
      <p:sp>
        <p:nvSpPr>
          <p:cNvPr id="15" name="矩形 14">
            <a:extLst>
              <a:ext uri="{FF2B5EF4-FFF2-40B4-BE49-F238E27FC236}">
                <a16:creationId xmlns:a16="http://schemas.microsoft.com/office/drawing/2014/main" id="{F1B3148D-C4B1-4EC2-879A-CF553ECB5693}"/>
              </a:ext>
            </a:extLst>
          </p:cNvPr>
          <p:cNvSpPr/>
          <p:nvPr userDrawn="1"/>
        </p:nvSpPr>
        <p:spPr>
          <a:xfrm>
            <a:off x="0" y="0"/>
            <a:ext cx="9151959" cy="852407"/>
          </a:xfrm>
          <a:prstGeom prst="rect">
            <a:avLst/>
          </a:prstGeom>
          <a:gradFill>
            <a:gsLst>
              <a:gs pos="0">
                <a:schemeClr val="tx1">
                  <a:alpha val="59000"/>
                </a:schemeClr>
              </a:gs>
              <a:gs pos="100000">
                <a:schemeClr val="tx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6" name="Shape 10">
            <a:extLst>
              <a:ext uri="{FF2B5EF4-FFF2-40B4-BE49-F238E27FC236}">
                <a16:creationId xmlns:a16="http://schemas.microsoft.com/office/drawing/2014/main" id="{73592E7A-14D6-48C4-9CBC-759FABE65519}"/>
              </a:ext>
            </a:extLst>
          </p:cNvPr>
          <p:cNvPicPr preferRelativeResize="0"/>
          <p:nvPr userDrawn="1"/>
        </p:nvPicPr>
        <p:blipFill rotWithShape="1">
          <a:blip r:embed="rId4" cstate="screen">
            <a:alphaModFix/>
            <a:extLst>
              <a:ext uri="{28A0092B-C50C-407E-A947-70E740481C1C}">
                <a14:useLocalDpi xmlns:a14="http://schemas.microsoft.com/office/drawing/2010/main"/>
              </a:ext>
            </a:extLst>
          </a:blip>
          <a:srcRect/>
          <a:stretch/>
        </p:blipFill>
        <p:spPr>
          <a:xfrm>
            <a:off x="2297" y="4723013"/>
            <a:ext cx="9140554" cy="420487"/>
          </a:xfrm>
          <a:prstGeom prst="rect">
            <a:avLst/>
          </a:prstGeom>
          <a:noFill/>
          <a:ln>
            <a:noFill/>
          </a:ln>
        </p:spPr>
      </p:pic>
      <p:pic>
        <p:nvPicPr>
          <p:cNvPr id="17" name="圖片 16">
            <a:extLst>
              <a:ext uri="{FF2B5EF4-FFF2-40B4-BE49-F238E27FC236}">
                <a16:creationId xmlns:a16="http://schemas.microsoft.com/office/drawing/2014/main" id="{84BFE22B-8169-4D52-9ACC-B906F294A73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9164" y="273192"/>
            <a:ext cx="1258864" cy="234000"/>
          </a:xfrm>
          <a:prstGeom prst="rect">
            <a:avLst/>
          </a:prstGeom>
        </p:spPr>
      </p:pic>
    </p:spTree>
    <p:extLst>
      <p:ext uri="{BB962C8B-B14F-4D97-AF65-F5344CB8AC3E}">
        <p14:creationId xmlns:p14="http://schemas.microsoft.com/office/powerpoint/2010/main" val="1361494375"/>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a:xfrm>
            <a:off x="457200" y="4767263"/>
            <a:ext cx="2133600" cy="274637"/>
          </a:xfrm>
          <a:prstGeom prst="rect">
            <a:avLst/>
          </a:prstGeom>
        </p:spPr>
        <p:txBody>
          <a:bodyPr/>
          <a:lstStyle/>
          <a:p>
            <a:endParaRPr lang="zh-TW" altLang="en-US"/>
          </a:p>
        </p:txBody>
      </p:sp>
      <p:sp>
        <p:nvSpPr>
          <p:cNvPr id="3" name="頁尾版面配置區 2"/>
          <p:cNvSpPr>
            <a:spLocks noGrp="1"/>
          </p:cNvSpPr>
          <p:nvPr>
            <p:ph type="ftr" sz="quarter" idx="11"/>
          </p:nvPr>
        </p:nvSpPr>
        <p:spPr>
          <a:xfrm>
            <a:off x="3124200" y="4767263"/>
            <a:ext cx="2895600" cy="274637"/>
          </a:xfrm>
          <a:prstGeom prst="rect">
            <a:avLst/>
          </a:prstGeom>
        </p:spPr>
        <p:txBody>
          <a:bodyPr/>
          <a:lstStyle/>
          <a:p>
            <a:endParaRPr lang="zh-TW" altLang="en-US"/>
          </a:p>
        </p:txBody>
      </p:sp>
      <p:sp>
        <p:nvSpPr>
          <p:cNvPr id="4" name="投影片編號版面配置區 3"/>
          <p:cNvSpPr>
            <a:spLocks noGrp="1"/>
          </p:cNvSpPr>
          <p:nvPr>
            <p:ph type="sldNum" sz="quarter" idx="12"/>
          </p:nvPr>
        </p:nvSpPr>
        <p:spPr>
          <a:xfrm>
            <a:off x="6553200" y="4767263"/>
            <a:ext cx="2133600" cy="274637"/>
          </a:xfrm>
          <a:prstGeom prst="rect">
            <a:avLst/>
          </a:prstGeom>
        </p:spPr>
        <p:txBody>
          <a:bodyPr/>
          <a:lstStyle/>
          <a:p>
            <a:pPr marL="0" lvl="0" indent="0">
              <a:spcBef>
                <a:spcPts val="0"/>
              </a:spcBef>
              <a:spcAft>
                <a:spcPts val="0"/>
              </a:spcAft>
              <a:buNone/>
            </a:pPr>
            <a:fld id="{00000000-1234-1234-1234-123412341234}" type="slidenum">
              <a:rPr lang="en-US" altLang="zh-TW" smtClean="0"/>
              <a:pPr marL="0" lvl="0" indent="0">
                <a:spcBef>
                  <a:spcPts val="0"/>
                </a:spcBef>
                <a:spcAft>
                  <a:spcPts val="0"/>
                </a:spcAft>
                <a:buNone/>
              </a:pPr>
              <a:t>‹#›</a:t>
            </a:fld>
            <a:endParaRPr lang="en-US"/>
          </a:p>
        </p:txBody>
      </p:sp>
      <p:pic>
        <p:nvPicPr>
          <p:cNvPr id="5" name="Picture 2" descr="C:\Users\user\Desktop\20180411_QTS 4.3.5網路與虛擬交換器-03.png"/>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1660" y="0"/>
            <a:ext cx="9145562" cy="5148000"/>
          </a:xfrm>
          <a:prstGeom prst="rect">
            <a:avLst/>
          </a:prstGeom>
          <a:noFill/>
        </p:spPr>
      </p:pic>
      <p:sp>
        <p:nvSpPr>
          <p:cNvPr id="6" name="標題 1"/>
          <p:cNvSpPr>
            <a:spLocks noGrp="1"/>
          </p:cNvSpPr>
          <p:nvPr>
            <p:ph type="title"/>
          </p:nvPr>
        </p:nvSpPr>
        <p:spPr>
          <a:xfrm>
            <a:off x="177180" y="1226715"/>
            <a:ext cx="4391918" cy="1587026"/>
          </a:xfrm>
          <a:prstGeom prst="rect">
            <a:avLst/>
          </a:prstGeom>
        </p:spPr>
        <p:txBody>
          <a:bodyPr/>
          <a:lstStyle>
            <a:lvl1pPr algn="l">
              <a:defRPr baseline="0">
                <a:solidFill>
                  <a:schemeClr val="bg1"/>
                </a:solidFill>
              </a:defRPr>
            </a:lvl1pPr>
          </a:lstStyle>
          <a:p>
            <a:r>
              <a:rPr lang="zh-TW" altLang="en-US"/>
              <a:t>按一下以編輯母片標題樣式</a:t>
            </a:r>
          </a:p>
        </p:txBody>
      </p:sp>
      <p:pic>
        <p:nvPicPr>
          <p:cNvPr id="9" name="圖片 8">
            <a:extLst>
              <a:ext uri="{FF2B5EF4-FFF2-40B4-BE49-F238E27FC236}">
                <a16:creationId xmlns:a16="http://schemas.microsoft.com/office/drawing/2014/main" id="{1EB91DC3-1F4F-435A-A7E9-C3311F4CFA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9164" y="273192"/>
            <a:ext cx="1258864" cy="234000"/>
          </a:xfrm>
          <a:prstGeom prst="rect">
            <a:avLst/>
          </a:prstGeom>
        </p:spPr>
      </p:pic>
    </p:spTree>
    <p:extLst>
      <p:ext uri="{BB962C8B-B14F-4D97-AF65-F5344CB8AC3E}">
        <p14:creationId xmlns:p14="http://schemas.microsoft.com/office/powerpoint/2010/main" val="2730176216"/>
      </p:ext>
    </p:extLst>
  </p:cSld>
  <p:clrMapOvr>
    <a:masterClrMapping/>
  </p:clrMapOvr>
  <p:extLst mod="1">
    <p:ext uri="{DCECCB84-F9BA-43D5-87BE-67443E8EF086}">
      <p15:sldGuideLst xmlns:p15="http://schemas.microsoft.com/office/powerpoint/2012/main">
        <p15:guide id="1" orient="horz" pos="1620">
          <p15:clr>
            <a:srgbClr val="FBAE40"/>
          </p15:clr>
        </p15:guide>
        <p15:guide id="2" pos="18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只有標題">
  <p:cSld name="只有標題">
    <p:spTree>
      <p:nvGrpSpPr>
        <p:cNvPr id="1" name="Shape 28"/>
        <p:cNvGrpSpPr/>
        <p:nvPr/>
      </p:nvGrpSpPr>
      <p:grpSpPr>
        <a:xfrm>
          <a:off x="0" y="0"/>
          <a:ext cx="0" cy="0"/>
          <a:chOff x="0" y="0"/>
          <a:chExt cx="0" cy="0"/>
        </a:xfrm>
      </p:grpSpPr>
      <p:sp>
        <p:nvSpPr>
          <p:cNvPr id="30" name="Shape 30"/>
          <p:cNvSpPr txBox="1">
            <a:spLocks noGrp="1"/>
          </p:cNvSpPr>
          <p:nvPr>
            <p:ph type="dt" idx="10"/>
          </p:nvPr>
        </p:nvSpPr>
        <p:spPr>
          <a:xfrm>
            <a:off x="457200" y="4767263"/>
            <a:ext cx="2133600" cy="274637"/>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lang="zh-TW" altLang="en-US"/>
          </a:p>
        </p:txBody>
      </p:sp>
      <p:sp>
        <p:nvSpPr>
          <p:cNvPr id="31" name="Shape 31"/>
          <p:cNvSpPr txBox="1">
            <a:spLocks noGrp="1"/>
          </p:cNvSpPr>
          <p:nvPr>
            <p:ph type="ftr" idx="11"/>
          </p:nvPr>
        </p:nvSpPr>
        <p:spPr>
          <a:xfrm>
            <a:off x="3124200" y="4767263"/>
            <a:ext cx="2895600" cy="274637"/>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lang="zh-TW" altLang="en-US"/>
          </a:p>
        </p:txBody>
      </p:sp>
      <p:sp>
        <p:nvSpPr>
          <p:cNvPr id="32" name="Shape 32"/>
          <p:cNvSpPr txBox="1">
            <a:spLocks noGrp="1"/>
          </p:cNvSpPr>
          <p:nvPr>
            <p:ph type="sldNum" idx="12"/>
          </p:nvPr>
        </p:nvSpPr>
        <p:spPr>
          <a:xfrm>
            <a:off x="6553200" y="4767263"/>
            <a:ext cx="2133600" cy="274637"/>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ltLang="zh-TW" smtClean="0"/>
              <a:pPr marL="0" lvl="0" indent="0">
                <a:spcBef>
                  <a:spcPts val="0"/>
                </a:spcBef>
                <a:spcAft>
                  <a:spcPts val="0"/>
                </a:spcAft>
                <a:buNone/>
              </a:pPr>
              <a:t>‹#›</a:t>
            </a:fld>
            <a:endParaRPr lang="en-US"/>
          </a:p>
        </p:txBody>
      </p:sp>
      <p:sp>
        <p:nvSpPr>
          <p:cNvPr id="2" name="標題 1">
            <a:extLst>
              <a:ext uri="{FF2B5EF4-FFF2-40B4-BE49-F238E27FC236}">
                <a16:creationId xmlns:a16="http://schemas.microsoft.com/office/drawing/2014/main" id="{963C3739-C0FD-9642-B03B-07430F2676DD}"/>
              </a:ext>
            </a:extLst>
          </p:cNvPr>
          <p:cNvSpPr>
            <a:spLocks noGrp="1"/>
          </p:cNvSpPr>
          <p:nvPr>
            <p:ph type="title"/>
          </p:nvPr>
        </p:nvSpPr>
        <p:spPr/>
        <p:txBody>
          <a:bodyPr/>
          <a:lstStyle/>
          <a:p>
            <a:r>
              <a:rPr kumimoji="1" lang="zh-TW" altLang="en-US"/>
              <a:t>按一下以編輯母片標題樣式</a:t>
            </a:r>
          </a:p>
        </p:txBody>
      </p:sp>
    </p:spTree>
    <p:extLst>
      <p:ext uri="{BB962C8B-B14F-4D97-AF65-F5344CB8AC3E}">
        <p14:creationId xmlns:p14="http://schemas.microsoft.com/office/powerpoint/2010/main" val="555520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p:cSld name="Title and body">
    <p:spTree>
      <p:nvGrpSpPr>
        <p:cNvPr id="1" name="Shape 24"/>
        <p:cNvGrpSpPr/>
        <p:nvPr/>
      </p:nvGrpSpPr>
      <p:grpSpPr>
        <a:xfrm>
          <a:off x="0" y="0"/>
          <a:ext cx="0" cy="0"/>
          <a:chOff x="0" y="0"/>
          <a:chExt cx="0" cy="0"/>
        </a:xfrm>
      </p:grpSpPr>
      <p:sp>
        <p:nvSpPr>
          <p:cNvPr id="26" name="Shape 26"/>
          <p:cNvSpPr txBox="1">
            <a:spLocks noGrp="1"/>
          </p:cNvSpPr>
          <p:nvPr>
            <p:ph type="body" idx="1"/>
          </p:nvPr>
        </p:nvSpPr>
        <p:spPr>
          <a:xfrm>
            <a:off x="311700" y="987972"/>
            <a:ext cx="8520600" cy="3530103"/>
          </a:xfrm>
          <a:prstGeom prst="rect">
            <a:avLst/>
          </a:prstGeom>
          <a:noFill/>
          <a:ln>
            <a:noFill/>
          </a:ln>
        </p:spPr>
        <p:txBody>
          <a:bodyPr spcFirstLastPara="1" wrap="square" lIns="91425" tIns="91425" rIns="91425" bIns="91425" anchor="t" anchorCtr="0">
            <a:normAutofit/>
          </a:bodyPr>
          <a:lstStyle>
            <a:lvl1pPr marL="114300" marR="0" lvl="0" indent="0" algn="l" defTabSz="914400" rtl="0" eaLnBrk="1" fontAlgn="auto" latinLnBrk="0" hangingPunct="1">
              <a:lnSpc>
                <a:spcPct val="115000"/>
              </a:lnSpc>
              <a:spcBef>
                <a:spcPts val="0"/>
              </a:spcBef>
              <a:spcAft>
                <a:spcPts val="0"/>
              </a:spcAft>
              <a:buClr>
                <a:srgbClr val="006600"/>
              </a:buClr>
              <a:buSzPct val="85000"/>
              <a:buFontTx/>
              <a:buNone/>
              <a:tabLst/>
              <a:defRPr sz="2000" b="1" i="0" u="none" strike="noStrike" cap="none">
                <a:solidFill>
                  <a:schemeClr val="tx1">
                    <a:lumMod val="75000"/>
                    <a:lumOff val="25000"/>
                  </a:schemeClr>
                </a:solidFill>
                <a:latin typeface="Microsoft JhengHei" panose="020B0604030504040204" pitchFamily="34" charset="-120"/>
                <a:ea typeface="Microsoft JhengHei" panose="020B0604030504040204" pitchFamily="34" charset="-120"/>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292100" algn="l" rtl="0">
              <a:lnSpc>
                <a:spcPct val="115000"/>
              </a:lnSpc>
              <a:spcBef>
                <a:spcPts val="1600"/>
              </a:spcBef>
              <a:spcAft>
                <a:spcPts val="0"/>
              </a:spcAft>
              <a:buClr>
                <a:schemeClr val="dk2"/>
              </a:buClr>
              <a:buSzPts val="1000"/>
              <a:buFont typeface="Arial"/>
              <a:buChar char="○"/>
              <a:defRPr sz="1000" b="0" i="0" u="none" strike="noStrike" cap="none">
                <a:solidFill>
                  <a:schemeClr val="dk2"/>
                </a:solidFill>
                <a:latin typeface="Arial"/>
                <a:ea typeface="Arial"/>
                <a:cs typeface="Arial"/>
                <a:sym typeface="Arial"/>
              </a:defRPr>
            </a:lvl5pPr>
            <a:lvl6pPr marL="2743200" marR="0" lvl="5" indent="-279400" algn="l" rtl="0">
              <a:lnSpc>
                <a:spcPct val="115000"/>
              </a:lnSpc>
              <a:spcBef>
                <a:spcPts val="1600"/>
              </a:spcBef>
              <a:spcAft>
                <a:spcPts val="0"/>
              </a:spcAft>
              <a:buClr>
                <a:schemeClr val="dk2"/>
              </a:buClr>
              <a:buSzPts val="800"/>
              <a:buFont typeface="Arial"/>
              <a:buChar char="■"/>
              <a:defRPr sz="800" b="0" i="0" u="none" strike="noStrike" cap="none">
                <a:solidFill>
                  <a:schemeClr val="dk2"/>
                </a:solidFill>
                <a:latin typeface="Arial"/>
                <a:ea typeface="Arial"/>
                <a:cs typeface="Arial"/>
                <a:sym typeface="Arial"/>
              </a:defRPr>
            </a:lvl6pPr>
            <a:lvl7pPr marL="3200400" marR="0" lvl="6" indent="-292100" algn="l" rtl="0">
              <a:lnSpc>
                <a:spcPct val="115000"/>
              </a:lnSpc>
              <a:spcBef>
                <a:spcPts val="1600"/>
              </a:spcBef>
              <a:spcAft>
                <a:spcPts val="0"/>
              </a:spcAft>
              <a:buClr>
                <a:schemeClr val="dk2"/>
              </a:buClr>
              <a:buSzPts val="1000"/>
              <a:buFont typeface="Arial"/>
              <a:buChar char="●"/>
              <a:defRPr sz="1000" b="0" i="0" u="none" strike="noStrike" cap="none">
                <a:solidFill>
                  <a:schemeClr val="dk2"/>
                </a:solidFill>
                <a:latin typeface="Arial"/>
                <a:ea typeface="Arial"/>
                <a:cs typeface="Arial"/>
                <a:sym typeface="Arial"/>
              </a:defRPr>
            </a:lvl7pPr>
            <a:lvl8pPr marL="3657600" marR="0" lvl="7" indent="-292100" algn="l" rtl="0">
              <a:lnSpc>
                <a:spcPct val="115000"/>
              </a:lnSpc>
              <a:spcBef>
                <a:spcPts val="1600"/>
              </a:spcBef>
              <a:spcAft>
                <a:spcPts val="0"/>
              </a:spcAft>
              <a:buClr>
                <a:schemeClr val="dk2"/>
              </a:buClr>
              <a:buSzPts val="1000"/>
              <a:buFont typeface="Arial"/>
              <a:buChar char="○"/>
              <a:defRPr sz="1000" b="0" i="0" u="none" strike="noStrike" cap="none">
                <a:solidFill>
                  <a:schemeClr val="dk2"/>
                </a:solidFill>
                <a:latin typeface="Arial"/>
                <a:ea typeface="Arial"/>
                <a:cs typeface="Arial"/>
                <a:sym typeface="Arial"/>
              </a:defRPr>
            </a:lvl8pPr>
            <a:lvl9pPr marL="4114800" marR="0" lvl="8" indent="-292100" algn="l" rtl="0">
              <a:lnSpc>
                <a:spcPct val="115000"/>
              </a:lnSpc>
              <a:spcBef>
                <a:spcPts val="1600"/>
              </a:spcBef>
              <a:spcAft>
                <a:spcPts val="1600"/>
              </a:spcAft>
              <a:buClr>
                <a:schemeClr val="dk2"/>
              </a:buClr>
              <a:buSzPts val="1000"/>
              <a:buFont typeface="Arial"/>
              <a:buChar char="■"/>
              <a:defRPr sz="1000" b="0" i="0" u="none" strike="noStrike" cap="none">
                <a:solidFill>
                  <a:schemeClr val="dk2"/>
                </a:solidFill>
                <a:latin typeface="Arial"/>
                <a:ea typeface="Arial"/>
                <a:cs typeface="Arial"/>
                <a:sym typeface="Arial"/>
              </a:defRPr>
            </a:lvl9pPr>
          </a:lstStyle>
          <a:p>
            <a:pPr lvl="0"/>
            <a:r>
              <a:rPr lang="zh-TW" altLang="en-US"/>
              <a:t>編輯母片文字樣式</a:t>
            </a:r>
          </a:p>
        </p:txBody>
      </p:sp>
      <p:sp>
        <p:nvSpPr>
          <p:cNvPr id="27" name="Shape 27"/>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ltLang="zh-TW" smtClean="0"/>
              <a:pPr marL="0" lvl="0" indent="0">
                <a:spcBef>
                  <a:spcPts val="0"/>
                </a:spcBef>
                <a:spcAft>
                  <a:spcPts val="0"/>
                </a:spcAft>
                <a:buNone/>
              </a:pPr>
              <a:t>‹#›</a:t>
            </a:fld>
            <a:endParaRPr lang="en-US"/>
          </a:p>
        </p:txBody>
      </p:sp>
      <p:sp>
        <p:nvSpPr>
          <p:cNvPr id="3" name="標題 2">
            <a:extLst>
              <a:ext uri="{FF2B5EF4-FFF2-40B4-BE49-F238E27FC236}">
                <a16:creationId xmlns:a16="http://schemas.microsoft.com/office/drawing/2014/main" id="{08C4D7CA-DA8B-BF42-9991-758F1D81C163}"/>
              </a:ext>
            </a:extLst>
          </p:cNvPr>
          <p:cNvSpPr>
            <a:spLocks noGrp="1"/>
          </p:cNvSpPr>
          <p:nvPr>
            <p:ph type="title"/>
          </p:nvPr>
        </p:nvSpPr>
        <p:spPr/>
        <p:txBody>
          <a:bodyPr/>
          <a:lstStyle/>
          <a:p>
            <a:r>
              <a:rPr kumimoji="1" lang="zh-TW" altLang="en-US"/>
              <a:t>按一下以編輯母片標題樣式</a:t>
            </a:r>
          </a:p>
        </p:txBody>
      </p:sp>
    </p:spTree>
    <p:extLst>
      <p:ext uri="{BB962C8B-B14F-4D97-AF65-F5344CB8AC3E}">
        <p14:creationId xmlns:p14="http://schemas.microsoft.com/office/powerpoint/2010/main" val="2625303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標題及物件">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063626"/>
            <a:ext cx="8229600" cy="3539905"/>
          </a:xfrm>
        </p:spPr>
        <p:txBody>
          <a:bodyPr/>
          <a:lstStyle>
            <a:lvl1pPr>
              <a:buClr>
                <a:schemeClr val="tx1">
                  <a:lumMod val="75000"/>
                  <a:lumOff val="25000"/>
                </a:schemeClr>
              </a:buClr>
              <a:defRPr sz="2000">
                <a:solidFill>
                  <a:schemeClr val="tx1">
                    <a:lumMod val="75000"/>
                    <a:lumOff val="25000"/>
                  </a:schemeClr>
                </a:solidFill>
                <a:latin typeface="Microsoft JhengHei" panose="020B0604030504040204" pitchFamily="34" charset="-120"/>
                <a:ea typeface="Microsoft JhengHei" panose="020B0604030504040204" pitchFamily="34" charset="-120"/>
              </a:defRPr>
            </a:lvl1pPr>
            <a:lvl2pPr>
              <a:defRPr sz="1800">
                <a:solidFill>
                  <a:schemeClr val="tx1">
                    <a:lumMod val="75000"/>
                    <a:lumOff val="25000"/>
                  </a:schemeClr>
                </a:solidFill>
                <a:latin typeface="Microsoft JhengHei" panose="020B0604030504040204" pitchFamily="34" charset="-120"/>
                <a:ea typeface="Microsoft JhengHei" panose="020B0604030504040204" pitchFamily="34" charset="-120"/>
              </a:defRPr>
            </a:lvl2pPr>
            <a:lvl3pPr>
              <a:defRPr sz="1600">
                <a:solidFill>
                  <a:schemeClr val="tx1">
                    <a:lumMod val="75000"/>
                    <a:lumOff val="25000"/>
                  </a:schemeClr>
                </a:solidFill>
                <a:latin typeface="Microsoft JhengHei" panose="020B0604030504040204" pitchFamily="34" charset="-120"/>
                <a:ea typeface="Microsoft JhengHei" panose="020B0604030504040204" pitchFamily="34" charset="-120"/>
              </a:defRPr>
            </a:lvl3pPr>
            <a:lvl4pPr>
              <a:defRPr sz="1200">
                <a:solidFill>
                  <a:schemeClr val="tx1">
                    <a:lumMod val="75000"/>
                    <a:lumOff val="25000"/>
                  </a:schemeClr>
                </a:solidFill>
                <a:latin typeface="Microsoft JhengHei" panose="020B0604030504040204" pitchFamily="34" charset="-120"/>
                <a:ea typeface="Microsoft JhengHei" panose="020B0604030504040204" pitchFamily="34" charset="-120"/>
              </a:defRPr>
            </a:lvl4pPr>
            <a:lvl5pPr>
              <a:defRPr sz="1200">
                <a:solidFill>
                  <a:schemeClr val="tx1">
                    <a:lumMod val="75000"/>
                    <a:lumOff val="25000"/>
                  </a:schemeClr>
                </a:solidFill>
                <a:latin typeface="Microsoft JhengHei" panose="020B0604030504040204" pitchFamily="34" charset="-120"/>
                <a:ea typeface="Microsoft JhengHei" panose="020B0604030504040204" pitchFamily="34" charset="-120"/>
              </a:defRPr>
            </a:lvl5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a:xfrm>
            <a:off x="457200" y="4767263"/>
            <a:ext cx="2133600" cy="274637"/>
          </a:xfrm>
          <a:prstGeom prst="rect">
            <a:avLst/>
          </a:prstGeom>
        </p:spPr>
        <p:txBody>
          <a:bodyPr/>
          <a:lstStyle/>
          <a:p>
            <a:endParaRPr lang="zh-TW" altLang="en-US"/>
          </a:p>
        </p:txBody>
      </p:sp>
      <p:sp>
        <p:nvSpPr>
          <p:cNvPr id="5" name="頁尾版面配置區 4"/>
          <p:cNvSpPr>
            <a:spLocks noGrp="1"/>
          </p:cNvSpPr>
          <p:nvPr>
            <p:ph type="ftr" sz="quarter" idx="11"/>
          </p:nvPr>
        </p:nvSpPr>
        <p:spPr>
          <a:xfrm>
            <a:off x="3124200" y="4767263"/>
            <a:ext cx="2895600" cy="274637"/>
          </a:xfrm>
          <a:prstGeom prst="rect">
            <a:avLst/>
          </a:prstGeom>
        </p:spPr>
        <p:txBody>
          <a:bodyPr/>
          <a:lstStyle/>
          <a:p>
            <a:endParaRPr lang="zh-TW" altLang="en-US"/>
          </a:p>
        </p:txBody>
      </p:sp>
      <p:sp>
        <p:nvSpPr>
          <p:cNvPr id="6" name="投影片編號版面配置區 5"/>
          <p:cNvSpPr>
            <a:spLocks noGrp="1"/>
          </p:cNvSpPr>
          <p:nvPr>
            <p:ph type="sldNum" sz="quarter" idx="12"/>
          </p:nvPr>
        </p:nvSpPr>
        <p:spPr>
          <a:xfrm>
            <a:off x="6553200" y="4767263"/>
            <a:ext cx="2133600" cy="274637"/>
          </a:xfrm>
          <a:prstGeom prst="rect">
            <a:avLst/>
          </a:prstGeom>
        </p:spPr>
        <p:txBody>
          <a:bodyPr/>
          <a:lstStyle/>
          <a:p>
            <a:pPr marL="0" lvl="0" indent="0">
              <a:spcBef>
                <a:spcPts val="0"/>
              </a:spcBef>
              <a:spcAft>
                <a:spcPts val="0"/>
              </a:spcAft>
              <a:buNone/>
            </a:pPr>
            <a:fld id="{00000000-1234-1234-1234-123412341234}" type="slidenum">
              <a:rPr lang="en-US" altLang="zh-TW" smtClean="0"/>
              <a:pPr marL="0" lvl="0" indent="0">
                <a:spcBef>
                  <a:spcPts val="0"/>
                </a:spcBef>
                <a:spcAft>
                  <a:spcPts val="0"/>
                </a:spcAft>
                <a:buNone/>
              </a:pPr>
              <a:t>‹#›</a:t>
            </a:fld>
            <a:endParaRPr lang="en-US"/>
          </a:p>
        </p:txBody>
      </p:sp>
      <p:sp>
        <p:nvSpPr>
          <p:cNvPr id="7" name="標題 6">
            <a:extLst>
              <a:ext uri="{FF2B5EF4-FFF2-40B4-BE49-F238E27FC236}">
                <a16:creationId xmlns:a16="http://schemas.microsoft.com/office/drawing/2014/main" id="{CF2BAA11-3B10-A842-8CC1-6601F29DA29F}"/>
              </a:ext>
            </a:extLst>
          </p:cNvPr>
          <p:cNvSpPr>
            <a:spLocks noGrp="1"/>
          </p:cNvSpPr>
          <p:nvPr>
            <p:ph type="title"/>
          </p:nvPr>
        </p:nvSpPr>
        <p:spPr/>
        <p:txBody>
          <a:bodyPr/>
          <a:lstStyle/>
          <a:p>
            <a:r>
              <a:rPr kumimoji="1" lang="zh-TW" altLang="en-US"/>
              <a:t>按一下以編輯母片標題樣式</a:t>
            </a:r>
          </a:p>
        </p:txBody>
      </p:sp>
    </p:spTree>
    <p:extLst>
      <p:ext uri="{BB962C8B-B14F-4D97-AF65-F5344CB8AC3E}">
        <p14:creationId xmlns:p14="http://schemas.microsoft.com/office/powerpoint/2010/main" val="2754717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2E7C429-4B36-F346-8C1F-AC719AA6E768}"/>
              </a:ext>
            </a:extLst>
          </p:cNvPr>
          <p:cNvSpPr>
            <a:spLocks noGrp="1"/>
          </p:cNvSpPr>
          <p:nvPr>
            <p:ph type="title"/>
          </p:nvPr>
        </p:nvSpPr>
        <p:spPr/>
        <p:txBody>
          <a:bodyPr/>
          <a:lstStyle/>
          <a:p>
            <a:r>
              <a:rPr kumimoji="1" lang="zh-TW" altLang="en-US"/>
              <a:t>按一下以編輯母片標題樣式</a:t>
            </a:r>
          </a:p>
        </p:txBody>
      </p:sp>
    </p:spTree>
    <p:extLst>
      <p:ext uri="{BB962C8B-B14F-4D97-AF65-F5344CB8AC3E}">
        <p14:creationId xmlns:p14="http://schemas.microsoft.com/office/powerpoint/2010/main" val="367504216"/>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2_只有標題">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1047707B-2E4C-47A2-9018-853EB60DFB2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499"/>
          </a:xfrm>
          <a:prstGeom prst="rect">
            <a:avLst/>
          </a:prstGeom>
        </p:spPr>
      </p:pic>
      <p:sp>
        <p:nvSpPr>
          <p:cNvPr id="2" name="標題 1">
            <a:extLst>
              <a:ext uri="{FF2B5EF4-FFF2-40B4-BE49-F238E27FC236}">
                <a16:creationId xmlns:a16="http://schemas.microsoft.com/office/drawing/2014/main" id="{A2E7C429-4B36-F346-8C1F-AC719AA6E768}"/>
              </a:ext>
            </a:extLst>
          </p:cNvPr>
          <p:cNvSpPr>
            <a:spLocks noGrp="1"/>
          </p:cNvSpPr>
          <p:nvPr>
            <p:ph type="title"/>
          </p:nvPr>
        </p:nvSpPr>
        <p:spPr>
          <a:xfrm>
            <a:off x="145775" y="107400"/>
            <a:ext cx="8790835" cy="857250"/>
          </a:xfrm>
        </p:spPr>
        <p:txBody>
          <a:bodyPr/>
          <a:lstStyle/>
          <a:p>
            <a:r>
              <a:rPr kumimoji="1" lang="zh-TW" altLang="en-US"/>
              <a:t>按一下以編輯母片標題樣式</a:t>
            </a:r>
          </a:p>
        </p:txBody>
      </p:sp>
      <p:pic>
        <p:nvPicPr>
          <p:cNvPr id="5" name="圖片 4">
            <a:extLst>
              <a:ext uri="{FF2B5EF4-FFF2-40B4-BE49-F238E27FC236}">
                <a16:creationId xmlns:a16="http://schemas.microsoft.com/office/drawing/2014/main" id="{3BBE38B1-4DC4-44EA-A95D-CB5BB1E2372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66900" y="106217"/>
            <a:ext cx="871521" cy="162000"/>
          </a:xfrm>
          <a:prstGeom prst="rect">
            <a:avLst/>
          </a:prstGeom>
        </p:spPr>
      </p:pic>
    </p:spTree>
    <p:extLst>
      <p:ext uri="{BB962C8B-B14F-4D97-AF65-F5344CB8AC3E}">
        <p14:creationId xmlns:p14="http://schemas.microsoft.com/office/powerpoint/2010/main" val="91884526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4858BD3B-939B-4317-9665-B91A15406200}"/>
              </a:ext>
            </a:extLst>
          </p:cNvPr>
          <p:cNvPicPr>
            <a:picLocks noChangeAspect="1"/>
          </p:cNvPicPr>
          <p:nvPr/>
        </p:nvPicPr>
        <p:blipFill>
          <a:blip r:embed="rId9"/>
          <a:stretch>
            <a:fillRect/>
          </a:stretch>
        </p:blipFill>
        <p:spPr>
          <a:xfrm>
            <a:off x="1436" y="0"/>
            <a:ext cx="9141128" cy="5143500"/>
          </a:xfrm>
          <a:prstGeom prst="rect">
            <a:avLst/>
          </a:prstGeom>
        </p:spPr>
      </p:pic>
      <p:sp>
        <p:nvSpPr>
          <p:cNvPr id="2" name="標題版面配置區 1"/>
          <p:cNvSpPr>
            <a:spLocks noGrp="1"/>
          </p:cNvSpPr>
          <p:nvPr>
            <p:ph type="title"/>
          </p:nvPr>
        </p:nvSpPr>
        <p:spPr>
          <a:xfrm>
            <a:off x="145775" y="206375"/>
            <a:ext cx="8892646" cy="857250"/>
          </a:xfrm>
          <a:prstGeom prst="rect">
            <a:avLst/>
          </a:prstGeom>
          <a:effectLst>
            <a:outerShdw blurRad="50800" dist="38100" dir="2700000" algn="tl" rotWithShape="0">
              <a:prstClr val="black">
                <a:alpha val="40000"/>
              </a:prstClr>
            </a:outerShdw>
          </a:effectLst>
        </p:spPr>
        <p:txBody>
          <a:bodyPr vert="horz" lIns="72000" tIns="45720" rIns="7200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pic>
        <p:nvPicPr>
          <p:cNvPr id="8" name="圖片 7">
            <a:extLst>
              <a:ext uri="{FF2B5EF4-FFF2-40B4-BE49-F238E27FC236}">
                <a16:creationId xmlns:a16="http://schemas.microsoft.com/office/drawing/2014/main" id="{C6F2E0C8-F197-4DD3-8A3F-C7A4BE5DA01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66900" y="106217"/>
            <a:ext cx="871521" cy="162000"/>
          </a:xfrm>
          <a:prstGeom prst="rect">
            <a:avLst/>
          </a:prstGeom>
        </p:spPr>
      </p:pic>
      <p:pic>
        <p:nvPicPr>
          <p:cNvPr id="6" name="圖片 5">
            <a:extLst>
              <a:ext uri="{FF2B5EF4-FFF2-40B4-BE49-F238E27FC236}">
                <a16:creationId xmlns:a16="http://schemas.microsoft.com/office/drawing/2014/main" id="{E4140861-C1B4-4F45-A1A1-F11BA6C5B7D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66900" y="106217"/>
            <a:ext cx="871521" cy="162000"/>
          </a:xfrm>
          <a:prstGeom prst="rect">
            <a:avLst/>
          </a:prstGeom>
        </p:spPr>
      </p:pic>
      <p:pic>
        <p:nvPicPr>
          <p:cNvPr id="7" name="圖片 6">
            <a:extLst>
              <a:ext uri="{FF2B5EF4-FFF2-40B4-BE49-F238E27FC236}">
                <a16:creationId xmlns:a16="http://schemas.microsoft.com/office/drawing/2014/main" id="{8C4991A7-88FE-424D-B2E5-34F01B481B0E}"/>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8166900" y="106217"/>
            <a:ext cx="871521" cy="162000"/>
          </a:xfrm>
          <a:prstGeom prst="rect">
            <a:avLst/>
          </a:prstGeom>
        </p:spPr>
      </p:pic>
    </p:spTree>
    <p:extLst>
      <p:ext uri="{BB962C8B-B14F-4D97-AF65-F5344CB8AC3E}">
        <p14:creationId xmlns:p14="http://schemas.microsoft.com/office/powerpoint/2010/main" val="382187583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7" r:id="rId4"/>
    <p:sldLayoutId id="2147483682" r:id="rId5"/>
    <p:sldLayoutId id="2147483686" r:id="rId6"/>
    <p:sldLayoutId id="2147483688" r:id="rId7"/>
  </p:sldLayoutIdLst>
  <p:hf sldNum="0" hdr="0" ftr="0" dt="0"/>
  <p:txStyles>
    <p:titleStyle>
      <a:lvl1pPr algn="ctr" defTabSz="914400" rtl="0" eaLnBrk="1" latinLnBrk="0" hangingPunct="1">
        <a:spcBef>
          <a:spcPct val="0"/>
        </a:spcBef>
        <a:buNone/>
        <a:defRPr sz="3600" b="1" kern="1200">
          <a:solidFill>
            <a:schemeClr val="bg1"/>
          </a:solidFill>
          <a:effectLst>
            <a:outerShdw blurRad="38100" dist="38100" dir="2700000" algn="tl">
              <a:srgbClr val="000000">
                <a:alpha val="43137"/>
              </a:srgbClr>
            </a:outerShdw>
          </a:effectLst>
          <a:latin typeface="Microsoft JhengHei" panose="020B0604030504040204" pitchFamily="34" charset="-120"/>
          <a:ea typeface="Microsoft JhengHei" panose="020B0604030504040204" pitchFamily="34" charset="-120"/>
          <a:cs typeface="+mj-cs"/>
        </a:defRPr>
      </a:lvl1pPr>
    </p:titleStyle>
    <p:bodyStyle>
      <a:lvl1pPr marL="342900" indent="-342900" algn="l" defTabSz="914400" rtl="0" eaLnBrk="1" latinLnBrk="0" hangingPunct="1">
        <a:spcBef>
          <a:spcPct val="20000"/>
        </a:spcBef>
        <a:buClr>
          <a:srgbClr val="006600"/>
        </a:buClr>
        <a:buSzPct val="85000"/>
        <a:buFont typeface="Wingdings" pitchFamily="2" charset="2"/>
        <a:buChar char="l"/>
        <a:defRPr sz="2200" b="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b="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b="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b="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b="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1.png"/><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3.emf"/><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hyperlink" Target="https://ark.intel.co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21.png"/><Relationship Id="rId1" Type="http://schemas.openxmlformats.org/officeDocument/2006/relationships/slideLayout" Target="../slideLayouts/slideLayout5.xml"/><Relationship Id="rId6" Type="http://schemas.openxmlformats.org/officeDocument/2006/relationships/image" Target="../media/image62.png"/><Relationship Id="rId5" Type="http://schemas.openxmlformats.org/officeDocument/2006/relationships/image" Target="../media/image61.emf"/><Relationship Id="rId4" Type="http://schemas.openxmlformats.org/officeDocument/2006/relationships/image" Target="../media/image60.emf"/></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hyperlink" Target="https://docs.microsoft.com/en-us/windows-server/storage/storage-spaces/understand-the-cach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21.png"/><Relationship Id="rId7"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74.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35.png"/><Relationship Id="rId3" Type="http://schemas.openxmlformats.org/officeDocument/2006/relationships/image" Target="../media/image21.png"/><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emf"/><Relationship Id="rId4" Type="http://schemas.openxmlformats.org/officeDocument/2006/relationships/image" Target="../media/image82.png"/><Relationship Id="rId9" Type="http://schemas.openxmlformats.org/officeDocument/2006/relationships/image" Target="../media/image87.emf"/></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94.pn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96.png"/><Relationship Id="rId4" Type="http://schemas.openxmlformats.org/officeDocument/2006/relationships/image" Target="../media/image9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21.png"/><Relationship Id="rId7" Type="http://schemas.openxmlformats.org/officeDocument/2006/relationships/image" Target="../media/image102.pn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101.png"/><Relationship Id="rId5" Type="http://schemas.openxmlformats.org/officeDocument/2006/relationships/image" Target="../media/image100.pn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png"/></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107.png"/><Relationship Id="rId4" Type="http://schemas.openxmlformats.org/officeDocument/2006/relationships/image" Target="../media/image106.png"/></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46.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5.emf"/><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5.xml"/><Relationship Id="rId5" Type="http://schemas.openxmlformats.org/officeDocument/2006/relationships/image" Target="../media/image117.png"/><Relationship Id="rId4" Type="http://schemas.openxmlformats.org/officeDocument/2006/relationships/image" Target="../media/image116.png"/></Relationships>
</file>

<file path=ppt/slides/_rels/slide4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119.png"/></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0.xml"/><Relationship Id="rId1" Type="http://schemas.openxmlformats.org/officeDocument/2006/relationships/slideLayout" Target="../slideLayouts/slideLayout5.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55.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21.png"/><Relationship Id="rId7" Type="http://schemas.openxmlformats.org/officeDocument/2006/relationships/image" Target="../media/image127.png"/><Relationship Id="rId2" Type="http://schemas.openxmlformats.org/officeDocument/2006/relationships/notesSlide" Target="../notesSlides/notesSlide51.xml"/><Relationship Id="rId1" Type="http://schemas.openxmlformats.org/officeDocument/2006/relationships/slideLayout" Target="../slideLayouts/slideLayout5.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emf"/></Relationships>
</file>

<file path=ppt/slides/_rels/slide56.xml.rels><?xml version="1.0" encoding="UTF-8" standalone="yes"?>
<Relationships xmlns="http://schemas.openxmlformats.org/package/2006/relationships"><Relationship Id="rId8" Type="http://schemas.openxmlformats.org/officeDocument/2006/relationships/image" Target="../media/image134.emf"/><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image" Target="../media/image21.png"/><Relationship Id="rId1" Type="http://schemas.openxmlformats.org/officeDocument/2006/relationships/slideLayout" Target="../slideLayouts/slideLayout5.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 Id="rId9" Type="http://schemas.openxmlformats.org/officeDocument/2006/relationships/image" Target="../media/image135.png"/></Relationships>
</file>

<file path=ppt/slides/_rels/slide57.xml.rels><?xml version="1.0" encoding="UTF-8" standalone="yes"?>
<Relationships xmlns="http://schemas.openxmlformats.org/package/2006/relationships"><Relationship Id="rId8" Type="http://schemas.openxmlformats.org/officeDocument/2006/relationships/image" Target="../media/image140.jpeg"/><Relationship Id="rId3" Type="http://schemas.openxmlformats.org/officeDocument/2006/relationships/image" Target="../media/image21.png"/><Relationship Id="rId7" Type="http://schemas.openxmlformats.org/officeDocument/2006/relationships/image" Target="../media/image139.png"/><Relationship Id="rId2" Type="http://schemas.openxmlformats.org/officeDocument/2006/relationships/notesSlide" Target="../notesSlides/notesSlide52.xml"/><Relationship Id="rId1" Type="http://schemas.openxmlformats.org/officeDocument/2006/relationships/slideLayout" Target="../slideLayouts/slideLayout5.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58.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21.png"/><Relationship Id="rId7" Type="http://schemas.openxmlformats.org/officeDocument/2006/relationships/image" Target="../media/image143.png"/><Relationship Id="rId2" Type="http://schemas.openxmlformats.org/officeDocument/2006/relationships/notesSlide" Target="../notesSlides/notesSlide53.xml"/><Relationship Id="rId1" Type="http://schemas.openxmlformats.org/officeDocument/2006/relationships/slideLayout" Target="../slideLayouts/slideLayout5.xml"/><Relationship Id="rId6" Type="http://schemas.openxmlformats.org/officeDocument/2006/relationships/image" Target="../media/image62.png"/><Relationship Id="rId5" Type="http://schemas.openxmlformats.org/officeDocument/2006/relationships/image" Target="../media/image142.png"/><Relationship Id="rId10" Type="http://schemas.openxmlformats.org/officeDocument/2006/relationships/image" Target="../media/image146.png"/><Relationship Id="rId4" Type="http://schemas.openxmlformats.org/officeDocument/2006/relationships/image" Target="../media/image141.png"/><Relationship Id="rId9" Type="http://schemas.openxmlformats.org/officeDocument/2006/relationships/image" Target="../media/image145.png"/></Relationships>
</file>

<file path=ppt/slides/_rels/slide5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21.png"/><Relationship Id="rId7" Type="http://schemas.openxmlformats.org/officeDocument/2006/relationships/image" Target="../media/image150.png"/><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6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55.png"/><Relationship Id="rId2" Type="http://schemas.openxmlformats.org/officeDocument/2006/relationships/notesSlide" Target="../notesSlides/notesSlide56.xml"/><Relationship Id="rId1" Type="http://schemas.openxmlformats.org/officeDocument/2006/relationships/slideLayout" Target="../slideLayouts/slideLayout5.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62.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21.png"/><Relationship Id="rId7" Type="http://schemas.openxmlformats.org/officeDocument/2006/relationships/image" Target="../media/image159.png"/><Relationship Id="rId12" Type="http://schemas.openxmlformats.org/officeDocument/2006/relationships/image" Target="../media/image163.png"/><Relationship Id="rId2" Type="http://schemas.openxmlformats.org/officeDocument/2006/relationships/notesSlide" Target="../notesSlides/notesSlide57.xml"/><Relationship Id="rId1" Type="http://schemas.openxmlformats.org/officeDocument/2006/relationships/slideLayout" Target="../slideLayouts/slideLayout5.xml"/><Relationship Id="rId6" Type="http://schemas.openxmlformats.org/officeDocument/2006/relationships/image" Target="../media/image158.png"/><Relationship Id="rId11" Type="http://schemas.openxmlformats.org/officeDocument/2006/relationships/image" Target="../media/image153.png"/><Relationship Id="rId5" Type="http://schemas.openxmlformats.org/officeDocument/2006/relationships/image" Target="../media/image157.png"/><Relationship Id="rId10" Type="http://schemas.openxmlformats.org/officeDocument/2006/relationships/image" Target="../media/image162.png"/><Relationship Id="rId4" Type="http://schemas.openxmlformats.org/officeDocument/2006/relationships/image" Target="../media/image156.png"/><Relationship Id="rId9" Type="http://schemas.openxmlformats.org/officeDocument/2006/relationships/image" Target="../media/image161.emf"/></Relationships>
</file>

<file path=ppt/slides/_rels/slide63.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21.png"/><Relationship Id="rId7" Type="http://schemas.openxmlformats.org/officeDocument/2006/relationships/image" Target="../media/image167.png"/><Relationship Id="rId2" Type="http://schemas.openxmlformats.org/officeDocument/2006/relationships/notesSlide" Target="../notesSlides/notesSlide58.xml"/><Relationship Id="rId1" Type="http://schemas.openxmlformats.org/officeDocument/2006/relationships/slideLayout" Target="../slideLayouts/slideLayout5.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emf"/><Relationship Id="rId9" Type="http://schemas.openxmlformats.org/officeDocument/2006/relationships/image" Target="../media/image168.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1.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11" name="Shape 71">
            <a:extLst>
              <a:ext uri="{FF2B5EF4-FFF2-40B4-BE49-F238E27FC236}">
                <a16:creationId xmlns:a16="http://schemas.microsoft.com/office/drawing/2014/main" id="{875D8730-99D8-4E93-870F-F9EC1CFE845D}"/>
              </a:ext>
            </a:extLst>
          </p:cNvPr>
          <p:cNvSpPr txBox="1">
            <a:spLocks noGrp="1"/>
          </p:cNvSpPr>
          <p:nvPr>
            <p:ph type="ctrTitle"/>
          </p:nvPr>
        </p:nvSpPr>
        <p:spPr>
          <a:xfrm>
            <a:off x="432774" y="2205986"/>
            <a:ext cx="8093966" cy="1101600"/>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b" anchorCtr="0">
            <a:noAutofit/>
          </a:bodyPr>
          <a:lstStyle/>
          <a:p>
            <a:pPr>
              <a:buClr>
                <a:schemeClr val="dk1"/>
              </a:buClr>
              <a:buSzPts val="4800"/>
            </a:pPr>
            <a:r>
              <a:rPr lang="zh-TW" sz="7200" dirty="0">
                <a:solidFill>
                  <a:srgbClr val="FFFFFF"/>
                </a:solidFill>
                <a:latin typeface="Microsoft JhengHei"/>
                <a:ea typeface="Microsoft JhengHei"/>
                <a:cs typeface="Microsoft JhengHei"/>
                <a:sym typeface="Microsoft JhengHei"/>
              </a:rPr>
              <a:t>全面深化</a:t>
            </a:r>
            <a:r>
              <a:rPr lang="zh-TW" altLang="en-US" sz="7200" dirty="0">
                <a:solidFill>
                  <a:srgbClr val="FFFFFF"/>
                </a:solidFill>
                <a:latin typeface="Microsoft JhengHei"/>
                <a:ea typeface="Microsoft JhengHei"/>
                <a:cs typeface="Microsoft JhengHei"/>
                <a:sym typeface="Microsoft JhengHei"/>
              </a:rPr>
              <a:t> </a:t>
            </a:r>
            <a:r>
              <a:rPr lang="zh-TW" sz="7200" dirty="0">
                <a:solidFill>
                  <a:srgbClr val="FFFFFF"/>
                </a:solidFill>
                <a:latin typeface="Microsoft JhengHei"/>
                <a:ea typeface="Microsoft JhengHei"/>
                <a:cs typeface="Microsoft JhengHei"/>
                <a:sym typeface="Microsoft JhengHei"/>
              </a:rPr>
              <a:t>儲存</a:t>
            </a:r>
            <a:r>
              <a:rPr lang="zh-TW" altLang="en-US" sz="7200" dirty="0">
                <a:solidFill>
                  <a:srgbClr val="FFFFFF"/>
                </a:solidFill>
                <a:latin typeface="Microsoft JhengHei"/>
                <a:ea typeface="Microsoft JhengHei"/>
                <a:cs typeface="Microsoft JhengHei"/>
                <a:sym typeface="Microsoft JhengHei"/>
              </a:rPr>
              <a:t>技術</a:t>
            </a:r>
            <a:endParaRPr lang="zh-TW" altLang="en-US" sz="7200" dirty="0"/>
          </a:p>
        </p:txBody>
      </p:sp>
      <p:sp>
        <p:nvSpPr>
          <p:cNvPr id="13" name="Shape 73">
            <a:extLst>
              <a:ext uri="{FF2B5EF4-FFF2-40B4-BE49-F238E27FC236}">
                <a16:creationId xmlns:a16="http://schemas.microsoft.com/office/drawing/2014/main" id="{6ABD9F90-8953-4FFC-9158-C2843A17E8B4}"/>
              </a:ext>
            </a:extLst>
          </p:cNvPr>
          <p:cNvSpPr/>
          <p:nvPr/>
        </p:nvSpPr>
        <p:spPr>
          <a:xfrm>
            <a:off x="1453760" y="1361752"/>
            <a:ext cx="6461309" cy="485297"/>
          </a:xfrm>
          <a:prstGeom prst="rect">
            <a:avLst/>
          </a:prstGeom>
          <a:gradFill>
            <a:gsLst>
              <a:gs pos="0">
                <a:srgbClr val="000000">
                  <a:alpha val="0"/>
                </a:srgbClr>
              </a:gs>
              <a:gs pos="1000">
                <a:srgbClr val="000000">
                  <a:alpha val="0"/>
                </a:srgbClr>
              </a:gs>
              <a:gs pos="24000">
                <a:srgbClr val="000000"/>
              </a:gs>
              <a:gs pos="78000">
                <a:srgbClr val="000000"/>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pic>
        <p:nvPicPr>
          <p:cNvPr id="14" name="Shape 75" descr="NAS.png">
            <a:extLst>
              <a:ext uri="{FF2B5EF4-FFF2-40B4-BE49-F238E27FC236}">
                <a16:creationId xmlns:a16="http://schemas.microsoft.com/office/drawing/2014/main" id="{B514AA5E-E20A-45C6-A4FE-EB8B49E99855}"/>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860093" y="1229028"/>
            <a:ext cx="2471715" cy="750743"/>
          </a:xfrm>
          <a:prstGeom prst="rect">
            <a:avLst/>
          </a:prstGeom>
          <a:noFill/>
          <a:ln>
            <a:noFill/>
          </a:ln>
        </p:spPr>
      </p:pic>
      <p:sp>
        <p:nvSpPr>
          <p:cNvPr id="15" name="Shape 72">
            <a:extLst>
              <a:ext uri="{FF2B5EF4-FFF2-40B4-BE49-F238E27FC236}">
                <a16:creationId xmlns:a16="http://schemas.microsoft.com/office/drawing/2014/main" id="{4F307E0B-55D5-42AF-8954-6B52347BCCD1}"/>
              </a:ext>
            </a:extLst>
          </p:cNvPr>
          <p:cNvSpPr txBox="1">
            <a:spLocks/>
          </p:cNvSpPr>
          <p:nvPr/>
        </p:nvSpPr>
        <p:spPr>
          <a:xfrm>
            <a:off x="5115860" y="1268761"/>
            <a:ext cx="2109054" cy="49117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ctr" rtl="0">
              <a:lnSpc>
                <a:spcPct val="100000"/>
              </a:lnSpc>
              <a:spcBef>
                <a:spcPts val="480"/>
              </a:spcBef>
              <a:spcAft>
                <a:spcPts val="0"/>
              </a:spcAft>
              <a:buClr>
                <a:schemeClr val="lt1"/>
              </a:buClr>
              <a:buSzPts val="2400"/>
              <a:buFont typeface="Arial"/>
              <a:buNone/>
              <a:defRPr sz="2400" b="1" i="0" u="none" strike="noStrike" cap="none">
                <a:solidFill>
                  <a:schemeClr val="lt1"/>
                </a:solidFill>
                <a:latin typeface="Arial"/>
                <a:ea typeface="Arial"/>
                <a:cs typeface="Arial"/>
                <a:sym typeface="Arial"/>
              </a:defRPr>
            </a:lvl1pPr>
            <a:lvl2pPr marL="914400" marR="0" lvl="1"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2pPr>
            <a:lvl3pPr marL="1371600" marR="0" lvl="2" indent="-33020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317500" algn="ctr"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317500" algn="ctr"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L="3200400" marR="0" lvl="6"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L="3657600" marR="0" lvl="7"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L="4114800" marR="0" lvl="8"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pPr>
              <a:buSzPts val="3600"/>
            </a:pPr>
            <a:r>
              <a:rPr lang="zh-TW" sz="2800">
                <a:latin typeface="微軟正黑體" panose="020B0604030504040204" pitchFamily="34" charset="-120"/>
                <a:ea typeface="微軟正黑體" panose="020B0604030504040204" pitchFamily="34" charset="-120"/>
              </a:rPr>
              <a:t>新功能演繹</a:t>
            </a:r>
            <a:endParaRPr lang="zh-TW"/>
          </a:p>
        </p:txBody>
      </p:sp>
      <p:pic>
        <p:nvPicPr>
          <p:cNvPr id="19" name="Shape 74" descr="NAS.png">
            <a:extLst>
              <a:ext uri="{FF2B5EF4-FFF2-40B4-BE49-F238E27FC236}">
                <a16:creationId xmlns:a16="http://schemas.microsoft.com/office/drawing/2014/main" id="{B1B5E7AD-BBEB-4EBA-A7B6-2BC2D0C058D3}"/>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89878" y="547420"/>
            <a:ext cx="3048837" cy="1823748"/>
          </a:xfrm>
          <a:prstGeom prst="rect">
            <a:avLst/>
          </a:prstGeom>
          <a:noFill/>
          <a:ln>
            <a:noFill/>
          </a:ln>
        </p:spPr>
      </p:pic>
      <p:sp>
        <p:nvSpPr>
          <p:cNvPr id="2" name="文字方塊 1">
            <a:extLst>
              <a:ext uri="{FF2B5EF4-FFF2-40B4-BE49-F238E27FC236}">
                <a16:creationId xmlns:a16="http://schemas.microsoft.com/office/drawing/2014/main" id="{3AB25F7D-5366-4F5E-A83A-EB0025DC38D4}"/>
              </a:ext>
            </a:extLst>
          </p:cNvPr>
          <p:cNvSpPr txBox="1"/>
          <p:nvPr/>
        </p:nvSpPr>
        <p:spPr>
          <a:xfrm>
            <a:off x="198446" y="3479317"/>
            <a:ext cx="4119461" cy="1107996"/>
          </a:xfrm>
          <a:prstGeom prst="rect">
            <a:avLst/>
          </a:prstGeom>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2200" b="1" dirty="0">
                <a:solidFill>
                  <a:srgbClr val="FFFFFF"/>
                </a:solidFill>
                <a:effectLst>
                  <a:outerShdw blurRad="50800" dist="38100" dir="2700000" algn="tl" rotWithShape="0">
                    <a:prstClr val="black">
                      <a:alpha val="40000"/>
                    </a:prstClr>
                  </a:outerShdw>
                </a:effectLst>
                <a:latin typeface="Microsoft JhengHei"/>
                <a:ea typeface="Microsoft JhengHei"/>
              </a:rPr>
              <a:t>軟體定義</a:t>
            </a:r>
            <a:r>
              <a:rPr lang="zh-TW" sz="2200" b="1" dirty="0">
                <a:solidFill>
                  <a:srgbClr val="FFFFFF"/>
                </a:solidFill>
                <a:effectLst>
                  <a:outerShdw blurRad="50800" dist="38100" dir="2700000" algn="tl" rotWithShape="0">
                    <a:prstClr val="black">
                      <a:alpha val="40000"/>
                    </a:prstClr>
                  </a:outerShdw>
                </a:effectLst>
                <a:latin typeface="Microsoft JhengHei"/>
                <a:ea typeface="Microsoft JhengHei"/>
              </a:rPr>
              <a:t>SSD</a:t>
            </a:r>
            <a:r>
              <a:rPr lang="zh-TW" altLang="en-US" sz="2200" b="1" dirty="0">
                <a:solidFill>
                  <a:srgbClr val="FFFFFF"/>
                </a:solidFill>
                <a:effectLst>
                  <a:outerShdw blurRad="50800" dist="38100" dir="2700000" algn="tl" rotWithShape="0">
                    <a:prstClr val="black">
                      <a:alpha val="40000"/>
                    </a:prstClr>
                  </a:outerShdw>
                </a:effectLst>
                <a:latin typeface="Microsoft JhengHei"/>
                <a:ea typeface="Microsoft JhengHei"/>
              </a:rPr>
              <a:t>外掛</a:t>
            </a:r>
            <a:r>
              <a:rPr lang="zh-TW" sz="2200" b="1" dirty="0">
                <a:solidFill>
                  <a:srgbClr val="FFFFFF"/>
                </a:solidFill>
                <a:effectLst>
                  <a:outerShdw blurRad="50800" dist="38100" dir="2700000" algn="tl" rotWithShape="0">
                    <a:prstClr val="black">
                      <a:alpha val="40000"/>
                    </a:prstClr>
                  </a:outerShdw>
                </a:effectLst>
                <a:latin typeface="Microsoft JhengHei"/>
                <a:ea typeface="Microsoft JhengHei"/>
              </a:rPr>
              <a:t>預留空間</a:t>
            </a:r>
            <a:br>
              <a:rPr lang="en-US" altLang="zh-TW" sz="2200" b="1" dirty="0">
                <a:solidFill>
                  <a:srgbClr val="FFFFFF"/>
                </a:solidFill>
                <a:effectLst>
                  <a:outerShdw blurRad="50800" dist="38100" dir="2700000" algn="tl" rotWithShape="0">
                    <a:prstClr val="black">
                      <a:alpha val="40000"/>
                    </a:prstClr>
                  </a:outerShdw>
                </a:effectLst>
                <a:latin typeface="Microsoft JhengHei"/>
                <a:ea typeface="Microsoft JhengHei"/>
              </a:rPr>
            </a:br>
            <a:r>
              <a:rPr lang="zh-TW" altLang="en-US" sz="2200" b="1" dirty="0">
                <a:solidFill>
                  <a:srgbClr val="FFFFFF"/>
                </a:solidFill>
                <a:effectLst>
                  <a:outerShdw blurRad="50800" dist="38100" dir="2700000" algn="tl" rotWithShape="0">
                    <a:prstClr val="black">
                      <a:alpha val="40000"/>
                    </a:prstClr>
                  </a:outerShdw>
                </a:effectLst>
                <a:latin typeface="Microsoft JhengHei"/>
                <a:ea typeface="Microsoft JhengHei"/>
              </a:rPr>
              <a:t>配置</a:t>
            </a:r>
            <a:r>
              <a:rPr lang="zh-TW" sz="2200" b="1" dirty="0">
                <a:solidFill>
                  <a:srgbClr val="FFFFFF"/>
                </a:solidFill>
                <a:effectLst>
                  <a:outerShdw blurRad="50800" dist="38100" dir="2700000" algn="tl" rotWithShape="0">
                    <a:prstClr val="black">
                      <a:alpha val="40000"/>
                    </a:prstClr>
                  </a:outerShdw>
                </a:effectLst>
                <a:latin typeface="Microsoft JhengHei"/>
                <a:ea typeface="Microsoft JhengHei"/>
              </a:rPr>
              <a:t>與進階SSD快取功能</a:t>
            </a:r>
            <a:endParaRPr lang="en-US" sz="2200" dirty="0">
              <a:solidFill>
                <a:srgbClr val="FFFFFF"/>
              </a:solidFill>
              <a:latin typeface="Microsoft JhengHei"/>
              <a:ea typeface="Microsoft JhengHei"/>
            </a:endParaRPr>
          </a:p>
          <a:p>
            <a:pPr algn="ctr"/>
            <a:endParaRPr lang="zh-TW" altLang="en-US" sz="2200" b="1" dirty="0">
              <a:solidFill>
                <a:srgbClr val="FFFFFF"/>
              </a:solidFill>
              <a:latin typeface="Microsoft JhengHei"/>
              <a:ea typeface="Microsoft JhengHei"/>
            </a:endParaRPr>
          </a:p>
        </p:txBody>
      </p:sp>
      <p:cxnSp>
        <p:nvCxnSpPr>
          <p:cNvPr id="3" name="直線單箭頭接點 2">
            <a:extLst>
              <a:ext uri="{FF2B5EF4-FFF2-40B4-BE49-F238E27FC236}">
                <a16:creationId xmlns:a16="http://schemas.microsoft.com/office/drawing/2014/main" id="{BF9C0E3B-5BCD-499C-9500-3FC132E7C194}"/>
              </a:ext>
            </a:extLst>
          </p:cNvPr>
          <p:cNvCxnSpPr/>
          <p:nvPr/>
        </p:nvCxnSpPr>
        <p:spPr>
          <a:xfrm>
            <a:off x="4311184" y="3505615"/>
            <a:ext cx="6724" cy="735106"/>
          </a:xfrm>
          <a:prstGeom prst="straightConnector1">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文字方塊 8">
            <a:extLst>
              <a:ext uri="{FF2B5EF4-FFF2-40B4-BE49-F238E27FC236}">
                <a16:creationId xmlns:a16="http://schemas.microsoft.com/office/drawing/2014/main" id="{F053F2E1-B356-484F-B109-B299C443B242}"/>
              </a:ext>
            </a:extLst>
          </p:cNvPr>
          <p:cNvSpPr txBox="1"/>
          <p:nvPr/>
        </p:nvSpPr>
        <p:spPr>
          <a:xfrm>
            <a:off x="6994250" y="3478902"/>
            <a:ext cx="1386251" cy="1107996"/>
          </a:xfrm>
          <a:prstGeom prst="rect">
            <a:avLst/>
          </a:prstGeom>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sz="2200" b="1">
                <a:solidFill>
                  <a:srgbClr val="FFFFFF"/>
                </a:solidFill>
                <a:effectLst>
                  <a:outerShdw blurRad="50800" dist="38100" dir="2700000" algn="tl" rotWithShape="0">
                    <a:prstClr val="black">
                      <a:alpha val="40000"/>
                    </a:prstClr>
                  </a:outerShdw>
                </a:effectLst>
                <a:latin typeface="Microsoft JhengHei"/>
                <a:ea typeface="Microsoft JhengHei"/>
              </a:rPr>
              <a:t>快</a:t>
            </a:r>
            <a:r>
              <a:rPr lang="zh-TW" altLang="en-US" sz="2200" b="1">
                <a:solidFill>
                  <a:srgbClr val="FFFFFF"/>
                </a:solidFill>
                <a:effectLst>
                  <a:outerShdw blurRad="50800" dist="38100" dir="2700000" algn="tl" rotWithShape="0">
                    <a:prstClr val="black">
                      <a:alpha val="40000"/>
                    </a:prstClr>
                  </a:outerShdw>
                </a:effectLst>
                <a:latin typeface="Microsoft JhengHei"/>
                <a:ea typeface="Microsoft JhengHei"/>
              </a:rPr>
              <a:t>照備份</a:t>
            </a:r>
            <a:br>
              <a:rPr lang="zh-TW" altLang="en-US" sz="2200" b="1">
                <a:solidFill>
                  <a:srgbClr val="FFFFFF"/>
                </a:solidFill>
                <a:effectLst>
                  <a:outerShdw blurRad="50800" dist="38100" dir="2700000" algn="tl" rotWithShape="0">
                    <a:prstClr val="black">
                      <a:alpha val="40000"/>
                    </a:prstClr>
                  </a:outerShdw>
                </a:effectLst>
                <a:latin typeface="Microsoft JhengHei"/>
                <a:ea typeface="Microsoft JhengHei"/>
              </a:rPr>
            </a:br>
            <a:r>
              <a:rPr lang="zh-TW" altLang="en-US" sz="2200" b="1">
                <a:solidFill>
                  <a:srgbClr val="FFFFFF"/>
                </a:solidFill>
                <a:effectLst>
                  <a:outerShdw blurRad="50800" dist="38100" dir="2700000" algn="tl" rotWithShape="0">
                    <a:prstClr val="black">
                      <a:alpha val="40000"/>
                    </a:prstClr>
                  </a:outerShdw>
                </a:effectLst>
                <a:latin typeface="Microsoft JhengHei"/>
                <a:ea typeface="Microsoft JhengHei"/>
              </a:rPr>
              <a:t>遠端還原</a:t>
            </a:r>
            <a:br>
              <a:rPr lang="zh-TW" altLang="en-US" sz="2200" b="1">
                <a:solidFill>
                  <a:srgbClr val="FFFFFF"/>
                </a:solidFill>
                <a:effectLst>
                  <a:outerShdw blurRad="50800" dist="38100" dir="2700000" algn="tl" rotWithShape="0">
                    <a:prstClr val="black">
                      <a:alpha val="40000"/>
                    </a:prstClr>
                  </a:outerShdw>
                </a:effectLst>
                <a:latin typeface="Microsoft JhengHei"/>
                <a:ea typeface="Microsoft JhengHei"/>
              </a:rPr>
            </a:br>
            <a:endParaRPr lang="zh-TW" sz="2200">
              <a:solidFill>
                <a:srgbClr val="FFFFFF"/>
              </a:solidFill>
              <a:effectLst>
                <a:outerShdw blurRad="50800" dist="38100" dir="2700000" algn="tl" rotWithShape="0">
                  <a:prstClr val="black">
                    <a:alpha val="40000"/>
                  </a:prstClr>
                </a:outerShdw>
              </a:effectLst>
              <a:latin typeface="Microsoft JhengHei"/>
              <a:ea typeface="Microsoft JhengHei"/>
            </a:endParaRPr>
          </a:p>
        </p:txBody>
      </p:sp>
      <p:cxnSp>
        <p:nvCxnSpPr>
          <p:cNvPr id="10" name="直線單箭頭接點 9">
            <a:extLst>
              <a:ext uri="{FF2B5EF4-FFF2-40B4-BE49-F238E27FC236}">
                <a16:creationId xmlns:a16="http://schemas.microsoft.com/office/drawing/2014/main" id="{24CF6F8F-9F51-4661-B8FE-06B4EDF8DF6C}"/>
              </a:ext>
            </a:extLst>
          </p:cNvPr>
          <p:cNvCxnSpPr>
            <a:cxnSpLocks/>
          </p:cNvCxnSpPr>
          <p:nvPr/>
        </p:nvCxnSpPr>
        <p:spPr>
          <a:xfrm>
            <a:off x="6736297" y="3539668"/>
            <a:ext cx="6724" cy="735106"/>
          </a:xfrm>
          <a:prstGeom prst="straightConnector1">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文字方塊 11">
            <a:extLst>
              <a:ext uri="{FF2B5EF4-FFF2-40B4-BE49-F238E27FC236}">
                <a16:creationId xmlns:a16="http://schemas.microsoft.com/office/drawing/2014/main" id="{58DC8011-8F8E-409B-903D-206DE87F75D2}"/>
              </a:ext>
            </a:extLst>
          </p:cNvPr>
          <p:cNvSpPr txBox="1"/>
          <p:nvPr/>
        </p:nvSpPr>
        <p:spPr>
          <a:xfrm>
            <a:off x="4356435" y="3478902"/>
            <a:ext cx="2302807" cy="1107996"/>
          </a:xfrm>
          <a:prstGeom prst="rect">
            <a:avLst/>
          </a:prstGeom>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2200" b="1" dirty="0">
                <a:solidFill>
                  <a:srgbClr val="FFFFFF"/>
                </a:solidFill>
                <a:effectLst>
                  <a:outerShdw blurRad="50800" dist="38100" dir="2700000" algn="tl" rotWithShape="0">
                    <a:prstClr val="black">
                      <a:alpha val="40000"/>
                    </a:prstClr>
                  </a:outerShdw>
                </a:effectLst>
                <a:latin typeface="Microsoft JhengHei"/>
                <a:ea typeface="Microsoft JhengHei"/>
              </a:rPr>
              <a:t>儲存空間管理</a:t>
            </a:r>
            <a:endParaRPr lang="zh-TW" sz="2200" dirty="0">
              <a:solidFill>
                <a:srgbClr val="FFFFFF"/>
              </a:solidFill>
              <a:effectLst>
                <a:outerShdw blurRad="50800" dist="38100" dir="2700000" algn="tl" rotWithShape="0">
                  <a:prstClr val="black">
                    <a:alpha val="40000"/>
                  </a:prstClr>
                </a:outerShdw>
              </a:effectLst>
              <a:latin typeface="Microsoft JhengHei"/>
              <a:ea typeface="Microsoft JhengHei"/>
            </a:endParaRPr>
          </a:p>
          <a:p>
            <a:pPr algn="ctr"/>
            <a:r>
              <a:rPr lang="zh-TW" altLang="en-US" sz="2200" b="1" dirty="0">
                <a:solidFill>
                  <a:srgbClr val="FFFFFF"/>
                </a:solidFill>
                <a:effectLst>
                  <a:outerShdw blurRad="50800" dist="38100" dir="2700000" algn="tl" rotWithShape="0">
                    <a:prstClr val="black">
                      <a:alpha val="40000"/>
                    </a:prstClr>
                  </a:outerShdw>
                </a:effectLst>
                <a:latin typeface="Microsoft JhengHei"/>
                <a:ea typeface="Microsoft JhengHei"/>
              </a:rPr>
              <a:t>與磁碟監控</a:t>
            </a:r>
            <a:br>
              <a:rPr lang="zh-TW" altLang="en-US" sz="2200" b="1" dirty="0">
                <a:solidFill>
                  <a:srgbClr val="FFFFFF"/>
                </a:solidFill>
                <a:latin typeface="Microsoft JhengHei"/>
                <a:ea typeface="Microsoft JhengHei"/>
              </a:rPr>
            </a:br>
            <a:endParaRPr lang="zh-TW" sz="2200" dirty="0">
              <a:solidFill>
                <a:srgbClr val="FFFFFF"/>
              </a:solidFill>
              <a:latin typeface="Microsoft JhengHei"/>
              <a:ea typeface="Microsoft JhengHei"/>
            </a:endParaRPr>
          </a:p>
        </p:txBody>
      </p:sp>
    </p:spTree>
    <p:extLst>
      <p:ext uri="{BB962C8B-B14F-4D97-AF65-F5344CB8AC3E}">
        <p14:creationId xmlns:p14="http://schemas.microsoft.com/office/powerpoint/2010/main" val="4042217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0" name="圖片 9">
            <a:extLst>
              <a:ext uri="{FF2B5EF4-FFF2-40B4-BE49-F238E27FC236}">
                <a16:creationId xmlns:a16="http://schemas.microsoft.com/office/drawing/2014/main" id="{0B9BD20D-EBAE-454F-B9E5-41271C47E3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5" y="1839305"/>
            <a:ext cx="9150681" cy="3304195"/>
          </a:xfrm>
          <a:prstGeom prst="rect">
            <a:avLst/>
          </a:prstGeom>
        </p:spPr>
      </p:pic>
      <p:sp>
        <p:nvSpPr>
          <p:cNvPr id="11" name="圓角矩形 10">
            <a:extLst>
              <a:ext uri="{FF2B5EF4-FFF2-40B4-BE49-F238E27FC236}">
                <a16:creationId xmlns:a16="http://schemas.microsoft.com/office/drawing/2014/main" id="{64400F8A-EBEB-3C42-9FE6-3EA163190C5A}"/>
              </a:ext>
            </a:extLst>
          </p:cNvPr>
          <p:cNvSpPr/>
          <p:nvPr/>
        </p:nvSpPr>
        <p:spPr>
          <a:xfrm>
            <a:off x="3439800" y="2336801"/>
            <a:ext cx="5460717" cy="2658532"/>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9" name="內容版面配置區 8">
            <a:extLst>
              <a:ext uri="{FF2B5EF4-FFF2-40B4-BE49-F238E27FC236}">
                <a16:creationId xmlns:a16="http://schemas.microsoft.com/office/drawing/2014/main" id="{72A533CB-082E-4748-A835-276A26C7239C}"/>
              </a:ext>
            </a:extLst>
          </p:cNvPr>
          <p:cNvSpPr>
            <a:spLocks noGrp="1"/>
          </p:cNvSpPr>
          <p:nvPr>
            <p:ph idx="1"/>
          </p:nvPr>
        </p:nvSpPr>
        <p:spPr>
          <a:xfrm>
            <a:off x="132054" y="1089770"/>
            <a:ext cx="8703474" cy="1545917"/>
          </a:xfrm>
        </p:spPr>
        <p:txBody>
          <a:bodyPr vert="horz" lIns="91440" tIns="45720" rIns="91440" bIns="45720" rtlCol="0" anchor="t">
            <a:normAutofit/>
          </a:bodyPr>
          <a:lstStyle/>
          <a:p>
            <a:r>
              <a:rPr kumimoji="1" lang="zh-TW" altLang="en-US" dirty="0"/>
              <a:t>由 </a:t>
            </a:r>
            <a:r>
              <a:rPr kumimoji="1" lang="en" altLang="zh-TW" dirty="0"/>
              <a:t>QNAP </a:t>
            </a:r>
            <a:r>
              <a:rPr kumimoji="1" lang="zh-TW" altLang="en-US" dirty="0"/>
              <a:t>實驗室以 </a:t>
            </a:r>
            <a:r>
              <a:rPr kumimoji="1" lang="en" altLang="zh-TW" dirty="0"/>
              <a:t>FIO </a:t>
            </a:r>
            <a:r>
              <a:rPr kumimoji="1" lang="zh-TW" altLang="en-US" dirty="0"/>
              <a:t>對不同品牌的 </a:t>
            </a:r>
            <a:r>
              <a:rPr kumimoji="1" lang="en" altLang="zh-TW" dirty="0"/>
              <a:t>SSD </a:t>
            </a:r>
            <a:r>
              <a:rPr kumimoji="1" lang="zh-TW" altLang="en-US" dirty="0"/>
              <a:t>做隨機寫入測試，大部份</a:t>
            </a:r>
            <a:r>
              <a:rPr kumimoji="1" lang="en" altLang="zh-TW" dirty="0"/>
              <a:t>S</a:t>
            </a:r>
            <a:r>
              <a:rPr kumimoji="1" lang="en-US" altLang="zh-TW" dirty="0"/>
              <a:t>S</a:t>
            </a:r>
            <a:r>
              <a:rPr kumimoji="1" lang="en" altLang="zh-TW" dirty="0"/>
              <a:t>D</a:t>
            </a:r>
            <a:r>
              <a:rPr kumimoji="1" lang="zh-TW" altLang="en-US" dirty="0"/>
              <a:t> 在初次寫滿後，寫入效能都會持續降低</a:t>
            </a:r>
            <a:endParaRPr lang="zh-TW" dirty="0"/>
          </a:p>
          <a:p>
            <a:pPr>
              <a:buClr>
                <a:schemeClr val="tx1">
                  <a:lumMod val="75000"/>
                  <a:lumOff val="25000"/>
                </a:schemeClr>
              </a:buClr>
            </a:pPr>
            <a:r>
              <a:rPr kumimoji="1" lang="zh-TW" altLang="en-US" dirty="0"/>
              <a:t>此時考驗不同 </a:t>
            </a:r>
            <a:r>
              <a:rPr kumimoji="1" lang="en" altLang="zh-TW" dirty="0"/>
              <a:t>SSD </a:t>
            </a:r>
            <a:r>
              <a:rPr kumimoji="1" lang="zh-TW" altLang="en-US" dirty="0"/>
              <a:t>廠商控制器的演算法及</a:t>
            </a:r>
            <a:r>
              <a:rPr kumimoji="1" lang="en" altLang="zh-TW" dirty="0"/>
              <a:t>Garbage Collection </a:t>
            </a:r>
            <a:r>
              <a:rPr kumimoji="1" lang="zh-TW" altLang="en-US" dirty="0"/>
              <a:t>的能力</a:t>
            </a:r>
            <a:endParaRPr lang="zh-TW" altLang="en-US" dirty="0"/>
          </a:p>
          <a:p>
            <a:pPr>
              <a:buClr>
                <a:schemeClr val="tx1">
                  <a:lumMod val="75000"/>
                  <a:lumOff val="25000"/>
                </a:schemeClr>
              </a:buClr>
            </a:pPr>
            <a:endParaRPr kumimoji="1" lang="zh-TW" altLang="en-US" dirty="0">
              <a:solidFill>
                <a:schemeClr val="tx1">
                  <a:lumMod val="75000"/>
                  <a:lumOff val="25000"/>
                </a:schemeClr>
              </a:solidFill>
            </a:endParaRPr>
          </a:p>
        </p:txBody>
      </p:sp>
      <p:sp>
        <p:nvSpPr>
          <p:cNvPr id="116" name="Shape 116"/>
          <p:cNvSpPr txBox="1">
            <a:spLocks noGrp="1"/>
          </p:cNvSpPr>
          <p:nvPr>
            <p:ph type="title"/>
          </p:nvPr>
        </p:nvSpPr>
        <p:spPr>
          <a:xfrm>
            <a:off x="124072" y="199141"/>
            <a:ext cx="8892646" cy="857250"/>
          </a:xfrm>
          <a:prstGeom prst="rect">
            <a:avLst/>
          </a:prstGeom>
          <a:noFill/>
          <a:ln>
            <a:noFill/>
          </a:ln>
        </p:spPr>
        <p:txBody>
          <a:bodyPr spcFirstLastPara="1" wrap="square" lIns="91425" tIns="45700" rIns="91425" bIns="45700" anchor="ctr" anchorCtr="0">
            <a:noAutofit/>
          </a:bodyPr>
          <a:lstStyle/>
          <a:p>
            <a:pPr>
              <a:buClr>
                <a:schemeClr val="lt1"/>
              </a:buClr>
              <a:buSzPts val="800"/>
            </a:pPr>
            <a:r>
              <a:rPr lang="en-US" altLang="zh-TW" sz="3600">
                <a:latin typeface="Microsoft JhengHei"/>
                <a:ea typeface="Microsoft JhengHei"/>
              </a:rPr>
              <a:t> </a:t>
            </a:r>
            <a:r>
              <a:rPr lang="en-US" altLang="zh-TW" sz="3600" err="1">
                <a:latin typeface="Microsoft JhengHei"/>
                <a:ea typeface="Microsoft JhengHei"/>
              </a:rPr>
              <a:t>不同的</a:t>
            </a:r>
            <a:r>
              <a:rPr lang="en-US" altLang="zh-TW" sz="3600">
                <a:latin typeface="Microsoft JhengHei"/>
                <a:ea typeface="Microsoft JhengHei"/>
              </a:rPr>
              <a:t> SSD</a:t>
            </a:r>
            <a:r>
              <a:rPr lang="zh-TW" altLang="en-US" sz="3600">
                <a:latin typeface="Microsoft JhengHei"/>
                <a:ea typeface="Microsoft JhengHei"/>
              </a:rPr>
              <a:t> 持續效能</a:t>
            </a:r>
            <a:r>
              <a:rPr lang="zh-TW" altLang="en-US" sz="3600">
                <a:solidFill>
                  <a:srgbClr val="FFFF00"/>
                </a:solidFill>
                <a:latin typeface="Microsoft JhengHei"/>
                <a:ea typeface="Microsoft JhengHei"/>
              </a:rPr>
              <a:t>大不同</a:t>
            </a:r>
            <a:endParaRPr lang="zh-TW">
              <a:solidFill>
                <a:srgbClr val="FFFF00"/>
              </a:solidFill>
            </a:endParaRPr>
          </a:p>
        </p:txBody>
      </p:sp>
      <p:pic>
        <p:nvPicPr>
          <p:cNvPr id="4" name="圖片 5" descr="一張含有 文字, 地圖 的圖片&#10;&#10;描述是以高可信度產生">
            <a:extLst>
              <a:ext uri="{FF2B5EF4-FFF2-40B4-BE49-F238E27FC236}">
                <a16:creationId xmlns:a16="http://schemas.microsoft.com/office/drawing/2014/main" id="{3B6820DB-8C19-441D-9609-0D86A7AA9D46}"/>
              </a:ext>
            </a:extLst>
          </p:cNvPr>
          <p:cNvPicPr>
            <a:picLocks noChangeAspect="1"/>
          </p:cNvPicPr>
          <p:nvPr/>
        </p:nvPicPr>
        <p:blipFill>
          <a:blip r:embed="rId4"/>
          <a:stretch>
            <a:fillRect/>
          </a:stretch>
        </p:blipFill>
        <p:spPr>
          <a:xfrm>
            <a:off x="3563434" y="2738017"/>
            <a:ext cx="5155894" cy="2129871"/>
          </a:xfrm>
          <a:prstGeom prst="rect">
            <a:avLst/>
          </a:prstGeom>
        </p:spPr>
      </p:pic>
      <p:sp>
        <p:nvSpPr>
          <p:cNvPr id="8" name="文字方塊 7">
            <a:extLst>
              <a:ext uri="{FF2B5EF4-FFF2-40B4-BE49-F238E27FC236}">
                <a16:creationId xmlns:a16="http://schemas.microsoft.com/office/drawing/2014/main" id="{7876FFCF-09BA-4AD9-821D-EB5289B0C7E3}"/>
              </a:ext>
            </a:extLst>
          </p:cNvPr>
          <p:cNvSpPr txBox="1"/>
          <p:nvPr/>
        </p:nvSpPr>
        <p:spPr>
          <a:xfrm>
            <a:off x="3620624" y="2409853"/>
            <a:ext cx="515589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200" b="1" dirty="0">
                <a:solidFill>
                  <a:srgbClr val="3C6E10"/>
                </a:solidFill>
                <a:latin typeface="Microsoft JhengHei" panose="020B0604030504040204" pitchFamily="34" charset="-120"/>
                <a:ea typeface="Microsoft JhengHei" panose="020B0604030504040204" pitchFamily="34" charset="-120"/>
              </a:rPr>
              <a:t>單顆 </a:t>
            </a:r>
            <a:r>
              <a:rPr lang="en-US" altLang="zh-TW" sz="1200" b="1" dirty="0">
                <a:solidFill>
                  <a:srgbClr val="3C6E10"/>
                </a:solidFill>
                <a:latin typeface="Microsoft JhengHei" panose="020B0604030504040204" pitchFamily="34" charset="-120"/>
                <a:ea typeface="Microsoft JhengHei" panose="020B0604030504040204" pitchFamily="34" charset="-120"/>
              </a:rPr>
              <a:t>SSD</a:t>
            </a:r>
            <a:r>
              <a:rPr lang="zh-TW" altLang="en-US" sz="1200" b="1" dirty="0">
                <a:solidFill>
                  <a:srgbClr val="3C6E10"/>
                </a:solidFill>
                <a:latin typeface="Microsoft JhengHei" panose="020B0604030504040204" pitchFamily="34" charset="-120"/>
                <a:ea typeface="Microsoft JhengHei" panose="020B0604030504040204" pitchFamily="34" charset="-120"/>
              </a:rPr>
              <a:t> 在 </a:t>
            </a:r>
            <a:r>
              <a:rPr lang="en-US" altLang="en-US" sz="1200" b="1" dirty="0">
                <a:solidFill>
                  <a:srgbClr val="3C6E10"/>
                </a:solidFill>
                <a:latin typeface="Microsoft JhengHei" panose="020B0604030504040204" pitchFamily="34" charset="-120"/>
                <a:ea typeface="Microsoft JhengHei" panose="020B0604030504040204" pitchFamily="34" charset="-120"/>
              </a:rPr>
              <a:t>QNAP</a:t>
            </a:r>
            <a:r>
              <a:rPr lang="zh-TW" altLang="en-US" sz="1200" b="1" dirty="0">
                <a:solidFill>
                  <a:srgbClr val="3C6E10"/>
                </a:solidFill>
                <a:latin typeface="Microsoft JhengHei" panose="020B0604030504040204" pitchFamily="34" charset="-120"/>
                <a:ea typeface="Microsoft JhengHei" panose="020B0604030504040204" pitchFamily="34" charset="-120"/>
              </a:rPr>
              <a:t> </a:t>
            </a:r>
            <a:r>
              <a:rPr lang="en-US" altLang="en-US" sz="1200" b="1" dirty="0">
                <a:solidFill>
                  <a:srgbClr val="3C6E10"/>
                </a:solidFill>
                <a:latin typeface="Microsoft JhengHei" panose="020B0604030504040204" pitchFamily="34" charset="-120"/>
                <a:ea typeface="Microsoft JhengHei" panose="020B0604030504040204" pitchFamily="34" charset="-120"/>
              </a:rPr>
              <a:t>NAS </a:t>
            </a:r>
            <a:r>
              <a:rPr lang="en-US" altLang="en-US" sz="1200" b="1" dirty="0" err="1">
                <a:solidFill>
                  <a:srgbClr val="3C6E10"/>
                </a:solidFill>
                <a:latin typeface="Microsoft JhengHei" panose="020B0604030504040204" pitchFamily="34" charset="-120"/>
                <a:ea typeface="Microsoft JhengHei" panose="020B0604030504040204" pitchFamily="34" charset="-120"/>
              </a:rPr>
              <a:t>中的</a:t>
            </a:r>
            <a:r>
              <a:rPr lang="en-US" altLang="en-US" sz="1200" b="1" dirty="0">
                <a:solidFill>
                  <a:srgbClr val="3C6E10"/>
                </a:solidFill>
                <a:latin typeface="Microsoft JhengHei" panose="020B0604030504040204" pitchFamily="34" charset="-120"/>
                <a:ea typeface="Microsoft JhengHei" panose="020B0604030504040204" pitchFamily="34" charset="-120"/>
              </a:rPr>
              <a:t> </a:t>
            </a:r>
            <a:r>
              <a:rPr lang="zh-TW" sz="1200" b="1" dirty="0">
                <a:solidFill>
                  <a:srgbClr val="3C6E10"/>
                </a:solidFill>
                <a:latin typeface="Microsoft JhengHei" panose="020B0604030504040204" pitchFamily="34" charset="-120"/>
                <a:ea typeface="Microsoft JhengHei" panose="020B0604030504040204" pitchFamily="34" charset="-120"/>
              </a:rPr>
              <a:t>FIO 持續效能表現</a:t>
            </a:r>
            <a:r>
              <a:rPr lang="zh-TW" altLang="en-US" sz="1200" b="1" dirty="0">
                <a:solidFill>
                  <a:srgbClr val="3C6E10"/>
                </a:solidFill>
                <a:latin typeface="Microsoft JhengHei" panose="020B0604030504040204" pitchFamily="34" charset="-120"/>
                <a:ea typeface="Microsoft JhengHei" panose="020B0604030504040204" pitchFamily="34" charset="-120"/>
              </a:rPr>
              <a:t> </a:t>
            </a:r>
            <a:r>
              <a:rPr lang="zh-TW" sz="1200" b="1" dirty="0">
                <a:solidFill>
                  <a:srgbClr val="3C6E10"/>
                </a:solidFill>
                <a:latin typeface="Microsoft JhengHei" panose="020B0604030504040204" pitchFamily="34" charset="-120"/>
                <a:ea typeface="Microsoft JhengHei" panose="020B0604030504040204" pitchFamily="34" charset="-120"/>
              </a:rPr>
              <a:t>(IOpattern: RW-4K):</a:t>
            </a:r>
            <a:r>
              <a:rPr lang="zh-TW" altLang="en-US" sz="1200" b="1" dirty="0">
                <a:solidFill>
                  <a:srgbClr val="3C6E10"/>
                </a:solidFill>
                <a:latin typeface="Microsoft JhengHei" panose="020B0604030504040204" pitchFamily="34" charset="-120"/>
                <a:ea typeface="Microsoft JhengHei" panose="020B0604030504040204" pitchFamily="34" charset="-120"/>
              </a:rPr>
              <a:t> </a:t>
            </a:r>
          </a:p>
        </p:txBody>
      </p:sp>
      <p:pic>
        <p:nvPicPr>
          <p:cNvPr id="2" name="圖片 5" descr="一張含有 個人, 室內, 坐, 男人 的圖片&#10;&#10;描述是以非常高的可信度產生">
            <a:extLst>
              <a:ext uri="{FF2B5EF4-FFF2-40B4-BE49-F238E27FC236}">
                <a16:creationId xmlns:a16="http://schemas.microsoft.com/office/drawing/2014/main" id="{F9D8F2EF-882F-4A5D-A8F1-F27A68ECAD1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05123" y="2186604"/>
            <a:ext cx="2743200" cy="2956896"/>
          </a:xfrm>
          <a:prstGeom prst="rect">
            <a:avLst/>
          </a:prstGeom>
        </p:spPr>
      </p:pic>
      <p:grpSp>
        <p:nvGrpSpPr>
          <p:cNvPr id="3" name="群組 2">
            <a:extLst>
              <a:ext uri="{FF2B5EF4-FFF2-40B4-BE49-F238E27FC236}">
                <a16:creationId xmlns:a16="http://schemas.microsoft.com/office/drawing/2014/main" id="{6B07E9CB-CE6E-BD4A-8212-3522B685F528}"/>
              </a:ext>
            </a:extLst>
          </p:cNvPr>
          <p:cNvGrpSpPr/>
          <p:nvPr/>
        </p:nvGrpSpPr>
        <p:grpSpPr>
          <a:xfrm rot="449641">
            <a:off x="-17574" y="2145189"/>
            <a:ext cx="2334752" cy="1997924"/>
            <a:chOff x="-64051" y="1941572"/>
            <a:chExt cx="2334752" cy="1997924"/>
          </a:xfrm>
        </p:grpSpPr>
        <p:pic>
          <p:nvPicPr>
            <p:cNvPr id="12" name="圖片 11" descr="對話框-03.png">
              <a:extLst>
                <a:ext uri="{FF2B5EF4-FFF2-40B4-BE49-F238E27FC236}">
                  <a16:creationId xmlns:a16="http://schemas.microsoft.com/office/drawing/2014/main" id="{FDF31C7E-4D1B-FE4D-A76D-1E977D49EC6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621063">
              <a:off x="-64051" y="1941572"/>
              <a:ext cx="2334752" cy="1997924"/>
            </a:xfrm>
            <a:prstGeom prst="rect">
              <a:avLst/>
            </a:prstGeom>
          </p:spPr>
        </p:pic>
        <p:sp>
          <p:nvSpPr>
            <p:cNvPr id="7" name="Shape 179">
              <a:extLst>
                <a:ext uri="{FF2B5EF4-FFF2-40B4-BE49-F238E27FC236}">
                  <a16:creationId xmlns:a16="http://schemas.microsoft.com/office/drawing/2014/main" id="{9DC7A188-B542-48D8-8425-F6774FF99E6A}"/>
                </a:ext>
              </a:extLst>
            </p:cNvPr>
            <p:cNvSpPr/>
            <p:nvPr/>
          </p:nvSpPr>
          <p:spPr>
            <a:xfrm rot="20620733">
              <a:off x="242413" y="2336802"/>
              <a:ext cx="1793557" cy="1037026"/>
            </a:xfrm>
            <a:prstGeom prst="wedgeRectCallout">
              <a:avLst>
                <a:gd name="adj1" fmla="val 38118"/>
                <a:gd name="adj2" fmla="val 72904"/>
              </a:avLst>
            </a:prstGeom>
            <a:noFill/>
            <a:ln w="25400" cap="flat" cmpd="sng">
              <a:noFill/>
              <a:prstDash val="solid"/>
              <a:round/>
              <a:headEnd type="none" w="sm" len="sm"/>
              <a:tailEnd type="none" w="sm" len="sm"/>
            </a:ln>
            <a:effectLst/>
          </p:spPr>
          <p:txBody>
            <a:bodyPr spcFirstLastPara="1" wrap="square" lIns="91425" tIns="45700" rIns="91425" bIns="45700" anchor="ctr" anchorCtr="0">
              <a:noAutofit/>
            </a:bodyPr>
            <a:lstStyle/>
            <a:p>
              <a:r>
                <a:rPr lang="zh-TW" altLang="en-US" b="1" dirty="0">
                  <a:solidFill>
                    <a:schemeClr val="tx1"/>
                  </a:solidFill>
                  <a:latin typeface="Microsoft JhengHei" panose="020B0604030504040204" pitchFamily="34" charset="-120"/>
                  <a:ea typeface="Microsoft JhengHei" panose="020B0604030504040204" pitchFamily="34" charset="-120"/>
                </a:rPr>
                <a:t>各家廠商SSD的能力不同，從儲存系統如何確保效能可以符合使用者期望?</a:t>
              </a:r>
            </a:p>
          </p:txBody>
        </p:sp>
      </p:grpSp>
    </p:spTree>
    <p:extLst>
      <p:ext uri="{BB962C8B-B14F-4D97-AF65-F5344CB8AC3E}">
        <p14:creationId xmlns:p14="http://schemas.microsoft.com/office/powerpoint/2010/main" val="2531680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CF55D1C7-53A6-9D4E-A1D7-FCB18130C590}"/>
              </a:ext>
            </a:extLst>
          </p:cNvPr>
          <p:cNvSpPr>
            <a:spLocks noGrp="1"/>
          </p:cNvSpPr>
          <p:nvPr>
            <p:ph idx="1"/>
          </p:nvPr>
        </p:nvSpPr>
        <p:spPr>
          <a:xfrm>
            <a:off x="252274" y="1123914"/>
            <a:ext cx="8437883" cy="1886437"/>
          </a:xfrm>
        </p:spPr>
        <p:txBody>
          <a:bodyPr vert="horz" lIns="91440" tIns="45720" rIns="91440" bIns="45720" rtlCol="0" anchor="t">
            <a:normAutofit/>
          </a:bodyPr>
          <a:lstStyle/>
          <a:p>
            <a:r>
              <a:rPr kumimoji="1" lang="en" altLang="zh-TW" sz="1800" dirty="0"/>
              <a:t>SSD </a:t>
            </a:r>
            <a:r>
              <a:rPr kumimoji="1" lang="zh-TW" altLang="en-US" sz="1800" dirty="0"/>
              <a:t>作為 </a:t>
            </a:r>
            <a:r>
              <a:rPr kumimoji="1" lang="en" altLang="zh-TW" sz="1800" dirty="0"/>
              <a:t>Flash </a:t>
            </a:r>
            <a:r>
              <a:rPr kumimoji="1" lang="zh-TW" altLang="en-US" sz="1800" dirty="0"/>
              <a:t>記憶體，應以 G</a:t>
            </a:r>
            <a:r>
              <a:rPr kumimoji="1" lang="en-US" altLang="zh-TW" sz="1800" dirty="0" err="1"/>
              <a:t>ibibyte</a:t>
            </a:r>
            <a:r>
              <a:rPr kumimoji="1" lang="en-US" altLang="zh-TW" sz="1800" dirty="0"/>
              <a:t> (</a:t>
            </a:r>
            <a:r>
              <a:rPr kumimoji="1" lang="en" altLang="zh-TW" sz="1800" dirty="0" err="1"/>
              <a:t>GiB</a:t>
            </a:r>
            <a:r>
              <a:rPr kumimoji="1" lang="en" altLang="zh-TW" sz="1800" dirty="0"/>
              <a:t>) </a:t>
            </a:r>
            <a:r>
              <a:rPr kumimoji="1" lang="en" altLang="zh-TW" sz="1800" dirty="0" err="1"/>
              <a:t>二進位計算原始容量</a:t>
            </a:r>
            <a:r>
              <a:rPr kumimoji="1" lang="zh-TW" altLang="en" sz="1800" dirty="0"/>
              <a:t>，</a:t>
            </a:r>
            <a:r>
              <a:rPr kumimoji="1" lang="zh-TW" altLang="en-US" sz="1800" dirty="0"/>
              <a:t>每 </a:t>
            </a:r>
            <a:r>
              <a:rPr kumimoji="1" lang="en" altLang="zh-TW" sz="1800" dirty="0"/>
              <a:t>GB </a:t>
            </a:r>
            <a:r>
              <a:rPr kumimoji="1" lang="zh-TW" altLang="en-US" sz="1800" dirty="0"/>
              <a:t>有</a:t>
            </a:r>
            <a:r>
              <a:rPr lang="en" altLang="zh-TW" sz="1800" dirty="0"/>
              <a:t> </a:t>
            </a:r>
            <a:br>
              <a:rPr lang="en" altLang="zh-TW" sz="1800" dirty="0"/>
            </a:br>
            <a:r>
              <a:rPr lang="en" sz="1800" dirty="0"/>
              <a:t>2^30 = 1,073,741,824 Bytes</a:t>
            </a:r>
            <a:r>
              <a:rPr lang="zh-TW" altLang="en" sz="1800" dirty="0"/>
              <a:t>。</a:t>
            </a:r>
            <a:endParaRPr lang="en" sz="1800" i="1" dirty="0"/>
          </a:p>
          <a:p>
            <a:r>
              <a:rPr lang="zh-TW" altLang="en" sz="1800" dirty="0"/>
              <a:t>但作為儲存裝置，SSD 以 G</a:t>
            </a:r>
            <a:r>
              <a:rPr lang="en-US" altLang="zh-TW" sz="1800" dirty="0" err="1"/>
              <a:t>igabyte</a:t>
            </a:r>
            <a:r>
              <a:rPr lang="zh-TW" altLang="en-US" sz="1800" dirty="0"/>
              <a:t> </a:t>
            </a:r>
            <a:r>
              <a:rPr lang="en-US" altLang="zh-TW" sz="1800" dirty="0"/>
              <a:t>(GB) </a:t>
            </a:r>
            <a:r>
              <a:rPr lang="en-US" altLang="zh-TW" sz="1800" dirty="0" err="1"/>
              <a:t>十進位</a:t>
            </a:r>
            <a:r>
              <a:rPr lang="zh-TW" altLang="en-US" sz="1800" dirty="0"/>
              <a:t>回報</a:t>
            </a:r>
            <a:r>
              <a:rPr lang="en-US" altLang="zh-TW" sz="1800" dirty="0" err="1"/>
              <a:t>容量，每</a:t>
            </a:r>
            <a:r>
              <a:rPr lang="en-US" altLang="zh-TW" sz="1800" dirty="0"/>
              <a:t> GB </a:t>
            </a:r>
            <a:r>
              <a:rPr lang="zh-TW" altLang="en-US" sz="1800" dirty="0"/>
              <a:t>有</a:t>
            </a:r>
            <a:br>
              <a:rPr lang="en-US" altLang="zh-TW" sz="1800" dirty="0"/>
            </a:br>
            <a:r>
              <a:rPr lang="en-US" altLang="zh-TW" sz="1800" dirty="0"/>
              <a:t>10^9 = </a:t>
            </a:r>
            <a:r>
              <a:rPr lang="en-US" sz="1800" dirty="0"/>
              <a:t>1,000,000,000 Bytes</a:t>
            </a:r>
            <a:r>
              <a:rPr lang="zh-TW" altLang="en-US" sz="1800" dirty="0"/>
              <a:t>。</a:t>
            </a:r>
          </a:p>
          <a:p>
            <a:r>
              <a:rPr lang="zh-TW" altLang="en-US" sz="1800" dirty="0"/>
              <a:t>也就是 SSD 每 GB 至少均有 73,741,824 Bytes (7.37%) 的自帶預留空間配置，做為 Gar</a:t>
            </a:r>
            <a:r>
              <a:rPr lang="en-US" altLang="zh-TW" sz="1800" dirty="0" err="1"/>
              <a:t>ba</a:t>
            </a:r>
            <a:r>
              <a:rPr lang="en-US" altLang="en-US" sz="1800" dirty="0" err="1"/>
              <a:t>ge</a:t>
            </a:r>
            <a:r>
              <a:rPr lang="zh-TW" altLang="en-US" sz="1800" dirty="0"/>
              <a:t> Collection，而企業級的 SSD 可能預留更多。</a:t>
            </a:r>
            <a:endParaRPr kumimoji="1" lang="zh-TW" altLang="en-US" dirty="0"/>
          </a:p>
        </p:txBody>
      </p:sp>
      <p:sp>
        <p:nvSpPr>
          <p:cNvPr id="135" name="Shape 135"/>
          <p:cNvSpPr txBox="1">
            <a:spLocks noGrp="1"/>
          </p:cNvSpPr>
          <p:nvPr>
            <p:ph type="title"/>
          </p:nvPr>
        </p:nvSpPr>
        <p:spPr>
          <a:xfrm>
            <a:off x="106668" y="206376"/>
            <a:ext cx="9238593" cy="857250"/>
          </a:xfrm>
          <a:prstGeom prst="rect">
            <a:avLst/>
          </a:prstGeom>
          <a:noFill/>
          <a:ln>
            <a:noFill/>
          </a:ln>
        </p:spPr>
        <p:txBody>
          <a:bodyPr spcFirstLastPara="1" wrap="square" lIns="91425" tIns="45700" rIns="91425" bIns="45700" anchor="ctr" anchorCtr="0">
            <a:noAutofit/>
          </a:bodyPr>
          <a:lstStyle/>
          <a:p>
            <a:pPr>
              <a:buClr>
                <a:schemeClr val="lt1"/>
              </a:buClr>
              <a:buSzPts val="800"/>
            </a:pPr>
            <a:r>
              <a:rPr lang="zh-TW" sz="3600">
                <a:latin typeface="Microsoft JhengHei"/>
                <a:ea typeface="Microsoft JhengHei"/>
                <a:cs typeface="Microsoft JhengHei"/>
                <a:sym typeface="Microsoft JhengHei"/>
              </a:rPr>
              <a:t>SSD內建</a:t>
            </a:r>
            <a:r>
              <a:rPr lang="zh-TW" altLang="en-US" sz="3600">
                <a:latin typeface="Microsoft JhengHei"/>
                <a:ea typeface="Microsoft JhengHei"/>
                <a:cs typeface="Microsoft JhengHei"/>
                <a:sym typeface="Microsoft JhengHei"/>
              </a:rPr>
              <a:t>預</a:t>
            </a:r>
            <a:r>
              <a:rPr lang="zh-TW" sz="3600">
                <a:latin typeface="Microsoft JhengHei"/>
                <a:ea typeface="Microsoft JhengHei"/>
                <a:cs typeface="Microsoft JhengHei"/>
                <a:sym typeface="Microsoft JhengHei"/>
              </a:rPr>
              <a:t>留空間</a:t>
            </a:r>
            <a:r>
              <a:rPr lang="zh-TW" altLang="en-US" sz="3600">
                <a:latin typeface="Microsoft JhengHei"/>
                <a:ea typeface="Microsoft JhengHei"/>
                <a:cs typeface="Microsoft JhengHei"/>
                <a:sym typeface="Microsoft JhengHei"/>
              </a:rPr>
              <a:t>配置</a:t>
            </a:r>
            <a:r>
              <a:rPr lang="zh-TW" sz="3600">
                <a:latin typeface="Microsoft JhengHei"/>
                <a:ea typeface="Microsoft JhengHei"/>
                <a:cs typeface="Microsoft JhengHei"/>
                <a:sym typeface="Microsoft JhengHei"/>
              </a:rPr>
              <a:t>(</a:t>
            </a:r>
            <a:r>
              <a:rPr lang="zh-TW" sz="3600" i="0" u="none" strike="noStrike" cap="none">
                <a:solidFill>
                  <a:schemeClr val="lt1"/>
                </a:solidFill>
                <a:latin typeface="Microsoft JhengHei"/>
                <a:ea typeface="Microsoft JhengHei"/>
                <a:cs typeface="Microsoft JhengHei"/>
                <a:sym typeface="Microsoft JhengHei"/>
              </a:rPr>
              <a:t>Over</a:t>
            </a:r>
            <a:r>
              <a:rPr lang="zh-TW" sz="3600">
                <a:latin typeface="Microsoft JhengHei"/>
                <a:ea typeface="Microsoft JhengHei"/>
                <a:cs typeface="Microsoft JhengHei"/>
                <a:sym typeface="Microsoft JhengHei"/>
              </a:rPr>
              <a:t> </a:t>
            </a:r>
            <a:r>
              <a:rPr lang="zh-TW" sz="3600" i="0" u="none" strike="noStrike" cap="none">
                <a:solidFill>
                  <a:schemeClr val="lt1"/>
                </a:solidFill>
                <a:latin typeface="Microsoft JhengHei"/>
                <a:ea typeface="Microsoft JhengHei"/>
                <a:cs typeface="Microsoft JhengHei"/>
                <a:sym typeface="Microsoft JhengHei"/>
              </a:rPr>
              <a:t>Provisioning</a:t>
            </a:r>
            <a:r>
              <a:rPr lang="zh-TW" sz="3600">
                <a:latin typeface="Microsoft JhengHei"/>
                <a:ea typeface="Microsoft JhengHei"/>
                <a:cs typeface="Microsoft JhengHei"/>
                <a:sym typeface="Microsoft JhengHei"/>
              </a:rPr>
              <a:t>)  </a:t>
            </a:r>
            <a:endParaRPr sz="3600" i="0" u="none" strike="noStrike" cap="none">
              <a:solidFill>
                <a:schemeClr val="lt1"/>
              </a:solidFill>
              <a:latin typeface="Microsoft JhengHei"/>
              <a:ea typeface="Microsoft JhengHei"/>
              <a:cs typeface="Microsoft JhengHei"/>
              <a:sym typeface="Microsoft JhengHei"/>
            </a:endParaRPr>
          </a:p>
        </p:txBody>
      </p:sp>
      <p:sp>
        <p:nvSpPr>
          <p:cNvPr id="138" name="Shape 138"/>
          <p:cNvSpPr txBox="1"/>
          <p:nvPr/>
        </p:nvSpPr>
        <p:spPr>
          <a:xfrm>
            <a:off x="142926" y="4943445"/>
            <a:ext cx="28680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zh-TW" sz="800" b="0" i="0" u="none" strike="noStrike" cap="none">
                <a:solidFill>
                  <a:schemeClr val="lt1"/>
                </a:solidFill>
                <a:latin typeface="Arial"/>
                <a:ea typeface="Arial"/>
                <a:cs typeface="Arial"/>
                <a:sym typeface="Arial"/>
              </a:rPr>
              <a:t>Data Source: https://www.kingston.com/us/ssd/maintaining</a:t>
            </a:r>
            <a:endParaRPr sz="800" b="0" i="0" u="none" strike="noStrike" cap="none">
              <a:solidFill>
                <a:schemeClr val="lt1"/>
              </a:solidFill>
              <a:latin typeface="Arial"/>
              <a:ea typeface="Arial"/>
              <a:cs typeface="Arial"/>
              <a:sym typeface="Arial"/>
            </a:endParaRPr>
          </a:p>
        </p:txBody>
      </p:sp>
      <p:graphicFrame>
        <p:nvGraphicFramePr>
          <p:cNvPr id="3" name="表格 3">
            <a:extLst>
              <a:ext uri="{FF2B5EF4-FFF2-40B4-BE49-F238E27FC236}">
                <a16:creationId xmlns:a16="http://schemas.microsoft.com/office/drawing/2014/main" id="{533F84D9-32DD-47A6-85C1-EFCD373FBC8C}"/>
              </a:ext>
            </a:extLst>
          </p:cNvPr>
          <p:cNvGraphicFramePr>
            <a:graphicFrameLocks noGrp="1"/>
          </p:cNvGraphicFramePr>
          <p:nvPr>
            <p:extLst>
              <p:ext uri="{D42A27DB-BD31-4B8C-83A1-F6EECF244321}">
                <p14:modId xmlns:p14="http://schemas.microsoft.com/office/powerpoint/2010/main" val="2571033682"/>
              </p:ext>
            </p:extLst>
          </p:nvPr>
        </p:nvGraphicFramePr>
        <p:xfrm>
          <a:off x="415818" y="3106216"/>
          <a:ext cx="8274339" cy="1572821"/>
        </p:xfrm>
        <a:graphic>
          <a:graphicData uri="http://schemas.openxmlformats.org/drawingml/2006/table">
            <a:tbl>
              <a:tblPr firstRow="1" bandRow="1">
                <a:tableStyleId>{4DD36C9F-329C-4DBD-836A-3F9406CA411F}</a:tableStyleId>
              </a:tblPr>
              <a:tblGrid>
                <a:gridCol w="1706467">
                  <a:extLst>
                    <a:ext uri="{9D8B030D-6E8A-4147-A177-3AD203B41FA5}">
                      <a16:colId xmlns:a16="http://schemas.microsoft.com/office/drawing/2014/main" val="2714073669"/>
                    </a:ext>
                  </a:extLst>
                </a:gridCol>
                <a:gridCol w="1582612">
                  <a:extLst>
                    <a:ext uri="{9D8B030D-6E8A-4147-A177-3AD203B41FA5}">
                      <a16:colId xmlns:a16="http://schemas.microsoft.com/office/drawing/2014/main" val="1342336146"/>
                    </a:ext>
                  </a:extLst>
                </a:gridCol>
                <a:gridCol w="1797269">
                  <a:extLst>
                    <a:ext uri="{9D8B030D-6E8A-4147-A177-3AD203B41FA5}">
                      <a16:colId xmlns:a16="http://schemas.microsoft.com/office/drawing/2014/main" val="3829529322"/>
                    </a:ext>
                  </a:extLst>
                </a:gridCol>
                <a:gridCol w="1545020">
                  <a:extLst>
                    <a:ext uri="{9D8B030D-6E8A-4147-A177-3AD203B41FA5}">
                      <a16:colId xmlns:a16="http://schemas.microsoft.com/office/drawing/2014/main" val="3150085459"/>
                    </a:ext>
                  </a:extLst>
                </a:gridCol>
                <a:gridCol w="1642971">
                  <a:extLst>
                    <a:ext uri="{9D8B030D-6E8A-4147-A177-3AD203B41FA5}">
                      <a16:colId xmlns:a16="http://schemas.microsoft.com/office/drawing/2014/main" val="3052055792"/>
                    </a:ext>
                  </a:extLst>
                </a:gridCol>
              </a:tblGrid>
              <a:tr h="658421">
                <a:tc>
                  <a:txBody>
                    <a:bodyPr/>
                    <a:lstStyle/>
                    <a:p>
                      <a:pPr algn="ctr">
                        <a:buNone/>
                      </a:pPr>
                      <a:r>
                        <a:rPr lang="zh-TW" altLang="en-US" sz="1400" b="1" dirty="0"/>
                        <a:t>SSD </a:t>
                      </a:r>
                      <a:endParaRPr lang="en-US" altLang="zh-TW" sz="1400" b="1" dirty="0"/>
                    </a:p>
                    <a:p>
                      <a:pPr algn="ctr">
                        <a:buNone/>
                      </a:pPr>
                      <a:r>
                        <a:rPr lang="zh-TW" altLang="en-US" sz="1400" b="1" dirty="0"/>
                        <a:t>實際容量(GiB)</a:t>
                      </a:r>
                    </a:p>
                  </a:txBody>
                  <a:tcPr anchor="ctr">
                    <a:lnR w="12700" cap="flat" cmpd="sng" algn="ctr">
                      <a:solidFill>
                        <a:schemeClr val="bg1"/>
                      </a:solidFill>
                      <a:prstDash val="solid"/>
                      <a:round/>
                      <a:headEnd type="none" w="med" len="med"/>
                      <a:tailEnd type="none" w="med" len="med"/>
                    </a:lnR>
                    <a:solidFill>
                      <a:schemeClr val="accent6">
                        <a:lumMod val="75000"/>
                      </a:schemeClr>
                    </a:solidFill>
                  </a:tcPr>
                </a:tc>
                <a:tc>
                  <a:txBody>
                    <a:bodyPr/>
                    <a:lstStyle/>
                    <a:p>
                      <a:pPr lvl="0" algn="ctr">
                        <a:buNone/>
                      </a:pPr>
                      <a:r>
                        <a:rPr lang="zh-TW" altLang="en-US" sz="1400" b="1" dirty="0"/>
                        <a:t>SSD </a:t>
                      </a:r>
                      <a:endParaRPr lang="en-US" altLang="zh-TW" sz="1400" b="1" dirty="0"/>
                    </a:p>
                    <a:p>
                      <a:pPr lvl="0" algn="ctr">
                        <a:buNone/>
                      </a:pPr>
                      <a:r>
                        <a:rPr lang="zh-TW" altLang="en-US" sz="1400" b="1" dirty="0"/>
                        <a:t>標示容量 (GB)</a:t>
                      </a:r>
                      <a:endParaRPr lang="zh-TW" b="1"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6">
                        <a:lumMod val="75000"/>
                      </a:schemeClr>
                    </a:solidFill>
                  </a:tcPr>
                </a:tc>
                <a:tc>
                  <a:txBody>
                    <a:bodyPr/>
                    <a:lstStyle/>
                    <a:p>
                      <a:pPr lvl="0" algn="ctr">
                        <a:buNone/>
                      </a:pPr>
                      <a:r>
                        <a:rPr lang="zh-TW" altLang="en-US" sz="1400" b="1" dirty="0"/>
                        <a:t>SSD韌體設計</a:t>
                      </a:r>
                      <a:endParaRPr lang="en-US" altLang="zh-TW" sz="1400" b="1" dirty="0"/>
                    </a:p>
                    <a:p>
                      <a:pPr lvl="0" algn="ctr">
                        <a:buNone/>
                      </a:pPr>
                      <a:r>
                        <a:rPr lang="zh-TW" altLang="en-US" sz="1400" b="1" dirty="0"/>
                        <a:t>內建預留空間 OP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6">
                        <a:lumMod val="75000"/>
                      </a:schemeClr>
                    </a:solidFill>
                  </a:tcPr>
                </a:tc>
                <a:tc>
                  <a:txBody>
                    <a:bodyPr/>
                    <a:lstStyle/>
                    <a:p>
                      <a:pPr lvl="0" algn="ctr">
                        <a:buNone/>
                      </a:pPr>
                      <a:r>
                        <a:rPr lang="zh-TW" altLang="en-US" sz="1400" b="1" i="0" u="none" strike="noStrike" noProof="0" dirty="0">
                          <a:solidFill>
                            <a:srgbClr val="FFFFFF"/>
                          </a:solidFill>
                          <a:latin typeface="Arial"/>
                        </a:rPr>
                        <a:t>實際</a:t>
                      </a:r>
                      <a:endParaRPr lang="en-US" altLang="zh-TW" sz="1400" b="1" i="0" u="none" strike="noStrike" noProof="0" dirty="0">
                        <a:solidFill>
                          <a:srgbClr val="FFFFFF"/>
                        </a:solidFill>
                        <a:latin typeface="Arial"/>
                      </a:endParaRPr>
                    </a:p>
                    <a:p>
                      <a:pPr lvl="0" algn="ctr">
                        <a:buNone/>
                      </a:pPr>
                      <a:r>
                        <a:rPr lang="zh-TW" altLang="en-US" sz="1400" b="1" i="0" u="none" strike="noStrike" noProof="0" dirty="0">
                          <a:solidFill>
                            <a:srgbClr val="FFFFFF"/>
                          </a:solidFill>
                          <a:latin typeface="Arial"/>
                        </a:rPr>
                        <a:t>預留空間 </a:t>
                      </a:r>
                      <a:r>
                        <a:rPr lang="en-US" altLang="zh-TW" sz="1400" b="1" i="0" u="none" strike="noStrike" noProof="0" dirty="0">
                          <a:solidFill>
                            <a:srgbClr val="FFFFFF"/>
                          </a:solidFill>
                          <a:latin typeface="Arial"/>
                        </a:rPr>
                        <a:t>OP</a:t>
                      </a:r>
                      <a:r>
                        <a:rPr lang="zh-TW" altLang="en-US" sz="1400" b="1" i="0" u="none" strike="noStrike" noProof="0" dirty="0">
                          <a:solidFill>
                            <a:srgbClr val="FFFFFF"/>
                          </a:solidFill>
                          <a:latin typeface="Arial"/>
                        </a:rPr>
                        <a:t> </a:t>
                      </a:r>
                      <a:r>
                        <a:rPr lang="zh-TW" sz="1400" b="1" i="0" u="none" strike="noStrike" noProof="0" dirty="0">
                          <a:solidFill>
                            <a:srgbClr val="FFFFFF"/>
                          </a:solidFill>
                          <a:latin typeface="Arial"/>
                        </a:rPr>
                        <a:t>%</a:t>
                      </a:r>
                      <a:endParaRPr lang="zh-TW" sz="1400" b="1"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6">
                        <a:lumMod val="75000"/>
                      </a:schemeClr>
                    </a:solidFill>
                  </a:tcPr>
                </a:tc>
                <a:tc>
                  <a:txBody>
                    <a:bodyPr/>
                    <a:lstStyle/>
                    <a:p>
                      <a:pPr lvl="0" algn="ctr">
                        <a:buNone/>
                      </a:pPr>
                      <a:r>
                        <a:rPr lang="zh-TW" altLang="en-US" sz="1400" b="1" i="0" u="none" strike="noStrike" noProof="0" dirty="0">
                          <a:solidFill>
                            <a:srgbClr val="FFFFFF"/>
                          </a:solidFill>
                          <a:latin typeface="Arial"/>
                        </a:rPr>
                        <a:t>NAS </a:t>
                      </a:r>
                      <a:endParaRPr lang="en-US" altLang="zh-TW" sz="1400" b="1" i="0" u="none" strike="noStrike" noProof="0" dirty="0">
                        <a:solidFill>
                          <a:srgbClr val="FFFFFF"/>
                        </a:solidFill>
                        <a:latin typeface="Arial"/>
                      </a:endParaRPr>
                    </a:p>
                    <a:p>
                      <a:pPr lvl="0" algn="ctr">
                        <a:buNone/>
                      </a:pPr>
                      <a:r>
                        <a:rPr lang="zh-TW" altLang="en-US" sz="1400" b="1" i="0" u="none" strike="noStrike" noProof="0" dirty="0">
                          <a:solidFill>
                            <a:srgbClr val="FFFFFF"/>
                          </a:solidFill>
                          <a:latin typeface="Arial"/>
                        </a:rPr>
                        <a:t>中顯示容量 </a:t>
                      </a:r>
                      <a:r>
                        <a:rPr lang="zh-TW" sz="1400" b="1" i="0" u="none" strike="noStrike" noProof="0" dirty="0">
                          <a:solidFill>
                            <a:srgbClr val="FFFFFF"/>
                          </a:solidFill>
                          <a:latin typeface="Arial"/>
                        </a:rPr>
                        <a:t>(GiB)</a:t>
                      </a:r>
                      <a:endParaRPr lang="zh-TW" altLang="en-US" sz="1400" b="1" i="0" u="none" strike="noStrike" noProof="0" dirty="0">
                        <a:solidFill>
                          <a:srgbClr val="FFFFFF"/>
                        </a:solidFill>
                        <a:latin typeface="Arial"/>
                      </a:endParaRPr>
                    </a:p>
                  </a:txBody>
                  <a:tcPr anchor="ctr">
                    <a:lnL w="12700" cap="flat" cmpd="sng" algn="ctr">
                      <a:solidFill>
                        <a:schemeClr val="bg1"/>
                      </a:solidFill>
                      <a:prstDash val="solid"/>
                      <a:round/>
                      <a:headEnd type="none" w="med" len="med"/>
                      <a:tailEnd type="none" w="med" len="med"/>
                    </a:lnL>
                    <a:solidFill>
                      <a:schemeClr val="accent6">
                        <a:lumMod val="75000"/>
                      </a:schemeClr>
                    </a:solidFill>
                  </a:tcPr>
                </a:tc>
                <a:extLst>
                  <a:ext uri="{0D108BD9-81ED-4DB2-BD59-A6C34878D82A}">
                    <a16:rowId xmlns:a16="http://schemas.microsoft.com/office/drawing/2014/main" val="2364017304"/>
                  </a:ext>
                </a:extLst>
              </a:tr>
              <a:tr h="293764">
                <a:tc>
                  <a:txBody>
                    <a:bodyPr/>
                    <a:lstStyle/>
                    <a:p>
                      <a:pPr lvl="0" algn="ctr">
                        <a:buNone/>
                      </a:pPr>
                      <a:r>
                        <a:rPr lang="zh-TW" altLang="en-US" sz="1400" b="1" dirty="0">
                          <a:solidFill>
                            <a:schemeClr val="tx1">
                              <a:lumMod val="85000"/>
                              <a:lumOff val="15000"/>
                            </a:schemeClr>
                          </a:solidFill>
                        </a:rPr>
                        <a:t>256 GB</a:t>
                      </a:r>
                    </a:p>
                  </a:txBody>
                  <a:tcPr anchor="ctr"/>
                </a:tc>
                <a:tc>
                  <a:txBody>
                    <a:bodyPr/>
                    <a:lstStyle/>
                    <a:p>
                      <a:pPr lvl="0" algn="ctr">
                        <a:buNone/>
                      </a:pPr>
                      <a:r>
                        <a:rPr lang="zh-TW" altLang="en-US" sz="1400" b="1">
                          <a:solidFill>
                            <a:schemeClr val="tx1">
                              <a:lumMod val="85000"/>
                              <a:lumOff val="15000"/>
                            </a:schemeClr>
                          </a:solidFill>
                        </a:rPr>
                        <a:t>256 GB </a:t>
                      </a:r>
                      <a:endParaRPr lang="zh-TW" b="1">
                        <a:solidFill>
                          <a:schemeClr val="tx1">
                            <a:lumMod val="85000"/>
                            <a:lumOff val="15000"/>
                          </a:schemeClr>
                        </a:solidFill>
                      </a:endParaRPr>
                    </a:p>
                  </a:txBody>
                  <a:tcPr anchor="ctr"/>
                </a:tc>
                <a:tc>
                  <a:txBody>
                    <a:bodyPr/>
                    <a:lstStyle/>
                    <a:p>
                      <a:pPr lvl="0" algn="ctr">
                        <a:buNone/>
                      </a:pPr>
                      <a:r>
                        <a:rPr lang="zh-TW" altLang="en-US" sz="1400" b="1">
                          <a:solidFill>
                            <a:schemeClr val="tx1">
                              <a:lumMod val="85000"/>
                              <a:lumOff val="15000"/>
                            </a:schemeClr>
                          </a:solidFill>
                        </a:rPr>
                        <a:t>0%</a:t>
                      </a:r>
                      <a:endParaRPr lang="zh-TW" b="1">
                        <a:solidFill>
                          <a:schemeClr val="tx1">
                            <a:lumMod val="85000"/>
                            <a:lumOff val="15000"/>
                          </a:schemeClr>
                        </a:solidFill>
                      </a:endParaRPr>
                    </a:p>
                  </a:txBody>
                  <a:tcPr anchor="ctr"/>
                </a:tc>
                <a:tc>
                  <a:txBody>
                    <a:bodyPr/>
                    <a:lstStyle/>
                    <a:p>
                      <a:pPr lvl="0" algn="ctr">
                        <a:buNone/>
                      </a:pPr>
                      <a:r>
                        <a:rPr lang="zh-TW" altLang="en-US" sz="1400" b="1">
                          <a:solidFill>
                            <a:schemeClr val="tx1">
                              <a:lumMod val="85000"/>
                              <a:lumOff val="15000"/>
                            </a:schemeClr>
                          </a:solidFill>
                        </a:rPr>
                        <a:t>7%</a:t>
                      </a:r>
                      <a:endParaRPr lang="zh-TW" b="1">
                        <a:solidFill>
                          <a:schemeClr val="tx1">
                            <a:lumMod val="85000"/>
                            <a:lumOff val="15000"/>
                          </a:schemeClr>
                        </a:solidFill>
                      </a:endParaRPr>
                    </a:p>
                  </a:txBody>
                  <a:tcPr anchor="ctr"/>
                </a:tc>
                <a:tc>
                  <a:txBody>
                    <a:bodyPr/>
                    <a:lstStyle/>
                    <a:p>
                      <a:pPr lvl="0" algn="ctr">
                        <a:buNone/>
                      </a:pPr>
                      <a:r>
                        <a:rPr lang="zh-TW" altLang="en-US" sz="1400" b="1">
                          <a:solidFill>
                            <a:schemeClr val="tx1">
                              <a:lumMod val="85000"/>
                              <a:lumOff val="15000"/>
                            </a:schemeClr>
                          </a:solidFill>
                        </a:rPr>
                        <a:t>238 GB</a:t>
                      </a:r>
                    </a:p>
                  </a:txBody>
                  <a:tcPr anchor="ctr"/>
                </a:tc>
                <a:extLst>
                  <a:ext uri="{0D108BD9-81ED-4DB2-BD59-A6C34878D82A}">
                    <a16:rowId xmlns:a16="http://schemas.microsoft.com/office/drawing/2014/main" val="437663603"/>
                  </a:ext>
                </a:extLst>
              </a:tr>
              <a:tr h="293764">
                <a:tc>
                  <a:txBody>
                    <a:bodyPr/>
                    <a:lstStyle/>
                    <a:p>
                      <a:pPr lvl="0" algn="ctr">
                        <a:buNone/>
                      </a:pPr>
                      <a:r>
                        <a:rPr lang="zh-TW" altLang="en-US" sz="1400" b="1" dirty="0">
                          <a:solidFill>
                            <a:schemeClr val="tx1">
                              <a:lumMod val="85000"/>
                              <a:lumOff val="15000"/>
                            </a:schemeClr>
                          </a:solidFill>
                        </a:rPr>
                        <a:t>256 GB</a:t>
                      </a:r>
                    </a:p>
                  </a:txBody>
                  <a:tcPr anchor="ctr">
                    <a:solidFill>
                      <a:srgbClr val="FFE599">
                        <a:alpha val="0"/>
                      </a:srgbClr>
                    </a:solidFill>
                  </a:tcPr>
                </a:tc>
                <a:tc>
                  <a:txBody>
                    <a:bodyPr/>
                    <a:lstStyle/>
                    <a:p>
                      <a:pPr lvl="0" algn="ctr">
                        <a:buNone/>
                      </a:pPr>
                      <a:r>
                        <a:rPr lang="zh-TW" altLang="en-US" sz="1400" b="1" dirty="0">
                          <a:solidFill>
                            <a:schemeClr val="tx1">
                              <a:lumMod val="85000"/>
                              <a:lumOff val="15000"/>
                            </a:schemeClr>
                          </a:solidFill>
                        </a:rPr>
                        <a:t>240 GB</a:t>
                      </a:r>
                      <a:endParaRPr lang="zh-TW" b="1" dirty="0">
                        <a:solidFill>
                          <a:schemeClr val="tx1">
                            <a:lumMod val="85000"/>
                            <a:lumOff val="15000"/>
                          </a:schemeClr>
                        </a:solidFill>
                      </a:endParaRPr>
                    </a:p>
                  </a:txBody>
                  <a:tcPr anchor="ctr">
                    <a:solidFill>
                      <a:srgbClr val="FFE599">
                        <a:alpha val="0"/>
                      </a:srgbClr>
                    </a:solidFill>
                  </a:tcPr>
                </a:tc>
                <a:tc>
                  <a:txBody>
                    <a:bodyPr/>
                    <a:lstStyle/>
                    <a:p>
                      <a:pPr lvl="0" algn="ctr">
                        <a:buNone/>
                      </a:pPr>
                      <a:r>
                        <a:rPr lang="zh-TW" altLang="en-US" sz="1400" b="1" dirty="0">
                          <a:solidFill>
                            <a:schemeClr val="tx1">
                              <a:lumMod val="85000"/>
                              <a:lumOff val="15000"/>
                            </a:schemeClr>
                          </a:solidFill>
                        </a:rPr>
                        <a:t>7%</a:t>
                      </a:r>
                      <a:endParaRPr lang="zh-TW" b="1" dirty="0">
                        <a:solidFill>
                          <a:schemeClr val="tx1">
                            <a:lumMod val="85000"/>
                            <a:lumOff val="15000"/>
                          </a:schemeClr>
                        </a:solidFill>
                      </a:endParaRPr>
                    </a:p>
                  </a:txBody>
                  <a:tcPr anchor="ctr">
                    <a:solidFill>
                      <a:srgbClr val="FFE599">
                        <a:alpha val="0"/>
                      </a:srgbClr>
                    </a:solidFill>
                  </a:tcPr>
                </a:tc>
                <a:tc>
                  <a:txBody>
                    <a:bodyPr/>
                    <a:lstStyle/>
                    <a:p>
                      <a:pPr lvl="0" algn="ctr">
                        <a:buNone/>
                      </a:pPr>
                      <a:r>
                        <a:rPr lang="zh-TW" altLang="en-US" sz="1400" b="1" dirty="0">
                          <a:solidFill>
                            <a:schemeClr val="tx1">
                              <a:lumMod val="85000"/>
                              <a:lumOff val="15000"/>
                            </a:schemeClr>
                          </a:solidFill>
                        </a:rPr>
                        <a:t>15%</a:t>
                      </a:r>
                      <a:endParaRPr lang="zh-TW" b="1" dirty="0">
                        <a:solidFill>
                          <a:schemeClr val="tx1">
                            <a:lumMod val="85000"/>
                            <a:lumOff val="15000"/>
                          </a:schemeClr>
                        </a:solidFill>
                      </a:endParaRPr>
                    </a:p>
                  </a:txBody>
                  <a:tcPr anchor="ctr">
                    <a:solidFill>
                      <a:srgbClr val="FFE599">
                        <a:alpha val="0"/>
                      </a:srgbClr>
                    </a:solidFill>
                  </a:tcPr>
                </a:tc>
                <a:tc>
                  <a:txBody>
                    <a:bodyPr/>
                    <a:lstStyle/>
                    <a:p>
                      <a:pPr lvl="0" algn="ctr">
                        <a:buNone/>
                      </a:pPr>
                      <a:r>
                        <a:rPr lang="zh-TW" altLang="en-US" sz="1400" b="1" dirty="0">
                          <a:solidFill>
                            <a:schemeClr val="tx1">
                              <a:lumMod val="85000"/>
                              <a:lumOff val="15000"/>
                            </a:schemeClr>
                          </a:solidFill>
                        </a:rPr>
                        <a:t>223 GB</a:t>
                      </a:r>
                    </a:p>
                  </a:txBody>
                  <a:tcPr anchor="ctr">
                    <a:solidFill>
                      <a:srgbClr val="FFE599">
                        <a:alpha val="0"/>
                      </a:srgbClr>
                    </a:solidFill>
                  </a:tcPr>
                </a:tc>
                <a:extLst>
                  <a:ext uri="{0D108BD9-81ED-4DB2-BD59-A6C34878D82A}">
                    <a16:rowId xmlns:a16="http://schemas.microsoft.com/office/drawing/2014/main" val="4105057157"/>
                  </a:ext>
                </a:extLst>
              </a:tr>
              <a:tr h="293765">
                <a:tc>
                  <a:txBody>
                    <a:bodyPr/>
                    <a:lstStyle/>
                    <a:p>
                      <a:pPr algn="ctr">
                        <a:buNone/>
                      </a:pPr>
                      <a:r>
                        <a:rPr lang="zh-TW" altLang="en-US" sz="1400" b="1">
                          <a:solidFill>
                            <a:schemeClr val="tx1">
                              <a:lumMod val="85000"/>
                              <a:lumOff val="15000"/>
                            </a:schemeClr>
                          </a:solidFill>
                        </a:rPr>
                        <a:t>256 GB</a:t>
                      </a:r>
                    </a:p>
                  </a:txBody>
                  <a:tcPr anchor="ctr"/>
                </a:tc>
                <a:tc>
                  <a:txBody>
                    <a:bodyPr/>
                    <a:lstStyle/>
                    <a:p>
                      <a:pPr lvl="0" algn="ctr">
                        <a:buNone/>
                      </a:pPr>
                      <a:r>
                        <a:rPr lang="zh-TW" altLang="en-US" sz="1400" b="1">
                          <a:solidFill>
                            <a:schemeClr val="tx1">
                              <a:lumMod val="85000"/>
                              <a:lumOff val="15000"/>
                            </a:schemeClr>
                          </a:solidFill>
                        </a:rPr>
                        <a:t>200 GB</a:t>
                      </a:r>
                      <a:endParaRPr lang="zh-TW" b="1">
                        <a:solidFill>
                          <a:schemeClr val="tx1">
                            <a:lumMod val="85000"/>
                            <a:lumOff val="15000"/>
                          </a:schemeClr>
                        </a:solidFill>
                      </a:endParaRPr>
                    </a:p>
                  </a:txBody>
                  <a:tcPr anchor="ctr"/>
                </a:tc>
                <a:tc>
                  <a:txBody>
                    <a:bodyPr/>
                    <a:lstStyle/>
                    <a:p>
                      <a:pPr algn="ctr">
                        <a:buNone/>
                      </a:pPr>
                      <a:r>
                        <a:rPr lang="zh-TW" altLang="en-US" sz="1400" b="1">
                          <a:solidFill>
                            <a:schemeClr val="tx1">
                              <a:lumMod val="85000"/>
                              <a:lumOff val="15000"/>
                            </a:schemeClr>
                          </a:solidFill>
                        </a:rPr>
                        <a:t>28%</a:t>
                      </a:r>
                    </a:p>
                  </a:txBody>
                  <a:tcPr anchor="ctr"/>
                </a:tc>
                <a:tc>
                  <a:txBody>
                    <a:bodyPr/>
                    <a:lstStyle/>
                    <a:p>
                      <a:pPr algn="ctr">
                        <a:buNone/>
                      </a:pPr>
                      <a:r>
                        <a:rPr lang="zh-TW" altLang="en-US" sz="1400" b="1">
                          <a:solidFill>
                            <a:schemeClr val="tx1">
                              <a:lumMod val="85000"/>
                              <a:lumOff val="15000"/>
                            </a:schemeClr>
                          </a:solidFill>
                        </a:rPr>
                        <a:t>37%</a:t>
                      </a:r>
                    </a:p>
                  </a:txBody>
                  <a:tcPr anchor="ctr"/>
                </a:tc>
                <a:tc>
                  <a:txBody>
                    <a:bodyPr/>
                    <a:lstStyle/>
                    <a:p>
                      <a:pPr lvl="0" algn="ctr">
                        <a:buNone/>
                      </a:pPr>
                      <a:r>
                        <a:rPr lang="zh-TW" altLang="en-US" sz="1400" b="1" dirty="0">
                          <a:solidFill>
                            <a:schemeClr val="tx1">
                              <a:lumMod val="85000"/>
                              <a:lumOff val="15000"/>
                            </a:schemeClr>
                          </a:solidFill>
                        </a:rPr>
                        <a:t>186 GB</a:t>
                      </a:r>
                    </a:p>
                  </a:txBody>
                  <a:tcPr anchor="ctr"/>
                </a:tc>
                <a:extLst>
                  <a:ext uri="{0D108BD9-81ED-4DB2-BD59-A6C34878D82A}">
                    <a16:rowId xmlns:a16="http://schemas.microsoft.com/office/drawing/2014/main" val="1515846709"/>
                  </a:ext>
                </a:extLst>
              </a:tr>
            </a:tbl>
          </a:graphicData>
        </a:graphic>
      </p:graphicFrame>
      <p:sp>
        <p:nvSpPr>
          <p:cNvPr id="7" name="圓角矩形 108">
            <a:extLst>
              <a:ext uri="{FF2B5EF4-FFF2-40B4-BE49-F238E27FC236}">
                <a16:creationId xmlns:a16="http://schemas.microsoft.com/office/drawing/2014/main" id="{03B823E9-8E75-014B-9BD4-6EEA35E8AF65}"/>
              </a:ext>
            </a:extLst>
          </p:cNvPr>
          <p:cNvSpPr/>
          <p:nvPr/>
        </p:nvSpPr>
        <p:spPr>
          <a:xfrm rot="5400000" flipH="1">
            <a:off x="4471986" y="-283135"/>
            <a:ext cx="162005" cy="8274340"/>
          </a:xfrm>
          <a:prstGeom prst="roundRect">
            <a:avLst>
              <a:gd name="adj" fmla="val 0"/>
            </a:avLst>
          </a:prstGeom>
          <a:gradFill flip="none" rotWithShape="1">
            <a:gsLst>
              <a:gs pos="0">
                <a:schemeClr val="accent6">
                  <a:lumMod val="75000"/>
                </a:schemeClr>
              </a:gs>
              <a:gs pos="39000">
                <a:srgbClr val="E46C0A">
                  <a:alpha val="12000"/>
                </a:srgbClr>
              </a:gs>
              <a:gs pos="97000">
                <a:schemeClr val="bg1">
                  <a:alpha val="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p>
        </p:txBody>
      </p:sp>
      <p:sp>
        <p:nvSpPr>
          <p:cNvPr id="15" name="Shape 141">
            <a:extLst>
              <a:ext uri="{FF2B5EF4-FFF2-40B4-BE49-F238E27FC236}">
                <a16:creationId xmlns:a16="http://schemas.microsoft.com/office/drawing/2014/main" id="{D52583A3-C604-5240-95E4-9B38E4205973}"/>
              </a:ext>
            </a:extLst>
          </p:cNvPr>
          <p:cNvSpPr txBox="1"/>
          <p:nvPr/>
        </p:nvSpPr>
        <p:spPr>
          <a:xfrm>
            <a:off x="415818" y="4708932"/>
            <a:ext cx="7321386" cy="20461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zh-TW" altLang="en-US" sz="800" dirty="0">
                <a:latin typeface="Microsoft JhengHei"/>
                <a:ea typeface="Microsoft JhengHei"/>
                <a:cs typeface="Microsoft JhengHei"/>
                <a:sym typeface="Microsoft JhengHei"/>
              </a:rPr>
              <a:t>在 </a:t>
            </a:r>
            <a:r>
              <a:rPr lang="en-US" altLang="zh-TW" sz="800" dirty="0">
                <a:latin typeface="Microsoft JhengHei"/>
                <a:ea typeface="Microsoft JhengHei"/>
                <a:cs typeface="Microsoft JhengHei"/>
                <a:sym typeface="Microsoft JhengHei"/>
              </a:rPr>
              <a:t>NAS</a:t>
            </a:r>
            <a:r>
              <a:rPr lang="zh-TW" altLang="en-US" sz="800" dirty="0">
                <a:latin typeface="Microsoft JhengHei"/>
                <a:ea typeface="Microsoft JhengHei"/>
                <a:cs typeface="Microsoft JhengHei"/>
                <a:sym typeface="Microsoft JhengHei"/>
              </a:rPr>
              <a:t> 系統中的容量顯示實際上均是以</a:t>
            </a:r>
            <a:r>
              <a:rPr lang="en-US" altLang="zh-TW" sz="800" dirty="0" err="1">
                <a:latin typeface="Microsoft JhengHei"/>
                <a:ea typeface="Microsoft JhengHei"/>
                <a:cs typeface="Microsoft JhengHei"/>
                <a:sym typeface="Microsoft JhengHei"/>
              </a:rPr>
              <a:t>GiB</a:t>
            </a:r>
            <a:r>
              <a:rPr lang="zh-TW" altLang="en-US" sz="800" dirty="0">
                <a:latin typeface="Microsoft JhengHei"/>
                <a:ea typeface="Microsoft JhengHei"/>
                <a:cs typeface="Microsoft JhengHei"/>
                <a:sym typeface="Microsoft JhengHei"/>
              </a:rPr>
              <a:t>計算</a:t>
            </a:r>
            <a:endParaRPr lang="en-US" altLang="zh-TW" sz="800" dirty="0">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None/>
            </a:pPr>
            <a:r>
              <a:rPr lang="zh-TW" sz="800" dirty="0">
                <a:latin typeface="Microsoft JhengHei"/>
                <a:ea typeface="Microsoft JhengHei"/>
                <a:cs typeface="Microsoft JhengHei"/>
                <a:sym typeface="Microsoft JhengHei"/>
              </a:rPr>
              <a:t>資料來源</a:t>
            </a:r>
            <a:r>
              <a:rPr lang="zh-TW" sz="800" i="0" u="none" strike="noStrike" cap="none" dirty="0">
                <a:latin typeface="Microsoft JhengHei"/>
                <a:ea typeface="Microsoft JhengHei"/>
                <a:cs typeface="Microsoft JhengHei"/>
                <a:sym typeface="Microsoft JhengHei"/>
              </a:rPr>
              <a:t>: https://www.s</a:t>
            </a:r>
            <a:r>
              <a:rPr lang="en-US" altLang="zh-TW" sz="800" dirty="0" err="1">
                <a:latin typeface="Microsoft JhengHei"/>
                <a:ea typeface="Microsoft JhengHei"/>
                <a:cs typeface="Microsoft JhengHei"/>
                <a:sym typeface="Microsoft JhengHei"/>
              </a:rPr>
              <a:t>eaga</a:t>
            </a:r>
            <a:r>
              <a:rPr lang="zh-TW" sz="800" i="0" u="none" strike="noStrike" cap="none" dirty="0">
                <a:latin typeface="Microsoft JhengHei"/>
                <a:ea typeface="Microsoft JhengHei"/>
                <a:cs typeface="Microsoft JhengHei"/>
                <a:sym typeface="Microsoft JhengHei"/>
              </a:rPr>
              <a:t>t</a:t>
            </a:r>
            <a:r>
              <a:rPr lang="en-US" altLang="zh-TW" sz="800" dirty="0">
                <a:latin typeface="Microsoft JhengHei"/>
                <a:ea typeface="Microsoft JhengHei"/>
                <a:cs typeface="Microsoft JhengHei"/>
                <a:sym typeface="Microsoft JhengHei"/>
              </a:rPr>
              <a:t>e</a:t>
            </a:r>
            <a:r>
              <a:rPr lang="zh-TW" sz="800" i="0" u="none" strike="noStrike" cap="none" dirty="0">
                <a:latin typeface="Microsoft JhengHei"/>
                <a:ea typeface="Microsoft JhengHei"/>
                <a:cs typeface="Microsoft JhengHei"/>
                <a:sym typeface="Microsoft JhengHei"/>
              </a:rPr>
              <a:t>.com/</a:t>
            </a:r>
            <a:r>
              <a:rPr lang="en-US" altLang="zh-TW" sz="800" dirty="0" err="1">
                <a:latin typeface="Microsoft JhengHei"/>
                <a:ea typeface="Microsoft JhengHei"/>
                <a:cs typeface="Microsoft JhengHei"/>
                <a:sym typeface="Microsoft JhengHei"/>
              </a:rPr>
              <a:t>tw</a:t>
            </a:r>
            <a:r>
              <a:rPr lang="en-US" altLang="zh-TW" sz="800" dirty="0">
                <a:latin typeface="Microsoft JhengHei"/>
                <a:ea typeface="Microsoft JhengHei"/>
                <a:cs typeface="Microsoft JhengHei"/>
                <a:sym typeface="Microsoft JhengHei"/>
              </a:rPr>
              <a:t>/</a:t>
            </a:r>
            <a:r>
              <a:rPr lang="en-US" altLang="zh-TW" sz="800" dirty="0" err="1">
                <a:latin typeface="Microsoft JhengHei"/>
                <a:ea typeface="Microsoft JhengHei"/>
                <a:cs typeface="Microsoft JhengHei"/>
                <a:sym typeface="Microsoft JhengHei"/>
              </a:rPr>
              <a:t>zh</a:t>
            </a:r>
            <a:r>
              <a:rPr lang="en-US" altLang="zh-TW" sz="800" dirty="0">
                <a:latin typeface="Microsoft JhengHei"/>
                <a:ea typeface="Microsoft JhengHei"/>
                <a:cs typeface="Microsoft JhengHei"/>
                <a:sym typeface="Microsoft JhengHei"/>
              </a:rPr>
              <a:t>/tech-insight</a:t>
            </a:r>
            <a:r>
              <a:rPr lang="zh-TW" sz="800" i="0" u="none" strike="noStrike" cap="none" dirty="0">
                <a:latin typeface="Microsoft JhengHei"/>
                <a:ea typeface="Microsoft JhengHei"/>
                <a:cs typeface="Microsoft JhengHei"/>
                <a:sym typeface="Microsoft JhengHei"/>
              </a:rPr>
              <a:t>s/ssd</a:t>
            </a:r>
            <a:r>
              <a:rPr lang="en-US" altLang="zh-TW" sz="800" dirty="0">
                <a:latin typeface="Microsoft JhengHei"/>
                <a:ea typeface="Microsoft JhengHei"/>
                <a:cs typeface="Microsoft JhengHei"/>
                <a:sym typeface="Microsoft JhengHei"/>
              </a:rPr>
              <a:t>-over-</a:t>
            </a:r>
            <a:r>
              <a:rPr lang="en-US" altLang="zh-TW" sz="800" dirty="0" err="1">
                <a:latin typeface="Microsoft JhengHei"/>
                <a:ea typeface="Microsoft JhengHei"/>
                <a:cs typeface="Microsoft JhengHei"/>
                <a:sym typeface="Microsoft JhengHei"/>
              </a:rPr>
              <a:t>prov</a:t>
            </a:r>
            <a:r>
              <a:rPr lang="zh-TW" sz="800" i="0" u="none" strike="noStrike" cap="none" dirty="0">
                <a:latin typeface="Microsoft JhengHei"/>
                <a:ea typeface="Microsoft JhengHei"/>
                <a:cs typeface="Microsoft JhengHei"/>
                <a:sym typeface="Microsoft JhengHei"/>
              </a:rPr>
              <a:t>i</a:t>
            </a:r>
            <a:r>
              <a:rPr lang="en-US" altLang="zh-TW" sz="800" dirty="0">
                <a:latin typeface="Microsoft JhengHei"/>
                <a:ea typeface="Microsoft JhengHei"/>
                <a:cs typeface="Microsoft JhengHei"/>
                <a:sym typeface="Microsoft JhengHei"/>
              </a:rPr>
              <a:t>s</a:t>
            </a:r>
            <a:r>
              <a:rPr lang="zh-TW" sz="800" i="0" u="none" strike="noStrike" cap="none" dirty="0">
                <a:latin typeface="Microsoft JhengHei"/>
                <a:ea typeface="Microsoft JhengHei"/>
                <a:cs typeface="Microsoft JhengHei"/>
                <a:sym typeface="Microsoft JhengHei"/>
              </a:rPr>
              <a:t>i</a:t>
            </a:r>
            <a:r>
              <a:rPr lang="en-US" altLang="zh-TW" sz="800" dirty="0">
                <a:latin typeface="Microsoft JhengHei"/>
                <a:ea typeface="Microsoft JhengHei"/>
                <a:cs typeface="Microsoft JhengHei"/>
                <a:sym typeface="Microsoft JhengHei"/>
              </a:rPr>
              <a:t>o</a:t>
            </a:r>
            <a:r>
              <a:rPr lang="zh-TW" sz="800" i="0" u="none" strike="noStrike" cap="none" dirty="0">
                <a:latin typeface="Microsoft JhengHei"/>
                <a:ea typeface="Microsoft JhengHei"/>
                <a:cs typeface="Microsoft JhengHei"/>
                <a:sym typeface="Microsoft JhengHei"/>
              </a:rPr>
              <a:t>ning</a:t>
            </a:r>
            <a:r>
              <a:rPr lang="en-US" altLang="zh-TW" sz="800" dirty="0">
                <a:latin typeface="Microsoft JhengHei"/>
                <a:ea typeface="Microsoft JhengHei"/>
                <a:cs typeface="Microsoft JhengHei"/>
              </a:rPr>
              <a:t>-benefits-master-</a:t>
            </a:r>
            <a:r>
              <a:rPr lang="en-US" altLang="zh-TW" sz="800" dirty="0" err="1">
                <a:latin typeface="Microsoft JhengHei"/>
                <a:ea typeface="Microsoft JhengHei"/>
                <a:cs typeface="Microsoft JhengHei"/>
              </a:rPr>
              <a:t>ti</a:t>
            </a:r>
            <a:r>
              <a:rPr lang="en-US" altLang="zh-TW" sz="800" dirty="0">
                <a:latin typeface="Microsoft JhengHei"/>
                <a:ea typeface="Microsoft JhengHei"/>
                <a:cs typeface="Microsoft JhengHei"/>
              </a:rPr>
              <a:t>/</a:t>
            </a:r>
            <a:endParaRPr sz="800" i="0" u="none" strike="noStrike" cap="none" dirty="0">
              <a:latin typeface="Microsoft JhengHei"/>
              <a:ea typeface="Microsoft JhengHei"/>
              <a:cs typeface="Microsoft JhengHei"/>
              <a:sym typeface="Microsoft JhengHei"/>
            </a:endParaRPr>
          </a:p>
        </p:txBody>
      </p:sp>
    </p:spTree>
    <p:extLst>
      <p:ext uri="{BB962C8B-B14F-4D97-AF65-F5344CB8AC3E}">
        <p14:creationId xmlns:p14="http://schemas.microsoft.com/office/powerpoint/2010/main" val="2838664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grpSp>
        <p:nvGrpSpPr>
          <p:cNvPr id="30" name="群組 29">
            <a:extLst>
              <a:ext uri="{FF2B5EF4-FFF2-40B4-BE49-F238E27FC236}">
                <a16:creationId xmlns:a16="http://schemas.microsoft.com/office/drawing/2014/main" id="{5BD8D8C9-D2B6-480B-B3D4-C83A68CB8F15}"/>
              </a:ext>
            </a:extLst>
          </p:cNvPr>
          <p:cNvGrpSpPr/>
          <p:nvPr/>
        </p:nvGrpSpPr>
        <p:grpSpPr>
          <a:xfrm>
            <a:off x="4892099" y="3082073"/>
            <a:ext cx="2300010" cy="1832146"/>
            <a:chOff x="4599558" y="3082073"/>
            <a:chExt cx="2300010" cy="1832146"/>
          </a:xfrm>
        </p:grpSpPr>
        <p:sp>
          <p:nvSpPr>
            <p:cNvPr id="31" name="Shape 171">
              <a:extLst>
                <a:ext uri="{FF2B5EF4-FFF2-40B4-BE49-F238E27FC236}">
                  <a16:creationId xmlns:a16="http://schemas.microsoft.com/office/drawing/2014/main" id="{A1F892B0-EC42-4333-A892-7DFF281BFCB0}"/>
                </a:ext>
              </a:extLst>
            </p:cNvPr>
            <p:cNvSpPr/>
            <p:nvPr/>
          </p:nvSpPr>
          <p:spPr>
            <a:xfrm>
              <a:off x="4599558" y="3082073"/>
              <a:ext cx="2300010" cy="1832146"/>
            </a:xfrm>
            <a:prstGeom prst="rect">
              <a:avLst/>
            </a:prstGeom>
            <a:solidFill>
              <a:srgbClr val="FF7C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1" i="0" u="none" strike="noStrike" cap="none">
                <a:solidFill>
                  <a:schemeClr val="lt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endParaRPr sz="1400" b="1" i="0" u="none" strike="noStrike" cap="none">
                <a:solidFill>
                  <a:schemeClr val="lt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endParaRPr sz="1400" b="1" i="0" u="none" strike="noStrike" cap="none">
                <a:solidFill>
                  <a:schemeClr val="lt1"/>
                </a:solidFill>
                <a:latin typeface="Microsoft JhengHei"/>
                <a:ea typeface="Microsoft JhengHei"/>
                <a:cs typeface="Microsoft JhengHei"/>
                <a:sym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p:txBody>
        </p:sp>
        <p:sp>
          <p:nvSpPr>
            <p:cNvPr id="32" name="矩形: 圓角 31">
              <a:extLst>
                <a:ext uri="{FF2B5EF4-FFF2-40B4-BE49-F238E27FC236}">
                  <a16:creationId xmlns:a16="http://schemas.microsoft.com/office/drawing/2014/main" id="{974A3D0B-04C8-4F24-8D3A-AE8A6B82EB22}"/>
                </a:ext>
              </a:extLst>
            </p:cNvPr>
            <p:cNvSpPr/>
            <p:nvPr/>
          </p:nvSpPr>
          <p:spPr>
            <a:xfrm>
              <a:off x="4658054" y="4687771"/>
              <a:ext cx="2179967" cy="226448"/>
            </a:xfrm>
            <a:prstGeom prst="roundRect">
              <a:avLst>
                <a:gd name="adj" fmla="val 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a:latin typeface="Microsoft JhengHei"/>
                  <a:ea typeface="Microsoft JhengHei"/>
                  <a:cs typeface="Microsoft JhengHei"/>
                </a:rPr>
                <a:t>直接寫入將導致無法寫完</a:t>
              </a:r>
            </a:p>
          </p:txBody>
        </p:sp>
      </p:grpSp>
      <p:grpSp>
        <p:nvGrpSpPr>
          <p:cNvPr id="33" name="群組 32">
            <a:extLst>
              <a:ext uri="{FF2B5EF4-FFF2-40B4-BE49-F238E27FC236}">
                <a16:creationId xmlns:a16="http://schemas.microsoft.com/office/drawing/2014/main" id="{2E927AC2-4E7E-4D5A-BDFF-37A0A73FB661}"/>
              </a:ext>
            </a:extLst>
          </p:cNvPr>
          <p:cNvGrpSpPr/>
          <p:nvPr/>
        </p:nvGrpSpPr>
        <p:grpSpPr>
          <a:xfrm>
            <a:off x="5028853" y="2405614"/>
            <a:ext cx="2008168" cy="2209577"/>
            <a:chOff x="5028853" y="2405614"/>
            <a:chExt cx="2008168" cy="2209577"/>
          </a:xfrm>
        </p:grpSpPr>
        <p:graphicFrame>
          <p:nvGraphicFramePr>
            <p:cNvPr id="34" name="Shape 177">
              <a:extLst>
                <a:ext uri="{FF2B5EF4-FFF2-40B4-BE49-F238E27FC236}">
                  <a16:creationId xmlns:a16="http://schemas.microsoft.com/office/drawing/2014/main" id="{E7933ACA-75EC-43AF-9EA2-5E441631F0CB}"/>
                </a:ext>
              </a:extLst>
            </p:cNvPr>
            <p:cNvGraphicFramePr/>
            <p:nvPr>
              <p:extLst/>
            </p:nvPr>
          </p:nvGraphicFramePr>
          <p:xfrm>
            <a:off x="5034635" y="3933655"/>
            <a:ext cx="955912" cy="670580"/>
          </p:xfrm>
          <a:graphic>
            <a:graphicData uri="http://schemas.openxmlformats.org/drawingml/2006/table">
              <a:tbl>
                <a:tblPr>
                  <a:noFill/>
                  <a:tableStyleId>{2B9A654A-813B-44C4-B551-F29080A36350}</a:tableStyleId>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af-ZA" sz="1600" b="1">
                            <a:solidFill>
                              <a:srgbClr val="FFFFFF"/>
                            </a:solidFill>
                          </a:rPr>
                          <a:t>D</a:t>
                        </a:r>
                        <a:endParaRPr sz="1600" b="1">
                          <a:solidFill>
                            <a:srgbClr val="FFFFFF"/>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sz="1600" b="1">
                            <a:solidFill>
                              <a:srgbClr val="FFFFFF"/>
                            </a:solidFill>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38" name="Shape 177">
              <a:extLst>
                <a:ext uri="{FF2B5EF4-FFF2-40B4-BE49-F238E27FC236}">
                  <a16:creationId xmlns:a16="http://schemas.microsoft.com/office/drawing/2014/main" id="{CD29C9A1-673A-4DDB-8E02-77E11B85C765}"/>
                </a:ext>
              </a:extLst>
            </p:cNvPr>
            <p:cNvGraphicFramePr/>
            <p:nvPr>
              <p:extLst/>
            </p:nvPr>
          </p:nvGraphicFramePr>
          <p:xfrm>
            <a:off x="5028853" y="3171352"/>
            <a:ext cx="955912" cy="670580"/>
          </p:xfrm>
          <a:graphic>
            <a:graphicData uri="http://schemas.openxmlformats.org/drawingml/2006/table">
              <a:tbl>
                <a:tblPr>
                  <a:noFill/>
                  <a:tableStyleId>{2B9A654A-813B-44C4-B551-F29080A36350}</a:tableStyleId>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lvl="0" algn="ctr">
                          <a:buNone/>
                        </a:pPr>
                        <a:r>
                          <a:rPr lang="en-US" sz="1600" b="1" i="0" u="none" strike="noStrike" noProof="0">
                            <a:solidFill>
                              <a:srgbClr val="FFFFFF"/>
                            </a:solidFill>
                            <a:latin typeface="Arial"/>
                          </a:rPr>
                          <a:t>D</a:t>
                        </a:r>
                      </a:p>
                    </a:txBody>
                    <a:tcPr marL="91450" marR="91450" marT="45725" marB="45725">
                      <a:solidFill>
                        <a:srgbClr val="00B050"/>
                      </a:solidFill>
                    </a:tcPr>
                  </a:tc>
                  <a:tc>
                    <a:txBody>
                      <a:bodyPr/>
                      <a:lstStyle/>
                      <a:p>
                        <a:pPr lvl="0" algn="ctr">
                          <a:buNone/>
                        </a:pPr>
                        <a:r>
                          <a:rPr lang="en-US" sz="1600" b="1" i="0" u="none" strike="noStrike" noProof="0">
                            <a:solidFill>
                              <a:srgbClr val="FFFFFF"/>
                            </a:solidFill>
                            <a:latin typeface="Arial"/>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39" name="Shape 177">
              <a:extLst>
                <a:ext uri="{FF2B5EF4-FFF2-40B4-BE49-F238E27FC236}">
                  <a16:creationId xmlns:a16="http://schemas.microsoft.com/office/drawing/2014/main" id="{A6CE1C48-8D6C-4E62-8AD5-FAD3903AEC3B}"/>
                </a:ext>
              </a:extLst>
            </p:cNvPr>
            <p:cNvGraphicFramePr/>
            <p:nvPr>
              <p:extLst/>
            </p:nvPr>
          </p:nvGraphicFramePr>
          <p:xfrm>
            <a:off x="6081109" y="3171352"/>
            <a:ext cx="955912" cy="670580"/>
          </p:xfrm>
          <a:graphic>
            <a:graphicData uri="http://schemas.openxmlformats.org/drawingml/2006/table">
              <a:tbl>
                <a:tblPr>
                  <a:noFill/>
                  <a:tableStyleId>{2B9A654A-813B-44C4-B551-F29080A36350}</a:tableStyleId>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lvl="0" algn="ctr">
                          <a:buNone/>
                        </a:pPr>
                        <a:r>
                          <a:rPr lang="en-US" altLang="zh-TW" sz="1600" b="1" i="0" u="none" strike="noStrike" noProof="0">
                            <a:solidFill>
                              <a:srgbClr val="FFFFFF"/>
                            </a:solidFill>
                            <a:latin typeface="Arial"/>
                          </a:rPr>
                          <a:t>D</a:t>
                        </a:r>
                      </a:p>
                    </a:txBody>
                    <a:tcPr marL="91450" marR="91450" marT="45725" marB="45725">
                      <a:solidFill>
                        <a:srgbClr val="00B050"/>
                      </a:solidFill>
                    </a:tcPr>
                  </a:tc>
                  <a:tc>
                    <a:txBody>
                      <a:bodyPr/>
                      <a:lstStyle/>
                      <a:p>
                        <a:pPr lvl="0" algn="ctr">
                          <a:buNone/>
                        </a:pPr>
                        <a:r>
                          <a:rPr lang="en-US" altLang="zh-TW" sz="1600" b="1" i="0" u="none" strike="noStrike" noProof="0">
                            <a:solidFill>
                              <a:srgbClr val="FFFFFF"/>
                            </a:solidFill>
                            <a:latin typeface="Arial"/>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40" name="Shape 182">
              <a:extLst>
                <a:ext uri="{FF2B5EF4-FFF2-40B4-BE49-F238E27FC236}">
                  <a16:creationId xmlns:a16="http://schemas.microsoft.com/office/drawing/2014/main" id="{0154AFB0-C07B-4554-B330-420F18265A76}"/>
                </a:ext>
              </a:extLst>
            </p:cNvPr>
            <p:cNvGraphicFramePr/>
            <p:nvPr>
              <p:extLst/>
            </p:nvPr>
          </p:nvGraphicFramePr>
          <p:xfrm>
            <a:off x="6089914" y="3928291"/>
            <a:ext cx="936100" cy="686900"/>
          </p:xfrm>
          <a:graphic>
            <a:graphicData uri="http://schemas.openxmlformats.org/drawingml/2006/table">
              <a:tbl>
                <a:tblPr>
                  <a:noFill/>
                  <a:tableStyleId>{2B9A654A-813B-44C4-B551-F29080A36350}</a:tableStyleId>
                </a:tblPr>
                <a:tblGrid>
                  <a:gridCol w="468050">
                    <a:extLst>
                      <a:ext uri="{9D8B030D-6E8A-4147-A177-3AD203B41FA5}">
                        <a16:colId xmlns:a16="http://schemas.microsoft.com/office/drawing/2014/main" val="20000"/>
                      </a:ext>
                    </a:extLst>
                  </a:gridCol>
                  <a:gridCol w="468050">
                    <a:extLst>
                      <a:ext uri="{9D8B030D-6E8A-4147-A177-3AD203B41FA5}">
                        <a16:colId xmlns:a16="http://schemas.microsoft.com/office/drawing/2014/main" val="20001"/>
                      </a:ext>
                    </a:extLst>
                  </a:gridCol>
                </a:tblGrid>
                <a:tr h="343450">
                  <a:tc>
                    <a:txBody>
                      <a:bodyPr/>
                      <a:lstStyle/>
                      <a:p>
                        <a:pPr marL="0" marR="0" lvl="0" indent="0" algn="ctr" rtl="0">
                          <a:spcBef>
                            <a:spcPts val="0"/>
                          </a:spcBef>
                          <a:spcAft>
                            <a:spcPts val="0"/>
                          </a:spcAft>
                          <a:buNone/>
                        </a:pPr>
                        <a:r>
                          <a:rPr lang="zh-TW" sz="1600" b="1">
                            <a:solidFill>
                              <a:schemeClr val="lt1"/>
                            </a:solidFill>
                          </a:rPr>
                          <a:t>N</a:t>
                        </a:r>
                        <a:endParaRPr sz="1600" b="1">
                          <a:solidFill>
                            <a:schemeClr val="lt1"/>
                          </a:solidFil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a:solidFill>
                              <a:srgbClr val="FFFFFF"/>
                            </a:solidFill>
                          </a:rPr>
                          <a:t>N</a:t>
                        </a:r>
                        <a:endParaRPr sz="1600" b="1">
                          <a:solidFill>
                            <a:srgbClr val="FFFFFF"/>
                          </a:solidFill>
                        </a:endParaRPr>
                      </a:p>
                    </a:txBody>
                    <a:tcPr marL="91450" marR="91450" marT="45725" marB="45725">
                      <a:solidFill>
                        <a:srgbClr val="00B0F0"/>
                      </a:solidFill>
                    </a:tcPr>
                  </a:tc>
                  <a:extLst>
                    <a:ext uri="{0D108BD9-81ED-4DB2-BD59-A6C34878D82A}">
                      <a16:rowId xmlns:a16="http://schemas.microsoft.com/office/drawing/2014/main" val="10000"/>
                    </a:ext>
                  </a:extLst>
                </a:tr>
                <a:tr h="343450">
                  <a:tc>
                    <a:txBody>
                      <a:bodyPr/>
                      <a:lstStyle/>
                      <a:p>
                        <a:pPr marL="0" marR="0" lvl="0" indent="0" algn="ctr" rtl="0">
                          <a:spcBef>
                            <a:spcPts val="0"/>
                          </a:spcBef>
                          <a:spcAft>
                            <a:spcPts val="0"/>
                          </a:spcAft>
                          <a:buNone/>
                        </a:pPr>
                        <a:r>
                          <a:rPr lang="af-ZA" sz="1600" b="1">
                            <a:solidFill>
                              <a:srgbClr val="FFFFFF"/>
                            </a:solidFill>
                          </a:rPr>
                          <a:t>N</a:t>
                        </a:r>
                        <a:endParaRPr sz="1600" b="1">
                          <a:solidFill>
                            <a:srgbClr val="FFFFFF"/>
                          </a:solidFil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en-US" altLang="zh-TW" sz="1600" b="1">
                            <a:solidFill>
                              <a:srgbClr val="FFFFFF"/>
                            </a:solidFill>
                          </a:rPr>
                          <a:t>N</a:t>
                        </a:r>
                      </a:p>
                    </a:txBody>
                    <a:tcPr marL="91450" marR="91450" marT="45725" marB="45725">
                      <a:solidFill>
                        <a:srgbClr val="00B0F0"/>
                      </a:solidFill>
                    </a:tcPr>
                  </a:tc>
                  <a:extLst>
                    <a:ext uri="{0D108BD9-81ED-4DB2-BD59-A6C34878D82A}">
                      <a16:rowId xmlns:a16="http://schemas.microsoft.com/office/drawing/2014/main" val="10001"/>
                    </a:ext>
                  </a:extLst>
                </a:tr>
              </a:tbl>
            </a:graphicData>
          </a:graphic>
        </p:graphicFrame>
        <p:graphicFrame>
          <p:nvGraphicFramePr>
            <p:cNvPr id="41" name="Shape 182">
              <a:extLst>
                <a:ext uri="{FF2B5EF4-FFF2-40B4-BE49-F238E27FC236}">
                  <a16:creationId xmlns:a16="http://schemas.microsoft.com/office/drawing/2014/main" id="{CED5980E-14DB-4087-A20F-DA9BF7439AA6}"/>
                </a:ext>
              </a:extLst>
            </p:cNvPr>
            <p:cNvGraphicFramePr/>
            <p:nvPr>
              <p:extLst>
                <p:ext uri="{D42A27DB-BD31-4B8C-83A1-F6EECF244321}">
                  <p14:modId xmlns:p14="http://schemas.microsoft.com/office/powerpoint/2010/main" val="1700832686"/>
                </p:ext>
              </p:extLst>
            </p:nvPr>
          </p:nvGraphicFramePr>
          <p:xfrm>
            <a:off x="6081109" y="2405614"/>
            <a:ext cx="936100" cy="343450"/>
          </p:xfrm>
          <a:graphic>
            <a:graphicData uri="http://schemas.openxmlformats.org/drawingml/2006/table">
              <a:tbl>
                <a:tblPr>
                  <a:noFill/>
                  <a:tableStyleId>{2B9A654A-813B-44C4-B551-F29080A36350}</a:tableStyleId>
                </a:tblPr>
                <a:tblGrid>
                  <a:gridCol w="468050">
                    <a:extLst>
                      <a:ext uri="{9D8B030D-6E8A-4147-A177-3AD203B41FA5}">
                        <a16:colId xmlns:a16="http://schemas.microsoft.com/office/drawing/2014/main" val="20000"/>
                      </a:ext>
                    </a:extLst>
                  </a:gridCol>
                  <a:gridCol w="468050">
                    <a:extLst>
                      <a:ext uri="{9D8B030D-6E8A-4147-A177-3AD203B41FA5}">
                        <a16:colId xmlns:a16="http://schemas.microsoft.com/office/drawing/2014/main" val="20001"/>
                      </a:ext>
                    </a:extLst>
                  </a:gridCol>
                </a:tblGrid>
                <a:tr h="343450">
                  <a:tc>
                    <a:txBody>
                      <a:bodyPr/>
                      <a:lstStyle/>
                      <a:p>
                        <a:pPr marL="0" marR="0" lvl="0" indent="0" algn="ctr" rtl="0">
                          <a:spcBef>
                            <a:spcPts val="0"/>
                          </a:spcBef>
                          <a:spcAft>
                            <a:spcPts val="0"/>
                          </a:spcAft>
                          <a:buNone/>
                        </a:pPr>
                        <a:r>
                          <a:rPr lang="zh-TW" sz="1600" b="1">
                            <a:solidFill>
                              <a:schemeClr val="lt1"/>
                            </a:solidFill>
                          </a:rPr>
                          <a:t>N</a:t>
                        </a:r>
                        <a:endParaRPr sz="1600" b="1">
                          <a:solidFill>
                            <a:schemeClr val="lt1"/>
                          </a:solidFil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dirty="0">
                            <a:solidFill>
                              <a:srgbClr val="FFFFFF"/>
                            </a:solidFill>
                          </a:rPr>
                          <a:t>N</a:t>
                        </a:r>
                        <a:endParaRPr sz="1600" b="1" dirty="0">
                          <a:solidFill>
                            <a:srgbClr val="FFFFFF"/>
                          </a:solidFill>
                        </a:endParaRPr>
                      </a:p>
                    </a:txBody>
                    <a:tcPr marL="91450" marR="91450" marT="45725" marB="45725">
                      <a:solidFill>
                        <a:srgbClr val="00B0F0"/>
                      </a:solidFill>
                    </a:tcPr>
                  </a:tc>
                  <a:extLst>
                    <a:ext uri="{0D108BD9-81ED-4DB2-BD59-A6C34878D82A}">
                      <a16:rowId xmlns:a16="http://schemas.microsoft.com/office/drawing/2014/main" val="10000"/>
                    </a:ext>
                  </a:extLst>
                </a:tr>
              </a:tbl>
            </a:graphicData>
          </a:graphic>
        </p:graphicFrame>
      </p:grpSp>
      <p:sp>
        <p:nvSpPr>
          <p:cNvPr id="29" name="Shape 180">
            <a:extLst>
              <a:ext uri="{FF2B5EF4-FFF2-40B4-BE49-F238E27FC236}">
                <a16:creationId xmlns:a16="http://schemas.microsoft.com/office/drawing/2014/main" id="{633AC98C-1A28-4F1C-8DC8-57D54724EFBB}"/>
              </a:ext>
            </a:extLst>
          </p:cNvPr>
          <p:cNvSpPr/>
          <p:nvPr/>
        </p:nvSpPr>
        <p:spPr>
          <a:xfrm rot="16200000">
            <a:off x="4503196" y="3758496"/>
            <a:ext cx="400868" cy="308634"/>
          </a:xfrm>
          <a:prstGeom prst="downArrow">
            <a:avLst>
              <a:gd name="adj1" fmla="val 50000"/>
              <a:gd name="adj2" fmla="val 50000"/>
            </a:avLst>
          </a:prstGeom>
          <a:solidFill>
            <a:srgbClr val="FF7C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 name="內容版面配置區 11">
            <a:extLst>
              <a:ext uri="{FF2B5EF4-FFF2-40B4-BE49-F238E27FC236}">
                <a16:creationId xmlns:a16="http://schemas.microsoft.com/office/drawing/2014/main" id="{38952113-5746-C946-86C3-C6E614FEF82B}"/>
              </a:ext>
            </a:extLst>
          </p:cNvPr>
          <p:cNvSpPr>
            <a:spLocks noGrp="1"/>
          </p:cNvSpPr>
          <p:nvPr>
            <p:ph idx="1"/>
          </p:nvPr>
        </p:nvSpPr>
        <p:spPr>
          <a:xfrm>
            <a:off x="185324" y="1101341"/>
            <a:ext cx="8857320" cy="1351629"/>
          </a:xfrm>
        </p:spPr>
        <p:txBody>
          <a:bodyPr vert="horz" lIns="91440" tIns="45720" rIns="91440" bIns="45720" rtlCol="0" anchor="t">
            <a:normAutofit lnSpcReduction="10000"/>
          </a:bodyPr>
          <a:lstStyle/>
          <a:p>
            <a:r>
              <a:rPr kumimoji="1" lang="zh-TW" altLang="en-US"/>
              <a:t>在下圖簡化的範例中，</a:t>
            </a:r>
            <a:r>
              <a:rPr kumimoji="1" lang="en-US" altLang="zh-TW"/>
              <a:t>SSD</a:t>
            </a:r>
            <a:r>
              <a:rPr kumimoji="1" lang="zh-TW" altLang="en-US"/>
              <a:t> 總共有 </a:t>
            </a:r>
            <a:r>
              <a:rPr kumimoji="1" lang="en-US" altLang="zh-TW"/>
              <a:t>4</a:t>
            </a:r>
            <a:r>
              <a:rPr kumimoji="1" lang="zh-TW" altLang="en-US"/>
              <a:t> 個區塊，包含一塊系統自帶的預留空間配置，和三塊同時含有效和無效資料的區塊。</a:t>
            </a:r>
            <a:endParaRPr kumimoji="1" lang="en-US" altLang="zh-TW"/>
          </a:p>
          <a:p>
            <a:r>
              <a:rPr kumimoji="1" lang="zh-TW" altLang="en-US"/>
              <a:t>當 </a:t>
            </a:r>
            <a:r>
              <a:rPr kumimoji="1" lang="en" altLang="zh-TW"/>
              <a:t>SSD </a:t>
            </a:r>
            <a:r>
              <a:rPr kumimoji="1" lang="zh-TW" altLang="en-US"/>
              <a:t>需要寫入新資料，若是直接寫入資料，將因同時包含有效和無效</a:t>
            </a:r>
            <a:br>
              <a:rPr lang="zh-TW" altLang="en-US"/>
            </a:br>
            <a:r>
              <a:rPr kumimoji="1" lang="zh-TW" altLang="en-US"/>
              <a:t>資料的區塊無法釋放空間而使資料無法被全部寫入：</a:t>
            </a:r>
            <a:endParaRPr lang="zh-TW" altLang="en-US"/>
          </a:p>
        </p:txBody>
      </p:sp>
      <p:sp>
        <p:nvSpPr>
          <p:cNvPr id="172" name="Shape 172"/>
          <p:cNvSpPr txBox="1">
            <a:spLocks noGrp="1"/>
          </p:cNvSpPr>
          <p:nvPr>
            <p:ph type="title"/>
          </p:nvPr>
        </p:nvSpPr>
        <p:spPr>
          <a:xfrm>
            <a:off x="756199" y="66196"/>
            <a:ext cx="8260655" cy="857250"/>
          </a:xfrm>
          <a:prstGeom prst="rect">
            <a:avLst/>
          </a:prstGeom>
          <a:noFill/>
          <a:ln>
            <a:noFill/>
          </a:ln>
        </p:spPr>
        <p:txBody>
          <a:bodyPr spcFirstLastPara="1" wrap="square" lIns="91425" tIns="45700" rIns="91425" bIns="45700" anchor="ctr" anchorCtr="0">
            <a:noAutofit/>
          </a:bodyPr>
          <a:lstStyle/>
          <a:p>
            <a:pPr>
              <a:buClr>
                <a:schemeClr val="lt1"/>
              </a:buClr>
              <a:buSzPts val="800"/>
              <a:buFont typeface="Arial"/>
            </a:pPr>
            <a:r>
              <a:rPr lang="zh-TW" sz="3600">
                <a:latin typeface="Microsoft JhengHei"/>
                <a:ea typeface="Microsoft JhengHei"/>
                <a:cs typeface="Microsoft JhengHei"/>
                <a:sym typeface="Microsoft JhengHei"/>
              </a:rPr>
              <a:t>如何影響 </a:t>
            </a:r>
            <a:r>
              <a:rPr lang="en-US" altLang="zh-TW" sz="3600">
                <a:latin typeface="Microsoft JhengHei"/>
                <a:ea typeface="Microsoft JhengHei"/>
                <a:cs typeface="Microsoft JhengHei"/>
                <a:sym typeface="Microsoft JhengHei"/>
              </a:rPr>
              <a:t>SSD</a:t>
            </a:r>
            <a:r>
              <a:rPr lang="zh-TW" sz="3600">
                <a:latin typeface="Microsoft JhengHei"/>
                <a:ea typeface="Microsoft JhengHei"/>
                <a:cs typeface="Microsoft JhengHei"/>
                <a:sym typeface="Microsoft JhengHei"/>
              </a:rPr>
              <a:t> 壽命與效能 (</a:t>
            </a:r>
            <a:r>
              <a:rPr lang="en-US" altLang="zh-TW" sz="3600">
                <a:latin typeface="Microsoft JhengHei"/>
                <a:ea typeface="Microsoft JhengHei"/>
                <a:cs typeface="Microsoft JhengHei"/>
                <a:sym typeface="Microsoft JhengHei"/>
              </a:rPr>
              <a:t>1</a:t>
            </a:r>
            <a:r>
              <a:rPr lang="zh-TW" sz="3600">
                <a:latin typeface="Microsoft JhengHei"/>
                <a:ea typeface="Microsoft JhengHei"/>
                <a:cs typeface="Microsoft JhengHei"/>
                <a:sym typeface="Microsoft JhengHei"/>
              </a:rPr>
              <a:t>) </a:t>
            </a:r>
            <a:endParaRPr lang="zh-TW" sz="3600">
              <a:latin typeface="Microsoft JhengHei"/>
              <a:ea typeface="Microsoft JhengHei"/>
              <a:cs typeface="Microsoft JhengHei"/>
            </a:endParaRPr>
          </a:p>
        </p:txBody>
      </p:sp>
      <p:sp>
        <p:nvSpPr>
          <p:cNvPr id="171" name="Shape 171"/>
          <p:cNvSpPr/>
          <p:nvPr/>
        </p:nvSpPr>
        <p:spPr>
          <a:xfrm>
            <a:off x="2285961" y="3074408"/>
            <a:ext cx="2315163" cy="1839811"/>
          </a:xfrm>
          <a:prstGeom prst="rect">
            <a:avLst/>
          </a:prstGeom>
          <a:solidFill>
            <a:srgbClr val="FF7C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1" i="0" u="none" strike="noStrike" cap="none">
              <a:solidFill>
                <a:schemeClr val="lt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endParaRPr sz="1400" b="1" i="0" u="none" strike="noStrike" cap="none">
              <a:solidFill>
                <a:schemeClr val="lt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endParaRPr sz="1400" b="1" i="0" u="none" strike="noStrike" cap="none">
              <a:solidFill>
                <a:schemeClr val="lt1"/>
              </a:solidFill>
              <a:latin typeface="Microsoft JhengHei"/>
              <a:ea typeface="Microsoft JhengHei"/>
              <a:cs typeface="Microsoft JhengHei"/>
              <a:sym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altLang="en-US" b="1">
              <a:solidFill>
                <a:schemeClr val="lt1"/>
              </a:solidFill>
              <a:latin typeface="Microsoft JhengHei"/>
              <a:ea typeface="Microsoft JhengHei"/>
              <a:cs typeface="Microsoft JhengHei"/>
            </a:endParaRPr>
          </a:p>
        </p:txBody>
      </p:sp>
      <p:grpSp>
        <p:nvGrpSpPr>
          <p:cNvPr id="4" name="群組 3">
            <a:extLst>
              <a:ext uri="{FF2B5EF4-FFF2-40B4-BE49-F238E27FC236}">
                <a16:creationId xmlns:a16="http://schemas.microsoft.com/office/drawing/2014/main" id="{FD730DD3-0BB6-435C-A1AA-2E879F926DAB}"/>
              </a:ext>
            </a:extLst>
          </p:cNvPr>
          <p:cNvGrpSpPr/>
          <p:nvPr/>
        </p:nvGrpSpPr>
        <p:grpSpPr>
          <a:xfrm>
            <a:off x="2462789" y="3160377"/>
            <a:ext cx="2008413" cy="1449139"/>
            <a:chOff x="2462789" y="3160377"/>
            <a:chExt cx="2008413" cy="1449139"/>
          </a:xfrm>
        </p:grpSpPr>
        <p:graphicFrame>
          <p:nvGraphicFramePr>
            <p:cNvPr id="177" name="Shape 177"/>
            <p:cNvGraphicFramePr/>
            <p:nvPr>
              <p:extLst/>
            </p:nvPr>
          </p:nvGraphicFramePr>
          <p:xfrm>
            <a:off x="2462789" y="3912813"/>
            <a:ext cx="955912" cy="696703"/>
          </p:xfrm>
          <a:graphic>
            <a:graphicData uri="http://schemas.openxmlformats.org/drawingml/2006/table">
              <a:tbl>
                <a:tblPr>
                  <a:noFill/>
                  <a:tableStyleId>{2B9A654A-813B-44C4-B551-F29080A36350}</a:tableStyleId>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b="1">
                            <a:solidFill>
                              <a:schemeClr val="lt1"/>
                            </a:solidFill>
                          </a:rPr>
                          <a:t>D</a:t>
                        </a:r>
                        <a:endParaRPr sz="14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b="1">
                            <a:solidFill>
                              <a:srgbClr val="FFFFFF"/>
                            </a:solidFill>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4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4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184" name="Shape 184"/>
            <p:cNvGraphicFramePr/>
            <p:nvPr>
              <p:extLst/>
            </p:nvPr>
          </p:nvGraphicFramePr>
          <p:xfrm>
            <a:off x="3515288" y="3914443"/>
            <a:ext cx="955914" cy="695073"/>
          </p:xfrm>
          <a:graphic>
            <a:graphicData uri="http://schemas.openxmlformats.org/drawingml/2006/table">
              <a:tbl>
                <a:tblPr>
                  <a:noFill/>
                  <a:tableStyleId>{2B9A654A-813B-44C4-B551-F29080A36350}</a:tableStyleId>
                </a:tblPr>
                <a:tblGrid>
                  <a:gridCol w="477957">
                    <a:extLst>
                      <a:ext uri="{9D8B030D-6E8A-4147-A177-3AD203B41FA5}">
                        <a16:colId xmlns:a16="http://schemas.microsoft.com/office/drawing/2014/main" val="20000"/>
                      </a:ext>
                    </a:extLst>
                  </a:gridCol>
                  <a:gridCol w="477957">
                    <a:extLst>
                      <a:ext uri="{9D8B030D-6E8A-4147-A177-3AD203B41FA5}">
                        <a16:colId xmlns:a16="http://schemas.microsoft.com/office/drawing/2014/main" val="20001"/>
                      </a:ext>
                    </a:extLst>
                  </a:gridCol>
                </a:tblGrid>
                <a:tr h="343085">
                  <a:tc>
                    <a:txBody>
                      <a:bodyPr/>
                      <a:lstStyle/>
                      <a:p>
                        <a:pPr marL="0" marR="0" lvl="0" indent="0" algn="ctr" rtl="0">
                          <a:spcBef>
                            <a:spcPts val="0"/>
                          </a:spcBef>
                          <a:spcAft>
                            <a:spcPts val="0"/>
                          </a:spcAft>
                          <a:buNone/>
                        </a:pPr>
                        <a:endParaRPr lang="en-US" altLang="zh-TW" sz="1400" b="1">
                          <a:solidFill>
                            <a:srgbClr val="FFFFFF"/>
                          </a:solidFill>
                        </a:endParaRPr>
                      </a:p>
                    </a:txBody>
                    <a:tcPr marL="91450" marR="91450" marT="45725" marB="45725">
                      <a:solidFill>
                        <a:schemeClr val="accent4"/>
                      </a:solidFill>
                    </a:tcPr>
                  </a:tc>
                  <a:tc>
                    <a:txBody>
                      <a:bodyPr/>
                      <a:lstStyle/>
                      <a:p>
                        <a:pPr marL="0" marR="0" lvl="0" indent="0" algn="ctr" rtl="0">
                          <a:spcBef>
                            <a:spcPts val="0"/>
                          </a:spcBef>
                          <a:spcAft>
                            <a:spcPts val="0"/>
                          </a:spcAft>
                          <a:buNone/>
                        </a:pPr>
                        <a:endParaRPr lang="en-US" altLang="zh-TW" sz="1400" b="1">
                          <a:solidFill>
                            <a:srgbClr val="FFFFFF"/>
                          </a:solidFill>
                        </a:endParaRPr>
                      </a:p>
                    </a:txBody>
                    <a:tcPr marL="91450" marR="91450" marT="45725" marB="45725">
                      <a:solidFill>
                        <a:schemeClr val="accent4"/>
                      </a:solidFill>
                    </a:tcPr>
                  </a:tc>
                  <a:extLst>
                    <a:ext uri="{0D108BD9-81ED-4DB2-BD59-A6C34878D82A}">
                      <a16:rowId xmlns:a16="http://schemas.microsoft.com/office/drawing/2014/main" val="10000"/>
                    </a:ext>
                  </a:extLst>
                </a:tr>
                <a:tr h="351988">
                  <a:tc>
                    <a:txBody>
                      <a:bodyPr/>
                      <a:lstStyle/>
                      <a:p>
                        <a:pPr marL="0" marR="0" lvl="0" indent="0" algn="ctr" rtl="0">
                          <a:spcBef>
                            <a:spcPts val="0"/>
                          </a:spcBef>
                          <a:spcAft>
                            <a:spcPts val="0"/>
                          </a:spcAft>
                          <a:buNone/>
                        </a:pPr>
                        <a:endParaRPr lang="en-US" altLang="zh-TW" sz="1400" b="1">
                          <a:solidFill>
                            <a:srgbClr val="FFFFFF"/>
                          </a:solidFill>
                        </a:endParaRPr>
                      </a:p>
                    </a:txBody>
                    <a:tcPr marL="91450" marR="91450" marT="45725" marB="45725">
                      <a:solidFill>
                        <a:schemeClr val="accent4"/>
                      </a:solidFill>
                    </a:tcPr>
                  </a:tc>
                  <a:tc>
                    <a:txBody>
                      <a:bodyPr/>
                      <a:lstStyle/>
                      <a:p>
                        <a:pPr marL="0" marR="0" lvl="0" indent="0" algn="ctr" rtl="0">
                          <a:spcBef>
                            <a:spcPts val="0"/>
                          </a:spcBef>
                          <a:spcAft>
                            <a:spcPts val="0"/>
                          </a:spcAft>
                          <a:buNone/>
                        </a:pPr>
                        <a:endParaRPr lang="en-US" altLang="zh-TW" sz="1400" b="1">
                          <a:solidFill>
                            <a:srgbClr val="FFFFFF"/>
                          </a:solidFill>
                        </a:endParaRPr>
                      </a:p>
                    </a:txBody>
                    <a:tcPr marL="91450" marR="91450" marT="45725" marB="45725">
                      <a:solidFill>
                        <a:schemeClr val="accent4"/>
                      </a:solidFill>
                    </a:tcPr>
                  </a:tc>
                  <a:extLst>
                    <a:ext uri="{0D108BD9-81ED-4DB2-BD59-A6C34878D82A}">
                      <a16:rowId xmlns:a16="http://schemas.microsoft.com/office/drawing/2014/main" val="10001"/>
                    </a:ext>
                  </a:extLst>
                </a:tr>
              </a:tbl>
            </a:graphicData>
          </a:graphic>
        </p:graphicFrame>
        <p:graphicFrame>
          <p:nvGraphicFramePr>
            <p:cNvPr id="44" name="Shape 177">
              <a:extLst>
                <a:ext uri="{FF2B5EF4-FFF2-40B4-BE49-F238E27FC236}">
                  <a16:creationId xmlns:a16="http://schemas.microsoft.com/office/drawing/2014/main" id="{C473D1FC-2917-4FB6-9202-4D68A9890851}"/>
                </a:ext>
              </a:extLst>
            </p:cNvPr>
            <p:cNvGraphicFramePr/>
            <p:nvPr>
              <p:extLst/>
            </p:nvPr>
          </p:nvGraphicFramePr>
          <p:xfrm>
            <a:off x="2462789" y="3161600"/>
            <a:ext cx="955912" cy="696703"/>
          </p:xfrm>
          <a:graphic>
            <a:graphicData uri="http://schemas.openxmlformats.org/drawingml/2006/table">
              <a:tbl>
                <a:tblPr>
                  <a:noFill/>
                  <a:tableStyleId>{2B9A654A-813B-44C4-B551-F29080A36350}</a:tableStyleId>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b="1">
                            <a:solidFill>
                              <a:schemeClr val="lt1"/>
                            </a:solidFill>
                          </a:rPr>
                          <a:t>D</a:t>
                        </a:r>
                        <a:endParaRPr sz="14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b="1">
                            <a:solidFill>
                              <a:srgbClr val="FFFFFF"/>
                            </a:solidFill>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4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4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45" name="Shape 177">
              <a:extLst>
                <a:ext uri="{FF2B5EF4-FFF2-40B4-BE49-F238E27FC236}">
                  <a16:creationId xmlns:a16="http://schemas.microsoft.com/office/drawing/2014/main" id="{7F5D468F-4AA3-4B27-86BA-CC7FDB617B12}"/>
                </a:ext>
              </a:extLst>
            </p:cNvPr>
            <p:cNvGraphicFramePr/>
            <p:nvPr>
              <p:extLst/>
            </p:nvPr>
          </p:nvGraphicFramePr>
          <p:xfrm>
            <a:off x="3515290" y="3160377"/>
            <a:ext cx="955912" cy="696703"/>
          </p:xfrm>
          <a:graphic>
            <a:graphicData uri="http://schemas.openxmlformats.org/drawingml/2006/table">
              <a:tbl>
                <a:tblPr>
                  <a:noFill/>
                  <a:tableStyleId>{2B9A654A-813B-44C4-B551-F29080A36350}</a:tableStyleId>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b="1">
                            <a:solidFill>
                              <a:schemeClr val="lt1"/>
                            </a:solidFill>
                          </a:rPr>
                          <a:t>D</a:t>
                        </a:r>
                        <a:endParaRPr sz="14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b="1">
                            <a:solidFill>
                              <a:srgbClr val="FFFFFF"/>
                            </a:solidFill>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4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4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pSp>
      <p:grpSp>
        <p:nvGrpSpPr>
          <p:cNvPr id="11" name="群組 10">
            <a:extLst>
              <a:ext uri="{FF2B5EF4-FFF2-40B4-BE49-F238E27FC236}">
                <a16:creationId xmlns:a16="http://schemas.microsoft.com/office/drawing/2014/main" id="{33567370-51DB-8947-827D-CC5953623FE7}"/>
              </a:ext>
            </a:extLst>
          </p:cNvPr>
          <p:cNvGrpSpPr/>
          <p:nvPr/>
        </p:nvGrpSpPr>
        <p:grpSpPr>
          <a:xfrm>
            <a:off x="0" y="112265"/>
            <a:ext cx="1706107" cy="763252"/>
            <a:chOff x="231458" y="98243"/>
            <a:chExt cx="1641409" cy="763252"/>
          </a:xfrm>
        </p:grpSpPr>
        <p:sp>
          <p:nvSpPr>
            <p:cNvPr id="10" name="五邊形 9">
              <a:extLst>
                <a:ext uri="{FF2B5EF4-FFF2-40B4-BE49-F238E27FC236}">
                  <a16:creationId xmlns:a16="http://schemas.microsoft.com/office/drawing/2014/main" id="{9BAD7452-12CF-B640-824D-358A5722AB42}"/>
                </a:ext>
              </a:extLst>
            </p:cNvPr>
            <p:cNvSpPr/>
            <p:nvPr/>
          </p:nvSpPr>
          <p:spPr>
            <a:xfrm>
              <a:off x="231458" y="98243"/>
              <a:ext cx="1641409" cy="763252"/>
            </a:xfrm>
            <a:prstGeom prst="homePlate">
              <a:avLst>
                <a:gd name="adj" fmla="val 30720"/>
              </a:avLst>
            </a:prstGeom>
            <a:gradFill>
              <a:gsLst>
                <a:gs pos="0">
                  <a:srgbClr val="000000">
                    <a:alpha val="0"/>
                  </a:srgbClr>
                </a:gs>
                <a:gs pos="0">
                  <a:srgbClr val="000000">
                    <a:alpha val="0"/>
                  </a:srgbClr>
                </a:gs>
                <a:gs pos="12000">
                  <a:srgbClr val="003300"/>
                </a:gs>
                <a:gs pos="78000">
                  <a:srgbClr val="003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 name="矩形 4">
              <a:extLst>
                <a:ext uri="{FF2B5EF4-FFF2-40B4-BE49-F238E27FC236}">
                  <a16:creationId xmlns:a16="http://schemas.microsoft.com/office/drawing/2014/main" id="{2ADC525D-78CF-DA4A-8079-18F5436CFA78}"/>
                </a:ext>
              </a:extLst>
            </p:cNvPr>
            <p:cNvSpPr/>
            <p:nvPr/>
          </p:nvSpPr>
          <p:spPr>
            <a:xfrm>
              <a:off x="409754" y="141081"/>
              <a:ext cx="1330911" cy="707886"/>
            </a:xfrm>
            <a:prstGeom prst="rect">
              <a:avLst/>
            </a:prstGeom>
            <a:noFill/>
          </p:spPr>
          <p:txBody>
            <a:bodyPr wrap="square">
              <a:spAutoFit/>
            </a:bodyPr>
            <a:lstStyle/>
            <a:p>
              <a:r>
                <a:rPr lang="zh-TW" altLang="zh-TW" sz="2000" b="1">
                  <a:solidFill>
                    <a:schemeClr val="bg1"/>
                  </a:solidFill>
                  <a:latin typeface="Microsoft JhengHei"/>
                  <a:ea typeface="Microsoft JhengHei"/>
                  <a:cs typeface="Microsoft JhengHei"/>
                  <a:sym typeface="Microsoft JhengHei"/>
                </a:rPr>
                <a:t>預留</a:t>
              </a:r>
              <a:r>
                <a:rPr lang="zh-TW" altLang="en-US" sz="2000" b="1">
                  <a:solidFill>
                    <a:schemeClr val="bg1"/>
                  </a:solidFill>
                  <a:latin typeface="Microsoft JhengHei"/>
                  <a:ea typeface="Microsoft JhengHei"/>
                  <a:cs typeface="Microsoft JhengHei"/>
                  <a:sym typeface="Microsoft JhengHei"/>
                </a:rPr>
                <a:t>空</a:t>
              </a:r>
              <a:r>
                <a:rPr lang="zh-CN" altLang="en-US" sz="2000" b="1">
                  <a:solidFill>
                    <a:schemeClr val="bg1"/>
                  </a:solidFill>
                  <a:latin typeface="Microsoft JhengHei"/>
                  <a:ea typeface="Microsoft JhengHei"/>
                  <a:cs typeface="Microsoft JhengHei"/>
                  <a:sym typeface="Microsoft JhengHei"/>
                </a:rPr>
                <a:t>間</a:t>
              </a:r>
              <a:endParaRPr lang="en-US" altLang="zh-CN" sz="2000" b="1">
                <a:solidFill>
                  <a:schemeClr val="bg1"/>
                </a:solidFill>
                <a:latin typeface="Microsoft JhengHei"/>
                <a:ea typeface="Microsoft JhengHei"/>
                <a:cs typeface="Microsoft JhengHei"/>
                <a:sym typeface="Microsoft JhengHei"/>
              </a:endParaRPr>
            </a:p>
            <a:p>
              <a:r>
                <a:rPr lang="zh-CN" altLang="en-US" sz="2000" b="1">
                  <a:solidFill>
                    <a:schemeClr val="bg1"/>
                  </a:solidFill>
                  <a:latin typeface="Microsoft JhengHei"/>
                  <a:ea typeface="Microsoft JhengHei"/>
                  <a:cs typeface="Microsoft JhengHei"/>
                  <a:sym typeface="Microsoft JhengHei"/>
                </a:rPr>
                <a:t>配置</a:t>
              </a:r>
              <a:r>
                <a:rPr lang="zh-TW" altLang="en-US" sz="2000" b="1">
                  <a:solidFill>
                    <a:schemeClr val="bg1"/>
                  </a:solidFill>
                  <a:latin typeface="Microsoft JhengHei"/>
                  <a:ea typeface="Microsoft JhengHei"/>
                  <a:cs typeface="Microsoft JhengHei"/>
                  <a:sym typeface="Microsoft JhengHei"/>
                </a:rPr>
                <a:t>(</a:t>
              </a:r>
              <a:r>
                <a:rPr lang="en-US" altLang="zh-TW" sz="2000" b="1">
                  <a:solidFill>
                    <a:schemeClr val="bg1"/>
                  </a:solidFill>
                  <a:latin typeface="Microsoft JhengHei"/>
                  <a:ea typeface="Microsoft JhengHei"/>
                  <a:cs typeface="Microsoft JhengHei"/>
                  <a:sym typeface="Microsoft JhengHei"/>
                </a:rPr>
                <a:t>OP</a:t>
              </a:r>
              <a:r>
                <a:rPr lang="en-US" altLang="en-US" sz="2000" b="1">
                  <a:solidFill>
                    <a:schemeClr val="bg1"/>
                  </a:solidFill>
                  <a:latin typeface="Microsoft JhengHei"/>
                  <a:ea typeface="Microsoft JhengHei"/>
                  <a:cs typeface="Microsoft JhengHei"/>
                  <a:sym typeface="Microsoft JhengHei"/>
                </a:rPr>
                <a:t>) </a:t>
              </a:r>
              <a:endParaRPr lang="zh-TW" altLang="en-US" sz="2000" b="1">
                <a:solidFill>
                  <a:schemeClr val="bg1"/>
                </a:solidFill>
              </a:endParaRPr>
            </a:p>
          </p:txBody>
        </p:sp>
      </p:grpSp>
      <p:sp>
        <p:nvSpPr>
          <p:cNvPr id="24" name="矩形: 圓角 23">
            <a:extLst>
              <a:ext uri="{FF2B5EF4-FFF2-40B4-BE49-F238E27FC236}">
                <a16:creationId xmlns:a16="http://schemas.microsoft.com/office/drawing/2014/main" id="{09F07FB0-1CDD-44E5-AE56-238A2AAFF827}"/>
              </a:ext>
            </a:extLst>
          </p:cNvPr>
          <p:cNvSpPr/>
          <p:nvPr/>
        </p:nvSpPr>
        <p:spPr>
          <a:xfrm>
            <a:off x="2462789" y="4687771"/>
            <a:ext cx="2008413" cy="226448"/>
          </a:xfrm>
          <a:prstGeom prst="roundRect">
            <a:avLst>
              <a:gd name="adj" fmla="val 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a:latin typeface="Microsoft JhengHei"/>
                <a:ea typeface="Microsoft JhengHei"/>
                <a:cs typeface="Microsoft JhengHei"/>
              </a:rPr>
              <a:t>SSD 收到寫入需求</a:t>
            </a:r>
          </a:p>
        </p:txBody>
      </p:sp>
      <p:graphicFrame>
        <p:nvGraphicFramePr>
          <p:cNvPr id="27" name="Shape 189">
            <a:extLst>
              <a:ext uri="{FF2B5EF4-FFF2-40B4-BE49-F238E27FC236}">
                <a16:creationId xmlns:a16="http://schemas.microsoft.com/office/drawing/2014/main" id="{43F8B401-F394-4A53-909A-2C71067BC51B}"/>
              </a:ext>
            </a:extLst>
          </p:cNvPr>
          <p:cNvGraphicFramePr/>
          <p:nvPr>
            <p:extLst/>
          </p:nvPr>
        </p:nvGraphicFramePr>
        <p:xfrm>
          <a:off x="618571" y="2452970"/>
          <a:ext cx="1426139" cy="1493400"/>
        </p:xfrm>
        <a:graphic>
          <a:graphicData uri="http://schemas.openxmlformats.org/drawingml/2006/table">
            <a:tbl>
              <a:tblPr>
                <a:noFill/>
                <a:tableStyleId>{1A2277E3-44D4-48D6-BAE2-F028E72A9131}</a:tableStyleId>
              </a:tblPr>
              <a:tblGrid>
                <a:gridCol w="439961">
                  <a:extLst>
                    <a:ext uri="{9D8B030D-6E8A-4147-A177-3AD203B41FA5}">
                      <a16:colId xmlns:a16="http://schemas.microsoft.com/office/drawing/2014/main" val="20000"/>
                    </a:ext>
                  </a:extLst>
                </a:gridCol>
                <a:gridCol w="986178">
                  <a:extLst>
                    <a:ext uri="{9D8B030D-6E8A-4147-A177-3AD203B41FA5}">
                      <a16:colId xmlns:a16="http://schemas.microsoft.com/office/drawing/2014/main" val="20001"/>
                    </a:ext>
                  </a:extLst>
                </a:gridCol>
              </a:tblGrid>
              <a:tr h="339563">
                <a:tc>
                  <a:txBody>
                    <a:bodyPr/>
                    <a:lstStyle/>
                    <a:p>
                      <a:pPr marL="0" lvl="0" indent="0" algn="ctr" rtl="0">
                        <a:spcBef>
                          <a:spcPts val="0"/>
                        </a:spcBef>
                        <a:spcAft>
                          <a:spcPts val="0"/>
                        </a:spcAft>
                        <a:buNone/>
                      </a:pPr>
                      <a:r>
                        <a:rPr lang="zh-TW" sz="1400" b="1">
                          <a:solidFill>
                            <a:srgbClr val="FFFFFF"/>
                          </a:solidFill>
                          <a:latin typeface="+mj-lt"/>
                          <a:ea typeface="Microsoft JhengHei"/>
                          <a:cs typeface="Microsoft JhengHei"/>
                          <a:sym typeface="Microsoft JhengHei"/>
                        </a:rPr>
                        <a:t>N</a:t>
                      </a:r>
                      <a:endParaRPr sz="1400" b="1">
                        <a:solidFill>
                          <a:srgbClr val="FFFFFF"/>
                        </a:solidFill>
                        <a:latin typeface="+mj-lt"/>
                        <a:ea typeface="Microsoft JhengHei"/>
                        <a:cs typeface="Microsoft JhengHei"/>
                        <a:sym typeface="Microsoft JhengHei"/>
                      </a:endParaRPr>
                    </a:p>
                  </a:txBody>
                  <a:tcPr marL="91425" marR="91425" marT="91425" marB="91425" anchor="ctr">
                    <a:lnL w="12700"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F0"/>
                    </a:solidFill>
                  </a:tcPr>
                </a:tc>
                <a:tc>
                  <a:txBody>
                    <a:bodyPr/>
                    <a:lstStyle/>
                    <a:p>
                      <a:pPr marL="0" lvl="0" indent="0" rtl="0">
                        <a:spcBef>
                          <a:spcPts val="0"/>
                        </a:spcBef>
                        <a:spcAft>
                          <a:spcPts val="0"/>
                        </a:spcAft>
                        <a:buNone/>
                      </a:pPr>
                      <a:r>
                        <a:rPr lang="zh-TW" sz="1050" b="1">
                          <a:latin typeface="Microsoft JhengHei"/>
                          <a:ea typeface="Microsoft JhengHei"/>
                          <a:cs typeface="Microsoft JhengHei"/>
                          <a:sym typeface="Microsoft JhengHei"/>
                        </a:rPr>
                        <a:t>新寫入資料</a:t>
                      </a:r>
                      <a:endParaRPr sz="1050" b="1">
                        <a:latin typeface="Microsoft JhengHei"/>
                        <a:ea typeface="Microsoft JhengHei"/>
                        <a:cs typeface="Microsoft JhengHei"/>
                        <a:sym typeface="Microsoft JhengHei"/>
                      </a:endParaRPr>
                    </a:p>
                  </a:txBody>
                  <a:tcPr marL="91425" marR="91425" marT="91425" marB="91425" anchor="ctr">
                    <a:lnL w="9525"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339563">
                <a:tc>
                  <a:txBody>
                    <a:bodyPr/>
                    <a:lstStyle/>
                    <a:p>
                      <a:pPr marL="0" lvl="0" indent="0" algn="ctr" rtl="0">
                        <a:spcBef>
                          <a:spcPts val="0"/>
                        </a:spcBef>
                        <a:spcAft>
                          <a:spcPts val="0"/>
                        </a:spcAft>
                        <a:buNone/>
                      </a:pPr>
                      <a:r>
                        <a:rPr lang="zh-TW" sz="1400" b="1">
                          <a:solidFill>
                            <a:srgbClr val="FFFFFF"/>
                          </a:solidFill>
                          <a:latin typeface="+mj-lt"/>
                          <a:ea typeface="Microsoft JhengHei"/>
                          <a:cs typeface="Microsoft JhengHei"/>
                          <a:sym typeface="Microsoft JhengHei"/>
                        </a:rPr>
                        <a:t>D</a:t>
                      </a:r>
                      <a:endParaRPr sz="1400" b="1">
                        <a:solidFill>
                          <a:srgbClr val="FFFFFF"/>
                        </a:solidFill>
                        <a:latin typeface="+mj-lt"/>
                        <a:ea typeface="Microsoft JhengHei"/>
                        <a:cs typeface="Microsoft JhengHei"/>
                        <a:sym typeface="Microsoft JhengHei"/>
                      </a:endParaRPr>
                    </a:p>
                  </a:txBody>
                  <a:tcPr marL="91425" marR="91425" marT="91425" marB="91425" anchor="ctr">
                    <a:lnL w="12700"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50"/>
                    </a:solidFill>
                  </a:tcPr>
                </a:tc>
                <a:tc>
                  <a:txBody>
                    <a:bodyPr/>
                    <a:lstStyle/>
                    <a:p>
                      <a:pPr marL="0" lvl="0" indent="0" rtl="0">
                        <a:spcBef>
                          <a:spcPts val="0"/>
                        </a:spcBef>
                        <a:spcAft>
                          <a:spcPts val="0"/>
                        </a:spcAft>
                        <a:buNone/>
                      </a:pPr>
                      <a:r>
                        <a:rPr lang="zh-TW" sz="1050" b="1">
                          <a:latin typeface="Microsoft JhengHei"/>
                          <a:ea typeface="Microsoft JhengHei"/>
                          <a:cs typeface="Microsoft JhengHei"/>
                          <a:sym typeface="Microsoft JhengHei"/>
                        </a:rPr>
                        <a:t>已存在資料</a:t>
                      </a:r>
                      <a:endParaRPr sz="1050" b="1">
                        <a:latin typeface="Microsoft JhengHei"/>
                        <a:ea typeface="Microsoft JhengHei"/>
                        <a:cs typeface="Microsoft JhengHei"/>
                        <a:sym typeface="Microsoft JhengHei"/>
                      </a:endParaRPr>
                    </a:p>
                  </a:txBody>
                  <a:tcPr marL="91425" marR="91425" marT="91425" marB="91425" anchor="ctr">
                    <a:lnL w="9525"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00380">
                <a:tc>
                  <a:txBody>
                    <a:bodyPr/>
                    <a:lstStyle/>
                    <a:p>
                      <a:pPr marL="0" lvl="0" indent="0" algn="ctr" rtl="0">
                        <a:spcBef>
                          <a:spcPts val="0"/>
                        </a:spcBef>
                        <a:spcAft>
                          <a:spcPts val="0"/>
                        </a:spcAft>
                        <a:buNone/>
                      </a:pPr>
                      <a:endParaRPr sz="1100" b="1" strike="sngStrike">
                        <a:solidFill>
                          <a:srgbClr val="FFFFFF"/>
                        </a:solidFill>
                        <a:latin typeface="Microsoft JhengHei"/>
                        <a:ea typeface="Microsoft JhengHei"/>
                        <a:cs typeface="Microsoft JhengHei"/>
                        <a:sym typeface="Microsoft JhengHei"/>
                      </a:endParaRPr>
                    </a:p>
                  </a:txBody>
                  <a:tcPr marL="91425" marR="91425" marT="91425" marB="91425" anchor="ctr">
                    <a:lnL w="12700"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marL="0" lvl="0" indent="0" rtl="0">
                        <a:spcBef>
                          <a:spcPts val="0"/>
                        </a:spcBef>
                        <a:spcAft>
                          <a:spcPts val="0"/>
                        </a:spcAft>
                        <a:buNone/>
                      </a:pPr>
                      <a:r>
                        <a:rPr lang="zh-TW" sz="1050" b="1">
                          <a:latin typeface="Microsoft JhengHei"/>
                          <a:ea typeface="Microsoft JhengHei"/>
                          <a:cs typeface="Microsoft JhengHei"/>
                          <a:sym typeface="Microsoft JhengHei"/>
                        </a:rPr>
                        <a:t>無</a:t>
                      </a:r>
                      <a:r>
                        <a:rPr lang="zh-TW" altLang="en-US" sz="1050" b="1">
                          <a:latin typeface="Microsoft JhengHei"/>
                          <a:ea typeface="Microsoft JhengHei"/>
                          <a:cs typeface="Microsoft JhengHei"/>
                          <a:sym typeface="Microsoft JhengHei"/>
                        </a:rPr>
                        <a:t>效</a:t>
                      </a:r>
                      <a:r>
                        <a:rPr lang="zh-TW" sz="1050" b="1">
                          <a:latin typeface="Microsoft JhengHei"/>
                          <a:ea typeface="Microsoft JhengHei"/>
                          <a:cs typeface="Microsoft JhengHei"/>
                          <a:sym typeface="Microsoft JhengHei"/>
                        </a:rPr>
                        <a:t>資</a:t>
                      </a:r>
                      <a:r>
                        <a:rPr lang="zh-TW" altLang="en-US" sz="1050" b="1">
                          <a:latin typeface="Microsoft JhengHei"/>
                          <a:ea typeface="Microsoft JhengHei"/>
                          <a:cs typeface="Microsoft JhengHei"/>
                          <a:sym typeface="Microsoft JhengHei"/>
                        </a:rPr>
                        <a:t>料</a:t>
                      </a:r>
                      <a:endParaRPr lang="zh-TW" sz="1050" b="1">
                        <a:latin typeface="Microsoft JhengHei"/>
                        <a:ea typeface="Microsoft JhengHei"/>
                        <a:cs typeface="Microsoft JhengHei"/>
                        <a:sym typeface="Microsoft JhengHei"/>
                      </a:endParaRPr>
                    </a:p>
                  </a:txBody>
                  <a:tcPr marL="91425" marR="91425" marT="91425" marB="91425" anchor="ctr">
                    <a:lnL w="9525"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00380">
                <a:tc>
                  <a:txBody>
                    <a:bodyPr/>
                    <a:lstStyle/>
                    <a:p>
                      <a:pPr marL="0" lvl="0" indent="0" algn="ctr" rtl="0">
                        <a:spcBef>
                          <a:spcPts val="0"/>
                        </a:spcBef>
                        <a:spcAft>
                          <a:spcPts val="0"/>
                        </a:spcAft>
                        <a:buNone/>
                      </a:pPr>
                      <a:endParaRPr sz="1100" b="1">
                        <a:solidFill>
                          <a:srgbClr val="FFFFFF"/>
                        </a:solidFill>
                        <a:latin typeface="Microsoft JhengHei"/>
                        <a:ea typeface="Microsoft JhengHei"/>
                        <a:cs typeface="Microsoft JhengHei"/>
                        <a:sym typeface="Microsoft JhengHei"/>
                      </a:endParaRPr>
                    </a:p>
                  </a:txBody>
                  <a:tcPr marL="91425" marR="91425" marT="91425" marB="91425" anchor="ctr">
                    <a:lnL w="12700"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accent4"/>
                    </a:solidFill>
                  </a:tcPr>
                </a:tc>
                <a:tc>
                  <a:txBody>
                    <a:bodyPr/>
                    <a:lstStyle/>
                    <a:p>
                      <a:pPr marL="0" lvl="0" indent="0" rtl="0">
                        <a:spcBef>
                          <a:spcPts val="0"/>
                        </a:spcBef>
                        <a:spcAft>
                          <a:spcPts val="0"/>
                        </a:spcAft>
                        <a:buNone/>
                      </a:pPr>
                      <a:r>
                        <a:rPr lang="zh-TW" altLang="en-US" sz="1050" b="1">
                          <a:latin typeface="Microsoft JhengHei"/>
                          <a:ea typeface="Microsoft JhengHei"/>
                          <a:cs typeface="Microsoft JhengHei"/>
                          <a:sym typeface="Microsoft JhengHei"/>
                        </a:rPr>
                        <a:t>預留</a:t>
                      </a:r>
                      <a:r>
                        <a:rPr lang="zh-TW" sz="1050" b="1">
                          <a:latin typeface="Microsoft JhengHei"/>
                          <a:ea typeface="Microsoft JhengHei"/>
                          <a:cs typeface="Microsoft JhengHei"/>
                          <a:sym typeface="Microsoft JhengHei"/>
                        </a:rPr>
                        <a:t>配置空間</a:t>
                      </a:r>
                      <a:endParaRPr sz="1050" b="1">
                        <a:latin typeface="Microsoft JhengHei"/>
                        <a:ea typeface="Microsoft JhengHei"/>
                        <a:cs typeface="Microsoft JhengHei"/>
                        <a:sym typeface="Microsoft JhengHei"/>
                      </a:endParaRPr>
                    </a:p>
                  </a:txBody>
                  <a:tcPr marL="91425" marR="91425" marT="91425" marB="91425" anchor="ctr">
                    <a:lnL w="9525"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graphicFrame>
        <p:nvGraphicFramePr>
          <p:cNvPr id="26" name="Shape 182">
            <a:extLst>
              <a:ext uri="{FF2B5EF4-FFF2-40B4-BE49-F238E27FC236}">
                <a16:creationId xmlns:a16="http://schemas.microsoft.com/office/drawing/2014/main" id="{771C5F7A-D941-4219-9112-96D85D55D7CF}"/>
              </a:ext>
            </a:extLst>
          </p:cNvPr>
          <p:cNvGraphicFramePr/>
          <p:nvPr>
            <p:extLst>
              <p:ext uri="{D42A27DB-BD31-4B8C-83A1-F6EECF244321}">
                <p14:modId xmlns:p14="http://schemas.microsoft.com/office/powerpoint/2010/main" val="1463813650"/>
              </p:ext>
            </p:extLst>
          </p:nvPr>
        </p:nvGraphicFramePr>
        <p:xfrm>
          <a:off x="2465373" y="2395173"/>
          <a:ext cx="953328" cy="686900"/>
        </p:xfrm>
        <a:graphic>
          <a:graphicData uri="http://schemas.openxmlformats.org/drawingml/2006/table">
            <a:tbl>
              <a:tblPr>
                <a:noFill/>
                <a:tableStyleId>{2B9A654A-813B-44C4-B551-F29080A36350}</a:tableStyleId>
              </a:tblPr>
              <a:tblGrid>
                <a:gridCol w="476664">
                  <a:extLst>
                    <a:ext uri="{9D8B030D-6E8A-4147-A177-3AD203B41FA5}">
                      <a16:colId xmlns:a16="http://schemas.microsoft.com/office/drawing/2014/main" val="20000"/>
                    </a:ext>
                  </a:extLst>
                </a:gridCol>
                <a:gridCol w="476664">
                  <a:extLst>
                    <a:ext uri="{9D8B030D-6E8A-4147-A177-3AD203B41FA5}">
                      <a16:colId xmlns:a16="http://schemas.microsoft.com/office/drawing/2014/main" val="20001"/>
                    </a:ext>
                  </a:extLst>
                </a:gridCol>
              </a:tblGrid>
              <a:tr h="343450">
                <a:tc>
                  <a:txBody>
                    <a:bodyPr/>
                    <a:lstStyle/>
                    <a:p>
                      <a:pPr marL="0" marR="0" lvl="0" indent="0" algn="ctr" rtl="0">
                        <a:spcBef>
                          <a:spcPts val="0"/>
                        </a:spcBef>
                        <a:spcAft>
                          <a:spcPts val="0"/>
                        </a:spcAft>
                        <a:buNone/>
                      </a:pPr>
                      <a:r>
                        <a:rPr lang="zh-TW" sz="1600" b="1">
                          <a:solidFill>
                            <a:schemeClr val="lt1"/>
                          </a:solidFill>
                        </a:rPr>
                        <a:t>N</a:t>
                      </a:r>
                      <a:endParaRPr sz="1600" b="1">
                        <a:solidFill>
                          <a:schemeClr val="lt1"/>
                        </a:solidFil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a:solidFill>
                            <a:srgbClr val="FFFFFF"/>
                          </a:solidFill>
                        </a:rPr>
                        <a:t>N</a:t>
                      </a:r>
                      <a:endParaRPr sz="1600" b="1">
                        <a:solidFill>
                          <a:srgbClr val="FFFFFF"/>
                        </a:solidFill>
                      </a:endParaRPr>
                    </a:p>
                  </a:txBody>
                  <a:tcPr marL="91450" marR="91450" marT="45725" marB="45725">
                    <a:solidFill>
                      <a:srgbClr val="00B0F0"/>
                    </a:solidFill>
                  </a:tcPr>
                </a:tc>
                <a:extLst>
                  <a:ext uri="{0D108BD9-81ED-4DB2-BD59-A6C34878D82A}">
                    <a16:rowId xmlns:a16="http://schemas.microsoft.com/office/drawing/2014/main" val="10000"/>
                  </a:ext>
                </a:extLst>
              </a:tr>
              <a:tr h="343450">
                <a:tc>
                  <a:txBody>
                    <a:bodyPr/>
                    <a:lstStyle/>
                    <a:p>
                      <a:pPr marL="0" marR="0" lvl="0" indent="0" algn="ctr" rtl="0">
                        <a:spcBef>
                          <a:spcPts val="0"/>
                        </a:spcBef>
                        <a:spcAft>
                          <a:spcPts val="0"/>
                        </a:spcAft>
                        <a:buNone/>
                      </a:pPr>
                      <a:r>
                        <a:rPr lang="af-ZA" sz="1600" b="1">
                          <a:solidFill>
                            <a:srgbClr val="FFFFFF"/>
                          </a:solidFill>
                        </a:rPr>
                        <a:t>N</a:t>
                      </a:r>
                      <a:endParaRPr sz="1600" b="1">
                        <a:solidFill>
                          <a:srgbClr val="FFFFFF"/>
                        </a:solidFil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en-US" altLang="zh-TW" sz="1600" b="1">
                          <a:solidFill>
                            <a:srgbClr val="FFFFFF"/>
                          </a:solidFill>
                        </a:rPr>
                        <a:t>N</a:t>
                      </a:r>
                    </a:p>
                  </a:txBody>
                  <a:tcPr marL="91450" marR="91450" marT="45725" marB="45725">
                    <a:solidFill>
                      <a:srgbClr val="00B0F0"/>
                    </a:solidFill>
                  </a:tcPr>
                </a:tc>
                <a:extLst>
                  <a:ext uri="{0D108BD9-81ED-4DB2-BD59-A6C34878D82A}">
                    <a16:rowId xmlns:a16="http://schemas.microsoft.com/office/drawing/2014/main" val="10001"/>
                  </a:ext>
                </a:extLst>
              </a:tr>
            </a:tbl>
          </a:graphicData>
        </a:graphic>
      </p:graphicFrame>
      <p:graphicFrame>
        <p:nvGraphicFramePr>
          <p:cNvPr id="25" name="Shape 182">
            <a:extLst>
              <a:ext uri="{FF2B5EF4-FFF2-40B4-BE49-F238E27FC236}">
                <a16:creationId xmlns:a16="http://schemas.microsoft.com/office/drawing/2014/main" id="{1808EF86-28A4-453F-B443-0266A30B01D3}"/>
              </a:ext>
            </a:extLst>
          </p:cNvPr>
          <p:cNvGraphicFramePr/>
          <p:nvPr>
            <p:extLst>
              <p:ext uri="{D42A27DB-BD31-4B8C-83A1-F6EECF244321}">
                <p14:modId xmlns:p14="http://schemas.microsoft.com/office/powerpoint/2010/main" val="4137192284"/>
              </p:ext>
            </p:extLst>
          </p:nvPr>
        </p:nvGraphicFramePr>
        <p:xfrm>
          <a:off x="3515824" y="2387508"/>
          <a:ext cx="955378" cy="343450"/>
        </p:xfrm>
        <a:graphic>
          <a:graphicData uri="http://schemas.openxmlformats.org/drawingml/2006/table">
            <a:tbl>
              <a:tblPr>
                <a:noFill/>
                <a:tableStyleId>{2B9A654A-813B-44C4-B551-F29080A36350}</a:tableStyleId>
              </a:tblPr>
              <a:tblGrid>
                <a:gridCol w="477689">
                  <a:extLst>
                    <a:ext uri="{9D8B030D-6E8A-4147-A177-3AD203B41FA5}">
                      <a16:colId xmlns:a16="http://schemas.microsoft.com/office/drawing/2014/main" val="20000"/>
                    </a:ext>
                  </a:extLst>
                </a:gridCol>
                <a:gridCol w="477689">
                  <a:extLst>
                    <a:ext uri="{9D8B030D-6E8A-4147-A177-3AD203B41FA5}">
                      <a16:colId xmlns:a16="http://schemas.microsoft.com/office/drawing/2014/main" val="20001"/>
                    </a:ext>
                  </a:extLst>
                </a:gridCol>
              </a:tblGrid>
              <a:tr h="343450">
                <a:tc>
                  <a:txBody>
                    <a:bodyPr/>
                    <a:lstStyle/>
                    <a:p>
                      <a:pPr marL="0" marR="0" lvl="0" indent="0" algn="ctr" rtl="0">
                        <a:spcBef>
                          <a:spcPts val="0"/>
                        </a:spcBef>
                        <a:spcAft>
                          <a:spcPts val="0"/>
                        </a:spcAft>
                        <a:buNone/>
                      </a:pPr>
                      <a:r>
                        <a:rPr lang="zh-TW" sz="1600" b="1" dirty="0">
                          <a:solidFill>
                            <a:schemeClr val="lt1"/>
                          </a:solidFill>
                        </a:rPr>
                        <a:t>N</a:t>
                      </a:r>
                      <a:endParaRPr sz="1600" b="1" dirty="0">
                        <a:solidFill>
                          <a:schemeClr val="lt1"/>
                        </a:solidFil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dirty="0">
                          <a:solidFill>
                            <a:srgbClr val="FFFFFF"/>
                          </a:solidFill>
                        </a:rPr>
                        <a:t>N</a:t>
                      </a:r>
                      <a:endParaRPr sz="1600" b="1" dirty="0">
                        <a:solidFill>
                          <a:srgbClr val="FFFFFF"/>
                        </a:solidFill>
                      </a:endParaRPr>
                    </a:p>
                  </a:txBody>
                  <a:tcPr marL="91450" marR="91450" marT="45725" marB="45725">
                    <a:solidFill>
                      <a:srgbClr val="00B0F0"/>
                    </a:solidFill>
                  </a:tcPr>
                </a:tc>
                <a:extLst>
                  <a:ext uri="{0D108BD9-81ED-4DB2-BD59-A6C34878D82A}">
                    <a16:rowId xmlns:a16="http://schemas.microsoft.com/office/drawing/2014/main" val="10000"/>
                  </a:ext>
                </a:extLst>
              </a:tr>
            </a:tbl>
          </a:graphicData>
        </a:graphic>
      </p:graphicFrame>
      <p:grpSp>
        <p:nvGrpSpPr>
          <p:cNvPr id="35" name="群組 34">
            <a:extLst>
              <a:ext uri="{FF2B5EF4-FFF2-40B4-BE49-F238E27FC236}">
                <a16:creationId xmlns:a16="http://schemas.microsoft.com/office/drawing/2014/main" id="{9EBD6C4D-3573-4BB5-90BA-9A5D4A27315D}"/>
              </a:ext>
            </a:extLst>
          </p:cNvPr>
          <p:cNvGrpSpPr/>
          <p:nvPr/>
        </p:nvGrpSpPr>
        <p:grpSpPr>
          <a:xfrm>
            <a:off x="6266771" y="2678736"/>
            <a:ext cx="620073" cy="620073"/>
            <a:chOff x="7316158" y="2699146"/>
            <a:chExt cx="620073" cy="620073"/>
          </a:xfrm>
        </p:grpSpPr>
        <p:sp>
          <p:nvSpPr>
            <p:cNvPr id="36" name="Shape 180">
              <a:extLst>
                <a:ext uri="{FF2B5EF4-FFF2-40B4-BE49-F238E27FC236}">
                  <a16:creationId xmlns:a16="http://schemas.microsoft.com/office/drawing/2014/main" id="{A21D119E-A85F-40AB-AAED-DBC224EECEB7}"/>
                </a:ext>
              </a:extLst>
            </p:cNvPr>
            <p:cNvSpPr/>
            <p:nvPr/>
          </p:nvSpPr>
          <p:spPr>
            <a:xfrm>
              <a:off x="7485422" y="2780274"/>
              <a:ext cx="281547" cy="461237"/>
            </a:xfrm>
            <a:prstGeom prst="downArrow">
              <a:avLst>
                <a:gd name="adj1" fmla="val 50000"/>
                <a:gd name="adj2" fmla="val 50000"/>
              </a:avLst>
            </a:prstGeom>
            <a:solidFill>
              <a:srgbClr val="CC00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7" name="Picture 2" descr="ç¸éåç">
              <a:extLst>
                <a:ext uri="{FF2B5EF4-FFF2-40B4-BE49-F238E27FC236}">
                  <a16:creationId xmlns:a16="http://schemas.microsoft.com/office/drawing/2014/main" id="{CACBC906-5FC2-4980-AE41-2ED58462A5F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16158" y="2699146"/>
              <a:ext cx="620073" cy="62007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7017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100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nodeType="clickEffect">
                                  <p:stCondLst>
                                    <p:cond delay="0"/>
                                  </p:stCondLst>
                                  <p:childTnLst>
                                    <p:animMotion origin="layout" path="M 0.03021 0.00185 L 0.28021 0.00185 " pathEditMode="relative" rAng="0" ptsTypes="AA">
                                      <p:cBhvr>
                                        <p:cTn id="14" dur="2000" fill="hold"/>
                                        <p:tgtEl>
                                          <p:spTgt spid="4"/>
                                        </p:tgtEl>
                                        <p:attrNameLst>
                                          <p:attrName>ppt_x</p:attrName>
                                          <p:attrName>ppt_y</p:attrName>
                                        </p:attrNameLst>
                                      </p:cBhvr>
                                      <p:rCtr x="12500" y="0"/>
                                    </p:animMotion>
                                  </p:childTnLst>
                                </p:cTn>
                              </p:par>
                            </p:childTnLst>
                          </p:cTn>
                        </p:par>
                      </p:childTnLst>
                    </p:cTn>
                  </p:par>
                  <p:par>
                    <p:cTn id="15" fill="hold">
                      <p:stCondLst>
                        <p:cond delay="indefinite"/>
                      </p:stCondLst>
                      <p:childTnLst>
                        <p:par>
                          <p:cTn id="16" fill="hold">
                            <p:stCondLst>
                              <p:cond delay="0"/>
                            </p:stCondLst>
                            <p:childTnLst>
                              <p:par>
                                <p:cTn id="17" presetID="50" presetClass="path" presetSubtype="0" accel="50000" decel="50000" fill="hold" nodeType="clickEffect">
                                  <p:stCondLst>
                                    <p:cond delay="0"/>
                                  </p:stCondLst>
                                  <p:childTnLst>
                                    <p:animMotion origin="layout" path="M -1.38889E-6 2.59259E-6 L 0.29045 0.00154 C 0.37934 0.00154 0.39653 0.07747 0.39653 0.14105 C 0.39653 0.19444 0.39445 0.24444 0.39445 0.29784 " pathEditMode="relative" rAng="0" ptsTypes="AAAA">
                                      <p:cBhvr>
                                        <p:cTn id="18" dur="2000" fill="hold"/>
                                        <p:tgtEl>
                                          <p:spTgt spid="26"/>
                                        </p:tgtEl>
                                        <p:attrNameLst>
                                          <p:attrName>ppt_x</p:attrName>
                                          <p:attrName>ppt_y</p:attrName>
                                        </p:attrNameLst>
                                      </p:cBhvr>
                                      <p:rCtr x="19826" y="14877"/>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4.44444E-6 -0.0003 C 0.05312 -0.00339 0.10902 -0.00648 0.16371 -0.0003 C 0.16944 -0.0003 0.17517 -0.00555 0.18107 -0.00524 C 0.2 -0.0037 0.21822 0.00216 0.23715 0.00371 C 0.23854 0.00371 0.24045 0.00371 0.24201 0.00494 C 0.2427 0.00556 0.24322 0.0071 0.24427 0.00741 C 0.24531 0.00895 0.2467 0.00895 0.24791 0.0105 C 0.24913 0.01081 0.25277 0.01266 0.25277 0.01297 C 0.25989 0.0247 0.25625 0.0213 0.26215 0.0284 C 0.26684 0.04044 0.26093 0.02655 0.26579 0.03334 C 0.27152 0.04044 0.26423 0.03519 0.27031 0.03858 C 0.27048 0.04044 0.27048 0.04229 0.27048 0.04321 C 0.27152 0.04507 0.27152 0.04754 0.2717 0.04908 C 0.2717 0.05031 0.27291 0.05093 0.27361 0.05278 C 0.27378 0.06605 0.27413 0.07871 0.27413 0.09105 C 0.27413 0.09445 0.27361 0.09939 0.27361 0.10278 C 0.27361 0.10865 0.27413 0.11389 0.27413 0.11914 C 0.27413 0.12778 0.27413 0.13797 0.275 0.14692 C 0.27517 0.16266 0.2809 0.14877 0.28125 0.16544 C 0.28125 0.15031 0.27638 0.16544 0.27743 0.15124 C 0.2776 0.14877 0.27882 0.14692 0.27882 0.14321 C 0.27968 0.14167 0.27951 0.13797 0.27986 0.13488 C 0.28003 0.1321 0.2809 0.12933 0.28125 0.12778 C 0.28194 0.12624 0.28246 0.12439 0.28246 0.12346 C 0.28246 0.07254 0.28072 0.05371 0.28072 0.00247 " pathEditMode="relative" rAng="0" ptsTypes="AAAAAAAAAAAAAAAAAAAAAAAAA">
                                      <p:cBhvr>
                                        <p:cTn id="22" dur="2000" fill="hold"/>
                                        <p:tgtEl>
                                          <p:spTgt spid="25"/>
                                        </p:tgtEl>
                                        <p:attrNameLst>
                                          <p:attrName>ppt_x</p:attrName>
                                          <p:attrName>ppt_y</p:attrName>
                                        </p:attrNameLst>
                                      </p:cBhvr>
                                      <p:rCtr x="14115" y="8025"/>
                                    </p:animMotion>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2" name="內容版面配置區 11">
            <a:extLst>
              <a:ext uri="{FF2B5EF4-FFF2-40B4-BE49-F238E27FC236}">
                <a16:creationId xmlns:a16="http://schemas.microsoft.com/office/drawing/2014/main" id="{38952113-5746-C946-86C3-C6E614FEF82B}"/>
              </a:ext>
            </a:extLst>
          </p:cNvPr>
          <p:cNvSpPr>
            <a:spLocks noGrp="1"/>
          </p:cNvSpPr>
          <p:nvPr>
            <p:ph idx="1"/>
          </p:nvPr>
        </p:nvSpPr>
        <p:spPr>
          <a:xfrm>
            <a:off x="185323" y="992109"/>
            <a:ext cx="8725595" cy="1372214"/>
          </a:xfrm>
        </p:spPr>
        <p:txBody>
          <a:bodyPr vert="horz" lIns="91440" tIns="45720" rIns="91440" bIns="45720" rtlCol="0" anchor="t">
            <a:normAutofit/>
          </a:bodyPr>
          <a:lstStyle/>
          <a:p>
            <a:r>
              <a:rPr kumimoji="1" lang="zh-TW" dirty="0"/>
              <a:t>要寫入資料，</a:t>
            </a:r>
            <a:r>
              <a:rPr kumimoji="1" lang="en-US" dirty="0"/>
              <a:t>SSD</a:t>
            </a:r>
            <a:r>
              <a:rPr kumimoji="1" lang="zh-TW" dirty="0"/>
              <a:t> 將需要執行 </a:t>
            </a:r>
            <a:r>
              <a:rPr kumimoji="1" lang="en" dirty="0"/>
              <a:t>Garbage Collection </a:t>
            </a:r>
            <a:r>
              <a:rPr kumimoji="1" lang="zh-TW" dirty="0"/>
              <a:t>的操作先將有效資料寫入到預留空間區塊。</a:t>
            </a:r>
            <a:endParaRPr lang="en-US" b="0" dirty="0"/>
          </a:p>
          <a:p>
            <a:r>
              <a:rPr kumimoji="1" lang="zh-TW" altLang="zh-TW" dirty="0"/>
              <a:t>這種寫</a:t>
            </a:r>
            <a:r>
              <a:rPr kumimoji="1" lang="zh-TW" altLang="en-US" dirty="0"/>
              <a:t>入</a:t>
            </a:r>
            <a:r>
              <a:rPr kumimoji="1" lang="en-US" altLang="zh-TW" dirty="0"/>
              <a:t>Page</a:t>
            </a:r>
            <a:r>
              <a:rPr kumimoji="1" lang="zh-TW" altLang="zh-TW" dirty="0"/>
              <a:t>次數</a:t>
            </a:r>
            <a:r>
              <a:rPr kumimoji="1" lang="zh-TW" altLang="en-US" dirty="0"/>
              <a:t>增加的問題</a:t>
            </a:r>
            <a:r>
              <a:rPr kumimoji="1" lang="zh-TW" altLang="zh-TW" dirty="0"/>
              <a:t>，稱之為寫入放大</a:t>
            </a:r>
            <a:r>
              <a:rPr kumimoji="1" lang="en-US" altLang="zh-TW" dirty="0"/>
              <a:t>(</a:t>
            </a:r>
            <a:r>
              <a:rPr kumimoji="1" lang="en" dirty="0"/>
              <a:t>Write Amplification) </a:t>
            </a:r>
            <a:endParaRPr lang="zh-TW" dirty="0"/>
          </a:p>
        </p:txBody>
      </p:sp>
      <p:sp>
        <p:nvSpPr>
          <p:cNvPr id="172" name="Shape 172"/>
          <p:cNvSpPr txBox="1">
            <a:spLocks noGrp="1"/>
          </p:cNvSpPr>
          <p:nvPr>
            <p:ph type="title"/>
          </p:nvPr>
        </p:nvSpPr>
        <p:spPr>
          <a:xfrm>
            <a:off x="766982" y="66196"/>
            <a:ext cx="8260655" cy="857250"/>
          </a:xfrm>
          <a:prstGeom prst="rect">
            <a:avLst/>
          </a:prstGeom>
          <a:noFill/>
          <a:ln>
            <a:noFill/>
          </a:ln>
        </p:spPr>
        <p:txBody>
          <a:bodyPr spcFirstLastPara="1" wrap="square" lIns="91425" tIns="45700" rIns="91425" bIns="45700" anchor="ctr" anchorCtr="0">
            <a:noAutofit/>
          </a:bodyPr>
          <a:lstStyle/>
          <a:p>
            <a:pPr>
              <a:buClr>
                <a:schemeClr val="lt1"/>
              </a:buClr>
              <a:buSzPts val="800"/>
              <a:buFont typeface="Arial"/>
            </a:pPr>
            <a:r>
              <a:rPr lang="zh-TW" sz="3600">
                <a:latin typeface="Microsoft JhengHei"/>
                <a:ea typeface="Microsoft JhengHei"/>
                <a:cs typeface="Microsoft JhengHei"/>
                <a:sym typeface="Microsoft JhengHei"/>
              </a:rPr>
              <a:t>如何影響 </a:t>
            </a:r>
            <a:r>
              <a:rPr lang="en-US" altLang="zh-TW" sz="3600">
                <a:latin typeface="Microsoft JhengHei"/>
                <a:ea typeface="Microsoft JhengHei"/>
                <a:cs typeface="Microsoft JhengHei"/>
                <a:sym typeface="Microsoft JhengHei"/>
              </a:rPr>
              <a:t>SSD</a:t>
            </a:r>
            <a:r>
              <a:rPr lang="zh-TW" sz="3600">
                <a:latin typeface="Microsoft JhengHei"/>
                <a:ea typeface="Microsoft JhengHei"/>
                <a:cs typeface="Microsoft JhengHei"/>
                <a:sym typeface="Microsoft JhengHei"/>
              </a:rPr>
              <a:t> 壽命與效能 (</a:t>
            </a:r>
            <a:r>
              <a:rPr lang="en-US" altLang="zh-TW">
                <a:latin typeface="Microsoft JhengHei"/>
                <a:ea typeface="Microsoft JhengHei"/>
                <a:cs typeface="Microsoft JhengHei"/>
                <a:sym typeface="Microsoft JhengHei"/>
              </a:rPr>
              <a:t>2</a:t>
            </a:r>
            <a:r>
              <a:rPr lang="zh-TW" sz="3600">
                <a:latin typeface="Microsoft JhengHei"/>
                <a:ea typeface="Microsoft JhengHei"/>
                <a:cs typeface="Microsoft JhengHei"/>
                <a:sym typeface="Microsoft JhengHei"/>
              </a:rPr>
              <a:t>) </a:t>
            </a:r>
            <a:endParaRPr lang="zh-TW" sz="3600">
              <a:latin typeface="Microsoft JhengHei"/>
              <a:ea typeface="Microsoft JhengHei"/>
              <a:cs typeface="Microsoft JhengHei"/>
            </a:endParaRPr>
          </a:p>
        </p:txBody>
      </p:sp>
      <p:sp>
        <p:nvSpPr>
          <p:cNvPr id="2" name="Shape 141">
            <a:extLst>
              <a:ext uri="{FF2B5EF4-FFF2-40B4-BE49-F238E27FC236}">
                <a16:creationId xmlns:a16="http://schemas.microsoft.com/office/drawing/2014/main" id="{D2A6756D-33BE-4095-862D-9842C386917D}"/>
              </a:ext>
            </a:extLst>
          </p:cNvPr>
          <p:cNvSpPr txBox="1"/>
          <p:nvPr/>
        </p:nvSpPr>
        <p:spPr>
          <a:xfrm>
            <a:off x="80210" y="4952583"/>
            <a:ext cx="3073219" cy="19547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zh-TW" sz="800">
                <a:latin typeface="Microsoft JhengHei"/>
                <a:ea typeface="Microsoft JhengHei"/>
                <a:cs typeface="Microsoft JhengHei"/>
                <a:sym typeface="Microsoft JhengHei"/>
              </a:rPr>
              <a:t>資料來源</a:t>
            </a:r>
            <a:r>
              <a:rPr lang="zh-TW" sz="800" i="0" u="none" strike="noStrike" cap="none">
                <a:latin typeface="Microsoft JhengHei"/>
                <a:ea typeface="Microsoft JhengHei"/>
                <a:cs typeface="Microsoft JhengHei"/>
                <a:sym typeface="Microsoft JhengHei"/>
              </a:rPr>
              <a:t>: https://</a:t>
            </a:r>
            <a:r>
              <a:rPr lang="en-US" altLang="zh-TW" sz="800">
                <a:latin typeface="Microsoft JhengHei"/>
                <a:ea typeface="Microsoft JhengHei"/>
                <a:cs typeface="Microsoft JhengHei"/>
                <a:sym typeface="Microsoft JhengHei"/>
              </a:rPr>
              <a:t>en.</a:t>
            </a:r>
            <a:r>
              <a:rPr lang="zh-TW" sz="800" i="0" u="none" strike="noStrike" cap="none">
                <a:latin typeface="Microsoft JhengHei"/>
                <a:ea typeface="Microsoft JhengHei"/>
                <a:cs typeface="Microsoft JhengHei"/>
                <a:sym typeface="Microsoft JhengHei"/>
              </a:rPr>
              <a:t>w</a:t>
            </a:r>
            <a:r>
              <a:rPr lang="en-US" altLang="zh-TW" sz="800">
                <a:latin typeface="Microsoft JhengHei"/>
                <a:ea typeface="Microsoft JhengHei"/>
                <a:cs typeface="Microsoft JhengHei"/>
                <a:sym typeface="Microsoft JhengHei"/>
              </a:rPr>
              <a:t>i</a:t>
            </a:r>
            <a:r>
              <a:rPr lang="zh-TW" sz="800" i="0" u="none" strike="noStrike" cap="none">
                <a:latin typeface="Microsoft JhengHei"/>
                <a:ea typeface="Microsoft JhengHei"/>
                <a:cs typeface="Microsoft JhengHei"/>
                <a:sym typeface="Microsoft JhengHei"/>
              </a:rPr>
              <a:t>ki</a:t>
            </a:r>
            <a:r>
              <a:rPr lang="en-US" altLang="zh-TW" sz="800">
                <a:latin typeface="Microsoft JhengHei"/>
                <a:ea typeface="Microsoft JhengHei"/>
                <a:cs typeface="Microsoft JhengHei"/>
                <a:sym typeface="Microsoft JhengHei"/>
              </a:rPr>
              <a:t>pedia</a:t>
            </a:r>
            <a:r>
              <a:rPr lang="zh-TW" sz="800" i="0" u="none" strike="noStrike" cap="none">
                <a:latin typeface="Microsoft JhengHei"/>
                <a:ea typeface="Microsoft JhengHei"/>
                <a:cs typeface="Microsoft JhengHei"/>
                <a:sym typeface="Microsoft JhengHei"/>
              </a:rPr>
              <a:t>.o</a:t>
            </a:r>
            <a:r>
              <a:rPr lang="en-US" altLang="zh-TW" sz="800">
                <a:latin typeface="Microsoft JhengHei"/>
                <a:ea typeface="Microsoft JhengHei"/>
                <a:cs typeface="Microsoft JhengHei"/>
                <a:sym typeface="Microsoft JhengHei"/>
              </a:rPr>
              <a:t>rg</a:t>
            </a:r>
            <a:r>
              <a:rPr lang="zh-TW" sz="800" i="0" u="none" strike="noStrike" cap="none">
                <a:latin typeface="Microsoft JhengHei"/>
                <a:ea typeface="Microsoft JhengHei"/>
                <a:cs typeface="Microsoft JhengHei"/>
                <a:sym typeface="Microsoft JhengHei"/>
              </a:rPr>
              <a:t>/</a:t>
            </a:r>
            <a:r>
              <a:rPr lang="en-US" altLang="zh-TW" sz="800">
                <a:latin typeface="Microsoft JhengHei"/>
                <a:ea typeface="Microsoft JhengHei"/>
                <a:cs typeface="Microsoft JhengHei"/>
                <a:sym typeface="Microsoft JhengHei"/>
              </a:rPr>
              <a:t>wiki</a:t>
            </a:r>
            <a:r>
              <a:rPr lang="zh-TW" sz="800" i="0" u="none" strike="noStrike" cap="none">
                <a:latin typeface="Microsoft JhengHei"/>
                <a:ea typeface="Microsoft JhengHei"/>
                <a:cs typeface="Microsoft JhengHei"/>
                <a:sym typeface="Microsoft JhengHei"/>
              </a:rPr>
              <a:t>/</a:t>
            </a:r>
            <a:r>
              <a:rPr lang="en-US" altLang="zh-TW" sz="800">
                <a:latin typeface="Microsoft JhengHei"/>
                <a:ea typeface="Microsoft JhengHei"/>
                <a:cs typeface="Microsoft JhengHei"/>
                <a:sym typeface="Microsoft JhengHei"/>
              </a:rPr>
              <a:t>Wr</a:t>
            </a:r>
            <a:r>
              <a:rPr lang="zh-TW" sz="800" i="0" u="none" strike="noStrike" cap="none">
                <a:latin typeface="Microsoft JhengHei"/>
                <a:ea typeface="Microsoft JhengHei"/>
                <a:cs typeface="Microsoft JhengHei"/>
                <a:sym typeface="Microsoft JhengHei"/>
              </a:rPr>
              <a:t>it</a:t>
            </a:r>
            <a:r>
              <a:rPr lang="en-US" altLang="zh-TW" sz="800">
                <a:latin typeface="Microsoft JhengHei"/>
                <a:ea typeface="Microsoft JhengHei"/>
                <a:cs typeface="Microsoft JhengHei"/>
                <a:sym typeface="Microsoft JhengHei"/>
              </a:rPr>
              <a:t>e_</a:t>
            </a:r>
            <a:r>
              <a:rPr lang="zh-TW" sz="800" i="0" u="none" strike="noStrike" cap="none">
                <a:latin typeface="Microsoft JhengHei"/>
                <a:ea typeface="Microsoft JhengHei"/>
                <a:cs typeface="Microsoft JhengHei"/>
                <a:sym typeface="Microsoft JhengHei"/>
              </a:rPr>
              <a:t>a</a:t>
            </a:r>
            <a:r>
              <a:rPr lang="en-US" altLang="zh-TW" sz="800">
                <a:latin typeface="Microsoft JhengHei"/>
                <a:ea typeface="Microsoft JhengHei"/>
                <a:cs typeface="Microsoft JhengHei"/>
                <a:sym typeface="Microsoft JhengHei"/>
              </a:rPr>
              <a:t>mplif</a:t>
            </a:r>
            <a:r>
              <a:rPr lang="zh-TW" sz="800" i="0" u="none" strike="noStrike" cap="none">
                <a:latin typeface="Microsoft JhengHei"/>
                <a:ea typeface="Microsoft JhengHei"/>
                <a:cs typeface="Microsoft JhengHei"/>
                <a:sym typeface="Microsoft JhengHei"/>
              </a:rPr>
              <a:t>i</a:t>
            </a:r>
            <a:r>
              <a:rPr lang="en-US" altLang="zh-TW" sz="800">
                <a:latin typeface="Microsoft JhengHei"/>
                <a:ea typeface="Microsoft JhengHei"/>
                <a:cs typeface="Microsoft JhengHei"/>
                <a:sym typeface="Microsoft JhengHei"/>
              </a:rPr>
              <a:t>cat</a:t>
            </a:r>
            <a:r>
              <a:rPr lang="zh-TW" sz="800" i="0" u="none" strike="noStrike" cap="none">
                <a:latin typeface="Microsoft JhengHei"/>
                <a:ea typeface="Microsoft JhengHei"/>
                <a:cs typeface="Microsoft JhengHei"/>
                <a:sym typeface="Microsoft JhengHei"/>
              </a:rPr>
              <a:t>i</a:t>
            </a:r>
            <a:r>
              <a:rPr lang="en-US" altLang="zh-TW" sz="800">
                <a:latin typeface="Microsoft JhengHei"/>
                <a:ea typeface="Microsoft JhengHei"/>
                <a:cs typeface="Microsoft JhengHei"/>
                <a:sym typeface="Microsoft JhengHei"/>
              </a:rPr>
              <a:t>o</a:t>
            </a:r>
            <a:r>
              <a:rPr lang="zh-TW" sz="800" i="0" u="none" strike="noStrike" cap="none">
                <a:latin typeface="Microsoft JhengHei"/>
                <a:ea typeface="Microsoft JhengHei"/>
                <a:cs typeface="Microsoft JhengHei"/>
                <a:sym typeface="Microsoft JhengHei"/>
              </a:rPr>
              <a:t>n</a:t>
            </a:r>
            <a:endParaRPr lang="zh-TW" altLang="en-US" sz="800" i="0" u="none" strike="noStrike" cap="none">
              <a:latin typeface="Microsoft JhengHei"/>
              <a:ea typeface="Microsoft JhengHei"/>
              <a:cs typeface="Microsoft JhengHei"/>
            </a:endParaRPr>
          </a:p>
        </p:txBody>
      </p:sp>
      <p:grpSp>
        <p:nvGrpSpPr>
          <p:cNvPr id="11" name="群組 10">
            <a:extLst>
              <a:ext uri="{FF2B5EF4-FFF2-40B4-BE49-F238E27FC236}">
                <a16:creationId xmlns:a16="http://schemas.microsoft.com/office/drawing/2014/main" id="{33567370-51DB-8947-827D-CC5953623FE7}"/>
              </a:ext>
            </a:extLst>
          </p:cNvPr>
          <p:cNvGrpSpPr/>
          <p:nvPr/>
        </p:nvGrpSpPr>
        <p:grpSpPr>
          <a:xfrm>
            <a:off x="0" y="112265"/>
            <a:ext cx="1706107" cy="763252"/>
            <a:chOff x="231458" y="98243"/>
            <a:chExt cx="1641409" cy="763252"/>
          </a:xfrm>
        </p:grpSpPr>
        <p:sp>
          <p:nvSpPr>
            <p:cNvPr id="10" name="五邊形 9">
              <a:extLst>
                <a:ext uri="{FF2B5EF4-FFF2-40B4-BE49-F238E27FC236}">
                  <a16:creationId xmlns:a16="http://schemas.microsoft.com/office/drawing/2014/main" id="{9BAD7452-12CF-B640-824D-358A5722AB42}"/>
                </a:ext>
              </a:extLst>
            </p:cNvPr>
            <p:cNvSpPr/>
            <p:nvPr/>
          </p:nvSpPr>
          <p:spPr>
            <a:xfrm>
              <a:off x="231458" y="98243"/>
              <a:ext cx="1641409" cy="763252"/>
            </a:xfrm>
            <a:prstGeom prst="homePlate">
              <a:avLst>
                <a:gd name="adj" fmla="val 30720"/>
              </a:avLst>
            </a:prstGeom>
            <a:gradFill>
              <a:gsLst>
                <a:gs pos="0">
                  <a:srgbClr val="000000">
                    <a:alpha val="0"/>
                  </a:srgbClr>
                </a:gs>
                <a:gs pos="0">
                  <a:srgbClr val="000000">
                    <a:alpha val="0"/>
                  </a:srgbClr>
                </a:gs>
                <a:gs pos="12000">
                  <a:srgbClr val="003300"/>
                </a:gs>
                <a:gs pos="78000">
                  <a:srgbClr val="003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 name="矩形 4">
              <a:extLst>
                <a:ext uri="{FF2B5EF4-FFF2-40B4-BE49-F238E27FC236}">
                  <a16:creationId xmlns:a16="http://schemas.microsoft.com/office/drawing/2014/main" id="{2ADC525D-78CF-DA4A-8079-18F5436CFA78}"/>
                </a:ext>
              </a:extLst>
            </p:cNvPr>
            <p:cNvSpPr/>
            <p:nvPr/>
          </p:nvSpPr>
          <p:spPr>
            <a:xfrm>
              <a:off x="409754" y="141081"/>
              <a:ext cx="1330911" cy="707886"/>
            </a:xfrm>
            <a:prstGeom prst="rect">
              <a:avLst/>
            </a:prstGeom>
            <a:noFill/>
          </p:spPr>
          <p:txBody>
            <a:bodyPr wrap="square">
              <a:spAutoFit/>
            </a:bodyPr>
            <a:lstStyle/>
            <a:p>
              <a:r>
                <a:rPr lang="zh-TW" altLang="zh-TW" sz="2000" b="1">
                  <a:solidFill>
                    <a:schemeClr val="bg1"/>
                  </a:solidFill>
                  <a:latin typeface="Microsoft JhengHei"/>
                  <a:ea typeface="Microsoft JhengHei"/>
                  <a:cs typeface="Microsoft JhengHei"/>
                  <a:sym typeface="Microsoft JhengHei"/>
                </a:rPr>
                <a:t>預留</a:t>
              </a:r>
              <a:r>
                <a:rPr lang="zh-TW" altLang="en-US" sz="2000" b="1">
                  <a:solidFill>
                    <a:schemeClr val="bg1"/>
                  </a:solidFill>
                  <a:latin typeface="Microsoft JhengHei"/>
                  <a:ea typeface="Microsoft JhengHei"/>
                  <a:cs typeface="Microsoft JhengHei"/>
                  <a:sym typeface="Microsoft JhengHei"/>
                </a:rPr>
                <a:t>空</a:t>
              </a:r>
              <a:r>
                <a:rPr lang="zh-CN" altLang="en-US" sz="2000" b="1">
                  <a:solidFill>
                    <a:schemeClr val="bg1"/>
                  </a:solidFill>
                  <a:latin typeface="Microsoft JhengHei"/>
                  <a:ea typeface="Microsoft JhengHei"/>
                  <a:cs typeface="Microsoft JhengHei"/>
                  <a:sym typeface="Microsoft JhengHei"/>
                </a:rPr>
                <a:t>間</a:t>
              </a:r>
              <a:endParaRPr lang="en-US" altLang="zh-CN" sz="2000" b="1">
                <a:solidFill>
                  <a:schemeClr val="bg1"/>
                </a:solidFill>
                <a:latin typeface="Microsoft JhengHei"/>
                <a:ea typeface="Microsoft JhengHei"/>
                <a:cs typeface="Microsoft JhengHei"/>
                <a:sym typeface="Microsoft JhengHei"/>
              </a:endParaRPr>
            </a:p>
            <a:p>
              <a:r>
                <a:rPr lang="zh-CN" altLang="en-US" sz="2000" b="1">
                  <a:solidFill>
                    <a:schemeClr val="bg1"/>
                  </a:solidFill>
                  <a:latin typeface="Microsoft JhengHei"/>
                  <a:ea typeface="Microsoft JhengHei"/>
                  <a:cs typeface="Microsoft JhengHei"/>
                  <a:sym typeface="Microsoft JhengHei"/>
                </a:rPr>
                <a:t>配置</a:t>
              </a:r>
              <a:r>
                <a:rPr lang="zh-TW" altLang="en-US" sz="2000" b="1">
                  <a:solidFill>
                    <a:schemeClr val="bg1"/>
                  </a:solidFill>
                  <a:latin typeface="Microsoft JhengHei"/>
                  <a:ea typeface="Microsoft JhengHei"/>
                  <a:cs typeface="Microsoft JhengHei"/>
                  <a:sym typeface="Microsoft JhengHei"/>
                </a:rPr>
                <a:t>(</a:t>
              </a:r>
              <a:r>
                <a:rPr lang="en-US" altLang="zh-TW" sz="2000" b="1">
                  <a:solidFill>
                    <a:schemeClr val="bg1"/>
                  </a:solidFill>
                  <a:latin typeface="Microsoft JhengHei"/>
                  <a:ea typeface="Microsoft JhengHei"/>
                  <a:cs typeface="Microsoft JhengHei"/>
                  <a:sym typeface="Microsoft JhengHei"/>
                </a:rPr>
                <a:t>OP</a:t>
              </a:r>
              <a:r>
                <a:rPr lang="en-US" altLang="en-US" sz="2000" b="1">
                  <a:solidFill>
                    <a:schemeClr val="bg1"/>
                  </a:solidFill>
                  <a:latin typeface="Microsoft JhengHei"/>
                  <a:ea typeface="Microsoft JhengHei"/>
                  <a:cs typeface="Microsoft JhengHei"/>
                  <a:sym typeface="Microsoft JhengHei"/>
                </a:rPr>
                <a:t>) </a:t>
              </a:r>
              <a:endParaRPr lang="zh-TW" altLang="en-US" sz="2000" b="1">
                <a:solidFill>
                  <a:schemeClr val="bg1"/>
                </a:solidFill>
              </a:endParaRPr>
            </a:p>
          </p:txBody>
        </p:sp>
      </p:grpSp>
      <p:sp>
        <p:nvSpPr>
          <p:cNvPr id="71" name="Shape 180">
            <a:extLst>
              <a:ext uri="{FF2B5EF4-FFF2-40B4-BE49-F238E27FC236}">
                <a16:creationId xmlns:a16="http://schemas.microsoft.com/office/drawing/2014/main" id="{21702DBD-6BB4-4CEE-84FB-E473A28890FE}"/>
              </a:ext>
            </a:extLst>
          </p:cNvPr>
          <p:cNvSpPr/>
          <p:nvPr/>
        </p:nvSpPr>
        <p:spPr>
          <a:xfrm rot="16200000">
            <a:off x="2826184" y="3888302"/>
            <a:ext cx="400868" cy="227651"/>
          </a:xfrm>
          <a:prstGeom prst="downArrow">
            <a:avLst>
              <a:gd name="adj1" fmla="val 50000"/>
              <a:gd name="adj2" fmla="val 50000"/>
            </a:avLst>
          </a:prstGeom>
          <a:solidFill>
            <a:srgbClr val="FF7C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72" name="群組 71">
            <a:extLst>
              <a:ext uri="{FF2B5EF4-FFF2-40B4-BE49-F238E27FC236}">
                <a16:creationId xmlns:a16="http://schemas.microsoft.com/office/drawing/2014/main" id="{53D35A6D-F31D-489C-ABE1-0262082EFD57}"/>
              </a:ext>
            </a:extLst>
          </p:cNvPr>
          <p:cNvGrpSpPr/>
          <p:nvPr/>
        </p:nvGrpSpPr>
        <p:grpSpPr>
          <a:xfrm>
            <a:off x="3154516" y="3131911"/>
            <a:ext cx="2141362" cy="1837241"/>
            <a:chOff x="3069521" y="3132374"/>
            <a:chExt cx="2141362" cy="1837241"/>
          </a:xfrm>
        </p:grpSpPr>
        <p:sp>
          <p:nvSpPr>
            <p:cNvPr id="73" name="Shape 171">
              <a:extLst>
                <a:ext uri="{FF2B5EF4-FFF2-40B4-BE49-F238E27FC236}">
                  <a16:creationId xmlns:a16="http://schemas.microsoft.com/office/drawing/2014/main" id="{62B8FF7B-E988-4045-8139-589869E8C03D}"/>
                </a:ext>
              </a:extLst>
            </p:cNvPr>
            <p:cNvSpPr/>
            <p:nvPr/>
          </p:nvSpPr>
          <p:spPr>
            <a:xfrm>
              <a:off x="3069521" y="3132374"/>
              <a:ext cx="2141362" cy="1835969"/>
            </a:xfrm>
            <a:prstGeom prst="rect">
              <a:avLst/>
            </a:prstGeom>
            <a:solidFill>
              <a:srgbClr val="FF7C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lang="zh-TW" altLang="en-US" sz="1400" b="1" i="0" u="none" strike="noStrike" cap="none">
                <a:solidFill>
                  <a:schemeClr val="lt1"/>
                </a:solidFill>
                <a:latin typeface="Microsoft JhengHei"/>
                <a:ea typeface="Microsoft JhengHei"/>
                <a:cs typeface="Microsoft JhengHei"/>
              </a:endParaRPr>
            </a:p>
          </p:txBody>
        </p:sp>
        <p:sp>
          <p:nvSpPr>
            <p:cNvPr id="80" name="矩形: 圓角 79">
              <a:extLst>
                <a:ext uri="{FF2B5EF4-FFF2-40B4-BE49-F238E27FC236}">
                  <a16:creationId xmlns:a16="http://schemas.microsoft.com/office/drawing/2014/main" id="{37622439-3A70-4FEA-8141-ADBBCC64EE39}"/>
                </a:ext>
              </a:extLst>
            </p:cNvPr>
            <p:cNvSpPr/>
            <p:nvPr/>
          </p:nvSpPr>
          <p:spPr>
            <a:xfrm>
              <a:off x="3114924" y="4743167"/>
              <a:ext cx="2038112" cy="226448"/>
            </a:xfrm>
            <a:prstGeom prst="roundRect">
              <a:avLst>
                <a:gd name="adj" fmla="val 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a:latin typeface="Microsoft JhengHei"/>
                  <a:ea typeface="Microsoft JhengHei"/>
                  <a:cs typeface="Microsoft JhengHei"/>
                </a:rPr>
                <a:t>移動需做</a:t>
              </a:r>
              <a:r>
                <a:rPr lang="en-US" altLang="zh-TW" b="1">
                  <a:latin typeface="Microsoft JhengHei"/>
                  <a:ea typeface="Microsoft JhengHei"/>
                  <a:cs typeface="Microsoft JhengHei"/>
                </a:rPr>
                <a:t>GC</a:t>
              </a:r>
            </a:p>
          </p:txBody>
        </p:sp>
      </p:grpSp>
      <p:grpSp>
        <p:nvGrpSpPr>
          <p:cNvPr id="81" name="群組 80">
            <a:extLst>
              <a:ext uri="{FF2B5EF4-FFF2-40B4-BE49-F238E27FC236}">
                <a16:creationId xmlns:a16="http://schemas.microsoft.com/office/drawing/2014/main" id="{0DEA4AB8-8418-4E6B-8E44-4A826D0F19EE}"/>
              </a:ext>
            </a:extLst>
          </p:cNvPr>
          <p:cNvGrpSpPr/>
          <p:nvPr/>
        </p:nvGrpSpPr>
        <p:grpSpPr>
          <a:xfrm>
            <a:off x="670612" y="3142335"/>
            <a:ext cx="2315163" cy="1835969"/>
            <a:chOff x="279096" y="3123471"/>
            <a:chExt cx="2315163" cy="1835969"/>
          </a:xfrm>
        </p:grpSpPr>
        <p:sp>
          <p:nvSpPr>
            <p:cNvPr id="82" name="Shape 171">
              <a:extLst>
                <a:ext uri="{FF2B5EF4-FFF2-40B4-BE49-F238E27FC236}">
                  <a16:creationId xmlns:a16="http://schemas.microsoft.com/office/drawing/2014/main" id="{69703544-7F8F-4385-A7ED-35A7D331A1FF}"/>
                </a:ext>
              </a:extLst>
            </p:cNvPr>
            <p:cNvSpPr/>
            <p:nvPr/>
          </p:nvSpPr>
          <p:spPr>
            <a:xfrm>
              <a:off x="279096" y="3123471"/>
              <a:ext cx="2315163" cy="1835969"/>
            </a:xfrm>
            <a:prstGeom prst="rect">
              <a:avLst/>
            </a:prstGeom>
            <a:solidFill>
              <a:srgbClr val="FF7C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1" i="0" u="none" strike="noStrike" cap="none">
                <a:solidFill>
                  <a:schemeClr val="lt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endParaRPr sz="1400" b="1" i="0" u="none" strike="noStrike" cap="none">
                <a:solidFill>
                  <a:schemeClr val="lt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endParaRPr sz="1400" b="1" i="0" u="none" strike="noStrike" cap="none">
                <a:solidFill>
                  <a:schemeClr val="lt1"/>
                </a:solidFill>
                <a:latin typeface="Microsoft JhengHei"/>
                <a:ea typeface="Microsoft JhengHei"/>
                <a:cs typeface="Microsoft JhengHei"/>
                <a:sym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altLang="en-US" b="1">
                <a:solidFill>
                  <a:schemeClr val="lt1"/>
                </a:solidFill>
                <a:latin typeface="Microsoft JhengHei"/>
                <a:ea typeface="Microsoft JhengHei"/>
                <a:cs typeface="Microsoft JhengHei"/>
              </a:endParaRPr>
            </a:p>
          </p:txBody>
        </p:sp>
        <p:sp>
          <p:nvSpPr>
            <p:cNvPr id="83" name="矩形: 圓角 82">
              <a:extLst>
                <a:ext uri="{FF2B5EF4-FFF2-40B4-BE49-F238E27FC236}">
                  <a16:creationId xmlns:a16="http://schemas.microsoft.com/office/drawing/2014/main" id="{B42928F0-DEA3-4BA1-A592-6807D28B5199}"/>
                </a:ext>
              </a:extLst>
            </p:cNvPr>
            <p:cNvSpPr/>
            <p:nvPr/>
          </p:nvSpPr>
          <p:spPr>
            <a:xfrm>
              <a:off x="449538" y="4732992"/>
              <a:ext cx="2005779" cy="226448"/>
            </a:xfrm>
            <a:prstGeom prst="roundRect">
              <a:avLst>
                <a:gd name="adj" fmla="val 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a:latin typeface="Microsoft JhengHei"/>
                  <a:ea typeface="Microsoft JhengHei"/>
                  <a:cs typeface="Microsoft JhengHei"/>
                </a:rPr>
                <a:t>SSD 收到寫入需求</a:t>
              </a:r>
            </a:p>
          </p:txBody>
        </p:sp>
      </p:grpSp>
      <p:grpSp>
        <p:nvGrpSpPr>
          <p:cNvPr id="84" name="群組 83">
            <a:extLst>
              <a:ext uri="{FF2B5EF4-FFF2-40B4-BE49-F238E27FC236}">
                <a16:creationId xmlns:a16="http://schemas.microsoft.com/office/drawing/2014/main" id="{B721FBD6-D8FA-4D11-BA66-F51300C559CE}"/>
              </a:ext>
            </a:extLst>
          </p:cNvPr>
          <p:cNvGrpSpPr/>
          <p:nvPr/>
        </p:nvGrpSpPr>
        <p:grpSpPr>
          <a:xfrm>
            <a:off x="841054" y="3258927"/>
            <a:ext cx="2005779" cy="1417062"/>
            <a:chOff x="841054" y="3258927"/>
            <a:chExt cx="2005779" cy="1417062"/>
          </a:xfrm>
        </p:grpSpPr>
        <p:graphicFrame>
          <p:nvGraphicFramePr>
            <p:cNvPr id="85" name="Shape 177">
              <a:extLst>
                <a:ext uri="{FF2B5EF4-FFF2-40B4-BE49-F238E27FC236}">
                  <a16:creationId xmlns:a16="http://schemas.microsoft.com/office/drawing/2014/main" id="{DA5F694F-D04C-4ACE-A91C-D3A536C21982}"/>
                </a:ext>
              </a:extLst>
            </p:cNvPr>
            <p:cNvGraphicFramePr/>
            <p:nvPr>
              <p:extLst/>
            </p:nvPr>
          </p:nvGraphicFramePr>
          <p:xfrm>
            <a:off x="1890921" y="3258928"/>
            <a:ext cx="955912" cy="670580"/>
          </p:xfrm>
          <a:graphic>
            <a:graphicData uri="http://schemas.openxmlformats.org/drawingml/2006/table">
              <a:tbl>
                <a:tblPr>
                  <a:noFill/>
                  <a:tableStyleId>{2B9A654A-813B-44C4-B551-F29080A36350}</a:tableStyleId>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sz="1600" b="1">
                            <a:solidFill>
                              <a:schemeClr val="lt1"/>
                            </a:solidFill>
                          </a:rPr>
                          <a:t>D</a:t>
                        </a:r>
                        <a:endParaRPr sz="16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sz="1600" b="1">
                            <a:solidFill>
                              <a:srgbClr val="FFFFFF"/>
                            </a:solidFill>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86" name="Shape 177">
              <a:extLst>
                <a:ext uri="{FF2B5EF4-FFF2-40B4-BE49-F238E27FC236}">
                  <a16:creationId xmlns:a16="http://schemas.microsoft.com/office/drawing/2014/main" id="{86298B40-B2FD-4417-BF1A-F0FAC793BA8C}"/>
                </a:ext>
              </a:extLst>
            </p:cNvPr>
            <p:cNvGraphicFramePr/>
            <p:nvPr>
              <p:extLst/>
            </p:nvPr>
          </p:nvGraphicFramePr>
          <p:xfrm>
            <a:off x="841054" y="3258927"/>
            <a:ext cx="955912" cy="670580"/>
          </p:xfrm>
          <a:graphic>
            <a:graphicData uri="http://schemas.openxmlformats.org/drawingml/2006/table">
              <a:tbl>
                <a:tblPr>
                  <a:noFill/>
                  <a:tableStyleId>{2B9A654A-813B-44C4-B551-F29080A36350}</a:tableStyleId>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sz="1600" b="1">
                            <a:solidFill>
                              <a:schemeClr val="lt1"/>
                            </a:solidFill>
                          </a:rPr>
                          <a:t>D</a:t>
                        </a:r>
                        <a:endParaRPr sz="16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sz="1600" b="1">
                            <a:solidFill>
                              <a:srgbClr val="FFFFFF"/>
                            </a:solidFill>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94" name="Shape 177">
              <a:extLst>
                <a:ext uri="{FF2B5EF4-FFF2-40B4-BE49-F238E27FC236}">
                  <a16:creationId xmlns:a16="http://schemas.microsoft.com/office/drawing/2014/main" id="{6A358D3A-9A63-4FD0-A7D8-A8AD404C4C6F}"/>
                </a:ext>
              </a:extLst>
            </p:cNvPr>
            <p:cNvGraphicFramePr/>
            <p:nvPr>
              <p:extLst/>
            </p:nvPr>
          </p:nvGraphicFramePr>
          <p:xfrm>
            <a:off x="841054" y="4005409"/>
            <a:ext cx="955912" cy="670580"/>
          </p:xfrm>
          <a:graphic>
            <a:graphicData uri="http://schemas.openxmlformats.org/drawingml/2006/table">
              <a:tbl>
                <a:tblPr>
                  <a:noFill/>
                  <a:tableStyleId>{2B9A654A-813B-44C4-B551-F29080A36350}</a:tableStyleId>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sz="1600" b="1">
                            <a:solidFill>
                              <a:schemeClr val="lt1"/>
                            </a:solidFill>
                          </a:rPr>
                          <a:t>D</a:t>
                        </a:r>
                        <a:endParaRPr sz="16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sz="1600" b="1">
                            <a:solidFill>
                              <a:srgbClr val="FFFFFF"/>
                            </a:solidFill>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95" name="Shape 177">
              <a:extLst>
                <a:ext uri="{FF2B5EF4-FFF2-40B4-BE49-F238E27FC236}">
                  <a16:creationId xmlns:a16="http://schemas.microsoft.com/office/drawing/2014/main" id="{1DCC0F7A-5DD3-4A9E-863E-E98B668CEC92}"/>
                </a:ext>
              </a:extLst>
            </p:cNvPr>
            <p:cNvGraphicFramePr/>
            <p:nvPr>
              <p:extLst/>
            </p:nvPr>
          </p:nvGraphicFramePr>
          <p:xfrm>
            <a:off x="1884147" y="4005409"/>
            <a:ext cx="955912" cy="670580"/>
          </p:xfrm>
          <a:graphic>
            <a:graphicData uri="http://schemas.openxmlformats.org/drawingml/2006/table">
              <a:tbl>
                <a:tblPr>
                  <a:noFill/>
                  <a:tableStyleId>{2B9A654A-813B-44C4-B551-F29080A36350}</a:tableStyleId>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endParaRPr sz="1600" b="1" strike="noStrike">
                          <a:solidFill>
                            <a:schemeClr val="lt1"/>
                          </a:solidFill>
                        </a:endParaRPr>
                      </a:p>
                    </a:txBody>
                    <a:tcPr marL="91450" marR="91450" marT="45725" marB="45725">
                      <a:solidFill>
                        <a:schemeClr val="accent4"/>
                      </a:solidFill>
                    </a:tcPr>
                  </a:tc>
                  <a:tc>
                    <a:txBody>
                      <a:bodyPr/>
                      <a:lstStyle/>
                      <a:p>
                        <a:pPr marL="0" marR="0" lvl="0" indent="0" algn="ctr" rtl="0">
                          <a:spcBef>
                            <a:spcPts val="0"/>
                          </a:spcBef>
                          <a:spcAft>
                            <a:spcPts val="0"/>
                          </a:spcAft>
                          <a:buNone/>
                        </a:pPr>
                        <a:endParaRPr lang="af-ZA" sz="1600" b="1">
                          <a:solidFill>
                            <a:srgbClr val="FFFFFF"/>
                          </a:solidFill>
                        </a:endParaRPr>
                      </a:p>
                    </a:txBody>
                    <a:tcPr marL="91450" marR="91450" marT="45725" marB="45725">
                      <a:solidFill>
                        <a:schemeClr val="accent4"/>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4"/>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4"/>
                      </a:solidFill>
                    </a:tcPr>
                  </a:tc>
                  <a:extLst>
                    <a:ext uri="{0D108BD9-81ED-4DB2-BD59-A6C34878D82A}">
                      <a16:rowId xmlns:a16="http://schemas.microsoft.com/office/drawing/2014/main" val="10001"/>
                    </a:ext>
                  </a:extLst>
                </a:tr>
              </a:tbl>
            </a:graphicData>
          </a:graphic>
        </p:graphicFrame>
      </p:grpSp>
      <p:grpSp>
        <p:nvGrpSpPr>
          <p:cNvPr id="96" name="群組 95">
            <a:extLst>
              <a:ext uri="{FF2B5EF4-FFF2-40B4-BE49-F238E27FC236}">
                <a16:creationId xmlns:a16="http://schemas.microsoft.com/office/drawing/2014/main" id="{B59D066E-541A-4B3A-B406-2FDC6AE6E987}"/>
              </a:ext>
            </a:extLst>
          </p:cNvPr>
          <p:cNvGrpSpPr/>
          <p:nvPr/>
        </p:nvGrpSpPr>
        <p:grpSpPr>
          <a:xfrm>
            <a:off x="4170164" y="3568617"/>
            <a:ext cx="912452" cy="560800"/>
            <a:chOff x="4313721" y="3584506"/>
            <a:chExt cx="912452" cy="560800"/>
          </a:xfrm>
        </p:grpSpPr>
        <p:sp>
          <p:nvSpPr>
            <p:cNvPr id="97" name="Shape 180">
              <a:extLst>
                <a:ext uri="{FF2B5EF4-FFF2-40B4-BE49-F238E27FC236}">
                  <a16:creationId xmlns:a16="http://schemas.microsoft.com/office/drawing/2014/main" id="{2CBF5D52-2A0D-4CEB-BF96-7F50DD9DA106}"/>
                </a:ext>
              </a:extLst>
            </p:cNvPr>
            <p:cNvSpPr/>
            <p:nvPr/>
          </p:nvSpPr>
          <p:spPr>
            <a:xfrm rot="19315863">
              <a:off x="4313721" y="3594483"/>
              <a:ext cx="224628" cy="550823"/>
            </a:xfrm>
            <a:prstGeom prst="downArrow">
              <a:avLst>
                <a:gd name="adj1" fmla="val 50000"/>
                <a:gd name="adj2" fmla="val 50000"/>
              </a:avLst>
            </a:prstGeom>
            <a:gradFill flip="none" rotWithShape="1">
              <a:gsLst>
                <a:gs pos="0">
                  <a:srgbClr val="CC0099">
                    <a:shade val="30000"/>
                    <a:satMod val="115000"/>
                    <a:alpha val="0"/>
                  </a:srgbClr>
                </a:gs>
                <a:gs pos="54000">
                  <a:srgbClr val="CC0099">
                    <a:shade val="100000"/>
                    <a:satMod val="115000"/>
                  </a:srgbClr>
                </a:gs>
              </a:gsLst>
              <a:lin ang="540000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8" name="Shape 180">
              <a:extLst>
                <a:ext uri="{FF2B5EF4-FFF2-40B4-BE49-F238E27FC236}">
                  <a16:creationId xmlns:a16="http://schemas.microsoft.com/office/drawing/2014/main" id="{929378A2-635D-4676-9CB6-7AA72A54E91D}"/>
                </a:ext>
              </a:extLst>
            </p:cNvPr>
            <p:cNvSpPr/>
            <p:nvPr/>
          </p:nvSpPr>
          <p:spPr>
            <a:xfrm rot="19315863">
              <a:off x="5001545" y="3584506"/>
              <a:ext cx="224628" cy="550823"/>
            </a:xfrm>
            <a:prstGeom prst="downArrow">
              <a:avLst>
                <a:gd name="adj1" fmla="val 50000"/>
                <a:gd name="adj2" fmla="val 50000"/>
              </a:avLst>
            </a:prstGeom>
            <a:gradFill flip="none" rotWithShape="1">
              <a:gsLst>
                <a:gs pos="0">
                  <a:srgbClr val="CC0099">
                    <a:shade val="30000"/>
                    <a:satMod val="115000"/>
                    <a:alpha val="0"/>
                  </a:srgbClr>
                </a:gs>
                <a:gs pos="54000">
                  <a:srgbClr val="CC0099">
                    <a:shade val="100000"/>
                    <a:satMod val="115000"/>
                  </a:srgbClr>
                </a:gs>
              </a:gsLst>
              <a:lin ang="540000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99" name="群組 98">
            <a:extLst>
              <a:ext uri="{FF2B5EF4-FFF2-40B4-BE49-F238E27FC236}">
                <a16:creationId xmlns:a16="http://schemas.microsoft.com/office/drawing/2014/main" id="{7C9F7178-513F-442A-B70E-5129768C8376}"/>
              </a:ext>
            </a:extLst>
          </p:cNvPr>
          <p:cNvGrpSpPr/>
          <p:nvPr/>
        </p:nvGrpSpPr>
        <p:grpSpPr>
          <a:xfrm>
            <a:off x="3228118" y="3259064"/>
            <a:ext cx="2005779" cy="1417061"/>
            <a:chOff x="3371983" y="3248527"/>
            <a:chExt cx="2005779" cy="1417061"/>
          </a:xfrm>
        </p:grpSpPr>
        <p:graphicFrame>
          <p:nvGraphicFramePr>
            <p:cNvPr id="100" name="Shape 177">
              <a:extLst>
                <a:ext uri="{FF2B5EF4-FFF2-40B4-BE49-F238E27FC236}">
                  <a16:creationId xmlns:a16="http://schemas.microsoft.com/office/drawing/2014/main" id="{95596FCB-20CC-401C-8C9A-D6D7581B7B18}"/>
                </a:ext>
              </a:extLst>
            </p:cNvPr>
            <p:cNvGraphicFramePr/>
            <p:nvPr>
              <p:extLst/>
            </p:nvPr>
          </p:nvGraphicFramePr>
          <p:xfrm>
            <a:off x="4421850" y="3248527"/>
            <a:ext cx="955912" cy="670580"/>
          </p:xfrm>
          <a:graphic>
            <a:graphicData uri="http://schemas.openxmlformats.org/drawingml/2006/table">
              <a:tbl>
                <a:tblPr>
                  <a:noFill/>
                  <a:tableStyleId>{2B9A654A-813B-44C4-B551-F29080A36350}</a:tableStyleId>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endParaRPr sz="1600" b="1" strike="noStrike">
                          <a:solidFill>
                            <a:schemeClr val="lt1"/>
                          </a:solidFill>
                        </a:endParaRPr>
                      </a:p>
                    </a:txBody>
                    <a:tcPr marL="91450" marR="91450" marT="45725" marB="45725">
                      <a:solidFill>
                        <a:schemeClr val="accent6"/>
                      </a:solidFill>
                    </a:tcPr>
                  </a:tc>
                  <a:tc>
                    <a:txBody>
                      <a:bodyPr/>
                      <a:lstStyle/>
                      <a:p>
                        <a:pPr marL="0" marR="0" lvl="0" indent="0" algn="ctr" rtl="0">
                          <a:spcBef>
                            <a:spcPts val="0"/>
                          </a:spcBef>
                          <a:spcAft>
                            <a:spcPts val="0"/>
                          </a:spcAft>
                          <a:buNone/>
                        </a:pPr>
                        <a:endParaRPr lang="af-ZA" sz="1600" b="1">
                          <a:solidFill>
                            <a:srgbClr val="FFFFFF"/>
                          </a:solidFill>
                        </a:endParaRPr>
                      </a:p>
                    </a:txBody>
                    <a:tcPr marL="91450" marR="91450" marT="45725" marB="45725">
                      <a:solidFill>
                        <a:schemeClr val="accent6"/>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101" name="Shape 177">
              <a:extLst>
                <a:ext uri="{FF2B5EF4-FFF2-40B4-BE49-F238E27FC236}">
                  <a16:creationId xmlns:a16="http://schemas.microsoft.com/office/drawing/2014/main" id="{56F44BEE-81AF-4BB6-BF39-7EE267141696}"/>
                </a:ext>
              </a:extLst>
            </p:cNvPr>
            <p:cNvGraphicFramePr/>
            <p:nvPr>
              <p:extLst/>
            </p:nvPr>
          </p:nvGraphicFramePr>
          <p:xfrm>
            <a:off x="3371983" y="3248527"/>
            <a:ext cx="955912" cy="670580"/>
          </p:xfrm>
          <a:graphic>
            <a:graphicData uri="http://schemas.openxmlformats.org/drawingml/2006/table">
              <a:tbl>
                <a:tblPr>
                  <a:noFill/>
                  <a:tableStyleId>{2B9A654A-813B-44C4-B551-F29080A36350}</a:tableStyleId>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endParaRPr sz="1600" b="1" strike="noStrike">
                          <a:solidFill>
                            <a:schemeClr val="lt1"/>
                          </a:solidFill>
                        </a:endParaRPr>
                      </a:p>
                    </a:txBody>
                    <a:tcPr marL="91450" marR="91450" marT="45725" marB="45725">
                      <a:solidFill>
                        <a:schemeClr val="accent6"/>
                      </a:solidFill>
                    </a:tcPr>
                  </a:tc>
                  <a:tc>
                    <a:txBody>
                      <a:bodyPr/>
                      <a:lstStyle/>
                      <a:p>
                        <a:pPr marL="0" marR="0" lvl="0" indent="0" algn="ctr" rtl="0">
                          <a:spcBef>
                            <a:spcPts val="0"/>
                          </a:spcBef>
                          <a:spcAft>
                            <a:spcPts val="0"/>
                          </a:spcAft>
                          <a:buNone/>
                        </a:pPr>
                        <a:endParaRPr lang="af-ZA" sz="1600" b="1">
                          <a:solidFill>
                            <a:srgbClr val="FFFFFF"/>
                          </a:solidFill>
                        </a:endParaRPr>
                      </a:p>
                    </a:txBody>
                    <a:tcPr marL="91450" marR="91450" marT="45725" marB="45725">
                      <a:solidFill>
                        <a:schemeClr val="accent6"/>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102" name="Shape 177">
              <a:extLst>
                <a:ext uri="{FF2B5EF4-FFF2-40B4-BE49-F238E27FC236}">
                  <a16:creationId xmlns:a16="http://schemas.microsoft.com/office/drawing/2014/main" id="{CA94E3D5-D921-43CB-ACA7-1A77E4FC5BC1}"/>
                </a:ext>
              </a:extLst>
            </p:cNvPr>
            <p:cNvGraphicFramePr/>
            <p:nvPr>
              <p:extLst/>
            </p:nvPr>
          </p:nvGraphicFramePr>
          <p:xfrm>
            <a:off x="4421850" y="3995008"/>
            <a:ext cx="955912" cy="670580"/>
          </p:xfrm>
          <a:graphic>
            <a:graphicData uri="http://schemas.openxmlformats.org/drawingml/2006/table">
              <a:tbl>
                <a:tblPr>
                  <a:noFill/>
                  <a:tableStyleId>{2B9A654A-813B-44C4-B551-F29080A36350}</a:tableStyleId>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en-US" sz="1600" b="1" strike="noStrike">
                            <a:solidFill>
                              <a:schemeClr val="lt1"/>
                            </a:solidFill>
                          </a:rPr>
                          <a:t>D</a:t>
                        </a:r>
                        <a:endParaRPr sz="1600" b="1" strike="noStrike">
                          <a:solidFill>
                            <a:schemeClr val="lt1"/>
                          </a:solidFill>
                        </a:endParaRPr>
                      </a:p>
                    </a:txBody>
                    <a:tcPr marL="91450" marR="91450" marT="45725" marB="45725">
                      <a:solidFill>
                        <a:schemeClr val="accent4"/>
                      </a:solidFill>
                    </a:tcPr>
                  </a:tc>
                  <a:tc>
                    <a:txBody>
                      <a:bodyPr/>
                      <a:lstStyle/>
                      <a:p>
                        <a:pPr marL="0" marR="0" lvl="0" indent="0" algn="ctr" rtl="0">
                          <a:spcBef>
                            <a:spcPts val="0"/>
                          </a:spcBef>
                          <a:spcAft>
                            <a:spcPts val="0"/>
                          </a:spcAft>
                          <a:buNone/>
                        </a:pPr>
                        <a:r>
                          <a:rPr lang="af-ZA" sz="1600" b="1">
                            <a:solidFill>
                              <a:srgbClr val="FFFFFF"/>
                            </a:solidFill>
                          </a:rPr>
                          <a:t>D</a:t>
                        </a:r>
                      </a:p>
                    </a:txBody>
                    <a:tcPr marL="91450" marR="91450" marT="45725" marB="45725">
                      <a:solidFill>
                        <a:schemeClr val="accent4"/>
                      </a:solidFill>
                    </a:tcPr>
                  </a:tc>
                  <a:extLst>
                    <a:ext uri="{0D108BD9-81ED-4DB2-BD59-A6C34878D82A}">
                      <a16:rowId xmlns:a16="http://schemas.microsoft.com/office/drawing/2014/main" val="10000"/>
                    </a:ext>
                  </a:extLst>
                </a:tr>
                <a:tr h="330933">
                  <a:tc>
                    <a:txBody>
                      <a:bodyPr/>
                      <a:lstStyle/>
                      <a:p>
                        <a:pPr lvl="0" algn="ctr">
                          <a:buNone/>
                        </a:pPr>
                        <a:r>
                          <a:rPr lang="en-US" altLang="zh-TW" sz="1600" b="1" i="0" u="none" strike="noStrike" noProof="0">
                            <a:solidFill>
                              <a:srgbClr val="FFFFFF"/>
                            </a:solidFill>
                            <a:latin typeface="Arial"/>
                          </a:rPr>
                          <a:t>D</a:t>
                        </a:r>
                      </a:p>
                    </a:txBody>
                    <a:tcPr marL="91450" marR="91450" marT="45725" marB="45725">
                      <a:solidFill>
                        <a:schemeClr val="accent4"/>
                      </a:solidFill>
                    </a:tcPr>
                  </a:tc>
                  <a:tc>
                    <a:txBody>
                      <a:bodyPr/>
                      <a:lstStyle/>
                      <a:p>
                        <a:pPr lvl="0" algn="ctr">
                          <a:buNone/>
                        </a:pPr>
                        <a:r>
                          <a:rPr lang="af-ZA" altLang="zh-TW" sz="1600" b="1" i="0" u="none" strike="noStrike" noProof="0">
                            <a:solidFill>
                              <a:srgbClr val="FFFFFF"/>
                            </a:solidFill>
                            <a:latin typeface="Arial"/>
                          </a:rPr>
                          <a:t>D</a:t>
                        </a:r>
                      </a:p>
                    </a:txBody>
                    <a:tcPr marL="91450" marR="91450" marT="45725" marB="45725">
                      <a:solidFill>
                        <a:schemeClr val="accent4"/>
                      </a:solidFill>
                    </a:tcPr>
                  </a:tc>
                  <a:extLst>
                    <a:ext uri="{0D108BD9-81ED-4DB2-BD59-A6C34878D82A}">
                      <a16:rowId xmlns:a16="http://schemas.microsoft.com/office/drawing/2014/main" val="10001"/>
                    </a:ext>
                  </a:extLst>
                </a:tr>
              </a:tbl>
            </a:graphicData>
          </a:graphic>
        </p:graphicFrame>
      </p:grpSp>
      <p:sp>
        <p:nvSpPr>
          <p:cNvPr id="103" name="Shape 180">
            <a:extLst>
              <a:ext uri="{FF2B5EF4-FFF2-40B4-BE49-F238E27FC236}">
                <a16:creationId xmlns:a16="http://schemas.microsoft.com/office/drawing/2014/main" id="{B8A56721-C182-4204-B628-8BEF71754F90}"/>
              </a:ext>
            </a:extLst>
          </p:cNvPr>
          <p:cNvSpPr/>
          <p:nvPr/>
        </p:nvSpPr>
        <p:spPr>
          <a:xfrm rot="16200000">
            <a:off x="5166739" y="3915109"/>
            <a:ext cx="400868" cy="227651"/>
          </a:xfrm>
          <a:prstGeom prst="downArrow">
            <a:avLst>
              <a:gd name="adj1" fmla="val 50000"/>
              <a:gd name="adj2" fmla="val 50000"/>
            </a:avLst>
          </a:prstGeom>
          <a:solidFill>
            <a:srgbClr val="FF7C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105" name="群組 104">
            <a:extLst>
              <a:ext uri="{FF2B5EF4-FFF2-40B4-BE49-F238E27FC236}">
                <a16:creationId xmlns:a16="http://schemas.microsoft.com/office/drawing/2014/main" id="{E172B88D-33EF-4F01-BBA5-A52DB09B90CC}"/>
              </a:ext>
            </a:extLst>
          </p:cNvPr>
          <p:cNvGrpSpPr/>
          <p:nvPr/>
        </p:nvGrpSpPr>
        <p:grpSpPr>
          <a:xfrm>
            <a:off x="5491042" y="3136044"/>
            <a:ext cx="2253355" cy="1823330"/>
            <a:chOff x="5873645" y="3123471"/>
            <a:chExt cx="2253355" cy="1823330"/>
          </a:xfrm>
        </p:grpSpPr>
        <p:sp>
          <p:nvSpPr>
            <p:cNvPr id="117" name="Shape 171">
              <a:extLst>
                <a:ext uri="{FF2B5EF4-FFF2-40B4-BE49-F238E27FC236}">
                  <a16:creationId xmlns:a16="http://schemas.microsoft.com/office/drawing/2014/main" id="{749A9DB5-3805-4879-BC0A-E3EFA9366D31}"/>
                </a:ext>
              </a:extLst>
            </p:cNvPr>
            <p:cNvSpPr/>
            <p:nvPr/>
          </p:nvSpPr>
          <p:spPr>
            <a:xfrm>
              <a:off x="5873645" y="3123471"/>
              <a:ext cx="2253355" cy="1823330"/>
            </a:xfrm>
            <a:prstGeom prst="rect">
              <a:avLst/>
            </a:prstGeom>
            <a:solidFill>
              <a:srgbClr val="FF7C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lang="zh-TW" b="1">
                <a:solidFill>
                  <a:schemeClr val="lt1"/>
                </a:solidFill>
                <a:latin typeface="Microsoft JhengHei"/>
                <a:ea typeface="Microsoft JhengHei"/>
                <a:cs typeface="Microsoft JhengHei"/>
              </a:endParaRPr>
            </a:p>
          </p:txBody>
        </p:sp>
        <p:sp>
          <p:nvSpPr>
            <p:cNvPr id="118" name="矩形: 圓角 62">
              <a:extLst>
                <a:ext uri="{FF2B5EF4-FFF2-40B4-BE49-F238E27FC236}">
                  <a16:creationId xmlns:a16="http://schemas.microsoft.com/office/drawing/2014/main" id="{FA4D133C-12EA-40A7-AAB0-B024901711E8}"/>
                </a:ext>
              </a:extLst>
            </p:cNvPr>
            <p:cNvSpPr/>
            <p:nvPr/>
          </p:nvSpPr>
          <p:spPr>
            <a:xfrm>
              <a:off x="6007185" y="4720353"/>
              <a:ext cx="2005779" cy="226448"/>
            </a:xfrm>
            <a:prstGeom prst="roundRect">
              <a:avLst>
                <a:gd name="adj" fmla="val 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a:latin typeface="Microsoft JhengHei"/>
                  <a:ea typeface="Microsoft JhengHei"/>
                  <a:cs typeface="Microsoft JhengHei"/>
                </a:rPr>
                <a:t>GC</a:t>
              </a:r>
              <a:r>
                <a:rPr lang="zh-TW" altLang="en-US" b="1">
                  <a:latin typeface="Microsoft JhengHei"/>
                  <a:ea typeface="Microsoft JhengHei"/>
                  <a:cs typeface="Microsoft JhengHei"/>
                </a:rPr>
                <a:t>後寫入資料</a:t>
              </a:r>
            </a:p>
          </p:txBody>
        </p:sp>
        <p:graphicFrame>
          <p:nvGraphicFramePr>
            <p:cNvPr id="119" name="Shape 177">
              <a:extLst>
                <a:ext uri="{FF2B5EF4-FFF2-40B4-BE49-F238E27FC236}">
                  <a16:creationId xmlns:a16="http://schemas.microsoft.com/office/drawing/2014/main" id="{2D37F90E-3AF3-43A2-B9B7-44A054B64E5C}"/>
                </a:ext>
              </a:extLst>
            </p:cNvPr>
            <p:cNvGraphicFramePr/>
            <p:nvPr>
              <p:extLst/>
            </p:nvPr>
          </p:nvGraphicFramePr>
          <p:xfrm>
            <a:off x="6013957" y="3986545"/>
            <a:ext cx="955912" cy="670580"/>
          </p:xfrm>
          <a:graphic>
            <a:graphicData uri="http://schemas.openxmlformats.org/drawingml/2006/table">
              <a:tbl>
                <a:tblPr>
                  <a:noFill/>
                  <a:tableStyleId>{2B9A654A-813B-44C4-B551-F29080A36350}</a:tableStyleId>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sz="1600" b="1">
                            <a:solidFill>
                              <a:schemeClr val="lt1"/>
                            </a:solidFill>
                          </a:rPr>
                          <a:t>D</a:t>
                        </a:r>
                        <a:endParaRPr sz="16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sz="1600" b="1">
                            <a:solidFill>
                              <a:srgbClr val="FFFFFF"/>
                            </a:solidFill>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pSp>
      <p:grpSp>
        <p:nvGrpSpPr>
          <p:cNvPr id="120" name="群組 119">
            <a:extLst>
              <a:ext uri="{FF2B5EF4-FFF2-40B4-BE49-F238E27FC236}">
                <a16:creationId xmlns:a16="http://schemas.microsoft.com/office/drawing/2014/main" id="{EB37D15D-7550-477B-921F-6452C7B2B061}"/>
              </a:ext>
            </a:extLst>
          </p:cNvPr>
          <p:cNvGrpSpPr/>
          <p:nvPr/>
        </p:nvGrpSpPr>
        <p:grpSpPr>
          <a:xfrm>
            <a:off x="5644487" y="3242087"/>
            <a:ext cx="2005779" cy="1432542"/>
            <a:chOff x="3371983" y="3203229"/>
            <a:chExt cx="2005779" cy="1432542"/>
          </a:xfrm>
        </p:grpSpPr>
        <p:graphicFrame>
          <p:nvGraphicFramePr>
            <p:cNvPr id="121" name="Shape 177">
              <a:extLst>
                <a:ext uri="{FF2B5EF4-FFF2-40B4-BE49-F238E27FC236}">
                  <a16:creationId xmlns:a16="http://schemas.microsoft.com/office/drawing/2014/main" id="{34B22A1C-CD5F-4592-98D8-D5F1E5713045}"/>
                </a:ext>
              </a:extLst>
            </p:cNvPr>
            <p:cNvGraphicFramePr/>
            <p:nvPr>
              <p:extLst/>
            </p:nvPr>
          </p:nvGraphicFramePr>
          <p:xfrm>
            <a:off x="4421850" y="3203229"/>
            <a:ext cx="955912" cy="670580"/>
          </p:xfrm>
          <a:graphic>
            <a:graphicData uri="http://schemas.openxmlformats.org/drawingml/2006/table">
              <a:tbl>
                <a:tblPr>
                  <a:noFill/>
                  <a:tableStyleId>{2B9A654A-813B-44C4-B551-F29080A36350}</a:tableStyleId>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endParaRPr sz="1600" b="1" strike="noStrike">
                          <a:solidFill>
                            <a:schemeClr val="lt1"/>
                          </a:solidFill>
                        </a:endParaRPr>
                      </a:p>
                    </a:txBody>
                    <a:tcPr marL="91450" marR="91450" marT="45725" marB="45725">
                      <a:solidFill>
                        <a:schemeClr val="accent6"/>
                      </a:solidFill>
                    </a:tcPr>
                  </a:tc>
                  <a:tc>
                    <a:txBody>
                      <a:bodyPr/>
                      <a:lstStyle/>
                      <a:p>
                        <a:pPr marL="0" marR="0" lvl="0" indent="0" algn="ctr" rtl="0">
                          <a:spcBef>
                            <a:spcPts val="0"/>
                          </a:spcBef>
                          <a:spcAft>
                            <a:spcPts val="0"/>
                          </a:spcAft>
                          <a:buNone/>
                        </a:pPr>
                        <a:endParaRPr lang="af-ZA" sz="1600" b="1">
                          <a:solidFill>
                            <a:srgbClr val="FFFFFF"/>
                          </a:solidFill>
                        </a:endParaRPr>
                      </a:p>
                    </a:txBody>
                    <a:tcPr marL="91450" marR="91450" marT="45725" marB="45725">
                      <a:solidFill>
                        <a:schemeClr val="accent6"/>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122" name="Shape 177">
              <a:extLst>
                <a:ext uri="{FF2B5EF4-FFF2-40B4-BE49-F238E27FC236}">
                  <a16:creationId xmlns:a16="http://schemas.microsoft.com/office/drawing/2014/main" id="{A9044D63-7711-4A68-876F-0951D8F9057E}"/>
                </a:ext>
              </a:extLst>
            </p:cNvPr>
            <p:cNvGraphicFramePr/>
            <p:nvPr>
              <p:extLst/>
            </p:nvPr>
          </p:nvGraphicFramePr>
          <p:xfrm>
            <a:off x="3371983" y="3203229"/>
            <a:ext cx="955912" cy="670580"/>
          </p:xfrm>
          <a:graphic>
            <a:graphicData uri="http://schemas.openxmlformats.org/drawingml/2006/table">
              <a:tbl>
                <a:tblPr>
                  <a:noFill/>
                  <a:tableStyleId>{2B9A654A-813B-44C4-B551-F29080A36350}</a:tableStyleId>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endParaRPr sz="1600" b="1" strike="noStrike">
                          <a:solidFill>
                            <a:schemeClr val="lt1"/>
                          </a:solidFill>
                        </a:endParaRPr>
                      </a:p>
                    </a:txBody>
                    <a:tcPr marL="91450" marR="91450" marT="45725" marB="45725">
                      <a:solidFill>
                        <a:schemeClr val="accent6"/>
                      </a:solidFill>
                    </a:tcPr>
                  </a:tc>
                  <a:tc>
                    <a:txBody>
                      <a:bodyPr/>
                      <a:lstStyle/>
                      <a:p>
                        <a:pPr marL="0" marR="0" lvl="0" indent="0" algn="ctr" rtl="0">
                          <a:spcBef>
                            <a:spcPts val="0"/>
                          </a:spcBef>
                          <a:spcAft>
                            <a:spcPts val="0"/>
                          </a:spcAft>
                          <a:buNone/>
                        </a:pPr>
                        <a:endParaRPr lang="af-ZA" sz="1600" b="1">
                          <a:solidFill>
                            <a:srgbClr val="FFFFFF"/>
                          </a:solidFill>
                        </a:endParaRPr>
                      </a:p>
                    </a:txBody>
                    <a:tcPr marL="91450" marR="91450" marT="45725" marB="45725">
                      <a:solidFill>
                        <a:schemeClr val="accent6"/>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123" name="Shape 177">
              <a:extLst>
                <a:ext uri="{FF2B5EF4-FFF2-40B4-BE49-F238E27FC236}">
                  <a16:creationId xmlns:a16="http://schemas.microsoft.com/office/drawing/2014/main" id="{6B345401-9979-4C7C-9E4F-C6637E57A9A8}"/>
                </a:ext>
              </a:extLst>
            </p:cNvPr>
            <p:cNvGraphicFramePr/>
            <p:nvPr>
              <p:extLst/>
            </p:nvPr>
          </p:nvGraphicFramePr>
          <p:xfrm>
            <a:off x="4421850" y="3965191"/>
            <a:ext cx="955912" cy="670580"/>
          </p:xfrm>
          <a:graphic>
            <a:graphicData uri="http://schemas.openxmlformats.org/drawingml/2006/table">
              <a:tbl>
                <a:tblPr>
                  <a:noFill/>
                  <a:tableStyleId>{2B9A654A-813B-44C4-B551-F29080A36350}</a:tableStyleId>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en-US" sz="1600" b="1" strike="noStrike">
                            <a:solidFill>
                              <a:schemeClr val="lt1"/>
                            </a:solidFill>
                          </a:rPr>
                          <a:t>D</a:t>
                        </a:r>
                        <a:endParaRPr sz="1600" b="1" strike="noStrike">
                          <a:solidFill>
                            <a:schemeClr val="lt1"/>
                          </a:solidFill>
                        </a:endParaRPr>
                      </a:p>
                    </a:txBody>
                    <a:tcPr marL="91450" marR="91450" marT="45725" marB="45725">
                      <a:solidFill>
                        <a:schemeClr val="accent4"/>
                      </a:solidFill>
                    </a:tcPr>
                  </a:tc>
                  <a:tc>
                    <a:txBody>
                      <a:bodyPr/>
                      <a:lstStyle/>
                      <a:p>
                        <a:pPr marL="0" marR="0" lvl="0" indent="0" algn="ctr" rtl="0">
                          <a:spcBef>
                            <a:spcPts val="0"/>
                          </a:spcBef>
                          <a:spcAft>
                            <a:spcPts val="0"/>
                          </a:spcAft>
                          <a:buNone/>
                        </a:pPr>
                        <a:r>
                          <a:rPr lang="af-ZA" sz="1600" b="1">
                            <a:solidFill>
                              <a:srgbClr val="FFFFFF"/>
                            </a:solidFill>
                          </a:rPr>
                          <a:t>D</a:t>
                        </a:r>
                      </a:p>
                    </a:txBody>
                    <a:tcPr marL="91450" marR="91450" marT="45725" marB="45725">
                      <a:solidFill>
                        <a:schemeClr val="accent4"/>
                      </a:solidFill>
                    </a:tcPr>
                  </a:tc>
                  <a:extLst>
                    <a:ext uri="{0D108BD9-81ED-4DB2-BD59-A6C34878D82A}">
                      <a16:rowId xmlns:a16="http://schemas.microsoft.com/office/drawing/2014/main" val="10000"/>
                    </a:ext>
                  </a:extLst>
                </a:tr>
                <a:tr h="330933">
                  <a:tc>
                    <a:txBody>
                      <a:bodyPr/>
                      <a:lstStyle/>
                      <a:p>
                        <a:pPr lvl="0" algn="ctr">
                          <a:buNone/>
                        </a:pPr>
                        <a:r>
                          <a:rPr lang="en-US" altLang="zh-TW" sz="1600" b="1" i="0" u="none" strike="noStrike" noProof="0">
                            <a:solidFill>
                              <a:srgbClr val="FFFFFF"/>
                            </a:solidFill>
                            <a:latin typeface="Arial"/>
                          </a:rPr>
                          <a:t>D</a:t>
                        </a:r>
                      </a:p>
                    </a:txBody>
                    <a:tcPr marL="91450" marR="91450" marT="45725" marB="45725">
                      <a:solidFill>
                        <a:schemeClr val="accent4"/>
                      </a:solidFill>
                    </a:tcPr>
                  </a:tc>
                  <a:tc>
                    <a:txBody>
                      <a:bodyPr/>
                      <a:lstStyle/>
                      <a:p>
                        <a:pPr lvl="0" algn="ctr">
                          <a:buNone/>
                        </a:pPr>
                        <a:r>
                          <a:rPr lang="af-ZA" altLang="zh-TW" sz="1600" b="1" i="0" u="none" strike="noStrike" noProof="0">
                            <a:solidFill>
                              <a:srgbClr val="FFFFFF"/>
                            </a:solidFill>
                            <a:latin typeface="Arial"/>
                          </a:rPr>
                          <a:t>D</a:t>
                        </a:r>
                      </a:p>
                    </a:txBody>
                    <a:tcPr marL="91450" marR="91450" marT="45725" marB="45725">
                      <a:solidFill>
                        <a:schemeClr val="accent4"/>
                      </a:solidFill>
                    </a:tcPr>
                  </a:tc>
                  <a:extLst>
                    <a:ext uri="{0D108BD9-81ED-4DB2-BD59-A6C34878D82A}">
                      <a16:rowId xmlns:a16="http://schemas.microsoft.com/office/drawing/2014/main" val="10001"/>
                    </a:ext>
                  </a:extLst>
                </a:tr>
              </a:tbl>
            </a:graphicData>
          </a:graphic>
        </p:graphicFrame>
      </p:grpSp>
      <p:graphicFrame>
        <p:nvGraphicFramePr>
          <p:cNvPr id="124" name="Shape 182">
            <a:extLst>
              <a:ext uri="{FF2B5EF4-FFF2-40B4-BE49-F238E27FC236}">
                <a16:creationId xmlns:a16="http://schemas.microsoft.com/office/drawing/2014/main" id="{E18FC01B-A9F8-485A-A171-879949B5B380}"/>
              </a:ext>
            </a:extLst>
          </p:cNvPr>
          <p:cNvGraphicFramePr/>
          <p:nvPr>
            <p:extLst>
              <p:ext uri="{D42A27DB-BD31-4B8C-83A1-F6EECF244321}">
                <p14:modId xmlns:p14="http://schemas.microsoft.com/office/powerpoint/2010/main" val="780278613"/>
              </p:ext>
            </p:extLst>
          </p:nvPr>
        </p:nvGraphicFramePr>
        <p:xfrm>
          <a:off x="1884728" y="2428782"/>
          <a:ext cx="936100" cy="343450"/>
        </p:xfrm>
        <a:graphic>
          <a:graphicData uri="http://schemas.openxmlformats.org/drawingml/2006/table">
            <a:tbl>
              <a:tblPr>
                <a:noFill/>
                <a:tableStyleId>{2B9A654A-813B-44C4-B551-F29080A36350}</a:tableStyleId>
              </a:tblPr>
              <a:tblGrid>
                <a:gridCol w="468050">
                  <a:extLst>
                    <a:ext uri="{9D8B030D-6E8A-4147-A177-3AD203B41FA5}">
                      <a16:colId xmlns:a16="http://schemas.microsoft.com/office/drawing/2014/main" val="20000"/>
                    </a:ext>
                  </a:extLst>
                </a:gridCol>
                <a:gridCol w="468050">
                  <a:extLst>
                    <a:ext uri="{9D8B030D-6E8A-4147-A177-3AD203B41FA5}">
                      <a16:colId xmlns:a16="http://schemas.microsoft.com/office/drawing/2014/main" val="20001"/>
                    </a:ext>
                  </a:extLst>
                </a:gridCol>
              </a:tblGrid>
              <a:tr h="343450">
                <a:tc>
                  <a:txBody>
                    <a:bodyPr/>
                    <a:lstStyle/>
                    <a:p>
                      <a:pPr marL="0" marR="0" lvl="0" indent="0" algn="ctr" rtl="0">
                        <a:spcBef>
                          <a:spcPts val="0"/>
                        </a:spcBef>
                        <a:spcAft>
                          <a:spcPts val="0"/>
                        </a:spcAft>
                        <a:buNone/>
                      </a:pPr>
                      <a:r>
                        <a:rPr lang="zh-TW" sz="1600" b="1">
                          <a:solidFill>
                            <a:schemeClr val="lt1"/>
                          </a:solidFill>
                        </a:rPr>
                        <a:t>N</a:t>
                      </a:r>
                      <a:endParaRPr sz="1600" b="1">
                        <a:solidFill>
                          <a:schemeClr val="lt1"/>
                        </a:solidFil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dirty="0">
                          <a:solidFill>
                            <a:srgbClr val="FFFFFF"/>
                          </a:solidFill>
                        </a:rPr>
                        <a:t>N</a:t>
                      </a:r>
                      <a:endParaRPr sz="1600" b="1" dirty="0">
                        <a:solidFill>
                          <a:srgbClr val="FFFFFF"/>
                        </a:solidFill>
                      </a:endParaRPr>
                    </a:p>
                  </a:txBody>
                  <a:tcPr marL="91450" marR="91450" marT="45725" marB="45725">
                    <a:solidFill>
                      <a:srgbClr val="00B0F0"/>
                    </a:solidFill>
                  </a:tcPr>
                </a:tc>
                <a:extLst>
                  <a:ext uri="{0D108BD9-81ED-4DB2-BD59-A6C34878D82A}">
                    <a16:rowId xmlns:a16="http://schemas.microsoft.com/office/drawing/2014/main" val="10000"/>
                  </a:ext>
                </a:extLst>
              </a:tr>
            </a:tbl>
          </a:graphicData>
        </a:graphic>
      </p:graphicFrame>
      <p:graphicFrame>
        <p:nvGraphicFramePr>
          <p:cNvPr id="125" name="Shape 182">
            <a:extLst>
              <a:ext uri="{FF2B5EF4-FFF2-40B4-BE49-F238E27FC236}">
                <a16:creationId xmlns:a16="http://schemas.microsoft.com/office/drawing/2014/main" id="{D087ACC6-DA72-4293-9E4B-41AB5BEA94D8}"/>
              </a:ext>
            </a:extLst>
          </p:cNvPr>
          <p:cNvGraphicFramePr/>
          <p:nvPr>
            <p:extLst/>
          </p:nvPr>
        </p:nvGraphicFramePr>
        <p:xfrm>
          <a:off x="854590" y="2428781"/>
          <a:ext cx="936100" cy="686900"/>
        </p:xfrm>
        <a:graphic>
          <a:graphicData uri="http://schemas.openxmlformats.org/drawingml/2006/table">
            <a:tbl>
              <a:tblPr>
                <a:noFill/>
                <a:tableStyleId>{2B9A654A-813B-44C4-B551-F29080A36350}</a:tableStyleId>
              </a:tblPr>
              <a:tblGrid>
                <a:gridCol w="468050">
                  <a:extLst>
                    <a:ext uri="{9D8B030D-6E8A-4147-A177-3AD203B41FA5}">
                      <a16:colId xmlns:a16="http://schemas.microsoft.com/office/drawing/2014/main" val="20000"/>
                    </a:ext>
                  </a:extLst>
                </a:gridCol>
                <a:gridCol w="468050">
                  <a:extLst>
                    <a:ext uri="{9D8B030D-6E8A-4147-A177-3AD203B41FA5}">
                      <a16:colId xmlns:a16="http://schemas.microsoft.com/office/drawing/2014/main" val="20001"/>
                    </a:ext>
                  </a:extLst>
                </a:gridCol>
              </a:tblGrid>
              <a:tr h="343450">
                <a:tc>
                  <a:txBody>
                    <a:bodyPr/>
                    <a:lstStyle/>
                    <a:p>
                      <a:pPr marL="0" marR="0" lvl="0" indent="0" algn="ctr" rtl="0">
                        <a:spcBef>
                          <a:spcPts val="0"/>
                        </a:spcBef>
                        <a:spcAft>
                          <a:spcPts val="0"/>
                        </a:spcAft>
                        <a:buNone/>
                      </a:pPr>
                      <a:r>
                        <a:rPr lang="zh-TW" sz="1600" b="1">
                          <a:solidFill>
                            <a:schemeClr val="lt1"/>
                          </a:solidFill>
                        </a:rPr>
                        <a:t>N</a:t>
                      </a:r>
                      <a:endParaRPr sz="1600" b="1">
                        <a:solidFill>
                          <a:schemeClr val="lt1"/>
                        </a:solidFil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a:solidFill>
                            <a:srgbClr val="FFFFFF"/>
                          </a:solidFill>
                        </a:rPr>
                        <a:t>N</a:t>
                      </a:r>
                      <a:endParaRPr sz="1600" b="1">
                        <a:solidFill>
                          <a:srgbClr val="FFFFFF"/>
                        </a:solidFill>
                      </a:endParaRPr>
                    </a:p>
                  </a:txBody>
                  <a:tcPr marL="91450" marR="91450" marT="45725" marB="45725">
                    <a:solidFill>
                      <a:srgbClr val="00B0F0"/>
                    </a:solidFill>
                  </a:tcPr>
                </a:tc>
                <a:extLst>
                  <a:ext uri="{0D108BD9-81ED-4DB2-BD59-A6C34878D82A}">
                    <a16:rowId xmlns:a16="http://schemas.microsoft.com/office/drawing/2014/main" val="10000"/>
                  </a:ext>
                </a:extLst>
              </a:tr>
              <a:tr h="343450">
                <a:tc>
                  <a:txBody>
                    <a:bodyPr/>
                    <a:lstStyle/>
                    <a:p>
                      <a:pPr marL="0" marR="0" lvl="0" indent="0" algn="ctr" rtl="0">
                        <a:spcBef>
                          <a:spcPts val="0"/>
                        </a:spcBef>
                        <a:spcAft>
                          <a:spcPts val="0"/>
                        </a:spcAft>
                        <a:buNone/>
                      </a:pPr>
                      <a:r>
                        <a:rPr lang="af-ZA" sz="1600" b="1">
                          <a:solidFill>
                            <a:srgbClr val="FFFFFF"/>
                          </a:solidFill>
                        </a:rPr>
                        <a:t>N</a:t>
                      </a:r>
                      <a:endParaRPr sz="1600" b="1">
                        <a:solidFill>
                          <a:srgbClr val="FFFFFF"/>
                        </a:solidFil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en-US" altLang="zh-TW" sz="1600" b="1">
                          <a:solidFill>
                            <a:srgbClr val="FFFFFF"/>
                          </a:solidFill>
                        </a:rPr>
                        <a:t>N</a:t>
                      </a:r>
                    </a:p>
                  </a:txBody>
                  <a:tcPr marL="91450" marR="91450" marT="45725" marB="45725">
                    <a:solidFill>
                      <a:srgbClr val="00B0F0"/>
                    </a:solidFill>
                  </a:tcPr>
                </a:tc>
                <a:extLst>
                  <a:ext uri="{0D108BD9-81ED-4DB2-BD59-A6C34878D82A}">
                    <a16:rowId xmlns:a16="http://schemas.microsoft.com/office/drawing/2014/main" val="10001"/>
                  </a:ext>
                </a:extLst>
              </a:tr>
            </a:tbl>
          </a:graphicData>
        </a:graphic>
      </p:graphicFrame>
      <p:grpSp>
        <p:nvGrpSpPr>
          <p:cNvPr id="126" name="群組 125">
            <a:extLst>
              <a:ext uri="{FF2B5EF4-FFF2-40B4-BE49-F238E27FC236}">
                <a16:creationId xmlns:a16="http://schemas.microsoft.com/office/drawing/2014/main" id="{EC8720B8-9A73-43F5-A809-2F7900364D7C}"/>
              </a:ext>
            </a:extLst>
          </p:cNvPr>
          <p:cNvGrpSpPr/>
          <p:nvPr/>
        </p:nvGrpSpPr>
        <p:grpSpPr>
          <a:xfrm>
            <a:off x="5683862" y="4341690"/>
            <a:ext cx="850895" cy="333941"/>
            <a:chOff x="6067254" y="5507526"/>
            <a:chExt cx="850895" cy="333941"/>
          </a:xfrm>
        </p:grpSpPr>
        <p:grpSp>
          <p:nvGrpSpPr>
            <p:cNvPr id="127" name="群組 126">
              <a:extLst>
                <a:ext uri="{FF2B5EF4-FFF2-40B4-BE49-F238E27FC236}">
                  <a16:creationId xmlns:a16="http://schemas.microsoft.com/office/drawing/2014/main" id="{E1B7841E-A39A-4ADC-A12C-2E120FDE78B1}"/>
                </a:ext>
              </a:extLst>
            </p:cNvPr>
            <p:cNvGrpSpPr/>
            <p:nvPr/>
          </p:nvGrpSpPr>
          <p:grpSpPr>
            <a:xfrm>
              <a:off x="6067254" y="5507526"/>
              <a:ext cx="378544" cy="333941"/>
              <a:chOff x="7376502" y="4321835"/>
              <a:chExt cx="422989" cy="335290"/>
            </a:xfrm>
          </p:grpSpPr>
          <p:cxnSp>
            <p:nvCxnSpPr>
              <p:cNvPr id="136" name="直線接點 135">
                <a:extLst>
                  <a:ext uri="{FF2B5EF4-FFF2-40B4-BE49-F238E27FC236}">
                    <a16:creationId xmlns:a16="http://schemas.microsoft.com/office/drawing/2014/main" id="{E041F443-67F2-46EA-8081-AB7F7FE3F6B5}"/>
                  </a:ext>
                </a:extLst>
              </p:cNvPr>
              <p:cNvCxnSpPr>
                <a:cxnSpLocks/>
              </p:cNvCxnSpPr>
              <p:nvPr/>
            </p:nvCxnSpPr>
            <p:spPr>
              <a:xfrm>
                <a:off x="7517498"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7" name="直線接點 136">
                <a:extLst>
                  <a:ext uri="{FF2B5EF4-FFF2-40B4-BE49-F238E27FC236}">
                    <a16:creationId xmlns:a16="http://schemas.microsoft.com/office/drawing/2014/main" id="{92E26546-4CEC-4EBB-9187-E5A5FD56FE08}"/>
                  </a:ext>
                </a:extLst>
              </p:cNvPr>
              <p:cNvCxnSpPr>
                <a:cxnSpLocks/>
              </p:cNvCxnSpPr>
              <p:nvPr/>
            </p:nvCxnSpPr>
            <p:spPr>
              <a:xfrm>
                <a:off x="7587996"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8" name="直線接點 137">
                <a:extLst>
                  <a:ext uri="{FF2B5EF4-FFF2-40B4-BE49-F238E27FC236}">
                    <a16:creationId xmlns:a16="http://schemas.microsoft.com/office/drawing/2014/main" id="{6D643E1C-92BD-491A-9967-A6D2590CABF9}"/>
                  </a:ext>
                </a:extLst>
              </p:cNvPr>
              <p:cNvCxnSpPr>
                <a:cxnSpLocks/>
              </p:cNvCxnSpPr>
              <p:nvPr/>
            </p:nvCxnSpPr>
            <p:spPr>
              <a:xfrm>
                <a:off x="7658494"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9" name="直線接點 138">
                <a:extLst>
                  <a:ext uri="{FF2B5EF4-FFF2-40B4-BE49-F238E27FC236}">
                    <a16:creationId xmlns:a16="http://schemas.microsoft.com/office/drawing/2014/main" id="{0EDE5EB9-FD44-435A-BEB5-991D7A31658A}"/>
                  </a:ext>
                </a:extLst>
              </p:cNvPr>
              <p:cNvCxnSpPr>
                <a:cxnSpLocks/>
              </p:cNvCxnSpPr>
              <p:nvPr/>
            </p:nvCxnSpPr>
            <p:spPr>
              <a:xfrm>
                <a:off x="772899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0" name="直線接點 139">
                <a:extLst>
                  <a:ext uri="{FF2B5EF4-FFF2-40B4-BE49-F238E27FC236}">
                    <a16:creationId xmlns:a16="http://schemas.microsoft.com/office/drawing/2014/main" id="{EDE006AF-8482-456A-A11D-8251E440FF0F}"/>
                  </a:ext>
                </a:extLst>
              </p:cNvPr>
              <p:cNvCxnSpPr>
                <a:cxnSpLocks/>
              </p:cNvCxnSpPr>
              <p:nvPr/>
            </p:nvCxnSpPr>
            <p:spPr>
              <a:xfrm>
                <a:off x="7447000"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1" name="直線接點 140">
                <a:extLst>
                  <a:ext uri="{FF2B5EF4-FFF2-40B4-BE49-F238E27FC236}">
                    <a16:creationId xmlns:a16="http://schemas.microsoft.com/office/drawing/2014/main" id="{C7FF6522-281A-422E-BB21-39FB0C79A881}"/>
                  </a:ext>
                </a:extLst>
              </p:cNvPr>
              <p:cNvCxnSpPr>
                <a:cxnSpLocks/>
              </p:cNvCxnSpPr>
              <p:nvPr/>
            </p:nvCxnSpPr>
            <p:spPr>
              <a:xfrm>
                <a:off x="737650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2" name="直線接點 141">
                <a:extLst>
                  <a:ext uri="{FF2B5EF4-FFF2-40B4-BE49-F238E27FC236}">
                    <a16:creationId xmlns:a16="http://schemas.microsoft.com/office/drawing/2014/main" id="{64EE1E99-84CE-433D-9C26-FD46340168B0}"/>
                  </a:ext>
                </a:extLst>
              </p:cNvPr>
              <p:cNvCxnSpPr>
                <a:cxnSpLocks/>
              </p:cNvCxnSpPr>
              <p:nvPr/>
            </p:nvCxnSpPr>
            <p:spPr>
              <a:xfrm>
                <a:off x="7799491"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28" name="群組 127">
              <a:extLst>
                <a:ext uri="{FF2B5EF4-FFF2-40B4-BE49-F238E27FC236}">
                  <a16:creationId xmlns:a16="http://schemas.microsoft.com/office/drawing/2014/main" id="{27AEBE17-7530-49EE-A12B-98DF0D499CA7}"/>
                </a:ext>
              </a:extLst>
            </p:cNvPr>
            <p:cNvGrpSpPr/>
            <p:nvPr/>
          </p:nvGrpSpPr>
          <p:grpSpPr>
            <a:xfrm>
              <a:off x="6539605" y="5507526"/>
              <a:ext cx="378544" cy="333941"/>
              <a:chOff x="7376502" y="4321835"/>
              <a:chExt cx="422989" cy="335290"/>
            </a:xfrm>
          </p:grpSpPr>
          <p:cxnSp>
            <p:nvCxnSpPr>
              <p:cNvPr id="129" name="直線接點 128">
                <a:extLst>
                  <a:ext uri="{FF2B5EF4-FFF2-40B4-BE49-F238E27FC236}">
                    <a16:creationId xmlns:a16="http://schemas.microsoft.com/office/drawing/2014/main" id="{47F79865-8AEF-4B30-B74F-023E7D85481D}"/>
                  </a:ext>
                </a:extLst>
              </p:cNvPr>
              <p:cNvCxnSpPr>
                <a:cxnSpLocks/>
              </p:cNvCxnSpPr>
              <p:nvPr/>
            </p:nvCxnSpPr>
            <p:spPr>
              <a:xfrm>
                <a:off x="7517498"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0" name="直線接點 129">
                <a:extLst>
                  <a:ext uri="{FF2B5EF4-FFF2-40B4-BE49-F238E27FC236}">
                    <a16:creationId xmlns:a16="http://schemas.microsoft.com/office/drawing/2014/main" id="{48BDA5B2-21B8-48BF-BA2E-B101E20F6358}"/>
                  </a:ext>
                </a:extLst>
              </p:cNvPr>
              <p:cNvCxnSpPr>
                <a:cxnSpLocks/>
              </p:cNvCxnSpPr>
              <p:nvPr/>
            </p:nvCxnSpPr>
            <p:spPr>
              <a:xfrm>
                <a:off x="7587996"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1" name="直線接點 130">
                <a:extLst>
                  <a:ext uri="{FF2B5EF4-FFF2-40B4-BE49-F238E27FC236}">
                    <a16:creationId xmlns:a16="http://schemas.microsoft.com/office/drawing/2014/main" id="{DF4154EB-1453-443B-8A2B-BD40D0C38BF3}"/>
                  </a:ext>
                </a:extLst>
              </p:cNvPr>
              <p:cNvCxnSpPr>
                <a:cxnSpLocks/>
              </p:cNvCxnSpPr>
              <p:nvPr/>
            </p:nvCxnSpPr>
            <p:spPr>
              <a:xfrm>
                <a:off x="7658494"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2" name="直線接點 131">
                <a:extLst>
                  <a:ext uri="{FF2B5EF4-FFF2-40B4-BE49-F238E27FC236}">
                    <a16:creationId xmlns:a16="http://schemas.microsoft.com/office/drawing/2014/main" id="{9F2B50CA-106E-47B2-8DA2-7E5AF894EC39}"/>
                  </a:ext>
                </a:extLst>
              </p:cNvPr>
              <p:cNvCxnSpPr>
                <a:cxnSpLocks/>
              </p:cNvCxnSpPr>
              <p:nvPr/>
            </p:nvCxnSpPr>
            <p:spPr>
              <a:xfrm>
                <a:off x="772899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3" name="直線接點 132">
                <a:extLst>
                  <a:ext uri="{FF2B5EF4-FFF2-40B4-BE49-F238E27FC236}">
                    <a16:creationId xmlns:a16="http://schemas.microsoft.com/office/drawing/2014/main" id="{0A07607B-A333-4A83-AE33-211758C4B869}"/>
                  </a:ext>
                </a:extLst>
              </p:cNvPr>
              <p:cNvCxnSpPr>
                <a:cxnSpLocks/>
              </p:cNvCxnSpPr>
              <p:nvPr/>
            </p:nvCxnSpPr>
            <p:spPr>
              <a:xfrm>
                <a:off x="7447000"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4" name="直線接點 133">
                <a:extLst>
                  <a:ext uri="{FF2B5EF4-FFF2-40B4-BE49-F238E27FC236}">
                    <a16:creationId xmlns:a16="http://schemas.microsoft.com/office/drawing/2014/main" id="{E601E68D-9EB9-407D-AACD-4178E87976FD}"/>
                  </a:ext>
                </a:extLst>
              </p:cNvPr>
              <p:cNvCxnSpPr>
                <a:cxnSpLocks/>
              </p:cNvCxnSpPr>
              <p:nvPr/>
            </p:nvCxnSpPr>
            <p:spPr>
              <a:xfrm>
                <a:off x="737650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5" name="直線接點 134">
                <a:extLst>
                  <a:ext uri="{FF2B5EF4-FFF2-40B4-BE49-F238E27FC236}">
                    <a16:creationId xmlns:a16="http://schemas.microsoft.com/office/drawing/2014/main" id="{DC5BB8F9-C1FA-45F0-AB03-CD5D6EC77529}"/>
                  </a:ext>
                </a:extLst>
              </p:cNvPr>
              <p:cNvCxnSpPr>
                <a:cxnSpLocks/>
              </p:cNvCxnSpPr>
              <p:nvPr/>
            </p:nvCxnSpPr>
            <p:spPr>
              <a:xfrm>
                <a:off x="7799491"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grpSp>
        <p:nvGrpSpPr>
          <p:cNvPr id="143" name="群組 142">
            <a:extLst>
              <a:ext uri="{FF2B5EF4-FFF2-40B4-BE49-F238E27FC236}">
                <a16:creationId xmlns:a16="http://schemas.microsoft.com/office/drawing/2014/main" id="{039FE054-00C9-4AA5-A019-F8C0D75BE16B}"/>
              </a:ext>
            </a:extLst>
          </p:cNvPr>
          <p:cNvGrpSpPr/>
          <p:nvPr/>
        </p:nvGrpSpPr>
        <p:grpSpPr>
          <a:xfrm>
            <a:off x="7063824" y="2286328"/>
            <a:ext cx="1745991" cy="667590"/>
            <a:chOff x="7063824" y="2286328"/>
            <a:chExt cx="1745991" cy="667590"/>
          </a:xfrm>
        </p:grpSpPr>
        <p:sp>
          <p:nvSpPr>
            <p:cNvPr id="144" name="矩形 143">
              <a:extLst>
                <a:ext uri="{FF2B5EF4-FFF2-40B4-BE49-F238E27FC236}">
                  <a16:creationId xmlns:a16="http://schemas.microsoft.com/office/drawing/2014/main" id="{18EC44F4-B0E9-4A02-80F5-176601DAA2F6}"/>
                </a:ext>
              </a:extLst>
            </p:cNvPr>
            <p:cNvSpPr/>
            <p:nvPr/>
          </p:nvSpPr>
          <p:spPr>
            <a:xfrm>
              <a:off x="7063824" y="2700002"/>
              <a:ext cx="1745991" cy="253916"/>
            </a:xfrm>
            <a:prstGeom prst="rect">
              <a:avLst/>
            </a:prstGeom>
            <a:solidFill>
              <a:schemeClr val="bg1"/>
            </a:solidFill>
          </p:spPr>
          <p:txBody>
            <a:bodyPr wrap="none">
              <a:spAutoFit/>
            </a:bodyPr>
            <a:lstStyle/>
            <a:p>
              <a:pPr lvl="0"/>
              <a:r>
                <a:rPr lang="zh-TW" altLang="en-US" sz="1050" b="1">
                  <a:latin typeface="Microsoft JhengHei"/>
                  <a:ea typeface="Microsoft JhengHei"/>
                  <a:cs typeface="Microsoft JhengHei"/>
                  <a:sym typeface="Microsoft JhengHei"/>
                </a:rPr>
                <a:t>因需保留</a:t>
              </a:r>
              <a:r>
                <a:rPr lang="en-US" altLang="zh-TW" sz="1050" b="1">
                  <a:latin typeface="Microsoft JhengHei"/>
                  <a:ea typeface="Microsoft JhengHei"/>
                  <a:cs typeface="Microsoft JhengHei"/>
                  <a:sym typeface="Microsoft JhengHei"/>
                </a:rPr>
                <a:t>4</a:t>
              </a:r>
              <a:r>
                <a:rPr lang="zh-TW" altLang="en-US" sz="1050" b="1">
                  <a:latin typeface="Microsoft JhengHei"/>
                  <a:ea typeface="Microsoft JhengHei"/>
                  <a:cs typeface="Microsoft JhengHei"/>
                  <a:sym typeface="Microsoft JhengHei"/>
                </a:rPr>
                <a:t>個預流配置空間</a:t>
              </a:r>
            </a:p>
          </p:txBody>
        </p:sp>
        <p:sp>
          <p:nvSpPr>
            <p:cNvPr id="145" name="矩形 144">
              <a:extLst>
                <a:ext uri="{FF2B5EF4-FFF2-40B4-BE49-F238E27FC236}">
                  <a16:creationId xmlns:a16="http://schemas.microsoft.com/office/drawing/2014/main" id="{0325E614-98D8-4EF0-8DEB-1F1CA3D60226}"/>
                </a:ext>
              </a:extLst>
            </p:cNvPr>
            <p:cNvSpPr/>
            <p:nvPr/>
          </p:nvSpPr>
          <p:spPr>
            <a:xfrm>
              <a:off x="7635971" y="2286328"/>
              <a:ext cx="992579" cy="415498"/>
            </a:xfrm>
            <a:prstGeom prst="rect">
              <a:avLst/>
            </a:prstGeom>
            <a:ln w="12700">
              <a:solidFill>
                <a:schemeClr val="tx1">
                  <a:lumMod val="95000"/>
                  <a:lumOff val="5000"/>
                </a:schemeClr>
              </a:solidFill>
            </a:ln>
          </p:spPr>
          <p:txBody>
            <a:bodyPr wrap="none">
              <a:spAutoFit/>
            </a:bodyPr>
            <a:lstStyle/>
            <a:p>
              <a:pPr lvl="0"/>
              <a:r>
                <a:rPr lang="zh-TW" altLang="en-US" sz="1050" b="1">
                  <a:latin typeface="Microsoft JhengHei"/>
                  <a:ea typeface="Microsoft JhengHei"/>
                  <a:cs typeface="Microsoft JhengHei"/>
                  <a:sym typeface="Microsoft JhengHei"/>
                </a:rPr>
                <a:t>預留配置空間</a:t>
              </a:r>
              <a:endParaRPr lang="en-US" altLang="zh-TW" sz="1050" b="1">
                <a:latin typeface="Microsoft JhengHei"/>
                <a:ea typeface="Microsoft JhengHei"/>
                <a:cs typeface="Microsoft JhengHei"/>
                <a:sym typeface="Microsoft JhengHei"/>
              </a:endParaRPr>
            </a:p>
            <a:p>
              <a:pPr lvl="0"/>
              <a:r>
                <a:rPr lang="zh-TW" altLang="en-US" sz="1050" b="1">
                  <a:latin typeface="Microsoft JhengHei"/>
                  <a:ea typeface="Microsoft JhengHei"/>
                  <a:cs typeface="Microsoft JhengHei"/>
                  <a:sym typeface="Microsoft JhengHei"/>
                </a:rPr>
                <a:t>內有無效資料</a:t>
              </a:r>
            </a:p>
          </p:txBody>
        </p:sp>
        <p:sp>
          <p:nvSpPr>
            <p:cNvPr id="146" name="矩形 145">
              <a:extLst>
                <a:ext uri="{FF2B5EF4-FFF2-40B4-BE49-F238E27FC236}">
                  <a16:creationId xmlns:a16="http://schemas.microsoft.com/office/drawing/2014/main" id="{32D51720-E276-427D-9AA7-88D8B54824E5}"/>
                </a:ext>
              </a:extLst>
            </p:cNvPr>
            <p:cNvSpPr/>
            <p:nvPr/>
          </p:nvSpPr>
          <p:spPr>
            <a:xfrm>
              <a:off x="7193732" y="2293092"/>
              <a:ext cx="459226" cy="410725"/>
            </a:xfrm>
            <a:prstGeom prst="rect">
              <a:avLst/>
            </a:prstGeom>
            <a:solidFill>
              <a:schemeClr val="accent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47" name="群組 146">
              <a:extLst>
                <a:ext uri="{FF2B5EF4-FFF2-40B4-BE49-F238E27FC236}">
                  <a16:creationId xmlns:a16="http://schemas.microsoft.com/office/drawing/2014/main" id="{D94890E5-27A3-4F74-BF53-3B848A4197A1}"/>
                </a:ext>
              </a:extLst>
            </p:cNvPr>
            <p:cNvGrpSpPr/>
            <p:nvPr/>
          </p:nvGrpSpPr>
          <p:grpSpPr>
            <a:xfrm>
              <a:off x="7237706" y="2312938"/>
              <a:ext cx="371981" cy="365505"/>
              <a:chOff x="7376502" y="4321835"/>
              <a:chExt cx="422989" cy="335290"/>
            </a:xfrm>
          </p:grpSpPr>
          <p:cxnSp>
            <p:nvCxnSpPr>
              <p:cNvPr id="148" name="直線接點 147">
                <a:extLst>
                  <a:ext uri="{FF2B5EF4-FFF2-40B4-BE49-F238E27FC236}">
                    <a16:creationId xmlns:a16="http://schemas.microsoft.com/office/drawing/2014/main" id="{8034939E-ED70-4E3A-A78D-C5B07E2FD0AE}"/>
                  </a:ext>
                </a:extLst>
              </p:cNvPr>
              <p:cNvCxnSpPr>
                <a:cxnSpLocks/>
              </p:cNvCxnSpPr>
              <p:nvPr/>
            </p:nvCxnSpPr>
            <p:spPr>
              <a:xfrm>
                <a:off x="7517498"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9" name="直線接點 148">
                <a:extLst>
                  <a:ext uri="{FF2B5EF4-FFF2-40B4-BE49-F238E27FC236}">
                    <a16:creationId xmlns:a16="http://schemas.microsoft.com/office/drawing/2014/main" id="{7F3AB34D-AEF5-4288-B224-7FD4485AEBFB}"/>
                  </a:ext>
                </a:extLst>
              </p:cNvPr>
              <p:cNvCxnSpPr>
                <a:cxnSpLocks/>
              </p:cNvCxnSpPr>
              <p:nvPr/>
            </p:nvCxnSpPr>
            <p:spPr>
              <a:xfrm>
                <a:off x="7587996"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0" name="直線接點 149">
                <a:extLst>
                  <a:ext uri="{FF2B5EF4-FFF2-40B4-BE49-F238E27FC236}">
                    <a16:creationId xmlns:a16="http://schemas.microsoft.com/office/drawing/2014/main" id="{453FD55B-60E3-49AD-AA8C-2DEAC1551901}"/>
                  </a:ext>
                </a:extLst>
              </p:cNvPr>
              <p:cNvCxnSpPr>
                <a:cxnSpLocks/>
              </p:cNvCxnSpPr>
              <p:nvPr/>
            </p:nvCxnSpPr>
            <p:spPr>
              <a:xfrm>
                <a:off x="7658494"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1" name="直線接點 150">
                <a:extLst>
                  <a:ext uri="{FF2B5EF4-FFF2-40B4-BE49-F238E27FC236}">
                    <a16:creationId xmlns:a16="http://schemas.microsoft.com/office/drawing/2014/main" id="{06DB6F8D-1E5D-476E-8D3F-DD9CD1E22F72}"/>
                  </a:ext>
                </a:extLst>
              </p:cNvPr>
              <p:cNvCxnSpPr>
                <a:cxnSpLocks/>
              </p:cNvCxnSpPr>
              <p:nvPr/>
            </p:nvCxnSpPr>
            <p:spPr>
              <a:xfrm>
                <a:off x="772899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2" name="直線接點 151">
                <a:extLst>
                  <a:ext uri="{FF2B5EF4-FFF2-40B4-BE49-F238E27FC236}">
                    <a16:creationId xmlns:a16="http://schemas.microsoft.com/office/drawing/2014/main" id="{15079F59-579F-407A-9ED2-64405BCAFDE8}"/>
                  </a:ext>
                </a:extLst>
              </p:cNvPr>
              <p:cNvCxnSpPr>
                <a:cxnSpLocks/>
              </p:cNvCxnSpPr>
              <p:nvPr/>
            </p:nvCxnSpPr>
            <p:spPr>
              <a:xfrm>
                <a:off x="7447000"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3" name="直線接點 152">
                <a:extLst>
                  <a:ext uri="{FF2B5EF4-FFF2-40B4-BE49-F238E27FC236}">
                    <a16:creationId xmlns:a16="http://schemas.microsoft.com/office/drawing/2014/main" id="{D86916AA-6E65-4699-A493-82C0ADBAA536}"/>
                  </a:ext>
                </a:extLst>
              </p:cNvPr>
              <p:cNvCxnSpPr>
                <a:cxnSpLocks/>
              </p:cNvCxnSpPr>
              <p:nvPr/>
            </p:nvCxnSpPr>
            <p:spPr>
              <a:xfrm>
                <a:off x="737650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4" name="直線接點 153">
                <a:extLst>
                  <a:ext uri="{FF2B5EF4-FFF2-40B4-BE49-F238E27FC236}">
                    <a16:creationId xmlns:a16="http://schemas.microsoft.com/office/drawing/2014/main" id="{1631DD70-9E8F-41C6-AAD3-54651EEAEB89}"/>
                  </a:ext>
                </a:extLst>
              </p:cNvPr>
              <p:cNvCxnSpPr>
                <a:cxnSpLocks/>
              </p:cNvCxnSpPr>
              <p:nvPr/>
            </p:nvCxnSpPr>
            <p:spPr>
              <a:xfrm>
                <a:off x="7799491"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grpSp>
        <p:nvGrpSpPr>
          <p:cNvPr id="155" name="群組 154">
            <a:extLst>
              <a:ext uri="{FF2B5EF4-FFF2-40B4-BE49-F238E27FC236}">
                <a16:creationId xmlns:a16="http://schemas.microsoft.com/office/drawing/2014/main" id="{E2A35296-CF42-4069-97AE-0DA4EC4C704B}"/>
              </a:ext>
            </a:extLst>
          </p:cNvPr>
          <p:cNvGrpSpPr/>
          <p:nvPr/>
        </p:nvGrpSpPr>
        <p:grpSpPr>
          <a:xfrm>
            <a:off x="3235173" y="3244955"/>
            <a:ext cx="4424146" cy="1429333"/>
            <a:chOff x="3226120" y="-692153"/>
            <a:chExt cx="4424146" cy="1429333"/>
          </a:xfrm>
        </p:grpSpPr>
        <p:graphicFrame>
          <p:nvGraphicFramePr>
            <p:cNvPr id="156" name="Shape 177">
              <a:extLst>
                <a:ext uri="{FF2B5EF4-FFF2-40B4-BE49-F238E27FC236}">
                  <a16:creationId xmlns:a16="http://schemas.microsoft.com/office/drawing/2014/main" id="{E7BDF250-11E3-4962-BEB5-BFD717F3997E}"/>
                </a:ext>
              </a:extLst>
            </p:cNvPr>
            <p:cNvGraphicFramePr/>
            <p:nvPr>
              <p:extLst/>
            </p:nvPr>
          </p:nvGraphicFramePr>
          <p:xfrm>
            <a:off x="3226120" y="66600"/>
            <a:ext cx="955912" cy="670580"/>
          </p:xfrm>
          <a:graphic>
            <a:graphicData uri="http://schemas.openxmlformats.org/drawingml/2006/table">
              <a:tbl>
                <a:tblPr>
                  <a:noFill/>
                  <a:tableStyleId>{2B9A654A-813B-44C4-B551-F29080A36350}</a:tableStyleId>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0">
                  <a:tc>
                    <a:txBody>
                      <a:bodyPr/>
                      <a:lstStyle/>
                      <a:p>
                        <a:pPr marL="0" marR="0" lvl="0" indent="0" algn="ctr" rtl="0">
                          <a:spcBef>
                            <a:spcPts val="0"/>
                          </a:spcBef>
                          <a:spcAft>
                            <a:spcPts val="0"/>
                          </a:spcAft>
                          <a:buNone/>
                        </a:pPr>
                        <a:r>
                          <a:rPr lang="zh-TW" sz="1600" b="1">
                            <a:solidFill>
                              <a:schemeClr val="lt1"/>
                            </a:solidFill>
                          </a:rPr>
                          <a:t>D</a:t>
                        </a:r>
                        <a:endParaRPr sz="16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sz="1600" b="1">
                            <a:solidFill>
                              <a:srgbClr val="FFFFFF"/>
                            </a:solidFill>
                          </a:rPr>
                          <a:t>D</a:t>
                        </a:r>
                      </a:p>
                    </a:txBody>
                    <a:tcPr marL="91450" marR="91450" marT="45725" marB="45725">
                      <a:solidFill>
                        <a:srgbClr val="00B050"/>
                      </a:solidFill>
                    </a:tcPr>
                  </a:tc>
                  <a:extLst>
                    <a:ext uri="{0D108BD9-81ED-4DB2-BD59-A6C34878D82A}">
                      <a16:rowId xmlns:a16="http://schemas.microsoft.com/office/drawing/2014/main" val="10000"/>
                    </a:ext>
                  </a:extLst>
                </a:tr>
                <a:tr h="0">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pSp>
          <p:nvGrpSpPr>
            <p:cNvPr id="157" name="群組 156">
              <a:extLst>
                <a:ext uri="{FF2B5EF4-FFF2-40B4-BE49-F238E27FC236}">
                  <a16:creationId xmlns:a16="http://schemas.microsoft.com/office/drawing/2014/main" id="{2D9089C7-D5CC-4C5C-ABA8-37144676817E}"/>
                </a:ext>
              </a:extLst>
            </p:cNvPr>
            <p:cNvGrpSpPr/>
            <p:nvPr/>
          </p:nvGrpSpPr>
          <p:grpSpPr>
            <a:xfrm>
              <a:off x="3226120" y="-692153"/>
              <a:ext cx="4424146" cy="1426115"/>
              <a:chOff x="3226120" y="-692153"/>
              <a:chExt cx="4424146" cy="1426115"/>
            </a:xfrm>
          </p:grpSpPr>
          <p:graphicFrame>
            <p:nvGraphicFramePr>
              <p:cNvPr id="158" name="Shape 177">
                <a:extLst>
                  <a:ext uri="{FF2B5EF4-FFF2-40B4-BE49-F238E27FC236}">
                    <a16:creationId xmlns:a16="http://schemas.microsoft.com/office/drawing/2014/main" id="{C2C54791-9763-4D7A-8F15-88727EB7236C}"/>
                  </a:ext>
                </a:extLst>
              </p:cNvPr>
              <p:cNvGraphicFramePr/>
              <p:nvPr>
                <p:extLst/>
              </p:nvPr>
            </p:nvGraphicFramePr>
            <p:xfrm>
              <a:off x="4275987" y="-687708"/>
              <a:ext cx="955912" cy="670580"/>
            </p:xfrm>
            <a:graphic>
              <a:graphicData uri="http://schemas.openxmlformats.org/drawingml/2006/table">
                <a:tbl>
                  <a:tblPr>
                    <a:noFill/>
                    <a:tableStyleId>{2B9A654A-813B-44C4-B551-F29080A36350}</a:tableStyleId>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sz="1600" b="1">
                              <a:solidFill>
                                <a:schemeClr val="lt1"/>
                              </a:solidFill>
                            </a:rPr>
                            <a:t>D</a:t>
                          </a:r>
                          <a:endParaRPr sz="1600" b="1" strike="noStrike">
                            <a:solidFill>
                              <a:schemeClr val="lt1"/>
                            </a:solidFill>
                          </a:endParaRPr>
                        </a:p>
                      </a:txBody>
                      <a:tcPr marL="91450" marR="91450" marT="45725" marB="45725">
                        <a:solidFill>
                          <a:schemeClr val="accent6"/>
                        </a:solidFill>
                      </a:tcPr>
                    </a:tc>
                    <a:tc>
                      <a:txBody>
                        <a:bodyPr/>
                        <a:lstStyle/>
                        <a:p>
                          <a:pPr marL="0" marR="0" lvl="0" indent="0" algn="ctr" rtl="0">
                            <a:spcBef>
                              <a:spcPts val="0"/>
                            </a:spcBef>
                            <a:spcAft>
                              <a:spcPts val="0"/>
                            </a:spcAft>
                            <a:buNone/>
                          </a:pPr>
                          <a:r>
                            <a:rPr lang="af-ZA" sz="1600" b="1">
                              <a:solidFill>
                                <a:srgbClr val="FFFFFF"/>
                              </a:solidFill>
                            </a:rPr>
                            <a:t>D</a:t>
                          </a:r>
                        </a:p>
                      </a:txBody>
                      <a:tcPr marL="91450" marR="91450" marT="45725" marB="45725">
                        <a:solidFill>
                          <a:schemeClr val="accent6"/>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159" name="Shape 177">
                <a:extLst>
                  <a:ext uri="{FF2B5EF4-FFF2-40B4-BE49-F238E27FC236}">
                    <a16:creationId xmlns:a16="http://schemas.microsoft.com/office/drawing/2014/main" id="{6D60ABB2-CB59-423D-AF37-342BE8E07207}"/>
                  </a:ext>
                </a:extLst>
              </p:cNvPr>
              <p:cNvGraphicFramePr/>
              <p:nvPr>
                <p:extLst/>
              </p:nvPr>
            </p:nvGraphicFramePr>
            <p:xfrm>
              <a:off x="3226120" y="-687709"/>
              <a:ext cx="955912" cy="670580"/>
            </p:xfrm>
            <a:graphic>
              <a:graphicData uri="http://schemas.openxmlformats.org/drawingml/2006/table">
                <a:tbl>
                  <a:tblPr>
                    <a:noFill/>
                    <a:tableStyleId>{2B9A654A-813B-44C4-B551-F29080A36350}</a:tableStyleId>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sz="1600" b="1">
                              <a:solidFill>
                                <a:schemeClr val="lt1"/>
                              </a:solidFill>
                            </a:rPr>
                            <a:t>D</a:t>
                          </a:r>
                          <a:endParaRPr sz="1600" b="1" strike="noStrike">
                            <a:solidFill>
                              <a:schemeClr val="lt1"/>
                            </a:solidFill>
                          </a:endParaRPr>
                        </a:p>
                      </a:txBody>
                      <a:tcPr marL="91450" marR="91450" marT="45725" marB="45725">
                        <a:solidFill>
                          <a:schemeClr val="accent6"/>
                        </a:solidFill>
                      </a:tcPr>
                    </a:tc>
                    <a:tc>
                      <a:txBody>
                        <a:bodyPr/>
                        <a:lstStyle/>
                        <a:p>
                          <a:pPr marL="0" marR="0" lvl="0" indent="0" algn="ctr" rtl="0">
                            <a:spcBef>
                              <a:spcPts val="0"/>
                            </a:spcBef>
                            <a:spcAft>
                              <a:spcPts val="0"/>
                            </a:spcAft>
                            <a:buNone/>
                          </a:pPr>
                          <a:r>
                            <a:rPr lang="af-ZA" sz="1600" b="1">
                              <a:solidFill>
                                <a:srgbClr val="FFFFFF"/>
                              </a:solidFill>
                            </a:rPr>
                            <a:t>D</a:t>
                          </a:r>
                        </a:p>
                      </a:txBody>
                      <a:tcPr marL="91450" marR="91450" marT="45725" marB="45725">
                        <a:solidFill>
                          <a:schemeClr val="accent6"/>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160" name="Shape 177">
                <a:extLst>
                  <a:ext uri="{FF2B5EF4-FFF2-40B4-BE49-F238E27FC236}">
                    <a16:creationId xmlns:a16="http://schemas.microsoft.com/office/drawing/2014/main" id="{EB86BD29-A085-451C-8207-DC5C9F6E05E5}"/>
                  </a:ext>
                </a:extLst>
              </p:cNvPr>
              <p:cNvGraphicFramePr/>
              <p:nvPr>
                <p:extLst/>
              </p:nvPr>
            </p:nvGraphicFramePr>
            <p:xfrm>
              <a:off x="6694354" y="-692152"/>
              <a:ext cx="955912" cy="670580"/>
            </p:xfrm>
            <a:graphic>
              <a:graphicData uri="http://schemas.openxmlformats.org/drawingml/2006/table">
                <a:tbl>
                  <a:tblPr>
                    <a:noFill/>
                    <a:tableStyleId>{2B9A654A-813B-44C4-B551-F29080A36350}</a:tableStyleId>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en-US" altLang="zh-TW" sz="1600" b="1">
                              <a:solidFill>
                                <a:schemeClr val="lt1"/>
                              </a:solidFill>
                            </a:rPr>
                            <a:t>N</a:t>
                          </a:r>
                          <a:endParaRPr sz="1600" b="1" strike="noStrike">
                            <a:solidFill>
                              <a:schemeClr val="lt1"/>
                            </a:solidFil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a:solidFill>
                                <a:srgbClr val="FFFFFF"/>
                              </a:solidFill>
                            </a:rPr>
                            <a:t>N</a:t>
                          </a:r>
                        </a:p>
                      </a:txBody>
                      <a:tcPr marL="91450" marR="91450" marT="45725" marB="45725">
                        <a:solidFill>
                          <a:srgbClr val="00B0F0"/>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4"/>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4"/>
                        </a:solidFill>
                      </a:tcPr>
                    </a:tc>
                    <a:extLst>
                      <a:ext uri="{0D108BD9-81ED-4DB2-BD59-A6C34878D82A}">
                        <a16:rowId xmlns:a16="http://schemas.microsoft.com/office/drawing/2014/main" val="10001"/>
                      </a:ext>
                    </a:extLst>
                  </a:tr>
                </a:tbl>
              </a:graphicData>
            </a:graphic>
          </p:graphicFrame>
          <p:graphicFrame>
            <p:nvGraphicFramePr>
              <p:cNvPr id="161" name="Shape 177">
                <a:extLst>
                  <a:ext uri="{FF2B5EF4-FFF2-40B4-BE49-F238E27FC236}">
                    <a16:creationId xmlns:a16="http://schemas.microsoft.com/office/drawing/2014/main" id="{88BBEBC0-A6B1-4A90-A43B-7574F201E106}"/>
                  </a:ext>
                </a:extLst>
              </p:cNvPr>
              <p:cNvGraphicFramePr/>
              <p:nvPr>
                <p:extLst/>
              </p:nvPr>
            </p:nvGraphicFramePr>
            <p:xfrm>
              <a:off x="5644487" y="-692153"/>
              <a:ext cx="955912" cy="670580"/>
            </p:xfrm>
            <a:graphic>
              <a:graphicData uri="http://schemas.openxmlformats.org/drawingml/2006/table">
                <a:tbl>
                  <a:tblPr>
                    <a:noFill/>
                    <a:tableStyleId>{2B9A654A-813B-44C4-B551-F29080A36350}</a:tableStyleId>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en-US" altLang="zh-TW" sz="1600" b="1">
                              <a:solidFill>
                                <a:schemeClr val="lt1"/>
                              </a:solidFill>
                            </a:rPr>
                            <a:t>N</a:t>
                          </a:r>
                          <a:endParaRPr sz="1600" b="1" strike="noStrike">
                            <a:solidFill>
                              <a:schemeClr val="lt1"/>
                            </a:solidFil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a:solidFill>
                                <a:srgbClr val="FFFFFF"/>
                              </a:solidFill>
                            </a:rPr>
                            <a:t>N</a:t>
                          </a:r>
                        </a:p>
                      </a:txBody>
                      <a:tcPr marL="91450" marR="91450" marT="45725" marB="45725">
                        <a:solidFill>
                          <a:srgbClr val="00B0F0"/>
                        </a:solidFill>
                      </a:tcPr>
                    </a:tc>
                    <a:extLst>
                      <a:ext uri="{0D108BD9-81ED-4DB2-BD59-A6C34878D82A}">
                        <a16:rowId xmlns:a16="http://schemas.microsoft.com/office/drawing/2014/main" val="10000"/>
                      </a:ext>
                    </a:extLst>
                  </a:tr>
                  <a:tr h="330933">
                    <a:tc>
                      <a:txBody>
                        <a:bodyPr/>
                        <a:lstStyle/>
                        <a:p>
                          <a:pPr lvl="0" algn="ctr">
                            <a:buNone/>
                          </a:pPr>
                          <a:r>
                            <a:rPr lang="en-US" altLang="zh-TW" sz="1600" b="1" i="0" u="none" strike="noStrike" noProof="0">
                              <a:solidFill>
                                <a:srgbClr val="FFFFFF"/>
                              </a:solidFill>
                              <a:latin typeface="Arial"/>
                            </a:rPr>
                            <a:t>N</a:t>
                          </a:r>
                        </a:p>
                      </a:txBody>
                      <a:tcPr marL="91450" marR="91450" marT="45725" marB="45725">
                        <a:solidFill>
                          <a:srgbClr val="00B0F0"/>
                        </a:solidFill>
                      </a:tcPr>
                    </a:tc>
                    <a:tc>
                      <a:txBody>
                        <a:bodyPr/>
                        <a:lstStyle/>
                        <a:p>
                          <a:pPr lvl="0" algn="ctr">
                            <a:buNone/>
                          </a:pPr>
                          <a:r>
                            <a:rPr lang="af-ZA" altLang="zh-TW" sz="1600" b="1" i="0" u="none" strike="noStrike" noProof="0">
                              <a:solidFill>
                                <a:srgbClr val="FFFFFF"/>
                              </a:solidFill>
                              <a:latin typeface="Arial"/>
                            </a:rPr>
                            <a:t>N</a:t>
                          </a:r>
                        </a:p>
                      </a:txBody>
                      <a:tcPr marL="91450" marR="91450" marT="45725" marB="45725">
                        <a:solidFill>
                          <a:srgbClr val="00B0F0"/>
                        </a:solidFill>
                      </a:tcPr>
                    </a:tc>
                    <a:extLst>
                      <a:ext uri="{0D108BD9-81ED-4DB2-BD59-A6C34878D82A}">
                        <a16:rowId xmlns:a16="http://schemas.microsoft.com/office/drawing/2014/main" val="10001"/>
                      </a:ext>
                    </a:extLst>
                  </a:tr>
                </a:tbl>
              </a:graphicData>
            </a:graphic>
          </p:graphicFrame>
          <p:graphicFrame>
            <p:nvGraphicFramePr>
              <p:cNvPr id="162" name="Shape 177">
                <a:extLst>
                  <a:ext uri="{FF2B5EF4-FFF2-40B4-BE49-F238E27FC236}">
                    <a16:creationId xmlns:a16="http://schemas.microsoft.com/office/drawing/2014/main" id="{15C372EB-496A-4C32-BCBC-9801CC213CCE}"/>
                  </a:ext>
                </a:extLst>
              </p:cNvPr>
              <p:cNvGraphicFramePr/>
              <p:nvPr>
                <p:extLst/>
              </p:nvPr>
            </p:nvGraphicFramePr>
            <p:xfrm>
              <a:off x="6687580" y="63382"/>
              <a:ext cx="955912" cy="670580"/>
            </p:xfrm>
            <a:graphic>
              <a:graphicData uri="http://schemas.openxmlformats.org/drawingml/2006/table">
                <a:tbl>
                  <a:tblPr>
                    <a:noFill/>
                    <a:tableStyleId>{2B9A654A-813B-44C4-B551-F29080A36350}</a:tableStyleId>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en-US" sz="1600" b="1" strike="noStrike">
                              <a:solidFill>
                                <a:schemeClr val="lt1"/>
                              </a:solidFill>
                            </a:rPr>
                            <a:t>D</a:t>
                          </a:r>
                          <a:endParaRPr sz="16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sz="1600" b="1">
                              <a:solidFill>
                                <a:srgbClr val="FFFFFF"/>
                              </a:solidFill>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r>
                            <a:rPr lang="en-US" altLang="zh-TW" sz="1600" b="1" i="0" u="none" strike="noStrike" noProof="0">
                              <a:solidFill>
                                <a:srgbClr val="FFFFFF"/>
                              </a:solidFill>
                              <a:latin typeface="Arial"/>
                            </a:rPr>
                            <a:t>D</a:t>
                          </a:r>
                        </a:p>
                      </a:txBody>
                      <a:tcPr marL="91450" marR="91450" marT="45725" marB="45725">
                        <a:solidFill>
                          <a:srgbClr val="00B050"/>
                        </a:solidFill>
                      </a:tcPr>
                    </a:tc>
                    <a:tc>
                      <a:txBody>
                        <a:bodyPr/>
                        <a:lstStyle/>
                        <a:p>
                          <a:pPr lvl="0" algn="ctr">
                            <a:buNone/>
                          </a:pPr>
                          <a:r>
                            <a:rPr lang="af-ZA" altLang="zh-TW" sz="1600" b="1" i="0" u="none" strike="noStrike" noProof="0">
                              <a:solidFill>
                                <a:srgbClr val="FFFFFF"/>
                              </a:solidFill>
                              <a:latin typeface="Arial"/>
                            </a:rPr>
                            <a:t>D</a:t>
                          </a:r>
                        </a:p>
                      </a:txBody>
                      <a:tcPr marL="91450" marR="91450" marT="45725" marB="45725">
                        <a:solidFill>
                          <a:srgbClr val="00B050"/>
                        </a:solidFill>
                      </a:tcPr>
                    </a:tc>
                    <a:extLst>
                      <a:ext uri="{0D108BD9-81ED-4DB2-BD59-A6C34878D82A}">
                        <a16:rowId xmlns:a16="http://schemas.microsoft.com/office/drawing/2014/main" val="10001"/>
                      </a:ext>
                    </a:extLst>
                  </a:tr>
                </a:tbl>
              </a:graphicData>
            </a:graphic>
          </p:graphicFrame>
        </p:grpSp>
      </p:grpSp>
      <p:grpSp>
        <p:nvGrpSpPr>
          <p:cNvPr id="163" name="群組 162">
            <a:extLst>
              <a:ext uri="{FF2B5EF4-FFF2-40B4-BE49-F238E27FC236}">
                <a16:creationId xmlns:a16="http://schemas.microsoft.com/office/drawing/2014/main" id="{EEF2A2CA-3FCB-415D-8EF3-13E3B7270DBD}"/>
              </a:ext>
            </a:extLst>
          </p:cNvPr>
          <p:cNvGrpSpPr/>
          <p:nvPr/>
        </p:nvGrpSpPr>
        <p:grpSpPr>
          <a:xfrm>
            <a:off x="841107" y="3252636"/>
            <a:ext cx="2005779" cy="1417062"/>
            <a:chOff x="266086" y="3240063"/>
            <a:chExt cx="2005779" cy="1417062"/>
          </a:xfrm>
        </p:grpSpPr>
        <p:graphicFrame>
          <p:nvGraphicFramePr>
            <p:cNvPr id="164" name="Shape 177">
              <a:extLst>
                <a:ext uri="{FF2B5EF4-FFF2-40B4-BE49-F238E27FC236}">
                  <a16:creationId xmlns:a16="http://schemas.microsoft.com/office/drawing/2014/main" id="{6A0BF8E8-7F8E-42A4-9CF9-7CEAB34C44B4}"/>
                </a:ext>
              </a:extLst>
            </p:cNvPr>
            <p:cNvGraphicFramePr/>
            <p:nvPr>
              <p:extLst/>
            </p:nvPr>
          </p:nvGraphicFramePr>
          <p:xfrm>
            <a:off x="1315953" y="3240064"/>
            <a:ext cx="955912" cy="670580"/>
          </p:xfrm>
          <a:graphic>
            <a:graphicData uri="http://schemas.openxmlformats.org/drawingml/2006/table">
              <a:tbl>
                <a:tblPr>
                  <a:noFill/>
                  <a:tableStyleId>{2B9A654A-813B-44C4-B551-F29080A36350}</a:tableStyleId>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sz="1600" b="1">
                            <a:solidFill>
                              <a:schemeClr val="lt1"/>
                            </a:solidFill>
                          </a:rPr>
                          <a:t>D</a:t>
                        </a:r>
                        <a:endParaRPr sz="16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sz="1600" b="1">
                            <a:solidFill>
                              <a:srgbClr val="FFFFFF"/>
                            </a:solidFill>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165" name="Shape 177">
              <a:extLst>
                <a:ext uri="{FF2B5EF4-FFF2-40B4-BE49-F238E27FC236}">
                  <a16:creationId xmlns:a16="http://schemas.microsoft.com/office/drawing/2014/main" id="{3B020595-DFA8-4124-9258-698EECDD4030}"/>
                </a:ext>
              </a:extLst>
            </p:cNvPr>
            <p:cNvGraphicFramePr/>
            <p:nvPr>
              <p:extLst/>
            </p:nvPr>
          </p:nvGraphicFramePr>
          <p:xfrm>
            <a:off x="266086" y="3240063"/>
            <a:ext cx="955912" cy="670580"/>
          </p:xfrm>
          <a:graphic>
            <a:graphicData uri="http://schemas.openxmlformats.org/drawingml/2006/table">
              <a:tbl>
                <a:tblPr>
                  <a:noFill/>
                  <a:tableStyleId>{2B9A654A-813B-44C4-B551-F29080A36350}</a:tableStyleId>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sz="1600" b="1">
                            <a:solidFill>
                              <a:schemeClr val="lt1"/>
                            </a:solidFill>
                          </a:rPr>
                          <a:t>D</a:t>
                        </a:r>
                        <a:endParaRPr sz="16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sz="1600" b="1">
                            <a:solidFill>
                              <a:srgbClr val="FFFFFF"/>
                            </a:solidFill>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166" name="Shape 177">
              <a:extLst>
                <a:ext uri="{FF2B5EF4-FFF2-40B4-BE49-F238E27FC236}">
                  <a16:creationId xmlns:a16="http://schemas.microsoft.com/office/drawing/2014/main" id="{EF9CE59C-C205-4656-9CA4-A94BA36CD8BA}"/>
                </a:ext>
              </a:extLst>
            </p:cNvPr>
            <p:cNvGraphicFramePr/>
            <p:nvPr>
              <p:extLst/>
            </p:nvPr>
          </p:nvGraphicFramePr>
          <p:xfrm>
            <a:off x="266086" y="3986545"/>
            <a:ext cx="955912" cy="670580"/>
          </p:xfrm>
          <a:graphic>
            <a:graphicData uri="http://schemas.openxmlformats.org/drawingml/2006/table">
              <a:tbl>
                <a:tblPr>
                  <a:noFill/>
                  <a:tableStyleId>{2B9A654A-813B-44C4-B551-F29080A36350}</a:tableStyleId>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sz="1600" b="1">
                            <a:solidFill>
                              <a:schemeClr val="lt1"/>
                            </a:solidFill>
                          </a:rPr>
                          <a:t>D</a:t>
                        </a:r>
                        <a:endParaRPr sz="16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sz="1600" b="1">
                            <a:solidFill>
                              <a:srgbClr val="FFFFFF"/>
                            </a:solidFill>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167" name="Shape 177">
              <a:extLst>
                <a:ext uri="{FF2B5EF4-FFF2-40B4-BE49-F238E27FC236}">
                  <a16:creationId xmlns:a16="http://schemas.microsoft.com/office/drawing/2014/main" id="{7C274BDE-9083-499E-801D-DD176968924D}"/>
                </a:ext>
              </a:extLst>
            </p:cNvPr>
            <p:cNvGraphicFramePr/>
            <p:nvPr>
              <p:extLst/>
            </p:nvPr>
          </p:nvGraphicFramePr>
          <p:xfrm>
            <a:off x="1309179" y="3986545"/>
            <a:ext cx="955912" cy="670580"/>
          </p:xfrm>
          <a:graphic>
            <a:graphicData uri="http://schemas.openxmlformats.org/drawingml/2006/table">
              <a:tbl>
                <a:tblPr>
                  <a:noFill/>
                  <a:tableStyleId>{2B9A654A-813B-44C4-B551-F29080A36350}</a:tableStyleId>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endParaRPr sz="1600" b="1" strike="noStrike">
                          <a:solidFill>
                            <a:schemeClr val="lt1"/>
                          </a:solidFill>
                        </a:endParaRPr>
                      </a:p>
                    </a:txBody>
                    <a:tcPr marL="91450" marR="91450" marT="45725" marB="45725">
                      <a:solidFill>
                        <a:schemeClr val="accent4"/>
                      </a:solidFill>
                    </a:tcPr>
                  </a:tc>
                  <a:tc>
                    <a:txBody>
                      <a:bodyPr/>
                      <a:lstStyle/>
                      <a:p>
                        <a:pPr marL="0" marR="0" lvl="0" indent="0" algn="ctr" rtl="0">
                          <a:spcBef>
                            <a:spcPts val="0"/>
                          </a:spcBef>
                          <a:spcAft>
                            <a:spcPts val="0"/>
                          </a:spcAft>
                          <a:buNone/>
                        </a:pPr>
                        <a:endParaRPr lang="af-ZA" sz="1600" b="1">
                          <a:solidFill>
                            <a:srgbClr val="FFFFFF"/>
                          </a:solidFill>
                        </a:endParaRPr>
                      </a:p>
                    </a:txBody>
                    <a:tcPr marL="91450" marR="91450" marT="45725" marB="45725">
                      <a:solidFill>
                        <a:schemeClr val="accent4"/>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4"/>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4"/>
                      </a:solidFill>
                    </a:tcPr>
                  </a:tc>
                  <a:extLst>
                    <a:ext uri="{0D108BD9-81ED-4DB2-BD59-A6C34878D82A}">
                      <a16:rowId xmlns:a16="http://schemas.microsoft.com/office/drawing/2014/main" val="10001"/>
                    </a:ext>
                  </a:extLst>
                </a:tr>
              </a:tbl>
            </a:graphicData>
          </a:graphic>
        </p:graphicFrame>
      </p:grpSp>
      <p:sp>
        <p:nvSpPr>
          <p:cNvPr id="69" name="語音泡泡: 矩形 250">
            <a:extLst>
              <a:ext uri="{FF2B5EF4-FFF2-40B4-BE49-F238E27FC236}">
                <a16:creationId xmlns:a16="http://schemas.microsoft.com/office/drawing/2014/main" id="{999ADCE8-9B33-B346-BB3B-6C05919E90DB}"/>
              </a:ext>
            </a:extLst>
          </p:cNvPr>
          <p:cNvSpPr/>
          <p:nvPr/>
        </p:nvSpPr>
        <p:spPr>
          <a:xfrm>
            <a:off x="3159243" y="2266625"/>
            <a:ext cx="3326123" cy="710296"/>
          </a:xfrm>
          <a:prstGeom prst="wedgeRectCallout">
            <a:avLst>
              <a:gd name="adj1" fmla="val 7132"/>
              <a:gd name="adj2" fmla="val 78391"/>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800" b="1" dirty="0">
                <a:solidFill>
                  <a:schemeClr val="bg1"/>
                </a:solidFill>
                <a:latin typeface="+mj-ea"/>
              </a:rPr>
              <a:t>寫入 6 個 Pages 需做 1 次 GC，</a:t>
            </a:r>
            <a:br>
              <a:rPr lang="en-US" altLang="zh-TW" sz="1800" b="1" dirty="0">
                <a:solidFill>
                  <a:schemeClr val="bg1"/>
                </a:solidFill>
                <a:latin typeface="+mj-ea"/>
              </a:rPr>
            </a:br>
            <a:r>
              <a:rPr lang="zh-TW" altLang="en-US" sz="1800" b="1" dirty="0">
                <a:solidFill>
                  <a:schemeClr val="bg1"/>
                </a:solidFill>
                <a:latin typeface="+mj-ea"/>
              </a:rPr>
              <a:t>總計寫入 10 個 Pages</a:t>
            </a:r>
          </a:p>
        </p:txBody>
      </p:sp>
    </p:spTree>
    <p:extLst>
      <p:ext uri="{BB962C8B-B14F-4D97-AF65-F5344CB8AC3E}">
        <p14:creationId xmlns:p14="http://schemas.microsoft.com/office/powerpoint/2010/main" val="275847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50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3" presetClass="path" presetSubtype="0" accel="50000" decel="50000" fill="hold" nodeType="clickEffect">
                                  <p:stCondLst>
                                    <p:cond delay="500"/>
                                  </p:stCondLst>
                                  <p:childTnLst>
                                    <p:animMotion origin="layout" path="M -2.5E-6 3.7037E-6 L 0.26129 0.00216 " pathEditMode="relative" rAng="0" ptsTypes="AA">
                                      <p:cBhvr>
                                        <p:cTn id="18" dur="2000" fill="hold"/>
                                        <p:tgtEl>
                                          <p:spTgt spid="84"/>
                                        </p:tgtEl>
                                        <p:attrNameLst>
                                          <p:attrName>ppt_x</p:attrName>
                                          <p:attrName>ppt_y</p:attrName>
                                        </p:attrNameLst>
                                      </p:cBhvr>
                                      <p:rCtr x="13056" y="93"/>
                                    </p:animMotion>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500"/>
                                  </p:stCondLst>
                                  <p:childTnLst>
                                    <p:set>
                                      <p:cBhvr>
                                        <p:cTn id="22" dur="1" fill="hold">
                                          <p:stCondLst>
                                            <p:cond delay="0"/>
                                          </p:stCondLst>
                                        </p:cTn>
                                        <p:tgtEl>
                                          <p:spTgt spid="96"/>
                                        </p:tgtEl>
                                        <p:attrNameLst>
                                          <p:attrName>style.visibility</p:attrName>
                                        </p:attrNameLst>
                                      </p:cBhvr>
                                      <p:to>
                                        <p:strVal val="visible"/>
                                      </p:to>
                                    </p:set>
                                    <p:animEffect transition="in" filter="fade">
                                      <p:cBhvr>
                                        <p:cTn id="23" dur="500"/>
                                        <p:tgtEl>
                                          <p:spTgt spid="96"/>
                                        </p:tgtEl>
                                      </p:cBhvr>
                                    </p:animEffect>
                                  </p:childTnLst>
                                  <p:subTnLst>
                                    <p:set>
                                      <p:cBhvr override="childStyle">
                                        <p:cTn dur="1" fill="hold" display="0" masterRel="sameClick" afterEffect="1">
                                          <p:stCondLst>
                                            <p:cond evt="end" delay="0">
                                              <p:tn val="21"/>
                                            </p:cond>
                                          </p:stCondLst>
                                        </p:cTn>
                                        <p:tgtEl>
                                          <p:spTgt spid="96"/>
                                        </p:tgtEl>
                                        <p:attrNameLst>
                                          <p:attrName>style.visibility</p:attrName>
                                        </p:attrNameLst>
                                      </p:cBhvr>
                                      <p:to>
                                        <p:strVal val="hidden"/>
                                      </p:to>
                                    </p:set>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500"/>
                                  </p:stCondLst>
                                  <p:childTnLst>
                                    <p:set>
                                      <p:cBhvr>
                                        <p:cTn id="27" dur="1" fill="hold">
                                          <p:stCondLst>
                                            <p:cond delay="0"/>
                                          </p:stCondLst>
                                        </p:cTn>
                                        <p:tgtEl>
                                          <p:spTgt spid="96"/>
                                        </p:tgtEl>
                                        <p:attrNameLst>
                                          <p:attrName>style.visibility</p:attrName>
                                        </p:attrNameLst>
                                      </p:cBhvr>
                                      <p:to>
                                        <p:strVal val="visible"/>
                                      </p:to>
                                    </p:set>
                                    <p:animEffect transition="in" filter="fade">
                                      <p:cBhvr>
                                        <p:cTn id="28" dur="500"/>
                                        <p:tgtEl>
                                          <p:spTgt spid="96"/>
                                        </p:tgtEl>
                                      </p:cBhvr>
                                    </p:animEffect>
                                  </p:childTnLst>
                                  <p:subTnLst>
                                    <p:set>
                                      <p:cBhvr override="childStyle">
                                        <p:cTn dur="1" fill="hold" display="0" masterRel="sameClick" afterEffect="1">
                                          <p:stCondLst>
                                            <p:cond evt="end" delay="0">
                                              <p:tn val="26"/>
                                            </p:cond>
                                          </p:stCondLst>
                                        </p:cTn>
                                        <p:tgtEl>
                                          <p:spTgt spid="96"/>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500"/>
                                  </p:stCondLst>
                                  <p:childTnLst>
                                    <p:set>
                                      <p:cBhvr>
                                        <p:cTn id="32" dur="1" fill="hold">
                                          <p:stCondLst>
                                            <p:cond delay="0"/>
                                          </p:stCondLst>
                                        </p:cTn>
                                        <p:tgtEl>
                                          <p:spTgt spid="99"/>
                                        </p:tgtEl>
                                        <p:attrNameLst>
                                          <p:attrName>style.visibility</p:attrName>
                                        </p:attrNameLst>
                                      </p:cBhvr>
                                      <p:to>
                                        <p:strVal val="visible"/>
                                      </p:to>
                                    </p:set>
                                    <p:animEffect transition="in" filter="randombar(horizontal)">
                                      <p:cBhvr>
                                        <p:cTn id="33" dur="500"/>
                                        <p:tgtEl>
                                          <p:spTgt spid="99"/>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500"/>
                                  </p:stCondLst>
                                  <p:childTnLst>
                                    <p:set>
                                      <p:cBhvr>
                                        <p:cTn id="37" dur="1" fill="hold">
                                          <p:stCondLst>
                                            <p:cond delay="0"/>
                                          </p:stCondLst>
                                        </p:cTn>
                                        <p:tgtEl>
                                          <p:spTgt spid="10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500"/>
                                  </p:stCondLst>
                                  <p:childTnLst>
                                    <p:set>
                                      <p:cBhvr>
                                        <p:cTn id="41" dur="1" fill="hold">
                                          <p:stCondLst>
                                            <p:cond delay="0"/>
                                          </p:stCondLst>
                                        </p:cTn>
                                        <p:tgtEl>
                                          <p:spTgt spid="105"/>
                                        </p:tgtEl>
                                        <p:attrNameLst>
                                          <p:attrName>style.visibility</p:attrName>
                                        </p:attrNameLst>
                                      </p:cBhvr>
                                      <p:to>
                                        <p:strVal val="visible"/>
                                      </p:to>
                                    </p:set>
                                  </p:childTnLst>
                                </p:cTn>
                              </p:par>
                              <p:par>
                                <p:cTn id="42" presetID="1" presetClass="entr" presetSubtype="0" fill="hold" nodeType="withEffect">
                                  <p:stCondLst>
                                    <p:cond delay="500"/>
                                  </p:stCondLst>
                                  <p:childTnLst>
                                    <p:set>
                                      <p:cBhvr>
                                        <p:cTn id="43" dur="1" fill="hold">
                                          <p:stCondLst>
                                            <p:cond delay="0"/>
                                          </p:stCondLst>
                                        </p:cTn>
                                        <p:tgtEl>
                                          <p:spTgt spid="120"/>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50" presetClass="path" presetSubtype="0" accel="50000" decel="50000" fill="hold" nodeType="clickEffect">
                                  <p:stCondLst>
                                    <p:cond delay="500"/>
                                  </p:stCondLst>
                                  <p:childTnLst>
                                    <p:animMotion origin="layout" path="M 0.00452 -0.0821 L 0.2658 -0.0821 C 0.38229 -0.0821 0.52743 -0.01636 0.52743 0.03704 L 0.52743 0.15771 " pathEditMode="relative" rAng="0" ptsTypes="AAAA">
                                      <p:cBhvr>
                                        <p:cTn id="47" dur="2000" fill="hold"/>
                                        <p:tgtEl>
                                          <p:spTgt spid="124"/>
                                        </p:tgtEl>
                                        <p:attrNameLst>
                                          <p:attrName>ppt_x</p:attrName>
                                          <p:attrName>ppt_y</p:attrName>
                                        </p:attrNameLst>
                                      </p:cBhvr>
                                      <p:rCtr x="26146" y="11975"/>
                                    </p:animMotion>
                                  </p:childTnLst>
                                </p:cTn>
                              </p:par>
                              <p:par>
                                <p:cTn id="48" presetID="50" presetClass="path" presetSubtype="0" accel="50000" decel="50000" fill="hold" nodeType="withEffect">
                                  <p:stCondLst>
                                    <p:cond delay="500"/>
                                  </p:stCondLst>
                                  <p:childTnLst>
                                    <p:animMotion origin="layout" path="M 0.00712 -0.08426 L 0.26528 -0.08426 C 0.38038 -0.08426 0.52621 -0.01821 0.52621 0.03642 C 0.52621 0.07623 0.52482 0.11667 0.52482 0.1571 " pathEditMode="relative" rAng="0" ptsTypes="AAAA">
                                      <p:cBhvr>
                                        <p:cTn id="49" dur="2000" fill="hold"/>
                                        <p:tgtEl>
                                          <p:spTgt spid="125"/>
                                        </p:tgtEl>
                                        <p:attrNameLst>
                                          <p:attrName>ppt_x</p:attrName>
                                          <p:attrName>ppt_y</p:attrName>
                                        </p:attrNameLst>
                                      </p:cBhvr>
                                      <p:rCtr x="25955" y="12068"/>
                                    </p:animMotion>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500"/>
                                  </p:stCondLst>
                                  <p:childTnLst>
                                    <p:set>
                                      <p:cBhvr>
                                        <p:cTn id="53" dur="1" fill="hold">
                                          <p:stCondLst>
                                            <p:cond delay="0"/>
                                          </p:stCondLst>
                                        </p:cTn>
                                        <p:tgtEl>
                                          <p:spTgt spid="126"/>
                                        </p:tgtEl>
                                        <p:attrNameLst>
                                          <p:attrName>style.visibility</p:attrName>
                                        </p:attrNameLst>
                                      </p:cBhvr>
                                      <p:to>
                                        <p:strVal val="visible"/>
                                      </p:to>
                                    </p:set>
                                  </p:childTnLst>
                                </p:cTn>
                              </p:par>
                              <p:par>
                                <p:cTn id="54" presetID="1" presetClass="entr" presetSubtype="0" fill="hold" nodeType="withEffect">
                                  <p:stCondLst>
                                    <p:cond delay="500"/>
                                  </p:stCondLst>
                                  <p:childTnLst>
                                    <p:set>
                                      <p:cBhvr>
                                        <p:cTn id="55" dur="1" fill="hold">
                                          <p:stCondLst>
                                            <p:cond delay="0"/>
                                          </p:stCondLst>
                                        </p:cTn>
                                        <p:tgtEl>
                                          <p:spTgt spid="12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55"/>
                                        </p:tgtEl>
                                        <p:attrNameLst>
                                          <p:attrName>style.visibility</p:attrName>
                                        </p:attrNameLst>
                                      </p:cBhvr>
                                      <p:to>
                                        <p:strVal val="visible"/>
                                      </p:to>
                                    </p:set>
                                  </p:childTnLst>
                                </p:cTn>
                              </p:par>
                            </p:childTnLst>
                          </p:cTn>
                        </p:par>
                        <p:par>
                          <p:cTn id="60" fill="hold">
                            <p:stCondLst>
                              <p:cond delay="0"/>
                            </p:stCondLst>
                            <p:childTnLst>
                              <p:par>
                                <p:cTn id="61" presetID="1" presetClass="entr" presetSubtype="0" fill="hold" nodeType="afterEffect">
                                  <p:stCondLst>
                                    <p:cond delay="0"/>
                                  </p:stCondLst>
                                  <p:childTnLst>
                                    <p:set>
                                      <p:cBhvr>
                                        <p:cTn id="62" dur="1" fill="hold">
                                          <p:stCondLst>
                                            <p:cond delay="0"/>
                                          </p:stCondLst>
                                        </p:cTn>
                                        <p:tgtEl>
                                          <p:spTgt spid="1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103" grpId="0" animBg="1"/>
      <p:bldP spid="6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6" name="Shape 180">
            <a:extLst>
              <a:ext uri="{FF2B5EF4-FFF2-40B4-BE49-F238E27FC236}">
                <a16:creationId xmlns:a16="http://schemas.microsoft.com/office/drawing/2014/main" id="{9FEE76A8-CBD7-48E4-BA60-0B28787DE565}"/>
              </a:ext>
            </a:extLst>
          </p:cNvPr>
          <p:cNvSpPr/>
          <p:nvPr/>
        </p:nvSpPr>
        <p:spPr>
          <a:xfrm rot="16200000">
            <a:off x="2981143" y="3685540"/>
            <a:ext cx="503336" cy="263658"/>
          </a:xfrm>
          <a:prstGeom prst="downArrow">
            <a:avLst>
              <a:gd name="adj1" fmla="val 50000"/>
              <a:gd name="adj2" fmla="val 50000"/>
            </a:avLst>
          </a:prstGeom>
          <a:solidFill>
            <a:srgbClr val="FF7C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13" name="群組 12">
            <a:extLst>
              <a:ext uri="{FF2B5EF4-FFF2-40B4-BE49-F238E27FC236}">
                <a16:creationId xmlns:a16="http://schemas.microsoft.com/office/drawing/2014/main" id="{50C75FC4-6F6A-4E5C-8554-3B145C04B043}"/>
              </a:ext>
            </a:extLst>
          </p:cNvPr>
          <p:cNvGrpSpPr/>
          <p:nvPr/>
        </p:nvGrpSpPr>
        <p:grpSpPr>
          <a:xfrm>
            <a:off x="3370987" y="2938315"/>
            <a:ext cx="2253355" cy="1823330"/>
            <a:chOff x="3884614" y="2771929"/>
            <a:chExt cx="2253355" cy="1823330"/>
          </a:xfrm>
        </p:grpSpPr>
        <p:sp>
          <p:nvSpPr>
            <p:cNvPr id="183" name="Shape 171">
              <a:extLst>
                <a:ext uri="{FF2B5EF4-FFF2-40B4-BE49-F238E27FC236}">
                  <a16:creationId xmlns:a16="http://schemas.microsoft.com/office/drawing/2014/main" id="{5155E275-B6C3-4B38-A22F-2F1475D55FC5}"/>
                </a:ext>
              </a:extLst>
            </p:cNvPr>
            <p:cNvSpPr/>
            <p:nvPr/>
          </p:nvSpPr>
          <p:spPr>
            <a:xfrm>
              <a:off x="3884614" y="2771929"/>
              <a:ext cx="2253355" cy="1823330"/>
            </a:xfrm>
            <a:prstGeom prst="rect">
              <a:avLst/>
            </a:prstGeom>
            <a:solidFill>
              <a:srgbClr val="FF7C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lang="zh-TW" b="1">
                <a:solidFill>
                  <a:schemeClr val="lt1"/>
                </a:solidFill>
                <a:latin typeface="Microsoft JhengHei"/>
                <a:ea typeface="Microsoft JhengHei"/>
                <a:cs typeface="Microsoft JhengHei"/>
              </a:endParaRPr>
            </a:p>
          </p:txBody>
        </p:sp>
        <p:sp>
          <p:nvSpPr>
            <p:cNvPr id="185" name="矩形: 圓角 62">
              <a:extLst>
                <a:ext uri="{FF2B5EF4-FFF2-40B4-BE49-F238E27FC236}">
                  <a16:creationId xmlns:a16="http://schemas.microsoft.com/office/drawing/2014/main" id="{43A4C2A1-2555-4A78-BB62-D2A7602B1912}"/>
                </a:ext>
              </a:extLst>
            </p:cNvPr>
            <p:cNvSpPr/>
            <p:nvPr/>
          </p:nvSpPr>
          <p:spPr>
            <a:xfrm>
              <a:off x="4004086" y="4368811"/>
              <a:ext cx="2005779" cy="226448"/>
            </a:xfrm>
            <a:prstGeom prst="roundRect">
              <a:avLst>
                <a:gd name="adj" fmla="val 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err="1">
                  <a:latin typeface="Microsoft JhengHei"/>
                  <a:ea typeface="Microsoft JhengHei"/>
                  <a:cs typeface="Microsoft JhengHei"/>
                </a:rPr>
                <a:t>不需</a:t>
              </a:r>
              <a:r>
                <a:rPr lang="en-US" altLang="zh-TW" b="1">
                  <a:latin typeface="Microsoft JhengHei"/>
                  <a:ea typeface="Microsoft JhengHei"/>
                  <a:cs typeface="Microsoft JhengHei"/>
                </a:rPr>
                <a:t> GC </a:t>
              </a:r>
              <a:r>
                <a:rPr lang="en-US" altLang="zh-TW" b="1" err="1">
                  <a:latin typeface="Microsoft JhengHei"/>
                  <a:ea typeface="Microsoft JhengHei"/>
                  <a:cs typeface="Microsoft JhengHei"/>
                </a:rPr>
                <a:t>直接</a:t>
              </a:r>
              <a:r>
                <a:rPr lang="zh-TW" altLang="en-US" b="1">
                  <a:latin typeface="Microsoft JhengHei"/>
                  <a:ea typeface="Microsoft JhengHei"/>
                  <a:cs typeface="Microsoft JhengHei"/>
                </a:rPr>
                <a:t>寫入</a:t>
              </a:r>
            </a:p>
          </p:txBody>
        </p:sp>
      </p:grpSp>
      <p:sp>
        <p:nvSpPr>
          <p:cNvPr id="2" name="內容版面配置區 1">
            <a:extLst>
              <a:ext uri="{FF2B5EF4-FFF2-40B4-BE49-F238E27FC236}">
                <a16:creationId xmlns:a16="http://schemas.microsoft.com/office/drawing/2014/main" id="{7BD11798-A8F8-5D45-BC99-6BE1E84C9B60}"/>
              </a:ext>
            </a:extLst>
          </p:cNvPr>
          <p:cNvSpPr>
            <a:spLocks noGrp="1"/>
          </p:cNvSpPr>
          <p:nvPr>
            <p:ph idx="1"/>
          </p:nvPr>
        </p:nvSpPr>
        <p:spPr>
          <a:xfrm>
            <a:off x="267331" y="1036649"/>
            <a:ext cx="8455442" cy="844729"/>
          </a:xfrm>
        </p:spPr>
        <p:txBody>
          <a:bodyPr vert="horz" lIns="91440" tIns="45720" rIns="91440" bIns="45720" rtlCol="0" anchor="t">
            <a:normAutofit fontScale="92500"/>
          </a:bodyPr>
          <a:lstStyle/>
          <a:p>
            <a:pPr>
              <a:buFont typeface="Wingdings"/>
              <a:buChar char="l"/>
            </a:pPr>
            <a:r>
              <a:rPr kumimoji="1" lang="zh-TW" dirty="0"/>
              <a:t>當預留更多空間，將不需立即做 </a:t>
            </a:r>
            <a:r>
              <a:rPr kumimoji="1" lang="en" dirty="0"/>
              <a:t>Garbage Collection</a:t>
            </a:r>
            <a:r>
              <a:rPr kumimoji="1" lang="zh-TW" altLang="en-US" dirty="0"/>
              <a:t>，</a:t>
            </a:r>
            <a:r>
              <a:rPr kumimoji="1" lang="zh-TW" dirty="0"/>
              <a:t>可以直接寫入資料</a:t>
            </a:r>
            <a:endParaRPr kumimoji="1" lang="zh-TW" b="0" dirty="0"/>
          </a:p>
          <a:p>
            <a:pPr>
              <a:buFont typeface="Wingdings"/>
              <a:buChar char="l"/>
            </a:pPr>
            <a:r>
              <a:rPr kumimoji="1" lang="zh-TW" dirty="0"/>
              <a:t>包含無效資料的預留空間，將再透過 </a:t>
            </a:r>
            <a:r>
              <a:rPr kumimoji="1" lang="en-US" altLang="zh-TW" dirty="0"/>
              <a:t>SSD</a:t>
            </a:r>
            <a:r>
              <a:rPr kumimoji="1" lang="zh-TW" dirty="0"/>
              <a:t> </a:t>
            </a:r>
            <a:r>
              <a:rPr kumimoji="1" lang="en-US" altLang="zh-TW" dirty="0"/>
              <a:t>Trim </a:t>
            </a:r>
            <a:r>
              <a:rPr kumimoji="1" lang="zh-TW" dirty="0"/>
              <a:t>指令回</a:t>
            </a:r>
            <a:r>
              <a:rPr kumimoji="1" lang="zh-TW" altLang="en-US" dirty="0"/>
              <a:t>收</a:t>
            </a:r>
            <a:endParaRPr lang="zh-TW" dirty="0"/>
          </a:p>
        </p:txBody>
      </p:sp>
      <p:sp>
        <p:nvSpPr>
          <p:cNvPr id="172" name="Shape 172"/>
          <p:cNvSpPr txBox="1">
            <a:spLocks noGrp="1"/>
          </p:cNvSpPr>
          <p:nvPr>
            <p:ph type="title"/>
          </p:nvPr>
        </p:nvSpPr>
        <p:spPr>
          <a:xfrm>
            <a:off x="799060" y="109328"/>
            <a:ext cx="8250144" cy="857250"/>
          </a:xfrm>
          <a:prstGeom prst="rect">
            <a:avLst/>
          </a:prstGeom>
          <a:noFill/>
          <a:ln>
            <a:noFill/>
          </a:ln>
        </p:spPr>
        <p:txBody>
          <a:bodyPr spcFirstLastPara="1" wrap="square" lIns="91425" tIns="45700" rIns="91425" bIns="45700" anchor="ctr" anchorCtr="0">
            <a:noAutofit/>
          </a:bodyPr>
          <a:lstStyle/>
          <a:p>
            <a:pPr>
              <a:buClr>
                <a:schemeClr val="lt1"/>
              </a:buClr>
              <a:buSzPts val="800"/>
              <a:buFont typeface="Arial"/>
            </a:pPr>
            <a:r>
              <a:rPr lang="zh-TW" sz="3600">
                <a:latin typeface="Microsoft JhengHei"/>
                <a:ea typeface="Microsoft JhengHei"/>
                <a:cs typeface="Microsoft JhengHei"/>
                <a:sym typeface="Microsoft JhengHei"/>
              </a:rPr>
              <a:t>如何影響 </a:t>
            </a:r>
            <a:r>
              <a:rPr lang="en-US" altLang="zh-TW" sz="3600">
                <a:latin typeface="Microsoft JhengHei"/>
                <a:ea typeface="Microsoft JhengHei"/>
                <a:cs typeface="Microsoft JhengHei"/>
                <a:sym typeface="Microsoft JhengHei"/>
              </a:rPr>
              <a:t>SSD</a:t>
            </a:r>
            <a:r>
              <a:rPr lang="zh-TW" sz="3600">
                <a:latin typeface="Microsoft JhengHei"/>
                <a:ea typeface="Microsoft JhengHei"/>
                <a:cs typeface="Microsoft JhengHei"/>
                <a:sym typeface="Microsoft JhengHei"/>
              </a:rPr>
              <a:t> </a:t>
            </a:r>
            <a:r>
              <a:rPr lang="zh-TW" altLang="en-US" sz="3600">
                <a:latin typeface="Microsoft JhengHei"/>
                <a:ea typeface="Microsoft JhengHei"/>
                <a:cs typeface="Microsoft JhengHei"/>
                <a:sym typeface="Microsoft JhengHei"/>
              </a:rPr>
              <a:t>壽命與</a:t>
            </a:r>
            <a:r>
              <a:rPr lang="zh-TW" sz="3600">
                <a:latin typeface="Microsoft JhengHei"/>
                <a:ea typeface="Microsoft JhengHei"/>
                <a:cs typeface="Microsoft JhengHei"/>
                <a:sym typeface="Microsoft JhengHei"/>
              </a:rPr>
              <a:t>效能 (</a:t>
            </a:r>
            <a:r>
              <a:rPr lang="en-US" altLang="zh-TW">
                <a:latin typeface="Microsoft JhengHei"/>
                <a:ea typeface="Microsoft JhengHei"/>
                <a:cs typeface="Microsoft JhengHei"/>
                <a:sym typeface="Microsoft JhengHei"/>
              </a:rPr>
              <a:t>3</a:t>
            </a:r>
            <a:r>
              <a:rPr lang="zh-TW" sz="3600">
                <a:latin typeface="Microsoft JhengHei"/>
                <a:ea typeface="Microsoft JhengHei"/>
                <a:cs typeface="Microsoft JhengHei"/>
                <a:sym typeface="Microsoft JhengHei"/>
              </a:rPr>
              <a:t>) </a:t>
            </a:r>
            <a:endParaRPr lang="zh-TW" sz="3600">
              <a:latin typeface="Microsoft JhengHei"/>
              <a:ea typeface="Microsoft JhengHei"/>
              <a:cs typeface="Microsoft JhengHei"/>
            </a:endParaRPr>
          </a:p>
        </p:txBody>
      </p:sp>
      <p:grpSp>
        <p:nvGrpSpPr>
          <p:cNvPr id="23" name="群組 22">
            <a:extLst>
              <a:ext uri="{FF2B5EF4-FFF2-40B4-BE49-F238E27FC236}">
                <a16:creationId xmlns:a16="http://schemas.microsoft.com/office/drawing/2014/main" id="{9692DE67-85EE-7A4F-904C-68C9B766A620}"/>
              </a:ext>
            </a:extLst>
          </p:cNvPr>
          <p:cNvGrpSpPr/>
          <p:nvPr/>
        </p:nvGrpSpPr>
        <p:grpSpPr>
          <a:xfrm>
            <a:off x="21566" y="112265"/>
            <a:ext cx="1813937" cy="763252"/>
            <a:chOff x="231458" y="98243"/>
            <a:chExt cx="1641409" cy="763252"/>
          </a:xfrm>
        </p:grpSpPr>
        <p:sp>
          <p:nvSpPr>
            <p:cNvPr id="24" name="五邊形 23">
              <a:extLst>
                <a:ext uri="{FF2B5EF4-FFF2-40B4-BE49-F238E27FC236}">
                  <a16:creationId xmlns:a16="http://schemas.microsoft.com/office/drawing/2014/main" id="{CAEB6B96-6A96-5547-8E09-D3A42FD55FE2}"/>
                </a:ext>
              </a:extLst>
            </p:cNvPr>
            <p:cNvSpPr/>
            <p:nvPr/>
          </p:nvSpPr>
          <p:spPr>
            <a:xfrm>
              <a:off x="231458" y="98243"/>
              <a:ext cx="1641409" cy="763252"/>
            </a:xfrm>
            <a:prstGeom prst="homePlate">
              <a:avLst>
                <a:gd name="adj" fmla="val 30720"/>
              </a:avLst>
            </a:prstGeom>
            <a:gradFill>
              <a:gsLst>
                <a:gs pos="0">
                  <a:srgbClr val="000000">
                    <a:alpha val="0"/>
                  </a:srgbClr>
                </a:gs>
                <a:gs pos="0">
                  <a:srgbClr val="000000">
                    <a:alpha val="0"/>
                  </a:srgbClr>
                </a:gs>
                <a:gs pos="12000">
                  <a:srgbClr val="003300"/>
                </a:gs>
                <a:gs pos="78000">
                  <a:srgbClr val="003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5" name="矩形 24">
              <a:extLst>
                <a:ext uri="{FF2B5EF4-FFF2-40B4-BE49-F238E27FC236}">
                  <a16:creationId xmlns:a16="http://schemas.microsoft.com/office/drawing/2014/main" id="{5D793DFF-D716-2641-A35E-4D446CAD8C7E}"/>
                </a:ext>
              </a:extLst>
            </p:cNvPr>
            <p:cNvSpPr/>
            <p:nvPr/>
          </p:nvSpPr>
          <p:spPr>
            <a:xfrm>
              <a:off x="409754" y="141081"/>
              <a:ext cx="1330911" cy="707886"/>
            </a:xfrm>
            <a:prstGeom prst="rect">
              <a:avLst/>
            </a:prstGeom>
            <a:noFill/>
          </p:spPr>
          <p:txBody>
            <a:bodyPr wrap="square">
              <a:spAutoFit/>
            </a:bodyPr>
            <a:lstStyle/>
            <a:p>
              <a:r>
                <a:rPr lang="zh-TW" altLang="zh-TW" sz="2000" b="1">
                  <a:solidFill>
                    <a:schemeClr val="bg1"/>
                  </a:solidFill>
                  <a:latin typeface="Microsoft JhengHei"/>
                  <a:ea typeface="Microsoft JhengHei"/>
                  <a:cs typeface="Microsoft JhengHei"/>
                  <a:sym typeface="Microsoft JhengHei"/>
                </a:rPr>
                <a:t>預留</a:t>
              </a:r>
              <a:r>
                <a:rPr lang="zh-TW" altLang="en-US" sz="2000" b="1">
                  <a:solidFill>
                    <a:schemeClr val="bg1"/>
                  </a:solidFill>
                  <a:latin typeface="Microsoft JhengHei"/>
                  <a:ea typeface="Microsoft JhengHei"/>
                  <a:cs typeface="Microsoft JhengHei"/>
                  <a:sym typeface="Microsoft JhengHei"/>
                </a:rPr>
                <a:t>空</a:t>
              </a:r>
              <a:r>
                <a:rPr lang="zh-CN" altLang="en-US" sz="2000" b="1">
                  <a:solidFill>
                    <a:schemeClr val="bg1"/>
                  </a:solidFill>
                  <a:latin typeface="Microsoft JhengHei"/>
                  <a:ea typeface="Microsoft JhengHei"/>
                  <a:cs typeface="Microsoft JhengHei"/>
                  <a:sym typeface="Microsoft JhengHei"/>
                </a:rPr>
                <a:t>間</a:t>
              </a:r>
              <a:endParaRPr lang="en-US" altLang="zh-CN" sz="2000" b="1">
                <a:solidFill>
                  <a:schemeClr val="bg1"/>
                </a:solidFill>
                <a:latin typeface="Microsoft JhengHei"/>
                <a:ea typeface="Microsoft JhengHei"/>
                <a:cs typeface="Microsoft JhengHei"/>
                <a:sym typeface="Microsoft JhengHei"/>
              </a:endParaRPr>
            </a:p>
            <a:p>
              <a:r>
                <a:rPr lang="zh-CN" altLang="en-US" sz="2000" b="1">
                  <a:solidFill>
                    <a:schemeClr val="bg1"/>
                  </a:solidFill>
                  <a:latin typeface="Microsoft JhengHei"/>
                  <a:ea typeface="Microsoft JhengHei"/>
                  <a:cs typeface="Microsoft JhengHei"/>
                  <a:sym typeface="Microsoft JhengHei"/>
                </a:rPr>
                <a:t>配置</a:t>
              </a:r>
              <a:r>
                <a:rPr lang="zh-TW" altLang="en-US" sz="2000" b="1">
                  <a:solidFill>
                    <a:schemeClr val="bg1"/>
                  </a:solidFill>
                  <a:latin typeface="Microsoft JhengHei"/>
                  <a:ea typeface="Microsoft JhengHei"/>
                  <a:cs typeface="Microsoft JhengHei"/>
                  <a:sym typeface="Microsoft JhengHei"/>
                </a:rPr>
                <a:t>(</a:t>
              </a:r>
              <a:r>
                <a:rPr lang="en-US" altLang="zh-TW" sz="2000" b="1">
                  <a:solidFill>
                    <a:schemeClr val="bg1"/>
                  </a:solidFill>
                  <a:latin typeface="Microsoft JhengHei"/>
                  <a:ea typeface="Microsoft JhengHei"/>
                  <a:cs typeface="Microsoft JhengHei"/>
                  <a:sym typeface="Microsoft JhengHei"/>
                </a:rPr>
                <a:t>OP</a:t>
              </a:r>
              <a:r>
                <a:rPr lang="en-US" altLang="en-US" sz="2000" b="1">
                  <a:solidFill>
                    <a:schemeClr val="bg1"/>
                  </a:solidFill>
                  <a:latin typeface="Microsoft JhengHei"/>
                  <a:ea typeface="Microsoft JhengHei"/>
                  <a:cs typeface="Microsoft JhengHei"/>
                  <a:sym typeface="Microsoft JhengHei"/>
                </a:rPr>
                <a:t>) </a:t>
              </a:r>
              <a:endParaRPr lang="zh-TW" altLang="en-US" sz="2000" b="1">
                <a:solidFill>
                  <a:schemeClr val="bg1"/>
                </a:solidFill>
              </a:endParaRPr>
            </a:p>
          </p:txBody>
        </p:sp>
      </p:grpSp>
      <p:sp>
        <p:nvSpPr>
          <p:cNvPr id="128" name="Shape 171">
            <a:extLst>
              <a:ext uri="{FF2B5EF4-FFF2-40B4-BE49-F238E27FC236}">
                <a16:creationId xmlns:a16="http://schemas.microsoft.com/office/drawing/2014/main" id="{99287942-ED02-4F16-92B7-476ED4E9A5CB}"/>
              </a:ext>
            </a:extLst>
          </p:cNvPr>
          <p:cNvSpPr/>
          <p:nvPr/>
        </p:nvSpPr>
        <p:spPr>
          <a:xfrm>
            <a:off x="875344" y="2944152"/>
            <a:ext cx="2315163" cy="1835969"/>
          </a:xfrm>
          <a:prstGeom prst="rect">
            <a:avLst/>
          </a:prstGeom>
          <a:solidFill>
            <a:srgbClr val="FF7C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1" i="0" u="none" strike="noStrike" cap="none">
              <a:solidFill>
                <a:schemeClr val="lt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endParaRPr sz="1400" b="1" i="0" u="none" strike="noStrike" cap="none">
              <a:solidFill>
                <a:schemeClr val="lt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endParaRPr sz="1400" b="1" i="0" u="none" strike="noStrike" cap="none">
              <a:solidFill>
                <a:schemeClr val="lt1"/>
              </a:solidFill>
              <a:latin typeface="Microsoft JhengHei"/>
              <a:ea typeface="Microsoft JhengHei"/>
              <a:cs typeface="Microsoft JhengHei"/>
              <a:sym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altLang="en-US" b="1">
              <a:solidFill>
                <a:schemeClr val="lt1"/>
              </a:solidFill>
              <a:latin typeface="Microsoft JhengHei"/>
              <a:ea typeface="Microsoft JhengHei"/>
              <a:cs typeface="Microsoft JhengHei"/>
            </a:endParaRPr>
          </a:p>
        </p:txBody>
      </p:sp>
      <p:sp>
        <p:nvSpPr>
          <p:cNvPr id="129" name="矩形: 圓角 128">
            <a:extLst>
              <a:ext uri="{FF2B5EF4-FFF2-40B4-BE49-F238E27FC236}">
                <a16:creationId xmlns:a16="http://schemas.microsoft.com/office/drawing/2014/main" id="{1E3DAB5C-53C3-495C-9432-4FB71661D378}"/>
              </a:ext>
            </a:extLst>
          </p:cNvPr>
          <p:cNvSpPr/>
          <p:nvPr/>
        </p:nvSpPr>
        <p:spPr>
          <a:xfrm>
            <a:off x="1045786" y="4553673"/>
            <a:ext cx="2005779" cy="226448"/>
          </a:xfrm>
          <a:prstGeom prst="roundRect">
            <a:avLst>
              <a:gd name="adj" fmla="val 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a:latin typeface="Microsoft JhengHei"/>
                <a:ea typeface="Microsoft JhengHei"/>
                <a:cs typeface="Microsoft JhengHei"/>
              </a:rPr>
              <a:t>SSD 收到寫入需求</a:t>
            </a:r>
          </a:p>
        </p:txBody>
      </p:sp>
      <p:grpSp>
        <p:nvGrpSpPr>
          <p:cNvPr id="12" name="群組 11">
            <a:extLst>
              <a:ext uri="{FF2B5EF4-FFF2-40B4-BE49-F238E27FC236}">
                <a16:creationId xmlns:a16="http://schemas.microsoft.com/office/drawing/2014/main" id="{AC1C84B0-DEAF-448E-AC94-A08951464FBD}"/>
              </a:ext>
            </a:extLst>
          </p:cNvPr>
          <p:cNvGrpSpPr/>
          <p:nvPr/>
        </p:nvGrpSpPr>
        <p:grpSpPr>
          <a:xfrm>
            <a:off x="1043850" y="3060744"/>
            <a:ext cx="2007715" cy="1417062"/>
            <a:chOff x="1557477" y="2894358"/>
            <a:chExt cx="2007715" cy="1417062"/>
          </a:xfrm>
        </p:grpSpPr>
        <p:graphicFrame>
          <p:nvGraphicFramePr>
            <p:cNvPr id="131" name="Shape 177">
              <a:extLst>
                <a:ext uri="{FF2B5EF4-FFF2-40B4-BE49-F238E27FC236}">
                  <a16:creationId xmlns:a16="http://schemas.microsoft.com/office/drawing/2014/main" id="{9CF2AE45-B93F-4151-BF53-F36B36EEF1CA}"/>
                </a:ext>
              </a:extLst>
            </p:cNvPr>
            <p:cNvGraphicFramePr/>
            <p:nvPr>
              <p:extLst/>
            </p:nvPr>
          </p:nvGraphicFramePr>
          <p:xfrm>
            <a:off x="2609280" y="2894359"/>
            <a:ext cx="955912" cy="670580"/>
          </p:xfrm>
          <a:graphic>
            <a:graphicData uri="http://schemas.openxmlformats.org/drawingml/2006/table">
              <a:tbl>
                <a:tblPr>
                  <a:noFill/>
                  <a:tableStyleId>{2B9A654A-813B-44C4-B551-F29080A36350}</a:tableStyleId>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sz="1600" b="1">
                            <a:solidFill>
                              <a:schemeClr val="lt1"/>
                            </a:solidFill>
                          </a:rPr>
                          <a:t>D</a:t>
                        </a:r>
                        <a:endParaRPr sz="16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endParaRPr lang="af-ZA" sz="1600" b="1">
                          <a:solidFill>
                            <a:srgbClr val="FFFFFF"/>
                          </a:solidFill>
                        </a:endParaRPr>
                      </a:p>
                    </a:txBody>
                    <a:tcPr marL="91450" marR="91450" marT="45725" marB="45725">
                      <a:solidFill>
                        <a:schemeClr val="accent6"/>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132" name="Shape 177">
              <a:extLst>
                <a:ext uri="{FF2B5EF4-FFF2-40B4-BE49-F238E27FC236}">
                  <a16:creationId xmlns:a16="http://schemas.microsoft.com/office/drawing/2014/main" id="{85E257F8-0DA2-4609-8C46-54A3E0478992}"/>
                </a:ext>
              </a:extLst>
            </p:cNvPr>
            <p:cNvGraphicFramePr/>
            <p:nvPr>
              <p:extLst/>
            </p:nvPr>
          </p:nvGraphicFramePr>
          <p:xfrm>
            <a:off x="1559413" y="2894358"/>
            <a:ext cx="955912" cy="670580"/>
          </p:xfrm>
          <a:graphic>
            <a:graphicData uri="http://schemas.openxmlformats.org/drawingml/2006/table">
              <a:tbl>
                <a:tblPr>
                  <a:noFill/>
                  <a:tableStyleId>{2B9A654A-813B-44C4-B551-F29080A36350}</a:tableStyleId>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sz="1600" b="1">
                            <a:solidFill>
                              <a:schemeClr val="lt1"/>
                            </a:solidFill>
                          </a:rPr>
                          <a:t>D</a:t>
                        </a:r>
                        <a:endParaRPr sz="16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endParaRPr lang="af-ZA" sz="1600" b="1">
                          <a:solidFill>
                            <a:srgbClr val="FFFFFF"/>
                          </a:solidFill>
                        </a:endParaRPr>
                      </a:p>
                    </a:txBody>
                    <a:tcPr marL="91450" marR="91450" marT="45725" marB="45725">
                      <a:solidFill>
                        <a:schemeClr val="accent6"/>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134" name="Shape 177">
              <a:extLst>
                <a:ext uri="{FF2B5EF4-FFF2-40B4-BE49-F238E27FC236}">
                  <a16:creationId xmlns:a16="http://schemas.microsoft.com/office/drawing/2014/main" id="{EA3ED28F-E132-45D7-B599-154BE46594AA}"/>
                </a:ext>
              </a:extLst>
            </p:cNvPr>
            <p:cNvGraphicFramePr/>
            <p:nvPr>
              <p:extLst/>
            </p:nvPr>
          </p:nvGraphicFramePr>
          <p:xfrm>
            <a:off x="2602506" y="3640840"/>
            <a:ext cx="955912" cy="670580"/>
          </p:xfrm>
          <a:graphic>
            <a:graphicData uri="http://schemas.openxmlformats.org/drawingml/2006/table">
              <a:tbl>
                <a:tblPr>
                  <a:noFill/>
                  <a:tableStyleId>{2B9A654A-813B-44C4-B551-F29080A36350}</a:tableStyleId>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endParaRPr sz="1600" b="1" strike="noStrike">
                          <a:solidFill>
                            <a:schemeClr val="lt1"/>
                          </a:solidFill>
                        </a:endParaRPr>
                      </a:p>
                    </a:txBody>
                    <a:tcPr marL="91450" marR="91450" marT="45725" marB="45725">
                      <a:solidFill>
                        <a:schemeClr val="accent4"/>
                      </a:solidFill>
                    </a:tcPr>
                  </a:tc>
                  <a:tc>
                    <a:txBody>
                      <a:bodyPr/>
                      <a:lstStyle/>
                      <a:p>
                        <a:pPr marL="0" marR="0" lvl="0" indent="0" algn="ctr" rtl="0">
                          <a:spcBef>
                            <a:spcPts val="0"/>
                          </a:spcBef>
                          <a:spcAft>
                            <a:spcPts val="0"/>
                          </a:spcAft>
                          <a:buNone/>
                        </a:pPr>
                        <a:endParaRPr lang="af-ZA" sz="1600" b="1">
                          <a:solidFill>
                            <a:srgbClr val="FFFFFF"/>
                          </a:solidFill>
                        </a:endParaRPr>
                      </a:p>
                    </a:txBody>
                    <a:tcPr marL="91450" marR="91450" marT="45725" marB="45725">
                      <a:solidFill>
                        <a:schemeClr val="accent4"/>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4"/>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4"/>
                      </a:solidFill>
                    </a:tcPr>
                  </a:tc>
                  <a:extLst>
                    <a:ext uri="{0D108BD9-81ED-4DB2-BD59-A6C34878D82A}">
                      <a16:rowId xmlns:a16="http://schemas.microsoft.com/office/drawing/2014/main" val="10001"/>
                    </a:ext>
                  </a:extLst>
                </a:tr>
              </a:tbl>
            </a:graphicData>
          </a:graphic>
        </p:graphicFrame>
        <p:graphicFrame>
          <p:nvGraphicFramePr>
            <p:cNvPr id="175" name="Shape 177">
              <a:extLst>
                <a:ext uri="{FF2B5EF4-FFF2-40B4-BE49-F238E27FC236}">
                  <a16:creationId xmlns:a16="http://schemas.microsoft.com/office/drawing/2014/main" id="{89B6A882-EB83-4D5A-B046-48349E1282C6}"/>
                </a:ext>
              </a:extLst>
            </p:cNvPr>
            <p:cNvGraphicFramePr/>
            <p:nvPr>
              <p:extLst/>
            </p:nvPr>
          </p:nvGraphicFramePr>
          <p:xfrm>
            <a:off x="1557477" y="3640840"/>
            <a:ext cx="955912" cy="670580"/>
          </p:xfrm>
          <a:graphic>
            <a:graphicData uri="http://schemas.openxmlformats.org/drawingml/2006/table">
              <a:tbl>
                <a:tblPr>
                  <a:noFill/>
                  <a:tableStyleId>{2B9A654A-813B-44C4-B551-F29080A36350}</a:tableStyleId>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endParaRPr sz="1600" b="1" strike="noStrike">
                          <a:solidFill>
                            <a:schemeClr val="lt1"/>
                          </a:solidFill>
                        </a:endParaRPr>
                      </a:p>
                    </a:txBody>
                    <a:tcPr marL="91450" marR="91450" marT="45725" marB="45725">
                      <a:solidFill>
                        <a:schemeClr val="accent4"/>
                      </a:solidFill>
                    </a:tcPr>
                  </a:tc>
                  <a:tc>
                    <a:txBody>
                      <a:bodyPr/>
                      <a:lstStyle/>
                      <a:p>
                        <a:pPr marL="0" marR="0" lvl="0" indent="0" algn="ctr" rtl="0">
                          <a:spcBef>
                            <a:spcPts val="0"/>
                          </a:spcBef>
                          <a:spcAft>
                            <a:spcPts val="0"/>
                          </a:spcAft>
                          <a:buNone/>
                        </a:pPr>
                        <a:endParaRPr lang="af-ZA" sz="1600" b="1">
                          <a:solidFill>
                            <a:srgbClr val="FFFFFF"/>
                          </a:solidFill>
                        </a:endParaRPr>
                      </a:p>
                    </a:txBody>
                    <a:tcPr marL="91450" marR="91450" marT="45725" marB="45725">
                      <a:solidFill>
                        <a:schemeClr val="accent4"/>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4"/>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4"/>
                      </a:solidFill>
                    </a:tcPr>
                  </a:tc>
                  <a:extLst>
                    <a:ext uri="{0D108BD9-81ED-4DB2-BD59-A6C34878D82A}">
                      <a16:rowId xmlns:a16="http://schemas.microsoft.com/office/drawing/2014/main" val="10001"/>
                    </a:ext>
                  </a:extLst>
                </a:tr>
              </a:tbl>
            </a:graphicData>
          </a:graphic>
        </p:graphicFrame>
      </p:grpSp>
      <p:grpSp>
        <p:nvGrpSpPr>
          <p:cNvPr id="8" name="群組 7">
            <a:extLst>
              <a:ext uri="{FF2B5EF4-FFF2-40B4-BE49-F238E27FC236}">
                <a16:creationId xmlns:a16="http://schemas.microsoft.com/office/drawing/2014/main" id="{A2A8908D-C81C-40CA-958B-9E415193B631}"/>
              </a:ext>
            </a:extLst>
          </p:cNvPr>
          <p:cNvGrpSpPr/>
          <p:nvPr/>
        </p:nvGrpSpPr>
        <p:grpSpPr>
          <a:xfrm>
            <a:off x="1049011" y="2170651"/>
            <a:ext cx="2005779" cy="670580"/>
            <a:chOff x="4255112" y="3793240"/>
            <a:chExt cx="2005779" cy="670580"/>
          </a:xfrm>
        </p:grpSpPr>
        <p:graphicFrame>
          <p:nvGraphicFramePr>
            <p:cNvPr id="173" name="Shape 177">
              <a:extLst>
                <a:ext uri="{FF2B5EF4-FFF2-40B4-BE49-F238E27FC236}">
                  <a16:creationId xmlns:a16="http://schemas.microsoft.com/office/drawing/2014/main" id="{C2DE19AE-2CEF-4FE5-A764-BD7F21FDEB99}"/>
                </a:ext>
              </a:extLst>
            </p:cNvPr>
            <p:cNvGraphicFramePr/>
            <p:nvPr>
              <p:extLst>
                <p:ext uri="{D42A27DB-BD31-4B8C-83A1-F6EECF244321}">
                  <p14:modId xmlns:p14="http://schemas.microsoft.com/office/powerpoint/2010/main" val="1534699952"/>
                </p:ext>
              </p:extLst>
            </p:nvPr>
          </p:nvGraphicFramePr>
          <p:xfrm>
            <a:off x="5304979" y="3793240"/>
            <a:ext cx="955912" cy="335290"/>
          </p:xfrm>
          <a:graphic>
            <a:graphicData uri="http://schemas.openxmlformats.org/drawingml/2006/table">
              <a:tbl>
                <a:tblPr>
                  <a:noFill/>
                  <a:tableStyleId>{2B9A654A-813B-44C4-B551-F29080A36350}</a:tableStyleId>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en-US" altLang="zh-TW" sz="1600" b="1">
                            <a:solidFill>
                              <a:schemeClr val="lt1"/>
                            </a:solidFill>
                          </a:rPr>
                          <a:t>N</a:t>
                        </a:r>
                        <a:endParaRPr sz="1600" b="1" strike="noStrike">
                          <a:solidFill>
                            <a:schemeClr val="lt1"/>
                          </a:solidFil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dirty="0">
                            <a:solidFill>
                              <a:srgbClr val="FFFFFF"/>
                            </a:solidFill>
                          </a:rPr>
                          <a:t>N</a:t>
                        </a:r>
                      </a:p>
                    </a:txBody>
                    <a:tcPr marL="91450" marR="91450" marT="45725" marB="45725">
                      <a:solidFill>
                        <a:srgbClr val="00B0F0"/>
                      </a:solidFill>
                    </a:tcPr>
                  </a:tc>
                  <a:extLst>
                    <a:ext uri="{0D108BD9-81ED-4DB2-BD59-A6C34878D82A}">
                      <a16:rowId xmlns:a16="http://schemas.microsoft.com/office/drawing/2014/main" val="10000"/>
                    </a:ext>
                  </a:extLst>
                </a:tr>
              </a:tbl>
            </a:graphicData>
          </a:graphic>
        </p:graphicFrame>
        <p:graphicFrame>
          <p:nvGraphicFramePr>
            <p:cNvPr id="174" name="Shape 177">
              <a:extLst>
                <a:ext uri="{FF2B5EF4-FFF2-40B4-BE49-F238E27FC236}">
                  <a16:creationId xmlns:a16="http://schemas.microsoft.com/office/drawing/2014/main" id="{E02026B8-BCFF-48FF-A9BB-76F53A725BEE}"/>
                </a:ext>
              </a:extLst>
            </p:cNvPr>
            <p:cNvGraphicFramePr/>
            <p:nvPr>
              <p:extLst/>
            </p:nvPr>
          </p:nvGraphicFramePr>
          <p:xfrm>
            <a:off x="4255112" y="3793240"/>
            <a:ext cx="955912" cy="670580"/>
          </p:xfrm>
          <a:graphic>
            <a:graphicData uri="http://schemas.openxmlformats.org/drawingml/2006/table">
              <a:tbl>
                <a:tblPr>
                  <a:noFill/>
                  <a:tableStyleId>{2B9A654A-813B-44C4-B551-F29080A36350}</a:tableStyleId>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en-US" altLang="zh-TW" sz="1600" b="1">
                            <a:solidFill>
                              <a:schemeClr val="lt1"/>
                            </a:solidFill>
                          </a:rPr>
                          <a:t>N</a:t>
                        </a:r>
                        <a:endParaRPr sz="1600" b="1" strike="noStrike">
                          <a:solidFill>
                            <a:schemeClr val="lt1"/>
                          </a:solidFil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a:solidFill>
                              <a:srgbClr val="FFFFFF"/>
                            </a:solidFill>
                          </a:rPr>
                          <a:t>N</a:t>
                        </a:r>
                      </a:p>
                    </a:txBody>
                    <a:tcPr marL="91450" marR="91450" marT="45725" marB="45725">
                      <a:solidFill>
                        <a:srgbClr val="00B0F0"/>
                      </a:solidFill>
                    </a:tcPr>
                  </a:tc>
                  <a:extLst>
                    <a:ext uri="{0D108BD9-81ED-4DB2-BD59-A6C34878D82A}">
                      <a16:rowId xmlns:a16="http://schemas.microsoft.com/office/drawing/2014/main" val="10000"/>
                    </a:ext>
                  </a:extLst>
                </a:tr>
                <a:tr h="332926">
                  <a:tc>
                    <a:txBody>
                      <a:bodyPr/>
                      <a:lstStyle/>
                      <a:p>
                        <a:pPr lvl="0" algn="ctr">
                          <a:buNone/>
                        </a:pPr>
                        <a:r>
                          <a:rPr lang="en-US" altLang="zh-TW" sz="1600" b="1" i="0" u="none" strike="noStrike" noProof="0">
                            <a:solidFill>
                              <a:srgbClr val="FFFFFF"/>
                            </a:solidFill>
                            <a:latin typeface="Arial"/>
                          </a:rPr>
                          <a:t>N</a:t>
                        </a:r>
                      </a:p>
                    </a:txBody>
                    <a:tcPr marL="91450" marR="91450" marT="45725" marB="45725">
                      <a:solidFill>
                        <a:srgbClr val="00B0F0"/>
                      </a:solidFill>
                    </a:tcPr>
                  </a:tc>
                  <a:tc>
                    <a:txBody>
                      <a:bodyPr/>
                      <a:lstStyle/>
                      <a:p>
                        <a:pPr lvl="0" algn="ctr">
                          <a:buNone/>
                        </a:pPr>
                        <a:r>
                          <a:rPr lang="af-ZA" altLang="zh-TW" sz="1600" b="1" i="0" u="none" strike="noStrike" noProof="0">
                            <a:solidFill>
                              <a:srgbClr val="FFFFFF"/>
                            </a:solidFill>
                            <a:latin typeface="Arial"/>
                          </a:rPr>
                          <a:t>N</a:t>
                        </a:r>
                      </a:p>
                    </a:txBody>
                    <a:tcPr marL="91450" marR="91450" marT="45725" marB="45725">
                      <a:solidFill>
                        <a:srgbClr val="00B0F0"/>
                      </a:solidFill>
                    </a:tcPr>
                  </a:tc>
                  <a:extLst>
                    <a:ext uri="{0D108BD9-81ED-4DB2-BD59-A6C34878D82A}">
                      <a16:rowId xmlns:a16="http://schemas.microsoft.com/office/drawing/2014/main" val="10001"/>
                    </a:ext>
                  </a:extLst>
                </a:tr>
              </a:tbl>
            </a:graphicData>
          </a:graphic>
        </p:graphicFrame>
      </p:grpSp>
      <p:graphicFrame>
        <p:nvGraphicFramePr>
          <p:cNvPr id="187" name="Shape 177">
            <a:extLst>
              <a:ext uri="{FF2B5EF4-FFF2-40B4-BE49-F238E27FC236}">
                <a16:creationId xmlns:a16="http://schemas.microsoft.com/office/drawing/2014/main" id="{BA078246-D87C-4AC2-86F2-F1C9D6C451DB}"/>
              </a:ext>
            </a:extLst>
          </p:cNvPr>
          <p:cNvGraphicFramePr/>
          <p:nvPr>
            <p:extLst>
              <p:ext uri="{D42A27DB-BD31-4B8C-83A1-F6EECF244321}">
                <p14:modId xmlns:p14="http://schemas.microsoft.com/office/powerpoint/2010/main" val="61164780"/>
              </p:ext>
            </p:extLst>
          </p:nvPr>
        </p:nvGraphicFramePr>
        <p:xfrm>
          <a:off x="4540326" y="3787757"/>
          <a:ext cx="955912" cy="670580"/>
        </p:xfrm>
        <a:graphic>
          <a:graphicData uri="http://schemas.openxmlformats.org/drawingml/2006/table">
            <a:tbl>
              <a:tblPr>
                <a:noFill/>
                <a:tableStyleId>{2B9A654A-813B-44C4-B551-F29080A36350}</a:tableStyleId>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en-US" altLang="zh-TW" sz="1600" b="1">
                          <a:solidFill>
                            <a:schemeClr val="lt1"/>
                          </a:solidFill>
                        </a:rPr>
                        <a:t>N</a:t>
                      </a:r>
                      <a:endParaRPr sz="1600" b="1" strike="noStrike">
                        <a:solidFill>
                          <a:schemeClr val="lt1"/>
                        </a:solidFil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a:solidFill>
                            <a:srgbClr val="FFFFFF"/>
                          </a:solidFill>
                        </a:rPr>
                        <a:t>N</a:t>
                      </a:r>
                    </a:p>
                  </a:txBody>
                  <a:tcPr marL="91450" marR="91450" marT="45725" marB="45725">
                    <a:solidFill>
                      <a:srgbClr val="00B0F0"/>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4"/>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4"/>
                    </a:solidFill>
                  </a:tcPr>
                </a:tc>
                <a:extLst>
                  <a:ext uri="{0D108BD9-81ED-4DB2-BD59-A6C34878D82A}">
                    <a16:rowId xmlns:a16="http://schemas.microsoft.com/office/drawing/2014/main" val="10001"/>
                  </a:ext>
                </a:extLst>
              </a:tr>
            </a:tbl>
          </a:graphicData>
        </a:graphic>
      </p:graphicFrame>
      <p:grpSp>
        <p:nvGrpSpPr>
          <p:cNvPr id="14" name="群組 13">
            <a:extLst>
              <a:ext uri="{FF2B5EF4-FFF2-40B4-BE49-F238E27FC236}">
                <a16:creationId xmlns:a16="http://schemas.microsoft.com/office/drawing/2014/main" id="{507464A5-C66D-4C4E-B4CA-0FDCACE0A969}"/>
              </a:ext>
            </a:extLst>
          </p:cNvPr>
          <p:cNvGrpSpPr/>
          <p:nvPr/>
        </p:nvGrpSpPr>
        <p:grpSpPr>
          <a:xfrm>
            <a:off x="3497253" y="3059785"/>
            <a:ext cx="2003884" cy="671539"/>
            <a:chOff x="4255112" y="5669168"/>
            <a:chExt cx="2003884" cy="671539"/>
          </a:xfrm>
        </p:grpSpPr>
        <p:grpSp>
          <p:nvGrpSpPr>
            <p:cNvPr id="188" name="群組 187">
              <a:extLst>
                <a:ext uri="{FF2B5EF4-FFF2-40B4-BE49-F238E27FC236}">
                  <a16:creationId xmlns:a16="http://schemas.microsoft.com/office/drawing/2014/main" id="{3D18CD3D-DD5C-4273-B570-B42C8DB43B67}"/>
                </a:ext>
              </a:extLst>
            </p:cNvPr>
            <p:cNvGrpSpPr/>
            <p:nvPr/>
          </p:nvGrpSpPr>
          <p:grpSpPr>
            <a:xfrm>
              <a:off x="4255112" y="5670127"/>
              <a:ext cx="955912" cy="670580"/>
              <a:chOff x="6472686" y="3629596"/>
              <a:chExt cx="955912" cy="670580"/>
            </a:xfrm>
          </p:grpSpPr>
          <p:graphicFrame>
            <p:nvGraphicFramePr>
              <p:cNvPr id="189" name="Shape 177">
                <a:extLst>
                  <a:ext uri="{FF2B5EF4-FFF2-40B4-BE49-F238E27FC236}">
                    <a16:creationId xmlns:a16="http://schemas.microsoft.com/office/drawing/2014/main" id="{533BF273-7248-41DD-9AC9-7620AD5F260E}"/>
                  </a:ext>
                </a:extLst>
              </p:cNvPr>
              <p:cNvGraphicFramePr/>
              <p:nvPr>
                <p:extLst/>
              </p:nvPr>
            </p:nvGraphicFramePr>
            <p:xfrm>
              <a:off x="6472686" y="3629596"/>
              <a:ext cx="955912" cy="670580"/>
            </p:xfrm>
            <a:graphic>
              <a:graphicData uri="http://schemas.openxmlformats.org/drawingml/2006/table">
                <a:tbl>
                  <a:tblPr>
                    <a:noFill/>
                    <a:tableStyleId>{2B9A654A-813B-44C4-B551-F29080A36350}</a:tableStyleId>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sz="1600" b="1">
                              <a:solidFill>
                                <a:schemeClr val="lt1"/>
                              </a:solidFill>
                            </a:rPr>
                            <a:t>D</a:t>
                          </a:r>
                          <a:endParaRPr sz="1600" b="1" strike="noStrike">
                            <a:solidFill>
                              <a:schemeClr val="lt1"/>
                            </a:solidFill>
                          </a:endParaRPr>
                        </a:p>
                      </a:txBody>
                      <a:tcPr marL="91450" marR="91450" marT="45725" marB="45725">
                        <a:solidFill>
                          <a:srgbClr val="48B422"/>
                        </a:solidFill>
                      </a:tcPr>
                    </a:tc>
                    <a:tc>
                      <a:txBody>
                        <a:bodyPr/>
                        <a:lstStyle/>
                        <a:p>
                          <a:pPr marL="0" marR="0" lvl="0" indent="0" algn="ctr" rtl="0">
                            <a:spcBef>
                              <a:spcPts val="0"/>
                            </a:spcBef>
                            <a:spcAft>
                              <a:spcPts val="0"/>
                            </a:spcAft>
                            <a:buNone/>
                          </a:pPr>
                          <a:endParaRPr lang="af-ZA" sz="1600" b="1">
                            <a:solidFill>
                              <a:srgbClr val="FFFFFF"/>
                            </a:solidFill>
                          </a:endParaRPr>
                        </a:p>
                      </a:txBody>
                      <a:tcPr marL="91450" marR="91450" marT="45725" marB="45725">
                        <a:solidFill>
                          <a:schemeClr val="accent6"/>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pSp>
            <p:nvGrpSpPr>
              <p:cNvPr id="190" name="群組 189">
                <a:extLst>
                  <a:ext uri="{FF2B5EF4-FFF2-40B4-BE49-F238E27FC236}">
                    <a16:creationId xmlns:a16="http://schemas.microsoft.com/office/drawing/2014/main" id="{A1280564-2F45-46BC-B833-5B89EB3697EE}"/>
                  </a:ext>
                </a:extLst>
              </p:cNvPr>
              <p:cNvGrpSpPr/>
              <p:nvPr/>
            </p:nvGrpSpPr>
            <p:grpSpPr>
              <a:xfrm>
                <a:off x="6525983" y="3966234"/>
                <a:ext cx="378544" cy="333941"/>
                <a:chOff x="7376502" y="4321835"/>
                <a:chExt cx="422989" cy="335290"/>
              </a:xfrm>
            </p:grpSpPr>
            <p:cxnSp>
              <p:nvCxnSpPr>
                <p:cNvPr id="207" name="直線接點 206">
                  <a:extLst>
                    <a:ext uri="{FF2B5EF4-FFF2-40B4-BE49-F238E27FC236}">
                      <a16:creationId xmlns:a16="http://schemas.microsoft.com/office/drawing/2014/main" id="{0B0AE27D-594A-44FD-971D-5B2AB6E4727A}"/>
                    </a:ext>
                  </a:extLst>
                </p:cNvPr>
                <p:cNvCxnSpPr>
                  <a:cxnSpLocks/>
                </p:cNvCxnSpPr>
                <p:nvPr/>
              </p:nvCxnSpPr>
              <p:spPr>
                <a:xfrm>
                  <a:off x="7517498"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8" name="直線接點 207">
                  <a:extLst>
                    <a:ext uri="{FF2B5EF4-FFF2-40B4-BE49-F238E27FC236}">
                      <a16:creationId xmlns:a16="http://schemas.microsoft.com/office/drawing/2014/main" id="{EC0222D2-50F6-4A81-B784-FCE52DC5873E}"/>
                    </a:ext>
                  </a:extLst>
                </p:cNvPr>
                <p:cNvCxnSpPr>
                  <a:cxnSpLocks/>
                </p:cNvCxnSpPr>
                <p:nvPr/>
              </p:nvCxnSpPr>
              <p:spPr>
                <a:xfrm>
                  <a:off x="7587996"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9" name="直線接點 208">
                  <a:extLst>
                    <a:ext uri="{FF2B5EF4-FFF2-40B4-BE49-F238E27FC236}">
                      <a16:creationId xmlns:a16="http://schemas.microsoft.com/office/drawing/2014/main" id="{888182B2-DD5C-42A7-887A-F15280476D44}"/>
                    </a:ext>
                  </a:extLst>
                </p:cNvPr>
                <p:cNvCxnSpPr>
                  <a:cxnSpLocks/>
                </p:cNvCxnSpPr>
                <p:nvPr/>
              </p:nvCxnSpPr>
              <p:spPr>
                <a:xfrm>
                  <a:off x="7658494"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0" name="直線接點 209">
                  <a:extLst>
                    <a:ext uri="{FF2B5EF4-FFF2-40B4-BE49-F238E27FC236}">
                      <a16:creationId xmlns:a16="http://schemas.microsoft.com/office/drawing/2014/main" id="{12E5AC78-8A80-4259-8DCB-2A311078FFA3}"/>
                    </a:ext>
                  </a:extLst>
                </p:cNvPr>
                <p:cNvCxnSpPr>
                  <a:cxnSpLocks/>
                </p:cNvCxnSpPr>
                <p:nvPr/>
              </p:nvCxnSpPr>
              <p:spPr>
                <a:xfrm>
                  <a:off x="772899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1" name="直線接點 210">
                  <a:extLst>
                    <a:ext uri="{FF2B5EF4-FFF2-40B4-BE49-F238E27FC236}">
                      <a16:creationId xmlns:a16="http://schemas.microsoft.com/office/drawing/2014/main" id="{6E445A0A-0666-4ABC-BA80-FEA5500660DC}"/>
                    </a:ext>
                  </a:extLst>
                </p:cNvPr>
                <p:cNvCxnSpPr>
                  <a:cxnSpLocks/>
                </p:cNvCxnSpPr>
                <p:nvPr/>
              </p:nvCxnSpPr>
              <p:spPr>
                <a:xfrm>
                  <a:off x="7447000"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2" name="直線接點 211">
                  <a:extLst>
                    <a:ext uri="{FF2B5EF4-FFF2-40B4-BE49-F238E27FC236}">
                      <a16:creationId xmlns:a16="http://schemas.microsoft.com/office/drawing/2014/main" id="{6E42E5F0-42FD-4590-A1EA-9D75F6A22F1F}"/>
                    </a:ext>
                  </a:extLst>
                </p:cNvPr>
                <p:cNvCxnSpPr>
                  <a:cxnSpLocks/>
                </p:cNvCxnSpPr>
                <p:nvPr/>
              </p:nvCxnSpPr>
              <p:spPr>
                <a:xfrm>
                  <a:off x="737650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13" name="直線接點 212">
                  <a:extLst>
                    <a:ext uri="{FF2B5EF4-FFF2-40B4-BE49-F238E27FC236}">
                      <a16:creationId xmlns:a16="http://schemas.microsoft.com/office/drawing/2014/main" id="{77C30E3B-755C-4B9E-A22D-190A5397D28B}"/>
                    </a:ext>
                  </a:extLst>
                </p:cNvPr>
                <p:cNvCxnSpPr>
                  <a:cxnSpLocks/>
                </p:cNvCxnSpPr>
                <p:nvPr/>
              </p:nvCxnSpPr>
              <p:spPr>
                <a:xfrm>
                  <a:off x="7799491"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91" name="群組 190">
                <a:extLst>
                  <a:ext uri="{FF2B5EF4-FFF2-40B4-BE49-F238E27FC236}">
                    <a16:creationId xmlns:a16="http://schemas.microsoft.com/office/drawing/2014/main" id="{EC57FFCF-16A4-4148-A0C4-1CDA736FC08D}"/>
                  </a:ext>
                </a:extLst>
              </p:cNvPr>
              <p:cNvGrpSpPr/>
              <p:nvPr/>
            </p:nvGrpSpPr>
            <p:grpSpPr>
              <a:xfrm>
                <a:off x="6998334" y="3966234"/>
                <a:ext cx="378544" cy="333941"/>
                <a:chOff x="7376502" y="4321835"/>
                <a:chExt cx="422989" cy="335290"/>
              </a:xfrm>
            </p:grpSpPr>
            <p:cxnSp>
              <p:nvCxnSpPr>
                <p:cNvPr id="200" name="直線接點 199">
                  <a:extLst>
                    <a:ext uri="{FF2B5EF4-FFF2-40B4-BE49-F238E27FC236}">
                      <a16:creationId xmlns:a16="http://schemas.microsoft.com/office/drawing/2014/main" id="{116DE1F3-1AD2-40EE-B160-8EFA23C92217}"/>
                    </a:ext>
                  </a:extLst>
                </p:cNvPr>
                <p:cNvCxnSpPr>
                  <a:cxnSpLocks/>
                </p:cNvCxnSpPr>
                <p:nvPr/>
              </p:nvCxnSpPr>
              <p:spPr>
                <a:xfrm>
                  <a:off x="7517498"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1" name="直線接點 200">
                  <a:extLst>
                    <a:ext uri="{FF2B5EF4-FFF2-40B4-BE49-F238E27FC236}">
                      <a16:creationId xmlns:a16="http://schemas.microsoft.com/office/drawing/2014/main" id="{A1A7677F-297C-45F0-BA22-AC6A58BF93FB}"/>
                    </a:ext>
                  </a:extLst>
                </p:cNvPr>
                <p:cNvCxnSpPr>
                  <a:cxnSpLocks/>
                </p:cNvCxnSpPr>
                <p:nvPr/>
              </p:nvCxnSpPr>
              <p:spPr>
                <a:xfrm>
                  <a:off x="7587996"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2" name="直線接點 201">
                  <a:extLst>
                    <a:ext uri="{FF2B5EF4-FFF2-40B4-BE49-F238E27FC236}">
                      <a16:creationId xmlns:a16="http://schemas.microsoft.com/office/drawing/2014/main" id="{D6EE4109-7F0C-4520-BC17-9ADC40FD176F}"/>
                    </a:ext>
                  </a:extLst>
                </p:cNvPr>
                <p:cNvCxnSpPr>
                  <a:cxnSpLocks/>
                </p:cNvCxnSpPr>
                <p:nvPr/>
              </p:nvCxnSpPr>
              <p:spPr>
                <a:xfrm>
                  <a:off x="7658494"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3" name="直線接點 202">
                  <a:extLst>
                    <a:ext uri="{FF2B5EF4-FFF2-40B4-BE49-F238E27FC236}">
                      <a16:creationId xmlns:a16="http://schemas.microsoft.com/office/drawing/2014/main" id="{0A8929B9-F66C-448D-A755-7F2B0302E5AA}"/>
                    </a:ext>
                  </a:extLst>
                </p:cNvPr>
                <p:cNvCxnSpPr>
                  <a:cxnSpLocks/>
                </p:cNvCxnSpPr>
                <p:nvPr/>
              </p:nvCxnSpPr>
              <p:spPr>
                <a:xfrm>
                  <a:off x="772899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4" name="直線接點 203">
                  <a:extLst>
                    <a:ext uri="{FF2B5EF4-FFF2-40B4-BE49-F238E27FC236}">
                      <a16:creationId xmlns:a16="http://schemas.microsoft.com/office/drawing/2014/main" id="{B09F33CD-5C2D-4F98-9F33-B04450C7D192}"/>
                    </a:ext>
                  </a:extLst>
                </p:cNvPr>
                <p:cNvCxnSpPr>
                  <a:cxnSpLocks/>
                </p:cNvCxnSpPr>
                <p:nvPr/>
              </p:nvCxnSpPr>
              <p:spPr>
                <a:xfrm>
                  <a:off x="7447000"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5" name="直線接點 204">
                  <a:extLst>
                    <a:ext uri="{FF2B5EF4-FFF2-40B4-BE49-F238E27FC236}">
                      <a16:creationId xmlns:a16="http://schemas.microsoft.com/office/drawing/2014/main" id="{DDF6D9AC-B743-410C-9C5C-6B55FFFD6D0D}"/>
                    </a:ext>
                  </a:extLst>
                </p:cNvPr>
                <p:cNvCxnSpPr>
                  <a:cxnSpLocks/>
                </p:cNvCxnSpPr>
                <p:nvPr/>
              </p:nvCxnSpPr>
              <p:spPr>
                <a:xfrm>
                  <a:off x="737650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6" name="直線接點 205">
                  <a:extLst>
                    <a:ext uri="{FF2B5EF4-FFF2-40B4-BE49-F238E27FC236}">
                      <a16:creationId xmlns:a16="http://schemas.microsoft.com/office/drawing/2014/main" id="{39F57419-98C8-478C-9AE3-14969A51789D}"/>
                    </a:ext>
                  </a:extLst>
                </p:cNvPr>
                <p:cNvCxnSpPr>
                  <a:cxnSpLocks/>
                </p:cNvCxnSpPr>
                <p:nvPr/>
              </p:nvCxnSpPr>
              <p:spPr>
                <a:xfrm>
                  <a:off x="7799491"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92" name="群組 191">
                <a:extLst>
                  <a:ext uri="{FF2B5EF4-FFF2-40B4-BE49-F238E27FC236}">
                    <a16:creationId xmlns:a16="http://schemas.microsoft.com/office/drawing/2014/main" id="{0089C773-88DF-4C6E-9F5B-B86BB40558D3}"/>
                  </a:ext>
                </a:extLst>
              </p:cNvPr>
              <p:cNvGrpSpPr/>
              <p:nvPr/>
            </p:nvGrpSpPr>
            <p:grpSpPr>
              <a:xfrm>
                <a:off x="6995743" y="3641465"/>
                <a:ext cx="378544" cy="305081"/>
                <a:chOff x="7376502" y="4321835"/>
                <a:chExt cx="422989" cy="335290"/>
              </a:xfrm>
            </p:grpSpPr>
            <p:cxnSp>
              <p:nvCxnSpPr>
                <p:cNvPr id="193" name="直線接點 192">
                  <a:extLst>
                    <a:ext uri="{FF2B5EF4-FFF2-40B4-BE49-F238E27FC236}">
                      <a16:creationId xmlns:a16="http://schemas.microsoft.com/office/drawing/2014/main" id="{92676CBE-E852-4DF6-8204-A0740ADDCCD3}"/>
                    </a:ext>
                  </a:extLst>
                </p:cNvPr>
                <p:cNvCxnSpPr>
                  <a:cxnSpLocks/>
                </p:cNvCxnSpPr>
                <p:nvPr/>
              </p:nvCxnSpPr>
              <p:spPr>
                <a:xfrm>
                  <a:off x="7517498"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4" name="直線接點 193">
                  <a:extLst>
                    <a:ext uri="{FF2B5EF4-FFF2-40B4-BE49-F238E27FC236}">
                      <a16:creationId xmlns:a16="http://schemas.microsoft.com/office/drawing/2014/main" id="{64FF94BC-1139-45B2-9207-9298F03A4F31}"/>
                    </a:ext>
                  </a:extLst>
                </p:cNvPr>
                <p:cNvCxnSpPr>
                  <a:cxnSpLocks/>
                </p:cNvCxnSpPr>
                <p:nvPr/>
              </p:nvCxnSpPr>
              <p:spPr>
                <a:xfrm>
                  <a:off x="7587996"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5" name="直線接點 194">
                  <a:extLst>
                    <a:ext uri="{FF2B5EF4-FFF2-40B4-BE49-F238E27FC236}">
                      <a16:creationId xmlns:a16="http://schemas.microsoft.com/office/drawing/2014/main" id="{CF9CDBC7-209D-41A1-AF1B-318ABA250968}"/>
                    </a:ext>
                  </a:extLst>
                </p:cNvPr>
                <p:cNvCxnSpPr>
                  <a:cxnSpLocks/>
                </p:cNvCxnSpPr>
                <p:nvPr/>
              </p:nvCxnSpPr>
              <p:spPr>
                <a:xfrm>
                  <a:off x="7658494"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6" name="直線接點 195">
                  <a:extLst>
                    <a:ext uri="{FF2B5EF4-FFF2-40B4-BE49-F238E27FC236}">
                      <a16:creationId xmlns:a16="http://schemas.microsoft.com/office/drawing/2014/main" id="{A8C38CD0-A390-4505-9BF5-B0FB74961B48}"/>
                    </a:ext>
                  </a:extLst>
                </p:cNvPr>
                <p:cNvCxnSpPr>
                  <a:cxnSpLocks/>
                </p:cNvCxnSpPr>
                <p:nvPr/>
              </p:nvCxnSpPr>
              <p:spPr>
                <a:xfrm>
                  <a:off x="772899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7" name="直線接點 196">
                  <a:extLst>
                    <a:ext uri="{FF2B5EF4-FFF2-40B4-BE49-F238E27FC236}">
                      <a16:creationId xmlns:a16="http://schemas.microsoft.com/office/drawing/2014/main" id="{63E2B8C6-AF52-4BD0-8F57-D39606DDD18C}"/>
                    </a:ext>
                  </a:extLst>
                </p:cNvPr>
                <p:cNvCxnSpPr>
                  <a:cxnSpLocks/>
                </p:cNvCxnSpPr>
                <p:nvPr/>
              </p:nvCxnSpPr>
              <p:spPr>
                <a:xfrm>
                  <a:off x="7447000"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8" name="直線接點 197">
                  <a:extLst>
                    <a:ext uri="{FF2B5EF4-FFF2-40B4-BE49-F238E27FC236}">
                      <a16:creationId xmlns:a16="http://schemas.microsoft.com/office/drawing/2014/main" id="{409790EC-3BAA-41DD-8B3D-DA713D83011A}"/>
                    </a:ext>
                  </a:extLst>
                </p:cNvPr>
                <p:cNvCxnSpPr>
                  <a:cxnSpLocks/>
                </p:cNvCxnSpPr>
                <p:nvPr/>
              </p:nvCxnSpPr>
              <p:spPr>
                <a:xfrm>
                  <a:off x="737650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9" name="直線接點 198">
                  <a:extLst>
                    <a:ext uri="{FF2B5EF4-FFF2-40B4-BE49-F238E27FC236}">
                      <a16:creationId xmlns:a16="http://schemas.microsoft.com/office/drawing/2014/main" id="{4D4C86EC-DE9D-4133-9693-B651A3B0C0D0}"/>
                    </a:ext>
                  </a:extLst>
                </p:cNvPr>
                <p:cNvCxnSpPr>
                  <a:cxnSpLocks/>
                </p:cNvCxnSpPr>
                <p:nvPr/>
              </p:nvCxnSpPr>
              <p:spPr>
                <a:xfrm>
                  <a:off x="7799491"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grpSp>
          <p:nvGrpSpPr>
            <p:cNvPr id="214" name="群組 213">
              <a:extLst>
                <a:ext uri="{FF2B5EF4-FFF2-40B4-BE49-F238E27FC236}">
                  <a16:creationId xmlns:a16="http://schemas.microsoft.com/office/drawing/2014/main" id="{DB0BD873-C2F6-4867-BBDB-57A30449FA9B}"/>
                </a:ext>
              </a:extLst>
            </p:cNvPr>
            <p:cNvGrpSpPr/>
            <p:nvPr/>
          </p:nvGrpSpPr>
          <p:grpSpPr>
            <a:xfrm>
              <a:off x="5303084" y="5669168"/>
              <a:ext cx="955912" cy="670580"/>
              <a:chOff x="6472686" y="3629596"/>
              <a:chExt cx="955912" cy="670580"/>
            </a:xfrm>
          </p:grpSpPr>
          <p:graphicFrame>
            <p:nvGraphicFramePr>
              <p:cNvPr id="215" name="Shape 177">
                <a:extLst>
                  <a:ext uri="{FF2B5EF4-FFF2-40B4-BE49-F238E27FC236}">
                    <a16:creationId xmlns:a16="http://schemas.microsoft.com/office/drawing/2014/main" id="{AB851CC7-3FFC-4121-B765-C1666B511689}"/>
                  </a:ext>
                </a:extLst>
              </p:cNvPr>
              <p:cNvGraphicFramePr/>
              <p:nvPr>
                <p:extLst/>
              </p:nvPr>
            </p:nvGraphicFramePr>
            <p:xfrm>
              <a:off x="6472686" y="3629596"/>
              <a:ext cx="955912" cy="670580"/>
            </p:xfrm>
            <a:graphic>
              <a:graphicData uri="http://schemas.openxmlformats.org/drawingml/2006/table">
                <a:tbl>
                  <a:tblPr>
                    <a:noFill/>
                    <a:tableStyleId>{2B9A654A-813B-44C4-B551-F29080A36350}</a:tableStyleId>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sz="1600" b="1">
                              <a:solidFill>
                                <a:schemeClr val="lt1"/>
                              </a:solidFill>
                            </a:rPr>
                            <a:t>D</a:t>
                          </a:r>
                          <a:endParaRPr sz="16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endParaRPr lang="af-ZA" sz="1600" b="1">
                            <a:solidFill>
                              <a:srgbClr val="FFFFFF"/>
                            </a:solidFill>
                          </a:endParaRPr>
                        </a:p>
                      </a:txBody>
                      <a:tcPr marL="91450" marR="91450" marT="45725" marB="45725">
                        <a:solidFill>
                          <a:schemeClr val="accent6"/>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pSp>
            <p:nvGrpSpPr>
              <p:cNvPr id="216" name="群組 215">
                <a:extLst>
                  <a:ext uri="{FF2B5EF4-FFF2-40B4-BE49-F238E27FC236}">
                    <a16:creationId xmlns:a16="http://schemas.microsoft.com/office/drawing/2014/main" id="{136A71CE-EB15-4565-92B2-43EF68E9AD1A}"/>
                  </a:ext>
                </a:extLst>
              </p:cNvPr>
              <p:cNvGrpSpPr/>
              <p:nvPr/>
            </p:nvGrpSpPr>
            <p:grpSpPr>
              <a:xfrm>
                <a:off x="6525983" y="3966234"/>
                <a:ext cx="378544" cy="333941"/>
                <a:chOff x="7376502" y="4321835"/>
                <a:chExt cx="422989" cy="335290"/>
              </a:xfrm>
            </p:grpSpPr>
            <p:cxnSp>
              <p:nvCxnSpPr>
                <p:cNvPr id="233" name="直線接點 232">
                  <a:extLst>
                    <a:ext uri="{FF2B5EF4-FFF2-40B4-BE49-F238E27FC236}">
                      <a16:creationId xmlns:a16="http://schemas.microsoft.com/office/drawing/2014/main" id="{2D924700-3BA0-41D6-81F8-92F50D761041}"/>
                    </a:ext>
                  </a:extLst>
                </p:cNvPr>
                <p:cNvCxnSpPr>
                  <a:cxnSpLocks/>
                </p:cNvCxnSpPr>
                <p:nvPr/>
              </p:nvCxnSpPr>
              <p:spPr>
                <a:xfrm>
                  <a:off x="7517498"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4" name="直線接點 233">
                  <a:extLst>
                    <a:ext uri="{FF2B5EF4-FFF2-40B4-BE49-F238E27FC236}">
                      <a16:creationId xmlns:a16="http://schemas.microsoft.com/office/drawing/2014/main" id="{E7C9F0C5-E4B4-4E3B-AA83-F11D4791287B}"/>
                    </a:ext>
                  </a:extLst>
                </p:cNvPr>
                <p:cNvCxnSpPr>
                  <a:cxnSpLocks/>
                </p:cNvCxnSpPr>
                <p:nvPr/>
              </p:nvCxnSpPr>
              <p:spPr>
                <a:xfrm>
                  <a:off x="7587996"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5" name="直線接點 234">
                  <a:extLst>
                    <a:ext uri="{FF2B5EF4-FFF2-40B4-BE49-F238E27FC236}">
                      <a16:creationId xmlns:a16="http://schemas.microsoft.com/office/drawing/2014/main" id="{D29390F3-D261-4B65-953F-5D72ABAE7B0A}"/>
                    </a:ext>
                  </a:extLst>
                </p:cNvPr>
                <p:cNvCxnSpPr>
                  <a:cxnSpLocks/>
                </p:cNvCxnSpPr>
                <p:nvPr/>
              </p:nvCxnSpPr>
              <p:spPr>
                <a:xfrm>
                  <a:off x="7658494"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6" name="直線接點 235">
                  <a:extLst>
                    <a:ext uri="{FF2B5EF4-FFF2-40B4-BE49-F238E27FC236}">
                      <a16:creationId xmlns:a16="http://schemas.microsoft.com/office/drawing/2014/main" id="{72A51330-4B6D-415D-87E4-0C46297AFEF3}"/>
                    </a:ext>
                  </a:extLst>
                </p:cNvPr>
                <p:cNvCxnSpPr>
                  <a:cxnSpLocks/>
                </p:cNvCxnSpPr>
                <p:nvPr/>
              </p:nvCxnSpPr>
              <p:spPr>
                <a:xfrm>
                  <a:off x="772899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7" name="直線接點 236">
                  <a:extLst>
                    <a:ext uri="{FF2B5EF4-FFF2-40B4-BE49-F238E27FC236}">
                      <a16:creationId xmlns:a16="http://schemas.microsoft.com/office/drawing/2014/main" id="{E1B56365-6774-4850-BA27-CEA5E4D44C2E}"/>
                    </a:ext>
                  </a:extLst>
                </p:cNvPr>
                <p:cNvCxnSpPr>
                  <a:cxnSpLocks/>
                </p:cNvCxnSpPr>
                <p:nvPr/>
              </p:nvCxnSpPr>
              <p:spPr>
                <a:xfrm>
                  <a:off x="7447000"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8" name="直線接點 237">
                  <a:extLst>
                    <a:ext uri="{FF2B5EF4-FFF2-40B4-BE49-F238E27FC236}">
                      <a16:creationId xmlns:a16="http://schemas.microsoft.com/office/drawing/2014/main" id="{56E71D99-249E-4F17-8E6D-240D5A26F55F}"/>
                    </a:ext>
                  </a:extLst>
                </p:cNvPr>
                <p:cNvCxnSpPr>
                  <a:cxnSpLocks/>
                </p:cNvCxnSpPr>
                <p:nvPr/>
              </p:nvCxnSpPr>
              <p:spPr>
                <a:xfrm>
                  <a:off x="737650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9" name="直線接點 238">
                  <a:extLst>
                    <a:ext uri="{FF2B5EF4-FFF2-40B4-BE49-F238E27FC236}">
                      <a16:creationId xmlns:a16="http://schemas.microsoft.com/office/drawing/2014/main" id="{FEDC17E0-F110-4345-999C-D124C6B1A8F4}"/>
                    </a:ext>
                  </a:extLst>
                </p:cNvPr>
                <p:cNvCxnSpPr>
                  <a:cxnSpLocks/>
                </p:cNvCxnSpPr>
                <p:nvPr/>
              </p:nvCxnSpPr>
              <p:spPr>
                <a:xfrm>
                  <a:off x="7799491"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217" name="群組 216">
                <a:extLst>
                  <a:ext uri="{FF2B5EF4-FFF2-40B4-BE49-F238E27FC236}">
                    <a16:creationId xmlns:a16="http://schemas.microsoft.com/office/drawing/2014/main" id="{66A72CA2-7625-435A-A878-C0D48995034A}"/>
                  </a:ext>
                </a:extLst>
              </p:cNvPr>
              <p:cNvGrpSpPr/>
              <p:nvPr/>
            </p:nvGrpSpPr>
            <p:grpSpPr>
              <a:xfrm>
                <a:off x="6998334" y="3966234"/>
                <a:ext cx="378544" cy="333941"/>
                <a:chOff x="7376502" y="4321835"/>
                <a:chExt cx="422989" cy="335290"/>
              </a:xfrm>
            </p:grpSpPr>
            <p:cxnSp>
              <p:nvCxnSpPr>
                <p:cNvPr id="226" name="直線接點 225">
                  <a:extLst>
                    <a:ext uri="{FF2B5EF4-FFF2-40B4-BE49-F238E27FC236}">
                      <a16:creationId xmlns:a16="http://schemas.microsoft.com/office/drawing/2014/main" id="{BC08C491-1E22-479F-A147-3B180243DDC2}"/>
                    </a:ext>
                  </a:extLst>
                </p:cNvPr>
                <p:cNvCxnSpPr>
                  <a:cxnSpLocks/>
                </p:cNvCxnSpPr>
                <p:nvPr/>
              </p:nvCxnSpPr>
              <p:spPr>
                <a:xfrm>
                  <a:off x="7517498"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7" name="直線接點 226">
                  <a:extLst>
                    <a:ext uri="{FF2B5EF4-FFF2-40B4-BE49-F238E27FC236}">
                      <a16:creationId xmlns:a16="http://schemas.microsoft.com/office/drawing/2014/main" id="{4AE348C6-9571-426A-A51A-8E365F8448C5}"/>
                    </a:ext>
                  </a:extLst>
                </p:cNvPr>
                <p:cNvCxnSpPr>
                  <a:cxnSpLocks/>
                </p:cNvCxnSpPr>
                <p:nvPr/>
              </p:nvCxnSpPr>
              <p:spPr>
                <a:xfrm>
                  <a:off x="7587996"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8" name="直線接點 227">
                  <a:extLst>
                    <a:ext uri="{FF2B5EF4-FFF2-40B4-BE49-F238E27FC236}">
                      <a16:creationId xmlns:a16="http://schemas.microsoft.com/office/drawing/2014/main" id="{706B2C8F-D78C-4D40-A725-59E14EB56750}"/>
                    </a:ext>
                  </a:extLst>
                </p:cNvPr>
                <p:cNvCxnSpPr>
                  <a:cxnSpLocks/>
                </p:cNvCxnSpPr>
                <p:nvPr/>
              </p:nvCxnSpPr>
              <p:spPr>
                <a:xfrm>
                  <a:off x="7658494"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9" name="直線接點 228">
                  <a:extLst>
                    <a:ext uri="{FF2B5EF4-FFF2-40B4-BE49-F238E27FC236}">
                      <a16:creationId xmlns:a16="http://schemas.microsoft.com/office/drawing/2014/main" id="{E1358920-AE51-4256-A65B-3F2B6EF44680}"/>
                    </a:ext>
                  </a:extLst>
                </p:cNvPr>
                <p:cNvCxnSpPr>
                  <a:cxnSpLocks/>
                </p:cNvCxnSpPr>
                <p:nvPr/>
              </p:nvCxnSpPr>
              <p:spPr>
                <a:xfrm>
                  <a:off x="772899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0" name="直線接點 229">
                  <a:extLst>
                    <a:ext uri="{FF2B5EF4-FFF2-40B4-BE49-F238E27FC236}">
                      <a16:creationId xmlns:a16="http://schemas.microsoft.com/office/drawing/2014/main" id="{3364E874-CABD-460C-BB39-3242057742A7}"/>
                    </a:ext>
                  </a:extLst>
                </p:cNvPr>
                <p:cNvCxnSpPr>
                  <a:cxnSpLocks/>
                </p:cNvCxnSpPr>
                <p:nvPr/>
              </p:nvCxnSpPr>
              <p:spPr>
                <a:xfrm>
                  <a:off x="7447000"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1" name="直線接點 230">
                  <a:extLst>
                    <a:ext uri="{FF2B5EF4-FFF2-40B4-BE49-F238E27FC236}">
                      <a16:creationId xmlns:a16="http://schemas.microsoft.com/office/drawing/2014/main" id="{F86401BF-8319-45BF-BEF2-FB6EF463AA7F}"/>
                    </a:ext>
                  </a:extLst>
                </p:cNvPr>
                <p:cNvCxnSpPr>
                  <a:cxnSpLocks/>
                </p:cNvCxnSpPr>
                <p:nvPr/>
              </p:nvCxnSpPr>
              <p:spPr>
                <a:xfrm>
                  <a:off x="737650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32" name="直線接點 231">
                  <a:extLst>
                    <a:ext uri="{FF2B5EF4-FFF2-40B4-BE49-F238E27FC236}">
                      <a16:creationId xmlns:a16="http://schemas.microsoft.com/office/drawing/2014/main" id="{B959269A-D7C1-47A4-A493-AC1BE2778B6D}"/>
                    </a:ext>
                  </a:extLst>
                </p:cNvPr>
                <p:cNvCxnSpPr>
                  <a:cxnSpLocks/>
                </p:cNvCxnSpPr>
                <p:nvPr/>
              </p:nvCxnSpPr>
              <p:spPr>
                <a:xfrm>
                  <a:off x="7799491"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218" name="群組 217">
                <a:extLst>
                  <a:ext uri="{FF2B5EF4-FFF2-40B4-BE49-F238E27FC236}">
                    <a16:creationId xmlns:a16="http://schemas.microsoft.com/office/drawing/2014/main" id="{C28747D9-8835-400B-983B-4E344812389E}"/>
                  </a:ext>
                </a:extLst>
              </p:cNvPr>
              <p:cNvGrpSpPr/>
              <p:nvPr/>
            </p:nvGrpSpPr>
            <p:grpSpPr>
              <a:xfrm>
                <a:off x="6995743" y="3641465"/>
                <a:ext cx="378544" cy="305081"/>
                <a:chOff x="7376502" y="4321835"/>
                <a:chExt cx="422989" cy="335290"/>
              </a:xfrm>
            </p:grpSpPr>
            <p:cxnSp>
              <p:nvCxnSpPr>
                <p:cNvPr id="219" name="直線接點 218">
                  <a:extLst>
                    <a:ext uri="{FF2B5EF4-FFF2-40B4-BE49-F238E27FC236}">
                      <a16:creationId xmlns:a16="http://schemas.microsoft.com/office/drawing/2014/main" id="{BE54D853-FDF4-458C-88FB-66FDCA446E47}"/>
                    </a:ext>
                  </a:extLst>
                </p:cNvPr>
                <p:cNvCxnSpPr>
                  <a:cxnSpLocks/>
                </p:cNvCxnSpPr>
                <p:nvPr/>
              </p:nvCxnSpPr>
              <p:spPr>
                <a:xfrm>
                  <a:off x="7517498"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0" name="直線接點 219">
                  <a:extLst>
                    <a:ext uri="{FF2B5EF4-FFF2-40B4-BE49-F238E27FC236}">
                      <a16:creationId xmlns:a16="http://schemas.microsoft.com/office/drawing/2014/main" id="{DBF32E73-ECD5-434A-B587-B6C64A0C4223}"/>
                    </a:ext>
                  </a:extLst>
                </p:cNvPr>
                <p:cNvCxnSpPr>
                  <a:cxnSpLocks/>
                </p:cNvCxnSpPr>
                <p:nvPr/>
              </p:nvCxnSpPr>
              <p:spPr>
                <a:xfrm>
                  <a:off x="7587996"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1" name="直線接點 220">
                  <a:extLst>
                    <a:ext uri="{FF2B5EF4-FFF2-40B4-BE49-F238E27FC236}">
                      <a16:creationId xmlns:a16="http://schemas.microsoft.com/office/drawing/2014/main" id="{8F3CAFC3-D5C9-475A-8A68-857509E88527}"/>
                    </a:ext>
                  </a:extLst>
                </p:cNvPr>
                <p:cNvCxnSpPr>
                  <a:cxnSpLocks/>
                </p:cNvCxnSpPr>
                <p:nvPr/>
              </p:nvCxnSpPr>
              <p:spPr>
                <a:xfrm>
                  <a:off x="7658494"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2" name="直線接點 221">
                  <a:extLst>
                    <a:ext uri="{FF2B5EF4-FFF2-40B4-BE49-F238E27FC236}">
                      <a16:creationId xmlns:a16="http://schemas.microsoft.com/office/drawing/2014/main" id="{56771ACC-ED3E-4746-A4B4-DCF5FC3110A1}"/>
                    </a:ext>
                  </a:extLst>
                </p:cNvPr>
                <p:cNvCxnSpPr>
                  <a:cxnSpLocks/>
                </p:cNvCxnSpPr>
                <p:nvPr/>
              </p:nvCxnSpPr>
              <p:spPr>
                <a:xfrm>
                  <a:off x="772899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3" name="直線接點 222">
                  <a:extLst>
                    <a:ext uri="{FF2B5EF4-FFF2-40B4-BE49-F238E27FC236}">
                      <a16:creationId xmlns:a16="http://schemas.microsoft.com/office/drawing/2014/main" id="{D2495C92-61CB-4BB4-88EF-A202ABCB40DE}"/>
                    </a:ext>
                  </a:extLst>
                </p:cNvPr>
                <p:cNvCxnSpPr>
                  <a:cxnSpLocks/>
                </p:cNvCxnSpPr>
                <p:nvPr/>
              </p:nvCxnSpPr>
              <p:spPr>
                <a:xfrm>
                  <a:off x="7447000"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4" name="直線接點 223">
                  <a:extLst>
                    <a:ext uri="{FF2B5EF4-FFF2-40B4-BE49-F238E27FC236}">
                      <a16:creationId xmlns:a16="http://schemas.microsoft.com/office/drawing/2014/main" id="{C1A9B85D-DE82-4FE9-B15F-30E43B71B19B}"/>
                    </a:ext>
                  </a:extLst>
                </p:cNvPr>
                <p:cNvCxnSpPr>
                  <a:cxnSpLocks/>
                </p:cNvCxnSpPr>
                <p:nvPr/>
              </p:nvCxnSpPr>
              <p:spPr>
                <a:xfrm>
                  <a:off x="737650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5" name="直線接點 224">
                  <a:extLst>
                    <a:ext uri="{FF2B5EF4-FFF2-40B4-BE49-F238E27FC236}">
                      <a16:creationId xmlns:a16="http://schemas.microsoft.com/office/drawing/2014/main" id="{C19CA42B-68E4-400F-AB85-E6D8A9018857}"/>
                    </a:ext>
                  </a:extLst>
                </p:cNvPr>
                <p:cNvCxnSpPr>
                  <a:cxnSpLocks/>
                </p:cNvCxnSpPr>
                <p:nvPr/>
              </p:nvCxnSpPr>
              <p:spPr>
                <a:xfrm>
                  <a:off x="7799491"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grpSp>
      <p:sp>
        <p:nvSpPr>
          <p:cNvPr id="251" name="語音泡泡: 矩形 250">
            <a:extLst>
              <a:ext uri="{FF2B5EF4-FFF2-40B4-BE49-F238E27FC236}">
                <a16:creationId xmlns:a16="http://schemas.microsoft.com/office/drawing/2014/main" id="{031CF6EC-1DE1-4CCC-8D1B-F509A8AC09AE}"/>
              </a:ext>
            </a:extLst>
          </p:cNvPr>
          <p:cNvSpPr/>
          <p:nvPr/>
        </p:nvSpPr>
        <p:spPr>
          <a:xfrm>
            <a:off x="5926082" y="2670336"/>
            <a:ext cx="2091646" cy="894835"/>
          </a:xfrm>
          <a:prstGeom prst="wedgeRectCallout">
            <a:avLst>
              <a:gd name="adj1" fmla="val -60734"/>
              <a:gd name="adj2" fmla="val 104582"/>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800" b="1" dirty="0">
                <a:solidFill>
                  <a:schemeClr val="bg1"/>
                </a:solidFill>
              </a:rPr>
              <a:t>寫入 6 個 Pages 不需做 GC，實際寫入次數同為 6 次</a:t>
            </a:r>
          </a:p>
        </p:txBody>
      </p:sp>
      <p:graphicFrame>
        <p:nvGraphicFramePr>
          <p:cNvPr id="264" name="Shape 177">
            <a:extLst>
              <a:ext uri="{FF2B5EF4-FFF2-40B4-BE49-F238E27FC236}">
                <a16:creationId xmlns:a16="http://schemas.microsoft.com/office/drawing/2014/main" id="{006DEA68-6F4E-4961-B466-183C8F8C7361}"/>
              </a:ext>
            </a:extLst>
          </p:cNvPr>
          <p:cNvGraphicFramePr/>
          <p:nvPr>
            <p:extLst>
              <p:ext uri="{D42A27DB-BD31-4B8C-83A1-F6EECF244321}">
                <p14:modId xmlns:p14="http://schemas.microsoft.com/office/powerpoint/2010/main" val="108656436"/>
              </p:ext>
            </p:extLst>
          </p:nvPr>
        </p:nvGraphicFramePr>
        <p:xfrm>
          <a:off x="3486986" y="3787757"/>
          <a:ext cx="955912" cy="670580"/>
        </p:xfrm>
        <a:graphic>
          <a:graphicData uri="http://schemas.openxmlformats.org/drawingml/2006/table">
            <a:tbl>
              <a:tblPr>
                <a:noFill/>
                <a:tableStyleId>{2B9A654A-813B-44C4-B551-F29080A36350}</a:tableStyleId>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en-US" altLang="zh-TW" sz="1600" b="1">
                          <a:solidFill>
                            <a:schemeClr val="lt1"/>
                          </a:solidFill>
                        </a:rPr>
                        <a:t>N</a:t>
                      </a:r>
                      <a:endParaRPr sz="1600" b="1" strike="noStrike">
                        <a:solidFill>
                          <a:schemeClr val="lt1"/>
                        </a:solidFil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a:solidFill>
                            <a:srgbClr val="FFFFFF"/>
                          </a:solidFill>
                        </a:rPr>
                        <a:t>N</a:t>
                      </a:r>
                    </a:p>
                  </a:txBody>
                  <a:tcPr marL="91450" marR="91450" marT="45725" marB="45725">
                    <a:solidFill>
                      <a:srgbClr val="00B0F0"/>
                    </a:solidFill>
                  </a:tcPr>
                </a:tc>
                <a:extLst>
                  <a:ext uri="{0D108BD9-81ED-4DB2-BD59-A6C34878D82A}">
                    <a16:rowId xmlns:a16="http://schemas.microsoft.com/office/drawing/2014/main" val="10000"/>
                  </a:ext>
                </a:extLst>
              </a:tr>
              <a:tr h="332926">
                <a:tc>
                  <a:txBody>
                    <a:bodyPr/>
                    <a:lstStyle/>
                    <a:p>
                      <a:pPr lvl="0" algn="ctr">
                        <a:buNone/>
                      </a:pPr>
                      <a:r>
                        <a:rPr lang="en-US" altLang="zh-TW" sz="1600" b="1" i="0" u="none" strike="noStrike" noProof="0">
                          <a:solidFill>
                            <a:srgbClr val="FFFFFF"/>
                          </a:solidFill>
                          <a:latin typeface="Arial"/>
                        </a:rPr>
                        <a:t>N</a:t>
                      </a:r>
                    </a:p>
                  </a:txBody>
                  <a:tcPr marL="91450" marR="91450" marT="45725" marB="45725">
                    <a:solidFill>
                      <a:srgbClr val="00B0F0"/>
                    </a:solidFill>
                  </a:tcPr>
                </a:tc>
                <a:tc>
                  <a:txBody>
                    <a:bodyPr/>
                    <a:lstStyle/>
                    <a:p>
                      <a:pPr lvl="0" algn="ctr">
                        <a:buNone/>
                      </a:pPr>
                      <a:r>
                        <a:rPr lang="af-ZA" altLang="zh-TW" sz="1600" b="1" i="0" u="none" strike="noStrike" noProof="0">
                          <a:solidFill>
                            <a:srgbClr val="FFFFFF"/>
                          </a:solidFill>
                          <a:latin typeface="Arial"/>
                        </a:rPr>
                        <a:t>N</a:t>
                      </a:r>
                    </a:p>
                  </a:txBody>
                  <a:tcPr marL="91450" marR="91450" marT="45725" marB="45725">
                    <a:solidFill>
                      <a:srgbClr val="00B0F0"/>
                    </a:solidFill>
                  </a:tcPr>
                </a:tc>
                <a:extLst>
                  <a:ext uri="{0D108BD9-81ED-4DB2-BD59-A6C34878D82A}">
                    <a16:rowId xmlns:a16="http://schemas.microsoft.com/office/drawing/2014/main" val="10001"/>
                  </a:ext>
                </a:extLst>
              </a:tr>
            </a:tbl>
          </a:graphicData>
        </a:graphic>
      </p:graphicFrame>
      <p:sp>
        <p:nvSpPr>
          <p:cNvPr id="266" name="矩形 265">
            <a:extLst>
              <a:ext uri="{FF2B5EF4-FFF2-40B4-BE49-F238E27FC236}">
                <a16:creationId xmlns:a16="http://schemas.microsoft.com/office/drawing/2014/main" id="{76DC40B3-BA8B-4AB4-AAE5-7289235F8241}"/>
              </a:ext>
            </a:extLst>
          </p:cNvPr>
          <p:cNvSpPr/>
          <p:nvPr/>
        </p:nvSpPr>
        <p:spPr>
          <a:xfrm>
            <a:off x="6193580" y="4528247"/>
            <a:ext cx="1653017" cy="253916"/>
          </a:xfrm>
          <a:prstGeom prst="rect">
            <a:avLst/>
          </a:prstGeom>
          <a:solidFill>
            <a:schemeClr val="bg1"/>
          </a:solidFill>
        </p:spPr>
        <p:txBody>
          <a:bodyPr wrap="none">
            <a:spAutoFit/>
          </a:bodyPr>
          <a:lstStyle/>
          <a:p>
            <a:pPr lvl="0"/>
            <a:r>
              <a:rPr lang="zh-TW" altLang="en-US" sz="1050" b="1">
                <a:latin typeface="Microsoft JhengHei"/>
                <a:ea typeface="Microsoft JhengHei"/>
                <a:cs typeface="Microsoft JhengHei"/>
                <a:sym typeface="Microsoft JhengHei"/>
              </a:rPr>
              <a:t>透過 </a:t>
            </a:r>
            <a:r>
              <a:rPr lang="en-US" altLang="zh-TW" sz="1050" b="1">
                <a:latin typeface="Microsoft JhengHei"/>
                <a:ea typeface="Microsoft JhengHei"/>
                <a:cs typeface="Microsoft JhengHei"/>
                <a:sym typeface="Microsoft JhengHei"/>
              </a:rPr>
              <a:t>SSD</a:t>
            </a:r>
            <a:r>
              <a:rPr lang="zh-TW" altLang="en-US" sz="1050" b="1">
                <a:latin typeface="Microsoft JhengHei"/>
                <a:ea typeface="Microsoft JhengHei"/>
                <a:cs typeface="Microsoft JhengHei"/>
                <a:sym typeface="Microsoft JhengHei"/>
              </a:rPr>
              <a:t> </a:t>
            </a:r>
            <a:r>
              <a:rPr lang="en-US" altLang="zh-TW" sz="1050" b="1">
                <a:latin typeface="Microsoft JhengHei"/>
                <a:ea typeface="Microsoft JhengHei"/>
                <a:cs typeface="Microsoft JhengHei"/>
                <a:sym typeface="Microsoft JhengHei"/>
              </a:rPr>
              <a:t>Trim</a:t>
            </a:r>
            <a:r>
              <a:rPr lang="zh-TW" altLang="en-US" sz="1050" b="1">
                <a:latin typeface="Microsoft JhengHei"/>
                <a:ea typeface="Microsoft JhengHei"/>
                <a:cs typeface="Microsoft JhengHei"/>
                <a:sym typeface="Microsoft JhengHei"/>
              </a:rPr>
              <a:t> 重新排列</a:t>
            </a:r>
          </a:p>
        </p:txBody>
      </p:sp>
      <p:sp>
        <p:nvSpPr>
          <p:cNvPr id="267" name="矩形 266">
            <a:extLst>
              <a:ext uri="{FF2B5EF4-FFF2-40B4-BE49-F238E27FC236}">
                <a16:creationId xmlns:a16="http://schemas.microsoft.com/office/drawing/2014/main" id="{9F7A1FA0-115B-44F2-BE22-23E2E17D6C8E}"/>
              </a:ext>
            </a:extLst>
          </p:cNvPr>
          <p:cNvSpPr/>
          <p:nvPr/>
        </p:nvSpPr>
        <p:spPr>
          <a:xfrm>
            <a:off x="6765729" y="4114573"/>
            <a:ext cx="992579" cy="415498"/>
          </a:xfrm>
          <a:prstGeom prst="rect">
            <a:avLst/>
          </a:prstGeom>
          <a:ln w="12700">
            <a:solidFill>
              <a:schemeClr val="tx1">
                <a:lumMod val="95000"/>
                <a:lumOff val="5000"/>
              </a:schemeClr>
            </a:solidFill>
          </a:ln>
        </p:spPr>
        <p:txBody>
          <a:bodyPr wrap="none">
            <a:spAutoFit/>
          </a:bodyPr>
          <a:lstStyle/>
          <a:p>
            <a:pPr lvl="0"/>
            <a:r>
              <a:rPr lang="zh-TW" altLang="en-US" sz="1050" b="1">
                <a:latin typeface="Microsoft JhengHei"/>
                <a:ea typeface="Microsoft JhengHei"/>
                <a:cs typeface="Microsoft JhengHei"/>
                <a:sym typeface="Microsoft JhengHei"/>
              </a:rPr>
              <a:t>預留配置空間</a:t>
            </a:r>
            <a:endParaRPr lang="en-US" altLang="zh-TW" sz="1050" b="1">
              <a:latin typeface="Microsoft JhengHei"/>
              <a:ea typeface="Microsoft JhengHei"/>
              <a:cs typeface="Microsoft JhengHei"/>
              <a:sym typeface="Microsoft JhengHei"/>
            </a:endParaRPr>
          </a:p>
          <a:p>
            <a:pPr lvl="0"/>
            <a:r>
              <a:rPr lang="en-US" altLang="zh-TW" sz="1050" b="1">
                <a:latin typeface="Microsoft JhengHei"/>
                <a:ea typeface="Microsoft JhengHei"/>
                <a:cs typeface="Microsoft JhengHei"/>
                <a:sym typeface="Microsoft JhengHei"/>
              </a:rPr>
              <a:t>(</a:t>
            </a:r>
            <a:r>
              <a:rPr lang="zh-TW" altLang="en-US" sz="1050" b="1">
                <a:latin typeface="Microsoft JhengHei"/>
                <a:ea typeface="Microsoft JhengHei"/>
                <a:cs typeface="Microsoft JhengHei"/>
                <a:sym typeface="Microsoft JhengHei"/>
              </a:rPr>
              <a:t>含無效資料</a:t>
            </a:r>
            <a:r>
              <a:rPr lang="en-US" altLang="zh-TW" sz="1050" b="1">
                <a:latin typeface="Microsoft JhengHei"/>
                <a:ea typeface="Microsoft JhengHei"/>
                <a:cs typeface="Microsoft JhengHei"/>
                <a:sym typeface="Microsoft JhengHei"/>
              </a:rPr>
              <a:t>)</a:t>
            </a:r>
            <a:endParaRPr lang="zh-TW" altLang="en-US" sz="1050" b="1">
              <a:latin typeface="Microsoft JhengHei"/>
              <a:ea typeface="Microsoft JhengHei"/>
              <a:cs typeface="Microsoft JhengHei"/>
              <a:sym typeface="Microsoft JhengHei"/>
            </a:endParaRPr>
          </a:p>
        </p:txBody>
      </p:sp>
      <p:sp>
        <p:nvSpPr>
          <p:cNvPr id="268" name="矩形 267">
            <a:extLst>
              <a:ext uri="{FF2B5EF4-FFF2-40B4-BE49-F238E27FC236}">
                <a16:creationId xmlns:a16="http://schemas.microsoft.com/office/drawing/2014/main" id="{3FA14402-68EA-4608-8B9B-CD33164CECB8}"/>
              </a:ext>
            </a:extLst>
          </p:cNvPr>
          <p:cNvSpPr/>
          <p:nvPr/>
        </p:nvSpPr>
        <p:spPr>
          <a:xfrm>
            <a:off x="6323488" y="4121337"/>
            <a:ext cx="459226" cy="410725"/>
          </a:xfrm>
          <a:prstGeom prst="rect">
            <a:avLst/>
          </a:prstGeom>
          <a:solidFill>
            <a:schemeClr val="accent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69" name="群組 268">
            <a:extLst>
              <a:ext uri="{FF2B5EF4-FFF2-40B4-BE49-F238E27FC236}">
                <a16:creationId xmlns:a16="http://schemas.microsoft.com/office/drawing/2014/main" id="{A636D239-09E5-4A24-8E4E-CE1A6B0A165E}"/>
              </a:ext>
            </a:extLst>
          </p:cNvPr>
          <p:cNvGrpSpPr/>
          <p:nvPr/>
        </p:nvGrpSpPr>
        <p:grpSpPr>
          <a:xfrm>
            <a:off x="6367462" y="4141183"/>
            <a:ext cx="371981" cy="365505"/>
            <a:chOff x="7376502" y="4321835"/>
            <a:chExt cx="422989" cy="335290"/>
          </a:xfrm>
        </p:grpSpPr>
        <p:cxnSp>
          <p:nvCxnSpPr>
            <p:cNvPr id="270" name="直線接點 269">
              <a:extLst>
                <a:ext uri="{FF2B5EF4-FFF2-40B4-BE49-F238E27FC236}">
                  <a16:creationId xmlns:a16="http://schemas.microsoft.com/office/drawing/2014/main" id="{707387E4-A033-4765-8A9B-3191FAFD3E82}"/>
                </a:ext>
              </a:extLst>
            </p:cNvPr>
            <p:cNvCxnSpPr>
              <a:cxnSpLocks/>
            </p:cNvCxnSpPr>
            <p:nvPr/>
          </p:nvCxnSpPr>
          <p:spPr>
            <a:xfrm>
              <a:off x="7517498"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1" name="直線接點 270">
              <a:extLst>
                <a:ext uri="{FF2B5EF4-FFF2-40B4-BE49-F238E27FC236}">
                  <a16:creationId xmlns:a16="http://schemas.microsoft.com/office/drawing/2014/main" id="{42A81546-6F10-4C93-B5EA-8E619CB2C4D8}"/>
                </a:ext>
              </a:extLst>
            </p:cNvPr>
            <p:cNvCxnSpPr>
              <a:cxnSpLocks/>
            </p:cNvCxnSpPr>
            <p:nvPr/>
          </p:nvCxnSpPr>
          <p:spPr>
            <a:xfrm>
              <a:off x="7587996"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2" name="直線接點 271">
              <a:extLst>
                <a:ext uri="{FF2B5EF4-FFF2-40B4-BE49-F238E27FC236}">
                  <a16:creationId xmlns:a16="http://schemas.microsoft.com/office/drawing/2014/main" id="{B1D1CD65-4ED6-4D61-BFB6-BFC1B9BE7219}"/>
                </a:ext>
              </a:extLst>
            </p:cNvPr>
            <p:cNvCxnSpPr>
              <a:cxnSpLocks/>
            </p:cNvCxnSpPr>
            <p:nvPr/>
          </p:nvCxnSpPr>
          <p:spPr>
            <a:xfrm>
              <a:off x="7658494"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3" name="直線接點 272">
              <a:extLst>
                <a:ext uri="{FF2B5EF4-FFF2-40B4-BE49-F238E27FC236}">
                  <a16:creationId xmlns:a16="http://schemas.microsoft.com/office/drawing/2014/main" id="{2D340979-9F2B-45C9-ACB0-6E48883FB075}"/>
                </a:ext>
              </a:extLst>
            </p:cNvPr>
            <p:cNvCxnSpPr>
              <a:cxnSpLocks/>
            </p:cNvCxnSpPr>
            <p:nvPr/>
          </p:nvCxnSpPr>
          <p:spPr>
            <a:xfrm>
              <a:off x="772899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4" name="直線接點 273">
              <a:extLst>
                <a:ext uri="{FF2B5EF4-FFF2-40B4-BE49-F238E27FC236}">
                  <a16:creationId xmlns:a16="http://schemas.microsoft.com/office/drawing/2014/main" id="{CAFD7136-6627-4177-9698-A02CFA3CF150}"/>
                </a:ext>
              </a:extLst>
            </p:cNvPr>
            <p:cNvCxnSpPr>
              <a:cxnSpLocks/>
            </p:cNvCxnSpPr>
            <p:nvPr/>
          </p:nvCxnSpPr>
          <p:spPr>
            <a:xfrm>
              <a:off x="7447000"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5" name="直線接點 274">
              <a:extLst>
                <a:ext uri="{FF2B5EF4-FFF2-40B4-BE49-F238E27FC236}">
                  <a16:creationId xmlns:a16="http://schemas.microsoft.com/office/drawing/2014/main" id="{1EBFDBAF-77CF-4667-8B41-347390296ECE}"/>
                </a:ext>
              </a:extLst>
            </p:cNvPr>
            <p:cNvCxnSpPr>
              <a:cxnSpLocks/>
            </p:cNvCxnSpPr>
            <p:nvPr/>
          </p:nvCxnSpPr>
          <p:spPr>
            <a:xfrm>
              <a:off x="737650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6" name="直線接點 275">
              <a:extLst>
                <a:ext uri="{FF2B5EF4-FFF2-40B4-BE49-F238E27FC236}">
                  <a16:creationId xmlns:a16="http://schemas.microsoft.com/office/drawing/2014/main" id="{3C061C08-BD85-46C7-BAF8-4FBEE26FBD80}"/>
                </a:ext>
              </a:extLst>
            </p:cNvPr>
            <p:cNvCxnSpPr>
              <a:cxnSpLocks/>
            </p:cNvCxnSpPr>
            <p:nvPr/>
          </p:nvCxnSpPr>
          <p:spPr>
            <a:xfrm>
              <a:off x="7799491"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2619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500"/>
                                  </p:stCondLst>
                                  <p:childTnLst>
                                    <p:set>
                                      <p:cBhvr>
                                        <p:cTn id="6" dur="1" fill="hold">
                                          <p:stCondLst>
                                            <p:cond delay="0"/>
                                          </p:stCondLst>
                                        </p:cTn>
                                        <p:tgtEl>
                                          <p:spTgt spid="176"/>
                                        </p:tgtEl>
                                        <p:attrNameLst>
                                          <p:attrName>style.visibility</p:attrName>
                                        </p:attrNameLst>
                                      </p:cBhvr>
                                      <p:to>
                                        <p:strVal val="visible"/>
                                      </p:to>
                                    </p:set>
                                    <p:animEffect transition="in" filter="randombar(horizontal)">
                                      <p:cBhvr>
                                        <p:cTn id="7" dur="500"/>
                                        <p:tgtEl>
                                          <p:spTgt spid="17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50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63" presetClass="path" presetSubtype="0" accel="50000" decel="50000" fill="hold" nodeType="clickEffect">
                                  <p:stCondLst>
                                    <p:cond delay="500"/>
                                  </p:stCondLst>
                                  <p:childTnLst>
                                    <p:animMotion origin="layout" path="M -4.72222E-6 1.35802E-6 L 0.26719 -0.00093 " pathEditMode="relative" rAng="0" ptsTypes="AA">
                                      <p:cBhvr>
                                        <p:cTn id="15" dur="2000" fill="hold"/>
                                        <p:tgtEl>
                                          <p:spTgt spid="12"/>
                                        </p:tgtEl>
                                        <p:attrNameLst>
                                          <p:attrName>ppt_x</p:attrName>
                                          <p:attrName>ppt_y</p:attrName>
                                        </p:attrNameLst>
                                      </p:cBhvr>
                                      <p:rCtr x="13351" y="-62"/>
                                    </p:animMotion>
                                  </p:childTnLst>
                                </p:cTn>
                              </p:par>
                            </p:childTnLst>
                          </p:cTn>
                        </p:par>
                      </p:childTnLst>
                    </p:cTn>
                  </p:par>
                  <p:par>
                    <p:cTn id="16" fill="hold">
                      <p:stCondLst>
                        <p:cond delay="indefinite"/>
                      </p:stCondLst>
                      <p:childTnLst>
                        <p:par>
                          <p:cTn id="17" fill="hold">
                            <p:stCondLst>
                              <p:cond delay="0"/>
                            </p:stCondLst>
                            <p:childTnLst>
                              <p:par>
                                <p:cTn id="18" presetID="50" presetClass="path" presetSubtype="0" accel="50000" decel="50000" fill="hold" nodeType="clickEffect">
                                  <p:stCondLst>
                                    <p:cond delay="500"/>
                                  </p:stCondLst>
                                  <p:childTnLst>
                                    <p:animMotion origin="layout" path="M 4.44444E-6 1.7284E-6 L 0.13333 1.7284E-6 C 0.19357 1.7284E-6 0.26788 0.08611 0.26788 0.15648 L 0.26788 0.31389 " pathEditMode="relative" rAng="0" ptsTypes="AAAA">
                                      <p:cBhvr>
                                        <p:cTn id="19" dur="2000" fill="hold"/>
                                        <p:tgtEl>
                                          <p:spTgt spid="8"/>
                                        </p:tgtEl>
                                        <p:attrNameLst>
                                          <p:attrName>ppt_x</p:attrName>
                                          <p:attrName>ppt_y</p:attrName>
                                        </p:attrNameLst>
                                      </p:cBhvr>
                                      <p:rCtr x="13385" y="15679"/>
                                    </p:animMotion>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500"/>
                                  </p:stCondLst>
                                  <p:childTnLst>
                                    <p:set>
                                      <p:cBhvr>
                                        <p:cTn id="23" dur="1" fill="hold">
                                          <p:stCondLst>
                                            <p:cond delay="0"/>
                                          </p:stCondLst>
                                        </p:cTn>
                                        <p:tgtEl>
                                          <p:spTgt spid="187"/>
                                        </p:tgtEl>
                                        <p:attrNameLst>
                                          <p:attrName>style.visibility</p:attrName>
                                        </p:attrNameLst>
                                      </p:cBhvr>
                                      <p:to>
                                        <p:strVal val="visible"/>
                                      </p:to>
                                    </p:set>
                                    <p:animEffect transition="in" filter="randombar(horizontal)">
                                      <p:cBhvr>
                                        <p:cTn id="24" dur="500"/>
                                        <p:tgtEl>
                                          <p:spTgt spid="18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500"/>
                                  </p:stCondLst>
                                  <p:childTnLst>
                                    <p:set>
                                      <p:cBhvr>
                                        <p:cTn id="28" dur="1" fill="hold">
                                          <p:stCondLst>
                                            <p:cond delay="0"/>
                                          </p:stCondLst>
                                        </p:cTn>
                                        <p:tgtEl>
                                          <p:spTgt spid="14"/>
                                        </p:tgtEl>
                                        <p:attrNameLst>
                                          <p:attrName>style.visibility</p:attrName>
                                        </p:attrNameLst>
                                      </p:cBhvr>
                                      <p:to>
                                        <p:strVal val="visible"/>
                                      </p:to>
                                    </p:set>
                                    <p:animEffect transition="in" filter="randombar(horizont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500"/>
                                  </p:stCondLst>
                                  <p:childTnLst>
                                    <p:set>
                                      <p:cBhvr>
                                        <p:cTn id="33" dur="1" fill="hold">
                                          <p:stCondLst>
                                            <p:cond delay="0"/>
                                          </p:stCondLst>
                                        </p:cTn>
                                        <p:tgtEl>
                                          <p:spTgt spid="25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500"/>
                                  </p:stCondLst>
                                  <p:childTnLst>
                                    <p:set>
                                      <p:cBhvr>
                                        <p:cTn id="37" dur="1" fill="hold">
                                          <p:stCondLst>
                                            <p:cond delay="0"/>
                                          </p:stCondLst>
                                        </p:cTn>
                                        <p:tgtEl>
                                          <p:spTgt spid="2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animBg="1"/>
      <p:bldP spid="25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10" name="圖片 109">
            <a:extLst>
              <a:ext uri="{FF2B5EF4-FFF2-40B4-BE49-F238E27FC236}">
                <a16:creationId xmlns:a16="http://schemas.microsoft.com/office/drawing/2014/main" id="{6532BE19-E25C-8A45-93F5-80ACAD110E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5" y="1839305"/>
            <a:ext cx="9150681" cy="3304195"/>
          </a:xfrm>
          <a:prstGeom prst="rect">
            <a:avLst/>
          </a:prstGeom>
        </p:spPr>
      </p:pic>
      <p:sp>
        <p:nvSpPr>
          <p:cNvPr id="111" name="圓角矩形 110">
            <a:extLst>
              <a:ext uri="{FF2B5EF4-FFF2-40B4-BE49-F238E27FC236}">
                <a16:creationId xmlns:a16="http://schemas.microsoft.com/office/drawing/2014/main" id="{803051C7-2F69-AC4E-9218-2291243ED4C6}"/>
              </a:ext>
            </a:extLst>
          </p:cNvPr>
          <p:cNvSpPr/>
          <p:nvPr/>
        </p:nvSpPr>
        <p:spPr>
          <a:xfrm>
            <a:off x="240685" y="1814761"/>
            <a:ext cx="8636338" cy="2987225"/>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nvGrpSpPr>
          <p:cNvPr id="86" name="群組 85">
            <a:extLst>
              <a:ext uri="{FF2B5EF4-FFF2-40B4-BE49-F238E27FC236}">
                <a16:creationId xmlns:a16="http://schemas.microsoft.com/office/drawing/2014/main" id="{0495D38C-77DF-5142-BC3C-04EE3876DEAF}"/>
              </a:ext>
            </a:extLst>
          </p:cNvPr>
          <p:cNvGrpSpPr/>
          <p:nvPr/>
        </p:nvGrpSpPr>
        <p:grpSpPr>
          <a:xfrm>
            <a:off x="252460" y="2122695"/>
            <a:ext cx="3388674" cy="2625977"/>
            <a:chOff x="477523" y="1727571"/>
            <a:chExt cx="3388674" cy="2625977"/>
          </a:xfrm>
        </p:grpSpPr>
        <p:grpSp>
          <p:nvGrpSpPr>
            <p:cNvPr id="87" name="群組 86">
              <a:extLst>
                <a:ext uri="{FF2B5EF4-FFF2-40B4-BE49-F238E27FC236}">
                  <a16:creationId xmlns:a16="http://schemas.microsoft.com/office/drawing/2014/main" id="{5312347F-A549-F140-A86D-C9EB020FAE24}"/>
                </a:ext>
              </a:extLst>
            </p:cNvPr>
            <p:cNvGrpSpPr/>
            <p:nvPr/>
          </p:nvGrpSpPr>
          <p:grpSpPr>
            <a:xfrm>
              <a:off x="947110" y="1875261"/>
              <a:ext cx="2755162" cy="2018316"/>
              <a:chOff x="947110" y="1875261"/>
              <a:chExt cx="2755162" cy="2018316"/>
            </a:xfrm>
          </p:grpSpPr>
          <p:pic>
            <p:nvPicPr>
              <p:cNvPr id="106" name="圖片 105">
                <a:extLst>
                  <a:ext uri="{FF2B5EF4-FFF2-40B4-BE49-F238E27FC236}">
                    <a16:creationId xmlns:a16="http://schemas.microsoft.com/office/drawing/2014/main" id="{D31C322D-4E47-E04B-97A0-15378EA2E73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7110" y="1875261"/>
                <a:ext cx="2755162" cy="2018316"/>
              </a:xfrm>
              <a:prstGeom prst="rect">
                <a:avLst/>
              </a:prstGeom>
            </p:spPr>
          </p:pic>
          <p:pic>
            <p:nvPicPr>
              <p:cNvPr id="107" name="圖片 106">
                <a:extLst>
                  <a:ext uri="{FF2B5EF4-FFF2-40B4-BE49-F238E27FC236}">
                    <a16:creationId xmlns:a16="http://schemas.microsoft.com/office/drawing/2014/main" id="{C38F6547-90CB-6247-A4E6-D52FC34C67E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7110" y="1875261"/>
                <a:ext cx="2755162" cy="2018316"/>
              </a:xfrm>
              <a:prstGeom prst="rect">
                <a:avLst/>
              </a:prstGeom>
            </p:spPr>
          </p:pic>
        </p:grpSp>
        <p:sp>
          <p:nvSpPr>
            <p:cNvPr id="88" name="文字方塊 87">
              <a:extLst>
                <a:ext uri="{FF2B5EF4-FFF2-40B4-BE49-F238E27FC236}">
                  <a16:creationId xmlns:a16="http://schemas.microsoft.com/office/drawing/2014/main" id="{90EB17AF-CAED-0147-8DAA-BAE1FC75A262}"/>
                </a:ext>
              </a:extLst>
            </p:cNvPr>
            <p:cNvSpPr txBox="1"/>
            <p:nvPr/>
          </p:nvSpPr>
          <p:spPr>
            <a:xfrm>
              <a:off x="533401" y="1727571"/>
              <a:ext cx="419572" cy="276999"/>
            </a:xfrm>
            <a:prstGeom prst="rect">
              <a:avLst/>
            </a:prstGeom>
            <a:noFill/>
          </p:spPr>
          <p:txBody>
            <a:bodyPr wrap="square" rtlCol="0">
              <a:spAutoFit/>
            </a:bodyPr>
            <a:lstStyle/>
            <a:p>
              <a:pPr algn="r"/>
              <a:r>
                <a:rPr lang="en-US" altLang="zh-TW" sz="1200" b="1"/>
                <a:t>14</a:t>
              </a:r>
              <a:endParaRPr lang="zh-TW" altLang="en-US" sz="1200" b="1"/>
            </a:p>
          </p:txBody>
        </p:sp>
        <p:sp>
          <p:nvSpPr>
            <p:cNvPr id="89" name="文字方塊 88">
              <a:extLst>
                <a:ext uri="{FF2B5EF4-FFF2-40B4-BE49-F238E27FC236}">
                  <a16:creationId xmlns:a16="http://schemas.microsoft.com/office/drawing/2014/main" id="{68E96959-439F-B044-B22B-72CC50CEDDE8}"/>
                </a:ext>
              </a:extLst>
            </p:cNvPr>
            <p:cNvSpPr txBox="1"/>
            <p:nvPr/>
          </p:nvSpPr>
          <p:spPr>
            <a:xfrm>
              <a:off x="533401" y="2008524"/>
              <a:ext cx="419572" cy="276999"/>
            </a:xfrm>
            <a:prstGeom prst="rect">
              <a:avLst/>
            </a:prstGeom>
            <a:noFill/>
          </p:spPr>
          <p:txBody>
            <a:bodyPr wrap="square" rtlCol="0">
              <a:spAutoFit/>
            </a:bodyPr>
            <a:lstStyle/>
            <a:p>
              <a:pPr algn="r"/>
              <a:r>
                <a:rPr lang="en-US" altLang="zh-TW" sz="1200" b="1"/>
                <a:t>12</a:t>
              </a:r>
              <a:endParaRPr lang="zh-TW" altLang="en-US" sz="1200" b="1"/>
            </a:p>
          </p:txBody>
        </p:sp>
        <p:sp>
          <p:nvSpPr>
            <p:cNvPr id="90" name="文字方塊 89">
              <a:extLst>
                <a:ext uri="{FF2B5EF4-FFF2-40B4-BE49-F238E27FC236}">
                  <a16:creationId xmlns:a16="http://schemas.microsoft.com/office/drawing/2014/main" id="{74A104CB-14CC-7840-86F1-ED71BB19DB3A}"/>
                </a:ext>
              </a:extLst>
            </p:cNvPr>
            <p:cNvSpPr txBox="1"/>
            <p:nvPr/>
          </p:nvSpPr>
          <p:spPr>
            <a:xfrm>
              <a:off x="533401" y="2285523"/>
              <a:ext cx="419572" cy="276999"/>
            </a:xfrm>
            <a:prstGeom prst="rect">
              <a:avLst/>
            </a:prstGeom>
            <a:noFill/>
          </p:spPr>
          <p:txBody>
            <a:bodyPr wrap="square" rtlCol="0">
              <a:spAutoFit/>
            </a:bodyPr>
            <a:lstStyle/>
            <a:p>
              <a:pPr algn="r"/>
              <a:r>
                <a:rPr lang="en-US" altLang="zh-TW" sz="1200" b="1"/>
                <a:t>10</a:t>
              </a:r>
              <a:endParaRPr lang="zh-TW" altLang="en-US" sz="1200" b="1"/>
            </a:p>
          </p:txBody>
        </p:sp>
        <p:sp>
          <p:nvSpPr>
            <p:cNvPr id="91" name="文字方塊 90">
              <a:extLst>
                <a:ext uri="{FF2B5EF4-FFF2-40B4-BE49-F238E27FC236}">
                  <a16:creationId xmlns:a16="http://schemas.microsoft.com/office/drawing/2014/main" id="{731D5CAC-C85A-3545-B0D8-2FF64EF5384A}"/>
                </a:ext>
              </a:extLst>
            </p:cNvPr>
            <p:cNvSpPr txBox="1"/>
            <p:nvPr/>
          </p:nvSpPr>
          <p:spPr>
            <a:xfrm>
              <a:off x="533401" y="2560001"/>
              <a:ext cx="419572" cy="276999"/>
            </a:xfrm>
            <a:prstGeom prst="rect">
              <a:avLst/>
            </a:prstGeom>
            <a:noFill/>
          </p:spPr>
          <p:txBody>
            <a:bodyPr wrap="square" rtlCol="0">
              <a:spAutoFit/>
            </a:bodyPr>
            <a:lstStyle/>
            <a:p>
              <a:pPr algn="r"/>
              <a:r>
                <a:rPr lang="en-US" altLang="zh-TW" sz="1200" b="1"/>
                <a:t>8</a:t>
              </a:r>
              <a:endParaRPr lang="zh-TW" altLang="en-US" sz="1200" b="1"/>
            </a:p>
          </p:txBody>
        </p:sp>
        <p:sp>
          <p:nvSpPr>
            <p:cNvPr id="92" name="文字方塊 91">
              <a:extLst>
                <a:ext uri="{FF2B5EF4-FFF2-40B4-BE49-F238E27FC236}">
                  <a16:creationId xmlns:a16="http://schemas.microsoft.com/office/drawing/2014/main" id="{FB4EF396-2C78-2D4F-AB57-00BD1E5C699B}"/>
                </a:ext>
              </a:extLst>
            </p:cNvPr>
            <p:cNvSpPr txBox="1"/>
            <p:nvPr/>
          </p:nvSpPr>
          <p:spPr>
            <a:xfrm>
              <a:off x="533401" y="2831666"/>
              <a:ext cx="419572" cy="276999"/>
            </a:xfrm>
            <a:prstGeom prst="rect">
              <a:avLst/>
            </a:prstGeom>
            <a:noFill/>
          </p:spPr>
          <p:txBody>
            <a:bodyPr wrap="square" rtlCol="0">
              <a:spAutoFit/>
            </a:bodyPr>
            <a:lstStyle/>
            <a:p>
              <a:pPr algn="r"/>
              <a:r>
                <a:rPr lang="en-US" altLang="zh-TW" sz="1200" b="1"/>
                <a:t>6</a:t>
              </a:r>
              <a:endParaRPr lang="zh-TW" altLang="en-US" sz="1200" b="1"/>
            </a:p>
          </p:txBody>
        </p:sp>
        <p:sp>
          <p:nvSpPr>
            <p:cNvPr id="93" name="文字方塊 92">
              <a:extLst>
                <a:ext uri="{FF2B5EF4-FFF2-40B4-BE49-F238E27FC236}">
                  <a16:creationId xmlns:a16="http://schemas.microsoft.com/office/drawing/2014/main" id="{8762B768-8BF4-5340-AB23-8F5BEAF0E938}"/>
                </a:ext>
              </a:extLst>
            </p:cNvPr>
            <p:cNvSpPr txBox="1"/>
            <p:nvPr/>
          </p:nvSpPr>
          <p:spPr>
            <a:xfrm>
              <a:off x="533401" y="3106606"/>
              <a:ext cx="419572" cy="276999"/>
            </a:xfrm>
            <a:prstGeom prst="rect">
              <a:avLst/>
            </a:prstGeom>
            <a:noFill/>
          </p:spPr>
          <p:txBody>
            <a:bodyPr wrap="square" rtlCol="0">
              <a:spAutoFit/>
            </a:bodyPr>
            <a:lstStyle/>
            <a:p>
              <a:pPr algn="r"/>
              <a:r>
                <a:rPr lang="en-US" altLang="zh-TW" sz="1200" b="1"/>
                <a:t>4</a:t>
              </a:r>
              <a:endParaRPr lang="zh-TW" altLang="en-US" sz="1200" b="1"/>
            </a:p>
          </p:txBody>
        </p:sp>
        <p:sp>
          <p:nvSpPr>
            <p:cNvPr id="94" name="文字方塊 93">
              <a:extLst>
                <a:ext uri="{FF2B5EF4-FFF2-40B4-BE49-F238E27FC236}">
                  <a16:creationId xmlns:a16="http://schemas.microsoft.com/office/drawing/2014/main" id="{1FF86EC7-7072-5A4A-A003-23334CE6654C}"/>
                </a:ext>
              </a:extLst>
            </p:cNvPr>
            <p:cNvSpPr txBox="1"/>
            <p:nvPr/>
          </p:nvSpPr>
          <p:spPr>
            <a:xfrm>
              <a:off x="533401" y="3377809"/>
              <a:ext cx="419572" cy="276999"/>
            </a:xfrm>
            <a:prstGeom prst="rect">
              <a:avLst/>
            </a:prstGeom>
            <a:noFill/>
          </p:spPr>
          <p:txBody>
            <a:bodyPr wrap="square" rtlCol="0">
              <a:spAutoFit/>
            </a:bodyPr>
            <a:lstStyle/>
            <a:p>
              <a:pPr algn="r"/>
              <a:r>
                <a:rPr lang="en-US" altLang="zh-TW" sz="1200" b="1"/>
                <a:t>2</a:t>
              </a:r>
              <a:endParaRPr lang="zh-TW" altLang="en-US" sz="1200" b="1"/>
            </a:p>
          </p:txBody>
        </p:sp>
        <p:sp>
          <p:nvSpPr>
            <p:cNvPr id="95" name="文字方塊 94">
              <a:extLst>
                <a:ext uri="{FF2B5EF4-FFF2-40B4-BE49-F238E27FC236}">
                  <a16:creationId xmlns:a16="http://schemas.microsoft.com/office/drawing/2014/main" id="{20F0E858-DF62-9C49-AECF-1E2273FC8C8F}"/>
                </a:ext>
              </a:extLst>
            </p:cNvPr>
            <p:cNvSpPr txBox="1"/>
            <p:nvPr/>
          </p:nvSpPr>
          <p:spPr>
            <a:xfrm>
              <a:off x="533401" y="3664922"/>
              <a:ext cx="419572" cy="276999"/>
            </a:xfrm>
            <a:prstGeom prst="rect">
              <a:avLst/>
            </a:prstGeom>
            <a:noFill/>
          </p:spPr>
          <p:txBody>
            <a:bodyPr wrap="square" rtlCol="0">
              <a:spAutoFit/>
            </a:bodyPr>
            <a:lstStyle/>
            <a:p>
              <a:pPr algn="r"/>
              <a:r>
                <a:rPr lang="en-US" altLang="zh-TW" sz="1200" b="1"/>
                <a:t>0</a:t>
              </a:r>
              <a:endParaRPr lang="zh-TW" altLang="en-US" sz="1200" b="1"/>
            </a:p>
          </p:txBody>
        </p:sp>
        <p:sp>
          <p:nvSpPr>
            <p:cNvPr id="96" name="文字方塊 95">
              <a:extLst>
                <a:ext uri="{FF2B5EF4-FFF2-40B4-BE49-F238E27FC236}">
                  <a16:creationId xmlns:a16="http://schemas.microsoft.com/office/drawing/2014/main" id="{3EE5E7C8-C1A6-0540-8AAA-EAA924902EF7}"/>
                </a:ext>
              </a:extLst>
            </p:cNvPr>
            <p:cNvSpPr txBox="1"/>
            <p:nvPr/>
          </p:nvSpPr>
          <p:spPr>
            <a:xfrm>
              <a:off x="477523" y="3835584"/>
              <a:ext cx="417102" cy="215444"/>
            </a:xfrm>
            <a:prstGeom prst="rect">
              <a:avLst/>
            </a:prstGeom>
            <a:noFill/>
          </p:spPr>
          <p:txBody>
            <a:bodyPr wrap="none" rtlCol="0">
              <a:spAutoFit/>
            </a:bodyPr>
            <a:lstStyle/>
            <a:p>
              <a:r>
                <a:rPr lang="en-US" altLang="zh-TW" sz="800" b="1">
                  <a:solidFill>
                    <a:schemeClr val="accent5">
                      <a:lumMod val="50000"/>
                    </a:schemeClr>
                  </a:solidFill>
                </a:rPr>
                <a:t>WAF</a:t>
              </a:r>
              <a:endParaRPr lang="zh-TW" altLang="en-US" sz="800" b="1">
                <a:solidFill>
                  <a:schemeClr val="accent5">
                    <a:lumMod val="50000"/>
                  </a:schemeClr>
                </a:solidFill>
              </a:endParaRPr>
            </a:p>
          </p:txBody>
        </p:sp>
        <p:sp>
          <p:nvSpPr>
            <p:cNvPr id="97" name="文字方塊 96">
              <a:extLst>
                <a:ext uri="{FF2B5EF4-FFF2-40B4-BE49-F238E27FC236}">
                  <a16:creationId xmlns:a16="http://schemas.microsoft.com/office/drawing/2014/main" id="{D4FDBE36-78BB-194B-A008-C30AF120786B}"/>
                </a:ext>
              </a:extLst>
            </p:cNvPr>
            <p:cNvSpPr txBox="1"/>
            <p:nvPr/>
          </p:nvSpPr>
          <p:spPr>
            <a:xfrm>
              <a:off x="879074" y="4107327"/>
              <a:ext cx="861133" cy="215444"/>
            </a:xfrm>
            <a:prstGeom prst="rect">
              <a:avLst/>
            </a:prstGeom>
            <a:noFill/>
          </p:spPr>
          <p:txBody>
            <a:bodyPr wrap="none" rtlCol="0">
              <a:spAutoFit/>
            </a:bodyPr>
            <a:lstStyle/>
            <a:p>
              <a:r>
                <a:rPr lang="en-US" altLang="zh-TW" sz="800" b="1">
                  <a:solidFill>
                    <a:schemeClr val="accent5">
                      <a:lumMod val="50000"/>
                    </a:schemeClr>
                  </a:solidFill>
                </a:rPr>
                <a:t>Percent Filled</a:t>
              </a:r>
              <a:endParaRPr lang="zh-TW" altLang="en-US" sz="800" b="1">
                <a:solidFill>
                  <a:schemeClr val="accent5">
                    <a:lumMod val="50000"/>
                  </a:schemeClr>
                </a:solidFill>
              </a:endParaRPr>
            </a:p>
          </p:txBody>
        </p:sp>
        <p:sp>
          <p:nvSpPr>
            <p:cNvPr id="98" name="文字方塊 97">
              <a:extLst>
                <a:ext uri="{FF2B5EF4-FFF2-40B4-BE49-F238E27FC236}">
                  <a16:creationId xmlns:a16="http://schemas.microsoft.com/office/drawing/2014/main" id="{FFEB8973-81F8-BB46-8B7F-95192AB34915}"/>
                </a:ext>
              </a:extLst>
            </p:cNvPr>
            <p:cNvSpPr txBox="1"/>
            <p:nvPr/>
          </p:nvSpPr>
          <p:spPr>
            <a:xfrm>
              <a:off x="718748" y="3889470"/>
              <a:ext cx="419572" cy="276999"/>
            </a:xfrm>
            <a:prstGeom prst="rect">
              <a:avLst/>
            </a:prstGeom>
            <a:noFill/>
          </p:spPr>
          <p:txBody>
            <a:bodyPr wrap="square" rtlCol="0">
              <a:spAutoFit/>
            </a:bodyPr>
            <a:lstStyle/>
            <a:p>
              <a:pPr algn="r"/>
              <a:r>
                <a:rPr lang="en-US" altLang="zh-TW" sz="1200" b="1"/>
                <a:t>0</a:t>
              </a:r>
              <a:endParaRPr lang="zh-TW" altLang="en-US" sz="1200" b="1"/>
            </a:p>
          </p:txBody>
        </p:sp>
        <p:sp>
          <p:nvSpPr>
            <p:cNvPr id="99" name="文字方塊 98">
              <a:extLst>
                <a:ext uri="{FF2B5EF4-FFF2-40B4-BE49-F238E27FC236}">
                  <a16:creationId xmlns:a16="http://schemas.microsoft.com/office/drawing/2014/main" id="{D53BAC83-6FA5-1F4F-B865-57AE98D8137A}"/>
                </a:ext>
              </a:extLst>
            </p:cNvPr>
            <p:cNvSpPr txBox="1"/>
            <p:nvPr/>
          </p:nvSpPr>
          <p:spPr>
            <a:xfrm>
              <a:off x="1288425" y="3889470"/>
              <a:ext cx="419572" cy="276999"/>
            </a:xfrm>
            <a:prstGeom prst="rect">
              <a:avLst/>
            </a:prstGeom>
            <a:noFill/>
          </p:spPr>
          <p:txBody>
            <a:bodyPr wrap="square" rtlCol="0">
              <a:spAutoFit/>
            </a:bodyPr>
            <a:lstStyle/>
            <a:p>
              <a:pPr algn="r"/>
              <a:r>
                <a:rPr lang="en-US" altLang="zh-TW" sz="1200" b="1"/>
                <a:t>20</a:t>
              </a:r>
              <a:endParaRPr lang="zh-TW" altLang="en-US" sz="1200" b="1"/>
            </a:p>
          </p:txBody>
        </p:sp>
        <p:sp>
          <p:nvSpPr>
            <p:cNvPr id="100" name="文字方塊 99">
              <a:extLst>
                <a:ext uri="{FF2B5EF4-FFF2-40B4-BE49-F238E27FC236}">
                  <a16:creationId xmlns:a16="http://schemas.microsoft.com/office/drawing/2014/main" id="{C8ED7F07-E595-E24A-833C-DAE3E8325026}"/>
                </a:ext>
              </a:extLst>
            </p:cNvPr>
            <p:cNvSpPr txBox="1"/>
            <p:nvPr/>
          </p:nvSpPr>
          <p:spPr>
            <a:xfrm>
              <a:off x="1815959" y="3889470"/>
              <a:ext cx="419572" cy="276999"/>
            </a:xfrm>
            <a:prstGeom prst="rect">
              <a:avLst/>
            </a:prstGeom>
            <a:noFill/>
          </p:spPr>
          <p:txBody>
            <a:bodyPr wrap="square" rtlCol="0">
              <a:spAutoFit/>
            </a:bodyPr>
            <a:lstStyle/>
            <a:p>
              <a:pPr algn="r"/>
              <a:r>
                <a:rPr lang="en-US" altLang="zh-TW" sz="1200" b="1"/>
                <a:t>40</a:t>
              </a:r>
              <a:endParaRPr lang="zh-TW" altLang="en-US" sz="1200" b="1"/>
            </a:p>
          </p:txBody>
        </p:sp>
        <p:sp>
          <p:nvSpPr>
            <p:cNvPr id="101" name="文字方塊 100">
              <a:extLst>
                <a:ext uri="{FF2B5EF4-FFF2-40B4-BE49-F238E27FC236}">
                  <a16:creationId xmlns:a16="http://schemas.microsoft.com/office/drawing/2014/main" id="{F8B6378E-AC3E-E74E-AEB1-52B11C0D076B}"/>
                </a:ext>
              </a:extLst>
            </p:cNvPr>
            <p:cNvSpPr txBox="1"/>
            <p:nvPr/>
          </p:nvSpPr>
          <p:spPr>
            <a:xfrm>
              <a:off x="2349414" y="3889470"/>
              <a:ext cx="419572" cy="276999"/>
            </a:xfrm>
            <a:prstGeom prst="rect">
              <a:avLst/>
            </a:prstGeom>
            <a:noFill/>
          </p:spPr>
          <p:txBody>
            <a:bodyPr wrap="square" rtlCol="0">
              <a:spAutoFit/>
            </a:bodyPr>
            <a:lstStyle/>
            <a:p>
              <a:pPr algn="r"/>
              <a:r>
                <a:rPr lang="en-US" altLang="zh-TW" sz="1200" b="1"/>
                <a:t>60</a:t>
              </a:r>
              <a:endParaRPr lang="zh-TW" altLang="en-US" sz="1200" b="1"/>
            </a:p>
          </p:txBody>
        </p:sp>
        <p:sp>
          <p:nvSpPr>
            <p:cNvPr id="102" name="文字方塊 101">
              <a:extLst>
                <a:ext uri="{FF2B5EF4-FFF2-40B4-BE49-F238E27FC236}">
                  <a16:creationId xmlns:a16="http://schemas.microsoft.com/office/drawing/2014/main" id="{6C8AFC5C-064A-2046-9392-A1643C36FCB5}"/>
                </a:ext>
              </a:extLst>
            </p:cNvPr>
            <p:cNvSpPr txBox="1"/>
            <p:nvPr/>
          </p:nvSpPr>
          <p:spPr>
            <a:xfrm>
              <a:off x="2875192" y="3889470"/>
              <a:ext cx="419572" cy="276999"/>
            </a:xfrm>
            <a:prstGeom prst="rect">
              <a:avLst/>
            </a:prstGeom>
            <a:noFill/>
          </p:spPr>
          <p:txBody>
            <a:bodyPr wrap="square" rtlCol="0">
              <a:spAutoFit/>
            </a:bodyPr>
            <a:lstStyle/>
            <a:p>
              <a:pPr algn="r"/>
              <a:r>
                <a:rPr lang="en-US" altLang="zh-TW" sz="1200" b="1"/>
                <a:t>80</a:t>
              </a:r>
              <a:endParaRPr lang="zh-TW" altLang="en-US" sz="1200" b="1"/>
            </a:p>
          </p:txBody>
        </p:sp>
        <p:sp>
          <p:nvSpPr>
            <p:cNvPr id="103" name="文字方塊 102">
              <a:extLst>
                <a:ext uri="{FF2B5EF4-FFF2-40B4-BE49-F238E27FC236}">
                  <a16:creationId xmlns:a16="http://schemas.microsoft.com/office/drawing/2014/main" id="{B2AA8217-AAFC-C74F-AD82-42AB901C094E}"/>
                </a:ext>
              </a:extLst>
            </p:cNvPr>
            <p:cNvSpPr txBox="1"/>
            <p:nvPr/>
          </p:nvSpPr>
          <p:spPr>
            <a:xfrm>
              <a:off x="3382479" y="3889470"/>
              <a:ext cx="483718" cy="276999"/>
            </a:xfrm>
            <a:prstGeom prst="rect">
              <a:avLst/>
            </a:prstGeom>
            <a:noFill/>
          </p:spPr>
          <p:txBody>
            <a:bodyPr wrap="square" rtlCol="0">
              <a:spAutoFit/>
            </a:bodyPr>
            <a:lstStyle/>
            <a:p>
              <a:pPr algn="r"/>
              <a:r>
                <a:rPr lang="en-US" altLang="zh-TW" sz="1200" b="1"/>
                <a:t>100</a:t>
              </a:r>
              <a:endParaRPr lang="zh-TW" altLang="en-US" sz="1200" b="1"/>
            </a:p>
          </p:txBody>
        </p:sp>
        <p:sp>
          <p:nvSpPr>
            <p:cNvPr id="104" name="文字方塊 103">
              <a:extLst>
                <a:ext uri="{FF2B5EF4-FFF2-40B4-BE49-F238E27FC236}">
                  <a16:creationId xmlns:a16="http://schemas.microsoft.com/office/drawing/2014/main" id="{19BE1EA9-9FDC-4346-8C84-AB85E8AD44ED}"/>
                </a:ext>
              </a:extLst>
            </p:cNvPr>
            <p:cNvSpPr txBox="1"/>
            <p:nvPr/>
          </p:nvSpPr>
          <p:spPr>
            <a:xfrm>
              <a:off x="2090272" y="4076549"/>
              <a:ext cx="1717137" cy="276999"/>
            </a:xfrm>
            <a:prstGeom prst="rect">
              <a:avLst/>
            </a:prstGeom>
            <a:noFill/>
          </p:spPr>
          <p:txBody>
            <a:bodyPr wrap="none" rtlCol="0">
              <a:spAutoFit/>
            </a:bodyPr>
            <a:lstStyle/>
            <a:p>
              <a:r>
                <a:rPr lang="en-US" altLang="zh-TW" sz="1200" b="1" i="1" dirty="0"/>
                <a:t>WAF vs. OP on M600</a:t>
              </a:r>
              <a:endParaRPr lang="zh-TW" altLang="en-US" sz="1200" b="1" i="1" dirty="0"/>
            </a:p>
          </p:txBody>
        </p:sp>
        <p:sp>
          <p:nvSpPr>
            <p:cNvPr id="105" name="矩形 104">
              <a:extLst>
                <a:ext uri="{FF2B5EF4-FFF2-40B4-BE49-F238E27FC236}">
                  <a16:creationId xmlns:a16="http://schemas.microsoft.com/office/drawing/2014/main" id="{A30AEC52-E225-0B4E-94ED-953734388959}"/>
                </a:ext>
              </a:extLst>
            </p:cNvPr>
            <p:cNvSpPr/>
            <p:nvPr/>
          </p:nvSpPr>
          <p:spPr>
            <a:xfrm>
              <a:off x="2702169" y="1873532"/>
              <a:ext cx="1096108" cy="19298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72" name="Shape 172"/>
          <p:cNvSpPr txBox="1">
            <a:spLocks noGrp="1"/>
          </p:cNvSpPr>
          <p:nvPr>
            <p:ph type="title"/>
          </p:nvPr>
        </p:nvSpPr>
        <p:spPr>
          <a:xfrm>
            <a:off x="799060" y="109328"/>
            <a:ext cx="8250144" cy="857250"/>
          </a:xfrm>
          <a:prstGeom prst="rect">
            <a:avLst/>
          </a:prstGeom>
          <a:noFill/>
          <a:ln>
            <a:noFill/>
          </a:ln>
        </p:spPr>
        <p:txBody>
          <a:bodyPr spcFirstLastPara="1" wrap="square" lIns="91425" tIns="45700" rIns="91425" bIns="45700" anchor="ctr" anchorCtr="0">
            <a:noAutofit/>
          </a:bodyPr>
          <a:lstStyle/>
          <a:p>
            <a:pPr>
              <a:buClr>
                <a:schemeClr val="lt1"/>
              </a:buClr>
              <a:buSzPts val="800"/>
              <a:buFont typeface="Arial"/>
            </a:pPr>
            <a:r>
              <a:rPr lang="zh-TW" sz="3600" dirty="0">
                <a:latin typeface="Microsoft JhengHei"/>
                <a:ea typeface="Microsoft JhengHei"/>
                <a:cs typeface="Microsoft JhengHei"/>
                <a:sym typeface="Microsoft JhengHei"/>
              </a:rPr>
              <a:t>如何影響 </a:t>
            </a:r>
            <a:r>
              <a:rPr lang="en-US" altLang="zh-TW" sz="3600" dirty="0">
                <a:latin typeface="Microsoft JhengHei"/>
                <a:ea typeface="Microsoft JhengHei"/>
                <a:cs typeface="Microsoft JhengHei"/>
                <a:sym typeface="Microsoft JhengHei"/>
              </a:rPr>
              <a:t>SSD</a:t>
            </a:r>
            <a:r>
              <a:rPr lang="zh-TW" sz="3600" dirty="0">
                <a:latin typeface="Microsoft JhengHei"/>
                <a:ea typeface="Microsoft JhengHei"/>
                <a:cs typeface="Microsoft JhengHei"/>
                <a:sym typeface="Microsoft JhengHei"/>
              </a:rPr>
              <a:t> </a:t>
            </a:r>
            <a:r>
              <a:rPr lang="zh-TW" altLang="en-US" sz="3600" dirty="0">
                <a:latin typeface="Microsoft JhengHei"/>
                <a:ea typeface="Microsoft JhengHei"/>
                <a:cs typeface="Microsoft JhengHei"/>
                <a:sym typeface="Microsoft JhengHei"/>
              </a:rPr>
              <a:t>壽命與</a:t>
            </a:r>
            <a:r>
              <a:rPr lang="zh-TW" sz="3600" dirty="0">
                <a:latin typeface="Microsoft JhengHei"/>
                <a:ea typeface="Microsoft JhengHei"/>
                <a:cs typeface="Microsoft JhengHei"/>
                <a:sym typeface="Microsoft JhengHei"/>
              </a:rPr>
              <a:t>效能 (</a:t>
            </a:r>
            <a:r>
              <a:rPr lang="en-US" altLang="zh-TW" dirty="0">
                <a:latin typeface="Microsoft JhengHei"/>
                <a:ea typeface="Microsoft JhengHei"/>
                <a:cs typeface="Microsoft JhengHei"/>
                <a:sym typeface="Microsoft JhengHei"/>
              </a:rPr>
              <a:t>4</a:t>
            </a:r>
            <a:r>
              <a:rPr lang="zh-TW" sz="3600" dirty="0">
                <a:latin typeface="Microsoft JhengHei"/>
                <a:ea typeface="Microsoft JhengHei"/>
                <a:cs typeface="Microsoft JhengHei"/>
                <a:sym typeface="Microsoft JhengHei"/>
              </a:rPr>
              <a:t>) </a:t>
            </a:r>
            <a:endParaRPr lang="zh-TW" sz="3600" dirty="0">
              <a:latin typeface="Microsoft JhengHei"/>
              <a:ea typeface="Microsoft JhengHei"/>
              <a:cs typeface="Microsoft JhengHei"/>
            </a:endParaRPr>
          </a:p>
        </p:txBody>
      </p:sp>
      <p:grpSp>
        <p:nvGrpSpPr>
          <p:cNvPr id="23" name="群組 22">
            <a:extLst>
              <a:ext uri="{FF2B5EF4-FFF2-40B4-BE49-F238E27FC236}">
                <a16:creationId xmlns:a16="http://schemas.microsoft.com/office/drawing/2014/main" id="{9692DE67-85EE-7A4F-904C-68C9B766A620}"/>
              </a:ext>
            </a:extLst>
          </p:cNvPr>
          <p:cNvGrpSpPr/>
          <p:nvPr/>
        </p:nvGrpSpPr>
        <p:grpSpPr>
          <a:xfrm>
            <a:off x="21566" y="112265"/>
            <a:ext cx="1813937" cy="763252"/>
            <a:chOff x="231458" y="98243"/>
            <a:chExt cx="1641409" cy="763252"/>
          </a:xfrm>
        </p:grpSpPr>
        <p:sp>
          <p:nvSpPr>
            <p:cNvPr id="24" name="五邊形 23">
              <a:extLst>
                <a:ext uri="{FF2B5EF4-FFF2-40B4-BE49-F238E27FC236}">
                  <a16:creationId xmlns:a16="http://schemas.microsoft.com/office/drawing/2014/main" id="{CAEB6B96-6A96-5547-8E09-D3A42FD55FE2}"/>
                </a:ext>
              </a:extLst>
            </p:cNvPr>
            <p:cNvSpPr/>
            <p:nvPr/>
          </p:nvSpPr>
          <p:spPr>
            <a:xfrm>
              <a:off x="231458" y="98243"/>
              <a:ext cx="1641409" cy="763252"/>
            </a:xfrm>
            <a:prstGeom prst="homePlate">
              <a:avLst>
                <a:gd name="adj" fmla="val 30720"/>
              </a:avLst>
            </a:prstGeom>
            <a:gradFill>
              <a:gsLst>
                <a:gs pos="0">
                  <a:srgbClr val="000000">
                    <a:alpha val="0"/>
                  </a:srgbClr>
                </a:gs>
                <a:gs pos="0">
                  <a:srgbClr val="000000">
                    <a:alpha val="0"/>
                  </a:srgbClr>
                </a:gs>
                <a:gs pos="12000">
                  <a:srgbClr val="003300"/>
                </a:gs>
                <a:gs pos="78000">
                  <a:srgbClr val="003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5" name="矩形 24">
              <a:extLst>
                <a:ext uri="{FF2B5EF4-FFF2-40B4-BE49-F238E27FC236}">
                  <a16:creationId xmlns:a16="http://schemas.microsoft.com/office/drawing/2014/main" id="{5D793DFF-D716-2641-A35E-4D446CAD8C7E}"/>
                </a:ext>
              </a:extLst>
            </p:cNvPr>
            <p:cNvSpPr/>
            <p:nvPr/>
          </p:nvSpPr>
          <p:spPr>
            <a:xfrm>
              <a:off x="409754" y="141081"/>
              <a:ext cx="1330911" cy="707886"/>
            </a:xfrm>
            <a:prstGeom prst="rect">
              <a:avLst/>
            </a:prstGeom>
            <a:noFill/>
          </p:spPr>
          <p:txBody>
            <a:bodyPr wrap="square">
              <a:spAutoFit/>
            </a:bodyPr>
            <a:lstStyle/>
            <a:p>
              <a:r>
                <a:rPr lang="zh-TW" altLang="zh-TW" sz="2000" b="1">
                  <a:solidFill>
                    <a:schemeClr val="bg1"/>
                  </a:solidFill>
                  <a:latin typeface="Microsoft JhengHei"/>
                  <a:ea typeface="Microsoft JhengHei"/>
                  <a:cs typeface="Microsoft JhengHei"/>
                  <a:sym typeface="Microsoft JhengHei"/>
                </a:rPr>
                <a:t>預留</a:t>
              </a:r>
              <a:r>
                <a:rPr lang="zh-TW" altLang="en-US" sz="2000" b="1">
                  <a:solidFill>
                    <a:schemeClr val="bg1"/>
                  </a:solidFill>
                  <a:latin typeface="Microsoft JhengHei"/>
                  <a:ea typeface="Microsoft JhengHei"/>
                  <a:cs typeface="Microsoft JhengHei"/>
                  <a:sym typeface="Microsoft JhengHei"/>
                </a:rPr>
                <a:t>空</a:t>
              </a:r>
              <a:r>
                <a:rPr lang="zh-CN" altLang="en-US" sz="2000" b="1">
                  <a:solidFill>
                    <a:schemeClr val="bg1"/>
                  </a:solidFill>
                  <a:latin typeface="Microsoft JhengHei"/>
                  <a:ea typeface="Microsoft JhengHei"/>
                  <a:cs typeface="Microsoft JhengHei"/>
                  <a:sym typeface="Microsoft JhengHei"/>
                </a:rPr>
                <a:t>間</a:t>
              </a:r>
              <a:endParaRPr lang="en-US" altLang="zh-CN" sz="2000" b="1">
                <a:solidFill>
                  <a:schemeClr val="bg1"/>
                </a:solidFill>
                <a:latin typeface="Microsoft JhengHei"/>
                <a:ea typeface="Microsoft JhengHei"/>
                <a:cs typeface="Microsoft JhengHei"/>
                <a:sym typeface="Microsoft JhengHei"/>
              </a:endParaRPr>
            </a:p>
            <a:p>
              <a:r>
                <a:rPr lang="zh-CN" altLang="en-US" sz="2000" b="1">
                  <a:solidFill>
                    <a:schemeClr val="bg1"/>
                  </a:solidFill>
                  <a:latin typeface="Microsoft JhengHei"/>
                  <a:ea typeface="Microsoft JhengHei"/>
                  <a:cs typeface="Microsoft JhengHei"/>
                  <a:sym typeface="Microsoft JhengHei"/>
                </a:rPr>
                <a:t>配置</a:t>
              </a:r>
              <a:r>
                <a:rPr lang="zh-TW" altLang="en-US" sz="2000" b="1">
                  <a:solidFill>
                    <a:schemeClr val="bg1"/>
                  </a:solidFill>
                  <a:latin typeface="Microsoft JhengHei"/>
                  <a:ea typeface="Microsoft JhengHei"/>
                  <a:cs typeface="Microsoft JhengHei"/>
                  <a:sym typeface="Microsoft JhengHei"/>
                </a:rPr>
                <a:t>(</a:t>
              </a:r>
              <a:r>
                <a:rPr lang="en-US" altLang="zh-TW" sz="2000" b="1">
                  <a:solidFill>
                    <a:schemeClr val="bg1"/>
                  </a:solidFill>
                  <a:latin typeface="Microsoft JhengHei"/>
                  <a:ea typeface="Microsoft JhengHei"/>
                  <a:cs typeface="Microsoft JhengHei"/>
                  <a:sym typeface="Microsoft JhengHei"/>
                </a:rPr>
                <a:t>OP</a:t>
              </a:r>
              <a:r>
                <a:rPr lang="en-US" altLang="en-US" sz="2000" b="1">
                  <a:solidFill>
                    <a:schemeClr val="bg1"/>
                  </a:solidFill>
                  <a:latin typeface="Microsoft JhengHei"/>
                  <a:ea typeface="Microsoft JhengHei"/>
                  <a:cs typeface="Microsoft JhengHei"/>
                  <a:sym typeface="Microsoft JhengHei"/>
                </a:rPr>
                <a:t>) </a:t>
              </a:r>
              <a:endParaRPr lang="zh-TW" altLang="en-US" sz="2000" b="1">
                <a:solidFill>
                  <a:schemeClr val="bg1"/>
                </a:solidFill>
              </a:endParaRPr>
            </a:p>
          </p:txBody>
        </p:sp>
      </p:grpSp>
      <p:sp>
        <p:nvSpPr>
          <p:cNvPr id="33" name="內容版面配置區 1">
            <a:extLst>
              <a:ext uri="{FF2B5EF4-FFF2-40B4-BE49-F238E27FC236}">
                <a16:creationId xmlns:a16="http://schemas.microsoft.com/office/drawing/2014/main" id="{E58F4482-D982-47FA-94BF-400BAEBC0063}"/>
              </a:ext>
            </a:extLst>
          </p:cNvPr>
          <p:cNvSpPr>
            <a:spLocks noGrp="1"/>
          </p:cNvSpPr>
          <p:nvPr>
            <p:ph idx="1"/>
          </p:nvPr>
        </p:nvSpPr>
        <p:spPr>
          <a:xfrm>
            <a:off x="233031" y="1102557"/>
            <a:ext cx="8391331" cy="524045"/>
          </a:xfrm>
        </p:spPr>
        <p:txBody>
          <a:bodyPr vert="horz" lIns="91440" tIns="45720" rIns="91440" bIns="45720" rtlCol="0" anchor="t">
            <a:noAutofit/>
          </a:bodyPr>
          <a:lstStyle/>
          <a:p>
            <a:r>
              <a:rPr kumimoji="1" lang="zh-TW" altLang="en-US" dirty="0"/>
              <a:t>當 </a:t>
            </a:r>
            <a:r>
              <a:rPr kumimoji="1" lang="en" altLang="zh-TW" dirty="0"/>
              <a:t>SSD </a:t>
            </a:r>
            <a:r>
              <a:rPr kumimoji="1" lang="zh-TW" altLang="en-US" dirty="0"/>
              <a:t>具備更多的預留空間配置，可有效減少寫入放大。</a:t>
            </a:r>
            <a:endParaRPr kumimoji="1" lang="en-US" altLang="zh-TW" dirty="0"/>
          </a:p>
          <a:p>
            <a:r>
              <a:rPr kumimoji="1" lang="zh-TW" altLang="en-US" dirty="0"/>
              <a:t>因需要寫入的總次數減少，</a:t>
            </a:r>
            <a:r>
              <a:rPr kumimoji="1" lang="en" altLang="zh-TW" dirty="0"/>
              <a:t>SSD </a:t>
            </a:r>
            <a:r>
              <a:rPr kumimoji="1" lang="zh-TW" altLang="en-US" dirty="0"/>
              <a:t>的總可寫入資料量 </a:t>
            </a:r>
            <a:r>
              <a:rPr kumimoji="1" lang="en-US" altLang="zh-TW" dirty="0"/>
              <a:t>(</a:t>
            </a:r>
            <a:r>
              <a:rPr kumimoji="1" lang="en" altLang="zh-TW" dirty="0"/>
              <a:t>TBW) </a:t>
            </a:r>
            <a:r>
              <a:rPr kumimoji="1" lang="zh-TW" altLang="en-US" dirty="0"/>
              <a:t>也因此增加。</a:t>
            </a:r>
          </a:p>
        </p:txBody>
      </p:sp>
      <p:grpSp>
        <p:nvGrpSpPr>
          <p:cNvPr id="20" name="群組 19">
            <a:extLst>
              <a:ext uri="{FF2B5EF4-FFF2-40B4-BE49-F238E27FC236}">
                <a16:creationId xmlns:a16="http://schemas.microsoft.com/office/drawing/2014/main" id="{2A89F136-8F22-42B6-8E66-5C4DFE4DE901}"/>
              </a:ext>
            </a:extLst>
          </p:cNvPr>
          <p:cNvGrpSpPr/>
          <p:nvPr/>
        </p:nvGrpSpPr>
        <p:grpSpPr>
          <a:xfrm>
            <a:off x="3617758" y="2916521"/>
            <a:ext cx="5045807" cy="1809797"/>
            <a:chOff x="3998075" y="2663459"/>
            <a:chExt cx="5045807" cy="1809797"/>
          </a:xfrm>
        </p:grpSpPr>
        <p:grpSp>
          <p:nvGrpSpPr>
            <p:cNvPr id="10" name="群組 9">
              <a:extLst>
                <a:ext uri="{FF2B5EF4-FFF2-40B4-BE49-F238E27FC236}">
                  <a16:creationId xmlns:a16="http://schemas.microsoft.com/office/drawing/2014/main" id="{410CBA0A-22CE-4E90-8055-941D69F87020}"/>
                </a:ext>
              </a:extLst>
            </p:cNvPr>
            <p:cNvGrpSpPr/>
            <p:nvPr/>
          </p:nvGrpSpPr>
          <p:grpSpPr>
            <a:xfrm>
              <a:off x="4587392" y="2794300"/>
              <a:ext cx="4300152" cy="1242747"/>
              <a:chOff x="4629254" y="3199054"/>
              <a:chExt cx="3183082" cy="919913"/>
            </a:xfrm>
          </p:grpSpPr>
          <p:pic>
            <p:nvPicPr>
              <p:cNvPr id="5" name="圖片 4">
                <a:extLst>
                  <a:ext uri="{FF2B5EF4-FFF2-40B4-BE49-F238E27FC236}">
                    <a16:creationId xmlns:a16="http://schemas.microsoft.com/office/drawing/2014/main" id="{FD4D8936-EFD2-49A3-B749-3267D5607D7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29254" y="3199054"/>
                <a:ext cx="3183082" cy="919913"/>
              </a:xfrm>
              <a:prstGeom prst="rect">
                <a:avLst/>
              </a:prstGeom>
            </p:spPr>
          </p:pic>
          <p:pic>
            <p:nvPicPr>
              <p:cNvPr id="7" name="圖片 6">
                <a:extLst>
                  <a:ext uri="{FF2B5EF4-FFF2-40B4-BE49-F238E27FC236}">
                    <a16:creationId xmlns:a16="http://schemas.microsoft.com/office/drawing/2014/main" id="{AE9638E4-8E1D-4BF8-85FF-09257DB658B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29254" y="3199054"/>
                <a:ext cx="3183082" cy="919913"/>
              </a:xfrm>
              <a:prstGeom prst="rect">
                <a:avLst/>
              </a:prstGeom>
            </p:spPr>
          </p:pic>
        </p:grpSp>
        <p:sp>
          <p:nvSpPr>
            <p:cNvPr id="52" name="文字方塊 51">
              <a:extLst>
                <a:ext uri="{FF2B5EF4-FFF2-40B4-BE49-F238E27FC236}">
                  <a16:creationId xmlns:a16="http://schemas.microsoft.com/office/drawing/2014/main" id="{D3A4099A-A908-4CDD-845D-44CCF72723B5}"/>
                </a:ext>
              </a:extLst>
            </p:cNvPr>
            <p:cNvSpPr txBox="1"/>
            <p:nvPr/>
          </p:nvSpPr>
          <p:spPr>
            <a:xfrm>
              <a:off x="3998075" y="3838949"/>
              <a:ext cx="417102" cy="215444"/>
            </a:xfrm>
            <a:prstGeom prst="rect">
              <a:avLst/>
            </a:prstGeom>
            <a:noFill/>
          </p:spPr>
          <p:txBody>
            <a:bodyPr wrap="none" rtlCol="0">
              <a:spAutoFit/>
            </a:bodyPr>
            <a:lstStyle/>
            <a:p>
              <a:r>
                <a:rPr lang="en-US" altLang="zh-TW" sz="800" b="1">
                  <a:solidFill>
                    <a:schemeClr val="accent5">
                      <a:lumMod val="50000"/>
                    </a:schemeClr>
                  </a:solidFill>
                </a:rPr>
                <a:t>TBW</a:t>
              </a:r>
              <a:endParaRPr lang="zh-TW" altLang="en-US" sz="800" b="1">
                <a:solidFill>
                  <a:schemeClr val="accent5">
                    <a:lumMod val="50000"/>
                  </a:schemeClr>
                </a:solidFill>
              </a:endParaRPr>
            </a:p>
          </p:txBody>
        </p:sp>
        <p:sp>
          <p:nvSpPr>
            <p:cNvPr id="53" name="文字方塊 52">
              <a:extLst>
                <a:ext uri="{FF2B5EF4-FFF2-40B4-BE49-F238E27FC236}">
                  <a16:creationId xmlns:a16="http://schemas.microsoft.com/office/drawing/2014/main" id="{5BB544E9-040F-4C35-9320-23F0D231D295}"/>
                </a:ext>
              </a:extLst>
            </p:cNvPr>
            <p:cNvSpPr txBox="1"/>
            <p:nvPr/>
          </p:nvSpPr>
          <p:spPr>
            <a:xfrm>
              <a:off x="4540960" y="4257812"/>
              <a:ext cx="861133" cy="215444"/>
            </a:xfrm>
            <a:prstGeom prst="rect">
              <a:avLst/>
            </a:prstGeom>
            <a:noFill/>
          </p:spPr>
          <p:txBody>
            <a:bodyPr wrap="none" rtlCol="0">
              <a:spAutoFit/>
            </a:bodyPr>
            <a:lstStyle/>
            <a:p>
              <a:r>
                <a:rPr lang="en-US" altLang="zh-TW" sz="800" b="1">
                  <a:solidFill>
                    <a:schemeClr val="accent5">
                      <a:lumMod val="50000"/>
                    </a:schemeClr>
                  </a:solidFill>
                </a:rPr>
                <a:t>Percent Filled</a:t>
              </a:r>
              <a:endParaRPr lang="zh-TW" altLang="en-US" sz="800" b="1">
                <a:solidFill>
                  <a:schemeClr val="accent5">
                    <a:lumMod val="50000"/>
                  </a:schemeClr>
                </a:solidFill>
              </a:endParaRPr>
            </a:p>
          </p:txBody>
        </p:sp>
        <p:sp>
          <p:nvSpPr>
            <p:cNvPr id="54" name="文字方塊 53">
              <a:extLst>
                <a:ext uri="{FF2B5EF4-FFF2-40B4-BE49-F238E27FC236}">
                  <a16:creationId xmlns:a16="http://schemas.microsoft.com/office/drawing/2014/main" id="{A0940C40-569F-43F5-A09F-EFA2DB0CFCAC}"/>
                </a:ext>
              </a:extLst>
            </p:cNvPr>
            <p:cNvSpPr txBox="1"/>
            <p:nvPr/>
          </p:nvSpPr>
          <p:spPr>
            <a:xfrm>
              <a:off x="4342680" y="4001686"/>
              <a:ext cx="419572" cy="261610"/>
            </a:xfrm>
            <a:prstGeom prst="rect">
              <a:avLst/>
            </a:prstGeom>
            <a:noFill/>
          </p:spPr>
          <p:txBody>
            <a:bodyPr wrap="square" rtlCol="0">
              <a:spAutoFit/>
            </a:bodyPr>
            <a:lstStyle/>
            <a:p>
              <a:pPr algn="r"/>
              <a:r>
                <a:rPr lang="en-US" altLang="zh-TW" sz="1100" b="1"/>
                <a:t>0</a:t>
              </a:r>
              <a:endParaRPr lang="zh-TW" altLang="en-US" sz="1100" b="1"/>
            </a:p>
          </p:txBody>
        </p:sp>
        <p:sp>
          <p:nvSpPr>
            <p:cNvPr id="55" name="文字方塊 54">
              <a:extLst>
                <a:ext uri="{FF2B5EF4-FFF2-40B4-BE49-F238E27FC236}">
                  <a16:creationId xmlns:a16="http://schemas.microsoft.com/office/drawing/2014/main" id="{40311D6B-C924-429C-9357-449342C11460}"/>
                </a:ext>
              </a:extLst>
            </p:cNvPr>
            <p:cNvSpPr txBox="1"/>
            <p:nvPr/>
          </p:nvSpPr>
          <p:spPr>
            <a:xfrm>
              <a:off x="4770843" y="4001686"/>
              <a:ext cx="419572" cy="261610"/>
            </a:xfrm>
            <a:prstGeom prst="rect">
              <a:avLst/>
            </a:prstGeom>
            <a:noFill/>
          </p:spPr>
          <p:txBody>
            <a:bodyPr wrap="square" rtlCol="0">
              <a:spAutoFit/>
            </a:bodyPr>
            <a:lstStyle/>
            <a:p>
              <a:pPr algn="r"/>
              <a:r>
                <a:rPr lang="en-US" altLang="zh-TW" sz="1100" b="1" dirty="0"/>
                <a:t>10</a:t>
              </a:r>
              <a:endParaRPr lang="zh-TW" altLang="en-US" sz="1100" b="1" dirty="0"/>
            </a:p>
          </p:txBody>
        </p:sp>
        <p:sp>
          <p:nvSpPr>
            <p:cNvPr id="59" name="文字方塊 58">
              <a:extLst>
                <a:ext uri="{FF2B5EF4-FFF2-40B4-BE49-F238E27FC236}">
                  <a16:creationId xmlns:a16="http://schemas.microsoft.com/office/drawing/2014/main" id="{484E0CC8-E2A5-40ED-8767-1D0DC139B1C6}"/>
                </a:ext>
              </a:extLst>
            </p:cNvPr>
            <p:cNvSpPr txBox="1"/>
            <p:nvPr/>
          </p:nvSpPr>
          <p:spPr>
            <a:xfrm>
              <a:off x="5199006" y="4001686"/>
              <a:ext cx="419572" cy="261610"/>
            </a:xfrm>
            <a:prstGeom prst="rect">
              <a:avLst/>
            </a:prstGeom>
            <a:noFill/>
          </p:spPr>
          <p:txBody>
            <a:bodyPr wrap="square" rtlCol="0">
              <a:spAutoFit/>
            </a:bodyPr>
            <a:lstStyle/>
            <a:p>
              <a:pPr algn="r"/>
              <a:r>
                <a:rPr lang="en-US" altLang="zh-TW" sz="1100" b="1"/>
                <a:t>20</a:t>
              </a:r>
              <a:endParaRPr lang="zh-TW" altLang="en-US" sz="1100" b="1"/>
            </a:p>
          </p:txBody>
        </p:sp>
        <p:sp>
          <p:nvSpPr>
            <p:cNvPr id="60" name="文字方塊 59">
              <a:extLst>
                <a:ext uri="{FF2B5EF4-FFF2-40B4-BE49-F238E27FC236}">
                  <a16:creationId xmlns:a16="http://schemas.microsoft.com/office/drawing/2014/main" id="{1C8F81D8-36A6-4D91-A6B1-7F243B3BE048}"/>
                </a:ext>
              </a:extLst>
            </p:cNvPr>
            <p:cNvSpPr txBox="1"/>
            <p:nvPr/>
          </p:nvSpPr>
          <p:spPr>
            <a:xfrm>
              <a:off x="5627169" y="4001686"/>
              <a:ext cx="419572" cy="261610"/>
            </a:xfrm>
            <a:prstGeom prst="rect">
              <a:avLst/>
            </a:prstGeom>
            <a:noFill/>
          </p:spPr>
          <p:txBody>
            <a:bodyPr wrap="square" rtlCol="0">
              <a:spAutoFit/>
            </a:bodyPr>
            <a:lstStyle/>
            <a:p>
              <a:pPr algn="r"/>
              <a:r>
                <a:rPr lang="en-US" altLang="zh-TW" sz="1100" b="1"/>
                <a:t>30</a:t>
              </a:r>
              <a:endParaRPr lang="zh-TW" altLang="en-US" sz="1100" b="1"/>
            </a:p>
          </p:txBody>
        </p:sp>
        <p:sp>
          <p:nvSpPr>
            <p:cNvPr id="61" name="文字方塊 60">
              <a:extLst>
                <a:ext uri="{FF2B5EF4-FFF2-40B4-BE49-F238E27FC236}">
                  <a16:creationId xmlns:a16="http://schemas.microsoft.com/office/drawing/2014/main" id="{852A9B6B-5A20-4CE6-82BD-3BDF8B2AA227}"/>
                </a:ext>
              </a:extLst>
            </p:cNvPr>
            <p:cNvSpPr txBox="1"/>
            <p:nvPr/>
          </p:nvSpPr>
          <p:spPr>
            <a:xfrm>
              <a:off x="6055332" y="4001686"/>
              <a:ext cx="419572" cy="261610"/>
            </a:xfrm>
            <a:prstGeom prst="rect">
              <a:avLst/>
            </a:prstGeom>
            <a:noFill/>
          </p:spPr>
          <p:txBody>
            <a:bodyPr wrap="square" rtlCol="0">
              <a:spAutoFit/>
            </a:bodyPr>
            <a:lstStyle/>
            <a:p>
              <a:pPr algn="r"/>
              <a:r>
                <a:rPr lang="en-US" altLang="zh-TW" sz="1100" b="1"/>
                <a:t>40</a:t>
              </a:r>
              <a:endParaRPr lang="zh-TW" altLang="en-US" sz="1100" b="1"/>
            </a:p>
          </p:txBody>
        </p:sp>
        <p:sp>
          <p:nvSpPr>
            <p:cNvPr id="62" name="文字方塊 61">
              <a:extLst>
                <a:ext uri="{FF2B5EF4-FFF2-40B4-BE49-F238E27FC236}">
                  <a16:creationId xmlns:a16="http://schemas.microsoft.com/office/drawing/2014/main" id="{8D5E0F6E-9DF4-4A80-963C-766D2E6EEAEF}"/>
                </a:ext>
              </a:extLst>
            </p:cNvPr>
            <p:cNvSpPr txBox="1"/>
            <p:nvPr/>
          </p:nvSpPr>
          <p:spPr>
            <a:xfrm>
              <a:off x="6483495" y="4001686"/>
              <a:ext cx="419572" cy="261610"/>
            </a:xfrm>
            <a:prstGeom prst="rect">
              <a:avLst/>
            </a:prstGeom>
            <a:noFill/>
          </p:spPr>
          <p:txBody>
            <a:bodyPr wrap="square" rtlCol="0">
              <a:spAutoFit/>
            </a:bodyPr>
            <a:lstStyle/>
            <a:p>
              <a:pPr algn="r"/>
              <a:r>
                <a:rPr lang="en-US" altLang="zh-TW" sz="1100" b="1"/>
                <a:t>50</a:t>
              </a:r>
              <a:endParaRPr lang="zh-TW" altLang="en-US" sz="1100" b="1"/>
            </a:p>
          </p:txBody>
        </p:sp>
        <p:sp>
          <p:nvSpPr>
            <p:cNvPr id="63" name="文字方塊 62">
              <a:extLst>
                <a:ext uri="{FF2B5EF4-FFF2-40B4-BE49-F238E27FC236}">
                  <a16:creationId xmlns:a16="http://schemas.microsoft.com/office/drawing/2014/main" id="{E7D206ED-B80D-415F-8676-89E4806730ED}"/>
                </a:ext>
              </a:extLst>
            </p:cNvPr>
            <p:cNvSpPr txBox="1"/>
            <p:nvPr/>
          </p:nvSpPr>
          <p:spPr>
            <a:xfrm>
              <a:off x="6911658" y="4001686"/>
              <a:ext cx="419572" cy="261610"/>
            </a:xfrm>
            <a:prstGeom prst="rect">
              <a:avLst/>
            </a:prstGeom>
            <a:noFill/>
          </p:spPr>
          <p:txBody>
            <a:bodyPr wrap="square" rtlCol="0">
              <a:spAutoFit/>
            </a:bodyPr>
            <a:lstStyle/>
            <a:p>
              <a:pPr algn="r"/>
              <a:r>
                <a:rPr lang="en-US" altLang="zh-TW" sz="1100" b="1"/>
                <a:t>60</a:t>
              </a:r>
              <a:endParaRPr lang="zh-TW" altLang="en-US" sz="1100" b="1"/>
            </a:p>
          </p:txBody>
        </p:sp>
        <p:sp>
          <p:nvSpPr>
            <p:cNvPr id="64" name="文字方塊 63">
              <a:extLst>
                <a:ext uri="{FF2B5EF4-FFF2-40B4-BE49-F238E27FC236}">
                  <a16:creationId xmlns:a16="http://schemas.microsoft.com/office/drawing/2014/main" id="{EC045B70-81AD-4BFC-B919-D50B7685BEA9}"/>
                </a:ext>
              </a:extLst>
            </p:cNvPr>
            <p:cNvSpPr txBox="1"/>
            <p:nvPr/>
          </p:nvSpPr>
          <p:spPr>
            <a:xfrm>
              <a:off x="7339821" y="4001686"/>
              <a:ext cx="419572" cy="261610"/>
            </a:xfrm>
            <a:prstGeom prst="rect">
              <a:avLst/>
            </a:prstGeom>
            <a:noFill/>
          </p:spPr>
          <p:txBody>
            <a:bodyPr wrap="square" rtlCol="0">
              <a:spAutoFit/>
            </a:bodyPr>
            <a:lstStyle/>
            <a:p>
              <a:pPr algn="r"/>
              <a:r>
                <a:rPr lang="en-US" altLang="zh-TW" sz="1100" b="1"/>
                <a:t>70</a:t>
              </a:r>
              <a:endParaRPr lang="zh-TW" altLang="en-US" sz="1100" b="1"/>
            </a:p>
          </p:txBody>
        </p:sp>
        <p:sp>
          <p:nvSpPr>
            <p:cNvPr id="65" name="文字方塊 64">
              <a:extLst>
                <a:ext uri="{FF2B5EF4-FFF2-40B4-BE49-F238E27FC236}">
                  <a16:creationId xmlns:a16="http://schemas.microsoft.com/office/drawing/2014/main" id="{5550B8F8-206C-4E44-9B59-1CE6CB1D3586}"/>
                </a:ext>
              </a:extLst>
            </p:cNvPr>
            <p:cNvSpPr txBox="1"/>
            <p:nvPr/>
          </p:nvSpPr>
          <p:spPr>
            <a:xfrm>
              <a:off x="7767984" y="4001686"/>
              <a:ext cx="419572" cy="261610"/>
            </a:xfrm>
            <a:prstGeom prst="rect">
              <a:avLst/>
            </a:prstGeom>
            <a:noFill/>
          </p:spPr>
          <p:txBody>
            <a:bodyPr wrap="square" rtlCol="0">
              <a:spAutoFit/>
            </a:bodyPr>
            <a:lstStyle/>
            <a:p>
              <a:pPr algn="r"/>
              <a:r>
                <a:rPr lang="en-US" altLang="zh-TW" sz="1100" b="1"/>
                <a:t>80</a:t>
              </a:r>
              <a:endParaRPr lang="zh-TW" altLang="en-US" sz="1100" b="1"/>
            </a:p>
          </p:txBody>
        </p:sp>
        <p:sp>
          <p:nvSpPr>
            <p:cNvPr id="66" name="文字方塊 65">
              <a:extLst>
                <a:ext uri="{FF2B5EF4-FFF2-40B4-BE49-F238E27FC236}">
                  <a16:creationId xmlns:a16="http://schemas.microsoft.com/office/drawing/2014/main" id="{589D1DC0-61E8-4248-A877-6145A7ECDAC3}"/>
                </a:ext>
              </a:extLst>
            </p:cNvPr>
            <p:cNvSpPr txBox="1"/>
            <p:nvPr/>
          </p:nvSpPr>
          <p:spPr>
            <a:xfrm>
              <a:off x="8196147" y="4001686"/>
              <a:ext cx="419572" cy="261610"/>
            </a:xfrm>
            <a:prstGeom prst="rect">
              <a:avLst/>
            </a:prstGeom>
            <a:noFill/>
          </p:spPr>
          <p:txBody>
            <a:bodyPr wrap="square" rtlCol="0">
              <a:spAutoFit/>
            </a:bodyPr>
            <a:lstStyle/>
            <a:p>
              <a:pPr algn="r"/>
              <a:r>
                <a:rPr lang="en-US" altLang="zh-TW" sz="1100" b="1"/>
                <a:t>90</a:t>
              </a:r>
              <a:endParaRPr lang="zh-TW" altLang="en-US" sz="1100" b="1"/>
            </a:p>
          </p:txBody>
        </p:sp>
        <p:sp>
          <p:nvSpPr>
            <p:cNvPr id="67" name="文字方塊 66">
              <a:extLst>
                <a:ext uri="{FF2B5EF4-FFF2-40B4-BE49-F238E27FC236}">
                  <a16:creationId xmlns:a16="http://schemas.microsoft.com/office/drawing/2014/main" id="{2E29235C-B66E-47A1-9784-ABEE65768688}"/>
                </a:ext>
              </a:extLst>
            </p:cNvPr>
            <p:cNvSpPr txBox="1"/>
            <p:nvPr/>
          </p:nvSpPr>
          <p:spPr>
            <a:xfrm>
              <a:off x="8561228" y="4001686"/>
              <a:ext cx="482654" cy="261610"/>
            </a:xfrm>
            <a:prstGeom prst="rect">
              <a:avLst/>
            </a:prstGeom>
            <a:noFill/>
          </p:spPr>
          <p:txBody>
            <a:bodyPr wrap="square" rtlCol="0">
              <a:spAutoFit/>
            </a:bodyPr>
            <a:lstStyle/>
            <a:p>
              <a:pPr algn="r"/>
              <a:r>
                <a:rPr lang="en-US" altLang="zh-TW" sz="1100" b="1"/>
                <a:t>100</a:t>
              </a:r>
              <a:endParaRPr lang="zh-TW" altLang="en-US" sz="1100" b="1"/>
            </a:p>
          </p:txBody>
        </p:sp>
        <p:sp>
          <p:nvSpPr>
            <p:cNvPr id="68" name="文字方塊 67">
              <a:extLst>
                <a:ext uri="{FF2B5EF4-FFF2-40B4-BE49-F238E27FC236}">
                  <a16:creationId xmlns:a16="http://schemas.microsoft.com/office/drawing/2014/main" id="{E3A588C7-6C8E-4F79-8303-0231C184B587}"/>
                </a:ext>
              </a:extLst>
            </p:cNvPr>
            <p:cNvSpPr txBox="1"/>
            <p:nvPr/>
          </p:nvSpPr>
          <p:spPr>
            <a:xfrm>
              <a:off x="4223849" y="3823718"/>
              <a:ext cx="419572" cy="261610"/>
            </a:xfrm>
            <a:prstGeom prst="rect">
              <a:avLst/>
            </a:prstGeom>
            <a:noFill/>
          </p:spPr>
          <p:txBody>
            <a:bodyPr wrap="square" rtlCol="0">
              <a:spAutoFit/>
            </a:bodyPr>
            <a:lstStyle/>
            <a:p>
              <a:pPr algn="r"/>
              <a:r>
                <a:rPr lang="en-US" altLang="zh-TW" sz="1100" b="1"/>
                <a:t>10</a:t>
              </a:r>
              <a:endParaRPr lang="zh-TW" altLang="en-US" sz="1100" b="1"/>
            </a:p>
          </p:txBody>
        </p:sp>
        <p:sp>
          <p:nvSpPr>
            <p:cNvPr id="69" name="文字方塊 68">
              <a:extLst>
                <a:ext uri="{FF2B5EF4-FFF2-40B4-BE49-F238E27FC236}">
                  <a16:creationId xmlns:a16="http://schemas.microsoft.com/office/drawing/2014/main" id="{DC11860B-33AC-46AE-8CD1-ADE5AA029122}"/>
                </a:ext>
              </a:extLst>
            </p:cNvPr>
            <p:cNvSpPr txBox="1"/>
            <p:nvPr/>
          </p:nvSpPr>
          <p:spPr>
            <a:xfrm>
              <a:off x="4157740" y="3438131"/>
              <a:ext cx="485681" cy="261610"/>
            </a:xfrm>
            <a:prstGeom prst="rect">
              <a:avLst/>
            </a:prstGeom>
            <a:noFill/>
          </p:spPr>
          <p:txBody>
            <a:bodyPr wrap="square" rtlCol="0">
              <a:spAutoFit/>
            </a:bodyPr>
            <a:lstStyle/>
            <a:p>
              <a:pPr algn="r"/>
              <a:r>
                <a:rPr lang="en-US" altLang="zh-TW" sz="1100" b="1"/>
                <a:t>100</a:t>
              </a:r>
              <a:endParaRPr lang="zh-TW" altLang="en-US" sz="1100" b="1"/>
            </a:p>
          </p:txBody>
        </p:sp>
        <p:sp>
          <p:nvSpPr>
            <p:cNvPr id="70" name="文字方塊 69">
              <a:extLst>
                <a:ext uri="{FF2B5EF4-FFF2-40B4-BE49-F238E27FC236}">
                  <a16:creationId xmlns:a16="http://schemas.microsoft.com/office/drawing/2014/main" id="{6A4EE939-1C9E-4F02-A3ED-625B7ACEEB6E}"/>
                </a:ext>
              </a:extLst>
            </p:cNvPr>
            <p:cNvSpPr txBox="1"/>
            <p:nvPr/>
          </p:nvSpPr>
          <p:spPr>
            <a:xfrm>
              <a:off x="4045385" y="3052545"/>
              <a:ext cx="598036" cy="261610"/>
            </a:xfrm>
            <a:prstGeom prst="rect">
              <a:avLst/>
            </a:prstGeom>
            <a:noFill/>
          </p:spPr>
          <p:txBody>
            <a:bodyPr wrap="square" rtlCol="0">
              <a:spAutoFit/>
            </a:bodyPr>
            <a:lstStyle/>
            <a:p>
              <a:pPr algn="r"/>
              <a:r>
                <a:rPr lang="en-US" altLang="zh-TW" sz="1100" b="1"/>
                <a:t>1000</a:t>
              </a:r>
              <a:endParaRPr lang="zh-TW" altLang="en-US" sz="1100" b="1"/>
            </a:p>
          </p:txBody>
        </p:sp>
        <p:sp>
          <p:nvSpPr>
            <p:cNvPr id="71" name="文字方塊 70">
              <a:extLst>
                <a:ext uri="{FF2B5EF4-FFF2-40B4-BE49-F238E27FC236}">
                  <a16:creationId xmlns:a16="http://schemas.microsoft.com/office/drawing/2014/main" id="{6F6918B9-3AB0-42EF-93D2-89354267F4A3}"/>
                </a:ext>
              </a:extLst>
            </p:cNvPr>
            <p:cNvSpPr txBox="1"/>
            <p:nvPr/>
          </p:nvSpPr>
          <p:spPr>
            <a:xfrm>
              <a:off x="4000743" y="2666959"/>
              <a:ext cx="642678" cy="261610"/>
            </a:xfrm>
            <a:prstGeom prst="rect">
              <a:avLst/>
            </a:prstGeom>
            <a:noFill/>
          </p:spPr>
          <p:txBody>
            <a:bodyPr wrap="square" rtlCol="0">
              <a:spAutoFit/>
            </a:bodyPr>
            <a:lstStyle/>
            <a:p>
              <a:pPr algn="r"/>
              <a:r>
                <a:rPr lang="en-US" altLang="zh-TW" sz="1100" b="1"/>
                <a:t>10000</a:t>
              </a:r>
              <a:endParaRPr lang="zh-TW" altLang="en-US" sz="1100" b="1"/>
            </a:p>
          </p:txBody>
        </p:sp>
        <p:cxnSp>
          <p:nvCxnSpPr>
            <p:cNvPr id="17" name="直線接點 16">
              <a:extLst>
                <a:ext uri="{FF2B5EF4-FFF2-40B4-BE49-F238E27FC236}">
                  <a16:creationId xmlns:a16="http://schemas.microsoft.com/office/drawing/2014/main" id="{EB902DC4-D883-4BC9-9C6F-7E17F3B51697}"/>
                </a:ext>
              </a:extLst>
            </p:cNvPr>
            <p:cNvCxnSpPr/>
            <p:nvPr/>
          </p:nvCxnSpPr>
          <p:spPr>
            <a:xfrm>
              <a:off x="5088646" y="2782247"/>
              <a:ext cx="317241" cy="0"/>
            </a:xfrm>
            <a:prstGeom prst="line">
              <a:avLst/>
            </a:prstGeom>
            <a:ln w="28575">
              <a:solidFill>
                <a:srgbClr val="A3B2D2"/>
              </a:solidFill>
            </a:ln>
          </p:spPr>
          <p:style>
            <a:lnRef idx="1">
              <a:schemeClr val="accent1"/>
            </a:lnRef>
            <a:fillRef idx="0">
              <a:schemeClr val="accent1"/>
            </a:fillRef>
            <a:effectRef idx="0">
              <a:schemeClr val="accent1"/>
            </a:effectRef>
            <a:fontRef idx="minor">
              <a:schemeClr val="tx1"/>
            </a:fontRef>
          </p:style>
        </p:cxnSp>
        <p:cxnSp>
          <p:nvCxnSpPr>
            <p:cNvPr id="72" name="直線接點 71">
              <a:extLst>
                <a:ext uri="{FF2B5EF4-FFF2-40B4-BE49-F238E27FC236}">
                  <a16:creationId xmlns:a16="http://schemas.microsoft.com/office/drawing/2014/main" id="{C614A089-1B7B-4FDA-A8F2-34204C500F99}"/>
                </a:ext>
              </a:extLst>
            </p:cNvPr>
            <p:cNvCxnSpPr/>
            <p:nvPr/>
          </p:nvCxnSpPr>
          <p:spPr>
            <a:xfrm>
              <a:off x="5928885" y="2769667"/>
              <a:ext cx="317241" cy="0"/>
            </a:xfrm>
            <a:prstGeom prst="line">
              <a:avLst/>
            </a:prstGeom>
            <a:ln w="28575">
              <a:solidFill>
                <a:srgbClr val="586D97"/>
              </a:solidFill>
            </a:ln>
          </p:spPr>
          <p:style>
            <a:lnRef idx="1">
              <a:schemeClr val="accent1"/>
            </a:lnRef>
            <a:fillRef idx="0">
              <a:schemeClr val="accent1"/>
            </a:fillRef>
            <a:effectRef idx="0">
              <a:schemeClr val="accent1"/>
            </a:effectRef>
            <a:fontRef idx="minor">
              <a:schemeClr val="tx1"/>
            </a:fontRef>
          </p:style>
        </p:cxnSp>
        <p:cxnSp>
          <p:nvCxnSpPr>
            <p:cNvPr id="73" name="直線接點 72">
              <a:extLst>
                <a:ext uri="{FF2B5EF4-FFF2-40B4-BE49-F238E27FC236}">
                  <a16:creationId xmlns:a16="http://schemas.microsoft.com/office/drawing/2014/main" id="{E193B3C4-FDB8-410F-B718-0FC83778AABD}"/>
                </a:ext>
              </a:extLst>
            </p:cNvPr>
            <p:cNvCxnSpPr/>
            <p:nvPr/>
          </p:nvCxnSpPr>
          <p:spPr>
            <a:xfrm>
              <a:off x="6769124" y="2769667"/>
              <a:ext cx="317241" cy="0"/>
            </a:xfrm>
            <a:prstGeom prst="line">
              <a:avLst/>
            </a:prstGeom>
            <a:ln w="28575">
              <a:solidFill>
                <a:srgbClr val="51A6BD"/>
              </a:solidFill>
            </a:ln>
          </p:spPr>
          <p:style>
            <a:lnRef idx="1">
              <a:schemeClr val="accent1"/>
            </a:lnRef>
            <a:fillRef idx="0">
              <a:schemeClr val="accent1"/>
            </a:fillRef>
            <a:effectRef idx="0">
              <a:schemeClr val="accent1"/>
            </a:effectRef>
            <a:fontRef idx="minor">
              <a:schemeClr val="tx1"/>
            </a:fontRef>
          </p:style>
        </p:cxnSp>
        <p:cxnSp>
          <p:nvCxnSpPr>
            <p:cNvPr id="74" name="直線接點 73">
              <a:extLst>
                <a:ext uri="{FF2B5EF4-FFF2-40B4-BE49-F238E27FC236}">
                  <a16:creationId xmlns:a16="http://schemas.microsoft.com/office/drawing/2014/main" id="{D997930B-9BBA-4A9D-A6F9-E70EC781D5B2}"/>
                </a:ext>
              </a:extLst>
            </p:cNvPr>
            <p:cNvCxnSpPr/>
            <p:nvPr/>
          </p:nvCxnSpPr>
          <p:spPr>
            <a:xfrm>
              <a:off x="7609363" y="2769747"/>
              <a:ext cx="317241" cy="0"/>
            </a:xfrm>
            <a:prstGeom prst="line">
              <a:avLst/>
            </a:prstGeom>
            <a:ln w="28575">
              <a:solidFill>
                <a:srgbClr val="4B4681"/>
              </a:solidFill>
            </a:ln>
          </p:spPr>
          <p:style>
            <a:lnRef idx="1">
              <a:schemeClr val="accent1"/>
            </a:lnRef>
            <a:fillRef idx="0">
              <a:schemeClr val="accent1"/>
            </a:fillRef>
            <a:effectRef idx="0">
              <a:schemeClr val="accent1"/>
            </a:effectRef>
            <a:fontRef idx="minor">
              <a:schemeClr val="tx1"/>
            </a:fontRef>
          </p:style>
        </p:cxnSp>
        <p:sp>
          <p:nvSpPr>
            <p:cNvPr id="18" name="文字方塊 17">
              <a:extLst>
                <a:ext uri="{FF2B5EF4-FFF2-40B4-BE49-F238E27FC236}">
                  <a16:creationId xmlns:a16="http://schemas.microsoft.com/office/drawing/2014/main" id="{C29EC80D-EC76-422E-ACFA-C62C40C67660}"/>
                </a:ext>
              </a:extLst>
            </p:cNvPr>
            <p:cNvSpPr txBox="1"/>
            <p:nvPr/>
          </p:nvSpPr>
          <p:spPr>
            <a:xfrm>
              <a:off x="5336521" y="2663459"/>
              <a:ext cx="699409" cy="230832"/>
            </a:xfrm>
            <a:prstGeom prst="rect">
              <a:avLst/>
            </a:prstGeom>
            <a:noFill/>
          </p:spPr>
          <p:txBody>
            <a:bodyPr wrap="square" rtlCol="0">
              <a:spAutoFit/>
            </a:bodyPr>
            <a:lstStyle/>
            <a:p>
              <a:r>
                <a:rPr lang="en-US" altLang="zh-TW" sz="900" b="1" dirty="0"/>
                <a:t>128G</a:t>
              </a:r>
              <a:endParaRPr lang="zh-TW" altLang="en-US" sz="900" b="1" dirty="0"/>
            </a:p>
          </p:txBody>
        </p:sp>
        <p:sp>
          <p:nvSpPr>
            <p:cNvPr id="75" name="文字方塊 74">
              <a:extLst>
                <a:ext uri="{FF2B5EF4-FFF2-40B4-BE49-F238E27FC236}">
                  <a16:creationId xmlns:a16="http://schemas.microsoft.com/office/drawing/2014/main" id="{92ED0E81-448C-473B-BA8A-5599DF4A5611}"/>
                </a:ext>
              </a:extLst>
            </p:cNvPr>
            <p:cNvSpPr txBox="1"/>
            <p:nvPr/>
          </p:nvSpPr>
          <p:spPr>
            <a:xfrm>
              <a:off x="6189512" y="2663459"/>
              <a:ext cx="699409" cy="230832"/>
            </a:xfrm>
            <a:prstGeom prst="rect">
              <a:avLst/>
            </a:prstGeom>
            <a:noFill/>
          </p:spPr>
          <p:txBody>
            <a:bodyPr wrap="square" rtlCol="0">
              <a:spAutoFit/>
            </a:bodyPr>
            <a:lstStyle/>
            <a:p>
              <a:r>
                <a:rPr lang="en-US" altLang="zh-TW" sz="900" b="1"/>
                <a:t>256G</a:t>
              </a:r>
              <a:endParaRPr lang="zh-TW" altLang="en-US" sz="900" b="1"/>
            </a:p>
          </p:txBody>
        </p:sp>
        <p:sp>
          <p:nvSpPr>
            <p:cNvPr id="76" name="文字方塊 75">
              <a:extLst>
                <a:ext uri="{FF2B5EF4-FFF2-40B4-BE49-F238E27FC236}">
                  <a16:creationId xmlns:a16="http://schemas.microsoft.com/office/drawing/2014/main" id="{4A184E87-B934-4C19-95FA-4585E4FBCF97}"/>
                </a:ext>
              </a:extLst>
            </p:cNvPr>
            <p:cNvSpPr txBox="1"/>
            <p:nvPr/>
          </p:nvSpPr>
          <p:spPr>
            <a:xfrm>
              <a:off x="7036515" y="2663459"/>
              <a:ext cx="699409" cy="230832"/>
            </a:xfrm>
            <a:prstGeom prst="rect">
              <a:avLst/>
            </a:prstGeom>
            <a:noFill/>
          </p:spPr>
          <p:txBody>
            <a:bodyPr wrap="square" rtlCol="0">
              <a:spAutoFit/>
            </a:bodyPr>
            <a:lstStyle/>
            <a:p>
              <a:r>
                <a:rPr lang="en-US" altLang="zh-TW" sz="900" b="1"/>
                <a:t>512G</a:t>
              </a:r>
              <a:endParaRPr lang="zh-TW" altLang="en-US" sz="900" b="1"/>
            </a:p>
          </p:txBody>
        </p:sp>
        <p:sp>
          <p:nvSpPr>
            <p:cNvPr id="77" name="文字方塊 76">
              <a:extLst>
                <a:ext uri="{FF2B5EF4-FFF2-40B4-BE49-F238E27FC236}">
                  <a16:creationId xmlns:a16="http://schemas.microsoft.com/office/drawing/2014/main" id="{4B42AC9E-7B4F-41E0-942C-AFA13BC939F1}"/>
                </a:ext>
              </a:extLst>
            </p:cNvPr>
            <p:cNvSpPr txBox="1"/>
            <p:nvPr/>
          </p:nvSpPr>
          <p:spPr>
            <a:xfrm>
              <a:off x="7883518" y="2663459"/>
              <a:ext cx="699409" cy="230832"/>
            </a:xfrm>
            <a:prstGeom prst="rect">
              <a:avLst/>
            </a:prstGeom>
            <a:noFill/>
          </p:spPr>
          <p:txBody>
            <a:bodyPr wrap="square" rtlCol="0">
              <a:spAutoFit/>
            </a:bodyPr>
            <a:lstStyle/>
            <a:p>
              <a:r>
                <a:rPr lang="en-US" altLang="zh-TW" sz="900" b="1" dirty="0"/>
                <a:t>1024G</a:t>
              </a:r>
              <a:endParaRPr lang="zh-TW" altLang="en-US" sz="900" b="1" dirty="0"/>
            </a:p>
          </p:txBody>
        </p:sp>
      </p:grpSp>
      <p:sp>
        <p:nvSpPr>
          <p:cNvPr id="108" name="Shape 141">
            <a:extLst>
              <a:ext uri="{FF2B5EF4-FFF2-40B4-BE49-F238E27FC236}">
                <a16:creationId xmlns:a16="http://schemas.microsoft.com/office/drawing/2014/main" id="{BD3A2A73-8D55-194D-B2E0-85D791A1F027}"/>
              </a:ext>
            </a:extLst>
          </p:cNvPr>
          <p:cNvSpPr txBox="1"/>
          <p:nvPr/>
        </p:nvSpPr>
        <p:spPr>
          <a:xfrm>
            <a:off x="226727" y="4801986"/>
            <a:ext cx="8917273" cy="20461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zh-TW" sz="800" dirty="0">
                <a:latin typeface="Microsoft JhengHei"/>
                <a:ea typeface="Microsoft JhengHei"/>
                <a:cs typeface="Microsoft JhengHei"/>
                <a:sym typeface="Microsoft JhengHei"/>
              </a:rPr>
              <a:t>資料來源</a:t>
            </a:r>
            <a:r>
              <a:rPr lang="zh-TW" sz="800" i="0" u="none" strike="noStrike" cap="none" dirty="0">
                <a:latin typeface="Microsoft JhengHei"/>
                <a:ea typeface="Microsoft JhengHei"/>
                <a:cs typeface="Microsoft JhengHei"/>
                <a:sym typeface="Microsoft JhengHei"/>
              </a:rPr>
              <a:t>: </a:t>
            </a:r>
            <a:r>
              <a:rPr lang="en-US" altLang="zh-TW" sz="800" i="0" u="none" strike="noStrike" cap="none" dirty="0">
                <a:latin typeface="Microsoft JhengHei"/>
                <a:ea typeface="Microsoft JhengHei"/>
                <a:cs typeface="Microsoft JhengHei"/>
                <a:sym typeface="Microsoft JhengHei"/>
              </a:rPr>
              <a:t>h</a:t>
            </a:r>
            <a:r>
              <a:rPr lang="zh-TW" sz="800" i="0" u="none" strike="noStrike" cap="none" dirty="0">
                <a:latin typeface="Microsoft JhengHei"/>
                <a:ea typeface="Microsoft JhengHei"/>
                <a:cs typeface="Microsoft JhengHei"/>
                <a:sym typeface="Microsoft JhengHei"/>
              </a:rPr>
              <a:t>ttp</a:t>
            </a:r>
            <a:r>
              <a:rPr lang="en-US" altLang="zh-TW" sz="800" dirty="0">
                <a:latin typeface="Microsoft JhengHei"/>
                <a:ea typeface="Microsoft JhengHei"/>
                <a:cs typeface="Microsoft JhengHei"/>
                <a:sym typeface="Microsoft JhengHei"/>
              </a:rPr>
              <a:t>s</a:t>
            </a:r>
            <a:r>
              <a:rPr lang="zh-TW" sz="800" i="0" u="none" strike="noStrike" cap="none" dirty="0">
                <a:latin typeface="Microsoft JhengHei"/>
                <a:ea typeface="Microsoft JhengHei"/>
                <a:cs typeface="Microsoft JhengHei"/>
                <a:sym typeface="Microsoft JhengHei"/>
              </a:rPr>
              <a:t>://w</a:t>
            </a:r>
            <a:r>
              <a:rPr lang="en-US" altLang="zh-TW" sz="800" dirty="0" err="1">
                <a:latin typeface="Microsoft JhengHei"/>
                <a:ea typeface="Microsoft JhengHei"/>
                <a:cs typeface="Microsoft JhengHei"/>
                <a:sym typeface="Microsoft JhengHei"/>
              </a:rPr>
              <a:t>ww.micron</a:t>
            </a:r>
            <a:r>
              <a:rPr lang="zh-TW" sz="800" i="0" u="none" strike="noStrike" cap="none" dirty="0">
                <a:latin typeface="Microsoft JhengHei"/>
                <a:ea typeface="Microsoft JhengHei"/>
                <a:cs typeface="Microsoft JhengHei"/>
                <a:sym typeface="Microsoft JhengHei"/>
              </a:rPr>
              <a:t>.</a:t>
            </a:r>
            <a:r>
              <a:rPr lang="en-US" altLang="zh-TW" sz="800" dirty="0">
                <a:latin typeface="Microsoft JhengHei"/>
                <a:ea typeface="Microsoft JhengHei"/>
                <a:cs typeface="Microsoft JhengHei"/>
                <a:sym typeface="Microsoft JhengHei"/>
              </a:rPr>
              <a:t>c</a:t>
            </a:r>
            <a:r>
              <a:rPr lang="zh-TW" sz="800" i="0" u="none" strike="noStrike" cap="none" dirty="0">
                <a:latin typeface="Microsoft JhengHei"/>
                <a:ea typeface="Microsoft JhengHei"/>
                <a:cs typeface="Microsoft JhengHei"/>
                <a:sym typeface="Microsoft JhengHei"/>
              </a:rPr>
              <a:t>o</a:t>
            </a:r>
            <a:r>
              <a:rPr lang="en-US" altLang="zh-TW" sz="800" dirty="0">
                <a:latin typeface="Microsoft JhengHei"/>
                <a:ea typeface="Microsoft JhengHei"/>
                <a:cs typeface="Microsoft JhengHei"/>
                <a:sym typeface="Microsoft JhengHei"/>
              </a:rPr>
              <a:t>m</a:t>
            </a:r>
            <a:r>
              <a:rPr lang="zh-TW" sz="800" i="0" u="none" strike="noStrike" cap="none" dirty="0">
                <a:latin typeface="Microsoft JhengHei"/>
                <a:ea typeface="Microsoft JhengHei"/>
                <a:cs typeface="Microsoft JhengHei"/>
                <a:sym typeface="Microsoft JhengHei"/>
              </a:rPr>
              <a:t>/</a:t>
            </a:r>
            <a:r>
              <a:rPr lang="en-US" altLang="zh-TW" sz="800" dirty="0">
                <a:latin typeface="Microsoft JhengHei"/>
                <a:ea typeface="Microsoft JhengHei"/>
                <a:cs typeface="Microsoft JhengHei"/>
                <a:sym typeface="Microsoft JhengHei"/>
              </a:rPr>
              <a:t>~/med</a:t>
            </a:r>
            <a:r>
              <a:rPr lang="zh-TW" sz="800" i="0" u="none" strike="noStrike" cap="none" dirty="0">
                <a:latin typeface="Microsoft JhengHei"/>
                <a:ea typeface="Microsoft JhengHei"/>
                <a:cs typeface="Microsoft JhengHei"/>
                <a:sym typeface="Microsoft JhengHei"/>
              </a:rPr>
              <a:t>i</a:t>
            </a:r>
            <a:r>
              <a:rPr lang="en-US" altLang="zh-TW" sz="800" dirty="0">
                <a:latin typeface="Microsoft JhengHei"/>
                <a:ea typeface="Microsoft JhengHei"/>
                <a:cs typeface="Microsoft JhengHei"/>
                <a:sym typeface="Microsoft JhengHei"/>
              </a:rPr>
              <a:t>a/documents/products/tech</a:t>
            </a:r>
            <a:r>
              <a:rPr lang="zh-TW" sz="800" i="0" u="none" strike="noStrike" cap="none" dirty="0">
                <a:latin typeface="Microsoft JhengHei"/>
                <a:ea typeface="Microsoft JhengHei"/>
                <a:cs typeface="Microsoft JhengHei"/>
                <a:sym typeface="Microsoft JhengHei"/>
              </a:rPr>
              <a:t>n</a:t>
            </a:r>
            <a:r>
              <a:rPr lang="zh-TW" sz="800" dirty="0">
                <a:latin typeface="Microsoft JhengHei"/>
                <a:ea typeface="Microsoft JhengHei"/>
                <a:cs typeface="Microsoft JhengHei"/>
              </a:rPr>
              <a:t>i</a:t>
            </a:r>
            <a:r>
              <a:rPr lang="en-US" altLang="zh-TW" sz="800" dirty="0">
                <a:latin typeface="Microsoft JhengHei"/>
                <a:ea typeface="Microsoft JhengHei"/>
                <a:cs typeface="Microsoft JhengHei"/>
              </a:rPr>
              <a:t>cal-</a:t>
            </a:r>
            <a:r>
              <a:rPr lang="en-US" altLang="zh-TW" sz="800" dirty="0" err="1">
                <a:latin typeface="Microsoft JhengHei"/>
                <a:ea typeface="Microsoft JhengHei"/>
                <a:cs typeface="Microsoft JhengHei"/>
              </a:rPr>
              <a:t>marketi</a:t>
            </a:r>
            <a:r>
              <a:rPr lang="zh-TW" sz="800" dirty="0">
                <a:latin typeface="Microsoft JhengHei"/>
                <a:ea typeface="Microsoft JhengHei"/>
                <a:cs typeface="Microsoft JhengHei"/>
              </a:rPr>
              <a:t>ng-b</a:t>
            </a:r>
            <a:r>
              <a:rPr lang="en-US" altLang="zh-TW" sz="800" dirty="0" err="1">
                <a:latin typeface="Microsoft JhengHei"/>
                <a:ea typeface="Microsoft JhengHei"/>
                <a:cs typeface="Microsoft JhengHei"/>
              </a:rPr>
              <a:t>ri</a:t>
            </a:r>
            <a:r>
              <a:rPr lang="zh-TW" sz="800" dirty="0">
                <a:latin typeface="Microsoft JhengHei"/>
                <a:ea typeface="Microsoft JhengHei"/>
                <a:cs typeface="Microsoft JhengHei"/>
              </a:rPr>
              <a:t>ef</a:t>
            </a:r>
            <a:r>
              <a:rPr lang="en-US" altLang="zh-TW" sz="800" dirty="0">
                <a:latin typeface="Microsoft JhengHei"/>
                <a:ea typeface="Microsoft JhengHei"/>
                <a:cs typeface="Microsoft JhengHei"/>
              </a:rPr>
              <a:t>/</a:t>
            </a:r>
            <a:r>
              <a:rPr lang="en-US" altLang="zh-TW" sz="800" dirty="0" err="1">
                <a:latin typeface="Microsoft JhengHei"/>
                <a:ea typeface="Microsoft JhengHei"/>
                <a:cs typeface="Microsoft JhengHei"/>
              </a:rPr>
              <a:t>over_prov</a:t>
            </a:r>
            <a:r>
              <a:rPr lang="zh-TW" sz="800" dirty="0">
                <a:latin typeface="Microsoft JhengHei"/>
                <a:ea typeface="Microsoft JhengHei"/>
                <a:cs typeface="Microsoft JhengHei"/>
              </a:rPr>
              <a:t>is</a:t>
            </a:r>
            <a:r>
              <a:rPr lang="en-US" altLang="zh-TW" sz="800" dirty="0" err="1">
                <a:latin typeface="Microsoft JhengHei"/>
                <a:ea typeface="Microsoft JhengHei"/>
                <a:cs typeface="Microsoft JhengHei"/>
              </a:rPr>
              <a:t>i</a:t>
            </a:r>
            <a:r>
              <a:rPr lang="zh-TW" sz="800" dirty="0">
                <a:latin typeface="Microsoft JhengHei"/>
                <a:ea typeface="Microsoft JhengHei"/>
                <a:cs typeface="Microsoft JhengHei"/>
              </a:rPr>
              <a:t>oni</a:t>
            </a:r>
            <a:r>
              <a:rPr lang="en-US" altLang="zh-TW" sz="800" dirty="0">
                <a:latin typeface="Microsoft JhengHei"/>
                <a:ea typeface="Microsoft JhengHei"/>
                <a:cs typeface="Microsoft JhengHei"/>
              </a:rPr>
              <a:t>n</a:t>
            </a:r>
            <a:r>
              <a:rPr lang="zh-TW" sz="800" dirty="0">
                <a:latin typeface="Microsoft JhengHei"/>
                <a:ea typeface="Microsoft JhengHei"/>
                <a:cs typeface="Microsoft JhengHei"/>
              </a:rPr>
              <a:t>g</a:t>
            </a:r>
            <a:r>
              <a:rPr lang="en-US" altLang="zh-TW" sz="800" dirty="0">
                <a:latin typeface="Microsoft JhengHei"/>
                <a:ea typeface="Microsoft JhengHei"/>
                <a:cs typeface="Microsoft JhengHei"/>
              </a:rPr>
              <a:t>_m600_for_data_center_tech_b</a:t>
            </a:r>
            <a:r>
              <a:rPr lang="zh-TW" sz="800" dirty="0">
                <a:latin typeface="Microsoft JhengHei"/>
                <a:ea typeface="Microsoft JhengHei"/>
                <a:cs typeface="Microsoft JhengHei"/>
              </a:rPr>
              <a:t>r</a:t>
            </a:r>
            <a:r>
              <a:rPr lang="en-US" altLang="zh-TW" sz="800" dirty="0" err="1">
                <a:latin typeface="Microsoft JhengHei"/>
                <a:ea typeface="Microsoft JhengHei"/>
                <a:cs typeface="Microsoft JhengHei"/>
              </a:rPr>
              <a:t>i</a:t>
            </a:r>
            <a:r>
              <a:rPr lang="zh-TW" sz="800" dirty="0">
                <a:latin typeface="Microsoft JhengHei"/>
                <a:ea typeface="Microsoft JhengHei"/>
                <a:cs typeface="Microsoft JhengHei"/>
              </a:rPr>
              <a:t>ef.pdf</a:t>
            </a:r>
            <a:endParaRPr lang="zh-TW" altLang="en-US" sz="800" i="0" u="none" strike="noStrike" cap="none" dirty="0">
              <a:latin typeface="Microsoft JhengHei"/>
              <a:ea typeface="Microsoft JhengHei"/>
              <a:cs typeface="Microsoft JhengHei"/>
            </a:endParaRPr>
          </a:p>
        </p:txBody>
      </p:sp>
      <p:grpSp>
        <p:nvGrpSpPr>
          <p:cNvPr id="4" name="群組 3">
            <a:extLst>
              <a:ext uri="{FF2B5EF4-FFF2-40B4-BE49-F238E27FC236}">
                <a16:creationId xmlns:a16="http://schemas.microsoft.com/office/drawing/2014/main" id="{FFCD6B4A-9215-6440-AA13-2EA68C93C0E4}"/>
              </a:ext>
            </a:extLst>
          </p:cNvPr>
          <p:cNvGrpSpPr/>
          <p:nvPr/>
        </p:nvGrpSpPr>
        <p:grpSpPr>
          <a:xfrm>
            <a:off x="4224650" y="1610144"/>
            <a:ext cx="3757055" cy="1681074"/>
            <a:chOff x="5348177" y="1453770"/>
            <a:chExt cx="3757055" cy="1681074"/>
          </a:xfrm>
        </p:grpSpPr>
        <p:pic>
          <p:nvPicPr>
            <p:cNvPr id="78" name="圖片 77" descr="對話框-03.png">
              <a:extLst>
                <a:ext uri="{FF2B5EF4-FFF2-40B4-BE49-F238E27FC236}">
                  <a16:creationId xmlns:a16="http://schemas.microsoft.com/office/drawing/2014/main" id="{DB8AA863-ECC7-3A46-B682-880831CCE77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5348177" y="1453770"/>
              <a:ext cx="3757055" cy="1681074"/>
            </a:xfrm>
            <a:prstGeom prst="rect">
              <a:avLst/>
            </a:prstGeom>
          </p:spPr>
        </p:pic>
        <p:sp>
          <p:nvSpPr>
            <p:cNvPr id="35" name="語音泡泡: 矩形 34">
              <a:extLst>
                <a:ext uri="{FF2B5EF4-FFF2-40B4-BE49-F238E27FC236}">
                  <a16:creationId xmlns:a16="http://schemas.microsoft.com/office/drawing/2014/main" id="{2E8B3604-AD19-418F-B68D-F213100188EB}"/>
                </a:ext>
              </a:extLst>
            </p:cNvPr>
            <p:cNvSpPr/>
            <p:nvPr/>
          </p:nvSpPr>
          <p:spPr>
            <a:xfrm>
              <a:off x="5658465" y="1821659"/>
              <a:ext cx="3340359" cy="808704"/>
            </a:xfrm>
            <a:prstGeom prst="wedgeRectCallout">
              <a:avLst>
                <a:gd name="adj1" fmla="val -13524"/>
                <a:gd name="adj2" fmla="val 4610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kumimoji="1" lang="zh-TW" altLang="en-US" sz="1600" b="1" dirty="0">
                  <a:solidFill>
                    <a:schemeClr val="tx1">
                      <a:lumMod val="85000"/>
                      <a:lumOff val="15000"/>
                    </a:schemeClr>
                  </a:solidFill>
                </a:rPr>
                <a:t>        減少寫入放大 </a:t>
              </a:r>
              <a:r>
                <a:rPr kumimoji="1" lang="en-US" altLang="zh-TW" sz="1600" b="1" dirty="0">
                  <a:solidFill>
                    <a:schemeClr val="tx1">
                      <a:lumMod val="85000"/>
                      <a:lumOff val="15000"/>
                    </a:schemeClr>
                  </a:solidFill>
                </a:rPr>
                <a:t>(</a:t>
              </a:r>
              <a:r>
                <a:rPr kumimoji="1" lang="en" altLang="zh-TW" sz="1600" b="1" dirty="0">
                  <a:solidFill>
                    <a:schemeClr val="tx1">
                      <a:lumMod val="85000"/>
                      <a:lumOff val="15000"/>
                    </a:schemeClr>
                  </a:solidFill>
                </a:rPr>
                <a:t>WAF)</a:t>
              </a:r>
              <a:endParaRPr kumimoji="1" lang="en-US" altLang="zh-TW" sz="1600" b="1" dirty="0">
                <a:solidFill>
                  <a:schemeClr val="tx1">
                    <a:lumMod val="85000"/>
                    <a:lumOff val="15000"/>
                  </a:schemeClr>
                </a:solidFill>
              </a:endParaRPr>
            </a:p>
            <a:p>
              <a:pPr>
                <a:lnSpc>
                  <a:spcPct val="150000"/>
                </a:lnSpc>
              </a:pPr>
              <a:r>
                <a:rPr kumimoji="1" lang="zh-TW" altLang="en-US" sz="1600" b="1" dirty="0">
                  <a:solidFill>
                    <a:schemeClr val="tx1">
                      <a:lumMod val="85000"/>
                      <a:lumOff val="15000"/>
                    </a:schemeClr>
                  </a:solidFill>
                </a:rPr>
                <a:t>        增加了 </a:t>
              </a:r>
              <a:r>
                <a:rPr kumimoji="1" lang="en" altLang="zh-TW" sz="1600" b="1" dirty="0">
                  <a:solidFill>
                    <a:schemeClr val="tx1">
                      <a:lumMod val="85000"/>
                      <a:lumOff val="15000"/>
                    </a:schemeClr>
                  </a:solidFill>
                </a:rPr>
                <a:t>SSD </a:t>
              </a:r>
              <a:r>
                <a:rPr kumimoji="1" lang="zh-TW" altLang="en-US" sz="1600" b="1" dirty="0">
                  <a:solidFill>
                    <a:schemeClr val="tx1">
                      <a:lumMod val="85000"/>
                      <a:lumOff val="15000"/>
                    </a:schemeClr>
                  </a:solidFill>
                </a:rPr>
                <a:t>壽命 </a:t>
              </a:r>
              <a:r>
                <a:rPr kumimoji="1" lang="en-US" altLang="zh-TW" sz="1600" b="1" dirty="0">
                  <a:solidFill>
                    <a:schemeClr val="tx1">
                      <a:lumMod val="85000"/>
                      <a:lumOff val="15000"/>
                    </a:schemeClr>
                  </a:solidFill>
                </a:rPr>
                <a:t>(</a:t>
              </a:r>
              <a:r>
                <a:rPr kumimoji="1" lang="en" altLang="zh-TW" sz="1600" b="1" dirty="0">
                  <a:solidFill>
                    <a:schemeClr val="tx1">
                      <a:lumMod val="85000"/>
                      <a:lumOff val="15000"/>
                    </a:schemeClr>
                  </a:solidFill>
                </a:rPr>
                <a:t>TBW) </a:t>
              </a:r>
              <a:endParaRPr kumimoji="1" lang="zh-TW" altLang="en-US" sz="1600" b="1" dirty="0">
                <a:solidFill>
                  <a:schemeClr val="tx1">
                    <a:lumMod val="85000"/>
                    <a:lumOff val="15000"/>
                  </a:schemeClr>
                </a:solidFill>
              </a:endParaRPr>
            </a:p>
          </p:txBody>
        </p:sp>
        <p:sp>
          <p:nvSpPr>
            <p:cNvPr id="36" name="箭號: 向下 35">
              <a:extLst>
                <a:ext uri="{FF2B5EF4-FFF2-40B4-BE49-F238E27FC236}">
                  <a16:creationId xmlns:a16="http://schemas.microsoft.com/office/drawing/2014/main" id="{1C004C81-0E89-498A-9D4B-423CDD87E0DF}"/>
                </a:ext>
              </a:extLst>
            </p:cNvPr>
            <p:cNvSpPr/>
            <p:nvPr/>
          </p:nvSpPr>
          <p:spPr>
            <a:xfrm>
              <a:off x="5872703" y="1911752"/>
              <a:ext cx="317240" cy="253566"/>
            </a:xfrm>
            <a:prstGeom prst="downArrow">
              <a:avLst/>
            </a:prstGeom>
            <a:solidFill>
              <a:srgbClr val="4E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38" name="直線接點 37">
              <a:extLst>
                <a:ext uri="{FF2B5EF4-FFF2-40B4-BE49-F238E27FC236}">
                  <a16:creationId xmlns:a16="http://schemas.microsoft.com/office/drawing/2014/main" id="{B5DDBCB0-FC72-412B-AD84-F3EE4320EE5A}"/>
                </a:ext>
              </a:extLst>
            </p:cNvPr>
            <p:cNvCxnSpPr>
              <a:cxnSpLocks/>
            </p:cNvCxnSpPr>
            <p:nvPr/>
          </p:nvCxnSpPr>
          <p:spPr>
            <a:xfrm>
              <a:off x="5872702" y="2241087"/>
              <a:ext cx="2677696" cy="0"/>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37" name="箭號: 向下 36">
              <a:extLst>
                <a:ext uri="{FF2B5EF4-FFF2-40B4-BE49-F238E27FC236}">
                  <a16:creationId xmlns:a16="http://schemas.microsoft.com/office/drawing/2014/main" id="{B783BF63-9185-4BF1-98C9-3BF4F5135D16}"/>
                </a:ext>
              </a:extLst>
            </p:cNvPr>
            <p:cNvSpPr/>
            <p:nvPr/>
          </p:nvSpPr>
          <p:spPr>
            <a:xfrm rot="10800000">
              <a:off x="5872700" y="2306758"/>
              <a:ext cx="325189" cy="225566"/>
            </a:xfrm>
            <a:prstGeom prst="downArrow">
              <a:avLst/>
            </a:prstGeom>
            <a:solidFill>
              <a:srgbClr val="4E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09" name="文字方塊 108">
            <a:extLst>
              <a:ext uri="{FF2B5EF4-FFF2-40B4-BE49-F238E27FC236}">
                <a16:creationId xmlns:a16="http://schemas.microsoft.com/office/drawing/2014/main" id="{9ECF89D0-32C8-E246-9614-C446CC969F44}"/>
              </a:ext>
            </a:extLst>
          </p:cNvPr>
          <p:cNvSpPr txBox="1"/>
          <p:nvPr/>
        </p:nvSpPr>
        <p:spPr>
          <a:xfrm>
            <a:off x="7056100" y="4486087"/>
            <a:ext cx="1717137" cy="276999"/>
          </a:xfrm>
          <a:prstGeom prst="rect">
            <a:avLst/>
          </a:prstGeom>
          <a:noFill/>
        </p:spPr>
        <p:txBody>
          <a:bodyPr wrap="none" rtlCol="0">
            <a:spAutoFit/>
          </a:bodyPr>
          <a:lstStyle/>
          <a:p>
            <a:r>
              <a:rPr lang="en-US" altLang="zh-TW" sz="1200" b="1" i="1" dirty="0"/>
              <a:t>TBW</a:t>
            </a:r>
            <a:r>
              <a:rPr lang="zh-TW" altLang="en-US" sz="1200" b="1" i="1" dirty="0"/>
              <a:t> </a:t>
            </a:r>
            <a:r>
              <a:rPr lang="en-US" altLang="zh-TW" sz="1200" b="1" i="1" dirty="0"/>
              <a:t>vs. OP on M600</a:t>
            </a:r>
            <a:endParaRPr lang="zh-TW" altLang="en-US" sz="1200" b="1" i="1" dirty="0"/>
          </a:p>
        </p:txBody>
      </p:sp>
    </p:spTree>
    <p:extLst>
      <p:ext uri="{BB962C8B-B14F-4D97-AF65-F5344CB8AC3E}">
        <p14:creationId xmlns:p14="http://schemas.microsoft.com/office/powerpoint/2010/main" val="221974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26" name="圖片 25">
            <a:extLst>
              <a:ext uri="{FF2B5EF4-FFF2-40B4-BE49-F238E27FC236}">
                <a16:creationId xmlns:a16="http://schemas.microsoft.com/office/drawing/2014/main" id="{D09300FA-7D16-C54C-9359-20DB2DC712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5" y="1839305"/>
            <a:ext cx="9150681" cy="3304195"/>
          </a:xfrm>
          <a:prstGeom prst="rect">
            <a:avLst/>
          </a:prstGeom>
        </p:spPr>
      </p:pic>
      <p:sp>
        <p:nvSpPr>
          <p:cNvPr id="198" name="Shape 198"/>
          <p:cNvSpPr txBox="1">
            <a:spLocks noGrp="1"/>
          </p:cNvSpPr>
          <p:nvPr>
            <p:ph type="title"/>
          </p:nvPr>
        </p:nvSpPr>
        <p:spPr>
          <a:xfrm>
            <a:off x="145775" y="95543"/>
            <a:ext cx="8892646" cy="857250"/>
          </a:xfrm>
          <a:prstGeom prst="rect">
            <a:avLst/>
          </a:prstGeom>
          <a:noFill/>
          <a:ln>
            <a:noFill/>
          </a:ln>
        </p:spPr>
        <p:txBody>
          <a:bodyPr spcFirstLastPara="1" wrap="square" lIns="91425" tIns="45700" rIns="91425" bIns="45700" anchor="ctr" anchorCtr="0">
            <a:noAutofit/>
          </a:bodyPr>
          <a:lstStyle/>
          <a:p>
            <a:pPr>
              <a:buClr>
                <a:schemeClr val="lt1"/>
              </a:buClr>
              <a:buSzPts val="800"/>
            </a:pPr>
            <a:r>
              <a:rPr lang="en-US" altLang="en-US">
                <a:latin typeface="Microsoft JhengHei"/>
                <a:ea typeface="Microsoft JhengHei"/>
                <a:cs typeface="Microsoft JhengHei"/>
                <a:sym typeface="Microsoft JhengHei"/>
              </a:rPr>
              <a:t>SSD </a:t>
            </a:r>
            <a:r>
              <a:rPr lang="en-US" altLang="en-US" err="1">
                <a:latin typeface="Microsoft JhengHei"/>
                <a:ea typeface="Microsoft JhengHei"/>
                <a:cs typeface="Microsoft JhengHei"/>
                <a:sym typeface="Microsoft JhengHei"/>
              </a:rPr>
              <a:t>外掛</a:t>
            </a:r>
            <a:r>
              <a:rPr lang="zh-TW">
                <a:latin typeface="Microsoft JhengHei"/>
                <a:ea typeface="Microsoft JhengHei"/>
                <a:cs typeface="Microsoft JhengHei"/>
                <a:sym typeface="Microsoft JhengHei"/>
              </a:rPr>
              <a:t>預留空間</a:t>
            </a:r>
            <a:r>
              <a:rPr lang="en-US" altLang="zh-TW" err="1">
                <a:latin typeface="Microsoft JhengHei"/>
                <a:ea typeface="Microsoft JhengHei"/>
                <a:cs typeface="Microsoft JhengHei"/>
                <a:sym typeface="Microsoft JhengHei"/>
              </a:rPr>
              <a:t>配置對</a:t>
            </a:r>
            <a:r>
              <a:rPr lang="zh-TW">
                <a:latin typeface="Microsoft JhengHei"/>
                <a:ea typeface="Microsoft JhengHei"/>
                <a:cs typeface="Microsoft JhengHei"/>
                <a:sym typeface="Microsoft JhengHei"/>
              </a:rPr>
              <a:t>效能影響</a:t>
            </a:r>
            <a:r>
              <a:rPr lang="zh-TW" altLang="en-US">
                <a:latin typeface="Microsoft JhengHei"/>
                <a:ea typeface="Microsoft JhengHei"/>
                <a:cs typeface="Microsoft JhengHei"/>
                <a:sym typeface="Microsoft JhengHei"/>
              </a:rPr>
              <a:t> </a:t>
            </a:r>
            <a:endParaRPr lang="zh-TW" altLang="en-US" i="0" u="none" strike="noStrike" cap="none">
              <a:solidFill>
                <a:schemeClr val="lt1"/>
              </a:solidFill>
              <a:latin typeface="Microsoft JhengHei"/>
              <a:ea typeface="Microsoft JhengHei"/>
              <a:cs typeface="Microsoft JhengHei"/>
            </a:endParaRPr>
          </a:p>
        </p:txBody>
      </p:sp>
      <p:sp>
        <p:nvSpPr>
          <p:cNvPr id="18" name="內容版面配置區 1">
            <a:extLst>
              <a:ext uri="{FF2B5EF4-FFF2-40B4-BE49-F238E27FC236}">
                <a16:creationId xmlns:a16="http://schemas.microsoft.com/office/drawing/2014/main" id="{137EB46C-0AD5-4805-91BC-2B2DC4CA5948}"/>
              </a:ext>
            </a:extLst>
          </p:cNvPr>
          <p:cNvSpPr>
            <a:spLocks noGrp="1"/>
          </p:cNvSpPr>
          <p:nvPr>
            <p:ph idx="1"/>
          </p:nvPr>
        </p:nvSpPr>
        <p:spPr>
          <a:xfrm>
            <a:off x="145775" y="1138806"/>
            <a:ext cx="3526319" cy="2550326"/>
          </a:xfrm>
        </p:spPr>
        <p:txBody>
          <a:bodyPr>
            <a:normAutofit/>
          </a:bodyPr>
          <a:lstStyle/>
          <a:p>
            <a:pPr>
              <a:buClr>
                <a:schemeClr val="tx1">
                  <a:lumMod val="75000"/>
                  <a:lumOff val="25000"/>
                </a:schemeClr>
              </a:buClr>
            </a:pPr>
            <a:r>
              <a:rPr kumimoji="1" lang="zh-TW" altLang="en-US" sz="1800" dirty="0">
                <a:solidFill>
                  <a:schemeClr val="tx1">
                    <a:lumMod val="75000"/>
                    <a:lumOff val="25000"/>
                  </a:schemeClr>
                </a:solidFill>
              </a:rPr>
              <a:t>在 </a:t>
            </a:r>
            <a:r>
              <a:rPr kumimoji="1" lang="en" altLang="zh-TW" sz="1800" dirty="0">
                <a:solidFill>
                  <a:schemeClr val="tx1">
                    <a:lumMod val="75000"/>
                    <a:lumOff val="25000"/>
                  </a:schemeClr>
                </a:solidFill>
              </a:rPr>
              <a:t>QNAP </a:t>
            </a:r>
            <a:r>
              <a:rPr kumimoji="1" lang="zh-TW" altLang="en-US" sz="1800" dirty="0">
                <a:solidFill>
                  <a:schemeClr val="tx1">
                    <a:lumMod val="75000"/>
                    <a:lumOff val="25000"/>
                  </a:schemeClr>
                </a:solidFill>
              </a:rPr>
              <a:t>實驗室中 </a:t>
            </a:r>
            <a:r>
              <a:rPr kumimoji="1" lang="en" altLang="zh-TW" sz="1800" dirty="0">
                <a:solidFill>
                  <a:schemeClr val="tx1">
                    <a:lumMod val="75000"/>
                    <a:lumOff val="25000"/>
                  </a:schemeClr>
                </a:solidFill>
              </a:rPr>
              <a:t>TVS-882 </a:t>
            </a:r>
            <a:r>
              <a:rPr kumimoji="1" lang="zh-TW" altLang="en-US" sz="1800" dirty="0">
                <a:solidFill>
                  <a:schemeClr val="tx1">
                    <a:lumMod val="75000"/>
                    <a:lumOff val="25000"/>
                  </a:schemeClr>
                </a:solidFill>
              </a:rPr>
              <a:t>搭配 </a:t>
            </a:r>
            <a:r>
              <a:rPr kumimoji="1" lang="en-US" altLang="zh-TW" sz="1800" dirty="0">
                <a:solidFill>
                  <a:schemeClr val="tx1">
                    <a:lumMod val="75000"/>
                    <a:lumOff val="25000"/>
                  </a:schemeClr>
                </a:solidFill>
              </a:rPr>
              <a:t>2 </a:t>
            </a:r>
            <a:r>
              <a:rPr kumimoji="1" lang="zh-TW" altLang="en-US" sz="1800" dirty="0">
                <a:solidFill>
                  <a:schemeClr val="tx1">
                    <a:lumMod val="75000"/>
                    <a:lumOff val="25000"/>
                  </a:schemeClr>
                </a:solidFill>
              </a:rPr>
              <a:t>個 </a:t>
            </a:r>
            <a:r>
              <a:rPr kumimoji="1" lang="en" altLang="zh-TW" sz="1800" dirty="0">
                <a:solidFill>
                  <a:schemeClr val="tx1">
                    <a:lumMod val="75000"/>
                    <a:lumOff val="25000"/>
                  </a:schemeClr>
                </a:solidFill>
              </a:rPr>
              <a:t>Micron 1100 </a:t>
            </a:r>
            <a:br>
              <a:rPr kumimoji="1" lang="en" altLang="zh-TW" sz="1800" dirty="0">
                <a:solidFill>
                  <a:schemeClr val="tx1">
                    <a:lumMod val="75000"/>
                    <a:lumOff val="25000"/>
                  </a:schemeClr>
                </a:solidFill>
              </a:rPr>
            </a:br>
            <a:r>
              <a:rPr kumimoji="1" lang="en" altLang="zh-TW" sz="1800" dirty="0">
                <a:solidFill>
                  <a:schemeClr val="tx1">
                    <a:lumMod val="75000"/>
                    <a:lumOff val="25000"/>
                  </a:schemeClr>
                </a:solidFill>
              </a:rPr>
              <a:t>512GB SSD</a:t>
            </a:r>
          </a:p>
          <a:p>
            <a:pPr>
              <a:buClr>
                <a:schemeClr val="tx1">
                  <a:lumMod val="75000"/>
                  <a:lumOff val="25000"/>
                </a:schemeClr>
              </a:buClr>
            </a:pPr>
            <a:r>
              <a:rPr kumimoji="1" lang="zh-TW" altLang="en-US" sz="1800" dirty="0">
                <a:solidFill>
                  <a:schemeClr val="tx1">
                    <a:lumMod val="75000"/>
                    <a:lumOff val="25000"/>
                  </a:schemeClr>
                </a:solidFill>
              </a:rPr>
              <a:t>作 </a:t>
            </a:r>
            <a:r>
              <a:rPr kumimoji="1" lang="en" altLang="zh-TW" sz="1800" dirty="0">
                <a:solidFill>
                  <a:schemeClr val="tx1">
                    <a:lumMod val="75000"/>
                    <a:lumOff val="25000"/>
                  </a:schemeClr>
                </a:solidFill>
              </a:rPr>
              <a:t>RAID 1 </a:t>
            </a:r>
            <a:r>
              <a:rPr kumimoji="1" lang="zh-TW" altLang="en-US" sz="1800" dirty="0">
                <a:solidFill>
                  <a:schemeClr val="tx1">
                    <a:lumMod val="75000"/>
                    <a:lumOff val="25000"/>
                  </a:schemeClr>
                </a:solidFill>
              </a:rPr>
              <a:t>快取實驗，隨機</a:t>
            </a:r>
            <a:br>
              <a:rPr kumimoji="1" lang="zh-TW" altLang="en-US" sz="1800" dirty="0">
                <a:solidFill>
                  <a:schemeClr val="tx1">
                    <a:lumMod val="75000"/>
                    <a:lumOff val="25000"/>
                  </a:schemeClr>
                </a:solidFill>
              </a:rPr>
            </a:br>
            <a:r>
              <a:rPr kumimoji="1" lang="zh-TW" altLang="en-US" sz="1800" dirty="0">
                <a:solidFill>
                  <a:schemeClr val="tx1">
                    <a:lumMod val="75000"/>
                    <a:lumOff val="25000"/>
                  </a:schemeClr>
                </a:solidFill>
              </a:rPr>
              <a:t>寫入的 </a:t>
            </a:r>
            <a:r>
              <a:rPr kumimoji="1" lang="en" altLang="zh-TW" sz="1800" dirty="0">
                <a:solidFill>
                  <a:schemeClr val="tx1">
                    <a:lumMod val="75000"/>
                    <a:lumOff val="25000"/>
                  </a:schemeClr>
                </a:solidFill>
              </a:rPr>
              <a:t>IOPS </a:t>
            </a:r>
            <a:r>
              <a:rPr kumimoji="1" lang="zh-TW" altLang="en-US" sz="1800" dirty="0">
                <a:solidFill>
                  <a:schemeClr val="tx1">
                    <a:lumMod val="75000"/>
                    <a:lumOff val="25000"/>
                  </a:schemeClr>
                </a:solidFill>
              </a:rPr>
              <a:t>可提升達 </a:t>
            </a:r>
            <a:r>
              <a:rPr kumimoji="1" lang="en-US" altLang="zh-TW" sz="1800" dirty="0">
                <a:solidFill>
                  <a:schemeClr val="tx1">
                    <a:lumMod val="75000"/>
                    <a:lumOff val="25000"/>
                  </a:schemeClr>
                </a:solidFill>
              </a:rPr>
              <a:t>300%</a:t>
            </a:r>
            <a:r>
              <a:rPr kumimoji="1" lang="en-US" altLang="zh-TW" sz="1800" dirty="0"/>
              <a:t> </a:t>
            </a:r>
          </a:p>
          <a:p>
            <a:pPr>
              <a:buClr>
                <a:schemeClr val="tx1">
                  <a:lumMod val="75000"/>
                  <a:lumOff val="25000"/>
                </a:schemeClr>
              </a:buClr>
            </a:pPr>
            <a:r>
              <a:rPr kumimoji="1" lang="zh-TW" altLang="en-US" sz="1800" u="sng" dirty="0">
                <a:solidFill>
                  <a:srgbClr val="4E8F00"/>
                </a:solidFill>
              </a:rPr>
              <a:t>與廠商報告一致，同樣的結果更適用於前述多款</a:t>
            </a:r>
            <a:r>
              <a:rPr kumimoji="1" lang="en" altLang="zh-TW" sz="1800" u="sng" dirty="0">
                <a:solidFill>
                  <a:srgbClr val="4E8F00"/>
                </a:solidFill>
              </a:rPr>
              <a:t>SSD</a:t>
            </a:r>
          </a:p>
          <a:p>
            <a:pPr>
              <a:buClr>
                <a:schemeClr val="tx1">
                  <a:lumMod val="75000"/>
                  <a:lumOff val="25000"/>
                </a:schemeClr>
              </a:buClr>
            </a:pPr>
            <a:endParaRPr kumimoji="1" lang="en" altLang="zh-TW" sz="1800" dirty="0">
              <a:solidFill>
                <a:schemeClr val="accent6">
                  <a:lumMod val="75000"/>
                </a:schemeClr>
              </a:solidFill>
            </a:endParaRPr>
          </a:p>
          <a:p>
            <a:pPr>
              <a:buClr>
                <a:schemeClr val="tx1">
                  <a:lumMod val="75000"/>
                  <a:lumOff val="25000"/>
                </a:schemeClr>
              </a:buClr>
            </a:pPr>
            <a:endParaRPr kumimoji="1" lang="zh-TW" altLang="en-US" sz="1800" dirty="0"/>
          </a:p>
        </p:txBody>
      </p:sp>
      <p:grpSp>
        <p:nvGrpSpPr>
          <p:cNvPr id="4" name="群組 3">
            <a:extLst>
              <a:ext uri="{FF2B5EF4-FFF2-40B4-BE49-F238E27FC236}">
                <a16:creationId xmlns:a16="http://schemas.microsoft.com/office/drawing/2014/main" id="{C3EF4AA1-4E71-F940-ABA7-CB2DE2070371}"/>
              </a:ext>
            </a:extLst>
          </p:cNvPr>
          <p:cNvGrpSpPr/>
          <p:nvPr/>
        </p:nvGrpSpPr>
        <p:grpSpPr>
          <a:xfrm>
            <a:off x="1820970" y="1252042"/>
            <a:ext cx="7016512" cy="3807932"/>
            <a:chOff x="2021909" y="1158601"/>
            <a:chExt cx="7016512" cy="3807932"/>
          </a:xfrm>
        </p:grpSpPr>
        <p:sp>
          <p:nvSpPr>
            <p:cNvPr id="27" name="圓角矩形 26">
              <a:extLst>
                <a:ext uri="{FF2B5EF4-FFF2-40B4-BE49-F238E27FC236}">
                  <a16:creationId xmlns:a16="http://schemas.microsoft.com/office/drawing/2014/main" id="{250CAEC0-3CBB-804F-9BBE-40AE8103B7D7}"/>
                </a:ext>
              </a:extLst>
            </p:cNvPr>
            <p:cNvSpPr/>
            <p:nvPr/>
          </p:nvSpPr>
          <p:spPr>
            <a:xfrm>
              <a:off x="4135453" y="1158601"/>
              <a:ext cx="4902968" cy="3385601"/>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9" name="Shape 200">
              <a:extLst>
                <a:ext uri="{FF2B5EF4-FFF2-40B4-BE49-F238E27FC236}">
                  <a16:creationId xmlns:a16="http://schemas.microsoft.com/office/drawing/2014/main" id="{D7C68FA9-CEE0-41B4-9F5E-6499AAD23601}"/>
                </a:ext>
              </a:extLst>
            </p:cNvPr>
            <p:cNvSpPr txBox="1"/>
            <p:nvPr/>
          </p:nvSpPr>
          <p:spPr>
            <a:xfrm>
              <a:off x="2021909" y="3275701"/>
              <a:ext cx="2101079" cy="838871"/>
            </a:xfrm>
            <a:prstGeom prst="rect">
              <a:avLst/>
            </a:prstGeom>
            <a:solidFill>
              <a:schemeClr val="bg1"/>
            </a:solidFill>
            <a:ln>
              <a:gradFill flip="none" rotWithShape="1">
                <a:gsLst>
                  <a:gs pos="0">
                    <a:schemeClr val="accent1">
                      <a:lumMod val="5000"/>
                      <a:lumOff val="95000"/>
                    </a:schemeClr>
                  </a:gs>
                  <a:gs pos="13000">
                    <a:schemeClr val="accent1">
                      <a:lumMod val="45000"/>
                      <a:lumOff val="55000"/>
                    </a:schemeClr>
                  </a:gs>
                  <a:gs pos="100000">
                    <a:srgbClr val="0070C0"/>
                  </a:gs>
                </a:gsLst>
                <a:lin ang="10800000" scaled="1"/>
                <a:tileRect/>
              </a:grad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zh-TW" b="1" dirty="0">
                  <a:solidFill>
                    <a:srgbClr val="002060"/>
                  </a:solidFill>
                  <a:latin typeface="Microsoft JhengHei"/>
                  <a:ea typeface="Microsoft JhengHei"/>
                  <a:cs typeface="Microsoft JhengHei"/>
                  <a:sym typeface="Microsoft JhengHei"/>
                </a:rPr>
                <a:t>測試條件：</a:t>
              </a:r>
              <a:endParaRPr lang="en-US" altLang="zh-TW" b="1" dirty="0">
                <a:solidFill>
                  <a:srgbClr val="002060"/>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None/>
              </a:pPr>
              <a:r>
                <a:rPr lang="zh-TW" b="1" dirty="0">
                  <a:solidFill>
                    <a:srgbClr val="002060"/>
                  </a:solidFill>
                  <a:latin typeface="Microsoft JhengHei"/>
                  <a:ea typeface="Microsoft JhengHei"/>
                  <a:cs typeface="Microsoft JhengHei"/>
                  <a:sym typeface="Microsoft JhengHei"/>
                </a:rPr>
                <a:t>快取滿載搭預留空間配置(OP) </a:t>
              </a:r>
              <a:r>
                <a:rPr lang="zh-TW" sz="1400" b="1" i="0" u="none" strike="noStrike" cap="none" dirty="0">
                  <a:solidFill>
                    <a:srgbClr val="002060"/>
                  </a:solidFill>
                  <a:latin typeface="Microsoft JhengHei"/>
                  <a:ea typeface="Microsoft JhengHei"/>
                  <a:cs typeface="Microsoft JhengHei"/>
                  <a:sym typeface="Microsoft JhengHei"/>
                </a:rPr>
                <a:t>0%</a:t>
              </a:r>
              <a:r>
                <a:rPr lang="en-US" altLang="zh-TW" b="1" dirty="0">
                  <a:solidFill>
                    <a:srgbClr val="002060"/>
                  </a:solidFill>
                  <a:latin typeface="Microsoft JhengHei"/>
                  <a:ea typeface="Microsoft JhengHei"/>
                  <a:cs typeface="Microsoft JhengHei"/>
                  <a:sym typeface="Microsoft JhengHei"/>
                </a:rPr>
                <a:t>~5</a:t>
              </a:r>
              <a:r>
                <a:rPr lang="zh-TW" sz="1400" b="1" i="0" u="none" strike="noStrike" cap="none" dirty="0">
                  <a:solidFill>
                    <a:srgbClr val="002060"/>
                  </a:solidFill>
                  <a:latin typeface="Microsoft JhengHei"/>
                  <a:ea typeface="Microsoft JhengHei"/>
                  <a:cs typeface="Microsoft JhengHei"/>
                  <a:sym typeface="Microsoft JhengHei"/>
                </a:rPr>
                <a:t>0%</a:t>
              </a:r>
              <a:r>
                <a:rPr lang="zh-TW" b="1" dirty="0">
                  <a:solidFill>
                    <a:srgbClr val="002060"/>
                  </a:solidFill>
                  <a:latin typeface="Microsoft JhengHei"/>
                  <a:ea typeface="Microsoft JhengHei"/>
                  <a:cs typeface="Microsoft JhengHei"/>
                  <a:sym typeface="Microsoft JhengHei"/>
                </a:rPr>
                <a:t>等五項</a:t>
              </a:r>
              <a:endParaRPr sz="1400" b="1" i="0" u="none" strike="noStrike" cap="none" dirty="0">
                <a:solidFill>
                  <a:srgbClr val="002060"/>
                </a:solidFill>
                <a:latin typeface="Microsoft JhengHei"/>
                <a:ea typeface="Microsoft JhengHei"/>
                <a:cs typeface="Microsoft JhengHei"/>
                <a:sym typeface="Microsoft JhengHei"/>
              </a:endParaRPr>
            </a:p>
          </p:txBody>
        </p:sp>
        <p:sp>
          <p:nvSpPr>
            <p:cNvPr id="20" name="Shape 209">
              <a:extLst>
                <a:ext uri="{FF2B5EF4-FFF2-40B4-BE49-F238E27FC236}">
                  <a16:creationId xmlns:a16="http://schemas.microsoft.com/office/drawing/2014/main" id="{72325450-24D1-4BCE-AC0A-C0C576FA2387}"/>
                </a:ext>
              </a:extLst>
            </p:cNvPr>
            <p:cNvSpPr txBox="1"/>
            <p:nvPr/>
          </p:nvSpPr>
          <p:spPr>
            <a:xfrm>
              <a:off x="4135453" y="4592329"/>
              <a:ext cx="4728016" cy="37420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zh-TW" sz="700" b="1" dirty="0">
                  <a:solidFill>
                    <a:schemeClr val="tx1">
                      <a:lumMod val="85000"/>
                      <a:lumOff val="15000"/>
                    </a:schemeClr>
                  </a:solidFill>
                </a:rPr>
                <a:t>以 </a:t>
              </a:r>
              <a:r>
                <a:rPr lang="zh-TW" sz="700" b="1" i="0" u="none" strike="noStrike" cap="none" dirty="0">
                  <a:solidFill>
                    <a:schemeClr val="tx1">
                      <a:lumMod val="85000"/>
                      <a:lumOff val="15000"/>
                    </a:schemeClr>
                  </a:solidFill>
                  <a:latin typeface="Arial"/>
                  <a:ea typeface="Arial"/>
                  <a:cs typeface="Arial"/>
                  <a:sym typeface="Arial"/>
                </a:rPr>
                <a:t>FIO </a:t>
              </a:r>
              <a:r>
                <a:rPr lang="zh-TW" sz="700" b="1" dirty="0">
                  <a:solidFill>
                    <a:schemeClr val="tx1">
                      <a:lumMod val="85000"/>
                      <a:lumOff val="15000"/>
                    </a:schemeClr>
                  </a:solidFill>
                </a:rPr>
                <a:t>進行測試，測試參數：</a:t>
              </a:r>
              <a:r>
                <a:rPr lang="zh-TW" sz="700" b="1" i="0" u="none" strike="noStrike" cap="none" dirty="0">
                  <a:solidFill>
                    <a:schemeClr val="tx1">
                      <a:lumMod val="85000"/>
                      <a:lumOff val="15000"/>
                    </a:schemeClr>
                  </a:solidFill>
                  <a:latin typeface="Arial"/>
                  <a:ea typeface="Arial"/>
                  <a:cs typeface="Arial"/>
                  <a:sym typeface="Arial"/>
                </a:rPr>
                <a:t>  --direct=0 --bs=</a:t>
              </a:r>
              <a:r>
                <a:rPr lang="zh-TW" sz="700" b="1" dirty="0">
                  <a:solidFill>
                    <a:schemeClr val="tx1">
                      <a:lumMod val="85000"/>
                      <a:lumOff val="15000"/>
                    </a:schemeClr>
                  </a:solidFill>
                </a:rPr>
                <a:t> </a:t>
              </a:r>
              <a:r>
                <a:rPr lang="zh-TW" sz="700" b="1" i="0" u="none" strike="noStrike" cap="none" dirty="0">
                  <a:solidFill>
                    <a:schemeClr val="tx1">
                      <a:lumMod val="85000"/>
                      <a:lumOff val="15000"/>
                    </a:schemeClr>
                  </a:solidFill>
                  <a:latin typeface="Arial"/>
                  <a:ea typeface="Arial"/>
                  <a:cs typeface="Arial"/>
                  <a:sym typeface="Arial"/>
                </a:rPr>
                <a:t>4k</a:t>
              </a:r>
              <a:r>
                <a:rPr lang="zh-TW" sz="700" b="1" dirty="0">
                  <a:solidFill>
                    <a:schemeClr val="tx1">
                      <a:lumMod val="85000"/>
                      <a:lumOff val="15000"/>
                    </a:schemeClr>
                  </a:solidFill>
                </a:rPr>
                <a:t>(</a:t>
              </a:r>
              <a:r>
                <a:rPr lang="zh-TW" sz="700" b="1" i="0" u="none" strike="noStrike" cap="none" dirty="0">
                  <a:solidFill>
                    <a:schemeClr val="tx1">
                      <a:lumMod val="85000"/>
                      <a:lumOff val="15000"/>
                    </a:schemeClr>
                  </a:solidFill>
                  <a:latin typeface="Arial"/>
                  <a:ea typeface="Arial"/>
                  <a:cs typeface="Arial"/>
                  <a:sym typeface="Arial"/>
                </a:rPr>
                <a:t>random</a:t>
              </a:r>
              <a:r>
                <a:rPr lang="zh-TW" sz="700" b="1" dirty="0">
                  <a:solidFill>
                    <a:schemeClr val="tx1">
                      <a:lumMod val="85000"/>
                      <a:lumOff val="15000"/>
                    </a:schemeClr>
                  </a:solidFill>
                </a:rPr>
                <a:t>)1M(sequential)</a:t>
              </a:r>
              <a:r>
                <a:rPr lang="zh-TW" sz="700" b="1" i="0" u="none" strike="noStrike" cap="none" dirty="0">
                  <a:solidFill>
                    <a:schemeClr val="tx1">
                      <a:lumMod val="85000"/>
                      <a:lumOff val="15000"/>
                    </a:schemeClr>
                  </a:solidFill>
                  <a:latin typeface="Arial"/>
                  <a:ea typeface="Arial"/>
                  <a:cs typeface="Arial"/>
                  <a:sym typeface="Arial"/>
                </a:rPr>
                <a:t>, --io depth=1(</a:t>
              </a:r>
              <a:r>
                <a:rPr lang="zh-TW" sz="700" b="1" dirty="0">
                  <a:solidFill>
                    <a:schemeClr val="tx1">
                      <a:lumMod val="85000"/>
                      <a:lumOff val="15000"/>
                    </a:schemeClr>
                  </a:solidFill>
                </a:rPr>
                <a:t>r</a:t>
              </a:r>
              <a:r>
                <a:rPr lang="zh-TW" sz="700" b="1" i="0" u="none" strike="noStrike" cap="none" dirty="0">
                  <a:solidFill>
                    <a:schemeClr val="tx1">
                      <a:lumMod val="85000"/>
                      <a:lumOff val="15000"/>
                    </a:schemeClr>
                  </a:solidFill>
                  <a:latin typeface="Arial"/>
                  <a:ea typeface="Arial"/>
                  <a:cs typeface="Arial"/>
                  <a:sym typeface="Arial"/>
                </a:rPr>
                <a:t>a</a:t>
              </a:r>
              <a:r>
                <a:rPr lang="zh-TW" sz="700" b="1" dirty="0">
                  <a:solidFill>
                    <a:schemeClr val="tx1">
                      <a:lumMod val="85000"/>
                      <a:lumOff val="15000"/>
                    </a:schemeClr>
                  </a:solidFill>
                </a:rPr>
                <a:t>ndom) 32(sequential), --file size= 90G  </a:t>
              </a:r>
              <a:endParaRPr sz="700" b="1" i="0" u="none" strike="noStrike" cap="none" dirty="0">
                <a:solidFill>
                  <a:schemeClr val="tx1">
                    <a:lumMod val="85000"/>
                    <a:lumOff val="15000"/>
                  </a:schemeClr>
                </a:solidFill>
                <a:sym typeface="Arial"/>
              </a:endParaRPr>
            </a:p>
          </p:txBody>
        </p:sp>
        <p:pic>
          <p:nvPicPr>
            <p:cNvPr id="21" name="圖片 4" descr="一張含有 螢幕擷取畫面 的圖片&#10;&#10;描述是以高可信度產生">
              <a:extLst>
                <a:ext uri="{FF2B5EF4-FFF2-40B4-BE49-F238E27FC236}">
                  <a16:creationId xmlns:a16="http://schemas.microsoft.com/office/drawing/2014/main" id="{61EFA725-BDE3-4937-A373-EF820FC7FC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97940" y="2962074"/>
              <a:ext cx="4565529" cy="1475018"/>
            </a:xfrm>
            <a:prstGeom prst="rect">
              <a:avLst/>
            </a:prstGeom>
            <a:ln>
              <a:solidFill>
                <a:schemeClr val="bg1">
                  <a:lumMod val="65000"/>
                </a:schemeClr>
              </a:solidFill>
            </a:ln>
          </p:spPr>
        </p:pic>
        <p:grpSp>
          <p:nvGrpSpPr>
            <p:cNvPr id="22" name="群組 21">
              <a:extLst>
                <a:ext uri="{FF2B5EF4-FFF2-40B4-BE49-F238E27FC236}">
                  <a16:creationId xmlns:a16="http://schemas.microsoft.com/office/drawing/2014/main" id="{8D7C418C-BC9B-431E-8E2A-FF5B5CDE10B5}"/>
                </a:ext>
              </a:extLst>
            </p:cNvPr>
            <p:cNvGrpSpPr/>
            <p:nvPr/>
          </p:nvGrpSpPr>
          <p:grpSpPr>
            <a:xfrm>
              <a:off x="4299152" y="1304680"/>
              <a:ext cx="4565529" cy="1614451"/>
              <a:chOff x="4009128" y="1597388"/>
              <a:chExt cx="4565529" cy="1614451"/>
            </a:xfrm>
          </p:grpSpPr>
          <p:pic>
            <p:nvPicPr>
              <p:cNvPr id="23" name="圖片 8" descr="一張含有 螢幕擷取畫面 的圖片&#10;&#10;描述是以非常高的可信度產生">
                <a:extLst>
                  <a:ext uri="{FF2B5EF4-FFF2-40B4-BE49-F238E27FC236}">
                    <a16:creationId xmlns:a16="http://schemas.microsoft.com/office/drawing/2014/main" id="{CAFDB5C2-FBB0-4BEE-B3A2-FA216D4EA91A}"/>
                  </a:ext>
                </a:extLst>
              </p:cNvPr>
              <p:cNvPicPr>
                <a:picLocks noChangeAspect="1"/>
              </p:cNvPicPr>
              <p:nvPr/>
            </p:nvPicPr>
            <p:blipFill>
              <a:blip r:embed="rId5"/>
              <a:stretch>
                <a:fillRect/>
              </a:stretch>
            </p:blipFill>
            <p:spPr>
              <a:xfrm>
                <a:off x="4009128" y="1597388"/>
                <a:ext cx="4565529" cy="1614451"/>
              </a:xfrm>
              <a:prstGeom prst="rect">
                <a:avLst/>
              </a:prstGeom>
              <a:ln>
                <a:solidFill>
                  <a:schemeClr val="bg1">
                    <a:lumMod val="65000"/>
                  </a:schemeClr>
                </a:solidFill>
              </a:ln>
            </p:spPr>
          </p:pic>
          <p:cxnSp>
            <p:nvCxnSpPr>
              <p:cNvPr id="24" name="Shape 207">
                <a:extLst>
                  <a:ext uri="{FF2B5EF4-FFF2-40B4-BE49-F238E27FC236}">
                    <a16:creationId xmlns:a16="http://schemas.microsoft.com/office/drawing/2014/main" id="{5A6A2B45-70AE-442D-94C2-290088F78135}"/>
                  </a:ext>
                </a:extLst>
              </p:cNvPr>
              <p:cNvCxnSpPr/>
              <p:nvPr/>
            </p:nvCxnSpPr>
            <p:spPr>
              <a:xfrm flipV="1">
                <a:off x="4400327" y="1901420"/>
                <a:ext cx="3748624" cy="807182"/>
              </a:xfrm>
              <a:prstGeom prst="straightConnector1">
                <a:avLst/>
              </a:prstGeom>
              <a:noFill/>
              <a:ln w="28575" cap="flat" cmpd="sng">
                <a:solidFill>
                  <a:srgbClr val="FF0000"/>
                </a:solidFill>
                <a:prstDash val="solid"/>
                <a:round/>
                <a:headEnd type="none" w="med" len="med"/>
                <a:tailEnd type="triangle" w="med" len="med"/>
              </a:ln>
            </p:spPr>
          </p:cxnSp>
        </p:grpSp>
      </p:grpSp>
      <p:sp>
        <p:nvSpPr>
          <p:cNvPr id="25" name="剪去對角線角落矩形 2">
            <a:extLst>
              <a:ext uri="{FF2B5EF4-FFF2-40B4-BE49-F238E27FC236}">
                <a16:creationId xmlns:a16="http://schemas.microsoft.com/office/drawing/2014/main" id="{BCA13D4B-3CCF-42B4-A2E7-AF3C98F55B56}"/>
              </a:ext>
            </a:extLst>
          </p:cNvPr>
          <p:cNvSpPr/>
          <p:nvPr/>
        </p:nvSpPr>
        <p:spPr>
          <a:xfrm>
            <a:off x="359745" y="6338722"/>
            <a:ext cx="1549189" cy="1400522"/>
          </a:xfrm>
          <a:prstGeom prst="snip2Diag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600" b="1" dirty="0">
                <a:latin typeface="Microsoft JhengHei"/>
                <a:ea typeface="Microsoft JhengHei"/>
                <a:cs typeface="Microsoft JhengHei"/>
              </a:rPr>
              <a:t>消費級SSD，也可應對多台檔案傳輸或企業應用程式需求</a:t>
            </a:r>
          </a:p>
        </p:txBody>
      </p:sp>
      <p:pic>
        <p:nvPicPr>
          <p:cNvPr id="3" name="圖片 2">
            <a:extLst>
              <a:ext uri="{FF2B5EF4-FFF2-40B4-BE49-F238E27FC236}">
                <a16:creationId xmlns:a16="http://schemas.microsoft.com/office/drawing/2014/main" id="{E85B5520-B996-4E30-B4DC-BE74B4D5277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533" b="17531"/>
          <a:stretch/>
        </p:blipFill>
        <p:spPr>
          <a:xfrm>
            <a:off x="715" y="3369142"/>
            <a:ext cx="1920420" cy="1774358"/>
          </a:xfrm>
          <a:prstGeom prst="rect">
            <a:avLst/>
          </a:prstGeom>
        </p:spPr>
      </p:pic>
    </p:spTree>
    <p:extLst>
      <p:ext uri="{BB962C8B-B14F-4D97-AF65-F5344CB8AC3E}">
        <p14:creationId xmlns:p14="http://schemas.microsoft.com/office/powerpoint/2010/main" val="447931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24" name="圖片 23">
            <a:extLst>
              <a:ext uri="{FF2B5EF4-FFF2-40B4-BE49-F238E27FC236}">
                <a16:creationId xmlns:a16="http://schemas.microsoft.com/office/drawing/2014/main" id="{852F4CE8-E7E7-744C-8281-31A913598C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5" y="1839305"/>
            <a:ext cx="9150681" cy="3304195"/>
          </a:xfrm>
          <a:prstGeom prst="rect">
            <a:avLst/>
          </a:prstGeom>
        </p:spPr>
      </p:pic>
      <p:sp>
        <p:nvSpPr>
          <p:cNvPr id="172" name="Shape 172"/>
          <p:cNvSpPr txBox="1">
            <a:spLocks noGrp="1"/>
          </p:cNvSpPr>
          <p:nvPr>
            <p:ph type="title"/>
          </p:nvPr>
        </p:nvSpPr>
        <p:spPr>
          <a:xfrm>
            <a:off x="604966" y="109328"/>
            <a:ext cx="8250144" cy="857250"/>
          </a:xfrm>
          <a:prstGeom prst="rect">
            <a:avLst/>
          </a:prstGeom>
          <a:noFill/>
          <a:ln>
            <a:noFill/>
          </a:ln>
        </p:spPr>
        <p:txBody>
          <a:bodyPr spcFirstLastPara="1" wrap="square" lIns="91425" tIns="45700" rIns="91425" bIns="45700" anchor="ctr" anchorCtr="0">
            <a:noAutofit/>
          </a:bodyPr>
          <a:lstStyle/>
          <a:p>
            <a:pPr>
              <a:buClr>
                <a:schemeClr val="lt1"/>
              </a:buClr>
              <a:buSzPts val="800"/>
              <a:buFont typeface="Arial"/>
            </a:pPr>
            <a:r>
              <a:rPr lang="en-US" altLang="zh-TW" dirty="0">
                <a:latin typeface="Microsoft JhengHei"/>
                <a:ea typeface="Microsoft JhengHei"/>
                <a:cs typeface="Microsoft JhengHei"/>
              </a:rPr>
              <a:t>SSD </a:t>
            </a:r>
            <a:r>
              <a:rPr lang="en-US" altLang="zh-TW" dirty="0" err="1">
                <a:latin typeface="Microsoft JhengHei"/>
                <a:ea typeface="Microsoft JhengHei"/>
                <a:cs typeface="Microsoft JhengHei"/>
              </a:rPr>
              <a:t>外掛</a:t>
            </a:r>
            <a:r>
              <a:rPr lang="zh-TW" dirty="0">
                <a:latin typeface="Microsoft JhengHei"/>
                <a:ea typeface="Microsoft JhengHei"/>
                <a:cs typeface="Microsoft JhengHei"/>
              </a:rPr>
              <a:t>預留空間配置</a:t>
            </a:r>
            <a:r>
              <a:rPr lang="zh-TW" altLang="en-US" dirty="0">
                <a:latin typeface="Microsoft JhengHei"/>
                <a:ea typeface="Microsoft JhengHei"/>
                <a:cs typeface="Microsoft JhengHei"/>
              </a:rPr>
              <a:t> </a:t>
            </a:r>
            <a:br>
              <a:rPr lang="en-US" altLang="zh-TW" sz="2800" dirty="0">
                <a:latin typeface="Microsoft JhengHei"/>
                <a:ea typeface="Microsoft JhengHei"/>
                <a:cs typeface="Microsoft JhengHei"/>
              </a:rPr>
            </a:br>
            <a:r>
              <a:rPr lang="zh-TW" altLang="en-US" sz="2800" dirty="0">
                <a:latin typeface="Microsoft JhengHei"/>
                <a:ea typeface="Microsoft JhengHei"/>
                <a:cs typeface="Microsoft JhengHei"/>
              </a:rPr>
              <a:t>              </a:t>
            </a:r>
          </a:p>
        </p:txBody>
      </p:sp>
      <p:sp>
        <p:nvSpPr>
          <p:cNvPr id="12" name="內容版面配置區 11">
            <a:extLst>
              <a:ext uri="{FF2B5EF4-FFF2-40B4-BE49-F238E27FC236}">
                <a16:creationId xmlns:a16="http://schemas.microsoft.com/office/drawing/2014/main" id="{6C18C840-812D-42D6-A797-3C7AA77A8A77}"/>
              </a:ext>
            </a:extLst>
          </p:cNvPr>
          <p:cNvSpPr>
            <a:spLocks noGrp="1"/>
          </p:cNvSpPr>
          <p:nvPr>
            <p:ph idx="1"/>
          </p:nvPr>
        </p:nvSpPr>
        <p:spPr>
          <a:xfrm>
            <a:off x="303621" y="1181820"/>
            <a:ext cx="8329391" cy="3723216"/>
          </a:xfrm>
        </p:spPr>
        <p:txBody>
          <a:bodyPr vert="horz" lIns="91440" tIns="45720" rIns="91440" bIns="45720" rtlCol="0" anchor="t">
            <a:normAutofit/>
          </a:bodyPr>
          <a:lstStyle/>
          <a:p>
            <a:r>
              <a:rPr lang="zh-TW" dirty="0"/>
              <a:t>除了在</a:t>
            </a:r>
            <a:r>
              <a:rPr lang="zh-TW" altLang="en-US" dirty="0"/>
              <a:t> </a:t>
            </a:r>
            <a:r>
              <a:rPr lang="en" altLang="zh-TW" dirty="0"/>
              <a:t>SSD</a:t>
            </a:r>
            <a:r>
              <a:rPr lang="zh-TW" altLang="en-US" dirty="0"/>
              <a:t> </a:t>
            </a:r>
            <a:r>
              <a:rPr lang="zh-TW" dirty="0"/>
              <a:t>硬體上有固定的內建</a:t>
            </a:r>
            <a:r>
              <a:rPr lang="zh-TW" altLang="en-US" dirty="0"/>
              <a:t>預留空間配置</a:t>
            </a:r>
            <a:r>
              <a:rPr lang="zh-TW" dirty="0"/>
              <a:t>，QTS</a:t>
            </a:r>
            <a:r>
              <a:rPr lang="zh-TW" altLang="en-US" dirty="0"/>
              <a:t> </a:t>
            </a:r>
            <a:r>
              <a:rPr lang="en-US" altLang="zh-TW" dirty="0"/>
              <a:t>4.3.5 </a:t>
            </a:r>
            <a:r>
              <a:rPr lang="zh-TW" altLang="en-US" dirty="0"/>
              <a:t>導入</a:t>
            </a:r>
            <a:r>
              <a:rPr lang="zh-TW" dirty="0"/>
              <a:t>軟體定義</a:t>
            </a:r>
            <a:r>
              <a:rPr lang="zh-TW" altLang="en-US" dirty="0"/>
              <a:t>的 SSD 外掛</a:t>
            </a:r>
            <a:r>
              <a:rPr lang="zh-TW" dirty="0"/>
              <a:t>預留空間配置</a:t>
            </a:r>
            <a:r>
              <a:rPr lang="zh-TW" altLang="zh-TW" dirty="0"/>
              <a:t>，可因應</a:t>
            </a:r>
            <a:r>
              <a:rPr lang="zh-TW" altLang="en-US" dirty="0"/>
              <a:t>不同</a:t>
            </a:r>
            <a:r>
              <a:rPr lang="zh-TW" altLang="zh-TW" dirty="0"/>
              <a:t>應用彈性調整設定 </a:t>
            </a:r>
            <a:endParaRPr lang="zh-TW" altLang="en-US" b="0" dirty="0"/>
          </a:p>
          <a:p>
            <a:r>
              <a:rPr lang="en" altLang="zh-TW" cap="all" dirty="0">
                <a:solidFill>
                  <a:srgbClr val="0070C0"/>
                </a:solidFill>
              </a:rPr>
              <a:t>SSD</a:t>
            </a:r>
            <a:r>
              <a:rPr lang="zh-TW" altLang="en-US" cap="all" dirty="0">
                <a:solidFill>
                  <a:srgbClr val="0070C0"/>
                </a:solidFill>
              </a:rPr>
              <a:t> 預留空間配置有內建、有外掛，效果更好</a:t>
            </a:r>
            <a:endParaRPr lang="en-US" altLang="zh-TW" cap="all" dirty="0">
              <a:solidFill>
                <a:srgbClr val="0070C0"/>
              </a:solidFill>
            </a:endParaRPr>
          </a:p>
          <a:p>
            <a:pPr>
              <a:buClr>
                <a:schemeClr val="tx1">
                  <a:lumMod val="75000"/>
                  <a:lumOff val="25000"/>
                </a:schemeClr>
              </a:buClr>
            </a:pPr>
            <a:endParaRPr lang="zh-TW" altLang="en-US" dirty="0"/>
          </a:p>
        </p:txBody>
      </p:sp>
      <p:sp>
        <p:nvSpPr>
          <p:cNvPr id="4" name="矩形 3">
            <a:extLst>
              <a:ext uri="{FF2B5EF4-FFF2-40B4-BE49-F238E27FC236}">
                <a16:creationId xmlns:a16="http://schemas.microsoft.com/office/drawing/2014/main" id="{B05758C8-DEAB-4433-A9F0-9584951460EF}"/>
              </a:ext>
            </a:extLst>
          </p:cNvPr>
          <p:cNvSpPr/>
          <p:nvPr/>
        </p:nvSpPr>
        <p:spPr>
          <a:xfrm>
            <a:off x="997017" y="4379012"/>
            <a:ext cx="2258343" cy="389173"/>
          </a:xfrm>
          <a:prstGeom prst="rect">
            <a:avLst/>
          </a:prstGeom>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a:latin typeface="微軟正黑體"/>
                <a:ea typeface="微軟正黑體"/>
              </a:rPr>
              <a:t>SSD 自帶 OP 7.37%</a:t>
            </a:r>
            <a:endParaRPr lang="en-US" altLang="zh-TW" b="1">
              <a:latin typeface="微軟正黑體"/>
              <a:ea typeface="微軟正黑體"/>
            </a:endParaRPr>
          </a:p>
        </p:txBody>
      </p:sp>
      <p:sp>
        <p:nvSpPr>
          <p:cNvPr id="7" name="矩形 6">
            <a:extLst>
              <a:ext uri="{FF2B5EF4-FFF2-40B4-BE49-F238E27FC236}">
                <a16:creationId xmlns:a16="http://schemas.microsoft.com/office/drawing/2014/main" id="{32977642-6755-4E8A-AC18-EF96ECBFD4AE}"/>
              </a:ext>
            </a:extLst>
          </p:cNvPr>
          <p:cNvSpPr/>
          <p:nvPr/>
        </p:nvSpPr>
        <p:spPr>
          <a:xfrm>
            <a:off x="997017" y="4009383"/>
            <a:ext cx="2258344" cy="363785"/>
          </a:xfrm>
          <a:prstGeom prst="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a:latin typeface="微軟正黑體"/>
                <a:ea typeface="微軟正黑體"/>
              </a:rPr>
              <a:t>廠商定義 OP 0%~28+%</a:t>
            </a:r>
            <a:endParaRPr lang="en-US" altLang="zh-TW" b="1">
              <a:latin typeface="微軟正黑體"/>
              <a:ea typeface="微軟正黑體"/>
            </a:endParaRPr>
          </a:p>
        </p:txBody>
      </p:sp>
      <p:sp>
        <p:nvSpPr>
          <p:cNvPr id="8" name="矩形 7">
            <a:extLst>
              <a:ext uri="{FF2B5EF4-FFF2-40B4-BE49-F238E27FC236}">
                <a16:creationId xmlns:a16="http://schemas.microsoft.com/office/drawing/2014/main" id="{DF12E358-BD0F-40E6-A895-5462F877F5CA}"/>
              </a:ext>
            </a:extLst>
          </p:cNvPr>
          <p:cNvSpPr/>
          <p:nvPr/>
        </p:nvSpPr>
        <p:spPr>
          <a:xfrm>
            <a:off x="989778" y="3415633"/>
            <a:ext cx="7358438" cy="378117"/>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latin typeface="微軟正黑體"/>
                <a:ea typeface="微軟正黑體"/>
              </a:rPr>
              <a:t>QNAP 軟體定義 RAID 層級 SSD 外掛預留空間配置</a:t>
            </a:r>
            <a:endParaRPr lang="en-US" altLang="zh-TW" sz="1600" b="1" dirty="0">
              <a:latin typeface="微軟正黑體"/>
              <a:ea typeface="微軟正黑體"/>
            </a:endParaRPr>
          </a:p>
        </p:txBody>
      </p:sp>
      <p:sp>
        <p:nvSpPr>
          <p:cNvPr id="9" name="矩形 8">
            <a:extLst>
              <a:ext uri="{FF2B5EF4-FFF2-40B4-BE49-F238E27FC236}">
                <a16:creationId xmlns:a16="http://schemas.microsoft.com/office/drawing/2014/main" id="{292178A0-6E73-4703-804F-463DB1947C7B}"/>
              </a:ext>
            </a:extLst>
          </p:cNvPr>
          <p:cNvSpPr/>
          <p:nvPr/>
        </p:nvSpPr>
        <p:spPr>
          <a:xfrm>
            <a:off x="989778" y="2677065"/>
            <a:ext cx="7358438" cy="732727"/>
          </a:xfrm>
          <a:prstGeom prst="rect">
            <a:avLst/>
          </a:prstGeom>
          <a:solidFill>
            <a:schemeClr val="bg1">
              <a:lumMod val="95000"/>
            </a:schemeClr>
          </a:solidFill>
          <a:ln w="12700">
            <a:solidFill>
              <a:schemeClr val="bg1">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rgbClr val="000000"/>
                </a:solidFill>
                <a:latin typeface="微軟正黑體"/>
                <a:ea typeface="微軟正黑體"/>
              </a:rPr>
              <a:t>具備 Trim 功能的 SSD 閒置空間，均可作彈性 OP</a:t>
            </a:r>
            <a:endParaRPr lang="zh-TW" altLang="en-US" sz="1600" b="1" dirty="0">
              <a:solidFill>
                <a:srgbClr val="000000"/>
              </a:solidFill>
            </a:endParaRPr>
          </a:p>
        </p:txBody>
      </p:sp>
      <p:sp>
        <p:nvSpPr>
          <p:cNvPr id="10" name="矩形 9">
            <a:extLst>
              <a:ext uri="{FF2B5EF4-FFF2-40B4-BE49-F238E27FC236}">
                <a16:creationId xmlns:a16="http://schemas.microsoft.com/office/drawing/2014/main" id="{04A9E009-E742-430C-B20E-EBC29D18E052}"/>
              </a:ext>
            </a:extLst>
          </p:cNvPr>
          <p:cNvSpPr/>
          <p:nvPr/>
        </p:nvSpPr>
        <p:spPr>
          <a:xfrm>
            <a:off x="975310" y="2368997"/>
            <a:ext cx="7387377" cy="305775"/>
          </a:xfrm>
          <a:prstGeom prst="rect">
            <a:avLst/>
          </a:prstGeom>
          <a:solidFill>
            <a:schemeClr val="tx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latin typeface="微軟正黑體"/>
                <a:ea typeface="微軟正黑體"/>
              </a:rPr>
              <a:t>使用者資料</a:t>
            </a:r>
            <a:endParaRPr lang="zh-TW" altLang="en-US" sz="1600" b="1" dirty="0"/>
          </a:p>
        </p:txBody>
      </p:sp>
      <p:sp>
        <p:nvSpPr>
          <p:cNvPr id="5" name="箭號: 上-下雙向 4">
            <a:extLst>
              <a:ext uri="{FF2B5EF4-FFF2-40B4-BE49-F238E27FC236}">
                <a16:creationId xmlns:a16="http://schemas.microsoft.com/office/drawing/2014/main" id="{80B8D109-003D-4622-9F0E-130CC492C06E}"/>
              </a:ext>
            </a:extLst>
          </p:cNvPr>
          <p:cNvSpPr/>
          <p:nvPr/>
        </p:nvSpPr>
        <p:spPr>
          <a:xfrm>
            <a:off x="8436211" y="2365580"/>
            <a:ext cx="411304" cy="1046637"/>
          </a:xfrm>
          <a:prstGeom prst="upDownArrow">
            <a:avLst/>
          </a:prstGeom>
          <a:solidFill>
            <a:schemeClr val="tx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TW" altLang="en-US" b="1">
                <a:latin typeface="微軟正黑體"/>
                <a:ea typeface="微軟正黑體"/>
              </a:rPr>
              <a:t>可用空間</a:t>
            </a:r>
            <a:r>
              <a:rPr lang="zh-TW" altLang="en-US" sz="1200" b="1">
                <a:latin typeface="微軟正黑體"/>
                <a:ea typeface="微軟正黑體"/>
              </a:rPr>
              <a:t> </a:t>
            </a:r>
            <a:endParaRPr lang="zh-TW" altLang="en-US" sz="1200" b="1"/>
          </a:p>
        </p:txBody>
      </p:sp>
      <p:sp>
        <p:nvSpPr>
          <p:cNvPr id="11" name="箭號: 上-下雙向 10">
            <a:extLst>
              <a:ext uri="{FF2B5EF4-FFF2-40B4-BE49-F238E27FC236}">
                <a16:creationId xmlns:a16="http://schemas.microsoft.com/office/drawing/2014/main" id="{0756300B-0661-43FD-B04C-7B112C50CAC2}"/>
              </a:ext>
            </a:extLst>
          </p:cNvPr>
          <p:cNvSpPr/>
          <p:nvPr/>
        </p:nvSpPr>
        <p:spPr>
          <a:xfrm>
            <a:off x="394984" y="2689240"/>
            <a:ext cx="420198" cy="2082758"/>
          </a:xfrm>
          <a:prstGeom prst="upDownArrow">
            <a:avLst/>
          </a:prstGeom>
          <a:solidFill>
            <a:schemeClr val="tx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TW" altLang="en-US" b="1">
                <a:latin typeface="微軟正黑體"/>
                <a:ea typeface="微軟正黑體"/>
              </a:rPr>
              <a:t>預留空間配置 </a:t>
            </a:r>
            <a:endParaRPr lang="zh-TW" altLang="en-US" b="1"/>
          </a:p>
        </p:txBody>
      </p:sp>
      <p:sp>
        <p:nvSpPr>
          <p:cNvPr id="15" name="矩形 14">
            <a:extLst>
              <a:ext uri="{FF2B5EF4-FFF2-40B4-BE49-F238E27FC236}">
                <a16:creationId xmlns:a16="http://schemas.microsoft.com/office/drawing/2014/main" id="{61179AD4-E5EE-4930-A650-F81F9D30D252}"/>
              </a:ext>
            </a:extLst>
          </p:cNvPr>
          <p:cNvSpPr/>
          <p:nvPr/>
        </p:nvSpPr>
        <p:spPr>
          <a:xfrm>
            <a:off x="3536212" y="4371779"/>
            <a:ext cx="2258343" cy="389173"/>
          </a:xfrm>
          <a:prstGeom prst="rect">
            <a:avLst/>
          </a:prstGeom>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a:latin typeface="微軟正黑體"/>
                <a:ea typeface="微軟正黑體"/>
              </a:rPr>
              <a:t>SSD 自帶 OP 7.37%</a:t>
            </a:r>
            <a:endParaRPr lang="en-US" altLang="zh-TW" b="1">
              <a:latin typeface="微軟正黑體"/>
              <a:ea typeface="微軟正黑體"/>
            </a:endParaRPr>
          </a:p>
        </p:txBody>
      </p:sp>
      <p:sp>
        <p:nvSpPr>
          <p:cNvPr id="16" name="矩形 15">
            <a:extLst>
              <a:ext uri="{FF2B5EF4-FFF2-40B4-BE49-F238E27FC236}">
                <a16:creationId xmlns:a16="http://schemas.microsoft.com/office/drawing/2014/main" id="{C9817B24-FACD-476E-AD32-6DB6D7693486}"/>
              </a:ext>
            </a:extLst>
          </p:cNvPr>
          <p:cNvSpPr/>
          <p:nvPr/>
        </p:nvSpPr>
        <p:spPr>
          <a:xfrm>
            <a:off x="3536212" y="4002148"/>
            <a:ext cx="2258344" cy="363785"/>
          </a:xfrm>
          <a:prstGeom prst="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a:latin typeface="微軟正黑體"/>
                <a:ea typeface="微軟正黑體"/>
              </a:rPr>
              <a:t>廠商定義 OP 0%~28+%</a:t>
            </a:r>
            <a:endParaRPr lang="en-US" altLang="zh-TW" b="1">
              <a:latin typeface="微軟正黑體"/>
              <a:ea typeface="微軟正黑體"/>
            </a:endParaRPr>
          </a:p>
        </p:txBody>
      </p:sp>
      <p:sp>
        <p:nvSpPr>
          <p:cNvPr id="17" name="矩形 16">
            <a:extLst>
              <a:ext uri="{FF2B5EF4-FFF2-40B4-BE49-F238E27FC236}">
                <a16:creationId xmlns:a16="http://schemas.microsoft.com/office/drawing/2014/main" id="{287F5440-EAA4-4D6D-AF3F-E2B6D3346C8F}"/>
              </a:ext>
            </a:extLst>
          </p:cNvPr>
          <p:cNvSpPr/>
          <p:nvPr/>
        </p:nvSpPr>
        <p:spPr>
          <a:xfrm>
            <a:off x="6089876" y="4371779"/>
            <a:ext cx="2258343" cy="389173"/>
          </a:xfrm>
          <a:prstGeom prst="rect">
            <a:avLst/>
          </a:prstGeom>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a:latin typeface="微軟正黑體"/>
                <a:ea typeface="微軟正黑體"/>
              </a:rPr>
              <a:t>SSD 自帶 OP 7.37%</a:t>
            </a:r>
            <a:endParaRPr lang="en-US" altLang="zh-TW" b="1">
              <a:latin typeface="微軟正黑體"/>
              <a:ea typeface="微軟正黑體"/>
            </a:endParaRPr>
          </a:p>
        </p:txBody>
      </p:sp>
      <p:sp>
        <p:nvSpPr>
          <p:cNvPr id="18" name="矩形 17">
            <a:extLst>
              <a:ext uri="{FF2B5EF4-FFF2-40B4-BE49-F238E27FC236}">
                <a16:creationId xmlns:a16="http://schemas.microsoft.com/office/drawing/2014/main" id="{8F12233C-6DE5-467A-B149-5B6ECD4B4B88}"/>
              </a:ext>
            </a:extLst>
          </p:cNvPr>
          <p:cNvSpPr/>
          <p:nvPr/>
        </p:nvSpPr>
        <p:spPr>
          <a:xfrm>
            <a:off x="6089876" y="4002147"/>
            <a:ext cx="2258344" cy="363785"/>
          </a:xfrm>
          <a:prstGeom prst="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a:latin typeface="微軟正黑體"/>
                <a:ea typeface="微軟正黑體"/>
              </a:rPr>
              <a:t>廠商定義 OP 0%~28+%</a:t>
            </a:r>
            <a:endParaRPr lang="en-US" altLang="zh-TW" b="1">
              <a:latin typeface="微軟正黑體"/>
              <a:ea typeface="微軟正黑體"/>
            </a:endParaRPr>
          </a:p>
        </p:txBody>
      </p:sp>
      <p:sp>
        <p:nvSpPr>
          <p:cNvPr id="2" name="矩形 1">
            <a:extLst>
              <a:ext uri="{FF2B5EF4-FFF2-40B4-BE49-F238E27FC236}">
                <a16:creationId xmlns:a16="http://schemas.microsoft.com/office/drawing/2014/main" id="{EE388DEB-42BC-4C41-8A15-272B7CD3AABE}"/>
              </a:ext>
            </a:extLst>
          </p:cNvPr>
          <p:cNvSpPr/>
          <p:nvPr/>
        </p:nvSpPr>
        <p:spPr>
          <a:xfrm>
            <a:off x="989635" y="3999052"/>
            <a:ext cx="2267191" cy="762483"/>
          </a:xfrm>
          <a:prstGeom prst="rect">
            <a:avLst/>
          </a:prstGeom>
          <a:noFill/>
          <a:ln>
            <a:solidFill>
              <a:schemeClr val="tx2"/>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zh-TW" altLang="en-US"/>
          </a:p>
        </p:txBody>
      </p:sp>
      <p:sp>
        <p:nvSpPr>
          <p:cNvPr id="19" name="矩形 18">
            <a:extLst>
              <a:ext uri="{FF2B5EF4-FFF2-40B4-BE49-F238E27FC236}">
                <a16:creationId xmlns:a16="http://schemas.microsoft.com/office/drawing/2014/main" id="{19455E0D-3608-47AD-8271-418E4BBC05E0}"/>
              </a:ext>
            </a:extLst>
          </p:cNvPr>
          <p:cNvSpPr/>
          <p:nvPr/>
        </p:nvSpPr>
        <p:spPr>
          <a:xfrm>
            <a:off x="3536065" y="3999052"/>
            <a:ext cx="2267191" cy="762483"/>
          </a:xfrm>
          <a:prstGeom prst="rect">
            <a:avLst/>
          </a:prstGeom>
          <a:noFill/>
          <a:ln>
            <a:solidFill>
              <a:schemeClr val="tx2"/>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zh-TW" altLang="en-US"/>
          </a:p>
        </p:txBody>
      </p:sp>
      <p:sp>
        <p:nvSpPr>
          <p:cNvPr id="20" name="矩形 19">
            <a:extLst>
              <a:ext uri="{FF2B5EF4-FFF2-40B4-BE49-F238E27FC236}">
                <a16:creationId xmlns:a16="http://schemas.microsoft.com/office/drawing/2014/main" id="{5A655129-3102-4687-85C6-5C7CFF85C6AF}"/>
              </a:ext>
            </a:extLst>
          </p:cNvPr>
          <p:cNvSpPr/>
          <p:nvPr/>
        </p:nvSpPr>
        <p:spPr>
          <a:xfrm>
            <a:off x="6082495" y="3991818"/>
            <a:ext cx="2267191" cy="762483"/>
          </a:xfrm>
          <a:prstGeom prst="rect">
            <a:avLst/>
          </a:prstGeom>
          <a:noFill/>
          <a:ln>
            <a:solidFill>
              <a:schemeClr val="tx2"/>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zh-TW" altLang="en-US"/>
          </a:p>
        </p:txBody>
      </p:sp>
      <p:grpSp>
        <p:nvGrpSpPr>
          <p:cNvPr id="21" name="群組 20">
            <a:extLst>
              <a:ext uri="{FF2B5EF4-FFF2-40B4-BE49-F238E27FC236}">
                <a16:creationId xmlns:a16="http://schemas.microsoft.com/office/drawing/2014/main" id="{57C8C991-50D8-0A42-8370-2FE8DA4E316D}"/>
              </a:ext>
            </a:extLst>
          </p:cNvPr>
          <p:cNvGrpSpPr/>
          <p:nvPr/>
        </p:nvGrpSpPr>
        <p:grpSpPr>
          <a:xfrm>
            <a:off x="21566" y="112265"/>
            <a:ext cx="1813937" cy="763252"/>
            <a:chOff x="231458" y="98243"/>
            <a:chExt cx="1641409" cy="763252"/>
          </a:xfrm>
        </p:grpSpPr>
        <p:sp>
          <p:nvSpPr>
            <p:cNvPr id="22" name="五邊形 21">
              <a:extLst>
                <a:ext uri="{FF2B5EF4-FFF2-40B4-BE49-F238E27FC236}">
                  <a16:creationId xmlns:a16="http://schemas.microsoft.com/office/drawing/2014/main" id="{A5752569-98D9-A94B-98F4-C83017D83494}"/>
                </a:ext>
              </a:extLst>
            </p:cNvPr>
            <p:cNvSpPr/>
            <p:nvPr/>
          </p:nvSpPr>
          <p:spPr>
            <a:xfrm>
              <a:off x="231458" y="98243"/>
              <a:ext cx="1641409" cy="763252"/>
            </a:xfrm>
            <a:prstGeom prst="homePlate">
              <a:avLst>
                <a:gd name="adj" fmla="val 30720"/>
              </a:avLst>
            </a:prstGeom>
            <a:gradFill>
              <a:gsLst>
                <a:gs pos="0">
                  <a:srgbClr val="000000">
                    <a:alpha val="0"/>
                  </a:srgbClr>
                </a:gs>
                <a:gs pos="0">
                  <a:srgbClr val="000000">
                    <a:alpha val="0"/>
                  </a:srgbClr>
                </a:gs>
                <a:gs pos="12000">
                  <a:srgbClr val="003300"/>
                </a:gs>
                <a:gs pos="78000">
                  <a:srgbClr val="003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3" name="矩形 22">
              <a:extLst>
                <a:ext uri="{FF2B5EF4-FFF2-40B4-BE49-F238E27FC236}">
                  <a16:creationId xmlns:a16="http://schemas.microsoft.com/office/drawing/2014/main" id="{05FF1201-0614-7943-898A-E65E38B260E4}"/>
                </a:ext>
              </a:extLst>
            </p:cNvPr>
            <p:cNvSpPr/>
            <p:nvPr/>
          </p:nvSpPr>
          <p:spPr>
            <a:xfrm>
              <a:off x="409754" y="141081"/>
              <a:ext cx="1177915" cy="707886"/>
            </a:xfrm>
            <a:prstGeom prst="rect">
              <a:avLst/>
            </a:prstGeom>
            <a:noFill/>
          </p:spPr>
          <p:txBody>
            <a:bodyPr wrap="square">
              <a:spAutoFit/>
            </a:bodyPr>
            <a:lstStyle/>
            <a:p>
              <a:r>
                <a:rPr lang="en" altLang="zh-TW" sz="2000" b="1" dirty="0">
                  <a:solidFill>
                    <a:schemeClr val="bg1"/>
                  </a:solidFill>
                  <a:latin typeface="+mj-lt"/>
                  <a:ea typeface="Microsoft JhengHei"/>
                  <a:cs typeface="Microsoft JhengHei"/>
                  <a:sym typeface="Microsoft JhengHei"/>
                </a:rPr>
                <a:t>QNAP</a:t>
              </a:r>
              <a:r>
                <a:rPr lang="en" altLang="zh-TW" sz="2000" b="1" dirty="0">
                  <a:solidFill>
                    <a:schemeClr val="bg1"/>
                  </a:solidFill>
                  <a:latin typeface="Microsoft JhengHei"/>
                  <a:ea typeface="Microsoft JhengHei"/>
                  <a:cs typeface="Microsoft JhengHei"/>
                  <a:sym typeface="Microsoft JhengHei"/>
                </a:rPr>
                <a:t> </a:t>
              </a:r>
            </a:p>
            <a:p>
              <a:r>
                <a:rPr lang="zh-TW" altLang="en-US" sz="2000" b="1" dirty="0">
                  <a:solidFill>
                    <a:schemeClr val="bg1"/>
                  </a:solidFill>
                  <a:latin typeface="Microsoft JhengHei"/>
                  <a:ea typeface="Microsoft JhengHei"/>
                  <a:cs typeface="Microsoft JhengHei"/>
                  <a:sym typeface="Microsoft JhengHei"/>
                </a:rPr>
                <a:t>軟體定義</a:t>
              </a:r>
              <a:endParaRPr lang="zh-TW" altLang="en-US" sz="2000" b="1" dirty="0">
                <a:solidFill>
                  <a:schemeClr val="bg1"/>
                </a:solidFill>
              </a:endParaRPr>
            </a:p>
          </p:txBody>
        </p:sp>
      </p:grpSp>
      <p:sp>
        <p:nvSpPr>
          <p:cNvPr id="3" name="矩形 2">
            <a:extLst>
              <a:ext uri="{FF2B5EF4-FFF2-40B4-BE49-F238E27FC236}">
                <a16:creationId xmlns:a16="http://schemas.microsoft.com/office/drawing/2014/main" id="{7996315A-9784-43A1-A7BA-30C509426111}"/>
              </a:ext>
            </a:extLst>
          </p:cNvPr>
          <p:cNvSpPr/>
          <p:nvPr/>
        </p:nvSpPr>
        <p:spPr>
          <a:xfrm>
            <a:off x="2418903" y="555212"/>
            <a:ext cx="5747944" cy="400110"/>
          </a:xfrm>
          <a:prstGeom prst="rect">
            <a:avLst/>
          </a:prstGeom>
        </p:spPr>
        <p:txBody>
          <a:bodyPr wrap="square">
            <a:spAutoFit/>
          </a:bodyPr>
          <a:lstStyle/>
          <a:p>
            <a:r>
              <a:rPr lang="en-US" altLang="zh-TW" sz="2000" dirty="0">
                <a:solidFill>
                  <a:schemeClr val="bg1"/>
                </a:solidFill>
                <a:latin typeface="Microsoft JhengHei"/>
                <a:ea typeface="Microsoft JhengHei"/>
                <a:cs typeface="Microsoft JhengHei"/>
              </a:rPr>
              <a:t>(Software Defined External Over-Provisioning)</a:t>
            </a:r>
            <a:endParaRPr lang="zh-TW" altLang="en-US" sz="2000" dirty="0">
              <a:solidFill>
                <a:schemeClr val="bg1"/>
              </a:solidFill>
            </a:endParaRPr>
          </a:p>
        </p:txBody>
      </p:sp>
    </p:spTree>
    <p:extLst>
      <p:ext uri="{BB962C8B-B14F-4D97-AF65-F5344CB8AC3E}">
        <p14:creationId xmlns:p14="http://schemas.microsoft.com/office/powerpoint/2010/main" val="21735840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2" name="圖片 11">
            <a:extLst>
              <a:ext uri="{FF2B5EF4-FFF2-40B4-BE49-F238E27FC236}">
                <a16:creationId xmlns:a16="http://schemas.microsoft.com/office/drawing/2014/main" id="{6F256421-5A03-1446-B00B-1B2C35CDE1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5" y="1839305"/>
            <a:ext cx="9150681" cy="3304195"/>
          </a:xfrm>
          <a:prstGeom prst="rect">
            <a:avLst/>
          </a:prstGeom>
        </p:spPr>
      </p:pic>
      <p:sp>
        <p:nvSpPr>
          <p:cNvPr id="14" name="圓角矩形 13">
            <a:extLst>
              <a:ext uri="{FF2B5EF4-FFF2-40B4-BE49-F238E27FC236}">
                <a16:creationId xmlns:a16="http://schemas.microsoft.com/office/drawing/2014/main" id="{67BE7065-2AF4-7C4A-9FE0-118420D432DE}"/>
              </a:ext>
            </a:extLst>
          </p:cNvPr>
          <p:cNvSpPr/>
          <p:nvPr/>
        </p:nvSpPr>
        <p:spPr>
          <a:xfrm>
            <a:off x="507057" y="2594469"/>
            <a:ext cx="8146290" cy="2277630"/>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nvGrpSpPr>
          <p:cNvPr id="4" name="群組 3">
            <a:extLst>
              <a:ext uri="{FF2B5EF4-FFF2-40B4-BE49-F238E27FC236}">
                <a16:creationId xmlns:a16="http://schemas.microsoft.com/office/drawing/2014/main" id="{9782FF96-1B57-C44F-A075-EA03259E128A}"/>
              </a:ext>
            </a:extLst>
          </p:cNvPr>
          <p:cNvGrpSpPr/>
          <p:nvPr/>
        </p:nvGrpSpPr>
        <p:grpSpPr>
          <a:xfrm>
            <a:off x="4991291" y="2685633"/>
            <a:ext cx="3467665" cy="2051249"/>
            <a:chOff x="4873936" y="2575828"/>
            <a:chExt cx="4133268" cy="2444978"/>
          </a:xfrm>
        </p:grpSpPr>
        <p:pic>
          <p:nvPicPr>
            <p:cNvPr id="3" name="圖片 4" descr="一張含有 螢幕擷取畫面 的圖片&#10;&#10;描述是以非常高的可信度產生">
              <a:extLst>
                <a:ext uri="{FF2B5EF4-FFF2-40B4-BE49-F238E27FC236}">
                  <a16:creationId xmlns:a16="http://schemas.microsoft.com/office/drawing/2014/main" id="{3471E414-4FAE-4C0D-95AB-5080679C886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73936" y="2575828"/>
              <a:ext cx="4133268" cy="2444978"/>
            </a:xfrm>
            <a:prstGeom prst="rect">
              <a:avLst/>
            </a:prstGeom>
          </p:spPr>
        </p:pic>
        <p:sp>
          <p:nvSpPr>
            <p:cNvPr id="6" name="矩形 5">
              <a:extLst>
                <a:ext uri="{FF2B5EF4-FFF2-40B4-BE49-F238E27FC236}">
                  <a16:creationId xmlns:a16="http://schemas.microsoft.com/office/drawing/2014/main" id="{161D6729-1702-424A-99CD-D4904464FB3C}"/>
                </a:ext>
              </a:extLst>
            </p:cNvPr>
            <p:cNvSpPr/>
            <p:nvPr/>
          </p:nvSpPr>
          <p:spPr>
            <a:xfrm>
              <a:off x="6346887" y="3047282"/>
              <a:ext cx="2488720" cy="10114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 name="群組 1">
            <a:extLst>
              <a:ext uri="{FF2B5EF4-FFF2-40B4-BE49-F238E27FC236}">
                <a16:creationId xmlns:a16="http://schemas.microsoft.com/office/drawing/2014/main" id="{5CA3CB76-EDC7-5C44-B903-DCE8A50067ED}"/>
              </a:ext>
            </a:extLst>
          </p:cNvPr>
          <p:cNvGrpSpPr/>
          <p:nvPr/>
        </p:nvGrpSpPr>
        <p:grpSpPr>
          <a:xfrm>
            <a:off x="816884" y="2759380"/>
            <a:ext cx="3654357" cy="2051249"/>
            <a:chOff x="256501" y="2594208"/>
            <a:chExt cx="4468482" cy="2508231"/>
          </a:xfrm>
        </p:grpSpPr>
        <p:pic>
          <p:nvPicPr>
            <p:cNvPr id="29" name="圖片 29" descr="一張含有 文字, 地圖 的圖片&#10;&#10;描述是以非常高的可信度產生">
              <a:extLst>
                <a:ext uri="{FF2B5EF4-FFF2-40B4-BE49-F238E27FC236}">
                  <a16:creationId xmlns:a16="http://schemas.microsoft.com/office/drawing/2014/main" id="{F874B82C-BAFA-4196-9D39-EF9201D8783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6501" y="2594208"/>
              <a:ext cx="4468482" cy="2508231"/>
            </a:xfrm>
            <a:prstGeom prst="rect">
              <a:avLst/>
            </a:prstGeom>
          </p:spPr>
        </p:pic>
        <p:sp>
          <p:nvSpPr>
            <p:cNvPr id="37" name="矩形 36">
              <a:extLst>
                <a:ext uri="{FF2B5EF4-FFF2-40B4-BE49-F238E27FC236}">
                  <a16:creationId xmlns:a16="http://schemas.microsoft.com/office/drawing/2014/main" id="{53F6E59F-C943-479D-86F8-5B3B0A209337}"/>
                </a:ext>
              </a:extLst>
            </p:cNvPr>
            <p:cNvSpPr/>
            <p:nvPr/>
          </p:nvSpPr>
          <p:spPr>
            <a:xfrm>
              <a:off x="1355847" y="2986079"/>
              <a:ext cx="2887690" cy="4183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39">
              <a:extLst>
                <a:ext uri="{FF2B5EF4-FFF2-40B4-BE49-F238E27FC236}">
                  <a16:creationId xmlns:a16="http://schemas.microsoft.com/office/drawing/2014/main" id="{A8456137-CC80-4CB7-9B7E-F5AD27E3D866}"/>
                </a:ext>
              </a:extLst>
            </p:cNvPr>
            <p:cNvSpPr/>
            <p:nvPr/>
          </p:nvSpPr>
          <p:spPr>
            <a:xfrm>
              <a:off x="1258934" y="3988631"/>
              <a:ext cx="2963171" cy="4399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5" name="內容版面配置區 4">
            <a:extLst>
              <a:ext uri="{FF2B5EF4-FFF2-40B4-BE49-F238E27FC236}">
                <a16:creationId xmlns:a16="http://schemas.microsoft.com/office/drawing/2014/main" id="{DFDC7D5E-3CAD-9B4E-B3CD-0020F6DA0268}"/>
              </a:ext>
            </a:extLst>
          </p:cNvPr>
          <p:cNvSpPr>
            <a:spLocks noGrp="1"/>
          </p:cNvSpPr>
          <p:nvPr>
            <p:ph idx="1"/>
          </p:nvPr>
        </p:nvSpPr>
        <p:spPr>
          <a:xfrm>
            <a:off x="180352" y="1123496"/>
            <a:ext cx="8690262" cy="1950010"/>
          </a:xfrm>
        </p:spPr>
        <p:txBody>
          <a:bodyPr vert="horz" lIns="91440" tIns="45720" rIns="91440" bIns="45720" rtlCol="0" anchor="t">
            <a:normAutofit/>
          </a:bodyPr>
          <a:lstStyle/>
          <a:p>
            <a:pPr>
              <a:buClr>
                <a:schemeClr val="tx1">
                  <a:lumMod val="75000"/>
                  <a:lumOff val="25000"/>
                </a:schemeClr>
              </a:buClr>
            </a:pPr>
            <a:r>
              <a:rPr kumimoji="1" lang="zh-TW" altLang="en-US" dirty="0"/>
              <a:t>在壽命和持續寫入效能上帶來巨大優勢，使消費級別 </a:t>
            </a:r>
            <a:r>
              <a:rPr kumimoji="1" lang="en" altLang="zh-TW" dirty="0"/>
              <a:t>SSD </a:t>
            </a:r>
            <a:r>
              <a:rPr kumimoji="1" lang="zh-TW" altLang="en-US" dirty="0"/>
              <a:t>可接近企業級 </a:t>
            </a:r>
            <a:r>
              <a:rPr kumimoji="1" lang="en" altLang="zh-TW" dirty="0"/>
              <a:t>SSD </a:t>
            </a:r>
            <a:r>
              <a:rPr kumimoji="1" lang="zh-TW" altLang="en-US" dirty="0"/>
              <a:t>的壽命與效能，如果使用企業級 </a:t>
            </a:r>
            <a:r>
              <a:rPr kumimoji="1" lang="en" altLang="zh-TW" dirty="0"/>
              <a:t>SSD 則</a:t>
            </a:r>
            <a:r>
              <a:rPr kumimoji="1" lang="zh-TW" altLang="en-US" dirty="0"/>
              <a:t>優勢更上一層 </a:t>
            </a:r>
            <a:endParaRPr kumimoji="1" lang="en-US" altLang="zh-TW" dirty="0"/>
          </a:p>
          <a:p>
            <a:pPr>
              <a:buClr>
                <a:schemeClr val="tx1">
                  <a:lumMod val="75000"/>
                  <a:lumOff val="25000"/>
                </a:schemeClr>
              </a:buClr>
            </a:pPr>
            <a:r>
              <a:rPr kumimoji="1" lang="zh-TW" altLang="en-US" dirty="0"/>
              <a:t>降低了使用者的 </a:t>
            </a:r>
            <a:r>
              <a:rPr kumimoji="1" lang="en" altLang="zh-TW" dirty="0"/>
              <a:t>TCO (Total Cost of Ownership)</a:t>
            </a:r>
            <a:endParaRPr lang="zh-TW" altLang="en-US" dirty="0"/>
          </a:p>
          <a:p>
            <a:pPr marL="0" indent="0">
              <a:buClr>
                <a:schemeClr val="tx1">
                  <a:lumMod val="75000"/>
                  <a:lumOff val="25000"/>
                </a:schemeClr>
              </a:buClr>
              <a:buNone/>
            </a:pPr>
            <a:r>
              <a:rPr kumimoji="1" lang="zh-TW" altLang="en-US" dirty="0"/>
              <a:t>     註：雖然直接可用空間減少，但實際使用到的 </a:t>
            </a:r>
            <a:r>
              <a:rPr kumimoji="1" lang="en" altLang="zh-TW" dirty="0"/>
              <a:t>SSD </a:t>
            </a:r>
            <a:r>
              <a:rPr kumimoji="1" lang="zh-TW" altLang="en-US" dirty="0"/>
              <a:t>空間仍不變</a:t>
            </a:r>
          </a:p>
          <a:p>
            <a:pPr>
              <a:buClr>
                <a:schemeClr val="tx1">
                  <a:lumMod val="75000"/>
                  <a:lumOff val="25000"/>
                </a:schemeClr>
              </a:buClr>
            </a:pPr>
            <a:endParaRPr kumimoji="1" lang="zh-TW" altLang="en-US" dirty="0">
              <a:solidFill>
                <a:schemeClr val="tx1">
                  <a:lumMod val="75000"/>
                  <a:lumOff val="25000"/>
                </a:schemeClr>
              </a:solidFill>
            </a:endParaRPr>
          </a:p>
        </p:txBody>
      </p:sp>
      <p:sp>
        <p:nvSpPr>
          <p:cNvPr id="198" name="Shape 198"/>
          <p:cNvSpPr txBox="1">
            <a:spLocks noGrp="1"/>
          </p:cNvSpPr>
          <p:nvPr>
            <p:ph type="title"/>
          </p:nvPr>
        </p:nvSpPr>
        <p:spPr>
          <a:xfrm>
            <a:off x="6273" y="100882"/>
            <a:ext cx="9038421" cy="857250"/>
          </a:xfrm>
          <a:prstGeom prst="rect">
            <a:avLst/>
          </a:prstGeom>
          <a:noFill/>
          <a:ln>
            <a:noFill/>
          </a:ln>
        </p:spPr>
        <p:txBody>
          <a:bodyPr spcFirstLastPara="1" wrap="square" lIns="91425" tIns="45700" rIns="91425" bIns="45700" anchor="ctr" anchorCtr="0">
            <a:noAutofit/>
          </a:bodyPr>
          <a:lstStyle/>
          <a:p>
            <a:pPr>
              <a:buClr>
                <a:schemeClr val="lt1"/>
              </a:buClr>
              <a:buSzPts val="800"/>
            </a:pPr>
            <a:r>
              <a:rPr lang="zh-TW" altLang="en-US" sz="3200" dirty="0">
                <a:latin typeface="Microsoft JhengHei"/>
                <a:ea typeface="Microsoft JhengHei"/>
                <a:cs typeface="Microsoft JhengHei"/>
              </a:rPr>
              <a:t>軟體定義 SSD 外掛預留空間配置的優勢 </a:t>
            </a:r>
            <a:endParaRPr lang="zh-TW" altLang="en-US" sz="3200" i="0" u="none" strike="noStrike" cap="none" dirty="0">
              <a:solidFill>
                <a:schemeClr val="lt1"/>
              </a:solidFill>
              <a:latin typeface="Microsoft JhengHei"/>
              <a:ea typeface="Microsoft JhengHei"/>
              <a:cs typeface="Microsoft JhengHei"/>
            </a:endParaRPr>
          </a:p>
        </p:txBody>
      </p:sp>
      <p:sp>
        <p:nvSpPr>
          <p:cNvPr id="209" name="Shape 209"/>
          <p:cNvSpPr txBox="1"/>
          <p:nvPr/>
        </p:nvSpPr>
        <p:spPr>
          <a:xfrm>
            <a:off x="507056" y="4872099"/>
            <a:ext cx="4232212" cy="215400"/>
          </a:xfrm>
          <a:prstGeom prst="rect">
            <a:avLst/>
          </a:prstGeom>
          <a:noFill/>
          <a:ln>
            <a:noFill/>
          </a:ln>
        </p:spPr>
        <p:txBody>
          <a:bodyPr spcFirstLastPara="1" wrap="square" lIns="91425" tIns="45700" rIns="91425" bIns="45700" anchor="t" anchorCtr="0">
            <a:noAutofit/>
          </a:bodyPr>
          <a:lstStyle/>
          <a:p>
            <a:r>
              <a:rPr lang="en-US" altLang="zh-TW" sz="700" b="1" dirty="0" err="1">
                <a:solidFill>
                  <a:schemeClr val="tx1">
                    <a:lumMod val="85000"/>
                    <a:lumOff val="15000"/>
                  </a:schemeClr>
                </a:solidFill>
              </a:rPr>
              <a:t>參考資料</a:t>
            </a:r>
            <a:r>
              <a:rPr lang="en-US" altLang="zh-TW" sz="700" b="1" dirty="0">
                <a:solidFill>
                  <a:schemeClr val="tx1">
                    <a:lumMod val="85000"/>
                    <a:lumOff val="15000"/>
                  </a:schemeClr>
                </a:solidFill>
              </a:rPr>
              <a:t> </a:t>
            </a:r>
            <a:r>
              <a:rPr lang="en-US" altLang="zh-TW" sz="700" b="1" dirty="0" err="1">
                <a:solidFill>
                  <a:schemeClr val="tx1">
                    <a:lumMod val="85000"/>
                    <a:lumOff val="15000"/>
                  </a:schemeClr>
                </a:solidFill>
              </a:rPr>
              <a:t>ht</a:t>
            </a:r>
            <a:r>
              <a:rPr lang="zh-TW" sz="700" b="1" i="0" u="none" strike="noStrike" cap="none" dirty="0">
                <a:solidFill>
                  <a:schemeClr val="tx1">
                    <a:lumMod val="85000"/>
                    <a:lumOff val="15000"/>
                  </a:schemeClr>
                </a:solidFill>
                <a:latin typeface="Arial"/>
                <a:ea typeface="Arial"/>
                <a:cs typeface="Arial"/>
                <a:sym typeface="Arial"/>
              </a:rPr>
              <a:t>t</a:t>
            </a:r>
            <a:r>
              <a:rPr lang="en-US" altLang="zh-TW" sz="700" b="1" dirty="0">
                <a:solidFill>
                  <a:schemeClr val="tx1">
                    <a:lumMod val="85000"/>
                    <a:lumOff val="15000"/>
                  </a:schemeClr>
                </a:solidFill>
              </a:rPr>
              <a:t>p://www.</a:t>
            </a:r>
            <a:r>
              <a:rPr lang="zh-TW" sz="700" b="1" i="0" u="none" strike="noStrike" cap="none" dirty="0">
                <a:solidFill>
                  <a:schemeClr val="tx1">
                    <a:lumMod val="85000"/>
                    <a:lumOff val="15000"/>
                  </a:schemeClr>
                </a:solidFill>
                <a:latin typeface="Arial"/>
                <a:ea typeface="Arial"/>
                <a:cs typeface="Arial"/>
                <a:sym typeface="Arial"/>
              </a:rPr>
              <a:t>a</a:t>
            </a:r>
            <a:r>
              <a:rPr lang="en-US" altLang="zh-TW" sz="700" b="1" dirty="0" err="1">
                <a:solidFill>
                  <a:schemeClr val="tx1">
                    <a:lumMod val="85000"/>
                    <a:lumOff val="15000"/>
                  </a:schemeClr>
                </a:solidFill>
              </a:rPr>
              <a:t>tpi</a:t>
            </a:r>
            <a:r>
              <a:rPr lang="zh-TW" sz="700" b="1" i="0" u="none" strike="noStrike" cap="none" dirty="0">
                <a:solidFill>
                  <a:schemeClr val="tx1">
                    <a:lumMod val="85000"/>
                    <a:lumOff val="15000"/>
                  </a:schemeClr>
                </a:solidFill>
                <a:latin typeface="Arial"/>
                <a:ea typeface="Arial"/>
                <a:cs typeface="Arial"/>
                <a:sym typeface="Arial"/>
              </a:rPr>
              <a:t>n</a:t>
            </a:r>
            <a:r>
              <a:rPr lang="en-US" altLang="zh-TW" sz="700" b="1" dirty="0" err="1">
                <a:solidFill>
                  <a:schemeClr val="tx1">
                    <a:lumMod val="85000"/>
                    <a:lumOff val="15000"/>
                  </a:schemeClr>
                </a:solidFill>
              </a:rPr>
              <a:t>c.c</a:t>
            </a:r>
            <a:r>
              <a:rPr lang="zh-TW" sz="700" b="1" i="0" u="none" strike="noStrike" cap="none" dirty="0">
                <a:solidFill>
                  <a:schemeClr val="tx1">
                    <a:lumMod val="85000"/>
                    <a:lumOff val="15000"/>
                  </a:schemeClr>
                </a:solidFill>
                <a:latin typeface="Arial"/>
                <a:ea typeface="Arial"/>
                <a:cs typeface="Arial"/>
                <a:sym typeface="Arial"/>
              </a:rPr>
              <a:t>om</a:t>
            </a:r>
            <a:r>
              <a:rPr lang="en-US" altLang="zh-TW" sz="700" b="1" dirty="0">
                <a:solidFill>
                  <a:schemeClr val="tx1">
                    <a:lumMod val="85000"/>
                    <a:lumOff val="15000"/>
                  </a:schemeClr>
                </a:solidFill>
              </a:rPr>
              <a:t>/t</a:t>
            </a:r>
            <a:r>
              <a:rPr lang="zh-TW" sz="700" b="1" dirty="0">
                <a:solidFill>
                  <a:schemeClr val="tx1">
                    <a:lumMod val="85000"/>
                    <a:lumOff val="15000"/>
                  </a:schemeClr>
                </a:solidFill>
              </a:rPr>
              <a:t>e</a:t>
            </a:r>
            <a:r>
              <a:rPr lang="en-US" altLang="zh-TW" sz="700" b="1" dirty="0" err="1">
                <a:solidFill>
                  <a:schemeClr val="tx1">
                    <a:lumMod val="85000"/>
                    <a:lumOff val="15000"/>
                  </a:schemeClr>
                </a:solidFill>
              </a:rPr>
              <a:t>ch</a:t>
            </a:r>
            <a:r>
              <a:rPr lang="zh-TW" sz="700" b="1" dirty="0">
                <a:solidFill>
                  <a:schemeClr val="tx1">
                    <a:lumMod val="85000"/>
                    <a:lumOff val="15000"/>
                  </a:schemeClr>
                </a:solidFill>
              </a:rPr>
              <a:t>n</a:t>
            </a:r>
            <a:r>
              <a:rPr lang="en-US" altLang="zh-TW" sz="700" b="1" dirty="0">
                <a:solidFill>
                  <a:schemeClr val="tx1">
                    <a:lumMod val="85000"/>
                    <a:lumOff val="15000"/>
                  </a:schemeClr>
                </a:solidFill>
              </a:rPr>
              <a:t>o</a:t>
            </a:r>
            <a:r>
              <a:rPr lang="zh-TW" sz="700" b="1" dirty="0">
                <a:solidFill>
                  <a:schemeClr val="tx1">
                    <a:lumMod val="85000"/>
                    <a:lumOff val="15000"/>
                  </a:schemeClr>
                </a:solidFill>
              </a:rPr>
              <a:t>l</a:t>
            </a:r>
            <a:r>
              <a:rPr lang="en-US" altLang="zh-TW" sz="700" b="1" dirty="0" err="1">
                <a:solidFill>
                  <a:schemeClr val="tx1">
                    <a:lumMod val="85000"/>
                    <a:lumOff val="15000"/>
                  </a:schemeClr>
                </a:solidFill>
              </a:rPr>
              <a:t>ogy</a:t>
            </a:r>
            <a:r>
              <a:rPr lang="en-US" altLang="zh-TW" sz="700" b="1" dirty="0">
                <a:solidFill>
                  <a:schemeClr val="tx1">
                    <a:lumMod val="85000"/>
                    <a:lumOff val="15000"/>
                  </a:schemeClr>
                </a:solidFill>
              </a:rPr>
              <a:t>/</a:t>
            </a:r>
            <a:r>
              <a:rPr lang="en-US" altLang="zh-TW" sz="700" b="1" dirty="0" err="1">
                <a:solidFill>
                  <a:schemeClr val="tx1">
                    <a:lumMod val="85000"/>
                    <a:lumOff val="15000"/>
                  </a:schemeClr>
                </a:solidFill>
              </a:rPr>
              <a:t>ssd</a:t>
            </a:r>
            <a:r>
              <a:rPr lang="zh-TW" sz="700" b="1" i="0" u="none" strike="noStrike" cap="none" dirty="0">
                <a:solidFill>
                  <a:schemeClr val="tx1">
                    <a:lumMod val="85000"/>
                    <a:lumOff val="15000"/>
                  </a:schemeClr>
                </a:solidFill>
                <a:latin typeface="Arial"/>
                <a:ea typeface="Arial"/>
                <a:cs typeface="Arial"/>
                <a:sym typeface="Arial"/>
              </a:rPr>
              <a:t>-o</a:t>
            </a:r>
            <a:r>
              <a:rPr lang="en-US" altLang="zh-TW" sz="700" b="1" dirty="0">
                <a:solidFill>
                  <a:schemeClr val="tx1">
                    <a:lumMod val="85000"/>
                    <a:lumOff val="15000"/>
                  </a:schemeClr>
                </a:solidFill>
              </a:rPr>
              <a:t>v</a:t>
            </a:r>
            <a:r>
              <a:rPr lang="zh-TW" sz="700" b="1" i="0" u="none" strike="noStrike" cap="none" dirty="0">
                <a:solidFill>
                  <a:schemeClr val="tx1">
                    <a:lumMod val="85000"/>
                    <a:lumOff val="15000"/>
                  </a:schemeClr>
                </a:solidFill>
                <a:latin typeface="Arial"/>
                <a:ea typeface="Arial"/>
                <a:cs typeface="Arial"/>
                <a:sym typeface="Arial"/>
              </a:rPr>
              <a:t>e</a:t>
            </a:r>
            <a:r>
              <a:rPr lang="en-US" altLang="zh-TW" sz="700" b="1" dirty="0">
                <a:solidFill>
                  <a:schemeClr val="tx1">
                    <a:lumMod val="85000"/>
                    <a:lumOff val="15000"/>
                  </a:schemeClr>
                </a:solidFill>
              </a:rPr>
              <a:t>r-</a:t>
            </a:r>
            <a:r>
              <a:rPr lang="zh-TW" sz="700" b="1" i="0" u="none" strike="noStrike" cap="none" dirty="0">
                <a:solidFill>
                  <a:schemeClr val="tx1">
                    <a:lumMod val="85000"/>
                    <a:lumOff val="15000"/>
                  </a:schemeClr>
                </a:solidFill>
                <a:latin typeface="Arial"/>
                <a:ea typeface="Arial"/>
                <a:cs typeface="Arial"/>
                <a:sym typeface="Arial"/>
              </a:rPr>
              <a:t>p</a:t>
            </a:r>
            <a:r>
              <a:rPr lang="zh-TW" sz="700" b="1" dirty="0">
                <a:solidFill>
                  <a:schemeClr val="tx1">
                    <a:lumMod val="85000"/>
                    <a:lumOff val="15000"/>
                  </a:schemeClr>
                </a:solidFill>
              </a:rPr>
              <a:t>ro</a:t>
            </a:r>
            <a:r>
              <a:rPr lang="en-US" altLang="zh-TW" sz="700" b="1" dirty="0">
                <a:solidFill>
                  <a:schemeClr val="tx1">
                    <a:lumMod val="85000"/>
                    <a:lumOff val="15000"/>
                  </a:schemeClr>
                </a:solidFill>
              </a:rPr>
              <a:t>vi</a:t>
            </a:r>
            <a:r>
              <a:rPr lang="zh-TW" sz="700" b="1" dirty="0">
                <a:solidFill>
                  <a:schemeClr val="tx1">
                    <a:lumMod val="85000"/>
                    <a:lumOff val="15000"/>
                  </a:schemeClr>
                </a:solidFill>
              </a:rPr>
              <a:t>s</a:t>
            </a:r>
            <a:r>
              <a:rPr lang="en-US" altLang="zh-TW" sz="700" b="1" dirty="0" err="1">
                <a:solidFill>
                  <a:schemeClr val="tx1">
                    <a:lumMod val="85000"/>
                    <a:lumOff val="15000"/>
                  </a:schemeClr>
                </a:solidFill>
              </a:rPr>
              <a:t>io</a:t>
            </a:r>
            <a:r>
              <a:rPr lang="zh-TW" sz="700" b="1" dirty="0">
                <a:solidFill>
                  <a:schemeClr val="tx1">
                    <a:lumMod val="85000"/>
                    <a:lumOff val="15000"/>
                  </a:schemeClr>
                </a:solidFill>
              </a:rPr>
              <a:t>ni</a:t>
            </a:r>
            <a:r>
              <a:rPr lang="en-US" altLang="zh-TW" sz="700" b="1" dirty="0">
                <a:solidFill>
                  <a:schemeClr val="tx1">
                    <a:lumMod val="85000"/>
                    <a:lumOff val="15000"/>
                  </a:schemeClr>
                </a:solidFill>
              </a:rPr>
              <a:t>ng</a:t>
            </a:r>
            <a:r>
              <a:rPr lang="zh-TW" sz="700" b="1" dirty="0">
                <a:solidFill>
                  <a:schemeClr val="tx1">
                    <a:lumMod val="85000"/>
                    <a:lumOff val="15000"/>
                  </a:schemeClr>
                </a:solidFill>
              </a:rPr>
              <a:t>-</a:t>
            </a:r>
            <a:r>
              <a:rPr lang="en-US" altLang="zh-TW" sz="700" b="1" dirty="0">
                <a:solidFill>
                  <a:schemeClr val="tx1">
                    <a:lumMod val="85000"/>
                    <a:lumOff val="15000"/>
                  </a:schemeClr>
                </a:solidFill>
              </a:rPr>
              <a:t>bene</a:t>
            </a:r>
            <a:r>
              <a:rPr lang="zh-TW" sz="700" b="1" dirty="0">
                <a:solidFill>
                  <a:schemeClr val="tx1">
                    <a:lumMod val="85000"/>
                    <a:lumOff val="15000"/>
                  </a:schemeClr>
                </a:solidFill>
              </a:rPr>
              <a:t>fi</a:t>
            </a:r>
            <a:r>
              <a:rPr lang="en-US" altLang="zh-TW" sz="700" b="1" dirty="0">
                <a:solidFill>
                  <a:schemeClr val="tx1">
                    <a:lumMod val="85000"/>
                    <a:lumOff val="15000"/>
                  </a:schemeClr>
                </a:solidFill>
              </a:rPr>
              <a:t>t</a:t>
            </a:r>
            <a:r>
              <a:rPr lang="zh-TW" sz="700" b="1" dirty="0">
                <a:solidFill>
                  <a:schemeClr val="tx1">
                    <a:lumMod val="85000"/>
                    <a:lumOff val="15000"/>
                  </a:schemeClr>
                </a:solidFill>
              </a:rPr>
              <a:t>s</a:t>
            </a:r>
            <a:r>
              <a:rPr lang="en-US" altLang="zh-TW" sz="700" b="1" dirty="0">
                <a:solidFill>
                  <a:schemeClr val="tx1">
                    <a:lumMod val="85000"/>
                    <a:lumOff val="15000"/>
                  </a:schemeClr>
                </a:solidFill>
              </a:rPr>
              <a:t>-</a:t>
            </a:r>
            <a:r>
              <a:rPr lang="en-US" altLang="zh-TW" sz="700" b="1" dirty="0" err="1">
                <a:solidFill>
                  <a:schemeClr val="tx1">
                    <a:lumMod val="85000"/>
                    <a:lumOff val="15000"/>
                  </a:schemeClr>
                </a:solidFill>
              </a:rPr>
              <a:t>conf</a:t>
            </a:r>
            <a:r>
              <a:rPr lang="zh-TW" sz="700" b="1" dirty="0">
                <a:solidFill>
                  <a:schemeClr val="tx1">
                    <a:lumMod val="85000"/>
                    <a:lumOff val="15000"/>
                  </a:schemeClr>
                </a:solidFill>
              </a:rPr>
              <a:t>i</a:t>
            </a:r>
            <a:r>
              <a:rPr lang="en-US" altLang="zh-TW" sz="700" b="1" dirty="0" err="1">
                <a:solidFill>
                  <a:schemeClr val="tx1">
                    <a:lumMod val="85000"/>
                    <a:lumOff val="15000"/>
                  </a:schemeClr>
                </a:solidFill>
              </a:rPr>
              <a:t>gur</a:t>
            </a:r>
            <a:r>
              <a:rPr lang="zh-TW" sz="700" b="1" dirty="0">
                <a:solidFill>
                  <a:schemeClr val="tx1">
                    <a:lumMod val="85000"/>
                    <a:lumOff val="15000"/>
                  </a:schemeClr>
                </a:solidFill>
              </a:rPr>
              <a:t>e</a:t>
            </a:r>
            <a:endParaRPr lang="zh-TW" altLang="en-US" sz="1200" b="1" dirty="0">
              <a:solidFill>
                <a:schemeClr val="tx1">
                  <a:lumMod val="85000"/>
                  <a:lumOff val="15000"/>
                </a:schemeClr>
              </a:solidFill>
            </a:endParaRPr>
          </a:p>
        </p:txBody>
      </p:sp>
      <p:sp>
        <p:nvSpPr>
          <p:cNvPr id="16" name="Shape 209">
            <a:extLst>
              <a:ext uri="{FF2B5EF4-FFF2-40B4-BE49-F238E27FC236}">
                <a16:creationId xmlns:a16="http://schemas.microsoft.com/office/drawing/2014/main" id="{B04E9F3E-7260-714E-A243-09A15688677F}"/>
              </a:ext>
            </a:extLst>
          </p:cNvPr>
          <p:cNvSpPr txBox="1"/>
          <p:nvPr/>
        </p:nvSpPr>
        <p:spPr>
          <a:xfrm>
            <a:off x="3635629" y="8014978"/>
            <a:ext cx="474527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zh-TW" sz="600" b="1" dirty="0">
                <a:solidFill>
                  <a:schemeClr val="tx1">
                    <a:lumMod val="85000"/>
                    <a:lumOff val="15000"/>
                  </a:schemeClr>
                </a:solidFill>
              </a:rPr>
              <a:t>以 </a:t>
            </a:r>
            <a:r>
              <a:rPr lang="zh-TW" sz="600" b="1" i="0" u="none" strike="noStrike" cap="none" dirty="0">
                <a:solidFill>
                  <a:schemeClr val="tx1">
                    <a:lumMod val="85000"/>
                    <a:lumOff val="15000"/>
                  </a:schemeClr>
                </a:solidFill>
                <a:latin typeface="Arial"/>
                <a:ea typeface="Arial"/>
                <a:cs typeface="Arial"/>
                <a:sym typeface="Arial"/>
              </a:rPr>
              <a:t>FIO </a:t>
            </a:r>
            <a:r>
              <a:rPr lang="zh-TW" sz="600" b="1" dirty="0">
                <a:solidFill>
                  <a:schemeClr val="tx1">
                    <a:lumMod val="85000"/>
                    <a:lumOff val="15000"/>
                  </a:schemeClr>
                </a:solidFill>
              </a:rPr>
              <a:t>進行測試，測試參數：</a:t>
            </a:r>
            <a:r>
              <a:rPr lang="zh-TW" sz="600" b="1" i="0" u="none" strike="noStrike" cap="none" dirty="0">
                <a:solidFill>
                  <a:schemeClr val="tx1">
                    <a:lumMod val="85000"/>
                    <a:lumOff val="15000"/>
                  </a:schemeClr>
                </a:solidFill>
                <a:latin typeface="Arial"/>
                <a:ea typeface="Arial"/>
                <a:cs typeface="Arial"/>
                <a:sym typeface="Arial"/>
              </a:rPr>
              <a:t>  --direct=0 --bs=</a:t>
            </a:r>
            <a:r>
              <a:rPr lang="zh-TW" sz="600" b="1" dirty="0">
                <a:solidFill>
                  <a:schemeClr val="tx1">
                    <a:lumMod val="85000"/>
                    <a:lumOff val="15000"/>
                  </a:schemeClr>
                </a:solidFill>
              </a:rPr>
              <a:t> </a:t>
            </a:r>
            <a:r>
              <a:rPr lang="zh-TW" sz="600" b="1" i="0" u="none" strike="noStrike" cap="none" dirty="0">
                <a:solidFill>
                  <a:schemeClr val="tx1">
                    <a:lumMod val="85000"/>
                    <a:lumOff val="15000"/>
                  </a:schemeClr>
                </a:solidFill>
                <a:latin typeface="Arial"/>
                <a:ea typeface="Arial"/>
                <a:cs typeface="Arial"/>
                <a:sym typeface="Arial"/>
              </a:rPr>
              <a:t>4k</a:t>
            </a:r>
            <a:r>
              <a:rPr lang="zh-TW" sz="600" b="1" dirty="0">
                <a:solidFill>
                  <a:schemeClr val="tx1">
                    <a:lumMod val="85000"/>
                    <a:lumOff val="15000"/>
                  </a:schemeClr>
                </a:solidFill>
              </a:rPr>
              <a:t>(</a:t>
            </a:r>
            <a:r>
              <a:rPr lang="zh-TW" sz="600" b="1" i="0" u="none" strike="noStrike" cap="none" dirty="0">
                <a:solidFill>
                  <a:schemeClr val="tx1">
                    <a:lumMod val="85000"/>
                    <a:lumOff val="15000"/>
                  </a:schemeClr>
                </a:solidFill>
                <a:latin typeface="Arial"/>
                <a:ea typeface="Arial"/>
                <a:cs typeface="Arial"/>
                <a:sym typeface="Arial"/>
              </a:rPr>
              <a:t>random</a:t>
            </a:r>
            <a:r>
              <a:rPr lang="zh-TW" sz="600" b="1" dirty="0">
                <a:solidFill>
                  <a:schemeClr val="tx1">
                    <a:lumMod val="85000"/>
                    <a:lumOff val="15000"/>
                  </a:schemeClr>
                </a:solidFill>
              </a:rPr>
              <a:t>)1M(sequential)</a:t>
            </a:r>
            <a:r>
              <a:rPr lang="zh-TW" sz="600" b="1" i="0" u="none" strike="noStrike" cap="none" dirty="0">
                <a:solidFill>
                  <a:schemeClr val="tx1">
                    <a:lumMod val="85000"/>
                    <a:lumOff val="15000"/>
                  </a:schemeClr>
                </a:solidFill>
                <a:latin typeface="Arial"/>
                <a:ea typeface="Arial"/>
                <a:cs typeface="Arial"/>
                <a:sym typeface="Arial"/>
              </a:rPr>
              <a:t>, --io depth=1(</a:t>
            </a:r>
            <a:r>
              <a:rPr lang="zh-TW" sz="600" b="1" dirty="0">
                <a:solidFill>
                  <a:schemeClr val="tx1">
                    <a:lumMod val="85000"/>
                    <a:lumOff val="15000"/>
                  </a:schemeClr>
                </a:solidFill>
              </a:rPr>
              <a:t>r</a:t>
            </a:r>
            <a:r>
              <a:rPr lang="zh-TW" sz="600" b="1" i="0" u="none" strike="noStrike" cap="none" dirty="0">
                <a:solidFill>
                  <a:schemeClr val="tx1">
                    <a:lumMod val="85000"/>
                    <a:lumOff val="15000"/>
                  </a:schemeClr>
                </a:solidFill>
                <a:latin typeface="Arial"/>
                <a:ea typeface="Arial"/>
                <a:cs typeface="Arial"/>
                <a:sym typeface="Arial"/>
              </a:rPr>
              <a:t>a</a:t>
            </a:r>
            <a:r>
              <a:rPr lang="zh-TW" sz="600" b="1" dirty="0">
                <a:solidFill>
                  <a:schemeClr val="tx1">
                    <a:lumMod val="85000"/>
                    <a:lumOff val="15000"/>
                  </a:schemeClr>
                </a:solidFill>
              </a:rPr>
              <a:t>ndom) 32(sequential), --file size= 90G  </a:t>
            </a:r>
            <a:endParaRPr sz="600" b="1" i="0" u="none" strike="noStrike" cap="none" dirty="0">
              <a:solidFill>
                <a:schemeClr val="tx1">
                  <a:lumMod val="85000"/>
                  <a:lumOff val="15000"/>
                </a:schemeClr>
              </a:solidFill>
              <a:sym typeface="Arial"/>
            </a:endParaRPr>
          </a:p>
        </p:txBody>
      </p:sp>
      <p:cxnSp>
        <p:nvCxnSpPr>
          <p:cNvPr id="9" name="直線接點 8">
            <a:extLst>
              <a:ext uri="{FF2B5EF4-FFF2-40B4-BE49-F238E27FC236}">
                <a16:creationId xmlns:a16="http://schemas.microsoft.com/office/drawing/2014/main" id="{36DEB765-CFF5-AB45-B52D-B5A68EB26294}"/>
              </a:ext>
            </a:extLst>
          </p:cNvPr>
          <p:cNvCxnSpPr/>
          <p:nvPr/>
        </p:nvCxnSpPr>
        <p:spPr>
          <a:xfrm flipV="1">
            <a:off x="4739268" y="2759380"/>
            <a:ext cx="0" cy="1871019"/>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5775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8" name="圖片 7">
            <a:extLst>
              <a:ext uri="{FF2B5EF4-FFF2-40B4-BE49-F238E27FC236}">
                <a16:creationId xmlns:a16="http://schemas.microsoft.com/office/drawing/2014/main" id="{DD0A598B-62D2-AA46-9E0F-0D30ABD23C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5" y="1839305"/>
            <a:ext cx="9150681" cy="3304195"/>
          </a:xfrm>
          <a:prstGeom prst="rect">
            <a:avLst/>
          </a:prstGeom>
        </p:spPr>
      </p:pic>
      <p:pic>
        <p:nvPicPr>
          <p:cNvPr id="3" name="圖片 3" descr="一張含有 螢幕擷取畫面 的圖片&#10;&#10;描述是以非常高的可信度產生">
            <a:extLst>
              <a:ext uri="{FF2B5EF4-FFF2-40B4-BE49-F238E27FC236}">
                <a16:creationId xmlns:a16="http://schemas.microsoft.com/office/drawing/2014/main" id="{CC7F04A5-016C-4B46-8D8E-B45C348DBC3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13503" y="1463693"/>
            <a:ext cx="5072332" cy="3156199"/>
          </a:xfrm>
          <a:prstGeom prst="rect">
            <a:avLst/>
          </a:prstGeom>
          <a:effectLst>
            <a:reflection blurRad="6350" stA="37000" endPos="10000" dir="5400000" sy="-100000" algn="bl" rotWithShape="0"/>
          </a:effectLst>
        </p:spPr>
      </p:pic>
      <p:sp>
        <p:nvSpPr>
          <p:cNvPr id="2" name="內容版面配置區 1">
            <a:extLst>
              <a:ext uri="{FF2B5EF4-FFF2-40B4-BE49-F238E27FC236}">
                <a16:creationId xmlns:a16="http://schemas.microsoft.com/office/drawing/2014/main" id="{6FE5704B-1A82-2048-8A90-2BADAEB988DD}"/>
              </a:ext>
            </a:extLst>
          </p:cNvPr>
          <p:cNvSpPr>
            <a:spLocks noGrp="1"/>
          </p:cNvSpPr>
          <p:nvPr>
            <p:ph idx="1"/>
          </p:nvPr>
        </p:nvSpPr>
        <p:spPr>
          <a:xfrm>
            <a:off x="145775" y="1410458"/>
            <a:ext cx="3440869" cy="3426455"/>
          </a:xfrm>
        </p:spPr>
        <p:txBody>
          <a:bodyPr vert="horz" lIns="91440" tIns="45720" rIns="91440" bIns="45720" rtlCol="0" anchor="t">
            <a:normAutofit/>
          </a:bodyPr>
          <a:lstStyle/>
          <a:p>
            <a:pPr>
              <a:buClr>
                <a:schemeClr val="tx1">
                  <a:lumMod val="75000"/>
                  <a:lumOff val="25000"/>
                </a:schemeClr>
              </a:buClr>
            </a:pPr>
            <a:r>
              <a:rPr kumimoji="1" lang="zh-TW" altLang="en-US" dirty="0">
                <a:latin typeface="+mj-ea"/>
                <a:ea typeface="+mj-ea"/>
              </a:rPr>
              <a:t>在升級到 QTS </a:t>
            </a:r>
            <a:r>
              <a:rPr kumimoji="1" lang="en-US" altLang="zh-TW" dirty="0">
                <a:latin typeface="+mj-ea"/>
                <a:ea typeface="+mj-ea"/>
              </a:rPr>
              <a:t>4.3.5 </a:t>
            </a:r>
            <a:r>
              <a:rPr kumimoji="1" lang="zh-TW" altLang="en-US" dirty="0">
                <a:latin typeface="+mj-ea"/>
                <a:ea typeface="+mj-ea"/>
              </a:rPr>
              <a:t>後，使用者建立新的 </a:t>
            </a:r>
            <a:r>
              <a:rPr kumimoji="1" lang="en" altLang="zh-TW" dirty="0">
                <a:latin typeface="+mj-ea"/>
                <a:ea typeface="+mj-ea"/>
              </a:rPr>
              <a:t>SSD </a:t>
            </a:r>
            <a:r>
              <a:rPr kumimoji="1" lang="zh-TW" altLang="en-US" dirty="0">
                <a:latin typeface="+mj-ea"/>
                <a:ea typeface="+mj-ea"/>
              </a:rPr>
              <a:t>全域快取，</a:t>
            </a:r>
            <a:r>
              <a:rPr kumimoji="1" lang="en" altLang="zh-TW" dirty="0" err="1">
                <a:latin typeface="+mj-ea"/>
                <a:ea typeface="+mj-ea"/>
              </a:rPr>
              <a:t>Qtier</a:t>
            </a:r>
            <a:r>
              <a:rPr kumimoji="1" lang="en" altLang="zh-TW" dirty="0">
                <a:latin typeface="+mj-ea"/>
                <a:ea typeface="+mj-ea"/>
              </a:rPr>
              <a:t> </a:t>
            </a:r>
            <a:r>
              <a:rPr kumimoji="1" lang="zh-TW" altLang="en-US" dirty="0">
                <a:latin typeface="+mj-ea"/>
                <a:ea typeface="+mj-ea"/>
              </a:rPr>
              <a:t>儲存池或靜態磁碟區時，均可設定外掛預留空間配置比例</a:t>
            </a:r>
          </a:p>
          <a:p>
            <a:pPr>
              <a:buClr>
                <a:schemeClr val="tx1">
                  <a:lumMod val="75000"/>
                  <a:lumOff val="25000"/>
                </a:schemeClr>
              </a:buClr>
            </a:pPr>
            <a:r>
              <a:rPr kumimoji="1" lang="zh-TW" altLang="en-US" dirty="0">
                <a:latin typeface="+mj-ea"/>
                <a:ea typeface="+mj-ea"/>
              </a:rPr>
              <a:t>數值可設定為 </a:t>
            </a:r>
            <a:r>
              <a:rPr kumimoji="1" lang="en-US" altLang="zh-TW" dirty="0">
                <a:latin typeface="+mj-ea"/>
                <a:ea typeface="+mj-ea"/>
              </a:rPr>
              <a:t>1%~60% </a:t>
            </a:r>
            <a:endParaRPr lang="en-US" altLang="zh-TW" dirty="0">
              <a:latin typeface="+mj-ea"/>
              <a:ea typeface="+mj-ea"/>
            </a:endParaRPr>
          </a:p>
          <a:p>
            <a:pPr>
              <a:buClr>
                <a:schemeClr val="tx1">
                  <a:lumMod val="75000"/>
                  <a:lumOff val="25000"/>
                </a:schemeClr>
              </a:buClr>
            </a:pPr>
            <a:r>
              <a:rPr kumimoji="1" lang="zh-TW" altLang="en-US" dirty="0">
                <a:latin typeface="+mj-ea"/>
                <a:ea typeface="+mj-ea"/>
              </a:rPr>
              <a:t>獨立於 </a:t>
            </a:r>
            <a:r>
              <a:rPr kumimoji="1" lang="en" altLang="zh-TW" dirty="0">
                <a:latin typeface="+mj-ea"/>
                <a:ea typeface="+mj-ea"/>
              </a:rPr>
              <a:t>SSD </a:t>
            </a:r>
            <a:r>
              <a:rPr kumimoji="1" lang="zh-TW" altLang="en-US" dirty="0">
                <a:latin typeface="+mj-ea"/>
                <a:ea typeface="+mj-ea"/>
              </a:rPr>
              <a:t>供應商規格外的設定，操作簡單便利</a:t>
            </a:r>
            <a:endParaRPr kumimoji="1" lang="en-US" altLang="zh-TW" dirty="0">
              <a:latin typeface="+mj-ea"/>
              <a:ea typeface="+mj-ea"/>
            </a:endParaRPr>
          </a:p>
          <a:p>
            <a:endParaRPr kumimoji="1" lang="zh-TW" altLang="en-US" sz="1800" dirty="0">
              <a:latin typeface="+mj-ea"/>
              <a:ea typeface="+mj-ea"/>
            </a:endParaRPr>
          </a:p>
        </p:txBody>
      </p:sp>
      <p:sp>
        <p:nvSpPr>
          <p:cNvPr id="216" name="Shape 21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buClr>
                <a:schemeClr val="lt1"/>
              </a:buClr>
              <a:buSzPts val="800"/>
            </a:pPr>
            <a:r>
              <a:rPr lang="zh-TW" altLang="en-US" sz="3600">
                <a:latin typeface="Microsoft JhengHei"/>
                <a:ea typeface="Microsoft JhengHei"/>
                <a:cs typeface="Microsoft JhengHei"/>
                <a:sym typeface="Microsoft JhengHei"/>
              </a:rPr>
              <a:t>建立</a:t>
            </a:r>
            <a:r>
              <a:rPr lang="zh-TW" sz="3600">
                <a:latin typeface="Microsoft JhengHei"/>
                <a:ea typeface="Microsoft JhengHei"/>
                <a:cs typeface="Microsoft JhengHei"/>
              </a:rPr>
              <a:t>軟體</a:t>
            </a:r>
            <a:r>
              <a:rPr lang="zh-TW" altLang="en-US" sz="3600">
                <a:latin typeface="Microsoft JhengHei"/>
                <a:ea typeface="Microsoft JhengHei"/>
                <a:cs typeface="Microsoft JhengHei"/>
              </a:rPr>
              <a:t>定義 </a:t>
            </a:r>
            <a:r>
              <a:rPr lang="en-US" altLang="zh-TW" sz="3600">
                <a:latin typeface="Microsoft JhengHei"/>
                <a:ea typeface="Microsoft JhengHei"/>
                <a:cs typeface="Microsoft JhengHei"/>
              </a:rPr>
              <a:t>SSD</a:t>
            </a:r>
            <a:r>
              <a:rPr lang="zh-TW" altLang="en-US" sz="3600">
                <a:latin typeface="Microsoft JhengHei"/>
                <a:ea typeface="Microsoft JhengHei"/>
                <a:cs typeface="Microsoft JhengHei"/>
              </a:rPr>
              <a:t> </a:t>
            </a:r>
            <a:r>
              <a:rPr lang="en-US" altLang="zh-TW" err="1">
                <a:latin typeface="Microsoft JhengHei"/>
                <a:ea typeface="Microsoft JhengHei"/>
                <a:cs typeface="Microsoft JhengHei"/>
              </a:rPr>
              <a:t>外掛</a:t>
            </a:r>
            <a:r>
              <a:rPr lang="en-US" altLang="zh-TW" sz="3600" err="1">
                <a:latin typeface="Microsoft JhengHei"/>
                <a:ea typeface="Microsoft JhengHei"/>
                <a:cs typeface="Microsoft JhengHei"/>
              </a:rPr>
              <a:t>預留空間配置</a:t>
            </a:r>
            <a:endParaRPr lang="en-US" altLang="zh-TW" sz="3600" i="0" u="none" strike="noStrike" cap="none">
              <a:solidFill>
                <a:schemeClr val="lt1"/>
              </a:solidFill>
              <a:latin typeface="Microsoft JhengHei"/>
              <a:ea typeface="Microsoft JhengHei"/>
              <a:cs typeface="Microsoft JhengHei"/>
            </a:endParaRPr>
          </a:p>
        </p:txBody>
      </p:sp>
      <p:sp>
        <p:nvSpPr>
          <p:cNvPr id="218" name="Shape 218"/>
          <p:cNvSpPr/>
          <p:nvPr/>
        </p:nvSpPr>
        <p:spPr>
          <a:xfrm>
            <a:off x="3949188" y="2050961"/>
            <a:ext cx="4526400" cy="1185776"/>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10" name="群組 9">
            <a:extLst>
              <a:ext uri="{FF2B5EF4-FFF2-40B4-BE49-F238E27FC236}">
                <a16:creationId xmlns:a16="http://schemas.microsoft.com/office/drawing/2014/main" id="{D81424F9-3E75-164A-A6E3-431E1E25950C}"/>
              </a:ext>
            </a:extLst>
          </p:cNvPr>
          <p:cNvGrpSpPr/>
          <p:nvPr/>
        </p:nvGrpSpPr>
        <p:grpSpPr>
          <a:xfrm>
            <a:off x="5601728" y="791497"/>
            <a:ext cx="3704792" cy="1776172"/>
            <a:chOff x="1208097" y="3932572"/>
            <a:chExt cx="3704792" cy="1637730"/>
          </a:xfrm>
        </p:grpSpPr>
        <p:pic>
          <p:nvPicPr>
            <p:cNvPr id="11" name="圖片 10" descr="對話框-03.png">
              <a:extLst>
                <a:ext uri="{FF2B5EF4-FFF2-40B4-BE49-F238E27FC236}">
                  <a16:creationId xmlns:a16="http://schemas.microsoft.com/office/drawing/2014/main" id="{D283C52E-A2F2-F740-8539-72DB8D7912C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208097" y="3932572"/>
              <a:ext cx="3704792" cy="1637730"/>
            </a:xfrm>
            <a:prstGeom prst="rect">
              <a:avLst/>
            </a:prstGeom>
          </p:spPr>
        </p:pic>
        <p:sp>
          <p:nvSpPr>
            <p:cNvPr id="12" name="剪去對角線角落矩形 2">
              <a:extLst>
                <a:ext uri="{FF2B5EF4-FFF2-40B4-BE49-F238E27FC236}">
                  <a16:creationId xmlns:a16="http://schemas.microsoft.com/office/drawing/2014/main" id="{F8E57039-0457-6A4E-886C-477FF4FBF7CB}"/>
                </a:ext>
              </a:extLst>
            </p:cNvPr>
            <p:cNvSpPr/>
            <p:nvPr/>
          </p:nvSpPr>
          <p:spPr>
            <a:xfrm>
              <a:off x="1593341" y="4283022"/>
              <a:ext cx="2942387" cy="807304"/>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200" b="1" dirty="0">
                  <a:solidFill>
                    <a:schemeClr val="tx1">
                      <a:lumMod val="85000"/>
                      <a:lumOff val="15000"/>
                    </a:schemeClr>
                  </a:solidFill>
                  <a:latin typeface="Microsoft JhengHei"/>
                  <a:ea typeface="Microsoft JhengHei"/>
                  <a:cs typeface="Microsoft JhengHei"/>
                </a:rPr>
                <a:t>注意</a:t>
              </a:r>
              <a:r>
                <a:rPr lang="en-US" altLang="zh-TW" sz="1200" b="1" dirty="0">
                  <a:solidFill>
                    <a:schemeClr val="tx1">
                      <a:lumMod val="85000"/>
                      <a:lumOff val="15000"/>
                    </a:schemeClr>
                  </a:solidFill>
                  <a:latin typeface="Microsoft JhengHei"/>
                  <a:ea typeface="Microsoft JhengHei"/>
                  <a:cs typeface="Microsoft JhengHei"/>
                </a:rPr>
                <a:t>: </a:t>
              </a:r>
              <a:r>
                <a:rPr lang="zh-TW" altLang="en-US" sz="1200" b="1" dirty="0">
                  <a:solidFill>
                    <a:schemeClr val="tx1">
                      <a:lumMod val="85000"/>
                      <a:lumOff val="15000"/>
                    </a:schemeClr>
                  </a:solidFill>
                  <a:latin typeface="Microsoft JhengHei"/>
                  <a:ea typeface="Microsoft JhengHei"/>
                  <a:cs typeface="Microsoft JhengHei"/>
                </a:rPr>
                <a:t>已經存在的</a:t>
              </a:r>
              <a:r>
                <a:rPr lang="en" altLang="zh-TW" sz="1200" b="1" dirty="0">
                  <a:solidFill>
                    <a:schemeClr val="tx1">
                      <a:lumMod val="85000"/>
                      <a:lumOff val="15000"/>
                    </a:schemeClr>
                  </a:solidFill>
                  <a:latin typeface="Microsoft JhengHei"/>
                  <a:ea typeface="Microsoft JhengHei"/>
                  <a:cs typeface="Microsoft JhengHei"/>
                </a:rPr>
                <a:t>SSD</a:t>
              </a:r>
              <a:r>
                <a:rPr lang="zh-TW" altLang="en-US" sz="1200" b="1" dirty="0">
                  <a:solidFill>
                    <a:schemeClr val="tx1">
                      <a:lumMod val="85000"/>
                      <a:lumOff val="15000"/>
                    </a:schemeClr>
                  </a:solidFill>
                  <a:latin typeface="Microsoft JhengHei"/>
                  <a:ea typeface="Microsoft JhengHei"/>
                  <a:cs typeface="Microsoft JhengHei"/>
                </a:rPr>
                <a:t>快取或資料儲存空間，需要移除 </a:t>
              </a:r>
              <a:r>
                <a:rPr lang="en-US" altLang="zh-TW" sz="1200" b="1" dirty="0">
                  <a:solidFill>
                    <a:schemeClr val="tx1">
                      <a:lumMod val="85000"/>
                      <a:lumOff val="15000"/>
                    </a:schemeClr>
                  </a:solidFill>
                  <a:latin typeface="Microsoft JhengHei"/>
                  <a:ea typeface="Microsoft JhengHei"/>
                  <a:cs typeface="Microsoft JhengHei"/>
                </a:rPr>
                <a:t>(</a:t>
              </a:r>
              <a:r>
                <a:rPr lang="zh-TW" altLang="en-US" sz="1200" b="1" dirty="0">
                  <a:solidFill>
                    <a:schemeClr val="tx1">
                      <a:lumMod val="85000"/>
                      <a:lumOff val="15000"/>
                    </a:schemeClr>
                  </a:solidFill>
                  <a:latin typeface="Microsoft JhengHei"/>
                  <a:ea typeface="Microsoft JhengHei"/>
                  <a:cs typeface="Microsoft JhengHei"/>
                </a:rPr>
                <a:t>若為儲存空間應先備份資料</a:t>
              </a:r>
              <a:r>
                <a:rPr lang="en-US" altLang="zh-TW" sz="1200" b="1" dirty="0">
                  <a:solidFill>
                    <a:schemeClr val="tx1">
                      <a:lumMod val="85000"/>
                      <a:lumOff val="15000"/>
                    </a:schemeClr>
                  </a:solidFill>
                  <a:latin typeface="Microsoft JhengHei"/>
                  <a:ea typeface="Microsoft JhengHei"/>
                  <a:cs typeface="Microsoft JhengHei"/>
                </a:rPr>
                <a:t>) </a:t>
              </a:r>
              <a:r>
                <a:rPr lang="zh-TW" altLang="en-US" sz="1200" b="1" dirty="0">
                  <a:solidFill>
                    <a:schemeClr val="tx1">
                      <a:lumMod val="85000"/>
                      <a:lumOff val="15000"/>
                    </a:schemeClr>
                  </a:solidFill>
                  <a:latin typeface="Microsoft JhengHei"/>
                  <a:ea typeface="Microsoft JhengHei"/>
                  <a:cs typeface="Microsoft JhengHei"/>
                </a:rPr>
                <a:t>後重新建立，才可啟用外掛預留空間配置</a:t>
              </a:r>
            </a:p>
          </p:txBody>
        </p:sp>
      </p:grpSp>
    </p:spTree>
    <p:extLst>
      <p:ext uri="{BB962C8B-B14F-4D97-AF65-F5344CB8AC3E}">
        <p14:creationId xmlns:p14="http://schemas.microsoft.com/office/powerpoint/2010/main" val="1869070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15" name="圖片 14">
            <a:extLst>
              <a:ext uri="{FF2B5EF4-FFF2-40B4-BE49-F238E27FC236}">
                <a16:creationId xmlns:a16="http://schemas.microsoft.com/office/drawing/2014/main" id="{9EC80275-51AE-4FFE-A83D-C1170C4CE0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15808" y="4181108"/>
            <a:ext cx="4087478" cy="761089"/>
          </a:xfrm>
          <a:prstGeom prst="rect">
            <a:avLst/>
          </a:prstGeom>
        </p:spPr>
      </p:pic>
      <p:pic>
        <p:nvPicPr>
          <p:cNvPr id="16" name="圖片 15">
            <a:extLst>
              <a:ext uri="{FF2B5EF4-FFF2-40B4-BE49-F238E27FC236}">
                <a16:creationId xmlns:a16="http://schemas.microsoft.com/office/drawing/2014/main" id="{FE48075A-3E86-49A8-8A70-FA16344A55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86871" y="3263452"/>
            <a:ext cx="4087478" cy="761089"/>
          </a:xfrm>
          <a:prstGeom prst="rect">
            <a:avLst/>
          </a:prstGeom>
        </p:spPr>
      </p:pic>
      <p:pic>
        <p:nvPicPr>
          <p:cNvPr id="7" name="圖片 6">
            <a:extLst>
              <a:ext uri="{FF2B5EF4-FFF2-40B4-BE49-F238E27FC236}">
                <a16:creationId xmlns:a16="http://schemas.microsoft.com/office/drawing/2014/main" id="{BE89B1E5-0984-4D53-92A9-1EFD5D3CBD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01339" y="2393180"/>
            <a:ext cx="4087478" cy="761089"/>
          </a:xfrm>
          <a:prstGeom prst="rect">
            <a:avLst/>
          </a:prstGeom>
        </p:spPr>
      </p:pic>
      <p:pic>
        <p:nvPicPr>
          <p:cNvPr id="85" name="Shape 85"/>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282148" y="3389709"/>
            <a:ext cx="548663" cy="585507"/>
          </a:xfrm>
          <a:prstGeom prst="rect">
            <a:avLst/>
          </a:prstGeom>
          <a:noFill/>
          <a:ln>
            <a:noFill/>
          </a:ln>
        </p:spPr>
      </p:pic>
      <p:pic>
        <p:nvPicPr>
          <p:cNvPr id="86" name="Shape 86"/>
          <p:cNvPicPr preferRelativeResize="0"/>
          <p:nvPr/>
        </p:nvPicPr>
        <p:blipFill>
          <a:blip r:embed="rId5" cstate="screen">
            <a:extLst>
              <a:ext uri="{28A0092B-C50C-407E-A947-70E740481C1C}">
                <a14:useLocalDpi xmlns:a14="http://schemas.microsoft.com/office/drawing/2010/main"/>
              </a:ext>
            </a:extLst>
          </a:blip>
          <a:stretch>
            <a:fillRect/>
          </a:stretch>
        </p:blipFill>
        <p:spPr>
          <a:xfrm>
            <a:off x="4210621" y="2409337"/>
            <a:ext cx="720657" cy="720657"/>
          </a:xfrm>
          <a:prstGeom prst="rect">
            <a:avLst/>
          </a:prstGeom>
          <a:noFill/>
          <a:ln>
            <a:noFill/>
          </a:ln>
        </p:spPr>
      </p:pic>
      <p:pic>
        <p:nvPicPr>
          <p:cNvPr id="87" name="Shape 87"/>
          <p:cNvPicPr preferRelativeResize="0"/>
          <p:nvPr/>
        </p:nvPicPr>
        <p:blipFill>
          <a:blip r:embed="rId6" cstate="screen">
            <a:extLst>
              <a:ext uri="{28A0092B-C50C-407E-A947-70E740481C1C}">
                <a14:useLocalDpi xmlns:a14="http://schemas.microsoft.com/office/drawing/2010/main"/>
              </a:ext>
            </a:extLst>
          </a:blip>
          <a:stretch>
            <a:fillRect/>
          </a:stretch>
        </p:blipFill>
        <p:spPr>
          <a:xfrm>
            <a:off x="4282800" y="4315738"/>
            <a:ext cx="605233" cy="514264"/>
          </a:xfrm>
          <a:prstGeom prst="rect">
            <a:avLst/>
          </a:prstGeom>
          <a:noFill/>
          <a:ln>
            <a:noFill/>
          </a:ln>
        </p:spPr>
      </p:pic>
      <p:sp>
        <p:nvSpPr>
          <p:cNvPr id="88" name="Shape 88"/>
          <p:cNvSpPr txBox="1"/>
          <p:nvPr/>
        </p:nvSpPr>
        <p:spPr>
          <a:xfrm>
            <a:off x="5218739" y="3278178"/>
            <a:ext cx="2884081" cy="587829"/>
          </a:xfrm>
          <a:prstGeom prst="rect">
            <a:avLst/>
          </a:prstGeom>
          <a:noFill/>
          <a:ln>
            <a:noFill/>
          </a:ln>
        </p:spPr>
        <p:txBody>
          <a:bodyPr spcFirstLastPara="1" wrap="square" lIns="91425" tIns="91425" rIns="91425" bIns="91425" anchor="t" anchorCtr="0">
            <a:noAutofit/>
          </a:bodyPr>
          <a:lstStyle/>
          <a:p>
            <a:r>
              <a:rPr lang="zh-TW" altLang="en-US" sz="1600" b="1" dirty="0">
                <a:solidFill>
                  <a:srgbClr val="7030A0"/>
                </a:solidFill>
                <a:latin typeface="+mn-ea"/>
                <a:ea typeface="+mn-ea"/>
                <a:cs typeface="Microsoft JhengHei"/>
                <a:sym typeface="Microsoft JhengHei"/>
              </a:rPr>
              <a:t>儲存空間是否足夠彈性、安全</a:t>
            </a:r>
            <a:br>
              <a:rPr lang="zh-TW" altLang="en-US" sz="1600" b="1" dirty="0">
                <a:solidFill>
                  <a:srgbClr val="7030A0"/>
                </a:solidFill>
                <a:latin typeface="微軟正黑體"/>
                <a:ea typeface="微軟正黑體"/>
                <a:cs typeface="Microsoft JhengHei"/>
              </a:rPr>
            </a:br>
            <a:r>
              <a:rPr lang="zh-TW" altLang="en-US" sz="1600" b="1" dirty="0">
                <a:solidFill>
                  <a:srgbClr val="7030A0"/>
                </a:solidFill>
                <a:latin typeface="+mn-ea"/>
                <a:ea typeface="+mn-ea"/>
                <a:cs typeface="Microsoft JhengHei"/>
                <a:sym typeface="Microsoft JhengHei"/>
              </a:rPr>
              <a:t>可容納海量資料</a:t>
            </a:r>
            <a:r>
              <a:rPr lang="en-US" altLang="zh-TW" sz="1600" b="1" dirty="0">
                <a:solidFill>
                  <a:srgbClr val="7030A0"/>
                </a:solidFill>
                <a:latin typeface="+mn-ea"/>
                <a:ea typeface="+mn-ea"/>
                <a:cs typeface="Microsoft JhengHei"/>
                <a:sym typeface="Microsoft JhengHei"/>
              </a:rPr>
              <a:t>?</a:t>
            </a:r>
            <a:endParaRPr lang="zh-TW" altLang="en-US" sz="1600" b="1" dirty="0">
              <a:solidFill>
                <a:srgbClr val="7030A0"/>
              </a:solidFill>
              <a:latin typeface="+mn-ea"/>
              <a:ea typeface="+mn-ea"/>
              <a:cs typeface="Microsoft JhengHei"/>
              <a:sym typeface="Microsoft JhengHei"/>
            </a:endParaRPr>
          </a:p>
        </p:txBody>
      </p:sp>
      <p:pic>
        <p:nvPicPr>
          <p:cNvPr id="11" name="Shape 82">
            <a:extLst>
              <a:ext uri="{FF2B5EF4-FFF2-40B4-BE49-F238E27FC236}">
                <a16:creationId xmlns:a16="http://schemas.microsoft.com/office/drawing/2014/main" id="{04E3BD6A-FE70-4B89-9E7A-5ED4B734A894}"/>
              </a:ext>
            </a:extLst>
          </p:cNvPr>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0" y="2017940"/>
            <a:ext cx="3859000" cy="3859000"/>
          </a:xfrm>
          <a:prstGeom prst="rect">
            <a:avLst/>
          </a:prstGeom>
          <a:noFill/>
          <a:ln>
            <a:noFill/>
          </a:ln>
        </p:spPr>
      </p:pic>
      <p:sp>
        <p:nvSpPr>
          <p:cNvPr id="12" name="矩形圖說文字 10">
            <a:extLst>
              <a:ext uri="{FF2B5EF4-FFF2-40B4-BE49-F238E27FC236}">
                <a16:creationId xmlns:a16="http://schemas.microsoft.com/office/drawing/2014/main" id="{847A58F0-09D1-401B-89A2-9E182AB29592}"/>
              </a:ext>
            </a:extLst>
          </p:cNvPr>
          <p:cNvSpPr/>
          <p:nvPr/>
        </p:nvSpPr>
        <p:spPr>
          <a:xfrm>
            <a:off x="916779" y="2385520"/>
            <a:ext cx="2500330" cy="928694"/>
          </a:xfrm>
          <a:prstGeom prst="wedgeRectCallout">
            <a:avLst>
              <a:gd name="adj1" fmla="val 934"/>
              <a:gd name="adj2" fmla="val 75404"/>
            </a:avLst>
          </a:prstGeom>
          <a:solidFill>
            <a:srgbClr val="7030A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TW" altLang="en-US" b="1">
                <a:solidFill>
                  <a:schemeClr val="bg1"/>
                </a:solidFill>
                <a:latin typeface="Microsoft YaHei UI" panose="020B0503020204020204" pitchFamily="34" charset="-122"/>
                <a:ea typeface="Microsoft YaHei UI" panose="020B0503020204020204" pitchFamily="34" charset="-122"/>
                <a:sym typeface="Microsoft JhengHei"/>
              </a:rPr>
              <a:t>全民 </a:t>
            </a:r>
            <a:r>
              <a:rPr lang="en-US" altLang="zh-TW" b="1">
                <a:solidFill>
                  <a:schemeClr val="bg1"/>
                </a:solidFill>
                <a:latin typeface="Microsoft YaHei UI" panose="020B0503020204020204" pitchFamily="34" charset="-122"/>
                <a:ea typeface="Microsoft YaHei UI" panose="020B0503020204020204" pitchFamily="34" charset="-122"/>
                <a:sym typeface="Microsoft JhengHei"/>
              </a:rPr>
              <a:t>10GbE </a:t>
            </a:r>
            <a:r>
              <a:rPr lang="zh-TW" altLang="en-US" b="1">
                <a:solidFill>
                  <a:schemeClr val="bg1"/>
                </a:solidFill>
                <a:latin typeface="Microsoft YaHei UI" panose="020B0503020204020204" pitchFamily="34" charset="-122"/>
                <a:ea typeface="Microsoft YaHei UI" panose="020B0503020204020204" pitchFamily="34" charset="-122"/>
                <a:sym typeface="Microsoft JhengHei"/>
              </a:rPr>
              <a:t>交換器時代</a:t>
            </a:r>
          </a:p>
          <a:p>
            <a:pPr algn="ctr"/>
            <a:r>
              <a:rPr lang="zh-TW" altLang="en-US" sz="2200" b="1">
                <a:solidFill>
                  <a:schemeClr val="bg1"/>
                </a:solidFill>
                <a:latin typeface="Microsoft YaHei UI" panose="020B0503020204020204" pitchFamily="34" charset="-122"/>
                <a:ea typeface="Microsoft YaHei UI" panose="020B0503020204020204" pitchFamily="34" charset="-122"/>
                <a:sym typeface="Microsoft JhengHei"/>
              </a:rPr>
              <a:t> </a:t>
            </a:r>
            <a:r>
              <a:rPr lang="en-US" altLang="zh-TW" sz="2200" b="1">
                <a:solidFill>
                  <a:schemeClr val="bg1"/>
                </a:solidFill>
                <a:latin typeface="Microsoft YaHei UI" panose="020B0503020204020204" pitchFamily="34" charset="-122"/>
                <a:ea typeface="Microsoft YaHei UI" panose="020B0503020204020204" pitchFamily="34" charset="-122"/>
                <a:sym typeface="Microsoft JhengHei"/>
              </a:rPr>
              <a:t>QSW-1208-8C</a:t>
            </a:r>
            <a:endParaRPr lang="en-US" sz="2200" b="1">
              <a:solidFill>
                <a:schemeClr val="bg1"/>
              </a:solidFill>
              <a:latin typeface="Microsoft YaHei UI" panose="020B0503020204020204" pitchFamily="34" charset="-122"/>
              <a:ea typeface="Microsoft YaHei UI" panose="020B0503020204020204" pitchFamily="34" charset="-122"/>
              <a:sym typeface="Microsoft JhengHei"/>
            </a:endParaRPr>
          </a:p>
          <a:p>
            <a:pPr algn="ctr">
              <a:spcBef>
                <a:spcPts val="500"/>
              </a:spcBef>
              <a:spcAft>
                <a:spcPts val="500"/>
              </a:spcAft>
            </a:pPr>
            <a:r>
              <a:rPr lang="en-US" altLang="zh-TW" b="1">
                <a:solidFill>
                  <a:schemeClr val="bg1"/>
                </a:solidFill>
                <a:latin typeface="Microsoft YaHei UI" panose="020B0503020204020204" pitchFamily="34" charset="-122"/>
                <a:ea typeface="Microsoft YaHei UI" panose="020B0503020204020204" pitchFamily="34" charset="-122"/>
                <a:sym typeface="Microsoft JhengHei"/>
              </a:rPr>
              <a:t>15,000 NTD </a:t>
            </a:r>
            <a:r>
              <a:rPr lang="zh-TW" altLang="en-US" b="1">
                <a:solidFill>
                  <a:schemeClr val="bg1"/>
                </a:solidFill>
                <a:latin typeface="Microsoft YaHei UI" panose="020B0503020204020204" pitchFamily="34" charset="-122"/>
                <a:ea typeface="Microsoft YaHei UI" panose="020B0503020204020204" pitchFamily="34" charset="-122"/>
                <a:sym typeface="Microsoft JhengHei"/>
              </a:rPr>
              <a:t>有找</a:t>
            </a:r>
            <a:r>
              <a:rPr lang="en-US" altLang="zh-TW" b="1">
                <a:solidFill>
                  <a:schemeClr val="bg1"/>
                </a:solidFill>
                <a:latin typeface="Microsoft YaHei UI" panose="020B0503020204020204" pitchFamily="34" charset="-122"/>
                <a:ea typeface="Microsoft YaHei UI" panose="020B0503020204020204" pitchFamily="34" charset="-122"/>
                <a:sym typeface="Microsoft JhengHei"/>
              </a:rPr>
              <a:t>! </a:t>
            </a:r>
            <a:endParaRPr lang="zh-TW" altLang="en-US" b="1">
              <a:solidFill>
                <a:schemeClr val="bg1"/>
              </a:solidFill>
              <a:latin typeface="Microsoft YaHei UI" panose="020B0503020204020204" pitchFamily="34" charset="-122"/>
              <a:ea typeface="Microsoft YaHei UI" panose="020B0503020204020204" pitchFamily="34" charset="-122"/>
              <a:sym typeface="Microsoft JhengHei"/>
            </a:endParaRPr>
          </a:p>
        </p:txBody>
      </p:sp>
      <p:sp>
        <p:nvSpPr>
          <p:cNvPr id="6" name="內容版面配置區 5">
            <a:extLst>
              <a:ext uri="{FF2B5EF4-FFF2-40B4-BE49-F238E27FC236}">
                <a16:creationId xmlns:a16="http://schemas.microsoft.com/office/drawing/2014/main" id="{D1ABB8D1-AF51-4743-B257-2071372B11F9}"/>
              </a:ext>
            </a:extLst>
          </p:cNvPr>
          <p:cNvSpPr>
            <a:spLocks noGrp="1"/>
          </p:cNvSpPr>
          <p:nvPr>
            <p:ph idx="1"/>
          </p:nvPr>
        </p:nvSpPr>
        <p:spPr>
          <a:xfrm>
            <a:off x="808821" y="1114678"/>
            <a:ext cx="8229600" cy="1240828"/>
          </a:xfrm>
        </p:spPr>
        <p:txBody>
          <a:bodyPr vert="horz" lIns="91440" tIns="45720" rIns="91440" bIns="45720" rtlCol="0" anchor="t">
            <a:normAutofit/>
          </a:bodyPr>
          <a:lstStyle/>
          <a:p>
            <a:pPr>
              <a:buClr>
                <a:schemeClr val="tx1">
                  <a:lumMod val="75000"/>
                  <a:lumOff val="25000"/>
                </a:schemeClr>
              </a:buClr>
            </a:pPr>
            <a:r>
              <a:rPr lang="zh-TW" altLang="en-US" dirty="0">
                <a:latin typeface="+mn-ea"/>
              </a:rPr>
              <a:t>當傳輸一個 </a:t>
            </a:r>
            <a:r>
              <a:rPr lang="en-US" altLang="zh-TW" dirty="0">
                <a:latin typeface="+mn-ea"/>
              </a:rPr>
              <a:t>50</a:t>
            </a:r>
            <a:r>
              <a:rPr lang="en" altLang="zh-TW" dirty="0">
                <a:latin typeface="+mn-ea"/>
              </a:rPr>
              <a:t>GB </a:t>
            </a:r>
            <a:r>
              <a:rPr lang="zh-TW" altLang="en-US" dirty="0">
                <a:latin typeface="+mn-ea"/>
              </a:rPr>
              <a:t>的檔案，</a:t>
            </a:r>
            <a:r>
              <a:rPr lang="en-US" altLang="zh-TW" dirty="0">
                <a:latin typeface="+mn-ea"/>
              </a:rPr>
              <a:t>1</a:t>
            </a:r>
            <a:r>
              <a:rPr lang="en" altLang="zh-TW" dirty="0">
                <a:latin typeface="+mn-ea"/>
              </a:rPr>
              <a:t>GbE 110Mbps </a:t>
            </a:r>
            <a:r>
              <a:rPr lang="zh-TW" altLang="en-US" dirty="0">
                <a:latin typeface="+mn-ea"/>
              </a:rPr>
              <a:t>需 </a:t>
            </a:r>
            <a:r>
              <a:rPr lang="en-US" altLang="zh-TW" dirty="0">
                <a:latin typeface="+mn-ea"/>
              </a:rPr>
              <a:t>8</a:t>
            </a:r>
            <a:r>
              <a:rPr lang="zh-TW" altLang="en-US" dirty="0">
                <a:latin typeface="+mn-ea"/>
              </a:rPr>
              <a:t> 分鐘</a:t>
            </a:r>
          </a:p>
          <a:p>
            <a:r>
              <a:rPr lang="zh-TW" altLang="en-US" dirty="0">
                <a:latin typeface="+mn-ea"/>
              </a:rPr>
              <a:t>換上 </a:t>
            </a:r>
            <a:r>
              <a:rPr lang="en-US" altLang="zh-TW" dirty="0">
                <a:latin typeface="+mn-ea"/>
              </a:rPr>
              <a:t>10</a:t>
            </a:r>
            <a:r>
              <a:rPr lang="en" altLang="zh-TW" dirty="0">
                <a:latin typeface="+mn-ea"/>
              </a:rPr>
              <a:t>GbE </a:t>
            </a:r>
            <a:r>
              <a:rPr lang="zh-TW" altLang="en-US" dirty="0">
                <a:latin typeface="+mn-ea"/>
              </a:rPr>
              <a:t>網路設備，傳輸相同檔案只需</a:t>
            </a:r>
            <a:r>
              <a:rPr lang="en-US" altLang="zh-TW" dirty="0" err="1">
                <a:latin typeface="+mn-ea"/>
              </a:rPr>
              <a:t>不到</a:t>
            </a:r>
            <a:r>
              <a:rPr lang="en-US" altLang="zh-TW" dirty="0">
                <a:latin typeface="+mn-ea"/>
              </a:rPr>
              <a:t> 2</a:t>
            </a:r>
            <a:r>
              <a:rPr lang="zh-TW" altLang="en-US" dirty="0">
                <a:latin typeface="+mn-ea"/>
              </a:rPr>
              <a:t> 分鐘</a:t>
            </a:r>
            <a:endParaRPr lang="zh-TW" altLang="en-US" dirty="0">
              <a:latin typeface="Microsoft JhengHei"/>
            </a:endParaRPr>
          </a:p>
          <a:p>
            <a:pPr>
              <a:buClr>
                <a:schemeClr val="tx1">
                  <a:lumMod val="75000"/>
                  <a:lumOff val="25000"/>
                </a:schemeClr>
              </a:buClr>
            </a:pPr>
            <a:r>
              <a:rPr lang="en-US" altLang="zh-TW" dirty="0">
                <a:solidFill>
                  <a:srgbClr val="7030A0"/>
                </a:solidFill>
                <a:latin typeface="+mn-ea"/>
              </a:rPr>
              <a:t>2018 </a:t>
            </a:r>
            <a:r>
              <a:rPr lang="en" altLang="zh-TW" dirty="0">
                <a:solidFill>
                  <a:srgbClr val="7030A0"/>
                </a:solidFill>
                <a:latin typeface="+mn-ea"/>
              </a:rPr>
              <a:t>QNAP NAS </a:t>
            </a:r>
            <a:r>
              <a:rPr lang="zh-TW" altLang="en-US" dirty="0">
                <a:solidFill>
                  <a:srgbClr val="7030A0"/>
                </a:solidFill>
                <a:latin typeface="+mn-ea"/>
              </a:rPr>
              <a:t>升級 </a:t>
            </a:r>
            <a:r>
              <a:rPr lang="en-US" altLang="zh-TW" dirty="0">
                <a:solidFill>
                  <a:srgbClr val="7030A0"/>
                </a:solidFill>
                <a:latin typeface="+mn-ea"/>
              </a:rPr>
              <a:t>10</a:t>
            </a:r>
            <a:r>
              <a:rPr lang="en" altLang="zh-TW" dirty="0">
                <a:solidFill>
                  <a:srgbClr val="7030A0"/>
                </a:solidFill>
                <a:latin typeface="+mn-ea"/>
              </a:rPr>
              <a:t>GbE</a:t>
            </a:r>
            <a:r>
              <a:rPr lang="zh-TW" altLang="en" dirty="0">
                <a:solidFill>
                  <a:srgbClr val="7030A0"/>
                </a:solidFill>
                <a:latin typeface="+mn-ea"/>
              </a:rPr>
              <a:t>，</a:t>
            </a:r>
            <a:r>
              <a:rPr lang="zh-TW" altLang="en-US" dirty="0">
                <a:solidFill>
                  <a:srgbClr val="7030A0"/>
                </a:solidFill>
                <a:latin typeface="+mn-ea"/>
              </a:rPr>
              <a:t>您的</a:t>
            </a:r>
            <a:r>
              <a:rPr lang="zh-TW" altLang="en-US" dirty="0">
                <a:solidFill>
                  <a:srgbClr val="7030A0"/>
                </a:solidFill>
                <a:latin typeface="Microsoft JhengHei"/>
                <a:ea typeface="Microsoft JhengHei"/>
              </a:rPr>
              <a:t> </a:t>
            </a:r>
            <a:r>
              <a:rPr lang="en" altLang="zh-TW" dirty="0">
                <a:solidFill>
                  <a:srgbClr val="7030A0"/>
                </a:solidFill>
                <a:latin typeface="+mn-ea"/>
              </a:rPr>
              <a:t>NAS</a:t>
            </a:r>
            <a:r>
              <a:rPr lang="en" altLang="zh-TW" dirty="0">
                <a:solidFill>
                  <a:srgbClr val="7030A0"/>
                </a:solidFill>
                <a:latin typeface="微軟正黑體"/>
                <a:ea typeface="微軟正黑體"/>
              </a:rPr>
              <a:t> </a:t>
            </a:r>
            <a:r>
              <a:rPr lang="zh-TW" altLang="en-US" dirty="0">
                <a:solidFill>
                  <a:srgbClr val="7030A0"/>
                </a:solidFill>
                <a:latin typeface="+mn-ea"/>
              </a:rPr>
              <a:t>功能是否到位</a:t>
            </a:r>
            <a:r>
              <a:rPr lang="en-US" altLang="zh-TW" dirty="0">
                <a:solidFill>
                  <a:srgbClr val="7030A0"/>
                </a:solidFill>
                <a:latin typeface="+mn-ea"/>
              </a:rPr>
              <a:t>?</a:t>
            </a:r>
            <a:endParaRPr lang="zh-TW" altLang="en-US" dirty="0">
              <a:solidFill>
                <a:srgbClr val="7030A0"/>
              </a:solidFill>
              <a:latin typeface="+mn-ea"/>
            </a:endParaRPr>
          </a:p>
          <a:p>
            <a:pPr>
              <a:buClr>
                <a:schemeClr val="tx1">
                  <a:lumMod val="75000"/>
                  <a:lumOff val="25000"/>
                </a:schemeClr>
              </a:buClr>
            </a:pPr>
            <a:endParaRPr lang="zh-TW" altLang="en-US" dirty="0">
              <a:latin typeface="+mn-ea"/>
            </a:endParaRPr>
          </a:p>
        </p:txBody>
      </p:sp>
      <p:sp>
        <p:nvSpPr>
          <p:cNvPr id="3" name="標題 2">
            <a:extLst>
              <a:ext uri="{FF2B5EF4-FFF2-40B4-BE49-F238E27FC236}">
                <a16:creationId xmlns:a16="http://schemas.microsoft.com/office/drawing/2014/main" id="{E5F8BEE8-839E-0042-A58A-C6C24B4E8984}"/>
              </a:ext>
            </a:extLst>
          </p:cNvPr>
          <p:cNvSpPr>
            <a:spLocks noGrp="1"/>
          </p:cNvSpPr>
          <p:nvPr>
            <p:ph type="title"/>
          </p:nvPr>
        </p:nvSpPr>
        <p:spPr/>
        <p:txBody>
          <a:bodyPr/>
          <a:lstStyle/>
          <a:p>
            <a:r>
              <a:rPr lang="zh-TW" altLang="en-US"/>
              <a:t>在高速的 </a:t>
            </a:r>
            <a:r>
              <a:rPr lang="en-US" altLang="zh-TW"/>
              <a:t>10</a:t>
            </a:r>
            <a:r>
              <a:rPr lang="en" altLang="zh-TW" err="1"/>
              <a:t>GbE</a:t>
            </a:r>
            <a:r>
              <a:rPr lang="en" altLang="zh-TW"/>
              <a:t> </a:t>
            </a:r>
            <a:r>
              <a:rPr lang="zh-TW" altLang="en-US"/>
              <a:t>時代加強工作效能</a:t>
            </a:r>
          </a:p>
        </p:txBody>
      </p:sp>
      <p:sp>
        <p:nvSpPr>
          <p:cNvPr id="14" name="Shape 88">
            <a:extLst>
              <a:ext uri="{FF2B5EF4-FFF2-40B4-BE49-F238E27FC236}">
                <a16:creationId xmlns:a16="http://schemas.microsoft.com/office/drawing/2014/main" id="{D126F70A-D931-4074-83FE-509B08E97874}"/>
              </a:ext>
            </a:extLst>
          </p:cNvPr>
          <p:cNvSpPr txBox="1"/>
          <p:nvPr/>
        </p:nvSpPr>
        <p:spPr>
          <a:xfrm>
            <a:off x="5233209" y="2397585"/>
            <a:ext cx="2432054" cy="553672"/>
          </a:xfrm>
          <a:prstGeom prst="rect">
            <a:avLst/>
          </a:prstGeom>
          <a:noFill/>
          <a:ln>
            <a:noFill/>
          </a:ln>
        </p:spPr>
        <p:txBody>
          <a:bodyPr spcFirstLastPara="1" wrap="square" lIns="91425" tIns="91425" rIns="91425" bIns="91425" anchor="t" anchorCtr="0">
            <a:noAutofit/>
          </a:bodyPr>
          <a:lstStyle/>
          <a:p>
            <a:r>
              <a:rPr lang="zh-TW" sz="1600" b="1" dirty="0">
                <a:solidFill>
                  <a:srgbClr val="7030A0"/>
                </a:solidFill>
                <a:latin typeface="+mn-ea"/>
                <a:ea typeface="+mn-ea"/>
                <a:cs typeface="Microsoft JhengHei"/>
                <a:sym typeface="Microsoft JhengHei"/>
              </a:rPr>
              <a:t>SSD</a:t>
            </a:r>
            <a:r>
              <a:rPr lang="zh-TW" altLang="en-US" sz="1600" b="1" dirty="0">
                <a:solidFill>
                  <a:srgbClr val="7030A0"/>
                </a:solidFill>
                <a:latin typeface="+mn-ea"/>
                <a:ea typeface="+mn-ea"/>
                <a:cs typeface="Microsoft JhengHei"/>
                <a:sym typeface="Microsoft JhengHei"/>
              </a:rPr>
              <a:t> </a:t>
            </a:r>
            <a:r>
              <a:rPr lang="zh-TW" sz="1600" b="1" dirty="0">
                <a:solidFill>
                  <a:srgbClr val="7030A0"/>
                </a:solidFill>
                <a:latin typeface="+mn-ea"/>
                <a:ea typeface="+mn-ea"/>
                <a:cs typeface="Microsoft JhengHei"/>
                <a:sym typeface="Microsoft JhengHei"/>
              </a:rPr>
              <a:t>快取是否足夠達到</a:t>
            </a:r>
            <a:endParaRPr lang="en-US" altLang="zh-TW" sz="1600" b="1" dirty="0">
              <a:solidFill>
                <a:srgbClr val="7030A0"/>
              </a:solidFill>
              <a:latin typeface="+mn-ea"/>
              <a:ea typeface="+mn-ea"/>
              <a:cs typeface="Microsoft JhengHei"/>
              <a:sym typeface="Microsoft JhengHei"/>
            </a:endParaRPr>
          </a:p>
          <a:p>
            <a:r>
              <a:rPr lang="zh-TW" sz="1600" b="1" dirty="0">
                <a:solidFill>
                  <a:srgbClr val="7030A0"/>
                </a:solidFill>
                <a:latin typeface="+mn-ea"/>
                <a:ea typeface="+mn-ea"/>
                <a:cs typeface="Microsoft JhengHei"/>
                <a:sym typeface="Microsoft JhengHei"/>
              </a:rPr>
              <a:t>10GbE</a:t>
            </a:r>
            <a:r>
              <a:rPr lang="zh-TW" altLang="en-US" sz="1600" b="1" dirty="0">
                <a:solidFill>
                  <a:srgbClr val="7030A0"/>
                </a:solidFill>
                <a:latin typeface="+mn-ea"/>
                <a:ea typeface="+mn-ea"/>
                <a:cs typeface="Microsoft JhengHei"/>
                <a:sym typeface="Microsoft JhengHei"/>
              </a:rPr>
              <a:t> 高速傳輸</a:t>
            </a:r>
            <a:r>
              <a:rPr lang="en-US" altLang="zh-TW" sz="1600" b="1" dirty="0">
                <a:solidFill>
                  <a:srgbClr val="7030A0"/>
                </a:solidFill>
                <a:latin typeface="+mn-ea"/>
                <a:ea typeface="+mn-ea"/>
                <a:cs typeface="Microsoft JhengHei"/>
                <a:sym typeface="Microsoft JhengHei"/>
              </a:rPr>
              <a:t>?</a:t>
            </a:r>
            <a:endParaRPr lang="zh-TW" altLang="en-US" sz="1600" b="1" dirty="0">
              <a:solidFill>
                <a:srgbClr val="7030A0"/>
              </a:solidFill>
              <a:latin typeface="+mn-ea"/>
              <a:ea typeface="+mn-ea"/>
              <a:cs typeface="Microsoft JhengHei"/>
              <a:sym typeface="Microsoft JhengHei"/>
            </a:endParaRPr>
          </a:p>
        </p:txBody>
      </p:sp>
      <p:sp>
        <p:nvSpPr>
          <p:cNvPr id="17" name="Shape 88">
            <a:extLst>
              <a:ext uri="{FF2B5EF4-FFF2-40B4-BE49-F238E27FC236}">
                <a16:creationId xmlns:a16="http://schemas.microsoft.com/office/drawing/2014/main" id="{B91E63F3-5256-4FC2-91AC-20B4E0F0597A}"/>
              </a:ext>
            </a:extLst>
          </p:cNvPr>
          <p:cNvSpPr txBox="1"/>
          <p:nvPr/>
        </p:nvSpPr>
        <p:spPr>
          <a:xfrm>
            <a:off x="5236892" y="4178797"/>
            <a:ext cx="2766327" cy="564455"/>
          </a:xfrm>
          <a:prstGeom prst="rect">
            <a:avLst/>
          </a:prstGeom>
          <a:noFill/>
          <a:ln>
            <a:noFill/>
          </a:ln>
        </p:spPr>
        <p:txBody>
          <a:bodyPr spcFirstLastPara="1" wrap="square" lIns="91425" tIns="91425" rIns="91425" bIns="91425" anchor="t" anchorCtr="0">
            <a:noAutofit/>
          </a:bodyPr>
          <a:lstStyle/>
          <a:p>
            <a:r>
              <a:rPr lang="zh-TW" altLang="en-US" sz="1600" b="1" dirty="0">
                <a:solidFill>
                  <a:srgbClr val="7030A0"/>
                </a:solidFill>
                <a:latin typeface="+mn-ea"/>
                <a:ea typeface="+mn-ea"/>
                <a:cs typeface="Microsoft JhengHei"/>
                <a:sym typeface="Microsoft JhengHei"/>
              </a:rPr>
              <a:t>遠端備份與還原計畫是否有效利用</a:t>
            </a:r>
            <a:r>
              <a:rPr lang="zh-TW" altLang="en-US" sz="1600" b="1" dirty="0">
                <a:solidFill>
                  <a:srgbClr val="7030A0"/>
                </a:solidFill>
                <a:latin typeface="+mn-ea"/>
                <a:ea typeface="+mn-ea"/>
                <a:sym typeface="Microsoft JhengHei"/>
              </a:rPr>
              <a:t> </a:t>
            </a:r>
            <a:r>
              <a:rPr lang="en-US" altLang="zh-TW" sz="1600" b="1" dirty="0">
                <a:solidFill>
                  <a:srgbClr val="7030A0"/>
                </a:solidFill>
                <a:latin typeface="+mn-ea"/>
                <a:ea typeface="+mn-ea"/>
                <a:cs typeface="Microsoft JhengHei"/>
                <a:sym typeface="Microsoft JhengHei"/>
              </a:rPr>
              <a:t>10GbE </a:t>
            </a:r>
            <a:r>
              <a:rPr lang="zh-TW" altLang="en-US" sz="1600" b="1" dirty="0">
                <a:solidFill>
                  <a:srgbClr val="7030A0"/>
                </a:solidFill>
                <a:latin typeface="+mn-ea"/>
                <a:ea typeface="+mn-ea"/>
                <a:cs typeface="Microsoft JhengHei"/>
                <a:sym typeface="Microsoft JhengHei"/>
              </a:rPr>
              <a:t>網路</a:t>
            </a:r>
            <a:r>
              <a:rPr lang="en-US" altLang="zh-TW" sz="1600" b="1" dirty="0">
                <a:solidFill>
                  <a:srgbClr val="7030A0"/>
                </a:solidFill>
                <a:latin typeface="+mn-ea"/>
                <a:ea typeface="+mn-ea"/>
                <a:cs typeface="Microsoft JhengHei"/>
                <a:sym typeface="Microsoft JhengHei"/>
              </a:rPr>
              <a:t>?</a:t>
            </a:r>
            <a:endParaRPr lang="zh-TW" altLang="en-US" sz="1600" b="1" dirty="0">
              <a:solidFill>
                <a:srgbClr val="7030A0"/>
              </a:solidFill>
              <a:latin typeface="+mn-ea"/>
              <a:ea typeface="+mn-ea"/>
              <a:cs typeface="Microsoft JhengHei"/>
              <a:sym typeface="Microsoft JhengHei"/>
            </a:endParaRPr>
          </a:p>
        </p:txBody>
      </p:sp>
    </p:spTree>
    <p:extLst>
      <p:ext uri="{BB962C8B-B14F-4D97-AF65-F5344CB8AC3E}">
        <p14:creationId xmlns:p14="http://schemas.microsoft.com/office/powerpoint/2010/main" val="4781255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9" name="圖片 8">
            <a:extLst>
              <a:ext uri="{FF2B5EF4-FFF2-40B4-BE49-F238E27FC236}">
                <a16:creationId xmlns:a16="http://schemas.microsoft.com/office/drawing/2014/main" id="{64AAEEFE-5D14-40E7-A334-DE6D444639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81" y="1846468"/>
            <a:ext cx="9150681" cy="3304195"/>
          </a:xfrm>
          <a:prstGeom prst="rect">
            <a:avLst/>
          </a:prstGeom>
        </p:spPr>
      </p:pic>
      <p:sp>
        <p:nvSpPr>
          <p:cNvPr id="8" name="圓角矩形 8">
            <a:extLst>
              <a:ext uri="{FF2B5EF4-FFF2-40B4-BE49-F238E27FC236}">
                <a16:creationId xmlns:a16="http://schemas.microsoft.com/office/drawing/2014/main" id="{CEBEA0DE-3F5F-4F9F-8AD1-1EE993CCDBEA}"/>
              </a:ext>
            </a:extLst>
          </p:cNvPr>
          <p:cNvSpPr/>
          <p:nvPr/>
        </p:nvSpPr>
        <p:spPr>
          <a:xfrm>
            <a:off x="426042" y="2788763"/>
            <a:ext cx="5459519" cy="2295746"/>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pic>
        <p:nvPicPr>
          <p:cNvPr id="241" name="Shape 24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55520" y="2895746"/>
            <a:ext cx="4515721" cy="2039638"/>
          </a:xfrm>
          <a:prstGeom prst="rect">
            <a:avLst/>
          </a:prstGeom>
          <a:noFill/>
          <a:ln>
            <a:noFill/>
          </a:ln>
        </p:spPr>
      </p:pic>
      <p:sp>
        <p:nvSpPr>
          <p:cNvPr id="2" name="內容版面配置區 1">
            <a:extLst>
              <a:ext uri="{FF2B5EF4-FFF2-40B4-BE49-F238E27FC236}">
                <a16:creationId xmlns:a16="http://schemas.microsoft.com/office/drawing/2014/main" id="{977484AC-C5C8-6A4B-89DE-DB5B28FE0864}"/>
              </a:ext>
            </a:extLst>
          </p:cNvPr>
          <p:cNvSpPr>
            <a:spLocks noGrp="1"/>
          </p:cNvSpPr>
          <p:nvPr>
            <p:ph idx="1"/>
          </p:nvPr>
        </p:nvSpPr>
        <p:spPr>
          <a:xfrm>
            <a:off x="170431" y="1063627"/>
            <a:ext cx="8516369" cy="1784128"/>
          </a:xfrm>
        </p:spPr>
        <p:txBody>
          <a:bodyPr vert="horz" lIns="91440" tIns="45720" rIns="91440" bIns="45720" rtlCol="0" anchor="t">
            <a:normAutofit/>
          </a:bodyPr>
          <a:lstStyle/>
          <a:p>
            <a:pPr>
              <a:buClr>
                <a:schemeClr val="tx1">
                  <a:lumMod val="75000"/>
                  <a:lumOff val="25000"/>
                </a:schemeClr>
              </a:buClr>
            </a:pPr>
            <a:r>
              <a:rPr kumimoji="1" lang="zh-TW" altLang="en-US" dirty="0"/>
              <a:t>在實際使用 </a:t>
            </a:r>
            <a:r>
              <a:rPr kumimoji="1" lang="en" altLang="zh-TW" dirty="0"/>
              <a:t>SSD </a:t>
            </a:r>
            <a:r>
              <a:rPr kumimoji="1" lang="zh-TW" altLang="en-US" dirty="0"/>
              <a:t>之前，效能是否達到期望，難以預測也無法改變</a:t>
            </a:r>
          </a:p>
          <a:p>
            <a:pPr>
              <a:buClr>
                <a:schemeClr val="tx1">
                  <a:lumMod val="75000"/>
                  <a:lumOff val="25000"/>
                </a:schemeClr>
              </a:buClr>
            </a:pPr>
            <a:r>
              <a:rPr kumimoji="1" lang="zh-TW" altLang="en-US" dirty="0">
                <a:solidFill>
                  <a:schemeClr val="tx1">
                    <a:lumMod val="75000"/>
                    <a:lumOff val="25000"/>
                  </a:schemeClr>
                </a:solidFill>
              </a:rPr>
              <a:t>透過在軟體定義 </a:t>
            </a:r>
            <a:r>
              <a:rPr kumimoji="1" lang="en" altLang="zh-TW" dirty="0">
                <a:solidFill>
                  <a:schemeClr val="tx1">
                    <a:lumMod val="75000"/>
                    <a:lumOff val="25000"/>
                  </a:schemeClr>
                </a:solidFill>
              </a:rPr>
              <a:t>SSD</a:t>
            </a:r>
            <a:r>
              <a:rPr kumimoji="1" lang="zh-TW" altLang="en-US" dirty="0">
                <a:solidFill>
                  <a:schemeClr val="tx1">
                    <a:lumMod val="75000"/>
                    <a:lumOff val="25000"/>
                  </a:schemeClr>
                </a:solidFill>
              </a:rPr>
              <a:t> 預留空間配置</a:t>
            </a:r>
            <a:r>
              <a:rPr kumimoji="1" lang="en-US" altLang="zh-TW" dirty="0">
                <a:solidFill>
                  <a:schemeClr val="tx1">
                    <a:lumMod val="75000"/>
                    <a:lumOff val="25000"/>
                  </a:schemeClr>
                </a:solidFill>
              </a:rPr>
              <a:t>(</a:t>
            </a:r>
            <a:r>
              <a:rPr kumimoji="1" lang="en" altLang="zh-TW" dirty="0">
                <a:solidFill>
                  <a:schemeClr val="tx1">
                    <a:lumMod val="75000"/>
                    <a:lumOff val="25000"/>
                  </a:schemeClr>
                </a:solidFill>
              </a:rPr>
              <a:t>OP) </a:t>
            </a:r>
            <a:r>
              <a:rPr kumimoji="1" lang="zh-TW" altLang="en-US" dirty="0">
                <a:solidFill>
                  <a:schemeClr val="tx1">
                    <a:lumMod val="75000"/>
                    <a:lumOff val="25000"/>
                  </a:schemeClr>
                </a:solidFill>
              </a:rPr>
              <a:t>在 </a:t>
            </a:r>
            <a:r>
              <a:rPr kumimoji="1" lang="en" altLang="zh-TW" dirty="0">
                <a:solidFill>
                  <a:schemeClr val="tx1">
                    <a:lumMod val="75000"/>
                    <a:lumOff val="25000"/>
                  </a:schemeClr>
                </a:solidFill>
              </a:rPr>
              <a:t>SSD </a:t>
            </a:r>
            <a:r>
              <a:rPr kumimoji="1" lang="zh-TW" altLang="en-US" dirty="0">
                <a:solidFill>
                  <a:schemeClr val="tx1">
                    <a:lumMod val="75000"/>
                    <a:lumOff val="25000"/>
                  </a:schemeClr>
                </a:solidFill>
              </a:rPr>
              <a:t>全域快取上，西班牙</a:t>
            </a:r>
            <a:br>
              <a:rPr kumimoji="1" lang="en-US" altLang="zh-TW" dirty="0">
                <a:solidFill>
                  <a:schemeClr val="tx1">
                    <a:lumMod val="75000"/>
                    <a:lumOff val="25000"/>
                  </a:schemeClr>
                </a:solidFill>
              </a:rPr>
            </a:br>
            <a:r>
              <a:rPr kumimoji="1" lang="zh-TW" altLang="en-US" dirty="0">
                <a:solidFill>
                  <a:schemeClr val="tx1">
                    <a:lumMod val="75000"/>
                    <a:lumOff val="25000"/>
                  </a:schemeClr>
                </a:solidFill>
              </a:rPr>
              <a:t>客戶獲得了穩定的讀寫效能表現</a:t>
            </a:r>
          </a:p>
          <a:p>
            <a:pPr>
              <a:buClr>
                <a:schemeClr val="tx1">
                  <a:lumMod val="75000"/>
                  <a:lumOff val="25000"/>
                </a:schemeClr>
              </a:buClr>
            </a:pPr>
            <a:r>
              <a:rPr kumimoji="1" lang="zh-TW" altLang="en-US" dirty="0"/>
              <a:t>影像編輯軟體的延遲不再出現，可同時寫入素材並執行編輯動作，</a:t>
            </a:r>
            <a:br>
              <a:rPr lang="zh-TW" altLang="en-US" dirty="0"/>
            </a:br>
            <a:r>
              <a:rPr kumimoji="1" lang="zh-TW" altLang="en-US" dirty="0">
                <a:solidFill>
                  <a:srgbClr val="006600"/>
                </a:solidFill>
              </a:rPr>
              <a:t>真正達到投資 </a:t>
            </a:r>
            <a:r>
              <a:rPr kumimoji="1" lang="en-US" altLang="zh-TW" dirty="0">
                <a:solidFill>
                  <a:srgbClr val="006600"/>
                </a:solidFill>
              </a:rPr>
              <a:t>10</a:t>
            </a:r>
            <a:r>
              <a:rPr kumimoji="1" lang="en" altLang="zh-TW" dirty="0">
                <a:solidFill>
                  <a:srgbClr val="006600"/>
                </a:solidFill>
              </a:rPr>
              <a:t>GbE </a:t>
            </a:r>
            <a:r>
              <a:rPr kumimoji="1" lang="zh-TW" altLang="en-US" dirty="0">
                <a:solidFill>
                  <a:srgbClr val="006600"/>
                </a:solidFill>
              </a:rPr>
              <a:t>與 </a:t>
            </a:r>
            <a:r>
              <a:rPr kumimoji="1" lang="en" altLang="zh-TW" dirty="0">
                <a:solidFill>
                  <a:srgbClr val="006600"/>
                </a:solidFill>
              </a:rPr>
              <a:t>SSD </a:t>
            </a:r>
            <a:r>
              <a:rPr kumimoji="1" lang="zh-TW" altLang="en-US" dirty="0">
                <a:solidFill>
                  <a:srgbClr val="006600"/>
                </a:solidFill>
              </a:rPr>
              <a:t>快取的期望</a:t>
            </a:r>
          </a:p>
        </p:txBody>
      </p:sp>
      <p:sp>
        <p:nvSpPr>
          <p:cNvPr id="239" name="Shape 23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buClr>
                <a:schemeClr val="lt1"/>
              </a:buClr>
              <a:buSzPts val="800"/>
            </a:pPr>
            <a:r>
              <a:rPr lang="zh-TW" altLang="en-US" sz="3600">
                <a:latin typeface="Microsoft JhengHei"/>
                <a:ea typeface="Microsoft JhengHei"/>
              </a:rPr>
              <a:t>選對 </a:t>
            </a:r>
            <a:r>
              <a:rPr lang="en-US" altLang="en-US" sz="3600">
                <a:latin typeface="Microsoft JhengHei"/>
                <a:ea typeface="Microsoft JhengHei"/>
              </a:rPr>
              <a:t>SSD </a:t>
            </a:r>
            <a:r>
              <a:rPr lang="en-US" altLang="en-US" sz="3600" err="1">
                <a:latin typeface="Microsoft JhengHei"/>
                <a:ea typeface="Microsoft JhengHei"/>
              </a:rPr>
              <a:t>很困難，選</a:t>
            </a:r>
            <a:r>
              <a:rPr lang="en-US" altLang="en-US" sz="3600">
                <a:latin typeface="Microsoft JhengHei"/>
                <a:ea typeface="Microsoft JhengHei"/>
              </a:rPr>
              <a:t> QNAP </a:t>
            </a:r>
            <a:r>
              <a:rPr lang="en-US" altLang="en-US" sz="3600" err="1">
                <a:latin typeface="Microsoft JhengHei"/>
                <a:ea typeface="Microsoft JhengHei"/>
              </a:rPr>
              <a:t>很簡單</a:t>
            </a:r>
            <a:endParaRPr lang="zh-TW" sz="3600" err="1">
              <a:latin typeface="Microsoft JhengHei"/>
              <a:ea typeface="Microsoft JhengHei"/>
            </a:endParaRPr>
          </a:p>
        </p:txBody>
      </p:sp>
      <p:pic>
        <p:nvPicPr>
          <p:cNvPr id="242" name="Shape 242"/>
          <p:cNvPicPr preferRelativeResize="0"/>
          <p:nvPr/>
        </p:nvPicPr>
        <p:blipFill rotWithShape="1">
          <a:blip r:embed="rId5" cstate="screen">
            <a:extLst>
              <a:ext uri="{28A0092B-C50C-407E-A947-70E740481C1C}">
                <a14:useLocalDpi xmlns:a14="http://schemas.microsoft.com/office/drawing/2010/main"/>
              </a:ext>
            </a:extLst>
          </a:blip>
          <a:srcRect/>
          <a:stretch/>
        </p:blipFill>
        <p:spPr>
          <a:xfrm>
            <a:off x="7048919" y="2179995"/>
            <a:ext cx="2095081" cy="2963506"/>
          </a:xfrm>
          <a:prstGeom prst="rect">
            <a:avLst/>
          </a:prstGeom>
          <a:noFill/>
          <a:ln>
            <a:noFill/>
          </a:ln>
        </p:spPr>
      </p:pic>
      <p:sp>
        <p:nvSpPr>
          <p:cNvPr id="243" name="Shape 243"/>
          <p:cNvSpPr txBox="1"/>
          <p:nvPr/>
        </p:nvSpPr>
        <p:spPr>
          <a:xfrm>
            <a:off x="2053810" y="2941524"/>
            <a:ext cx="3607848" cy="73511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zh-TW" sz="1400" b="1" i="0" u="none" strike="noStrike" cap="none" dirty="0">
                <a:solidFill>
                  <a:srgbClr val="00B050"/>
                </a:solidFill>
                <a:latin typeface="Arial"/>
                <a:ea typeface="Arial"/>
                <a:cs typeface="Arial"/>
                <a:sym typeface="Arial"/>
              </a:rPr>
              <a:t>Write performance average: 450MB/s</a:t>
            </a:r>
            <a:endParaRPr sz="1400" b="1" i="0" u="none" strike="noStrike" cap="none" dirty="0">
              <a:solidFill>
                <a:srgbClr val="00B050"/>
              </a:solidFill>
              <a:latin typeface="Arial"/>
              <a:ea typeface="Arial"/>
              <a:cs typeface="Arial"/>
              <a:sym typeface="Arial"/>
            </a:endParaRPr>
          </a:p>
          <a:p>
            <a:pPr marL="0" marR="0" lvl="0" indent="0" algn="l" rtl="0">
              <a:lnSpc>
                <a:spcPct val="100000"/>
              </a:lnSpc>
              <a:spcBef>
                <a:spcPts val="0"/>
              </a:spcBef>
              <a:spcAft>
                <a:spcPts val="0"/>
              </a:spcAft>
              <a:buNone/>
            </a:pPr>
            <a:r>
              <a:rPr lang="zh-TW" b="1" dirty="0">
                <a:solidFill>
                  <a:srgbClr val="0000FF"/>
                </a:solidFill>
              </a:rPr>
              <a:t>Read </a:t>
            </a:r>
            <a:r>
              <a:rPr lang="en-US" altLang="zh-TW" b="1" dirty="0">
                <a:solidFill>
                  <a:srgbClr val="0000FF"/>
                </a:solidFill>
              </a:rPr>
              <a:t>p</a:t>
            </a:r>
            <a:r>
              <a:rPr lang="zh-TW" b="1" dirty="0">
                <a:solidFill>
                  <a:srgbClr val="0000FF"/>
                </a:solidFill>
              </a:rPr>
              <a:t>erformacne average: 300MB/s</a:t>
            </a:r>
            <a:endParaRPr b="1" dirty="0">
              <a:solidFill>
                <a:srgbClr val="0000FF"/>
              </a:solidFill>
            </a:endParaRPr>
          </a:p>
        </p:txBody>
      </p:sp>
      <p:grpSp>
        <p:nvGrpSpPr>
          <p:cNvPr id="10" name="群組 9">
            <a:extLst>
              <a:ext uri="{FF2B5EF4-FFF2-40B4-BE49-F238E27FC236}">
                <a16:creationId xmlns:a16="http://schemas.microsoft.com/office/drawing/2014/main" id="{1B83F837-8FC5-4BD6-8905-8B77F69B2DCC}"/>
              </a:ext>
            </a:extLst>
          </p:cNvPr>
          <p:cNvGrpSpPr/>
          <p:nvPr/>
        </p:nvGrpSpPr>
        <p:grpSpPr>
          <a:xfrm rot="449641">
            <a:off x="5489552" y="2308174"/>
            <a:ext cx="2192847" cy="1793160"/>
            <a:chOff x="-64051" y="1941572"/>
            <a:chExt cx="2334752" cy="1997924"/>
          </a:xfrm>
        </p:grpSpPr>
        <p:pic>
          <p:nvPicPr>
            <p:cNvPr id="12" name="圖片 11" descr="對話框-03.png">
              <a:extLst>
                <a:ext uri="{FF2B5EF4-FFF2-40B4-BE49-F238E27FC236}">
                  <a16:creationId xmlns:a16="http://schemas.microsoft.com/office/drawing/2014/main" id="{AE82C65F-E388-4EB0-BEA4-ED44EB252C7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621063">
              <a:off x="-64051" y="1941572"/>
              <a:ext cx="2334752" cy="1997924"/>
            </a:xfrm>
            <a:prstGeom prst="rect">
              <a:avLst/>
            </a:prstGeom>
          </p:spPr>
        </p:pic>
        <p:sp>
          <p:nvSpPr>
            <p:cNvPr id="13" name="Shape 179">
              <a:extLst>
                <a:ext uri="{FF2B5EF4-FFF2-40B4-BE49-F238E27FC236}">
                  <a16:creationId xmlns:a16="http://schemas.microsoft.com/office/drawing/2014/main" id="{9338BEBC-9D22-4385-9E1D-EC2A62CF71B2}"/>
                </a:ext>
              </a:extLst>
            </p:cNvPr>
            <p:cNvSpPr/>
            <p:nvPr/>
          </p:nvSpPr>
          <p:spPr>
            <a:xfrm rot="20620733">
              <a:off x="242413" y="2336802"/>
              <a:ext cx="1793557" cy="1037026"/>
            </a:xfrm>
            <a:prstGeom prst="wedgeRectCallout">
              <a:avLst>
                <a:gd name="adj1" fmla="val 38118"/>
                <a:gd name="adj2" fmla="val 72904"/>
              </a:avLst>
            </a:prstGeom>
            <a:noFill/>
            <a:ln w="25400" cap="flat" cmpd="sng">
              <a:noFill/>
              <a:prstDash val="solid"/>
              <a:round/>
              <a:headEnd type="none" w="sm" len="sm"/>
              <a:tailEnd type="none" w="sm" len="sm"/>
            </a:ln>
            <a:effectLst/>
          </p:spPr>
          <p:txBody>
            <a:bodyPr spcFirstLastPara="1" wrap="square" lIns="91425" tIns="45700" rIns="91425" bIns="45700" anchor="ctr" anchorCtr="0">
              <a:noAutofit/>
            </a:bodyPr>
            <a:lstStyle/>
            <a:p>
              <a:r>
                <a:rPr lang="zh-TW" altLang="en-US" b="1" dirty="0">
                  <a:solidFill>
                    <a:schemeClr val="tx1"/>
                  </a:solidFill>
                  <a:latin typeface="Microsoft JhengHei" panose="020B0604030504040204" pitchFamily="34" charset="-120"/>
                  <a:ea typeface="Microsoft JhengHei" panose="020B0604030504040204" pitchFamily="34" charset="-120"/>
                </a:rPr>
                <a:t>在</a:t>
              </a:r>
              <a:r>
                <a:rPr lang="en-US" altLang="zh-TW" b="1" dirty="0">
                  <a:solidFill>
                    <a:schemeClr val="tx1"/>
                  </a:solidFill>
                  <a:latin typeface="Microsoft JhengHei" panose="020B0604030504040204" pitchFamily="34" charset="-120"/>
                  <a:ea typeface="Microsoft JhengHei" panose="020B0604030504040204" pitchFamily="34" charset="-120"/>
                </a:rPr>
                <a:t>10GbE</a:t>
              </a:r>
              <a:r>
                <a:rPr lang="zh-TW" altLang="en-US" b="1" dirty="0">
                  <a:solidFill>
                    <a:schemeClr val="tx1"/>
                  </a:solidFill>
                  <a:latin typeface="Microsoft JhengHei" panose="020B0604030504040204" pitchFamily="34" charset="-120"/>
                  <a:ea typeface="Microsoft JhengHei" panose="020B0604030504040204" pitchFamily="34" charset="-120"/>
                </a:rPr>
                <a:t>的環境下，同時進行讀寫的效能達到</a:t>
              </a:r>
              <a:r>
                <a:rPr lang="en-US" altLang="zh-TW" b="1" dirty="0">
                  <a:solidFill>
                    <a:schemeClr val="tx1"/>
                  </a:solidFill>
                  <a:latin typeface="Microsoft JhengHei" panose="020B0604030504040204" pitchFamily="34" charset="-120"/>
                  <a:ea typeface="Microsoft JhengHei" panose="020B0604030504040204" pitchFamily="34" charset="-120"/>
                </a:rPr>
                <a:t>750MB/s!</a:t>
              </a:r>
            </a:p>
          </p:txBody>
        </p:sp>
      </p:grpSp>
    </p:spTree>
    <p:extLst>
      <p:ext uri="{BB962C8B-B14F-4D97-AF65-F5344CB8AC3E}">
        <p14:creationId xmlns:p14="http://schemas.microsoft.com/office/powerpoint/2010/main" val="41398523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10" name="圖片 9">
            <a:extLst>
              <a:ext uri="{FF2B5EF4-FFF2-40B4-BE49-F238E27FC236}">
                <a16:creationId xmlns:a16="http://schemas.microsoft.com/office/drawing/2014/main" id="{BF191A04-6BF2-284A-85FB-5B44F040A9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39305"/>
            <a:ext cx="9150681" cy="3304195"/>
          </a:xfrm>
          <a:prstGeom prst="rect">
            <a:avLst/>
          </a:prstGeom>
        </p:spPr>
      </p:pic>
      <p:sp>
        <p:nvSpPr>
          <p:cNvPr id="255" name="Shape 255"/>
          <p:cNvSpPr txBox="1"/>
          <p:nvPr/>
        </p:nvSpPr>
        <p:spPr>
          <a:xfrm>
            <a:off x="323384" y="4620516"/>
            <a:ext cx="8342100" cy="215400"/>
          </a:xfrm>
          <a:prstGeom prst="rect">
            <a:avLst/>
          </a:prstGeom>
          <a:noFill/>
          <a:ln>
            <a:noFill/>
          </a:ln>
        </p:spPr>
        <p:txBody>
          <a:bodyPr spcFirstLastPara="1" wrap="square" lIns="91425" tIns="45700" rIns="91425" bIns="45700" anchor="t" anchorCtr="0">
            <a:noAutofit/>
          </a:bodyPr>
          <a:lstStyle/>
          <a:p>
            <a:r>
              <a:rPr lang="zh-TW" sz="800" dirty="0">
                <a:solidFill>
                  <a:schemeClr val="tx1">
                    <a:lumMod val="85000"/>
                    <a:lumOff val="15000"/>
                  </a:schemeClr>
                </a:solidFill>
                <a:latin typeface="Microsoft JhengHei"/>
                <a:ea typeface="Microsoft JhengHei"/>
                <a:cs typeface="Microsoft JhengHei"/>
                <a:sym typeface="Microsoft JhengHei"/>
              </a:rPr>
              <a:t>資料來源</a:t>
            </a:r>
            <a:r>
              <a:rPr lang="zh-TW" sz="800" i="0" u="none" strike="noStrike" cap="none" dirty="0">
                <a:solidFill>
                  <a:schemeClr val="tx1">
                    <a:lumMod val="85000"/>
                    <a:lumOff val="15000"/>
                  </a:schemeClr>
                </a:solidFill>
                <a:latin typeface="Microsoft JhengHei"/>
                <a:ea typeface="Microsoft JhengHei"/>
                <a:cs typeface="Microsoft JhengHei"/>
                <a:sym typeface="Microsoft JhengHei"/>
              </a:rPr>
              <a:t>: </a:t>
            </a:r>
            <a:r>
              <a:rPr lang="zh-TW" sz="800" dirty="0">
                <a:solidFill>
                  <a:schemeClr val="tx1">
                    <a:lumMod val="85000"/>
                    <a:lumOff val="15000"/>
                  </a:schemeClr>
                </a:solidFill>
                <a:latin typeface="Microsoft JhengHei"/>
                <a:ea typeface="Microsoft JhengHei"/>
                <a:cs typeface="Microsoft JhengHei"/>
                <a:sym typeface="Microsoft JhengHei"/>
                <a:hlinkClick r:id="rId4"/>
              </a:rPr>
              <a:t>https://ark.intel.com</a:t>
            </a:r>
            <a:r>
              <a:rPr lang="en-US" altLang="zh-TW" sz="800" dirty="0">
                <a:solidFill>
                  <a:schemeClr val="tx1">
                    <a:lumMod val="85000"/>
                    <a:lumOff val="15000"/>
                  </a:schemeClr>
                </a:solidFill>
                <a:latin typeface="Microsoft JhengHei"/>
                <a:ea typeface="Microsoft JhengHei"/>
                <a:cs typeface="Microsoft JhengHei"/>
              </a:rPr>
              <a:t>,</a:t>
            </a:r>
            <a:r>
              <a:rPr lang="zh-TW" sz="800" dirty="0">
                <a:solidFill>
                  <a:schemeClr val="tx1">
                    <a:lumMod val="85000"/>
                    <a:lumOff val="15000"/>
                  </a:schemeClr>
                </a:solidFill>
                <a:latin typeface="Microsoft JhengHei"/>
                <a:ea typeface="Microsoft JhengHei"/>
                <a:cs typeface="Microsoft JhengHei"/>
              </a:rPr>
              <a:t> </a:t>
            </a:r>
            <a:r>
              <a:rPr lang="en-US" altLang="zh-TW" sz="800" dirty="0">
                <a:solidFill>
                  <a:schemeClr val="tx1">
                    <a:lumMod val="85000"/>
                    <a:lumOff val="15000"/>
                  </a:schemeClr>
                </a:solidFill>
                <a:latin typeface="Microsoft JhengHei"/>
                <a:ea typeface="Microsoft JhengHei"/>
                <a:cs typeface="Microsoft JhengHei"/>
              </a:rPr>
              <a:t>https://</a:t>
            </a:r>
            <a:r>
              <a:rPr lang="en-US" altLang="zh-TW" sz="800" dirty="0" err="1">
                <a:solidFill>
                  <a:schemeClr val="tx1">
                    <a:lumMod val="85000"/>
                    <a:lumOff val="15000"/>
                  </a:schemeClr>
                </a:solidFill>
                <a:latin typeface="Microsoft JhengHei"/>
                <a:ea typeface="Microsoft JhengHei"/>
                <a:cs typeface="Microsoft JhengHei"/>
              </a:rPr>
              <a:t>www.intel.com.tw</a:t>
            </a:r>
            <a:r>
              <a:rPr lang="en-US" altLang="zh-TW" sz="800" dirty="0">
                <a:solidFill>
                  <a:schemeClr val="tx1">
                    <a:lumMod val="85000"/>
                    <a:lumOff val="15000"/>
                  </a:schemeClr>
                </a:solidFill>
                <a:latin typeface="Microsoft JhengHei"/>
                <a:ea typeface="Microsoft JhengHei"/>
                <a:cs typeface="Microsoft JhengHei"/>
              </a:rPr>
              <a:t>/content/www/</a:t>
            </a:r>
            <a:r>
              <a:rPr lang="en-US" altLang="zh-TW" sz="800" dirty="0" err="1">
                <a:solidFill>
                  <a:schemeClr val="tx1">
                    <a:lumMod val="85000"/>
                    <a:lumOff val="15000"/>
                  </a:schemeClr>
                </a:solidFill>
                <a:latin typeface="Microsoft JhengHei"/>
                <a:ea typeface="Microsoft JhengHei"/>
                <a:cs typeface="Microsoft JhengHei"/>
              </a:rPr>
              <a:t>tw</a:t>
            </a:r>
            <a:r>
              <a:rPr lang="en-US" altLang="zh-TW" sz="800" dirty="0">
                <a:solidFill>
                  <a:schemeClr val="tx1">
                    <a:lumMod val="85000"/>
                    <a:lumOff val="15000"/>
                  </a:schemeClr>
                </a:solidFill>
                <a:latin typeface="Microsoft JhengHei"/>
                <a:ea typeface="Microsoft JhengHei"/>
                <a:cs typeface="Microsoft JhengHei"/>
              </a:rPr>
              <a:t>/</a:t>
            </a:r>
            <a:r>
              <a:rPr lang="en-US" altLang="zh-TW" sz="800" dirty="0" err="1">
                <a:solidFill>
                  <a:schemeClr val="tx1">
                    <a:lumMod val="85000"/>
                    <a:lumOff val="15000"/>
                  </a:schemeClr>
                </a:solidFill>
                <a:latin typeface="Microsoft JhengHei"/>
                <a:ea typeface="Microsoft JhengHei"/>
                <a:cs typeface="Microsoft JhengHei"/>
              </a:rPr>
              <a:t>zh</a:t>
            </a:r>
            <a:r>
              <a:rPr lang="en-US" altLang="zh-TW" sz="800" dirty="0">
                <a:solidFill>
                  <a:schemeClr val="tx1">
                    <a:lumMod val="85000"/>
                    <a:lumOff val="15000"/>
                  </a:schemeClr>
                </a:solidFill>
                <a:latin typeface="Microsoft JhengHei"/>
                <a:ea typeface="Microsoft JhengHei"/>
                <a:cs typeface="Microsoft JhengHei"/>
              </a:rPr>
              <a:t>/architecture-and-technology/</a:t>
            </a:r>
            <a:r>
              <a:rPr lang="en-US" altLang="zh-TW" sz="800" dirty="0" err="1">
                <a:solidFill>
                  <a:schemeClr val="tx1">
                    <a:lumMod val="85000"/>
                    <a:lumOff val="15000"/>
                  </a:schemeClr>
                </a:solidFill>
                <a:latin typeface="Microsoft JhengHei"/>
                <a:ea typeface="Microsoft JhengHei"/>
                <a:cs typeface="Microsoft JhengHei"/>
              </a:rPr>
              <a:t>optane-memory.html</a:t>
            </a:r>
            <a:endParaRPr lang="zh-TW" altLang="en-US" sz="800" i="0" u="none" strike="noStrike" cap="none" dirty="0">
              <a:solidFill>
                <a:schemeClr val="tx1">
                  <a:lumMod val="85000"/>
                  <a:lumOff val="15000"/>
                </a:schemeClr>
              </a:solidFill>
              <a:latin typeface="Microsoft JhengHei"/>
              <a:ea typeface="Microsoft JhengHei"/>
              <a:cs typeface="Microsoft JhengHei"/>
            </a:endParaRPr>
          </a:p>
        </p:txBody>
      </p:sp>
      <p:graphicFrame>
        <p:nvGraphicFramePr>
          <p:cNvPr id="256" name="Shape 256"/>
          <p:cNvGraphicFramePr/>
          <p:nvPr>
            <p:extLst>
              <p:ext uri="{D42A27DB-BD31-4B8C-83A1-F6EECF244321}">
                <p14:modId xmlns:p14="http://schemas.microsoft.com/office/powerpoint/2010/main" val="1651304518"/>
              </p:ext>
            </p:extLst>
          </p:nvPr>
        </p:nvGraphicFramePr>
        <p:xfrm>
          <a:off x="423174" y="2992444"/>
          <a:ext cx="5714499" cy="1597972"/>
        </p:xfrm>
        <a:graphic>
          <a:graphicData uri="http://schemas.openxmlformats.org/drawingml/2006/table">
            <a:tbl>
              <a:tblPr>
                <a:noFill/>
                <a:tableStyleId>{1A2277E3-44D4-48D6-BAE2-F028E72A9131}</a:tableStyleId>
              </a:tblPr>
              <a:tblGrid>
                <a:gridCol w="2622190">
                  <a:extLst>
                    <a:ext uri="{9D8B030D-6E8A-4147-A177-3AD203B41FA5}">
                      <a16:colId xmlns:a16="http://schemas.microsoft.com/office/drawing/2014/main" val="20000"/>
                    </a:ext>
                  </a:extLst>
                </a:gridCol>
                <a:gridCol w="753417">
                  <a:extLst>
                    <a:ext uri="{9D8B030D-6E8A-4147-A177-3AD203B41FA5}">
                      <a16:colId xmlns:a16="http://schemas.microsoft.com/office/drawing/2014/main" val="20001"/>
                    </a:ext>
                  </a:extLst>
                </a:gridCol>
                <a:gridCol w="1161492">
                  <a:extLst>
                    <a:ext uri="{9D8B030D-6E8A-4147-A177-3AD203B41FA5}">
                      <a16:colId xmlns:a16="http://schemas.microsoft.com/office/drawing/2014/main" val="20002"/>
                    </a:ext>
                  </a:extLst>
                </a:gridCol>
                <a:gridCol w="1177400">
                  <a:extLst>
                    <a:ext uri="{9D8B030D-6E8A-4147-A177-3AD203B41FA5}">
                      <a16:colId xmlns:a16="http://schemas.microsoft.com/office/drawing/2014/main" val="20003"/>
                    </a:ext>
                  </a:extLst>
                </a:gridCol>
              </a:tblGrid>
              <a:tr h="594360">
                <a:tc>
                  <a:txBody>
                    <a:bodyPr/>
                    <a:lstStyle/>
                    <a:p>
                      <a:pPr marL="0" lvl="0" indent="0" algn="ctr" rtl="0">
                        <a:lnSpc>
                          <a:spcPct val="115000"/>
                        </a:lnSpc>
                        <a:spcBef>
                          <a:spcPts val="0"/>
                        </a:spcBef>
                        <a:spcAft>
                          <a:spcPts val="0"/>
                        </a:spcAft>
                        <a:buNone/>
                      </a:pPr>
                      <a:r>
                        <a:rPr lang="zh-TW" sz="1400" b="1" dirty="0">
                          <a:solidFill>
                            <a:schemeClr val="bg1"/>
                          </a:solidFill>
                          <a:latin typeface="+mj-ea"/>
                          <a:ea typeface="+mj-ea"/>
                          <a:cs typeface="Microsoft JhengHei"/>
                          <a:sym typeface="Microsoft JhengHei"/>
                        </a:rPr>
                        <a:t>產品名稱</a:t>
                      </a:r>
                      <a:endParaRPr sz="1400" b="1" dirty="0">
                        <a:solidFill>
                          <a:schemeClr val="bg1"/>
                        </a:solidFill>
                        <a:latin typeface="+mj-ea"/>
                        <a:ea typeface="+mj-ea"/>
                        <a:cs typeface="Microsoft JhengHei"/>
                        <a:sym typeface="Microsoft JhengHei"/>
                      </a:endParaRPr>
                    </a:p>
                  </a:txBody>
                  <a:tcPr marL="63500" marR="63500" marT="63500" marB="63500" anchor="ctr">
                    <a:lnL w="28575" cap="flat" cmpd="sng">
                      <a:solidFill>
                        <a:srgbClr val="0B5394"/>
                      </a:solidFill>
                      <a:prstDash val="solid"/>
                      <a:round/>
                      <a:headEnd type="none" w="sm" len="sm"/>
                      <a:tailEnd type="none" w="sm" len="sm"/>
                    </a:lnL>
                    <a:lnR w="12700" cap="flat" cmpd="sng" algn="ctr">
                      <a:solidFill>
                        <a:schemeClr val="bg1"/>
                      </a:solidFill>
                      <a:prstDash val="solid"/>
                      <a:round/>
                      <a:headEnd type="none" w="med" len="med"/>
                      <a:tailEnd type="none" w="med" len="med"/>
                    </a:lnR>
                    <a:lnT w="28575" cap="flat" cmpd="sng">
                      <a:solidFill>
                        <a:srgbClr val="0B5394"/>
                      </a:solidFill>
                      <a:prstDash val="solid"/>
                      <a:round/>
                      <a:headEnd type="none" w="sm" len="sm"/>
                      <a:tailEnd type="none" w="sm" len="sm"/>
                    </a:lnT>
                    <a:lnB w="12700" cap="flat" cmpd="sng" algn="ctr">
                      <a:solidFill>
                        <a:srgbClr val="0070C0"/>
                      </a:solidFill>
                      <a:prstDash val="solid"/>
                      <a:round/>
                      <a:headEnd type="none" w="med" len="med"/>
                      <a:tailEnd type="none" w="med" len="med"/>
                    </a:lnB>
                    <a:solidFill>
                      <a:srgbClr val="0070C0"/>
                    </a:solidFill>
                  </a:tcPr>
                </a:tc>
                <a:tc>
                  <a:txBody>
                    <a:bodyPr/>
                    <a:lstStyle/>
                    <a:p>
                      <a:pPr marL="0" lvl="0" indent="0" algn="ctr" rtl="0">
                        <a:lnSpc>
                          <a:spcPct val="115000"/>
                        </a:lnSpc>
                        <a:spcBef>
                          <a:spcPts val="0"/>
                        </a:spcBef>
                        <a:spcAft>
                          <a:spcPts val="0"/>
                        </a:spcAft>
                        <a:buNone/>
                      </a:pPr>
                      <a:r>
                        <a:rPr lang="zh-TW" sz="1400" b="1" dirty="0">
                          <a:solidFill>
                            <a:schemeClr val="bg1"/>
                          </a:solidFill>
                          <a:latin typeface="+mj-ea"/>
                          <a:ea typeface="+mj-ea"/>
                          <a:cs typeface="Microsoft JhengHei"/>
                          <a:sym typeface="Microsoft JhengHei"/>
                        </a:rPr>
                        <a:t>最小</a:t>
                      </a:r>
                      <a:endParaRPr lang="en-US" altLang="zh-TW" sz="1400" b="1" dirty="0">
                        <a:solidFill>
                          <a:schemeClr val="bg1"/>
                        </a:solidFill>
                        <a:latin typeface="+mj-ea"/>
                        <a:ea typeface="+mj-ea"/>
                        <a:cs typeface="Microsoft JhengHei"/>
                        <a:sym typeface="Microsoft JhengHei"/>
                      </a:endParaRPr>
                    </a:p>
                    <a:p>
                      <a:pPr marL="0" lvl="0" indent="0" algn="ctr" rtl="0">
                        <a:lnSpc>
                          <a:spcPct val="115000"/>
                        </a:lnSpc>
                        <a:spcBef>
                          <a:spcPts val="0"/>
                        </a:spcBef>
                        <a:spcAft>
                          <a:spcPts val="0"/>
                        </a:spcAft>
                        <a:buNone/>
                      </a:pPr>
                      <a:r>
                        <a:rPr lang="zh-TW" sz="1400" b="1" dirty="0">
                          <a:solidFill>
                            <a:schemeClr val="bg1"/>
                          </a:solidFill>
                          <a:latin typeface="+mj-ea"/>
                          <a:ea typeface="+mj-ea"/>
                          <a:cs typeface="Microsoft JhengHei"/>
                          <a:sym typeface="Microsoft JhengHei"/>
                        </a:rPr>
                        <a:t>容量</a:t>
                      </a:r>
                      <a:endParaRPr sz="1400" b="1" dirty="0">
                        <a:solidFill>
                          <a:schemeClr val="bg1"/>
                        </a:solidFill>
                        <a:latin typeface="+mj-ea"/>
                        <a:ea typeface="+mj-ea"/>
                        <a:cs typeface="Microsoft JhengHei"/>
                        <a:sym typeface="Microsoft JhengHei"/>
                      </a:endParaRPr>
                    </a:p>
                  </a:txBody>
                  <a:tcPr marL="63500" marR="63500" marT="63500" marB="635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solidFill>
                        <a:srgbClr val="0B5394"/>
                      </a:solidFill>
                      <a:prstDash val="solid"/>
                      <a:round/>
                      <a:headEnd type="none" w="sm" len="sm"/>
                      <a:tailEnd type="none" w="sm" len="sm"/>
                    </a:lnT>
                    <a:lnB w="12700" cap="flat" cmpd="sng" algn="ctr">
                      <a:solidFill>
                        <a:srgbClr val="0070C0"/>
                      </a:solidFill>
                      <a:prstDash val="solid"/>
                      <a:round/>
                      <a:headEnd type="none" w="med" len="med"/>
                      <a:tailEnd type="none" w="med" len="med"/>
                    </a:lnB>
                    <a:solidFill>
                      <a:srgbClr val="0070C0"/>
                    </a:solidFill>
                  </a:tcPr>
                </a:tc>
                <a:tc>
                  <a:txBody>
                    <a:bodyPr/>
                    <a:lstStyle/>
                    <a:p>
                      <a:pPr marL="0" lvl="0" indent="0" algn="ctr" rtl="0">
                        <a:lnSpc>
                          <a:spcPct val="115000"/>
                        </a:lnSpc>
                        <a:spcBef>
                          <a:spcPts val="0"/>
                        </a:spcBef>
                        <a:spcAft>
                          <a:spcPts val="0"/>
                        </a:spcAft>
                        <a:buNone/>
                      </a:pPr>
                      <a:r>
                        <a:rPr lang="zh-TW" sz="1400" b="1" dirty="0">
                          <a:solidFill>
                            <a:schemeClr val="bg1"/>
                          </a:solidFill>
                          <a:latin typeface="+mj-ea"/>
                          <a:ea typeface="+mj-ea"/>
                          <a:cs typeface="Microsoft JhengHei"/>
                          <a:sym typeface="Microsoft JhengHei"/>
                        </a:rPr>
                        <a:t>隨機讀取</a:t>
                      </a:r>
                      <a:endParaRPr sz="1400" b="1" dirty="0">
                        <a:solidFill>
                          <a:schemeClr val="bg1"/>
                        </a:solidFill>
                        <a:latin typeface="+mj-ea"/>
                        <a:ea typeface="+mj-ea"/>
                        <a:cs typeface="Microsoft JhengHei"/>
                        <a:sym typeface="Microsoft JhengHei"/>
                      </a:endParaRPr>
                    </a:p>
                    <a:p>
                      <a:pPr marL="0" lvl="0" indent="0" algn="ctr" rtl="0">
                        <a:lnSpc>
                          <a:spcPct val="115000"/>
                        </a:lnSpc>
                        <a:spcBef>
                          <a:spcPts val="0"/>
                        </a:spcBef>
                        <a:spcAft>
                          <a:spcPts val="0"/>
                        </a:spcAft>
                        <a:buNone/>
                      </a:pPr>
                      <a:r>
                        <a:rPr lang="zh-TW" sz="1400" b="1" dirty="0">
                          <a:solidFill>
                            <a:schemeClr val="bg1"/>
                          </a:solidFill>
                          <a:latin typeface="+mj-ea"/>
                          <a:ea typeface="+mj-ea"/>
                          <a:cs typeface="Microsoft JhengHei"/>
                          <a:sym typeface="Microsoft JhengHei"/>
                        </a:rPr>
                        <a:t>100% Span </a:t>
                      </a:r>
                      <a:endParaRPr sz="1400" b="1" dirty="0">
                        <a:solidFill>
                          <a:schemeClr val="bg1"/>
                        </a:solidFill>
                        <a:latin typeface="+mj-ea"/>
                        <a:ea typeface="+mj-ea"/>
                        <a:cs typeface="Microsoft JhengHei"/>
                        <a:sym typeface="Microsoft JhengHei"/>
                      </a:endParaRPr>
                    </a:p>
                  </a:txBody>
                  <a:tcPr marL="63500" marR="63500" marT="63500" marB="635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solidFill>
                        <a:srgbClr val="0B5394"/>
                      </a:solidFill>
                      <a:prstDash val="solid"/>
                      <a:round/>
                      <a:headEnd type="none" w="sm" len="sm"/>
                      <a:tailEnd type="none" w="sm" len="sm"/>
                    </a:lnT>
                    <a:lnB w="12700" cap="flat" cmpd="sng" algn="ctr">
                      <a:solidFill>
                        <a:srgbClr val="0070C0"/>
                      </a:solidFill>
                      <a:prstDash val="solid"/>
                      <a:round/>
                      <a:headEnd type="none" w="med" len="med"/>
                      <a:tailEnd type="none" w="med" len="med"/>
                    </a:lnB>
                    <a:solidFill>
                      <a:srgbClr val="0070C0"/>
                    </a:solidFill>
                  </a:tcPr>
                </a:tc>
                <a:tc>
                  <a:txBody>
                    <a:bodyPr/>
                    <a:lstStyle/>
                    <a:p>
                      <a:pPr marL="0" lvl="0" indent="0" algn="ctr" rtl="0">
                        <a:lnSpc>
                          <a:spcPct val="115000"/>
                        </a:lnSpc>
                        <a:spcBef>
                          <a:spcPts val="0"/>
                        </a:spcBef>
                        <a:spcAft>
                          <a:spcPts val="0"/>
                        </a:spcAft>
                        <a:buClr>
                          <a:schemeClr val="dk1"/>
                        </a:buClr>
                        <a:buSzPts val="1100"/>
                        <a:buFont typeface="Arial"/>
                        <a:buNone/>
                      </a:pPr>
                      <a:r>
                        <a:rPr lang="zh-TW" sz="1400" b="1" dirty="0">
                          <a:solidFill>
                            <a:schemeClr val="bg1"/>
                          </a:solidFill>
                          <a:latin typeface="+mj-ea"/>
                          <a:ea typeface="+mj-ea"/>
                          <a:cs typeface="Microsoft JhengHei"/>
                          <a:sym typeface="Microsoft JhengHei"/>
                        </a:rPr>
                        <a:t>隨機寫入100% Span </a:t>
                      </a:r>
                      <a:endParaRPr sz="1400" b="1" dirty="0">
                        <a:solidFill>
                          <a:schemeClr val="bg1"/>
                        </a:solidFill>
                        <a:latin typeface="+mj-ea"/>
                        <a:ea typeface="+mj-ea"/>
                        <a:cs typeface="Microsoft JhengHei"/>
                        <a:sym typeface="Microsoft JhengHei"/>
                      </a:endParaRPr>
                    </a:p>
                  </a:txBody>
                  <a:tcPr marL="63500" marR="63500" marT="63500" marB="63500" anchor="ctr">
                    <a:lnL w="12700" cap="flat" cmpd="sng" algn="ctr">
                      <a:solidFill>
                        <a:schemeClr val="bg1"/>
                      </a:solidFill>
                      <a:prstDash val="solid"/>
                      <a:round/>
                      <a:headEnd type="none" w="med" len="med"/>
                      <a:tailEnd type="none" w="med" len="med"/>
                    </a:lnL>
                    <a:lnR w="28575" cap="flat" cmpd="sng">
                      <a:solidFill>
                        <a:srgbClr val="0B5394"/>
                      </a:solidFill>
                      <a:prstDash val="solid"/>
                      <a:round/>
                      <a:headEnd type="none" w="sm" len="sm"/>
                      <a:tailEnd type="none" w="sm" len="sm"/>
                    </a:lnR>
                    <a:lnT w="28575" cap="flat" cmpd="sng">
                      <a:solidFill>
                        <a:srgbClr val="0B5394"/>
                      </a:solidFill>
                      <a:prstDash val="solid"/>
                      <a:round/>
                      <a:headEnd type="none" w="sm" len="sm"/>
                      <a:tailEnd type="none" w="sm" len="sm"/>
                    </a:lnT>
                    <a:lnB w="12700" cap="flat" cmpd="sng" algn="ctr">
                      <a:solidFill>
                        <a:srgbClr val="0070C0"/>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432620">
                <a:tc>
                  <a:txBody>
                    <a:bodyPr/>
                    <a:lstStyle/>
                    <a:p>
                      <a:pPr marL="0" lvl="0" indent="0" algn="ctr" rtl="0">
                        <a:lnSpc>
                          <a:spcPct val="115000"/>
                        </a:lnSpc>
                        <a:spcBef>
                          <a:spcPts val="0"/>
                        </a:spcBef>
                        <a:spcAft>
                          <a:spcPts val="0"/>
                        </a:spcAft>
                        <a:buNone/>
                      </a:pPr>
                      <a:r>
                        <a:rPr lang="zh-TW" sz="1200" b="1" dirty="0">
                          <a:solidFill>
                            <a:schemeClr val="tx1"/>
                          </a:solidFill>
                          <a:latin typeface="Microsoft JhengHei"/>
                          <a:ea typeface="Microsoft JhengHei"/>
                          <a:cs typeface="Microsoft JhengHei"/>
                          <a:sym typeface="Microsoft JhengHei"/>
                        </a:rPr>
                        <a:t>Intel</a:t>
                      </a:r>
                      <a:r>
                        <a:rPr lang="zh-TW" sz="1200" b="1" baseline="30000" dirty="0">
                          <a:solidFill>
                            <a:schemeClr val="tx1"/>
                          </a:solidFill>
                          <a:latin typeface="Microsoft JhengHei"/>
                          <a:ea typeface="Microsoft JhengHei"/>
                          <a:cs typeface="Microsoft JhengHei"/>
                          <a:sym typeface="Microsoft JhengHei"/>
                        </a:rPr>
                        <a:t>®</a:t>
                      </a:r>
                      <a:r>
                        <a:rPr lang="zh-TW" sz="1200" b="1" dirty="0">
                          <a:solidFill>
                            <a:schemeClr val="tx1"/>
                          </a:solidFill>
                          <a:latin typeface="Microsoft JhengHei"/>
                          <a:ea typeface="Microsoft JhengHei"/>
                          <a:cs typeface="Microsoft JhengHei"/>
                          <a:sym typeface="Microsoft JhengHei"/>
                        </a:rPr>
                        <a:t> Optane™ M.2 SSD</a:t>
                      </a:r>
                      <a:endParaRPr sz="1200" b="1" dirty="0">
                        <a:solidFill>
                          <a:schemeClr val="tx1"/>
                        </a:solidFill>
                        <a:latin typeface="Microsoft JhengHei"/>
                        <a:ea typeface="Microsoft JhengHei"/>
                        <a:cs typeface="Microsoft JhengHei"/>
                        <a:sym typeface="Microsoft JhengHei"/>
                      </a:endParaRPr>
                    </a:p>
                  </a:txBody>
                  <a:tcPr marL="63500" marR="63500" marT="63500" marB="6350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marL="0" lvl="0" indent="0" algn="ctr" rtl="0">
                        <a:lnSpc>
                          <a:spcPct val="115000"/>
                        </a:lnSpc>
                        <a:spcBef>
                          <a:spcPts val="0"/>
                        </a:spcBef>
                        <a:spcAft>
                          <a:spcPts val="0"/>
                        </a:spcAft>
                        <a:buNone/>
                      </a:pPr>
                      <a:r>
                        <a:rPr lang="zh-TW" sz="1200" b="1">
                          <a:solidFill>
                            <a:schemeClr val="tx1"/>
                          </a:solidFill>
                          <a:latin typeface="Microsoft JhengHei"/>
                          <a:ea typeface="Microsoft JhengHei"/>
                          <a:cs typeface="Microsoft JhengHei"/>
                          <a:sym typeface="Microsoft JhengHei"/>
                        </a:rPr>
                        <a:t>16GB</a:t>
                      </a:r>
                      <a:endParaRPr sz="1200" b="1">
                        <a:solidFill>
                          <a:schemeClr val="tx1"/>
                        </a:solidFill>
                        <a:latin typeface="Microsoft JhengHei"/>
                        <a:ea typeface="Microsoft JhengHei"/>
                        <a:cs typeface="Microsoft JhengHei"/>
                        <a:sym typeface="Microsoft JhengHei"/>
                      </a:endParaRPr>
                    </a:p>
                  </a:txBody>
                  <a:tcPr marL="63500" marR="63500" marT="63500" marB="6350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marL="0" lvl="0" indent="0" algn="ctr" rtl="0">
                        <a:lnSpc>
                          <a:spcPct val="115000"/>
                        </a:lnSpc>
                        <a:spcBef>
                          <a:spcPts val="0"/>
                        </a:spcBef>
                        <a:spcAft>
                          <a:spcPts val="0"/>
                        </a:spcAft>
                        <a:buNone/>
                      </a:pPr>
                      <a:r>
                        <a:rPr lang="zh-TW" sz="1200" b="1">
                          <a:solidFill>
                            <a:schemeClr val="tx1"/>
                          </a:solidFill>
                          <a:latin typeface="Microsoft JhengHei"/>
                          <a:ea typeface="Microsoft JhengHei"/>
                          <a:cs typeface="Microsoft JhengHei"/>
                          <a:sym typeface="Microsoft JhengHei"/>
                        </a:rPr>
                        <a:t>240K</a:t>
                      </a:r>
                      <a:endParaRPr sz="1200" b="1">
                        <a:solidFill>
                          <a:schemeClr val="tx1"/>
                        </a:solidFill>
                        <a:latin typeface="Microsoft JhengHei"/>
                        <a:ea typeface="Microsoft JhengHei"/>
                        <a:cs typeface="Microsoft JhengHei"/>
                        <a:sym typeface="Microsoft JhengHei"/>
                      </a:endParaRPr>
                    </a:p>
                  </a:txBody>
                  <a:tcPr marL="63500" marR="63500" marT="63500" marB="6350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marL="0" lvl="0" indent="0" algn="ctr" rtl="0">
                        <a:lnSpc>
                          <a:spcPct val="115000"/>
                        </a:lnSpc>
                        <a:spcBef>
                          <a:spcPts val="0"/>
                        </a:spcBef>
                        <a:spcAft>
                          <a:spcPts val="0"/>
                        </a:spcAft>
                        <a:buNone/>
                      </a:pPr>
                      <a:r>
                        <a:rPr lang="zh-TW" sz="1200" b="1">
                          <a:solidFill>
                            <a:schemeClr val="tx1"/>
                          </a:solidFill>
                          <a:latin typeface="Microsoft JhengHei"/>
                          <a:ea typeface="Microsoft JhengHei"/>
                          <a:cs typeface="Microsoft JhengHei"/>
                          <a:sym typeface="Microsoft JhengHei"/>
                        </a:rPr>
                        <a:t>65K</a:t>
                      </a:r>
                      <a:endParaRPr sz="1200" b="1">
                        <a:solidFill>
                          <a:schemeClr val="tx1"/>
                        </a:solidFill>
                        <a:latin typeface="Microsoft JhengHei"/>
                        <a:ea typeface="Microsoft JhengHei"/>
                        <a:cs typeface="Microsoft JhengHei"/>
                        <a:sym typeface="Microsoft JhengHei"/>
                      </a:endParaRPr>
                    </a:p>
                  </a:txBody>
                  <a:tcPr marL="63500" marR="63500" marT="63500" marB="6350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01356">
                <a:tc>
                  <a:txBody>
                    <a:bodyPr/>
                    <a:lstStyle/>
                    <a:p>
                      <a:pPr marL="0" lvl="0" indent="0" algn="ctr" rtl="0">
                        <a:lnSpc>
                          <a:spcPct val="115000"/>
                        </a:lnSpc>
                        <a:spcBef>
                          <a:spcPts val="0"/>
                        </a:spcBef>
                        <a:spcAft>
                          <a:spcPts val="0"/>
                        </a:spcAft>
                        <a:buNone/>
                      </a:pPr>
                      <a:r>
                        <a:rPr lang="zh-TW" altLang="zh-TW" sz="1200" b="1" dirty="0">
                          <a:solidFill>
                            <a:schemeClr val="tx1"/>
                          </a:solidFill>
                          <a:latin typeface="Microsoft JhengHei"/>
                          <a:ea typeface="Microsoft JhengHei"/>
                          <a:cs typeface="Microsoft JhengHei"/>
                          <a:sym typeface="Microsoft JhengHei"/>
                        </a:rPr>
                        <a:t>Intel</a:t>
                      </a:r>
                      <a:r>
                        <a:rPr lang="zh-TW" altLang="zh-TW" sz="1200" b="1" baseline="30000" dirty="0">
                          <a:solidFill>
                            <a:schemeClr val="tx1"/>
                          </a:solidFill>
                          <a:latin typeface="Microsoft JhengHei"/>
                          <a:ea typeface="Microsoft JhengHei"/>
                          <a:cs typeface="Microsoft JhengHei"/>
                          <a:sym typeface="Microsoft JhengHei"/>
                        </a:rPr>
                        <a:t>®</a:t>
                      </a:r>
                      <a:r>
                        <a:rPr lang="zh-TW" altLang="zh-TW" sz="1200" b="1" dirty="0">
                          <a:solidFill>
                            <a:schemeClr val="tx1"/>
                          </a:solidFill>
                          <a:latin typeface="Microsoft JhengHei"/>
                          <a:ea typeface="Microsoft JhengHei"/>
                          <a:cs typeface="Microsoft JhengHei"/>
                          <a:sym typeface="Microsoft JhengHei"/>
                        </a:rPr>
                        <a:t> </a:t>
                      </a:r>
                      <a:r>
                        <a:rPr lang="zh-TW" altLang="en-US" sz="1200" b="1" dirty="0">
                          <a:solidFill>
                            <a:schemeClr val="tx1"/>
                          </a:solidFill>
                          <a:latin typeface="Microsoft JhengHei"/>
                          <a:ea typeface="Microsoft JhengHei"/>
                          <a:cs typeface="Microsoft JhengHei"/>
                          <a:sym typeface="Microsoft JhengHei"/>
                        </a:rPr>
                        <a:t>資料中心 </a:t>
                      </a:r>
                      <a:r>
                        <a:rPr lang="en-US" altLang="zh-TW" sz="1200" b="1" dirty="0">
                          <a:solidFill>
                            <a:schemeClr val="tx1"/>
                          </a:solidFill>
                          <a:latin typeface="Microsoft JhengHei"/>
                          <a:ea typeface="Microsoft JhengHei"/>
                          <a:cs typeface="Microsoft JhengHei"/>
                          <a:sym typeface="Microsoft JhengHei"/>
                        </a:rPr>
                        <a:t>SSD</a:t>
                      </a:r>
                      <a:r>
                        <a:rPr lang="zh-TW" sz="1200" b="1" dirty="0">
                          <a:solidFill>
                            <a:schemeClr val="tx1"/>
                          </a:solidFill>
                          <a:latin typeface="Microsoft JhengHei"/>
                          <a:ea typeface="Microsoft JhengHei"/>
                          <a:cs typeface="Microsoft JhengHei"/>
                          <a:sym typeface="Microsoft JhengHei"/>
                        </a:rPr>
                        <a:t> </a:t>
                      </a:r>
                      <a:br>
                        <a:rPr lang="en-US" altLang="zh-TW" sz="1200" b="1" dirty="0">
                          <a:solidFill>
                            <a:schemeClr val="tx1"/>
                          </a:solidFill>
                          <a:latin typeface="Microsoft JhengHei"/>
                          <a:ea typeface="Microsoft JhengHei"/>
                          <a:cs typeface="Microsoft JhengHei"/>
                          <a:sym typeface="Microsoft JhengHei"/>
                        </a:rPr>
                      </a:br>
                      <a:r>
                        <a:rPr lang="zh-TW" sz="1200" b="1" dirty="0">
                          <a:solidFill>
                            <a:schemeClr val="tx1"/>
                          </a:solidFill>
                          <a:latin typeface="Microsoft JhengHei"/>
                          <a:ea typeface="Microsoft JhengHei"/>
                          <a:cs typeface="Microsoft JhengHei"/>
                          <a:sym typeface="Microsoft JhengHei"/>
                        </a:rPr>
                        <a:t>DC S4600</a:t>
                      </a:r>
                      <a:r>
                        <a:rPr lang="en-US" altLang="zh-TW" sz="1200" b="1" dirty="0">
                          <a:solidFill>
                            <a:schemeClr val="tx1"/>
                          </a:solidFill>
                          <a:latin typeface="Microsoft JhengHei"/>
                          <a:ea typeface="Microsoft JhengHei"/>
                          <a:cs typeface="Microsoft JhengHei"/>
                          <a:sym typeface="Microsoft JhengHei"/>
                        </a:rPr>
                        <a:t> </a:t>
                      </a:r>
                      <a:r>
                        <a:rPr lang="zh-TW" sz="1200" b="1" dirty="0">
                          <a:solidFill>
                            <a:schemeClr val="tx1"/>
                          </a:solidFill>
                          <a:latin typeface="Microsoft JhengHei"/>
                          <a:ea typeface="Microsoft JhengHei"/>
                          <a:cs typeface="Microsoft JhengHei"/>
                          <a:sym typeface="Microsoft JhengHei"/>
                        </a:rPr>
                        <a:t>2.5 SSD</a:t>
                      </a:r>
                      <a:endParaRPr sz="1200" b="1" dirty="0">
                        <a:solidFill>
                          <a:schemeClr val="tx1"/>
                        </a:solidFill>
                        <a:latin typeface="Microsoft JhengHei"/>
                        <a:ea typeface="Microsoft JhengHei"/>
                        <a:cs typeface="Microsoft JhengHei"/>
                        <a:sym typeface="Microsoft JhengHei"/>
                      </a:endParaRPr>
                    </a:p>
                  </a:txBody>
                  <a:tcPr marL="63500" marR="63500" marT="63500" marB="6350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marL="0" lvl="0" indent="0" algn="ctr" rtl="0">
                        <a:lnSpc>
                          <a:spcPct val="115000"/>
                        </a:lnSpc>
                        <a:spcBef>
                          <a:spcPts val="0"/>
                        </a:spcBef>
                        <a:spcAft>
                          <a:spcPts val="0"/>
                        </a:spcAft>
                        <a:buNone/>
                      </a:pPr>
                      <a:r>
                        <a:rPr lang="zh-TW" sz="1200" b="1">
                          <a:solidFill>
                            <a:schemeClr val="tx1"/>
                          </a:solidFill>
                          <a:latin typeface="Microsoft JhengHei"/>
                          <a:ea typeface="Microsoft JhengHei"/>
                          <a:cs typeface="Microsoft JhengHei"/>
                          <a:sym typeface="Microsoft JhengHei"/>
                        </a:rPr>
                        <a:t>240GB</a:t>
                      </a:r>
                      <a:endParaRPr sz="1200" b="1">
                        <a:solidFill>
                          <a:schemeClr val="tx1"/>
                        </a:solidFill>
                        <a:latin typeface="Microsoft JhengHei"/>
                        <a:ea typeface="Microsoft JhengHei"/>
                        <a:cs typeface="Microsoft JhengHei"/>
                        <a:sym typeface="Microsoft JhengHei"/>
                      </a:endParaRPr>
                    </a:p>
                  </a:txBody>
                  <a:tcPr marL="63500" marR="63500" marT="63500" marB="6350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marL="0" lvl="0" indent="0" algn="ctr" rtl="0">
                        <a:lnSpc>
                          <a:spcPct val="115000"/>
                        </a:lnSpc>
                        <a:spcBef>
                          <a:spcPts val="0"/>
                        </a:spcBef>
                        <a:spcAft>
                          <a:spcPts val="0"/>
                        </a:spcAft>
                        <a:buNone/>
                      </a:pPr>
                      <a:r>
                        <a:rPr lang="zh-TW" sz="1200" b="1" dirty="0">
                          <a:solidFill>
                            <a:schemeClr val="tx1"/>
                          </a:solidFill>
                          <a:latin typeface="Microsoft JhengHei"/>
                          <a:ea typeface="Microsoft JhengHei"/>
                          <a:cs typeface="Microsoft JhengHei"/>
                          <a:sym typeface="Microsoft JhengHei"/>
                        </a:rPr>
                        <a:t>72K</a:t>
                      </a:r>
                      <a:endParaRPr sz="1200" b="1" dirty="0">
                        <a:solidFill>
                          <a:schemeClr val="tx1"/>
                        </a:solidFill>
                        <a:latin typeface="Microsoft JhengHei"/>
                        <a:ea typeface="Microsoft JhengHei"/>
                        <a:cs typeface="Microsoft JhengHei"/>
                        <a:sym typeface="Microsoft JhengHei"/>
                      </a:endParaRPr>
                    </a:p>
                  </a:txBody>
                  <a:tcPr marL="63500" marR="63500" marT="63500" marB="6350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marL="0" lvl="0" indent="0" algn="ctr" rtl="0">
                        <a:lnSpc>
                          <a:spcPct val="115000"/>
                        </a:lnSpc>
                        <a:spcBef>
                          <a:spcPts val="0"/>
                        </a:spcBef>
                        <a:spcAft>
                          <a:spcPts val="0"/>
                        </a:spcAft>
                        <a:buNone/>
                      </a:pPr>
                      <a:r>
                        <a:rPr lang="zh-TW" sz="1200" b="1" dirty="0">
                          <a:solidFill>
                            <a:schemeClr val="tx1"/>
                          </a:solidFill>
                          <a:latin typeface="Microsoft JhengHei"/>
                          <a:ea typeface="Microsoft JhengHei"/>
                          <a:cs typeface="Microsoft JhengHei"/>
                          <a:sym typeface="Microsoft JhengHei"/>
                        </a:rPr>
                        <a:t>38K</a:t>
                      </a:r>
                      <a:endParaRPr sz="1200" b="1" dirty="0">
                        <a:solidFill>
                          <a:schemeClr val="tx1"/>
                        </a:solidFill>
                        <a:latin typeface="Microsoft JhengHei"/>
                        <a:ea typeface="Microsoft JhengHei"/>
                        <a:cs typeface="Microsoft JhengHei"/>
                        <a:sym typeface="Microsoft JhengHei"/>
                      </a:endParaRPr>
                    </a:p>
                  </a:txBody>
                  <a:tcPr marL="63500" marR="63500" marT="63500" marB="6350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2" name="內容版面配置區 1">
            <a:extLst>
              <a:ext uri="{FF2B5EF4-FFF2-40B4-BE49-F238E27FC236}">
                <a16:creationId xmlns:a16="http://schemas.microsoft.com/office/drawing/2014/main" id="{25DE684B-71FD-F346-8B03-84E81C5C5571}"/>
              </a:ext>
            </a:extLst>
          </p:cNvPr>
          <p:cNvSpPr>
            <a:spLocks noGrp="1"/>
          </p:cNvSpPr>
          <p:nvPr>
            <p:ph idx="1"/>
          </p:nvPr>
        </p:nvSpPr>
        <p:spPr>
          <a:xfrm>
            <a:off x="110573" y="1063627"/>
            <a:ext cx="8910229" cy="1847740"/>
          </a:xfrm>
        </p:spPr>
        <p:txBody>
          <a:bodyPr vert="horz" lIns="91440" tIns="45720" rIns="91440" bIns="45720" rtlCol="0" anchor="t">
            <a:normAutofit/>
          </a:bodyPr>
          <a:lstStyle/>
          <a:p>
            <a:pPr>
              <a:buClr>
                <a:schemeClr val="tx1">
                  <a:lumMod val="75000"/>
                  <a:lumOff val="25000"/>
                </a:schemeClr>
              </a:buClr>
            </a:pPr>
            <a:r>
              <a:rPr kumimoji="1" lang="en" altLang="zh-TW" dirty="0">
                <a:solidFill>
                  <a:schemeClr val="tx1">
                    <a:lumMod val="75000"/>
                    <a:lumOff val="25000"/>
                  </a:schemeClr>
                </a:solidFill>
              </a:rPr>
              <a:t>QNAP </a:t>
            </a:r>
            <a:r>
              <a:rPr kumimoji="1" lang="zh-TW" altLang="en-US" dirty="0">
                <a:solidFill>
                  <a:schemeClr val="tx1">
                    <a:lumMod val="75000"/>
                    <a:lumOff val="25000"/>
                  </a:schemeClr>
                </a:solidFill>
              </a:rPr>
              <a:t>測試中並非每款 </a:t>
            </a:r>
            <a:r>
              <a:rPr kumimoji="1" lang="en" altLang="zh-TW" dirty="0">
                <a:solidFill>
                  <a:schemeClr val="tx1">
                    <a:lumMod val="75000"/>
                    <a:lumOff val="25000"/>
                  </a:schemeClr>
                </a:solidFill>
              </a:rPr>
              <a:t>SSD </a:t>
            </a:r>
            <a:r>
              <a:rPr kumimoji="1" lang="zh-TW" altLang="en-US" dirty="0">
                <a:solidFill>
                  <a:schemeClr val="tx1">
                    <a:lumMod val="75000"/>
                    <a:lumOff val="25000"/>
                  </a:schemeClr>
                </a:solidFill>
              </a:rPr>
              <a:t>的寫入效能都隨</a:t>
            </a:r>
            <a:r>
              <a:rPr kumimoji="1" lang="zh-TW" altLang="en-US" dirty="0"/>
              <a:t>外掛</a:t>
            </a:r>
            <a:r>
              <a:rPr kumimoji="1" lang="zh-TW" altLang="en-US" dirty="0">
                <a:solidFill>
                  <a:schemeClr val="tx1">
                    <a:lumMod val="75000"/>
                    <a:lumOff val="25000"/>
                  </a:schemeClr>
                </a:solidFill>
              </a:rPr>
              <a:t>預留空間配置比例提升</a:t>
            </a:r>
          </a:p>
          <a:p>
            <a:pPr>
              <a:buClr>
                <a:schemeClr val="tx1">
                  <a:lumMod val="75000"/>
                  <a:lumOff val="25000"/>
                </a:schemeClr>
              </a:buClr>
            </a:pPr>
            <a:r>
              <a:rPr kumimoji="1" lang="zh-TW" altLang="en-US" dirty="0">
                <a:solidFill>
                  <a:schemeClr val="tx1">
                    <a:lumMod val="75000"/>
                    <a:lumOff val="25000"/>
                  </a:schemeClr>
                </a:solidFill>
              </a:rPr>
              <a:t>特定 </a:t>
            </a:r>
            <a:r>
              <a:rPr kumimoji="1" lang="en" altLang="zh-TW" dirty="0">
                <a:solidFill>
                  <a:schemeClr val="tx1">
                    <a:lumMod val="75000"/>
                    <a:lumOff val="25000"/>
                  </a:schemeClr>
                </a:solidFill>
              </a:rPr>
              <a:t>SSD </a:t>
            </a:r>
            <a:r>
              <a:rPr kumimoji="1" lang="zh-TW" altLang="en-US" dirty="0">
                <a:solidFill>
                  <a:schemeClr val="tx1">
                    <a:lumMod val="75000"/>
                    <a:lumOff val="25000"/>
                  </a:schemeClr>
                </a:solidFill>
              </a:rPr>
              <a:t>如果內建預留空間配置比例夠高，或控制器演算法有特殊設計</a:t>
            </a:r>
            <a:br>
              <a:rPr lang="zh-TW" altLang="en-US" dirty="0">
                <a:solidFill>
                  <a:schemeClr val="tx1">
                    <a:lumMod val="75000"/>
                    <a:lumOff val="25000"/>
                  </a:schemeClr>
                </a:solidFill>
              </a:rPr>
            </a:br>
            <a:r>
              <a:rPr kumimoji="1" lang="zh-TW" altLang="en-US" dirty="0"/>
              <a:t>，</a:t>
            </a:r>
            <a:r>
              <a:rPr kumimoji="1" lang="zh-TW" altLang="en-US" dirty="0">
                <a:solidFill>
                  <a:schemeClr val="tx1">
                    <a:lumMod val="75000"/>
                    <a:lumOff val="25000"/>
                  </a:schemeClr>
                </a:solidFill>
              </a:rPr>
              <a:t>可不需要軟體定義 </a:t>
            </a:r>
            <a:r>
              <a:rPr kumimoji="1" lang="zh-TW" altLang="en-US" dirty="0"/>
              <a:t>SSD 外掛</a:t>
            </a:r>
            <a:r>
              <a:rPr kumimoji="1" lang="zh-TW" altLang="en-US" dirty="0">
                <a:solidFill>
                  <a:schemeClr val="tx1">
                    <a:lumMod val="75000"/>
                    <a:lumOff val="25000"/>
                  </a:schemeClr>
                </a:solidFill>
              </a:rPr>
              <a:t>預留空間配置</a:t>
            </a:r>
          </a:p>
          <a:p>
            <a:pPr>
              <a:buClr>
                <a:schemeClr val="tx1">
                  <a:lumMod val="75000"/>
                  <a:lumOff val="25000"/>
                </a:schemeClr>
              </a:buClr>
            </a:pPr>
            <a:r>
              <a:rPr kumimoji="1" lang="zh-TW" altLang="en-US" dirty="0">
                <a:solidFill>
                  <a:schemeClr val="tx1">
                    <a:lumMod val="75000"/>
                    <a:lumOff val="25000"/>
                  </a:schemeClr>
                </a:solidFill>
              </a:rPr>
              <a:t>以 </a:t>
            </a:r>
            <a:r>
              <a:rPr kumimoji="1" lang="en" altLang="zh-TW" dirty="0">
                <a:solidFill>
                  <a:schemeClr val="tx1">
                    <a:lumMod val="75000"/>
                    <a:lumOff val="25000"/>
                  </a:schemeClr>
                </a:solidFill>
              </a:rPr>
              <a:t>Intel</a:t>
            </a:r>
            <a:r>
              <a:rPr kumimoji="1" lang="en" altLang="zh-TW" baseline="30000" dirty="0">
                <a:solidFill>
                  <a:schemeClr val="tx1">
                    <a:lumMod val="75000"/>
                    <a:lumOff val="25000"/>
                  </a:schemeClr>
                </a:solidFill>
              </a:rPr>
              <a:t>®</a:t>
            </a:r>
            <a:r>
              <a:rPr kumimoji="1" lang="en" altLang="zh-TW" dirty="0">
                <a:solidFill>
                  <a:schemeClr val="tx1">
                    <a:lumMod val="75000"/>
                    <a:lumOff val="25000"/>
                  </a:schemeClr>
                </a:solidFill>
              </a:rPr>
              <a:t> </a:t>
            </a:r>
            <a:r>
              <a:rPr kumimoji="1" lang="en" altLang="zh-TW" dirty="0" err="1">
                <a:solidFill>
                  <a:schemeClr val="tx1">
                    <a:lumMod val="75000"/>
                    <a:lumOff val="25000"/>
                  </a:schemeClr>
                </a:solidFill>
              </a:rPr>
              <a:t>Optane</a:t>
            </a:r>
            <a:r>
              <a:rPr kumimoji="1" lang="en" altLang="zh-TW" dirty="0">
                <a:solidFill>
                  <a:schemeClr val="tx1">
                    <a:lumMod val="75000"/>
                    <a:lumOff val="25000"/>
                  </a:schemeClr>
                </a:solidFill>
              </a:rPr>
              <a:t>™ </a:t>
            </a:r>
            <a:r>
              <a:rPr kumimoji="1" lang="zh-TW" altLang="en-US" dirty="0">
                <a:solidFill>
                  <a:schemeClr val="tx1">
                    <a:lumMod val="75000"/>
                    <a:lumOff val="25000"/>
                  </a:schemeClr>
                </a:solidFill>
              </a:rPr>
              <a:t>為例，使用 </a:t>
            </a:r>
            <a:r>
              <a:rPr kumimoji="1" lang="en-US" altLang="zh-TW" dirty="0">
                <a:solidFill>
                  <a:schemeClr val="tx1">
                    <a:lumMod val="75000"/>
                    <a:lumOff val="25000"/>
                  </a:schemeClr>
                </a:solidFill>
              </a:rPr>
              <a:t>3</a:t>
            </a:r>
            <a:r>
              <a:rPr kumimoji="1" lang="en" altLang="zh-TW" dirty="0">
                <a:solidFill>
                  <a:schemeClr val="tx1">
                    <a:lumMod val="75000"/>
                    <a:lumOff val="25000"/>
                  </a:schemeClr>
                </a:solidFill>
              </a:rPr>
              <a:t>D </a:t>
            </a:r>
            <a:r>
              <a:rPr kumimoji="1" lang="en" altLang="zh-TW" dirty="0" err="1">
                <a:solidFill>
                  <a:schemeClr val="tx1">
                    <a:lumMod val="75000"/>
                    <a:lumOff val="25000"/>
                  </a:schemeClr>
                </a:solidFill>
              </a:rPr>
              <a:t>Xpoint</a:t>
            </a:r>
            <a:r>
              <a:rPr kumimoji="1" lang="en" altLang="zh-TW" dirty="0">
                <a:solidFill>
                  <a:schemeClr val="tx1">
                    <a:lumMod val="75000"/>
                    <a:lumOff val="25000"/>
                  </a:schemeClr>
                </a:solidFill>
              </a:rPr>
              <a:t>™ </a:t>
            </a:r>
            <a:r>
              <a:rPr kumimoji="1" lang="zh-TW" altLang="en-US" dirty="0">
                <a:solidFill>
                  <a:schemeClr val="tx1">
                    <a:lumMod val="75000"/>
                    <a:lumOff val="25000"/>
                  </a:schemeClr>
                </a:solidFill>
              </a:rPr>
              <a:t>而非 </a:t>
            </a:r>
            <a:r>
              <a:rPr kumimoji="1" lang="en" altLang="zh-TW" dirty="0">
                <a:solidFill>
                  <a:schemeClr val="tx1">
                    <a:lumMod val="75000"/>
                    <a:lumOff val="25000"/>
                  </a:schemeClr>
                </a:solidFill>
              </a:rPr>
              <a:t>NAND Flash </a:t>
            </a:r>
            <a:br>
              <a:rPr lang="en" altLang="zh-TW" dirty="0">
                <a:solidFill>
                  <a:schemeClr val="tx1">
                    <a:lumMod val="75000"/>
                    <a:lumOff val="25000"/>
                  </a:schemeClr>
                </a:solidFill>
              </a:rPr>
            </a:br>
            <a:r>
              <a:rPr kumimoji="1" lang="zh-TW" altLang="en-US" dirty="0">
                <a:solidFill>
                  <a:schemeClr val="tx1">
                    <a:lumMod val="75000"/>
                    <a:lumOff val="25000"/>
                  </a:schemeClr>
                </a:solidFill>
              </a:rPr>
              <a:t>的 </a:t>
            </a:r>
            <a:r>
              <a:rPr kumimoji="1" lang="en" altLang="zh-TW" dirty="0">
                <a:solidFill>
                  <a:schemeClr val="tx1">
                    <a:lumMod val="75000"/>
                    <a:lumOff val="25000"/>
                  </a:schemeClr>
                </a:solidFill>
              </a:rPr>
              <a:t>M.2 SSD </a:t>
            </a:r>
            <a:r>
              <a:rPr kumimoji="1" lang="zh-TW" altLang="en-US" dirty="0">
                <a:solidFill>
                  <a:schemeClr val="tx1">
                    <a:lumMod val="75000"/>
                    <a:lumOff val="25000"/>
                  </a:schemeClr>
                </a:solidFill>
              </a:rPr>
              <a:t>可達到全 </a:t>
            </a:r>
            <a:r>
              <a:rPr kumimoji="1" lang="en" altLang="zh-TW" dirty="0">
                <a:solidFill>
                  <a:schemeClr val="tx1">
                    <a:lumMod val="75000"/>
                    <a:lumOff val="25000"/>
                  </a:schemeClr>
                </a:solidFill>
              </a:rPr>
              <a:t>SSD </a:t>
            </a:r>
            <a:r>
              <a:rPr kumimoji="1" lang="zh-TW" altLang="en-US" dirty="0">
                <a:solidFill>
                  <a:schemeClr val="tx1">
                    <a:lumMod val="75000"/>
                    <a:lumOff val="25000"/>
                  </a:schemeClr>
                </a:solidFill>
              </a:rPr>
              <a:t>範圍測試 </a:t>
            </a:r>
            <a:r>
              <a:rPr kumimoji="1" lang="en-US" altLang="zh-TW" dirty="0">
                <a:solidFill>
                  <a:schemeClr val="tx1">
                    <a:lumMod val="75000"/>
                    <a:lumOff val="25000"/>
                  </a:schemeClr>
                </a:solidFill>
              </a:rPr>
              <a:t>(100% </a:t>
            </a:r>
            <a:r>
              <a:rPr kumimoji="1" lang="en" altLang="zh-TW" dirty="0">
                <a:solidFill>
                  <a:schemeClr val="tx1">
                    <a:lumMod val="75000"/>
                    <a:lumOff val="25000"/>
                  </a:schemeClr>
                </a:solidFill>
              </a:rPr>
              <a:t>Span) </a:t>
            </a:r>
            <a:r>
              <a:rPr kumimoji="1" lang="zh-TW" altLang="en-US" dirty="0">
                <a:solidFill>
                  <a:schemeClr val="tx1">
                    <a:lumMod val="75000"/>
                    <a:lumOff val="25000"/>
                  </a:schemeClr>
                </a:solidFill>
              </a:rPr>
              <a:t>穩定的隨機讀寫效能</a:t>
            </a:r>
            <a:r>
              <a:rPr kumimoji="1" lang="en-US" altLang="zh-TW" dirty="0">
                <a:solidFill>
                  <a:schemeClr val="tx1">
                    <a:lumMod val="75000"/>
                    <a:lumOff val="25000"/>
                  </a:schemeClr>
                </a:solidFill>
              </a:rPr>
              <a:t>:</a:t>
            </a:r>
            <a:endParaRPr lang="en-US" altLang="zh-TW" dirty="0">
              <a:solidFill>
                <a:schemeClr val="tx1">
                  <a:lumMod val="75000"/>
                  <a:lumOff val="25000"/>
                </a:schemeClr>
              </a:solidFill>
            </a:endParaRPr>
          </a:p>
          <a:p>
            <a:pPr>
              <a:buClr>
                <a:schemeClr val="tx1">
                  <a:lumMod val="75000"/>
                  <a:lumOff val="25000"/>
                </a:schemeClr>
              </a:buClr>
            </a:pPr>
            <a:endParaRPr kumimoji="1" lang="zh-TW" altLang="en-US" dirty="0">
              <a:solidFill>
                <a:schemeClr val="tx1">
                  <a:lumMod val="75000"/>
                  <a:lumOff val="25000"/>
                </a:schemeClr>
              </a:solidFill>
            </a:endParaRPr>
          </a:p>
        </p:txBody>
      </p:sp>
      <p:sp>
        <p:nvSpPr>
          <p:cNvPr id="251" name="Shape 25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Arial"/>
              <a:buNone/>
            </a:pPr>
            <a:r>
              <a:rPr lang="zh-TW" sz="3600">
                <a:latin typeface="Microsoft JhengHei"/>
                <a:ea typeface="Microsoft JhengHei"/>
                <a:cs typeface="Microsoft JhengHei"/>
                <a:sym typeface="Microsoft JhengHei"/>
              </a:rPr>
              <a:t>所有 SSD 都需要</a:t>
            </a:r>
            <a:r>
              <a:rPr lang="zh-TW">
                <a:latin typeface="Microsoft JhengHei"/>
                <a:ea typeface="Microsoft JhengHei"/>
                <a:cs typeface="Microsoft JhengHei"/>
                <a:sym typeface="Microsoft JhengHei"/>
              </a:rPr>
              <a:t>外</a:t>
            </a:r>
            <a:r>
              <a:rPr lang="zh-TW" altLang="en-US">
                <a:latin typeface="Microsoft JhengHei"/>
                <a:ea typeface="Microsoft JhengHei"/>
                <a:cs typeface="Microsoft JhengHei"/>
                <a:sym typeface="Microsoft JhengHei"/>
              </a:rPr>
              <a:t>掛</a:t>
            </a:r>
            <a:r>
              <a:rPr lang="zh-TW" sz="3600">
                <a:latin typeface="Microsoft JhengHei"/>
                <a:ea typeface="Microsoft JhengHei"/>
                <a:cs typeface="Microsoft JhengHei"/>
                <a:sym typeface="Microsoft JhengHei"/>
              </a:rPr>
              <a:t>預留</a:t>
            </a:r>
            <a:r>
              <a:rPr lang="zh-TW" altLang="en-US" sz="3600">
                <a:latin typeface="Microsoft JhengHei"/>
                <a:ea typeface="Microsoft JhengHei"/>
                <a:cs typeface="Microsoft JhengHei"/>
                <a:sym typeface="Microsoft JhengHei"/>
              </a:rPr>
              <a:t>空間配置 </a:t>
            </a:r>
            <a:r>
              <a:rPr lang="en-US" altLang="en-US" sz="3600">
                <a:latin typeface="Microsoft JhengHei"/>
                <a:ea typeface="Microsoft JhengHei"/>
                <a:cs typeface="Microsoft JhengHei"/>
                <a:sym typeface="Microsoft JhengHei"/>
              </a:rPr>
              <a:t>(OP)</a:t>
            </a:r>
            <a:r>
              <a:rPr lang="zh-TW" altLang="en-US" sz="3600">
                <a:latin typeface="Microsoft JhengHei"/>
                <a:ea typeface="Microsoft JhengHei"/>
                <a:cs typeface="Microsoft JhengHei"/>
                <a:sym typeface="Microsoft JhengHei"/>
              </a:rPr>
              <a:t> </a:t>
            </a:r>
            <a:r>
              <a:rPr lang="zh-TW" sz="3600">
                <a:latin typeface="Microsoft JhengHei"/>
                <a:ea typeface="Microsoft JhengHei"/>
                <a:cs typeface="Microsoft JhengHei"/>
                <a:sym typeface="Microsoft JhengHei"/>
              </a:rPr>
              <a:t>?</a:t>
            </a:r>
            <a:endParaRPr sz="3600" i="0" u="none" strike="noStrike" cap="none">
              <a:solidFill>
                <a:schemeClr val="lt1"/>
              </a:solidFill>
              <a:latin typeface="Microsoft JhengHei"/>
              <a:ea typeface="Microsoft JhengHei"/>
              <a:cs typeface="Microsoft JhengHei"/>
              <a:sym typeface="Microsoft JhengHei"/>
            </a:endParaRPr>
          </a:p>
        </p:txBody>
      </p:sp>
      <p:grpSp>
        <p:nvGrpSpPr>
          <p:cNvPr id="5" name="群組 4">
            <a:extLst>
              <a:ext uri="{FF2B5EF4-FFF2-40B4-BE49-F238E27FC236}">
                <a16:creationId xmlns:a16="http://schemas.microsoft.com/office/drawing/2014/main" id="{27F9B377-886E-0B4B-83EE-5637FFD47801}"/>
              </a:ext>
            </a:extLst>
          </p:cNvPr>
          <p:cNvGrpSpPr/>
          <p:nvPr/>
        </p:nvGrpSpPr>
        <p:grpSpPr>
          <a:xfrm>
            <a:off x="6193760" y="2891211"/>
            <a:ext cx="2721640" cy="1661041"/>
            <a:chOff x="6126973" y="3024489"/>
            <a:chExt cx="2757162" cy="1799160"/>
          </a:xfrm>
        </p:grpSpPr>
        <p:pic>
          <p:nvPicPr>
            <p:cNvPr id="257" name="Shape 25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126973" y="3134139"/>
              <a:ext cx="2628144" cy="1689510"/>
            </a:xfrm>
            <a:prstGeom prst="rect">
              <a:avLst/>
            </a:prstGeom>
            <a:noFill/>
            <a:ln>
              <a:noFill/>
            </a:ln>
          </p:spPr>
        </p:pic>
        <p:sp>
          <p:nvSpPr>
            <p:cNvPr id="4" name="三角形 3">
              <a:extLst>
                <a:ext uri="{FF2B5EF4-FFF2-40B4-BE49-F238E27FC236}">
                  <a16:creationId xmlns:a16="http://schemas.microsoft.com/office/drawing/2014/main" id="{898A1D6D-D3FA-6A4F-8A35-5BAFB812DEF9}"/>
                </a:ext>
              </a:extLst>
            </p:cNvPr>
            <p:cNvSpPr/>
            <p:nvPr/>
          </p:nvSpPr>
          <p:spPr>
            <a:xfrm rot="9673525">
              <a:off x="8546596" y="3024489"/>
              <a:ext cx="337539" cy="42071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
        <p:nvSpPr>
          <p:cNvPr id="9" name="圓角矩形 108">
            <a:extLst>
              <a:ext uri="{FF2B5EF4-FFF2-40B4-BE49-F238E27FC236}">
                <a16:creationId xmlns:a16="http://schemas.microsoft.com/office/drawing/2014/main" id="{ED3F9F66-071E-7448-AC2D-30656930E460}"/>
              </a:ext>
            </a:extLst>
          </p:cNvPr>
          <p:cNvSpPr/>
          <p:nvPr/>
        </p:nvSpPr>
        <p:spPr>
          <a:xfrm rot="5400000" flipH="1">
            <a:off x="3187971" y="858022"/>
            <a:ext cx="191198" cy="5708206"/>
          </a:xfrm>
          <a:prstGeom prst="roundRect">
            <a:avLst>
              <a:gd name="adj" fmla="val 0"/>
            </a:avLst>
          </a:prstGeom>
          <a:gradFill flip="none" rotWithShape="1">
            <a:gsLst>
              <a:gs pos="0">
                <a:srgbClr val="0070C0">
                  <a:alpha val="61000"/>
                </a:srgbClr>
              </a:gs>
              <a:gs pos="38000">
                <a:srgbClr val="00B0F0">
                  <a:alpha val="10000"/>
                </a:srgbClr>
              </a:gs>
              <a:gs pos="97000">
                <a:schemeClr val="bg1">
                  <a:alpha val="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dirty="0"/>
          </a:p>
        </p:txBody>
      </p:sp>
    </p:spTree>
    <p:extLst>
      <p:ext uri="{BB962C8B-B14F-4D97-AF65-F5344CB8AC3E}">
        <p14:creationId xmlns:p14="http://schemas.microsoft.com/office/powerpoint/2010/main" val="8435631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8" name="圖片 7">
            <a:extLst>
              <a:ext uri="{FF2B5EF4-FFF2-40B4-BE49-F238E27FC236}">
                <a16:creationId xmlns:a16="http://schemas.microsoft.com/office/drawing/2014/main" id="{9A474473-C83C-AB42-881A-B8BE0A7F95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39305"/>
            <a:ext cx="9150681" cy="3304195"/>
          </a:xfrm>
          <a:prstGeom prst="rect">
            <a:avLst/>
          </a:prstGeom>
        </p:spPr>
      </p:pic>
      <p:sp>
        <p:nvSpPr>
          <p:cNvPr id="9" name="圓角矩形 8">
            <a:extLst>
              <a:ext uri="{FF2B5EF4-FFF2-40B4-BE49-F238E27FC236}">
                <a16:creationId xmlns:a16="http://schemas.microsoft.com/office/drawing/2014/main" id="{10001E38-4C94-E148-80DC-8E464A0CAB43}"/>
              </a:ext>
            </a:extLst>
          </p:cNvPr>
          <p:cNvSpPr/>
          <p:nvPr/>
        </p:nvSpPr>
        <p:spPr>
          <a:xfrm>
            <a:off x="217801" y="2329183"/>
            <a:ext cx="8721631" cy="2635804"/>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 name="內容版面配置區 3">
            <a:extLst>
              <a:ext uri="{FF2B5EF4-FFF2-40B4-BE49-F238E27FC236}">
                <a16:creationId xmlns:a16="http://schemas.microsoft.com/office/drawing/2014/main" id="{5BD1A00A-D26A-004D-AD1F-E6AB92941C21}"/>
              </a:ext>
            </a:extLst>
          </p:cNvPr>
          <p:cNvSpPr>
            <a:spLocks noGrp="1"/>
          </p:cNvSpPr>
          <p:nvPr>
            <p:ph idx="1"/>
          </p:nvPr>
        </p:nvSpPr>
        <p:spPr>
          <a:xfrm>
            <a:off x="92984" y="1090448"/>
            <a:ext cx="9200173" cy="1807780"/>
          </a:xfrm>
        </p:spPr>
        <p:txBody>
          <a:bodyPr vert="horz" lIns="91440" tIns="45720" rIns="91440" bIns="45720" rtlCol="0" anchor="t">
            <a:normAutofit/>
          </a:bodyPr>
          <a:lstStyle/>
          <a:p>
            <a:r>
              <a:rPr kumimoji="1" lang="zh-TW" altLang="en-US" dirty="0"/>
              <a:t>容量依然重要。進行快取讀取加速時，較少的快取空間限制可加速的檔案量。</a:t>
            </a:r>
          </a:p>
          <a:p>
            <a:r>
              <a:rPr kumimoji="1" lang="zh-TW" altLang="en-US" dirty="0"/>
              <a:t>針對 </a:t>
            </a:r>
            <a:r>
              <a:rPr kumimoji="1" lang="en" altLang="zh-TW" dirty="0"/>
              <a:t>SSD </a:t>
            </a:r>
            <a:r>
              <a:rPr kumimoji="1" lang="zh-TW" altLang="en-US" dirty="0"/>
              <a:t>的持續寫入效能量測，</a:t>
            </a:r>
            <a:r>
              <a:rPr kumimoji="1" lang="en" altLang="zh-TW" dirty="0"/>
              <a:t>QNAP </a:t>
            </a:r>
            <a:r>
              <a:rPr kumimoji="1" lang="zh-TW" altLang="en-US" dirty="0"/>
              <a:t>將推出 </a:t>
            </a:r>
            <a:r>
              <a:rPr kumimoji="1" lang="en" altLang="zh-TW" dirty="0"/>
              <a:t>SSD </a:t>
            </a:r>
            <a:r>
              <a:rPr kumimoji="1" lang="zh-TW" altLang="en-US" dirty="0"/>
              <a:t>分析工具 </a:t>
            </a:r>
            <a:r>
              <a:rPr kumimoji="1" lang="en" altLang="zh-TW" dirty="0"/>
              <a:t>Beta </a:t>
            </a:r>
            <a:r>
              <a:rPr kumimoji="1" lang="zh-TW" altLang="en-US" dirty="0"/>
              <a:t>版。</a:t>
            </a:r>
          </a:p>
          <a:p>
            <a:r>
              <a:rPr kumimoji="1" lang="zh-TW" altLang="en-US" dirty="0"/>
              <a:t>量測不同 SSD 外掛預留空間的效能，依應用情境建議最佳策略。</a:t>
            </a:r>
            <a:endParaRPr lang="en-US" altLang="zh-TW" dirty="0"/>
          </a:p>
          <a:p>
            <a:endParaRPr kumimoji="1" lang="zh-TW" altLang="en-US" dirty="0"/>
          </a:p>
        </p:txBody>
      </p:sp>
      <p:sp>
        <p:nvSpPr>
          <p:cNvPr id="216" name="Shape 216"/>
          <p:cNvSpPr txBox="1">
            <a:spLocks noGrp="1"/>
          </p:cNvSpPr>
          <p:nvPr>
            <p:ph type="title"/>
          </p:nvPr>
        </p:nvSpPr>
        <p:spPr>
          <a:xfrm>
            <a:off x="145774" y="74376"/>
            <a:ext cx="8892646" cy="857250"/>
          </a:xfrm>
          <a:prstGeom prst="rect">
            <a:avLst/>
          </a:prstGeom>
          <a:noFill/>
          <a:ln>
            <a:noFill/>
          </a:ln>
        </p:spPr>
        <p:txBody>
          <a:bodyPr spcFirstLastPara="1" wrap="square" lIns="91425" tIns="45700" rIns="91425" bIns="45700" anchor="ctr" anchorCtr="0">
            <a:noAutofit/>
          </a:bodyPr>
          <a:lstStyle/>
          <a:p>
            <a:pPr>
              <a:buClr>
                <a:schemeClr val="lt1"/>
              </a:buClr>
              <a:buSzPts val="800"/>
            </a:pPr>
            <a:r>
              <a:rPr lang="zh-TW" altLang="en-US" sz="3200" dirty="0">
                <a:latin typeface="Microsoft JhengHei"/>
                <a:ea typeface="Microsoft JhengHei"/>
                <a:cs typeface="Microsoft JhengHei"/>
              </a:rPr>
              <a:t>獨家 SSD 分析工具同時上線</a:t>
            </a:r>
            <a:br>
              <a:rPr lang="zh-TW" altLang="en-US" sz="3200" dirty="0">
                <a:latin typeface="Microsoft JhengHei"/>
                <a:ea typeface="Microsoft JhengHei"/>
                <a:cs typeface="Microsoft JhengHei"/>
              </a:rPr>
            </a:br>
            <a:r>
              <a:rPr lang="zh-TW" altLang="en-US" sz="3200" dirty="0">
                <a:latin typeface="Microsoft JhengHei"/>
                <a:ea typeface="Microsoft JhengHei"/>
                <a:cs typeface="Microsoft JhengHei"/>
              </a:rPr>
              <a:t>建議最佳 SSD 外掛預留空間配置</a:t>
            </a:r>
            <a:r>
              <a:rPr lang="en-US" altLang="zh-TW" sz="3200" dirty="0" err="1">
                <a:latin typeface="Microsoft JhengHei"/>
                <a:ea typeface="Microsoft JhengHei"/>
                <a:cs typeface="Microsoft JhengHei"/>
              </a:rPr>
              <a:t>比例</a:t>
            </a:r>
            <a:endParaRPr lang="zh-TW" altLang="en-US" sz="3200" i="0" u="none" strike="noStrike" cap="none" dirty="0">
              <a:solidFill>
                <a:schemeClr val="lt1"/>
              </a:solidFill>
              <a:latin typeface="Microsoft JhengHei"/>
              <a:ea typeface="Microsoft JhengHei"/>
              <a:cs typeface="Microsoft JhengHei"/>
            </a:endParaRPr>
          </a:p>
        </p:txBody>
      </p:sp>
      <p:pic>
        <p:nvPicPr>
          <p:cNvPr id="2" name="圖片 5" descr="一張含有 螢幕擷取畫面 的圖片&#10;&#10;描述是以非常高的可信度產生">
            <a:extLst>
              <a:ext uri="{FF2B5EF4-FFF2-40B4-BE49-F238E27FC236}">
                <a16:creationId xmlns:a16="http://schemas.microsoft.com/office/drawing/2014/main" id="{79653759-9DC9-443F-A46B-268A84BAE5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10212" y="2458684"/>
            <a:ext cx="5473649" cy="2376801"/>
          </a:xfrm>
          <a:prstGeom prst="rect">
            <a:avLst/>
          </a:prstGeom>
        </p:spPr>
      </p:pic>
      <p:pic>
        <p:nvPicPr>
          <p:cNvPr id="10" name="圖片 10" descr="一張含有 螢幕擷取畫面 的圖片&#10;&#10;描述是以非常高的可信度產生">
            <a:extLst>
              <a:ext uri="{FF2B5EF4-FFF2-40B4-BE49-F238E27FC236}">
                <a16:creationId xmlns:a16="http://schemas.microsoft.com/office/drawing/2014/main" id="{3E83DEB0-A7D2-44CC-83FA-2043B932C81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9194" y="3287760"/>
            <a:ext cx="2949404" cy="1569497"/>
          </a:xfrm>
          <a:prstGeom prst="rect">
            <a:avLst/>
          </a:prstGeom>
        </p:spPr>
      </p:pic>
      <p:grpSp>
        <p:nvGrpSpPr>
          <p:cNvPr id="3" name="群組 2">
            <a:extLst>
              <a:ext uri="{FF2B5EF4-FFF2-40B4-BE49-F238E27FC236}">
                <a16:creationId xmlns:a16="http://schemas.microsoft.com/office/drawing/2014/main" id="{7D444CA2-B379-CB4D-AC12-95BE5CB54E30}"/>
              </a:ext>
            </a:extLst>
          </p:cNvPr>
          <p:cNvGrpSpPr/>
          <p:nvPr/>
        </p:nvGrpSpPr>
        <p:grpSpPr>
          <a:xfrm>
            <a:off x="-48938" y="1985842"/>
            <a:ext cx="3368676" cy="1505560"/>
            <a:chOff x="39485" y="2005099"/>
            <a:chExt cx="3382581" cy="1505560"/>
          </a:xfrm>
        </p:grpSpPr>
        <p:pic>
          <p:nvPicPr>
            <p:cNvPr id="12" name="圖片 11" descr="對話框-03.png">
              <a:extLst>
                <a:ext uri="{FF2B5EF4-FFF2-40B4-BE49-F238E27FC236}">
                  <a16:creationId xmlns:a16="http://schemas.microsoft.com/office/drawing/2014/main" id="{9BA2D4BD-7F81-C844-83F5-E8B64E506DC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39485" y="2005099"/>
              <a:ext cx="3382581" cy="1505560"/>
            </a:xfrm>
            <a:prstGeom prst="rect">
              <a:avLst/>
            </a:prstGeom>
          </p:spPr>
        </p:pic>
        <p:sp>
          <p:nvSpPr>
            <p:cNvPr id="7" name="剪去對角線角落矩形 2">
              <a:extLst>
                <a:ext uri="{FF2B5EF4-FFF2-40B4-BE49-F238E27FC236}">
                  <a16:creationId xmlns:a16="http://schemas.microsoft.com/office/drawing/2014/main" id="{9672D1EC-3792-4DF5-BE29-238DDD78A6C8}"/>
                </a:ext>
              </a:extLst>
            </p:cNvPr>
            <p:cNvSpPr/>
            <p:nvPr/>
          </p:nvSpPr>
          <p:spPr>
            <a:xfrm>
              <a:off x="513146" y="2271369"/>
              <a:ext cx="2570491" cy="807304"/>
            </a:xfrm>
            <a:prstGeom prst="snip2Diag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200" b="1" dirty="0">
                  <a:solidFill>
                    <a:schemeClr val="tx1">
                      <a:lumMod val="85000"/>
                      <a:lumOff val="15000"/>
                    </a:schemeClr>
                  </a:solidFill>
                  <a:latin typeface="Microsoft JhengHei"/>
                  <a:ea typeface="Microsoft JhengHei"/>
                  <a:cs typeface="Microsoft JhengHei"/>
                </a:rPr>
                <a:t>注意: </a:t>
              </a:r>
              <a:r>
                <a:rPr lang="en-US" altLang="zh-TW" sz="1200" b="1" dirty="0">
                  <a:solidFill>
                    <a:schemeClr val="tx1">
                      <a:lumMod val="85000"/>
                      <a:lumOff val="15000"/>
                    </a:schemeClr>
                  </a:solidFill>
                  <a:latin typeface="Microsoft JhengHei"/>
                  <a:ea typeface="Microsoft JhengHei"/>
                  <a:cs typeface="Microsoft JhengHei"/>
                </a:rPr>
                <a:t>SSD</a:t>
              </a:r>
              <a:r>
                <a:rPr lang="zh-TW" altLang="en-US" sz="1200" b="1" dirty="0">
                  <a:solidFill>
                    <a:schemeClr val="tx1">
                      <a:lumMod val="85000"/>
                      <a:lumOff val="15000"/>
                    </a:schemeClr>
                  </a:solidFill>
                  <a:latin typeface="Microsoft JhengHei"/>
                  <a:ea typeface="Microsoft JhengHei"/>
                  <a:cs typeface="Microsoft JhengHei"/>
                </a:rPr>
                <a:t> 分析工具僅可對閒置的 </a:t>
              </a:r>
              <a:r>
                <a:rPr lang="en-US" altLang="zh-TW" sz="1200" b="1" dirty="0">
                  <a:solidFill>
                    <a:schemeClr val="tx1">
                      <a:lumMod val="85000"/>
                      <a:lumOff val="15000"/>
                    </a:schemeClr>
                  </a:solidFill>
                  <a:latin typeface="Microsoft JhengHei"/>
                  <a:ea typeface="Microsoft JhengHei"/>
                  <a:cs typeface="Microsoft JhengHei"/>
                </a:rPr>
                <a:t>SSD</a:t>
              </a:r>
              <a:r>
                <a:rPr lang="zh-TW" altLang="en-US" sz="1200" b="1" dirty="0">
                  <a:solidFill>
                    <a:schemeClr val="tx1">
                      <a:lumMod val="85000"/>
                      <a:lumOff val="15000"/>
                    </a:schemeClr>
                  </a:solidFill>
                  <a:latin typeface="Microsoft JhengHei"/>
                  <a:ea typeface="Microsoft JhengHei"/>
                  <a:cs typeface="Microsoft JhengHei"/>
                </a:rPr>
                <a:t> 進行測試與分析。測試結果與實際應用會依環境不同而有所差異。</a:t>
              </a:r>
            </a:p>
          </p:txBody>
        </p:sp>
      </p:grpSp>
    </p:spTree>
    <p:extLst>
      <p:ext uri="{BB962C8B-B14F-4D97-AF65-F5344CB8AC3E}">
        <p14:creationId xmlns:p14="http://schemas.microsoft.com/office/powerpoint/2010/main" val="16571085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pic>
        <p:nvPicPr>
          <p:cNvPr id="6" name="Shape 661" descr="https://previews.123rf.com/images/everythingpossible/everythingpossible1502/everythingpossible150200183/36521380-hand-press-play-button-sign-to-start-or-initiate-projects-as-concept-Stock-Photo.jpg">
            <a:extLst>
              <a:ext uri="{FF2B5EF4-FFF2-40B4-BE49-F238E27FC236}">
                <a16:creationId xmlns:a16="http://schemas.microsoft.com/office/drawing/2014/main" id="{BCAACBA9-5D07-40A2-A28A-F478ECAA8C64}"/>
              </a:ext>
            </a:extLst>
          </p:cNvPr>
          <p:cNvPicPr preferRelativeResize="0"/>
          <p:nvPr/>
        </p:nvPicPr>
        <p:blipFill>
          <a:blip r:embed="rId3" cstate="screen">
            <a:extLst>
              <a:ext uri="{28A0092B-C50C-407E-A947-70E740481C1C}">
                <a14:useLocalDpi xmlns:a14="http://schemas.microsoft.com/office/drawing/2010/main"/>
              </a:ext>
            </a:extLst>
          </a:blip>
          <a:stretch>
            <a:fillRect/>
          </a:stretch>
        </p:blipFill>
        <p:spPr>
          <a:xfrm>
            <a:off x="0" y="0"/>
            <a:ext cx="9322554" cy="5244348"/>
          </a:xfrm>
          <a:prstGeom prst="rect">
            <a:avLst/>
          </a:prstGeom>
          <a:noFill/>
          <a:ln>
            <a:noFill/>
          </a:ln>
        </p:spPr>
      </p:pic>
      <p:sp>
        <p:nvSpPr>
          <p:cNvPr id="698" name="Shape 698"/>
          <p:cNvSpPr/>
          <p:nvPr/>
        </p:nvSpPr>
        <p:spPr>
          <a:xfrm>
            <a:off x="1" y="3813349"/>
            <a:ext cx="9322554" cy="1255814"/>
          </a:xfrm>
          <a:prstGeom prst="rect">
            <a:avLst/>
          </a:prstGeom>
          <a:solidFill>
            <a:schemeClr val="bg1">
              <a:alpha val="81000"/>
            </a:schemeClr>
          </a:solidFill>
          <a:ln>
            <a:noFill/>
          </a:ln>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200"/>
              <a:buFont typeface="Arial"/>
              <a:buNone/>
            </a:pPr>
            <a:endParaRPr sz="4200" b="0" i="0" u="none" strike="noStrike" cap="none">
              <a:solidFill>
                <a:srgbClr val="161D96"/>
              </a:solidFill>
              <a:latin typeface="Arial"/>
              <a:ea typeface="Arial"/>
              <a:cs typeface="Arial"/>
              <a:sym typeface="Arial"/>
            </a:endParaRPr>
          </a:p>
        </p:txBody>
      </p:sp>
      <p:sp>
        <p:nvSpPr>
          <p:cNvPr id="699" name="Shape 699"/>
          <p:cNvSpPr txBox="1"/>
          <p:nvPr/>
        </p:nvSpPr>
        <p:spPr>
          <a:xfrm>
            <a:off x="280687" y="3847832"/>
            <a:ext cx="6401467" cy="1221332"/>
          </a:xfrm>
          <a:prstGeom prst="rect">
            <a:avLst/>
          </a:prstGeom>
          <a:noFill/>
          <a:ln>
            <a:noFill/>
          </a:ln>
        </p:spPr>
        <p:txBody>
          <a:bodyPr spcFirstLastPara="1" wrap="square" lIns="91425" tIns="91425" rIns="91425" bIns="91425" anchor="b" anchorCtr="0">
            <a:noAutofit/>
          </a:bodyPr>
          <a:lstStyle/>
          <a:p>
            <a:pPr>
              <a:buClr>
                <a:schemeClr val="dk1"/>
              </a:buClr>
              <a:buSzPts val="4000"/>
            </a:pPr>
            <a:r>
              <a:rPr lang="zh-TW" sz="2800" b="1" dirty="0">
                <a:solidFill>
                  <a:srgbClr val="0070C0"/>
                </a:solidFill>
                <a:latin typeface="Microsoft JhengHei"/>
                <a:ea typeface="Microsoft JhengHei"/>
              </a:rPr>
              <a:t>使用 </a:t>
            </a:r>
            <a:r>
              <a:rPr lang="en-US" altLang="zh-TW" sz="2800" b="1" dirty="0">
                <a:solidFill>
                  <a:srgbClr val="0070C0"/>
                </a:solidFill>
                <a:latin typeface="Microsoft JhengHei"/>
                <a:ea typeface="Microsoft JhengHei"/>
              </a:rPr>
              <a:t>QNAP</a:t>
            </a:r>
            <a:r>
              <a:rPr lang="zh-TW" sz="2800" b="1" dirty="0">
                <a:solidFill>
                  <a:srgbClr val="0070C0"/>
                </a:solidFill>
                <a:latin typeface="Microsoft JhengHei"/>
                <a:ea typeface="Microsoft JhengHei"/>
              </a:rPr>
              <a:t> </a:t>
            </a:r>
            <a:r>
              <a:rPr lang="en-US" altLang="zh-TW" sz="2800" b="1" dirty="0">
                <a:solidFill>
                  <a:srgbClr val="0070C0"/>
                </a:solidFill>
                <a:latin typeface="Microsoft JhengHei"/>
                <a:ea typeface="Microsoft JhengHei"/>
              </a:rPr>
              <a:t>SSD</a:t>
            </a:r>
            <a:r>
              <a:rPr lang="zh-TW" sz="2800" b="1" dirty="0">
                <a:solidFill>
                  <a:srgbClr val="0070C0"/>
                </a:solidFill>
                <a:latin typeface="Microsoft JhengHei"/>
                <a:ea typeface="Microsoft JhengHei"/>
              </a:rPr>
              <a:t> 分析工具掌握最佳的軟體定義</a:t>
            </a:r>
            <a:r>
              <a:rPr lang="zh-TW" altLang="en-US" sz="2800" b="1" dirty="0">
                <a:solidFill>
                  <a:srgbClr val="0070C0"/>
                </a:solidFill>
                <a:latin typeface="Microsoft JhengHei"/>
                <a:ea typeface="Microsoft JhengHei"/>
              </a:rPr>
              <a:t> </a:t>
            </a:r>
            <a:r>
              <a:rPr lang="en-US" altLang="zh-TW" sz="2800" b="1" dirty="0">
                <a:solidFill>
                  <a:srgbClr val="0070C0"/>
                </a:solidFill>
                <a:latin typeface="Microsoft JhengHei"/>
                <a:ea typeface="Microsoft JhengHei"/>
              </a:rPr>
              <a:t>SSD</a:t>
            </a:r>
            <a:r>
              <a:rPr lang="zh-TW" altLang="en-US" sz="2800" b="1" dirty="0">
                <a:solidFill>
                  <a:srgbClr val="0070C0"/>
                </a:solidFill>
                <a:latin typeface="Microsoft JhengHei"/>
                <a:ea typeface="Microsoft JhengHei"/>
              </a:rPr>
              <a:t> </a:t>
            </a:r>
            <a:r>
              <a:rPr lang="zh-TW" sz="2800" b="1" dirty="0">
                <a:solidFill>
                  <a:srgbClr val="0070C0"/>
                </a:solidFill>
                <a:latin typeface="Microsoft JhengHei"/>
                <a:ea typeface="Microsoft JhengHei"/>
              </a:rPr>
              <a:t>外掛預留</a:t>
            </a:r>
            <a:r>
              <a:rPr lang="zh-TW" altLang="en-US" sz="2800" b="1" dirty="0">
                <a:solidFill>
                  <a:srgbClr val="0070C0"/>
                </a:solidFill>
                <a:latin typeface="Microsoft JhengHei"/>
                <a:ea typeface="Microsoft JhengHei"/>
              </a:rPr>
              <a:t>空間配置比例</a:t>
            </a:r>
            <a:endParaRPr lang="zh-TW" sz="2800" b="1" dirty="0">
              <a:solidFill>
                <a:srgbClr val="0070C0"/>
              </a:solidFill>
              <a:latin typeface="Microsoft JhengHei"/>
              <a:ea typeface="Microsoft JhengHei"/>
            </a:endParaRPr>
          </a:p>
        </p:txBody>
      </p:sp>
      <p:sp>
        <p:nvSpPr>
          <p:cNvPr id="5" name="圓角矩形 8">
            <a:extLst>
              <a:ext uri="{FF2B5EF4-FFF2-40B4-BE49-F238E27FC236}">
                <a16:creationId xmlns:a16="http://schemas.microsoft.com/office/drawing/2014/main" id="{C2AA847B-B1A6-5E4B-869D-2E2E173C4249}"/>
              </a:ext>
            </a:extLst>
          </p:cNvPr>
          <p:cNvSpPr/>
          <p:nvPr/>
        </p:nvSpPr>
        <p:spPr>
          <a:xfrm>
            <a:off x="378614" y="3725757"/>
            <a:ext cx="1071570" cy="35407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TW" altLang="en-US" sz="1600" b="1">
                <a:solidFill>
                  <a:schemeClr val="bg1"/>
                </a:solidFill>
                <a:latin typeface="Microsoft JhengHei"/>
                <a:ea typeface="Microsoft JhengHei"/>
                <a:cs typeface="Microsoft JhengHei"/>
                <a:sym typeface="Microsoft JhengHei"/>
              </a:rPr>
              <a:t>實際演示</a:t>
            </a:r>
            <a:endParaRPr lang="zh-TW" altLang="en-US" sz="1600"/>
          </a:p>
        </p:txBody>
      </p:sp>
    </p:spTree>
    <p:extLst>
      <p:ext uri="{BB962C8B-B14F-4D97-AF65-F5344CB8AC3E}">
        <p14:creationId xmlns:p14="http://schemas.microsoft.com/office/powerpoint/2010/main" val="8109132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Shape 226"/>
          <p:cNvPicPr preferRelativeResize="0"/>
          <p:nvPr/>
        </p:nvPicPr>
        <p:blipFill rotWithShape="1">
          <a:blip r:embed="rId3" cstate="screen">
            <a:extLst>
              <a:ext uri="{28A0092B-C50C-407E-A947-70E740481C1C}">
                <a14:useLocalDpi xmlns:a14="http://schemas.microsoft.com/office/drawing/2010/main"/>
              </a:ext>
            </a:extLst>
          </a:blip>
          <a:srcRect/>
          <a:stretch/>
        </p:blipFill>
        <p:spPr>
          <a:xfrm>
            <a:off x="3193629" y="972514"/>
            <a:ext cx="5967047" cy="4170986"/>
          </a:xfrm>
          <a:prstGeom prst="rect">
            <a:avLst/>
          </a:prstGeom>
          <a:noFill/>
          <a:ln>
            <a:noFill/>
          </a:ln>
        </p:spPr>
      </p:pic>
      <p:sp>
        <p:nvSpPr>
          <p:cNvPr id="14" name="Shape 227">
            <a:extLst>
              <a:ext uri="{FF2B5EF4-FFF2-40B4-BE49-F238E27FC236}">
                <a16:creationId xmlns:a16="http://schemas.microsoft.com/office/drawing/2014/main" id="{B4E40050-6FBE-D447-8B80-F78658C19318}"/>
              </a:ext>
            </a:extLst>
          </p:cNvPr>
          <p:cNvSpPr/>
          <p:nvPr/>
        </p:nvSpPr>
        <p:spPr>
          <a:xfrm>
            <a:off x="16676" y="977430"/>
            <a:ext cx="9144000" cy="4170986"/>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200"/>
              <a:buFont typeface="Arial"/>
              <a:buNone/>
            </a:pPr>
            <a:endParaRPr sz="4200" b="0" i="0" u="none" strike="noStrike" cap="none">
              <a:solidFill>
                <a:srgbClr val="161D96"/>
              </a:solidFill>
              <a:latin typeface="Arial"/>
              <a:ea typeface="Arial"/>
              <a:cs typeface="Arial"/>
              <a:sym typeface="Arial"/>
            </a:endParaRPr>
          </a:p>
        </p:txBody>
      </p:sp>
      <p:sp>
        <p:nvSpPr>
          <p:cNvPr id="228" name="Shape 228"/>
          <p:cNvSpPr/>
          <p:nvPr/>
        </p:nvSpPr>
        <p:spPr>
          <a:xfrm>
            <a:off x="1" y="0"/>
            <a:ext cx="9144000" cy="342900"/>
          </a:xfrm>
          <a:prstGeom prst="rect">
            <a:avLst/>
          </a:prstGeom>
          <a:noFill/>
          <a:ln>
            <a:noFill/>
          </a:ln>
        </p:spPr>
        <p:txBody>
          <a:bodyPr spcFirstLastPara="1" wrap="square" lIns="68550" tIns="34250" rIns="68550" bIns="34250" anchor="ctr" anchorCtr="0">
            <a:noAutofit/>
          </a:bodyPr>
          <a:lstStyle/>
          <a:p>
            <a:pPr marL="0" marR="0" lvl="0" indent="0" algn="l" rtl="0">
              <a:lnSpc>
                <a:spcPct val="100000"/>
              </a:lnSpc>
              <a:spcBef>
                <a:spcPts val="0"/>
              </a:spcBef>
              <a:spcAft>
                <a:spcPts val="0"/>
              </a:spcAft>
              <a:buClr>
                <a:srgbClr val="000000"/>
              </a:buClr>
              <a:buSzPts val="350"/>
              <a:buFont typeface="Arial"/>
              <a:buNone/>
            </a:pPr>
            <a:br>
              <a:rPr lang="zh-TW" sz="1400" b="0" i="0" u="none" strike="noStrike" cap="none">
                <a:solidFill>
                  <a:schemeClr val="dk1"/>
                </a:solidFill>
                <a:latin typeface="Arial"/>
                <a:ea typeface="Arial"/>
                <a:cs typeface="Arial"/>
                <a:sym typeface="Arial"/>
              </a:rPr>
            </a:b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30" name="Shape 230"/>
          <p:cNvSpPr txBox="1">
            <a:spLocks noGrp="1"/>
          </p:cNvSpPr>
          <p:nvPr>
            <p:ph type="title"/>
          </p:nvPr>
        </p:nvSpPr>
        <p:spPr>
          <a:xfrm>
            <a:off x="40550" y="121607"/>
            <a:ext cx="9062898" cy="729300"/>
          </a:xfrm>
          <a:prstGeom prst="rect">
            <a:avLst/>
          </a:prstGeom>
          <a:noFill/>
          <a:ln>
            <a:noFill/>
          </a:ln>
        </p:spPr>
        <p:txBody>
          <a:bodyPr spcFirstLastPara="1" wrap="square" lIns="91425" tIns="45700" rIns="91425" bIns="45700" anchor="ctr" anchorCtr="0">
            <a:noAutofit/>
          </a:bodyPr>
          <a:lstStyle/>
          <a:p>
            <a:pPr>
              <a:buClr>
                <a:schemeClr val="dk1"/>
              </a:buClr>
              <a:buSzPts val="3200"/>
            </a:pPr>
            <a:r>
              <a:rPr lang="zh-TW" altLang="en-US" sz="3200" dirty="0">
                <a:latin typeface="Microsoft JhengHei"/>
                <a:ea typeface="Microsoft JhengHei"/>
                <a:cs typeface="Microsoft JhengHei"/>
                <a:sym typeface="Microsoft JhengHei"/>
              </a:rPr>
              <a:t>在高寫入要求的環境 </a:t>
            </a:r>
            <a:br>
              <a:rPr lang="en-US" altLang="zh-TW" sz="3200" dirty="0">
                <a:latin typeface="Microsoft JhengHei"/>
                <a:ea typeface="Microsoft JhengHei"/>
                <a:cs typeface="Microsoft JhengHei"/>
                <a:sym typeface="Microsoft JhengHei"/>
              </a:rPr>
            </a:br>
            <a:r>
              <a:rPr lang="en-US" altLang="zh-TW" sz="3200" dirty="0" err="1">
                <a:latin typeface="Microsoft JhengHei"/>
                <a:ea typeface="Microsoft JhengHei"/>
                <a:cs typeface="Microsoft JhengHei"/>
                <a:sym typeface="Microsoft JhengHei"/>
              </a:rPr>
              <a:t>SSD需要規劃</a:t>
            </a:r>
            <a:r>
              <a:rPr lang="zh-TW" altLang="en-US" sz="3200" dirty="0">
                <a:latin typeface="Microsoft JhengHei"/>
                <a:ea typeface="Microsoft JhengHei"/>
                <a:cs typeface="Microsoft JhengHei"/>
                <a:sym typeface="Microsoft JhengHei"/>
              </a:rPr>
              <a:t>外掛</a:t>
            </a:r>
            <a:r>
              <a:rPr lang="en-US" altLang="zh-TW" sz="3200" dirty="0" err="1">
                <a:latin typeface="Microsoft JhengHei"/>
                <a:ea typeface="Microsoft JhengHei"/>
                <a:cs typeface="Microsoft JhengHei"/>
                <a:sym typeface="Microsoft JhengHei"/>
              </a:rPr>
              <a:t>預留空間配置最佳比例</a:t>
            </a:r>
            <a:endParaRPr lang="zh-TW" sz="3200" dirty="0">
              <a:latin typeface="Microsoft JhengHei"/>
              <a:ea typeface="Microsoft JhengHei"/>
              <a:cs typeface="Microsoft JhengHei"/>
            </a:endParaRPr>
          </a:p>
        </p:txBody>
      </p:sp>
      <p:sp>
        <p:nvSpPr>
          <p:cNvPr id="231" name="Shape 231"/>
          <p:cNvSpPr txBox="1"/>
          <p:nvPr/>
        </p:nvSpPr>
        <p:spPr>
          <a:xfrm>
            <a:off x="222798" y="1008390"/>
            <a:ext cx="8157815" cy="1461302"/>
          </a:xfrm>
          <a:prstGeom prst="rect">
            <a:avLst/>
          </a:prstGeom>
          <a:noFill/>
          <a:ln>
            <a:noFill/>
          </a:ln>
        </p:spPr>
        <p:txBody>
          <a:bodyPr spcFirstLastPara="1" wrap="square" lIns="91425" tIns="91425" rIns="91425" bIns="91425" anchor="ctr" anchorCtr="0">
            <a:noAutofit/>
          </a:bodyPr>
          <a:lstStyle/>
          <a:p>
            <a:r>
              <a:rPr lang="en-US" altLang="zh-TW" sz="2400" b="1" dirty="0">
                <a:solidFill>
                  <a:schemeClr val="tx1">
                    <a:lumMod val="75000"/>
                    <a:lumOff val="25000"/>
                  </a:schemeClr>
                </a:solidFill>
                <a:latin typeface="Microsoft JhengHei"/>
                <a:ea typeface="Microsoft JhengHei"/>
                <a:cs typeface="Microsoft JhengHei"/>
                <a:sym typeface="Microsoft JhengHei"/>
              </a:rPr>
              <a:t> </a:t>
            </a:r>
            <a:r>
              <a:rPr lang="zh-TW" sz="2400" b="1" dirty="0">
                <a:solidFill>
                  <a:schemeClr val="tx1">
                    <a:lumMod val="75000"/>
                    <a:lumOff val="25000"/>
                  </a:schemeClr>
                </a:solidFill>
                <a:latin typeface="Microsoft JhengHei"/>
                <a:ea typeface="Microsoft JhengHei"/>
                <a:cs typeface="Microsoft JhengHei"/>
                <a:sym typeface="Microsoft JhengHei"/>
              </a:rPr>
              <a:t>多鏡頭 3D 掃描的</a:t>
            </a:r>
            <a:r>
              <a:rPr lang="zh-TW" altLang="en-US" sz="2400" b="1" dirty="0">
                <a:solidFill>
                  <a:schemeClr val="tx1">
                    <a:lumMod val="75000"/>
                    <a:lumOff val="25000"/>
                  </a:schemeClr>
                </a:solidFill>
                <a:latin typeface="Microsoft JhengHei"/>
                <a:ea typeface="Microsoft JhengHei"/>
                <a:cs typeface="Microsoft JhengHei"/>
                <a:sym typeface="Microsoft JhengHei"/>
              </a:rPr>
              <a:t> </a:t>
            </a:r>
            <a:r>
              <a:rPr lang="en-US" altLang="zh-TW" sz="2400" b="1" dirty="0">
                <a:solidFill>
                  <a:schemeClr val="tx1">
                    <a:lumMod val="75000"/>
                    <a:lumOff val="25000"/>
                  </a:schemeClr>
                </a:solidFill>
                <a:latin typeface="Microsoft JhengHei"/>
                <a:ea typeface="Microsoft JhengHei"/>
                <a:cs typeface="Microsoft JhengHei"/>
                <a:sym typeface="Microsoft JhengHei"/>
              </a:rPr>
              <a:t>Thunderbolt NAS </a:t>
            </a:r>
            <a:r>
              <a:rPr lang="zh-TW" sz="2400" b="1" dirty="0">
                <a:solidFill>
                  <a:schemeClr val="tx1">
                    <a:lumMod val="75000"/>
                    <a:lumOff val="25000"/>
                  </a:schemeClr>
                </a:solidFill>
                <a:latin typeface="Microsoft JhengHei"/>
                <a:ea typeface="Microsoft JhengHei"/>
                <a:cs typeface="Microsoft JhengHei"/>
                <a:sym typeface="Microsoft JhengHei"/>
              </a:rPr>
              <a:t>使用情境：</a:t>
            </a:r>
            <a:endParaRPr sz="1200" dirty="0">
              <a:solidFill>
                <a:schemeClr val="tx1">
                  <a:lumMod val="75000"/>
                  <a:lumOff val="25000"/>
                </a:schemeClr>
              </a:solidFill>
              <a:latin typeface="Microsoft JhengHei"/>
              <a:ea typeface="Microsoft JhengHei"/>
              <a:cs typeface="Microsoft JhengHei"/>
              <a:sym typeface="Microsoft JhengHei"/>
            </a:endParaRPr>
          </a:p>
          <a:p>
            <a:pPr marL="457200" marR="0" lvl="0" indent="-342900" algn="l" rtl="0">
              <a:lnSpc>
                <a:spcPct val="100000"/>
              </a:lnSpc>
              <a:spcBef>
                <a:spcPts val="0"/>
              </a:spcBef>
              <a:spcAft>
                <a:spcPts val="0"/>
              </a:spcAft>
              <a:buClr>
                <a:schemeClr val="tx1">
                  <a:lumMod val="75000"/>
                  <a:lumOff val="25000"/>
                </a:schemeClr>
              </a:buClr>
              <a:buSzPts val="1800"/>
              <a:buFont typeface="Microsoft JhengHei"/>
              <a:buAutoNum type="arabicPeriod"/>
            </a:pPr>
            <a:r>
              <a:rPr lang="zh-TW" sz="1800" b="1" dirty="0">
                <a:solidFill>
                  <a:schemeClr val="tx1">
                    <a:lumMod val="75000"/>
                    <a:lumOff val="25000"/>
                  </a:schemeClr>
                </a:solidFill>
                <a:latin typeface="Microsoft JhengHei"/>
                <a:ea typeface="Microsoft JhengHei"/>
                <a:cs typeface="Microsoft JhengHei"/>
                <a:sym typeface="Microsoft JhengHei"/>
              </a:rPr>
              <a:t>提高多個來源端，大容量影像檔案的持續寫入效能 </a:t>
            </a:r>
            <a:endParaRPr sz="1800" b="1" dirty="0">
              <a:solidFill>
                <a:schemeClr val="tx1">
                  <a:lumMod val="75000"/>
                  <a:lumOff val="25000"/>
                </a:schemeClr>
              </a:solidFill>
              <a:latin typeface="Microsoft JhengHei"/>
              <a:ea typeface="Microsoft JhengHei"/>
              <a:cs typeface="Microsoft JhengHei"/>
              <a:sym typeface="Microsoft JhengHei"/>
            </a:endParaRPr>
          </a:p>
          <a:p>
            <a:pPr marL="457200" indent="-342900">
              <a:buClr>
                <a:schemeClr val="tx1">
                  <a:lumMod val="75000"/>
                  <a:lumOff val="25000"/>
                </a:schemeClr>
              </a:buClr>
              <a:buSzPts val="1800"/>
              <a:buFont typeface="Microsoft JhengHei"/>
              <a:buAutoNum type="arabicPeriod"/>
            </a:pPr>
            <a:r>
              <a:rPr lang="zh-TW" sz="1800" b="1" dirty="0">
                <a:solidFill>
                  <a:schemeClr val="tx1">
                    <a:lumMod val="75000"/>
                    <a:lumOff val="25000"/>
                  </a:schemeClr>
                </a:solidFill>
                <a:latin typeface="Microsoft JhengHei"/>
                <a:ea typeface="Microsoft JhengHei"/>
                <a:cs typeface="Microsoft JhengHei"/>
                <a:sym typeface="Microsoft JhengHei"/>
              </a:rPr>
              <a:t>在高負載環境下延長 SSD 的使用壽命</a:t>
            </a:r>
            <a:endParaRPr sz="1800" b="1" dirty="0">
              <a:solidFill>
                <a:schemeClr val="tx1">
                  <a:lumMod val="75000"/>
                  <a:lumOff val="25000"/>
                </a:schemeClr>
              </a:solidFill>
              <a:latin typeface="Microsoft JhengHei"/>
              <a:ea typeface="Microsoft JhengHei"/>
              <a:cs typeface="Microsoft JhengHei"/>
              <a:sym typeface="Microsoft JhengHei"/>
            </a:endParaRPr>
          </a:p>
        </p:txBody>
      </p:sp>
      <p:pic>
        <p:nvPicPr>
          <p:cNvPr id="232" name="Shape 23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13908" y="2627175"/>
            <a:ext cx="5220944" cy="2032350"/>
          </a:xfrm>
          <a:prstGeom prst="round2DiagRect">
            <a:avLst>
              <a:gd name="adj1" fmla="val 16667"/>
              <a:gd name="adj2" fmla="val 0"/>
            </a:avLst>
          </a:prstGeom>
          <a:ln w="57150" cap="sq">
            <a:solidFill>
              <a:srgbClr val="FFFFFF"/>
            </a:solidFill>
            <a:miter lim="800000"/>
          </a:ln>
          <a:effectLst>
            <a:outerShdw blurRad="63500" sx="101000" sy="101000" algn="ctr" rotWithShape="0">
              <a:prstClr val="black">
                <a:alpha val="15000"/>
              </a:prstClr>
            </a:outerShdw>
          </a:effectLst>
        </p:spPr>
      </p:pic>
      <p:pic>
        <p:nvPicPr>
          <p:cNvPr id="233" name="Shape 23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069534" y="2861835"/>
            <a:ext cx="3345039" cy="1955173"/>
          </a:xfrm>
          <a:prstGeom prst="rect">
            <a:avLst/>
          </a:prstGeom>
          <a:noFill/>
          <a:ln>
            <a:noFill/>
          </a:ln>
          <a:effectLst>
            <a:reflection stA="12000" endPos="12000" dir="5400000" sy="-100000" algn="bl" rotWithShape="0"/>
          </a:effectLst>
        </p:spPr>
      </p:pic>
      <p:sp>
        <p:nvSpPr>
          <p:cNvPr id="3" name="矩形 2">
            <a:extLst>
              <a:ext uri="{FF2B5EF4-FFF2-40B4-BE49-F238E27FC236}">
                <a16:creationId xmlns:a16="http://schemas.microsoft.com/office/drawing/2014/main" id="{DB1F6C37-AB14-4F77-955D-0070BEFA62AE}"/>
              </a:ext>
            </a:extLst>
          </p:cNvPr>
          <p:cNvSpPr/>
          <p:nvPr/>
        </p:nvSpPr>
        <p:spPr>
          <a:xfrm>
            <a:off x="271353" y="4715917"/>
            <a:ext cx="4428483" cy="215444"/>
          </a:xfrm>
          <a:prstGeom prst="rect">
            <a:avLst/>
          </a:prstGeom>
        </p:spPr>
        <p:txBody>
          <a:bodyPr wrap="square">
            <a:spAutoFit/>
          </a:bodyPr>
          <a:lstStyle/>
          <a:p>
            <a:r>
              <a:rPr lang="zh-TW" altLang="en-US" sz="800" b="1" dirty="0">
                <a:latin typeface="+mj-ea"/>
                <a:ea typeface="+mj-ea"/>
              </a:rPr>
              <a:t>資料來源：</a:t>
            </a:r>
            <a:r>
              <a:rPr lang="en-US" altLang="zh-TW" sz="800" b="1" dirty="0">
                <a:latin typeface="+mj-ea"/>
                <a:ea typeface="+mj-ea"/>
              </a:rPr>
              <a:t>https://</a:t>
            </a:r>
            <a:r>
              <a:rPr lang="en-US" altLang="zh-TW" sz="800" b="1" dirty="0" err="1">
                <a:latin typeface="+mj-ea"/>
                <a:ea typeface="+mj-ea"/>
              </a:rPr>
              <a:t>portal.jp-seagate-mktg.com</a:t>
            </a:r>
            <a:r>
              <a:rPr lang="en-US" altLang="zh-TW" sz="800" b="1" dirty="0">
                <a:latin typeface="+mj-ea"/>
                <a:ea typeface="+mj-ea"/>
              </a:rPr>
              <a:t>/</a:t>
            </a:r>
            <a:r>
              <a:rPr lang="en-US" altLang="zh-TW" sz="800" b="1" dirty="0" err="1">
                <a:latin typeface="+mj-ea"/>
                <a:ea typeface="+mj-ea"/>
              </a:rPr>
              <a:t>user_testimonials</a:t>
            </a:r>
            <a:r>
              <a:rPr lang="en-US" altLang="zh-TW" sz="800" b="1" dirty="0">
                <a:latin typeface="+mj-ea"/>
                <a:ea typeface="+mj-ea"/>
              </a:rPr>
              <a:t>/</a:t>
            </a:r>
            <a:r>
              <a:rPr lang="en-US" altLang="zh-TW" sz="800" b="1" dirty="0" err="1">
                <a:latin typeface="+mj-ea"/>
                <a:ea typeface="+mj-ea"/>
              </a:rPr>
              <a:t>rowland_kirishima</a:t>
            </a:r>
            <a:r>
              <a:rPr lang="en-US" altLang="zh-TW" sz="800" b="1" dirty="0">
                <a:latin typeface="+mj-ea"/>
                <a:ea typeface="+mj-ea"/>
              </a:rPr>
              <a:t>/</a:t>
            </a:r>
          </a:p>
        </p:txBody>
      </p:sp>
    </p:spTree>
    <p:extLst>
      <p:ext uri="{BB962C8B-B14F-4D97-AF65-F5344CB8AC3E}">
        <p14:creationId xmlns:p14="http://schemas.microsoft.com/office/powerpoint/2010/main" val="33227637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圖片 52">
            <a:extLst>
              <a:ext uri="{FF2B5EF4-FFF2-40B4-BE49-F238E27FC236}">
                <a16:creationId xmlns:a16="http://schemas.microsoft.com/office/drawing/2014/main" id="{EE617AC2-2D25-9340-98E8-7F523E3D98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5" y="1839305"/>
            <a:ext cx="9150681" cy="3304195"/>
          </a:xfrm>
          <a:prstGeom prst="rect">
            <a:avLst/>
          </a:prstGeom>
        </p:spPr>
      </p:pic>
      <p:sp>
        <p:nvSpPr>
          <p:cNvPr id="41" name="圓角矩形 40">
            <a:extLst>
              <a:ext uri="{FF2B5EF4-FFF2-40B4-BE49-F238E27FC236}">
                <a16:creationId xmlns:a16="http://schemas.microsoft.com/office/drawing/2014/main" id="{0201A576-0A7C-F748-B18D-FE020B77D863}"/>
              </a:ext>
            </a:extLst>
          </p:cNvPr>
          <p:cNvSpPr/>
          <p:nvPr/>
        </p:nvSpPr>
        <p:spPr>
          <a:xfrm>
            <a:off x="221883" y="2917122"/>
            <a:ext cx="8664405" cy="2063433"/>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內容版面配置區 1">
            <a:extLst>
              <a:ext uri="{FF2B5EF4-FFF2-40B4-BE49-F238E27FC236}">
                <a16:creationId xmlns:a16="http://schemas.microsoft.com/office/drawing/2014/main" id="{1BB1256B-EEDF-4480-B777-148D0128012B}"/>
              </a:ext>
            </a:extLst>
          </p:cNvPr>
          <p:cNvSpPr>
            <a:spLocks noGrp="1"/>
          </p:cNvSpPr>
          <p:nvPr>
            <p:ph idx="1"/>
          </p:nvPr>
        </p:nvSpPr>
        <p:spPr>
          <a:xfrm>
            <a:off x="381000" y="1116967"/>
            <a:ext cx="8763000" cy="1746814"/>
          </a:xfrm>
        </p:spPr>
        <p:txBody>
          <a:bodyPr vert="horz" lIns="91440" tIns="45720" rIns="91440" bIns="45720" rtlCol="0" anchor="t">
            <a:normAutofit/>
          </a:bodyPr>
          <a:lstStyle/>
          <a:p>
            <a:r>
              <a:rPr lang="zh-TW" altLang="en-US" sz="1800" dirty="0"/>
              <a:t>在 QNAP NAS 上，</a:t>
            </a:r>
            <a:r>
              <a:rPr lang="en-US" altLang="zh-TW" sz="1800" dirty="0"/>
              <a:t>SSD</a:t>
            </a:r>
            <a:r>
              <a:rPr lang="zh-TW" altLang="en-US" sz="1800" dirty="0"/>
              <a:t> 全域快取可以配置為所有磁碟區與</a:t>
            </a:r>
            <a:r>
              <a:rPr lang="en-US" altLang="zh-TW" sz="1800" dirty="0"/>
              <a:t>LUN</a:t>
            </a:r>
            <a:r>
              <a:rPr lang="zh-TW" altLang="en-US" sz="1800" dirty="0"/>
              <a:t>加速使用：</a:t>
            </a:r>
            <a:endParaRPr lang="en-US" altLang="zh-TW" sz="1800" dirty="0"/>
          </a:p>
          <a:p>
            <a:pPr marL="0" indent="0">
              <a:buNone/>
            </a:pPr>
            <a:r>
              <a:rPr lang="zh-TW" altLang="en-US" sz="1800" dirty="0"/>
              <a:t>      </a:t>
            </a:r>
            <a:r>
              <a:rPr lang="en-US" altLang="zh-TW" sz="1800" dirty="0"/>
              <a:t>-</a:t>
            </a:r>
            <a:r>
              <a:rPr lang="zh-TW" altLang="en-US" sz="1800" dirty="0"/>
              <a:t> 快取類型：唯讀快取</a:t>
            </a:r>
            <a:r>
              <a:rPr lang="en-US" altLang="zh-TW" sz="1800" dirty="0">
                <a:sym typeface="Wingdings" panose="05000000000000000000" pitchFamily="2" charset="2"/>
              </a:rPr>
              <a:t></a:t>
            </a:r>
            <a:r>
              <a:rPr lang="zh-TW" altLang="en-US" sz="1800" dirty="0"/>
              <a:t>將常用資料存放一份至快取做讀取加速。</a:t>
            </a:r>
            <a:endParaRPr lang="en-US" altLang="zh-TW" sz="1800" dirty="0"/>
          </a:p>
          <a:p>
            <a:pPr marL="0" indent="0">
              <a:buNone/>
            </a:pPr>
            <a:r>
              <a:rPr lang="zh-TW" altLang="en-US" sz="1800" dirty="0"/>
              <a:t>                             讀寫快取</a:t>
            </a:r>
            <a:r>
              <a:rPr lang="en-US" altLang="zh-TW" sz="1800" dirty="0">
                <a:sym typeface="Wingdings" panose="05000000000000000000" pitchFamily="2" charset="2"/>
              </a:rPr>
              <a:t></a:t>
            </a:r>
            <a:r>
              <a:rPr lang="zh-TW" altLang="en-US" sz="1800" dirty="0"/>
              <a:t>不僅放置常用資料，新寫入資料將暫存於</a:t>
            </a:r>
            <a:r>
              <a:rPr lang="en-US" altLang="zh-TW" sz="1800" dirty="0"/>
              <a:t>SSD</a:t>
            </a:r>
            <a:r>
              <a:rPr lang="zh-TW" altLang="en-US" sz="1800" dirty="0"/>
              <a:t>。</a:t>
            </a:r>
            <a:endParaRPr lang="en-US" altLang="zh-TW" sz="1800" dirty="0"/>
          </a:p>
          <a:p>
            <a:pPr marL="0" indent="0">
              <a:buNone/>
            </a:pPr>
            <a:r>
              <a:rPr lang="zh-TW" altLang="en-US" sz="1800" dirty="0"/>
              <a:t>      </a:t>
            </a:r>
            <a:r>
              <a:rPr lang="en-US" altLang="zh-TW" sz="1800" dirty="0"/>
              <a:t>-</a:t>
            </a:r>
            <a:r>
              <a:rPr lang="zh-TW" altLang="en-US" sz="1800" dirty="0"/>
              <a:t> </a:t>
            </a:r>
            <a:r>
              <a:rPr lang="en-US" altLang="zh-TW" sz="1800" dirty="0"/>
              <a:t>RAID</a:t>
            </a:r>
            <a:r>
              <a:rPr lang="zh-TW" altLang="en-US" sz="1800" dirty="0"/>
              <a:t> 組態：</a:t>
            </a:r>
            <a:r>
              <a:rPr lang="en-US" altLang="zh-TW" sz="1800" dirty="0"/>
              <a:t>Single</a:t>
            </a:r>
            <a:r>
              <a:rPr lang="zh-TW" altLang="en-US" sz="1800" dirty="0"/>
              <a:t>，</a:t>
            </a:r>
            <a:r>
              <a:rPr lang="en-US" altLang="zh-TW" sz="1800" dirty="0"/>
              <a:t>RAID 0</a:t>
            </a:r>
            <a:r>
              <a:rPr lang="zh-TW" altLang="en-US" sz="1800" dirty="0"/>
              <a:t>，</a:t>
            </a:r>
            <a:r>
              <a:rPr lang="en-US" altLang="zh-TW" sz="1800" dirty="0"/>
              <a:t>RAID</a:t>
            </a:r>
            <a:r>
              <a:rPr lang="zh-TW" altLang="en-US" sz="1800" dirty="0"/>
              <a:t> </a:t>
            </a:r>
            <a:r>
              <a:rPr lang="en-US" altLang="zh-TW" sz="1800" dirty="0"/>
              <a:t>1</a:t>
            </a:r>
            <a:r>
              <a:rPr lang="zh-TW" altLang="en-US" sz="1800" dirty="0"/>
              <a:t>，</a:t>
            </a:r>
            <a:r>
              <a:rPr lang="en-US" altLang="zh-TW" sz="1800" dirty="0"/>
              <a:t>RAID</a:t>
            </a:r>
            <a:r>
              <a:rPr lang="zh-TW" altLang="en-US" sz="1800" dirty="0"/>
              <a:t> </a:t>
            </a:r>
            <a:r>
              <a:rPr lang="en-US" altLang="zh-TW" sz="1800" dirty="0"/>
              <a:t>10</a:t>
            </a:r>
          </a:p>
          <a:p>
            <a:pPr marL="0" indent="0">
              <a:buNone/>
            </a:pPr>
            <a:r>
              <a:rPr lang="zh-TW" altLang="en-US" sz="1800" dirty="0"/>
              <a:t>      </a:t>
            </a:r>
            <a:r>
              <a:rPr lang="en-US" altLang="zh-TW" sz="1800" dirty="0"/>
              <a:t>-</a:t>
            </a:r>
            <a:r>
              <a:rPr lang="zh-TW" altLang="en-US" sz="1800" dirty="0"/>
              <a:t> 可用</a:t>
            </a:r>
            <a:r>
              <a:rPr lang="en-US" altLang="zh-TW" sz="1800" dirty="0"/>
              <a:t>SSD</a:t>
            </a:r>
            <a:r>
              <a:rPr lang="zh-TW" altLang="en-US" sz="1800" dirty="0"/>
              <a:t>：</a:t>
            </a:r>
            <a:r>
              <a:rPr lang="en-US" altLang="zh-TW" sz="1800" dirty="0"/>
              <a:t>SATA</a:t>
            </a:r>
            <a:r>
              <a:rPr lang="zh-TW" altLang="en-US" sz="1800" dirty="0"/>
              <a:t>、</a:t>
            </a:r>
            <a:r>
              <a:rPr lang="en-US" altLang="zh-TW" sz="1800" dirty="0"/>
              <a:t>SAS</a:t>
            </a:r>
            <a:r>
              <a:rPr lang="zh-TW" altLang="en-US" sz="1800" dirty="0"/>
              <a:t>、</a:t>
            </a:r>
            <a:r>
              <a:rPr lang="en-US" altLang="zh-TW" sz="1800" dirty="0"/>
              <a:t>M.2</a:t>
            </a:r>
            <a:r>
              <a:rPr lang="zh-TW" altLang="en-US" sz="1800" dirty="0"/>
              <a:t>、</a:t>
            </a:r>
            <a:r>
              <a:rPr lang="en-US" altLang="zh-TW" sz="1800" dirty="0"/>
              <a:t>PCIe</a:t>
            </a:r>
            <a:r>
              <a:rPr lang="zh-TW" altLang="en-US" sz="1800" dirty="0"/>
              <a:t> </a:t>
            </a:r>
            <a:r>
              <a:rPr lang="en-US" altLang="zh-TW" sz="1800" dirty="0"/>
              <a:t>SSD</a:t>
            </a:r>
            <a:r>
              <a:rPr lang="zh-TW" altLang="en-US" sz="1800" dirty="0"/>
              <a:t> </a:t>
            </a:r>
          </a:p>
        </p:txBody>
      </p:sp>
      <p:sp>
        <p:nvSpPr>
          <p:cNvPr id="3" name="標題 2">
            <a:extLst>
              <a:ext uri="{FF2B5EF4-FFF2-40B4-BE49-F238E27FC236}">
                <a16:creationId xmlns:a16="http://schemas.microsoft.com/office/drawing/2014/main" id="{76322888-2EF8-449C-BD4E-BFBA61BBA3B7}"/>
              </a:ext>
            </a:extLst>
          </p:cNvPr>
          <p:cNvSpPr>
            <a:spLocks noGrp="1"/>
          </p:cNvSpPr>
          <p:nvPr>
            <p:ph type="title"/>
          </p:nvPr>
        </p:nvSpPr>
        <p:spPr/>
        <p:txBody>
          <a:bodyPr/>
          <a:lstStyle/>
          <a:p>
            <a:r>
              <a:rPr lang="en-US" altLang="zh-TW"/>
              <a:t>SSD</a:t>
            </a:r>
            <a:r>
              <a:rPr lang="zh-TW" altLang="en-US"/>
              <a:t> 全域快取支援組態設定</a:t>
            </a:r>
          </a:p>
        </p:txBody>
      </p:sp>
      <p:grpSp>
        <p:nvGrpSpPr>
          <p:cNvPr id="8" name="群組 7">
            <a:extLst>
              <a:ext uri="{FF2B5EF4-FFF2-40B4-BE49-F238E27FC236}">
                <a16:creationId xmlns:a16="http://schemas.microsoft.com/office/drawing/2014/main" id="{5727D1FF-3E4C-6E44-8617-A81E55B47A91}"/>
              </a:ext>
            </a:extLst>
          </p:cNvPr>
          <p:cNvGrpSpPr/>
          <p:nvPr/>
        </p:nvGrpSpPr>
        <p:grpSpPr>
          <a:xfrm>
            <a:off x="221883" y="2866475"/>
            <a:ext cx="8881422" cy="355126"/>
            <a:chOff x="245386" y="2985006"/>
            <a:chExt cx="8881422" cy="355126"/>
          </a:xfrm>
        </p:grpSpPr>
        <p:sp>
          <p:nvSpPr>
            <p:cNvPr id="55" name="Shape 449">
              <a:extLst>
                <a:ext uri="{FF2B5EF4-FFF2-40B4-BE49-F238E27FC236}">
                  <a16:creationId xmlns:a16="http://schemas.microsoft.com/office/drawing/2014/main" id="{EE01CBDF-B0F6-E641-98F4-A1B8A0F10C67}"/>
                </a:ext>
              </a:extLst>
            </p:cNvPr>
            <p:cNvSpPr/>
            <p:nvPr/>
          </p:nvSpPr>
          <p:spPr>
            <a:xfrm>
              <a:off x="2278153" y="2985006"/>
              <a:ext cx="6631638" cy="355126"/>
            </a:xfrm>
            <a:prstGeom prst="roundRect">
              <a:avLst>
                <a:gd name="adj" fmla="val 10000"/>
              </a:avLst>
            </a:prstGeom>
            <a:solidFill>
              <a:schemeClr val="bg1"/>
            </a:solidFill>
            <a:ln>
              <a:solidFill>
                <a:schemeClr val="accent5">
                  <a:lumMod val="50000"/>
                </a:schemeClr>
              </a:solid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latin typeface="Microsoft JhengHei"/>
                <a:ea typeface="Microsoft JhengHei"/>
                <a:cs typeface="Microsoft JhengHei"/>
                <a:sym typeface="Microsoft JhengHei"/>
              </a:endParaRPr>
            </a:p>
          </p:txBody>
        </p:sp>
        <p:sp>
          <p:nvSpPr>
            <p:cNvPr id="50" name="文字方塊 49">
              <a:extLst>
                <a:ext uri="{FF2B5EF4-FFF2-40B4-BE49-F238E27FC236}">
                  <a16:creationId xmlns:a16="http://schemas.microsoft.com/office/drawing/2014/main" id="{8FFD073A-6585-474D-9186-C3C5C717E96E}"/>
                </a:ext>
              </a:extLst>
            </p:cNvPr>
            <p:cNvSpPr txBox="1"/>
            <p:nvPr/>
          </p:nvSpPr>
          <p:spPr>
            <a:xfrm>
              <a:off x="2302741" y="3024761"/>
              <a:ext cx="6824067" cy="307777"/>
            </a:xfrm>
            <a:prstGeom prst="rect">
              <a:avLst/>
            </a:prstGeom>
            <a:noFill/>
          </p:spPr>
          <p:txBody>
            <a:bodyPr wrap="square" rtlCol="0">
              <a:spAutoFit/>
            </a:bodyPr>
            <a:lstStyle/>
            <a:p>
              <a:r>
                <a:rPr lang="zh-TW" altLang="en-US" b="1" dirty="0">
                  <a:solidFill>
                    <a:schemeClr val="accent5">
                      <a:lumMod val="50000"/>
                    </a:schemeClr>
                  </a:solidFill>
                </a:rPr>
                <a:t>開啟快取，應用程式端資料將先寫入</a:t>
              </a:r>
              <a:r>
                <a:rPr lang="en-US" altLang="zh-TW" b="1" dirty="0">
                  <a:solidFill>
                    <a:schemeClr val="accent5">
                      <a:lumMod val="50000"/>
                    </a:schemeClr>
                  </a:solidFill>
                </a:rPr>
                <a:t>SSD</a:t>
              </a:r>
              <a:r>
                <a:rPr lang="zh-TW" altLang="en-US" b="1" dirty="0">
                  <a:solidFill>
                    <a:schemeClr val="accent5">
                      <a:lumMod val="50000"/>
                    </a:schemeClr>
                  </a:solidFill>
                </a:rPr>
                <a:t>，而頻繁讀取的資料也將同時存在於</a:t>
              </a:r>
              <a:r>
                <a:rPr lang="en-US" altLang="zh-TW" b="1" dirty="0">
                  <a:solidFill>
                    <a:schemeClr val="accent5">
                      <a:lumMod val="50000"/>
                    </a:schemeClr>
                  </a:solidFill>
                </a:rPr>
                <a:t>SSD</a:t>
              </a:r>
              <a:endParaRPr lang="zh-TW" altLang="en-US" b="1" dirty="0">
                <a:solidFill>
                  <a:schemeClr val="accent5">
                    <a:lumMod val="50000"/>
                  </a:schemeClr>
                </a:solidFill>
              </a:endParaRPr>
            </a:p>
          </p:txBody>
        </p:sp>
        <p:sp>
          <p:nvSpPr>
            <p:cNvPr id="52" name="Shape 449">
              <a:extLst>
                <a:ext uri="{FF2B5EF4-FFF2-40B4-BE49-F238E27FC236}">
                  <a16:creationId xmlns:a16="http://schemas.microsoft.com/office/drawing/2014/main" id="{4E247846-232F-47FC-B7A6-37E773B74CC8}"/>
                </a:ext>
              </a:extLst>
            </p:cNvPr>
            <p:cNvSpPr/>
            <p:nvPr/>
          </p:nvSpPr>
          <p:spPr>
            <a:xfrm>
              <a:off x="245386" y="2985006"/>
              <a:ext cx="2071894" cy="355126"/>
            </a:xfrm>
            <a:prstGeom prst="roundRect">
              <a:avLst>
                <a:gd name="adj" fmla="val 10000"/>
              </a:avLst>
            </a:prstGeom>
            <a:gradFill>
              <a:gsLst>
                <a:gs pos="0">
                  <a:srgbClr val="267098"/>
                </a:gs>
                <a:gs pos="73000">
                  <a:srgbClr val="2B8EAC"/>
                </a:gs>
                <a:gs pos="100000">
                  <a:srgbClr val="2EAAD0"/>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latin typeface="Microsoft JhengHei"/>
                <a:ea typeface="Microsoft JhengHei"/>
                <a:cs typeface="Microsoft JhengHei"/>
                <a:sym typeface="Microsoft JhengHei"/>
              </a:endParaRPr>
            </a:p>
          </p:txBody>
        </p:sp>
        <p:sp>
          <p:nvSpPr>
            <p:cNvPr id="6" name="文字方塊 5">
              <a:extLst>
                <a:ext uri="{FF2B5EF4-FFF2-40B4-BE49-F238E27FC236}">
                  <a16:creationId xmlns:a16="http://schemas.microsoft.com/office/drawing/2014/main" id="{730D0D40-3F52-4671-A375-654979BDB821}"/>
                </a:ext>
              </a:extLst>
            </p:cNvPr>
            <p:cNvSpPr txBox="1"/>
            <p:nvPr/>
          </p:nvSpPr>
          <p:spPr>
            <a:xfrm>
              <a:off x="245386" y="3011860"/>
              <a:ext cx="2074547" cy="307777"/>
            </a:xfrm>
            <a:prstGeom prst="rect">
              <a:avLst/>
            </a:prstGeom>
            <a:noFill/>
          </p:spPr>
          <p:txBody>
            <a:bodyPr wrap="square" rtlCol="0">
              <a:spAutoFit/>
            </a:bodyPr>
            <a:lstStyle/>
            <a:p>
              <a:r>
                <a:rPr lang="zh-TW" altLang="en-US" b="1">
                  <a:solidFill>
                    <a:schemeClr val="bg1"/>
                  </a:solidFill>
                  <a:latin typeface="+mj-ea"/>
                  <a:ea typeface="+mj-ea"/>
                </a:rPr>
                <a:t>開啟讀寫快取運作原理：</a:t>
              </a:r>
            </a:p>
          </p:txBody>
        </p:sp>
      </p:grpSp>
      <p:pic>
        <p:nvPicPr>
          <p:cNvPr id="9" name="圖片 8">
            <a:extLst>
              <a:ext uri="{FF2B5EF4-FFF2-40B4-BE49-F238E27FC236}">
                <a16:creationId xmlns:a16="http://schemas.microsoft.com/office/drawing/2014/main" id="{D0AE6B58-7C80-41E5-AA21-A98ED2F077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30330" y="3310713"/>
            <a:ext cx="878253" cy="1155519"/>
          </a:xfrm>
          <a:prstGeom prst="rect">
            <a:avLst/>
          </a:prstGeom>
          <a:effectLst>
            <a:outerShdw blurRad="50800" dist="38100" dir="8100000" algn="tr" rotWithShape="0">
              <a:prstClr val="black">
                <a:alpha val="40000"/>
              </a:prstClr>
            </a:outerShdw>
          </a:effectLst>
        </p:spPr>
      </p:pic>
      <p:sp>
        <p:nvSpPr>
          <p:cNvPr id="18" name="箭號: 向左 17">
            <a:extLst>
              <a:ext uri="{FF2B5EF4-FFF2-40B4-BE49-F238E27FC236}">
                <a16:creationId xmlns:a16="http://schemas.microsoft.com/office/drawing/2014/main" id="{22B2DE93-332A-43D5-BB39-5B4F8249BD09}"/>
              </a:ext>
            </a:extLst>
          </p:cNvPr>
          <p:cNvSpPr/>
          <p:nvPr/>
        </p:nvSpPr>
        <p:spPr>
          <a:xfrm>
            <a:off x="1947982" y="4617012"/>
            <a:ext cx="947618" cy="241859"/>
          </a:xfrm>
          <a:prstGeom prst="leftArrow">
            <a:avLst>
              <a:gd name="adj1" fmla="val 50000"/>
              <a:gd name="adj2" fmla="val 82653"/>
            </a:avLst>
          </a:prstGeom>
          <a:solidFill>
            <a:srgbClr val="00206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
        <p:nvSpPr>
          <p:cNvPr id="20" name="文字方塊 19">
            <a:extLst>
              <a:ext uri="{FF2B5EF4-FFF2-40B4-BE49-F238E27FC236}">
                <a16:creationId xmlns:a16="http://schemas.microsoft.com/office/drawing/2014/main" id="{5DE9394D-FB1E-415E-992B-A2127CA0A404}"/>
              </a:ext>
            </a:extLst>
          </p:cNvPr>
          <p:cNvSpPr txBox="1"/>
          <p:nvPr/>
        </p:nvSpPr>
        <p:spPr>
          <a:xfrm>
            <a:off x="2878053" y="4586215"/>
            <a:ext cx="3103320" cy="307777"/>
          </a:xfrm>
          <a:prstGeom prst="rect">
            <a:avLst/>
          </a:prstGeom>
          <a:noFill/>
        </p:spPr>
        <p:txBody>
          <a:bodyPr wrap="square" rtlCol="0">
            <a:spAutoFit/>
          </a:bodyPr>
          <a:lstStyle/>
          <a:p>
            <a:pPr algn="ctr"/>
            <a:r>
              <a:rPr lang="zh-TW" altLang="en-US" b="1" dirty="0">
                <a:solidFill>
                  <a:srgbClr val="002060"/>
                </a:solidFill>
              </a:rPr>
              <a:t>當</a:t>
            </a:r>
            <a:r>
              <a:rPr lang="en-US" altLang="zh-TW" b="1" dirty="0">
                <a:solidFill>
                  <a:srgbClr val="002060"/>
                </a:solidFill>
              </a:rPr>
              <a:t>SSD</a:t>
            </a:r>
            <a:r>
              <a:rPr lang="zh-TW" altLang="en-US" b="1" dirty="0">
                <a:solidFill>
                  <a:srgbClr val="002060"/>
                </a:solidFill>
              </a:rPr>
              <a:t>空間不足時，資料不經過快取</a:t>
            </a:r>
          </a:p>
        </p:txBody>
      </p:sp>
      <p:grpSp>
        <p:nvGrpSpPr>
          <p:cNvPr id="43" name="群組 42">
            <a:extLst>
              <a:ext uri="{FF2B5EF4-FFF2-40B4-BE49-F238E27FC236}">
                <a16:creationId xmlns:a16="http://schemas.microsoft.com/office/drawing/2014/main" id="{5D1592FF-1F83-4E30-BF3A-4307FEAC9F50}"/>
              </a:ext>
            </a:extLst>
          </p:cNvPr>
          <p:cNvGrpSpPr/>
          <p:nvPr/>
        </p:nvGrpSpPr>
        <p:grpSpPr>
          <a:xfrm rot="10800000">
            <a:off x="2189304" y="3635415"/>
            <a:ext cx="4279608" cy="357162"/>
            <a:chOff x="2162008" y="3753946"/>
            <a:chExt cx="4279608" cy="357162"/>
          </a:xfrm>
        </p:grpSpPr>
        <p:grpSp>
          <p:nvGrpSpPr>
            <p:cNvPr id="31" name="群組 30">
              <a:extLst>
                <a:ext uri="{FF2B5EF4-FFF2-40B4-BE49-F238E27FC236}">
                  <a16:creationId xmlns:a16="http://schemas.microsoft.com/office/drawing/2014/main" id="{6FC859CC-2FBA-41CA-A592-45DE3014015A}"/>
                </a:ext>
              </a:extLst>
            </p:cNvPr>
            <p:cNvGrpSpPr/>
            <p:nvPr/>
          </p:nvGrpSpPr>
          <p:grpSpPr>
            <a:xfrm>
              <a:off x="2162008" y="3753946"/>
              <a:ext cx="912075" cy="126248"/>
              <a:chOff x="2000157" y="3753946"/>
              <a:chExt cx="912075" cy="126248"/>
            </a:xfrm>
          </p:grpSpPr>
          <p:cxnSp>
            <p:nvCxnSpPr>
              <p:cNvPr id="22" name="直線接點 21">
                <a:extLst>
                  <a:ext uri="{FF2B5EF4-FFF2-40B4-BE49-F238E27FC236}">
                    <a16:creationId xmlns:a16="http://schemas.microsoft.com/office/drawing/2014/main" id="{A7B462DE-2A46-482F-A208-3B7A47A99490}"/>
                  </a:ext>
                </a:extLst>
              </p:cNvPr>
              <p:cNvCxnSpPr>
                <a:cxnSpLocks/>
              </p:cNvCxnSpPr>
              <p:nvPr/>
            </p:nvCxnSpPr>
            <p:spPr>
              <a:xfrm>
                <a:off x="2741461" y="3753946"/>
                <a:ext cx="170771" cy="126248"/>
              </a:xfrm>
              <a:prstGeom prst="line">
                <a:avLst/>
              </a:prstGeom>
              <a:ln w="28575">
                <a:solidFill>
                  <a:schemeClr val="tx2"/>
                </a:solidFill>
              </a:ln>
            </p:spPr>
            <p:style>
              <a:lnRef idx="1">
                <a:schemeClr val="accent6"/>
              </a:lnRef>
              <a:fillRef idx="0">
                <a:schemeClr val="accent6"/>
              </a:fillRef>
              <a:effectRef idx="0">
                <a:schemeClr val="accent6"/>
              </a:effectRef>
              <a:fontRef idx="minor">
                <a:schemeClr val="tx1"/>
              </a:fontRef>
            </p:style>
          </p:cxnSp>
          <p:cxnSp>
            <p:nvCxnSpPr>
              <p:cNvPr id="25" name="直線接點 24">
                <a:extLst>
                  <a:ext uri="{FF2B5EF4-FFF2-40B4-BE49-F238E27FC236}">
                    <a16:creationId xmlns:a16="http://schemas.microsoft.com/office/drawing/2014/main" id="{1C5AB44D-1734-4BE5-A223-B2897CB03FEF}"/>
                  </a:ext>
                </a:extLst>
              </p:cNvPr>
              <p:cNvCxnSpPr>
                <a:cxnSpLocks/>
              </p:cNvCxnSpPr>
              <p:nvPr/>
            </p:nvCxnSpPr>
            <p:spPr>
              <a:xfrm>
                <a:off x="2000157" y="3875171"/>
                <a:ext cx="907971" cy="0"/>
              </a:xfrm>
              <a:prstGeom prst="line">
                <a:avLst/>
              </a:prstGeom>
              <a:ln w="28575">
                <a:solidFill>
                  <a:schemeClr val="tx2"/>
                </a:solidFill>
              </a:ln>
            </p:spPr>
            <p:style>
              <a:lnRef idx="1">
                <a:schemeClr val="accent6"/>
              </a:lnRef>
              <a:fillRef idx="0">
                <a:schemeClr val="accent6"/>
              </a:fillRef>
              <a:effectRef idx="0">
                <a:schemeClr val="accent6"/>
              </a:effectRef>
              <a:fontRef idx="minor">
                <a:schemeClr val="tx1"/>
              </a:fontRef>
            </p:style>
          </p:cxnSp>
        </p:grpSp>
        <p:grpSp>
          <p:nvGrpSpPr>
            <p:cNvPr id="32" name="群組 31">
              <a:extLst>
                <a:ext uri="{FF2B5EF4-FFF2-40B4-BE49-F238E27FC236}">
                  <a16:creationId xmlns:a16="http://schemas.microsoft.com/office/drawing/2014/main" id="{0D76030E-FF7D-4655-94AC-3919E0099DFB}"/>
                </a:ext>
              </a:extLst>
            </p:cNvPr>
            <p:cNvGrpSpPr/>
            <p:nvPr/>
          </p:nvGrpSpPr>
          <p:grpSpPr>
            <a:xfrm rot="10800000">
              <a:off x="2162008" y="3984860"/>
              <a:ext cx="912075" cy="126248"/>
              <a:chOff x="2000157" y="3753946"/>
              <a:chExt cx="912075" cy="126248"/>
            </a:xfrm>
          </p:grpSpPr>
          <p:cxnSp>
            <p:nvCxnSpPr>
              <p:cNvPr id="33" name="直線接點 32">
                <a:extLst>
                  <a:ext uri="{FF2B5EF4-FFF2-40B4-BE49-F238E27FC236}">
                    <a16:creationId xmlns:a16="http://schemas.microsoft.com/office/drawing/2014/main" id="{8970B7AD-B893-4D69-922A-A9A3B6CCA826}"/>
                  </a:ext>
                </a:extLst>
              </p:cNvPr>
              <p:cNvCxnSpPr>
                <a:cxnSpLocks/>
              </p:cNvCxnSpPr>
              <p:nvPr/>
            </p:nvCxnSpPr>
            <p:spPr>
              <a:xfrm>
                <a:off x="2741461" y="3753946"/>
                <a:ext cx="170771" cy="126248"/>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34" name="直線接點 33">
                <a:extLst>
                  <a:ext uri="{FF2B5EF4-FFF2-40B4-BE49-F238E27FC236}">
                    <a16:creationId xmlns:a16="http://schemas.microsoft.com/office/drawing/2014/main" id="{657751EF-6BAF-44BF-903E-F1E317108354}"/>
                  </a:ext>
                </a:extLst>
              </p:cNvPr>
              <p:cNvCxnSpPr>
                <a:cxnSpLocks/>
              </p:cNvCxnSpPr>
              <p:nvPr/>
            </p:nvCxnSpPr>
            <p:spPr>
              <a:xfrm>
                <a:off x="2000157" y="3875171"/>
                <a:ext cx="907971" cy="0"/>
              </a:xfrm>
              <a:prstGeom prst="line">
                <a:avLst/>
              </a:prstGeom>
              <a:ln w="28575"/>
            </p:spPr>
            <p:style>
              <a:lnRef idx="1">
                <a:schemeClr val="accent2"/>
              </a:lnRef>
              <a:fillRef idx="0">
                <a:schemeClr val="accent2"/>
              </a:fillRef>
              <a:effectRef idx="0">
                <a:schemeClr val="accent2"/>
              </a:effectRef>
              <a:fontRef idx="minor">
                <a:schemeClr val="tx1"/>
              </a:fontRef>
            </p:style>
          </p:cxnSp>
        </p:grpSp>
        <p:grpSp>
          <p:nvGrpSpPr>
            <p:cNvPr id="35" name="群組 34">
              <a:extLst>
                <a:ext uri="{FF2B5EF4-FFF2-40B4-BE49-F238E27FC236}">
                  <a16:creationId xmlns:a16="http://schemas.microsoft.com/office/drawing/2014/main" id="{A9F1BDEF-5320-4F8A-9EC3-1D89717DAECD}"/>
                </a:ext>
              </a:extLst>
            </p:cNvPr>
            <p:cNvGrpSpPr/>
            <p:nvPr/>
          </p:nvGrpSpPr>
          <p:grpSpPr>
            <a:xfrm>
              <a:off x="5529541" y="3753946"/>
              <a:ext cx="912075" cy="126248"/>
              <a:chOff x="2000157" y="3753946"/>
              <a:chExt cx="912075" cy="126248"/>
            </a:xfrm>
          </p:grpSpPr>
          <p:cxnSp>
            <p:nvCxnSpPr>
              <p:cNvPr id="36" name="直線接點 35">
                <a:extLst>
                  <a:ext uri="{FF2B5EF4-FFF2-40B4-BE49-F238E27FC236}">
                    <a16:creationId xmlns:a16="http://schemas.microsoft.com/office/drawing/2014/main" id="{2D2A38F4-3B8D-44DA-9FB4-03C291122829}"/>
                  </a:ext>
                </a:extLst>
              </p:cNvPr>
              <p:cNvCxnSpPr>
                <a:cxnSpLocks/>
              </p:cNvCxnSpPr>
              <p:nvPr/>
            </p:nvCxnSpPr>
            <p:spPr>
              <a:xfrm>
                <a:off x="2741461" y="3753946"/>
                <a:ext cx="170771" cy="126248"/>
              </a:xfrm>
              <a:prstGeom prst="line">
                <a:avLst/>
              </a:prstGeom>
              <a:ln w="28575">
                <a:solidFill>
                  <a:schemeClr val="tx2"/>
                </a:solidFill>
              </a:ln>
            </p:spPr>
            <p:style>
              <a:lnRef idx="1">
                <a:schemeClr val="accent6"/>
              </a:lnRef>
              <a:fillRef idx="0">
                <a:schemeClr val="accent6"/>
              </a:fillRef>
              <a:effectRef idx="0">
                <a:schemeClr val="accent6"/>
              </a:effectRef>
              <a:fontRef idx="minor">
                <a:schemeClr val="tx1"/>
              </a:fontRef>
            </p:style>
          </p:cxnSp>
          <p:cxnSp>
            <p:nvCxnSpPr>
              <p:cNvPr id="37" name="直線接點 36">
                <a:extLst>
                  <a:ext uri="{FF2B5EF4-FFF2-40B4-BE49-F238E27FC236}">
                    <a16:creationId xmlns:a16="http://schemas.microsoft.com/office/drawing/2014/main" id="{CC64EF44-60C6-4EA0-A363-750541A2492F}"/>
                  </a:ext>
                </a:extLst>
              </p:cNvPr>
              <p:cNvCxnSpPr>
                <a:cxnSpLocks/>
              </p:cNvCxnSpPr>
              <p:nvPr/>
            </p:nvCxnSpPr>
            <p:spPr>
              <a:xfrm>
                <a:off x="2000157" y="3875171"/>
                <a:ext cx="907971" cy="0"/>
              </a:xfrm>
              <a:prstGeom prst="line">
                <a:avLst/>
              </a:prstGeom>
              <a:ln w="28575">
                <a:solidFill>
                  <a:schemeClr val="tx2"/>
                </a:solidFill>
              </a:ln>
            </p:spPr>
            <p:style>
              <a:lnRef idx="1">
                <a:schemeClr val="accent6"/>
              </a:lnRef>
              <a:fillRef idx="0">
                <a:schemeClr val="accent6"/>
              </a:fillRef>
              <a:effectRef idx="0">
                <a:schemeClr val="accent6"/>
              </a:effectRef>
              <a:fontRef idx="minor">
                <a:schemeClr val="tx1"/>
              </a:fontRef>
            </p:style>
          </p:cxnSp>
        </p:grpSp>
        <p:grpSp>
          <p:nvGrpSpPr>
            <p:cNvPr id="38" name="群組 37">
              <a:extLst>
                <a:ext uri="{FF2B5EF4-FFF2-40B4-BE49-F238E27FC236}">
                  <a16:creationId xmlns:a16="http://schemas.microsoft.com/office/drawing/2014/main" id="{6E4F4597-43B8-4F4C-9159-A7452A04136F}"/>
                </a:ext>
              </a:extLst>
            </p:cNvPr>
            <p:cNvGrpSpPr/>
            <p:nvPr/>
          </p:nvGrpSpPr>
          <p:grpSpPr>
            <a:xfrm rot="10800000">
              <a:off x="5529541" y="3984860"/>
              <a:ext cx="912075" cy="126248"/>
              <a:chOff x="2000157" y="3753946"/>
              <a:chExt cx="912075" cy="126248"/>
            </a:xfrm>
          </p:grpSpPr>
          <p:cxnSp>
            <p:nvCxnSpPr>
              <p:cNvPr id="39" name="直線接點 38">
                <a:extLst>
                  <a:ext uri="{FF2B5EF4-FFF2-40B4-BE49-F238E27FC236}">
                    <a16:creationId xmlns:a16="http://schemas.microsoft.com/office/drawing/2014/main" id="{AD5612C7-58A0-4609-9531-66A56E50D19C}"/>
                  </a:ext>
                </a:extLst>
              </p:cNvPr>
              <p:cNvCxnSpPr>
                <a:cxnSpLocks/>
              </p:cNvCxnSpPr>
              <p:nvPr/>
            </p:nvCxnSpPr>
            <p:spPr>
              <a:xfrm>
                <a:off x="2741461" y="3753946"/>
                <a:ext cx="170771" cy="126248"/>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40" name="直線接點 39">
                <a:extLst>
                  <a:ext uri="{FF2B5EF4-FFF2-40B4-BE49-F238E27FC236}">
                    <a16:creationId xmlns:a16="http://schemas.microsoft.com/office/drawing/2014/main" id="{CF65AE91-EC53-49FA-8A8D-9300D64BEA67}"/>
                  </a:ext>
                </a:extLst>
              </p:cNvPr>
              <p:cNvCxnSpPr>
                <a:cxnSpLocks/>
              </p:cNvCxnSpPr>
              <p:nvPr/>
            </p:nvCxnSpPr>
            <p:spPr>
              <a:xfrm>
                <a:off x="2000157" y="3875171"/>
                <a:ext cx="907971" cy="0"/>
              </a:xfrm>
              <a:prstGeom prst="line">
                <a:avLst/>
              </a:prstGeom>
              <a:ln w="28575"/>
            </p:spPr>
            <p:style>
              <a:lnRef idx="1">
                <a:schemeClr val="accent2"/>
              </a:lnRef>
              <a:fillRef idx="0">
                <a:schemeClr val="accent2"/>
              </a:fillRef>
              <a:effectRef idx="0">
                <a:schemeClr val="accent2"/>
              </a:effectRef>
              <a:fontRef idx="minor">
                <a:schemeClr val="tx1"/>
              </a:fontRef>
            </p:style>
          </p:cxnSp>
        </p:grpSp>
      </p:grpSp>
      <p:sp>
        <p:nvSpPr>
          <p:cNvPr id="42" name="文字方塊 41">
            <a:extLst>
              <a:ext uri="{FF2B5EF4-FFF2-40B4-BE49-F238E27FC236}">
                <a16:creationId xmlns:a16="http://schemas.microsoft.com/office/drawing/2014/main" id="{45EB3AC1-39EA-43ED-AA83-6902D3F39C9E}"/>
              </a:ext>
            </a:extLst>
          </p:cNvPr>
          <p:cNvSpPr txBox="1"/>
          <p:nvPr/>
        </p:nvSpPr>
        <p:spPr>
          <a:xfrm>
            <a:off x="2306630" y="3899564"/>
            <a:ext cx="700150" cy="307777"/>
          </a:xfrm>
          <a:prstGeom prst="rect">
            <a:avLst/>
          </a:prstGeom>
          <a:noFill/>
        </p:spPr>
        <p:txBody>
          <a:bodyPr wrap="square" rtlCol="0" anchor="t">
            <a:spAutoFit/>
          </a:bodyPr>
          <a:lstStyle/>
          <a:p>
            <a:pPr algn="ctr"/>
            <a:r>
              <a:rPr lang="en-US" altLang="zh-TW" b="1" dirty="0" err="1">
                <a:solidFill>
                  <a:schemeClr val="tx2">
                    <a:lumMod val="75000"/>
                  </a:schemeClr>
                </a:solidFill>
              </a:rPr>
              <a:t>讀取</a:t>
            </a:r>
            <a:endParaRPr lang="en-US" altLang="zh-TW" b="1" dirty="0">
              <a:solidFill>
                <a:schemeClr val="tx2">
                  <a:lumMod val="75000"/>
                </a:schemeClr>
              </a:solidFill>
            </a:endParaRPr>
          </a:p>
        </p:txBody>
      </p:sp>
      <p:sp>
        <p:nvSpPr>
          <p:cNvPr id="44" name="文字方塊 43">
            <a:extLst>
              <a:ext uri="{FF2B5EF4-FFF2-40B4-BE49-F238E27FC236}">
                <a16:creationId xmlns:a16="http://schemas.microsoft.com/office/drawing/2014/main" id="{F8A2C316-B975-43FD-BED7-73FC5E128864}"/>
              </a:ext>
            </a:extLst>
          </p:cNvPr>
          <p:cNvSpPr txBox="1"/>
          <p:nvPr/>
        </p:nvSpPr>
        <p:spPr>
          <a:xfrm>
            <a:off x="2314529" y="3448863"/>
            <a:ext cx="700150" cy="307777"/>
          </a:xfrm>
          <a:prstGeom prst="rect">
            <a:avLst/>
          </a:prstGeom>
          <a:noFill/>
        </p:spPr>
        <p:txBody>
          <a:bodyPr wrap="square" rtlCol="0" anchor="t">
            <a:spAutoFit/>
          </a:bodyPr>
          <a:lstStyle/>
          <a:p>
            <a:pPr algn="ctr"/>
            <a:r>
              <a:rPr lang="en-US" altLang="zh-TW" b="1" err="1">
                <a:solidFill>
                  <a:srgbClr val="C00000"/>
                </a:solidFill>
              </a:rPr>
              <a:t>寫入</a:t>
            </a:r>
          </a:p>
        </p:txBody>
      </p:sp>
      <p:sp>
        <p:nvSpPr>
          <p:cNvPr id="45" name="文字方塊 44">
            <a:extLst>
              <a:ext uri="{FF2B5EF4-FFF2-40B4-BE49-F238E27FC236}">
                <a16:creationId xmlns:a16="http://schemas.microsoft.com/office/drawing/2014/main" id="{8441D92E-BCAF-4AB2-8C52-7701A53710BF}"/>
              </a:ext>
            </a:extLst>
          </p:cNvPr>
          <p:cNvSpPr txBox="1"/>
          <p:nvPr/>
        </p:nvSpPr>
        <p:spPr>
          <a:xfrm>
            <a:off x="5701187" y="3908788"/>
            <a:ext cx="700150" cy="307777"/>
          </a:xfrm>
          <a:prstGeom prst="rect">
            <a:avLst/>
          </a:prstGeom>
          <a:noFill/>
        </p:spPr>
        <p:txBody>
          <a:bodyPr wrap="square" rtlCol="0" anchor="t">
            <a:spAutoFit/>
          </a:bodyPr>
          <a:lstStyle/>
          <a:p>
            <a:pPr algn="ctr"/>
            <a:r>
              <a:rPr lang="en-US" altLang="zh-TW" b="1" dirty="0" err="1">
                <a:solidFill>
                  <a:schemeClr val="tx2">
                    <a:lumMod val="75000"/>
                  </a:schemeClr>
                </a:solidFill>
              </a:rPr>
              <a:t>讀取</a:t>
            </a:r>
            <a:endParaRPr lang="en-US" altLang="zh-TW" b="1" dirty="0">
              <a:solidFill>
                <a:schemeClr val="tx2">
                  <a:lumMod val="75000"/>
                </a:schemeClr>
              </a:solidFill>
            </a:endParaRPr>
          </a:p>
        </p:txBody>
      </p:sp>
      <p:sp>
        <p:nvSpPr>
          <p:cNvPr id="46" name="文字方塊 45">
            <a:extLst>
              <a:ext uri="{FF2B5EF4-FFF2-40B4-BE49-F238E27FC236}">
                <a16:creationId xmlns:a16="http://schemas.microsoft.com/office/drawing/2014/main" id="{BC0A7F18-318B-4314-B5EE-4664D4F5379D}"/>
              </a:ext>
            </a:extLst>
          </p:cNvPr>
          <p:cNvSpPr txBox="1"/>
          <p:nvPr/>
        </p:nvSpPr>
        <p:spPr>
          <a:xfrm>
            <a:off x="5697257" y="3442139"/>
            <a:ext cx="700150" cy="307777"/>
          </a:xfrm>
          <a:prstGeom prst="rect">
            <a:avLst/>
          </a:prstGeom>
          <a:noFill/>
        </p:spPr>
        <p:txBody>
          <a:bodyPr wrap="square" rtlCol="0" anchor="t">
            <a:spAutoFit/>
          </a:bodyPr>
          <a:lstStyle/>
          <a:p>
            <a:pPr algn="ctr"/>
            <a:r>
              <a:rPr lang="en-US" altLang="zh-TW" b="1" err="1">
                <a:solidFill>
                  <a:srgbClr val="C00000"/>
                </a:solidFill>
              </a:rPr>
              <a:t>寫入</a:t>
            </a:r>
          </a:p>
        </p:txBody>
      </p:sp>
      <p:sp>
        <p:nvSpPr>
          <p:cNvPr id="47" name="文字方塊 46">
            <a:extLst>
              <a:ext uri="{FF2B5EF4-FFF2-40B4-BE49-F238E27FC236}">
                <a16:creationId xmlns:a16="http://schemas.microsoft.com/office/drawing/2014/main" id="{2A246732-FD28-409B-B812-BD2B620B41D3}"/>
              </a:ext>
            </a:extLst>
          </p:cNvPr>
          <p:cNvSpPr txBox="1"/>
          <p:nvPr/>
        </p:nvSpPr>
        <p:spPr>
          <a:xfrm>
            <a:off x="6522749" y="4585807"/>
            <a:ext cx="1567898" cy="276999"/>
          </a:xfrm>
          <a:prstGeom prst="rect">
            <a:avLst/>
          </a:prstGeom>
          <a:noFill/>
        </p:spPr>
        <p:txBody>
          <a:bodyPr wrap="square" rtlCol="0">
            <a:spAutoFit/>
          </a:bodyPr>
          <a:lstStyle/>
          <a:p>
            <a:pPr algn="ctr"/>
            <a:r>
              <a:rPr lang="zh-TW" altLang="en-US" sz="1200" b="1" dirty="0">
                <a:solidFill>
                  <a:schemeClr val="tx1">
                    <a:lumMod val="95000"/>
                    <a:lumOff val="5000"/>
                  </a:schemeClr>
                </a:solidFill>
              </a:rPr>
              <a:t>容量</a:t>
            </a:r>
            <a:r>
              <a:rPr lang="en-US" altLang="zh-TW" sz="1200" b="1" dirty="0">
                <a:solidFill>
                  <a:schemeClr val="tx1">
                    <a:lumMod val="95000"/>
                    <a:lumOff val="5000"/>
                  </a:schemeClr>
                </a:solidFill>
              </a:rPr>
              <a:t> HDD</a:t>
            </a:r>
            <a:endParaRPr lang="zh-TW" altLang="en-US" sz="1200" b="1" dirty="0">
              <a:solidFill>
                <a:schemeClr val="tx1">
                  <a:lumMod val="95000"/>
                  <a:lumOff val="5000"/>
                </a:schemeClr>
              </a:solidFill>
            </a:endParaRPr>
          </a:p>
        </p:txBody>
      </p:sp>
      <p:sp>
        <p:nvSpPr>
          <p:cNvPr id="48" name="文字方塊 47">
            <a:extLst>
              <a:ext uri="{FF2B5EF4-FFF2-40B4-BE49-F238E27FC236}">
                <a16:creationId xmlns:a16="http://schemas.microsoft.com/office/drawing/2014/main" id="{6E803F6A-ADEB-4243-AA8C-81357318862C}"/>
              </a:ext>
            </a:extLst>
          </p:cNvPr>
          <p:cNvSpPr txBox="1"/>
          <p:nvPr/>
        </p:nvSpPr>
        <p:spPr>
          <a:xfrm>
            <a:off x="934764" y="4509271"/>
            <a:ext cx="1168125" cy="461665"/>
          </a:xfrm>
          <a:prstGeom prst="rect">
            <a:avLst/>
          </a:prstGeom>
          <a:noFill/>
        </p:spPr>
        <p:txBody>
          <a:bodyPr wrap="square" rtlCol="0">
            <a:spAutoFit/>
          </a:bodyPr>
          <a:lstStyle/>
          <a:p>
            <a:pPr algn="ctr"/>
            <a:r>
              <a:rPr lang="en-US" altLang="zh-TW" sz="1200" b="1">
                <a:solidFill>
                  <a:schemeClr val="tx1">
                    <a:lumMod val="95000"/>
                    <a:lumOff val="5000"/>
                  </a:schemeClr>
                </a:solidFill>
              </a:rPr>
              <a:t>IO </a:t>
            </a:r>
            <a:r>
              <a:rPr lang="zh-TW" altLang="en-US" sz="1200" b="1">
                <a:solidFill>
                  <a:schemeClr val="tx1">
                    <a:lumMod val="95000"/>
                    <a:lumOff val="5000"/>
                  </a:schemeClr>
                </a:solidFill>
              </a:rPr>
              <a:t>高需求</a:t>
            </a:r>
            <a:br>
              <a:rPr lang="en-US" altLang="zh-TW" sz="1200" b="1">
                <a:solidFill>
                  <a:schemeClr val="tx1">
                    <a:lumMod val="95000"/>
                    <a:lumOff val="5000"/>
                  </a:schemeClr>
                </a:solidFill>
              </a:rPr>
            </a:br>
            <a:r>
              <a:rPr lang="zh-TW" altLang="en-US" sz="1200" b="1">
                <a:solidFill>
                  <a:schemeClr val="tx1">
                    <a:lumMod val="95000"/>
                    <a:lumOff val="5000"/>
                  </a:schemeClr>
                </a:solidFill>
              </a:rPr>
              <a:t>應用程式</a:t>
            </a:r>
          </a:p>
        </p:txBody>
      </p:sp>
      <p:sp>
        <p:nvSpPr>
          <p:cNvPr id="54" name="文字方塊 53">
            <a:extLst>
              <a:ext uri="{FF2B5EF4-FFF2-40B4-BE49-F238E27FC236}">
                <a16:creationId xmlns:a16="http://schemas.microsoft.com/office/drawing/2014/main" id="{FE3F1B66-A4D0-441F-AAD1-C4DF6D22AEFA}"/>
              </a:ext>
            </a:extLst>
          </p:cNvPr>
          <p:cNvSpPr txBox="1"/>
          <p:nvPr/>
        </p:nvSpPr>
        <p:spPr>
          <a:xfrm>
            <a:off x="3634685" y="4377300"/>
            <a:ext cx="1567898" cy="276999"/>
          </a:xfrm>
          <a:prstGeom prst="rect">
            <a:avLst/>
          </a:prstGeom>
          <a:noFill/>
        </p:spPr>
        <p:txBody>
          <a:bodyPr wrap="square" rtlCol="0">
            <a:spAutoFit/>
          </a:bodyPr>
          <a:lstStyle/>
          <a:p>
            <a:pPr algn="ctr"/>
            <a:r>
              <a:rPr lang="zh-TW" altLang="en-US" sz="1200" b="1" dirty="0">
                <a:solidFill>
                  <a:schemeClr val="tx1">
                    <a:lumMod val="95000"/>
                    <a:lumOff val="5000"/>
                  </a:schemeClr>
                </a:solidFill>
              </a:rPr>
              <a:t>效能 </a:t>
            </a:r>
            <a:r>
              <a:rPr lang="en-US" altLang="zh-TW" sz="1200" b="1" dirty="0">
                <a:solidFill>
                  <a:schemeClr val="tx1">
                    <a:lumMod val="95000"/>
                    <a:lumOff val="5000"/>
                  </a:schemeClr>
                </a:solidFill>
              </a:rPr>
              <a:t>SSD</a:t>
            </a:r>
            <a:endParaRPr lang="zh-TW" altLang="en-US" sz="1200" b="1" dirty="0">
              <a:solidFill>
                <a:schemeClr val="tx1">
                  <a:lumMod val="95000"/>
                  <a:lumOff val="5000"/>
                </a:schemeClr>
              </a:solidFill>
            </a:endParaRPr>
          </a:p>
        </p:txBody>
      </p:sp>
      <p:pic>
        <p:nvPicPr>
          <p:cNvPr id="1787" name="圖片 1786">
            <a:extLst>
              <a:ext uri="{FF2B5EF4-FFF2-40B4-BE49-F238E27FC236}">
                <a16:creationId xmlns:a16="http://schemas.microsoft.com/office/drawing/2014/main" id="{E01C1DF0-DEBA-4E9A-811B-1D47BC3F37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50853" y="3728170"/>
            <a:ext cx="1164564" cy="730931"/>
          </a:xfrm>
          <a:prstGeom prst="rect">
            <a:avLst/>
          </a:prstGeom>
          <a:effectLst>
            <a:outerShdw blurRad="50800" dist="38100" dir="5400000" algn="t" rotWithShape="0">
              <a:prstClr val="black">
                <a:alpha val="40000"/>
              </a:prstClr>
            </a:outerShdw>
          </a:effectLst>
        </p:spPr>
      </p:pic>
      <p:pic>
        <p:nvPicPr>
          <p:cNvPr id="1788" name="圖片 1787">
            <a:extLst>
              <a:ext uri="{FF2B5EF4-FFF2-40B4-BE49-F238E27FC236}">
                <a16:creationId xmlns:a16="http://schemas.microsoft.com/office/drawing/2014/main" id="{A6EF83F5-A832-4C5F-AF86-003377D3EE5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12707" y="3539775"/>
            <a:ext cx="1245435" cy="837525"/>
          </a:xfrm>
          <a:prstGeom prst="rect">
            <a:avLst/>
          </a:prstGeom>
          <a:effectLst>
            <a:outerShdw blurRad="50800" dist="38100" dir="5400000" algn="t" rotWithShape="0">
              <a:prstClr val="black">
                <a:alpha val="40000"/>
              </a:prstClr>
            </a:outerShdw>
          </a:effectLst>
        </p:spPr>
      </p:pic>
      <p:sp>
        <p:nvSpPr>
          <p:cNvPr id="605" name="箭號: 向左 604">
            <a:extLst>
              <a:ext uri="{FF2B5EF4-FFF2-40B4-BE49-F238E27FC236}">
                <a16:creationId xmlns:a16="http://schemas.microsoft.com/office/drawing/2014/main" id="{7391A00A-D91D-4D75-AFF7-DFB45F312E11}"/>
              </a:ext>
            </a:extLst>
          </p:cNvPr>
          <p:cNvSpPr/>
          <p:nvPr/>
        </p:nvSpPr>
        <p:spPr>
          <a:xfrm rot="10800000">
            <a:off x="5941993" y="4601215"/>
            <a:ext cx="943303" cy="246183"/>
          </a:xfrm>
          <a:prstGeom prst="leftArrow">
            <a:avLst>
              <a:gd name="adj1" fmla="val 50000"/>
              <a:gd name="adj2" fmla="val 82653"/>
            </a:avLst>
          </a:prstGeom>
          <a:solidFill>
            <a:srgbClr val="00206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pic>
        <p:nvPicPr>
          <p:cNvPr id="56" name="Shape 477" descr="ãServer iconãçåçæå°çµæ">
            <a:extLst>
              <a:ext uri="{FF2B5EF4-FFF2-40B4-BE49-F238E27FC236}">
                <a16:creationId xmlns:a16="http://schemas.microsoft.com/office/drawing/2014/main" id="{369FBF17-5A56-B043-B992-0BAD45A9B2CD}"/>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flipH="1">
            <a:off x="865594" y="3338961"/>
            <a:ext cx="1212055" cy="1160690"/>
          </a:xfrm>
          <a:prstGeom prst="rect">
            <a:avLst/>
          </a:prstGeom>
          <a:noFill/>
          <a:ln>
            <a:noFill/>
          </a:ln>
        </p:spPr>
      </p:pic>
    </p:spTree>
    <p:extLst>
      <p:ext uri="{BB962C8B-B14F-4D97-AF65-F5344CB8AC3E}">
        <p14:creationId xmlns:p14="http://schemas.microsoft.com/office/powerpoint/2010/main" val="27000997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34" name="圖片 33">
            <a:extLst>
              <a:ext uri="{FF2B5EF4-FFF2-40B4-BE49-F238E27FC236}">
                <a16:creationId xmlns:a16="http://schemas.microsoft.com/office/drawing/2014/main" id="{942A18A0-645F-B347-B1E5-DC6F7E84A7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5" y="1839305"/>
            <a:ext cx="9150681" cy="3304195"/>
          </a:xfrm>
          <a:prstGeom prst="rect">
            <a:avLst/>
          </a:prstGeom>
        </p:spPr>
      </p:pic>
      <p:sp>
        <p:nvSpPr>
          <p:cNvPr id="33" name="圓角矩形 32">
            <a:extLst>
              <a:ext uri="{FF2B5EF4-FFF2-40B4-BE49-F238E27FC236}">
                <a16:creationId xmlns:a16="http://schemas.microsoft.com/office/drawing/2014/main" id="{3F661695-C66E-4F43-BFCC-9F1752ADEF4E}"/>
              </a:ext>
            </a:extLst>
          </p:cNvPr>
          <p:cNvSpPr/>
          <p:nvPr/>
        </p:nvSpPr>
        <p:spPr>
          <a:xfrm>
            <a:off x="5915236" y="1219800"/>
            <a:ext cx="3043477" cy="3605601"/>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內容版面配置區 1">
            <a:extLst>
              <a:ext uri="{FF2B5EF4-FFF2-40B4-BE49-F238E27FC236}">
                <a16:creationId xmlns:a16="http://schemas.microsoft.com/office/drawing/2014/main" id="{E38528BA-6309-1E4B-AACE-F64AF967B36D}"/>
              </a:ext>
            </a:extLst>
          </p:cNvPr>
          <p:cNvSpPr>
            <a:spLocks noGrp="1"/>
          </p:cNvSpPr>
          <p:nvPr>
            <p:ph idx="1"/>
          </p:nvPr>
        </p:nvSpPr>
        <p:spPr>
          <a:xfrm>
            <a:off x="283780" y="1134344"/>
            <a:ext cx="5569386" cy="3583357"/>
          </a:xfrm>
        </p:spPr>
        <p:txBody>
          <a:bodyPr vert="horz" lIns="91440" tIns="45720" rIns="91440" bIns="45720" rtlCol="0" anchor="t">
            <a:normAutofit fontScale="92500"/>
          </a:bodyPr>
          <a:lstStyle/>
          <a:p>
            <a:pPr>
              <a:lnSpc>
                <a:spcPct val="120000"/>
              </a:lnSpc>
              <a:buClr>
                <a:schemeClr val="tx1">
                  <a:lumMod val="75000"/>
                  <a:lumOff val="25000"/>
                </a:schemeClr>
              </a:buClr>
            </a:pPr>
            <a:r>
              <a:rPr kumimoji="1" lang="zh-TW" altLang="en-US" sz="2100" dirty="0">
                <a:solidFill>
                  <a:schemeClr val="tx1">
                    <a:lumMod val="75000"/>
                    <a:lumOff val="25000"/>
                  </a:schemeClr>
                </a:solidFill>
              </a:rPr>
              <a:t>唯寫快取為微軟提倡，在使用全快閃儲存時，搭配 </a:t>
            </a:r>
            <a:r>
              <a:rPr kumimoji="1" lang="en" altLang="zh-TW" sz="2100" dirty="0">
                <a:solidFill>
                  <a:schemeClr val="tx1">
                    <a:lumMod val="75000"/>
                    <a:lumOff val="25000"/>
                  </a:schemeClr>
                </a:solidFill>
              </a:rPr>
              <a:t>PCIe SSD </a:t>
            </a:r>
            <a:r>
              <a:rPr kumimoji="1" lang="zh-TW" altLang="en-US" sz="2100" dirty="0">
                <a:solidFill>
                  <a:schemeClr val="tx1">
                    <a:lumMod val="75000"/>
                    <a:lumOff val="25000"/>
                  </a:schemeClr>
                </a:solidFill>
              </a:rPr>
              <a:t>將寫入重寫合併</a:t>
            </a:r>
            <a:r>
              <a:rPr lang="zh-TW" altLang="en-US" sz="2100" dirty="0">
                <a:solidFill>
                  <a:schemeClr val="tx1">
                    <a:lumMod val="75000"/>
                    <a:lumOff val="25000"/>
                  </a:schemeClr>
                </a:solidFill>
              </a:rPr>
              <a:t>以提升壽命</a:t>
            </a:r>
            <a:endParaRPr lang="en-US" altLang="zh-TW" sz="2100" dirty="0">
              <a:solidFill>
                <a:schemeClr val="tx1">
                  <a:lumMod val="75000"/>
                  <a:lumOff val="25000"/>
                </a:schemeClr>
              </a:solidFill>
            </a:endParaRPr>
          </a:p>
          <a:p>
            <a:pPr>
              <a:lnSpc>
                <a:spcPct val="120000"/>
              </a:lnSpc>
            </a:pPr>
            <a:r>
              <a:rPr lang="en-US" altLang="zh-TW" sz="2100" dirty="0">
                <a:solidFill>
                  <a:srgbClr val="006600"/>
                </a:solidFill>
              </a:rPr>
              <a:t>QNAP</a:t>
            </a:r>
            <a:r>
              <a:rPr lang="zh-TW" altLang="en-US" sz="2100" dirty="0">
                <a:solidFill>
                  <a:srgbClr val="006600"/>
                </a:solidFill>
              </a:rPr>
              <a:t> 認為，</a:t>
            </a:r>
            <a:r>
              <a:rPr lang="zh-TW" sz="2100" dirty="0">
                <a:solidFill>
                  <a:srgbClr val="006600"/>
                </a:solidFill>
              </a:rPr>
              <a:t>將高成本有</a:t>
            </a:r>
            <a:r>
              <a:rPr lang="zh-TW" altLang="en-US" sz="2100" dirty="0">
                <a:solidFill>
                  <a:srgbClr val="006600"/>
                </a:solidFill>
              </a:rPr>
              <a:t>限容量</a:t>
            </a:r>
            <a:r>
              <a:rPr lang="zh-TW" sz="2100" dirty="0">
                <a:solidFill>
                  <a:srgbClr val="006600"/>
                </a:solidFill>
              </a:rPr>
              <a:t>的</a:t>
            </a:r>
            <a:r>
              <a:rPr lang="zh-TW" altLang="en-US" sz="2100" dirty="0">
                <a:solidFill>
                  <a:srgbClr val="006600"/>
                </a:solidFill>
              </a:rPr>
              <a:t> </a:t>
            </a:r>
            <a:r>
              <a:rPr lang="en" altLang="zh-TW" sz="2100" dirty="0">
                <a:solidFill>
                  <a:srgbClr val="006600"/>
                </a:solidFill>
              </a:rPr>
              <a:t>SSD</a:t>
            </a:r>
            <a:r>
              <a:rPr lang="zh-TW" altLang="en-US" sz="2100" dirty="0">
                <a:solidFill>
                  <a:srgbClr val="006600"/>
                </a:solidFill>
              </a:rPr>
              <a:t> </a:t>
            </a:r>
            <a:r>
              <a:rPr lang="zh-TW" sz="2100" dirty="0">
                <a:solidFill>
                  <a:srgbClr val="006600"/>
                </a:solidFill>
              </a:rPr>
              <a:t>使用寫入快取，在特</a:t>
            </a:r>
            <a:r>
              <a:rPr lang="zh-TW" altLang="en-US" sz="2100" dirty="0">
                <a:solidFill>
                  <a:srgbClr val="006600"/>
                </a:solidFill>
              </a:rPr>
              <a:t>定應用下將</a:t>
            </a:r>
            <a:r>
              <a:rPr lang="zh-TW" sz="2100" dirty="0">
                <a:solidFill>
                  <a:srgbClr val="006600"/>
                </a:solidFill>
              </a:rPr>
              <a:t>獲得最高的性價比</a:t>
            </a:r>
            <a:r>
              <a:rPr kumimoji="1" lang="zh-TW" altLang="en-US" sz="2100" dirty="0">
                <a:solidFill>
                  <a:srgbClr val="006600"/>
                </a:solidFill>
              </a:rPr>
              <a:t>：</a:t>
            </a:r>
            <a:endParaRPr lang="zh-TW" dirty="0">
              <a:solidFill>
                <a:srgbClr val="006600"/>
              </a:solidFill>
            </a:endParaRPr>
          </a:p>
          <a:p>
            <a:pPr marL="0" indent="0">
              <a:lnSpc>
                <a:spcPct val="120000"/>
              </a:lnSpc>
              <a:buClr>
                <a:schemeClr val="tx1">
                  <a:lumMod val="75000"/>
                  <a:lumOff val="25000"/>
                </a:schemeClr>
              </a:buClr>
              <a:buNone/>
            </a:pPr>
            <a:r>
              <a:rPr kumimoji="1" lang="en-US" altLang="zh-TW" sz="2100" dirty="0">
                <a:solidFill>
                  <a:schemeClr val="tx1">
                    <a:lumMod val="75000"/>
                    <a:lumOff val="25000"/>
                  </a:schemeClr>
                </a:solidFill>
              </a:rPr>
              <a:t>1.</a:t>
            </a:r>
            <a:r>
              <a:rPr kumimoji="1" lang="zh-TW" altLang="en-US" sz="2100" dirty="0">
                <a:solidFill>
                  <a:schemeClr val="tx1">
                    <a:lumMod val="75000"/>
                    <a:lumOff val="25000"/>
                  </a:schemeClr>
                </a:solidFill>
              </a:rPr>
              <a:t> 需要以高速傳入的檔案伺服器</a:t>
            </a:r>
          </a:p>
          <a:p>
            <a:pPr marL="0" indent="0">
              <a:lnSpc>
                <a:spcPct val="120000"/>
              </a:lnSpc>
              <a:buNone/>
            </a:pPr>
            <a:r>
              <a:rPr kumimoji="1" lang="en-US" altLang="zh-TW" sz="2100" dirty="0">
                <a:solidFill>
                  <a:schemeClr val="tx1">
                    <a:lumMod val="75000"/>
                    <a:lumOff val="25000"/>
                  </a:schemeClr>
                </a:solidFill>
              </a:rPr>
              <a:t>2.</a:t>
            </a:r>
            <a:r>
              <a:rPr kumimoji="1" lang="zh-TW" altLang="en-US" sz="2100" dirty="0">
                <a:solidFill>
                  <a:schemeClr val="tx1">
                    <a:lumMod val="75000"/>
                    <a:lumOff val="25000"/>
                  </a:schemeClr>
                </a:solidFill>
              </a:rPr>
              <a:t> 在資料存取種類上，寫</a:t>
            </a:r>
            <a:r>
              <a:rPr kumimoji="1" lang="zh-TW" altLang="en-US" sz="2100" dirty="0"/>
              <a:t>入明</a:t>
            </a:r>
            <a:r>
              <a:rPr kumimoji="1" lang="zh-TW" altLang="en-US" sz="2100" dirty="0">
                <a:solidFill>
                  <a:schemeClr val="tx1">
                    <a:lumMod val="75000"/>
                    <a:lumOff val="25000"/>
                  </a:schemeClr>
                </a:solidFill>
              </a:rPr>
              <a:t>顯大於讀取</a:t>
            </a:r>
            <a:r>
              <a:rPr lang="zh-TW" altLang="en-US" sz="2100" dirty="0">
                <a:solidFill>
                  <a:schemeClr val="tx1">
                    <a:lumMod val="75000"/>
                    <a:lumOff val="25000"/>
                  </a:schemeClr>
                </a:solidFill>
              </a:rPr>
              <a:t>的</a:t>
            </a:r>
            <a:r>
              <a:rPr kumimoji="1" lang="zh-TW" altLang="en-US" sz="2100" dirty="0">
                <a:solidFill>
                  <a:schemeClr val="tx1">
                    <a:lumMod val="75000"/>
                    <a:lumOff val="25000"/>
                  </a:schemeClr>
                </a:solidFill>
              </a:rPr>
              <a:t>資料庫</a:t>
            </a:r>
            <a:br>
              <a:rPr kumimoji="1" lang="en-US" altLang="zh-TW" sz="2100" dirty="0">
                <a:solidFill>
                  <a:schemeClr val="tx1">
                    <a:lumMod val="75000"/>
                    <a:lumOff val="25000"/>
                  </a:schemeClr>
                </a:solidFill>
              </a:rPr>
            </a:br>
            <a:r>
              <a:rPr kumimoji="1" lang="en-US" altLang="zh-TW" sz="2100" dirty="0">
                <a:solidFill>
                  <a:schemeClr val="tx1">
                    <a:lumMod val="75000"/>
                    <a:lumOff val="25000"/>
                  </a:schemeClr>
                </a:solidFill>
              </a:rPr>
              <a:t>     </a:t>
            </a:r>
            <a:r>
              <a:rPr kumimoji="1" lang="zh-TW" altLang="en-US" sz="2100" dirty="0">
                <a:solidFill>
                  <a:schemeClr val="tx1">
                    <a:lumMod val="75000"/>
                    <a:lumOff val="25000"/>
                  </a:schemeClr>
                </a:solidFill>
              </a:rPr>
              <a:t>應用 </a:t>
            </a:r>
            <a:r>
              <a:rPr kumimoji="1" lang="en-US" altLang="zh-TW" sz="2100" dirty="0">
                <a:solidFill>
                  <a:schemeClr val="tx1">
                    <a:lumMod val="75000"/>
                    <a:lumOff val="25000"/>
                  </a:schemeClr>
                </a:solidFill>
              </a:rPr>
              <a:t>(</a:t>
            </a:r>
            <a:r>
              <a:rPr kumimoji="1" lang="zh-TW" altLang="en-US" sz="2100" dirty="0">
                <a:solidFill>
                  <a:schemeClr val="tx1">
                    <a:lumMod val="75000"/>
                    <a:lumOff val="25000"/>
                  </a:schemeClr>
                </a:solidFill>
              </a:rPr>
              <a:t>如 </a:t>
            </a:r>
            <a:r>
              <a:rPr kumimoji="1" lang="en" altLang="zh-TW" sz="2100" dirty="0">
                <a:solidFill>
                  <a:schemeClr val="tx1">
                    <a:lumMod val="75000"/>
                    <a:lumOff val="25000"/>
                  </a:schemeClr>
                </a:solidFill>
              </a:rPr>
              <a:t>I</a:t>
            </a:r>
            <a:r>
              <a:rPr kumimoji="1" lang="en-US" altLang="zh-TW" sz="2100" dirty="0">
                <a:solidFill>
                  <a:schemeClr val="tx1">
                    <a:lumMod val="75000"/>
                    <a:lumOff val="25000"/>
                  </a:schemeClr>
                </a:solidFill>
              </a:rPr>
              <a:t>o</a:t>
            </a:r>
            <a:r>
              <a:rPr kumimoji="1" lang="en" altLang="zh-TW" sz="2100" dirty="0">
                <a:solidFill>
                  <a:schemeClr val="tx1">
                    <a:lumMod val="75000"/>
                    <a:lumOff val="25000"/>
                  </a:schemeClr>
                </a:solidFill>
              </a:rPr>
              <a:t>T </a:t>
            </a:r>
            <a:r>
              <a:rPr kumimoji="1" lang="zh-TW" altLang="en-US" sz="2100" dirty="0">
                <a:solidFill>
                  <a:schemeClr val="tx1">
                    <a:lumMod val="75000"/>
                    <a:lumOff val="25000"/>
                  </a:schemeClr>
                </a:solidFill>
              </a:rPr>
              <a:t>監控伺服器</a:t>
            </a:r>
            <a:r>
              <a:rPr kumimoji="1" lang="en-US" altLang="zh-TW" sz="2100" dirty="0">
                <a:solidFill>
                  <a:schemeClr val="tx1">
                    <a:lumMod val="75000"/>
                    <a:lumOff val="25000"/>
                  </a:schemeClr>
                </a:solidFill>
              </a:rPr>
              <a:t>)</a:t>
            </a:r>
            <a:br>
              <a:rPr lang="en-US" altLang="zh-TW" sz="2100" dirty="0"/>
            </a:br>
            <a:r>
              <a:rPr lang="en-US" altLang="zh-TW" sz="2100" dirty="0"/>
              <a:t>3.</a:t>
            </a:r>
            <a:r>
              <a:rPr lang="zh-TW" altLang="en-US" sz="2100" dirty="0"/>
              <a:t> 寫入放大低，壽命高的 </a:t>
            </a:r>
            <a:r>
              <a:rPr lang="en-US" altLang="zh-TW" sz="2100" dirty="0"/>
              <a:t>SSD</a:t>
            </a:r>
            <a:r>
              <a:rPr lang="zh-TW" altLang="en-US" sz="2100" dirty="0"/>
              <a:t> 與其他 </a:t>
            </a:r>
            <a:r>
              <a:rPr lang="en-US" altLang="zh-TW" sz="2100" dirty="0"/>
              <a:t>SSD</a:t>
            </a:r>
            <a:r>
              <a:rPr lang="zh-TW" altLang="en-US" sz="2100" dirty="0"/>
              <a:t> 混用</a:t>
            </a:r>
            <a:br>
              <a:rPr lang="zh-TW" altLang="en-US" sz="2100" dirty="0"/>
            </a:br>
            <a:r>
              <a:rPr lang="en-US" altLang="zh-TW" sz="2100" dirty="0"/>
              <a:t>    </a:t>
            </a:r>
            <a:r>
              <a:rPr lang="zh-TW" altLang="en-US" sz="2100" dirty="0"/>
              <a:t>如</a:t>
            </a:r>
            <a:r>
              <a:rPr kumimoji="1" lang="zh-TW" altLang="en-US" sz="2100" dirty="0">
                <a:solidFill>
                  <a:schemeClr val="tx1">
                    <a:lumMod val="75000"/>
                    <a:lumOff val="25000"/>
                  </a:schemeClr>
                </a:solidFill>
              </a:rPr>
              <a:t> </a:t>
            </a:r>
            <a:r>
              <a:rPr kumimoji="1" lang="en" altLang="zh-TW" sz="2100" dirty="0">
                <a:solidFill>
                  <a:schemeClr val="tx1">
                    <a:lumMod val="75000"/>
                    <a:lumOff val="25000"/>
                  </a:schemeClr>
                </a:solidFill>
              </a:rPr>
              <a:t>Intel</a:t>
            </a:r>
            <a:r>
              <a:rPr kumimoji="1" lang="en" altLang="zh-TW" sz="2100" baseline="30000" dirty="0">
                <a:solidFill>
                  <a:schemeClr val="tx1">
                    <a:lumMod val="75000"/>
                    <a:lumOff val="25000"/>
                  </a:schemeClr>
                </a:solidFill>
              </a:rPr>
              <a:t>®</a:t>
            </a:r>
            <a:r>
              <a:rPr kumimoji="1" lang="en" altLang="zh-TW" sz="2100" dirty="0">
                <a:solidFill>
                  <a:schemeClr val="tx1">
                    <a:lumMod val="75000"/>
                    <a:lumOff val="25000"/>
                  </a:schemeClr>
                </a:solidFill>
              </a:rPr>
              <a:t> </a:t>
            </a:r>
            <a:r>
              <a:rPr kumimoji="1" lang="en" altLang="zh-TW" sz="2100" dirty="0" err="1">
                <a:solidFill>
                  <a:schemeClr val="tx1">
                    <a:lumMod val="75000"/>
                    <a:lumOff val="25000"/>
                  </a:schemeClr>
                </a:solidFill>
              </a:rPr>
              <a:t>Optane</a:t>
            </a:r>
            <a:r>
              <a:rPr kumimoji="1" lang="en" altLang="zh-TW" sz="2100" dirty="0">
                <a:solidFill>
                  <a:schemeClr val="tx1">
                    <a:lumMod val="75000"/>
                    <a:lumOff val="25000"/>
                  </a:schemeClr>
                </a:solidFill>
              </a:rPr>
              <a:t>™</a:t>
            </a:r>
            <a:endParaRPr kumimoji="1" lang="zh-TW" altLang="en-US" dirty="0"/>
          </a:p>
        </p:txBody>
      </p:sp>
      <p:sp>
        <p:nvSpPr>
          <p:cNvPr id="263" name="Shape 263"/>
          <p:cNvSpPr txBox="1">
            <a:spLocks noGrp="1"/>
          </p:cNvSpPr>
          <p:nvPr>
            <p:ph type="title"/>
          </p:nvPr>
        </p:nvSpPr>
        <p:spPr>
          <a:xfrm>
            <a:off x="130694" y="79473"/>
            <a:ext cx="8882611" cy="857250"/>
          </a:xfrm>
          <a:prstGeom prst="rect">
            <a:avLst/>
          </a:prstGeom>
          <a:noFill/>
          <a:ln>
            <a:noFill/>
          </a:ln>
        </p:spPr>
        <p:txBody>
          <a:bodyPr spcFirstLastPara="1" wrap="square" lIns="91425" tIns="45700" rIns="91425" bIns="45700" anchor="ctr" anchorCtr="0">
            <a:noAutofit/>
          </a:bodyPr>
          <a:lstStyle/>
          <a:p>
            <a:pPr>
              <a:buClr>
                <a:schemeClr val="lt1"/>
              </a:buClr>
              <a:buSzPts val="800"/>
            </a:pPr>
            <a:r>
              <a:rPr lang="zh-TW" altLang="en-US" sz="3200">
                <a:latin typeface="Microsoft JhengHei"/>
                <a:ea typeface="Microsoft JhengHei"/>
                <a:cs typeface="Microsoft JhengHei"/>
                <a:sym typeface="Microsoft JhengHei"/>
              </a:rPr>
              <a:t>導入</a:t>
            </a:r>
            <a:r>
              <a:rPr lang="zh-TW" sz="3200">
                <a:latin typeface="Microsoft JhengHei"/>
                <a:ea typeface="Microsoft JhengHei"/>
                <a:cs typeface="Microsoft JhengHei"/>
                <a:sym typeface="Microsoft JhengHei"/>
              </a:rPr>
              <a:t>唯寫快取</a:t>
            </a:r>
            <a:r>
              <a:rPr lang="zh-TW" altLang="en-US" sz="3200">
                <a:latin typeface="Microsoft JhengHei"/>
                <a:ea typeface="Microsoft JhengHei"/>
                <a:cs typeface="Microsoft JhengHei"/>
                <a:sym typeface="Microsoft JhengHei"/>
              </a:rPr>
              <a:t> </a:t>
            </a:r>
            <a:r>
              <a:rPr lang="zh-TW" sz="3200">
                <a:latin typeface="Microsoft JhengHei"/>
                <a:ea typeface="Microsoft JhengHei"/>
                <a:cs typeface="Microsoft JhengHei"/>
                <a:sym typeface="Microsoft JhengHei"/>
              </a:rPr>
              <a:t>(Write-Only) </a:t>
            </a:r>
            <a:br>
              <a:rPr lang="zh-TW" sz="3200">
                <a:latin typeface="Microsoft JhengHei"/>
                <a:ea typeface="Microsoft JhengHei"/>
                <a:cs typeface="Microsoft JhengHei"/>
              </a:rPr>
            </a:br>
            <a:r>
              <a:rPr lang="zh-TW" altLang="en-US" sz="3200">
                <a:latin typeface="Microsoft JhengHei"/>
                <a:ea typeface="Microsoft JhengHei"/>
                <a:cs typeface="Microsoft JhengHei"/>
                <a:sym typeface="Microsoft JhengHei"/>
              </a:rPr>
              <a:t>有效提高</a:t>
            </a:r>
            <a:r>
              <a:rPr lang="zh-TW" altLang="en-US" sz="3200">
                <a:latin typeface="Microsoft JhengHei"/>
                <a:ea typeface="Microsoft JhengHei"/>
                <a:cs typeface="Microsoft JhengHei"/>
              </a:rPr>
              <a:t> </a:t>
            </a:r>
            <a:r>
              <a:rPr lang="en-US" altLang="zh-TW" sz="3200">
                <a:latin typeface="Microsoft JhengHei"/>
                <a:ea typeface="Microsoft JhengHei"/>
                <a:cs typeface="Microsoft JhengHei"/>
              </a:rPr>
              <a:t>SSD</a:t>
            </a:r>
            <a:r>
              <a:rPr lang="zh-TW" altLang="en-US" sz="3200">
                <a:latin typeface="Microsoft JhengHei"/>
                <a:ea typeface="Microsoft JhengHei"/>
                <a:cs typeface="Microsoft JhengHei"/>
              </a:rPr>
              <a:t> </a:t>
            </a:r>
            <a:r>
              <a:rPr lang="en-US" altLang="zh-TW" sz="3200" err="1">
                <a:latin typeface="Microsoft JhengHei"/>
                <a:ea typeface="Microsoft JhengHei"/>
                <a:cs typeface="Microsoft JhengHei"/>
              </a:rPr>
              <a:t>應用</a:t>
            </a:r>
            <a:r>
              <a:rPr lang="zh-TW" altLang="en-US" sz="3200">
                <a:latin typeface="Microsoft JhengHei"/>
                <a:ea typeface="Microsoft JhengHei"/>
                <a:cs typeface="Microsoft JhengHei"/>
              </a:rPr>
              <a:t>的性價比</a:t>
            </a:r>
            <a:endParaRPr sz="2800" i="0" u="none" strike="noStrike" cap="none">
              <a:solidFill>
                <a:schemeClr val="lt1"/>
              </a:solidFill>
              <a:latin typeface="Microsoft JhengHei"/>
              <a:ea typeface="Microsoft JhengHei"/>
              <a:cs typeface="Microsoft JhengHei"/>
              <a:sym typeface="Microsoft JhengHei"/>
            </a:endParaRPr>
          </a:p>
        </p:txBody>
      </p:sp>
      <p:sp>
        <p:nvSpPr>
          <p:cNvPr id="266" name="Shape 266"/>
          <p:cNvSpPr txBox="1"/>
          <p:nvPr/>
        </p:nvSpPr>
        <p:spPr>
          <a:xfrm>
            <a:off x="183457" y="4610001"/>
            <a:ext cx="5396136" cy="215400"/>
          </a:xfrm>
          <a:prstGeom prst="rect">
            <a:avLst/>
          </a:prstGeom>
          <a:noFill/>
          <a:ln>
            <a:noFill/>
          </a:ln>
        </p:spPr>
        <p:txBody>
          <a:bodyPr spcFirstLastPara="1" wrap="square" lIns="91425" tIns="45700" rIns="91425" bIns="45700" anchor="t" anchorCtr="0">
            <a:noAutofit/>
          </a:bodyPr>
          <a:lstStyle/>
          <a:p>
            <a:pPr marL="444500" marR="0" lvl="0" indent="-342900" algn="l" rtl="0">
              <a:lnSpc>
                <a:spcPct val="100000"/>
              </a:lnSpc>
              <a:spcBef>
                <a:spcPts val="0"/>
              </a:spcBef>
              <a:spcAft>
                <a:spcPts val="0"/>
              </a:spcAft>
              <a:buNone/>
            </a:pPr>
            <a:r>
              <a:rPr lang="zh-TW" altLang="en-US" sz="800" b="1" u="none" strike="noStrike" cap="none" dirty="0">
                <a:solidFill>
                  <a:schemeClr val="tx1">
                    <a:lumMod val="85000"/>
                    <a:lumOff val="15000"/>
                  </a:schemeClr>
                </a:solidFill>
                <a:latin typeface="Arial"/>
                <a:ea typeface="Arial"/>
                <a:cs typeface="Arial"/>
                <a:sym typeface="Arial"/>
              </a:rPr>
              <a:t>資料來源 </a:t>
            </a:r>
            <a:r>
              <a:rPr lang="zh-TW" sz="800" b="1" u="none" strike="noStrike" cap="none" dirty="0">
                <a:solidFill>
                  <a:schemeClr val="tx1">
                    <a:lumMod val="85000"/>
                    <a:lumOff val="15000"/>
                  </a:schemeClr>
                </a:solidFill>
                <a:latin typeface="Arial"/>
                <a:ea typeface="Arial"/>
                <a:cs typeface="Arial"/>
                <a:sym typeface="Arial"/>
              </a:rPr>
              <a:t>: </a:t>
            </a:r>
            <a:r>
              <a:rPr lang="zh-TW" sz="800" b="0" i="0" u="none" strike="noStrike" cap="none" dirty="0">
                <a:solidFill>
                  <a:schemeClr val="tx1">
                    <a:lumMod val="85000"/>
                    <a:lumOff val="15000"/>
                  </a:schemeClr>
                </a:solidFill>
                <a:sym typeface="Arial"/>
                <a:hlinkClick r:id="rId4"/>
              </a:rPr>
              <a:t>https://docs.microsoft.com/en-us/windows-server/storage/storage-spaces/understand-the-cache</a:t>
            </a:r>
            <a:endParaRPr lang="zh-TW" altLang="en-US" dirty="0">
              <a:solidFill>
                <a:schemeClr val="tx1">
                  <a:lumMod val="85000"/>
                  <a:lumOff val="15000"/>
                </a:schemeClr>
              </a:solidFill>
            </a:endParaRPr>
          </a:p>
        </p:txBody>
      </p:sp>
      <p:grpSp>
        <p:nvGrpSpPr>
          <p:cNvPr id="258" name="群組 257">
            <a:extLst>
              <a:ext uri="{FF2B5EF4-FFF2-40B4-BE49-F238E27FC236}">
                <a16:creationId xmlns:a16="http://schemas.microsoft.com/office/drawing/2014/main" id="{3A246B2D-6644-4A6D-87C6-A8FFEEC65C9A}"/>
              </a:ext>
            </a:extLst>
          </p:cNvPr>
          <p:cNvGrpSpPr/>
          <p:nvPr/>
        </p:nvGrpSpPr>
        <p:grpSpPr>
          <a:xfrm>
            <a:off x="5989691" y="1279943"/>
            <a:ext cx="3758168" cy="4198342"/>
            <a:chOff x="5896920" y="1311362"/>
            <a:chExt cx="3758168" cy="4198342"/>
          </a:xfrm>
        </p:grpSpPr>
        <p:sp>
          <p:nvSpPr>
            <p:cNvPr id="23" name="弧形 22">
              <a:extLst>
                <a:ext uri="{FF2B5EF4-FFF2-40B4-BE49-F238E27FC236}">
                  <a16:creationId xmlns:a16="http://schemas.microsoft.com/office/drawing/2014/main" id="{FFE4EFFA-792B-417D-93A5-9D947575D03E}"/>
                </a:ext>
              </a:extLst>
            </p:cNvPr>
            <p:cNvSpPr/>
            <p:nvPr/>
          </p:nvSpPr>
          <p:spPr>
            <a:xfrm rot="14580648">
              <a:off x="6569274" y="2423889"/>
              <a:ext cx="4110804" cy="2060825"/>
            </a:xfrm>
            <a:prstGeom prst="arc">
              <a:avLst/>
            </a:prstGeom>
            <a:ln w="34925">
              <a:solidFill>
                <a:srgbClr val="0070C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3" name="矩形 2">
              <a:extLst>
                <a:ext uri="{FF2B5EF4-FFF2-40B4-BE49-F238E27FC236}">
                  <a16:creationId xmlns:a16="http://schemas.microsoft.com/office/drawing/2014/main" id="{8AB9C61D-7074-41BA-8611-2AE8E031F2CB}"/>
                </a:ext>
              </a:extLst>
            </p:cNvPr>
            <p:cNvSpPr/>
            <p:nvPr/>
          </p:nvSpPr>
          <p:spPr>
            <a:xfrm>
              <a:off x="6074229" y="3913833"/>
              <a:ext cx="582804" cy="8211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lumMod val="75000"/>
                      <a:lumOff val="25000"/>
                    </a:schemeClr>
                  </a:solidFill>
                </a:rPr>
                <a:t>SSD</a:t>
              </a:r>
              <a:endParaRPr lang="zh-TW" altLang="en-US" sz="1200" b="1">
                <a:solidFill>
                  <a:schemeClr val="tx1">
                    <a:lumMod val="75000"/>
                    <a:lumOff val="25000"/>
                  </a:schemeClr>
                </a:solidFill>
              </a:endParaRPr>
            </a:p>
          </p:txBody>
        </p:sp>
        <p:sp>
          <p:nvSpPr>
            <p:cNvPr id="7" name="矩形 6">
              <a:extLst>
                <a:ext uri="{FF2B5EF4-FFF2-40B4-BE49-F238E27FC236}">
                  <a16:creationId xmlns:a16="http://schemas.microsoft.com/office/drawing/2014/main" id="{E1B3B694-469D-42DC-A161-D2C647F7468A}"/>
                </a:ext>
              </a:extLst>
            </p:cNvPr>
            <p:cNvSpPr/>
            <p:nvPr/>
          </p:nvSpPr>
          <p:spPr>
            <a:xfrm>
              <a:off x="6741920" y="3913833"/>
              <a:ext cx="582804" cy="8211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lumMod val="75000"/>
                      <a:lumOff val="25000"/>
                    </a:schemeClr>
                  </a:solidFill>
                </a:rPr>
                <a:t>SSD</a:t>
              </a:r>
              <a:endParaRPr lang="zh-TW" altLang="en-US" sz="1200" b="1">
                <a:solidFill>
                  <a:schemeClr val="tx1">
                    <a:lumMod val="75000"/>
                    <a:lumOff val="25000"/>
                  </a:schemeClr>
                </a:solidFill>
              </a:endParaRPr>
            </a:p>
          </p:txBody>
        </p:sp>
        <p:cxnSp>
          <p:nvCxnSpPr>
            <p:cNvPr id="5" name="接點: 肘形 4">
              <a:extLst>
                <a:ext uri="{FF2B5EF4-FFF2-40B4-BE49-F238E27FC236}">
                  <a16:creationId xmlns:a16="http://schemas.microsoft.com/office/drawing/2014/main" id="{22ACB3A2-9A1F-46C9-B8CF-E5DF4ADAEBA5}"/>
                </a:ext>
              </a:extLst>
            </p:cNvPr>
            <p:cNvCxnSpPr>
              <a:cxnSpLocks/>
              <a:endCxn id="7" idx="0"/>
            </p:cNvCxnSpPr>
            <p:nvPr/>
          </p:nvCxnSpPr>
          <p:spPr>
            <a:xfrm>
              <a:off x="6668989" y="3657600"/>
              <a:ext cx="364333" cy="256233"/>
            </a:xfrm>
            <a:prstGeom prst="bentConnector2">
              <a:avLst/>
            </a:prstGeom>
            <a:ln w="34925" cmpd="sng">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4" name="接點: 肘形 13">
              <a:extLst>
                <a:ext uri="{FF2B5EF4-FFF2-40B4-BE49-F238E27FC236}">
                  <a16:creationId xmlns:a16="http://schemas.microsoft.com/office/drawing/2014/main" id="{CAB6BF4F-B6E1-4CB0-B9B1-7DA347367090}"/>
                </a:ext>
              </a:extLst>
            </p:cNvPr>
            <p:cNvCxnSpPr>
              <a:cxnSpLocks/>
            </p:cNvCxnSpPr>
            <p:nvPr/>
          </p:nvCxnSpPr>
          <p:spPr>
            <a:xfrm rot="5400000">
              <a:off x="6272618" y="3496041"/>
              <a:ext cx="510811" cy="324780"/>
            </a:xfrm>
            <a:prstGeom prst="bentConnector3">
              <a:avLst>
                <a:gd name="adj1" fmla="val 50000"/>
              </a:avLst>
            </a:prstGeom>
            <a:ln w="34925" cmpd="sng">
              <a:solidFill>
                <a:srgbClr val="0071C2"/>
              </a:solidFill>
              <a:round/>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7" name="群組 16">
              <a:extLst>
                <a:ext uri="{FF2B5EF4-FFF2-40B4-BE49-F238E27FC236}">
                  <a16:creationId xmlns:a16="http://schemas.microsoft.com/office/drawing/2014/main" id="{1EDCB3AC-2621-410E-82F0-ADBB0E217A71}"/>
                </a:ext>
              </a:extLst>
            </p:cNvPr>
            <p:cNvGrpSpPr/>
            <p:nvPr/>
          </p:nvGrpSpPr>
          <p:grpSpPr>
            <a:xfrm>
              <a:off x="6400398" y="2597499"/>
              <a:ext cx="577780" cy="805526"/>
              <a:chOff x="6404096" y="2612019"/>
              <a:chExt cx="577780" cy="805526"/>
            </a:xfrm>
          </p:grpSpPr>
          <p:sp>
            <p:nvSpPr>
              <p:cNvPr id="16" name="直角三角形 15">
                <a:extLst>
                  <a:ext uri="{FF2B5EF4-FFF2-40B4-BE49-F238E27FC236}">
                    <a16:creationId xmlns:a16="http://schemas.microsoft.com/office/drawing/2014/main" id="{04B1F122-2788-4B2B-96AB-848914CD07E3}"/>
                  </a:ext>
                </a:extLst>
              </p:cNvPr>
              <p:cNvSpPr/>
              <p:nvPr/>
            </p:nvSpPr>
            <p:spPr>
              <a:xfrm>
                <a:off x="6404096" y="2612019"/>
                <a:ext cx="577780" cy="805526"/>
              </a:xfrm>
              <a:prstGeom prst="rtTriangle">
                <a:avLst/>
              </a:prstGeom>
              <a:solidFill>
                <a:srgbClr val="EFC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直角三角形 19">
                <a:extLst>
                  <a:ext uri="{FF2B5EF4-FFF2-40B4-BE49-F238E27FC236}">
                    <a16:creationId xmlns:a16="http://schemas.microsoft.com/office/drawing/2014/main" id="{9F4B8198-7CEE-433E-8BBC-E275649EE4B3}"/>
                  </a:ext>
                </a:extLst>
              </p:cNvPr>
              <p:cNvSpPr/>
              <p:nvPr/>
            </p:nvSpPr>
            <p:spPr>
              <a:xfrm rot="10800000">
                <a:off x="6404096" y="2612019"/>
                <a:ext cx="577780" cy="805526"/>
              </a:xfrm>
              <a:prstGeom prst="rtTriangle">
                <a:avLst/>
              </a:prstGeom>
              <a:solidFill>
                <a:srgbClr val="F1CD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8" name="文字方塊 17">
              <a:extLst>
                <a:ext uri="{FF2B5EF4-FFF2-40B4-BE49-F238E27FC236}">
                  <a16:creationId xmlns:a16="http://schemas.microsoft.com/office/drawing/2014/main" id="{B55BD61E-3453-4EBD-BEC8-10101CC9B91F}"/>
                </a:ext>
              </a:extLst>
            </p:cNvPr>
            <p:cNvSpPr txBox="1"/>
            <p:nvPr/>
          </p:nvSpPr>
          <p:spPr>
            <a:xfrm>
              <a:off x="6400398" y="2891035"/>
              <a:ext cx="577781" cy="261610"/>
            </a:xfrm>
            <a:prstGeom prst="rect">
              <a:avLst/>
            </a:prstGeom>
            <a:noFill/>
          </p:spPr>
          <p:txBody>
            <a:bodyPr wrap="square" rtlCol="0">
              <a:spAutoFit/>
            </a:bodyPr>
            <a:lstStyle/>
            <a:p>
              <a:pPr algn="ctr"/>
              <a:r>
                <a:rPr lang="en-US" altLang="zh-TW" sz="1050" b="1" err="1">
                  <a:solidFill>
                    <a:schemeClr val="tx1">
                      <a:lumMod val="75000"/>
                      <a:lumOff val="25000"/>
                    </a:schemeClr>
                  </a:solidFill>
                </a:rPr>
                <a:t>NVMe</a:t>
              </a:r>
              <a:endParaRPr lang="zh-TW" altLang="en-US" sz="1050" b="1">
                <a:solidFill>
                  <a:schemeClr val="tx1">
                    <a:lumMod val="75000"/>
                    <a:lumOff val="25000"/>
                  </a:schemeClr>
                </a:solidFill>
              </a:endParaRPr>
            </a:p>
          </p:txBody>
        </p:sp>
        <p:cxnSp>
          <p:nvCxnSpPr>
            <p:cNvPr id="21" name="直線單箭頭接點 20">
              <a:extLst>
                <a:ext uri="{FF2B5EF4-FFF2-40B4-BE49-F238E27FC236}">
                  <a16:creationId xmlns:a16="http://schemas.microsoft.com/office/drawing/2014/main" id="{56592B91-1EFB-44F2-9664-9BBDA36E27C9}"/>
                </a:ext>
              </a:extLst>
            </p:cNvPr>
            <p:cNvCxnSpPr/>
            <p:nvPr/>
          </p:nvCxnSpPr>
          <p:spPr>
            <a:xfrm>
              <a:off x="6690414" y="1768510"/>
              <a:ext cx="0" cy="828989"/>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7EC8F393-149D-4D97-8F80-20E803663298}"/>
                </a:ext>
              </a:extLst>
            </p:cNvPr>
            <p:cNvSpPr/>
            <p:nvPr/>
          </p:nvSpPr>
          <p:spPr>
            <a:xfrm>
              <a:off x="7425047" y="3913833"/>
              <a:ext cx="582804" cy="8211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lumMod val="75000"/>
                      <a:lumOff val="25000"/>
                    </a:schemeClr>
                  </a:solidFill>
                </a:rPr>
                <a:t>SSD</a:t>
              </a:r>
              <a:endParaRPr lang="zh-TW" altLang="en-US" sz="1200" b="1">
                <a:solidFill>
                  <a:schemeClr val="tx1">
                    <a:lumMod val="75000"/>
                    <a:lumOff val="25000"/>
                  </a:schemeClr>
                </a:solidFill>
              </a:endParaRPr>
            </a:p>
          </p:txBody>
        </p:sp>
        <p:sp>
          <p:nvSpPr>
            <p:cNvPr id="26" name="矩形 25">
              <a:extLst>
                <a:ext uri="{FF2B5EF4-FFF2-40B4-BE49-F238E27FC236}">
                  <a16:creationId xmlns:a16="http://schemas.microsoft.com/office/drawing/2014/main" id="{59E2B390-6220-479F-957A-C7D1B524898E}"/>
                </a:ext>
              </a:extLst>
            </p:cNvPr>
            <p:cNvSpPr/>
            <p:nvPr/>
          </p:nvSpPr>
          <p:spPr>
            <a:xfrm>
              <a:off x="8092738" y="3913833"/>
              <a:ext cx="582804" cy="8211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lumMod val="75000"/>
                      <a:lumOff val="25000"/>
                    </a:schemeClr>
                  </a:solidFill>
                </a:rPr>
                <a:t>SSD</a:t>
              </a:r>
              <a:endParaRPr lang="zh-TW" altLang="en-US" sz="1200" b="1">
                <a:solidFill>
                  <a:schemeClr val="tx1">
                    <a:lumMod val="75000"/>
                    <a:lumOff val="25000"/>
                  </a:schemeClr>
                </a:solidFill>
              </a:endParaRPr>
            </a:p>
          </p:txBody>
        </p:sp>
        <p:cxnSp>
          <p:nvCxnSpPr>
            <p:cNvPr id="27" name="接點: 肘形 26">
              <a:extLst>
                <a:ext uri="{FF2B5EF4-FFF2-40B4-BE49-F238E27FC236}">
                  <a16:creationId xmlns:a16="http://schemas.microsoft.com/office/drawing/2014/main" id="{A43C11EF-F499-4EFC-9E57-DED6C4BD0BFF}"/>
                </a:ext>
              </a:extLst>
            </p:cNvPr>
            <p:cNvCxnSpPr>
              <a:cxnSpLocks/>
              <a:endCxn id="26" idx="0"/>
            </p:cNvCxnSpPr>
            <p:nvPr/>
          </p:nvCxnSpPr>
          <p:spPr>
            <a:xfrm>
              <a:off x="8019807" y="3657600"/>
              <a:ext cx="364333" cy="256233"/>
            </a:xfrm>
            <a:prstGeom prst="bentConnector2">
              <a:avLst/>
            </a:prstGeom>
            <a:ln w="34925" cmpd="sng">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28" name="接點: 肘形 27">
              <a:extLst>
                <a:ext uri="{FF2B5EF4-FFF2-40B4-BE49-F238E27FC236}">
                  <a16:creationId xmlns:a16="http://schemas.microsoft.com/office/drawing/2014/main" id="{5E3AC861-A026-4D4F-BE27-78DA6CB7F7D5}"/>
                </a:ext>
              </a:extLst>
            </p:cNvPr>
            <p:cNvCxnSpPr>
              <a:cxnSpLocks/>
            </p:cNvCxnSpPr>
            <p:nvPr/>
          </p:nvCxnSpPr>
          <p:spPr>
            <a:xfrm rot="5400000">
              <a:off x="7623436" y="3496041"/>
              <a:ext cx="510811" cy="324780"/>
            </a:xfrm>
            <a:prstGeom prst="bentConnector3">
              <a:avLst>
                <a:gd name="adj1" fmla="val 50000"/>
              </a:avLst>
            </a:prstGeom>
            <a:ln w="34925" cmpd="sng">
              <a:solidFill>
                <a:schemeClr val="bg1">
                  <a:lumMod val="75000"/>
                </a:schemeClr>
              </a:solidFill>
              <a:round/>
              <a:headEnd type="none"/>
              <a:tailEnd type="none"/>
            </a:ln>
          </p:spPr>
          <p:style>
            <a:lnRef idx="1">
              <a:schemeClr val="accent1"/>
            </a:lnRef>
            <a:fillRef idx="0">
              <a:schemeClr val="accent1"/>
            </a:fillRef>
            <a:effectRef idx="0">
              <a:schemeClr val="accent1"/>
            </a:effectRef>
            <a:fontRef idx="minor">
              <a:schemeClr val="tx1"/>
            </a:fontRef>
          </p:style>
        </p:cxnSp>
        <p:grpSp>
          <p:nvGrpSpPr>
            <p:cNvPr id="29" name="群組 28">
              <a:extLst>
                <a:ext uri="{FF2B5EF4-FFF2-40B4-BE49-F238E27FC236}">
                  <a16:creationId xmlns:a16="http://schemas.microsoft.com/office/drawing/2014/main" id="{3F783D14-DA3A-461F-B834-BFE5DB03CD96}"/>
                </a:ext>
              </a:extLst>
            </p:cNvPr>
            <p:cNvGrpSpPr/>
            <p:nvPr/>
          </p:nvGrpSpPr>
          <p:grpSpPr>
            <a:xfrm>
              <a:off x="7751216" y="2597499"/>
              <a:ext cx="577780" cy="805526"/>
              <a:chOff x="6404096" y="2612019"/>
              <a:chExt cx="577780" cy="805526"/>
            </a:xfrm>
          </p:grpSpPr>
          <p:sp>
            <p:nvSpPr>
              <p:cNvPr id="30" name="直角三角形 29">
                <a:extLst>
                  <a:ext uri="{FF2B5EF4-FFF2-40B4-BE49-F238E27FC236}">
                    <a16:creationId xmlns:a16="http://schemas.microsoft.com/office/drawing/2014/main" id="{2D6B84B3-0662-4E85-ADBF-B094EA3685B2}"/>
                  </a:ext>
                </a:extLst>
              </p:cNvPr>
              <p:cNvSpPr/>
              <p:nvPr/>
            </p:nvSpPr>
            <p:spPr>
              <a:xfrm>
                <a:off x="6404096" y="2612019"/>
                <a:ext cx="577780" cy="805526"/>
              </a:xfrm>
              <a:prstGeom prst="rtTriangle">
                <a:avLst/>
              </a:prstGeom>
              <a:solidFill>
                <a:srgbClr val="EFC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直角三角形 30">
                <a:extLst>
                  <a:ext uri="{FF2B5EF4-FFF2-40B4-BE49-F238E27FC236}">
                    <a16:creationId xmlns:a16="http://schemas.microsoft.com/office/drawing/2014/main" id="{E16E68C9-08AD-4B88-B4D5-7EE985140440}"/>
                  </a:ext>
                </a:extLst>
              </p:cNvPr>
              <p:cNvSpPr/>
              <p:nvPr/>
            </p:nvSpPr>
            <p:spPr>
              <a:xfrm rot="10800000">
                <a:off x="6404096" y="2612019"/>
                <a:ext cx="577780" cy="805526"/>
              </a:xfrm>
              <a:prstGeom prst="rtTriangle">
                <a:avLst/>
              </a:prstGeom>
              <a:solidFill>
                <a:srgbClr val="F1CD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2" name="文字方塊 31">
              <a:extLst>
                <a:ext uri="{FF2B5EF4-FFF2-40B4-BE49-F238E27FC236}">
                  <a16:creationId xmlns:a16="http://schemas.microsoft.com/office/drawing/2014/main" id="{FA24434C-F168-4431-A30D-59C2FF1878D7}"/>
                </a:ext>
              </a:extLst>
            </p:cNvPr>
            <p:cNvSpPr txBox="1"/>
            <p:nvPr/>
          </p:nvSpPr>
          <p:spPr>
            <a:xfrm>
              <a:off x="7751216" y="2891035"/>
              <a:ext cx="577781" cy="261610"/>
            </a:xfrm>
            <a:prstGeom prst="rect">
              <a:avLst/>
            </a:prstGeom>
            <a:noFill/>
          </p:spPr>
          <p:txBody>
            <a:bodyPr wrap="square" rtlCol="0">
              <a:spAutoFit/>
            </a:bodyPr>
            <a:lstStyle/>
            <a:p>
              <a:pPr algn="ctr"/>
              <a:r>
                <a:rPr lang="en-US" altLang="zh-TW" sz="1050" b="1" err="1">
                  <a:solidFill>
                    <a:schemeClr val="tx1">
                      <a:lumMod val="75000"/>
                      <a:lumOff val="25000"/>
                    </a:schemeClr>
                  </a:solidFill>
                </a:rPr>
                <a:t>NVMe</a:t>
              </a:r>
              <a:endParaRPr lang="zh-TW" altLang="en-US" sz="1050" b="1">
                <a:solidFill>
                  <a:schemeClr val="tx1">
                    <a:lumMod val="75000"/>
                    <a:lumOff val="25000"/>
                  </a:schemeClr>
                </a:solidFill>
              </a:endParaRPr>
            </a:p>
          </p:txBody>
        </p:sp>
        <p:sp>
          <p:nvSpPr>
            <p:cNvPr id="24" name="文字方塊 23">
              <a:extLst>
                <a:ext uri="{FF2B5EF4-FFF2-40B4-BE49-F238E27FC236}">
                  <a16:creationId xmlns:a16="http://schemas.microsoft.com/office/drawing/2014/main" id="{A296E341-F7B2-469E-8C9B-CD3CF55BBED2}"/>
                </a:ext>
              </a:extLst>
            </p:cNvPr>
            <p:cNvSpPr txBox="1"/>
            <p:nvPr/>
          </p:nvSpPr>
          <p:spPr>
            <a:xfrm>
              <a:off x="6117793" y="1311362"/>
              <a:ext cx="1142990" cy="430887"/>
            </a:xfrm>
            <a:prstGeom prst="rect">
              <a:avLst/>
            </a:prstGeom>
            <a:noFill/>
          </p:spPr>
          <p:txBody>
            <a:bodyPr wrap="square" rtlCol="0">
              <a:spAutoFit/>
            </a:bodyPr>
            <a:lstStyle/>
            <a:p>
              <a:pPr algn="ctr"/>
              <a:r>
                <a:rPr lang="en-US" altLang="zh-TW" sz="1100" b="1">
                  <a:solidFill>
                    <a:srgbClr val="0070C0"/>
                  </a:solidFill>
                </a:rPr>
                <a:t>Writes</a:t>
              </a:r>
              <a:br>
                <a:rPr lang="en-US" altLang="zh-TW" sz="1100" b="1"/>
              </a:br>
              <a:r>
                <a:rPr lang="en-US" altLang="zh-TW" sz="1100"/>
                <a:t>are cached</a:t>
              </a:r>
              <a:endParaRPr lang="zh-TW" altLang="en-US" sz="1100"/>
            </a:p>
          </p:txBody>
        </p:sp>
        <p:sp>
          <p:nvSpPr>
            <p:cNvPr id="37" name="文字方塊 36">
              <a:extLst>
                <a:ext uri="{FF2B5EF4-FFF2-40B4-BE49-F238E27FC236}">
                  <a16:creationId xmlns:a16="http://schemas.microsoft.com/office/drawing/2014/main" id="{A12D9DA8-A69C-42B7-B2B3-337C0CA12A46}"/>
                </a:ext>
              </a:extLst>
            </p:cNvPr>
            <p:cNvSpPr txBox="1"/>
            <p:nvPr/>
          </p:nvSpPr>
          <p:spPr>
            <a:xfrm>
              <a:off x="7484560" y="1311362"/>
              <a:ext cx="1142990" cy="430887"/>
            </a:xfrm>
            <a:prstGeom prst="rect">
              <a:avLst/>
            </a:prstGeom>
            <a:noFill/>
          </p:spPr>
          <p:txBody>
            <a:bodyPr wrap="square" rtlCol="0">
              <a:spAutoFit/>
            </a:bodyPr>
            <a:lstStyle/>
            <a:p>
              <a:pPr algn="ctr"/>
              <a:r>
                <a:rPr lang="en-US" altLang="zh-TW" sz="1100" b="1">
                  <a:solidFill>
                    <a:srgbClr val="0070C0"/>
                  </a:solidFill>
                </a:rPr>
                <a:t>Reads</a:t>
              </a:r>
              <a:br>
                <a:rPr lang="en-US" altLang="zh-TW" sz="1100" b="1"/>
              </a:br>
              <a:r>
                <a:rPr lang="en-US" altLang="zh-TW" sz="1100"/>
                <a:t>are </a:t>
              </a:r>
              <a:r>
                <a:rPr lang="en-US" altLang="zh-TW" sz="1100" b="1">
                  <a:solidFill>
                    <a:srgbClr val="FF0000"/>
                  </a:solidFill>
                </a:rPr>
                <a:t>NOT</a:t>
              </a:r>
              <a:endParaRPr lang="zh-TW" altLang="en-US" sz="1100" b="1">
                <a:solidFill>
                  <a:srgbClr val="FF0000"/>
                </a:solidFill>
              </a:endParaRPr>
            </a:p>
          </p:txBody>
        </p:sp>
        <p:pic>
          <p:nvPicPr>
            <p:cNvPr id="257" name="圖形 256" descr="碼錶">
              <a:extLst>
                <a:ext uri="{FF2B5EF4-FFF2-40B4-BE49-F238E27FC236}">
                  <a16:creationId xmlns:a16="http://schemas.microsoft.com/office/drawing/2014/main" id="{C5219C89-BB3A-4E73-BEA2-036061B4BBC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896920" y="3385108"/>
              <a:ext cx="468711" cy="468711"/>
            </a:xfrm>
            <a:prstGeom prst="rect">
              <a:avLst/>
            </a:prstGeom>
          </p:spPr>
        </p:pic>
      </p:grpSp>
    </p:spTree>
    <p:extLst>
      <p:ext uri="{BB962C8B-B14F-4D97-AF65-F5344CB8AC3E}">
        <p14:creationId xmlns:p14="http://schemas.microsoft.com/office/powerpoint/2010/main" val="1730749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grpSp>
        <p:nvGrpSpPr>
          <p:cNvPr id="8" name="群組 7">
            <a:extLst>
              <a:ext uri="{FF2B5EF4-FFF2-40B4-BE49-F238E27FC236}">
                <a16:creationId xmlns:a16="http://schemas.microsoft.com/office/drawing/2014/main" id="{DE854D49-374B-4F11-BC90-6C4983D04DDB}"/>
              </a:ext>
            </a:extLst>
          </p:cNvPr>
          <p:cNvGrpSpPr/>
          <p:nvPr/>
        </p:nvGrpSpPr>
        <p:grpSpPr>
          <a:xfrm>
            <a:off x="4854252" y="3989837"/>
            <a:ext cx="3344089" cy="831471"/>
            <a:chOff x="4592097" y="3971537"/>
            <a:chExt cx="3344089" cy="831471"/>
          </a:xfrm>
        </p:grpSpPr>
        <p:pic>
          <p:nvPicPr>
            <p:cNvPr id="21" name="圖片 20">
              <a:extLst>
                <a:ext uri="{FF2B5EF4-FFF2-40B4-BE49-F238E27FC236}">
                  <a16:creationId xmlns:a16="http://schemas.microsoft.com/office/drawing/2014/main" id="{5D9CC8AC-713B-41A0-9138-A3682904AA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4592097" y="3971537"/>
              <a:ext cx="3315660" cy="831471"/>
            </a:xfrm>
            <a:prstGeom prst="rect">
              <a:avLst/>
            </a:prstGeom>
          </p:spPr>
        </p:pic>
        <p:sp>
          <p:nvSpPr>
            <p:cNvPr id="22" name="文字方塊 21">
              <a:extLst>
                <a:ext uri="{FF2B5EF4-FFF2-40B4-BE49-F238E27FC236}">
                  <a16:creationId xmlns:a16="http://schemas.microsoft.com/office/drawing/2014/main" id="{E9BDBC86-0FFC-4121-A49A-5D61E8530080}"/>
                </a:ext>
              </a:extLst>
            </p:cNvPr>
            <p:cNvSpPr txBox="1"/>
            <p:nvPr/>
          </p:nvSpPr>
          <p:spPr>
            <a:xfrm flipH="1">
              <a:off x="6971192" y="4029396"/>
              <a:ext cx="964994" cy="738664"/>
            </a:xfrm>
            <a:prstGeom prst="rect">
              <a:avLst/>
            </a:prstGeom>
            <a:noFill/>
          </p:spPr>
          <p:txBody>
            <a:bodyPr wrap="square" rtlCol="0">
              <a:spAutoFit/>
            </a:bodyPr>
            <a:lstStyle/>
            <a:p>
              <a:r>
                <a:rPr lang="en-US" altLang="zh-TW" b="1">
                  <a:solidFill>
                    <a:srgbClr val="FFFFFF"/>
                  </a:solidFill>
                  <a:latin typeface="Microsoft JhengHei"/>
                  <a:ea typeface="Microsoft JhengHei"/>
                  <a:cs typeface="Microsoft JhengHei"/>
                  <a:sym typeface="Microsoft JhengHei"/>
                </a:rPr>
                <a:t>RAID 60 SSD </a:t>
              </a:r>
              <a:r>
                <a:rPr lang="zh-TW" altLang="en-US" b="1">
                  <a:solidFill>
                    <a:srgbClr val="FFFFFF"/>
                  </a:solidFill>
                  <a:latin typeface="Microsoft JhengHei"/>
                  <a:ea typeface="Microsoft JhengHei"/>
                  <a:cs typeface="Microsoft JhengHei"/>
                  <a:sym typeface="Microsoft JhengHei"/>
                </a:rPr>
                <a:t>讀寫快取</a:t>
              </a:r>
            </a:p>
          </p:txBody>
        </p:sp>
        <p:sp>
          <p:nvSpPr>
            <p:cNvPr id="23" name="文字方塊 22">
              <a:extLst>
                <a:ext uri="{FF2B5EF4-FFF2-40B4-BE49-F238E27FC236}">
                  <a16:creationId xmlns:a16="http://schemas.microsoft.com/office/drawing/2014/main" id="{83439ADD-F8C5-4483-888A-D231397E8D59}"/>
                </a:ext>
              </a:extLst>
            </p:cNvPr>
            <p:cNvSpPr txBox="1"/>
            <p:nvPr/>
          </p:nvSpPr>
          <p:spPr>
            <a:xfrm>
              <a:off x="5396004" y="4073317"/>
              <a:ext cx="1396150" cy="523220"/>
            </a:xfrm>
            <a:prstGeom prst="rect">
              <a:avLst/>
            </a:prstGeom>
            <a:noFill/>
          </p:spPr>
          <p:txBody>
            <a:bodyPr wrap="square" rtlCol="0">
              <a:spAutoFit/>
            </a:bodyPr>
            <a:lstStyle/>
            <a:p>
              <a:r>
                <a:rPr lang="zh-TW" altLang="en-US" b="1">
                  <a:solidFill>
                    <a:schemeClr val="tx1">
                      <a:lumMod val="75000"/>
                      <a:lumOff val="25000"/>
                    </a:schemeClr>
                  </a:solidFill>
                  <a:latin typeface="Microsoft JhengHei"/>
                  <a:ea typeface="Microsoft JhengHei"/>
                  <a:cs typeface="Microsoft JhengHei"/>
                  <a:sym typeface="Microsoft JhengHei"/>
                </a:rPr>
                <a:t>隨機讀取 </a:t>
              </a:r>
              <a:endParaRPr lang="en-US" altLang="zh-TW" b="1">
                <a:solidFill>
                  <a:schemeClr val="tx1">
                    <a:lumMod val="75000"/>
                    <a:lumOff val="25000"/>
                  </a:schemeClr>
                </a:solidFill>
                <a:latin typeface="Microsoft JhengHei"/>
                <a:ea typeface="Microsoft JhengHei"/>
                <a:cs typeface="Microsoft JhengHei"/>
                <a:sym typeface="Microsoft JhengHei"/>
              </a:endParaRPr>
            </a:p>
            <a:p>
              <a:r>
                <a:rPr lang="en-US" altLang="zh-TW" b="1">
                  <a:solidFill>
                    <a:schemeClr val="tx1">
                      <a:lumMod val="75000"/>
                      <a:lumOff val="25000"/>
                    </a:schemeClr>
                  </a:solidFill>
                  <a:latin typeface="Microsoft JhengHei"/>
                  <a:ea typeface="Microsoft JhengHei"/>
                  <a:cs typeface="Microsoft JhengHei"/>
                  <a:sym typeface="Microsoft JhengHei"/>
                </a:rPr>
                <a:t>250,000 IOPS</a:t>
              </a:r>
            </a:p>
          </p:txBody>
        </p:sp>
      </p:grpSp>
      <p:sp>
        <p:nvSpPr>
          <p:cNvPr id="2" name="內容版面配置區 1">
            <a:extLst>
              <a:ext uri="{FF2B5EF4-FFF2-40B4-BE49-F238E27FC236}">
                <a16:creationId xmlns:a16="http://schemas.microsoft.com/office/drawing/2014/main" id="{6E9DB0BF-0DF0-7F4E-8C0F-9D59B914F52D}"/>
              </a:ext>
            </a:extLst>
          </p:cNvPr>
          <p:cNvSpPr>
            <a:spLocks noGrp="1"/>
          </p:cNvSpPr>
          <p:nvPr>
            <p:ph idx="1"/>
          </p:nvPr>
        </p:nvSpPr>
        <p:spPr>
          <a:xfrm>
            <a:off x="145775" y="1063627"/>
            <a:ext cx="8892646" cy="1525780"/>
          </a:xfrm>
        </p:spPr>
        <p:txBody>
          <a:bodyPr vert="horz" lIns="91440" tIns="45720" rIns="91440" bIns="45720" rtlCol="0" anchor="t">
            <a:normAutofit/>
          </a:bodyPr>
          <a:lstStyle/>
          <a:p>
            <a:r>
              <a:rPr kumimoji="1" lang="zh-TW" altLang="en-US" dirty="0"/>
              <a:t>在全快閃儲存中，也可以利用唯寫快取避免 </a:t>
            </a:r>
            <a:r>
              <a:rPr kumimoji="1" lang="en-US" altLang="zh-TW" dirty="0"/>
              <a:t>RAID</a:t>
            </a:r>
            <a:r>
              <a:rPr kumimoji="1" lang="zh-TW" altLang="en-US" dirty="0"/>
              <a:t> </a:t>
            </a:r>
            <a:r>
              <a:rPr kumimoji="1" lang="en-US" altLang="zh-TW" dirty="0"/>
              <a:t>5/6</a:t>
            </a:r>
            <a:r>
              <a:rPr kumimoji="1" lang="zh-TW" altLang="en-US" dirty="0"/>
              <a:t> 寫入懲罰</a:t>
            </a:r>
            <a:br>
              <a:rPr lang="zh-TW" altLang="en-US" dirty="0"/>
            </a:br>
            <a:r>
              <a:rPr kumimoji="1" lang="zh-TW" altLang="en-US" dirty="0"/>
              <a:t>例如 </a:t>
            </a:r>
            <a:r>
              <a:rPr kumimoji="1" lang="en" altLang="zh-TW" dirty="0"/>
              <a:t>TES-3085U </a:t>
            </a:r>
            <a:r>
              <a:rPr kumimoji="1" lang="zh-TW" altLang="en-US" dirty="0"/>
              <a:t>使用全快閃 </a:t>
            </a:r>
            <a:r>
              <a:rPr kumimoji="1" lang="en" altLang="zh-TW" dirty="0"/>
              <a:t>RAID 60</a:t>
            </a:r>
            <a:r>
              <a:rPr kumimoji="1" lang="zh-TW" altLang="en" dirty="0"/>
              <a:t>，</a:t>
            </a:r>
            <a:r>
              <a:rPr kumimoji="1" lang="zh-TW" altLang="en-US" dirty="0"/>
              <a:t>可搭配 </a:t>
            </a:r>
            <a:r>
              <a:rPr kumimoji="1" lang="en" altLang="zh-TW" dirty="0"/>
              <a:t>RAID 10 SSD 唯寫</a:t>
            </a:r>
            <a:r>
              <a:rPr kumimoji="1" lang="zh-TW" altLang="en-US" dirty="0"/>
              <a:t>快取</a:t>
            </a:r>
            <a:endParaRPr lang="zh-TW" dirty="0"/>
          </a:p>
          <a:p>
            <a:pPr>
              <a:buClr>
                <a:schemeClr val="tx1">
                  <a:lumMod val="75000"/>
                  <a:lumOff val="25000"/>
                </a:schemeClr>
              </a:buClr>
            </a:pPr>
            <a:r>
              <a:rPr kumimoji="1" lang="zh-TW" altLang="en-US" dirty="0"/>
              <a:t>再配合</a:t>
            </a:r>
            <a:r>
              <a:rPr kumimoji="1" lang="zh-TW" altLang="en-US" dirty="0">
                <a:solidFill>
                  <a:schemeClr val="tx1">
                    <a:lumMod val="75000"/>
                    <a:lumOff val="25000"/>
                  </a:schemeClr>
                </a:solidFill>
              </a:rPr>
              <a:t>預留空間配置，進一步建立高儲存、高效、高安全與耐久性的</a:t>
            </a:r>
            <a:br>
              <a:rPr lang="zh-TW" altLang="en-US" dirty="0">
                <a:solidFill>
                  <a:schemeClr val="tx1">
                    <a:lumMod val="75000"/>
                    <a:lumOff val="25000"/>
                  </a:schemeClr>
                </a:solidFill>
              </a:rPr>
            </a:br>
            <a:r>
              <a:rPr kumimoji="1" lang="zh-TW" altLang="en-US" dirty="0">
                <a:solidFill>
                  <a:schemeClr val="tx1">
                    <a:lumMod val="75000"/>
                    <a:lumOff val="25000"/>
                  </a:schemeClr>
                </a:solidFill>
              </a:rPr>
              <a:t>全快閃陣列組合</a:t>
            </a:r>
            <a:r>
              <a:rPr kumimoji="1" lang="en-US" altLang="zh-TW" dirty="0">
                <a:solidFill>
                  <a:schemeClr val="tx1">
                    <a:lumMod val="75000"/>
                    <a:lumOff val="25000"/>
                  </a:schemeClr>
                </a:solidFill>
              </a:rPr>
              <a:t>!</a:t>
            </a:r>
            <a:endParaRPr lang="en-US" altLang="zh-TW" dirty="0">
              <a:solidFill>
                <a:schemeClr val="tx1">
                  <a:lumMod val="75000"/>
                  <a:lumOff val="25000"/>
                </a:schemeClr>
              </a:solidFill>
            </a:endParaRPr>
          </a:p>
        </p:txBody>
      </p:sp>
      <p:sp>
        <p:nvSpPr>
          <p:cNvPr id="272" name="Shape 272"/>
          <p:cNvSpPr txBox="1">
            <a:spLocks noGrp="1"/>
          </p:cNvSpPr>
          <p:nvPr>
            <p:ph type="title"/>
          </p:nvPr>
        </p:nvSpPr>
        <p:spPr>
          <a:xfrm>
            <a:off x="92985" y="99078"/>
            <a:ext cx="8998225" cy="857250"/>
          </a:xfrm>
          <a:prstGeom prst="rect">
            <a:avLst/>
          </a:prstGeom>
          <a:noFill/>
          <a:ln>
            <a:noFill/>
          </a:ln>
        </p:spPr>
        <p:txBody>
          <a:bodyPr spcFirstLastPara="1" wrap="square" lIns="91425" tIns="45700" rIns="91425" bIns="45700" anchor="ctr" anchorCtr="0">
            <a:noAutofit/>
          </a:bodyPr>
          <a:lstStyle/>
          <a:p>
            <a:pPr>
              <a:buClr>
                <a:schemeClr val="lt1"/>
              </a:buClr>
              <a:buSzPts val="800"/>
            </a:pPr>
            <a:r>
              <a:rPr lang="zh-TW" altLang="zh-TW" sz="3200" dirty="0">
                <a:latin typeface="Microsoft JhengHei"/>
                <a:ea typeface="Microsoft JhengHei"/>
                <a:cs typeface="Microsoft JhengHei"/>
                <a:sym typeface="Microsoft JhengHei"/>
              </a:rPr>
              <a:t>全快閃儲存中採用唯寫快取</a:t>
            </a:r>
            <a:br>
              <a:rPr lang="en-US" altLang="zh-TW" sz="3200" dirty="0">
                <a:latin typeface="Microsoft JhengHei"/>
                <a:ea typeface="Microsoft JhengHei"/>
                <a:cs typeface="Microsoft JhengHei"/>
                <a:sym typeface="Microsoft JhengHei"/>
              </a:rPr>
            </a:br>
            <a:r>
              <a:rPr lang="zh-TW" altLang="zh-TW" sz="3200" dirty="0">
                <a:latin typeface="Microsoft JhengHei"/>
                <a:ea typeface="Microsoft JhengHei"/>
                <a:cs typeface="Microsoft JhengHei"/>
                <a:sym typeface="Microsoft JhengHei"/>
              </a:rPr>
              <a:t>搭配</a:t>
            </a:r>
            <a:r>
              <a:rPr lang="zh-TW" altLang="en-US" sz="3200" dirty="0">
                <a:latin typeface="Microsoft JhengHei"/>
                <a:ea typeface="Microsoft JhengHei"/>
                <a:cs typeface="Microsoft JhengHei"/>
                <a:sym typeface="Microsoft JhengHei"/>
              </a:rPr>
              <a:t>外掛</a:t>
            </a:r>
            <a:r>
              <a:rPr lang="zh-TW" altLang="zh-TW" sz="3200" dirty="0">
                <a:latin typeface="Microsoft JhengHei"/>
                <a:ea typeface="Microsoft JhengHei"/>
                <a:cs typeface="Microsoft JhengHei"/>
                <a:sym typeface="Microsoft JhengHei"/>
              </a:rPr>
              <a:t>預留</a:t>
            </a:r>
            <a:r>
              <a:rPr lang="zh-TW" altLang="en-US" sz="3200" dirty="0">
                <a:latin typeface="Microsoft JhengHei"/>
                <a:ea typeface="Microsoft JhengHei"/>
                <a:cs typeface="Microsoft JhengHei"/>
                <a:sym typeface="Microsoft JhengHei"/>
              </a:rPr>
              <a:t>空間配置</a:t>
            </a:r>
            <a:endParaRPr lang="zh-TW" altLang="en-US" sz="2800" i="0" u="none" strike="noStrike" cap="none" dirty="0">
              <a:solidFill>
                <a:schemeClr val="lt1"/>
              </a:solidFill>
              <a:latin typeface="Microsoft JhengHei"/>
              <a:ea typeface="Microsoft JhengHei"/>
              <a:cs typeface="Microsoft JhengHei"/>
            </a:endParaRPr>
          </a:p>
        </p:txBody>
      </p:sp>
      <p:pic>
        <p:nvPicPr>
          <p:cNvPr id="273" name="Shape 273" descr="https://www.qnap.com/i/_attach_file/product/photo/800_500/246_1470908535_1.png"/>
          <p:cNvPicPr preferRelativeResize="0"/>
          <p:nvPr/>
        </p:nvPicPr>
        <p:blipFill rotWithShape="1">
          <a:blip r:embed="rId4" cstate="screen">
            <a:alphaModFix/>
            <a:extLst>
              <a:ext uri="{28A0092B-C50C-407E-A947-70E740481C1C}">
                <a14:useLocalDpi xmlns:a14="http://schemas.microsoft.com/office/drawing/2010/main"/>
              </a:ext>
            </a:extLst>
          </a:blip>
          <a:srcRect t="29066" b="29796"/>
          <a:stretch/>
        </p:blipFill>
        <p:spPr>
          <a:xfrm>
            <a:off x="1174594" y="3739746"/>
            <a:ext cx="4394046" cy="1129769"/>
          </a:xfrm>
          <a:prstGeom prst="rect">
            <a:avLst/>
          </a:prstGeom>
          <a:noFill/>
          <a:ln>
            <a:noFill/>
          </a:ln>
        </p:spPr>
      </p:pic>
      <p:sp>
        <p:nvSpPr>
          <p:cNvPr id="274" name="Shape 274"/>
          <p:cNvSpPr/>
          <p:nvPr/>
        </p:nvSpPr>
        <p:spPr>
          <a:xfrm>
            <a:off x="1546095" y="4124975"/>
            <a:ext cx="3689100" cy="667500"/>
          </a:xfrm>
          <a:prstGeom prst="rect">
            <a:avLst/>
          </a:prstGeom>
          <a:solidFill>
            <a:srgbClr val="8C9921">
              <a:alpha val="55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7" name="群組 6">
            <a:extLst>
              <a:ext uri="{FF2B5EF4-FFF2-40B4-BE49-F238E27FC236}">
                <a16:creationId xmlns:a16="http://schemas.microsoft.com/office/drawing/2014/main" id="{7EAA9252-4FE5-48D6-8F4F-1715222DA5A3}"/>
              </a:ext>
            </a:extLst>
          </p:cNvPr>
          <p:cNvGrpSpPr/>
          <p:nvPr/>
        </p:nvGrpSpPr>
        <p:grpSpPr>
          <a:xfrm>
            <a:off x="1054353" y="2540703"/>
            <a:ext cx="7461076" cy="1244528"/>
            <a:chOff x="1310585" y="2696706"/>
            <a:chExt cx="7461076" cy="1244528"/>
          </a:xfrm>
        </p:grpSpPr>
        <p:grpSp>
          <p:nvGrpSpPr>
            <p:cNvPr id="6" name="群組 5">
              <a:extLst>
                <a:ext uri="{FF2B5EF4-FFF2-40B4-BE49-F238E27FC236}">
                  <a16:creationId xmlns:a16="http://schemas.microsoft.com/office/drawing/2014/main" id="{7183C7B5-1E03-47FD-BF1D-E959A8B98CFA}"/>
                </a:ext>
              </a:extLst>
            </p:cNvPr>
            <p:cNvGrpSpPr/>
            <p:nvPr/>
          </p:nvGrpSpPr>
          <p:grpSpPr>
            <a:xfrm>
              <a:off x="1310585" y="2904938"/>
              <a:ext cx="3315660" cy="834879"/>
              <a:chOff x="1310585" y="2904938"/>
              <a:chExt cx="3315660" cy="834879"/>
            </a:xfrm>
          </p:grpSpPr>
          <p:pic>
            <p:nvPicPr>
              <p:cNvPr id="4" name="圖片 3">
                <a:extLst>
                  <a:ext uri="{FF2B5EF4-FFF2-40B4-BE49-F238E27FC236}">
                    <a16:creationId xmlns:a16="http://schemas.microsoft.com/office/drawing/2014/main" id="{B3C699B4-FC9E-4898-92B5-8F1046A2836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10585" y="2904938"/>
                <a:ext cx="3315660" cy="834879"/>
              </a:xfrm>
              <a:prstGeom prst="rect">
                <a:avLst/>
              </a:prstGeom>
            </p:spPr>
          </p:pic>
          <p:sp>
            <p:nvSpPr>
              <p:cNvPr id="5" name="文字方塊 4">
                <a:extLst>
                  <a:ext uri="{FF2B5EF4-FFF2-40B4-BE49-F238E27FC236}">
                    <a16:creationId xmlns:a16="http://schemas.microsoft.com/office/drawing/2014/main" id="{93938235-6E34-4834-897B-0B4C291E0980}"/>
                  </a:ext>
                </a:extLst>
              </p:cNvPr>
              <p:cNvSpPr txBox="1"/>
              <p:nvPr/>
            </p:nvSpPr>
            <p:spPr>
              <a:xfrm>
                <a:off x="1335367" y="2964501"/>
                <a:ext cx="964994" cy="738664"/>
              </a:xfrm>
              <a:prstGeom prst="rect">
                <a:avLst/>
              </a:prstGeom>
              <a:noFill/>
            </p:spPr>
            <p:txBody>
              <a:bodyPr wrap="square" rtlCol="0">
                <a:spAutoFit/>
              </a:bodyPr>
              <a:lstStyle/>
              <a:p>
                <a:r>
                  <a:rPr lang="en-US" altLang="zh-TW" b="1">
                    <a:solidFill>
                      <a:srgbClr val="FFFFFF"/>
                    </a:solidFill>
                    <a:latin typeface="Microsoft JhengHei"/>
                    <a:ea typeface="Microsoft JhengHei"/>
                    <a:cs typeface="Microsoft JhengHei"/>
                    <a:sym typeface="Microsoft JhengHei"/>
                  </a:rPr>
                  <a:t>RAID 10SSD </a:t>
                </a:r>
                <a:r>
                  <a:rPr lang="zh-TW" altLang="en-US" b="1">
                    <a:solidFill>
                      <a:srgbClr val="FFFFFF"/>
                    </a:solidFill>
                    <a:latin typeface="Microsoft JhengHei"/>
                    <a:ea typeface="Microsoft JhengHei"/>
                    <a:cs typeface="Microsoft JhengHei"/>
                    <a:sym typeface="Microsoft JhengHei"/>
                  </a:rPr>
                  <a:t>唯寫快取</a:t>
                </a:r>
              </a:p>
            </p:txBody>
          </p:sp>
          <p:sp>
            <p:nvSpPr>
              <p:cNvPr id="18" name="文字方塊 17">
                <a:extLst>
                  <a:ext uri="{FF2B5EF4-FFF2-40B4-BE49-F238E27FC236}">
                    <a16:creationId xmlns:a16="http://schemas.microsoft.com/office/drawing/2014/main" id="{0FB48BBD-032A-40BF-AB00-6405F9B4F444}"/>
                  </a:ext>
                </a:extLst>
              </p:cNvPr>
              <p:cNvSpPr txBox="1"/>
              <p:nvPr/>
            </p:nvSpPr>
            <p:spPr>
              <a:xfrm>
                <a:off x="2454627" y="2999547"/>
                <a:ext cx="2114760" cy="523220"/>
              </a:xfrm>
              <a:prstGeom prst="rect">
                <a:avLst/>
              </a:prstGeom>
              <a:noFill/>
            </p:spPr>
            <p:txBody>
              <a:bodyPr wrap="square" rtlCol="0">
                <a:spAutoFit/>
              </a:bodyPr>
              <a:lstStyle/>
              <a:p>
                <a:r>
                  <a:rPr lang="zh-TW" altLang="en-US" b="1">
                    <a:solidFill>
                      <a:schemeClr val="tx1">
                        <a:lumMod val="75000"/>
                        <a:lumOff val="25000"/>
                      </a:schemeClr>
                    </a:solidFill>
                    <a:latin typeface="Microsoft JhengHei"/>
                    <a:ea typeface="Microsoft JhengHei"/>
                    <a:cs typeface="Microsoft JhengHei"/>
                    <a:sym typeface="Microsoft JhengHei"/>
                  </a:rPr>
                  <a:t>隨機寫入 </a:t>
                </a:r>
                <a:r>
                  <a:rPr lang="en-US" altLang="zh-TW" b="1">
                    <a:solidFill>
                      <a:schemeClr val="tx1">
                        <a:lumMod val="75000"/>
                        <a:lumOff val="25000"/>
                      </a:schemeClr>
                    </a:solidFill>
                    <a:latin typeface="Microsoft JhengHei"/>
                    <a:ea typeface="Microsoft JhengHei"/>
                    <a:cs typeface="Microsoft JhengHei"/>
                    <a:sym typeface="Microsoft JhengHei"/>
                  </a:rPr>
                  <a:t>45,000 IOPS </a:t>
                </a:r>
                <a:r>
                  <a:rPr lang="zh-TW" altLang="en-US" b="1">
                    <a:solidFill>
                      <a:schemeClr val="tx1">
                        <a:lumMod val="75000"/>
                        <a:lumOff val="25000"/>
                      </a:schemeClr>
                    </a:solidFill>
                    <a:latin typeface="Microsoft JhengHei"/>
                    <a:ea typeface="Microsoft JhengHei"/>
                    <a:cs typeface="Microsoft JhengHei"/>
                    <a:sym typeface="Microsoft JhengHei"/>
                  </a:rPr>
                  <a:t>較 </a:t>
                </a:r>
                <a:r>
                  <a:rPr lang="en-US" altLang="zh-TW" b="1">
                    <a:solidFill>
                      <a:schemeClr val="tx1">
                        <a:lumMod val="75000"/>
                        <a:lumOff val="25000"/>
                      </a:schemeClr>
                    </a:solidFill>
                    <a:latin typeface="Microsoft JhengHei"/>
                    <a:ea typeface="Microsoft JhengHei"/>
                    <a:cs typeface="Microsoft JhengHei"/>
                    <a:sym typeface="Microsoft JhengHei"/>
                  </a:rPr>
                  <a:t>RAID 60 </a:t>
                </a:r>
                <a:r>
                  <a:rPr lang="zh-TW" altLang="en-US" b="1">
                    <a:solidFill>
                      <a:schemeClr val="tx1">
                        <a:lumMod val="75000"/>
                        <a:lumOff val="25000"/>
                      </a:schemeClr>
                    </a:solidFill>
                    <a:latin typeface="Microsoft JhengHei"/>
                    <a:ea typeface="Microsoft JhengHei"/>
                    <a:cs typeface="Microsoft JhengHei"/>
                    <a:sym typeface="Microsoft JhengHei"/>
                  </a:rPr>
                  <a:t>提升 </a:t>
                </a:r>
                <a:r>
                  <a:rPr lang="en-US" altLang="zh-TW" b="1">
                    <a:solidFill>
                      <a:schemeClr val="tx1">
                        <a:lumMod val="75000"/>
                        <a:lumOff val="25000"/>
                      </a:schemeClr>
                    </a:solidFill>
                    <a:latin typeface="Microsoft JhengHei"/>
                    <a:ea typeface="Microsoft JhengHei"/>
                    <a:cs typeface="Microsoft JhengHei"/>
                    <a:sym typeface="Microsoft JhengHei"/>
                  </a:rPr>
                  <a:t>1</a:t>
                </a:r>
                <a:r>
                  <a:rPr lang="zh-TW" altLang="en-US" b="1">
                    <a:solidFill>
                      <a:schemeClr val="tx1">
                        <a:lumMod val="75000"/>
                        <a:lumOff val="25000"/>
                      </a:schemeClr>
                    </a:solidFill>
                    <a:latin typeface="Microsoft JhengHei"/>
                    <a:ea typeface="Microsoft JhengHei"/>
                    <a:cs typeface="Microsoft JhengHei"/>
                    <a:sym typeface="Microsoft JhengHei"/>
                  </a:rPr>
                  <a:t>倍 </a:t>
                </a:r>
              </a:p>
            </p:txBody>
          </p:sp>
        </p:grpSp>
        <p:pic>
          <p:nvPicPr>
            <p:cNvPr id="275" name="Shape 275" descr="https://www.qnap.com/i/_attach_file/product/photo/800_500/246_1470908535_10.png"/>
            <p:cNvPicPr preferRelativeResize="0"/>
            <p:nvPr/>
          </p:nvPicPr>
          <p:blipFill rotWithShape="1">
            <a:blip r:embed="rId6" cstate="screen">
              <a:alphaModFix/>
              <a:extLst>
                <a:ext uri="{28A0092B-C50C-407E-A947-70E740481C1C}">
                  <a14:useLocalDpi xmlns:a14="http://schemas.microsoft.com/office/drawing/2010/main"/>
                </a:ext>
              </a:extLst>
            </a:blip>
            <a:srcRect t="30603" b="27932"/>
            <a:stretch/>
          </p:blipFill>
          <p:spPr>
            <a:xfrm>
              <a:off x="4373444" y="2696706"/>
              <a:ext cx="4398216" cy="1139838"/>
            </a:xfrm>
            <a:prstGeom prst="rect">
              <a:avLst/>
            </a:prstGeom>
            <a:noFill/>
            <a:ln>
              <a:noFill/>
            </a:ln>
          </p:spPr>
        </p:pic>
        <p:sp>
          <p:nvSpPr>
            <p:cNvPr id="276" name="Shape 276"/>
            <p:cNvSpPr/>
            <p:nvPr/>
          </p:nvSpPr>
          <p:spPr>
            <a:xfrm>
              <a:off x="4602472" y="3028557"/>
              <a:ext cx="537300" cy="709800"/>
            </a:xfrm>
            <a:prstGeom prst="rect">
              <a:avLst/>
            </a:prstGeom>
            <a:solidFill>
              <a:srgbClr val="FF0000">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77" name="Shape 277"/>
            <p:cNvSpPr/>
            <p:nvPr/>
          </p:nvSpPr>
          <p:spPr>
            <a:xfrm>
              <a:off x="7408798" y="3028557"/>
              <a:ext cx="537300" cy="688500"/>
            </a:xfrm>
            <a:prstGeom prst="rect">
              <a:avLst/>
            </a:prstGeom>
            <a:solidFill>
              <a:srgbClr val="FF0000">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81" name="Shape 281"/>
            <p:cNvSpPr txBox="1"/>
            <p:nvPr/>
          </p:nvSpPr>
          <p:spPr>
            <a:xfrm>
              <a:off x="7998639" y="3759811"/>
              <a:ext cx="773022" cy="18142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zh-TW" sz="800" b="1" i="0" u="none" strike="noStrike" cap="none">
                  <a:solidFill>
                    <a:srgbClr val="000000"/>
                  </a:solidFill>
                  <a:latin typeface="Arial"/>
                  <a:ea typeface="Arial"/>
                  <a:cs typeface="Arial"/>
                  <a:sym typeface="Arial"/>
                </a:rPr>
                <a:t>T</a:t>
              </a:r>
              <a:r>
                <a:rPr lang="zh-TW" sz="800" b="1"/>
                <a:t>ES-3085U</a:t>
              </a:r>
              <a:endParaRPr sz="800" b="1" i="0" u="none" strike="noStrike" cap="none">
                <a:solidFill>
                  <a:srgbClr val="000000"/>
                </a:solidFill>
                <a:latin typeface="Arial"/>
                <a:ea typeface="Arial"/>
                <a:cs typeface="Arial"/>
                <a:sym typeface="Arial"/>
              </a:endParaRPr>
            </a:p>
          </p:txBody>
        </p:sp>
      </p:grpSp>
      <p:sp>
        <p:nvSpPr>
          <p:cNvPr id="282" name="Shape 282"/>
          <p:cNvSpPr txBox="1"/>
          <p:nvPr/>
        </p:nvSpPr>
        <p:spPr>
          <a:xfrm>
            <a:off x="970814" y="4869515"/>
            <a:ext cx="80145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zh-TW" sz="800">
                <a:solidFill>
                  <a:srgbClr val="595959"/>
                </a:solidFill>
              </a:rPr>
              <a:t>以 Samsung 850 Pro, </a:t>
            </a:r>
            <a:r>
              <a:rPr lang="zh-TW" sz="800" b="0" i="0" u="none" strike="noStrike" cap="none">
                <a:solidFill>
                  <a:srgbClr val="595959"/>
                </a:solidFill>
                <a:latin typeface="Arial"/>
                <a:ea typeface="Arial"/>
                <a:cs typeface="Arial"/>
                <a:sym typeface="Arial"/>
              </a:rPr>
              <a:t>FIO </a:t>
            </a:r>
            <a:r>
              <a:rPr lang="zh-TW" sz="800">
                <a:solidFill>
                  <a:srgbClr val="595959"/>
                </a:solidFill>
              </a:rPr>
              <a:t>進行測試，測試參數：</a:t>
            </a:r>
            <a:r>
              <a:rPr lang="zh-TW" sz="800" b="0" i="0" u="none" strike="noStrike" cap="none">
                <a:solidFill>
                  <a:srgbClr val="595959"/>
                </a:solidFill>
                <a:latin typeface="Arial"/>
                <a:ea typeface="Arial"/>
                <a:cs typeface="Arial"/>
                <a:sym typeface="Arial"/>
              </a:rPr>
              <a:t>  --direct=0 --bs=</a:t>
            </a:r>
            <a:r>
              <a:rPr lang="zh-TW" sz="800">
                <a:solidFill>
                  <a:srgbClr val="595959"/>
                </a:solidFill>
              </a:rPr>
              <a:t> </a:t>
            </a:r>
            <a:r>
              <a:rPr lang="zh-TW" sz="800" b="0" i="0" u="none" strike="noStrike" cap="none">
                <a:solidFill>
                  <a:srgbClr val="595959"/>
                </a:solidFill>
                <a:latin typeface="Arial"/>
                <a:ea typeface="Arial"/>
                <a:cs typeface="Arial"/>
                <a:sym typeface="Arial"/>
              </a:rPr>
              <a:t>4k</a:t>
            </a:r>
            <a:r>
              <a:rPr lang="zh-TW" sz="800">
                <a:solidFill>
                  <a:srgbClr val="595959"/>
                </a:solidFill>
              </a:rPr>
              <a:t>(</a:t>
            </a:r>
            <a:r>
              <a:rPr lang="zh-TW" sz="800" b="0" i="0" u="none" strike="noStrike" cap="none">
                <a:solidFill>
                  <a:srgbClr val="595959"/>
                </a:solidFill>
                <a:latin typeface="Arial"/>
                <a:ea typeface="Arial"/>
                <a:cs typeface="Arial"/>
                <a:sym typeface="Arial"/>
              </a:rPr>
              <a:t>random</a:t>
            </a:r>
            <a:r>
              <a:rPr lang="zh-TW" sz="800">
                <a:solidFill>
                  <a:srgbClr val="595959"/>
                </a:solidFill>
              </a:rPr>
              <a:t>)1M(sequential)</a:t>
            </a:r>
            <a:r>
              <a:rPr lang="zh-TW" sz="800" b="0" i="0" u="none" strike="noStrike" cap="none">
                <a:solidFill>
                  <a:srgbClr val="595959"/>
                </a:solidFill>
                <a:latin typeface="Arial"/>
                <a:ea typeface="Arial"/>
                <a:cs typeface="Arial"/>
                <a:sym typeface="Arial"/>
              </a:rPr>
              <a:t>, --io depth=1(</a:t>
            </a:r>
            <a:r>
              <a:rPr lang="zh-TW" sz="800">
                <a:solidFill>
                  <a:srgbClr val="595959"/>
                </a:solidFill>
              </a:rPr>
              <a:t>r</a:t>
            </a:r>
            <a:r>
              <a:rPr lang="zh-TW" sz="800" b="0" i="0" u="none" strike="noStrike" cap="none">
                <a:solidFill>
                  <a:srgbClr val="595959"/>
                </a:solidFill>
                <a:latin typeface="Arial"/>
                <a:ea typeface="Arial"/>
                <a:cs typeface="Arial"/>
                <a:sym typeface="Arial"/>
              </a:rPr>
              <a:t>a</a:t>
            </a:r>
            <a:r>
              <a:rPr lang="zh-TW" sz="800">
                <a:solidFill>
                  <a:srgbClr val="595959"/>
                </a:solidFill>
              </a:rPr>
              <a:t>ndom) 32(sequential), --file size= 90G </a:t>
            </a:r>
            <a:endParaRPr sz="800" b="0" i="0" u="none" strike="noStrike" cap="none">
              <a:solidFill>
                <a:srgbClr val="595959"/>
              </a:solidFill>
              <a:latin typeface="Arial"/>
              <a:ea typeface="Arial"/>
              <a:cs typeface="Arial"/>
              <a:sym typeface="Arial"/>
            </a:endParaRPr>
          </a:p>
        </p:txBody>
      </p:sp>
    </p:spTree>
    <p:extLst>
      <p:ext uri="{BB962C8B-B14F-4D97-AF65-F5344CB8AC3E}">
        <p14:creationId xmlns:p14="http://schemas.microsoft.com/office/powerpoint/2010/main" val="3877894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41" name="圖片 40">
            <a:extLst>
              <a:ext uri="{FF2B5EF4-FFF2-40B4-BE49-F238E27FC236}">
                <a16:creationId xmlns:a16="http://schemas.microsoft.com/office/drawing/2014/main" id="{35F99E7E-2F37-F049-A5C6-5925A73F11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5" y="1839305"/>
            <a:ext cx="9150681" cy="3304195"/>
          </a:xfrm>
          <a:prstGeom prst="rect">
            <a:avLst/>
          </a:prstGeom>
        </p:spPr>
      </p:pic>
      <p:pic>
        <p:nvPicPr>
          <p:cNvPr id="10" name="圖片 9">
            <a:extLst>
              <a:ext uri="{FF2B5EF4-FFF2-40B4-BE49-F238E27FC236}">
                <a16:creationId xmlns:a16="http://schemas.microsoft.com/office/drawing/2014/main" id="{7A158EE9-2706-4737-BACE-4DF898A8C35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49163" y="3101728"/>
            <a:ext cx="829978" cy="1120214"/>
          </a:xfrm>
          <a:prstGeom prst="rect">
            <a:avLst/>
          </a:prstGeom>
        </p:spPr>
      </p:pic>
      <p:pic>
        <p:nvPicPr>
          <p:cNvPr id="48" name="圖片 47">
            <a:extLst>
              <a:ext uri="{FF2B5EF4-FFF2-40B4-BE49-F238E27FC236}">
                <a16:creationId xmlns:a16="http://schemas.microsoft.com/office/drawing/2014/main" id="{9CEB00B3-B8A4-4B99-9C10-71CFC3923CB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19749" y="3076325"/>
            <a:ext cx="827434" cy="1120216"/>
          </a:xfrm>
          <a:prstGeom prst="rect">
            <a:avLst/>
          </a:prstGeom>
        </p:spPr>
      </p:pic>
      <p:pic>
        <p:nvPicPr>
          <p:cNvPr id="16" name="圖片 15">
            <a:extLst>
              <a:ext uri="{FF2B5EF4-FFF2-40B4-BE49-F238E27FC236}">
                <a16:creationId xmlns:a16="http://schemas.microsoft.com/office/drawing/2014/main" id="{1540C807-A975-4C96-8F30-78475C12B87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99311" y="3042199"/>
            <a:ext cx="852640" cy="1154342"/>
          </a:xfrm>
          <a:prstGeom prst="rect">
            <a:avLst/>
          </a:prstGeom>
        </p:spPr>
      </p:pic>
      <p:pic>
        <p:nvPicPr>
          <p:cNvPr id="18" name="圖片 17">
            <a:extLst>
              <a:ext uri="{FF2B5EF4-FFF2-40B4-BE49-F238E27FC236}">
                <a16:creationId xmlns:a16="http://schemas.microsoft.com/office/drawing/2014/main" id="{3539D01B-DF5E-4B9A-B96A-A4F177F6FB9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67354" y="3089776"/>
            <a:ext cx="838001" cy="1132166"/>
          </a:xfrm>
          <a:prstGeom prst="rect">
            <a:avLst/>
          </a:prstGeom>
        </p:spPr>
      </p:pic>
      <p:sp>
        <p:nvSpPr>
          <p:cNvPr id="2" name="內容版面配置區 1">
            <a:extLst>
              <a:ext uri="{FF2B5EF4-FFF2-40B4-BE49-F238E27FC236}">
                <a16:creationId xmlns:a16="http://schemas.microsoft.com/office/drawing/2014/main" id="{529D6646-E2E8-9D40-AB3A-0A02DDFA7CDF}"/>
              </a:ext>
            </a:extLst>
          </p:cNvPr>
          <p:cNvSpPr>
            <a:spLocks noGrp="1"/>
          </p:cNvSpPr>
          <p:nvPr>
            <p:ph idx="1"/>
          </p:nvPr>
        </p:nvSpPr>
        <p:spPr>
          <a:xfrm>
            <a:off x="151721" y="1187726"/>
            <a:ext cx="8892646" cy="1248921"/>
          </a:xfrm>
        </p:spPr>
        <p:txBody>
          <a:bodyPr vert="horz" lIns="91440" tIns="45720" rIns="91440" bIns="45720" rtlCol="0" anchor="t">
            <a:normAutofit fontScale="92500" lnSpcReduction="10000"/>
          </a:bodyPr>
          <a:lstStyle/>
          <a:p>
            <a:r>
              <a:rPr kumimoji="1" lang="zh-TW" altLang="en-US" dirty="0"/>
              <a:t>甚麼是 </a:t>
            </a:r>
            <a:r>
              <a:rPr kumimoji="1" lang="en" altLang="zh-TW" dirty="0"/>
              <a:t>RAID 5/6 </a:t>
            </a:r>
            <a:r>
              <a:rPr kumimoji="1" lang="zh-TW" altLang="en-US" dirty="0"/>
              <a:t>寫入懲罰？ </a:t>
            </a:r>
            <a:r>
              <a:rPr kumimoji="1" lang="en" altLang="zh-TW" dirty="0"/>
              <a:t>RMW (Read Modify Write) </a:t>
            </a:r>
            <a:br>
              <a:rPr kumimoji="1" lang="en" altLang="zh-TW" dirty="0"/>
            </a:br>
            <a:r>
              <a:rPr kumimoji="1" lang="en-US" altLang="zh-TW" dirty="0"/>
              <a:t>1</a:t>
            </a:r>
            <a:r>
              <a:rPr kumimoji="1" lang="zh-TW" altLang="en-US" dirty="0"/>
              <a:t>次寫入多次操作</a:t>
            </a:r>
            <a:r>
              <a:rPr kumimoji="1" lang="en-US" altLang="zh-TW" dirty="0"/>
              <a:t>=</a:t>
            </a:r>
            <a:r>
              <a:rPr kumimoji="1" lang="zh-TW" altLang="en-US" dirty="0"/>
              <a:t> 讀取</a:t>
            </a:r>
            <a:r>
              <a:rPr kumimoji="1" lang="en" altLang="zh-TW" dirty="0"/>
              <a:t>Parity+</a:t>
            </a:r>
            <a:r>
              <a:rPr kumimoji="1" lang="zh-TW" altLang="en-US" dirty="0"/>
              <a:t>讀取</a:t>
            </a:r>
            <a:r>
              <a:rPr kumimoji="1" lang="en" altLang="zh-TW" dirty="0"/>
              <a:t>Data+</a:t>
            </a:r>
            <a:r>
              <a:rPr kumimoji="1" lang="zh-TW" altLang="en-US" dirty="0"/>
              <a:t>計算</a:t>
            </a:r>
            <a:r>
              <a:rPr kumimoji="1" lang="en" altLang="zh-TW" dirty="0"/>
              <a:t>Parity+</a:t>
            </a:r>
            <a:r>
              <a:rPr kumimoji="1" lang="zh-TW" altLang="en-US" dirty="0"/>
              <a:t>寫入</a:t>
            </a:r>
            <a:r>
              <a:rPr kumimoji="1" lang="en" altLang="zh-TW" dirty="0"/>
              <a:t>Parity+</a:t>
            </a:r>
            <a:r>
              <a:rPr kumimoji="1" lang="zh-TW" altLang="en-US" dirty="0"/>
              <a:t>寫入</a:t>
            </a:r>
            <a:r>
              <a:rPr kumimoji="1" lang="en" altLang="zh-TW" dirty="0"/>
              <a:t>Data</a:t>
            </a:r>
          </a:p>
          <a:p>
            <a:r>
              <a:rPr kumimoji="1" lang="zh-TW" altLang="en-US" dirty="0"/>
              <a:t>使用唯讀快取時，沒有上述懲罰，</a:t>
            </a:r>
            <a:r>
              <a:rPr kumimoji="1" lang="en" altLang="zh-TW" dirty="0"/>
              <a:t>RAID 5/6 </a:t>
            </a:r>
            <a:r>
              <a:rPr kumimoji="1" lang="zh-TW" altLang="en-US" dirty="0"/>
              <a:t>相較 </a:t>
            </a:r>
            <a:r>
              <a:rPr kumimoji="1" lang="en-US" altLang="zh-TW" dirty="0"/>
              <a:t>RAID</a:t>
            </a:r>
            <a:r>
              <a:rPr kumimoji="1" lang="zh-TW" altLang="en-US" dirty="0"/>
              <a:t> </a:t>
            </a:r>
            <a:r>
              <a:rPr kumimoji="1" lang="en-US" altLang="zh-TW" dirty="0"/>
              <a:t>10</a:t>
            </a:r>
            <a:r>
              <a:rPr kumimoji="1" lang="zh-TW" altLang="en-US" dirty="0"/>
              <a:t> 的高容量可最大化快取中存放並加速的檔案</a:t>
            </a:r>
          </a:p>
          <a:p>
            <a:pPr marL="0" indent="0">
              <a:buNone/>
            </a:pPr>
            <a:endParaRPr kumimoji="1" lang="en-US" altLang="zh-TW" dirty="0"/>
          </a:p>
          <a:p>
            <a:endParaRPr kumimoji="1" lang="zh-TW" altLang="en-US" dirty="0"/>
          </a:p>
        </p:txBody>
      </p:sp>
      <p:sp>
        <p:nvSpPr>
          <p:cNvPr id="307" name="Shape 307"/>
          <p:cNvSpPr txBox="1">
            <a:spLocks noGrp="1"/>
          </p:cNvSpPr>
          <p:nvPr>
            <p:ph type="title"/>
          </p:nvPr>
        </p:nvSpPr>
        <p:spPr>
          <a:xfrm>
            <a:off x="151721" y="98208"/>
            <a:ext cx="8892646" cy="857250"/>
          </a:xfrm>
          <a:prstGeom prst="rect">
            <a:avLst/>
          </a:prstGeom>
          <a:noFill/>
          <a:ln>
            <a:noFill/>
          </a:ln>
        </p:spPr>
        <p:txBody>
          <a:bodyPr spcFirstLastPara="1" wrap="square" lIns="91425" tIns="45700" rIns="91425" bIns="45700" anchor="ctr" anchorCtr="0">
            <a:noAutofit/>
          </a:bodyPr>
          <a:lstStyle/>
          <a:p>
            <a:pPr>
              <a:buClr>
                <a:schemeClr val="lt1"/>
              </a:buClr>
              <a:buSzPts val="800"/>
            </a:pPr>
            <a:r>
              <a:rPr lang="zh-TW" altLang="en-US" sz="3200">
                <a:latin typeface="Microsoft JhengHei"/>
                <a:ea typeface="Microsoft JhengHei"/>
                <a:cs typeface="Microsoft JhengHei"/>
                <a:sym typeface="Microsoft JhengHei"/>
              </a:rPr>
              <a:t>導入 </a:t>
            </a:r>
            <a:r>
              <a:rPr lang="zh-TW" sz="3200">
                <a:latin typeface="Microsoft JhengHei"/>
                <a:ea typeface="Microsoft JhengHei"/>
                <a:cs typeface="Microsoft JhengHei"/>
                <a:sym typeface="Microsoft JhengHei"/>
              </a:rPr>
              <a:t>SSD RAID</a:t>
            </a:r>
            <a:r>
              <a:rPr lang="zh-TW" altLang="en-US" sz="3200">
                <a:latin typeface="Microsoft JhengHei"/>
                <a:ea typeface="Microsoft JhengHei"/>
                <a:cs typeface="Microsoft JhengHei"/>
                <a:sym typeface="Microsoft JhengHei"/>
              </a:rPr>
              <a:t> </a:t>
            </a:r>
            <a:r>
              <a:rPr lang="zh-TW" sz="3200">
                <a:latin typeface="Microsoft JhengHei"/>
                <a:ea typeface="Microsoft JhengHei"/>
                <a:cs typeface="Microsoft JhengHei"/>
                <a:sym typeface="Microsoft JhengHei"/>
              </a:rPr>
              <a:t>5/6</a:t>
            </a:r>
            <a:br>
              <a:rPr lang="zh-TW" altLang="en-US" sz="3200">
                <a:latin typeface="Microsoft JhengHei"/>
                <a:ea typeface="Microsoft JhengHei"/>
                <a:cs typeface="Microsoft JhengHei"/>
              </a:rPr>
            </a:br>
            <a:r>
              <a:rPr lang="zh-TW" sz="3200">
                <a:latin typeface="Microsoft JhengHei"/>
                <a:ea typeface="Microsoft JhengHei"/>
                <a:cs typeface="Microsoft JhengHei"/>
                <a:sym typeface="Microsoft JhengHei"/>
              </a:rPr>
              <a:t>提高</a:t>
            </a:r>
            <a:r>
              <a:rPr lang="zh-TW" altLang="en-US" sz="3200">
                <a:latin typeface="Microsoft JhengHei"/>
                <a:ea typeface="Microsoft JhengHei"/>
                <a:cs typeface="Microsoft JhengHei"/>
                <a:sym typeface="Microsoft JhengHei"/>
              </a:rPr>
              <a:t> </a:t>
            </a:r>
            <a:r>
              <a:rPr lang="en-US" altLang="zh-TW" sz="3200">
                <a:latin typeface="Microsoft JhengHei"/>
                <a:ea typeface="Microsoft JhengHei"/>
                <a:cs typeface="Microsoft JhengHei"/>
                <a:sym typeface="Microsoft JhengHei"/>
              </a:rPr>
              <a:t>SSD</a:t>
            </a:r>
            <a:r>
              <a:rPr lang="zh-TW" altLang="en-US" sz="3200">
                <a:latin typeface="Microsoft JhengHei"/>
                <a:ea typeface="Microsoft JhengHei"/>
                <a:cs typeface="Microsoft JhengHei"/>
                <a:sym typeface="Microsoft JhengHei"/>
              </a:rPr>
              <a:t> 作</a:t>
            </a:r>
            <a:r>
              <a:rPr lang="zh-TW" altLang="zh-TW" sz="3200">
                <a:latin typeface="Microsoft JhengHei"/>
                <a:ea typeface="Microsoft JhengHei"/>
                <a:cs typeface="Microsoft JhengHei"/>
                <a:sym typeface="Microsoft JhengHei"/>
              </a:rPr>
              <a:t>唯</a:t>
            </a:r>
            <a:r>
              <a:rPr lang="zh-TW" altLang="en-US" sz="3200">
                <a:latin typeface="Microsoft JhengHei"/>
                <a:ea typeface="Microsoft JhengHei"/>
                <a:cs typeface="Microsoft JhengHei"/>
                <a:sym typeface="Microsoft JhengHei"/>
              </a:rPr>
              <a:t>讀</a:t>
            </a:r>
            <a:r>
              <a:rPr lang="zh-TW" altLang="zh-TW" sz="3200">
                <a:latin typeface="Microsoft JhengHei"/>
                <a:ea typeface="Microsoft JhengHei"/>
                <a:cs typeface="Microsoft JhengHei"/>
                <a:sym typeface="Microsoft JhengHei"/>
              </a:rPr>
              <a:t>快取</a:t>
            </a:r>
            <a:r>
              <a:rPr lang="zh-TW" altLang="en-US" sz="3200">
                <a:latin typeface="Microsoft JhengHei"/>
                <a:ea typeface="Microsoft JhengHei"/>
                <a:cs typeface="Microsoft JhengHei"/>
                <a:sym typeface="Microsoft JhengHei"/>
              </a:rPr>
              <a:t>時的</a:t>
            </a:r>
            <a:r>
              <a:rPr lang="zh-TW" sz="3200">
                <a:latin typeface="Microsoft JhengHei"/>
                <a:ea typeface="Microsoft JhengHei"/>
                <a:cs typeface="Microsoft JhengHei"/>
                <a:sym typeface="Microsoft JhengHei"/>
              </a:rPr>
              <a:t>性價比</a:t>
            </a:r>
            <a:r>
              <a:rPr lang="zh-TW" altLang="en-US" sz="3200">
                <a:latin typeface="Microsoft JhengHei"/>
                <a:ea typeface="Microsoft JhengHei"/>
                <a:cs typeface="Microsoft JhengHei"/>
                <a:sym typeface="Microsoft JhengHei"/>
              </a:rPr>
              <a:t> </a:t>
            </a:r>
            <a:endParaRPr lang="zh-TW" altLang="en-US" sz="3200" i="0" u="none" strike="noStrike" cap="none">
              <a:solidFill>
                <a:schemeClr val="lt1"/>
              </a:solidFill>
              <a:latin typeface="Microsoft JhengHei"/>
              <a:ea typeface="Microsoft JhengHei"/>
              <a:cs typeface="Microsoft JhengHei"/>
            </a:endParaRPr>
          </a:p>
        </p:txBody>
      </p:sp>
      <p:sp>
        <p:nvSpPr>
          <p:cNvPr id="309" name="Shape 309"/>
          <p:cNvSpPr txBox="1"/>
          <p:nvPr/>
        </p:nvSpPr>
        <p:spPr>
          <a:xfrm>
            <a:off x="1274513" y="2566166"/>
            <a:ext cx="21789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zh-TW" sz="1600" b="1" i="0" u="none" strike="noStrike" cap="none" dirty="0">
                <a:solidFill>
                  <a:srgbClr val="002060"/>
                </a:solidFill>
                <a:latin typeface="Microsoft JhengHei"/>
                <a:ea typeface="Microsoft JhengHei"/>
                <a:cs typeface="Microsoft JhengHei"/>
                <a:sym typeface="Microsoft JhengHei"/>
              </a:rPr>
              <a:t>RAID 10 </a:t>
            </a:r>
            <a:r>
              <a:rPr lang="zh-TW" sz="1600" b="1" dirty="0">
                <a:solidFill>
                  <a:srgbClr val="002060"/>
                </a:solidFill>
                <a:latin typeface="Microsoft JhengHei"/>
                <a:ea typeface="Microsoft JhengHei"/>
                <a:cs typeface="Microsoft JhengHei"/>
                <a:sym typeface="Microsoft JhengHei"/>
              </a:rPr>
              <a:t>容量 = N/2</a:t>
            </a:r>
            <a:endParaRPr sz="1600" b="1" i="0" u="none" strike="noStrike" cap="none" dirty="0">
              <a:solidFill>
                <a:srgbClr val="002060"/>
              </a:solidFill>
              <a:latin typeface="Microsoft JhengHei"/>
              <a:ea typeface="Microsoft JhengHei"/>
              <a:cs typeface="Microsoft JhengHei"/>
              <a:sym typeface="Microsoft JhengHei"/>
            </a:endParaRPr>
          </a:p>
        </p:txBody>
      </p:sp>
      <p:sp>
        <p:nvSpPr>
          <p:cNvPr id="324" name="Shape 324"/>
          <p:cNvSpPr txBox="1"/>
          <p:nvPr/>
        </p:nvSpPr>
        <p:spPr>
          <a:xfrm>
            <a:off x="5798143" y="2609971"/>
            <a:ext cx="2779800" cy="3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zh-TW" sz="1600" b="1" i="0" u="none" strike="noStrike" cap="none">
                <a:solidFill>
                  <a:srgbClr val="002060"/>
                </a:solidFill>
                <a:latin typeface="Microsoft JhengHei"/>
                <a:ea typeface="Microsoft JhengHei"/>
                <a:cs typeface="Microsoft JhengHei"/>
                <a:sym typeface="Microsoft JhengHei"/>
              </a:rPr>
              <a:t>RAID 5 </a:t>
            </a:r>
            <a:r>
              <a:rPr lang="zh-TW" sz="1600" b="1">
                <a:solidFill>
                  <a:srgbClr val="002060"/>
                </a:solidFill>
                <a:latin typeface="Microsoft JhengHei"/>
                <a:ea typeface="Microsoft JhengHei"/>
                <a:cs typeface="Microsoft JhengHei"/>
                <a:sym typeface="Microsoft JhengHei"/>
              </a:rPr>
              <a:t>容量= N-1</a:t>
            </a:r>
            <a:endParaRPr sz="1600" b="1" i="0" u="none" strike="noStrike" cap="none">
              <a:solidFill>
                <a:srgbClr val="002060"/>
              </a:solidFill>
              <a:latin typeface="Microsoft JhengHei"/>
              <a:ea typeface="Microsoft JhengHei"/>
              <a:cs typeface="Microsoft JhengHei"/>
              <a:sym typeface="Microsoft JhengHei"/>
            </a:endParaRPr>
          </a:p>
        </p:txBody>
      </p:sp>
      <p:sp>
        <p:nvSpPr>
          <p:cNvPr id="325" name="Shape 325"/>
          <p:cNvSpPr/>
          <p:nvPr/>
        </p:nvSpPr>
        <p:spPr>
          <a:xfrm>
            <a:off x="4829804" y="3232117"/>
            <a:ext cx="815927" cy="337624"/>
          </a:xfrm>
          <a:prstGeom prst="flowChartMagneticDisk">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zh-TW" sz="1400" b="1" i="0" u="none" strike="noStrike" cap="none">
                <a:solidFill>
                  <a:schemeClr val="tx1"/>
                </a:solidFill>
                <a:latin typeface="Arial"/>
                <a:ea typeface="Arial"/>
                <a:cs typeface="Arial"/>
                <a:sym typeface="Arial"/>
              </a:rPr>
              <a:t>A1</a:t>
            </a:r>
            <a:endParaRPr sz="1400" b="1" i="0" u="none" strike="noStrike" cap="none">
              <a:solidFill>
                <a:schemeClr val="tx1"/>
              </a:solidFill>
              <a:latin typeface="Arial"/>
              <a:ea typeface="Arial"/>
              <a:cs typeface="Arial"/>
              <a:sym typeface="Arial"/>
            </a:endParaRPr>
          </a:p>
        </p:txBody>
      </p:sp>
      <p:sp>
        <p:nvSpPr>
          <p:cNvPr id="326" name="Shape 326"/>
          <p:cNvSpPr/>
          <p:nvPr/>
        </p:nvSpPr>
        <p:spPr>
          <a:xfrm>
            <a:off x="4829804" y="3550463"/>
            <a:ext cx="815927" cy="337624"/>
          </a:xfrm>
          <a:prstGeom prst="flowChartMagneticDisk">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zh-TW" sz="1400" b="1" i="0" u="none" strike="noStrike" cap="none">
                <a:solidFill>
                  <a:schemeClr val="tx1"/>
                </a:solidFill>
                <a:latin typeface="Arial"/>
                <a:ea typeface="Arial"/>
                <a:cs typeface="Arial"/>
                <a:sym typeface="Arial"/>
              </a:rPr>
              <a:t>B1</a:t>
            </a:r>
            <a:endParaRPr sz="1400" b="1" i="0" u="none" strike="noStrike" cap="none">
              <a:solidFill>
                <a:schemeClr val="tx1"/>
              </a:solidFill>
              <a:latin typeface="Arial"/>
              <a:ea typeface="Arial"/>
              <a:cs typeface="Arial"/>
              <a:sym typeface="Arial"/>
            </a:endParaRPr>
          </a:p>
        </p:txBody>
      </p:sp>
      <p:sp>
        <p:nvSpPr>
          <p:cNvPr id="327" name="Shape 327"/>
          <p:cNvSpPr/>
          <p:nvPr/>
        </p:nvSpPr>
        <p:spPr>
          <a:xfrm>
            <a:off x="4829804" y="3843408"/>
            <a:ext cx="815927" cy="337624"/>
          </a:xfrm>
          <a:prstGeom prst="flowChartMagneticDisk">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zh-TW" sz="1400" b="1" i="0" u="none" strike="noStrike" cap="none">
                <a:solidFill>
                  <a:schemeClr val="tx1"/>
                </a:solidFill>
                <a:latin typeface="Arial"/>
                <a:ea typeface="Arial"/>
                <a:cs typeface="Arial"/>
                <a:sym typeface="Arial"/>
              </a:rPr>
              <a:t>C1</a:t>
            </a:r>
            <a:endParaRPr sz="1400" b="1" i="0" u="none" strike="noStrike" cap="none">
              <a:solidFill>
                <a:schemeClr val="tx1"/>
              </a:solidFill>
              <a:latin typeface="Arial"/>
              <a:ea typeface="Arial"/>
              <a:cs typeface="Arial"/>
              <a:sym typeface="Arial"/>
            </a:endParaRPr>
          </a:p>
        </p:txBody>
      </p:sp>
      <p:sp>
        <p:nvSpPr>
          <p:cNvPr id="328" name="Shape 328"/>
          <p:cNvSpPr/>
          <p:nvPr/>
        </p:nvSpPr>
        <p:spPr>
          <a:xfrm>
            <a:off x="5798131" y="3233028"/>
            <a:ext cx="815927" cy="337624"/>
          </a:xfrm>
          <a:prstGeom prst="flowChartMagneticDisk">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zh-TW" sz="1400" b="1" i="0" u="none" strike="noStrike" cap="none">
                <a:solidFill>
                  <a:schemeClr val="tx1"/>
                </a:solidFill>
                <a:latin typeface="Arial"/>
                <a:ea typeface="Arial"/>
                <a:cs typeface="Arial"/>
                <a:sym typeface="Arial"/>
              </a:rPr>
              <a:t>A2</a:t>
            </a:r>
            <a:endParaRPr sz="1400" b="1" i="0" u="none" strike="noStrike" cap="none">
              <a:solidFill>
                <a:schemeClr val="tx1"/>
              </a:solidFill>
              <a:latin typeface="Arial"/>
              <a:ea typeface="Arial"/>
              <a:cs typeface="Arial"/>
              <a:sym typeface="Arial"/>
            </a:endParaRPr>
          </a:p>
        </p:txBody>
      </p:sp>
      <p:sp>
        <p:nvSpPr>
          <p:cNvPr id="329" name="Shape 329"/>
          <p:cNvSpPr/>
          <p:nvPr/>
        </p:nvSpPr>
        <p:spPr>
          <a:xfrm>
            <a:off x="5798131" y="3552807"/>
            <a:ext cx="815927" cy="337624"/>
          </a:xfrm>
          <a:prstGeom prst="flowChartMagneticDisk">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zh-TW" sz="1400" b="1" i="0" u="none" strike="noStrike" cap="none">
                <a:solidFill>
                  <a:schemeClr val="tx1"/>
                </a:solidFill>
                <a:latin typeface="Arial"/>
                <a:ea typeface="Arial"/>
                <a:cs typeface="Arial"/>
                <a:sym typeface="Arial"/>
              </a:rPr>
              <a:t>B2</a:t>
            </a:r>
            <a:endParaRPr sz="1400" b="1" i="0" u="none" strike="noStrike" cap="none">
              <a:solidFill>
                <a:schemeClr val="tx1"/>
              </a:solidFill>
              <a:latin typeface="Arial"/>
              <a:ea typeface="Arial"/>
              <a:cs typeface="Arial"/>
              <a:sym typeface="Arial"/>
            </a:endParaRPr>
          </a:p>
        </p:txBody>
      </p:sp>
      <p:sp>
        <p:nvSpPr>
          <p:cNvPr id="330" name="Shape 330"/>
          <p:cNvSpPr/>
          <p:nvPr/>
        </p:nvSpPr>
        <p:spPr>
          <a:xfrm>
            <a:off x="5798131" y="3857996"/>
            <a:ext cx="815927" cy="337624"/>
          </a:xfrm>
          <a:prstGeom prst="flowChartMagneticDisk">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zh-TW" sz="1400" b="1" i="0" u="none" strike="noStrike" cap="none">
                <a:solidFill>
                  <a:schemeClr val="tx1"/>
                </a:solidFill>
                <a:latin typeface="Arial"/>
                <a:ea typeface="Arial"/>
                <a:cs typeface="Arial"/>
                <a:sym typeface="Arial"/>
              </a:rPr>
              <a:t>P</a:t>
            </a:r>
            <a:endParaRPr sz="1400" b="1" i="0" u="none" strike="noStrike" cap="none">
              <a:solidFill>
                <a:schemeClr val="tx1"/>
              </a:solidFill>
              <a:latin typeface="Arial"/>
              <a:ea typeface="Arial"/>
              <a:cs typeface="Arial"/>
              <a:sym typeface="Arial"/>
            </a:endParaRPr>
          </a:p>
        </p:txBody>
      </p:sp>
      <p:sp>
        <p:nvSpPr>
          <p:cNvPr id="331" name="Shape 331"/>
          <p:cNvSpPr/>
          <p:nvPr/>
        </p:nvSpPr>
        <p:spPr>
          <a:xfrm>
            <a:off x="6776979" y="3234461"/>
            <a:ext cx="815927" cy="337624"/>
          </a:xfrm>
          <a:prstGeom prst="flowChartMagneticDisk">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zh-TW" sz="1400" b="1" i="0" u="none" strike="noStrike" cap="none">
                <a:solidFill>
                  <a:schemeClr val="tx1"/>
                </a:solidFill>
                <a:latin typeface="Arial"/>
                <a:ea typeface="Arial"/>
                <a:cs typeface="Arial"/>
                <a:sym typeface="Arial"/>
              </a:rPr>
              <a:t>A3</a:t>
            </a:r>
            <a:endParaRPr sz="1400" b="1" i="0" u="none" strike="noStrike" cap="none">
              <a:solidFill>
                <a:schemeClr val="tx1"/>
              </a:solidFill>
              <a:latin typeface="Arial"/>
              <a:ea typeface="Arial"/>
              <a:cs typeface="Arial"/>
              <a:sym typeface="Arial"/>
            </a:endParaRPr>
          </a:p>
        </p:txBody>
      </p:sp>
      <p:sp>
        <p:nvSpPr>
          <p:cNvPr id="332" name="Shape 332"/>
          <p:cNvSpPr/>
          <p:nvPr/>
        </p:nvSpPr>
        <p:spPr>
          <a:xfrm>
            <a:off x="6776979" y="3588108"/>
            <a:ext cx="815927" cy="337624"/>
          </a:xfrm>
          <a:prstGeom prst="flowChartMagneticDisk">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zh-TW" sz="1400" b="1" i="0" u="none" strike="noStrike" cap="none">
                <a:solidFill>
                  <a:schemeClr val="tx1"/>
                </a:solidFill>
                <a:latin typeface="Arial"/>
                <a:ea typeface="Arial"/>
                <a:cs typeface="Arial"/>
                <a:sym typeface="Arial"/>
              </a:rPr>
              <a:t>P</a:t>
            </a:r>
            <a:endParaRPr sz="1400" b="1" i="0" u="none" strike="noStrike" cap="none">
              <a:solidFill>
                <a:schemeClr val="tx1"/>
              </a:solidFill>
              <a:latin typeface="Arial"/>
              <a:ea typeface="Arial"/>
              <a:cs typeface="Arial"/>
              <a:sym typeface="Arial"/>
            </a:endParaRPr>
          </a:p>
        </p:txBody>
      </p:sp>
      <p:sp>
        <p:nvSpPr>
          <p:cNvPr id="333" name="Shape 333"/>
          <p:cNvSpPr/>
          <p:nvPr/>
        </p:nvSpPr>
        <p:spPr>
          <a:xfrm>
            <a:off x="6776979" y="3867896"/>
            <a:ext cx="815927" cy="337624"/>
          </a:xfrm>
          <a:prstGeom prst="flowChartMagneticDisk">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zh-TW" sz="1400" b="1" i="0" u="none" strike="noStrike" cap="none">
                <a:solidFill>
                  <a:schemeClr val="tx1"/>
                </a:solidFill>
                <a:latin typeface="Arial"/>
                <a:ea typeface="Arial"/>
                <a:cs typeface="Arial"/>
                <a:sym typeface="Arial"/>
              </a:rPr>
              <a:t>C2</a:t>
            </a:r>
            <a:endParaRPr sz="1400" b="1" i="0" u="none" strike="noStrike" cap="none">
              <a:solidFill>
                <a:schemeClr val="tx1"/>
              </a:solidFill>
              <a:latin typeface="Arial"/>
              <a:ea typeface="Arial"/>
              <a:cs typeface="Arial"/>
              <a:sym typeface="Arial"/>
            </a:endParaRPr>
          </a:p>
        </p:txBody>
      </p:sp>
      <p:sp>
        <p:nvSpPr>
          <p:cNvPr id="334" name="Shape 334"/>
          <p:cNvSpPr/>
          <p:nvPr/>
        </p:nvSpPr>
        <p:spPr>
          <a:xfrm>
            <a:off x="7725405" y="3236805"/>
            <a:ext cx="815927" cy="337624"/>
          </a:xfrm>
          <a:prstGeom prst="flowChartMagneticDisk">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zh-TW" sz="1400" b="1" i="0" u="none" strike="noStrike" cap="none">
                <a:solidFill>
                  <a:schemeClr val="tx1"/>
                </a:solidFill>
                <a:latin typeface="Arial"/>
                <a:ea typeface="Arial"/>
                <a:cs typeface="Arial"/>
                <a:sym typeface="Arial"/>
              </a:rPr>
              <a:t>P</a:t>
            </a:r>
            <a:endParaRPr sz="1400" b="1" i="0" u="none" strike="noStrike" cap="none">
              <a:solidFill>
                <a:schemeClr val="tx1"/>
              </a:solidFill>
              <a:latin typeface="Arial"/>
              <a:ea typeface="Arial"/>
              <a:cs typeface="Arial"/>
              <a:sym typeface="Arial"/>
            </a:endParaRPr>
          </a:p>
        </p:txBody>
      </p:sp>
      <p:sp>
        <p:nvSpPr>
          <p:cNvPr id="335" name="Shape 335"/>
          <p:cNvSpPr/>
          <p:nvPr/>
        </p:nvSpPr>
        <p:spPr>
          <a:xfrm>
            <a:off x="7725405" y="3522716"/>
            <a:ext cx="815927" cy="337624"/>
          </a:xfrm>
          <a:prstGeom prst="flowChartMagneticDisk">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zh-TW" sz="1400" b="1" i="0" u="none" strike="noStrike" cap="none">
                <a:solidFill>
                  <a:schemeClr val="tx1"/>
                </a:solidFill>
                <a:latin typeface="Arial"/>
                <a:ea typeface="Arial"/>
                <a:cs typeface="Arial"/>
                <a:sym typeface="Arial"/>
              </a:rPr>
              <a:t>B3</a:t>
            </a:r>
            <a:endParaRPr sz="1400" b="1" i="0" u="none" strike="noStrike" cap="none">
              <a:solidFill>
                <a:schemeClr val="tx1"/>
              </a:solidFill>
              <a:latin typeface="Arial"/>
              <a:ea typeface="Arial"/>
              <a:cs typeface="Arial"/>
              <a:sym typeface="Arial"/>
            </a:endParaRPr>
          </a:p>
        </p:txBody>
      </p:sp>
      <p:sp>
        <p:nvSpPr>
          <p:cNvPr id="336" name="Shape 336"/>
          <p:cNvSpPr/>
          <p:nvPr/>
        </p:nvSpPr>
        <p:spPr>
          <a:xfrm>
            <a:off x="7725405" y="3851873"/>
            <a:ext cx="815927" cy="337624"/>
          </a:xfrm>
          <a:prstGeom prst="flowChartMagneticDisk">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zh-TW" sz="1400" b="1" i="0" u="none" strike="noStrike" cap="none">
                <a:solidFill>
                  <a:schemeClr val="tx1"/>
                </a:solidFill>
                <a:latin typeface="Arial"/>
                <a:ea typeface="Arial"/>
                <a:cs typeface="Arial"/>
                <a:sym typeface="Arial"/>
              </a:rPr>
              <a:t>C3</a:t>
            </a:r>
            <a:endParaRPr sz="1400" b="1" i="0" u="none" strike="noStrike" cap="none">
              <a:solidFill>
                <a:schemeClr val="tx1"/>
              </a:solidFill>
              <a:latin typeface="Arial"/>
              <a:ea typeface="Arial"/>
              <a:cs typeface="Arial"/>
              <a:sym typeface="Arial"/>
            </a:endParaRPr>
          </a:p>
        </p:txBody>
      </p:sp>
      <p:sp>
        <p:nvSpPr>
          <p:cNvPr id="337" name="Shape 337"/>
          <p:cNvSpPr txBox="1"/>
          <p:nvPr/>
        </p:nvSpPr>
        <p:spPr>
          <a:xfrm>
            <a:off x="276305" y="4440086"/>
            <a:ext cx="8126100" cy="215400"/>
          </a:xfrm>
          <a:prstGeom prst="rect">
            <a:avLst/>
          </a:prstGeom>
          <a:noFill/>
          <a:ln>
            <a:noFill/>
          </a:ln>
        </p:spPr>
        <p:txBody>
          <a:bodyPr spcFirstLastPara="1" wrap="square" lIns="91425" tIns="45700" rIns="91425" bIns="45700" anchor="t" anchorCtr="0">
            <a:noAutofit/>
          </a:bodyPr>
          <a:lstStyle/>
          <a:p>
            <a:pPr lvl="0"/>
            <a:r>
              <a:rPr lang="zh-TW" altLang="en-US" sz="1200" b="1" dirty="0">
                <a:solidFill>
                  <a:schemeClr val="tx1">
                    <a:lumMod val="85000"/>
                    <a:lumOff val="15000"/>
                  </a:schemeClr>
                </a:solidFill>
              </a:rPr>
              <a:t>由於連續讀寫並不需要對每個</a:t>
            </a:r>
            <a:r>
              <a:rPr lang="en-US" altLang="zh-TW" sz="1200" b="1" dirty="0">
                <a:solidFill>
                  <a:schemeClr val="tx1">
                    <a:lumMod val="85000"/>
                    <a:lumOff val="15000"/>
                  </a:schemeClr>
                </a:solidFill>
              </a:rPr>
              <a:t>Chunk</a:t>
            </a:r>
            <a:r>
              <a:rPr lang="zh-TW" altLang="en-US" sz="1200" b="1" dirty="0">
                <a:solidFill>
                  <a:schemeClr val="tx1">
                    <a:lumMod val="85000"/>
                    <a:lumOff val="15000"/>
                  </a:schemeClr>
                </a:solidFill>
              </a:rPr>
              <a:t>做檢查，連續讀寫的寫入</a:t>
            </a:r>
            <a:r>
              <a:rPr kumimoji="1" lang="zh-TW" altLang="en-US" sz="1200" dirty="0"/>
              <a:t>懲罰</a:t>
            </a:r>
            <a:r>
              <a:rPr lang="zh-TW" altLang="en-US" sz="1200" b="1" dirty="0">
                <a:solidFill>
                  <a:schemeClr val="tx1">
                    <a:lumMod val="85000"/>
                    <a:lumOff val="15000"/>
                  </a:schemeClr>
                </a:solidFill>
              </a:rPr>
              <a:t>差距較小，而隨機讀寫的寫入</a:t>
            </a:r>
            <a:r>
              <a:rPr kumimoji="1" lang="zh-TW" altLang="en-US" sz="1200" dirty="0"/>
              <a:t>懲罰</a:t>
            </a:r>
            <a:r>
              <a:rPr lang="zh-TW" altLang="en-US" sz="1200" b="1" dirty="0">
                <a:solidFill>
                  <a:schemeClr val="tx1">
                    <a:lumMod val="85000"/>
                    <a:lumOff val="15000"/>
                  </a:schemeClr>
                </a:solidFill>
              </a:rPr>
              <a:t>差距明顯較大</a:t>
            </a:r>
            <a:endParaRPr lang="zh-TW" altLang="en-US" sz="1200" b="1" i="0" u="none" strike="noStrike" cap="none" dirty="0">
              <a:solidFill>
                <a:schemeClr val="tx1">
                  <a:lumMod val="85000"/>
                  <a:lumOff val="15000"/>
                </a:schemeClr>
              </a:solidFill>
              <a:sym typeface="Arial"/>
            </a:endParaRPr>
          </a:p>
        </p:txBody>
      </p:sp>
      <p:pic>
        <p:nvPicPr>
          <p:cNvPr id="6" name="圖片 5">
            <a:extLst>
              <a:ext uri="{FF2B5EF4-FFF2-40B4-BE49-F238E27FC236}">
                <a16:creationId xmlns:a16="http://schemas.microsoft.com/office/drawing/2014/main" id="{37D69380-015E-45D1-9C30-5357E5F5730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70029" y="3011600"/>
            <a:ext cx="841544" cy="1139320"/>
          </a:xfrm>
          <a:prstGeom prst="rect">
            <a:avLst/>
          </a:prstGeom>
        </p:spPr>
      </p:pic>
      <p:pic>
        <p:nvPicPr>
          <p:cNvPr id="8" name="圖片 7">
            <a:extLst>
              <a:ext uri="{FF2B5EF4-FFF2-40B4-BE49-F238E27FC236}">
                <a16:creationId xmlns:a16="http://schemas.microsoft.com/office/drawing/2014/main" id="{D9AF5749-3EB7-4979-AC7D-5767810EE4A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2210" y="3011600"/>
            <a:ext cx="841544" cy="1139320"/>
          </a:xfrm>
          <a:prstGeom prst="rect">
            <a:avLst/>
          </a:prstGeom>
        </p:spPr>
      </p:pic>
      <p:pic>
        <p:nvPicPr>
          <p:cNvPr id="46" name="圖片 45">
            <a:extLst>
              <a:ext uri="{FF2B5EF4-FFF2-40B4-BE49-F238E27FC236}">
                <a16:creationId xmlns:a16="http://schemas.microsoft.com/office/drawing/2014/main" id="{91B54AEC-F232-47A2-9129-07E6E30E4A5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537848" y="3011600"/>
            <a:ext cx="841544" cy="1139320"/>
          </a:xfrm>
          <a:prstGeom prst="rect">
            <a:avLst/>
          </a:prstGeom>
        </p:spPr>
      </p:pic>
      <p:pic>
        <p:nvPicPr>
          <p:cNvPr id="47" name="圖片 46">
            <a:extLst>
              <a:ext uri="{FF2B5EF4-FFF2-40B4-BE49-F238E27FC236}">
                <a16:creationId xmlns:a16="http://schemas.microsoft.com/office/drawing/2014/main" id="{69C706D4-BAD1-4D91-BC5E-CA800CA66FC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505666" y="3011600"/>
            <a:ext cx="841544" cy="1139320"/>
          </a:xfrm>
          <a:prstGeom prst="rect">
            <a:avLst/>
          </a:prstGeom>
        </p:spPr>
      </p:pic>
      <p:sp>
        <p:nvSpPr>
          <p:cNvPr id="311" name="Shape 311"/>
          <p:cNvSpPr/>
          <p:nvPr/>
        </p:nvSpPr>
        <p:spPr>
          <a:xfrm>
            <a:off x="627827" y="3154460"/>
            <a:ext cx="815927" cy="337624"/>
          </a:xfrm>
          <a:prstGeom prst="flowChartMagneticDisk">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zh-TW" sz="1400" b="1" i="0" u="none" strike="noStrike" cap="none">
                <a:solidFill>
                  <a:schemeClr val="tx1">
                    <a:lumMod val="95000"/>
                    <a:lumOff val="5000"/>
                  </a:schemeClr>
                </a:solidFill>
                <a:latin typeface="Arial"/>
                <a:ea typeface="Arial"/>
                <a:cs typeface="Arial"/>
                <a:sym typeface="Arial"/>
              </a:rPr>
              <a:t>A1</a:t>
            </a:r>
            <a:endParaRPr sz="1400" b="1" i="0" u="none" strike="noStrike" cap="none">
              <a:solidFill>
                <a:schemeClr val="tx1">
                  <a:lumMod val="95000"/>
                  <a:lumOff val="5000"/>
                </a:schemeClr>
              </a:solidFill>
              <a:latin typeface="Arial"/>
              <a:ea typeface="Arial"/>
              <a:cs typeface="Arial"/>
              <a:sym typeface="Arial"/>
            </a:endParaRPr>
          </a:p>
        </p:txBody>
      </p:sp>
      <p:sp>
        <p:nvSpPr>
          <p:cNvPr id="312" name="Shape 312"/>
          <p:cNvSpPr/>
          <p:nvPr/>
        </p:nvSpPr>
        <p:spPr>
          <a:xfrm>
            <a:off x="627827" y="3482706"/>
            <a:ext cx="815927" cy="337624"/>
          </a:xfrm>
          <a:prstGeom prst="flowChartMagneticDisk">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zh-TW" sz="1400" b="1" i="0" u="none" strike="noStrike" cap="none">
                <a:solidFill>
                  <a:schemeClr val="tx1">
                    <a:lumMod val="95000"/>
                    <a:lumOff val="5000"/>
                  </a:schemeClr>
                </a:solidFill>
                <a:latin typeface="Arial"/>
                <a:ea typeface="Arial"/>
                <a:cs typeface="Arial"/>
                <a:sym typeface="Arial"/>
              </a:rPr>
              <a:t>B1</a:t>
            </a:r>
            <a:endParaRPr sz="1400" b="1" i="0" u="none" strike="noStrike" cap="none">
              <a:solidFill>
                <a:schemeClr val="tx1">
                  <a:lumMod val="95000"/>
                  <a:lumOff val="5000"/>
                </a:schemeClr>
              </a:solidFill>
              <a:latin typeface="Arial"/>
              <a:ea typeface="Arial"/>
              <a:cs typeface="Arial"/>
              <a:sym typeface="Arial"/>
            </a:endParaRPr>
          </a:p>
        </p:txBody>
      </p:sp>
      <p:sp>
        <p:nvSpPr>
          <p:cNvPr id="313" name="Shape 313"/>
          <p:cNvSpPr/>
          <p:nvPr/>
        </p:nvSpPr>
        <p:spPr>
          <a:xfrm>
            <a:off x="627827" y="3813296"/>
            <a:ext cx="815927" cy="337624"/>
          </a:xfrm>
          <a:prstGeom prst="flowChartMagneticDisk">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zh-TW" sz="1400" b="1" i="0" u="none" strike="noStrike" cap="none">
                <a:solidFill>
                  <a:schemeClr val="tx1">
                    <a:lumMod val="95000"/>
                    <a:lumOff val="5000"/>
                  </a:schemeClr>
                </a:solidFill>
                <a:latin typeface="Arial"/>
                <a:ea typeface="Arial"/>
                <a:cs typeface="Arial"/>
                <a:sym typeface="Arial"/>
              </a:rPr>
              <a:t>C1</a:t>
            </a:r>
            <a:endParaRPr sz="1400" b="1" i="0" u="none" strike="noStrike" cap="none">
              <a:solidFill>
                <a:schemeClr val="tx1">
                  <a:lumMod val="95000"/>
                  <a:lumOff val="5000"/>
                </a:schemeClr>
              </a:solidFill>
              <a:latin typeface="Arial"/>
              <a:ea typeface="Arial"/>
              <a:cs typeface="Arial"/>
              <a:sym typeface="Arial"/>
            </a:endParaRPr>
          </a:p>
        </p:txBody>
      </p:sp>
      <p:sp>
        <p:nvSpPr>
          <p:cNvPr id="314" name="Shape 314"/>
          <p:cNvSpPr/>
          <p:nvPr/>
        </p:nvSpPr>
        <p:spPr>
          <a:xfrm>
            <a:off x="1596154" y="3163838"/>
            <a:ext cx="815927" cy="337624"/>
          </a:xfrm>
          <a:prstGeom prst="flowChartMagneticDisk">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zh-TW" sz="1400" b="1" i="0" u="none" strike="noStrike" cap="none">
                <a:solidFill>
                  <a:schemeClr val="tx1">
                    <a:lumMod val="95000"/>
                    <a:lumOff val="5000"/>
                  </a:schemeClr>
                </a:solidFill>
                <a:latin typeface="Arial"/>
                <a:ea typeface="Arial"/>
                <a:cs typeface="Arial"/>
                <a:sym typeface="Arial"/>
              </a:rPr>
              <a:t>M</a:t>
            </a:r>
            <a:endParaRPr sz="1400" b="1" i="0" u="none" strike="noStrike" cap="none">
              <a:solidFill>
                <a:schemeClr val="tx1">
                  <a:lumMod val="95000"/>
                  <a:lumOff val="5000"/>
                </a:schemeClr>
              </a:solidFill>
              <a:latin typeface="Arial"/>
              <a:ea typeface="Arial"/>
              <a:cs typeface="Arial"/>
              <a:sym typeface="Arial"/>
            </a:endParaRPr>
          </a:p>
        </p:txBody>
      </p:sp>
      <p:sp>
        <p:nvSpPr>
          <p:cNvPr id="315" name="Shape 315"/>
          <p:cNvSpPr/>
          <p:nvPr/>
        </p:nvSpPr>
        <p:spPr>
          <a:xfrm>
            <a:off x="1596154" y="3485050"/>
            <a:ext cx="815927" cy="337624"/>
          </a:xfrm>
          <a:prstGeom prst="flowChartMagneticDisk">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zh-TW" sz="1400" b="1" i="0" u="none" strike="noStrike" cap="none">
                <a:solidFill>
                  <a:schemeClr val="tx1">
                    <a:lumMod val="95000"/>
                    <a:lumOff val="5000"/>
                  </a:schemeClr>
                </a:solidFill>
                <a:latin typeface="Arial"/>
                <a:ea typeface="Arial"/>
                <a:cs typeface="Arial"/>
                <a:sym typeface="Arial"/>
              </a:rPr>
              <a:t>M</a:t>
            </a:r>
            <a:endParaRPr sz="1400" b="1" i="0" u="none" strike="noStrike" cap="none">
              <a:solidFill>
                <a:schemeClr val="tx1">
                  <a:lumMod val="95000"/>
                  <a:lumOff val="5000"/>
                </a:schemeClr>
              </a:solidFill>
              <a:latin typeface="Arial"/>
              <a:ea typeface="Arial"/>
              <a:cs typeface="Arial"/>
              <a:sym typeface="Arial"/>
            </a:endParaRPr>
          </a:p>
        </p:txBody>
      </p:sp>
      <p:sp>
        <p:nvSpPr>
          <p:cNvPr id="316" name="Shape 316"/>
          <p:cNvSpPr/>
          <p:nvPr/>
        </p:nvSpPr>
        <p:spPr>
          <a:xfrm>
            <a:off x="1596154" y="3822674"/>
            <a:ext cx="815927" cy="337624"/>
          </a:xfrm>
          <a:prstGeom prst="flowChartMagneticDisk">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zh-TW" sz="1400" b="1" i="0" u="none" strike="noStrike" cap="none">
                <a:solidFill>
                  <a:schemeClr val="tx1">
                    <a:lumMod val="95000"/>
                    <a:lumOff val="5000"/>
                  </a:schemeClr>
                </a:solidFill>
                <a:latin typeface="Arial"/>
                <a:ea typeface="Arial"/>
                <a:cs typeface="Arial"/>
                <a:sym typeface="Arial"/>
              </a:rPr>
              <a:t>M</a:t>
            </a:r>
            <a:endParaRPr sz="1400" b="1" i="0" u="none" strike="noStrike" cap="none">
              <a:solidFill>
                <a:schemeClr val="tx1">
                  <a:lumMod val="95000"/>
                  <a:lumOff val="5000"/>
                </a:schemeClr>
              </a:solidFill>
              <a:latin typeface="Arial"/>
              <a:ea typeface="Arial"/>
              <a:cs typeface="Arial"/>
              <a:sym typeface="Arial"/>
            </a:endParaRPr>
          </a:p>
        </p:txBody>
      </p:sp>
      <p:sp>
        <p:nvSpPr>
          <p:cNvPr id="317" name="Shape 317"/>
          <p:cNvSpPr/>
          <p:nvPr/>
        </p:nvSpPr>
        <p:spPr>
          <a:xfrm>
            <a:off x="2575002" y="3156804"/>
            <a:ext cx="815927" cy="337624"/>
          </a:xfrm>
          <a:prstGeom prst="flowChartMagneticDisk">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zh-TW" sz="1400" b="1" i="0" u="none" strike="noStrike" cap="none">
                <a:solidFill>
                  <a:schemeClr val="tx1">
                    <a:lumMod val="95000"/>
                    <a:lumOff val="5000"/>
                  </a:schemeClr>
                </a:solidFill>
                <a:latin typeface="Arial"/>
                <a:ea typeface="Arial"/>
                <a:cs typeface="Arial"/>
                <a:sym typeface="Arial"/>
              </a:rPr>
              <a:t>A2</a:t>
            </a:r>
            <a:endParaRPr sz="1400" b="1" i="0" u="none" strike="noStrike" cap="none">
              <a:solidFill>
                <a:schemeClr val="tx1">
                  <a:lumMod val="95000"/>
                  <a:lumOff val="5000"/>
                </a:schemeClr>
              </a:solidFill>
              <a:latin typeface="Arial"/>
              <a:ea typeface="Arial"/>
              <a:cs typeface="Arial"/>
              <a:sym typeface="Arial"/>
            </a:endParaRPr>
          </a:p>
        </p:txBody>
      </p:sp>
      <p:sp>
        <p:nvSpPr>
          <p:cNvPr id="318" name="Shape 318"/>
          <p:cNvSpPr/>
          <p:nvPr/>
        </p:nvSpPr>
        <p:spPr>
          <a:xfrm>
            <a:off x="2575002" y="3485050"/>
            <a:ext cx="815927" cy="337624"/>
          </a:xfrm>
          <a:prstGeom prst="flowChartMagneticDisk">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zh-TW" sz="1400" b="1" i="0" u="none" strike="noStrike" cap="none">
                <a:solidFill>
                  <a:schemeClr val="tx1">
                    <a:lumMod val="95000"/>
                    <a:lumOff val="5000"/>
                  </a:schemeClr>
                </a:solidFill>
                <a:latin typeface="Arial"/>
                <a:ea typeface="Arial"/>
                <a:cs typeface="Arial"/>
                <a:sym typeface="Arial"/>
              </a:rPr>
              <a:t>B2</a:t>
            </a:r>
            <a:endParaRPr sz="1400" b="1" i="0" u="none" strike="noStrike" cap="none">
              <a:solidFill>
                <a:schemeClr val="tx1">
                  <a:lumMod val="95000"/>
                  <a:lumOff val="5000"/>
                </a:schemeClr>
              </a:solidFill>
              <a:latin typeface="Arial"/>
              <a:ea typeface="Arial"/>
              <a:cs typeface="Arial"/>
              <a:sym typeface="Arial"/>
            </a:endParaRPr>
          </a:p>
        </p:txBody>
      </p:sp>
      <p:sp>
        <p:nvSpPr>
          <p:cNvPr id="319" name="Shape 319"/>
          <p:cNvSpPr/>
          <p:nvPr/>
        </p:nvSpPr>
        <p:spPr>
          <a:xfrm>
            <a:off x="2575002" y="3815640"/>
            <a:ext cx="815927" cy="337624"/>
          </a:xfrm>
          <a:prstGeom prst="flowChartMagneticDisk">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zh-TW" sz="1400" b="1" i="0" u="none" strike="noStrike" cap="none">
                <a:solidFill>
                  <a:schemeClr val="tx1">
                    <a:lumMod val="95000"/>
                    <a:lumOff val="5000"/>
                  </a:schemeClr>
                </a:solidFill>
                <a:latin typeface="Arial"/>
                <a:ea typeface="Arial"/>
                <a:cs typeface="Arial"/>
                <a:sym typeface="Arial"/>
              </a:rPr>
              <a:t>C2</a:t>
            </a:r>
            <a:endParaRPr sz="1400" b="1" i="0" u="none" strike="noStrike" cap="none">
              <a:solidFill>
                <a:schemeClr val="tx1">
                  <a:lumMod val="95000"/>
                  <a:lumOff val="5000"/>
                </a:schemeClr>
              </a:solidFill>
              <a:latin typeface="Arial"/>
              <a:ea typeface="Arial"/>
              <a:cs typeface="Arial"/>
              <a:sym typeface="Arial"/>
            </a:endParaRPr>
          </a:p>
        </p:txBody>
      </p:sp>
      <p:sp>
        <p:nvSpPr>
          <p:cNvPr id="320" name="Shape 320"/>
          <p:cNvSpPr/>
          <p:nvPr/>
        </p:nvSpPr>
        <p:spPr>
          <a:xfrm>
            <a:off x="3523428" y="3166182"/>
            <a:ext cx="815927" cy="337624"/>
          </a:xfrm>
          <a:prstGeom prst="flowChartMagneticDisk">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zh-TW" sz="1400" b="1" i="0" u="none" strike="noStrike" cap="none">
                <a:solidFill>
                  <a:schemeClr val="tx1">
                    <a:lumMod val="95000"/>
                    <a:lumOff val="5000"/>
                  </a:schemeClr>
                </a:solidFill>
                <a:latin typeface="Arial"/>
                <a:ea typeface="Arial"/>
                <a:cs typeface="Arial"/>
                <a:sym typeface="Arial"/>
              </a:rPr>
              <a:t>M</a:t>
            </a:r>
            <a:endParaRPr sz="1400" b="1" i="0" u="none" strike="noStrike" cap="none">
              <a:solidFill>
                <a:schemeClr val="tx1">
                  <a:lumMod val="95000"/>
                  <a:lumOff val="5000"/>
                </a:schemeClr>
              </a:solidFill>
              <a:latin typeface="Arial"/>
              <a:ea typeface="Arial"/>
              <a:cs typeface="Arial"/>
              <a:sym typeface="Arial"/>
            </a:endParaRPr>
          </a:p>
        </p:txBody>
      </p:sp>
      <p:sp>
        <p:nvSpPr>
          <p:cNvPr id="321" name="Shape 321"/>
          <p:cNvSpPr/>
          <p:nvPr/>
        </p:nvSpPr>
        <p:spPr>
          <a:xfrm>
            <a:off x="3523428" y="3494428"/>
            <a:ext cx="815927" cy="337624"/>
          </a:xfrm>
          <a:prstGeom prst="flowChartMagneticDisk">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zh-TW" sz="1400" b="1" i="0" u="none" strike="noStrike" cap="none">
                <a:solidFill>
                  <a:schemeClr val="tx1">
                    <a:lumMod val="95000"/>
                    <a:lumOff val="5000"/>
                  </a:schemeClr>
                </a:solidFill>
                <a:latin typeface="Arial"/>
                <a:ea typeface="Arial"/>
                <a:cs typeface="Arial"/>
                <a:sym typeface="Arial"/>
              </a:rPr>
              <a:t>M</a:t>
            </a:r>
            <a:endParaRPr sz="1400" b="1" i="0" u="none" strike="noStrike" cap="none">
              <a:solidFill>
                <a:schemeClr val="tx1">
                  <a:lumMod val="95000"/>
                  <a:lumOff val="5000"/>
                </a:schemeClr>
              </a:solidFill>
              <a:latin typeface="Arial"/>
              <a:ea typeface="Arial"/>
              <a:cs typeface="Arial"/>
              <a:sym typeface="Arial"/>
            </a:endParaRPr>
          </a:p>
        </p:txBody>
      </p:sp>
      <p:sp>
        <p:nvSpPr>
          <p:cNvPr id="322" name="Shape 322"/>
          <p:cNvSpPr/>
          <p:nvPr/>
        </p:nvSpPr>
        <p:spPr>
          <a:xfrm>
            <a:off x="3523428" y="3825018"/>
            <a:ext cx="815927" cy="337624"/>
          </a:xfrm>
          <a:prstGeom prst="flowChartMagneticDisk">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zh-TW" sz="1400" b="1" i="0" u="none" strike="noStrike" cap="none">
                <a:solidFill>
                  <a:schemeClr val="tx1">
                    <a:lumMod val="95000"/>
                    <a:lumOff val="5000"/>
                  </a:schemeClr>
                </a:solidFill>
                <a:latin typeface="Arial"/>
                <a:ea typeface="Arial"/>
                <a:cs typeface="Arial"/>
                <a:sym typeface="Arial"/>
              </a:rPr>
              <a:t>M</a:t>
            </a:r>
            <a:endParaRPr sz="1400" b="1" i="0" u="none" strike="noStrike" cap="none">
              <a:solidFill>
                <a:schemeClr val="tx1">
                  <a:lumMod val="95000"/>
                  <a:lumOff val="5000"/>
                </a:schemeClr>
              </a:solidFill>
              <a:latin typeface="Arial"/>
              <a:ea typeface="Arial"/>
              <a:cs typeface="Arial"/>
              <a:sym typeface="Arial"/>
            </a:endParaRPr>
          </a:p>
        </p:txBody>
      </p:sp>
      <p:sp>
        <p:nvSpPr>
          <p:cNvPr id="53" name="圓角矩形 28">
            <a:extLst>
              <a:ext uri="{FF2B5EF4-FFF2-40B4-BE49-F238E27FC236}">
                <a16:creationId xmlns:a16="http://schemas.microsoft.com/office/drawing/2014/main" id="{72872214-CDDC-49A7-AF38-D54687B8854F}"/>
              </a:ext>
            </a:extLst>
          </p:cNvPr>
          <p:cNvSpPr/>
          <p:nvPr/>
        </p:nvSpPr>
        <p:spPr>
          <a:xfrm>
            <a:off x="347133" y="2512267"/>
            <a:ext cx="4123267" cy="2136436"/>
          </a:xfrm>
          <a:prstGeom prst="roundRect">
            <a:avLst/>
          </a:prstGeom>
          <a:noFill/>
          <a:ln w="31750" cmpd="sng">
            <a:gradFill flip="none" rotWithShape="1">
              <a:gsLst>
                <a:gs pos="7000">
                  <a:schemeClr val="accent1">
                    <a:lumMod val="5000"/>
                    <a:lumOff val="95000"/>
                    <a:alpha val="0"/>
                  </a:schemeClr>
                </a:gs>
                <a:gs pos="52000">
                  <a:srgbClr val="2EAAD0">
                    <a:alpha val="64000"/>
                  </a:srgbClr>
                </a:gs>
                <a:gs pos="67000">
                  <a:srgbClr val="2EAAD0"/>
                </a:gs>
                <a:gs pos="100000">
                  <a:srgbClr val="0070C0"/>
                </a:gs>
              </a:gsLst>
              <a:lin ang="16200000" scaled="1"/>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5" name="圓角矩形 28">
            <a:extLst>
              <a:ext uri="{FF2B5EF4-FFF2-40B4-BE49-F238E27FC236}">
                <a16:creationId xmlns:a16="http://schemas.microsoft.com/office/drawing/2014/main" id="{E754D528-28E7-4464-8F18-BDC89CF0947D}"/>
              </a:ext>
            </a:extLst>
          </p:cNvPr>
          <p:cNvSpPr/>
          <p:nvPr/>
        </p:nvSpPr>
        <p:spPr>
          <a:xfrm>
            <a:off x="4644813" y="2512267"/>
            <a:ext cx="4123267" cy="2136436"/>
          </a:xfrm>
          <a:prstGeom prst="roundRect">
            <a:avLst/>
          </a:prstGeom>
          <a:noFill/>
          <a:ln w="31750" cmpd="sng">
            <a:gradFill flip="none" rotWithShape="1">
              <a:gsLst>
                <a:gs pos="7000">
                  <a:schemeClr val="accent1">
                    <a:lumMod val="5000"/>
                    <a:lumOff val="95000"/>
                    <a:alpha val="0"/>
                  </a:schemeClr>
                </a:gs>
                <a:gs pos="52000">
                  <a:srgbClr val="2EAAD0">
                    <a:alpha val="64000"/>
                  </a:srgbClr>
                </a:gs>
                <a:gs pos="67000">
                  <a:srgbClr val="2EAAD0"/>
                </a:gs>
                <a:gs pos="100000">
                  <a:srgbClr val="0070C0"/>
                </a:gs>
              </a:gsLst>
              <a:lin ang="16200000" scaled="1"/>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22495249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77" name="圖片 76">
            <a:extLst>
              <a:ext uri="{FF2B5EF4-FFF2-40B4-BE49-F238E27FC236}">
                <a16:creationId xmlns:a16="http://schemas.microsoft.com/office/drawing/2014/main" id="{4A9A2CC0-7646-0B44-8024-37AB5FE90C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5" y="1839305"/>
            <a:ext cx="9150681" cy="3304195"/>
          </a:xfrm>
          <a:prstGeom prst="rect">
            <a:avLst/>
          </a:prstGeom>
        </p:spPr>
      </p:pic>
      <p:sp>
        <p:nvSpPr>
          <p:cNvPr id="78" name="圓角矩形 77">
            <a:extLst>
              <a:ext uri="{FF2B5EF4-FFF2-40B4-BE49-F238E27FC236}">
                <a16:creationId xmlns:a16="http://schemas.microsoft.com/office/drawing/2014/main" id="{7A289CC8-50E6-584E-9828-AFC6196738FA}"/>
              </a:ext>
            </a:extLst>
          </p:cNvPr>
          <p:cNvSpPr/>
          <p:nvPr/>
        </p:nvSpPr>
        <p:spPr>
          <a:xfrm>
            <a:off x="145775" y="1867891"/>
            <a:ext cx="4481181" cy="3067628"/>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pic>
        <p:nvPicPr>
          <p:cNvPr id="4" name="圖片 4" descr="一張含有 螢幕擷取畫面 的圖片&#10;&#10;描述是以非常高的可信度產生">
            <a:extLst>
              <a:ext uri="{FF2B5EF4-FFF2-40B4-BE49-F238E27FC236}">
                <a16:creationId xmlns:a16="http://schemas.microsoft.com/office/drawing/2014/main" id="{1A9B3352-E8A8-4382-874E-69692DF4FB0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07292" y="2016214"/>
            <a:ext cx="4293927" cy="2689173"/>
          </a:xfrm>
          <a:prstGeom prst="rect">
            <a:avLst/>
          </a:prstGeom>
        </p:spPr>
      </p:pic>
      <p:sp>
        <p:nvSpPr>
          <p:cNvPr id="2" name="內容版面配置區 1">
            <a:extLst>
              <a:ext uri="{FF2B5EF4-FFF2-40B4-BE49-F238E27FC236}">
                <a16:creationId xmlns:a16="http://schemas.microsoft.com/office/drawing/2014/main" id="{C55D926A-0EA0-AE4B-8C21-CF56655D0566}"/>
              </a:ext>
            </a:extLst>
          </p:cNvPr>
          <p:cNvSpPr>
            <a:spLocks noGrp="1"/>
          </p:cNvSpPr>
          <p:nvPr>
            <p:ph idx="1"/>
          </p:nvPr>
        </p:nvSpPr>
        <p:spPr>
          <a:xfrm>
            <a:off x="457200" y="1063626"/>
            <a:ext cx="8229600" cy="789533"/>
          </a:xfrm>
        </p:spPr>
        <p:txBody>
          <a:bodyPr/>
          <a:lstStyle/>
          <a:p>
            <a:pPr>
              <a:buClr>
                <a:schemeClr val="tx1">
                  <a:lumMod val="75000"/>
                  <a:lumOff val="25000"/>
                </a:schemeClr>
              </a:buClr>
            </a:pPr>
            <a:r>
              <a:rPr kumimoji="1" lang="zh-TW" altLang="en-US" dirty="0">
                <a:solidFill>
                  <a:schemeClr val="tx1">
                    <a:lumMod val="75000"/>
                    <a:lumOff val="25000"/>
                  </a:schemeClr>
                </a:solidFill>
              </a:rPr>
              <a:t>在</a:t>
            </a:r>
            <a:r>
              <a:rPr kumimoji="1" lang="en" altLang="zh-TW" dirty="0">
                <a:solidFill>
                  <a:schemeClr val="tx1">
                    <a:lumMod val="75000"/>
                    <a:lumOff val="25000"/>
                  </a:schemeClr>
                </a:solidFill>
              </a:rPr>
              <a:t>QNAP</a:t>
            </a:r>
            <a:r>
              <a:rPr kumimoji="1" lang="zh-TW" altLang="en-US" dirty="0">
                <a:solidFill>
                  <a:schemeClr val="tx1">
                    <a:lumMod val="75000"/>
                    <a:lumOff val="25000"/>
                  </a:schemeClr>
                </a:solidFill>
              </a:rPr>
              <a:t>實驗室中，在 </a:t>
            </a:r>
            <a:r>
              <a:rPr kumimoji="1" lang="en" altLang="zh-TW" dirty="0">
                <a:solidFill>
                  <a:schemeClr val="tx1">
                    <a:lumMod val="75000"/>
                    <a:lumOff val="25000"/>
                  </a:schemeClr>
                </a:solidFill>
              </a:rPr>
              <a:t>TES-3085U </a:t>
            </a:r>
            <a:r>
              <a:rPr kumimoji="1" lang="zh-TW" altLang="en-US" dirty="0">
                <a:solidFill>
                  <a:schemeClr val="tx1">
                    <a:lumMod val="75000"/>
                    <a:lumOff val="25000"/>
                  </a:schemeClr>
                </a:solidFill>
              </a:rPr>
              <a:t>上比較</a:t>
            </a:r>
            <a:r>
              <a:rPr kumimoji="1" lang="en-US" altLang="zh-TW" dirty="0">
                <a:solidFill>
                  <a:schemeClr val="tx1">
                    <a:lumMod val="75000"/>
                    <a:lumOff val="25000"/>
                  </a:schemeClr>
                </a:solidFill>
              </a:rPr>
              <a:t> 4 </a:t>
            </a:r>
            <a:r>
              <a:rPr kumimoji="1" lang="zh-TW" altLang="en-US" dirty="0">
                <a:solidFill>
                  <a:schemeClr val="tx1">
                    <a:lumMod val="75000"/>
                    <a:lumOff val="25000"/>
                  </a:schemeClr>
                </a:solidFill>
              </a:rPr>
              <a:t>顆 </a:t>
            </a:r>
            <a:r>
              <a:rPr kumimoji="1" lang="en-US" altLang="zh-TW" dirty="0">
                <a:solidFill>
                  <a:schemeClr val="tx1">
                    <a:lumMod val="75000"/>
                    <a:lumOff val="25000"/>
                  </a:schemeClr>
                </a:solidFill>
              </a:rPr>
              <a:t>240 </a:t>
            </a:r>
            <a:r>
              <a:rPr kumimoji="1" lang="en" altLang="zh-TW" dirty="0">
                <a:solidFill>
                  <a:schemeClr val="tx1">
                    <a:lumMod val="75000"/>
                    <a:lumOff val="25000"/>
                  </a:schemeClr>
                </a:solidFill>
              </a:rPr>
              <a:t>GB </a:t>
            </a:r>
            <a:r>
              <a:rPr kumimoji="1" lang="zh-TW" altLang="en-US" dirty="0">
                <a:solidFill>
                  <a:schemeClr val="tx1">
                    <a:lumMod val="75000"/>
                    <a:lumOff val="25000"/>
                  </a:schemeClr>
                </a:solidFill>
              </a:rPr>
              <a:t>三星 </a:t>
            </a:r>
            <a:r>
              <a:rPr kumimoji="1" lang="en" altLang="zh-TW" dirty="0">
                <a:solidFill>
                  <a:schemeClr val="tx1">
                    <a:lumMod val="75000"/>
                    <a:lumOff val="25000"/>
                  </a:schemeClr>
                </a:solidFill>
              </a:rPr>
              <a:t>SSD</a:t>
            </a:r>
            <a:r>
              <a:rPr kumimoji="1" lang="zh-TW" altLang="en-US" dirty="0">
                <a:solidFill>
                  <a:schemeClr val="tx1">
                    <a:lumMod val="75000"/>
                    <a:lumOff val="25000"/>
                  </a:schemeClr>
                </a:solidFill>
              </a:rPr>
              <a:t>，做 </a:t>
            </a:r>
            <a:r>
              <a:rPr kumimoji="1" lang="en" altLang="zh-TW" dirty="0">
                <a:solidFill>
                  <a:schemeClr val="tx1">
                    <a:lumMod val="75000"/>
                    <a:lumOff val="25000"/>
                  </a:schemeClr>
                </a:solidFill>
              </a:rPr>
              <a:t>RAID 5 </a:t>
            </a:r>
            <a:r>
              <a:rPr kumimoji="1" lang="zh-TW" altLang="en-US" dirty="0">
                <a:solidFill>
                  <a:schemeClr val="tx1">
                    <a:lumMod val="75000"/>
                    <a:lumOff val="25000"/>
                  </a:schemeClr>
                </a:solidFill>
              </a:rPr>
              <a:t>和 </a:t>
            </a:r>
            <a:r>
              <a:rPr kumimoji="1" lang="en" altLang="zh-TW" dirty="0">
                <a:solidFill>
                  <a:schemeClr val="tx1">
                    <a:lumMod val="75000"/>
                    <a:lumOff val="25000"/>
                  </a:schemeClr>
                </a:solidFill>
              </a:rPr>
              <a:t>RAID 10 </a:t>
            </a:r>
            <a:r>
              <a:rPr kumimoji="1" lang="zh-TW" altLang="en-US" dirty="0">
                <a:solidFill>
                  <a:schemeClr val="tx1">
                    <a:lumMod val="75000"/>
                    <a:lumOff val="25000"/>
                  </a:schemeClr>
                </a:solidFill>
              </a:rPr>
              <a:t>在快取命中率 </a:t>
            </a:r>
            <a:r>
              <a:rPr kumimoji="1" lang="en-US" altLang="zh-TW" dirty="0">
                <a:solidFill>
                  <a:schemeClr val="tx1">
                    <a:lumMod val="75000"/>
                    <a:lumOff val="25000"/>
                  </a:schemeClr>
                </a:solidFill>
              </a:rPr>
              <a:t>100% </a:t>
            </a:r>
            <a:r>
              <a:rPr kumimoji="1" lang="zh-TW" altLang="en-US" dirty="0">
                <a:solidFill>
                  <a:schemeClr val="tx1">
                    <a:lumMod val="75000"/>
                    <a:lumOff val="25000"/>
                  </a:schemeClr>
                </a:solidFill>
              </a:rPr>
              <a:t>下的效能差異*</a:t>
            </a:r>
          </a:p>
        </p:txBody>
      </p:sp>
      <p:sp>
        <p:nvSpPr>
          <p:cNvPr id="344" name="Shape 34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Verdana"/>
              <a:buNone/>
            </a:pPr>
            <a:r>
              <a:rPr lang="zh-TW" sz="3600">
                <a:latin typeface="Microsoft JhengHei"/>
                <a:ea typeface="Microsoft JhengHei"/>
                <a:cs typeface="Microsoft JhengHei"/>
                <a:sym typeface="Microsoft JhengHei"/>
              </a:rPr>
              <a:t>SSD 快取支援 RAID 5/6 </a:t>
            </a:r>
            <a:endParaRPr sz="3600" i="0" u="none" strike="noStrike" cap="none">
              <a:solidFill>
                <a:schemeClr val="lt1"/>
              </a:solidFill>
              <a:latin typeface="Microsoft JhengHei"/>
              <a:ea typeface="Microsoft JhengHei"/>
              <a:cs typeface="Microsoft JhengHei"/>
              <a:sym typeface="Microsoft JhengHei"/>
            </a:endParaRPr>
          </a:p>
        </p:txBody>
      </p:sp>
      <p:sp>
        <p:nvSpPr>
          <p:cNvPr id="351" name="Shape 351"/>
          <p:cNvSpPr txBox="1"/>
          <p:nvPr/>
        </p:nvSpPr>
        <p:spPr>
          <a:xfrm>
            <a:off x="524626" y="4705387"/>
            <a:ext cx="3412214"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zh-TW" altLang="en-US" sz="800" b="1">
                <a:solidFill>
                  <a:srgbClr val="595959"/>
                </a:solidFill>
              </a:rPr>
              <a:t>*當資料還須寫入唯獨快取前，</a:t>
            </a:r>
            <a:r>
              <a:rPr lang="en-US" altLang="zh-TW" sz="800" b="1">
                <a:solidFill>
                  <a:srgbClr val="595959"/>
                </a:solidFill>
              </a:rPr>
              <a:t>RAID 5/6</a:t>
            </a:r>
            <a:r>
              <a:rPr lang="zh-TW" altLang="en-US" sz="800" b="1">
                <a:solidFill>
                  <a:srgbClr val="595959"/>
                </a:solidFill>
              </a:rPr>
              <a:t>快取的效能將因寫入懲罰而較低</a:t>
            </a:r>
            <a:endParaRPr lang="zh-TW" altLang="en-US" sz="800" b="1" i="0" u="none" strike="noStrike" cap="none">
              <a:solidFill>
                <a:srgbClr val="595959"/>
              </a:solidFill>
              <a:latin typeface="Arial"/>
              <a:ea typeface="Arial"/>
              <a:cs typeface="Arial"/>
              <a:sym typeface="Arial"/>
            </a:endParaRPr>
          </a:p>
        </p:txBody>
      </p:sp>
      <p:sp>
        <p:nvSpPr>
          <p:cNvPr id="3" name="剪去對角線角落矩形 2">
            <a:extLst>
              <a:ext uri="{FF2B5EF4-FFF2-40B4-BE49-F238E27FC236}">
                <a16:creationId xmlns:a16="http://schemas.microsoft.com/office/drawing/2014/main" id="{F1A3D315-0542-4AD4-8EF6-47D127BAC776}"/>
              </a:ext>
            </a:extLst>
          </p:cNvPr>
          <p:cNvSpPr/>
          <p:nvPr/>
        </p:nvSpPr>
        <p:spPr>
          <a:xfrm>
            <a:off x="6814175" y="1899163"/>
            <a:ext cx="2252398" cy="1083546"/>
          </a:xfrm>
          <a:prstGeom prst="snip2Diag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sz="1800" b="1" dirty="0">
                <a:latin typeface="Microsoft JhengHei"/>
                <a:ea typeface="Microsoft JhengHei"/>
                <a:cs typeface="Microsoft JhengHei"/>
              </a:rPr>
              <a:t>SSD RAID 5  </a:t>
            </a:r>
            <a:endParaRPr lang="en-US" altLang="zh-TW" sz="1800" b="1" dirty="0">
              <a:latin typeface="Microsoft JhengHei"/>
              <a:ea typeface="Microsoft JhengHei"/>
              <a:cs typeface="Microsoft JhengHei"/>
            </a:endParaRPr>
          </a:p>
          <a:p>
            <a:pPr algn="ctr"/>
            <a:r>
              <a:rPr lang="zh-TW" sz="1800" b="1" dirty="0">
                <a:latin typeface="Microsoft JhengHei"/>
                <a:ea typeface="Microsoft JhengHei"/>
                <a:cs typeface="Microsoft JhengHei"/>
              </a:rPr>
              <a:t>連續讀取效能可和 </a:t>
            </a:r>
            <a:br>
              <a:rPr lang="zh-TW" sz="1800" b="1" dirty="0">
                <a:latin typeface="Microsoft JhengHei"/>
                <a:ea typeface="Microsoft JhengHei"/>
                <a:cs typeface="Microsoft JhengHei"/>
              </a:rPr>
            </a:br>
            <a:r>
              <a:rPr lang="zh-TW" sz="1800" b="1" dirty="0">
                <a:latin typeface="Microsoft JhengHei"/>
                <a:ea typeface="Microsoft JhengHei"/>
                <a:cs typeface="Microsoft JhengHei"/>
              </a:rPr>
              <a:t>RAID 10 比肩</a:t>
            </a:r>
            <a:endParaRPr lang="en-US" altLang="zh-TW" sz="1800" b="1" dirty="0">
              <a:latin typeface="Microsoft JhengHei"/>
              <a:ea typeface="Microsoft JhengHei"/>
              <a:cs typeface="Microsoft JhengHei"/>
            </a:endParaRPr>
          </a:p>
        </p:txBody>
      </p:sp>
      <p:sp>
        <p:nvSpPr>
          <p:cNvPr id="12" name="圓角矩形 108">
            <a:extLst>
              <a:ext uri="{FF2B5EF4-FFF2-40B4-BE49-F238E27FC236}">
                <a16:creationId xmlns:a16="http://schemas.microsoft.com/office/drawing/2014/main" id="{AA722445-808E-490D-9861-6170CB04EF63}"/>
              </a:ext>
            </a:extLst>
          </p:cNvPr>
          <p:cNvSpPr/>
          <p:nvPr/>
        </p:nvSpPr>
        <p:spPr>
          <a:xfrm rot="5400000">
            <a:off x="1139862" y="3748964"/>
            <a:ext cx="95520" cy="1305121"/>
          </a:xfrm>
          <a:prstGeom prst="roundRect">
            <a:avLst>
              <a:gd name="adj" fmla="val 0"/>
            </a:avLst>
          </a:prstGeom>
          <a:gradFill flip="none" rotWithShape="1">
            <a:gsLst>
              <a:gs pos="0">
                <a:schemeClr val="bg1">
                  <a:lumMod val="50000"/>
                  <a:alpha val="32000"/>
                </a:schemeClr>
              </a:gs>
              <a:gs pos="80000">
                <a:schemeClr val="bg1">
                  <a:alpha val="32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p>
        </p:txBody>
      </p:sp>
      <p:grpSp>
        <p:nvGrpSpPr>
          <p:cNvPr id="14" name="群組 13">
            <a:extLst>
              <a:ext uri="{FF2B5EF4-FFF2-40B4-BE49-F238E27FC236}">
                <a16:creationId xmlns:a16="http://schemas.microsoft.com/office/drawing/2014/main" id="{C97742F9-B407-48B2-B241-40E3A4E4463E}"/>
              </a:ext>
            </a:extLst>
          </p:cNvPr>
          <p:cNvGrpSpPr/>
          <p:nvPr/>
        </p:nvGrpSpPr>
        <p:grpSpPr>
          <a:xfrm>
            <a:off x="487433" y="2441507"/>
            <a:ext cx="1363272" cy="1751676"/>
            <a:chOff x="1016031" y="2384586"/>
            <a:chExt cx="1899785" cy="1606710"/>
          </a:xfrm>
        </p:grpSpPr>
        <p:cxnSp>
          <p:nvCxnSpPr>
            <p:cNvPr id="68" name="Shape 317">
              <a:extLst>
                <a:ext uri="{FF2B5EF4-FFF2-40B4-BE49-F238E27FC236}">
                  <a16:creationId xmlns:a16="http://schemas.microsoft.com/office/drawing/2014/main" id="{F1615223-43C4-4A47-AB40-39587E602502}"/>
                </a:ext>
              </a:extLst>
            </p:cNvPr>
            <p:cNvCxnSpPr/>
            <p:nvPr/>
          </p:nvCxnSpPr>
          <p:spPr>
            <a:xfrm>
              <a:off x="1016031" y="3989434"/>
              <a:ext cx="1899783" cy="1862"/>
            </a:xfrm>
            <a:prstGeom prst="straightConnector1">
              <a:avLst/>
            </a:prstGeom>
            <a:noFill/>
            <a:ln w="9525" cap="flat" cmpd="sng">
              <a:solidFill>
                <a:schemeClr val="bg1">
                  <a:lumMod val="85000"/>
                </a:schemeClr>
              </a:solidFill>
              <a:prstDash val="solid"/>
              <a:round/>
              <a:headEnd type="none" w="med" len="med"/>
              <a:tailEnd type="none" w="med" len="med"/>
            </a:ln>
          </p:spPr>
        </p:cxnSp>
        <p:cxnSp>
          <p:nvCxnSpPr>
            <p:cNvPr id="69" name="Shape 310">
              <a:extLst>
                <a:ext uri="{FF2B5EF4-FFF2-40B4-BE49-F238E27FC236}">
                  <a16:creationId xmlns:a16="http://schemas.microsoft.com/office/drawing/2014/main" id="{433CFDBC-98F7-4625-9C04-92BF7B2B4A1D}"/>
                </a:ext>
              </a:extLst>
            </p:cNvPr>
            <p:cNvCxnSpPr/>
            <p:nvPr/>
          </p:nvCxnSpPr>
          <p:spPr>
            <a:xfrm>
              <a:off x="1016033" y="3072377"/>
              <a:ext cx="1899783" cy="1862"/>
            </a:xfrm>
            <a:prstGeom prst="straightConnector1">
              <a:avLst/>
            </a:prstGeom>
            <a:noFill/>
            <a:ln w="9525" cap="flat" cmpd="sng">
              <a:solidFill>
                <a:schemeClr val="bg1">
                  <a:lumMod val="85000"/>
                </a:schemeClr>
              </a:solidFill>
              <a:prstDash val="solid"/>
              <a:round/>
              <a:headEnd type="none" w="med" len="med"/>
              <a:tailEnd type="none" w="med" len="med"/>
            </a:ln>
          </p:spPr>
        </p:cxnSp>
        <p:cxnSp>
          <p:nvCxnSpPr>
            <p:cNvPr id="70" name="Shape 313">
              <a:extLst>
                <a:ext uri="{FF2B5EF4-FFF2-40B4-BE49-F238E27FC236}">
                  <a16:creationId xmlns:a16="http://schemas.microsoft.com/office/drawing/2014/main" id="{90CF6C47-C849-4871-B5F4-65386B3ADECC}"/>
                </a:ext>
              </a:extLst>
            </p:cNvPr>
            <p:cNvCxnSpPr/>
            <p:nvPr/>
          </p:nvCxnSpPr>
          <p:spPr>
            <a:xfrm>
              <a:off x="1016033" y="3530907"/>
              <a:ext cx="1899783" cy="1862"/>
            </a:xfrm>
            <a:prstGeom prst="straightConnector1">
              <a:avLst/>
            </a:prstGeom>
            <a:noFill/>
            <a:ln w="9525" cap="flat" cmpd="sng">
              <a:solidFill>
                <a:schemeClr val="bg1">
                  <a:lumMod val="85000"/>
                </a:schemeClr>
              </a:solidFill>
              <a:prstDash val="solid"/>
              <a:round/>
              <a:headEnd type="none" w="med" len="med"/>
              <a:tailEnd type="none" w="med" len="med"/>
            </a:ln>
          </p:spPr>
        </p:cxnSp>
        <p:cxnSp>
          <p:nvCxnSpPr>
            <p:cNvPr id="71" name="Shape 310">
              <a:extLst>
                <a:ext uri="{FF2B5EF4-FFF2-40B4-BE49-F238E27FC236}">
                  <a16:creationId xmlns:a16="http://schemas.microsoft.com/office/drawing/2014/main" id="{B8112C0A-B586-4A05-B4AD-9A39109DD07E}"/>
                </a:ext>
              </a:extLst>
            </p:cNvPr>
            <p:cNvCxnSpPr/>
            <p:nvPr/>
          </p:nvCxnSpPr>
          <p:spPr>
            <a:xfrm>
              <a:off x="1016033" y="2613849"/>
              <a:ext cx="1899783" cy="1862"/>
            </a:xfrm>
            <a:prstGeom prst="straightConnector1">
              <a:avLst/>
            </a:prstGeom>
            <a:noFill/>
            <a:ln w="9525" cap="flat" cmpd="sng">
              <a:solidFill>
                <a:schemeClr val="bg1">
                  <a:lumMod val="85000"/>
                </a:schemeClr>
              </a:solidFill>
              <a:prstDash val="solid"/>
              <a:round/>
              <a:headEnd type="none" w="med" len="med"/>
              <a:tailEnd type="none" w="med" len="med"/>
            </a:ln>
          </p:spPr>
        </p:cxnSp>
        <p:cxnSp>
          <p:nvCxnSpPr>
            <p:cNvPr id="73" name="Shape 310">
              <a:extLst>
                <a:ext uri="{FF2B5EF4-FFF2-40B4-BE49-F238E27FC236}">
                  <a16:creationId xmlns:a16="http://schemas.microsoft.com/office/drawing/2014/main" id="{5FA8CA42-4028-4BE3-821C-18B05B6DAE32}"/>
                </a:ext>
              </a:extLst>
            </p:cNvPr>
            <p:cNvCxnSpPr/>
            <p:nvPr/>
          </p:nvCxnSpPr>
          <p:spPr>
            <a:xfrm>
              <a:off x="1016033" y="2843115"/>
              <a:ext cx="1899783" cy="1862"/>
            </a:xfrm>
            <a:prstGeom prst="straightConnector1">
              <a:avLst/>
            </a:prstGeom>
            <a:noFill/>
            <a:ln w="9525" cap="flat" cmpd="sng">
              <a:solidFill>
                <a:schemeClr val="bg1">
                  <a:lumMod val="85000"/>
                </a:schemeClr>
              </a:solidFill>
              <a:prstDash val="solid"/>
              <a:round/>
              <a:headEnd type="none" w="med" len="med"/>
              <a:tailEnd type="none" w="med" len="med"/>
            </a:ln>
          </p:spPr>
        </p:cxnSp>
        <p:cxnSp>
          <p:nvCxnSpPr>
            <p:cNvPr id="74" name="Shape 310">
              <a:extLst>
                <a:ext uri="{FF2B5EF4-FFF2-40B4-BE49-F238E27FC236}">
                  <a16:creationId xmlns:a16="http://schemas.microsoft.com/office/drawing/2014/main" id="{41C538EC-B162-4FBA-B98F-BD3B5B29CB25}"/>
                </a:ext>
              </a:extLst>
            </p:cNvPr>
            <p:cNvCxnSpPr/>
            <p:nvPr/>
          </p:nvCxnSpPr>
          <p:spPr>
            <a:xfrm>
              <a:off x="1016033" y="3301644"/>
              <a:ext cx="1899783" cy="1862"/>
            </a:xfrm>
            <a:prstGeom prst="straightConnector1">
              <a:avLst/>
            </a:prstGeom>
            <a:noFill/>
            <a:ln w="9525" cap="flat" cmpd="sng">
              <a:solidFill>
                <a:schemeClr val="bg1">
                  <a:lumMod val="85000"/>
                </a:schemeClr>
              </a:solidFill>
              <a:prstDash val="solid"/>
              <a:round/>
              <a:headEnd type="none" w="med" len="med"/>
              <a:tailEnd type="none" w="med" len="med"/>
            </a:ln>
          </p:spPr>
        </p:cxnSp>
        <p:cxnSp>
          <p:nvCxnSpPr>
            <p:cNvPr id="75" name="Shape 310">
              <a:extLst>
                <a:ext uri="{FF2B5EF4-FFF2-40B4-BE49-F238E27FC236}">
                  <a16:creationId xmlns:a16="http://schemas.microsoft.com/office/drawing/2014/main" id="{35DE871D-7CEE-493A-9DFE-4C8FD63CA3CB}"/>
                </a:ext>
              </a:extLst>
            </p:cNvPr>
            <p:cNvCxnSpPr/>
            <p:nvPr/>
          </p:nvCxnSpPr>
          <p:spPr>
            <a:xfrm>
              <a:off x="1016033" y="3760173"/>
              <a:ext cx="1899783" cy="1862"/>
            </a:xfrm>
            <a:prstGeom prst="straightConnector1">
              <a:avLst/>
            </a:prstGeom>
            <a:noFill/>
            <a:ln w="9525" cap="flat" cmpd="sng">
              <a:solidFill>
                <a:schemeClr val="bg1">
                  <a:lumMod val="85000"/>
                </a:schemeClr>
              </a:solidFill>
              <a:prstDash val="solid"/>
              <a:round/>
              <a:headEnd type="none" w="med" len="med"/>
              <a:tailEnd type="none" w="med" len="med"/>
            </a:ln>
          </p:spPr>
        </p:cxnSp>
        <p:cxnSp>
          <p:nvCxnSpPr>
            <p:cNvPr id="85" name="Shape 310">
              <a:extLst>
                <a:ext uri="{FF2B5EF4-FFF2-40B4-BE49-F238E27FC236}">
                  <a16:creationId xmlns:a16="http://schemas.microsoft.com/office/drawing/2014/main" id="{7B63613E-988B-4AE7-8DE3-51B497D903F2}"/>
                </a:ext>
              </a:extLst>
            </p:cNvPr>
            <p:cNvCxnSpPr/>
            <p:nvPr/>
          </p:nvCxnSpPr>
          <p:spPr>
            <a:xfrm>
              <a:off x="1016033" y="2384586"/>
              <a:ext cx="1899783" cy="1862"/>
            </a:xfrm>
            <a:prstGeom prst="straightConnector1">
              <a:avLst/>
            </a:prstGeom>
            <a:noFill/>
            <a:ln w="9525" cap="flat" cmpd="sng">
              <a:solidFill>
                <a:schemeClr val="bg1">
                  <a:lumMod val="85000"/>
                </a:schemeClr>
              </a:solidFill>
              <a:prstDash val="solid"/>
              <a:round/>
              <a:headEnd type="none" w="med" len="med"/>
              <a:tailEnd type="none" w="med" len="med"/>
            </a:ln>
          </p:spPr>
        </p:cxnSp>
      </p:grpSp>
      <p:sp>
        <p:nvSpPr>
          <p:cNvPr id="66" name="Shape 318">
            <a:extLst>
              <a:ext uri="{FF2B5EF4-FFF2-40B4-BE49-F238E27FC236}">
                <a16:creationId xmlns:a16="http://schemas.microsoft.com/office/drawing/2014/main" id="{4D396D07-BC06-43BA-AE25-0BB657198123}"/>
              </a:ext>
            </a:extLst>
          </p:cNvPr>
          <p:cNvSpPr/>
          <p:nvPr/>
        </p:nvSpPr>
        <p:spPr>
          <a:xfrm>
            <a:off x="711375" y="3313654"/>
            <a:ext cx="295446" cy="1129459"/>
          </a:xfrm>
          <a:prstGeom prst="rect">
            <a:avLst/>
          </a:prstGeom>
          <a:solidFill>
            <a:schemeClr val="accent5"/>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64" name="Shape 319">
            <a:extLst>
              <a:ext uri="{FF2B5EF4-FFF2-40B4-BE49-F238E27FC236}">
                <a16:creationId xmlns:a16="http://schemas.microsoft.com/office/drawing/2014/main" id="{B65EE90C-C1A5-4BAD-B3C3-9CDBB594A0B9}"/>
              </a:ext>
            </a:extLst>
          </p:cNvPr>
          <p:cNvSpPr/>
          <p:nvPr/>
        </p:nvSpPr>
        <p:spPr>
          <a:xfrm>
            <a:off x="1356875" y="2764174"/>
            <a:ext cx="312453" cy="1678898"/>
          </a:xfrm>
          <a:prstGeom prst="rect">
            <a:avLst/>
          </a:prstGeom>
          <a:solidFill>
            <a:schemeClr val="accent5"/>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5" name="Shape 81">
            <a:extLst>
              <a:ext uri="{FF2B5EF4-FFF2-40B4-BE49-F238E27FC236}">
                <a16:creationId xmlns:a16="http://schemas.microsoft.com/office/drawing/2014/main" id="{5C19F1D0-AA81-4BCE-84EC-F9189CEB7B0F}"/>
              </a:ext>
            </a:extLst>
          </p:cNvPr>
          <p:cNvSpPr txBox="1"/>
          <p:nvPr/>
        </p:nvSpPr>
        <p:spPr>
          <a:xfrm>
            <a:off x="458927" y="4439250"/>
            <a:ext cx="795383" cy="246299"/>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1000" b="1" i="0" u="none" strike="noStrike" cap="none">
                <a:solidFill>
                  <a:schemeClr val="tx1">
                    <a:lumMod val="50000"/>
                    <a:lumOff val="50000"/>
                  </a:schemeClr>
                </a:solidFill>
                <a:latin typeface="微軟正黑體" pitchFamily="34" charset="-120"/>
                <a:ea typeface="微軟正黑體" pitchFamily="34" charset="-120"/>
                <a:sym typeface="Arial"/>
              </a:rPr>
              <a:t>RAID 10</a:t>
            </a:r>
            <a:endParaRPr lang="zh-TW" sz="1000" b="1" i="0" u="none" strike="noStrike" cap="none">
              <a:solidFill>
                <a:schemeClr val="tx1">
                  <a:lumMod val="50000"/>
                  <a:lumOff val="50000"/>
                </a:schemeClr>
              </a:solidFill>
              <a:latin typeface="微軟正黑體" pitchFamily="34" charset="-120"/>
              <a:ea typeface="微軟正黑體" pitchFamily="34" charset="-120"/>
              <a:sym typeface="Arial"/>
            </a:endParaRPr>
          </a:p>
        </p:txBody>
      </p:sp>
      <p:sp>
        <p:nvSpPr>
          <p:cNvPr id="26" name="Shape 82">
            <a:extLst>
              <a:ext uri="{FF2B5EF4-FFF2-40B4-BE49-F238E27FC236}">
                <a16:creationId xmlns:a16="http://schemas.microsoft.com/office/drawing/2014/main" id="{14A8C29D-B375-4622-ADD4-E58DEEBE0618}"/>
              </a:ext>
            </a:extLst>
          </p:cNvPr>
          <p:cNvSpPr txBox="1"/>
          <p:nvPr/>
        </p:nvSpPr>
        <p:spPr>
          <a:xfrm>
            <a:off x="1179133" y="4449285"/>
            <a:ext cx="671571" cy="246299"/>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1000" b="1" i="0" u="none" strike="noStrike" cap="none">
                <a:solidFill>
                  <a:schemeClr val="tx1">
                    <a:lumMod val="50000"/>
                    <a:lumOff val="50000"/>
                  </a:schemeClr>
                </a:solidFill>
                <a:latin typeface="微軟正黑體" pitchFamily="34" charset="-120"/>
                <a:ea typeface="微軟正黑體" pitchFamily="34" charset="-120"/>
                <a:sym typeface="Arial"/>
              </a:rPr>
              <a:t>RAID 5</a:t>
            </a:r>
            <a:endParaRPr lang="zh-TW" sz="1000" b="1" i="0" u="none" strike="noStrike" cap="none">
              <a:solidFill>
                <a:schemeClr val="tx1">
                  <a:lumMod val="50000"/>
                  <a:lumOff val="50000"/>
                </a:schemeClr>
              </a:solidFill>
              <a:latin typeface="微軟正黑體" pitchFamily="34" charset="-120"/>
              <a:ea typeface="微軟正黑體" pitchFamily="34" charset="-120"/>
              <a:sym typeface="Arial"/>
            </a:endParaRPr>
          </a:p>
        </p:txBody>
      </p:sp>
      <p:sp>
        <p:nvSpPr>
          <p:cNvPr id="27" name="Shape 324">
            <a:extLst>
              <a:ext uri="{FF2B5EF4-FFF2-40B4-BE49-F238E27FC236}">
                <a16:creationId xmlns:a16="http://schemas.microsoft.com/office/drawing/2014/main" id="{D2014A4E-BA6D-44F3-979F-63C479255C76}"/>
              </a:ext>
            </a:extLst>
          </p:cNvPr>
          <p:cNvSpPr txBox="1"/>
          <p:nvPr/>
        </p:nvSpPr>
        <p:spPr>
          <a:xfrm>
            <a:off x="72395" y="2319514"/>
            <a:ext cx="504056" cy="300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800">
                <a:solidFill>
                  <a:schemeClr val="tx1">
                    <a:lumMod val="50000"/>
                    <a:lumOff val="50000"/>
                  </a:schemeClr>
                </a:solidFill>
              </a:rPr>
              <a:t>800</a:t>
            </a:r>
            <a:endParaRPr lang="zh-TW" sz="800" i="0" u="none" strike="noStrike" cap="none">
              <a:solidFill>
                <a:schemeClr val="tx1">
                  <a:lumMod val="50000"/>
                  <a:lumOff val="50000"/>
                </a:schemeClr>
              </a:solidFill>
              <a:latin typeface="Arial"/>
              <a:ea typeface="Arial"/>
              <a:cs typeface="Arial"/>
              <a:sym typeface="Arial"/>
            </a:endParaRPr>
          </a:p>
        </p:txBody>
      </p:sp>
      <p:sp>
        <p:nvSpPr>
          <p:cNvPr id="30" name="Shape 312">
            <a:extLst>
              <a:ext uri="{FF2B5EF4-FFF2-40B4-BE49-F238E27FC236}">
                <a16:creationId xmlns:a16="http://schemas.microsoft.com/office/drawing/2014/main" id="{4B1AF04E-29D0-4FA2-866E-E4072BBD3F70}"/>
              </a:ext>
            </a:extLst>
          </p:cNvPr>
          <p:cNvSpPr txBox="1"/>
          <p:nvPr/>
        </p:nvSpPr>
        <p:spPr>
          <a:xfrm>
            <a:off x="304231" y="4304778"/>
            <a:ext cx="288032" cy="250156"/>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9F5900"/>
              </a:buClr>
              <a:buSzPct val="25000"/>
              <a:buFont typeface="Arial"/>
              <a:buNone/>
            </a:pPr>
            <a:r>
              <a:rPr lang="zh-TW" sz="800" b="0" i="0" u="none" strike="noStrike" cap="none">
                <a:solidFill>
                  <a:schemeClr val="tx1">
                    <a:lumMod val="50000"/>
                    <a:lumOff val="50000"/>
                  </a:schemeClr>
                </a:solidFill>
                <a:latin typeface="Arial"/>
                <a:ea typeface="Arial"/>
                <a:cs typeface="Arial"/>
                <a:sym typeface="Arial"/>
              </a:rPr>
              <a:t>0</a:t>
            </a:r>
          </a:p>
        </p:txBody>
      </p:sp>
      <p:cxnSp>
        <p:nvCxnSpPr>
          <p:cNvPr id="86" name="Shape 310">
            <a:extLst>
              <a:ext uri="{FF2B5EF4-FFF2-40B4-BE49-F238E27FC236}">
                <a16:creationId xmlns:a16="http://schemas.microsoft.com/office/drawing/2014/main" id="{B26913FB-2663-423F-8AF4-F57A36F5B22F}"/>
              </a:ext>
            </a:extLst>
          </p:cNvPr>
          <p:cNvCxnSpPr>
            <a:cxnSpLocks/>
          </p:cNvCxnSpPr>
          <p:nvPr/>
        </p:nvCxnSpPr>
        <p:spPr>
          <a:xfrm flipV="1">
            <a:off x="536721" y="2440936"/>
            <a:ext cx="0" cy="2002137"/>
          </a:xfrm>
          <a:prstGeom prst="straightConnector1">
            <a:avLst/>
          </a:prstGeom>
          <a:noFill/>
          <a:ln w="9525" cap="flat" cmpd="sng">
            <a:solidFill>
              <a:schemeClr val="bg1">
                <a:lumMod val="85000"/>
              </a:schemeClr>
            </a:solidFill>
            <a:prstDash val="solid"/>
            <a:round/>
            <a:headEnd type="none" w="med" len="med"/>
            <a:tailEnd type="none" w="med" len="med"/>
          </a:ln>
        </p:spPr>
      </p:cxnSp>
      <p:sp>
        <p:nvSpPr>
          <p:cNvPr id="89" name="Shape 324">
            <a:extLst>
              <a:ext uri="{FF2B5EF4-FFF2-40B4-BE49-F238E27FC236}">
                <a16:creationId xmlns:a16="http://schemas.microsoft.com/office/drawing/2014/main" id="{A051B108-CB2D-4B14-A187-445C11AB4843}"/>
              </a:ext>
            </a:extLst>
          </p:cNvPr>
          <p:cNvSpPr txBox="1"/>
          <p:nvPr/>
        </p:nvSpPr>
        <p:spPr>
          <a:xfrm>
            <a:off x="72395" y="2568863"/>
            <a:ext cx="504056" cy="300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800">
                <a:solidFill>
                  <a:schemeClr val="tx1">
                    <a:lumMod val="50000"/>
                    <a:lumOff val="50000"/>
                  </a:schemeClr>
                </a:solidFill>
              </a:rPr>
              <a:t>700</a:t>
            </a:r>
            <a:endParaRPr lang="zh-TW" sz="800" i="0" u="none" strike="noStrike" cap="none">
              <a:solidFill>
                <a:schemeClr val="tx1">
                  <a:lumMod val="50000"/>
                  <a:lumOff val="50000"/>
                </a:schemeClr>
              </a:solidFill>
              <a:latin typeface="Arial"/>
              <a:ea typeface="Arial"/>
              <a:cs typeface="Arial"/>
              <a:sym typeface="Arial"/>
            </a:endParaRPr>
          </a:p>
        </p:txBody>
      </p:sp>
      <p:sp>
        <p:nvSpPr>
          <p:cNvPr id="91" name="Shape 324">
            <a:extLst>
              <a:ext uri="{FF2B5EF4-FFF2-40B4-BE49-F238E27FC236}">
                <a16:creationId xmlns:a16="http://schemas.microsoft.com/office/drawing/2014/main" id="{8AA87066-BCB0-43E6-8778-7CB8F94872CA}"/>
              </a:ext>
            </a:extLst>
          </p:cNvPr>
          <p:cNvSpPr txBox="1"/>
          <p:nvPr/>
        </p:nvSpPr>
        <p:spPr>
          <a:xfrm>
            <a:off x="72395" y="2818212"/>
            <a:ext cx="504056" cy="300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800">
                <a:solidFill>
                  <a:schemeClr val="tx1">
                    <a:lumMod val="50000"/>
                    <a:lumOff val="50000"/>
                  </a:schemeClr>
                </a:solidFill>
              </a:rPr>
              <a:t>600</a:t>
            </a:r>
            <a:endParaRPr lang="zh-TW" sz="800" i="0" u="none" strike="noStrike" cap="none">
              <a:solidFill>
                <a:schemeClr val="tx1">
                  <a:lumMod val="50000"/>
                  <a:lumOff val="50000"/>
                </a:schemeClr>
              </a:solidFill>
              <a:latin typeface="Arial"/>
              <a:ea typeface="Arial"/>
              <a:cs typeface="Arial"/>
              <a:sym typeface="Arial"/>
            </a:endParaRPr>
          </a:p>
        </p:txBody>
      </p:sp>
      <p:sp>
        <p:nvSpPr>
          <p:cNvPr id="92" name="Shape 324">
            <a:extLst>
              <a:ext uri="{FF2B5EF4-FFF2-40B4-BE49-F238E27FC236}">
                <a16:creationId xmlns:a16="http://schemas.microsoft.com/office/drawing/2014/main" id="{82B4FB5D-3AE5-4B6C-8E28-E1EC45461BE4}"/>
              </a:ext>
            </a:extLst>
          </p:cNvPr>
          <p:cNvSpPr txBox="1"/>
          <p:nvPr/>
        </p:nvSpPr>
        <p:spPr>
          <a:xfrm>
            <a:off x="72395" y="3067561"/>
            <a:ext cx="504056" cy="300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800">
                <a:solidFill>
                  <a:schemeClr val="tx1">
                    <a:lumMod val="50000"/>
                    <a:lumOff val="50000"/>
                  </a:schemeClr>
                </a:solidFill>
              </a:rPr>
              <a:t>5</a:t>
            </a:r>
            <a:r>
              <a:rPr lang="zh-TW" sz="800" i="0" u="none" strike="noStrike" cap="none">
                <a:solidFill>
                  <a:schemeClr val="tx1">
                    <a:lumMod val="50000"/>
                    <a:lumOff val="50000"/>
                  </a:schemeClr>
                </a:solidFill>
                <a:latin typeface="Arial"/>
                <a:ea typeface="Arial"/>
                <a:cs typeface="Arial"/>
                <a:sym typeface="Arial"/>
              </a:rPr>
              <a:t>00</a:t>
            </a:r>
          </a:p>
        </p:txBody>
      </p:sp>
      <p:sp>
        <p:nvSpPr>
          <p:cNvPr id="93" name="Shape 324">
            <a:extLst>
              <a:ext uri="{FF2B5EF4-FFF2-40B4-BE49-F238E27FC236}">
                <a16:creationId xmlns:a16="http://schemas.microsoft.com/office/drawing/2014/main" id="{B56DA755-DC65-40C7-B2B6-43E09C0932BD}"/>
              </a:ext>
            </a:extLst>
          </p:cNvPr>
          <p:cNvSpPr txBox="1"/>
          <p:nvPr/>
        </p:nvSpPr>
        <p:spPr>
          <a:xfrm>
            <a:off x="72395" y="3316910"/>
            <a:ext cx="504056" cy="300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800">
                <a:solidFill>
                  <a:schemeClr val="tx1">
                    <a:lumMod val="50000"/>
                    <a:lumOff val="50000"/>
                  </a:schemeClr>
                </a:solidFill>
              </a:rPr>
              <a:t>4</a:t>
            </a:r>
            <a:r>
              <a:rPr lang="zh-TW" sz="800" i="0" u="none" strike="noStrike" cap="none">
                <a:solidFill>
                  <a:schemeClr val="tx1">
                    <a:lumMod val="50000"/>
                    <a:lumOff val="50000"/>
                  </a:schemeClr>
                </a:solidFill>
                <a:latin typeface="Arial"/>
                <a:ea typeface="Arial"/>
                <a:cs typeface="Arial"/>
                <a:sym typeface="Arial"/>
              </a:rPr>
              <a:t>00</a:t>
            </a:r>
          </a:p>
        </p:txBody>
      </p:sp>
      <p:sp>
        <p:nvSpPr>
          <p:cNvPr id="94" name="Shape 324">
            <a:extLst>
              <a:ext uri="{FF2B5EF4-FFF2-40B4-BE49-F238E27FC236}">
                <a16:creationId xmlns:a16="http://schemas.microsoft.com/office/drawing/2014/main" id="{83117C4E-98F9-42DA-84C3-D32485EBCD9B}"/>
              </a:ext>
            </a:extLst>
          </p:cNvPr>
          <p:cNvSpPr txBox="1"/>
          <p:nvPr/>
        </p:nvSpPr>
        <p:spPr>
          <a:xfrm>
            <a:off x="72395" y="3566259"/>
            <a:ext cx="504056" cy="300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800">
                <a:solidFill>
                  <a:schemeClr val="tx1">
                    <a:lumMod val="50000"/>
                    <a:lumOff val="50000"/>
                  </a:schemeClr>
                </a:solidFill>
              </a:rPr>
              <a:t>300</a:t>
            </a:r>
            <a:endParaRPr lang="zh-TW" sz="800" i="0" u="none" strike="noStrike" cap="none">
              <a:solidFill>
                <a:schemeClr val="tx1">
                  <a:lumMod val="50000"/>
                  <a:lumOff val="50000"/>
                </a:schemeClr>
              </a:solidFill>
              <a:latin typeface="Arial"/>
              <a:ea typeface="Arial"/>
              <a:cs typeface="Arial"/>
              <a:sym typeface="Arial"/>
            </a:endParaRPr>
          </a:p>
        </p:txBody>
      </p:sp>
      <p:sp>
        <p:nvSpPr>
          <p:cNvPr id="95" name="Shape 324">
            <a:extLst>
              <a:ext uri="{FF2B5EF4-FFF2-40B4-BE49-F238E27FC236}">
                <a16:creationId xmlns:a16="http://schemas.microsoft.com/office/drawing/2014/main" id="{BF0B6612-085E-4175-89F6-DF1902DCC258}"/>
              </a:ext>
            </a:extLst>
          </p:cNvPr>
          <p:cNvSpPr txBox="1"/>
          <p:nvPr/>
        </p:nvSpPr>
        <p:spPr>
          <a:xfrm>
            <a:off x="72395" y="3815608"/>
            <a:ext cx="504056" cy="300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800">
                <a:solidFill>
                  <a:schemeClr val="tx1">
                    <a:lumMod val="50000"/>
                    <a:lumOff val="50000"/>
                  </a:schemeClr>
                </a:solidFill>
              </a:rPr>
              <a:t>200</a:t>
            </a:r>
            <a:endParaRPr lang="zh-TW" sz="800" i="0" u="none" strike="noStrike" cap="none">
              <a:solidFill>
                <a:schemeClr val="tx1">
                  <a:lumMod val="50000"/>
                  <a:lumOff val="50000"/>
                </a:schemeClr>
              </a:solidFill>
              <a:latin typeface="Arial"/>
              <a:ea typeface="Arial"/>
              <a:cs typeface="Arial"/>
              <a:sym typeface="Arial"/>
            </a:endParaRPr>
          </a:p>
        </p:txBody>
      </p:sp>
      <p:sp>
        <p:nvSpPr>
          <p:cNvPr id="96" name="Shape 324">
            <a:extLst>
              <a:ext uri="{FF2B5EF4-FFF2-40B4-BE49-F238E27FC236}">
                <a16:creationId xmlns:a16="http://schemas.microsoft.com/office/drawing/2014/main" id="{0351E642-DF4A-406B-A23F-09847C60FE5D}"/>
              </a:ext>
            </a:extLst>
          </p:cNvPr>
          <p:cNvSpPr txBox="1"/>
          <p:nvPr/>
        </p:nvSpPr>
        <p:spPr>
          <a:xfrm>
            <a:off x="72395" y="4064957"/>
            <a:ext cx="504056" cy="300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800">
                <a:solidFill>
                  <a:schemeClr val="tx1">
                    <a:lumMod val="50000"/>
                    <a:lumOff val="50000"/>
                  </a:schemeClr>
                </a:solidFill>
              </a:rPr>
              <a:t>100</a:t>
            </a:r>
            <a:endParaRPr lang="zh-TW" sz="800" i="0" u="none" strike="noStrike" cap="none">
              <a:solidFill>
                <a:schemeClr val="tx1">
                  <a:lumMod val="50000"/>
                  <a:lumOff val="50000"/>
                </a:schemeClr>
              </a:solidFill>
              <a:latin typeface="Arial"/>
              <a:ea typeface="Arial"/>
              <a:cs typeface="Arial"/>
              <a:sym typeface="Arial"/>
            </a:endParaRPr>
          </a:p>
        </p:txBody>
      </p:sp>
      <p:sp>
        <p:nvSpPr>
          <p:cNvPr id="97" name="Shape 81">
            <a:extLst>
              <a:ext uri="{FF2B5EF4-FFF2-40B4-BE49-F238E27FC236}">
                <a16:creationId xmlns:a16="http://schemas.microsoft.com/office/drawing/2014/main" id="{6DB5A1D5-2B69-4835-A162-88709CCFC598}"/>
              </a:ext>
            </a:extLst>
          </p:cNvPr>
          <p:cNvSpPr txBox="1"/>
          <p:nvPr/>
        </p:nvSpPr>
        <p:spPr>
          <a:xfrm>
            <a:off x="268902" y="2081171"/>
            <a:ext cx="1624406" cy="246299"/>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1100" b="1" dirty="0" err="1">
                <a:solidFill>
                  <a:schemeClr val="tx1">
                    <a:lumMod val="65000"/>
                    <a:lumOff val="35000"/>
                  </a:schemeClr>
                </a:solidFill>
                <a:ea typeface="微軟正黑體" pitchFamily="34" charset="-120"/>
              </a:rPr>
              <a:t>快取容量</a:t>
            </a:r>
            <a:r>
              <a:rPr lang="en-US" altLang="zh-TW" sz="1100" b="1" i="0" u="none" strike="noStrike" cap="none" dirty="0">
                <a:solidFill>
                  <a:schemeClr val="tx1">
                    <a:lumMod val="65000"/>
                    <a:lumOff val="35000"/>
                  </a:schemeClr>
                </a:solidFill>
                <a:ea typeface="微軟正黑體" pitchFamily="34" charset="-120"/>
                <a:sym typeface="Arial"/>
              </a:rPr>
              <a:t> (GB)</a:t>
            </a:r>
            <a:endParaRPr lang="zh-TW" sz="1100" b="1" i="0" u="none" strike="noStrike" cap="none" dirty="0">
              <a:solidFill>
                <a:schemeClr val="tx1">
                  <a:lumMod val="65000"/>
                  <a:lumOff val="35000"/>
                </a:schemeClr>
              </a:solidFill>
              <a:ea typeface="微軟正黑體" pitchFamily="34" charset="-120"/>
            </a:endParaRPr>
          </a:p>
        </p:txBody>
      </p:sp>
      <p:grpSp>
        <p:nvGrpSpPr>
          <p:cNvPr id="10" name="群組 9">
            <a:extLst>
              <a:ext uri="{FF2B5EF4-FFF2-40B4-BE49-F238E27FC236}">
                <a16:creationId xmlns:a16="http://schemas.microsoft.com/office/drawing/2014/main" id="{8362D5A5-1ACD-4787-BEC1-FDDCF779743B}"/>
              </a:ext>
            </a:extLst>
          </p:cNvPr>
          <p:cNvGrpSpPr/>
          <p:nvPr/>
        </p:nvGrpSpPr>
        <p:grpSpPr>
          <a:xfrm>
            <a:off x="1940163" y="1966864"/>
            <a:ext cx="2583768" cy="2728720"/>
            <a:chOff x="1953269" y="1871407"/>
            <a:chExt cx="2583768" cy="2728720"/>
          </a:xfrm>
        </p:grpSpPr>
        <p:sp>
          <p:nvSpPr>
            <p:cNvPr id="98" name="圓角矩形 108">
              <a:extLst>
                <a:ext uri="{FF2B5EF4-FFF2-40B4-BE49-F238E27FC236}">
                  <a16:creationId xmlns:a16="http://schemas.microsoft.com/office/drawing/2014/main" id="{2F8A19C3-3241-4A9C-AAE5-2432F67B06AE}"/>
                </a:ext>
              </a:extLst>
            </p:cNvPr>
            <p:cNvSpPr/>
            <p:nvPr/>
          </p:nvSpPr>
          <p:spPr>
            <a:xfrm rot="5400000">
              <a:off x="3064963" y="3609280"/>
              <a:ext cx="95520" cy="1393575"/>
            </a:xfrm>
            <a:prstGeom prst="roundRect">
              <a:avLst>
                <a:gd name="adj" fmla="val 0"/>
              </a:avLst>
            </a:prstGeom>
            <a:gradFill flip="none" rotWithShape="1">
              <a:gsLst>
                <a:gs pos="0">
                  <a:schemeClr val="bg1">
                    <a:lumMod val="50000"/>
                    <a:alpha val="32000"/>
                  </a:schemeClr>
                </a:gs>
                <a:gs pos="80000">
                  <a:schemeClr val="bg1">
                    <a:alpha val="32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p>
          </p:txBody>
        </p:sp>
        <p:grpSp>
          <p:nvGrpSpPr>
            <p:cNvPr id="99" name="群組 98">
              <a:extLst>
                <a:ext uri="{FF2B5EF4-FFF2-40B4-BE49-F238E27FC236}">
                  <a16:creationId xmlns:a16="http://schemas.microsoft.com/office/drawing/2014/main" id="{B3EA93BB-7BFC-4252-9319-61BA9EB8004F}"/>
                </a:ext>
              </a:extLst>
            </p:cNvPr>
            <p:cNvGrpSpPr/>
            <p:nvPr/>
          </p:nvGrpSpPr>
          <p:grpSpPr>
            <a:xfrm>
              <a:off x="2368306" y="2346050"/>
              <a:ext cx="1455667" cy="1751676"/>
              <a:chOff x="1016031" y="2384586"/>
              <a:chExt cx="1899785" cy="1606710"/>
            </a:xfrm>
          </p:grpSpPr>
          <p:cxnSp>
            <p:nvCxnSpPr>
              <p:cNvPr id="100" name="Shape 317">
                <a:extLst>
                  <a:ext uri="{FF2B5EF4-FFF2-40B4-BE49-F238E27FC236}">
                    <a16:creationId xmlns:a16="http://schemas.microsoft.com/office/drawing/2014/main" id="{9F714692-5221-459E-AB71-37593BB22225}"/>
                  </a:ext>
                </a:extLst>
              </p:cNvPr>
              <p:cNvCxnSpPr/>
              <p:nvPr/>
            </p:nvCxnSpPr>
            <p:spPr>
              <a:xfrm>
                <a:off x="1016031" y="3989434"/>
                <a:ext cx="1899783" cy="1862"/>
              </a:xfrm>
              <a:prstGeom prst="straightConnector1">
                <a:avLst/>
              </a:prstGeom>
              <a:noFill/>
              <a:ln w="9525" cap="flat" cmpd="sng">
                <a:solidFill>
                  <a:schemeClr val="bg1">
                    <a:lumMod val="85000"/>
                  </a:schemeClr>
                </a:solidFill>
                <a:prstDash val="solid"/>
                <a:round/>
                <a:headEnd type="none" w="med" len="med"/>
                <a:tailEnd type="none" w="med" len="med"/>
              </a:ln>
            </p:spPr>
          </p:cxnSp>
          <p:cxnSp>
            <p:nvCxnSpPr>
              <p:cNvPr id="101" name="Shape 310">
                <a:extLst>
                  <a:ext uri="{FF2B5EF4-FFF2-40B4-BE49-F238E27FC236}">
                    <a16:creationId xmlns:a16="http://schemas.microsoft.com/office/drawing/2014/main" id="{6E5DFFBA-4351-427E-BD0F-9A523BA950FC}"/>
                  </a:ext>
                </a:extLst>
              </p:cNvPr>
              <p:cNvCxnSpPr/>
              <p:nvPr/>
            </p:nvCxnSpPr>
            <p:spPr>
              <a:xfrm>
                <a:off x="1016033" y="3072377"/>
                <a:ext cx="1899783" cy="1862"/>
              </a:xfrm>
              <a:prstGeom prst="straightConnector1">
                <a:avLst/>
              </a:prstGeom>
              <a:noFill/>
              <a:ln w="9525" cap="flat" cmpd="sng">
                <a:solidFill>
                  <a:schemeClr val="bg1">
                    <a:lumMod val="85000"/>
                  </a:schemeClr>
                </a:solidFill>
                <a:prstDash val="solid"/>
                <a:round/>
                <a:headEnd type="none" w="med" len="med"/>
                <a:tailEnd type="none" w="med" len="med"/>
              </a:ln>
            </p:spPr>
          </p:cxnSp>
          <p:cxnSp>
            <p:nvCxnSpPr>
              <p:cNvPr id="102" name="Shape 313">
                <a:extLst>
                  <a:ext uri="{FF2B5EF4-FFF2-40B4-BE49-F238E27FC236}">
                    <a16:creationId xmlns:a16="http://schemas.microsoft.com/office/drawing/2014/main" id="{A3C923C2-6A19-49B8-97A3-DF03828998B6}"/>
                  </a:ext>
                </a:extLst>
              </p:cNvPr>
              <p:cNvCxnSpPr/>
              <p:nvPr/>
            </p:nvCxnSpPr>
            <p:spPr>
              <a:xfrm>
                <a:off x="1016033" y="3530907"/>
                <a:ext cx="1899783" cy="1862"/>
              </a:xfrm>
              <a:prstGeom prst="straightConnector1">
                <a:avLst/>
              </a:prstGeom>
              <a:noFill/>
              <a:ln w="9525" cap="flat" cmpd="sng">
                <a:solidFill>
                  <a:schemeClr val="bg1">
                    <a:lumMod val="85000"/>
                  </a:schemeClr>
                </a:solidFill>
                <a:prstDash val="solid"/>
                <a:round/>
                <a:headEnd type="none" w="med" len="med"/>
                <a:tailEnd type="none" w="med" len="med"/>
              </a:ln>
            </p:spPr>
          </p:cxnSp>
          <p:cxnSp>
            <p:nvCxnSpPr>
              <p:cNvPr id="103" name="Shape 310">
                <a:extLst>
                  <a:ext uri="{FF2B5EF4-FFF2-40B4-BE49-F238E27FC236}">
                    <a16:creationId xmlns:a16="http://schemas.microsoft.com/office/drawing/2014/main" id="{F11BFF79-ECD4-411E-AEF2-C9D25FAEA788}"/>
                  </a:ext>
                </a:extLst>
              </p:cNvPr>
              <p:cNvCxnSpPr/>
              <p:nvPr/>
            </p:nvCxnSpPr>
            <p:spPr>
              <a:xfrm>
                <a:off x="1016033" y="2613849"/>
                <a:ext cx="1899783" cy="1862"/>
              </a:xfrm>
              <a:prstGeom prst="straightConnector1">
                <a:avLst/>
              </a:prstGeom>
              <a:noFill/>
              <a:ln w="9525" cap="flat" cmpd="sng">
                <a:solidFill>
                  <a:schemeClr val="bg1">
                    <a:lumMod val="85000"/>
                  </a:schemeClr>
                </a:solidFill>
                <a:prstDash val="solid"/>
                <a:round/>
                <a:headEnd type="none" w="med" len="med"/>
                <a:tailEnd type="none" w="med" len="med"/>
              </a:ln>
            </p:spPr>
          </p:cxnSp>
          <p:cxnSp>
            <p:nvCxnSpPr>
              <p:cNvPr id="104" name="Shape 310">
                <a:extLst>
                  <a:ext uri="{FF2B5EF4-FFF2-40B4-BE49-F238E27FC236}">
                    <a16:creationId xmlns:a16="http://schemas.microsoft.com/office/drawing/2014/main" id="{057CC6E2-0C56-49E0-BF48-CD2B1FDFF72B}"/>
                  </a:ext>
                </a:extLst>
              </p:cNvPr>
              <p:cNvCxnSpPr/>
              <p:nvPr/>
            </p:nvCxnSpPr>
            <p:spPr>
              <a:xfrm>
                <a:off x="1016033" y="2843115"/>
                <a:ext cx="1899783" cy="1862"/>
              </a:xfrm>
              <a:prstGeom prst="straightConnector1">
                <a:avLst/>
              </a:prstGeom>
              <a:noFill/>
              <a:ln w="9525" cap="flat" cmpd="sng">
                <a:solidFill>
                  <a:schemeClr val="bg1">
                    <a:lumMod val="85000"/>
                  </a:schemeClr>
                </a:solidFill>
                <a:prstDash val="solid"/>
                <a:round/>
                <a:headEnd type="none" w="med" len="med"/>
                <a:tailEnd type="none" w="med" len="med"/>
              </a:ln>
            </p:spPr>
          </p:cxnSp>
          <p:cxnSp>
            <p:nvCxnSpPr>
              <p:cNvPr id="105" name="Shape 310">
                <a:extLst>
                  <a:ext uri="{FF2B5EF4-FFF2-40B4-BE49-F238E27FC236}">
                    <a16:creationId xmlns:a16="http://schemas.microsoft.com/office/drawing/2014/main" id="{A472B4FB-F513-4CE0-A800-D4AC2A641291}"/>
                  </a:ext>
                </a:extLst>
              </p:cNvPr>
              <p:cNvCxnSpPr/>
              <p:nvPr/>
            </p:nvCxnSpPr>
            <p:spPr>
              <a:xfrm>
                <a:off x="1016033" y="3301644"/>
                <a:ext cx="1899783" cy="1862"/>
              </a:xfrm>
              <a:prstGeom prst="straightConnector1">
                <a:avLst/>
              </a:prstGeom>
              <a:noFill/>
              <a:ln w="9525" cap="flat" cmpd="sng">
                <a:solidFill>
                  <a:schemeClr val="bg1">
                    <a:lumMod val="85000"/>
                  </a:schemeClr>
                </a:solidFill>
                <a:prstDash val="solid"/>
                <a:round/>
                <a:headEnd type="none" w="med" len="med"/>
                <a:tailEnd type="none" w="med" len="med"/>
              </a:ln>
            </p:spPr>
          </p:cxnSp>
          <p:cxnSp>
            <p:nvCxnSpPr>
              <p:cNvPr id="106" name="Shape 310">
                <a:extLst>
                  <a:ext uri="{FF2B5EF4-FFF2-40B4-BE49-F238E27FC236}">
                    <a16:creationId xmlns:a16="http://schemas.microsoft.com/office/drawing/2014/main" id="{06A37B68-B5EB-4614-ADEC-D55CBABE8B2E}"/>
                  </a:ext>
                </a:extLst>
              </p:cNvPr>
              <p:cNvCxnSpPr/>
              <p:nvPr/>
            </p:nvCxnSpPr>
            <p:spPr>
              <a:xfrm>
                <a:off x="1016033" y="3760173"/>
                <a:ext cx="1899783" cy="1862"/>
              </a:xfrm>
              <a:prstGeom prst="straightConnector1">
                <a:avLst/>
              </a:prstGeom>
              <a:noFill/>
              <a:ln w="9525" cap="flat" cmpd="sng">
                <a:solidFill>
                  <a:schemeClr val="bg1">
                    <a:lumMod val="85000"/>
                  </a:schemeClr>
                </a:solidFill>
                <a:prstDash val="solid"/>
                <a:round/>
                <a:headEnd type="none" w="med" len="med"/>
                <a:tailEnd type="none" w="med" len="med"/>
              </a:ln>
            </p:spPr>
          </p:cxnSp>
          <p:cxnSp>
            <p:nvCxnSpPr>
              <p:cNvPr id="107" name="Shape 310">
                <a:extLst>
                  <a:ext uri="{FF2B5EF4-FFF2-40B4-BE49-F238E27FC236}">
                    <a16:creationId xmlns:a16="http://schemas.microsoft.com/office/drawing/2014/main" id="{25B94E31-8A52-4344-A4B0-ADEEEC77674E}"/>
                  </a:ext>
                </a:extLst>
              </p:cNvPr>
              <p:cNvCxnSpPr/>
              <p:nvPr/>
            </p:nvCxnSpPr>
            <p:spPr>
              <a:xfrm>
                <a:off x="1016033" y="2384586"/>
                <a:ext cx="1899783" cy="1862"/>
              </a:xfrm>
              <a:prstGeom prst="straightConnector1">
                <a:avLst/>
              </a:prstGeom>
              <a:noFill/>
              <a:ln w="9525" cap="flat" cmpd="sng">
                <a:solidFill>
                  <a:schemeClr val="bg1">
                    <a:lumMod val="85000"/>
                  </a:schemeClr>
                </a:solidFill>
                <a:prstDash val="solid"/>
                <a:round/>
                <a:headEnd type="none" w="med" len="med"/>
                <a:tailEnd type="none" w="med" len="med"/>
              </a:ln>
            </p:spPr>
          </p:cxnSp>
        </p:grpSp>
        <p:sp>
          <p:nvSpPr>
            <p:cNvPr id="108" name="Shape 318">
              <a:extLst>
                <a:ext uri="{FF2B5EF4-FFF2-40B4-BE49-F238E27FC236}">
                  <a16:creationId xmlns:a16="http://schemas.microsoft.com/office/drawing/2014/main" id="{5FAF3218-8DD0-45CD-A1F4-DF64C78C6DE6}"/>
                </a:ext>
              </a:extLst>
            </p:cNvPr>
            <p:cNvSpPr/>
            <p:nvPr/>
          </p:nvSpPr>
          <p:spPr>
            <a:xfrm>
              <a:off x="2579399" y="3540934"/>
              <a:ext cx="180000" cy="810000"/>
            </a:xfrm>
            <a:prstGeom prst="rect">
              <a:avLst/>
            </a:prstGeom>
            <a:solidFill>
              <a:srgbClr val="2DDF9B"/>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110" name="Shape 81">
              <a:extLst>
                <a:ext uri="{FF2B5EF4-FFF2-40B4-BE49-F238E27FC236}">
                  <a16:creationId xmlns:a16="http://schemas.microsoft.com/office/drawing/2014/main" id="{6F0CB178-9E7D-4341-B2C1-21A1F735B862}"/>
                </a:ext>
              </a:extLst>
            </p:cNvPr>
            <p:cNvSpPr txBox="1"/>
            <p:nvPr/>
          </p:nvSpPr>
          <p:spPr>
            <a:xfrm>
              <a:off x="2339801" y="4343793"/>
              <a:ext cx="795383" cy="246299"/>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1000" b="1" i="0" u="none" strike="noStrike" cap="none">
                  <a:solidFill>
                    <a:schemeClr val="tx1">
                      <a:lumMod val="50000"/>
                      <a:lumOff val="50000"/>
                    </a:schemeClr>
                  </a:solidFill>
                  <a:latin typeface="微軟正黑體" pitchFamily="34" charset="-120"/>
                  <a:ea typeface="微軟正黑體" pitchFamily="34" charset="-120"/>
                  <a:sym typeface="Arial"/>
                </a:rPr>
                <a:t>RAID 10</a:t>
              </a:r>
              <a:endParaRPr lang="zh-TW" sz="1000" b="1" i="0" u="none" strike="noStrike" cap="none">
                <a:solidFill>
                  <a:schemeClr val="tx1">
                    <a:lumMod val="50000"/>
                    <a:lumOff val="50000"/>
                  </a:schemeClr>
                </a:solidFill>
                <a:latin typeface="微軟正黑體" pitchFamily="34" charset="-120"/>
                <a:ea typeface="微軟正黑體" pitchFamily="34" charset="-120"/>
                <a:sym typeface="Arial"/>
              </a:endParaRPr>
            </a:p>
          </p:txBody>
        </p:sp>
        <p:sp>
          <p:nvSpPr>
            <p:cNvPr id="111" name="Shape 82">
              <a:extLst>
                <a:ext uri="{FF2B5EF4-FFF2-40B4-BE49-F238E27FC236}">
                  <a16:creationId xmlns:a16="http://schemas.microsoft.com/office/drawing/2014/main" id="{892BE796-7C19-44A2-8EFA-031569872520}"/>
                </a:ext>
              </a:extLst>
            </p:cNvPr>
            <p:cNvSpPr txBox="1"/>
            <p:nvPr/>
          </p:nvSpPr>
          <p:spPr>
            <a:xfrm>
              <a:off x="3165778" y="4353828"/>
              <a:ext cx="671571" cy="246299"/>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1000" b="1" i="0" u="none" strike="noStrike" cap="none">
                  <a:solidFill>
                    <a:schemeClr val="tx1">
                      <a:lumMod val="50000"/>
                      <a:lumOff val="50000"/>
                    </a:schemeClr>
                  </a:solidFill>
                  <a:latin typeface="微軟正黑體" pitchFamily="34" charset="-120"/>
                  <a:ea typeface="微軟正黑體" pitchFamily="34" charset="-120"/>
                  <a:sym typeface="Arial"/>
                </a:rPr>
                <a:t>RAID 5</a:t>
              </a:r>
              <a:endParaRPr lang="zh-TW" sz="1000" b="1" i="0" u="none" strike="noStrike" cap="none">
                <a:solidFill>
                  <a:schemeClr val="tx1">
                    <a:lumMod val="50000"/>
                    <a:lumOff val="50000"/>
                  </a:schemeClr>
                </a:solidFill>
                <a:latin typeface="微軟正黑體" pitchFamily="34" charset="-120"/>
                <a:ea typeface="微軟正黑體" pitchFamily="34" charset="-120"/>
                <a:sym typeface="Arial"/>
              </a:endParaRPr>
            </a:p>
          </p:txBody>
        </p:sp>
        <p:sp>
          <p:nvSpPr>
            <p:cNvPr id="112" name="Shape 324">
              <a:extLst>
                <a:ext uri="{FF2B5EF4-FFF2-40B4-BE49-F238E27FC236}">
                  <a16:creationId xmlns:a16="http://schemas.microsoft.com/office/drawing/2014/main" id="{DA5B84EC-3FB7-485B-9520-750296EF18B8}"/>
                </a:ext>
              </a:extLst>
            </p:cNvPr>
            <p:cNvSpPr txBox="1"/>
            <p:nvPr/>
          </p:nvSpPr>
          <p:spPr>
            <a:xfrm>
              <a:off x="1953269" y="2224057"/>
              <a:ext cx="504056" cy="300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1000">
                  <a:solidFill>
                    <a:schemeClr val="tx1">
                      <a:lumMod val="50000"/>
                      <a:lumOff val="50000"/>
                    </a:schemeClr>
                  </a:solidFill>
                </a:rPr>
                <a:t>1600</a:t>
              </a:r>
              <a:endParaRPr lang="zh-TW" sz="1000" i="0" u="none" strike="noStrike" cap="none">
                <a:solidFill>
                  <a:schemeClr val="tx1">
                    <a:lumMod val="50000"/>
                    <a:lumOff val="50000"/>
                  </a:schemeClr>
                </a:solidFill>
                <a:latin typeface="Arial"/>
                <a:ea typeface="Arial"/>
                <a:cs typeface="Arial"/>
                <a:sym typeface="Arial"/>
              </a:endParaRPr>
            </a:p>
          </p:txBody>
        </p:sp>
        <p:sp>
          <p:nvSpPr>
            <p:cNvPr id="113" name="Shape 312">
              <a:extLst>
                <a:ext uri="{FF2B5EF4-FFF2-40B4-BE49-F238E27FC236}">
                  <a16:creationId xmlns:a16="http://schemas.microsoft.com/office/drawing/2014/main" id="{D589A95F-5613-492E-A9A8-8D6FB141D339}"/>
                </a:ext>
              </a:extLst>
            </p:cNvPr>
            <p:cNvSpPr txBox="1"/>
            <p:nvPr/>
          </p:nvSpPr>
          <p:spPr>
            <a:xfrm>
              <a:off x="2185105" y="4209321"/>
              <a:ext cx="288032" cy="250156"/>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9F5900"/>
                </a:buClr>
                <a:buSzPct val="25000"/>
                <a:buFont typeface="Arial"/>
                <a:buNone/>
              </a:pPr>
              <a:r>
                <a:rPr lang="zh-TW" sz="1050" b="0" i="0" u="none" strike="noStrike" cap="none">
                  <a:solidFill>
                    <a:schemeClr val="tx1">
                      <a:lumMod val="50000"/>
                      <a:lumOff val="50000"/>
                    </a:schemeClr>
                  </a:solidFill>
                  <a:latin typeface="Arial"/>
                  <a:ea typeface="Arial"/>
                  <a:cs typeface="Arial"/>
                  <a:sym typeface="Arial"/>
                </a:rPr>
                <a:t>0</a:t>
              </a:r>
            </a:p>
          </p:txBody>
        </p:sp>
        <p:cxnSp>
          <p:nvCxnSpPr>
            <p:cNvPr id="114" name="Shape 310">
              <a:extLst>
                <a:ext uri="{FF2B5EF4-FFF2-40B4-BE49-F238E27FC236}">
                  <a16:creationId xmlns:a16="http://schemas.microsoft.com/office/drawing/2014/main" id="{68C395EC-B859-4704-ABB3-BD0C754E60AE}"/>
                </a:ext>
              </a:extLst>
            </p:cNvPr>
            <p:cNvCxnSpPr>
              <a:cxnSpLocks/>
            </p:cNvCxnSpPr>
            <p:nvPr/>
          </p:nvCxnSpPr>
          <p:spPr>
            <a:xfrm flipV="1">
              <a:off x="2417595" y="2345479"/>
              <a:ext cx="0" cy="2002137"/>
            </a:xfrm>
            <a:prstGeom prst="straightConnector1">
              <a:avLst/>
            </a:prstGeom>
            <a:noFill/>
            <a:ln w="9525" cap="flat" cmpd="sng">
              <a:solidFill>
                <a:schemeClr val="bg1">
                  <a:lumMod val="85000"/>
                </a:schemeClr>
              </a:solidFill>
              <a:prstDash val="solid"/>
              <a:round/>
              <a:headEnd type="none" w="med" len="med"/>
              <a:tailEnd type="none" w="med" len="med"/>
            </a:ln>
          </p:spPr>
        </p:cxnSp>
        <p:sp>
          <p:nvSpPr>
            <p:cNvPr id="115" name="Shape 324">
              <a:extLst>
                <a:ext uri="{FF2B5EF4-FFF2-40B4-BE49-F238E27FC236}">
                  <a16:creationId xmlns:a16="http://schemas.microsoft.com/office/drawing/2014/main" id="{B361F824-D05B-4D98-BFD7-95DFDBE5A731}"/>
                </a:ext>
              </a:extLst>
            </p:cNvPr>
            <p:cNvSpPr txBox="1"/>
            <p:nvPr/>
          </p:nvSpPr>
          <p:spPr>
            <a:xfrm>
              <a:off x="1953269" y="2473406"/>
              <a:ext cx="504056" cy="300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1000">
                  <a:solidFill>
                    <a:schemeClr val="tx1">
                      <a:lumMod val="50000"/>
                      <a:lumOff val="50000"/>
                    </a:schemeClr>
                  </a:solidFill>
                </a:rPr>
                <a:t>1400</a:t>
              </a:r>
              <a:endParaRPr lang="zh-TW" sz="1000" i="0" u="none" strike="noStrike" cap="none">
                <a:solidFill>
                  <a:schemeClr val="tx1">
                    <a:lumMod val="50000"/>
                    <a:lumOff val="50000"/>
                  </a:schemeClr>
                </a:solidFill>
                <a:latin typeface="Arial"/>
                <a:ea typeface="Arial"/>
                <a:cs typeface="Arial"/>
                <a:sym typeface="Arial"/>
              </a:endParaRPr>
            </a:p>
          </p:txBody>
        </p:sp>
        <p:sp>
          <p:nvSpPr>
            <p:cNvPr id="116" name="Shape 324">
              <a:extLst>
                <a:ext uri="{FF2B5EF4-FFF2-40B4-BE49-F238E27FC236}">
                  <a16:creationId xmlns:a16="http://schemas.microsoft.com/office/drawing/2014/main" id="{EFD8958D-22C7-4BCB-9DAA-3BB362F248CB}"/>
                </a:ext>
              </a:extLst>
            </p:cNvPr>
            <p:cNvSpPr txBox="1"/>
            <p:nvPr/>
          </p:nvSpPr>
          <p:spPr>
            <a:xfrm>
              <a:off x="1953269" y="2722755"/>
              <a:ext cx="504056" cy="300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1000">
                  <a:solidFill>
                    <a:schemeClr val="tx1">
                      <a:lumMod val="50000"/>
                      <a:lumOff val="50000"/>
                    </a:schemeClr>
                  </a:solidFill>
                </a:rPr>
                <a:t>1200</a:t>
              </a:r>
              <a:endParaRPr lang="zh-TW" sz="1000" i="0" u="none" strike="noStrike" cap="none">
                <a:solidFill>
                  <a:schemeClr val="tx1">
                    <a:lumMod val="50000"/>
                    <a:lumOff val="50000"/>
                  </a:schemeClr>
                </a:solidFill>
                <a:latin typeface="Arial"/>
                <a:ea typeface="Arial"/>
                <a:cs typeface="Arial"/>
                <a:sym typeface="Arial"/>
              </a:endParaRPr>
            </a:p>
          </p:txBody>
        </p:sp>
        <p:sp>
          <p:nvSpPr>
            <p:cNvPr id="117" name="Shape 324">
              <a:extLst>
                <a:ext uri="{FF2B5EF4-FFF2-40B4-BE49-F238E27FC236}">
                  <a16:creationId xmlns:a16="http://schemas.microsoft.com/office/drawing/2014/main" id="{4F539EDE-BF81-4F44-ABE4-E8AE59C94AB9}"/>
                </a:ext>
              </a:extLst>
            </p:cNvPr>
            <p:cNvSpPr txBox="1"/>
            <p:nvPr/>
          </p:nvSpPr>
          <p:spPr>
            <a:xfrm>
              <a:off x="1953269" y="2972104"/>
              <a:ext cx="504056" cy="300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1000">
                  <a:solidFill>
                    <a:schemeClr val="tx1">
                      <a:lumMod val="50000"/>
                      <a:lumOff val="50000"/>
                    </a:schemeClr>
                  </a:solidFill>
                </a:rPr>
                <a:t>1000</a:t>
              </a:r>
              <a:endParaRPr lang="zh-TW" sz="1000" i="0" u="none" strike="noStrike" cap="none">
                <a:solidFill>
                  <a:schemeClr val="tx1">
                    <a:lumMod val="50000"/>
                    <a:lumOff val="50000"/>
                  </a:schemeClr>
                </a:solidFill>
                <a:latin typeface="Arial"/>
                <a:ea typeface="Arial"/>
                <a:cs typeface="Arial"/>
                <a:sym typeface="Arial"/>
              </a:endParaRPr>
            </a:p>
          </p:txBody>
        </p:sp>
        <p:sp>
          <p:nvSpPr>
            <p:cNvPr id="118" name="Shape 324">
              <a:extLst>
                <a:ext uri="{FF2B5EF4-FFF2-40B4-BE49-F238E27FC236}">
                  <a16:creationId xmlns:a16="http://schemas.microsoft.com/office/drawing/2014/main" id="{8DA239DC-C69C-4452-A107-30E5481DAEB2}"/>
                </a:ext>
              </a:extLst>
            </p:cNvPr>
            <p:cNvSpPr txBox="1"/>
            <p:nvPr/>
          </p:nvSpPr>
          <p:spPr>
            <a:xfrm>
              <a:off x="1953269" y="3221453"/>
              <a:ext cx="504056" cy="300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1000">
                  <a:solidFill>
                    <a:schemeClr val="tx1">
                      <a:lumMod val="50000"/>
                      <a:lumOff val="50000"/>
                    </a:schemeClr>
                  </a:solidFill>
                </a:rPr>
                <a:t>800</a:t>
              </a:r>
              <a:endParaRPr lang="zh-TW" sz="1000" i="0" u="none" strike="noStrike" cap="none">
                <a:solidFill>
                  <a:schemeClr val="tx1">
                    <a:lumMod val="50000"/>
                    <a:lumOff val="50000"/>
                  </a:schemeClr>
                </a:solidFill>
                <a:latin typeface="Arial"/>
                <a:ea typeface="Arial"/>
                <a:cs typeface="Arial"/>
                <a:sym typeface="Arial"/>
              </a:endParaRPr>
            </a:p>
          </p:txBody>
        </p:sp>
        <p:sp>
          <p:nvSpPr>
            <p:cNvPr id="119" name="Shape 324">
              <a:extLst>
                <a:ext uri="{FF2B5EF4-FFF2-40B4-BE49-F238E27FC236}">
                  <a16:creationId xmlns:a16="http://schemas.microsoft.com/office/drawing/2014/main" id="{F39CC230-BA42-48C5-9EF4-0C22A0E921ED}"/>
                </a:ext>
              </a:extLst>
            </p:cNvPr>
            <p:cNvSpPr txBox="1"/>
            <p:nvPr/>
          </p:nvSpPr>
          <p:spPr>
            <a:xfrm>
              <a:off x="1953269" y="3470802"/>
              <a:ext cx="504056" cy="300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1000">
                  <a:solidFill>
                    <a:schemeClr val="tx1">
                      <a:lumMod val="50000"/>
                      <a:lumOff val="50000"/>
                    </a:schemeClr>
                  </a:solidFill>
                </a:rPr>
                <a:t>600</a:t>
              </a:r>
              <a:endParaRPr lang="zh-TW" sz="1000" i="0" u="none" strike="noStrike" cap="none">
                <a:solidFill>
                  <a:schemeClr val="tx1">
                    <a:lumMod val="50000"/>
                    <a:lumOff val="50000"/>
                  </a:schemeClr>
                </a:solidFill>
                <a:latin typeface="Arial"/>
                <a:ea typeface="Arial"/>
                <a:cs typeface="Arial"/>
                <a:sym typeface="Arial"/>
              </a:endParaRPr>
            </a:p>
          </p:txBody>
        </p:sp>
        <p:sp>
          <p:nvSpPr>
            <p:cNvPr id="120" name="Shape 324">
              <a:extLst>
                <a:ext uri="{FF2B5EF4-FFF2-40B4-BE49-F238E27FC236}">
                  <a16:creationId xmlns:a16="http://schemas.microsoft.com/office/drawing/2014/main" id="{85CA580C-789F-4D6E-8B49-9E85B4087EDB}"/>
                </a:ext>
              </a:extLst>
            </p:cNvPr>
            <p:cNvSpPr txBox="1"/>
            <p:nvPr/>
          </p:nvSpPr>
          <p:spPr>
            <a:xfrm>
              <a:off x="1953269" y="3720151"/>
              <a:ext cx="504056" cy="300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1000">
                  <a:solidFill>
                    <a:schemeClr val="tx1">
                      <a:lumMod val="50000"/>
                      <a:lumOff val="50000"/>
                    </a:schemeClr>
                  </a:solidFill>
                </a:rPr>
                <a:t>400</a:t>
              </a:r>
              <a:endParaRPr lang="zh-TW" sz="1000" i="0" u="none" strike="noStrike" cap="none">
                <a:solidFill>
                  <a:schemeClr val="tx1">
                    <a:lumMod val="50000"/>
                    <a:lumOff val="50000"/>
                  </a:schemeClr>
                </a:solidFill>
                <a:latin typeface="Arial"/>
                <a:ea typeface="Arial"/>
                <a:cs typeface="Arial"/>
                <a:sym typeface="Arial"/>
              </a:endParaRPr>
            </a:p>
          </p:txBody>
        </p:sp>
        <p:sp>
          <p:nvSpPr>
            <p:cNvPr id="121" name="Shape 324">
              <a:extLst>
                <a:ext uri="{FF2B5EF4-FFF2-40B4-BE49-F238E27FC236}">
                  <a16:creationId xmlns:a16="http://schemas.microsoft.com/office/drawing/2014/main" id="{D34EBC44-FA5E-4211-8B60-2E385ACFD916}"/>
                </a:ext>
              </a:extLst>
            </p:cNvPr>
            <p:cNvSpPr txBox="1"/>
            <p:nvPr/>
          </p:nvSpPr>
          <p:spPr>
            <a:xfrm>
              <a:off x="1953269" y="3969500"/>
              <a:ext cx="504056" cy="300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1000">
                  <a:solidFill>
                    <a:schemeClr val="tx1">
                      <a:lumMod val="50000"/>
                      <a:lumOff val="50000"/>
                    </a:schemeClr>
                  </a:solidFill>
                </a:rPr>
                <a:t>200</a:t>
              </a:r>
              <a:endParaRPr lang="zh-TW" sz="1000" i="0" u="none" strike="noStrike" cap="none">
                <a:solidFill>
                  <a:schemeClr val="tx1">
                    <a:lumMod val="50000"/>
                    <a:lumOff val="50000"/>
                  </a:schemeClr>
                </a:solidFill>
                <a:latin typeface="Arial"/>
                <a:ea typeface="Arial"/>
                <a:cs typeface="Arial"/>
                <a:sym typeface="Arial"/>
              </a:endParaRPr>
            </a:p>
          </p:txBody>
        </p:sp>
        <p:sp>
          <p:nvSpPr>
            <p:cNvPr id="122" name="Shape 81">
              <a:extLst>
                <a:ext uri="{FF2B5EF4-FFF2-40B4-BE49-F238E27FC236}">
                  <a16:creationId xmlns:a16="http://schemas.microsoft.com/office/drawing/2014/main" id="{D12C7E76-7C28-4626-9345-84E66F06AC09}"/>
                </a:ext>
              </a:extLst>
            </p:cNvPr>
            <p:cNvSpPr txBox="1"/>
            <p:nvPr/>
          </p:nvSpPr>
          <p:spPr>
            <a:xfrm>
              <a:off x="2283935" y="1871407"/>
              <a:ext cx="1624406" cy="246299"/>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1100" b="1" i="0" u="none" strike="noStrike" cap="none">
                  <a:solidFill>
                    <a:schemeClr val="tx1">
                      <a:lumMod val="65000"/>
                      <a:lumOff val="35000"/>
                    </a:schemeClr>
                  </a:solidFill>
                  <a:latin typeface="+mj-lt"/>
                  <a:ea typeface="微軟正黑體" pitchFamily="34" charset="-120"/>
                  <a:sym typeface="Arial"/>
                </a:rPr>
                <a:t>Sequential Cache</a:t>
              </a:r>
            </a:p>
            <a:p>
              <a:pPr marL="0" marR="0" lvl="0" indent="0" algn="ctr" rtl="0">
                <a:lnSpc>
                  <a:spcPct val="100000"/>
                </a:lnSpc>
                <a:spcBef>
                  <a:spcPts val="0"/>
                </a:spcBef>
                <a:spcAft>
                  <a:spcPts val="0"/>
                </a:spcAft>
                <a:buClr>
                  <a:srgbClr val="9F5900"/>
                </a:buClr>
                <a:buSzPct val="25000"/>
                <a:buFont typeface="Arial"/>
                <a:buNone/>
              </a:pPr>
              <a:r>
                <a:rPr lang="en-US" altLang="zh-TW" sz="1100" b="1">
                  <a:solidFill>
                    <a:schemeClr val="tx1">
                      <a:lumMod val="65000"/>
                      <a:lumOff val="35000"/>
                    </a:schemeClr>
                  </a:solidFill>
                  <a:latin typeface="+mj-lt"/>
                  <a:ea typeface="微軟正黑體" pitchFamily="34" charset="-120"/>
                </a:rPr>
                <a:t>Performance (MB/s)</a:t>
              </a:r>
              <a:endParaRPr lang="zh-TW" sz="1100" b="1" i="0" u="none" strike="noStrike" cap="none">
                <a:solidFill>
                  <a:schemeClr val="tx1">
                    <a:lumMod val="65000"/>
                    <a:lumOff val="35000"/>
                  </a:schemeClr>
                </a:solidFill>
                <a:latin typeface="+mj-lt"/>
                <a:ea typeface="微軟正黑體" pitchFamily="34" charset="-120"/>
                <a:sym typeface="Arial"/>
              </a:endParaRPr>
            </a:p>
          </p:txBody>
        </p:sp>
        <p:sp>
          <p:nvSpPr>
            <p:cNvPr id="123" name="Shape 318">
              <a:extLst>
                <a:ext uri="{FF2B5EF4-FFF2-40B4-BE49-F238E27FC236}">
                  <a16:creationId xmlns:a16="http://schemas.microsoft.com/office/drawing/2014/main" id="{9932ED80-68A3-4960-AB42-50D3A2BA6E4D}"/>
                </a:ext>
              </a:extLst>
            </p:cNvPr>
            <p:cNvSpPr/>
            <p:nvPr/>
          </p:nvSpPr>
          <p:spPr>
            <a:xfrm>
              <a:off x="2758476" y="2694934"/>
              <a:ext cx="180000" cy="1656000"/>
            </a:xfrm>
            <a:prstGeom prst="rect">
              <a:avLst/>
            </a:prstGeom>
            <a:solidFill>
              <a:srgbClr val="D73B37"/>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lang="zh-TW" altLang="en-US" sz="1400" b="0" i="0" u="none" strike="noStrike" cap="none">
                <a:solidFill>
                  <a:srgbClr val="C0504D"/>
                </a:solidFill>
                <a:latin typeface="Arial"/>
                <a:ea typeface="Arial"/>
                <a:cs typeface="Arial"/>
                <a:sym typeface="Arial"/>
              </a:endParaRPr>
            </a:p>
          </p:txBody>
        </p:sp>
        <p:sp>
          <p:nvSpPr>
            <p:cNvPr id="124" name="Shape 318">
              <a:extLst>
                <a:ext uri="{FF2B5EF4-FFF2-40B4-BE49-F238E27FC236}">
                  <a16:creationId xmlns:a16="http://schemas.microsoft.com/office/drawing/2014/main" id="{7FB45C3C-5D35-43BD-9D10-778664D9CAC1}"/>
                </a:ext>
              </a:extLst>
            </p:cNvPr>
            <p:cNvSpPr/>
            <p:nvPr/>
          </p:nvSpPr>
          <p:spPr>
            <a:xfrm>
              <a:off x="3323576" y="3670483"/>
              <a:ext cx="180000" cy="680451"/>
            </a:xfrm>
            <a:prstGeom prst="rect">
              <a:avLst/>
            </a:prstGeom>
            <a:solidFill>
              <a:srgbClr val="2DDF9B"/>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125" name="Shape 318">
              <a:extLst>
                <a:ext uri="{FF2B5EF4-FFF2-40B4-BE49-F238E27FC236}">
                  <a16:creationId xmlns:a16="http://schemas.microsoft.com/office/drawing/2014/main" id="{52B75B33-7E37-4207-93A7-BF470B70B026}"/>
                </a:ext>
              </a:extLst>
            </p:cNvPr>
            <p:cNvSpPr/>
            <p:nvPr/>
          </p:nvSpPr>
          <p:spPr>
            <a:xfrm>
              <a:off x="3502653" y="2611513"/>
              <a:ext cx="180000" cy="1739421"/>
            </a:xfrm>
            <a:prstGeom prst="rect">
              <a:avLst/>
            </a:prstGeom>
            <a:solidFill>
              <a:srgbClr val="D73B37"/>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rgbClr val="C0504D"/>
                </a:solidFill>
                <a:latin typeface="Arial"/>
                <a:ea typeface="Arial"/>
                <a:cs typeface="Arial"/>
                <a:sym typeface="Arial"/>
              </a:endParaRPr>
            </a:p>
          </p:txBody>
        </p:sp>
        <p:grpSp>
          <p:nvGrpSpPr>
            <p:cNvPr id="7" name="群組 6">
              <a:extLst>
                <a:ext uri="{FF2B5EF4-FFF2-40B4-BE49-F238E27FC236}">
                  <a16:creationId xmlns:a16="http://schemas.microsoft.com/office/drawing/2014/main" id="{4135A37F-C664-4DDA-B278-A7141699F9D3}"/>
                </a:ext>
              </a:extLst>
            </p:cNvPr>
            <p:cNvGrpSpPr/>
            <p:nvPr/>
          </p:nvGrpSpPr>
          <p:grpSpPr>
            <a:xfrm>
              <a:off x="3896002" y="3963022"/>
              <a:ext cx="641035" cy="246299"/>
              <a:chOff x="2524742" y="4548683"/>
              <a:chExt cx="641035" cy="246299"/>
            </a:xfrm>
          </p:grpSpPr>
          <p:sp>
            <p:nvSpPr>
              <p:cNvPr id="6" name="矩形 5">
                <a:extLst>
                  <a:ext uri="{FF2B5EF4-FFF2-40B4-BE49-F238E27FC236}">
                    <a16:creationId xmlns:a16="http://schemas.microsoft.com/office/drawing/2014/main" id="{9CBB36FC-766D-4105-AF60-3C9DD028CCA4}"/>
                  </a:ext>
                </a:extLst>
              </p:cNvPr>
              <p:cNvSpPr/>
              <p:nvPr/>
            </p:nvSpPr>
            <p:spPr>
              <a:xfrm>
                <a:off x="2524742" y="4608399"/>
                <a:ext cx="126000" cy="126000"/>
              </a:xfrm>
              <a:prstGeom prst="rect">
                <a:avLst/>
              </a:prstGeom>
              <a:solidFill>
                <a:srgbClr val="2DD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7" name="Shape 81">
                <a:extLst>
                  <a:ext uri="{FF2B5EF4-FFF2-40B4-BE49-F238E27FC236}">
                    <a16:creationId xmlns:a16="http://schemas.microsoft.com/office/drawing/2014/main" id="{EF293B8C-8EBF-4771-80CE-BC99EB11CD6D}"/>
                  </a:ext>
                </a:extLst>
              </p:cNvPr>
              <p:cNvSpPr txBox="1"/>
              <p:nvPr/>
            </p:nvSpPr>
            <p:spPr>
              <a:xfrm>
                <a:off x="2620448" y="4548683"/>
                <a:ext cx="545329" cy="246299"/>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1000" b="1" i="0" u="none" strike="noStrike" cap="none">
                    <a:solidFill>
                      <a:schemeClr val="tx1">
                        <a:lumMod val="50000"/>
                        <a:lumOff val="50000"/>
                      </a:schemeClr>
                    </a:solidFill>
                    <a:latin typeface="微軟正黑體" pitchFamily="34" charset="-120"/>
                    <a:ea typeface="微軟正黑體" pitchFamily="34" charset="-120"/>
                    <a:sym typeface="Arial"/>
                  </a:rPr>
                  <a:t>Write</a:t>
                </a:r>
                <a:endParaRPr lang="zh-TW" sz="1000" b="1" i="0" u="none" strike="noStrike" cap="none">
                  <a:solidFill>
                    <a:schemeClr val="tx1">
                      <a:lumMod val="50000"/>
                      <a:lumOff val="50000"/>
                    </a:schemeClr>
                  </a:solidFill>
                  <a:latin typeface="微軟正黑體" pitchFamily="34" charset="-120"/>
                  <a:ea typeface="微軟正黑體" pitchFamily="34" charset="-120"/>
                  <a:sym typeface="Arial"/>
                </a:endParaRPr>
              </a:p>
            </p:txBody>
          </p:sp>
        </p:grpSp>
        <p:grpSp>
          <p:nvGrpSpPr>
            <p:cNvPr id="8" name="群組 7">
              <a:extLst>
                <a:ext uri="{FF2B5EF4-FFF2-40B4-BE49-F238E27FC236}">
                  <a16:creationId xmlns:a16="http://schemas.microsoft.com/office/drawing/2014/main" id="{B7C2D636-C910-4F7B-9004-C01E1441E48F}"/>
                </a:ext>
              </a:extLst>
            </p:cNvPr>
            <p:cNvGrpSpPr/>
            <p:nvPr/>
          </p:nvGrpSpPr>
          <p:grpSpPr>
            <a:xfrm>
              <a:off x="3896002" y="4189347"/>
              <a:ext cx="641035" cy="246299"/>
              <a:chOff x="3290491" y="4548683"/>
              <a:chExt cx="641035" cy="246299"/>
            </a:xfrm>
          </p:grpSpPr>
          <p:sp>
            <p:nvSpPr>
              <p:cNvPr id="128" name="矩形 127">
                <a:extLst>
                  <a:ext uri="{FF2B5EF4-FFF2-40B4-BE49-F238E27FC236}">
                    <a16:creationId xmlns:a16="http://schemas.microsoft.com/office/drawing/2014/main" id="{A698C191-6DFE-4876-A293-2B1C100B9C33}"/>
                  </a:ext>
                </a:extLst>
              </p:cNvPr>
              <p:cNvSpPr/>
              <p:nvPr/>
            </p:nvSpPr>
            <p:spPr>
              <a:xfrm>
                <a:off x="3290491" y="4608399"/>
                <a:ext cx="126000" cy="126000"/>
              </a:xfrm>
              <a:prstGeom prst="rect">
                <a:avLst/>
              </a:prstGeom>
              <a:solidFill>
                <a:srgbClr val="D7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9" name="Shape 81">
                <a:extLst>
                  <a:ext uri="{FF2B5EF4-FFF2-40B4-BE49-F238E27FC236}">
                    <a16:creationId xmlns:a16="http://schemas.microsoft.com/office/drawing/2014/main" id="{70799FB9-2551-46C1-9CBF-F3C8A294AA16}"/>
                  </a:ext>
                </a:extLst>
              </p:cNvPr>
              <p:cNvSpPr txBox="1"/>
              <p:nvPr/>
            </p:nvSpPr>
            <p:spPr>
              <a:xfrm>
                <a:off x="3386197" y="4548683"/>
                <a:ext cx="545329" cy="246299"/>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1000" b="1" i="0" u="none" strike="noStrike" cap="none">
                    <a:solidFill>
                      <a:schemeClr val="tx1">
                        <a:lumMod val="50000"/>
                        <a:lumOff val="50000"/>
                      </a:schemeClr>
                    </a:solidFill>
                    <a:latin typeface="微軟正黑體" pitchFamily="34" charset="-120"/>
                    <a:ea typeface="微軟正黑體" pitchFamily="34" charset="-120"/>
                    <a:sym typeface="Arial"/>
                  </a:rPr>
                  <a:t>Read</a:t>
                </a:r>
                <a:endParaRPr lang="zh-TW" sz="1000" b="1" i="0" u="none" strike="noStrike" cap="none">
                  <a:solidFill>
                    <a:schemeClr val="tx1">
                      <a:lumMod val="50000"/>
                      <a:lumOff val="50000"/>
                    </a:schemeClr>
                  </a:solidFill>
                  <a:latin typeface="微軟正黑體" pitchFamily="34" charset="-120"/>
                  <a:ea typeface="微軟正黑體" pitchFamily="34" charset="-120"/>
                  <a:sym typeface="Arial"/>
                </a:endParaRPr>
              </a:p>
            </p:txBody>
          </p:sp>
        </p:grpSp>
      </p:grpSp>
      <p:sp>
        <p:nvSpPr>
          <p:cNvPr id="9" name="矩形 8">
            <a:extLst>
              <a:ext uri="{FF2B5EF4-FFF2-40B4-BE49-F238E27FC236}">
                <a16:creationId xmlns:a16="http://schemas.microsoft.com/office/drawing/2014/main" id="{484B3980-9F8E-4C8E-9536-77D4C068C321}"/>
              </a:ext>
            </a:extLst>
          </p:cNvPr>
          <p:cNvSpPr/>
          <p:nvPr/>
        </p:nvSpPr>
        <p:spPr>
          <a:xfrm>
            <a:off x="5688823" y="3815609"/>
            <a:ext cx="1041746" cy="8316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7" name="Shape 81">
            <a:extLst>
              <a:ext uri="{FF2B5EF4-FFF2-40B4-BE49-F238E27FC236}">
                <a16:creationId xmlns:a16="http://schemas.microsoft.com/office/drawing/2014/main" id="{5F8B42CD-FA3F-49E1-8E27-671AB94377E7}"/>
              </a:ext>
            </a:extLst>
          </p:cNvPr>
          <p:cNvSpPr txBox="1"/>
          <p:nvPr/>
        </p:nvSpPr>
        <p:spPr>
          <a:xfrm>
            <a:off x="2102015" y="1973341"/>
            <a:ext cx="2152774" cy="386479"/>
          </a:xfrm>
          <a:prstGeom prst="rect">
            <a:avLst/>
          </a:prstGeom>
          <a:solidFill>
            <a:schemeClr val="bg1"/>
          </a:solidFill>
          <a:ln>
            <a:noFill/>
          </a:ln>
        </p:spPr>
        <p:txBody>
          <a:bodyPr wrap="square" lIns="91425" tIns="45700" rIns="91425" bIns="45700" anchor="b" anchorCtr="0">
            <a:noAutofit/>
          </a:bodyPr>
          <a:lstStyle/>
          <a:p>
            <a:pPr algn="ctr">
              <a:buClr>
                <a:srgbClr val="9F5900"/>
              </a:buClr>
              <a:buSzPct val="25000"/>
            </a:pPr>
            <a:r>
              <a:rPr lang="en-US" altLang="zh-TW" sz="1100" b="1" dirty="0" err="1">
                <a:solidFill>
                  <a:schemeClr val="tx1">
                    <a:lumMod val="65000"/>
                    <a:lumOff val="35000"/>
                  </a:schemeClr>
                </a:solidFill>
                <a:ea typeface="微軟正黑體" pitchFamily="34" charset="-120"/>
              </a:rPr>
              <a:t>快取連續讀寫效能</a:t>
            </a:r>
            <a:r>
              <a:rPr lang="en-US" altLang="zh-TW" sz="1100" b="1" dirty="0">
                <a:solidFill>
                  <a:srgbClr val="595959"/>
                </a:solidFill>
                <a:latin typeface="微軟正黑體"/>
                <a:ea typeface="微軟正黑體"/>
              </a:rPr>
              <a:t> (MB/s)</a:t>
            </a:r>
            <a:endParaRPr lang="zh-TW" altLang="en-US" dirty="0"/>
          </a:p>
        </p:txBody>
      </p:sp>
      <p:sp>
        <p:nvSpPr>
          <p:cNvPr id="72" name="Shape 81">
            <a:extLst>
              <a:ext uri="{FF2B5EF4-FFF2-40B4-BE49-F238E27FC236}">
                <a16:creationId xmlns:a16="http://schemas.microsoft.com/office/drawing/2014/main" id="{4C32E911-C5C6-4585-8FC8-88856285B844}"/>
              </a:ext>
            </a:extLst>
          </p:cNvPr>
          <p:cNvSpPr txBox="1"/>
          <p:nvPr/>
        </p:nvSpPr>
        <p:spPr>
          <a:xfrm>
            <a:off x="4010608" y="4022114"/>
            <a:ext cx="578454" cy="235516"/>
          </a:xfrm>
          <a:prstGeom prst="rect">
            <a:avLst/>
          </a:prstGeom>
          <a:solidFill>
            <a:schemeClr val="bg1"/>
          </a:solid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1100" b="1" dirty="0" err="1">
                <a:solidFill>
                  <a:schemeClr val="tx1">
                    <a:lumMod val="65000"/>
                    <a:lumOff val="35000"/>
                  </a:schemeClr>
                </a:solidFill>
                <a:ea typeface="微軟正黑體" pitchFamily="34" charset="-120"/>
              </a:rPr>
              <a:t>寫入</a:t>
            </a:r>
            <a:endParaRPr lang="en-US" altLang="zh-TW" sz="1100" b="1" i="0" u="none" strike="noStrike" cap="none" dirty="0">
              <a:solidFill>
                <a:schemeClr val="tx1">
                  <a:lumMod val="65000"/>
                  <a:lumOff val="35000"/>
                </a:schemeClr>
              </a:solidFill>
              <a:ea typeface="微軟正黑體" pitchFamily="34" charset="-120"/>
            </a:endParaRPr>
          </a:p>
        </p:txBody>
      </p:sp>
      <p:sp>
        <p:nvSpPr>
          <p:cNvPr id="76" name="Shape 81">
            <a:extLst>
              <a:ext uri="{FF2B5EF4-FFF2-40B4-BE49-F238E27FC236}">
                <a16:creationId xmlns:a16="http://schemas.microsoft.com/office/drawing/2014/main" id="{B6ED3B6C-A8E3-455A-A751-73889A189748}"/>
              </a:ext>
            </a:extLst>
          </p:cNvPr>
          <p:cNvSpPr txBox="1"/>
          <p:nvPr/>
        </p:nvSpPr>
        <p:spPr>
          <a:xfrm>
            <a:off x="4042957" y="4313254"/>
            <a:ext cx="524539" cy="213950"/>
          </a:xfrm>
          <a:prstGeom prst="rect">
            <a:avLst/>
          </a:prstGeom>
          <a:solidFill>
            <a:schemeClr val="bg1"/>
          </a:solid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1100" b="1" err="1">
                <a:solidFill>
                  <a:schemeClr val="tx1">
                    <a:lumMod val="65000"/>
                    <a:lumOff val="35000"/>
                  </a:schemeClr>
                </a:solidFill>
                <a:latin typeface="微軟正黑體"/>
                <a:ea typeface="微軟正黑體" pitchFamily="34" charset="-120"/>
              </a:rPr>
              <a:t>讀取</a:t>
            </a:r>
            <a:endParaRPr lang="en-US" altLang="zh-TW" sz="1100" b="1" i="0" u="none" strike="noStrike" cap="none" err="1">
              <a:solidFill>
                <a:schemeClr val="tx1">
                  <a:lumMod val="65000"/>
                  <a:lumOff val="35000"/>
                </a:schemeClr>
              </a:solidFill>
              <a:latin typeface="微軟正黑體"/>
              <a:ea typeface="微軟正黑體" pitchFamily="34" charset="-120"/>
            </a:endParaRPr>
          </a:p>
        </p:txBody>
      </p:sp>
    </p:spTree>
    <p:extLst>
      <p:ext uri="{BB962C8B-B14F-4D97-AF65-F5344CB8AC3E}">
        <p14:creationId xmlns:p14="http://schemas.microsoft.com/office/powerpoint/2010/main" val="1141239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11" name="Shape 71">
            <a:extLst>
              <a:ext uri="{FF2B5EF4-FFF2-40B4-BE49-F238E27FC236}">
                <a16:creationId xmlns:a16="http://schemas.microsoft.com/office/drawing/2014/main" id="{875D8730-99D8-4E93-870F-F9EC1CFE845D}"/>
              </a:ext>
            </a:extLst>
          </p:cNvPr>
          <p:cNvSpPr txBox="1">
            <a:spLocks noGrp="1"/>
          </p:cNvSpPr>
          <p:nvPr>
            <p:ph type="ctrTitle"/>
          </p:nvPr>
        </p:nvSpPr>
        <p:spPr>
          <a:xfrm>
            <a:off x="183153" y="409926"/>
            <a:ext cx="8784079" cy="3426149"/>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b" anchorCtr="0">
            <a:noAutofit/>
          </a:bodyPr>
          <a:lstStyle/>
          <a:p>
            <a:pPr>
              <a:spcBef>
                <a:spcPts val="0"/>
              </a:spcBef>
              <a:buClr>
                <a:schemeClr val="dk1"/>
              </a:buClr>
              <a:buSzPts val="4800"/>
            </a:pPr>
            <a:r>
              <a:rPr lang="zh-TW" altLang="en-US" dirty="0">
                <a:solidFill>
                  <a:srgbClr val="FFFFFF"/>
                </a:solidFill>
                <a:latin typeface="Microsoft JhengHei"/>
                <a:ea typeface="Microsoft JhengHei"/>
                <a:cs typeface="Microsoft JhengHei"/>
                <a:sym typeface="Microsoft JhengHei"/>
              </a:rPr>
              <a:t>軟體定義 </a:t>
            </a:r>
            <a:r>
              <a:rPr lang="zh-TW" dirty="0">
                <a:solidFill>
                  <a:srgbClr val="FFFFFF"/>
                </a:solidFill>
                <a:latin typeface="Microsoft JhengHei"/>
                <a:ea typeface="Microsoft JhengHei"/>
                <a:cs typeface="Microsoft JhengHei"/>
                <a:sym typeface="Microsoft JhengHei"/>
              </a:rPr>
              <a:t>SSD</a:t>
            </a:r>
            <a:r>
              <a:rPr lang="zh-TW" altLang="en-US" dirty="0">
                <a:solidFill>
                  <a:srgbClr val="FFFFFF"/>
                </a:solidFill>
                <a:latin typeface="Microsoft JhengHei"/>
                <a:ea typeface="Microsoft JhengHei"/>
                <a:cs typeface="Microsoft JhengHei"/>
                <a:sym typeface="Microsoft JhengHei"/>
              </a:rPr>
              <a:t> </a:t>
            </a:r>
            <a:r>
              <a:rPr lang="zh-TW" dirty="0">
                <a:solidFill>
                  <a:srgbClr val="FFFFFF"/>
                </a:solidFill>
                <a:latin typeface="Microsoft JhengHei"/>
                <a:ea typeface="Microsoft JhengHei"/>
                <a:cs typeface="Microsoft JhengHei"/>
                <a:sym typeface="Microsoft JhengHei"/>
              </a:rPr>
              <a:t>外掛預留</a:t>
            </a:r>
            <a:r>
              <a:rPr lang="zh-TW" dirty="0">
                <a:solidFill>
                  <a:srgbClr val="FFFFFF"/>
                </a:solidFill>
                <a:latin typeface="+mj-ea"/>
                <a:cs typeface="Microsoft JhengHei"/>
                <a:sym typeface="Microsoft JhengHei"/>
              </a:rPr>
              <a:t>空間</a:t>
            </a:r>
            <a:br>
              <a:rPr lang="zh-TW" dirty="0">
                <a:solidFill>
                  <a:srgbClr val="FFFFFF"/>
                </a:solidFill>
                <a:latin typeface="Microsoft JhengHei"/>
                <a:ea typeface="Microsoft JhengHei"/>
                <a:cs typeface="Microsoft JhengHei"/>
              </a:rPr>
            </a:br>
            <a:r>
              <a:rPr lang="zh-TW" altLang="en-US" dirty="0">
                <a:solidFill>
                  <a:srgbClr val="FFFFFF"/>
                </a:solidFill>
                <a:latin typeface="Microsoft JhengHei"/>
                <a:ea typeface="Microsoft JhengHei"/>
                <a:cs typeface="Microsoft JhengHei"/>
                <a:sym typeface="Microsoft JhengHei"/>
              </a:rPr>
              <a:t>配置</a:t>
            </a:r>
            <a:r>
              <a:rPr lang="zh-TW" altLang="en-US" dirty="0">
                <a:solidFill>
                  <a:srgbClr val="FFFFFF"/>
                </a:solidFill>
                <a:latin typeface="Microsoft JhengHei"/>
                <a:cs typeface="Microsoft JhengHei"/>
              </a:rPr>
              <a:t>與</a:t>
            </a:r>
            <a:r>
              <a:rPr lang="zh-TW" altLang="en-US" dirty="0">
                <a:solidFill>
                  <a:srgbClr val="FFFFFF"/>
                </a:solidFill>
                <a:latin typeface="+mj-ea"/>
                <a:cs typeface="Microsoft JhengHei"/>
                <a:sym typeface="Microsoft JhengHei"/>
              </a:rPr>
              <a:t>進階</a:t>
            </a:r>
            <a:r>
              <a:rPr lang="zh-TW" altLang="en-US" dirty="0">
                <a:solidFill>
                  <a:srgbClr val="FFFFFF"/>
                </a:solidFill>
                <a:latin typeface="Microsoft JhengHei"/>
                <a:ea typeface="Microsoft JhengHei"/>
                <a:cs typeface="Microsoft JhengHei"/>
                <a:sym typeface="Microsoft JhengHei"/>
              </a:rPr>
              <a:t> </a:t>
            </a:r>
            <a:r>
              <a:rPr lang="en-US" altLang="zh-TW" dirty="0">
                <a:solidFill>
                  <a:srgbClr val="FFFFFF"/>
                </a:solidFill>
                <a:latin typeface="+mj-ea"/>
                <a:cs typeface="Microsoft JhengHei"/>
                <a:sym typeface="Microsoft JhengHei"/>
              </a:rPr>
              <a:t>SSD</a:t>
            </a:r>
            <a:r>
              <a:rPr lang="en-US" altLang="zh-TW" dirty="0">
                <a:solidFill>
                  <a:srgbClr val="FFFFFF"/>
                </a:solidFill>
                <a:latin typeface="微軟正黑體"/>
                <a:ea typeface="微軟正黑體"/>
                <a:cs typeface="Microsoft JhengHei"/>
                <a:sym typeface="Microsoft JhengHei"/>
              </a:rPr>
              <a:t> </a:t>
            </a:r>
            <a:r>
              <a:rPr lang="zh-TW" dirty="0">
                <a:solidFill>
                  <a:srgbClr val="FFFFFF"/>
                </a:solidFill>
                <a:latin typeface="+mj-ea"/>
                <a:cs typeface="Microsoft JhengHei"/>
                <a:sym typeface="Microsoft JhengHei"/>
              </a:rPr>
              <a:t>快取功能</a:t>
            </a:r>
            <a:endParaRPr lang="en-US" altLang="zh-TW" b="0" dirty="0">
              <a:latin typeface="Microsoft JhengHei"/>
            </a:endParaRPr>
          </a:p>
        </p:txBody>
      </p:sp>
      <p:sp>
        <p:nvSpPr>
          <p:cNvPr id="13" name="Shape 73">
            <a:extLst>
              <a:ext uri="{FF2B5EF4-FFF2-40B4-BE49-F238E27FC236}">
                <a16:creationId xmlns:a16="http://schemas.microsoft.com/office/drawing/2014/main" id="{6ABD9F90-8953-4FFC-9158-C2843A17E8B4}"/>
              </a:ext>
            </a:extLst>
          </p:cNvPr>
          <p:cNvSpPr/>
          <p:nvPr/>
        </p:nvSpPr>
        <p:spPr>
          <a:xfrm>
            <a:off x="1513278" y="1368154"/>
            <a:ext cx="6461309" cy="485297"/>
          </a:xfrm>
          <a:prstGeom prst="rect">
            <a:avLst/>
          </a:prstGeom>
          <a:gradFill>
            <a:gsLst>
              <a:gs pos="0">
                <a:srgbClr val="000000">
                  <a:alpha val="0"/>
                </a:srgbClr>
              </a:gs>
              <a:gs pos="1000">
                <a:srgbClr val="000000">
                  <a:alpha val="0"/>
                </a:srgbClr>
              </a:gs>
              <a:gs pos="24000">
                <a:srgbClr val="000000"/>
              </a:gs>
              <a:gs pos="78000">
                <a:srgbClr val="000000"/>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pic>
        <p:nvPicPr>
          <p:cNvPr id="14" name="Shape 75" descr="NAS.png">
            <a:extLst>
              <a:ext uri="{FF2B5EF4-FFF2-40B4-BE49-F238E27FC236}">
                <a16:creationId xmlns:a16="http://schemas.microsoft.com/office/drawing/2014/main" id="{B514AA5E-E20A-45C6-A4FE-EB8B49E99855}"/>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919611" y="1235430"/>
            <a:ext cx="2471715" cy="750743"/>
          </a:xfrm>
          <a:prstGeom prst="rect">
            <a:avLst/>
          </a:prstGeom>
          <a:noFill/>
          <a:ln>
            <a:noFill/>
          </a:ln>
        </p:spPr>
      </p:pic>
      <p:sp>
        <p:nvSpPr>
          <p:cNvPr id="15" name="Shape 72">
            <a:extLst>
              <a:ext uri="{FF2B5EF4-FFF2-40B4-BE49-F238E27FC236}">
                <a16:creationId xmlns:a16="http://schemas.microsoft.com/office/drawing/2014/main" id="{4F307E0B-55D5-42AF-8954-6B52347BCCD1}"/>
              </a:ext>
            </a:extLst>
          </p:cNvPr>
          <p:cNvSpPr txBox="1">
            <a:spLocks/>
          </p:cNvSpPr>
          <p:nvPr/>
        </p:nvSpPr>
        <p:spPr>
          <a:xfrm>
            <a:off x="5175373" y="1275163"/>
            <a:ext cx="2109054" cy="49117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ctr" rtl="0">
              <a:lnSpc>
                <a:spcPct val="100000"/>
              </a:lnSpc>
              <a:spcBef>
                <a:spcPts val="480"/>
              </a:spcBef>
              <a:spcAft>
                <a:spcPts val="0"/>
              </a:spcAft>
              <a:buClr>
                <a:schemeClr val="lt1"/>
              </a:buClr>
              <a:buSzPts val="2400"/>
              <a:buFont typeface="Arial"/>
              <a:buNone/>
              <a:defRPr sz="2400" b="1" i="0" u="none" strike="noStrike" cap="none">
                <a:solidFill>
                  <a:schemeClr val="lt1"/>
                </a:solidFill>
                <a:latin typeface="Arial"/>
                <a:ea typeface="Arial"/>
                <a:cs typeface="Arial"/>
                <a:sym typeface="Arial"/>
              </a:defRPr>
            </a:lvl1pPr>
            <a:lvl2pPr marL="914400" marR="0" lvl="1"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2pPr>
            <a:lvl3pPr marL="1371600" marR="0" lvl="2" indent="-33020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317500" algn="ctr"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317500" algn="ctr"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L="3200400" marR="0" lvl="6"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L="3657600" marR="0" lvl="7"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L="4114800" marR="0" lvl="8"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pPr>
              <a:buSzPts val="3600"/>
            </a:pPr>
            <a:r>
              <a:rPr lang="zh-TW" sz="2800">
                <a:latin typeface="+mj-ea"/>
                <a:ea typeface="+mj-ea"/>
              </a:rPr>
              <a:t>新功能演繹</a:t>
            </a:r>
            <a:endParaRPr lang="zh-TW">
              <a:latin typeface="+mj-ea"/>
              <a:ea typeface="+mj-ea"/>
            </a:endParaRPr>
          </a:p>
        </p:txBody>
      </p:sp>
      <p:pic>
        <p:nvPicPr>
          <p:cNvPr id="19" name="Shape 74" descr="NAS.png">
            <a:extLst>
              <a:ext uri="{FF2B5EF4-FFF2-40B4-BE49-F238E27FC236}">
                <a16:creationId xmlns:a16="http://schemas.microsoft.com/office/drawing/2014/main" id="{B1B5E7AD-BBEB-4EBA-A7B6-2BC2D0C058D3}"/>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70539" y="538705"/>
            <a:ext cx="3048837" cy="1823748"/>
          </a:xfrm>
          <a:prstGeom prst="rect">
            <a:avLst/>
          </a:prstGeom>
          <a:noFill/>
          <a:ln>
            <a:noFill/>
          </a:ln>
        </p:spPr>
      </p:pic>
    </p:spTree>
    <p:extLst>
      <p:ext uri="{BB962C8B-B14F-4D97-AF65-F5344CB8AC3E}">
        <p14:creationId xmlns:p14="http://schemas.microsoft.com/office/powerpoint/2010/main" val="14838090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FC47A316-4D74-B544-ABD6-C397ADE27D24}"/>
              </a:ext>
            </a:extLst>
          </p:cNvPr>
          <p:cNvSpPr>
            <a:spLocks noGrp="1"/>
          </p:cNvSpPr>
          <p:nvPr>
            <p:ph idx="1"/>
          </p:nvPr>
        </p:nvSpPr>
        <p:spPr>
          <a:xfrm>
            <a:off x="214282" y="1240221"/>
            <a:ext cx="8472518" cy="3363311"/>
          </a:xfrm>
        </p:spPr>
        <p:txBody>
          <a:bodyPr/>
          <a:lstStyle/>
          <a:p>
            <a:pPr marL="0" indent="0">
              <a:buNone/>
            </a:pPr>
            <a:r>
              <a:rPr lang="zh-TW" altLang="en-US">
                <a:solidFill>
                  <a:schemeClr val="tx1">
                    <a:lumMod val="75000"/>
                    <a:lumOff val="25000"/>
                  </a:schemeClr>
                </a:solidFill>
                <a:latin typeface="Microsoft JhengHei"/>
                <a:ea typeface="Microsoft JhengHei"/>
                <a:cs typeface="Microsoft JhengHei"/>
                <a:sym typeface="Microsoft JhengHei"/>
              </a:rPr>
              <a:t>不同的快取配置來搭配不同的使用情境： </a:t>
            </a:r>
          </a:p>
        </p:txBody>
      </p:sp>
      <p:sp>
        <p:nvSpPr>
          <p:cNvPr id="357" name="Shape 35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Verdana"/>
              <a:buNone/>
            </a:pPr>
            <a:r>
              <a:rPr lang="en-US" altLang="zh-TW" sz="3600" b="1" i="0" u="none" strike="noStrike" cap="none">
                <a:solidFill>
                  <a:schemeClr val="lt1"/>
                </a:solidFill>
                <a:latin typeface="Arial"/>
                <a:ea typeface="Arial"/>
                <a:cs typeface="Arial"/>
                <a:sym typeface="Arial"/>
              </a:rPr>
              <a:t>QTS</a:t>
            </a:r>
            <a:r>
              <a:rPr lang="zh-TW" altLang="en-US" sz="3600" b="1" i="0" u="none" strike="noStrike" cap="none">
                <a:solidFill>
                  <a:schemeClr val="lt1"/>
                </a:solidFill>
                <a:latin typeface="Arial"/>
                <a:ea typeface="Arial"/>
                <a:cs typeface="Arial"/>
                <a:sym typeface="Arial"/>
              </a:rPr>
              <a:t> </a:t>
            </a:r>
            <a:r>
              <a:rPr lang="en-US" altLang="zh-TW" sz="3600" b="1" i="0" u="none" strike="noStrike" cap="none">
                <a:solidFill>
                  <a:schemeClr val="lt1"/>
                </a:solidFill>
                <a:latin typeface="Arial"/>
                <a:ea typeface="Arial"/>
                <a:cs typeface="Arial"/>
                <a:sym typeface="Arial"/>
              </a:rPr>
              <a:t>4.3.5</a:t>
            </a:r>
            <a:r>
              <a:rPr lang="zh-TW" altLang="en-US" sz="3600" b="1" i="0" u="none" strike="noStrike" cap="none">
                <a:solidFill>
                  <a:schemeClr val="lt1"/>
                </a:solidFill>
                <a:latin typeface="Arial"/>
                <a:ea typeface="Arial"/>
                <a:cs typeface="Arial"/>
                <a:sym typeface="Arial"/>
              </a:rPr>
              <a:t> </a:t>
            </a:r>
            <a:r>
              <a:rPr lang="zh-TW" sz="3600">
                <a:latin typeface="Microsoft JhengHei"/>
                <a:ea typeface="Microsoft JhengHei"/>
                <a:cs typeface="Microsoft JhengHei"/>
                <a:sym typeface="Microsoft JhengHei"/>
              </a:rPr>
              <a:t>提供最多樣化的快取選擇</a:t>
            </a:r>
            <a:endParaRPr sz="3600" i="0" u="none" strike="noStrike" cap="none">
              <a:solidFill>
                <a:schemeClr val="lt1"/>
              </a:solidFill>
              <a:latin typeface="Microsoft JhengHei"/>
              <a:ea typeface="Microsoft JhengHei"/>
              <a:cs typeface="Microsoft JhengHei"/>
              <a:sym typeface="Microsoft JhengHei"/>
            </a:endParaRPr>
          </a:p>
        </p:txBody>
      </p:sp>
      <p:sp>
        <p:nvSpPr>
          <p:cNvPr id="5" name="圓角矩形 108">
            <a:extLst>
              <a:ext uri="{FF2B5EF4-FFF2-40B4-BE49-F238E27FC236}">
                <a16:creationId xmlns:a16="http://schemas.microsoft.com/office/drawing/2014/main" id="{8D52CB05-C40E-AB4B-A03E-EB371F9DC98A}"/>
              </a:ext>
            </a:extLst>
          </p:cNvPr>
          <p:cNvSpPr/>
          <p:nvPr/>
        </p:nvSpPr>
        <p:spPr>
          <a:xfrm rot="5400000" flipH="1">
            <a:off x="4498021" y="-2033625"/>
            <a:ext cx="177773" cy="8745251"/>
          </a:xfrm>
          <a:prstGeom prst="roundRect">
            <a:avLst>
              <a:gd name="adj" fmla="val 0"/>
            </a:avLst>
          </a:prstGeom>
          <a:gradFill flip="none" rotWithShape="1">
            <a:gsLst>
              <a:gs pos="0">
                <a:schemeClr val="accent6">
                  <a:lumMod val="75000"/>
                </a:schemeClr>
              </a:gs>
              <a:gs pos="39000">
                <a:srgbClr val="E46C0A">
                  <a:alpha val="12000"/>
                </a:srgbClr>
              </a:gs>
              <a:gs pos="97000">
                <a:schemeClr val="bg1">
                  <a:alpha val="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p>
        </p:txBody>
      </p:sp>
      <p:graphicFrame>
        <p:nvGraphicFramePr>
          <p:cNvPr id="359" name="Shape 359"/>
          <p:cNvGraphicFramePr/>
          <p:nvPr>
            <p:extLst>
              <p:ext uri="{D42A27DB-BD31-4B8C-83A1-F6EECF244321}">
                <p14:modId xmlns:p14="http://schemas.microsoft.com/office/powerpoint/2010/main" val="4258144094"/>
              </p:ext>
            </p:extLst>
          </p:nvPr>
        </p:nvGraphicFramePr>
        <p:xfrm>
          <a:off x="214282" y="1665116"/>
          <a:ext cx="8745250" cy="3005135"/>
        </p:xfrm>
        <a:graphic>
          <a:graphicData uri="http://schemas.openxmlformats.org/drawingml/2006/table">
            <a:tbl>
              <a:tblPr firstRow="1" bandRow="1">
                <a:noFill/>
                <a:tableStyleId>{4DD36C9F-329C-4DBD-836A-3F9406CA411F}</a:tableStyleId>
              </a:tblPr>
              <a:tblGrid>
                <a:gridCol w="1540946">
                  <a:extLst>
                    <a:ext uri="{9D8B030D-6E8A-4147-A177-3AD203B41FA5}">
                      <a16:colId xmlns:a16="http://schemas.microsoft.com/office/drawing/2014/main" val="20000"/>
                    </a:ext>
                  </a:extLst>
                </a:gridCol>
                <a:gridCol w="1292772">
                  <a:extLst>
                    <a:ext uri="{9D8B030D-6E8A-4147-A177-3AD203B41FA5}">
                      <a16:colId xmlns:a16="http://schemas.microsoft.com/office/drawing/2014/main" val="20001"/>
                    </a:ext>
                  </a:extLst>
                </a:gridCol>
                <a:gridCol w="1145628">
                  <a:extLst>
                    <a:ext uri="{9D8B030D-6E8A-4147-A177-3AD203B41FA5}">
                      <a16:colId xmlns:a16="http://schemas.microsoft.com/office/drawing/2014/main" val="20002"/>
                    </a:ext>
                  </a:extLst>
                </a:gridCol>
                <a:gridCol w="1397875">
                  <a:extLst>
                    <a:ext uri="{9D8B030D-6E8A-4147-A177-3AD203B41FA5}">
                      <a16:colId xmlns:a16="http://schemas.microsoft.com/office/drawing/2014/main" val="20003"/>
                    </a:ext>
                  </a:extLst>
                </a:gridCol>
                <a:gridCol w="1576552">
                  <a:extLst>
                    <a:ext uri="{9D8B030D-6E8A-4147-A177-3AD203B41FA5}">
                      <a16:colId xmlns:a16="http://schemas.microsoft.com/office/drawing/2014/main" val="20004"/>
                    </a:ext>
                  </a:extLst>
                </a:gridCol>
                <a:gridCol w="1791477">
                  <a:extLst>
                    <a:ext uri="{9D8B030D-6E8A-4147-A177-3AD203B41FA5}">
                      <a16:colId xmlns:a16="http://schemas.microsoft.com/office/drawing/2014/main" val="20005"/>
                    </a:ext>
                  </a:extLst>
                </a:gridCol>
              </a:tblGrid>
              <a:tr h="565200">
                <a:tc>
                  <a:txBody>
                    <a:bodyPr/>
                    <a:lstStyle/>
                    <a:p>
                      <a:pPr marL="0" marR="0" lvl="0" indent="0" algn="ctr" rtl="0">
                        <a:spcBef>
                          <a:spcPts val="0"/>
                        </a:spcBef>
                        <a:spcAft>
                          <a:spcPts val="0"/>
                        </a:spcAft>
                        <a:buNone/>
                      </a:pPr>
                      <a:r>
                        <a:rPr lang="zh-TW" sz="1600" b="1">
                          <a:latin typeface="Microsoft JhengHei"/>
                          <a:ea typeface="Microsoft JhengHei"/>
                          <a:cs typeface="Microsoft JhengHei"/>
                          <a:sym typeface="Microsoft JhengHei"/>
                        </a:rPr>
                        <a:t>使用情境</a:t>
                      </a:r>
                      <a:endParaRPr sz="1600" b="1">
                        <a:latin typeface="Microsoft JhengHei"/>
                        <a:ea typeface="Microsoft JhengHei"/>
                        <a:cs typeface="Microsoft JhengHei"/>
                        <a:sym typeface="Microsoft JhengHei"/>
                      </a:endParaRPr>
                    </a:p>
                  </a:txBody>
                  <a:tcPr marL="91450" marR="91450" marT="45725" marB="45725" anchor="ctr">
                    <a:lnR w="12700" cap="flat" cmpd="sng" algn="ctr">
                      <a:solidFill>
                        <a:schemeClr val="bg1"/>
                      </a:solidFill>
                      <a:prstDash val="solid"/>
                      <a:round/>
                      <a:headEnd type="none" w="med" len="med"/>
                      <a:tailEnd type="none" w="med" len="med"/>
                    </a:lnR>
                    <a:solidFill>
                      <a:schemeClr val="accent6">
                        <a:lumMod val="75000"/>
                      </a:schemeClr>
                    </a:solidFill>
                  </a:tcPr>
                </a:tc>
                <a:tc>
                  <a:txBody>
                    <a:bodyPr/>
                    <a:lstStyle/>
                    <a:p>
                      <a:pPr marL="0" marR="0" lvl="0" indent="0" algn="ctr" rtl="0">
                        <a:spcBef>
                          <a:spcPts val="0"/>
                        </a:spcBef>
                        <a:spcAft>
                          <a:spcPts val="0"/>
                        </a:spcAft>
                        <a:buNone/>
                      </a:pPr>
                      <a:r>
                        <a:rPr lang="zh-TW" sz="1600" b="1">
                          <a:latin typeface="Microsoft JhengHei"/>
                          <a:ea typeface="Microsoft JhengHei"/>
                          <a:cs typeface="Microsoft JhengHei"/>
                          <a:sym typeface="Microsoft JhengHei"/>
                        </a:rPr>
                        <a:t>檔案/應用</a:t>
                      </a:r>
                      <a:br>
                        <a:rPr lang="zh-TW" sz="1600" b="1">
                          <a:latin typeface="Microsoft JhengHei"/>
                          <a:ea typeface="Microsoft JhengHei"/>
                          <a:cs typeface="Microsoft JhengHei"/>
                          <a:sym typeface="Microsoft JhengHei"/>
                        </a:rPr>
                      </a:br>
                      <a:r>
                        <a:rPr lang="zh-TW" sz="1600" b="1">
                          <a:latin typeface="Microsoft JhengHei"/>
                          <a:ea typeface="Microsoft JhengHei"/>
                          <a:cs typeface="Microsoft JhengHei"/>
                          <a:sym typeface="Microsoft JhengHei"/>
                        </a:rPr>
                        <a:t>程式伺服器</a:t>
                      </a:r>
                      <a:endParaRPr sz="1600" b="1">
                        <a:latin typeface="Microsoft JhengHei"/>
                        <a:ea typeface="Microsoft JhengHei"/>
                        <a:cs typeface="Microsoft JhengHei"/>
                        <a:sym typeface="Microsoft JhengHei"/>
                      </a:endParaRPr>
                    </a:p>
                  </a:txBody>
                  <a:tcPr marL="91450" marR="91450" marT="45725" marB="457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6">
                        <a:lumMod val="75000"/>
                      </a:schemeClr>
                    </a:solidFill>
                  </a:tcPr>
                </a:tc>
                <a:tc>
                  <a:txBody>
                    <a:bodyPr/>
                    <a:lstStyle/>
                    <a:p>
                      <a:pPr marL="0" marR="0" lvl="0" indent="0" algn="ctr" rtl="0">
                        <a:spcBef>
                          <a:spcPts val="0"/>
                        </a:spcBef>
                        <a:spcAft>
                          <a:spcPts val="0"/>
                        </a:spcAft>
                        <a:buNone/>
                      </a:pPr>
                      <a:r>
                        <a:rPr lang="zh-TW" sz="1600" b="1">
                          <a:latin typeface="Microsoft JhengHei"/>
                          <a:ea typeface="Microsoft JhengHei"/>
                          <a:cs typeface="Microsoft JhengHei"/>
                          <a:sym typeface="Microsoft JhengHei"/>
                        </a:rPr>
                        <a:t>網站</a:t>
                      </a:r>
                      <a:endParaRPr lang="en-US" altLang="zh-TW" sz="1600" b="1">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600" b="1">
                          <a:latin typeface="Microsoft JhengHei"/>
                          <a:ea typeface="Microsoft JhengHei"/>
                          <a:cs typeface="Microsoft JhengHei"/>
                          <a:sym typeface="Microsoft JhengHei"/>
                        </a:rPr>
                        <a:t>伺服器</a:t>
                      </a:r>
                      <a:endParaRPr sz="1600" b="1">
                        <a:latin typeface="Microsoft JhengHei"/>
                        <a:ea typeface="Microsoft JhengHei"/>
                        <a:cs typeface="Microsoft JhengHei"/>
                        <a:sym typeface="Microsoft JhengHei"/>
                      </a:endParaRPr>
                    </a:p>
                  </a:txBody>
                  <a:tcPr marL="91450" marR="91450" marT="45725" marB="457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6">
                        <a:lumMod val="75000"/>
                      </a:schemeClr>
                    </a:solidFill>
                  </a:tcPr>
                </a:tc>
                <a:tc>
                  <a:txBody>
                    <a:bodyPr/>
                    <a:lstStyle/>
                    <a:p>
                      <a:pPr marL="0" marR="0" lvl="0" indent="0" algn="ctr" rtl="0">
                        <a:spcBef>
                          <a:spcPts val="0"/>
                        </a:spcBef>
                        <a:spcAft>
                          <a:spcPts val="0"/>
                        </a:spcAft>
                        <a:buNone/>
                      </a:pPr>
                      <a:r>
                        <a:rPr lang="zh-TW" sz="1600" b="1">
                          <a:latin typeface="Microsoft JhengHei"/>
                          <a:ea typeface="Microsoft JhengHei"/>
                          <a:cs typeface="Microsoft JhengHei"/>
                          <a:sym typeface="Microsoft JhengHei"/>
                        </a:rPr>
                        <a:t>影像編輯</a:t>
                      </a:r>
                      <a:endParaRPr lang="en-US" altLang="zh-TW" sz="1600" b="1">
                        <a:latin typeface="Microsoft JhengHei"/>
                        <a:ea typeface="Microsoft JhengHei"/>
                        <a:cs typeface="Microsoft JhengHei"/>
                        <a:sym typeface="Microsoft JhengHei"/>
                      </a:endParaRPr>
                    </a:p>
                    <a:p>
                      <a:pPr marL="0" marR="0" lvl="0" indent="0" algn="ctr" rtl="0">
                        <a:spcBef>
                          <a:spcPts val="0"/>
                        </a:spcBef>
                        <a:spcAft>
                          <a:spcPts val="0"/>
                        </a:spcAft>
                        <a:buNone/>
                      </a:pPr>
                      <a:r>
                        <a:rPr lang="zh-TW" sz="1600" b="1">
                          <a:latin typeface="Microsoft JhengHei"/>
                          <a:ea typeface="Microsoft JhengHei"/>
                          <a:cs typeface="Microsoft JhengHei"/>
                          <a:sym typeface="Microsoft JhengHei"/>
                        </a:rPr>
                        <a:t>工作站</a:t>
                      </a:r>
                      <a:endParaRPr sz="1600" b="1">
                        <a:latin typeface="Microsoft JhengHei"/>
                        <a:ea typeface="Microsoft JhengHei"/>
                        <a:cs typeface="Microsoft JhengHei"/>
                        <a:sym typeface="Microsoft JhengHei"/>
                      </a:endParaRPr>
                    </a:p>
                  </a:txBody>
                  <a:tcPr marL="91450" marR="91450" marT="45725" marB="457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6">
                        <a:lumMod val="75000"/>
                      </a:schemeClr>
                    </a:solidFill>
                  </a:tcPr>
                </a:tc>
                <a:tc>
                  <a:txBody>
                    <a:bodyPr/>
                    <a:lstStyle/>
                    <a:p>
                      <a:pPr marL="0" marR="0" lvl="0" indent="0" algn="ctr" rtl="0">
                        <a:spcBef>
                          <a:spcPts val="0"/>
                        </a:spcBef>
                        <a:spcAft>
                          <a:spcPts val="0"/>
                        </a:spcAft>
                        <a:buNone/>
                      </a:pPr>
                      <a:r>
                        <a:rPr lang="zh-TW" sz="1600" b="1">
                          <a:latin typeface="Microsoft JhengHei"/>
                          <a:ea typeface="Microsoft JhengHei"/>
                          <a:cs typeface="Microsoft JhengHei"/>
                          <a:sym typeface="Microsoft JhengHei"/>
                        </a:rPr>
                        <a:t>影像素材</a:t>
                      </a:r>
                      <a:br>
                        <a:rPr lang="zh-TW" sz="1600" b="1">
                          <a:latin typeface="Microsoft JhengHei"/>
                          <a:ea typeface="Microsoft JhengHei"/>
                          <a:cs typeface="Microsoft JhengHei"/>
                          <a:sym typeface="Microsoft JhengHei"/>
                        </a:rPr>
                      </a:br>
                      <a:r>
                        <a:rPr lang="zh-TW" sz="1600" b="1">
                          <a:latin typeface="Microsoft JhengHei"/>
                          <a:ea typeface="Microsoft JhengHei"/>
                          <a:cs typeface="Microsoft JhengHei"/>
                          <a:sym typeface="Microsoft JhengHei"/>
                        </a:rPr>
                        <a:t>儲存器</a:t>
                      </a:r>
                      <a:endParaRPr sz="1600" b="1">
                        <a:latin typeface="Microsoft JhengHei"/>
                        <a:ea typeface="Microsoft JhengHei"/>
                        <a:cs typeface="Microsoft JhengHei"/>
                        <a:sym typeface="Microsoft JhengHei"/>
                      </a:endParaRPr>
                    </a:p>
                  </a:txBody>
                  <a:tcPr marL="91450" marR="91450" marT="45725" marB="457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6">
                        <a:lumMod val="75000"/>
                      </a:schemeClr>
                    </a:solidFill>
                  </a:tcPr>
                </a:tc>
                <a:tc>
                  <a:txBody>
                    <a:bodyPr/>
                    <a:lstStyle/>
                    <a:p>
                      <a:pPr marL="0" marR="0" lvl="0" indent="0" algn="ctr" rtl="0">
                        <a:spcBef>
                          <a:spcPts val="0"/>
                        </a:spcBef>
                        <a:spcAft>
                          <a:spcPts val="0"/>
                        </a:spcAft>
                        <a:buNone/>
                      </a:pPr>
                      <a:r>
                        <a:rPr lang="zh-TW" sz="1600" b="1">
                          <a:latin typeface="Microsoft JhengHei"/>
                          <a:ea typeface="Microsoft JhengHei"/>
                          <a:cs typeface="Microsoft JhengHei"/>
                          <a:sym typeface="Microsoft JhengHei"/>
                        </a:rPr>
                        <a:t>企業資料庫應用</a:t>
                      </a:r>
                      <a:endParaRPr sz="1600" b="1">
                        <a:latin typeface="Microsoft JhengHei"/>
                        <a:ea typeface="Microsoft JhengHei"/>
                        <a:cs typeface="Microsoft JhengHei"/>
                        <a:sym typeface="Microsoft JhengHei"/>
                      </a:endParaRPr>
                    </a:p>
                  </a:txBody>
                  <a:tcPr marL="91450" marR="91450" marT="45725" marB="45725" anchor="ctr">
                    <a:lnL w="12700" cap="flat" cmpd="sng" algn="ctr">
                      <a:solidFill>
                        <a:schemeClr val="bg1"/>
                      </a:solidFill>
                      <a:prstDash val="solid"/>
                      <a:round/>
                      <a:headEnd type="none" w="med" len="med"/>
                      <a:tailEnd type="none" w="med" len="med"/>
                    </a:lnL>
                    <a:solidFill>
                      <a:schemeClr val="accent6">
                        <a:lumMod val="75000"/>
                      </a:schemeClr>
                    </a:solidFill>
                  </a:tcPr>
                </a:tc>
                <a:extLst>
                  <a:ext uri="{0D108BD9-81ED-4DB2-BD59-A6C34878D82A}">
                    <a16:rowId xmlns:a16="http://schemas.microsoft.com/office/drawing/2014/main" val="10000"/>
                  </a:ext>
                </a:extLst>
              </a:tr>
              <a:tr h="570775">
                <a:tc>
                  <a:txBody>
                    <a:bodyPr/>
                    <a:lstStyle/>
                    <a:p>
                      <a:pPr marL="0" marR="0" lvl="0" indent="0" algn="ctr" rtl="0">
                        <a:spcBef>
                          <a:spcPts val="0"/>
                        </a:spcBef>
                        <a:spcAft>
                          <a:spcPts val="0"/>
                        </a:spcAft>
                        <a:buNone/>
                      </a:pPr>
                      <a:r>
                        <a:rPr lang="zh-TW" altLang="en-US" sz="1600" b="1" dirty="0">
                          <a:solidFill>
                            <a:schemeClr val="tx1">
                              <a:lumMod val="85000"/>
                              <a:lumOff val="15000"/>
                            </a:schemeClr>
                          </a:solidFill>
                          <a:latin typeface="Microsoft JhengHei"/>
                          <a:ea typeface="Microsoft JhengHei"/>
                          <a:cs typeface="Microsoft JhengHei"/>
                          <a:sym typeface="Microsoft JhengHei"/>
                        </a:rPr>
                        <a:t>快取類型</a:t>
                      </a:r>
                    </a:p>
                  </a:txBody>
                  <a:tcPr marL="91450" marR="91450" marT="45725" marB="45725" anchor="ctr"/>
                </a:tc>
                <a:tc>
                  <a:txBody>
                    <a:bodyPr/>
                    <a:lstStyle/>
                    <a:p>
                      <a:pPr marL="0" marR="0" lvl="0" indent="0" algn="ctr" rtl="0">
                        <a:spcBef>
                          <a:spcPts val="0"/>
                        </a:spcBef>
                        <a:spcAft>
                          <a:spcPts val="0"/>
                        </a:spcAft>
                        <a:buNone/>
                      </a:pPr>
                      <a:r>
                        <a:rPr lang="zh-TW" altLang="en-US" sz="1600" b="1" dirty="0">
                          <a:solidFill>
                            <a:schemeClr val="tx1">
                              <a:lumMod val="85000"/>
                              <a:lumOff val="15000"/>
                            </a:schemeClr>
                          </a:solidFill>
                          <a:latin typeface="Microsoft JhengHei"/>
                          <a:ea typeface="Microsoft JhengHei"/>
                          <a:cs typeface="Microsoft JhengHei"/>
                          <a:sym typeface="Microsoft JhengHei"/>
                        </a:rPr>
                        <a:t>讀寫快取</a:t>
                      </a:r>
                    </a:p>
                  </a:txBody>
                  <a:tcPr marL="91450" marR="91450" marT="45725" marB="45725" anchor="ctr"/>
                </a:tc>
                <a:tc>
                  <a:txBody>
                    <a:bodyPr/>
                    <a:lstStyle/>
                    <a:p>
                      <a:pPr marL="0" marR="0" lvl="0" indent="0" algn="ctr" rtl="0">
                        <a:spcBef>
                          <a:spcPts val="0"/>
                        </a:spcBef>
                        <a:spcAft>
                          <a:spcPts val="0"/>
                        </a:spcAft>
                        <a:buNone/>
                      </a:pPr>
                      <a:r>
                        <a:rPr lang="zh-TW" altLang="en-US" sz="1600" b="1">
                          <a:solidFill>
                            <a:schemeClr val="tx1">
                              <a:lumMod val="85000"/>
                              <a:lumOff val="15000"/>
                            </a:schemeClr>
                          </a:solidFill>
                          <a:latin typeface="Microsoft JhengHei"/>
                          <a:ea typeface="Microsoft JhengHei"/>
                          <a:cs typeface="Microsoft JhengHei"/>
                          <a:sym typeface="Microsoft JhengHei"/>
                        </a:rPr>
                        <a:t>唯讀快取</a:t>
                      </a:r>
                    </a:p>
                  </a:txBody>
                  <a:tcPr marL="91450" marR="91450" marT="45725" marB="45725" anchor="ctr"/>
                </a:tc>
                <a:tc>
                  <a:txBody>
                    <a:bodyPr/>
                    <a:lstStyle/>
                    <a:p>
                      <a:pPr marL="0" marR="0" lvl="0" indent="0" algn="ctr" rtl="0">
                        <a:spcBef>
                          <a:spcPts val="0"/>
                        </a:spcBef>
                        <a:spcAft>
                          <a:spcPts val="0"/>
                        </a:spcAft>
                        <a:buNone/>
                      </a:pPr>
                      <a:r>
                        <a:rPr lang="zh-TW" altLang="en-US" sz="1600" b="1">
                          <a:solidFill>
                            <a:schemeClr val="tx1">
                              <a:lumMod val="85000"/>
                              <a:lumOff val="15000"/>
                            </a:schemeClr>
                          </a:solidFill>
                          <a:latin typeface="Microsoft JhengHei"/>
                          <a:ea typeface="Microsoft JhengHei"/>
                          <a:cs typeface="Microsoft JhengHei"/>
                          <a:sym typeface="Microsoft JhengHei"/>
                        </a:rPr>
                        <a:t>讀寫快取</a:t>
                      </a:r>
                    </a:p>
                  </a:txBody>
                  <a:tcPr marL="91450" marR="91450" marT="45725" marB="45725" anchor="ctr"/>
                </a:tc>
                <a:tc>
                  <a:txBody>
                    <a:bodyPr/>
                    <a:lstStyle/>
                    <a:p>
                      <a:pPr marL="0" marR="0" lvl="0" indent="0" algn="ctr" rtl="0">
                        <a:spcBef>
                          <a:spcPts val="0"/>
                        </a:spcBef>
                        <a:spcAft>
                          <a:spcPts val="0"/>
                        </a:spcAft>
                        <a:buNone/>
                      </a:pPr>
                      <a:r>
                        <a:rPr lang="zh-TW" altLang="en-US" sz="1600" b="1">
                          <a:solidFill>
                            <a:schemeClr val="tx1">
                              <a:lumMod val="85000"/>
                              <a:lumOff val="15000"/>
                            </a:schemeClr>
                          </a:solidFill>
                          <a:latin typeface="Microsoft JhengHei"/>
                          <a:ea typeface="Microsoft JhengHei"/>
                          <a:cs typeface="Microsoft JhengHei"/>
                          <a:sym typeface="Microsoft JhengHei"/>
                        </a:rPr>
                        <a:t>唯寫快取</a:t>
                      </a:r>
                    </a:p>
                  </a:txBody>
                  <a:tcPr marL="91450" marR="91450" marT="45725" marB="45725" anchor="ctr"/>
                </a:tc>
                <a:tc>
                  <a:txBody>
                    <a:bodyPr/>
                    <a:lstStyle/>
                    <a:p>
                      <a:pPr marL="0" marR="0" lvl="0" indent="0" algn="ctr" rtl="0">
                        <a:spcBef>
                          <a:spcPts val="0"/>
                        </a:spcBef>
                        <a:spcAft>
                          <a:spcPts val="0"/>
                        </a:spcAft>
                        <a:buNone/>
                      </a:pPr>
                      <a:r>
                        <a:rPr lang="zh-TW" altLang="en-US" sz="1600" b="1">
                          <a:solidFill>
                            <a:schemeClr val="tx1">
                              <a:lumMod val="85000"/>
                              <a:lumOff val="15000"/>
                            </a:schemeClr>
                          </a:solidFill>
                          <a:latin typeface="Microsoft JhengHei"/>
                          <a:ea typeface="Microsoft JhengHei"/>
                          <a:cs typeface="Microsoft JhengHei"/>
                          <a:sym typeface="Microsoft JhengHei"/>
                        </a:rPr>
                        <a:t>讀寫快取</a:t>
                      </a:r>
                    </a:p>
                  </a:txBody>
                  <a:tcPr marL="91450" marR="91450" marT="45725" marB="45725" anchor="ctr"/>
                </a:tc>
                <a:extLst>
                  <a:ext uri="{0D108BD9-81ED-4DB2-BD59-A6C34878D82A}">
                    <a16:rowId xmlns:a16="http://schemas.microsoft.com/office/drawing/2014/main" val="10001"/>
                  </a:ext>
                </a:extLst>
              </a:tr>
              <a:tr h="570775">
                <a:tc>
                  <a:txBody>
                    <a:bodyPr/>
                    <a:lstStyle/>
                    <a:p>
                      <a:pPr marL="0" marR="0" lvl="0" indent="0" algn="ctr" rtl="0">
                        <a:spcBef>
                          <a:spcPts val="0"/>
                        </a:spcBef>
                        <a:spcAft>
                          <a:spcPts val="0"/>
                        </a:spcAft>
                        <a:buNone/>
                      </a:pPr>
                      <a:r>
                        <a:rPr lang="zh-TW" altLang="en-US" sz="1600" b="1" dirty="0">
                          <a:solidFill>
                            <a:schemeClr val="tx1">
                              <a:lumMod val="85000"/>
                              <a:lumOff val="15000"/>
                            </a:schemeClr>
                          </a:solidFill>
                          <a:latin typeface="Microsoft JhengHei"/>
                          <a:ea typeface="Microsoft JhengHei"/>
                          <a:cs typeface="Microsoft JhengHei"/>
                          <a:sym typeface="Microsoft JhengHei"/>
                        </a:rPr>
                        <a:t>快取</a:t>
                      </a:r>
                      <a:r>
                        <a:rPr lang="en-US" altLang="zh-TW" sz="1600" b="1" dirty="0">
                          <a:solidFill>
                            <a:schemeClr val="tx1">
                              <a:lumMod val="85000"/>
                              <a:lumOff val="15000"/>
                            </a:schemeClr>
                          </a:solidFill>
                          <a:latin typeface="Microsoft JhengHei"/>
                          <a:ea typeface="Microsoft JhengHei"/>
                          <a:cs typeface="Microsoft JhengHei"/>
                          <a:sym typeface="Microsoft JhengHei"/>
                        </a:rPr>
                        <a:t>RAID</a:t>
                      </a:r>
                      <a:endParaRPr lang="en-US" sz="1600" b="1" dirty="0">
                        <a:solidFill>
                          <a:schemeClr val="tx1">
                            <a:lumMod val="85000"/>
                            <a:lumOff val="15000"/>
                          </a:schemeClr>
                        </a:solidFill>
                        <a:latin typeface="Microsoft JhengHei"/>
                        <a:ea typeface="Microsoft JhengHei"/>
                        <a:cs typeface="Microsoft JhengHei"/>
                        <a:sym typeface="Microsoft JhengHei"/>
                      </a:endParaRPr>
                    </a:p>
                  </a:txBody>
                  <a:tcPr marL="91450" marR="91450" marT="45725" marB="45725" anchor="ctr">
                    <a:solidFill>
                      <a:srgbClr val="FFE599">
                        <a:alpha val="0"/>
                      </a:srgbClr>
                    </a:solidFill>
                  </a:tcPr>
                </a:tc>
                <a:tc>
                  <a:txBody>
                    <a:bodyPr/>
                    <a:lstStyle/>
                    <a:p>
                      <a:pPr marL="0" marR="0" lvl="0" indent="0" algn="ctr" rtl="0">
                        <a:spcBef>
                          <a:spcPts val="0"/>
                        </a:spcBef>
                        <a:spcAft>
                          <a:spcPts val="0"/>
                        </a:spcAft>
                        <a:buNone/>
                      </a:pPr>
                      <a:r>
                        <a:rPr lang="en-US" altLang="zh-TW" sz="1600" b="1" dirty="0">
                          <a:solidFill>
                            <a:schemeClr val="tx1">
                              <a:lumMod val="85000"/>
                              <a:lumOff val="15000"/>
                            </a:schemeClr>
                          </a:solidFill>
                          <a:latin typeface="Microsoft JhengHei"/>
                          <a:ea typeface="Microsoft JhengHei"/>
                          <a:cs typeface="Microsoft JhengHei"/>
                          <a:sym typeface="Microsoft JhengHei"/>
                        </a:rPr>
                        <a:t>RAID 10</a:t>
                      </a:r>
                      <a:endParaRPr lang="en-US" sz="1600" b="1" dirty="0">
                        <a:solidFill>
                          <a:schemeClr val="tx1">
                            <a:lumMod val="85000"/>
                            <a:lumOff val="15000"/>
                          </a:schemeClr>
                        </a:solidFill>
                        <a:latin typeface="Microsoft JhengHei"/>
                        <a:ea typeface="Microsoft JhengHei"/>
                        <a:cs typeface="Microsoft JhengHei"/>
                        <a:sym typeface="Microsoft JhengHei"/>
                      </a:endParaRPr>
                    </a:p>
                  </a:txBody>
                  <a:tcPr marL="91450" marR="91450" marT="45725" marB="45725" anchor="ctr">
                    <a:solidFill>
                      <a:srgbClr val="FFE599">
                        <a:alpha val="0"/>
                      </a:srgbClr>
                    </a:solidFill>
                  </a:tcPr>
                </a:tc>
                <a:tc>
                  <a:txBody>
                    <a:bodyPr/>
                    <a:lstStyle/>
                    <a:p>
                      <a:pPr marL="0" marR="0" lvl="0" indent="0" algn="ctr" rtl="0">
                        <a:spcBef>
                          <a:spcPts val="0"/>
                        </a:spcBef>
                        <a:spcAft>
                          <a:spcPts val="0"/>
                        </a:spcAft>
                        <a:buNone/>
                      </a:pPr>
                      <a:r>
                        <a:rPr lang="en-US" altLang="zh-TW" sz="1600" b="1" dirty="0">
                          <a:solidFill>
                            <a:schemeClr val="tx1">
                              <a:lumMod val="85000"/>
                              <a:lumOff val="15000"/>
                            </a:schemeClr>
                          </a:solidFill>
                          <a:latin typeface="Microsoft JhengHei"/>
                          <a:ea typeface="Microsoft JhengHei"/>
                          <a:cs typeface="Microsoft JhengHei"/>
                          <a:sym typeface="Microsoft JhengHei"/>
                        </a:rPr>
                        <a:t>RAID 5</a:t>
                      </a:r>
                      <a:endParaRPr lang="en-US" sz="1600" b="1" dirty="0">
                        <a:solidFill>
                          <a:schemeClr val="tx1">
                            <a:lumMod val="85000"/>
                            <a:lumOff val="15000"/>
                          </a:schemeClr>
                        </a:solidFill>
                        <a:latin typeface="Microsoft JhengHei"/>
                        <a:ea typeface="Microsoft JhengHei"/>
                        <a:cs typeface="Microsoft JhengHei"/>
                        <a:sym typeface="Microsoft JhengHei"/>
                      </a:endParaRPr>
                    </a:p>
                  </a:txBody>
                  <a:tcPr marL="91450" marR="91450" marT="45725" marB="45725" anchor="ctr">
                    <a:solidFill>
                      <a:srgbClr val="FFE599">
                        <a:alpha val="0"/>
                      </a:srgbClr>
                    </a:solidFill>
                  </a:tcPr>
                </a:tc>
                <a:tc>
                  <a:txBody>
                    <a:bodyPr/>
                    <a:lstStyle/>
                    <a:p>
                      <a:pPr marL="0" marR="0" lvl="0" indent="0" algn="ctr" rtl="0">
                        <a:spcBef>
                          <a:spcPts val="0"/>
                        </a:spcBef>
                        <a:spcAft>
                          <a:spcPts val="0"/>
                        </a:spcAft>
                        <a:buNone/>
                      </a:pPr>
                      <a:r>
                        <a:rPr lang="en-US" altLang="zh-TW" sz="1600" b="1" dirty="0">
                          <a:solidFill>
                            <a:schemeClr val="tx1">
                              <a:lumMod val="85000"/>
                              <a:lumOff val="15000"/>
                            </a:schemeClr>
                          </a:solidFill>
                          <a:latin typeface="Microsoft JhengHei"/>
                          <a:ea typeface="Microsoft JhengHei"/>
                          <a:cs typeface="Microsoft JhengHei"/>
                          <a:sym typeface="Microsoft JhengHei"/>
                        </a:rPr>
                        <a:t>RAID 5</a:t>
                      </a:r>
                      <a:endParaRPr lang="en-US" sz="1600" b="1" dirty="0">
                        <a:solidFill>
                          <a:schemeClr val="tx1">
                            <a:lumMod val="85000"/>
                            <a:lumOff val="15000"/>
                          </a:schemeClr>
                        </a:solidFill>
                        <a:latin typeface="Microsoft JhengHei"/>
                        <a:ea typeface="Microsoft JhengHei"/>
                        <a:cs typeface="Microsoft JhengHei"/>
                        <a:sym typeface="Microsoft JhengHei"/>
                      </a:endParaRPr>
                    </a:p>
                  </a:txBody>
                  <a:tcPr marL="91450" marR="91450" marT="45725" marB="45725" anchor="ctr">
                    <a:solidFill>
                      <a:srgbClr val="FFE599">
                        <a:alpha val="0"/>
                      </a:srgbClr>
                    </a:solidFill>
                  </a:tcPr>
                </a:tc>
                <a:tc>
                  <a:txBody>
                    <a:bodyPr/>
                    <a:lstStyle/>
                    <a:p>
                      <a:pPr marL="0" marR="0" lvl="0" indent="0" algn="ctr" rtl="0">
                        <a:spcBef>
                          <a:spcPts val="0"/>
                        </a:spcBef>
                        <a:spcAft>
                          <a:spcPts val="0"/>
                        </a:spcAft>
                        <a:buNone/>
                      </a:pPr>
                      <a:r>
                        <a:rPr lang="en-US" altLang="zh-TW" sz="1600" b="1" dirty="0">
                          <a:solidFill>
                            <a:schemeClr val="tx1">
                              <a:lumMod val="85000"/>
                              <a:lumOff val="15000"/>
                            </a:schemeClr>
                          </a:solidFill>
                          <a:latin typeface="Microsoft JhengHei"/>
                          <a:ea typeface="Microsoft JhengHei"/>
                          <a:cs typeface="Microsoft JhengHei"/>
                          <a:sym typeface="Microsoft JhengHei"/>
                        </a:rPr>
                        <a:t>RAID 10</a:t>
                      </a:r>
                      <a:endParaRPr lang="en-US" sz="1600" b="1" dirty="0">
                        <a:solidFill>
                          <a:schemeClr val="tx1">
                            <a:lumMod val="85000"/>
                            <a:lumOff val="15000"/>
                          </a:schemeClr>
                        </a:solidFill>
                        <a:latin typeface="Microsoft JhengHei"/>
                        <a:ea typeface="Microsoft JhengHei"/>
                        <a:cs typeface="Microsoft JhengHei"/>
                        <a:sym typeface="Microsoft JhengHei"/>
                      </a:endParaRPr>
                    </a:p>
                  </a:txBody>
                  <a:tcPr marL="91450" marR="91450" marT="45725" marB="45725" anchor="ctr">
                    <a:solidFill>
                      <a:srgbClr val="FFE599">
                        <a:alpha val="0"/>
                      </a:srgbClr>
                    </a:solidFill>
                  </a:tcPr>
                </a:tc>
                <a:tc>
                  <a:txBody>
                    <a:bodyPr/>
                    <a:lstStyle/>
                    <a:p>
                      <a:pPr marL="0" marR="0" lvl="0" indent="0" algn="ctr" rtl="0">
                        <a:spcBef>
                          <a:spcPts val="0"/>
                        </a:spcBef>
                        <a:spcAft>
                          <a:spcPts val="0"/>
                        </a:spcAft>
                        <a:buNone/>
                      </a:pPr>
                      <a:r>
                        <a:rPr lang="en-US" altLang="zh-TW" sz="1600" b="1" dirty="0">
                          <a:solidFill>
                            <a:schemeClr val="tx1">
                              <a:lumMod val="85000"/>
                              <a:lumOff val="15000"/>
                            </a:schemeClr>
                          </a:solidFill>
                          <a:latin typeface="Microsoft JhengHei"/>
                          <a:ea typeface="Microsoft JhengHei"/>
                          <a:cs typeface="Microsoft JhengHei"/>
                          <a:sym typeface="Microsoft JhengHei"/>
                        </a:rPr>
                        <a:t>RAID 10</a:t>
                      </a:r>
                      <a:endParaRPr lang="en-US" sz="1600" b="1" dirty="0">
                        <a:solidFill>
                          <a:schemeClr val="tx1">
                            <a:lumMod val="85000"/>
                            <a:lumOff val="15000"/>
                          </a:schemeClr>
                        </a:solidFill>
                        <a:latin typeface="Microsoft JhengHei"/>
                        <a:ea typeface="Microsoft JhengHei"/>
                        <a:cs typeface="Microsoft JhengHei"/>
                        <a:sym typeface="Microsoft JhengHei"/>
                      </a:endParaRPr>
                    </a:p>
                  </a:txBody>
                  <a:tcPr marL="91450" marR="91450" marT="45725" marB="45725" anchor="ctr">
                    <a:solidFill>
                      <a:srgbClr val="FFE599">
                        <a:alpha val="0"/>
                      </a:srgbClr>
                    </a:solidFill>
                  </a:tcPr>
                </a:tc>
                <a:extLst>
                  <a:ext uri="{0D108BD9-81ED-4DB2-BD59-A6C34878D82A}">
                    <a16:rowId xmlns:a16="http://schemas.microsoft.com/office/drawing/2014/main" val="10002"/>
                  </a:ext>
                </a:extLst>
              </a:tr>
              <a:tr h="570775">
                <a:tc>
                  <a:txBody>
                    <a:bodyPr/>
                    <a:lstStyle/>
                    <a:p>
                      <a:pPr marL="0" marR="0" lvl="0" indent="0" algn="ctr" rtl="0">
                        <a:spcBef>
                          <a:spcPts val="0"/>
                        </a:spcBef>
                        <a:spcAft>
                          <a:spcPts val="0"/>
                        </a:spcAft>
                        <a:buNone/>
                      </a:pPr>
                      <a:r>
                        <a:rPr lang="en-US" altLang="zh-TW" sz="1600" b="1">
                          <a:solidFill>
                            <a:schemeClr val="tx1">
                              <a:lumMod val="85000"/>
                              <a:lumOff val="15000"/>
                            </a:schemeClr>
                          </a:solidFill>
                          <a:latin typeface="Microsoft JhengHei"/>
                          <a:ea typeface="Microsoft JhengHei"/>
                          <a:cs typeface="Microsoft JhengHei"/>
                          <a:sym typeface="Microsoft JhengHei"/>
                        </a:rPr>
                        <a:t>SSD </a:t>
                      </a:r>
                      <a:r>
                        <a:rPr lang="zh-TW" altLang="en-US" sz="1600" b="1">
                          <a:solidFill>
                            <a:schemeClr val="tx1">
                              <a:lumMod val="85000"/>
                              <a:lumOff val="15000"/>
                            </a:schemeClr>
                          </a:solidFill>
                          <a:latin typeface="Microsoft JhengHei"/>
                          <a:ea typeface="Microsoft JhengHei"/>
                          <a:cs typeface="Microsoft JhengHei"/>
                          <a:sym typeface="Microsoft JhengHei"/>
                        </a:rPr>
                        <a:t>外掛</a:t>
                      </a:r>
                      <a:r>
                        <a:rPr lang="en-US" altLang="zh-TW" sz="1600" b="1" err="1">
                          <a:solidFill>
                            <a:schemeClr val="tx1">
                              <a:lumMod val="85000"/>
                              <a:lumOff val="15000"/>
                            </a:schemeClr>
                          </a:solidFill>
                          <a:latin typeface="Microsoft JhengHei"/>
                          <a:ea typeface="Microsoft JhengHei"/>
                          <a:cs typeface="Microsoft JhengHei"/>
                          <a:sym typeface="Microsoft JhengHei"/>
                        </a:rPr>
                        <a:t>預留空間配置</a:t>
                      </a:r>
                      <a:endParaRPr lang="zh-TW" altLang="en-US" sz="1600" b="1">
                        <a:solidFill>
                          <a:schemeClr val="tx1">
                            <a:lumMod val="85000"/>
                            <a:lumOff val="15000"/>
                          </a:schemeClr>
                        </a:solidFill>
                        <a:latin typeface="Microsoft JhengHei"/>
                        <a:ea typeface="Microsoft JhengHei"/>
                        <a:cs typeface="Microsoft JhengHei"/>
                        <a:sym typeface="Microsoft JhengHei"/>
                      </a:endParaRPr>
                    </a:p>
                  </a:txBody>
                  <a:tcPr marL="91450" marR="91450" marT="45725" marB="45725" anchor="ctr"/>
                </a:tc>
                <a:tc>
                  <a:txBody>
                    <a:bodyPr/>
                    <a:lstStyle/>
                    <a:p>
                      <a:pPr marL="0" marR="0" lvl="0" indent="0" algn="ctr" rtl="0">
                        <a:spcBef>
                          <a:spcPts val="0"/>
                        </a:spcBef>
                        <a:spcAft>
                          <a:spcPts val="0"/>
                        </a:spcAft>
                        <a:buNone/>
                      </a:pPr>
                      <a:r>
                        <a:rPr lang="en-US" altLang="zh-TW" sz="1600" b="1">
                          <a:solidFill>
                            <a:schemeClr val="tx1">
                              <a:lumMod val="85000"/>
                              <a:lumOff val="15000"/>
                            </a:schemeClr>
                          </a:solidFill>
                          <a:latin typeface="Microsoft JhengHei"/>
                          <a:ea typeface="Microsoft JhengHei"/>
                          <a:cs typeface="Microsoft JhengHei"/>
                          <a:sym typeface="Microsoft JhengHei"/>
                        </a:rPr>
                        <a:t>20%</a:t>
                      </a:r>
                      <a:endParaRPr lang="zh-TW" altLang="en-US" sz="1600" b="1">
                        <a:solidFill>
                          <a:schemeClr val="tx1">
                            <a:lumMod val="85000"/>
                            <a:lumOff val="15000"/>
                          </a:schemeClr>
                        </a:solidFill>
                        <a:latin typeface="Microsoft JhengHei"/>
                        <a:ea typeface="Microsoft JhengHei"/>
                        <a:cs typeface="Microsoft JhengHei"/>
                        <a:sym typeface="Microsoft JhengHei"/>
                      </a:endParaRPr>
                    </a:p>
                  </a:txBody>
                  <a:tcPr marL="91450" marR="91450" marT="45725" marB="45725" anchor="ctr"/>
                </a:tc>
                <a:tc>
                  <a:txBody>
                    <a:bodyPr/>
                    <a:lstStyle/>
                    <a:p>
                      <a:pPr marL="0" marR="0" lvl="0" indent="0" algn="ctr" rtl="0">
                        <a:spcBef>
                          <a:spcPts val="0"/>
                        </a:spcBef>
                        <a:spcAft>
                          <a:spcPts val="0"/>
                        </a:spcAft>
                        <a:buNone/>
                      </a:pPr>
                      <a:r>
                        <a:rPr lang="en-US" altLang="zh-TW" sz="1600" b="1">
                          <a:solidFill>
                            <a:schemeClr val="tx1">
                              <a:lumMod val="85000"/>
                              <a:lumOff val="15000"/>
                            </a:schemeClr>
                          </a:solidFill>
                          <a:latin typeface="Microsoft JhengHei"/>
                          <a:ea typeface="Microsoft JhengHei"/>
                          <a:cs typeface="Microsoft JhengHei"/>
                          <a:sym typeface="Microsoft JhengHei"/>
                        </a:rPr>
                        <a:t>10%</a:t>
                      </a:r>
                      <a:endParaRPr lang="zh-TW" altLang="en-US" sz="1600" b="1">
                        <a:solidFill>
                          <a:schemeClr val="tx1">
                            <a:lumMod val="85000"/>
                            <a:lumOff val="15000"/>
                          </a:schemeClr>
                        </a:solidFill>
                        <a:latin typeface="Microsoft JhengHei"/>
                        <a:ea typeface="Microsoft JhengHei"/>
                        <a:cs typeface="Microsoft JhengHei"/>
                        <a:sym typeface="Microsoft JhengHei"/>
                      </a:endParaRPr>
                    </a:p>
                  </a:txBody>
                  <a:tcPr marL="91450" marR="91450" marT="45725" marB="45725" anchor="ctr"/>
                </a:tc>
                <a:tc>
                  <a:txBody>
                    <a:bodyPr/>
                    <a:lstStyle/>
                    <a:p>
                      <a:pPr marL="0" marR="0" lvl="0" indent="0" algn="ctr" rtl="0">
                        <a:spcBef>
                          <a:spcPts val="0"/>
                        </a:spcBef>
                        <a:spcAft>
                          <a:spcPts val="0"/>
                        </a:spcAft>
                        <a:buNone/>
                      </a:pPr>
                      <a:r>
                        <a:rPr lang="en-US" altLang="zh-TW" sz="1600" b="1">
                          <a:solidFill>
                            <a:schemeClr val="tx1">
                              <a:lumMod val="85000"/>
                              <a:lumOff val="15000"/>
                            </a:schemeClr>
                          </a:solidFill>
                          <a:latin typeface="Microsoft JhengHei"/>
                          <a:ea typeface="Microsoft JhengHei"/>
                          <a:cs typeface="Microsoft JhengHei"/>
                          <a:sym typeface="Microsoft JhengHei"/>
                        </a:rPr>
                        <a:t>30%</a:t>
                      </a:r>
                      <a:endParaRPr lang="en-US" sz="1600" b="1">
                        <a:solidFill>
                          <a:schemeClr val="tx1">
                            <a:lumMod val="85000"/>
                            <a:lumOff val="15000"/>
                          </a:schemeClr>
                        </a:solidFill>
                        <a:latin typeface="Microsoft JhengHei"/>
                        <a:ea typeface="Microsoft JhengHei"/>
                        <a:cs typeface="Microsoft JhengHei"/>
                        <a:sym typeface="Microsoft JhengHei"/>
                      </a:endParaRPr>
                    </a:p>
                  </a:txBody>
                  <a:tcPr marL="91450" marR="91450" marT="45725" marB="45725" anchor="ctr"/>
                </a:tc>
                <a:tc>
                  <a:txBody>
                    <a:bodyPr/>
                    <a:lstStyle/>
                    <a:p>
                      <a:pPr marL="0" marR="0" lvl="0" indent="0" algn="ctr" rtl="0">
                        <a:spcBef>
                          <a:spcPts val="0"/>
                        </a:spcBef>
                        <a:spcAft>
                          <a:spcPts val="0"/>
                        </a:spcAft>
                        <a:buNone/>
                      </a:pPr>
                      <a:r>
                        <a:rPr lang="en-US" altLang="zh-TW" sz="1600" b="1" dirty="0">
                          <a:solidFill>
                            <a:schemeClr val="tx1">
                              <a:lumMod val="85000"/>
                              <a:lumOff val="15000"/>
                            </a:schemeClr>
                          </a:solidFill>
                          <a:latin typeface="Microsoft JhengHei"/>
                          <a:ea typeface="Microsoft JhengHei"/>
                          <a:cs typeface="Microsoft JhengHei"/>
                          <a:sym typeface="Microsoft JhengHei"/>
                        </a:rPr>
                        <a:t>30%</a:t>
                      </a:r>
                      <a:endParaRPr lang="zh-TW" altLang="en-US" sz="1600" b="1" dirty="0">
                        <a:solidFill>
                          <a:schemeClr val="tx1">
                            <a:lumMod val="85000"/>
                            <a:lumOff val="15000"/>
                          </a:schemeClr>
                        </a:solidFill>
                        <a:latin typeface="Microsoft JhengHei"/>
                        <a:ea typeface="Microsoft JhengHei"/>
                        <a:cs typeface="Microsoft JhengHei"/>
                        <a:sym typeface="Microsoft JhengHei"/>
                      </a:endParaRPr>
                    </a:p>
                  </a:txBody>
                  <a:tcPr marL="91450" marR="91450" marT="45725" marB="45725" anchor="ctr"/>
                </a:tc>
                <a:tc>
                  <a:txBody>
                    <a:bodyPr/>
                    <a:lstStyle/>
                    <a:p>
                      <a:pPr marL="0" marR="0" lvl="0" indent="0" algn="ctr" rtl="0">
                        <a:spcBef>
                          <a:spcPts val="0"/>
                        </a:spcBef>
                        <a:spcAft>
                          <a:spcPts val="0"/>
                        </a:spcAft>
                        <a:buNone/>
                      </a:pPr>
                      <a:r>
                        <a:rPr lang="en-US" altLang="zh-TW" sz="1600" b="1" dirty="0">
                          <a:solidFill>
                            <a:schemeClr val="tx1">
                              <a:lumMod val="85000"/>
                              <a:lumOff val="15000"/>
                            </a:schemeClr>
                          </a:solidFill>
                          <a:latin typeface="Microsoft JhengHei"/>
                          <a:ea typeface="Microsoft JhengHei"/>
                          <a:cs typeface="Microsoft JhengHei"/>
                          <a:sym typeface="Microsoft JhengHei"/>
                        </a:rPr>
                        <a:t>30%</a:t>
                      </a:r>
                      <a:endParaRPr lang="en-US" sz="1600" b="1" dirty="0">
                        <a:solidFill>
                          <a:schemeClr val="tx1">
                            <a:lumMod val="85000"/>
                            <a:lumOff val="15000"/>
                          </a:schemeClr>
                        </a:solidFill>
                        <a:latin typeface="Microsoft JhengHei"/>
                        <a:ea typeface="Microsoft JhengHei"/>
                        <a:cs typeface="Microsoft JhengHei"/>
                        <a:sym typeface="Microsoft JhengHei"/>
                      </a:endParaRPr>
                    </a:p>
                  </a:txBody>
                  <a:tcPr marL="91450" marR="91450" marT="45725" marB="45725" anchor="ctr"/>
                </a:tc>
                <a:extLst>
                  <a:ext uri="{0D108BD9-81ED-4DB2-BD59-A6C34878D82A}">
                    <a16:rowId xmlns:a16="http://schemas.microsoft.com/office/drawing/2014/main" val="10003"/>
                  </a:ext>
                </a:extLst>
              </a:tr>
              <a:tr h="705325">
                <a:tc>
                  <a:txBody>
                    <a:bodyPr/>
                    <a:lstStyle/>
                    <a:p>
                      <a:pPr marL="0" marR="0" lvl="0" indent="0" algn="ctr" rtl="0">
                        <a:spcBef>
                          <a:spcPts val="0"/>
                        </a:spcBef>
                        <a:spcAft>
                          <a:spcPts val="0"/>
                        </a:spcAft>
                        <a:buNone/>
                      </a:pPr>
                      <a:r>
                        <a:rPr lang="zh-TW" altLang="en-US" sz="1600" b="1" dirty="0">
                          <a:solidFill>
                            <a:schemeClr val="tx1">
                              <a:lumMod val="85000"/>
                              <a:lumOff val="15000"/>
                            </a:schemeClr>
                          </a:solidFill>
                          <a:latin typeface="Microsoft JhengHei"/>
                          <a:ea typeface="Microsoft JhengHei"/>
                          <a:cs typeface="Microsoft JhengHei"/>
                          <a:sym typeface="Microsoft JhengHei"/>
                        </a:rPr>
                        <a:t>參考機種</a:t>
                      </a:r>
                    </a:p>
                  </a:txBody>
                  <a:tcPr marL="91450" marR="91450" marT="45725" marB="45725" anchor="ctr">
                    <a:solidFill>
                      <a:srgbClr val="FFE599">
                        <a:alpha val="0"/>
                      </a:srgbClr>
                    </a:solidFill>
                  </a:tcPr>
                </a:tc>
                <a:tc>
                  <a:txBody>
                    <a:bodyPr/>
                    <a:lstStyle/>
                    <a:p>
                      <a:pPr marL="0" marR="0" lvl="0" indent="0" algn="ctr" rtl="0">
                        <a:spcBef>
                          <a:spcPts val="0"/>
                        </a:spcBef>
                        <a:spcAft>
                          <a:spcPts val="0"/>
                        </a:spcAft>
                        <a:buNone/>
                      </a:pPr>
                      <a:r>
                        <a:rPr lang="en-US" altLang="zh-TW" sz="1600" b="1" dirty="0">
                          <a:solidFill>
                            <a:schemeClr val="tx1">
                              <a:lumMod val="85000"/>
                              <a:lumOff val="15000"/>
                            </a:schemeClr>
                          </a:solidFill>
                          <a:latin typeface="Microsoft JhengHei"/>
                          <a:ea typeface="Microsoft JhengHei"/>
                          <a:cs typeface="Microsoft JhengHei"/>
                          <a:sym typeface="Microsoft JhengHei"/>
                        </a:rPr>
                        <a:t>TS-877</a:t>
                      </a:r>
                      <a:endParaRPr lang="en-US" sz="1600" b="1" u="none" strike="noStrike" cap="none" dirty="0">
                        <a:solidFill>
                          <a:schemeClr val="tx1">
                            <a:lumMod val="85000"/>
                            <a:lumOff val="15000"/>
                          </a:schemeClr>
                        </a:solidFill>
                        <a:latin typeface="Microsoft JhengHei"/>
                        <a:ea typeface="Microsoft JhengHei"/>
                        <a:cs typeface="Microsoft JhengHei"/>
                        <a:sym typeface="Microsoft JhengHei"/>
                      </a:endParaRPr>
                    </a:p>
                  </a:txBody>
                  <a:tcPr marL="91450" marR="91450" marT="45725" marB="45725" anchor="ctr">
                    <a:solidFill>
                      <a:srgbClr val="FFE599">
                        <a:alpha val="0"/>
                      </a:srgbClr>
                    </a:solidFill>
                  </a:tcPr>
                </a:tc>
                <a:tc>
                  <a:txBody>
                    <a:bodyPr/>
                    <a:lstStyle/>
                    <a:p>
                      <a:pPr marL="0" marR="0" lvl="0" indent="0" algn="ctr" rtl="0">
                        <a:spcBef>
                          <a:spcPts val="0"/>
                        </a:spcBef>
                        <a:spcAft>
                          <a:spcPts val="0"/>
                        </a:spcAft>
                        <a:buNone/>
                      </a:pPr>
                      <a:r>
                        <a:rPr lang="en-US" altLang="zh-TW" sz="1600" b="1" dirty="0">
                          <a:solidFill>
                            <a:schemeClr val="tx1">
                              <a:lumMod val="85000"/>
                              <a:lumOff val="15000"/>
                            </a:schemeClr>
                          </a:solidFill>
                          <a:latin typeface="Microsoft JhengHei"/>
                          <a:ea typeface="Microsoft JhengHei"/>
                          <a:cs typeface="Microsoft JhengHei"/>
                          <a:sym typeface="Microsoft JhengHei"/>
                        </a:rPr>
                        <a:t>TS-963X</a:t>
                      </a:r>
                      <a:endParaRPr lang="en-US" sz="1600" b="1" u="none" strike="noStrike" cap="none" dirty="0">
                        <a:solidFill>
                          <a:schemeClr val="tx1">
                            <a:lumMod val="85000"/>
                            <a:lumOff val="15000"/>
                          </a:schemeClr>
                        </a:solidFill>
                        <a:latin typeface="Microsoft JhengHei"/>
                        <a:ea typeface="Microsoft JhengHei"/>
                        <a:cs typeface="Microsoft JhengHei"/>
                        <a:sym typeface="Microsoft JhengHei"/>
                      </a:endParaRPr>
                    </a:p>
                  </a:txBody>
                  <a:tcPr marL="91450" marR="91450" marT="45725" marB="45725" anchor="ctr">
                    <a:solidFill>
                      <a:srgbClr val="FFE599">
                        <a:alpha val="0"/>
                      </a:srgbClr>
                    </a:solidFill>
                  </a:tcPr>
                </a:tc>
                <a:tc>
                  <a:txBody>
                    <a:bodyPr/>
                    <a:lstStyle/>
                    <a:p>
                      <a:pPr marL="0" marR="0" lvl="0" indent="0" algn="ctr" rtl="0">
                        <a:lnSpc>
                          <a:spcPct val="100000"/>
                        </a:lnSpc>
                        <a:spcBef>
                          <a:spcPts val="0"/>
                        </a:spcBef>
                        <a:spcAft>
                          <a:spcPts val="0"/>
                        </a:spcAft>
                        <a:buNone/>
                      </a:pPr>
                      <a:r>
                        <a:rPr lang="en-US" altLang="zh-TW" sz="1600" b="1" dirty="0">
                          <a:solidFill>
                            <a:schemeClr val="tx1">
                              <a:lumMod val="85000"/>
                              <a:lumOff val="15000"/>
                            </a:schemeClr>
                          </a:solidFill>
                          <a:latin typeface="Microsoft JhengHei"/>
                          <a:ea typeface="Microsoft JhengHei"/>
                          <a:cs typeface="Microsoft JhengHei"/>
                          <a:sym typeface="Microsoft JhengHei"/>
                        </a:rPr>
                        <a:t>TVS-1282T3</a:t>
                      </a:r>
                      <a:endParaRPr lang="en-US" sz="1600" b="1" u="none" strike="noStrike" cap="none" dirty="0">
                        <a:solidFill>
                          <a:schemeClr val="tx1">
                            <a:lumMod val="85000"/>
                            <a:lumOff val="15000"/>
                          </a:schemeClr>
                        </a:solidFill>
                        <a:latin typeface="Microsoft JhengHei"/>
                        <a:ea typeface="Microsoft JhengHei"/>
                        <a:cs typeface="Microsoft JhengHei"/>
                        <a:sym typeface="Microsoft JhengHei"/>
                      </a:endParaRPr>
                    </a:p>
                  </a:txBody>
                  <a:tcPr marL="91450" marR="91450" marT="45725" marB="45725" anchor="ctr">
                    <a:solidFill>
                      <a:srgbClr val="FFE599">
                        <a:alpha val="0"/>
                      </a:srgbClr>
                    </a:solidFill>
                  </a:tcPr>
                </a:tc>
                <a:tc>
                  <a:txBody>
                    <a:bodyPr/>
                    <a:lstStyle/>
                    <a:p>
                      <a:pPr marL="0" marR="0" lvl="0" indent="0" algn="ctr" rtl="0">
                        <a:lnSpc>
                          <a:spcPct val="100000"/>
                        </a:lnSpc>
                        <a:spcBef>
                          <a:spcPts val="0"/>
                        </a:spcBef>
                        <a:spcAft>
                          <a:spcPts val="0"/>
                        </a:spcAft>
                        <a:buNone/>
                      </a:pPr>
                      <a:r>
                        <a:rPr lang="en-US" altLang="zh-TW" sz="1600" b="1" dirty="0">
                          <a:solidFill>
                            <a:schemeClr val="tx1">
                              <a:lumMod val="85000"/>
                              <a:lumOff val="15000"/>
                            </a:schemeClr>
                          </a:solidFill>
                          <a:latin typeface="Microsoft JhengHei"/>
                          <a:ea typeface="Microsoft JhengHei"/>
                          <a:cs typeface="Microsoft JhengHei"/>
                          <a:sym typeface="Microsoft JhengHei"/>
                        </a:rPr>
                        <a:t>TS-1685</a:t>
                      </a:r>
                      <a:br>
                        <a:rPr lang="en-US" altLang="zh-TW" sz="1600" b="1" dirty="0">
                          <a:solidFill>
                            <a:schemeClr val="tx1">
                              <a:lumMod val="85000"/>
                              <a:lumOff val="15000"/>
                            </a:schemeClr>
                          </a:solidFill>
                          <a:latin typeface="Microsoft JhengHei"/>
                          <a:ea typeface="Microsoft JhengHei"/>
                          <a:cs typeface="Microsoft JhengHei"/>
                          <a:sym typeface="Microsoft JhengHei"/>
                        </a:rPr>
                      </a:br>
                      <a:r>
                        <a:rPr lang="en-US" altLang="zh-TW" sz="1600" b="1" dirty="0">
                          <a:solidFill>
                            <a:schemeClr val="tx1">
                              <a:lumMod val="85000"/>
                              <a:lumOff val="15000"/>
                            </a:schemeClr>
                          </a:solidFill>
                          <a:latin typeface="Microsoft JhengHei"/>
                          <a:ea typeface="Microsoft JhengHei"/>
                          <a:cs typeface="Microsoft JhengHei"/>
                          <a:sym typeface="Microsoft JhengHei"/>
                        </a:rPr>
                        <a:t>TS-1635</a:t>
                      </a:r>
                      <a:endParaRPr lang="en-US" sz="1600" b="1" u="none" strike="noStrike" cap="none" dirty="0">
                        <a:solidFill>
                          <a:schemeClr val="tx1">
                            <a:lumMod val="85000"/>
                            <a:lumOff val="15000"/>
                          </a:schemeClr>
                        </a:solidFill>
                        <a:latin typeface="Microsoft JhengHei"/>
                        <a:ea typeface="Microsoft JhengHei"/>
                        <a:cs typeface="Microsoft JhengHei"/>
                        <a:sym typeface="Microsoft JhengHei"/>
                      </a:endParaRPr>
                    </a:p>
                  </a:txBody>
                  <a:tcPr marL="91450" marR="91450" marT="45725" marB="45725" anchor="ctr">
                    <a:solidFill>
                      <a:srgbClr val="FFE599">
                        <a:alpha val="0"/>
                      </a:srgbClr>
                    </a:solidFill>
                  </a:tcPr>
                </a:tc>
                <a:tc>
                  <a:txBody>
                    <a:bodyPr/>
                    <a:lstStyle/>
                    <a:p>
                      <a:pPr marL="0" marR="0" lvl="0" indent="0" algn="ctr" rtl="0">
                        <a:lnSpc>
                          <a:spcPct val="100000"/>
                        </a:lnSpc>
                        <a:spcBef>
                          <a:spcPts val="0"/>
                        </a:spcBef>
                        <a:spcAft>
                          <a:spcPts val="0"/>
                        </a:spcAft>
                        <a:buNone/>
                      </a:pPr>
                      <a:r>
                        <a:rPr lang="en-US" altLang="zh-TW" sz="1600" b="1" dirty="0">
                          <a:solidFill>
                            <a:schemeClr val="tx1">
                              <a:lumMod val="85000"/>
                              <a:lumOff val="15000"/>
                            </a:schemeClr>
                          </a:solidFill>
                          <a:latin typeface="Microsoft JhengHei"/>
                          <a:ea typeface="Microsoft JhengHei"/>
                          <a:cs typeface="Microsoft JhengHei"/>
                          <a:sym typeface="Microsoft JhengHei"/>
                        </a:rPr>
                        <a:t>TS-EC2480U R2</a:t>
                      </a:r>
                      <a:endParaRPr lang="en-US" sz="1600" b="1" u="none" strike="noStrike" cap="none" dirty="0">
                        <a:solidFill>
                          <a:schemeClr val="tx1">
                            <a:lumMod val="85000"/>
                            <a:lumOff val="15000"/>
                          </a:schemeClr>
                        </a:solidFill>
                        <a:latin typeface="Microsoft JhengHei"/>
                        <a:ea typeface="Microsoft JhengHei"/>
                        <a:cs typeface="Microsoft JhengHei"/>
                        <a:sym typeface="Microsoft JhengHei"/>
                      </a:endParaRPr>
                    </a:p>
                  </a:txBody>
                  <a:tcPr marL="91450" marR="91450" marT="45725" marB="45725" anchor="ctr">
                    <a:solidFill>
                      <a:srgbClr val="FFE599">
                        <a:alpha val="0"/>
                      </a:srgb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1528776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71" name="圖片 70">
            <a:extLst>
              <a:ext uri="{FF2B5EF4-FFF2-40B4-BE49-F238E27FC236}">
                <a16:creationId xmlns:a16="http://schemas.microsoft.com/office/drawing/2014/main" id="{A2E0F3FC-6D4B-CE42-95B8-D68FDF3860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45116"/>
            <a:ext cx="9150681" cy="3304195"/>
          </a:xfrm>
          <a:prstGeom prst="rect">
            <a:avLst/>
          </a:prstGeom>
        </p:spPr>
      </p:pic>
      <p:sp>
        <p:nvSpPr>
          <p:cNvPr id="73" name="圓角矩形 72">
            <a:extLst>
              <a:ext uri="{FF2B5EF4-FFF2-40B4-BE49-F238E27FC236}">
                <a16:creationId xmlns:a16="http://schemas.microsoft.com/office/drawing/2014/main" id="{73491DF0-084A-7244-9A3E-85F69758EEEC}"/>
              </a:ext>
            </a:extLst>
          </p:cNvPr>
          <p:cNvSpPr/>
          <p:nvPr/>
        </p:nvSpPr>
        <p:spPr>
          <a:xfrm>
            <a:off x="219270" y="1247866"/>
            <a:ext cx="4677130" cy="3563603"/>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64" name="Shape 364"/>
          <p:cNvSpPr txBox="1">
            <a:spLocks noGrp="1"/>
          </p:cNvSpPr>
          <p:nvPr>
            <p:ph type="title"/>
          </p:nvPr>
        </p:nvSpPr>
        <p:spPr>
          <a:xfrm>
            <a:off x="214282" y="273268"/>
            <a:ext cx="8786700" cy="762553"/>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3200"/>
              <a:buFont typeface="Verdana"/>
              <a:buNone/>
            </a:pPr>
            <a:r>
              <a:rPr lang="zh-TW" sz="3200" i="0" u="none" strike="noStrike" cap="none" dirty="0">
                <a:solidFill>
                  <a:schemeClr val="lt1"/>
                </a:solidFill>
                <a:latin typeface="Microsoft JhengHei"/>
                <a:ea typeface="Microsoft JhengHei"/>
                <a:cs typeface="Microsoft JhengHei"/>
                <a:sym typeface="Microsoft JhengHei"/>
              </a:rPr>
              <a:t>SSD </a:t>
            </a:r>
            <a:r>
              <a:rPr lang="zh-TW" dirty="0">
                <a:latin typeface="Microsoft JhengHei"/>
                <a:ea typeface="Microsoft JhengHei"/>
                <a:cs typeface="Microsoft JhengHei"/>
                <a:sym typeface="Microsoft JhengHei"/>
              </a:rPr>
              <a:t>快取與</a:t>
            </a:r>
            <a:r>
              <a:rPr lang="zh-TW" sz="3200" i="0" u="none" strike="noStrike" cap="none" dirty="0">
                <a:solidFill>
                  <a:schemeClr val="lt1"/>
                </a:solidFill>
                <a:latin typeface="Microsoft JhengHei"/>
                <a:ea typeface="Microsoft JhengHei"/>
                <a:cs typeface="Microsoft JhengHei"/>
                <a:sym typeface="Microsoft JhengHei"/>
              </a:rPr>
              <a:t> Qtier™</a:t>
            </a:r>
            <a:r>
              <a:rPr lang="zh-TW" dirty="0">
                <a:latin typeface="Microsoft JhengHei"/>
                <a:ea typeface="Microsoft JhengHei"/>
                <a:cs typeface="Microsoft JhengHei"/>
                <a:sym typeface="Microsoft JhengHei"/>
              </a:rPr>
              <a:t> 誰的效能更好!?</a:t>
            </a:r>
            <a:endParaRPr dirty="0">
              <a:latin typeface="Microsoft JhengHei"/>
              <a:ea typeface="Microsoft JhengHei"/>
              <a:cs typeface="Microsoft JhengHei"/>
              <a:sym typeface="Microsoft JhengHei"/>
            </a:endParaRPr>
          </a:p>
        </p:txBody>
      </p:sp>
      <p:sp>
        <p:nvSpPr>
          <p:cNvPr id="365" name="Shape 365"/>
          <p:cNvSpPr/>
          <p:nvPr/>
        </p:nvSpPr>
        <p:spPr>
          <a:xfrm>
            <a:off x="5022649" y="1411432"/>
            <a:ext cx="3798900" cy="1989899"/>
          </a:xfrm>
          <a:prstGeom prst="roundRect">
            <a:avLst>
              <a:gd name="adj" fmla="val 14518"/>
            </a:avLst>
          </a:prstGeom>
          <a:solidFill>
            <a:srgbClr val="EAF1D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66" name="Shape 366"/>
          <p:cNvSpPr/>
          <p:nvPr/>
        </p:nvSpPr>
        <p:spPr>
          <a:xfrm>
            <a:off x="5022649" y="3095824"/>
            <a:ext cx="3798900" cy="1705200"/>
          </a:xfrm>
          <a:prstGeom prst="roundRect">
            <a:avLst>
              <a:gd name="adj" fmla="val 7805"/>
            </a:avLst>
          </a:prstGeom>
          <a:solidFill>
            <a:srgbClr val="EAF1D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67" name="Shape 367"/>
          <p:cNvSpPr/>
          <p:nvPr/>
        </p:nvSpPr>
        <p:spPr>
          <a:xfrm>
            <a:off x="5150472" y="3381285"/>
            <a:ext cx="3614649" cy="1285162"/>
          </a:xfrm>
          <a:prstGeom prst="rect">
            <a:avLst/>
          </a:prstGeom>
          <a:noFill/>
          <a:ln>
            <a:noFill/>
          </a:ln>
        </p:spPr>
        <p:txBody>
          <a:bodyPr spcFirstLastPara="1" wrap="square" lIns="91425" tIns="45700" rIns="91425" bIns="45700" anchor="t" anchorCtr="0">
            <a:noAutofit/>
          </a:bodyPr>
          <a:lstStyle/>
          <a:p>
            <a:pPr>
              <a:buClr>
                <a:srgbClr val="044981"/>
              </a:buClr>
              <a:buSzPts val="1600"/>
            </a:pPr>
            <a:r>
              <a:rPr lang="zh-TW" sz="2000" b="1" dirty="0">
                <a:solidFill>
                  <a:srgbClr val="003300"/>
                </a:solidFill>
                <a:latin typeface="Microsoft JhengHei"/>
                <a:ea typeface="Microsoft JhengHei"/>
                <a:cs typeface="Microsoft JhengHei"/>
                <a:sym typeface="Microsoft JhengHei"/>
              </a:rPr>
              <a:t>完整使用SSD容量</a:t>
            </a:r>
            <a:r>
              <a:rPr lang="zh-TW" altLang="en-US" sz="1800" b="1" dirty="0">
                <a:solidFill>
                  <a:srgbClr val="003300"/>
                </a:solidFill>
                <a:latin typeface="Microsoft JhengHei"/>
                <a:ea typeface="Microsoft JhengHei"/>
                <a:cs typeface="Microsoft JhengHei"/>
                <a:sym typeface="Microsoft JhengHei"/>
              </a:rPr>
              <a:t> </a:t>
            </a:r>
            <a:endParaRPr lang="zh-TW" altLang="en-US" sz="1800" dirty="0">
              <a:solidFill>
                <a:srgbClr val="003300"/>
              </a:solidFill>
              <a:latin typeface="Microsoft JhengHei"/>
              <a:ea typeface="Microsoft JhengHei"/>
              <a:cs typeface="Microsoft JhengHei"/>
            </a:endParaRPr>
          </a:p>
          <a:p>
            <a:pPr lvl="0" rtl="0">
              <a:spcBef>
                <a:spcPts val="0"/>
              </a:spcBef>
              <a:spcAft>
                <a:spcPts val="0"/>
              </a:spcAft>
              <a:buSzPts val="1100"/>
              <a:buNone/>
            </a:pPr>
            <a:r>
              <a:rPr lang="en-US" altLang="zh-TW" sz="1600" b="1" dirty="0">
                <a:solidFill>
                  <a:schemeClr val="tx1">
                    <a:lumMod val="75000"/>
                    <a:lumOff val="25000"/>
                  </a:schemeClr>
                </a:solidFill>
                <a:latin typeface="Microsoft JhengHei"/>
                <a:ea typeface="Microsoft JhengHei"/>
                <a:cs typeface="Microsoft JhengHei"/>
                <a:sym typeface="Microsoft JhengHei"/>
              </a:rPr>
              <a:t> 1.</a:t>
            </a:r>
            <a:r>
              <a:rPr lang="zh-TW" altLang="en-US" sz="1600" b="1" dirty="0">
                <a:solidFill>
                  <a:schemeClr val="tx1">
                    <a:lumMod val="75000"/>
                    <a:lumOff val="25000"/>
                  </a:schemeClr>
                </a:solidFill>
                <a:latin typeface="Microsoft JhengHei"/>
                <a:ea typeface="Microsoft JhengHei"/>
                <a:cs typeface="Microsoft JhengHei"/>
                <a:sym typeface="Microsoft JhengHei"/>
              </a:rPr>
              <a:t> </a:t>
            </a:r>
            <a:r>
              <a:rPr lang="zh-TW" sz="1600" b="1" dirty="0">
                <a:solidFill>
                  <a:schemeClr val="tx1">
                    <a:lumMod val="75000"/>
                    <a:lumOff val="25000"/>
                  </a:schemeClr>
                </a:solidFill>
                <a:latin typeface="Microsoft JhengHei"/>
                <a:ea typeface="Microsoft JhengHei"/>
                <a:cs typeface="Microsoft JhengHei"/>
                <a:sym typeface="Microsoft JhengHei"/>
              </a:rPr>
              <a:t>最佳應用於有固定存取特徵的檔案</a:t>
            </a:r>
            <a:r>
              <a:rPr lang="en-US" altLang="zh-TW" sz="1600" b="1" dirty="0">
                <a:solidFill>
                  <a:schemeClr val="tx1">
                    <a:lumMod val="75000"/>
                    <a:lumOff val="25000"/>
                  </a:schemeClr>
                </a:solidFill>
                <a:latin typeface="Microsoft JhengHei"/>
                <a:ea typeface="Microsoft JhengHei"/>
                <a:cs typeface="Microsoft JhengHei"/>
                <a:sym typeface="Microsoft JhengHei"/>
              </a:rPr>
              <a:t>   </a:t>
            </a:r>
          </a:p>
          <a:p>
            <a:pPr lvl="0" rtl="0">
              <a:spcBef>
                <a:spcPts val="0"/>
              </a:spcBef>
              <a:spcAft>
                <a:spcPts val="0"/>
              </a:spcAft>
              <a:buSzPts val="1100"/>
              <a:buNone/>
            </a:pPr>
            <a:r>
              <a:rPr lang="en-US" altLang="zh-TW" sz="1600" b="1" dirty="0">
                <a:solidFill>
                  <a:schemeClr val="tx1">
                    <a:lumMod val="75000"/>
                    <a:lumOff val="25000"/>
                  </a:schemeClr>
                </a:solidFill>
                <a:latin typeface="Microsoft JhengHei"/>
                <a:ea typeface="Microsoft JhengHei"/>
                <a:cs typeface="Microsoft JhengHei"/>
                <a:sym typeface="Microsoft JhengHei"/>
              </a:rPr>
              <a:t>      </a:t>
            </a:r>
            <a:r>
              <a:rPr lang="zh-TW" sz="1600" b="1" dirty="0">
                <a:solidFill>
                  <a:schemeClr val="tx1">
                    <a:lumMod val="75000"/>
                    <a:lumOff val="25000"/>
                  </a:schemeClr>
                </a:solidFill>
                <a:latin typeface="Microsoft JhengHei"/>
                <a:ea typeface="Microsoft JhengHei"/>
                <a:cs typeface="Microsoft JhengHei"/>
                <a:sym typeface="Microsoft JhengHei"/>
              </a:rPr>
              <a:t>或素材伺服器</a:t>
            </a:r>
            <a:endParaRPr lang="zh-TW" sz="1600" b="1" dirty="0">
              <a:solidFill>
                <a:schemeClr val="tx1">
                  <a:lumMod val="75000"/>
                  <a:lumOff val="25000"/>
                </a:schemeClr>
              </a:solidFill>
              <a:latin typeface="Microsoft JhengHei"/>
              <a:ea typeface="Microsoft JhengHei"/>
              <a:cs typeface="Microsoft JhengHei"/>
            </a:endParaRPr>
          </a:p>
          <a:p>
            <a:pPr>
              <a:buSzPts val="1100"/>
            </a:pPr>
            <a:r>
              <a:rPr lang="en-US" altLang="zh-TW" sz="1600" b="1" dirty="0">
                <a:solidFill>
                  <a:schemeClr val="tx1">
                    <a:lumMod val="75000"/>
                    <a:lumOff val="25000"/>
                  </a:schemeClr>
                </a:solidFill>
                <a:latin typeface="Microsoft JhengHei"/>
                <a:ea typeface="Microsoft JhengHei"/>
                <a:cs typeface="Microsoft JhengHei"/>
                <a:sym typeface="Microsoft JhengHei"/>
              </a:rPr>
              <a:t> 2.</a:t>
            </a:r>
            <a:r>
              <a:rPr lang="zh-TW" altLang="en-US" sz="1600" b="1" dirty="0">
                <a:solidFill>
                  <a:schemeClr val="tx1">
                    <a:lumMod val="75000"/>
                    <a:lumOff val="25000"/>
                  </a:schemeClr>
                </a:solidFill>
                <a:latin typeface="Microsoft JhengHei"/>
                <a:ea typeface="Microsoft JhengHei"/>
                <a:cs typeface="Microsoft JhengHei"/>
                <a:sym typeface="Microsoft JhengHei"/>
              </a:rPr>
              <a:t> </a:t>
            </a:r>
            <a:r>
              <a:rPr lang="zh-TW" sz="1600" b="1" dirty="0">
                <a:solidFill>
                  <a:schemeClr val="tx1">
                    <a:lumMod val="75000"/>
                    <a:lumOff val="25000"/>
                  </a:schemeClr>
                </a:solidFill>
                <a:latin typeface="Microsoft JhengHei"/>
                <a:ea typeface="Microsoft JhengHei"/>
                <a:cs typeface="Microsoft JhengHei"/>
                <a:sym typeface="Microsoft JhengHei"/>
              </a:rPr>
              <a:t>搭配</a:t>
            </a:r>
            <a:r>
              <a:rPr lang="zh-TW" altLang="en-US" sz="1600" b="1" dirty="0">
                <a:solidFill>
                  <a:schemeClr val="tx1">
                    <a:lumMod val="75000"/>
                    <a:lumOff val="25000"/>
                  </a:schemeClr>
                </a:solidFill>
                <a:latin typeface="Microsoft JhengHei"/>
                <a:ea typeface="Microsoft JhengHei"/>
                <a:cs typeface="Microsoft JhengHei"/>
                <a:sym typeface="Microsoft JhengHei"/>
              </a:rPr>
              <a:t> </a:t>
            </a:r>
            <a:r>
              <a:rPr lang="zh-TW" sz="1600" b="1" dirty="0">
                <a:solidFill>
                  <a:schemeClr val="tx1">
                    <a:lumMod val="75000"/>
                    <a:lumOff val="25000"/>
                  </a:schemeClr>
                </a:solidFill>
                <a:latin typeface="Microsoft JhengHei"/>
                <a:ea typeface="Microsoft JhengHei"/>
                <a:cs typeface="Microsoft JhengHei"/>
                <a:sym typeface="Microsoft JhengHei"/>
              </a:rPr>
              <a:t>Qtier IO-aware </a:t>
            </a:r>
            <a:r>
              <a:rPr lang="zh-TW" altLang="en-US" sz="1600" b="1" dirty="0">
                <a:solidFill>
                  <a:schemeClr val="tx1">
                    <a:lumMod val="75000"/>
                    <a:lumOff val="25000"/>
                  </a:schemeClr>
                </a:solidFill>
                <a:latin typeface="Microsoft JhengHei"/>
                <a:ea typeface="Microsoft JhengHei"/>
                <a:cs typeface="Microsoft JhengHei"/>
                <a:sym typeface="Microsoft JhengHei"/>
              </a:rPr>
              <a:t>同樣</a:t>
            </a:r>
            <a:r>
              <a:rPr lang="zh-TW" sz="1600" b="1" dirty="0">
                <a:solidFill>
                  <a:schemeClr val="tx1">
                    <a:lumMod val="75000"/>
                    <a:lumOff val="25000"/>
                  </a:schemeClr>
                </a:solidFill>
                <a:latin typeface="Microsoft JhengHei"/>
                <a:ea typeface="Microsoft JhengHei"/>
                <a:cs typeface="Microsoft JhengHei"/>
                <a:sym typeface="Microsoft JhengHei"/>
              </a:rPr>
              <a:t>可適用</a:t>
            </a:r>
            <a:r>
              <a:rPr lang="en-US" altLang="zh-TW" sz="1600" b="1" dirty="0">
                <a:solidFill>
                  <a:schemeClr val="tx1">
                    <a:lumMod val="75000"/>
                    <a:lumOff val="25000"/>
                  </a:schemeClr>
                </a:solidFill>
                <a:latin typeface="Microsoft JhengHei"/>
                <a:ea typeface="Microsoft JhengHei"/>
                <a:cs typeface="Microsoft JhengHei"/>
                <a:sym typeface="Microsoft JhengHei"/>
              </a:rPr>
              <a:t>  </a:t>
            </a:r>
          </a:p>
          <a:p>
            <a:pPr>
              <a:buSzPts val="1100"/>
            </a:pPr>
            <a:r>
              <a:rPr lang="en-US" altLang="zh-TW" sz="1600" b="1" dirty="0">
                <a:solidFill>
                  <a:schemeClr val="tx1">
                    <a:lumMod val="75000"/>
                    <a:lumOff val="25000"/>
                  </a:schemeClr>
                </a:solidFill>
                <a:latin typeface="Microsoft JhengHei"/>
                <a:ea typeface="Microsoft JhengHei"/>
                <a:cs typeface="Microsoft JhengHei"/>
                <a:sym typeface="Microsoft JhengHei"/>
              </a:rPr>
              <a:t>      </a:t>
            </a:r>
            <a:r>
              <a:rPr lang="zh-TW" sz="1600" b="1" dirty="0">
                <a:solidFill>
                  <a:schemeClr val="tx1">
                    <a:lumMod val="75000"/>
                    <a:lumOff val="25000"/>
                  </a:schemeClr>
                </a:solidFill>
                <a:latin typeface="Microsoft JhengHei"/>
                <a:ea typeface="Microsoft JhengHei"/>
                <a:cs typeface="Microsoft JhengHei"/>
              </a:rPr>
              <a:t>於</a:t>
            </a:r>
            <a:r>
              <a:rPr lang="zh-TW" sz="1600" b="1" dirty="0">
                <a:solidFill>
                  <a:schemeClr val="tx1">
                    <a:lumMod val="75000"/>
                    <a:lumOff val="25000"/>
                  </a:schemeClr>
                </a:solidFill>
                <a:latin typeface="Microsoft JhengHei"/>
                <a:ea typeface="Microsoft JhengHei"/>
                <a:cs typeface="Microsoft JhengHei"/>
                <a:sym typeface="Microsoft JhengHei"/>
              </a:rPr>
              <a:t>資料庫</a:t>
            </a:r>
            <a:r>
              <a:rPr lang="zh-TW" altLang="en-US" sz="1600" b="1" dirty="0">
                <a:solidFill>
                  <a:schemeClr val="tx1">
                    <a:lumMod val="75000"/>
                    <a:lumOff val="25000"/>
                  </a:schemeClr>
                </a:solidFill>
                <a:latin typeface="Microsoft JhengHei"/>
                <a:ea typeface="Microsoft JhengHei"/>
                <a:cs typeface="Microsoft JhengHei"/>
              </a:rPr>
              <a:t>應用</a:t>
            </a:r>
          </a:p>
        </p:txBody>
      </p:sp>
      <p:sp>
        <p:nvSpPr>
          <p:cNvPr id="368" name="Shape 368"/>
          <p:cNvSpPr/>
          <p:nvPr/>
        </p:nvSpPr>
        <p:spPr>
          <a:xfrm>
            <a:off x="5022659" y="2895023"/>
            <a:ext cx="3798900" cy="401700"/>
          </a:xfrm>
          <a:prstGeom prst="roundRect">
            <a:avLst>
              <a:gd name="adj" fmla="val 0"/>
            </a:avLst>
          </a:prstGeom>
          <a:solidFill>
            <a:srgbClr val="0066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zh-TW" sz="2000" b="1" i="0" u="none" strike="noStrike" cap="none">
                <a:solidFill>
                  <a:srgbClr val="FFFFFF"/>
                </a:solidFill>
                <a:latin typeface="Microsoft JhengHei"/>
                <a:ea typeface="Microsoft JhengHei"/>
                <a:cs typeface="Microsoft JhengHei"/>
                <a:sym typeface="Microsoft JhengHei"/>
              </a:rPr>
              <a:t>Qtier 2.0</a:t>
            </a:r>
            <a:endParaRPr sz="2000" b="1" i="0" u="none" strike="noStrike" cap="none">
              <a:solidFill>
                <a:srgbClr val="FFFFFF"/>
              </a:solidFill>
              <a:latin typeface="Microsoft JhengHei"/>
              <a:ea typeface="Microsoft JhengHei"/>
              <a:cs typeface="Microsoft JhengHei"/>
              <a:sym typeface="Microsoft JhengHei"/>
            </a:endParaRPr>
          </a:p>
        </p:txBody>
      </p:sp>
      <p:sp>
        <p:nvSpPr>
          <p:cNvPr id="370" name="Shape 370"/>
          <p:cNvSpPr/>
          <p:nvPr/>
        </p:nvSpPr>
        <p:spPr>
          <a:xfrm>
            <a:off x="5025199" y="1208161"/>
            <a:ext cx="3798900" cy="401700"/>
          </a:xfrm>
          <a:prstGeom prst="roundRect">
            <a:avLst>
              <a:gd name="adj" fmla="val 0"/>
            </a:avLst>
          </a:prstGeom>
          <a:solidFill>
            <a:srgbClr val="0066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zh-TW" sz="2000" b="1" i="0" u="none" strike="noStrike" cap="none">
                <a:solidFill>
                  <a:schemeClr val="lt1"/>
                </a:solidFill>
                <a:latin typeface="Microsoft JhengHei"/>
                <a:ea typeface="Microsoft JhengHei"/>
                <a:cs typeface="Microsoft JhengHei"/>
                <a:sym typeface="Microsoft JhengHei"/>
              </a:rPr>
              <a:t>SSD </a:t>
            </a:r>
            <a:r>
              <a:rPr lang="zh-TW" sz="2000" b="1">
                <a:solidFill>
                  <a:schemeClr val="lt1"/>
                </a:solidFill>
                <a:latin typeface="Microsoft JhengHei"/>
                <a:ea typeface="Microsoft JhengHei"/>
                <a:cs typeface="Microsoft JhengHei"/>
                <a:sym typeface="Microsoft JhengHei"/>
              </a:rPr>
              <a:t>快取</a:t>
            </a:r>
            <a:endParaRPr sz="2000" b="1">
              <a:solidFill>
                <a:schemeClr val="lt1"/>
              </a:solidFill>
              <a:latin typeface="Microsoft JhengHei"/>
              <a:ea typeface="Microsoft JhengHei"/>
              <a:cs typeface="Microsoft JhengHei"/>
              <a:sym typeface="Microsoft JhengHei"/>
            </a:endParaRPr>
          </a:p>
        </p:txBody>
      </p:sp>
      <p:sp>
        <p:nvSpPr>
          <p:cNvPr id="373" name="Shape 373"/>
          <p:cNvSpPr/>
          <p:nvPr/>
        </p:nvSpPr>
        <p:spPr>
          <a:xfrm>
            <a:off x="5091888" y="1629010"/>
            <a:ext cx="3734233" cy="1197649"/>
          </a:xfrm>
          <a:prstGeom prst="rect">
            <a:avLst/>
          </a:prstGeom>
          <a:noFill/>
          <a:ln>
            <a:noFill/>
          </a:ln>
        </p:spPr>
        <p:txBody>
          <a:bodyPr spcFirstLastPara="1" wrap="square" lIns="91425" tIns="45700" rIns="91425" bIns="45700" anchor="t" anchorCtr="0">
            <a:noAutofit/>
          </a:bodyPr>
          <a:lstStyle/>
          <a:p>
            <a:pPr>
              <a:buClr>
                <a:srgbClr val="044981"/>
              </a:buClr>
              <a:buSzPts val="1600"/>
            </a:pPr>
            <a:r>
              <a:rPr lang="zh-TW" altLang="en-US" sz="2000" b="1" dirty="0">
                <a:solidFill>
                  <a:srgbClr val="003300"/>
                </a:solidFill>
                <a:latin typeface="Microsoft JhengHei"/>
                <a:ea typeface="Microsoft JhengHei"/>
                <a:cs typeface="Microsoft JhengHei"/>
                <a:sym typeface="Microsoft JhengHei"/>
              </a:rPr>
              <a:t>即</a:t>
            </a:r>
            <a:r>
              <a:rPr lang="zh-TW" sz="2000" b="1" dirty="0">
                <a:solidFill>
                  <a:srgbClr val="003300"/>
                </a:solidFill>
                <a:latin typeface="Microsoft JhengHei"/>
                <a:ea typeface="Microsoft JhengHei"/>
                <a:cs typeface="Microsoft JhengHei"/>
                <a:sym typeface="Microsoft JhengHei"/>
              </a:rPr>
              <a:t>時存取效能加速</a:t>
            </a:r>
            <a:r>
              <a:rPr lang="zh-TW" sz="1600" b="1" dirty="0">
                <a:solidFill>
                  <a:srgbClr val="003300"/>
                </a:solidFill>
                <a:latin typeface="Microsoft JhengHei"/>
                <a:ea typeface="Microsoft JhengHei"/>
                <a:cs typeface="Microsoft JhengHei"/>
                <a:sym typeface="Microsoft JhengHei"/>
              </a:rPr>
              <a:t> </a:t>
            </a:r>
            <a:endParaRPr lang="zh-TW" b="1" dirty="0">
              <a:solidFill>
                <a:srgbClr val="003300"/>
              </a:solidFill>
              <a:latin typeface="Microsoft JhengHei"/>
              <a:ea typeface="Microsoft JhengHei"/>
              <a:cs typeface="Microsoft JhengHei"/>
            </a:endParaRPr>
          </a:p>
          <a:p>
            <a:r>
              <a:rPr lang="en-US" altLang="zh-TW" sz="1600" b="1" dirty="0">
                <a:solidFill>
                  <a:schemeClr val="tx1">
                    <a:lumMod val="75000"/>
                    <a:lumOff val="25000"/>
                  </a:schemeClr>
                </a:solidFill>
                <a:latin typeface="Microsoft JhengHei"/>
                <a:ea typeface="Microsoft JhengHei"/>
                <a:cs typeface="Microsoft JhengHei"/>
                <a:sym typeface="Microsoft JhengHei"/>
              </a:rPr>
              <a:t> 1.</a:t>
            </a:r>
            <a:r>
              <a:rPr lang="zh-TW" altLang="en-US" sz="1600" b="1" dirty="0">
                <a:solidFill>
                  <a:schemeClr val="tx1">
                    <a:lumMod val="75000"/>
                    <a:lumOff val="25000"/>
                  </a:schemeClr>
                </a:solidFill>
                <a:latin typeface="Microsoft JhengHei"/>
                <a:ea typeface="Microsoft JhengHei"/>
                <a:cs typeface="Microsoft JhengHei"/>
                <a:sym typeface="Microsoft JhengHei"/>
              </a:rPr>
              <a:t> </a:t>
            </a:r>
            <a:r>
              <a:rPr lang="zh-TW" sz="1600" b="1" dirty="0">
                <a:solidFill>
                  <a:schemeClr val="tx1">
                    <a:lumMod val="75000"/>
                    <a:lumOff val="25000"/>
                  </a:schemeClr>
                </a:solidFill>
                <a:latin typeface="Microsoft JhengHei"/>
                <a:ea typeface="Microsoft JhengHei"/>
                <a:cs typeface="Microsoft JhengHei"/>
                <a:sym typeface="Microsoft JhengHei"/>
              </a:rPr>
              <a:t>需要</a:t>
            </a:r>
            <a:r>
              <a:rPr lang="zh-TW" altLang="en-US" sz="1600" b="1" dirty="0">
                <a:solidFill>
                  <a:schemeClr val="tx1">
                    <a:lumMod val="75000"/>
                    <a:lumOff val="25000"/>
                  </a:schemeClr>
                </a:solidFill>
                <a:latin typeface="Microsoft JhengHei"/>
                <a:ea typeface="Microsoft JhengHei"/>
                <a:cs typeface="Microsoft JhengHei"/>
                <a:sym typeface="Microsoft JhengHei"/>
              </a:rPr>
              <a:t>即</a:t>
            </a:r>
            <a:r>
              <a:rPr lang="zh-TW" sz="1600" b="1" dirty="0">
                <a:solidFill>
                  <a:schemeClr val="tx1">
                    <a:lumMod val="75000"/>
                    <a:lumOff val="25000"/>
                  </a:schemeClr>
                </a:solidFill>
                <a:latin typeface="Microsoft JhengHei"/>
                <a:ea typeface="Microsoft JhengHei"/>
                <a:cs typeface="Microsoft JhengHei"/>
                <a:sym typeface="Microsoft JhengHei"/>
              </a:rPr>
              <a:t>時，短期間的爆發存取需求</a:t>
            </a:r>
            <a:r>
              <a:rPr lang="zh-TW" altLang="en-US" sz="1600" b="1" dirty="0">
                <a:solidFill>
                  <a:schemeClr val="tx1">
                    <a:lumMod val="75000"/>
                    <a:lumOff val="25000"/>
                  </a:schemeClr>
                </a:solidFill>
                <a:latin typeface="Microsoft JhengHei"/>
                <a:ea typeface="Microsoft JhengHei"/>
                <a:cs typeface="Microsoft JhengHei"/>
                <a:sym typeface="Microsoft JhengHei"/>
              </a:rPr>
              <a:t>，</a:t>
            </a:r>
            <a:r>
              <a:rPr lang="en-US" altLang="zh-TW" sz="1600" b="1" dirty="0">
                <a:solidFill>
                  <a:schemeClr val="tx1">
                    <a:lumMod val="75000"/>
                    <a:lumOff val="25000"/>
                  </a:schemeClr>
                </a:solidFill>
                <a:latin typeface="Microsoft JhengHei"/>
                <a:ea typeface="Microsoft JhengHei"/>
                <a:cs typeface="Microsoft JhengHei"/>
                <a:sym typeface="Microsoft JhengHei"/>
              </a:rPr>
              <a:t> </a:t>
            </a:r>
          </a:p>
          <a:p>
            <a:r>
              <a:rPr lang="en-US" altLang="zh-TW" sz="1600" b="1" dirty="0">
                <a:solidFill>
                  <a:schemeClr val="tx1">
                    <a:lumMod val="75000"/>
                    <a:lumOff val="25000"/>
                  </a:schemeClr>
                </a:solidFill>
                <a:latin typeface="Microsoft JhengHei"/>
                <a:ea typeface="Microsoft JhengHei"/>
                <a:cs typeface="Microsoft JhengHei"/>
                <a:sym typeface="Microsoft JhengHei"/>
              </a:rPr>
              <a:t>     </a:t>
            </a:r>
            <a:r>
              <a:rPr lang="zh-TW" sz="1600" b="1" dirty="0">
                <a:solidFill>
                  <a:schemeClr val="tx1">
                    <a:lumMod val="75000"/>
                    <a:lumOff val="25000"/>
                  </a:schemeClr>
                </a:solidFill>
                <a:latin typeface="Microsoft JhengHei"/>
                <a:ea typeface="Microsoft JhengHei"/>
                <a:cs typeface="Microsoft JhengHei"/>
                <a:sym typeface="Microsoft JhengHei"/>
              </a:rPr>
              <a:t>如新聞影像編輯</a:t>
            </a:r>
            <a:endParaRPr lang="en-US" altLang="zh-TW" sz="1600" b="1" dirty="0">
              <a:solidFill>
                <a:schemeClr val="tx1">
                  <a:lumMod val="75000"/>
                  <a:lumOff val="25000"/>
                </a:schemeClr>
              </a:solidFill>
              <a:latin typeface="Microsoft JhengHei"/>
              <a:ea typeface="Microsoft JhengHei"/>
              <a:cs typeface="Microsoft JhengHei"/>
              <a:sym typeface="Microsoft JhengHei"/>
            </a:endParaRPr>
          </a:p>
          <a:p>
            <a:r>
              <a:rPr lang="en-US" altLang="zh-TW" sz="1600" b="1" dirty="0">
                <a:solidFill>
                  <a:schemeClr val="tx1">
                    <a:lumMod val="75000"/>
                    <a:lumOff val="25000"/>
                  </a:schemeClr>
                </a:solidFill>
                <a:latin typeface="Microsoft JhengHei"/>
                <a:ea typeface="Microsoft JhengHei"/>
                <a:cs typeface="Microsoft JhengHei"/>
                <a:sym typeface="Microsoft JhengHei"/>
              </a:rPr>
              <a:t> 2.</a:t>
            </a:r>
            <a:r>
              <a:rPr lang="zh-TW" sz="1600" b="1" dirty="0">
                <a:solidFill>
                  <a:schemeClr val="tx1">
                    <a:lumMod val="75000"/>
                    <a:lumOff val="25000"/>
                  </a:schemeClr>
                </a:solidFill>
                <a:latin typeface="Microsoft JhengHei"/>
                <a:ea typeface="Microsoft JhengHei"/>
                <a:cs typeface="Microsoft JhengHei"/>
                <a:sym typeface="Microsoft JhengHei"/>
              </a:rPr>
              <a:t>可隨時啟用停用調整達到彈性</a:t>
            </a:r>
            <a:r>
              <a:rPr lang="zh-TW" altLang="en-US" sz="1600" b="1" dirty="0">
                <a:solidFill>
                  <a:schemeClr val="tx1">
                    <a:lumMod val="75000"/>
                    <a:lumOff val="25000"/>
                  </a:schemeClr>
                </a:solidFill>
                <a:latin typeface="Microsoft JhengHei"/>
                <a:ea typeface="Microsoft JhengHei"/>
                <a:cs typeface="Microsoft JhengHei"/>
                <a:sym typeface="Microsoft JhengHei"/>
              </a:rPr>
              <a:t>部署</a:t>
            </a:r>
            <a:endParaRPr lang="zh-TW" altLang="en-US" sz="1600" b="1" i="0" u="none" strike="noStrike" cap="none" dirty="0">
              <a:solidFill>
                <a:schemeClr val="tx1">
                  <a:lumMod val="75000"/>
                  <a:lumOff val="25000"/>
                </a:schemeClr>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None/>
            </a:pPr>
            <a:endParaRPr sz="1600" i="0" u="none" strike="noStrike" cap="none" dirty="0">
              <a:solidFill>
                <a:srgbClr val="262626"/>
              </a:solidFill>
              <a:latin typeface="Microsoft JhengHei"/>
              <a:ea typeface="Microsoft JhengHei"/>
              <a:cs typeface="Microsoft JhengHei"/>
              <a:sym typeface="Microsoft JhengHei"/>
            </a:endParaRPr>
          </a:p>
        </p:txBody>
      </p:sp>
      <p:sp>
        <p:nvSpPr>
          <p:cNvPr id="374" name="Shape 374"/>
          <p:cNvSpPr txBox="1"/>
          <p:nvPr/>
        </p:nvSpPr>
        <p:spPr>
          <a:xfrm>
            <a:off x="275059" y="4527601"/>
            <a:ext cx="4877512" cy="215400"/>
          </a:xfrm>
          <a:prstGeom prst="rect">
            <a:avLst/>
          </a:prstGeom>
          <a:noFill/>
          <a:ln>
            <a:noFill/>
          </a:ln>
        </p:spPr>
        <p:txBody>
          <a:bodyPr spcFirstLastPara="1" wrap="square" lIns="91425" tIns="45700" rIns="91425" bIns="45700" anchor="t" anchorCtr="0">
            <a:noAutofit/>
          </a:bodyPr>
          <a:lstStyle/>
          <a:p>
            <a:r>
              <a:rPr lang="zh-TW" sz="800" b="0" i="0" u="none" strike="noStrike" cap="none" dirty="0">
                <a:latin typeface="Arial"/>
                <a:ea typeface="Arial"/>
                <a:cs typeface="Arial"/>
                <a:sym typeface="Arial"/>
              </a:rPr>
              <a:t>TVS-871T-i7-16G </a:t>
            </a:r>
            <a:r>
              <a:rPr lang="zh-TW" sz="800" dirty="0"/>
              <a:t>搭配</a:t>
            </a:r>
            <a:r>
              <a:rPr lang="zh-TW" sz="800" b="0" i="0" u="none" strike="noStrike" cap="none" dirty="0">
                <a:latin typeface="Arial"/>
                <a:ea typeface="Arial"/>
                <a:cs typeface="Arial"/>
                <a:sym typeface="Arial"/>
              </a:rPr>
              <a:t> QM2 2P </a:t>
            </a:r>
            <a:r>
              <a:rPr lang="zh-TW" sz="800" dirty="0"/>
              <a:t>擴充</a:t>
            </a:r>
            <a:r>
              <a:rPr lang="zh-TW" altLang="en-US" sz="800" dirty="0"/>
              <a:t>擴充卡及</a:t>
            </a:r>
            <a:r>
              <a:rPr lang="zh-TW" sz="800" b="0" i="0" u="none" strike="noStrike" cap="none" dirty="0">
                <a:latin typeface="Arial"/>
                <a:ea typeface="Arial"/>
                <a:cs typeface="Arial"/>
                <a:sym typeface="Arial"/>
              </a:rPr>
              <a:t> ADATA SX8000NP 512GB </a:t>
            </a:r>
            <a:r>
              <a:rPr lang="zh-TW" altLang="en-US" sz="800" dirty="0"/>
              <a:t>作 SSD 快取及 Qtier</a:t>
            </a:r>
            <a:endParaRPr sz="800" b="0" i="0" u="none" strike="noStrike" cap="none" dirty="0">
              <a:latin typeface="Arial"/>
              <a:ea typeface="Arial"/>
              <a:cs typeface="Arial"/>
              <a:sym typeface="Arial"/>
            </a:endParaRPr>
          </a:p>
        </p:txBody>
      </p:sp>
      <p:grpSp>
        <p:nvGrpSpPr>
          <p:cNvPr id="4" name="群組 3">
            <a:extLst>
              <a:ext uri="{FF2B5EF4-FFF2-40B4-BE49-F238E27FC236}">
                <a16:creationId xmlns:a16="http://schemas.microsoft.com/office/drawing/2014/main" id="{710908EC-C26D-40F9-B2ED-F129A9D8A7FB}"/>
              </a:ext>
            </a:extLst>
          </p:cNvPr>
          <p:cNvGrpSpPr/>
          <p:nvPr/>
        </p:nvGrpSpPr>
        <p:grpSpPr>
          <a:xfrm>
            <a:off x="183500" y="1463694"/>
            <a:ext cx="2092622" cy="2736346"/>
            <a:chOff x="64969" y="1113540"/>
            <a:chExt cx="2092622" cy="2736346"/>
          </a:xfrm>
        </p:grpSpPr>
        <p:sp>
          <p:nvSpPr>
            <p:cNvPr id="13" name="圓角矩形 108">
              <a:extLst>
                <a:ext uri="{FF2B5EF4-FFF2-40B4-BE49-F238E27FC236}">
                  <a16:creationId xmlns:a16="http://schemas.microsoft.com/office/drawing/2014/main" id="{E89C9C61-0003-48BE-993F-8A796542A993}"/>
                </a:ext>
              </a:extLst>
            </p:cNvPr>
            <p:cNvSpPr/>
            <p:nvPr/>
          </p:nvSpPr>
          <p:spPr>
            <a:xfrm rot="5400000">
              <a:off x="1176663" y="2869074"/>
              <a:ext cx="95520" cy="1393575"/>
            </a:xfrm>
            <a:prstGeom prst="roundRect">
              <a:avLst>
                <a:gd name="adj" fmla="val 0"/>
              </a:avLst>
            </a:prstGeom>
            <a:gradFill flip="none" rotWithShape="1">
              <a:gsLst>
                <a:gs pos="0">
                  <a:schemeClr val="bg1">
                    <a:lumMod val="50000"/>
                    <a:alpha val="32000"/>
                  </a:schemeClr>
                </a:gs>
                <a:gs pos="80000">
                  <a:schemeClr val="bg1">
                    <a:alpha val="32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p>
          </p:txBody>
        </p:sp>
        <p:grpSp>
          <p:nvGrpSpPr>
            <p:cNvPr id="14" name="群組 13">
              <a:extLst>
                <a:ext uri="{FF2B5EF4-FFF2-40B4-BE49-F238E27FC236}">
                  <a16:creationId xmlns:a16="http://schemas.microsoft.com/office/drawing/2014/main" id="{3B6451A3-D8AF-4E81-94CF-A7AE271A3429}"/>
                </a:ext>
              </a:extLst>
            </p:cNvPr>
            <p:cNvGrpSpPr/>
            <p:nvPr/>
          </p:nvGrpSpPr>
          <p:grpSpPr>
            <a:xfrm>
              <a:off x="480006" y="1855793"/>
              <a:ext cx="1455667" cy="1501728"/>
              <a:chOff x="1016031" y="2613849"/>
              <a:chExt cx="1899785" cy="1377447"/>
            </a:xfrm>
          </p:grpSpPr>
          <p:cxnSp>
            <p:nvCxnSpPr>
              <p:cNvPr id="38" name="Shape 317">
                <a:extLst>
                  <a:ext uri="{FF2B5EF4-FFF2-40B4-BE49-F238E27FC236}">
                    <a16:creationId xmlns:a16="http://schemas.microsoft.com/office/drawing/2014/main" id="{3C3AD4AB-CE50-42A7-A7D4-2F3F7EB2AC52}"/>
                  </a:ext>
                </a:extLst>
              </p:cNvPr>
              <p:cNvCxnSpPr/>
              <p:nvPr/>
            </p:nvCxnSpPr>
            <p:spPr>
              <a:xfrm>
                <a:off x="1016031" y="3989434"/>
                <a:ext cx="1899783" cy="1862"/>
              </a:xfrm>
              <a:prstGeom prst="straightConnector1">
                <a:avLst/>
              </a:prstGeom>
              <a:noFill/>
              <a:ln w="9525" cap="flat" cmpd="sng">
                <a:solidFill>
                  <a:schemeClr val="bg1">
                    <a:lumMod val="85000"/>
                  </a:schemeClr>
                </a:solidFill>
                <a:prstDash val="solid"/>
                <a:round/>
                <a:headEnd type="none" w="med" len="med"/>
                <a:tailEnd type="none" w="med" len="med"/>
              </a:ln>
            </p:spPr>
          </p:cxnSp>
          <p:cxnSp>
            <p:nvCxnSpPr>
              <p:cNvPr id="39" name="Shape 310">
                <a:extLst>
                  <a:ext uri="{FF2B5EF4-FFF2-40B4-BE49-F238E27FC236}">
                    <a16:creationId xmlns:a16="http://schemas.microsoft.com/office/drawing/2014/main" id="{BF851EAE-656D-46DF-BD74-F9ACBC5F7A4F}"/>
                  </a:ext>
                </a:extLst>
              </p:cNvPr>
              <p:cNvCxnSpPr/>
              <p:nvPr/>
            </p:nvCxnSpPr>
            <p:spPr>
              <a:xfrm>
                <a:off x="1016033" y="3072377"/>
                <a:ext cx="1899783" cy="1862"/>
              </a:xfrm>
              <a:prstGeom prst="straightConnector1">
                <a:avLst/>
              </a:prstGeom>
              <a:noFill/>
              <a:ln w="9525" cap="flat" cmpd="sng">
                <a:solidFill>
                  <a:schemeClr val="bg1">
                    <a:lumMod val="85000"/>
                  </a:schemeClr>
                </a:solidFill>
                <a:prstDash val="solid"/>
                <a:round/>
                <a:headEnd type="none" w="med" len="med"/>
                <a:tailEnd type="none" w="med" len="med"/>
              </a:ln>
            </p:spPr>
          </p:cxnSp>
          <p:cxnSp>
            <p:nvCxnSpPr>
              <p:cNvPr id="40" name="Shape 313">
                <a:extLst>
                  <a:ext uri="{FF2B5EF4-FFF2-40B4-BE49-F238E27FC236}">
                    <a16:creationId xmlns:a16="http://schemas.microsoft.com/office/drawing/2014/main" id="{2C9DFD71-E4CB-48B2-AA8A-132E0F61B55B}"/>
                  </a:ext>
                </a:extLst>
              </p:cNvPr>
              <p:cNvCxnSpPr/>
              <p:nvPr/>
            </p:nvCxnSpPr>
            <p:spPr>
              <a:xfrm>
                <a:off x="1016033" y="3530907"/>
                <a:ext cx="1899783" cy="1862"/>
              </a:xfrm>
              <a:prstGeom prst="straightConnector1">
                <a:avLst/>
              </a:prstGeom>
              <a:noFill/>
              <a:ln w="9525" cap="flat" cmpd="sng">
                <a:solidFill>
                  <a:schemeClr val="bg1">
                    <a:lumMod val="85000"/>
                  </a:schemeClr>
                </a:solidFill>
                <a:prstDash val="solid"/>
                <a:round/>
                <a:headEnd type="none" w="med" len="med"/>
                <a:tailEnd type="none" w="med" len="med"/>
              </a:ln>
            </p:spPr>
          </p:cxnSp>
          <p:cxnSp>
            <p:nvCxnSpPr>
              <p:cNvPr id="41" name="Shape 310">
                <a:extLst>
                  <a:ext uri="{FF2B5EF4-FFF2-40B4-BE49-F238E27FC236}">
                    <a16:creationId xmlns:a16="http://schemas.microsoft.com/office/drawing/2014/main" id="{036D6245-EBD6-483C-902A-0E6D4E7E0045}"/>
                  </a:ext>
                </a:extLst>
              </p:cNvPr>
              <p:cNvCxnSpPr/>
              <p:nvPr/>
            </p:nvCxnSpPr>
            <p:spPr>
              <a:xfrm>
                <a:off x="1016033" y="2613849"/>
                <a:ext cx="1899783" cy="1862"/>
              </a:xfrm>
              <a:prstGeom prst="straightConnector1">
                <a:avLst/>
              </a:prstGeom>
              <a:noFill/>
              <a:ln w="9525" cap="flat" cmpd="sng">
                <a:solidFill>
                  <a:schemeClr val="bg1">
                    <a:lumMod val="85000"/>
                  </a:schemeClr>
                </a:solidFill>
                <a:prstDash val="solid"/>
                <a:round/>
                <a:headEnd type="none" w="med" len="med"/>
                <a:tailEnd type="none" w="med" len="med"/>
              </a:ln>
            </p:spPr>
          </p:cxnSp>
          <p:cxnSp>
            <p:nvCxnSpPr>
              <p:cNvPr id="42" name="Shape 310">
                <a:extLst>
                  <a:ext uri="{FF2B5EF4-FFF2-40B4-BE49-F238E27FC236}">
                    <a16:creationId xmlns:a16="http://schemas.microsoft.com/office/drawing/2014/main" id="{9AB2F9E2-E924-4AF2-B3B0-5FE57850A059}"/>
                  </a:ext>
                </a:extLst>
              </p:cNvPr>
              <p:cNvCxnSpPr/>
              <p:nvPr/>
            </p:nvCxnSpPr>
            <p:spPr>
              <a:xfrm>
                <a:off x="1016033" y="2843115"/>
                <a:ext cx="1899783" cy="1862"/>
              </a:xfrm>
              <a:prstGeom prst="straightConnector1">
                <a:avLst/>
              </a:prstGeom>
              <a:noFill/>
              <a:ln w="9525" cap="flat" cmpd="sng">
                <a:solidFill>
                  <a:schemeClr val="bg1">
                    <a:lumMod val="85000"/>
                  </a:schemeClr>
                </a:solidFill>
                <a:prstDash val="solid"/>
                <a:round/>
                <a:headEnd type="none" w="med" len="med"/>
                <a:tailEnd type="none" w="med" len="med"/>
              </a:ln>
            </p:spPr>
          </p:cxnSp>
          <p:cxnSp>
            <p:nvCxnSpPr>
              <p:cNvPr id="43" name="Shape 310">
                <a:extLst>
                  <a:ext uri="{FF2B5EF4-FFF2-40B4-BE49-F238E27FC236}">
                    <a16:creationId xmlns:a16="http://schemas.microsoft.com/office/drawing/2014/main" id="{434B921C-72A0-4DF0-9369-AEA2A4C6DE34}"/>
                  </a:ext>
                </a:extLst>
              </p:cNvPr>
              <p:cNvCxnSpPr/>
              <p:nvPr/>
            </p:nvCxnSpPr>
            <p:spPr>
              <a:xfrm>
                <a:off x="1016033" y="3301644"/>
                <a:ext cx="1899783" cy="1862"/>
              </a:xfrm>
              <a:prstGeom prst="straightConnector1">
                <a:avLst/>
              </a:prstGeom>
              <a:noFill/>
              <a:ln w="9525" cap="flat" cmpd="sng">
                <a:solidFill>
                  <a:schemeClr val="bg1">
                    <a:lumMod val="85000"/>
                  </a:schemeClr>
                </a:solidFill>
                <a:prstDash val="solid"/>
                <a:round/>
                <a:headEnd type="none" w="med" len="med"/>
                <a:tailEnd type="none" w="med" len="med"/>
              </a:ln>
            </p:spPr>
          </p:cxnSp>
          <p:cxnSp>
            <p:nvCxnSpPr>
              <p:cNvPr id="44" name="Shape 310">
                <a:extLst>
                  <a:ext uri="{FF2B5EF4-FFF2-40B4-BE49-F238E27FC236}">
                    <a16:creationId xmlns:a16="http://schemas.microsoft.com/office/drawing/2014/main" id="{28C119D3-B793-4267-8AEC-8FAD988A6518}"/>
                  </a:ext>
                </a:extLst>
              </p:cNvPr>
              <p:cNvCxnSpPr/>
              <p:nvPr/>
            </p:nvCxnSpPr>
            <p:spPr>
              <a:xfrm>
                <a:off x="1016033" y="3760173"/>
                <a:ext cx="1899783" cy="1862"/>
              </a:xfrm>
              <a:prstGeom prst="straightConnector1">
                <a:avLst/>
              </a:prstGeom>
              <a:noFill/>
              <a:ln w="9525" cap="flat" cmpd="sng">
                <a:solidFill>
                  <a:schemeClr val="bg1">
                    <a:lumMod val="85000"/>
                  </a:schemeClr>
                </a:solidFill>
                <a:prstDash val="solid"/>
                <a:round/>
                <a:headEnd type="none" w="med" len="med"/>
                <a:tailEnd type="none" w="med" len="med"/>
              </a:ln>
            </p:spPr>
          </p:cxnSp>
        </p:grpSp>
        <p:sp>
          <p:nvSpPr>
            <p:cNvPr id="15" name="Shape 318">
              <a:extLst>
                <a:ext uri="{FF2B5EF4-FFF2-40B4-BE49-F238E27FC236}">
                  <a16:creationId xmlns:a16="http://schemas.microsoft.com/office/drawing/2014/main" id="{D4398F71-A60B-47E5-A196-7EA29B49A117}"/>
                </a:ext>
              </a:extLst>
            </p:cNvPr>
            <p:cNvSpPr/>
            <p:nvPr/>
          </p:nvSpPr>
          <p:spPr>
            <a:xfrm>
              <a:off x="691099" y="2648287"/>
              <a:ext cx="180000" cy="962441"/>
            </a:xfrm>
            <a:prstGeom prst="rect">
              <a:avLst/>
            </a:prstGeom>
            <a:solidFill>
              <a:srgbClr val="2DDF9B"/>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16" name="Shape 81">
              <a:extLst>
                <a:ext uri="{FF2B5EF4-FFF2-40B4-BE49-F238E27FC236}">
                  <a16:creationId xmlns:a16="http://schemas.microsoft.com/office/drawing/2014/main" id="{184D16F2-D8F3-40F7-B5CB-2E5A60CDA6FE}"/>
                </a:ext>
              </a:extLst>
            </p:cNvPr>
            <p:cNvSpPr txBox="1"/>
            <p:nvPr/>
          </p:nvSpPr>
          <p:spPr>
            <a:xfrm>
              <a:off x="451501" y="3603587"/>
              <a:ext cx="795383" cy="246299"/>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1000" b="1" i="0" u="none" strike="noStrike" cap="none" dirty="0">
                  <a:solidFill>
                    <a:schemeClr val="tx1">
                      <a:lumMod val="75000"/>
                      <a:lumOff val="25000"/>
                    </a:schemeClr>
                  </a:solidFill>
                  <a:latin typeface="微軟正黑體" pitchFamily="34" charset="-120"/>
                  <a:ea typeface="微軟正黑體" pitchFamily="34" charset="-120"/>
                  <a:sym typeface="Arial"/>
                </a:rPr>
                <a:t>SSD</a:t>
              </a:r>
              <a:r>
                <a:rPr lang="zh-TW" altLang="en-US" sz="1000" b="1" i="0" u="none" strike="noStrike" cap="none" dirty="0">
                  <a:solidFill>
                    <a:schemeClr val="tx1">
                      <a:lumMod val="75000"/>
                      <a:lumOff val="25000"/>
                    </a:schemeClr>
                  </a:solidFill>
                  <a:latin typeface="微軟正黑體" pitchFamily="34" charset="-120"/>
                  <a:ea typeface="微軟正黑體" pitchFamily="34" charset="-120"/>
                  <a:sym typeface="Arial"/>
                </a:rPr>
                <a:t> 快取</a:t>
              </a:r>
              <a:endParaRPr lang="zh-TW" sz="1000" b="1" i="0" u="none" strike="noStrike" cap="none" dirty="0">
                <a:solidFill>
                  <a:schemeClr val="tx1">
                    <a:lumMod val="75000"/>
                    <a:lumOff val="25000"/>
                  </a:schemeClr>
                </a:solidFill>
                <a:latin typeface="微軟正黑體" pitchFamily="34" charset="-120"/>
                <a:ea typeface="微軟正黑體" pitchFamily="34" charset="-120"/>
                <a:sym typeface="Arial"/>
              </a:endParaRPr>
            </a:p>
          </p:txBody>
        </p:sp>
        <p:sp>
          <p:nvSpPr>
            <p:cNvPr id="17" name="Shape 82">
              <a:extLst>
                <a:ext uri="{FF2B5EF4-FFF2-40B4-BE49-F238E27FC236}">
                  <a16:creationId xmlns:a16="http://schemas.microsoft.com/office/drawing/2014/main" id="{BE213DDE-D487-4E58-94C4-DDF9D5C73D89}"/>
                </a:ext>
              </a:extLst>
            </p:cNvPr>
            <p:cNvSpPr txBox="1"/>
            <p:nvPr/>
          </p:nvSpPr>
          <p:spPr>
            <a:xfrm>
              <a:off x="1269858" y="3583142"/>
              <a:ext cx="671571" cy="246299"/>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1000" b="1" i="0" u="none" strike="noStrike" cap="none" dirty="0" err="1">
                  <a:solidFill>
                    <a:schemeClr val="tx1">
                      <a:lumMod val="75000"/>
                      <a:lumOff val="25000"/>
                    </a:schemeClr>
                  </a:solidFill>
                  <a:latin typeface="微軟正黑體" pitchFamily="34" charset="-120"/>
                  <a:ea typeface="微軟正黑體" pitchFamily="34" charset="-120"/>
                  <a:sym typeface="Arial"/>
                </a:rPr>
                <a:t>Qtier</a:t>
              </a:r>
              <a:endParaRPr lang="zh-TW" sz="1000" b="1" i="0" u="none" strike="noStrike" cap="none" dirty="0">
                <a:solidFill>
                  <a:schemeClr val="tx1">
                    <a:lumMod val="75000"/>
                    <a:lumOff val="25000"/>
                  </a:schemeClr>
                </a:solidFill>
                <a:latin typeface="微軟正黑體" pitchFamily="34" charset="-120"/>
                <a:ea typeface="微軟正黑體" pitchFamily="34" charset="-120"/>
                <a:sym typeface="Arial"/>
              </a:endParaRPr>
            </a:p>
          </p:txBody>
        </p:sp>
        <p:sp>
          <p:nvSpPr>
            <p:cNvPr id="19" name="Shape 312">
              <a:extLst>
                <a:ext uri="{FF2B5EF4-FFF2-40B4-BE49-F238E27FC236}">
                  <a16:creationId xmlns:a16="http://schemas.microsoft.com/office/drawing/2014/main" id="{F04F72EE-647C-44E0-A087-8B6BB6A7852E}"/>
                </a:ext>
              </a:extLst>
            </p:cNvPr>
            <p:cNvSpPr txBox="1"/>
            <p:nvPr/>
          </p:nvSpPr>
          <p:spPr>
            <a:xfrm>
              <a:off x="296805" y="3469115"/>
              <a:ext cx="288032" cy="250156"/>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9F5900"/>
                </a:buClr>
                <a:buSzPct val="25000"/>
                <a:buFont typeface="Arial"/>
                <a:buNone/>
              </a:pPr>
              <a:r>
                <a:rPr lang="zh-TW" sz="900" b="0" i="0" u="none" strike="noStrike" cap="none" dirty="0">
                  <a:solidFill>
                    <a:schemeClr val="tx1">
                      <a:lumMod val="65000"/>
                      <a:lumOff val="35000"/>
                    </a:schemeClr>
                  </a:solidFill>
                  <a:latin typeface="Arial"/>
                  <a:ea typeface="Arial"/>
                  <a:cs typeface="Arial"/>
                  <a:sym typeface="Arial"/>
                </a:rPr>
                <a:t>0</a:t>
              </a:r>
            </a:p>
          </p:txBody>
        </p:sp>
        <p:cxnSp>
          <p:nvCxnSpPr>
            <p:cNvPr id="20" name="Shape 310">
              <a:extLst>
                <a:ext uri="{FF2B5EF4-FFF2-40B4-BE49-F238E27FC236}">
                  <a16:creationId xmlns:a16="http://schemas.microsoft.com/office/drawing/2014/main" id="{44F697DD-C4E6-4E0E-90B0-C2E533B0B9C9}"/>
                </a:ext>
              </a:extLst>
            </p:cNvPr>
            <p:cNvCxnSpPr>
              <a:cxnSpLocks/>
            </p:cNvCxnSpPr>
            <p:nvPr/>
          </p:nvCxnSpPr>
          <p:spPr>
            <a:xfrm flipV="1">
              <a:off x="529295" y="1783851"/>
              <a:ext cx="0" cy="1823560"/>
            </a:xfrm>
            <a:prstGeom prst="straightConnector1">
              <a:avLst/>
            </a:prstGeom>
            <a:noFill/>
            <a:ln w="9525" cap="flat" cmpd="sng">
              <a:solidFill>
                <a:schemeClr val="bg1">
                  <a:lumMod val="85000"/>
                </a:schemeClr>
              </a:solidFill>
              <a:prstDash val="solid"/>
              <a:round/>
              <a:headEnd type="none" w="med" len="med"/>
              <a:tailEnd type="none" w="med" len="med"/>
            </a:ln>
          </p:spPr>
        </p:cxnSp>
        <p:sp>
          <p:nvSpPr>
            <p:cNvPr id="21" name="Shape 324">
              <a:extLst>
                <a:ext uri="{FF2B5EF4-FFF2-40B4-BE49-F238E27FC236}">
                  <a16:creationId xmlns:a16="http://schemas.microsoft.com/office/drawing/2014/main" id="{26910389-517A-423D-BF04-26E41A07A9BE}"/>
                </a:ext>
              </a:extLst>
            </p:cNvPr>
            <p:cNvSpPr txBox="1"/>
            <p:nvPr/>
          </p:nvSpPr>
          <p:spPr>
            <a:xfrm>
              <a:off x="64969" y="1733200"/>
              <a:ext cx="504056" cy="300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800" dirty="0">
                  <a:solidFill>
                    <a:schemeClr val="tx1">
                      <a:lumMod val="65000"/>
                      <a:lumOff val="35000"/>
                    </a:schemeClr>
                  </a:solidFill>
                </a:rPr>
                <a:t>1400</a:t>
              </a:r>
              <a:endParaRPr lang="zh-TW" sz="800" i="0" u="none" strike="noStrike" cap="none" dirty="0">
                <a:solidFill>
                  <a:schemeClr val="tx1">
                    <a:lumMod val="65000"/>
                    <a:lumOff val="35000"/>
                  </a:schemeClr>
                </a:solidFill>
                <a:sym typeface="Arial"/>
              </a:endParaRPr>
            </a:p>
          </p:txBody>
        </p:sp>
        <p:sp>
          <p:nvSpPr>
            <p:cNvPr id="22" name="Shape 324">
              <a:extLst>
                <a:ext uri="{FF2B5EF4-FFF2-40B4-BE49-F238E27FC236}">
                  <a16:creationId xmlns:a16="http://schemas.microsoft.com/office/drawing/2014/main" id="{0F9C7ED2-B2EE-45DA-B1AD-4596F3722303}"/>
                </a:ext>
              </a:extLst>
            </p:cNvPr>
            <p:cNvSpPr txBox="1"/>
            <p:nvPr/>
          </p:nvSpPr>
          <p:spPr>
            <a:xfrm>
              <a:off x="64969" y="1982549"/>
              <a:ext cx="504056" cy="300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800">
                  <a:solidFill>
                    <a:schemeClr val="tx1">
                      <a:lumMod val="65000"/>
                      <a:lumOff val="35000"/>
                    </a:schemeClr>
                  </a:solidFill>
                </a:rPr>
                <a:t>1200</a:t>
              </a:r>
              <a:endParaRPr lang="zh-TW" sz="800" i="0" u="none" strike="noStrike" cap="none">
                <a:solidFill>
                  <a:schemeClr val="tx1">
                    <a:lumMod val="65000"/>
                    <a:lumOff val="35000"/>
                  </a:schemeClr>
                </a:solidFill>
                <a:sym typeface="Arial"/>
              </a:endParaRPr>
            </a:p>
          </p:txBody>
        </p:sp>
        <p:sp>
          <p:nvSpPr>
            <p:cNvPr id="23" name="Shape 324">
              <a:extLst>
                <a:ext uri="{FF2B5EF4-FFF2-40B4-BE49-F238E27FC236}">
                  <a16:creationId xmlns:a16="http://schemas.microsoft.com/office/drawing/2014/main" id="{7E9D1C6F-65AE-425E-91F9-AAE9661DF165}"/>
                </a:ext>
              </a:extLst>
            </p:cNvPr>
            <p:cNvSpPr txBox="1"/>
            <p:nvPr/>
          </p:nvSpPr>
          <p:spPr>
            <a:xfrm>
              <a:off x="64969" y="2231898"/>
              <a:ext cx="504056" cy="300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800">
                  <a:solidFill>
                    <a:schemeClr val="tx1">
                      <a:lumMod val="65000"/>
                      <a:lumOff val="35000"/>
                    </a:schemeClr>
                  </a:solidFill>
                </a:rPr>
                <a:t>1000</a:t>
              </a:r>
              <a:endParaRPr lang="zh-TW" sz="800" i="0" u="none" strike="noStrike" cap="none">
                <a:solidFill>
                  <a:schemeClr val="tx1">
                    <a:lumMod val="65000"/>
                    <a:lumOff val="35000"/>
                  </a:schemeClr>
                </a:solidFill>
                <a:sym typeface="Arial"/>
              </a:endParaRPr>
            </a:p>
          </p:txBody>
        </p:sp>
        <p:sp>
          <p:nvSpPr>
            <p:cNvPr id="24" name="Shape 324">
              <a:extLst>
                <a:ext uri="{FF2B5EF4-FFF2-40B4-BE49-F238E27FC236}">
                  <a16:creationId xmlns:a16="http://schemas.microsoft.com/office/drawing/2014/main" id="{49D1A5D6-54EA-48F8-82E5-3A2AE354EF87}"/>
                </a:ext>
              </a:extLst>
            </p:cNvPr>
            <p:cNvSpPr txBox="1"/>
            <p:nvPr/>
          </p:nvSpPr>
          <p:spPr>
            <a:xfrm>
              <a:off x="64969" y="2481247"/>
              <a:ext cx="504056" cy="300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800">
                  <a:solidFill>
                    <a:schemeClr val="tx1">
                      <a:lumMod val="65000"/>
                      <a:lumOff val="35000"/>
                    </a:schemeClr>
                  </a:solidFill>
                </a:rPr>
                <a:t>800</a:t>
              </a:r>
              <a:endParaRPr lang="zh-TW" sz="800" i="0" u="none" strike="noStrike" cap="none">
                <a:solidFill>
                  <a:schemeClr val="tx1">
                    <a:lumMod val="65000"/>
                    <a:lumOff val="35000"/>
                  </a:schemeClr>
                </a:solidFill>
                <a:sym typeface="Arial"/>
              </a:endParaRPr>
            </a:p>
          </p:txBody>
        </p:sp>
        <p:sp>
          <p:nvSpPr>
            <p:cNvPr id="25" name="Shape 324">
              <a:extLst>
                <a:ext uri="{FF2B5EF4-FFF2-40B4-BE49-F238E27FC236}">
                  <a16:creationId xmlns:a16="http://schemas.microsoft.com/office/drawing/2014/main" id="{EB1F5E8F-49F1-48CC-845D-520D8CAF5F01}"/>
                </a:ext>
              </a:extLst>
            </p:cNvPr>
            <p:cNvSpPr txBox="1"/>
            <p:nvPr/>
          </p:nvSpPr>
          <p:spPr>
            <a:xfrm>
              <a:off x="64969" y="2730596"/>
              <a:ext cx="504056" cy="300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800">
                  <a:solidFill>
                    <a:schemeClr val="tx1">
                      <a:lumMod val="65000"/>
                      <a:lumOff val="35000"/>
                    </a:schemeClr>
                  </a:solidFill>
                </a:rPr>
                <a:t>600</a:t>
              </a:r>
              <a:endParaRPr lang="zh-TW" sz="800" i="0" u="none" strike="noStrike" cap="none">
                <a:solidFill>
                  <a:schemeClr val="tx1">
                    <a:lumMod val="65000"/>
                    <a:lumOff val="35000"/>
                  </a:schemeClr>
                </a:solidFill>
                <a:sym typeface="Arial"/>
              </a:endParaRPr>
            </a:p>
          </p:txBody>
        </p:sp>
        <p:sp>
          <p:nvSpPr>
            <p:cNvPr id="26" name="Shape 324">
              <a:extLst>
                <a:ext uri="{FF2B5EF4-FFF2-40B4-BE49-F238E27FC236}">
                  <a16:creationId xmlns:a16="http://schemas.microsoft.com/office/drawing/2014/main" id="{9119654F-C2E9-421D-B01B-B14C7CCA8FF1}"/>
                </a:ext>
              </a:extLst>
            </p:cNvPr>
            <p:cNvSpPr txBox="1"/>
            <p:nvPr/>
          </p:nvSpPr>
          <p:spPr>
            <a:xfrm>
              <a:off x="64969" y="2979945"/>
              <a:ext cx="504056" cy="300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800">
                  <a:solidFill>
                    <a:schemeClr val="tx1">
                      <a:lumMod val="65000"/>
                      <a:lumOff val="35000"/>
                    </a:schemeClr>
                  </a:solidFill>
                </a:rPr>
                <a:t>400</a:t>
              </a:r>
              <a:endParaRPr lang="zh-TW" sz="800" i="0" u="none" strike="noStrike" cap="none">
                <a:solidFill>
                  <a:schemeClr val="tx1">
                    <a:lumMod val="65000"/>
                    <a:lumOff val="35000"/>
                  </a:schemeClr>
                </a:solidFill>
                <a:sym typeface="Arial"/>
              </a:endParaRPr>
            </a:p>
          </p:txBody>
        </p:sp>
        <p:sp>
          <p:nvSpPr>
            <p:cNvPr id="27" name="Shape 324">
              <a:extLst>
                <a:ext uri="{FF2B5EF4-FFF2-40B4-BE49-F238E27FC236}">
                  <a16:creationId xmlns:a16="http://schemas.microsoft.com/office/drawing/2014/main" id="{2EC02ECF-7A5A-4D15-8050-90760D72F3D7}"/>
                </a:ext>
              </a:extLst>
            </p:cNvPr>
            <p:cNvSpPr txBox="1"/>
            <p:nvPr/>
          </p:nvSpPr>
          <p:spPr>
            <a:xfrm>
              <a:off x="64969" y="3229294"/>
              <a:ext cx="504056" cy="300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800">
                  <a:solidFill>
                    <a:schemeClr val="tx1">
                      <a:lumMod val="65000"/>
                      <a:lumOff val="35000"/>
                    </a:schemeClr>
                  </a:solidFill>
                </a:rPr>
                <a:t>200</a:t>
              </a:r>
              <a:endParaRPr lang="zh-TW" sz="800" i="0" u="none" strike="noStrike" cap="none">
                <a:solidFill>
                  <a:schemeClr val="tx1">
                    <a:lumMod val="65000"/>
                    <a:lumOff val="35000"/>
                  </a:schemeClr>
                </a:solidFill>
                <a:sym typeface="Arial"/>
              </a:endParaRPr>
            </a:p>
          </p:txBody>
        </p:sp>
        <p:sp>
          <p:nvSpPr>
            <p:cNvPr id="28" name="Shape 81">
              <a:extLst>
                <a:ext uri="{FF2B5EF4-FFF2-40B4-BE49-F238E27FC236}">
                  <a16:creationId xmlns:a16="http://schemas.microsoft.com/office/drawing/2014/main" id="{77E62355-28B3-4773-A244-D632B20C409B}"/>
                </a:ext>
              </a:extLst>
            </p:cNvPr>
            <p:cNvSpPr txBox="1"/>
            <p:nvPr/>
          </p:nvSpPr>
          <p:spPr>
            <a:xfrm>
              <a:off x="230261" y="1113540"/>
              <a:ext cx="1927330" cy="228053"/>
            </a:xfrm>
            <a:prstGeom prst="rect">
              <a:avLst/>
            </a:prstGeom>
            <a:solidFill>
              <a:srgbClr val="4E8F00"/>
            </a:solidFill>
            <a:ln>
              <a:noFill/>
            </a:ln>
          </p:spPr>
          <p:txBody>
            <a:bodyPr wrap="square" lIns="91425" tIns="45700" rIns="91425" bIns="45700" anchor="t" anchorCtr="0">
              <a:noAutofit/>
            </a:bodyPr>
            <a:lstStyle/>
            <a:p>
              <a:pPr algn="ctr">
                <a:buClr>
                  <a:srgbClr val="9F5900"/>
                </a:buClr>
                <a:buSzPct val="25000"/>
              </a:pPr>
              <a:r>
                <a:rPr lang="en-US" altLang="zh-TW" sz="1100" b="1" dirty="0" err="1">
                  <a:solidFill>
                    <a:schemeClr val="bg1"/>
                  </a:solidFill>
                  <a:ea typeface="微軟正黑體" pitchFamily="34" charset="-120"/>
                </a:rPr>
                <a:t>連續讀寫效能</a:t>
              </a:r>
              <a:r>
                <a:rPr lang="en-US" altLang="zh-TW" sz="1100" b="1" dirty="0">
                  <a:solidFill>
                    <a:schemeClr val="bg1"/>
                  </a:solidFill>
                  <a:latin typeface="微軟正黑體"/>
                  <a:ea typeface="微軟正黑體"/>
                </a:rPr>
                <a:t> (MB/s)</a:t>
              </a:r>
              <a:endParaRPr lang="zh-TW" altLang="en-US" sz="1100" dirty="0">
                <a:solidFill>
                  <a:schemeClr val="bg1"/>
                </a:solidFill>
              </a:endParaRPr>
            </a:p>
          </p:txBody>
        </p:sp>
        <p:sp>
          <p:nvSpPr>
            <p:cNvPr id="29" name="Shape 318">
              <a:extLst>
                <a:ext uri="{FF2B5EF4-FFF2-40B4-BE49-F238E27FC236}">
                  <a16:creationId xmlns:a16="http://schemas.microsoft.com/office/drawing/2014/main" id="{C08F926B-FB5E-4E21-A9D1-1FAD1750BE07}"/>
                </a:ext>
              </a:extLst>
            </p:cNvPr>
            <p:cNvSpPr/>
            <p:nvPr/>
          </p:nvSpPr>
          <p:spPr>
            <a:xfrm>
              <a:off x="870176" y="2193260"/>
              <a:ext cx="180000" cy="1417467"/>
            </a:xfrm>
            <a:prstGeom prst="rect">
              <a:avLst/>
            </a:prstGeom>
            <a:solidFill>
              <a:srgbClr val="D73B37"/>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lang="zh-TW" altLang="en-US" sz="1400" b="0" i="0" u="none" strike="noStrike" cap="none">
                <a:solidFill>
                  <a:srgbClr val="C0504D"/>
                </a:solidFill>
                <a:latin typeface="Arial"/>
                <a:ea typeface="Arial"/>
                <a:cs typeface="Arial"/>
                <a:sym typeface="Arial"/>
              </a:endParaRPr>
            </a:p>
          </p:txBody>
        </p:sp>
        <p:sp>
          <p:nvSpPr>
            <p:cNvPr id="30" name="Shape 318">
              <a:extLst>
                <a:ext uri="{FF2B5EF4-FFF2-40B4-BE49-F238E27FC236}">
                  <a16:creationId xmlns:a16="http://schemas.microsoft.com/office/drawing/2014/main" id="{C82A8351-FF40-4353-9F78-DBB85AE34CEE}"/>
                </a:ext>
              </a:extLst>
            </p:cNvPr>
            <p:cNvSpPr/>
            <p:nvPr/>
          </p:nvSpPr>
          <p:spPr>
            <a:xfrm>
              <a:off x="1435276" y="2648287"/>
              <a:ext cx="180000" cy="962441"/>
            </a:xfrm>
            <a:prstGeom prst="rect">
              <a:avLst/>
            </a:prstGeom>
            <a:solidFill>
              <a:srgbClr val="2DDF9B"/>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31" name="Shape 318">
              <a:extLst>
                <a:ext uri="{FF2B5EF4-FFF2-40B4-BE49-F238E27FC236}">
                  <a16:creationId xmlns:a16="http://schemas.microsoft.com/office/drawing/2014/main" id="{B0A584E1-2BBC-45EE-9A91-4F72BF14269C}"/>
                </a:ext>
              </a:extLst>
            </p:cNvPr>
            <p:cNvSpPr/>
            <p:nvPr/>
          </p:nvSpPr>
          <p:spPr>
            <a:xfrm>
              <a:off x="1614353" y="2140463"/>
              <a:ext cx="180000" cy="1470265"/>
            </a:xfrm>
            <a:prstGeom prst="rect">
              <a:avLst/>
            </a:prstGeom>
            <a:solidFill>
              <a:srgbClr val="D73B37"/>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rgbClr val="C0504D"/>
                </a:solidFill>
                <a:latin typeface="Arial"/>
                <a:ea typeface="Arial"/>
                <a:cs typeface="Arial"/>
                <a:sym typeface="Arial"/>
              </a:endParaRPr>
            </a:p>
          </p:txBody>
        </p:sp>
      </p:grpSp>
      <p:grpSp>
        <p:nvGrpSpPr>
          <p:cNvPr id="46" name="群組 45">
            <a:extLst>
              <a:ext uri="{FF2B5EF4-FFF2-40B4-BE49-F238E27FC236}">
                <a16:creationId xmlns:a16="http://schemas.microsoft.com/office/drawing/2014/main" id="{BC7CD6D4-7345-4B13-AA38-FE28E1126FD0}"/>
              </a:ext>
            </a:extLst>
          </p:cNvPr>
          <p:cNvGrpSpPr/>
          <p:nvPr/>
        </p:nvGrpSpPr>
        <p:grpSpPr>
          <a:xfrm>
            <a:off x="2711324" y="1454773"/>
            <a:ext cx="2039684" cy="2784950"/>
            <a:chOff x="2332188" y="1635271"/>
            <a:chExt cx="2039684" cy="2784950"/>
          </a:xfrm>
        </p:grpSpPr>
        <p:sp>
          <p:nvSpPr>
            <p:cNvPr id="50" name="圓角矩形 108">
              <a:extLst>
                <a:ext uri="{FF2B5EF4-FFF2-40B4-BE49-F238E27FC236}">
                  <a16:creationId xmlns:a16="http://schemas.microsoft.com/office/drawing/2014/main" id="{14F2DDC0-5B22-4AAB-AAC3-A32CE0989FBF}"/>
                </a:ext>
              </a:extLst>
            </p:cNvPr>
            <p:cNvSpPr/>
            <p:nvPr/>
          </p:nvSpPr>
          <p:spPr>
            <a:xfrm rot="5400000">
              <a:off x="3571154" y="3410716"/>
              <a:ext cx="95520" cy="1393575"/>
            </a:xfrm>
            <a:prstGeom prst="roundRect">
              <a:avLst>
                <a:gd name="adj" fmla="val 0"/>
              </a:avLst>
            </a:prstGeom>
            <a:gradFill flip="none" rotWithShape="1">
              <a:gsLst>
                <a:gs pos="0">
                  <a:schemeClr val="bg1">
                    <a:lumMod val="50000"/>
                    <a:alpha val="32000"/>
                  </a:schemeClr>
                </a:gs>
                <a:gs pos="80000">
                  <a:schemeClr val="bg1">
                    <a:alpha val="32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p>
          </p:txBody>
        </p:sp>
        <p:grpSp>
          <p:nvGrpSpPr>
            <p:cNvPr id="51" name="群組 50">
              <a:extLst>
                <a:ext uri="{FF2B5EF4-FFF2-40B4-BE49-F238E27FC236}">
                  <a16:creationId xmlns:a16="http://schemas.microsoft.com/office/drawing/2014/main" id="{80502F80-550C-41B8-AAA4-A401171A1A67}"/>
                </a:ext>
              </a:extLst>
            </p:cNvPr>
            <p:cNvGrpSpPr/>
            <p:nvPr/>
          </p:nvGrpSpPr>
          <p:grpSpPr>
            <a:xfrm>
              <a:off x="2874497" y="2192523"/>
              <a:ext cx="1455667" cy="1749824"/>
              <a:chOff x="1016031" y="2613849"/>
              <a:chExt cx="1899785" cy="1605011"/>
            </a:xfrm>
          </p:grpSpPr>
          <p:cxnSp>
            <p:nvCxnSpPr>
              <p:cNvPr id="75" name="Shape 317">
                <a:extLst>
                  <a:ext uri="{FF2B5EF4-FFF2-40B4-BE49-F238E27FC236}">
                    <a16:creationId xmlns:a16="http://schemas.microsoft.com/office/drawing/2014/main" id="{DCBBD8ED-4280-4582-8E7C-3798770E10AE}"/>
                  </a:ext>
                </a:extLst>
              </p:cNvPr>
              <p:cNvCxnSpPr/>
              <p:nvPr/>
            </p:nvCxnSpPr>
            <p:spPr>
              <a:xfrm>
                <a:off x="1016031" y="3989433"/>
                <a:ext cx="1899782" cy="1862"/>
              </a:xfrm>
              <a:prstGeom prst="straightConnector1">
                <a:avLst/>
              </a:prstGeom>
              <a:noFill/>
              <a:ln w="9525" cap="flat" cmpd="sng">
                <a:solidFill>
                  <a:schemeClr val="bg1">
                    <a:lumMod val="85000"/>
                  </a:schemeClr>
                </a:solidFill>
                <a:prstDash val="solid"/>
                <a:round/>
                <a:headEnd type="none" w="med" len="med"/>
                <a:tailEnd type="none" w="med" len="med"/>
              </a:ln>
            </p:spPr>
          </p:cxnSp>
          <p:cxnSp>
            <p:nvCxnSpPr>
              <p:cNvPr id="76" name="Shape 310">
                <a:extLst>
                  <a:ext uri="{FF2B5EF4-FFF2-40B4-BE49-F238E27FC236}">
                    <a16:creationId xmlns:a16="http://schemas.microsoft.com/office/drawing/2014/main" id="{FC559C0D-2B6A-4928-8130-17AA489C41E9}"/>
                  </a:ext>
                </a:extLst>
              </p:cNvPr>
              <p:cNvCxnSpPr/>
              <p:nvPr/>
            </p:nvCxnSpPr>
            <p:spPr>
              <a:xfrm>
                <a:off x="1016033" y="3072377"/>
                <a:ext cx="1899783" cy="1862"/>
              </a:xfrm>
              <a:prstGeom prst="straightConnector1">
                <a:avLst/>
              </a:prstGeom>
              <a:noFill/>
              <a:ln w="9525" cap="flat" cmpd="sng">
                <a:solidFill>
                  <a:schemeClr val="bg1">
                    <a:lumMod val="85000"/>
                  </a:schemeClr>
                </a:solidFill>
                <a:prstDash val="solid"/>
                <a:round/>
                <a:headEnd type="none" w="med" len="med"/>
                <a:tailEnd type="none" w="med" len="med"/>
              </a:ln>
            </p:spPr>
          </p:cxnSp>
          <p:cxnSp>
            <p:nvCxnSpPr>
              <p:cNvPr id="77" name="Shape 313">
                <a:extLst>
                  <a:ext uri="{FF2B5EF4-FFF2-40B4-BE49-F238E27FC236}">
                    <a16:creationId xmlns:a16="http://schemas.microsoft.com/office/drawing/2014/main" id="{1E1ED023-422A-4858-AB75-7E8EF2877D30}"/>
                  </a:ext>
                </a:extLst>
              </p:cNvPr>
              <p:cNvCxnSpPr/>
              <p:nvPr/>
            </p:nvCxnSpPr>
            <p:spPr>
              <a:xfrm>
                <a:off x="1016033" y="3530907"/>
                <a:ext cx="1899783" cy="1862"/>
              </a:xfrm>
              <a:prstGeom prst="straightConnector1">
                <a:avLst/>
              </a:prstGeom>
              <a:noFill/>
              <a:ln w="9525" cap="flat" cmpd="sng">
                <a:solidFill>
                  <a:schemeClr val="bg1">
                    <a:lumMod val="85000"/>
                  </a:schemeClr>
                </a:solidFill>
                <a:prstDash val="solid"/>
                <a:round/>
                <a:headEnd type="none" w="med" len="med"/>
                <a:tailEnd type="none" w="med" len="med"/>
              </a:ln>
            </p:spPr>
          </p:cxnSp>
          <p:cxnSp>
            <p:nvCxnSpPr>
              <p:cNvPr id="78" name="Shape 310">
                <a:extLst>
                  <a:ext uri="{FF2B5EF4-FFF2-40B4-BE49-F238E27FC236}">
                    <a16:creationId xmlns:a16="http://schemas.microsoft.com/office/drawing/2014/main" id="{1FDBA70A-3409-4EA9-B99C-CE96CFF088F3}"/>
                  </a:ext>
                </a:extLst>
              </p:cNvPr>
              <p:cNvCxnSpPr/>
              <p:nvPr/>
            </p:nvCxnSpPr>
            <p:spPr>
              <a:xfrm>
                <a:off x="1016033" y="2613849"/>
                <a:ext cx="1899783" cy="1862"/>
              </a:xfrm>
              <a:prstGeom prst="straightConnector1">
                <a:avLst/>
              </a:prstGeom>
              <a:noFill/>
              <a:ln w="9525" cap="flat" cmpd="sng">
                <a:solidFill>
                  <a:schemeClr val="bg1">
                    <a:lumMod val="85000"/>
                  </a:schemeClr>
                </a:solidFill>
                <a:prstDash val="solid"/>
                <a:round/>
                <a:headEnd type="none" w="med" len="med"/>
                <a:tailEnd type="none" w="med" len="med"/>
              </a:ln>
            </p:spPr>
          </p:cxnSp>
          <p:cxnSp>
            <p:nvCxnSpPr>
              <p:cNvPr id="79" name="Shape 310">
                <a:extLst>
                  <a:ext uri="{FF2B5EF4-FFF2-40B4-BE49-F238E27FC236}">
                    <a16:creationId xmlns:a16="http://schemas.microsoft.com/office/drawing/2014/main" id="{3794E5E6-CD3D-4129-8993-B2492479C1FF}"/>
                  </a:ext>
                </a:extLst>
              </p:cNvPr>
              <p:cNvCxnSpPr/>
              <p:nvPr/>
            </p:nvCxnSpPr>
            <p:spPr>
              <a:xfrm>
                <a:off x="1016033" y="2843115"/>
                <a:ext cx="1899783" cy="1862"/>
              </a:xfrm>
              <a:prstGeom prst="straightConnector1">
                <a:avLst/>
              </a:prstGeom>
              <a:noFill/>
              <a:ln w="9525" cap="flat" cmpd="sng">
                <a:solidFill>
                  <a:schemeClr val="bg1">
                    <a:lumMod val="85000"/>
                  </a:schemeClr>
                </a:solidFill>
                <a:prstDash val="solid"/>
                <a:round/>
                <a:headEnd type="none" w="med" len="med"/>
                <a:tailEnd type="none" w="med" len="med"/>
              </a:ln>
            </p:spPr>
          </p:cxnSp>
          <p:cxnSp>
            <p:nvCxnSpPr>
              <p:cNvPr id="80" name="Shape 310">
                <a:extLst>
                  <a:ext uri="{FF2B5EF4-FFF2-40B4-BE49-F238E27FC236}">
                    <a16:creationId xmlns:a16="http://schemas.microsoft.com/office/drawing/2014/main" id="{492E2917-DAFB-485E-AA9E-03D5BB52A637}"/>
                  </a:ext>
                </a:extLst>
              </p:cNvPr>
              <p:cNvCxnSpPr/>
              <p:nvPr/>
            </p:nvCxnSpPr>
            <p:spPr>
              <a:xfrm>
                <a:off x="1016033" y="3301644"/>
                <a:ext cx="1899783" cy="1862"/>
              </a:xfrm>
              <a:prstGeom prst="straightConnector1">
                <a:avLst/>
              </a:prstGeom>
              <a:noFill/>
              <a:ln w="9525" cap="flat" cmpd="sng">
                <a:solidFill>
                  <a:schemeClr val="bg1">
                    <a:lumMod val="85000"/>
                  </a:schemeClr>
                </a:solidFill>
                <a:prstDash val="solid"/>
                <a:round/>
                <a:headEnd type="none" w="med" len="med"/>
                <a:tailEnd type="none" w="med" len="med"/>
              </a:ln>
            </p:spPr>
          </p:cxnSp>
          <p:cxnSp>
            <p:nvCxnSpPr>
              <p:cNvPr id="81" name="Shape 310">
                <a:extLst>
                  <a:ext uri="{FF2B5EF4-FFF2-40B4-BE49-F238E27FC236}">
                    <a16:creationId xmlns:a16="http://schemas.microsoft.com/office/drawing/2014/main" id="{31C28734-7307-49D6-BDCC-D74A6B1C9E88}"/>
                  </a:ext>
                </a:extLst>
              </p:cNvPr>
              <p:cNvCxnSpPr/>
              <p:nvPr/>
            </p:nvCxnSpPr>
            <p:spPr>
              <a:xfrm>
                <a:off x="1016033" y="3760173"/>
                <a:ext cx="1899783" cy="1862"/>
              </a:xfrm>
              <a:prstGeom prst="straightConnector1">
                <a:avLst/>
              </a:prstGeom>
              <a:noFill/>
              <a:ln w="9525" cap="flat" cmpd="sng">
                <a:solidFill>
                  <a:schemeClr val="bg1">
                    <a:lumMod val="85000"/>
                  </a:schemeClr>
                </a:solidFill>
                <a:prstDash val="solid"/>
                <a:round/>
                <a:headEnd type="none" w="med" len="med"/>
                <a:tailEnd type="none" w="med" len="med"/>
              </a:ln>
            </p:spPr>
          </p:cxnSp>
          <p:cxnSp>
            <p:nvCxnSpPr>
              <p:cNvPr id="99" name="Shape 317">
                <a:extLst>
                  <a:ext uri="{FF2B5EF4-FFF2-40B4-BE49-F238E27FC236}">
                    <a16:creationId xmlns:a16="http://schemas.microsoft.com/office/drawing/2014/main" id="{892F02FB-8862-429F-B5E5-2DBB30C3A5FC}"/>
                  </a:ext>
                </a:extLst>
              </p:cNvPr>
              <p:cNvCxnSpPr/>
              <p:nvPr/>
            </p:nvCxnSpPr>
            <p:spPr>
              <a:xfrm>
                <a:off x="1016031" y="4216998"/>
                <a:ext cx="1899782" cy="1862"/>
              </a:xfrm>
              <a:prstGeom prst="straightConnector1">
                <a:avLst/>
              </a:prstGeom>
              <a:noFill/>
              <a:ln w="9525" cap="flat" cmpd="sng">
                <a:solidFill>
                  <a:schemeClr val="bg1">
                    <a:lumMod val="85000"/>
                  </a:schemeClr>
                </a:solidFill>
                <a:prstDash val="solid"/>
                <a:round/>
                <a:headEnd type="none" w="med" len="med"/>
                <a:tailEnd type="none" w="med" len="med"/>
              </a:ln>
            </p:spPr>
          </p:cxnSp>
        </p:grpSp>
        <p:sp>
          <p:nvSpPr>
            <p:cNvPr id="52" name="Shape 318">
              <a:extLst>
                <a:ext uri="{FF2B5EF4-FFF2-40B4-BE49-F238E27FC236}">
                  <a16:creationId xmlns:a16="http://schemas.microsoft.com/office/drawing/2014/main" id="{A87D4F2A-3AC7-4802-8784-FB88EBDCC999}"/>
                </a:ext>
              </a:extLst>
            </p:cNvPr>
            <p:cNvSpPr/>
            <p:nvPr/>
          </p:nvSpPr>
          <p:spPr>
            <a:xfrm>
              <a:off x="3085590" y="3261142"/>
              <a:ext cx="180000" cy="894122"/>
            </a:xfrm>
            <a:prstGeom prst="rect">
              <a:avLst/>
            </a:prstGeom>
            <a:solidFill>
              <a:srgbClr val="2DDF9B"/>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53" name="Shape 81">
              <a:extLst>
                <a:ext uri="{FF2B5EF4-FFF2-40B4-BE49-F238E27FC236}">
                  <a16:creationId xmlns:a16="http://schemas.microsoft.com/office/drawing/2014/main" id="{7F72FEE5-3AD6-40BE-A2DC-C5573A60C536}"/>
                </a:ext>
              </a:extLst>
            </p:cNvPr>
            <p:cNvSpPr txBox="1"/>
            <p:nvPr/>
          </p:nvSpPr>
          <p:spPr>
            <a:xfrm>
              <a:off x="2845992" y="4173922"/>
              <a:ext cx="795383" cy="246299"/>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1000" b="1" i="0" u="none" strike="noStrike" cap="none">
                  <a:solidFill>
                    <a:schemeClr val="tx1">
                      <a:lumMod val="75000"/>
                      <a:lumOff val="25000"/>
                    </a:schemeClr>
                  </a:solidFill>
                  <a:latin typeface="微軟正黑體" pitchFamily="34" charset="-120"/>
                  <a:ea typeface="微軟正黑體" pitchFamily="34" charset="-120"/>
                  <a:sym typeface="Arial"/>
                </a:rPr>
                <a:t>SSD</a:t>
              </a:r>
              <a:r>
                <a:rPr lang="zh-TW" altLang="en-US" sz="1000" b="1" i="0" u="none" strike="noStrike" cap="none">
                  <a:solidFill>
                    <a:schemeClr val="tx1">
                      <a:lumMod val="75000"/>
                      <a:lumOff val="25000"/>
                    </a:schemeClr>
                  </a:solidFill>
                  <a:latin typeface="微軟正黑體" pitchFamily="34" charset="-120"/>
                  <a:ea typeface="微軟正黑體" pitchFamily="34" charset="-120"/>
                  <a:sym typeface="Arial"/>
                </a:rPr>
                <a:t> 快取</a:t>
              </a:r>
              <a:endParaRPr lang="zh-TW" sz="1000" b="1" i="0" u="none" strike="noStrike" cap="none">
                <a:solidFill>
                  <a:schemeClr val="tx1">
                    <a:lumMod val="75000"/>
                    <a:lumOff val="25000"/>
                  </a:schemeClr>
                </a:solidFill>
                <a:latin typeface="微軟正黑體" pitchFamily="34" charset="-120"/>
                <a:ea typeface="微軟正黑體" pitchFamily="34" charset="-120"/>
                <a:sym typeface="Arial"/>
              </a:endParaRPr>
            </a:p>
          </p:txBody>
        </p:sp>
        <p:sp>
          <p:nvSpPr>
            <p:cNvPr id="54" name="Shape 82">
              <a:extLst>
                <a:ext uri="{FF2B5EF4-FFF2-40B4-BE49-F238E27FC236}">
                  <a16:creationId xmlns:a16="http://schemas.microsoft.com/office/drawing/2014/main" id="{6B505F05-7542-406B-82B5-3618AA66D2E0}"/>
                </a:ext>
              </a:extLst>
            </p:cNvPr>
            <p:cNvSpPr txBox="1"/>
            <p:nvPr/>
          </p:nvSpPr>
          <p:spPr>
            <a:xfrm>
              <a:off x="3671969" y="4168717"/>
              <a:ext cx="671571" cy="246299"/>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1000" b="1" i="0" u="none" strike="noStrike" cap="none" dirty="0" err="1">
                  <a:solidFill>
                    <a:schemeClr val="tx1">
                      <a:lumMod val="75000"/>
                      <a:lumOff val="25000"/>
                    </a:schemeClr>
                  </a:solidFill>
                  <a:latin typeface="微軟正黑體" pitchFamily="34" charset="-120"/>
                  <a:ea typeface="微軟正黑體" pitchFamily="34" charset="-120"/>
                  <a:sym typeface="Arial"/>
                </a:rPr>
                <a:t>Qtier</a:t>
              </a:r>
              <a:endParaRPr lang="zh-TW" sz="1000" b="1" i="0" u="none" strike="noStrike" cap="none" dirty="0">
                <a:solidFill>
                  <a:schemeClr val="tx1">
                    <a:lumMod val="75000"/>
                    <a:lumOff val="25000"/>
                  </a:schemeClr>
                </a:solidFill>
                <a:latin typeface="微軟正黑體" pitchFamily="34" charset="-120"/>
                <a:ea typeface="微軟正黑體" pitchFamily="34" charset="-120"/>
                <a:sym typeface="Arial"/>
              </a:endParaRPr>
            </a:p>
          </p:txBody>
        </p:sp>
        <p:sp>
          <p:nvSpPr>
            <p:cNvPr id="55" name="Shape 312">
              <a:extLst>
                <a:ext uri="{FF2B5EF4-FFF2-40B4-BE49-F238E27FC236}">
                  <a16:creationId xmlns:a16="http://schemas.microsoft.com/office/drawing/2014/main" id="{87A8BBD1-8FE5-42D7-811D-1FC4E5ACDC20}"/>
                </a:ext>
              </a:extLst>
            </p:cNvPr>
            <p:cNvSpPr txBox="1"/>
            <p:nvPr/>
          </p:nvSpPr>
          <p:spPr>
            <a:xfrm>
              <a:off x="2332188" y="3805845"/>
              <a:ext cx="579329" cy="250156"/>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rgbClr val="9F5900"/>
                </a:buClr>
                <a:buSzPct val="25000"/>
                <a:buFont typeface="Arial"/>
                <a:buNone/>
              </a:pPr>
              <a:r>
                <a:rPr lang="en-US" altLang="zh-TW" sz="800" b="0" i="0" u="none" strike="noStrike" cap="none" dirty="0">
                  <a:solidFill>
                    <a:schemeClr val="tx1">
                      <a:lumMod val="65000"/>
                      <a:lumOff val="35000"/>
                    </a:schemeClr>
                  </a:solidFill>
                  <a:latin typeface="Arial"/>
                  <a:ea typeface="Arial"/>
                  <a:cs typeface="Arial"/>
                  <a:sym typeface="Arial"/>
                </a:rPr>
                <a:t>1000</a:t>
              </a:r>
              <a:r>
                <a:rPr lang="zh-TW" sz="800" b="0" i="0" u="none" strike="noStrike" cap="none" dirty="0">
                  <a:solidFill>
                    <a:schemeClr val="tx1">
                      <a:lumMod val="65000"/>
                      <a:lumOff val="35000"/>
                    </a:schemeClr>
                  </a:solidFill>
                  <a:latin typeface="Arial"/>
                  <a:ea typeface="Arial"/>
                  <a:cs typeface="Arial"/>
                  <a:sym typeface="Arial"/>
                </a:rPr>
                <a:t>0</a:t>
              </a:r>
            </a:p>
          </p:txBody>
        </p:sp>
        <p:cxnSp>
          <p:nvCxnSpPr>
            <p:cNvPr id="56" name="Shape 310">
              <a:extLst>
                <a:ext uri="{FF2B5EF4-FFF2-40B4-BE49-F238E27FC236}">
                  <a16:creationId xmlns:a16="http://schemas.microsoft.com/office/drawing/2014/main" id="{207393D0-D94A-445A-9C53-71625048AE40}"/>
                </a:ext>
              </a:extLst>
            </p:cNvPr>
            <p:cNvCxnSpPr>
              <a:cxnSpLocks/>
            </p:cNvCxnSpPr>
            <p:nvPr/>
          </p:nvCxnSpPr>
          <p:spPr>
            <a:xfrm flipV="1">
              <a:off x="2923786" y="2120581"/>
              <a:ext cx="0" cy="2034683"/>
            </a:xfrm>
            <a:prstGeom prst="straightConnector1">
              <a:avLst/>
            </a:prstGeom>
            <a:noFill/>
            <a:ln w="9525" cap="flat" cmpd="sng">
              <a:solidFill>
                <a:schemeClr val="bg1">
                  <a:lumMod val="85000"/>
                </a:schemeClr>
              </a:solidFill>
              <a:prstDash val="solid"/>
              <a:round/>
              <a:headEnd type="none" w="med" len="med"/>
              <a:tailEnd type="none" w="med" len="med"/>
            </a:ln>
          </p:spPr>
        </p:cxnSp>
        <p:sp>
          <p:nvSpPr>
            <p:cNvPr id="57" name="Shape 324">
              <a:extLst>
                <a:ext uri="{FF2B5EF4-FFF2-40B4-BE49-F238E27FC236}">
                  <a16:creationId xmlns:a16="http://schemas.microsoft.com/office/drawing/2014/main" id="{F6C9228E-DCC6-4759-BC7B-E44F3A8B4DF5}"/>
                </a:ext>
              </a:extLst>
            </p:cNvPr>
            <p:cNvSpPr txBox="1"/>
            <p:nvPr/>
          </p:nvSpPr>
          <p:spPr>
            <a:xfrm>
              <a:off x="2332188" y="2069930"/>
              <a:ext cx="563517" cy="3000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rgbClr val="9F5900"/>
                </a:buClr>
                <a:buSzPct val="25000"/>
                <a:buFont typeface="Arial"/>
                <a:buNone/>
              </a:pPr>
              <a:r>
                <a:rPr lang="en-US" altLang="zh-TW" sz="800">
                  <a:solidFill>
                    <a:schemeClr val="tx1">
                      <a:lumMod val="65000"/>
                      <a:lumOff val="35000"/>
                    </a:schemeClr>
                  </a:solidFill>
                </a:rPr>
                <a:t>80000</a:t>
              </a:r>
              <a:endParaRPr lang="zh-TW" sz="800" i="0" u="none" strike="noStrike" cap="none">
                <a:solidFill>
                  <a:schemeClr val="tx1">
                    <a:lumMod val="65000"/>
                    <a:lumOff val="35000"/>
                  </a:schemeClr>
                </a:solidFill>
                <a:sym typeface="Arial"/>
              </a:endParaRPr>
            </a:p>
          </p:txBody>
        </p:sp>
        <p:sp>
          <p:nvSpPr>
            <p:cNvPr id="58" name="Shape 324">
              <a:extLst>
                <a:ext uri="{FF2B5EF4-FFF2-40B4-BE49-F238E27FC236}">
                  <a16:creationId xmlns:a16="http://schemas.microsoft.com/office/drawing/2014/main" id="{15873397-D425-4191-ADEC-22015F6D184C}"/>
                </a:ext>
              </a:extLst>
            </p:cNvPr>
            <p:cNvSpPr txBox="1"/>
            <p:nvPr/>
          </p:nvSpPr>
          <p:spPr>
            <a:xfrm>
              <a:off x="2332188" y="2319279"/>
              <a:ext cx="563517" cy="3000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rgbClr val="9F5900"/>
                </a:buClr>
                <a:buSzPct val="25000"/>
                <a:buFont typeface="Arial"/>
                <a:buNone/>
              </a:pPr>
              <a:r>
                <a:rPr lang="en-US" altLang="zh-TW" sz="800">
                  <a:solidFill>
                    <a:schemeClr val="tx1">
                      <a:lumMod val="65000"/>
                      <a:lumOff val="35000"/>
                    </a:schemeClr>
                  </a:solidFill>
                </a:rPr>
                <a:t>70000</a:t>
              </a:r>
              <a:endParaRPr lang="zh-TW" sz="800" i="0" u="none" strike="noStrike" cap="none">
                <a:solidFill>
                  <a:schemeClr val="tx1">
                    <a:lumMod val="65000"/>
                    <a:lumOff val="35000"/>
                  </a:schemeClr>
                </a:solidFill>
                <a:sym typeface="Arial"/>
              </a:endParaRPr>
            </a:p>
          </p:txBody>
        </p:sp>
        <p:sp>
          <p:nvSpPr>
            <p:cNvPr id="59" name="Shape 324">
              <a:extLst>
                <a:ext uri="{FF2B5EF4-FFF2-40B4-BE49-F238E27FC236}">
                  <a16:creationId xmlns:a16="http://schemas.microsoft.com/office/drawing/2014/main" id="{4AB21520-A0BB-4C70-B76C-6D596A2E5B4B}"/>
                </a:ext>
              </a:extLst>
            </p:cNvPr>
            <p:cNvSpPr txBox="1"/>
            <p:nvPr/>
          </p:nvSpPr>
          <p:spPr>
            <a:xfrm>
              <a:off x="2332188" y="2568628"/>
              <a:ext cx="563517" cy="3000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rgbClr val="9F5900"/>
                </a:buClr>
                <a:buSzPct val="25000"/>
                <a:buFont typeface="Arial"/>
                <a:buNone/>
              </a:pPr>
              <a:r>
                <a:rPr lang="en-US" altLang="zh-TW" sz="800">
                  <a:solidFill>
                    <a:schemeClr val="tx1">
                      <a:lumMod val="65000"/>
                      <a:lumOff val="35000"/>
                    </a:schemeClr>
                  </a:solidFill>
                </a:rPr>
                <a:t>60000</a:t>
              </a:r>
              <a:endParaRPr lang="zh-TW" sz="800" i="0" u="none" strike="noStrike" cap="none">
                <a:solidFill>
                  <a:schemeClr val="tx1">
                    <a:lumMod val="65000"/>
                    <a:lumOff val="35000"/>
                  </a:schemeClr>
                </a:solidFill>
                <a:sym typeface="Arial"/>
              </a:endParaRPr>
            </a:p>
          </p:txBody>
        </p:sp>
        <p:sp>
          <p:nvSpPr>
            <p:cNvPr id="60" name="Shape 324">
              <a:extLst>
                <a:ext uri="{FF2B5EF4-FFF2-40B4-BE49-F238E27FC236}">
                  <a16:creationId xmlns:a16="http://schemas.microsoft.com/office/drawing/2014/main" id="{58E6D94E-CB76-4C83-A263-5DECE5D2E719}"/>
                </a:ext>
              </a:extLst>
            </p:cNvPr>
            <p:cNvSpPr txBox="1"/>
            <p:nvPr/>
          </p:nvSpPr>
          <p:spPr>
            <a:xfrm>
              <a:off x="2332188" y="2817977"/>
              <a:ext cx="563517" cy="3000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rgbClr val="9F5900"/>
                </a:buClr>
                <a:buSzPct val="25000"/>
                <a:buFont typeface="Arial"/>
                <a:buNone/>
              </a:pPr>
              <a:r>
                <a:rPr lang="en-US" altLang="zh-TW" sz="800">
                  <a:solidFill>
                    <a:schemeClr val="tx1">
                      <a:lumMod val="65000"/>
                      <a:lumOff val="35000"/>
                    </a:schemeClr>
                  </a:solidFill>
                </a:rPr>
                <a:t>50000</a:t>
              </a:r>
              <a:endParaRPr lang="zh-TW" sz="800" i="0" u="none" strike="noStrike" cap="none">
                <a:solidFill>
                  <a:schemeClr val="tx1">
                    <a:lumMod val="65000"/>
                    <a:lumOff val="35000"/>
                  </a:schemeClr>
                </a:solidFill>
                <a:sym typeface="Arial"/>
              </a:endParaRPr>
            </a:p>
          </p:txBody>
        </p:sp>
        <p:sp>
          <p:nvSpPr>
            <p:cNvPr id="61" name="Shape 324">
              <a:extLst>
                <a:ext uri="{FF2B5EF4-FFF2-40B4-BE49-F238E27FC236}">
                  <a16:creationId xmlns:a16="http://schemas.microsoft.com/office/drawing/2014/main" id="{86DB0A77-6C21-4A90-8263-BFA9F4A1091B}"/>
                </a:ext>
              </a:extLst>
            </p:cNvPr>
            <p:cNvSpPr txBox="1"/>
            <p:nvPr/>
          </p:nvSpPr>
          <p:spPr>
            <a:xfrm>
              <a:off x="2332188" y="3067326"/>
              <a:ext cx="563517" cy="3000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rgbClr val="9F5900"/>
                </a:buClr>
                <a:buSzPct val="25000"/>
                <a:buFont typeface="Arial"/>
                <a:buNone/>
              </a:pPr>
              <a:r>
                <a:rPr lang="en-US" altLang="zh-TW" sz="800">
                  <a:solidFill>
                    <a:schemeClr val="tx1">
                      <a:lumMod val="65000"/>
                      <a:lumOff val="35000"/>
                    </a:schemeClr>
                  </a:solidFill>
                </a:rPr>
                <a:t>40000</a:t>
              </a:r>
              <a:endParaRPr lang="zh-TW" sz="800" i="0" u="none" strike="noStrike" cap="none">
                <a:solidFill>
                  <a:schemeClr val="tx1">
                    <a:lumMod val="65000"/>
                    <a:lumOff val="35000"/>
                  </a:schemeClr>
                </a:solidFill>
                <a:sym typeface="Arial"/>
              </a:endParaRPr>
            </a:p>
          </p:txBody>
        </p:sp>
        <p:sp>
          <p:nvSpPr>
            <p:cNvPr id="62" name="Shape 324">
              <a:extLst>
                <a:ext uri="{FF2B5EF4-FFF2-40B4-BE49-F238E27FC236}">
                  <a16:creationId xmlns:a16="http://schemas.microsoft.com/office/drawing/2014/main" id="{E4BF586D-B087-4572-A172-45FCE2F4F6F6}"/>
                </a:ext>
              </a:extLst>
            </p:cNvPr>
            <p:cNvSpPr txBox="1"/>
            <p:nvPr/>
          </p:nvSpPr>
          <p:spPr>
            <a:xfrm>
              <a:off x="2332188" y="3316675"/>
              <a:ext cx="563517" cy="3000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rgbClr val="9F5900"/>
                </a:buClr>
                <a:buSzPct val="25000"/>
                <a:buFont typeface="Arial"/>
                <a:buNone/>
              </a:pPr>
              <a:r>
                <a:rPr lang="en-US" altLang="zh-TW" sz="800">
                  <a:solidFill>
                    <a:schemeClr val="tx1">
                      <a:lumMod val="65000"/>
                      <a:lumOff val="35000"/>
                    </a:schemeClr>
                  </a:solidFill>
                </a:rPr>
                <a:t>30000</a:t>
              </a:r>
              <a:endParaRPr lang="zh-TW" sz="800" i="0" u="none" strike="noStrike" cap="none">
                <a:solidFill>
                  <a:schemeClr val="tx1">
                    <a:lumMod val="65000"/>
                    <a:lumOff val="35000"/>
                  </a:schemeClr>
                </a:solidFill>
                <a:sym typeface="Arial"/>
              </a:endParaRPr>
            </a:p>
          </p:txBody>
        </p:sp>
        <p:sp>
          <p:nvSpPr>
            <p:cNvPr id="63" name="Shape 324">
              <a:extLst>
                <a:ext uri="{FF2B5EF4-FFF2-40B4-BE49-F238E27FC236}">
                  <a16:creationId xmlns:a16="http://schemas.microsoft.com/office/drawing/2014/main" id="{20B62E81-67A8-4332-8FCA-6E79B3725B3E}"/>
                </a:ext>
              </a:extLst>
            </p:cNvPr>
            <p:cNvSpPr txBox="1"/>
            <p:nvPr/>
          </p:nvSpPr>
          <p:spPr>
            <a:xfrm>
              <a:off x="2332188" y="3566024"/>
              <a:ext cx="563517" cy="3000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rgbClr val="9F5900"/>
                </a:buClr>
                <a:buSzPct val="25000"/>
                <a:buFont typeface="Arial"/>
                <a:buNone/>
              </a:pPr>
              <a:r>
                <a:rPr lang="en-US" altLang="zh-TW" sz="800">
                  <a:solidFill>
                    <a:schemeClr val="tx1">
                      <a:lumMod val="65000"/>
                      <a:lumOff val="35000"/>
                    </a:schemeClr>
                  </a:solidFill>
                </a:rPr>
                <a:t>20000</a:t>
              </a:r>
              <a:endParaRPr lang="zh-TW" sz="800" i="0" u="none" strike="noStrike" cap="none">
                <a:solidFill>
                  <a:schemeClr val="tx1">
                    <a:lumMod val="65000"/>
                    <a:lumOff val="35000"/>
                  </a:schemeClr>
                </a:solidFill>
                <a:sym typeface="Arial"/>
              </a:endParaRPr>
            </a:p>
          </p:txBody>
        </p:sp>
        <p:sp>
          <p:nvSpPr>
            <p:cNvPr id="64" name="Shape 81">
              <a:extLst>
                <a:ext uri="{FF2B5EF4-FFF2-40B4-BE49-F238E27FC236}">
                  <a16:creationId xmlns:a16="http://schemas.microsoft.com/office/drawing/2014/main" id="{89F466EF-BF30-4CF0-AD9B-2F218231BDFD}"/>
                </a:ext>
              </a:extLst>
            </p:cNvPr>
            <p:cNvSpPr txBox="1"/>
            <p:nvPr/>
          </p:nvSpPr>
          <p:spPr>
            <a:xfrm>
              <a:off x="2524320" y="1635271"/>
              <a:ext cx="1847552" cy="246299"/>
            </a:xfrm>
            <a:prstGeom prst="rect">
              <a:avLst/>
            </a:prstGeom>
            <a:solidFill>
              <a:srgbClr val="4E8F00"/>
            </a:solidFill>
            <a:ln>
              <a:noFill/>
            </a:ln>
          </p:spPr>
          <p:txBody>
            <a:bodyPr wrap="square" lIns="91425" tIns="45700" rIns="91425" bIns="45700" anchor="t" anchorCtr="0">
              <a:noAutofit/>
            </a:bodyPr>
            <a:lstStyle/>
            <a:p>
              <a:pPr algn="ctr">
                <a:buClr>
                  <a:srgbClr val="9F5900"/>
                </a:buClr>
                <a:buSzPct val="25000"/>
              </a:pPr>
              <a:r>
                <a:rPr lang="en-US" altLang="zh-TW" sz="1100" b="1" dirty="0" err="1">
                  <a:solidFill>
                    <a:schemeClr val="bg1"/>
                  </a:solidFill>
                  <a:latin typeface="微軟正黑體"/>
                  <a:ea typeface="微軟正黑體"/>
                </a:rPr>
                <a:t>隨機讀寫效能</a:t>
              </a:r>
              <a:r>
                <a:rPr lang="en-US" altLang="zh-TW" sz="1100" b="1" dirty="0">
                  <a:solidFill>
                    <a:schemeClr val="bg1"/>
                  </a:solidFill>
                  <a:latin typeface="微軟正黑體"/>
                  <a:ea typeface="微軟正黑體"/>
                </a:rPr>
                <a:t> (IOPS)</a:t>
              </a:r>
              <a:endParaRPr lang="zh-TW" altLang="en-US" sz="1100" dirty="0">
                <a:solidFill>
                  <a:schemeClr val="bg1"/>
                </a:solidFill>
              </a:endParaRPr>
            </a:p>
          </p:txBody>
        </p:sp>
        <p:sp>
          <p:nvSpPr>
            <p:cNvPr id="65" name="Shape 318">
              <a:extLst>
                <a:ext uri="{FF2B5EF4-FFF2-40B4-BE49-F238E27FC236}">
                  <a16:creationId xmlns:a16="http://schemas.microsoft.com/office/drawing/2014/main" id="{CDBC878A-3984-4904-8614-7482B1506D78}"/>
                </a:ext>
              </a:extLst>
            </p:cNvPr>
            <p:cNvSpPr/>
            <p:nvPr/>
          </p:nvSpPr>
          <p:spPr>
            <a:xfrm>
              <a:off x="3264667" y="2311948"/>
              <a:ext cx="180000" cy="1843315"/>
            </a:xfrm>
            <a:prstGeom prst="rect">
              <a:avLst/>
            </a:prstGeom>
            <a:solidFill>
              <a:srgbClr val="D73B37"/>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lang="zh-TW" altLang="en-US" sz="1400" b="0" i="0" u="none" strike="noStrike" cap="none">
                <a:solidFill>
                  <a:srgbClr val="C0504D"/>
                </a:solidFill>
                <a:latin typeface="Arial"/>
                <a:ea typeface="Arial"/>
                <a:cs typeface="Arial"/>
                <a:sym typeface="Arial"/>
              </a:endParaRPr>
            </a:p>
          </p:txBody>
        </p:sp>
        <p:sp>
          <p:nvSpPr>
            <p:cNvPr id="66" name="Shape 318">
              <a:extLst>
                <a:ext uri="{FF2B5EF4-FFF2-40B4-BE49-F238E27FC236}">
                  <a16:creationId xmlns:a16="http://schemas.microsoft.com/office/drawing/2014/main" id="{95138D61-8DB2-4A97-88B6-62EC62F40385}"/>
                </a:ext>
              </a:extLst>
            </p:cNvPr>
            <p:cNvSpPr/>
            <p:nvPr/>
          </p:nvSpPr>
          <p:spPr>
            <a:xfrm>
              <a:off x="3829767" y="3316376"/>
              <a:ext cx="180000" cy="838888"/>
            </a:xfrm>
            <a:prstGeom prst="rect">
              <a:avLst/>
            </a:prstGeom>
            <a:solidFill>
              <a:srgbClr val="2DDF9B"/>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67" name="Shape 318">
              <a:extLst>
                <a:ext uri="{FF2B5EF4-FFF2-40B4-BE49-F238E27FC236}">
                  <a16:creationId xmlns:a16="http://schemas.microsoft.com/office/drawing/2014/main" id="{EAC708D0-3DDF-497F-A25A-F48340C03618}"/>
                </a:ext>
              </a:extLst>
            </p:cNvPr>
            <p:cNvSpPr/>
            <p:nvPr/>
          </p:nvSpPr>
          <p:spPr>
            <a:xfrm>
              <a:off x="4008844" y="2477193"/>
              <a:ext cx="180000" cy="1678071"/>
            </a:xfrm>
            <a:prstGeom prst="rect">
              <a:avLst/>
            </a:prstGeom>
            <a:solidFill>
              <a:srgbClr val="D73B37"/>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rgbClr val="C0504D"/>
                </a:solidFill>
                <a:latin typeface="Arial"/>
                <a:ea typeface="Arial"/>
                <a:cs typeface="Arial"/>
                <a:sym typeface="Arial"/>
              </a:endParaRPr>
            </a:p>
          </p:txBody>
        </p:sp>
        <p:sp>
          <p:nvSpPr>
            <p:cNvPr id="102" name="Shape 312">
              <a:extLst>
                <a:ext uri="{FF2B5EF4-FFF2-40B4-BE49-F238E27FC236}">
                  <a16:creationId xmlns:a16="http://schemas.microsoft.com/office/drawing/2014/main" id="{06967E3A-1EEF-4269-AE36-6B0F99D37D3C}"/>
                </a:ext>
              </a:extLst>
            </p:cNvPr>
            <p:cNvSpPr txBox="1"/>
            <p:nvPr/>
          </p:nvSpPr>
          <p:spPr>
            <a:xfrm>
              <a:off x="2332189" y="4025111"/>
              <a:ext cx="561570" cy="250156"/>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rgbClr val="9F5900"/>
                </a:buClr>
                <a:buSzPct val="25000"/>
                <a:buFont typeface="Arial"/>
                <a:buNone/>
              </a:pPr>
              <a:r>
                <a:rPr lang="en-US" altLang="zh-TW" sz="800" b="0" i="0" u="none" strike="noStrike" cap="none" dirty="0">
                  <a:solidFill>
                    <a:schemeClr val="tx1">
                      <a:lumMod val="65000"/>
                      <a:lumOff val="35000"/>
                    </a:schemeClr>
                  </a:solidFill>
                  <a:latin typeface="Arial"/>
                  <a:ea typeface="Arial"/>
                  <a:cs typeface="Arial"/>
                  <a:sym typeface="Arial"/>
                </a:rPr>
                <a:t>0</a:t>
              </a:r>
              <a:endParaRPr lang="zh-TW" sz="800" b="0" i="0" u="none" strike="noStrike" cap="none" dirty="0">
                <a:solidFill>
                  <a:schemeClr val="tx1">
                    <a:lumMod val="65000"/>
                    <a:lumOff val="35000"/>
                  </a:schemeClr>
                </a:solidFill>
                <a:latin typeface="Arial"/>
                <a:ea typeface="Arial"/>
                <a:cs typeface="Arial"/>
                <a:sym typeface="Arial"/>
              </a:endParaRPr>
            </a:p>
          </p:txBody>
        </p:sp>
      </p:grpSp>
      <p:grpSp>
        <p:nvGrpSpPr>
          <p:cNvPr id="6" name="群組 5">
            <a:extLst>
              <a:ext uri="{FF2B5EF4-FFF2-40B4-BE49-F238E27FC236}">
                <a16:creationId xmlns:a16="http://schemas.microsoft.com/office/drawing/2014/main" id="{943C4B25-7D28-437B-A8A7-24C6817086CD}"/>
              </a:ext>
            </a:extLst>
          </p:cNvPr>
          <p:cNvGrpSpPr/>
          <p:nvPr/>
        </p:nvGrpSpPr>
        <p:grpSpPr>
          <a:xfrm>
            <a:off x="2276122" y="3946626"/>
            <a:ext cx="542182" cy="415494"/>
            <a:chOff x="2076712" y="3279937"/>
            <a:chExt cx="542182" cy="415494"/>
          </a:xfrm>
        </p:grpSpPr>
        <p:grpSp>
          <p:nvGrpSpPr>
            <p:cNvPr id="68" name="群組 67">
              <a:extLst>
                <a:ext uri="{FF2B5EF4-FFF2-40B4-BE49-F238E27FC236}">
                  <a16:creationId xmlns:a16="http://schemas.microsoft.com/office/drawing/2014/main" id="{4F85FABC-0B55-4AB9-8E13-C354564E8CEC}"/>
                </a:ext>
              </a:extLst>
            </p:cNvPr>
            <p:cNvGrpSpPr/>
            <p:nvPr/>
          </p:nvGrpSpPr>
          <p:grpSpPr>
            <a:xfrm>
              <a:off x="2139471" y="3279937"/>
              <a:ext cx="479423" cy="415494"/>
              <a:chOff x="-284390" y="3222816"/>
              <a:chExt cx="545341" cy="472624"/>
            </a:xfrm>
          </p:grpSpPr>
          <p:sp>
            <p:nvSpPr>
              <p:cNvPr id="74" name="Shape 81">
                <a:extLst>
                  <a:ext uri="{FF2B5EF4-FFF2-40B4-BE49-F238E27FC236}">
                    <a16:creationId xmlns:a16="http://schemas.microsoft.com/office/drawing/2014/main" id="{1D21C07C-352D-4662-B1BB-7E5092D05D4F}"/>
                  </a:ext>
                </a:extLst>
              </p:cNvPr>
              <p:cNvSpPr txBox="1"/>
              <p:nvPr/>
            </p:nvSpPr>
            <p:spPr>
              <a:xfrm>
                <a:off x="-284379" y="3222816"/>
                <a:ext cx="545330" cy="246299"/>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zh-TW" altLang="en-US" sz="800" b="1" i="0" u="none" strike="noStrike" cap="none" dirty="0">
                    <a:solidFill>
                      <a:schemeClr val="tx1">
                        <a:lumMod val="75000"/>
                        <a:lumOff val="25000"/>
                      </a:schemeClr>
                    </a:solidFill>
                    <a:latin typeface="+mj-lt"/>
                    <a:ea typeface="微軟正黑體" pitchFamily="34" charset="-120"/>
                    <a:sym typeface="Arial"/>
                  </a:rPr>
                  <a:t>寫入</a:t>
                </a:r>
                <a:endParaRPr lang="zh-TW" sz="800" b="1" i="0" u="none" strike="noStrike" cap="none" dirty="0">
                  <a:solidFill>
                    <a:schemeClr val="tx1">
                      <a:lumMod val="75000"/>
                      <a:lumOff val="25000"/>
                    </a:schemeClr>
                  </a:solidFill>
                  <a:latin typeface="+mj-lt"/>
                  <a:ea typeface="微軟正黑體" pitchFamily="34" charset="-120"/>
                  <a:sym typeface="Arial"/>
                </a:endParaRPr>
              </a:p>
            </p:txBody>
          </p:sp>
          <p:sp>
            <p:nvSpPr>
              <p:cNvPr id="72" name="Shape 81">
                <a:extLst>
                  <a:ext uri="{FF2B5EF4-FFF2-40B4-BE49-F238E27FC236}">
                    <a16:creationId xmlns:a16="http://schemas.microsoft.com/office/drawing/2014/main" id="{425E6AFB-CE55-4538-896F-5D341044FD39}"/>
                  </a:ext>
                </a:extLst>
              </p:cNvPr>
              <p:cNvSpPr txBox="1"/>
              <p:nvPr/>
            </p:nvSpPr>
            <p:spPr>
              <a:xfrm>
                <a:off x="-284390" y="3449141"/>
                <a:ext cx="545335" cy="246299"/>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zh-TW" altLang="en-US" sz="800" b="1" i="0" u="none" strike="noStrike" cap="none">
                    <a:solidFill>
                      <a:schemeClr val="tx1">
                        <a:lumMod val="75000"/>
                        <a:lumOff val="25000"/>
                      </a:schemeClr>
                    </a:solidFill>
                    <a:latin typeface="+mj-lt"/>
                    <a:ea typeface="微軟正黑體" pitchFamily="34" charset="-120"/>
                    <a:sym typeface="Arial"/>
                  </a:rPr>
                  <a:t>讀取</a:t>
                </a:r>
                <a:endParaRPr lang="zh-TW" sz="800" b="1" i="0" u="none" strike="noStrike" cap="none">
                  <a:solidFill>
                    <a:schemeClr val="tx1">
                      <a:lumMod val="75000"/>
                      <a:lumOff val="25000"/>
                    </a:schemeClr>
                  </a:solidFill>
                  <a:latin typeface="+mj-lt"/>
                  <a:ea typeface="微軟正黑體" pitchFamily="34" charset="-120"/>
                  <a:sym typeface="Arial"/>
                </a:endParaRPr>
              </a:p>
            </p:txBody>
          </p:sp>
        </p:grpSp>
        <p:grpSp>
          <p:nvGrpSpPr>
            <p:cNvPr id="363" name="群組 1">
              <a:extLst>
                <a:ext uri="{FF2B5EF4-FFF2-40B4-BE49-F238E27FC236}">
                  <a16:creationId xmlns:a16="http://schemas.microsoft.com/office/drawing/2014/main" id="{F044D6E3-EF81-4672-9980-3A1C19FA233C}"/>
                </a:ext>
              </a:extLst>
            </p:cNvPr>
            <p:cNvGrpSpPr/>
            <p:nvPr/>
          </p:nvGrpSpPr>
          <p:grpSpPr>
            <a:xfrm>
              <a:off x="2076712" y="3332430"/>
              <a:ext cx="110803" cy="309736"/>
              <a:chOff x="2059140" y="3282532"/>
              <a:chExt cx="126040" cy="352325"/>
            </a:xfrm>
          </p:grpSpPr>
          <p:sp>
            <p:nvSpPr>
              <p:cNvPr id="371" name="矩形 35">
                <a:extLst>
                  <a:ext uri="{FF2B5EF4-FFF2-40B4-BE49-F238E27FC236}">
                    <a16:creationId xmlns:a16="http://schemas.microsoft.com/office/drawing/2014/main" id="{A0C482FE-B402-4109-B335-6D50AEA4069E}"/>
                  </a:ext>
                </a:extLst>
              </p:cNvPr>
              <p:cNvSpPr/>
              <p:nvPr/>
            </p:nvSpPr>
            <p:spPr>
              <a:xfrm>
                <a:off x="2059176" y="3282532"/>
                <a:ext cx="126004" cy="126000"/>
              </a:xfrm>
              <a:prstGeom prst="rect">
                <a:avLst/>
              </a:prstGeom>
              <a:solidFill>
                <a:srgbClr val="2DD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8" name="矩形 33">
                <a:extLst>
                  <a:ext uri="{FF2B5EF4-FFF2-40B4-BE49-F238E27FC236}">
                    <a16:creationId xmlns:a16="http://schemas.microsoft.com/office/drawing/2014/main" id="{E45B4003-B680-4A89-834F-253BC23150FE}"/>
                  </a:ext>
                </a:extLst>
              </p:cNvPr>
              <p:cNvSpPr/>
              <p:nvPr/>
            </p:nvSpPr>
            <p:spPr>
              <a:xfrm>
                <a:off x="2059140" y="3508857"/>
                <a:ext cx="125999" cy="126000"/>
              </a:xfrm>
              <a:prstGeom prst="rect">
                <a:avLst/>
              </a:prstGeom>
              <a:solidFill>
                <a:srgbClr val="D7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spTree>
    <p:extLst>
      <p:ext uri="{BB962C8B-B14F-4D97-AF65-F5344CB8AC3E}">
        <p14:creationId xmlns:p14="http://schemas.microsoft.com/office/powerpoint/2010/main" val="10978454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34" name="圖片 33">
            <a:extLst>
              <a:ext uri="{FF2B5EF4-FFF2-40B4-BE49-F238E27FC236}">
                <a16:creationId xmlns:a16="http://schemas.microsoft.com/office/drawing/2014/main" id="{8414F963-CC75-1F4E-B205-2E3FA8EA37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84" y="1891116"/>
            <a:ext cx="9150681" cy="3304195"/>
          </a:xfrm>
          <a:prstGeom prst="rect">
            <a:avLst/>
          </a:prstGeom>
        </p:spPr>
      </p:pic>
      <p:pic>
        <p:nvPicPr>
          <p:cNvPr id="38" name="圖片 37">
            <a:extLst>
              <a:ext uri="{FF2B5EF4-FFF2-40B4-BE49-F238E27FC236}">
                <a16:creationId xmlns:a16="http://schemas.microsoft.com/office/drawing/2014/main" id="{12E5A611-1D0E-448D-B723-816BF66615F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448" t="1429" r="41844" b="-1429"/>
          <a:stretch/>
        </p:blipFill>
        <p:spPr>
          <a:xfrm>
            <a:off x="4448304" y="6290250"/>
            <a:ext cx="4522934" cy="1167757"/>
          </a:xfrm>
          <a:prstGeom prst="rect">
            <a:avLst/>
          </a:prstGeom>
        </p:spPr>
      </p:pic>
      <p:sp>
        <p:nvSpPr>
          <p:cNvPr id="35" name="Shape 604">
            <a:extLst>
              <a:ext uri="{FF2B5EF4-FFF2-40B4-BE49-F238E27FC236}">
                <a16:creationId xmlns:a16="http://schemas.microsoft.com/office/drawing/2014/main" id="{976BB58D-2AE2-47C0-B3FB-DB5207C39DC3}"/>
              </a:ext>
            </a:extLst>
          </p:cNvPr>
          <p:cNvSpPr/>
          <p:nvPr/>
        </p:nvSpPr>
        <p:spPr>
          <a:xfrm>
            <a:off x="1100101" y="3286870"/>
            <a:ext cx="3121614" cy="1704235"/>
          </a:xfrm>
          <a:prstGeom prst="rect">
            <a:avLst/>
          </a:prstGeom>
          <a:solidFill>
            <a:schemeClr val="bg1"/>
          </a:solidFill>
          <a:ln w="25400" cap="flat" cmpd="sng">
            <a:solidFill>
              <a:srgbClr val="00B0F0"/>
            </a:solidFill>
            <a:prstDash val="solid"/>
            <a:round/>
            <a:headEnd type="none" w="sm" len="sm"/>
            <a:tailEnd type="none" w="sm" len="sm"/>
          </a:ln>
          <a:effectLst>
            <a:innerShdw blurRad="114300">
              <a:prstClr val="black"/>
            </a:inn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1" i="0" u="none" strike="noStrike" cap="none">
              <a:solidFill>
                <a:schemeClr val="lt1"/>
              </a:solidFill>
              <a:latin typeface="Arial"/>
              <a:ea typeface="Arial"/>
              <a:cs typeface="Arial"/>
              <a:sym typeface="Arial"/>
            </a:endParaRPr>
          </a:p>
        </p:txBody>
      </p:sp>
      <p:grpSp>
        <p:nvGrpSpPr>
          <p:cNvPr id="9" name="群組 8">
            <a:extLst>
              <a:ext uri="{FF2B5EF4-FFF2-40B4-BE49-F238E27FC236}">
                <a16:creationId xmlns:a16="http://schemas.microsoft.com/office/drawing/2014/main" id="{96B2746D-A628-432F-B36F-621EE101F4F7}"/>
              </a:ext>
            </a:extLst>
          </p:cNvPr>
          <p:cNvGrpSpPr/>
          <p:nvPr/>
        </p:nvGrpSpPr>
        <p:grpSpPr>
          <a:xfrm>
            <a:off x="1203498" y="3348024"/>
            <a:ext cx="2905429" cy="1528781"/>
            <a:chOff x="1414967" y="3460253"/>
            <a:chExt cx="2754467" cy="1474866"/>
          </a:xfrm>
        </p:grpSpPr>
        <p:pic>
          <p:nvPicPr>
            <p:cNvPr id="592" name="Shape 59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414967" y="3460253"/>
              <a:ext cx="2754467" cy="1474866"/>
            </a:xfrm>
            <a:prstGeom prst="rect">
              <a:avLst/>
            </a:prstGeom>
            <a:noFill/>
            <a:ln>
              <a:noFill/>
            </a:ln>
          </p:spPr>
        </p:pic>
        <p:sp>
          <p:nvSpPr>
            <p:cNvPr id="593" name="Shape 593"/>
            <p:cNvSpPr/>
            <p:nvPr/>
          </p:nvSpPr>
          <p:spPr>
            <a:xfrm>
              <a:off x="1749430" y="4002072"/>
              <a:ext cx="2085540" cy="860461"/>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594" name="Shape 594"/>
          <p:cNvSpPr txBox="1">
            <a:spLocks noGrp="1"/>
          </p:cNvSpPr>
          <p:nvPr>
            <p:ph type="title"/>
          </p:nvPr>
        </p:nvSpPr>
        <p:spPr>
          <a:xfrm>
            <a:off x="-94949" y="160963"/>
            <a:ext cx="9382384" cy="888420"/>
          </a:xfrm>
          <a:prstGeom prst="rect">
            <a:avLst/>
          </a:prstGeom>
          <a:noFill/>
          <a:ln>
            <a:noFill/>
          </a:ln>
        </p:spPr>
        <p:txBody>
          <a:bodyPr spcFirstLastPara="1" wrap="square" lIns="91425" tIns="45700" rIns="91425" bIns="45700" anchor="ctr" anchorCtr="0">
            <a:noAutofit/>
          </a:bodyPr>
          <a:lstStyle/>
          <a:p>
            <a:pPr>
              <a:spcBef>
                <a:spcPts val="0"/>
              </a:spcBef>
              <a:buClr>
                <a:schemeClr val="lt1"/>
              </a:buClr>
              <a:buSzPts val="800"/>
            </a:pPr>
            <a:r>
              <a:rPr lang="zh-TW" altLang="en-US" dirty="0">
                <a:latin typeface="Microsoft JhengHei"/>
                <a:ea typeface="Microsoft JhengHei"/>
                <a:cs typeface="Microsoft JhengHei"/>
                <a:sym typeface="Microsoft JhengHei"/>
              </a:rPr>
              <a:t>新</a:t>
            </a:r>
            <a:r>
              <a:rPr lang="zh-TW" dirty="0">
                <a:latin typeface="Microsoft JhengHei"/>
                <a:ea typeface="Microsoft JhengHei"/>
                <a:cs typeface="Microsoft JhengHei"/>
                <a:sym typeface="Microsoft JhengHei"/>
              </a:rPr>
              <a:t>儲存架構</a:t>
            </a:r>
            <a:r>
              <a:rPr lang="en-US" altLang="zh-TW" dirty="0">
                <a:latin typeface="Microsoft JhengHei"/>
                <a:ea typeface="Microsoft JhengHei"/>
                <a:cs typeface="Microsoft JhengHei"/>
                <a:sym typeface="Microsoft JhengHei"/>
              </a:rPr>
              <a:t>: </a:t>
            </a:r>
            <a:r>
              <a:rPr lang="zh-TW" altLang="zh-TW" dirty="0">
                <a:latin typeface="Microsoft JhengHei"/>
                <a:ea typeface="Microsoft JhengHei"/>
                <a:cs typeface="Microsoft JhengHei"/>
                <a:sym typeface="Microsoft JhengHei"/>
              </a:rPr>
              <a:t>快照</a:t>
            </a:r>
            <a:r>
              <a:rPr lang="zh-TW" altLang="zh-TW" dirty="0">
                <a:solidFill>
                  <a:schemeClr val="lt1"/>
                </a:solidFill>
                <a:latin typeface="Microsoft JhengHei"/>
                <a:ea typeface="Microsoft JhengHei"/>
                <a:cs typeface="Microsoft JhengHei"/>
              </a:rPr>
              <a:t>擷取</a:t>
            </a:r>
            <a:r>
              <a:rPr lang="zh-TW" altLang="en-US" dirty="0">
                <a:solidFill>
                  <a:schemeClr val="lt1"/>
                </a:solidFill>
                <a:latin typeface="Microsoft JhengHei"/>
                <a:ea typeface="Microsoft JhengHei"/>
                <a:cs typeface="Microsoft JhengHei"/>
              </a:rPr>
              <a:t>自動</a:t>
            </a:r>
            <a:r>
              <a:rPr lang="zh-TW" dirty="0">
                <a:latin typeface="Microsoft JhengHei"/>
                <a:ea typeface="Microsoft JhengHei"/>
                <a:cs typeface="Microsoft JhengHei"/>
                <a:sym typeface="Microsoft JhengHei"/>
              </a:rPr>
              <a:t>包含SSD快取內容</a:t>
            </a:r>
            <a:endParaRPr sz="3200" i="0" u="none" strike="noStrike" cap="none" dirty="0">
              <a:solidFill>
                <a:schemeClr val="lt1"/>
              </a:solidFill>
              <a:latin typeface="Microsoft JhengHei"/>
              <a:ea typeface="Microsoft JhengHei"/>
              <a:cs typeface="Microsoft JhengHei"/>
              <a:sym typeface="Microsoft JhengHei"/>
            </a:endParaRPr>
          </a:p>
        </p:txBody>
      </p:sp>
      <p:grpSp>
        <p:nvGrpSpPr>
          <p:cNvPr id="8" name="群組 7">
            <a:extLst>
              <a:ext uri="{FF2B5EF4-FFF2-40B4-BE49-F238E27FC236}">
                <a16:creationId xmlns:a16="http://schemas.microsoft.com/office/drawing/2014/main" id="{47DD7094-9B02-47C2-9E2E-FDD7FE538D71}"/>
              </a:ext>
            </a:extLst>
          </p:cNvPr>
          <p:cNvGrpSpPr/>
          <p:nvPr/>
        </p:nvGrpSpPr>
        <p:grpSpPr>
          <a:xfrm>
            <a:off x="1203270" y="2402939"/>
            <a:ext cx="2905887" cy="951456"/>
            <a:chOff x="1184869" y="2615664"/>
            <a:chExt cx="2905887" cy="951456"/>
          </a:xfrm>
        </p:grpSpPr>
        <p:grpSp>
          <p:nvGrpSpPr>
            <p:cNvPr id="6" name="群組 5">
              <a:extLst>
                <a:ext uri="{FF2B5EF4-FFF2-40B4-BE49-F238E27FC236}">
                  <a16:creationId xmlns:a16="http://schemas.microsoft.com/office/drawing/2014/main" id="{6E4BECD2-4DD1-4BEA-96C0-F6E32C1F5E53}"/>
                </a:ext>
              </a:extLst>
            </p:cNvPr>
            <p:cNvGrpSpPr/>
            <p:nvPr/>
          </p:nvGrpSpPr>
          <p:grpSpPr>
            <a:xfrm>
              <a:off x="1184869" y="3270637"/>
              <a:ext cx="2905885" cy="296483"/>
              <a:chOff x="789813" y="3158878"/>
              <a:chExt cx="4611996" cy="351064"/>
            </a:xfrm>
          </p:grpSpPr>
          <p:sp>
            <p:nvSpPr>
              <p:cNvPr id="598" name="Shape 598"/>
              <p:cNvSpPr/>
              <p:nvPr/>
            </p:nvSpPr>
            <p:spPr>
              <a:xfrm>
                <a:off x="789813" y="3158878"/>
                <a:ext cx="2367914" cy="351064"/>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zh-TW" b="1">
                    <a:solidFill>
                      <a:schemeClr val="lt1"/>
                    </a:solidFill>
                    <a:latin typeface="Microsoft JhengHei"/>
                    <a:ea typeface="Microsoft JhengHei"/>
                    <a:cs typeface="Microsoft JhengHei"/>
                    <a:sym typeface="Microsoft JhengHei"/>
                  </a:rPr>
                  <a:t>磁碟區</a:t>
                </a:r>
                <a:endParaRPr sz="1400" b="1" i="0" u="none" strike="noStrike" cap="none">
                  <a:solidFill>
                    <a:schemeClr val="lt1"/>
                  </a:solidFill>
                  <a:latin typeface="Microsoft JhengHei"/>
                  <a:ea typeface="Microsoft JhengHei"/>
                  <a:cs typeface="Microsoft JhengHei"/>
                  <a:sym typeface="Microsoft JhengHei"/>
                </a:endParaRPr>
              </a:p>
            </p:txBody>
          </p:sp>
          <p:sp>
            <p:nvSpPr>
              <p:cNvPr id="599" name="Shape 599"/>
              <p:cNvSpPr/>
              <p:nvPr/>
            </p:nvSpPr>
            <p:spPr>
              <a:xfrm>
                <a:off x="3079289" y="3158878"/>
                <a:ext cx="2322520" cy="351064"/>
              </a:xfrm>
              <a:prstGeom prst="rect">
                <a:avLst/>
              </a:prstGeom>
              <a:solidFill>
                <a:srgbClr val="CC00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zh-TW" sz="1400" b="1" i="0" u="none" strike="noStrike" cap="none" dirty="0">
                    <a:solidFill>
                      <a:schemeClr val="lt1"/>
                    </a:solidFill>
                    <a:latin typeface="Microsoft JhengHei"/>
                    <a:ea typeface="Microsoft JhengHei"/>
                    <a:cs typeface="Microsoft JhengHei"/>
                    <a:sym typeface="Microsoft JhengHei"/>
                  </a:rPr>
                  <a:t>iSCSI LUN</a:t>
                </a:r>
                <a:endParaRPr sz="1400" b="1" i="0" u="none" strike="noStrike" cap="none" dirty="0">
                  <a:solidFill>
                    <a:schemeClr val="lt1"/>
                  </a:solidFill>
                  <a:latin typeface="Microsoft JhengHei"/>
                  <a:ea typeface="Microsoft JhengHei"/>
                  <a:cs typeface="Microsoft JhengHei"/>
                  <a:sym typeface="Microsoft JhengHei"/>
                </a:endParaRPr>
              </a:p>
            </p:txBody>
          </p:sp>
        </p:grpSp>
        <p:sp>
          <p:nvSpPr>
            <p:cNvPr id="600" name="Shape 600"/>
            <p:cNvSpPr/>
            <p:nvPr/>
          </p:nvSpPr>
          <p:spPr>
            <a:xfrm>
              <a:off x="1184869" y="2615664"/>
              <a:ext cx="2905887" cy="296483"/>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zh-TW" b="1">
                  <a:solidFill>
                    <a:schemeClr val="lt1"/>
                  </a:solidFill>
                  <a:latin typeface="Microsoft JhengHei"/>
                  <a:ea typeface="Microsoft JhengHei"/>
                  <a:cs typeface="Microsoft JhengHei"/>
                  <a:sym typeface="Microsoft JhengHei"/>
                </a:rPr>
                <a:t>舊的</a:t>
              </a:r>
              <a:r>
                <a:rPr lang="zh-TW" altLang="en-US" b="1">
                  <a:solidFill>
                    <a:schemeClr val="lt1"/>
                  </a:solidFill>
                  <a:latin typeface="Microsoft JhengHei"/>
                  <a:ea typeface="Microsoft JhengHei"/>
                  <a:cs typeface="Microsoft JhengHei"/>
                  <a:sym typeface="Microsoft JhengHei"/>
                </a:rPr>
                <a:t> </a:t>
              </a:r>
              <a:r>
                <a:rPr lang="zh-TW" b="1">
                  <a:solidFill>
                    <a:schemeClr val="lt1"/>
                  </a:solidFill>
                  <a:latin typeface="Microsoft JhengHei"/>
                  <a:ea typeface="Microsoft JhengHei"/>
                  <a:cs typeface="Microsoft JhengHei"/>
                  <a:sym typeface="Microsoft JhengHei"/>
                </a:rPr>
                <a:t>SSD</a:t>
              </a:r>
              <a:r>
                <a:rPr lang="zh-TW" altLang="en-US" b="1">
                  <a:solidFill>
                    <a:schemeClr val="lt1"/>
                  </a:solidFill>
                  <a:latin typeface="Microsoft JhengHei"/>
                  <a:ea typeface="Microsoft JhengHei"/>
                  <a:cs typeface="Microsoft JhengHei"/>
                  <a:sym typeface="Microsoft JhengHei"/>
                </a:rPr>
                <a:t> </a:t>
              </a:r>
              <a:r>
                <a:rPr lang="zh-TW" b="1">
                  <a:solidFill>
                    <a:schemeClr val="lt1"/>
                  </a:solidFill>
                  <a:latin typeface="Microsoft JhengHei"/>
                  <a:ea typeface="Microsoft JhengHei"/>
                  <a:cs typeface="Microsoft JhengHei"/>
                  <a:sym typeface="Microsoft JhengHei"/>
                </a:rPr>
                <a:t>快取</a:t>
              </a:r>
              <a:endParaRPr sz="1400" b="1" i="0" u="none" strike="noStrike" cap="none">
                <a:solidFill>
                  <a:schemeClr val="lt1"/>
                </a:solidFill>
                <a:latin typeface="Microsoft JhengHei"/>
                <a:ea typeface="Microsoft JhengHei"/>
                <a:cs typeface="Microsoft JhengHei"/>
                <a:sym typeface="Microsoft JhengHei"/>
              </a:endParaRPr>
            </a:p>
          </p:txBody>
        </p:sp>
        <p:sp>
          <p:nvSpPr>
            <p:cNvPr id="17" name="Shape 597">
              <a:extLst>
                <a:ext uri="{FF2B5EF4-FFF2-40B4-BE49-F238E27FC236}">
                  <a16:creationId xmlns:a16="http://schemas.microsoft.com/office/drawing/2014/main" id="{C7F52D38-DE23-4878-9571-CF9D50130BD0}"/>
                </a:ext>
              </a:extLst>
            </p:cNvPr>
            <p:cNvSpPr/>
            <p:nvPr/>
          </p:nvSpPr>
          <p:spPr>
            <a:xfrm>
              <a:off x="1184869" y="2953930"/>
              <a:ext cx="2905887" cy="269163"/>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zh-TW" b="1">
                  <a:solidFill>
                    <a:schemeClr val="lt1"/>
                  </a:solidFill>
                  <a:latin typeface="Microsoft JhengHei"/>
                  <a:ea typeface="Microsoft JhengHei"/>
                  <a:cs typeface="Microsoft JhengHei"/>
                  <a:sym typeface="Microsoft JhengHei"/>
                </a:rPr>
                <a:t>儲存池</a:t>
              </a:r>
              <a:endParaRPr sz="1400" b="1" i="0" u="none" strike="noStrike" cap="none">
                <a:solidFill>
                  <a:schemeClr val="lt1"/>
                </a:solidFill>
                <a:latin typeface="Microsoft JhengHei"/>
                <a:ea typeface="Microsoft JhengHei"/>
                <a:cs typeface="Microsoft JhengHei"/>
                <a:sym typeface="Microsoft JhengHei"/>
              </a:endParaRPr>
            </a:p>
          </p:txBody>
        </p:sp>
      </p:grpSp>
      <p:grpSp>
        <p:nvGrpSpPr>
          <p:cNvPr id="10" name="群組 9">
            <a:extLst>
              <a:ext uri="{FF2B5EF4-FFF2-40B4-BE49-F238E27FC236}">
                <a16:creationId xmlns:a16="http://schemas.microsoft.com/office/drawing/2014/main" id="{4E336EC9-92DF-4CE1-93F0-539CD5549E88}"/>
              </a:ext>
            </a:extLst>
          </p:cNvPr>
          <p:cNvGrpSpPr/>
          <p:nvPr/>
        </p:nvGrpSpPr>
        <p:grpSpPr>
          <a:xfrm>
            <a:off x="5316351" y="2516985"/>
            <a:ext cx="3129091" cy="1769907"/>
            <a:chOff x="5734423" y="2576297"/>
            <a:chExt cx="3129091" cy="1769907"/>
          </a:xfrm>
        </p:grpSpPr>
        <p:sp>
          <p:nvSpPr>
            <p:cNvPr id="4" name="橢圓 3">
              <a:extLst>
                <a:ext uri="{FF2B5EF4-FFF2-40B4-BE49-F238E27FC236}">
                  <a16:creationId xmlns:a16="http://schemas.microsoft.com/office/drawing/2014/main" id="{B7445214-9B4D-4234-B1E0-E544F27BF339}"/>
                </a:ext>
              </a:extLst>
            </p:cNvPr>
            <p:cNvSpPr/>
            <p:nvPr/>
          </p:nvSpPr>
          <p:spPr>
            <a:xfrm>
              <a:off x="6749740" y="2576297"/>
              <a:ext cx="1090612" cy="1090612"/>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04" name="Shape 604"/>
            <p:cNvSpPr/>
            <p:nvPr/>
          </p:nvSpPr>
          <p:spPr>
            <a:xfrm>
              <a:off x="5734423" y="3262063"/>
              <a:ext cx="3129091" cy="1084141"/>
            </a:xfrm>
            <a:prstGeom prst="rect">
              <a:avLst/>
            </a:prstGeom>
            <a:solidFill>
              <a:schemeClr val="bg1"/>
            </a:solidFill>
            <a:ln w="25400" cap="flat" cmpd="sng">
              <a:solidFill>
                <a:srgbClr val="00B0F0"/>
              </a:solidFill>
              <a:prstDash val="solid"/>
              <a:round/>
              <a:headEnd type="none" w="sm" len="sm"/>
              <a:tailEnd type="none" w="sm" len="sm"/>
            </a:ln>
            <a:effectLst>
              <a:innerShdw blurRad="114300">
                <a:prstClr val="black"/>
              </a:inn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1" i="0" u="none" strike="noStrike" cap="none">
                <a:solidFill>
                  <a:schemeClr val="lt1"/>
                </a:solidFill>
                <a:latin typeface="Arial"/>
                <a:ea typeface="Arial"/>
                <a:cs typeface="Arial"/>
                <a:sym typeface="Arial"/>
              </a:endParaRPr>
            </a:p>
          </p:txBody>
        </p:sp>
        <p:sp>
          <p:nvSpPr>
            <p:cNvPr id="601" name="Shape 601"/>
            <p:cNvSpPr/>
            <p:nvPr/>
          </p:nvSpPr>
          <p:spPr>
            <a:xfrm>
              <a:off x="5824956" y="3652549"/>
              <a:ext cx="2948025" cy="291036"/>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zh-TW" b="1" dirty="0">
                  <a:solidFill>
                    <a:schemeClr val="lt1"/>
                  </a:solidFill>
                  <a:latin typeface="Microsoft JhengHei"/>
                  <a:ea typeface="Microsoft JhengHei"/>
                  <a:cs typeface="Microsoft JhengHei"/>
                  <a:sym typeface="Microsoft JhengHei"/>
                </a:rPr>
                <a:t>新的</a:t>
              </a:r>
              <a:r>
                <a:rPr lang="zh-TW" altLang="en-US" b="1" dirty="0">
                  <a:solidFill>
                    <a:schemeClr val="lt1"/>
                  </a:solidFill>
                  <a:latin typeface="Microsoft JhengHei"/>
                  <a:ea typeface="Microsoft JhengHei"/>
                  <a:cs typeface="Microsoft JhengHei"/>
                  <a:sym typeface="Microsoft JhengHei"/>
                </a:rPr>
                <a:t> </a:t>
              </a:r>
              <a:r>
                <a:rPr lang="zh-TW" b="1" dirty="0">
                  <a:solidFill>
                    <a:schemeClr val="lt1"/>
                  </a:solidFill>
                  <a:latin typeface="Microsoft JhengHei"/>
                  <a:ea typeface="Microsoft JhengHei"/>
                  <a:cs typeface="Microsoft JhengHei"/>
                  <a:sym typeface="Microsoft JhengHei"/>
                </a:rPr>
                <a:t>SSD</a:t>
              </a:r>
              <a:r>
                <a:rPr lang="zh-TW" altLang="en-US" b="1" dirty="0">
                  <a:solidFill>
                    <a:schemeClr val="lt1"/>
                  </a:solidFill>
                  <a:latin typeface="Microsoft JhengHei"/>
                  <a:ea typeface="Microsoft JhengHei"/>
                  <a:cs typeface="Microsoft JhengHei"/>
                  <a:sym typeface="Microsoft JhengHei"/>
                </a:rPr>
                <a:t> </a:t>
              </a:r>
              <a:r>
                <a:rPr lang="zh-TW" b="1" dirty="0">
                  <a:solidFill>
                    <a:schemeClr val="lt1"/>
                  </a:solidFill>
                  <a:latin typeface="Microsoft JhengHei"/>
                  <a:ea typeface="Microsoft JhengHei"/>
                  <a:cs typeface="Microsoft JhengHei"/>
                  <a:sym typeface="Microsoft JhengHei"/>
                </a:rPr>
                <a:t>快取</a:t>
              </a:r>
              <a:endParaRPr sz="1400" b="1" i="0" u="none" strike="noStrike" cap="none" dirty="0">
                <a:solidFill>
                  <a:schemeClr val="lt1"/>
                </a:solidFill>
                <a:latin typeface="Microsoft JhengHei"/>
                <a:ea typeface="Microsoft JhengHei"/>
                <a:cs typeface="Microsoft JhengHei"/>
                <a:sym typeface="Microsoft JhengHei"/>
              </a:endParaRPr>
            </a:p>
          </p:txBody>
        </p:sp>
        <p:pic>
          <p:nvPicPr>
            <p:cNvPr id="605" name="Shape 605" descr="ç¸éåç"/>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979838" y="2656903"/>
              <a:ext cx="630416" cy="630416"/>
            </a:xfrm>
            <a:prstGeom prst="rect">
              <a:avLst/>
            </a:prstGeom>
            <a:noFill/>
            <a:ln>
              <a:noFill/>
            </a:ln>
          </p:spPr>
        </p:pic>
        <p:grpSp>
          <p:nvGrpSpPr>
            <p:cNvPr id="3" name="群組 2">
              <a:extLst>
                <a:ext uri="{FF2B5EF4-FFF2-40B4-BE49-F238E27FC236}">
                  <a16:creationId xmlns:a16="http://schemas.microsoft.com/office/drawing/2014/main" id="{3F5A6918-1953-493B-88D8-99103534DE7B}"/>
                </a:ext>
              </a:extLst>
            </p:cNvPr>
            <p:cNvGrpSpPr/>
            <p:nvPr/>
          </p:nvGrpSpPr>
          <p:grpSpPr>
            <a:xfrm>
              <a:off x="5824955" y="3997426"/>
              <a:ext cx="2948026" cy="260061"/>
              <a:chOff x="4784767" y="4453543"/>
              <a:chExt cx="4540246" cy="323336"/>
            </a:xfrm>
          </p:grpSpPr>
          <p:sp>
            <p:nvSpPr>
              <p:cNvPr id="18" name="Shape 598">
                <a:extLst>
                  <a:ext uri="{FF2B5EF4-FFF2-40B4-BE49-F238E27FC236}">
                    <a16:creationId xmlns:a16="http://schemas.microsoft.com/office/drawing/2014/main" id="{FF1D7578-4B01-463F-8813-4FFE0C9F705C}"/>
                  </a:ext>
                </a:extLst>
              </p:cNvPr>
              <p:cNvSpPr/>
              <p:nvPr/>
            </p:nvSpPr>
            <p:spPr>
              <a:xfrm>
                <a:off x="4784767" y="4453544"/>
                <a:ext cx="2264083" cy="323335"/>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zh-TW" b="1">
                    <a:solidFill>
                      <a:schemeClr val="lt1"/>
                    </a:solidFill>
                    <a:latin typeface="Microsoft JhengHei"/>
                    <a:ea typeface="Microsoft JhengHei"/>
                    <a:cs typeface="Microsoft JhengHei"/>
                    <a:sym typeface="Microsoft JhengHei"/>
                  </a:rPr>
                  <a:t>磁碟區</a:t>
                </a:r>
                <a:endParaRPr sz="1400" b="1" i="0" u="none" strike="noStrike" cap="none">
                  <a:solidFill>
                    <a:schemeClr val="lt1"/>
                  </a:solidFill>
                  <a:latin typeface="Microsoft JhengHei"/>
                  <a:ea typeface="Microsoft JhengHei"/>
                  <a:cs typeface="Microsoft JhengHei"/>
                  <a:sym typeface="Microsoft JhengHei"/>
                </a:endParaRPr>
              </a:p>
            </p:txBody>
          </p:sp>
          <p:sp>
            <p:nvSpPr>
              <p:cNvPr id="19" name="Shape 599">
                <a:extLst>
                  <a:ext uri="{FF2B5EF4-FFF2-40B4-BE49-F238E27FC236}">
                    <a16:creationId xmlns:a16="http://schemas.microsoft.com/office/drawing/2014/main" id="{4C9B759B-68BF-4526-A8C7-0DD32A7450AC}"/>
                  </a:ext>
                </a:extLst>
              </p:cNvPr>
              <p:cNvSpPr/>
              <p:nvPr/>
            </p:nvSpPr>
            <p:spPr>
              <a:xfrm>
                <a:off x="7048850" y="4453543"/>
                <a:ext cx="2276163" cy="323336"/>
              </a:xfrm>
              <a:prstGeom prst="rect">
                <a:avLst/>
              </a:prstGeom>
              <a:solidFill>
                <a:srgbClr val="CC00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zh-TW" sz="1400" b="1" i="0" u="none" strike="noStrike" cap="none">
                    <a:solidFill>
                      <a:schemeClr val="lt1"/>
                    </a:solidFill>
                    <a:latin typeface="Microsoft JhengHei"/>
                    <a:ea typeface="Microsoft JhengHei"/>
                    <a:cs typeface="Microsoft JhengHei"/>
                    <a:sym typeface="Microsoft JhengHei"/>
                  </a:rPr>
                  <a:t>iSCSI LUN</a:t>
                </a:r>
                <a:endParaRPr sz="1400" b="1" i="0" u="none" strike="noStrike" cap="none">
                  <a:solidFill>
                    <a:schemeClr val="lt1"/>
                  </a:solidFill>
                  <a:latin typeface="Microsoft JhengHei"/>
                  <a:ea typeface="Microsoft JhengHei"/>
                  <a:cs typeface="Microsoft JhengHei"/>
                  <a:sym typeface="Microsoft JhengHei"/>
                </a:endParaRPr>
              </a:p>
            </p:txBody>
          </p:sp>
        </p:grpSp>
        <p:sp>
          <p:nvSpPr>
            <p:cNvPr id="597" name="Shape 597"/>
            <p:cNvSpPr/>
            <p:nvPr/>
          </p:nvSpPr>
          <p:spPr>
            <a:xfrm>
              <a:off x="5824955" y="3346182"/>
              <a:ext cx="2948026" cy="256344"/>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zh-TW" b="1">
                  <a:solidFill>
                    <a:schemeClr val="lt1"/>
                  </a:solidFill>
                  <a:latin typeface="Microsoft JhengHei"/>
                  <a:ea typeface="Microsoft JhengHei"/>
                  <a:cs typeface="Microsoft JhengHei"/>
                  <a:sym typeface="Microsoft JhengHei"/>
                </a:rPr>
                <a:t>儲存池</a:t>
              </a:r>
              <a:endParaRPr sz="1400" b="1" i="0" u="none" strike="noStrike" cap="none">
                <a:solidFill>
                  <a:schemeClr val="lt1"/>
                </a:solidFill>
                <a:latin typeface="Microsoft JhengHei"/>
                <a:ea typeface="Microsoft JhengHei"/>
                <a:cs typeface="Microsoft JhengHei"/>
                <a:sym typeface="Microsoft JhengHei"/>
              </a:endParaRPr>
            </a:p>
          </p:txBody>
        </p:sp>
      </p:grpSp>
      <p:sp>
        <p:nvSpPr>
          <p:cNvPr id="32" name="內容版面配置區 1">
            <a:extLst>
              <a:ext uri="{FF2B5EF4-FFF2-40B4-BE49-F238E27FC236}">
                <a16:creationId xmlns:a16="http://schemas.microsoft.com/office/drawing/2014/main" id="{2C3E354B-2177-4ED4-A0EB-7025F873B108}"/>
              </a:ext>
            </a:extLst>
          </p:cNvPr>
          <p:cNvSpPr txBox="1">
            <a:spLocks/>
          </p:cNvSpPr>
          <p:nvPr/>
        </p:nvSpPr>
        <p:spPr>
          <a:xfrm>
            <a:off x="4951673" y="1212430"/>
            <a:ext cx="4068324" cy="895382"/>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Clr>
                <a:srgbClr val="006600"/>
              </a:buClr>
              <a:buSzPct val="85000"/>
              <a:buFont typeface="Wingdings" pitchFamily="2" charset="2"/>
              <a:buChar char="l"/>
              <a:defRPr sz="2000" b="1" kern="1200">
                <a:solidFill>
                  <a:schemeClr val="tx1"/>
                </a:solidFill>
                <a:latin typeface="Microsoft JhengHei" panose="020B0604030504040204" pitchFamily="34" charset="-120"/>
                <a:ea typeface="Microsoft JhengHei" panose="020B0604030504040204" pitchFamily="34" charset="-120"/>
                <a:cs typeface="+mn-cs"/>
              </a:defRPr>
            </a:lvl1pPr>
            <a:lvl2pPr marL="742950" indent="-285750" algn="l" defTabSz="914400" rtl="0" eaLnBrk="1" latinLnBrk="0" hangingPunct="1">
              <a:spcBef>
                <a:spcPct val="20000"/>
              </a:spcBef>
              <a:buFont typeface="Arial" pitchFamily="34" charset="0"/>
              <a:buChar char="–"/>
              <a:defRPr sz="1800" b="0" kern="1200">
                <a:solidFill>
                  <a:schemeClr val="tx1"/>
                </a:solidFill>
                <a:latin typeface="Microsoft JhengHei" panose="020B0604030504040204" pitchFamily="34" charset="-120"/>
                <a:ea typeface="Microsoft JhengHei" panose="020B0604030504040204" pitchFamily="34" charset="-120"/>
                <a:cs typeface="+mn-cs"/>
              </a:defRPr>
            </a:lvl2pPr>
            <a:lvl3pPr marL="1143000" indent="-228600" algn="l" defTabSz="914400" rtl="0" eaLnBrk="1" latinLnBrk="0" hangingPunct="1">
              <a:spcBef>
                <a:spcPct val="20000"/>
              </a:spcBef>
              <a:buFont typeface="Arial" pitchFamily="34" charset="0"/>
              <a:buChar char="•"/>
              <a:defRPr sz="1600" b="0" kern="1200">
                <a:solidFill>
                  <a:schemeClr val="tx1"/>
                </a:solidFill>
                <a:latin typeface="Microsoft JhengHei" panose="020B0604030504040204" pitchFamily="34" charset="-120"/>
                <a:ea typeface="Microsoft JhengHei" panose="020B0604030504040204" pitchFamily="34" charset="-120"/>
                <a:cs typeface="+mn-cs"/>
              </a:defRPr>
            </a:lvl3pPr>
            <a:lvl4pPr marL="1600200" indent="-228600" algn="l" defTabSz="914400" rtl="0" eaLnBrk="1" latinLnBrk="0" hangingPunct="1">
              <a:spcBef>
                <a:spcPct val="20000"/>
              </a:spcBef>
              <a:buFont typeface="Arial" pitchFamily="34" charset="0"/>
              <a:buChar char="–"/>
              <a:defRPr sz="1200" b="0" kern="1200">
                <a:solidFill>
                  <a:schemeClr val="tx1"/>
                </a:solidFill>
                <a:latin typeface="Microsoft JhengHei" panose="020B0604030504040204" pitchFamily="34" charset="-120"/>
                <a:ea typeface="Microsoft JhengHei" panose="020B0604030504040204" pitchFamily="34" charset="-120"/>
                <a:cs typeface="+mn-cs"/>
              </a:defRPr>
            </a:lvl4pPr>
            <a:lvl5pPr marL="2057400" indent="-228600" algn="l" defTabSz="914400" rtl="0" eaLnBrk="1" latinLnBrk="0" hangingPunct="1">
              <a:spcBef>
                <a:spcPct val="20000"/>
              </a:spcBef>
              <a:buFont typeface="Arial" pitchFamily="34" charset="0"/>
              <a:buChar char="»"/>
              <a:defRPr sz="1200" b="0" kern="1200">
                <a:solidFill>
                  <a:schemeClr val="tx1"/>
                </a:solidFill>
                <a:latin typeface="Microsoft JhengHei" panose="020B0604030504040204" pitchFamily="34" charset="-120"/>
                <a:ea typeface="Microsoft JhengHei" panose="020B0604030504040204"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tx1">
                  <a:lumMod val="75000"/>
                  <a:lumOff val="25000"/>
                </a:schemeClr>
              </a:buClr>
            </a:pPr>
            <a:r>
              <a:rPr kumimoji="1" lang="zh-TW" altLang="en-US" sz="1600" dirty="0">
                <a:solidFill>
                  <a:schemeClr val="tx1">
                    <a:lumMod val="75000"/>
                    <a:lumOff val="25000"/>
                  </a:schemeClr>
                </a:solidFill>
              </a:rPr>
              <a:t>新的 </a:t>
            </a:r>
            <a:r>
              <a:rPr kumimoji="1" lang="en" altLang="zh-TW" sz="1600" dirty="0">
                <a:solidFill>
                  <a:schemeClr val="tx1">
                    <a:lumMod val="75000"/>
                    <a:lumOff val="25000"/>
                  </a:schemeClr>
                </a:solidFill>
              </a:rPr>
              <a:t>SSD </a:t>
            </a:r>
            <a:r>
              <a:rPr kumimoji="1" lang="zh-TW" altLang="en-US" sz="1600" dirty="0">
                <a:solidFill>
                  <a:schemeClr val="tx1">
                    <a:lumMod val="75000"/>
                    <a:lumOff val="25000"/>
                  </a:schemeClr>
                </a:solidFill>
              </a:rPr>
              <a:t>快取 </a:t>
            </a:r>
            <a:r>
              <a:rPr kumimoji="1" lang="en-US" altLang="zh-TW" sz="1600" dirty="0">
                <a:solidFill>
                  <a:schemeClr val="tx1">
                    <a:lumMod val="75000"/>
                    <a:lumOff val="25000"/>
                  </a:schemeClr>
                </a:solidFill>
              </a:rPr>
              <a:t>: </a:t>
            </a:r>
            <a:r>
              <a:rPr kumimoji="1" lang="zh-TW" altLang="en-US" sz="1600" dirty="0">
                <a:solidFill>
                  <a:schemeClr val="tx1">
                    <a:lumMod val="75000"/>
                    <a:lumOff val="25000"/>
                  </a:schemeClr>
                </a:solidFill>
              </a:rPr>
              <a:t>快照擷取時自動包含寫入快取中的資料</a:t>
            </a:r>
          </a:p>
          <a:p>
            <a:pPr>
              <a:buClr>
                <a:schemeClr val="tx1">
                  <a:lumMod val="75000"/>
                  <a:lumOff val="25000"/>
                </a:schemeClr>
              </a:buClr>
            </a:pPr>
            <a:r>
              <a:rPr kumimoji="1" lang="zh-TW" altLang="en-US" sz="1600" dirty="0">
                <a:solidFill>
                  <a:srgbClr val="006600"/>
                </a:solidFill>
              </a:rPr>
              <a:t>當啟用快取時，不再需要擔心快照與實際資料的一致性</a:t>
            </a:r>
            <a:r>
              <a:rPr kumimoji="1" lang="en-US" altLang="zh-TW" sz="1600" dirty="0">
                <a:solidFill>
                  <a:srgbClr val="006600"/>
                </a:solidFill>
              </a:rPr>
              <a:t>!</a:t>
            </a:r>
            <a:endParaRPr kumimoji="1" lang="en-US" altLang="zh-TW" sz="1600" dirty="0"/>
          </a:p>
        </p:txBody>
      </p:sp>
      <p:pic>
        <p:nvPicPr>
          <p:cNvPr id="13" name="圖片 12">
            <a:extLst>
              <a:ext uri="{FF2B5EF4-FFF2-40B4-BE49-F238E27FC236}">
                <a16:creationId xmlns:a16="http://schemas.microsoft.com/office/drawing/2014/main" id="{17C297FB-A2CE-4719-86BA-D7823D706AF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 r="35397"/>
          <a:stretch/>
        </p:blipFill>
        <p:spPr>
          <a:xfrm>
            <a:off x="-705175" y="6222067"/>
            <a:ext cx="4522934" cy="1167757"/>
          </a:xfrm>
          <a:prstGeom prst="rect">
            <a:avLst/>
          </a:prstGeom>
        </p:spPr>
      </p:pic>
      <p:sp>
        <p:nvSpPr>
          <p:cNvPr id="2" name="內容版面配置區 1">
            <a:extLst>
              <a:ext uri="{FF2B5EF4-FFF2-40B4-BE49-F238E27FC236}">
                <a16:creationId xmlns:a16="http://schemas.microsoft.com/office/drawing/2014/main" id="{82E1CEE8-6708-724C-BA85-6E19E1F0D708}"/>
              </a:ext>
            </a:extLst>
          </p:cNvPr>
          <p:cNvSpPr>
            <a:spLocks noGrp="1"/>
          </p:cNvSpPr>
          <p:nvPr>
            <p:ph idx="1"/>
          </p:nvPr>
        </p:nvSpPr>
        <p:spPr>
          <a:xfrm>
            <a:off x="287867" y="1280761"/>
            <a:ext cx="4224253" cy="873816"/>
          </a:xfrm>
        </p:spPr>
        <p:txBody>
          <a:bodyPr vert="horz" lIns="91440" tIns="45720" rIns="91440" bIns="45720" rtlCol="0" anchor="t">
            <a:noAutofit/>
          </a:bodyPr>
          <a:lstStyle/>
          <a:p>
            <a:pPr marL="0" indent="0">
              <a:buNone/>
            </a:pPr>
            <a:r>
              <a:rPr kumimoji="1" lang="zh-TW" altLang="en-US" sz="1600" dirty="0">
                <a:solidFill>
                  <a:schemeClr val="tx1">
                    <a:lumMod val="75000"/>
                    <a:lumOff val="25000"/>
                  </a:schemeClr>
                </a:solidFill>
              </a:rPr>
              <a:t>舊的 </a:t>
            </a:r>
            <a:r>
              <a:rPr kumimoji="1" lang="en" altLang="zh-TW" sz="1600" dirty="0">
                <a:solidFill>
                  <a:schemeClr val="tx1">
                    <a:lumMod val="75000"/>
                    <a:lumOff val="25000"/>
                  </a:schemeClr>
                </a:solidFill>
              </a:rPr>
              <a:t>SSD</a:t>
            </a:r>
            <a:r>
              <a:rPr kumimoji="1" lang="en" altLang="zh-TW" sz="1600" dirty="0"/>
              <a:t> </a:t>
            </a:r>
            <a:r>
              <a:rPr kumimoji="1" lang="zh-TW" altLang="en-US" sz="1600" dirty="0">
                <a:solidFill>
                  <a:schemeClr val="tx1">
                    <a:lumMod val="75000"/>
                    <a:lumOff val="25000"/>
                  </a:schemeClr>
                </a:solidFill>
              </a:rPr>
              <a:t>快取</a:t>
            </a:r>
            <a:r>
              <a:rPr kumimoji="1" lang="en-US" altLang="zh-TW" sz="1600" dirty="0">
                <a:solidFill>
                  <a:schemeClr val="tx1">
                    <a:lumMod val="75000"/>
                    <a:lumOff val="25000"/>
                  </a:schemeClr>
                </a:solidFill>
              </a:rPr>
              <a:t>: </a:t>
            </a:r>
            <a:r>
              <a:rPr kumimoji="1" lang="zh-TW" altLang="en-US" sz="1600" dirty="0">
                <a:solidFill>
                  <a:schemeClr val="tx1">
                    <a:lumMod val="75000"/>
                    <a:lumOff val="25000"/>
                  </a:schemeClr>
                </a:solidFill>
              </a:rPr>
              <a:t>當使用寫入快取時，每次執行快照均需要先將快取資料寫回儲存池，當快取量大，高頻率</a:t>
            </a:r>
            <a:r>
              <a:rPr kumimoji="1" lang="en-US" altLang="zh-TW" sz="1600" dirty="0">
                <a:solidFill>
                  <a:schemeClr val="tx1">
                    <a:lumMod val="75000"/>
                    <a:lumOff val="25000"/>
                  </a:schemeClr>
                </a:solidFill>
              </a:rPr>
              <a:t>(</a:t>
            </a:r>
            <a:r>
              <a:rPr kumimoji="1" lang="zh-TW" altLang="en-US" sz="1600" dirty="0">
                <a:solidFill>
                  <a:schemeClr val="tx1">
                    <a:lumMod val="75000"/>
                    <a:lumOff val="25000"/>
                  </a:schemeClr>
                </a:solidFill>
              </a:rPr>
              <a:t>低於</a:t>
            </a:r>
            <a:r>
              <a:rPr kumimoji="1" lang="en-US" altLang="zh-TW" sz="1600" dirty="0">
                <a:solidFill>
                  <a:schemeClr val="tx1">
                    <a:lumMod val="75000"/>
                    <a:lumOff val="25000"/>
                  </a:schemeClr>
                </a:solidFill>
              </a:rPr>
              <a:t>30</a:t>
            </a:r>
            <a:r>
              <a:rPr kumimoji="1" lang="zh-TW" altLang="en-US" sz="1600" dirty="0">
                <a:solidFill>
                  <a:schemeClr val="tx1">
                    <a:lumMod val="75000"/>
                    <a:lumOff val="25000"/>
                  </a:schemeClr>
                </a:solidFill>
              </a:rPr>
              <a:t>分鐘</a:t>
            </a:r>
            <a:r>
              <a:rPr kumimoji="1" lang="en-US" altLang="zh-TW" sz="1600" dirty="0">
                <a:solidFill>
                  <a:schemeClr val="tx1">
                    <a:lumMod val="75000"/>
                    <a:lumOff val="25000"/>
                  </a:schemeClr>
                </a:solidFill>
              </a:rPr>
              <a:t>)</a:t>
            </a:r>
            <a:r>
              <a:rPr kumimoji="1" lang="zh-TW" altLang="en-US" sz="1600" dirty="0">
                <a:solidFill>
                  <a:schemeClr val="tx1">
                    <a:lumMod val="75000"/>
                    <a:lumOff val="25000"/>
                  </a:schemeClr>
                </a:solidFill>
              </a:rPr>
              <a:t>的快照</a:t>
            </a:r>
            <a:r>
              <a:rPr kumimoji="1" lang="zh-TW" altLang="en-US" sz="1600" dirty="0"/>
              <a:t>將難以</a:t>
            </a:r>
            <a:r>
              <a:rPr kumimoji="1" lang="zh-TW" altLang="en-US" sz="1600" dirty="0">
                <a:solidFill>
                  <a:schemeClr val="tx1">
                    <a:lumMod val="75000"/>
                    <a:lumOff val="25000"/>
                  </a:schemeClr>
                </a:solidFill>
              </a:rPr>
              <a:t>使用</a:t>
            </a:r>
          </a:p>
        </p:txBody>
      </p:sp>
    </p:spTree>
    <p:extLst>
      <p:ext uri="{BB962C8B-B14F-4D97-AF65-F5344CB8AC3E}">
        <p14:creationId xmlns:p14="http://schemas.microsoft.com/office/powerpoint/2010/main" val="20463550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11" name="Shape 71">
            <a:extLst>
              <a:ext uri="{FF2B5EF4-FFF2-40B4-BE49-F238E27FC236}">
                <a16:creationId xmlns:a16="http://schemas.microsoft.com/office/drawing/2014/main" id="{875D8730-99D8-4E93-870F-F9EC1CFE845D}"/>
              </a:ext>
            </a:extLst>
          </p:cNvPr>
          <p:cNvSpPr txBox="1">
            <a:spLocks noGrp="1"/>
          </p:cNvSpPr>
          <p:nvPr>
            <p:ph type="ctrTitle"/>
          </p:nvPr>
        </p:nvSpPr>
        <p:spPr>
          <a:xfrm>
            <a:off x="597643" y="2099842"/>
            <a:ext cx="8093966" cy="1101600"/>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b" anchorCtr="0">
            <a:noAutofit/>
          </a:bodyPr>
          <a:lstStyle/>
          <a:p>
            <a:pPr>
              <a:buClr>
                <a:schemeClr val="dk1"/>
              </a:buClr>
              <a:buSzPts val="4800"/>
            </a:pPr>
            <a:r>
              <a:rPr lang="zh-TW" dirty="0">
                <a:latin typeface="Microsoft JhengHei"/>
                <a:ea typeface="Microsoft JhengHei"/>
                <a:cs typeface="Microsoft JhengHei"/>
                <a:sym typeface="Microsoft JhengHei"/>
              </a:rPr>
              <a:t>儲存空間管理</a:t>
            </a:r>
            <a:r>
              <a:rPr lang="zh-TW" dirty="0">
                <a:latin typeface="Microsoft JhengHei"/>
                <a:ea typeface="Microsoft JhengHei"/>
                <a:cs typeface="Microsoft JhengHei"/>
              </a:rPr>
              <a:t>與磁碟</a:t>
            </a:r>
            <a:r>
              <a:rPr lang="zh-TW" dirty="0">
                <a:latin typeface="Microsoft JhengHei"/>
                <a:ea typeface="Microsoft JhengHei"/>
                <a:cs typeface="Microsoft JhengHei"/>
                <a:sym typeface="Microsoft JhengHei"/>
              </a:rPr>
              <a:t>監控</a:t>
            </a:r>
            <a:endParaRPr lang="zh-TW" b="0" dirty="0">
              <a:latin typeface="Microsoft JhengHei"/>
              <a:ea typeface="Microsoft JhengHei"/>
            </a:endParaRPr>
          </a:p>
        </p:txBody>
      </p:sp>
      <p:sp>
        <p:nvSpPr>
          <p:cNvPr id="13" name="Shape 73">
            <a:extLst>
              <a:ext uri="{FF2B5EF4-FFF2-40B4-BE49-F238E27FC236}">
                <a16:creationId xmlns:a16="http://schemas.microsoft.com/office/drawing/2014/main" id="{6ABD9F90-8953-4FFC-9158-C2843A17E8B4}"/>
              </a:ext>
            </a:extLst>
          </p:cNvPr>
          <p:cNvSpPr/>
          <p:nvPr/>
        </p:nvSpPr>
        <p:spPr>
          <a:xfrm>
            <a:off x="1453760" y="1456141"/>
            <a:ext cx="6461309" cy="485297"/>
          </a:xfrm>
          <a:prstGeom prst="rect">
            <a:avLst/>
          </a:prstGeom>
          <a:gradFill>
            <a:gsLst>
              <a:gs pos="0">
                <a:srgbClr val="000000">
                  <a:alpha val="0"/>
                </a:srgbClr>
              </a:gs>
              <a:gs pos="1000">
                <a:srgbClr val="000000">
                  <a:alpha val="0"/>
                </a:srgbClr>
              </a:gs>
              <a:gs pos="24000">
                <a:srgbClr val="000000"/>
              </a:gs>
              <a:gs pos="78000">
                <a:srgbClr val="000000"/>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pic>
        <p:nvPicPr>
          <p:cNvPr id="14" name="Shape 75" descr="NAS.png">
            <a:extLst>
              <a:ext uri="{FF2B5EF4-FFF2-40B4-BE49-F238E27FC236}">
                <a16:creationId xmlns:a16="http://schemas.microsoft.com/office/drawing/2014/main" id="{B514AA5E-E20A-45C6-A4FE-EB8B49E99855}"/>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860093" y="1323417"/>
            <a:ext cx="2471715" cy="750743"/>
          </a:xfrm>
          <a:prstGeom prst="rect">
            <a:avLst/>
          </a:prstGeom>
          <a:noFill/>
          <a:ln>
            <a:noFill/>
          </a:ln>
        </p:spPr>
      </p:pic>
      <p:sp>
        <p:nvSpPr>
          <p:cNvPr id="15" name="Shape 72">
            <a:extLst>
              <a:ext uri="{FF2B5EF4-FFF2-40B4-BE49-F238E27FC236}">
                <a16:creationId xmlns:a16="http://schemas.microsoft.com/office/drawing/2014/main" id="{4F307E0B-55D5-42AF-8954-6B52347BCCD1}"/>
              </a:ext>
            </a:extLst>
          </p:cNvPr>
          <p:cNvSpPr txBox="1">
            <a:spLocks/>
          </p:cNvSpPr>
          <p:nvPr/>
        </p:nvSpPr>
        <p:spPr>
          <a:xfrm>
            <a:off x="5115860" y="1363150"/>
            <a:ext cx="2109054" cy="49117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ctr" rtl="0">
              <a:lnSpc>
                <a:spcPct val="100000"/>
              </a:lnSpc>
              <a:spcBef>
                <a:spcPts val="480"/>
              </a:spcBef>
              <a:spcAft>
                <a:spcPts val="0"/>
              </a:spcAft>
              <a:buClr>
                <a:schemeClr val="lt1"/>
              </a:buClr>
              <a:buSzPts val="2400"/>
              <a:buFont typeface="Arial"/>
              <a:buNone/>
              <a:defRPr sz="2400" b="1" i="0" u="none" strike="noStrike" cap="none">
                <a:solidFill>
                  <a:schemeClr val="lt1"/>
                </a:solidFill>
                <a:latin typeface="Arial"/>
                <a:ea typeface="Arial"/>
                <a:cs typeface="Arial"/>
                <a:sym typeface="Arial"/>
              </a:defRPr>
            </a:lvl1pPr>
            <a:lvl2pPr marL="914400" marR="0" lvl="1"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2pPr>
            <a:lvl3pPr marL="1371600" marR="0" lvl="2" indent="-33020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317500" algn="ctr"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317500" algn="ctr"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L="3200400" marR="0" lvl="6"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L="3657600" marR="0" lvl="7"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L="4114800" marR="0" lvl="8"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pPr>
              <a:buSzPts val="3600"/>
            </a:pPr>
            <a:r>
              <a:rPr lang="zh-TW" sz="2800">
                <a:latin typeface="微軟正黑體" panose="020B0604030504040204" pitchFamily="34" charset="-120"/>
                <a:ea typeface="微軟正黑體" panose="020B0604030504040204" pitchFamily="34" charset="-120"/>
              </a:rPr>
              <a:t>新功能演繹</a:t>
            </a:r>
            <a:endParaRPr lang="zh-TW"/>
          </a:p>
        </p:txBody>
      </p:sp>
      <p:pic>
        <p:nvPicPr>
          <p:cNvPr id="19" name="Shape 74" descr="NAS.png">
            <a:extLst>
              <a:ext uri="{FF2B5EF4-FFF2-40B4-BE49-F238E27FC236}">
                <a16:creationId xmlns:a16="http://schemas.microsoft.com/office/drawing/2014/main" id="{B1B5E7AD-BBEB-4EBA-A7B6-2BC2D0C058D3}"/>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89878" y="641809"/>
            <a:ext cx="3048837" cy="1823748"/>
          </a:xfrm>
          <a:prstGeom prst="rect">
            <a:avLst/>
          </a:prstGeom>
          <a:noFill/>
          <a:ln>
            <a:noFill/>
          </a:ln>
        </p:spPr>
      </p:pic>
    </p:spTree>
    <p:extLst>
      <p:ext uri="{BB962C8B-B14F-4D97-AF65-F5344CB8AC3E}">
        <p14:creationId xmlns:p14="http://schemas.microsoft.com/office/powerpoint/2010/main" val="20564099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Shape 611"/>
          <p:cNvSpPr txBox="1">
            <a:spLocks noGrp="1"/>
          </p:cNvSpPr>
          <p:nvPr>
            <p:ph type="title"/>
          </p:nvPr>
        </p:nvSpPr>
        <p:spPr>
          <a:xfrm>
            <a:off x="156278" y="669264"/>
            <a:ext cx="5993510" cy="1587026"/>
          </a:xfrm>
          <a:prstGeom prst="rect">
            <a:avLst/>
          </a:prstGeom>
          <a:noFill/>
          <a:ln>
            <a:noFill/>
          </a:ln>
        </p:spPr>
        <p:txBody>
          <a:bodyPr spcFirstLastPara="1" wrap="square" lIns="91425" tIns="45700" rIns="91425" bIns="45700" anchor="ctr" anchorCtr="0">
            <a:noAutofit/>
          </a:bodyPr>
          <a:lstStyle/>
          <a:p>
            <a:pPr marR="0" lvl="0" algn="l" rtl="0">
              <a:spcBef>
                <a:spcPts val="0"/>
              </a:spcBef>
            </a:pPr>
            <a:r>
              <a:rPr lang="zh-TW" sz="3600" dirty="0">
                <a:latin typeface="Microsoft JhengHei"/>
                <a:ea typeface="Microsoft JhengHei"/>
                <a:cs typeface="Microsoft JhengHei"/>
                <a:sym typeface="Microsoft JhengHei"/>
              </a:rPr>
              <a:t>儲存空間管理新增功能：</a:t>
            </a:r>
            <a:endParaRPr sz="2400" i="0" u="none" strike="noStrike" cap="none" dirty="0">
              <a:solidFill>
                <a:schemeClr val="lt1"/>
              </a:solidFill>
              <a:latin typeface="Microsoft JhengHei"/>
              <a:ea typeface="Microsoft JhengHei"/>
              <a:cs typeface="Microsoft JhengHei"/>
            </a:endParaRPr>
          </a:p>
        </p:txBody>
      </p:sp>
      <p:sp>
        <p:nvSpPr>
          <p:cNvPr id="3" name="內容版面配置區 1">
            <a:extLst>
              <a:ext uri="{FF2B5EF4-FFF2-40B4-BE49-F238E27FC236}">
                <a16:creationId xmlns:a16="http://schemas.microsoft.com/office/drawing/2014/main" id="{B7E3C874-7CAF-4ECE-8585-69055DA9B1B0}"/>
              </a:ext>
            </a:extLst>
          </p:cNvPr>
          <p:cNvSpPr txBox="1">
            <a:spLocks/>
          </p:cNvSpPr>
          <p:nvPr/>
        </p:nvSpPr>
        <p:spPr>
          <a:xfrm>
            <a:off x="245925" y="1870449"/>
            <a:ext cx="4424687" cy="1769222"/>
          </a:xfrm>
          <a:prstGeom prst="rect">
            <a:avLst/>
          </a:prstGeom>
        </p:spPr>
        <p:txBody>
          <a:bodyPr/>
          <a:lstStyle>
            <a:lvl1pPr marL="342900" indent="-342900" algn="l" defTabSz="914400" rtl="0" eaLnBrk="1" latinLnBrk="0" hangingPunct="1">
              <a:spcBef>
                <a:spcPct val="20000"/>
              </a:spcBef>
              <a:buClr>
                <a:srgbClr val="006600"/>
              </a:buClr>
              <a:buSzPct val="85000"/>
              <a:buFont typeface="Wingdings" pitchFamily="2" charset="2"/>
              <a:buChar char="l"/>
              <a:defRPr sz="2200" b="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b="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b="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b="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b="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bg1"/>
              </a:buClr>
            </a:pPr>
            <a:r>
              <a:rPr lang="zh-TW" altLang="zh-TW" sz="2000" dirty="0">
                <a:solidFill>
                  <a:schemeClr val="bg1"/>
                </a:solidFill>
                <a:latin typeface="Microsoft JhengHei"/>
                <a:ea typeface="Microsoft JhengHei"/>
                <a:cs typeface="Microsoft JhengHei"/>
                <a:sym typeface="Microsoft JhengHei"/>
              </a:rPr>
              <a:t>磁碟區</a:t>
            </a:r>
            <a:r>
              <a:rPr lang="zh-TW" altLang="zh-TW" sz="2000" dirty="0">
                <a:solidFill>
                  <a:schemeClr val="bg1"/>
                </a:solidFill>
                <a:latin typeface="Microsoft JhengHei"/>
                <a:ea typeface="Microsoft JhengHei"/>
                <a:sym typeface="Microsoft JhengHei"/>
              </a:rPr>
              <a:t>配置大小與類型轉換精靈</a:t>
            </a:r>
            <a:endParaRPr lang="en-US" altLang="zh-TW" sz="2000" dirty="0">
              <a:solidFill>
                <a:schemeClr val="bg1"/>
              </a:solidFill>
              <a:latin typeface="Microsoft JhengHei"/>
              <a:ea typeface="Microsoft JhengHei"/>
              <a:sym typeface="Microsoft JhengHei"/>
            </a:endParaRPr>
          </a:p>
          <a:p>
            <a:pPr>
              <a:buClr>
                <a:schemeClr val="bg1"/>
              </a:buClr>
            </a:pPr>
            <a:r>
              <a:rPr lang="en-US" altLang="zh-TW" sz="2000" dirty="0">
                <a:solidFill>
                  <a:schemeClr val="bg1"/>
                </a:solidFill>
                <a:latin typeface="Microsoft JhengHei"/>
                <a:ea typeface="Microsoft JhengHei"/>
              </a:rPr>
              <a:t>VJBOD </a:t>
            </a:r>
            <a:r>
              <a:rPr lang="en-US" altLang="zh-TW" sz="2000" dirty="0" err="1">
                <a:solidFill>
                  <a:schemeClr val="bg1"/>
                </a:solidFill>
                <a:latin typeface="Microsoft JhengHei"/>
                <a:ea typeface="Microsoft JhengHei"/>
              </a:rPr>
              <a:t>支援基於RDMA</a:t>
            </a:r>
            <a:r>
              <a:rPr lang="en-US" altLang="zh-TW" sz="2000" dirty="0">
                <a:solidFill>
                  <a:schemeClr val="bg1"/>
                </a:solidFill>
                <a:latin typeface="Microsoft JhengHei"/>
                <a:ea typeface="Microsoft JhengHei"/>
              </a:rPr>
              <a:t> </a:t>
            </a:r>
            <a:r>
              <a:rPr lang="en-US" altLang="zh-TW" sz="2000" dirty="0" err="1">
                <a:solidFill>
                  <a:schemeClr val="bg1"/>
                </a:solidFill>
                <a:latin typeface="Microsoft JhengHei"/>
                <a:ea typeface="Microsoft JhengHei"/>
              </a:rPr>
              <a:t>RoCE</a:t>
            </a:r>
            <a:r>
              <a:rPr lang="en-US" altLang="zh-TW" sz="2000" dirty="0">
                <a:solidFill>
                  <a:schemeClr val="bg1"/>
                </a:solidFill>
                <a:latin typeface="Microsoft JhengHei"/>
                <a:ea typeface="Microsoft JhengHei"/>
              </a:rPr>
              <a:t> 的 </a:t>
            </a:r>
            <a:r>
              <a:rPr lang="en-US" altLang="zh-TW" sz="2000" dirty="0" err="1">
                <a:solidFill>
                  <a:schemeClr val="bg1"/>
                </a:solidFill>
                <a:latin typeface="Microsoft JhengHei"/>
                <a:ea typeface="Microsoft JhengHei"/>
              </a:rPr>
              <a:t>iSER</a:t>
            </a:r>
            <a:r>
              <a:rPr lang="en-US" altLang="zh-TW" sz="2000" dirty="0">
                <a:solidFill>
                  <a:schemeClr val="bg1"/>
                </a:solidFill>
                <a:latin typeface="Microsoft JhengHei"/>
                <a:ea typeface="Microsoft JhengHei"/>
              </a:rPr>
              <a:t> </a:t>
            </a:r>
            <a:r>
              <a:rPr lang="en-US" altLang="zh-TW" sz="2000" dirty="0" err="1">
                <a:solidFill>
                  <a:schemeClr val="bg1"/>
                </a:solidFill>
                <a:latin typeface="Microsoft JhengHei"/>
                <a:ea typeface="Microsoft JhengHei"/>
              </a:rPr>
              <a:t>協定</a:t>
            </a:r>
            <a:endParaRPr lang="en-US" altLang="zh-TW" sz="2000" dirty="0">
              <a:solidFill>
                <a:schemeClr val="bg1"/>
              </a:solidFill>
              <a:latin typeface="Microsoft JhengHei"/>
              <a:ea typeface="Microsoft JhengHei"/>
            </a:endParaRPr>
          </a:p>
          <a:p>
            <a:pPr>
              <a:buClr>
                <a:schemeClr val="bg1"/>
              </a:buClr>
            </a:pPr>
            <a:r>
              <a:rPr lang="zh-TW" altLang="zh-TW" sz="2000" dirty="0">
                <a:solidFill>
                  <a:schemeClr val="bg1"/>
                </a:solidFill>
                <a:latin typeface="Microsoft JhengHei"/>
                <a:ea typeface="Microsoft JhengHei"/>
              </a:rPr>
              <a:t>Seagate Iron</a:t>
            </a:r>
            <a:r>
              <a:rPr lang="en-US" altLang="zh-TW" sz="2000" dirty="0">
                <a:solidFill>
                  <a:schemeClr val="bg1"/>
                </a:solidFill>
                <a:latin typeface="Microsoft JhengHei"/>
                <a:ea typeface="Microsoft JhengHei"/>
              </a:rPr>
              <a:t>W</a:t>
            </a:r>
            <a:r>
              <a:rPr lang="zh-TW" altLang="zh-TW" sz="2000" dirty="0">
                <a:solidFill>
                  <a:schemeClr val="bg1"/>
                </a:solidFill>
                <a:latin typeface="Microsoft JhengHei"/>
                <a:ea typeface="Microsoft JhengHei"/>
              </a:rPr>
              <a:t>olf </a:t>
            </a:r>
            <a:r>
              <a:rPr lang="zh-TW" altLang="zh-TW" sz="2000" dirty="0">
                <a:solidFill>
                  <a:schemeClr val="bg1"/>
                </a:solidFill>
                <a:latin typeface="Microsoft JhengHei"/>
                <a:ea typeface="Microsoft JhengHei"/>
                <a:sym typeface="Microsoft JhengHei"/>
              </a:rPr>
              <a:t>健康管理員</a:t>
            </a:r>
            <a:endParaRPr lang="zh-TW" altLang="en-US" sz="2000" dirty="0">
              <a:solidFill>
                <a:schemeClr val="bg1"/>
              </a:solidFill>
              <a:latin typeface="Microsoft JhengHei"/>
              <a:ea typeface="Microsoft JhengHei"/>
            </a:endParaRPr>
          </a:p>
        </p:txBody>
      </p:sp>
    </p:spTree>
    <p:extLst>
      <p:ext uri="{BB962C8B-B14F-4D97-AF65-F5344CB8AC3E}">
        <p14:creationId xmlns:p14="http://schemas.microsoft.com/office/powerpoint/2010/main" val="35770774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pic>
        <p:nvPicPr>
          <p:cNvPr id="616" name="Shape 616"/>
          <p:cNvPicPr preferRelativeResize="0"/>
          <p:nvPr/>
        </p:nvPicPr>
        <p:blipFill rotWithShape="1">
          <a:blip r:embed="rId3" cstate="screen">
            <a:extLst>
              <a:ext uri="{28A0092B-C50C-407E-A947-70E740481C1C}">
                <a14:useLocalDpi xmlns:a14="http://schemas.microsoft.com/office/drawing/2010/main"/>
              </a:ext>
            </a:extLst>
          </a:blip>
          <a:srcRect/>
          <a:stretch/>
        </p:blipFill>
        <p:spPr>
          <a:xfrm>
            <a:off x="1" y="1"/>
            <a:ext cx="9144000" cy="5143500"/>
          </a:xfrm>
          <a:prstGeom prst="rect">
            <a:avLst/>
          </a:prstGeom>
          <a:noFill/>
          <a:ln>
            <a:noFill/>
          </a:ln>
        </p:spPr>
      </p:pic>
      <p:sp>
        <p:nvSpPr>
          <p:cNvPr id="5" name="Shape 389">
            <a:extLst>
              <a:ext uri="{FF2B5EF4-FFF2-40B4-BE49-F238E27FC236}">
                <a16:creationId xmlns:a16="http://schemas.microsoft.com/office/drawing/2014/main" id="{165E9511-1F9B-4FDF-8FAE-01624BFE9142}"/>
              </a:ext>
            </a:extLst>
          </p:cNvPr>
          <p:cNvSpPr/>
          <p:nvPr/>
        </p:nvSpPr>
        <p:spPr>
          <a:xfrm>
            <a:off x="0" y="3162348"/>
            <a:ext cx="7674964" cy="1454622"/>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200"/>
              <a:buFont typeface="Arial"/>
              <a:buNone/>
            </a:pPr>
            <a:endParaRPr sz="4200" b="0" i="0" u="none" strike="noStrike" cap="none">
              <a:solidFill>
                <a:srgbClr val="161D96"/>
              </a:solidFill>
              <a:latin typeface="Arial"/>
              <a:ea typeface="Arial"/>
              <a:cs typeface="Arial"/>
              <a:sym typeface="Arial"/>
            </a:endParaRPr>
          </a:p>
        </p:txBody>
      </p:sp>
      <p:sp>
        <p:nvSpPr>
          <p:cNvPr id="6" name="Shape 390">
            <a:extLst>
              <a:ext uri="{FF2B5EF4-FFF2-40B4-BE49-F238E27FC236}">
                <a16:creationId xmlns:a16="http://schemas.microsoft.com/office/drawing/2014/main" id="{CE63CFFE-63E5-4D47-BFA8-900DAB89FBCE}"/>
              </a:ext>
            </a:extLst>
          </p:cNvPr>
          <p:cNvSpPr txBox="1"/>
          <p:nvPr/>
        </p:nvSpPr>
        <p:spPr>
          <a:xfrm>
            <a:off x="207906" y="3516419"/>
            <a:ext cx="7259151" cy="914112"/>
          </a:xfrm>
          <a:prstGeom prst="rect">
            <a:avLst/>
          </a:prstGeom>
          <a:noFill/>
          <a:ln>
            <a:noFill/>
          </a:ln>
        </p:spPr>
        <p:txBody>
          <a:bodyPr spcFirstLastPara="1" wrap="square" lIns="91425" tIns="91425" rIns="91425" bIns="91425" anchor="ctr" anchorCtr="0">
            <a:noAutofit/>
          </a:bodyPr>
          <a:lstStyle/>
          <a:p>
            <a:r>
              <a:rPr lang="zh-TW" altLang="en-US" sz="2800" b="1" dirty="0">
                <a:solidFill>
                  <a:srgbClr val="044981"/>
                </a:solidFill>
                <a:latin typeface="Microsoft JhengHei"/>
                <a:ea typeface="Microsoft JhengHei"/>
                <a:cs typeface="Microsoft JhengHei"/>
                <a:sym typeface="Microsoft JhengHei"/>
              </a:rPr>
              <a:t>儲存空間已被配置完，無法再存放更多檔案</a:t>
            </a:r>
            <a:r>
              <a:rPr lang="en-US" altLang="zh-TW" sz="2800" b="1" dirty="0">
                <a:solidFill>
                  <a:srgbClr val="044981"/>
                </a:solidFill>
                <a:latin typeface="Microsoft JhengHei"/>
                <a:ea typeface="Microsoft JhengHei"/>
                <a:cs typeface="Microsoft JhengHei"/>
                <a:sym typeface="Microsoft JhengHei"/>
              </a:rPr>
              <a:t> ?</a:t>
            </a:r>
            <a:endParaRPr lang="zh-TW" altLang="en-US" sz="2800" b="1" dirty="0">
              <a:solidFill>
                <a:srgbClr val="044981"/>
              </a:solidFill>
              <a:latin typeface="Microsoft JhengHei"/>
              <a:ea typeface="Microsoft JhengHei"/>
              <a:cs typeface="Microsoft JhengHei"/>
              <a:sym typeface="Microsoft JhengHei"/>
            </a:endParaRPr>
          </a:p>
          <a:p>
            <a:r>
              <a:rPr lang="zh-TW" altLang="en-US" sz="2800" b="1" dirty="0">
                <a:solidFill>
                  <a:srgbClr val="044981"/>
                </a:solidFill>
                <a:latin typeface="Microsoft JhengHei"/>
                <a:ea typeface="Microsoft JhengHei"/>
                <a:cs typeface="Microsoft JhengHei"/>
                <a:sym typeface="Microsoft JhengHei"/>
              </a:rPr>
              <a:t>磁碟健康診斷顯示正常，但實際上卻已故障</a:t>
            </a:r>
            <a:r>
              <a:rPr lang="en-US" altLang="zh-TW" sz="2800" b="1" dirty="0">
                <a:solidFill>
                  <a:srgbClr val="044981"/>
                </a:solidFill>
                <a:latin typeface="Microsoft JhengHei"/>
                <a:ea typeface="Microsoft JhengHei"/>
                <a:cs typeface="Microsoft JhengHei"/>
                <a:sym typeface="Microsoft JhengHei"/>
              </a:rPr>
              <a:t> ?</a:t>
            </a:r>
            <a:endParaRPr lang="zh-TW" altLang="en-US" sz="2000" b="1" dirty="0">
              <a:solidFill>
                <a:srgbClr val="044981"/>
              </a:solidFill>
            </a:endParaRPr>
          </a:p>
        </p:txBody>
      </p:sp>
      <p:sp>
        <p:nvSpPr>
          <p:cNvPr id="7" name="圓角矩形 8">
            <a:extLst>
              <a:ext uri="{FF2B5EF4-FFF2-40B4-BE49-F238E27FC236}">
                <a16:creationId xmlns:a16="http://schemas.microsoft.com/office/drawing/2014/main" id="{ED8E5F97-CBD1-4BD0-BAB9-D3E926F92C8E}"/>
              </a:ext>
            </a:extLst>
          </p:cNvPr>
          <p:cNvSpPr/>
          <p:nvPr/>
        </p:nvSpPr>
        <p:spPr>
          <a:xfrm>
            <a:off x="304026" y="2985312"/>
            <a:ext cx="1071570" cy="354071"/>
          </a:xfrm>
          <a:prstGeom prst="roundRect">
            <a:avLst/>
          </a:prstGeom>
          <a:solidFill>
            <a:srgbClr val="48B4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TW" altLang="en-US" sz="1600" b="1">
                <a:solidFill>
                  <a:schemeClr val="bg1"/>
                </a:solidFill>
                <a:latin typeface="Microsoft JhengHei"/>
                <a:ea typeface="Microsoft JhengHei"/>
                <a:cs typeface="Microsoft JhengHei"/>
                <a:sym typeface="Microsoft JhengHei"/>
              </a:rPr>
              <a:t>您的挑戰</a:t>
            </a:r>
            <a:endParaRPr lang="zh-TW" altLang="en-US" sz="1600"/>
          </a:p>
        </p:txBody>
      </p:sp>
    </p:spTree>
    <p:extLst>
      <p:ext uri="{BB962C8B-B14F-4D97-AF65-F5344CB8AC3E}">
        <p14:creationId xmlns:p14="http://schemas.microsoft.com/office/powerpoint/2010/main" val="40077706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圖片 30">
            <a:extLst>
              <a:ext uri="{FF2B5EF4-FFF2-40B4-BE49-F238E27FC236}">
                <a16:creationId xmlns:a16="http://schemas.microsoft.com/office/drawing/2014/main" id="{1F5DF116-A0BE-574C-9426-4E15E0CC8D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5" y="1839305"/>
            <a:ext cx="9150681" cy="3304195"/>
          </a:xfrm>
          <a:prstGeom prst="rect">
            <a:avLst/>
          </a:prstGeom>
        </p:spPr>
      </p:pic>
      <p:sp>
        <p:nvSpPr>
          <p:cNvPr id="2" name="內容版面配置區 1">
            <a:extLst>
              <a:ext uri="{FF2B5EF4-FFF2-40B4-BE49-F238E27FC236}">
                <a16:creationId xmlns:a16="http://schemas.microsoft.com/office/drawing/2014/main" id="{8A3DEC8C-CBBC-41A3-B7DF-948AE2125B2E}"/>
              </a:ext>
            </a:extLst>
          </p:cNvPr>
          <p:cNvSpPr>
            <a:spLocks noGrp="1"/>
          </p:cNvSpPr>
          <p:nvPr>
            <p:ph idx="1"/>
          </p:nvPr>
        </p:nvSpPr>
        <p:spPr>
          <a:xfrm>
            <a:off x="457200" y="1063626"/>
            <a:ext cx="8229600" cy="3539905"/>
          </a:xfrm>
        </p:spPr>
        <p:txBody>
          <a:bodyPr/>
          <a:lstStyle/>
          <a:p>
            <a:r>
              <a:rPr lang="en-US" altLang="zh-TW" dirty="0"/>
              <a:t>QNAP</a:t>
            </a:r>
            <a:r>
              <a:rPr lang="zh-TW" altLang="en-US" dirty="0"/>
              <a:t> </a:t>
            </a:r>
            <a:r>
              <a:rPr lang="en-US" altLang="zh-TW" dirty="0"/>
              <a:t>NAS</a:t>
            </a:r>
            <a:r>
              <a:rPr lang="zh-TW" altLang="en-US" dirty="0"/>
              <a:t> 率先將企業級儲存池導入儲存空間管理，支援多種配置：</a:t>
            </a:r>
            <a:endParaRPr lang="en-US" altLang="zh-TW" dirty="0"/>
          </a:p>
          <a:p>
            <a:pPr marL="0" indent="0">
              <a:buNone/>
            </a:pPr>
            <a:r>
              <a:rPr lang="en-US" altLang="zh-TW" dirty="0"/>
              <a:t>      </a:t>
            </a:r>
            <a:r>
              <a:rPr lang="zh-TW" altLang="en-US" dirty="0"/>
              <a:t>配給保證空間使用：完整磁碟區與完整區塊層級 </a:t>
            </a:r>
            <a:r>
              <a:rPr lang="en-US" altLang="zh-TW" dirty="0"/>
              <a:t>iSCSI</a:t>
            </a:r>
            <a:r>
              <a:rPr lang="zh-TW" altLang="en-US" dirty="0"/>
              <a:t> </a:t>
            </a:r>
            <a:r>
              <a:rPr lang="en-US" altLang="zh-TW" dirty="0"/>
              <a:t>LUN</a:t>
            </a:r>
          </a:p>
          <a:p>
            <a:pPr marL="0" indent="0">
              <a:buNone/>
            </a:pPr>
            <a:r>
              <a:rPr lang="en-US" altLang="zh-TW" dirty="0"/>
              <a:t>      </a:t>
            </a:r>
            <a:r>
              <a:rPr lang="zh-TW" altLang="en-US" dirty="0"/>
              <a:t>配給空間彈性分配：精簡磁碟區與精簡區塊層級 </a:t>
            </a:r>
            <a:r>
              <a:rPr lang="en-US" altLang="zh-TW" dirty="0"/>
              <a:t>iSCSI</a:t>
            </a:r>
            <a:r>
              <a:rPr lang="zh-TW" altLang="en-US" dirty="0"/>
              <a:t> </a:t>
            </a:r>
            <a:r>
              <a:rPr lang="en-US" altLang="zh-TW" dirty="0"/>
              <a:t>LUN</a:t>
            </a:r>
          </a:p>
          <a:p>
            <a:pPr marL="0" indent="0">
              <a:buNone/>
            </a:pPr>
            <a:r>
              <a:rPr lang="en-US" altLang="zh-TW" dirty="0"/>
              <a:t>      </a:t>
            </a:r>
            <a:r>
              <a:rPr lang="zh-TW" altLang="en-US" dirty="0"/>
              <a:t>更多應用：加密完整</a:t>
            </a:r>
            <a:r>
              <a:rPr lang="en-US" altLang="zh-TW" dirty="0"/>
              <a:t>/</a:t>
            </a:r>
            <a:r>
              <a:rPr lang="zh-TW" altLang="en-US" dirty="0"/>
              <a:t>精簡磁碟區與檔案層級 </a:t>
            </a:r>
            <a:r>
              <a:rPr lang="en-US" altLang="zh-TW" dirty="0"/>
              <a:t>iSCSI</a:t>
            </a:r>
            <a:r>
              <a:rPr lang="zh-TW" altLang="en-US" dirty="0"/>
              <a:t> </a:t>
            </a:r>
            <a:r>
              <a:rPr lang="en-US" altLang="zh-TW" dirty="0"/>
              <a:t>LUN</a:t>
            </a:r>
            <a:endParaRPr lang="zh-TW" altLang="en-US" dirty="0"/>
          </a:p>
        </p:txBody>
      </p:sp>
      <p:sp>
        <p:nvSpPr>
          <p:cNvPr id="3" name="標題 2">
            <a:extLst>
              <a:ext uri="{FF2B5EF4-FFF2-40B4-BE49-F238E27FC236}">
                <a16:creationId xmlns:a16="http://schemas.microsoft.com/office/drawing/2014/main" id="{F75140DF-08DA-4CE1-87DC-B07F6AEE30BC}"/>
              </a:ext>
            </a:extLst>
          </p:cNvPr>
          <p:cNvSpPr>
            <a:spLocks noGrp="1"/>
          </p:cNvSpPr>
          <p:nvPr>
            <p:ph type="title"/>
          </p:nvPr>
        </p:nvSpPr>
        <p:spPr/>
        <p:txBody>
          <a:bodyPr>
            <a:normAutofit/>
          </a:bodyPr>
          <a:lstStyle/>
          <a:p>
            <a:r>
              <a:rPr lang="en-US" altLang="zh-TW"/>
              <a:t>QNAP</a:t>
            </a:r>
            <a:r>
              <a:rPr lang="zh-TW" altLang="en-US"/>
              <a:t> 儲存空間配置支援多種設定</a:t>
            </a:r>
          </a:p>
        </p:txBody>
      </p:sp>
      <p:sp>
        <p:nvSpPr>
          <p:cNvPr id="4" name="矩形 3">
            <a:extLst>
              <a:ext uri="{FF2B5EF4-FFF2-40B4-BE49-F238E27FC236}">
                <a16:creationId xmlns:a16="http://schemas.microsoft.com/office/drawing/2014/main" id="{0C1C7040-59E6-46FE-B45A-D8E37EB8F131}"/>
              </a:ext>
            </a:extLst>
          </p:cNvPr>
          <p:cNvSpPr/>
          <p:nvPr/>
        </p:nvSpPr>
        <p:spPr>
          <a:xfrm>
            <a:off x="389525" y="3703812"/>
            <a:ext cx="8378427" cy="350342"/>
          </a:xfrm>
          <a:prstGeom prst="rect">
            <a:avLst/>
          </a:prstGeom>
          <a:gradFill>
            <a:gsLst>
              <a:gs pos="0">
                <a:srgbClr val="3C6E10"/>
              </a:gs>
              <a:gs pos="80000">
                <a:srgbClr val="00B050"/>
              </a:gs>
              <a:gs pos="100000">
                <a:schemeClr val="accent3">
                  <a:shade val="94000"/>
                  <a:satMod val="135000"/>
                </a:schemeClr>
              </a:gs>
            </a:gsLs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zh-TW" altLang="en-US" b="1"/>
              <a:t>儲存池</a:t>
            </a:r>
          </a:p>
        </p:txBody>
      </p:sp>
      <p:sp>
        <p:nvSpPr>
          <p:cNvPr id="5" name="矩形 4">
            <a:extLst>
              <a:ext uri="{FF2B5EF4-FFF2-40B4-BE49-F238E27FC236}">
                <a16:creationId xmlns:a16="http://schemas.microsoft.com/office/drawing/2014/main" id="{299898A8-19D7-494D-ADF6-887AB411A760}"/>
              </a:ext>
            </a:extLst>
          </p:cNvPr>
          <p:cNvSpPr/>
          <p:nvPr/>
        </p:nvSpPr>
        <p:spPr>
          <a:xfrm>
            <a:off x="426718" y="3278401"/>
            <a:ext cx="1310143" cy="358140"/>
          </a:xfrm>
          <a:prstGeom prst="rect">
            <a:avLst/>
          </a:prstGeom>
          <a:gradFill>
            <a:gsLst>
              <a:gs pos="0">
                <a:schemeClr val="accent1">
                  <a:shade val="51000"/>
                  <a:satMod val="130000"/>
                </a:schemeClr>
              </a:gs>
              <a:gs pos="80000">
                <a:srgbClr val="0070C0"/>
              </a:gs>
              <a:gs pos="100000">
                <a:schemeClr val="accent1">
                  <a:shade val="94000"/>
                  <a:satMod val="13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b="1" dirty="0"/>
              <a:t>完整磁碟區</a:t>
            </a:r>
          </a:p>
        </p:txBody>
      </p:sp>
      <p:sp>
        <p:nvSpPr>
          <p:cNvPr id="6" name="矩形 5">
            <a:extLst>
              <a:ext uri="{FF2B5EF4-FFF2-40B4-BE49-F238E27FC236}">
                <a16:creationId xmlns:a16="http://schemas.microsoft.com/office/drawing/2014/main" id="{4D676248-DBD4-4349-BF20-4F0AF0673A8F}"/>
              </a:ext>
            </a:extLst>
          </p:cNvPr>
          <p:cNvSpPr/>
          <p:nvPr/>
        </p:nvSpPr>
        <p:spPr>
          <a:xfrm>
            <a:off x="2364191" y="3289152"/>
            <a:ext cx="1891578" cy="358140"/>
          </a:xfrm>
          <a:prstGeom prst="rect">
            <a:avLst/>
          </a:prstGeom>
          <a:gradFill>
            <a:gsLst>
              <a:gs pos="0">
                <a:schemeClr val="accent4">
                  <a:lumMod val="50000"/>
                </a:schemeClr>
              </a:gs>
              <a:gs pos="80000">
                <a:srgbClr val="7030A0"/>
              </a:gs>
              <a:gs pos="100000">
                <a:schemeClr val="accent4">
                  <a:shade val="94000"/>
                  <a:satMod val="135000"/>
                </a:schemeClr>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r>
              <a:rPr lang="zh-TW" altLang="en-US" b="1" dirty="0"/>
              <a:t>完整區塊 </a:t>
            </a:r>
            <a:r>
              <a:rPr lang="en-US" altLang="zh-TW" b="1" dirty="0"/>
              <a:t>iSCSI LUN</a:t>
            </a:r>
            <a:endParaRPr lang="zh-TW" altLang="en-US" b="1" dirty="0"/>
          </a:p>
        </p:txBody>
      </p:sp>
      <p:sp>
        <p:nvSpPr>
          <p:cNvPr id="7" name="矩形 6">
            <a:extLst>
              <a:ext uri="{FF2B5EF4-FFF2-40B4-BE49-F238E27FC236}">
                <a16:creationId xmlns:a16="http://schemas.microsoft.com/office/drawing/2014/main" id="{2A5E7D6F-7EF7-4455-8CE6-4205E6AFB432}"/>
              </a:ext>
            </a:extLst>
          </p:cNvPr>
          <p:cNvSpPr/>
          <p:nvPr/>
        </p:nvSpPr>
        <p:spPr>
          <a:xfrm>
            <a:off x="407670" y="4527887"/>
            <a:ext cx="982980" cy="358140"/>
          </a:xfrm>
          <a:prstGeom prst="rect">
            <a:avLst/>
          </a:prstGeom>
          <a:gradFill>
            <a:gsLst>
              <a:gs pos="0">
                <a:schemeClr val="tx2">
                  <a:lumMod val="75000"/>
                </a:schemeClr>
              </a:gs>
              <a:gs pos="80000">
                <a:schemeClr val="accent1">
                  <a:shade val="93000"/>
                  <a:satMod val="130000"/>
                </a:schemeClr>
              </a:gs>
              <a:gs pos="100000">
                <a:schemeClr val="accent1">
                  <a:shade val="94000"/>
                  <a:satMod val="13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dirty="0"/>
              <a:t>HDD</a:t>
            </a:r>
            <a:endParaRPr lang="zh-TW" altLang="en-US" dirty="0"/>
          </a:p>
        </p:txBody>
      </p:sp>
      <p:sp>
        <p:nvSpPr>
          <p:cNvPr id="8" name="矩形 7">
            <a:extLst>
              <a:ext uri="{FF2B5EF4-FFF2-40B4-BE49-F238E27FC236}">
                <a16:creationId xmlns:a16="http://schemas.microsoft.com/office/drawing/2014/main" id="{070ACEFF-EE53-4C46-9C5A-E0219060AB36}"/>
              </a:ext>
            </a:extLst>
          </p:cNvPr>
          <p:cNvSpPr/>
          <p:nvPr/>
        </p:nvSpPr>
        <p:spPr>
          <a:xfrm>
            <a:off x="1469277" y="4527887"/>
            <a:ext cx="937260" cy="358140"/>
          </a:xfrm>
          <a:prstGeom prst="rect">
            <a:avLst/>
          </a:prstGeom>
          <a:gradFill>
            <a:gsLst>
              <a:gs pos="0">
                <a:schemeClr val="tx2">
                  <a:lumMod val="75000"/>
                </a:schemeClr>
              </a:gs>
              <a:gs pos="80000">
                <a:schemeClr val="accent1">
                  <a:shade val="93000"/>
                  <a:satMod val="130000"/>
                </a:schemeClr>
              </a:gs>
              <a:gs pos="100000">
                <a:schemeClr val="accent1">
                  <a:shade val="94000"/>
                  <a:satMod val="13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a:t>HDD</a:t>
            </a:r>
            <a:endParaRPr lang="zh-TW" altLang="en-US"/>
          </a:p>
        </p:txBody>
      </p:sp>
      <p:sp>
        <p:nvSpPr>
          <p:cNvPr id="9" name="矩形 8">
            <a:extLst>
              <a:ext uri="{FF2B5EF4-FFF2-40B4-BE49-F238E27FC236}">
                <a16:creationId xmlns:a16="http://schemas.microsoft.com/office/drawing/2014/main" id="{F6C3F15A-C767-4214-85FC-891E114EE887}"/>
              </a:ext>
            </a:extLst>
          </p:cNvPr>
          <p:cNvSpPr/>
          <p:nvPr/>
        </p:nvSpPr>
        <p:spPr>
          <a:xfrm>
            <a:off x="2485164" y="4527887"/>
            <a:ext cx="975360" cy="358140"/>
          </a:xfrm>
          <a:prstGeom prst="rect">
            <a:avLst/>
          </a:prstGeom>
          <a:gradFill>
            <a:gsLst>
              <a:gs pos="0">
                <a:schemeClr val="tx2">
                  <a:lumMod val="75000"/>
                </a:schemeClr>
              </a:gs>
              <a:gs pos="80000">
                <a:schemeClr val="accent1">
                  <a:shade val="93000"/>
                  <a:satMod val="130000"/>
                </a:schemeClr>
              </a:gs>
              <a:gs pos="100000">
                <a:schemeClr val="accent1">
                  <a:shade val="94000"/>
                  <a:satMod val="13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a:t>HDD</a:t>
            </a:r>
            <a:endParaRPr lang="zh-TW" altLang="en-US"/>
          </a:p>
        </p:txBody>
      </p:sp>
      <p:sp>
        <p:nvSpPr>
          <p:cNvPr id="10" name="矩形 9">
            <a:extLst>
              <a:ext uri="{FF2B5EF4-FFF2-40B4-BE49-F238E27FC236}">
                <a16:creationId xmlns:a16="http://schemas.microsoft.com/office/drawing/2014/main" id="{4B750DDF-BB28-4206-9D97-85B4CAB148CA}"/>
              </a:ext>
            </a:extLst>
          </p:cNvPr>
          <p:cNvSpPr/>
          <p:nvPr/>
        </p:nvSpPr>
        <p:spPr>
          <a:xfrm>
            <a:off x="3539151" y="4527887"/>
            <a:ext cx="982980" cy="358140"/>
          </a:xfrm>
          <a:prstGeom prst="rect">
            <a:avLst/>
          </a:prstGeom>
          <a:gradFill>
            <a:gsLst>
              <a:gs pos="0">
                <a:schemeClr val="tx2">
                  <a:lumMod val="75000"/>
                </a:schemeClr>
              </a:gs>
              <a:gs pos="80000">
                <a:schemeClr val="accent1">
                  <a:shade val="93000"/>
                  <a:satMod val="130000"/>
                </a:schemeClr>
              </a:gs>
              <a:gs pos="100000">
                <a:schemeClr val="accent1">
                  <a:shade val="94000"/>
                  <a:satMod val="13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a:t>HDD</a:t>
            </a:r>
            <a:endParaRPr lang="zh-TW" altLang="en-US"/>
          </a:p>
        </p:txBody>
      </p:sp>
      <p:sp>
        <p:nvSpPr>
          <p:cNvPr id="11" name="矩形 10">
            <a:extLst>
              <a:ext uri="{FF2B5EF4-FFF2-40B4-BE49-F238E27FC236}">
                <a16:creationId xmlns:a16="http://schemas.microsoft.com/office/drawing/2014/main" id="{54982461-2AD0-41CD-BA20-4C795F315D2E}"/>
              </a:ext>
            </a:extLst>
          </p:cNvPr>
          <p:cNvSpPr/>
          <p:nvPr/>
        </p:nvSpPr>
        <p:spPr>
          <a:xfrm>
            <a:off x="4600758" y="4527887"/>
            <a:ext cx="975360" cy="358140"/>
          </a:xfrm>
          <a:prstGeom prst="rect">
            <a:avLst/>
          </a:prstGeom>
          <a:gradFill>
            <a:gsLst>
              <a:gs pos="0">
                <a:schemeClr val="tx2">
                  <a:lumMod val="75000"/>
                </a:schemeClr>
              </a:gs>
              <a:gs pos="80000">
                <a:schemeClr val="accent1">
                  <a:shade val="93000"/>
                  <a:satMod val="130000"/>
                </a:schemeClr>
              </a:gs>
              <a:gs pos="100000">
                <a:schemeClr val="accent1">
                  <a:shade val="94000"/>
                  <a:satMod val="13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a:t>HDD</a:t>
            </a:r>
            <a:endParaRPr lang="zh-TW" altLang="en-US"/>
          </a:p>
        </p:txBody>
      </p:sp>
      <p:sp>
        <p:nvSpPr>
          <p:cNvPr id="12" name="矩形 11">
            <a:extLst>
              <a:ext uri="{FF2B5EF4-FFF2-40B4-BE49-F238E27FC236}">
                <a16:creationId xmlns:a16="http://schemas.microsoft.com/office/drawing/2014/main" id="{40928B3A-518A-4DE3-8B54-9C4FB982CFC9}"/>
              </a:ext>
            </a:extLst>
          </p:cNvPr>
          <p:cNvSpPr/>
          <p:nvPr/>
        </p:nvSpPr>
        <p:spPr>
          <a:xfrm>
            <a:off x="5654745" y="4527887"/>
            <a:ext cx="982980" cy="358140"/>
          </a:xfrm>
          <a:prstGeom prst="rect">
            <a:avLst/>
          </a:prstGeom>
          <a:gradFill>
            <a:gsLst>
              <a:gs pos="0">
                <a:schemeClr val="tx2">
                  <a:lumMod val="75000"/>
                </a:schemeClr>
              </a:gs>
              <a:gs pos="80000">
                <a:schemeClr val="accent1">
                  <a:shade val="93000"/>
                  <a:satMod val="130000"/>
                </a:schemeClr>
              </a:gs>
              <a:gs pos="100000">
                <a:schemeClr val="accent1">
                  <a:shade val="94000"/>
                  <a:satMod val="13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a:t>HDD</a:t>
            </a:r>
            <a:endParaRPr lang="zh-TW" altLang="en-US"/>
          </a:p>
        </p:txBody>
      </p:sp>
      <p:sp>
        <p:nvSpPr>
          <p:cNvPr id="16" name="矩形 15">
            <a:extLst>
              <a:ext uri="{FF2B5EF4-FFF2-40B4-BE49-F238E27FC236}">
                <a16:creationId xmlns:a16="http://schemas.microsoft.com/office/drawing/2014/main" id="{B4664525-5AF1-428A-A819-601A6A645A19}"/>
              </a:ext>
            </a:extLst>
          </p:cNvPr>
          <p:cNvSpPr/>
          <p:nvPr/>
        </p:nvSpPr>
        <p:spPr>
          <a:xfrm flipV="1">
            <a:off x="4847543" y="2761299"/>
            <a:ext cx="2257584" cy="351900"/>
          </a:xfrm>
          <a:prstGeom prst="rect">
            <a:avLst/>
          </a:prstGeom>
          <a:solidFill>
            <a:schemeClr val="accent5">
              <a:lumMod val="40000"/>
              <a:lumOff val="6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a:extLst>
              <a:ext uri="{FF2B5EF4-FFF2-40B4-BE49-F238E27FC236}">
                <a16:creationId xmlns:a16="http://schemas.microsoft.com/office/drawing/2014/main" id="{2D92FA2D-C6A6-407A-A1BA-6448E69F00EE}"/>
              </a:ext>
            </a:extLst>
          </p:cNvPr>
          <p:cNvSpPr/>
          <p:nvPr/>
        </p:nvSpPr>
        <p:spPr>
          <a:xfrm flipV="1">
            <a:off x="2364193" y="3284637"/>
            <a:ext cx="2344470" cy="362651"/>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a:extLst>
              <a:ext uri="{FF2B5EF4-FFF2-40B4-BE49-F238E27FC236}">
                <a16:creationId xmlns:a16="http://schemas.microsoft.com/office/drawing/2014/main" id="{7333E10E-5D04-4166-8ED1-C391B9DA8937}"/>
              </a:ext>
            </a:extLst>
          </p:cNvPr>
          <p:cNvSpPr/>
          <p:nvPr/>
        </p:nvSpPr>
        <p:spPr>
          <a:xfrm>
            <a:off x="4847544" y="2768020"/>
            <a:ext cx="1098774" cy="358140"/>
          </a:xfrm>
          <a:prstGeom prst="rect">
            <a:avLst/>
          </a:prstGeom>
          <a:gradFill>
            <a:gsLst>
              <a:gs pos="0">
                <a:schemeClr val="accent5">
                  <a:lumMod val="50000"/>
                </a:schemeClr>
              </a:gs>
              <a:gs pos="90000">
                <a:schemeClr val="accent5">
                  <a:shade val="93000"/>
                  <a:satMod val="130000"/>
                </a:schemeClr>
              </a:gs>
              <a:gs pos="100000">
                <a:schemeClr val="accent5">
                  <a:shade val="94000"/>
                  <a:satMod val="135000"/>
                </a:schemeClr>
              </a:gs>
            </a:gsLst>
          </a:gradFill>
        </p:spPr>
        <p:style>
          <a:lnRef idx="1">
            <a:schemeClr val="accent5"/>
          </a:lnRef>
          <a:fillRef idx="3">
            <a:schemeClr val="accent5"/>
          </a:fillRef>
          <a:effectRef idx="2">
            <a:schemeClr val="accent5"/>
          </a:effectRef>
          <a:fontRef idx="minor">
            <a:schemeClr val="lt1"/>
          </a:fontRef>
        </p:style>
        <p:txBody>
          <a:bodyPr rtlCol="0" anchor="ctr"/>
          <a:lstStyle/>
          <a:p>
            <a:pPr algn="ctr"/>
            <a:r>
              <a:rPr lang="zh-TW" altLang="en-US" b="1" dirty="0"/>
              <a:t>精簡磁碟區</a:t>
            </a:r>
          </a:p>
        </p:txBody>
      </p:sp>
      <p:sp>
        <p:nvSpPr>
          <p:cNvPr id="22" name="矩形 21">
            <a:extLst>
              <a:ext uri="{FF2B5EF4-FFF2-40B4-BE49-F238E27FC236}">
                <a16:creationId xmlns:a16="http://schemas.microsoft.com/office/drawing/2014/main" id="{78AE0C6D-2B23-4021-8238-DEB6293EAEAC}"/>
              </a:ext>
            </a:extLst>
          </p:cNvPr>
          <p:cNvSpPr/>
          <p:nvPr/>
        </p:nvSpPr>
        <p:spPr>
          <a:xfrm flipV="1">
            <a:off x="426720" y="3284638"/>
            <a:ext cx="1838909" cy="3518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a:extLst>
              <a:ext uri="{FF2B5EF4-FFF2-40B4-BE49-F238E27FC236}">
                <a16:creationId xmlns:a16="http://schemas.microsoft.com/office/drawing/2014/main" id="{5FC12960-DB5F-4861-8C66-65A3871DD70F}"/>
              </a:ext>
            </a:extLst>
          </p:cNvPr>
          <p:cNvSpPr/>
          <p:nvPr/>
        </p:nvSpPr>
        <p:spPr>
          <a:xfrm flipV="1">
            <a:off x="4847543" y="3281740"/>
            <a:ext cx="2234652" cy="351900"/>
          </a:xfrm>
          <a:prstGeom prst="rect">
            <a:avLst/>
          </a:prstGeom>
          <a:solidFill>
            <a:schemeClr val="accent5">
              <a:lumMod val="40000"/>
              <a:lumOff val="6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a:extLst>
              <a:ext uri="{FF2B5EF4-FFF2-40B4-BE49-F238E27FC236}">
                <a16:creationId xmlns:a16="http://schemas.microsoft.com/office/drawing/2014/main" id="{EDE58370-031D-472E-8F1A-DD11EBE69FC6}"/>
              </a:ext>
            </a:extLst>
          </p:cNvPr>
          <p:cNvSpPr/>
          <p:nvPr/>
        </p:nvSpPr>
        <p:spPr>
          <a:xfrm>
            <a:off x="4847544" y="3275501"/>
            <a:ext cx="1098774" cy="358140"/>
          </a:xfrm>
          <a:prstGeom prst="rect">
            <a:avLst/>
          </a:prstGeom>
          <a:gradFill>
            <a:gsLst>
              <a:gs pos="0">
                <a:schemeClr val="accent5">
                  <a:lumMod val="50000"/>
                </a:schemeClr>
              </a:gs>
              <a:gs pos="90000">
                <a:schemeClr val="accent5">
                  <a:shade val="93000"/>
                  <a:satMod val="130000"/>
                </a:schemeClr>
              </a:gs>
              <a:gs pos="100000">
                <a:schemeClr val="accent5">
                  <a:shade val="94000"/>
                  <a:satMod val="135000"/>
                </a:schemeClr>
              </a:gs>
            </a:gsLst>
          </a:gradFill>
        </p:spPr>
        <p:style>
          <a:lnRef idx="1">
            <a:schemeClr val="accent5"/>
          </a:lnRef>
          <a:fillRef idx="3">
            <a:schemeClr val="accent5"/>
          </a:fillRef>
          <a:effectRef idx="2">
            <a:schemeClr val="accent5"/>
          </a:effectRef>
          <a:fontRef idx="minor">
            <a:schemeClr val="lt1"/>
          </a:fontRef>
        </p:style>
        <p:txBody>
          <a:bodyPr rtlCol="0" anchor="ctr"/>
          <a:lstStyle/>
          <a:p>
            <a:pPr algn="ctr"/>
            <a:r>
              <a:rPr lang="zh-TW" altLang="en-US" b="1" dirty="0"/>
              <a:t>精簡磁碟區</a:t>
            </a:r>
          </a:p>
        </p:txBody>
      </p:sp>
      <p:sp>
        <p:nvSpPr>
          <p:cNvPr id="26" name="矩形 25">
            <a:extLst>
              <a:ext uri="{FF2B5EF4-FFF2-40B4-BE49-F238E27FC236}">
                <a16:creationId xmlns:a16="http://schemas.microsoft.com/office/drawing/2014/main" id="{FC9F80A6-B60A-4A09-A75E-F68A0D9E4B01}"/>
              </a:ext>
            </a:extLst>
          </p:cNvPr>
          <p:cNvSpPr/>
          <p:nvPr/>
        </p:nvSpPr>
        <p:spPr>
          <a:xfrm>
            <a:off x="7261363" y="3277565"/>
            <a:ext cx="1493520" cy="358140"/>
          </a:xfrm>
          <a:prstGeom prst="rect">
            <a:avLst/>
          </a:prstGeom>
          <a:gradFill>
            <a:gsLst>
              <a:gs pos="8000">
                <a:srgbClr val="FF5D01"/>
              </a:gs>
              <a:gs pos="92000">
                <a:schemeClr val="accent6">
                  <a:shade val="93000"/>
                  <a:satMod val="130000"/>
                </a:schemeClr>
              </a:gs>
              <a:gs pos="100000">
                <a:schemeClr val="accent6">
                  <a:shade val="94000"/>
                  <a:satMod val="135000"/>
                </a:schemeClr>
              </a:gs>
            </a:gsLst>
          </a:gradFill>
        </p:spPr>
        <p:style>
          <a:lnRef idx="1">
            <a:schemeClr val="accent6"/>
          </a:lnRef>
          <a:fillRef idx="3">
            <a:schemeClr val="accent6"/>
          </a:fillRef>
          <a:effectRef idx="2">
            <a:schemeClr val="accent6"/>
          </a:effectRef>
          <a:fontRef idx="minor">
            <a:schemeClr val="lt1"/>
          </a:fontRef>
        </p:style>
        <p:txBody>
          <a:bodyPr rtlCol="0" anchor="ctr"/>
          <a:lstStyle/>
          <a:p>
            <a:pPr algn="ctr"/>
            <a:r>
              <a:rPr lang="zh-TW" altLang="en-US" b="1"/>
              <a:t>加密磁碟區</a:t>
            </a:r>
          </a:p>
        </p:txBody>
      </p:sp>
      <p:sp>
        <p:nvSpPr>
          <p:cNvPr id="27" name="矩形 26">
            <a:extLst>
              <a:ext uri="{FF2B5EF4-FFF2-40B4-BE49-F238E27FC236}">
                <a16:creationId xmlns:a16="http://schemas.microsoft.com/office/drawing/2014/main" id="{D971B361-97EB-459F-840E-12210690F4F1}"/>
              </a:ext>
            </a:extLst>
          </p:cNvPr>
          <p:cNvSpPr/>
          <p:nvPr/>
        </p:nvSpPr>
        <p:spPr>
          <a:xfrm>
            <a:off x="6716352" y="4527887"/>
            <a:ext cx="982980" cy="358140"/>
          </a:xfrm>
          <a:prstGeom prst="rect">
            <a:avLst/>
          </a:prstGeom>
          <a:gradFill>
            <a:gsLst>
              <a:gs pos="0">
                <a:schemeClr val="tx2">
                  <a:lumMod val="75000"/>
                </a:schemeClr>
              </a:gs>
              <a:gs pos="80000">
                <a:schemeClr val="accent1">
                  <a:shade val="93000"/>
                  <a:satMod val="130000"/>
                </a:schemeClr>
              </a:gs>
              <a:gs pos="100000">
                <a:schemeClr val="accent1">
                  <a:shade val="94000"/>
                  <a:satMod val="13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a:t>HDD</a:t>
            </a:r>
            <a:endParaRPr lang="zh-TW" altLang="en-US"/>
          </a:p>
        </p:txBody>
      </p:sp>
      <p:sp>
        <p:nvSpPr>
          <p:cNvPr id="28" name="矩形 27">
            <a:extLst>
              <a:ext uri="{FF2B5EF4-FFF2-40B4-BE49-F238E27FC236}">
                <a16:creationId xmlns:a16="http://schemas.microsoft.com/office/drawing/2014/main" id="{7ACBBB0B-2F6B-4812-ABB7-EC9A511BB8C6}"/>
              </a:ext>
            </a:extLst>
          </p:cNvPr>
          <p:cNvSpPr/>
          <p:nvPr/>
        </p:nvSpPr>
        <p:spPr>
          <a:xfrm>
            <a:off x="7777959" y="4527887"/>
            <a:ext cx="982980" cy="358140"/>
          </a:xfrm>
          <a:prstGeom prst="rect">
            <a:avLst/>
          </a:prstGeom>
          <a:gradFill>
            <a:gsLst>
              <a:gs pos="0">
                <a:schemeClr val="tx2">
                  <a:lumMod val="75000"/>
                </a:schemeClr>
              </a:gs>
              <a:gs pos="80000">
                <a:schemeClr val="accent1">
                  <a:shade val="93000"/>
                  <a:satMod val="130000"/>
                </a:schemeClr>
              </a:gs>
              <a:gs pos="100000">
                <a:schemeClr val="accent1">
                  <a:shade val="94000"/>
                  <a:satMod val="13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a:t>HDD</a:t>
            </a:r>
            <a:endParaRPr lang="zh-TW" altLang="en-US"/>
          </a:p>
        </p:txBody>
      </p:sp>
      <p:pic>
        <p:nvPicPr>
          <p:cNvPr id="29" name="圖片 28">
            <a:extLst>
              <a:ext uri="{FF2B5EF4-FFF2-40B4-BE49-F238E27FC236}">
                <a16:creationId xmlns:a16="http://schemas.microsoft.com/office/drawing/2014/main" id="{046F10F1-5E43-41FD-8BF4-97804EC7A9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97974" y="2958248"/>
            <a:ext cx="269979" cy="269979"/>
          </a:xfrm>
          <a:prstGeom prst="rect">
            <a:avLst/>
          </a:prstGeom>
        </p:spPr>
      </p:pic>
      <p:sp>
        <p:nvSpPr>
          <p:cNvPr id="30" name="矩形 29">
            <a:extLst>
              <a:ext uri="{FF2B5EF4-FFF2-40B4-BE49-F238E27FC236}">
                <a16:creationId xmlns:a16="http://schemas.microsoft.com/office/drawing/2014/main" id="{F7485D33-4229-4CB8-95FB-910372921AFC}"/>
              </a:ext>
            </a:extLst>
          </p:cNvPr>
          <p:cNvSpPr/>
          <p:nvPr/>
        </p:nvSpPr>
        <p:spPr>
          <a:xfrm>
            <a:off x="400050" y="4108747"/>
            <a:ext cx="8379939" cy="362616"/>
          </a:xfrm>
          <a:prstGeom prst="rect">
            <a:avLst/>
          </a:prstGeom>
          <a:gradFill>
            <a:gsLst>
              <a:gs pos="0">
                <a:schemeClr val="accent5">
                  <a:lumMod val="50000"/>
                </a:schemeClr>
              </a:gs>
              <a:gs pos="80000">
                <a:schemeClr val="accent5">
                  <a:shade val="93000"/>
                  <a:satMod val="130000"/>
                </a:schemeClr>
              </a:gs>
              <a:gs pos="100000">
                <a:schemeClr val="accent5">
                  <a:shade val="94000"/>
                  <a:satMod val="135000"/>
                </a:schemeClr>
              </a:gs>
            </a:gsLst>
          </a:gra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altLang="zh-TW" b="1"/>
              <a:t>RAID</a:t>
            </a:r>
            <a:endParaRPr lang="zh-TW" altLang="en-US" b="1"/>
          </a:p>
        </p:txBody>
      </p:sp>
      <p:pic>
        <p:nvPicPr>
          <p:cNvPr id="33" name="Picture 14" descr="ç¸éåç">
            <a:extLst>
              <a:ext uri="{FF2B5EF4-FFF2-40B4-BE49-F238E27FC236}">
                <a16:creationId xmlns:a16="http://schemas.microsoft.com/office/drawing/2014/main" id="{E1478579-220D-429E-89FC-FCEDB19E746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1151" y="2723847"/>
            <a:ext cx="455934" cy="455934"/>
          </a:xfrm>
          <a:prstGeom prst="rect">
            <a:avLst/>
          </a:prstGeom>
          <a:noFill/>
          <a:extLst>
            <a:ext uri="{909E8E84-426E-40DD-AFC4-6F175D3DCCD1}">
              <a14:hiddenFill xmlns:a14="http://schemas.microsoft.com/office/drawing/2010/main">
                <a:solidFill>
                  <a:srgbClr val="FFFFFF"/>
                </a:solidFill>
              </a14:hiddenFill>
            </a:ext>
          </a:extLst>
        </p:spPr>
      </p:pic>
      <p:sp>
        <p:nvSpPr>
          <p:cNvPr id="34" name="Shape 81">
            <a:extLst>
              <a:ext uri="{FF2B5EF4-FFF2-40B4-BE49-F238E27FC236}">
                <a16:creationId xmlns:a16="http://schemas.microsoft.com/office/drawing/2014/main" id="{E80C6397-5594-406F-8D26-77A7DDB5B22A}"/>
              </a:ext>
            </a:extLst>
          </p:cNvPr>
          <p:cNvSpPr txBox="1"/>
          <p:nvPr/>
        </p:nvSpPr>
        <p:spPr>
          <a:xfrm>
            <a:off x="950499" y="2750360"/>
            <a:ext cx="1312414" cy="415775"/>
          </a:xfrm>
          <a:prstGeom prst="rect">
            <a:avLst/>
          </a:prstGeom>
          <a:noFill/>
          <a:ln>
            <a:noFill/>
          </a:ln>
        </p:spPr>
        <p:txBody>
          <a:bodyPr wrap="square" lIns="91425" tIns="45700" rIns="91425" bIns="45700" anchor="t" anchorCtr="0">
            <a:noAutofit/>
          </a:bodyPr>
          <a:lstStyle/>
          <a:p>
            <a:pPr marL="0" marR="0" lvl="0" indent="0" rtl="0">
              <a:lnSpc>
                <a:spcPct val="100000"/>
              </a:lnSpc>
              <a:spcBef>
                <a:spcPts val="0"/>
              </a:spcBef>
              <a:spcAft>
                <a:spcPts val="0"/>
              </a:spcAft>
              <a:buClr>
                <a:srgbClr val="9F5900"/>
              </a:buClr>
              <a:buSzPct val="25000"/>
              <a:buFont typeface="Arial"/>
              <a:buNone/>
            </a:pPr>
            <a:r>
              <a:rPr lang="zh-TW" altLang="en-US" sz="1200" b="1" i="0" u="none" strike="noStrike" cap="none" dirty="0">
                <a:solidFill>
                  <a:schemeClr val="tx1">
                    <a:lumMod val="85000"/>
                    <a:lumOff val="15000"/>
                  </a:schemeClr>
                </a:solidFill>
                <a:latin typeface="+mj-lt"/>
                <a:ea typeface="微軟正黑體" pitchFamily="34" charset="-120"/>
                <a:sym typeface="Arial"/>
              </a:rPr>
              <a:t>檔案層級 </a:t>
            </a:r>
            <a:r>
              <a:rPr lang="en-US" altLang="zh-TW" sz="1200" b="1" i="0" u="none" strike="noStrike" cap="none" dirty="0">
                <a:solidFill>
                  <a:schemeClr val="tx1">
                    <a:lumMod val="85000"/>
                    <a:lumOff val="15000"/>
                  </a:schemeClr>
                </a:solidFill>
                <a:latin typeface="+mj-lt"/>
                <a:ea typeface="微軟正黑體" pitchFamily="34" charset="-120"/>
                <a:sym typeface="Arial"/>
              </a:rPr>
              <a:t>iSCSI</a:t>
            </a:r>
            <a:r>
              <a:rPr lang="zh-TW" altLang="en-US" sz="1200" b="1" i="0" u="none" strike="noStrike" cap="none" dirty="0">
                <a:solidFill>
                  <a:schemeClr val="tx1">
                    <a:lumMod val="85000"/>
                    <a:lumOff val="15000"/>
                  </a:schemeClr>
                </a:solidFill>
                <a:latin typeface="+mj-lt"/>
                <a:ea typeface="微軟正黑體" pitchFamily="34" charset="-120"/>
                <a:sym typeface="Arial"/>
              </a:rPr>
              <a:t> </a:t>
            </a:r>
            <a:r>
              <a:rPr lang="en-US" altLang="zh-TW" sz="1200" b="1" i="0" u="none" strike="noStrike" cap="none" dirty="0">
                <a:solidFill>
                  <a:schemeClr val="tx1">
                    <a:lumMod val="85000"/>
                    <a:lumOff val="15000"/>
                  </a:schemeClr>
                </a:solidFill>
                <a:latin typeface="+mj-lt"/>
                <a:ea typeface="微軟正黑體" pitchFamily="34" charset="-120"/>
                <a:sym typeface="Arial"/>
              </a:rPr>
              <a:t>LU</a:t>
            </a:r>
            <a:r>
              <a:rPr lang="zh-TW" altLang="en-US" sz="1200" b="1" i="0" u="none" strike="noStrike" cap="none" dirty="0">
                <a:solidFill>
                  <a:schemeClr val="tx1">
                    <a:lumMod val="85000"/>
                    <a:lumOff val="15000"/>
                  </a:schemeClr>
                </a:solidFill>
                <a:latin typeface="+mj-lt"/>
                <a:ea typeface="微軟正黑體" pitchFamily="34" charset="-120"/>
                <a:sym typeface="Arial"/>
              </a:rPr>
              <a:t>Ｎ 鏡像檔</a:t>
            </a:r>
            <a:endParaRPr lang="zh-TW" sz="1200" b="1" i="0" u="none" strike="noStrike" cap="none" dirty="0">
              <a:solidFill>
                <a:schemeClr val="tx1">
                  <a:lumMod val="85000"/>
                  <a:lumOff val="15000"/>
                </a:schemeClr>
              </a:solidFill>
              <a:latin typeface="+mj-lt"/>
              <a:ea typeface="微軟正黑體" pitchFamily="34" charset="-120"/>
              <a:sym typeface="Arial"/>
            </a:endParaRPr>
          </a:p>
        </p:txBody>
      </p:sp>
    </p:spTree>
    <p:extLst>
      <p:ext uri="{BB962C8B-B14F-4D97-AF65-F5344CB8AC3E}">
        <p14:creationId xmlns:p14="http://schemas.microsoft.com/office/powerpoint/2010/main" val="18776015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pic>
        <p:nvPicPr>
          <p:cNvPr id="37" name="圖片 36">
            <a:extLst>
              <a:ext uri="{FF2B5EF4-FFF2-40B4-BE49-F238E27FC236}">
                <a16:creationId xmlns:a16="http://schemas.microsoft.com/office/drawing/2014/main" id="{A343EC97-DDD6-A547-BD68-6F3A5FDEC8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84" y="1891116"/>
            <a:ext cx="9150681" cy="3304195"/>
          </a:xfrm>
          <a:prstGeom prst="rect">
            <a:avLst/>
          </a:prstGeom>
        </p:spPr>
      </p:pic>
      <p:sp>
        <p:nvSpPr>
          <p:cNvPr id="2" name="內容版面配置區 1">
            <a:extLst>
              <a:ext uri="{FF2B5EF4-FFF2-40B4-BE49-F238E27FC236}">
                <a16:creationId xmlns:a16="http://schemas.microsoft.com/office/drawing/2014/main" id="{61670841-EF1A-F440-8D48-ECA1216F6655}"/>
              </a:ext>
            </a:extLst>
          </p:cNvPr>
          <p:cNvSpPr>
            <a:spLocks noGrp="1"/>
          </p:cNvSpPr>
          <p:nvPr>
            <p:ph idx="1"/>
          </p:nvPr>
        </p:nvSpPr>
        <p:spPr>
          <a:xfrm>
            <a:off x="365250" y="1071233"/>
            <a:ext cx="8657566" cy="1113726"/>
          </a:xfrm>
        </p:spPr>
        <p:txBody>
          <a:bodyPr vert="horz" lIns="91440" tIns="45720" rIns="91440" bIns="45720" rtlCol="0" anchor="t">
            <a:normAutofit lnSpcReduction="10000"/>
          </a:bodyPr>
          <a:lstStyle/>
          <a:p>
            <a:r>
              <a:rPr kumimoji="1" lang="zh-TW" altLang="en-US" dirty="0"/>
              <a:t>過度分配完整磁碟區空間，造成沒有空間可以建立新磁碟區或 </a:t>
            </a:r>
            <a:r>
              <a:rPr kumimoji="1" lang="en-US" altLang="zh-TW" dirty="0"/>
              <a:t>LUN</a:t>
            </a:r>
          </a:p>
          <a:p>
            <a:r>
              <a:rPr kumimoji="1" lang="zh-TW" altLang="en-US" dirty="0"/>
              <a:t>採用多個精簡磁碟區分配，卻因為彼此搶占空間使重要的服務停擺</a:t>
            </a:r>
          </a:p>
          <a:p>
            <a:r>
              <a:rPr kumimoji="1" lang="zh-TW" altLang="en-US" dirty="0"/>
              <a:t>當儲存池閒置空間不足時，系統預設將會回收快照來避免寫入服務中斷</a:t>
            </a:r>
          </a:p>
          <a:p>
            <a:endParaRPr kumimoji="1" lang="zh-TW" altLang="en-US" dirty="0"/>
          </a:p>
        </p:txBody>
      </p:sp>
      <p:sp>
        <p:nvSpPr>
          <p:cNvPr id="625" name="Shape 62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800"/>
              <a:buFont typeface="Arial"/>
              <a:buNone/>
            </a:pPr>
            <a:r>
              <a:rPr lang="zh-TW" altLang="en-US" sz="3600">
                <a:solidFill>
                  <a:srgbClr val="FFFFFF"/>
                </a:solidFill>
                <a:latin typeface="Microsoft JhengHei"/>
                <a:ea typeface="Microsoft JhengHei"/>
                <a:cs typeface="Microsoft JhengHei"/>
                <a:sym typeface="Microsoft JhengHei"/>
              </a:rPr>
              <a:t>在過去，</a:t>
            </a:r>
            <a:r>
              <a:rPr lang="zh-TW" sz="3600">
                <a:solidFill>
                  <a:srgbClr val="FFFFFF"/>
                </a:solidFill>
                <a:latin typeface="Microsoft JhengHei"/>
                <a:ea typeface="Microsoft JhengHei"/>
                <a:cs typeface="Microsoft JhengHei"/>
                <a:sym typeface="Microsoft JhengHei"/>
              </a:rPr>
              <a:t>儲存空間需要</a:t>
            </a:r>
            <a:r>
              <a:rPr lang="zh-TW">
                <a:solidFill>
                  <a:srgbClr val="FFFFFF"/>
                </a:solidFill>
                <a:latin typeface="Microsoft JhengHei"/>
                <a:ea typeface="Microsoft JhengHei"/>
                <a:cs typeface="Microsoft JhengHei"/>
                <a:sym typeface="Microsoft JhengHei"/>
              </a:rPr>
              <a:t>非常</a:t>
            </a:r>
            <a:r>
              <a:rPr lang="zh-TW" sz="3600">
                <a:solidFill>
                  <a:srgbClr val="FFFFFF"/>
                </a:solidFill>
                <a:latin typeface="Microsoft JhengHei"/>
                <a:ea typeface="Microsoft JhengHei"/>
                <a:cs typeface="Microsoft JhengHei"/>
                <a:sym typeface="Microsoft JhengHei"/>
              </a:rPr>
              <a:t>謹慎分配</a:t>
            </a:r>
            <a:endParaRPr sz="3600" i="0" u="none" strike="noStrike" cap="none">
              <a:solidFill>
                <a:srgbClr val="FFFFFF"/>
              </a:solidFill>
              <a:latin typeface="Microsoft JhengHei"/>
              <a:ea typeface="Microsoft JhengHei"/>
              <a:cs typeface="Microsoft JhengHei"/>
              <a:sym typeface="Microsoft JhengHei"/>
            </a:endParaRPr>
          </a:p>
        </p:txBody>
      </p:sp>
      <p:sp>
        <p:nvSpPr>
          <p:cNvPr id="628" name="Shape 628"/>
          <p:cNvSpPr/>
          <p:nvPr/>
        </p:nvSpPr>
        <p:spPr>
          <a:xfrm>
            <a:off x="2167055" y="2404412"/>
            <a:ext cx="4917801" cy="1316578"/>
          </a:xfrm>
          <a:prstGeom prst="rect">
            <a:avLst/>
          </a:prstGeom>
          <a:solidFill>
            <a:schemeClr val="bg1">
              <a:lumMod val="50000"/>
            </a:schemeClr>
          </a:solidFill>
          <a:ln w="28575"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30" name="Shape 630"/>
          <p:cNvSpPr/>
          <p:nvPr/>
        </p:nvSpPr>
        <p:spPr>
          <a:xfrm>
            <a:off x="2167055" y="3720990"/>
            <a:ext cx="2470475" cy="1282481"/>
          </a:xfrm>
          <a:prstGeom prst="rect">
            <a:avLst/>
          </a:prstGeom>
          <a:solidFill>
            <a:schemeClr val="tx2"/>
          </a:solidFill>
          <a:ln w="28575"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43" name="Shape 643"/>
          <p:cNvSpPr/>
          <p:nvPr/>
        </p:nvSpPr>
        <p:spPr>
          <a:xfrm>
            <a:off x="5841962" y="2674810"/>
            <a:ext cx="1189518" cy="366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zh-TW" b="1">
                <a:solidFill>
                  <a:schemeClr val="lt1"/>
                </a:solidFill>
                <a:latin typeface="Microsoft JhengHei"/>
                <a:ea typeface="Microsoft JhengHei"/>
                <a:cs typeface="Microsoft JhengHei"/>
                <a:sym typeface="Microsoft JhengHei"/>
              </a:rPr>
              <a:t>    </a:t>
            </a:r>
            <a:r>
              <a:rPr lang="zh-TW" sz="1800" b="1">
                <a:solidFill>
                  <a:schemeClr val="lt1"/>
                </a:solidFill>
                <a:latin typeface="Microsoft JhengHei"/>
                <a:ea typeface="Microsoft JhengHei"/>
                <a:cs typeface="Microsoft JhengHei"/>
                <a:sym typeface="Microsoft JhengHei"/>
              </a:rPr>
              <a:t>快照</a:t>
            </a:r>
            <a:endParaRPr sz="1800" i="0" u="none" strike="noStrike" cap="none">
              <a:solidFill>
                <a:schemeClr val="lt1"/>
              </a:solidFill>
              <a:latin typeface="Microsoft JhengHei"/>
              <a:ea typeface="Microsoft JhengHei"/>
              <a:cs typeface="Microsoft JhengHei"/>
              <a:sym typeface="Microsoft JhengHei"/>
            </a:endParaRPr>
          </a:p>
        </p:txBody>
      </p:sp>
      <p:sp>
        <p:nvSpPr>
          <p:cNvPr id="31" name="Shape 631">
            <a:extLst>
              <a:ext uri="{FF2B5EF4-FFF2-40B4-BE49-F238E27FC236}">
                <a16:creationId xmlns:a16="http://schemas.microsoft.com/office/drawing/2014/main" id="{5A8D23A4-B087-466D-B851-06332C4A8974}"/>
              </a:ext>
            </a:extLst>
          </p:cNvPr>
          <p:cNvSpPr/>
          <p:nvPr/>
        </p:nvSpPr>
        <p:spPr>
          <a:xfrm>
            <a:off x="4643791" y="2405528"/>
            <a:ext cx="1279909" cy="2048329"/>
          </a:xfrm>
          <a:prstGeom prst="rect">
            <a:avLst/>
          </a:prstGeom>
          <a:solidFill>
            <a:schemeClr val="accent5">
              <a:lumMod val="40000"/>
              <a:lumOff val="60000"/>
            </a:schemeClr>
          </a:solidFill>
          <a:ln w="28575"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31" name="Shape 631"/>
          <p:cNvSpPr/>
          <p:nvPr/>
        </p:nvSpPr>
        <p:spPr>
          <a:xfrm>
            <a:off x="4642433" y="4461384"/>
            <a:ext cx="1273648" cy="542087"/>
          </a:xfrm>
          <a:prstGeom prst="rect">
            <a:avLst/>
          </a:prstGeom>
          <a:solidFill>
            <a:srgbClr val="00B0F0"/>
          </a:solidFill>
          <a:ln w="28575"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2" name="Shape 630">
            <a:extLst>
              <a:ext uri="{FF2B5EF4-FFF2-40B4-BE49-F238E27FC236}">
                <a16:creationId xmlns:a16="http://schemas.microsoft.com/office/drawing/2014/main" id="{BF71CA92-0005-471D-93F0-981D5EDCC6E2}"/>
              </a:ext>
            </a:extLst>
          </p:cNvPr>
          <p:cNvSpPr/>
          <p:nvPr/>
        </p:nvSpPr>
        <p:spPr>
          <a:xfrm>
            <a:off x="2166439" y="2411937"/>
            <a:ext cx="2470475" cy="1316579"/>
          </a:xfrm>
          <a:prstGeom prst="rect">
            <a:avLst/>
          </a:prstGeom>
          <a:solidFill>
            <a:schemeClr val="bg1"/>
          </a:solidFill>
          <a:ln w="28575"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639" name="Shape 639" descr="D:\工作進行中\20170911直播母版16比9\各場PPT元素\20171206\人-04.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662570" y="3268070"/>
            <a:ext cx="1347477" cy="1463720"/>
          </a:xfrm>
          <a:prstGeom prst="rect">
            <a:avLst/>
          </a:prstGeom>
          <a:noFill/>
          <a:ln>
            <a:noFill/>
          </a:ln>
        </p:spPr>
      </p:pic>
      <p:pic>
        <p:nvPicPr>
          <p:cNvPr id="640" name="Shape 64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768873" y="3755611"/>
            <a:ext cx="581899" cy="581899"/>
          </a:xfrm>
          <a:prstGeom prst="rect">
            <a:avLst/>
          </a:prstGeom>
          <a:noFill/>
          <a:ln>
            <a:noFill/>
          </a:ln>
        </p:spPr>
      </p:pic>
      <p:sp>
        <p:nvSpPr>
          <p:cNvPr id="28" name="矩形 27">
            <a:extLst>
              <a:ext uri="{FF2B5EF4-FFF2-40B4-BE49-F238E27FC236}">
                <a16:creationId xmlns:a16="http://schemas.microsoft.com/office/drawing/2014/main" id="{878603EF-6C54-4AAE-8CB8-25FB32DEFA1A}"/>
              </a:ext>
            </a:extLst>
          </p:cNvPr>
          <p:cNvSpPr/>
          <p:nvPr/>
        </p:nvSpPr>
        <p:spPr>
          <a:xfrm>
            <a:off x="2662570" y="4469357"/>
            <a:ext cx="1726769" cy="369332"/>
          </a:xfrm>
          <a:prstGeom prst="rect">
            <a:avLst/>
          </a:prstGeom>
          <a:solidFill>
            <a:schemeClr val="tx2"/>
          </a:solidFill>
        </p:spPr>
        <p:txBody>
          <a:bodyPr wrap="square">
            <a:spAutoFit/>
          </a:bodyPr>
          <a:lstStyle/>
          <a:p>
            <a:r>
              <a:rPr lang="zh-TW" altLang="en-US" sz="1800" b="1" dirty="0">
                <a:solidFill>
                  <a:schemeClr val="bg1"/>
                </a:solidFill>
                <a:latin typeface="Microsoft JhengHei"/>
                <a:ea typeface="Microsoft JhengHei"/>
                <a:cs typeface="Microsoft JhengHei"/>
                <a:sym typeface="Microsoft JhengHei"/>
              </a:rPr>
              <a:t>完整磁碟區</a:t>
            </a:r>
            <a:endParaRPr lang="zh-TW" altLang="en-US" sz="1800" dirty="0">
              <a:solidFill>
                <a:schemeClr val="bg1"/>
              </a:solidFill>
            </a:endParaRPr>
          </a:p>
        </p:txBody>
      </p:sp>
      <p:sp>
        <p:nvSpPr>
          <p:cNvPr id="641" name="Shape 641"/>
          <p:cNvSpPr/>
          <p:nvPr/>
        </p:nvSpPr>
        <p:spPr>
          <a:xfrm>
            <a:off x="2022516" y="2581959"/>
            <a:ext cx="2810001" cy="842886"/>
          </a:xfrm>
          <a:prstGeom prst="rect">
            <a:avLst/>
          </a:prstGeom>
          <a:noFill/>
          <a:ln>
            <a:noFill/>
          </a:ln>
        </p:spPr>
        <p:txBody>
          <a:bodyPr spcFirstLastPara="1" wrap="square" lIns="91425" tIns="45700" rIns="91425" bIns="45700" anchor="t" anchorCtr="0">
            <a:noAutofit/>
          </a:bodyPr>
          <a:lstStyle/>
          <a:p>
            <a:pPr algn="ctr"/>
            <a:r>
              <a:rPr lang="zh-TW" altLang="en-US" sz="1600" b="1">
                <a:solidFill>
                  <a:srgbClr val="FF0000"/>
                </a:solidFill>
                <a:latin typeface="Microsoft JhengHei"/>
                <a:ea typeface="Microsoft JhengHei"/>
                <a:cs typeface="Microsoft JhengHei"/>
                <a:sym typeface="Microsoft JhengHei"/>
              </a:rPr>
              <a:t>採用完整磁碟區空間，</a:t>
            </a:r>
            <a:br>
              <a:rPr lang="zh-TW" altLang="en-US" sz="1600" b="1">
                <a:solidFill>
                  <a:srgbClr val="FF0000"/>
                </a:solidFill>
                <a:latin typeface="Microsoft JhengHei"/>
                <a:ea typeface="Microsoft JhengHei"/>
                <a:cs typeface="Microsoft JhengHei"/>
              </a:rPr>
            </a:br>
            <a:r>
              <a:rPr lang="zh-TW" altLang="en-US" sz="1600" b="1">
                <a:solidFill>
                  <a:srgbClr val="FF0000"/>
                </a:solidFill>
                <a:latin typeface="Microsoft JhengHei"/>
                <a:ea typeface="Microsoft JhengHei"/>
                <a:cs typeface="Microsoft JhengHei"/>
                <a:sym typeface="Microsoft JhengHei"/>
              </a:rPr>
              <a:t>即使有閒置空間也不能    </a:t>
            </a:r>
            <a:br>
              <a:rPr lang="zh-TW" altLang="en-US" sz="1600" b="1">
                <a:solidFill>
                  <a:srgbClr val="FF0000"/>
                </a:solidFill>
                <a:latin typeface="Microsoft JhengHei"/>
                <a:ea typeface="Microsoft JhengHei"/>
                <a:cs typeface="Microsoft JhengHei"/>
              </a:rPr>
            </a:br>
            <a:r>
              <a:rPr lang="zh-TW" altLang="en-US" sz="1600" b="1">
                <a:solidFill>
                  <a:srgbClr val="FF0000"/>
                </a:solidFill>
                <a:latin typeface="Microsoft JhengHei"/>
                <a:ea typeface="Microsoft JhengHei"/>
                <a:cs typeface="Microsoft JhengHei"/>
                <a:sym typeface="Microsoft JhengHei"/>
              </a:rPr>
              <a:t>分享</a:t>
            </a:r>
            <a:r>
              <a:rPr lang="zh-TW" altLang="en-US" sz="1600" b="1">
                <a:solidFill>
                  <a:srgbClr val="FF0000"/>
                </a:solidFill>
                <a:latin typeface="Microsoft JhengHei"/>
                <a:ea typeface="Microsoft JhengHei"/>
                <a:cs typeface="Microsoft JhengHei"/>
              </a:rPr>
              <a:t>出去</a:t>
            </a:r>
            <a:endParaRPr lang="zh-TW" altLang="en-US" sz="1600" b="1" i="0" u="none" strike="noStrike" cap="none">
              <a:solidFill>
                <a:schemeClr val="tx1">
                  <a:lumMod val="75000"/>
                  <a:lumOff val="25000"/>
                </a:schemeClr>
              </a:solidFill>
              <a:latin typeface="Microsoft JhengHei"/>
              <a:ea typeface="Microsoft JhengHei"/>
              <a:cs typeface="Microsoft JhengHei"/>
            </a:endParaRPr>
          </a:p>
        </p:txBody>
      </p:sp>
      <p:sp>
        <p:nvSpPr>
          <p:cNvPr id="33" name="Shape 631">
            <a:extLst>
              <a:ext uri="{FF2B5EF4-FFF2-40B4-BE49-F238E27FC236}">
                <a16:creationId xmlns:a16="http://schemas.microsoft.com/office/drawing/2014/main" id="{A3AC101D-5BB6-44DF-AA47-E1DDBF41F440}"/>
              </a:ext>
            </a:extLst>
          </p:cNvPr>
          <p:cNvSpPr/>
          <p:nvPr/>
        </p:nvSpPr>
        <p:spPr>
          <a:xfrm>
            <a:off x="5908443" y="2710003"/>
            <a:ext cx="1181315" cy="2293468"/>
          </a:xfrm>
          <a:prstGeom prst="rect">
            <a:avLst/>
          </a:prstGeom>
          <a:solidFill>
            <a:srgbClr val="00B0F0"/>
          </a:solidFill>
          <a:ln w="28575"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 name="Shape 631">
            <a:extLst>
              <a:ext uri="{FF2B5EF4-FFF2-40B4-BE49-F238E27FC236}">
                <a16:creationId xmlns:a16="http://schemas.microsoft.com/office/drawing/2014/main" id="{8D44FEC9-D40F-4FAD-9E77-386A7A2C8E9C}"/>
              </a:ext>
            </a:extLst>
          </p:cNvPr>
          <p:cNvSpPr/>
          <p:nvPr/>
        </p:nvSpPr>
        <p:spPr>
          <a:xfrm>
            <a:off x="5912263" y="2404411"/>
            <a:ext cx="1168792" cy="312336"/>
          </a:xfrm>
          <a:prstGeom prst="rect">
            <a:avLst/>
          </a:prstGeom>
          <a:solidFill>
            <a:schemeClr val="accent5">
              <a:lumMod val="40000"/>
              <a:lumOff val="60000"/>
            </a:schemeClr>
          </a:solidFill>
          <a:ln w="28575"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635" name="Shape 635"/>
          <p:cNvGrpSpPr/>
          <p:nvPr/>
        </p:nvGrpSpPr>
        <p:grpSpPr>
          <a:xfrm>
            <a:off x="4978213" y="3304740"/>
            <a:ext cx="1839787" cy="1463722"/>
            <a:chOff x="6571208" y="3087573"/>
            <a:chExt cx="2364509" cy="1881187"/>
          </a:xfrm>
        </p:grpSpPr>
        <p:pic>
          <p:nvPicPr>
            <p:cNvPr id="636" name="Shape 636" descr="D:\工作進行中\20170911直播母版16比9\各場PPT元素\20171206\人-04.png"/>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875893" y="3087573"/>
              <a:ext cx="1731788" cy="1881187"/>
            </a:xfrm>
            <a:prstGeom prst="rect">
              <a:avLst/>
            </a:prstGeom>
            <a:noFill/>
            <a:ln>
              <a:noFill/>
            </a:ln>
          </p:spPr>
        </p:pic>
        <p:pic>
          <p:nvPicPr>
            <p:cNvPr id="637" name="Shape 637" descr="「File png」的圖片搜尋結果"/>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6571208" y="3937617"/>
              <a:ext cx="748426" cy="748422"/>
            </a:xfrm>
            <a:prstGeom prst="rect">
              <a:avLst/>
            </a:prstGeom>
            <a:noFill/>
            <a:ln>
              <a:noFill/>
            </a:ln>
          </p:spPr>
        </p:pic>
        <p:pic>
          <p:nvPicPr>
            <p:cNvPr id="638" name="Shape 638" descr="相關圖片"/>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8234780" y="3925757"/>
              <a:ext cx="700937" cy="738779"/>
            </a:xfrm>
            <a:prstGeom prst="rect">
              <a:avLst/>
            </a:prstGeom>
            <a:noFill/>
            <a:ln>
              <a:noFill/>
            </a:ln>
          </p:spPr>
        </p:pic>
      </p:grpSp>
      <p:sp>
        <p:nvSpPr>
          <p:cNvPr id="30" name="矩形 29">
            <a:extLst>
              <a:ext uri="{FF2B5EF4-FFF2-40B4-BE49-F238E27FC236}">
                <a16:creationId xmlns:a16="http://schemas.microsoft.com/office/drawing/2014/main" id="{6B6E6FA7-2A44-407D-ABB4-2EECA0FBFF78}"/>
              </a:ext>
            </a:extLst>
          </p:cNvPr>
          <p:cNvSpPr/>
          <p:nvPr/>
        </p:nvSpPr>
        <p:spPr>
          <a:xfrm>
            <a:off x="4913777" y="4489050"/>
            <a:ext cx="2014414" cy="369332"/>
          </a:xfrm>
          <a:prstGeom prst="rect">
            <a:avLst/>
          </a:prstGeom>
          <a:solidFill>
            <a:srgbClr val="00B0F0"/>
          </a:solidFill>
        </p:spPr>
        <p:txBody>
          <a:bodyPr wrap="square">
            <a:spAutoFit/>
          </a:bodyPr>
          <a:lstStyle/>
          <a:p>
            <a:pPr algn="ctr"/>
            <a:r>
              <a:rPr lang="zh-TW" altLang="en-US" sz="1800" b="1" dirty="0">
                <a:solidFill>
                  <a:schemeClr val="bg1"/>
                </a:solidFill>
                <a:latin typeface="Microsoft JhengHei"/>
                <a:ea typeface="Microsoft JhengHei"/>
                <a:cs typeface="Microsoft JhengHei"/>
                <a:sym typeface="Microsoft JhengHei"/>
              </a:rPr>
              <a:t>精簡磁碟區</a:t>
            </a:r>
            <a:endParaRPr lang="zh-TW" altLang="en-US" sz="1800" dirty="0">
              <a:solidFill>
                <a:schemeClr val="bg1"/>
              </a:solidFill>
            </a:endParaRPr>
          </a:p>
        </p:txBody>
      </p:sp>
      <p:sp>
        <p:nvSpPr>
          <p:cNvPr id="36" name="Shape 641">
            <a:extLst>
              <a:ext uri="{FF2B5EF4-FFF2-40B4-BE49-F238E27FC236}">
                <a16:creationId xmlns:a16="http://schemas.microsoft.com/office/drawing/2014/main" id="{B4509C79-E0D1-4635-8AEC-462F9C17BF8E}"/>
              </a:ext>
            </a:extLst>
          </p:cNvPr>
          <p:cNvSpPr/>
          <p:nvPr/>
        </p:nvSpPr>
        <p:spPr>
          <a:xfrm>
            <a:off x="7097961" y="2710003"/>
            <a:ext cx="1668397" cy="853669"/>
          </a:xfrm>
          <a:prstGeom prst="rect">
            <a:avLst/>
          </a:prstGeom>
          <a:noFill/>
          <a:ln>
            <a:noFill/>
          </a:ln>
        </p:spPr>
        <p:txBody>
          <a:bodyPr spcFirstLastPara="1" wrap="square" lIns="91425" tIns="45700" rIns="91425" bIns="45700" anchor="t" anchorCtr="0">
            <a:noAutofit/>
          </a:bodyPr>
          <a:lstStyle/>
          <a:p>
            <a:r>
              <a:rPr lang="zh-TW" altLang="en-US" sz="1600" b="1" dirty="0">
                <a:solidFill>
                  <a:srgbClr val="FF0000"/>
                </a:solidFill>
                <a:latin typeface="Microsoft JhengHei"/>
                <a:ea typeface="Microsoft JhengHei"/>
                <a:cs typeface="Microsoft JhengHei"/>
                <a:sym typeface="Microsoft JhengHei"/>
              </a:rPr>
              <a:t>多個精簡磁碟區搶佔空間，使得後進的使用者能用的空間不足</a:t>
            </a:r>
            <a:endParaRPr lang="zh-TW" altLang="en-US" sz="1600" b="1" i="0" u="none" strike="noStrike" cap="none" dirty="0">
              <a:solidFill>
                <a:srgbClr val="FF0000"/>
              </a:solidFill>
              <a:latin typeface="Microsoft JhengHei"/>
              <a:ea typeface="Microsoft JhengHei"/>
              <a:cs typeface="Microsoft JhengHei"/>
            </a:endParaRPr>
          </a:p>
        </p:txBody>
      </p:sp>
      <p:pic>
        <p:nvPicPr>
          <p:cNvPr id="9" name="圖片 8">
            <a:extLst>
              <a:ext uri="{FF2B5EF4-FFF2-40B4-BE49-F238E27FC236}">
                <a16:creationId xmlns:a16="http://schemas.microsoft.com/office/drawing/2014/main" id="{9A767C02-B9E0-4DFE-95E6-CA30698A2C74}"/>
              </a:ext>
            </a:extLst>
          </p:cNvPr>
          <p:cNvPicPr>
            <a:picLocks noChangeAspect="1"/>
          </p:cNvPicPr>
          <p:nvPr/>
        </p:nvPicPr>
        <p:blipFill>
          <a:blip r:embed="rId9"/>
          <a:stretch>
            <a:fillRect/>
          </a:stretch>
        </p:blipFill>
        <p:spPr>
          <a:xfrm rot="21282631">
            <a:off x="756248" y="2117857"/>
            <a:ext cx="4379335" cy="993956"/>
          </a:xfrm>
          <a:prstGeom prst="rect">
            <a:avLst/>
          </a:prstGeom>
        </p:spPr>
      </p:pic>
      <p:pic>
        <p:nvPicPr>
          <p:cNvPr id="5" name="圖片 4">
            <a:extLst>
              <a:ext uri="{FF2B5EF4-FFF2-40B4-BE49-F238E27FC236}">
                <a16:creationId xmlns:a16="http://schemas.microsoft.com/office/drawing/2014/main" id="{BA58EC7C-1B00-4A89-A1B8-5972B07BEAE1}"/>
              </a:ext>
            </a:extLst>
          </p:cNvPr>
          <p:cNvPicPr>
            <a:picLocks noChangeAspect="1"/>
          </p:cNvPicPr>
          <p:nvPr/>
        </p:nvPicPr>
        <p:blipFill>
          <a:blip r:embed="rId10"/>
          <a:stretch>
            <a:fillRect/>
          </a:stretch>
        </p:blipFill>
        <p:spPr>
          <a:xfrm rot="19384077">
            <a:off x="905003" y="2797945"/>
            <a:ext cx="1389827" cy="737492"/>
          </a:xfrm>
          <a:prstGeom prst="rect">
            <a:avLst/>
          </a:prstGeom>
        </p:spPr>
      </p:pic>
      <p:grpSp>
        <p:nvGrpSpPr>
          <p:cNvPr id="632" name="Shape 632"/>
          <p:cNvGrpSpPr/>
          <p:nvPr/>
        </p:nvGrpSpPr>
        <p:grpSpPr>
          <a:xfrm>
            <a:off x="272931" y="2845505"/>
            <a:ext cx="1601785" cy="1499548"/>
            <a:chOff x="2500298" y="3526954"/>
            <a:chExt cx="1345237" cy="1259374"/>
          </a:xfrm>
        </p:grpSpPr>
        <p:pic>
          <p:nvPicPr>
            <p:cNvPr id="633" name="Shape 633" descr="D:\工作進行中\20170911直播母版16比9\各場PPT元素\20171206\人-04.png"/>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2500298" y="3526954"/>
              <a:ext cx="1157484" cy="1259374"/>
            </a:xfrm>
            <a:prstGeom prst="rect">
              <a:avLst/>
            </a:prstGeom>
            <a:noFill/>
            <a:ln>
              <a:noFill/>
            </a:ln>
          </p:spPr>
        </p:pic>
        <p:pic>
          <p:nvPicPr>
            <p:cNvPr id="634" name="Shape 634" descr="「File png」的圖片搜尋結果"/>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3214678" y="4084033"/>
              <a:ext cx="630857" cy="630857"/>
            </a:xfrm>
            <a:prstGeom prst="rect">
              <a:avLst/>
            </a:prstGeom>
            <a:noFill/>
            <a:ln>
              <a:noFill/>
            </a:ln>
          </p:spPr>
        </p:pic>
      </p:grpSp>
      <p:pic>
        <p:nvPicPr>
          <p:cNvPr id="1028" name="Picture 4" descr="ç¸éåç">
            <a:extLst>
              <a:ext uri="{FF2B5EF4-FFF2-40B4-BE49-F238E27FC236}">
                <a16:creationId xmlns:a16="http://schemas.microsoft.com/office/drawing/2014/main" id="{CDC24EC1-1467-48A4-9A2C-EEF9ADEF4A9E}"/>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143039" y="2411937"/>
            <a:ext cx="658833" cy="658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1307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pic>
        <p:nvPicPr>
          <p:cNvPr id="25" name="圖片 24">
            <a:extLst>
              <a:ext uri="{FF2B5EF4-FFF2-40B4-BE49-F238E27FC236}">
                <a16:creationId xmlns:a16="http://schemas.microsoft.com/office/drawing/2014/main" id="{D8E8D52F-0C04-EA44-A64B-9C17E90D44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81" y="1887438"/>
            <a:ext cx="9150681" cy="3304195"/>
          </a:xfrm>
          <a:prstGeom prst="rect">
            <a:avLst/>
          </a:prstGeom>
        </p:spPr>
      </p:pic>
      <p:pic>
        <p:nvPicPr>
          <p:cNvPr id="653" name="Shape 653"/>
          <p:cNvPicPr preferRelativeResize="0"/>
          <p:nvPr/>
        </p:nvPicPr>
        <p:blipFill>
          <a:blip r:embed="rId4" cstate="screen">
            <a:extLst>
              <a:ext uri="{28A0092B-C50C-407E-A947-70E740481C1C}">
                <a14:useLocalDpi xmlns:a14="http://schemas.microsoft.com/office/drawing/2010/main"/>
              </a:ext>
            </a:extLst>
          </a:blip>
          <a:stretch>
            <a:fillRect/>
          </a:stretch>
        </p:blipFill>
        <p:spPr>
          <a:xfrm rot="13759533">
            <a:off x="906764" y="2444400"/>
            <a:ext cx="1500256" cy="1179567"/>
          </a:xfrm>
          <a:prstGeom prst="rect">
            <a:avLst/>
          </a:prstGeom>
          <a:noFill/>
          <a:ln>
            <a:noFill/>
          </a:ln>
        </p:spPr>
      </p:pic>
      <p:sp>
        <p:nvSpPr>
          <p:cNvPr id="2" name="內容版面配置區 1">
            <a:extLst>
              <a:ext uri="{FF2B5EF4-FFF2-40B4-BE49-F238E27FC236}">
                <a16:creationId xmlns:a16="http://schemas.microsoft.com/office/drawing/2014/main" id="{3D8612FB-16EB-EF48-AF4E-B6D9CAB01D6D}"/>
              </a:ext>
            </a:extLst>
          </p:cNvPr>
          <p:cNvSpPr>
            <a:spLocks noGrp="1"/>
          </p:cNvSpPr>
          <p:nvPr>
            <p:ph idx="1"/>
          </p:nvPr>
        </p:nvSpPr>
        <p:spPr>
          <a:xfrm>
            <a:off x="336981" y="1144613"/>
            <a:ext cx="8541025" cy="1490930"/>
          </a:xfrm>
        </p:spPr>
        <p:txBody>
          <a:bodyPr vert="horz" lIns="91440" tIns="45720" rIns="91440" bIns="45720" rtlCol="0" anchor="t">
            <a:normAutofit/>
          </a:bodyPr>
          <a:lstStyle/>
          <a:p>
            <a:r>
              <a:rPr kumimoji="1" lang="zh-TW" altLang="en-US" dirty="0"/>
              <a:t>在 QTS </a:t>
            </a:r>
            <a:r>
              <a:rPr kumimoji="1" lang="en-US" altLang="zh-TW" dirty="0"/>
              <a:t>4.3.5</a:t>
            </a:r>
            <a:r>
              <a:rPr kumimoji="1" lang="zh-TW" altLang="en-US" dirty="0"/>
              <a:t>，完整與精簡磁碟區均支援</a:t>
            </a:r>
            <a:r>
              <a:rPr kumimoji="1" lang="zh-TW" dirty="0"/>
              <a:t>調整</a:t>
            </a:r>
            <a:r>
              <a:rPr kumimoji="1" lang="zh-TW" altLang="en-US" dirty="0"/>
              <a:t>磁碟區</a:t>
            </a:r>
            <a:r>
              <a:rPr kumimoji="1" lang="zh-TW" dirty="0"/>
              <a:t>大小的功</a:t>
            </a:r>
            <a:r>
              <a:rPr lang="zh-TW" dirty="0"/>
              <a:t>能</a:t>
            </a:r>
          </a:p>
          <a:p>
            <a:r>
              <a:rPr kumimoji="1" lang="zh-TW" dirty="0"/>
              <a:t>可以縮減未使用的</a:t>
            </a:r>
            <a:r>
              <a:rPr kumimoji="1" lang="zh-TW" altLang="en-US" dirty="0"/>
              <a:t>完整配置</a:t>
            </a:r>
            <a:r>
              <a:rPr kumimoji="1" lang="zh-TW" dirty="0"/>
              <a:t>空間來釋放儲存池空間</a:t>
            </a:r>
            <a:br>
              <a:rPr lang="zh-TW" dirty="0"/>
            </a:br>
            <a:r>
              <a:rPr kumimoji="1" lang="zh-TW" dirty="0"/>
              <a:t>供其他磁碟區</a:t>
            </a:r>
            <a:r>
              <a:rPr lang="zh-TW" altLang="en-US" dirty="0"/>
              <a:t>、</a:t>
            </a:r>
            <a:r>
              <a:rPr lang="en-US" altLang="zh-TW" dirty="0" err="1"/>
              <a:t>iSCSI</a:t>
            </a:r>
            <a:r>
              <a:rPr kumimoji="1" lang="zh-TW" altLang="en-US" dirty="0"/>
              <a:t> </a:t>
            </a:r>
            <a:r>
              <a:rPr kumimoji="1" lang="en-US" altLang="zh-TW" dirty="0"/>
              <a:t>LUN </a:t>
            </a:r>
            <a:r>
              <a:rPr kumimoji="1" lang="zh-TW" dirty="0"/>
              <a:t>或快照使用</a:t>
            </a:r>
            <a:endParaRPr lang="zh-TW" dirty="0"/>
          </a:p>
          <a:p>
            <a:r>
              <a:rPr kumimoji="1" lang="zh-TW" altLang="en-US" dirty="0"/>
              <a:t>也可</a:t>
            </a:r>
            <a:r>
              <a:rPr kumimoji="1" lang="zh-TW" dirty="0"/>
              <a:t>減少精簡磁碟區空間</a:t>
            </a:r>
            <a:r>
              <a:rPr kumimoji="1" lang="zh-TW" altLang="en-US" dirty="0"/>
              <a:t>規劃</a:t>
            </a:r>
            <a:r>
              <a:rPr kumimoji="1" lang="zh-TW" dirty="0"/>
              <a:t>來避免</a:t>
            </a:r>
            <a:r>
              <a:rPr kumimoji="1" lang="zh-TW" altLang="en-US" dirty="0"/>
              <a:t> </a:t>
            </a:r>
            <a:r>
              <a:rPr kumimoji="1" lang="zh-TW" dirty="0"/>
              <a:t>“空間超額</a:t>
            </a:r>
            <a:r>
              <a:rPr kumimoji="1" lang="zh-TW" altLang="en-US" dirty="0"/>
              <a:t>訂</a:t>
            </a:r>
            <a:r>
              <a:rPr kumimoji="1" lang="zh-TW" dirty="0"/>
              <a:t>閱”</a:t>
            </a:r>
            <a:r>
              <a:rPr kumimoji="1" lang="zh-TW" b="0" dirty="0"/>
              <a:t>  </a:t>
            </a:r>
            <a:endParaRPr lang="zh-TW" b="0" dirty="0"/>
          </a:p>
          <a:p>
            <a:pPr marL="0" indent="0">
              <a:buNone/>
            </a:pPr>
            <a:endParaRPr lang="zh-TW" altLang="en-US" dirty="0"/>
          </a:p>
          <a:p>
            <a:pPr marL="0" indent="0">
              <a:buNone/>
            </a:pPr>
            <a:endParaRPr kumimoji="1" lang="zh-TW" altLang="en-US" dirty="0"/>
          </a:p>
        </p:txBody>
      </p:sp>
      <p:sp>
        <p:nvSpPr>
          <p:cNvPr id="654" name="Shape 65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spcBef>
                <a:spcPts val="0"/>
              </a:spcBef>
              <a:buClr>
                <a:srgbClr val="FFFF00"/>
              </a:buClr>
              <a:buSzPts val="800"/>
            </a:pPr>
            <a:r>
              <a:rPr lang="zh-TW" sz="3600">
                <a:solidFill>
                  <a:srgbClr val="FFFFFF"/>
                </a:solidFill>
                <a:latin typeface="Microsoft JhengHei"/>
                <a:ea typeface="Microsoft JhengHei"/>
                <a:cs typeface="Microsoft JhengHei"/>
                <a:sym typeface="Microsoft JhengHei"/>
              </a:rPr>
              <a:t>空間不夠用？</a:t>
            </a:r>
            <a:r>
              <a:rPr lang="zh-TW" altLang="en-US">
                <a:solidFill>
                  <a:srgbClr val="FFFFFF"/>
                </a:solidFill>
                <a:latin typeface="Microsoft JhengHei"/>
                <a:ea typeface="Microsoft JhengHei"/>
                <a:cs typeface="Microsoft JhengHei"/>
                <a:sym typeface="Microsoft JhengHei"/>
              </a:rPr>
              <a:t>調整</a:t>
            </a:r>
            <a:r>
              <a:rPr lang="zh-TW" sz="3600">
                <a:solidFill>
                  <a:srgbClr val="FFFFFF"/>
                </a:solidFill>
                <a:latin typeface="Microsoft JhengHei"/>
                <a:ea typeface="Microsoft JhengHei"/>
                <a:cs typeface="Microsoft JhengHei"/>
                <a:sym typeface="Microsoft JhengHei"/>
              </a:rPr>
              <a:t>磁碟區</a:t>
            </a:r>
            <a:r>
              <a:rPr lang="zh-TW" altLang="en-US">
                <a:solidFill>
                  <a:srgbClr val="FFFFFF"/>
                </a:solidFill>
                <a:latin typeface="Microsoft JhengHei"/>
                <a:ea typeface="Microsoft JhengHei"/>
                <a:cs typeface="Microsoft JhengHei"/>
                <a:sym typeface="Microsoft JhengHei"/>
              </a:rPr>
              <a:t>大小</a:t>
            </a:r>
            <a:r>
              <a:rPr lang="zh-TW" sz="3600">
                <a:solidFill>
                  <a:srgbClr val="FFFFFF"/>
                </a:solidFill>
                <a:latin typeface="Microsoft JhengHei"/>
                <a:ea typeface="Microsoft JhengHei"/>
                <a:cs typeface="Microsoft JhengHei"/>
                <a:sym typeface="Microsoft JhengHei"/>
              </a:rPr>
              <a:t>精靈</a:t>
            </a:r>
            <a:r>
              <a:rPr lang="zh-TW" altLang="en-US">
                <a:solidFill>
                  <a:srgbClr val="FFFFFF"/>
                </a:solidFill>
                <a:latin typeface="Microsoft JhengHei"/>
                <a:ea typeface="Microsoft JhengHei"/>
                <a:cs typeface="Microsoft JhengHei"/>
                <a:sym typeface="Microsoft JhengHei"/>
              </a:rPr>
              <a:t> </a:t>
            </a:r>
            <a:endParaRPr lang="zh-TW" altLang="en-US" b="0">
              <a:solidFill>
                <a:srgbClr val="FFFFFF"/>
              </a:solidFill>
              <a:latin typeface="Microsoft JhengHei"/>
              <a:ea typeface="Microsoft JhengHei"/>
              <a:cs typeface="Microsoft JhengHei"/>
              <a:sym typeface="Microsoft JhengHei"/>
            </a:endParaRPr>
          </a:p>
        </p:txBody>
      </p:sp>
      <p:pic>
        <p:nvPicPr>
          <p:cNvPr id="658" name="Shape 658"/>
          <p:cNvPicPr preferRelativeResize="0"/>
          <p:nvPr/>
        </p:nvPicPr>
        <p:blipFill>
          <a:blip r:embed="rId5" cstate="screen">
            <a:extLst>
              <a:ext uri="{28A0092B-C50C-407E-A947-70E740481C1C}">
                <a14:useLocalDpi xmlns:a14="http://schemas.microsoft.com/office/drawing/2010/main"/>
              </a:ext>
            </a:extLst>
          </a:blip>
          <a:stretch>
            <a:fillRect/>
          </a:stretch>
        </p:blipFill>
        <p:spPr>
          <a:xfrm>
            <a:off x="6375933" y="2497515"/>
            <a:ext cx="2695222" cy="2051269"/>
          </a:xfrm>
          <a:prstGeom prst="rect">
            <a:avLst/>
          </a:prstGeom>
          <a:noFill/>
          <a:ln>
            <a:noFill/>
          </a:ln>
        </p:spPr>
      </p:pic>
      <p:sp>
        <p:nvSpPr>
          <p:cNvPr id="659" name="Shape 659"/>
          <p:cNvSpPr txBox="1"/>
          <p:nvPr/>
        </p:nvSpPr>
        <p:spPr>
          <a:xfrm>
            <a:off x="6870370" y="2932931"/>
            <a:ext cx="1804844" cy="12415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zh-TW" sz="1800" b="1" dirty="0">
                <a:latin typeface="Microsoft JhengHei"/>
                <a:ea typeface="Microsoft JhengHei"/>
                <a:cs typeface="Microsoft JhengHei"/>
                <a:sym typeface="Microsoft JhengHei"/>
              </a:rPr>
              <a:t>一個精簡磁碟區規劃的空間超過儲存池實際可供給的空間</a:t>
            </a:r>
            <a:endParaRPr sz="1800" b="1" i="0" u="none" strike="noStrike" cap="none" dirty="0">
              <a:solidFill>
                <a:srgbClr val="000000"/>
              </a:solidFill>
              <a:latin typeface="Microsoft JhengHei"/>
              <a:ea typeface="Microsoft JhengHei"/>
              <a:cs typeface="Microsoft JhengHei"/>
              <a:sym typeface="Microsoft JhengHei"/>
            </a:endParaRPr>
          </a:p>
        </p:txBody>
      </p:sp>
      <p:sp>
        <p:nvSpPr>
          <p:cNvPr id="17" name="Shape 659">
            <a:extLst>
              <a:ext uri="{FF2B5EF4-FFF2-40B4-BE49-F238E27FC236}">
                <a16:creationId xmlns:a16="http://schemas.microsoft.com/office/drawing/2014/main" id="{9DDD078E-3F29-48C3-BE4B-0329A044BBFF}"/>
              </a:ext>
            </a:extLst>
          </p:cNvPr>
          <p:cNvSpPr txBox="1"/>
          <p:nvPr/>
        </p:nvSpPr>
        <p:spPr>
          <a:xfrm>
            <a:off x="6891653" y="1869537"/>
            <a:ext cx="1804844" cy="233144"/>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zh-TW" sz="1800" b="1">
                <a:solidFill>
                  <a:schemeClr val="bg1"/>
                </a:solidFill>
                <a:latin typeface="Microsoft JhengHei"/>
                <a:ea typeface="Microsoft JhengHei"/>
                <a:cs typeface="Microsoft JhengHei"/>
                <a:sym typeface="Microsoft JhengHei"/>
              </a:rPr>
              <a:t>空間超額</a:t>
            </a:r>
            <a:r>
              <a:rPr lang="zh-TW" altLang="en-US" sz="1800" b="1">
                <a:solidFill>
                  <a:schemeClr val="bg1"/>
                </a:solidFill>
                <a:latin typeface="Microsoft JhengHei"/>
                <a:ea typeface="Microsoft JhengHei"/>
                <a:cs typeface="Microsoft JhengHei"/>
                <a:sym typeface="Microsoft JhengHei"/>
              </a:rPr>
              <a:t>訂</a:t>
            </a:r>
            <a:r>
              <a:rPr lang="zh-TW" sz="1800" b="1">
                <a:solidFill>
                  <a:schemeClr val="bg1"/>
                </a:solidFill>
                <a:latin typeface="Microsoft JhengHei"/>
                <a:ea typeface="Microsoft JhengHei"/>
                <a:cs typeface="Microsoft JhengHei"/>
                <a:sym typeface="Microsoft JhengHei"/>
              </a:rPr>
              <a:t>閱</a:t>
            </a:r>
            <a:r>
              <a:rPr lang="zh-TW" sz="1800" b="1" i="0" u="none" strike="noStrike" cap="none">
                <a:solidFill>
                  <a:schemeClr val="bg1"/>
                </a:solidFill>
                <a:latin typeface="Microsoft JhengHei"/>
                <a:ea typeface="Microsoft JhengHei"/>
                <a:cs typeface="Microsoft JhengHei"/>
                <a:sym typeface="Microsoft JhengHei"/>
              </a:rPr>
              <a:t> </a:t>
            </a:r>
            <a:br>
              <a:rPr lang="zh-TW" sz="1800" b="1" i="0" u="none" strike="noStrike" cap="none">
                <a:solidFill>
                  <a:schemeClr val="bg1"/>
                </a:solidFill>
                <a:latin typeface="Microsoft JhengHei"/>
                <a:ea typeface="Microsoft JhengHei"/>
                <a:cs typeface="Microsoft JhengHei"/>
                <a:sym typeface="Microsoft JhengHei"/>
              </a:rPr>
            </a:br>
            <a:endParaRPr sz="1800" b="1" i="0" u="none" strike="noStrike" cap="none">
              <a:solidFill>
                <a:schemeClr val="bg1"/>
              </a:solidFill>
              <a:latin typeface="Microsoft JhengHei"/>
              <a:ea typeface="Microsoft JhengHei"/>
              <a:cs typeface="Microsoft JhengHei"/>
              <a:sym typeface="Microsoft JhengHei"/>
            </a:endParaRPr>
          </a:p>
        </p:txBody>
      </p:sp>
      <p:sp>
        <p:nvSpPr>
          <p:cNvPr id="26" name="矩形 25">
            <a:extLst>
              <a:ext uri="{FF2B5EF4-FFF2-40B4-BE49-F238E27FC236}">
                <a16:creationId xmlns:a16="http://schemas.microsoft.com/office/drawing/2014/main" id="{4C93B795-0687-D340-9512-1ED774884794}"/>
              </a:ext>
            </a:extLst>
          </p:cNvPr>
          <p:cNvSpPr/>
          <p:nvPr/>
        </p:nvSpPr>
        <p:spPr>
          <a:xfrm>
            <a:off x="310391" y="4307896"/>
            <a:ext cx="4468716" cy="353107"/>
          </a:xfrm>
          <a:prstGeom prst="rect">
            <a:avLst/>
          </a:prstGeom>
          <a:gradFill>
            <a:gsLst>
              <a:gs pos="0">
                <a:srgbClr val="3C6E10"/>
              </a:gs>
              <a:gs pos="80000">
                <a:srgbClr val="00B050"/>
              </a:gs>
              <a:gs pos="100000">
                <a:schemeClr val="accent3">
                  <a:shade val="94000"/>
                  <a:satMod val="135000"/>
                </a:schemeClr>
              </a:gs>
            </a:gsLs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zh-TW" altLang="en-US" b="1"/>
              <a:t>儲存池</a:t>
            </a:r>
          </a:p>
        </p:txBody>
      </p:sp>
      <p:sp>
        <p:nvSpPr>
          <p:cNvPr id="28" name="矩形 27">
            <a:extLst>
              <a:ext uri="{FF2B5EF4-FFF2-40B4-BE49-F238E27FC236}">
                <a16:creationId xmlns:a16="http://schemas.microsoft.com/office/drawing/2014/main" id="{A84F90A0-C966-8F4E-B3C0-334BA60CB363}"/>
              </a:ext>
            </a:extLst>
          </p:cNvPr>
          <p:cNvSpPr/>
          <p:nvPr/>
        </p:nvSpPr>
        <p:spPr>
          <a:xfrm>
            <a:off x="347506" y="3875088"/>
            <a:ext cx="1500584" cy="400077"/>
          </a:xfrm>
          <a:prstGeom prst="rect">
            <a:avLst/>
          </a:prstGeom>
          <a:gradFill>
            <a:gsLst>
              <a:gs pos="0">
                <a:schemeClr val="accent1">
                  <a:shade val="51000"/>
                  <a:satMod val="130000"/>
                </a:schemeClr>
              </a:gs>
              <a:gs pos="80000">
                <a:srgbClr val="0070C0"/>
              </a:gs>
              <a:gs pos="100000">
                <a:schemeClr val="accent1">
                  <a:shade val="94000"/>
                  <a:satMod val="13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b="1" dirty="0"/>
              <a:t>完整磁碟區</a:t>
            </a:r>
          </a:p>
        </p:txBody>
      </p:sp>
      <p:sp>
        <p:nvSpPr>
          <p:cNvPr id="35" name="矩形 34">
            <a:extLst>
              <a:ext uri="{FF2B5EF4-FFF2-40B4-BE49-F238E27FC236}">
                <a16:creationId xmlns:a16="http://schemas.microsoft.com/office/drawing/2014/main" id="{80177510-9E96-1A4F-8FE7-804E5FF96CF5}"/>
              </a:ext>
            </a:extLst>
          </p:cNvPr>
          <p:cNvSpPr/>
          <p:nvPr/>
        </p:nvSpPr>
        <p:spPr>
          <a:xfrm flipV="1">
            <a:off x="336981" y="3885804"/>
            <a:ext cx="3021290" cy="38936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5" name="群組 4">
            <a:extLst>
              <a:ext uri="{FF2B5EF4-FFF2-40B4-BE49-F238E27FC236}">
                <a16:creationId xmlns:a16="http://schemas.microsoft.com/office/drawing/2014/main" id="{D330776E-7058-314D-93E8-CF3793A6FA2F}"/>
              </a:ext>
            </a:extLst>
          </p:cNvPr>
          <p:cNvGrpSpPr/>
          <p:nvPr/>
        </p:nvGrpSpPr>
        <p:grpSpPr>
          <a:xfrm>
            <a:off x="3177519" y="3192487"/>
            <a:ext cx="3276520" cy="358140"/>
            <a:chOff x="3177519" y="3192487"/>
            <a:chExt cx="3276520" cy="358140"/>
          </a:xfrm>
        </p:grpSpPr>
        <p:sp>
          <p:nvSpPr>
            <p:cNvPr id="39" name="矩形 38">
              <a:extLst>
                <a:ext uri="{FF2B5EF4-FFF2-40B4-BE49-F238E27FC236}">
                  <a16:creationId xmlns:a16="http://schemas.microsoft.com/office/drawing/2014/main" id="{7ED98994-E9A7-D747-9AAA-9A8EDC8C28DC}"/>
                </a:ext>
              </a:extLst>
            </p:cNvPr>
            <p:cNvSpPr/>
            <p:nvPr/>
          </p:nvSpPr>
          <p:spPr>
            <a:xfrm flipV="1">
              <a:off x="3177519" y="3198727"/>
              <a:ext cx="3276520" cy="351900"/>
            </a:xfrm>
            <a:prstGeom prst="rect">
              <a:avLst/>
            </a:prstGeom>
            <a:solidFill>
              <a:schemeClr val="accent5">
                <a:lumMod val="40000"/>
                <a:lumOff val="6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6" name="Shape 666"/>
            <p:cNvSpPr/>
            <p:nvPr/>
          </p:nvSpPr>
          <p:spPr>
            <a:xfrm>
              <a:off x="4779108" y="3208873"/>
              <a:ext cx="1674931" cy="334262"/>
            </a:xfrm>
            <a:prstGeom prst="rect">
              <a:avLst/>
            </a:prstGeom>
            <a:solidFill>
              <a:schemeClr val="accent6">
                <a:lumMod val="75000"/>
              </a:schemeClr>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zh-TW" b="1" dirty="0">
                  <a:solidFill>
                    <a:schemeClr val="lt1"/>
                  </a:solidFill>
                  <a:latin typeface="Microsoft JhengHei"/>
                  <a:ea typeface="Microsoft JhengHei"/>
                  <a:cs typeface="Microsoft JhengHei"/>
                  <a:sym typeface="Microsoft JhengHei"/>
                </a:rPr>
                <a:t>超額</a:t>
              </a:r>
              <a:r>
                <a:rPr lang="zh-TW" altLang="en-US" b="1" dirty="0">
                  <a:solidFill>
                    <a:schemeClr val="lt1"/>
                  </a:solidFill>
                  <a:latin typeface="Microsoft JhengHei"/>
                  <a:ea typeface="Microsoft JhengHei"/>
                  <a:cs typeface="Microsoft JhengHei"/>
                  <a:sym typeface="Microsoft JhengHei"/>
                </a:rPr>
                <a:t>訂</a:t>
              </a:r>
              <a:r>
                <a:rPr lang="zh-TW" b="1" dirty="0">
                  <a:solidFill>
                    <a:schemeClr val="lt1"/>
                  </a:solidFill>
                  <a:latin typeface="Microsoft JhengHei"/>
                  <a:ea typeface="Microsoft JhengHei"/>
                  <a:cs typeface="Microsoft JhengHei"/>
                  <a:sym typeface="Microsoft JhengHei"/>
                </a:rPr>
                <a:t>閱</a:t>
              </a:r>
              <a:endParaRPr sz="1400" b="1" i="0" u="none" strike="noStrike" cap="none" dirty="0">
                <a:solidFill>
                  <a:schemeClr val="lt1"/>
                </a:solidFill>
                <a:latin typeface="Microsoft JhengHei"/>
                <a:ea typeface="Microsoft JhengHei"/>
                <a:cs typeface="Microsoft JhengHei"/>
                <a:sym typeface="Microsoft JhengHei"/>
              </a:endParaRPr>
            </a:p>
          </p:txBody>
        </p:sp>
        <p:sp>
          <p:nvSpPr>
            <p:cNvPr id="40" name="矩形 39">
              <a:extLst>
                <a:ext uri="{FF2B5EF4-FFF2-40B4-BE49-F238E27FC236}">
                  <a16:creationId xmlns:a16="http://schemas.microsoft.com/office/drawing/2014/main" id="{CAABA1E6-6779-4A48-B0A1-7C08B0902503}"/>
                </a:ext>
              </a:extLst>
            </p:cNvPr>
            <p:cNvSpPr/>
            <p:nvPr/>
          </p:nvSpPr>
          <p:spPr>
            <a:xfrm>
              <a:off x="3196492" y="3192487"/>
              <a:ext cx="1599474" cy="358140"/>
            </a:xfrm>
            <a:prstGeom prst="rect">
              <a:avLst/>
            </a:prstGeom>
            <a:gradFill>
              <a:gsLst>
                <a:gs pos="0">
                  <a:schemeClr val="accent5">
                    <a:lumMod val="50000"/>
                  </a:schemeClr>
                </a:gs>
                <a:gs pos="90000">
                  <a:schemeClr val="accent5">
                    <a:shade val="93000"/>
                    <a:satMod val="130000"/>
                  </a:schemeClr>
                </a:gs>
                <a:gs pos="100000">
                  <a:schemeClr val="accent5">
                    <a:shade val="94000"/>
                    <a:satMod val="135000"/>
                  </a:schemeClr>
                </a:gs>
              </a:gsLst>
            </a:gradFill>
          </p:spPr>
          <p:style>
            <a:lnRef idx="1">
              <a:schemeClr val="accent5"/>
            </a:lnRef>
            <a:fillRef idx="3">
              <a:schemeClr val="accent5"/>
            </a:fillRef>
            <a:effectRef idx="2">
              <a:schemeClr val="accent5"/>
            </a:effectRef>
            <a:fontRef idx="minor">
              <a:schemeClr val="lt1"/>
            </a:fontRef>
          </p:style>
          <p:txBody>
            <a:bodyPr rtlCol="0" anchor="ctr"/>
            <a:lstStyle/>
            <a:p>
              <a:pPr algn="ctr"/>
              <a:r>
                <a:rPr lang="zh-TW" altLang="en-US" b="1" dirty="0"/>
                <a:t>精簡磁碟區</a:t>
              </a:r>
            </a:p>
          </p:txBody>
        </p:sp>
      </p:grpSp>
      <p:pic>
        <p:nvPicPr>
          <p:cNvPr id="667" name="Shape 667" descr="ãarrow leftãçåçæå°çµæ"/>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973262" y="2692578"/>
            <a:ext cx="1386110" cy="508803"/>
          </a:xfrm>
          <a:prstGeom prst="rect">
            <a:avLst/>
          </a:prstGeom>
          <a:noFill/>
          <a:ln>
            <a:noFill/>
          </a:ln>
        </p:spPr>
      </p:pic>
      <p:grpSp>
        <p:nvGrpSpPr>
          <p:cNvPr id="42" name="群組 41">
            <a:extLst>
              <a:ext uri="{FF2B5EF4-FFF2-40B4-BE49-F238E27FC236}">
                <a16:creationId xmlns:a16="http://schemas.microsoft.com/office/drawing/2014/main" id="{9523A857-0222-D844-B6AD-15182E18E71C}"/>
              </a:ext>
            </a:extLst>
          </p:cNvPr>
          <p:cNvGrpSpPr/>
          <p:nvPr/>
        </p:nvGrpSpPr>
        <p:grpSpPr>
          <a:xfrm>
            <a:off x="1527837" y="3523150"/>
            <a:ext cx="3279513" cy="358140"/>
            <a:chOff x="3174526" y="3192487"/>
            <a:chExt cx="3279513" cy="358140"/>
          </a:xfrm>
        </p:grpSpPr>
        <p:sp>
          <p:nvSpPr>
            <p:cNvPr id="43" name="矩形 42">
              <a:extLst>
                <a:ext uri="{FF2B5EF4-FFF2-40B4-BE49-F238E27FC236}">
                  <a16:creationId xmlns:a16="http://schemas.microsoft.com/office/drawing/2014/main" id="{EDA4B369-D2A2-E54F-96EF-7CC58BAF8060}"/>
                </a:ext>
              </a:extLst>
            </p:cNvPr>
            <p:cNvSpPr/>
            <p:nvPr/>
          </p:nvSpPr>
          <p:spPr>
            <a:xfrm flipV="1">
              <a:off x="3177519" y="3198727"/>
              <a:ext cx="3276520" cy="351900"/>
            </a:xfrm>
            <a:prstGeom prst="rect">
              <a:avLst/>
            </a:prstGeom>
            <a:solidFill>
              <a:schemeClr val="accent5">
                <a:lumMod val="40000"/>
                <a:lumOff val="6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Shape 666">
              <a:extLst>
                <a:ext uri="{FF2B5EF4-FFF2-40B4-BE49-F238E27FC236}">
                  <a16:creationId xmlns:a16="http://schemas.microsoft.com/office/drawing/2014/main" id="{F2142545-AE0E-E047-A303-3C640F9979F9}"/>
                </a:ext>
              </a:extLst>
            </p:cNvPr>
            <p:cNvSpPr/>
            <p:nvPr/>
          </p:nvSpPr>
          <p:spPr>
            <a:xfrm>
              <a:off x="4779108" y="3208873"/>
              <a:ext cx="1674931" cy="334262"/>
            </a:xfrm>
            <a:prstGeom prst="rect">
              <a:avLst/>
            </a:prstGeom>
            <a:solidFill>
              <a:schemeClr val="accent6">
                <a:lumMod val="75000"/>
              </a:schemeClr>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zh-TW" b="1" dirty="0">
                  <a:solidFill>
                    <a:schemeClr val="lt1"/>
                  </a:solidFill>
                  <a:latin typeface="Microsoft JhengHei"/>
                  <a:ea typeface="Microsoft JhengHei"/>
                  <a:cs typeface="Microsoft JhengHei"/>
                  <a:sym typeface="Microsoft JhengHei"/>
                </a:rPr>
                <a:t>超額</a:t>
              </a:r>
              <a:r>
                <a:rPr lang="zh-TW" altLang="en-US" b="1" dirty="0">
                  <a:solidFill>
                    <a:schemeClr val="lt1"/>
                  </a:solidFill>
                  <a:latin typeface="Microsoft JhengHei"/>
                  <a:ea typeface="Microsoft JhengHei"/>
                  <a:cs typeface="Microsoft JhengHei"/>
                  <a:sym typeface="Microsoft JhengHei"/>
                </a:rPr>
                <a:t>訂</a:t>
              </a:r>
              <a:r>
                <a:rPr lang="zh-TW" b="1" dirty="0">
                  <a:solidFill>
                    <a:schemeClr val="lt1"/>
                  </a:solidFill>
                  <a:latin typeface="Microsoft JhengHei"/>
                  <a:ea typeface="Microsoft JhengHei"/>
                  <a:cs typeface="Microsoft JhengHei"/>
                  <a:sym typeface="Microsoft JhengHei"/>
                </a:rPr>
                <a:t>閱</a:t>
              </a:r>
              <a:endParaRPr sz="1400" b="1" i="0" u="none" strike="noStrike" cap="none" dirty="0">
                <a:solidFill>
                  <a:schemeClr val="lt1"/>
                </a:solidFill>
                <a:latin typeface="Microsoft JhengHei"/>
                <a:ea typeface="Microsoft JhengHei"/>
                <a:cs typeface="Microsoft JhengHei"/>
                <a:sym typeface="Microsoft JhengHei"/>
              </a:endParaRPr>
            </a:p>
          </p:txBody>
        </p:sp>
        <p:sp>
          <p:nvSpPr>
            <p:cNvPr id="45" name="矩形 44">
              <a:extLst>
                <a:ext uri="{FF2B5EF4-FFF2-40B4-BE49-F238E27FC236}">
                  <a16:creationId xmlns:a16="http://schemas.microsoft.com/office/drawing/2014/main" id="{CA8BE21D-3B3B-B641-B24C-DB46A86954EC}"/>
                </a:ext>
              </a:extLst>
            </p:cNvPr>
            <p:cNvSpPr/>
            <p:nvPr/>
          </p:nvSpPr>
          <p:spPr>
            <a:xfrm>
              <a:off x="3174526" y="3192487"/>
              <a:ext cx="1621440" cy="358140"/>
            </a:xfrm>
            <a:prstGeom prst="rect">
              <a:avLst/>
            </a:prstGeom>
            <a:gradFill>
              <a:gsLst>
                <a:gs pos="0">
                  <a:schemeClr val="accent5">
                    <a:lumMod val="50000"/>
                  </a:schemeClr>
                </a:gs>
                <a:gs pos="90000">
                  <a:schemeClr val="accent5">
                    <a:shade val="93000"/>
                    <a:satMod val="130000"/>
                  </a:schemeClr>
                </a:gs>
                <a:gs pos="100000">
                  <a:schemeClr val="accent5">
                    <a:shade val="94000"/>
                    <a:satMod val="135000"/>
                  </a:schemeClr>
                </a:gs>
              </a:gsLst>
            </a:gradFill>
          </p:spPr>
          <p:style>
            <a:lnRef idx="1">
              <a:schemeClr val="accent5"/>
            </a:lnRef>
            <a:fillRef idx="3">
              <a:schemeClr val="accent5"/>
            </a:fillRef>
            <a:effectRef idx="2">
              <a:schemeClr val="accent5"/>
            </a:effectRef>
            <a:fontRef idx="minor">
              <a:schemeClr val="lt1"/>
            </a:fontRef>
          </p:style>
          <p:txBody>
            <a:bodyPr rtlCol="0" anchor="ctr"/>
            <a:lstStyle/>
            <a:p>
              <a:pPr algn="ctr"/>
              <a:r>
                <a:rPr lang="zh-TW" altLang="en-US" b="1" dirty="0"/>
                <a:t>精簡磁碟區</a:t>
              </a:r>
            </a:p>
          </p:txBody>
        </p:sp>
      </p:grpSp>
      <p:pic>
        <p:nvPicPr>
          <p:cNvPr id="668" name="Shape 668" descr="ãarrow leftãçåçæå°çµæ"/>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907217" y="3833270"/>
            <a:ext cx="1410110" cy="517613"/>
          </a:xfrm>
          <a:prstGeom prst="rect">
            <a:avLst/>
          </a:prstGeom>
          <a:noFill/>
          <a:ln>
            <a:noFill/>
          </a:ln>
        </p:spPr>
      </p:pic>
    </p:spTree>
    <p:extLst>
      <p:ext uri="{BB962C8B-B14F-4D97-AF65-F5344CB8AC3E}">
        <p14:creationId xmlns:p14="http://schemas.microsoft.com/office/powerpoint/2010/main" val="22558320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pic>
        <p:nvPicPr>
          <p:cNvPr id="42" name="圖片 41">
            <a:extLst>
              <a:ext uri="{FF2B5EF4-FFF2-40B4-BE49-F238E27FC236}">
                <a16:creationId xmlns:a16="http://schemas.microsoft.com/office/drawing/2014/main" id="{30057EEA-BD63-E14C-80E7-8DDDAB095B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81" y="1839305"/>
            <a:ext cx="9150681" cy="3304195"/>
          </a:xfrm>
          <a:prstGeom prst="rect">
            <a:avLst/>
          </a:prstGeom>
        </p:spPr>
      </p:pic>
      <p:pic>
        <p:nvPicPr>
          <p:cNvPr id="2" name="圖片 2" descr="一張含有 螢幕擷取畫面 的圖片&#10;&#10;描述是以非常高的可信度產生">
            <a:extLst>
              <a:ext uri="{FF2B5EF4-FFF2-40B4-BE49-F238E27FC236}">
                <a16:creationId xmlns:a16="http://schemas.microsoft.com/office/drawing/2014/main" id="{05411D7C-A422-4399-AC18-5B590BC2B13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78702" y="1534645"/>
            <a:ext cx="4727275" cy="2699625"/>
          </a:xfrm>
          <a:prstGeom prst="rect">
            <a:avLst/>
          </a:prstGeom>
          <a:ln>
            <a:solidFill>
              <a:schemeClr val="bg1">
                <a:lumMod val="75000"/>
              </a:schemeClr>
            </a:solidFill>
          </a:ln>
          <a:effectLst>
            <a:reflection blurRad="6350" stA="52000" endA="300" endPos="13000" dir="5400000" sy="-100000" algn="bl" rotWithShape="0"/>
          </a:effectLst>
        </p:spPr>
      </p:pic>
      <p:sp>
        <p:nvSpPr>
          <p:cNvPr id="675" name="Shape 675"/>
          <p:cNvSpPr txBox="1">
            <a:spLocks noGrp="1"/>
          </p:cNvSpPr>
          <p:nvPr>
            <p:ph type="title"/>
          </p:nvPr>
        </p:nvSpPr>
        <p:spPr>
          <a:xfrm>
            <a:off x="214275" y="245848"/>
            <a:ext cx="8787000" cy="785400"/>
          </a:xfrm>
          <a:prstGeom prst="rect">
            <a:avLst/>
          </a:prstGeom>
          <a:noFill/>
          <a:ln>
            <a:noFill/>
          </a:ln>
        </p:spPr>
        <p:txBody>
          <a:bodyPr spcFirstLastPara="1" wrap="square" lIns="91425" tIns="45700" rIns="91425" bIns="45700" anchor="ctr" anchorCtr="0">
            <a:noAutofit/>
          </a:bodyPr>
          <a:lstStyle/>
          <a:p>
            <a:pPr lvl="0">
              <a:spcBef>
                <a:spcPts val="0"/>
              </a:spcBef>
              <a:buClr>
                <a:srgbClr val="FFFF00"/>
              </a:buClr>
              <a:buSzPts val="800"/>
            </a:pPr>
            <a:r>
              <a:rPr lang="zh-TW" sz="3600" dirty="0">
                <a:solidFill>
                  <a:srgbClr val="FFFFFF"/>
                </a:solidFill>
                <a:latin typeface="Microsoft JhengHei"/>
                <a:ea typeface="Microsoft JhengHei"/>
                <a:cs typeface="Microsoft JhengHei"/>
                <a:sym typeface="Microsoft JhengHei"/>
              </a:rPr>
              <a:t>3</a:t>
            </a:r>
            <a:r>
              <a:rPr lang="zh-TW" altLang="en-US" sz="3600" dirty="0">
                <a:solidFill>
                  <a:srgbClr val="FFFFFF"/>
                </a:solidFill>
                <a:latin typeface="Microsoft JhengHei"/>
                <a:ea typeface="Microsoft JhengHei"/>
                <a:cs typeface="Microsoft JhengHei"/>
                <a:sym typeface="Microsoft JhengHei"/>
              </a:rPr>
              <a:t> </a:t>
            </a:r>
            <a:r>
              <a:rPr lang="zh-TW" sz="3600" dirty="0">
                <a:solidFill>
                  <a:srgbClr val="FFFFFF"/>
                </a:solidFill>
                <a:latin typeface="Microsoft JhengHei"/>
                <a:ea typeface="Microsoft JhengHei"/>
                <a:cs typeface="Microsoft JhengHei"/>
                <a:sym typeface="Microsoft JhengHei"/>
              </a:rPr>
              <a:t>步驟</a:t>
            </a:r>
            <a:r>
              <a:rPr lang="zh-TW" altLang="en-US" dirty="0">
                <a:effectLst/>
              </a:rPr>
              <a:t>調整磁碟區大小</a:t>
            </a:r>
            <a:r>
              <a:rPr lang="zh-TW" altLang="en-US" b="0" dirty="0">
                <a:effectLst/>
              </a:rPr>
              <a:t>​</a:t>
            </a:r>
            <a:endParaRPr sz="3600" i="0" u="none" strike="noStrike" cap="none" dirty="0">
              <a:solidFill>
                <a:srgbClr val="FFFFFF"/>
              </a:solidFill>
              <a:latin typeface="Microsoft JhengHei"/>
              <a:ea typeface="Microsoft JhengHei"/>
              <a:cs typeface="Microsoft JhengHei"/>
              <a:sym typeface="Microsoft JhengHei"/>
            </a:endParaRPr>
          </a:p>
        </p:txBody>
      </p:sp>
      <p:sp>
        <p:nvSpPr>
          <p:cNvPr id="690" name="Shape 690"/>
          <p:cNvSpPr/>
          <p:nvPr/>
        </p:nvSpPr>
        <p:spPr>
          <a:xfrm>
            <a:off x="2516720" y="2813538"/>
            <a:ext cx="787792" cy="203982"/>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19" name="群組 18">
            <a:extLst>
              <a:ext uri="{FF2B5EF4-FFF2-40B4-BE49-F238E27FC236}">
                <a16:creationId xmlns:a16="http://schemas.microsoft.com/office/drawing/2014/main" id="{5E756315-F36C-8647-994A-15FAF9BD103C}"/>
              </a:ext>
            </a:extLst>
          </p:cNvPr>
          <p:cNvGrpSpPr/>
          <p:nvPr/>
        </p:nvGrpSpPr>
        <p:grpSpPr>
          <a:xfrm>
            <a:off x="214275" y="1534300"/>
            <a:ext cx="3929686" cy="2941000"/>
            <a:chOff x="717534" y="2132480"/>
            <a:chExt cx="3929686" cy="2941000"/>
          </a:xfrm>
        </p:grpSpPr>
        <p:grpSp>
          <p:nvGrpSpPr>
            <p:cNvPr id="20" name="Shape 444">
              <a:extLst>
                <a:ext uri="{FF2B5EF4-FFF2-40B4-BE49-F238E27FC236}">
                  <a16:creationId xmlns:a16="http://schemas.microsoft.com/office/drawing/2014/main" id="{08877B2B-1A0F-1A46-995C-834A815675CB}"/>
                </a:ext>
              </a:extLst>
            </p:cNvPr>
            <p:cNvGrpSpPr/>
            <p:nvPr/>
          </p:nvGrpSpPr>
          <p:grpSpPr>
            <a:xfrm>
              <a:off x="717534" y="2132480"/>
              <a:ext cx="3929686" cy="2941000"/>
              <a:chOff x="-11506" y="0"/>
              <a:chExt cx="3929686" cy="2941000"/>
            </a:xfrm>
          </p:grpSpPr>
          <p:sp>
            <p:nvSpPr>
              <p:cNvPr id="27" name="Shape 445">
                <a:extLst>
                  <a:ext uri="{FF2B5EF4-FFF2-40B4-BE49-F238E27FC236}">
                    <a16:creationId xmlns:a16="http://schemas.microsoft.com/office/drawing/2014/main" id="{C5D03073-0C79-4F48-8833-6EB0128F43AA}"/>
                  </a:ext>
                </a:extLst>
              </p:cNvPr>
              <p:cNvSpPr/>
              <p:nvPr/>
            </p:nvSpPr>
            <p:spPr>
              <a:xfrm>
                <a:off x="-1" y="0"/>
                <a:ext cx="3918181" cy="864096"/>
              </a:xfrm>
              <a:prstGeom prst="roundRect">
                <a:avLst>
                  <a:gd name="adj" fmla="val 10000"/>
                </a:avLst>
              </a:prstGeom>
              <a:gradFill>
                <a:gsLst>
                  <a:gs pos="0">
                    <a:srgbClr val="5D427D"/>
                  </a:gs>
                  <a:gs pos="80000">
                    <a:srgbClr val="7A57A5"/>
                  </a:gs>
                  <a:gs pos="100000">
                    <a:srgbClr val="7A56A7"/>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latin typeface="Microsoft JhengHei"/>
                  <a:ea typeface="Microsoft JhengHei"/>
                  <a:cs typeface="Microsoft JhengHei"/>
                  <a:sym typeface="Microsoft JhengHei"/>
                </a:endParaRPr>
              </a:p>
            </p:txBody>
          </p:sp>
          <p:sp>
            <p:nvSpPr>
              <p:cNvPr id="28" name="Shape 446">
                <a:extLst>
                  <a:ext uri="{FF2B5EF4-FFF2-40B4-BE49-F238E27FC236}">
                    <a16:creationId xmlns:a16="http://schemas.microsoft.com/office/drawing/2014/main" id="{775C1C90-5F03-D941-95BF-3EF754F8A281}"/>
                  </a:ext>
                </a:extLst>
              </p:cNvPr>
              <p:cNvSpPr txBox="1"/>
              <p:nvPr/>
            </p:nvSpPr>
            <p:spPr>
              <a:xfrm>
                <a:off x="981632" y="0"/>
                <a:ext cx="2767267" cy="864096"/>
              </a:xfrm>
              <a:prstGeom prst="rect">
                <a:avLst/>
              </a:prstGeom>
              <a:noFill/>
              <a:ln>
                <a:noFill/>
              </a:ln>
            </p:spPr>
            <p:txBody>
              <a:bodyPr spcFirstLastPara="1" wrap="square" lIns="60950" tIns="60950" rIns="60950" bIns="60950" anchor="ctr" anchorCtr="0">
                <a:noAutofit/>
              </a:bodyPr>
              <a:lstStyle/>
              <a:p>
                <a:pPr lvl="0">
                  <a:lnSpc>
                    <a:spcPct val="90000"/>
                  </a:lnSpc>
                </a:pPr>
                <a:r>
                  <a:rPr lang="zh-TW" altLang="en-US" sz="1600" b="1" dirty="0">
                    <a:solidFill>
                      <a:schemeClr val="lt1"/>
                    </a:solidFill>
                    <a:latin typeface="Microsoft JhengHei"/>
                    <a:ea typeface="Microsoft JhengHei"/>
                    <a:cs typeface="Microsoft JhengHei"/>
                    <a:sym typeface="Microsoft JhengHei"/>
                  </a:rPr>
                  <a:t>確保磁碟區上的所有寫入已先停止。</a:t>
                </a:r>
                <a:endParaRPr sz="1600" b="1" i="0" u="none" strike="noStrike" cap="none" dirty="0">
                  <a:solidFill>
                    <a:schemeClr val="lt1"/>
                  </a:solidFill>
                  <a:latin typeface="Microsoft JhengHei"/>
                  <a:ea typeface="Microsoft JhengHei"/>
                  <a:cs typeface="Microsoft JhengHei"/>
                  <a:sym typeface="Microsoft JhengHei"/>
                </a:endParaRPr>
              </a:p>
            </p:txBody>
          </p:sp>
          <p:sp>
            <p:nvSpPr>
              <p:cNvPr id="29" name="Shape 447">
                <a:extLst>
                  <a:ext uri="{FF2B5EF4-FFF2-40B4-BE49-F238E27FC236}">
                    <a16:creationId xmlns:a16="http://schemas.microsoft.com/office/drawing/2014/main" id="{836183F4-A76A-EA4D-9D2E-2959B7386C32}"/>
                  </a:ext>
                </a:extLst>
              </p:cNvPr>
              <p:cNvSpPr/>
              <p:nvPr/>
            </p:nvSpPr>
            <p:spPr>
              <a:xfrm>
                <a:off x="-11506" y="1008111"/>
                <a:ext cx="3918181" cy="864096"/>
              </a:xfrm>
              <a:prstGeom prst="roundRect">
                <a:avLst>
                  <a:gd name="adj" fmla="val 10000"/>
                </a:avLst>
              </a:prstGeom>
              <a:gradFill>
                <a:gsLst>
                  <a:gs pos="0">
                    <a:srgbClr val="34438D"/>
                  </a:gs>
                  <a:gs pos="80000">
                    <a:srgbClr val="4557BA"/>
                  </a:gs>
                  <a:gs pos="100000">
                    <a:srgbClr val="4357BD"/>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latin typeface="Microsoft JhengHei"/>
                  <a:ea typeface="Microsoft JhengHei"/>
                  <a:cs typeface="Microsoft JhengHei"/>
                  <a:sym typeface="Microsoft JhengHei"/>
                </a:endParaRPr>
              </a:p>
            </p:txBody>
          </p:sp>
          <p:sp>
            <p:nvSpPr>
              <p:cNvPr id="30" name="Shape 448">
                <a:extLst>
                  <a:ext uri="{FF2B5EF4-FFF2-40B4-BE49-F238E27FC236}">
                    <a16:creationId xmlns:a16="http://schemas.microsoft.com/office/drawing/2014/main" id="{CEDA3AB2-46B9-2049-9190-A038243ED9F8}"/>
                  </a:ext>
                </a:extLst>
              </p:cNvPr>
              <p:cNvSpPr txBox="1"/>
              <p:nvPr/>
            </p:nvSpPr>
            <p:spPr>
              <a:xfrm>
                <a:off x="970186" y="1121306"/>
                <a:ext cx="2867200" cy="754552"/>
              </a:xfrm>
              <a:prstGeom prst="rect">
                <a:avLst/>
              </a:prstGeom>
              <a:noFill/>
              <a:ln>
                <a:noFill/>
              </a:ln>
            </p:spPr>
            <p:txBody>
              <a:bodyPr spcFirstLastPara="1" wrap="square" lIns="60950" tIns="60950" rIns="60950" bIns="60950" anchor="ctr" anchorCtr="0">
                <a:noAutofit/>
              </a:bodyPr>
              <a:lstStyle/>
              <a:p>
                <a:pPr lvl="0">
                  <a:lnSpc>
                    <a:spcPct val="90000"/>
                  </a:lnSpc>
                </a:pPr>
                <a:r>
                  <a:rPr lang="zh-TW" altLang="en-US" sz="1600" b="1" dirty="0">
                    <a:solidFill>
                      <a:schemeClr val="lt1"/>
                    </a:solidFill>
                    <a:latin typeface="Microsoft JhengHei"/>
                    <a:ea typeface="Microsoft JhengHei"/>
                    <a:cs typeface="Microsoft JhengHei"/>
                    <a:sym typeface="Microsoft JhengHei"/>
                  </a:rPr>
                  <a:t>進入儲存</a:t>
                </a:r>
                <a:r>
                  <a:rPr lang="en-US" altLang="zh-TW" sz="1600" b="1" dirty="0">
                    <a:solidFill>
                      <a:schemeClr val="lt1"/>
                    </a:solidFill>
                    <a:latin typeface="Microsoft JhengHei"/>
                    <a:ea typeface="Microsoft JhengHei"/>
                    <a:cs typeface="Microsoft JhengHei"/>
                    <a:sym typeface="Microsoft JhengHei"/>
                  </a:rPr>
                  <a:t>/</a:t>
                </a:r>
                <a:r>
                  <a:rPr lang="zh-TW" altLang="en-US" sz="1600" b="1" dirty="0">
                    <a:solidFill>
                      <a:schemeClr val="lt1"/>
                    </a:solidFill>
                    <a:latin typeface="Microsoft JhengHei"/>
                    <a:ea typeface="Microsoft JhengHei"/>
                    <a:cs typeface="Microsoft JhengHei"/>
                    <a:sym typeface="Microsoft JhengHei"/>
                  </a:rPr>
                  <a:t>快照中的磁碟區管理頁面，並選擇縮減磁碟區大小</a:t>
                </a:r>
                <a:endParaRPr sz="1600" b="1" i="0" u="none" strike="noStrike" cap="none" dirty="0">
                  <a:solidFill>
                    <a:schemeClr val="lt1"/>
                  </a:solidFill>
                  <a:latin typeface="Microsoft JhengHei"/>
                  <a:ea typeface="Microsoft JhengHei"/>
                  <a:cs typeface="Microsoft JhengHei"/>
                  <a:sym typeface="Microsoft JhengHei"/>
                </a:endParaRPr>
              </a:p>
            </p:txBody>
          </p:sp>
          <p:sp>
            <p:nvSpPr>
              <p:cNvPr id="31" name="Shape 449">
                <a:extLst>
                  <a:ext uri="{FF2B5EF4-FFF2-40B4-BE49-F238E27FC236}">
                    <a16:creationId xmlns:a16="http://schemas.microsoft.com/office/drawing/2014/main" id="{258BC43A-B21F-8D44-A729-4C2CB59D7DD7}"/>
                  </a:ext>
                </a:extLst>
              </p:cNvPr>
              <p:cNvSpPr/>
              <p:nvPr/>
            </p:nvSpPr>
            <p:spPr>
              <a:xfrm>
                <a:off x="-11506" y="2016223"/>
                <a:ext cx="3918181" cy="864096"/>
              </a:xfrm>
              <a:prstGeom prst="roundRect">
                <a:avLst>
                  <a:gd name="adj" fmla="val 10000"/>
                </a:avLst>
              </a:prstGeom>
              <a:gradFill>
                <a:gsLst>
                  <a:gs pos="0">
                    <a:srgbClr val="267098"/>
                  </a:gs>
                  <a:gs pos="73000">
                    <a:srgbClr val="2B8EAC"/>
                  </a:gs>
                  <a:gs pos="100000">
                    <a:srgbClr val="2EAAD0"/>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latin typeface="Microsoft JhengHei"/>
                  <a:ea typeface="Microsoft JhengHei"/>
                  <a:cs typeface="Microsoft JhengHei"/>
                  <a:sym typeface="Microsoft JhengHei"/>
                </a:endParaRPr>
              </a:p>
            </p:txBody>
          </p:sp>
          <p:sp>
            <p:nvSpPr>
              <p:cNvPr id="32" name="Shape 450">
                <a:extLst>
                  <a:ext uri="{FF2B5EF4-FFF2-40B4-BE49-F238E27FC236}">
                    <a16:creationId xmlns:a16="http://schemas.microsoft.com/office/drawing/2014/main" id="{F940E71D-60D4-8149-ADDD-3C82C4D2EC18}"/>
                  </a:ext>
                </a:extLst>
              </p:cNvPr>
              <p:cNvSpPr txBox="1"/>
              <p:nvPr/>
            </p:nvSpPr>
            <p:spPr>
              <a:xfrm>
                <a:off x="1007352" y="2076904"/>
                <a:ext cx="2770603" cy="864096"/>
              </a:xfrm>
              <a:prstGeom prst="rect">
                <a:avLst/>
              </a:prstGeom>
              <a:noFill/>
              <a:ln>
                <a:noFill/>
              </a:ln>
            </p:spPr>
            <p:txBody>
              <a:bodyPr spcFirstLastPara="1" wrap="square" lIns="60950" tIns="60950" rIns="60950" bIns="60950" anchor="ctr" anchorCtr="0">
                <a:noAutofit/>
              </a:bodyPr>
              <a:lstStyle/>
              <a:p>
                <a:pPr lvl="0">
                  <a:lnSpc>
                    <a:spcPct val="90000"/>
                  </a:lnSpc>
                </a:pPr>
                <a:r>
                  <a:rPr lang="zh-TW" altLang="en-US" sz="1600" b="1" dirty="0">
                    <a:solidFill>
                      <a:schemeClr val="lt1"/>
                    </a:solidFill>
                    <a:latin typeface="Microsoft JhengHei"/>
                    <a:ea typeface="Microsoft JhengHei"/>
                    <a:cs typeface="Microsoft JhengHei"/>
                    <a:sym typeface="Microsoft JhengHei"/>
                  </a:rPr>
                  <a:t>等待系統數分鐘的時間來完成縮減磁碟區大小</a:t>
                </a:r>
                <a:endParaRPr sz="1600" b="1" i="0" u="none" strike="noStrike" cap="none" dirty="0">
                  <a:solidFill>
                    <a:schemeClr val="lt1"/>
                  </a:solidFill>
                  <a:latin typeface="Microsoft JhengHei"/>
                  <a:ea typeface="Microsoft JhengHei"/>
                  <a:cs typeface="Microsoft JhengHei"/>
                  <a:sym typeface="Microsoft JhengHei"/>
                </a:endParaRPr>
              </a:p>
            </p:txBody>
          </p:sp>
        </p:grpSp>
        <p:sp>
          <p:nvSpPr>
            <p:cNvPr id="21" name="矩形 20">
              <a:extLst>
                <a:ext uri="{FF2B5EF4-FFF2-40B4-BE49-F238E27FC236}">
                  <a16:creationId xmlns:a16="http://schemas.microsoft.com/office/drawing/2014/main" id="{03842971-C821-E944-B718-43049F5DF2D1}"/>
                </a:ext>
              </a:extLst>
            </p:cNvPr>
            <p:cNvSpPr/>
            <p:nvPr/>
          </p:nvSpPr>
          <p:spPr>
            <a:xfrm>
              <a:off x="749632" y="2230558"/>
              <a:ext cx="849913" cy="707886"/>
            </a:xfrm>
            <a:prstGeom prst="rect">
              <a:avLst/>
            </a:prstGeom>
          </p:spPr>
          <p:txBody>
            <a:bodyPr wrap="none">
              <a:spAutoFit/>
            </a:bodyPr>
            <a:lstStyle/>
            <a:p>
              <a:r>
                <a:rPr lang="zh-TW" altLang="zh-TW" b="1">
                  <a:solidFill>
                    <a:schemeClr val="lt1"/>
                  </a:solidFill>
                  <a:latin typeface="Microsoft JhengHei"/>
                  <a:ea typeface="Microsoft JhengHei"/>
                  <a:cs typeface="Microsoft JhengHei"/>
                  <a:sym typeface="Microsoft JhengHei"/>
                </a:rPr>
                <a:t>第</a:t>
              </a:r>
              <a:r>
                <a:rPr lang="en-US" altLang="zh-TW" sz="4000" b="1">
                  <a:solidFill>
                    <a:schemeClr val="lt1"/>
                  </a:solidFill>
                  <a:latin typeface="Microsoft JhengHei"/>
                  <a:ea typeface="Microsoft JhengHei"/>
                  <a:cs typeface="Microsoft JhengHei"/>
                  <a:sym typeface="Microsoft JhengHei"/>
                </a:rPr>
                <a:t>1</a:t>
              </a:r>
              <a:r>
                <a:rPr lang="zh-TW" altLang="zh-TW" b="1">
                  <a:solidFill>
                    <a:schemeClr val="lt1"/>
                  </a:solidFill>
                  <a:latin typeface="Microsoft JhengHei"/>
                  <a:ea typeface="Microsoft JhengHei"/>
                  <a:cs typeface="Microsoft JhengHei"/>
                  <a:sym typeface="Microsoft JhengHei"/>
                </a:rPr>
                <a:t>步</a:t>
              </a:r>
              <a:endParaRPr lang="zh-TW" altLang="en-US"/>
            </a:p>
          </p:txBody>
        </p:sp>
        <p:sp>
          <p:nvSpPr>
            <p:cNvPr id="22" name="矩形 21">
              <a:extLst>
                <a:ext uri="{FF2B5EF4-FFF2-40B4-BE49-F238E27FC236}">
                  <a16:creationId xmlns:a16="http://schemas.microsoft.com/office/drawing/2014/main" id="{569EC01C-31BC-C54F-AB10-863BC6472241}"/>
                </a:ext>
              </a:extLst>
            </p:cNvPr>
            <p:cNvSpPr/>
            <p:nvPr/>
          </p:nvSpPr>
          <p:spPr>
            <a:xfrm>
              <a:off x="717535" y="3241815"/>
              <a:ext cx="849913" cy="707886"/>
            </a:xfrm>
            <a:prstGeom prst="rect">
              <a:avLst/>
            </a:prstGeom>
          </p:spPr>
          <p:txBody>
            <a:bodyPr wrap="none">
              <a:spAutoFit/>
            </a:bodyPr>
            <a:lstStyle/>
            <a:p>
              <a:r>
                <a:rPr lang="zh-TW" altLang="zh-TW" b="1">
                  <a:solidFill>
                    <a:schemeClr val="lt1"/>
                  </a:solidFill>
                  <a:latin typeface="Microsoft JhengHei"/>
                  <a:ea typeface="Microsoft JhengHei"/>
                  <a:cs typeface="Microsoft JhengHei"/>
                  <a:sym typeface="Microsoft JhengHei"/>
                </a:rPr>
                <a:t>第</a:t>
              </a:r>
              <a:r>
                <a:rPr lang="en-US" altLang="zh-TW" sz="4000" b="1">
                  <a:solidFill>
                    <a:schemeClr val="lt1"/>
                  </a:solidFill>
                  <a:latin typeface="Microsoft JhengHei"/>
                  <a:ea typeface="Microsoft JhengHei"/>
                  <a:cs typeface="Microsoft JhengHei"/>
                  <a:sym typeface="Microsoft JhengHei"/>
                </a:rPr>
                <a:t>2</a:t>
              </a:r>
              <a:r>
                <a:rPr lang="zh-TW" altLang="zh-TW" b="1">
                  <a:solidFill>
                    <a:schemeClr val="lt1"/>
                  </a:solidFill>
                  <a:latin typeface="Microsoft JhengHei"/>
                  <a:ea typeface="Microsoft JhengHei"/>
                  <a:cs typeface="Microsoft JhengHei"/>
                  <a:sym typeface="Microsoft JhengHei"/>
                </a:rPr>
                <a:t>步</a:t>
              </a:r>
              <a:endParaRPr lang="zh-TW" altLang="en-US"/>
            </a:p>
          </p:txBody>
        </p:sp>
        <p:sp>
          <p:nvSpPr>
            <p:cNvPr id="23" name="矩形 22">
              <a:extLst>
                <a:ext uri="{FF2B5EF4-FFF2-40B4-BE49-F238E27FC236}">
                  <a16:creationId xmlns:a16="http://schemas.microsoft.com/office/drawing/2014/main" id="{5083625B-B9BA-0A4C-9104-65487AB75DFF}"/>
                </a:ext>
              </a:extLst>
            </p:cNvPr>
            <p:cNvSpPr/>
            <p:nvPr/>
          </p:nvSpPr>
          <p:spPr>
            <a:xfrm>
              <a:off x="718106" y="4269859"/>
              <a:ext cx="849913" cy="707886"/>
            </a:xfrm>
            <a:prstGeom prst="rect">
              <a:avLst/>
            </a:prstGeom>
          </p:spPr>
          <p:txBody>
            <a:bodyPr wrap="none">
              <a:spAutoFit/>
            </a:bodyPr>
            <a:lstStyle/>
            <a:p>
              <a:r>
                <a:rPr lang="zh-TW" altLang="zh-TW" b="1">
                  <a:solidFill>
                    <a:schemeClr val="lt1"/>
                  </a:solidFill>
                  <a:latin typeface="Microsoft JhengHei"/>
                  <a:ea typeface="Microsoft JhengHei"/>
                  <a:cs typeface="Microsoft JhengHei"/>
                  <a:sym typeface="Microsoft JhengHei"/>
                </a:rPr>
                <a:t>第</a:t>
              </a:r>
              <a:r>
                <a:rPr lang="en-US" altLang="zh-TW" sz="4000" b="1">
                  <a:solidFill>
                    <a:schemeClr val="lt1"/>
                  </a:solidFill>
                  <a:latin typeface="Microsoft JhengHei"/>
                  <a:ea typeface="Microsoft JhengHei"/>
                  <a:cs typeface="Microsoft JhengHei"/>
                  <a:sym typeface="Microsoft JhengHei"/>
                </a:rPr>
                <a:t>3</a:t>
              </a:r>
              <a:r>
                <a:rPr lang="zh-TW" altLang="zh-TW" b="1">
                  <a:solidFill>
                    <a:schemeClr val="lt1"/>
                  </a:solidFill>
                  <a:latin typeface="Microsoft JhengHei"/>
                  <a:ea typeface="Microsoft JhengHei"/>
                  <a:cs typeface="Microsoft JhengHei"/>
                  <a:sym typeface="Microsoft JhengHei"/>
                </a:rPr>
                <a:t>步</a:t>
              </a:r>
              <a:endParaRPr lang="zh-TW" altLang="en-US"/>
            </a:p>
          </p:txBody>
        </p:sp>
        <p:cxnSp>
          <p:nvCxnSpPr>
            <p:cNvPr id="24" name="直線接點 23">
              <a:extLst>
                <a:ext uri="{FF2B5EF4-FFF2-40B4-BE49-F238E27FC236}">
                  <a16:creationId xmlns:a16="http://schemas.microsoft.com/office/drawing/2014/main" id="{BAF36EED-9BFC-7744-BE70-757682B45F2B}"/>
                </a:ext>
              </a:extLst>
            </p:cNvPr>
            <p:cNvCxnSpPr>
              <a:cxnSpLocks/>
            </p:cNvCxnSpPr>
            <p:nvPr/>
          </p:nvCxnSpPr>
          <p:spPr>
            <a:xfrm>
              <a:off x="1609432" y="2132480"/>
              <a:ext cx="0" cy="86409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直線接點 24">
              <a:extLst>
                <a:ext uri="{FF2B5EF4-FFF2-40B4-BE49-F238E27FC236}">
                  <a16:creationId xmlns:a16="http://schemas.microsoft.com/office/drawing/2014/main" id="{4965E0D2-BAE0-C140-9502-BD840D3F5E24}"/>
                </a:ext>
              </a:extLst>
            </p:cNvPr>
            <p:cNvCxnSpPr>
              <a:cxnSpLocks/>
            </p:cNvCxnSpPr>
            <p:nvPr/>
          </p:nvCxnSpPr>
          <p:spPr>
            <a:xfrm>
              <a:off x="1612240" y="3140591"/>
              <a:ext cx="0" cy="86409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直線接點 25">
              <a:extLst>
                <a:ext uri="{FF2B5EF4-FFF2-40B4-BE49-F238E27FC236}">
                  <a16:creationId xmlns:a16="http://schemas.microsoft.com/office/drawing/2014/main" id="{A944D625-8E7C-5C4A-986E-1840E6380DA1}"/>
                </a:ext>
              </a:extLst>
            </p:cNvPr>
            <p:cNvCxnSpPr>
              <a:cxnSpLocks/>
            </p:cNvCxnSpPr>
            <p:nvPr/>
          </p:nvCxnSpPr>
          <p:spPr>
            <a:xfrm>
              <a:off x="1618819" y="4123809"/>
              <a:ext cx="0" cy="86409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3" name="Shape 691">
            <a:extLst>
              <a:ext uri="{FF2B5EF4-FFF2-40B4-BE49-F238E27FC236}">
                <a16:creationId xmlns:a16="http://schemas.microsoft.com/office/drawing/2014/main" id="{9F752EAB-4B0A-5440-BE51-E68E95489678}"/>
              </a:ext>
            </a:extLst>
          </p:cNvPr>
          <p:cNvSpPr/>
          <p:nvPr/>
        </p:nvSpPr>
        <p:spPr>
          <a:xfrm>
            <a:off x="7506269" y="1791093"/>
            <a:ext cx="695051" cy="239779"/>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 name="圖片 4" descr="一張含有 螢幕擷取畫面 的圖片&#10;&#10;描述是以非常高的可信度產生">
            <a:extLst>
              <a:ext uri="{FF2B5EF4-FFF2-40B4-BE49-F238E27FC236}">
                <a16:creationId xmlns:a16="http://schemas.microsoft.com/office/drawing/2014/main" id="{082E4A61-F62D-4ADD-ABBD-F3DE90C5ABA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95433" y="2321485"/>
            <a:ext cx="3199927" cy="2170043"/>
          </a:xfrm>
          <a:prstGeom prst="rect">
            <a:avLst/>
          </a:prstGeom>
        </p:spPr>
      </p:pic>
      <p:sp>
        <p:nvSpPr>
          <p:cNvPr id="34" name="Shape 691">
            <a:extLst>
              <a:ext uri="{FF2B5EF4-FFF2-40B4-BE49-F238E27FC236}">
                <a16:creationId xmlns:a16="http://schemas.microsoft.com/office/drawing/2014/main" id="{2BF5E492-52FA-4DE6-B5E6-FC166A9417DA}"/>
              </a:ext>
            </a:extLst>
          </p:cNvPr>
          <p:cNvSpPr/>
          <p:nvPr/>
        </p:nvSpPr>
        <p:spPr>
          <a:xfrm>
            <a:off x="5288414" y="2311824"/>
            <a:ext cx="3206946" cy="2178894"/>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7" name="直線接點 6">
            <a:extLst>
              <a:ext uri="{FF2B5EF4-FFF2-40B4-BE49-F238E27FC236}">
                <a16:creationId xmlns:a16="http://schemas.microsoft.com/office/drawing/2014/main" id="{D73C19DF-0272-E447-AFED-715A6D9C9FD7}"/>
              </a:ext>
            </a:extLst>
          </p:cNvPr>
          <p:cNvCxnSpPr/>
          <p:nvPr/>
        </p:nvCxnSpPr>
        <p:spPr>
          <a:xfrm flipV="1">
            <a:off x="5288414" y="1791093"/>
            <a:ext cx="2217855" cy="52073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3D8C8E08-9F56-0840-85E0-21B2C6AE17BE}"/>
              </a:ext>
            </a:extLst>
          </p:cNvPr>
          <p:cNvCxnSpPr>
            <a:cxnSpLocks/>
          </p:cNvCxnSpPr>
          <p:nvPr/>
        </p:nvCxnSpPr>
        <p:spPr>
          <a:xfrm flipH="1" flipV="1">
            <a:off x="8201320" y="1791094"/>
            <a:ext cx="287248" cy="5199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8839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281860" y="2141115"/>
            <a:ext cx="4607578" cy="1587026"/>
          </a:xfrm>
          <a:prstGeom prst="rect">
            <a:avLst/>
          </a:prstGeom>
          <a:noFill/>
          <a:ln>
            <a:noFill/>
          </a:ln>
        </p:spPr>
        <p:txBody>
          <a:bodyPr spcFirstLastPara="1" wrap="square" lIns="91425" tIns="45700" rIns="91425" bIns="45700" anchor="ctr" anchorCtr="0">
            <a:noAutofit/>
          </a:bodyPr>
          <a:lstStyle/>
          <a:p>
            <a:pPr>
              <a:spcAft>
                <a:spcPts val="1200"/>
              </a:spcAft>
            </a:pPr>
            <a:r>
              <a:rPr lang="zh-TW" sz="3600" dirty="0">
                <a:solidFill>
                  <a:srgbClr val="FFFFFF"/>
                </a:solidFill>
                <a:latin typeface="+mj-ea"/>
                <a:cs typeface="Microsoft JhengHei"/>
                <a:sym typeface="Microsoft JhengHei"/>
              </a:rPr>
              <a:t>SSD</a:t>
            </a:r>
            <a:r>
              <a:rPr lang="zh-TW" altLang="en-US" dirty="0">
                <a:solidFill>
                  <a:srgbClr val="FFFFFF"/>
                </a:solidFill>
                <a:latin typeface="微軟正黑體"/>
                <a:ea typeface="微軟正黑體"/>
                <a:cs typeface="Microsoft JhengHei"/>
                <a:sym typeface="Microsoft JhengHei"/>
              </a:rPr>
              <a:t> </a:t>
            </a:r>
            <a:r>
              <a:rPr lang="zh-TW" sz="3600" dirty="0">
                <a:solidFill>
                  <a:srgbClr val="FFFFFF"/>
                </a:solidFill>
                <a:latin typeface="Microsoft JhengHei"/>
                <a:ea typeface="Microsoft JhengHei"/>
                <a:cs typeface="Microsoft JhengHei"/>
                <a:sym typeface="Microsoft JhengHei"/>
              </a:rPr>
              <a:t>快取新增功能</a:t>
            </a:r>
            <a:r>
              <a:rPr lang="en-US" altLang="zh-TW" sz="3600" dirty="0">
                <a:solidFill>
                  <a:srgbClr val="FFFFFF"/>
                </a:solidFill>
                <a:latin typeface="Microsoft JhengHei"/>
                <a:ea typeface="Microsoft JhengHei"/>
                <a:cs typeface="Microsoft JhengHei"/>
                <a:sym typeface="Microsoft JhengHei"/>
              </a:rPr>
              <a:t> </a:t>
            </a:r>
            <a:r>
              <a:rPr lang="zh-TW" sz="3600" dirty="0">
                <a:solidFill>
                  <a:srgbClr val="FFFFFF"/>
                </a:solidFill>
                <a:latin typeface="Microsoft JhengHei"/>
                <a:ea typeface="Microsoft JhengHei"/>
                <a:cs typeface="Microsoft JhengHei"/>
                <a:sym typeface="Microsoft JhengHei"/>
              </a:rPr>
              <a:t>:</a:t>
            </a:r>
            <a:endParaRPr sz="3600" dirty="0">
              <a:solidFill>
                <a:srgbClr val="FFFFFF"/>
              </a:solidFill>
              <a:latin typeface="Microsoft JhengHei"/>
              <a:ea typeface="Microsoft JhengHei"/>
              <a:cs typeface="Microsoft JhengHei"/>
              <a:sym typeface="Microsoft JhengHei"/>
            </a:endParaRPr>
          </a:p>
          <a:p>
            <a:pPr marL="457200" indent="-419100">
              <a:spcBef>
                <a:spcPts val="0"/>
              </a:spcBef>
              <a:spcAft>
                <a:spcPts val="1200"/>
              </a:spcAft>
              <a:buClr>
                <a:srgbClr val="FFFFFF"/>
              </a:buClr>
              <a:buSzPts val="3000"/>
              <a:buFont typeface="Arial" panose="020B0604020202020204" pitchFamily="34" charset="0"/>
              <a:buChar char="•"/>
            </a:pPr>
            <a:r>
              <a:rPr lang="zh-TW" sz="2400" dirty="0">
                <a:solidFill>
                  <a:srgbClr val="FFFFFF"/>
                </a:solidFill>
                <a:latin typeface="Microsoft JhengHei"/>
                <a:ea typeface="Microsoft JhengHei"/>
                <a:cs typeface="Microsoft JhengHei"/>
                <a:sym typeface="Microsoft JhengHei"/>
              </a:rPr>
              <a:t>軟體定義</a:t>
            </a:r>
            <a:r>
              <a:rPr lang="zh-TW" altLang="en-US" sz="2400" dirty="0">
                <a:solidFill>
                  <a:srgbClr val="FFFFFF"/>
                </a:solidFill>
                <a:latin typeface="Microsoft JhengHei"/>
                <a:ea typeface="Microsoft JhengHei"/>
                <a:cs typeface="Microsoft JhengHei"/>
                <a:sym typeface="Microsoft JhengHei"/>
              </a:rPr>
              <a:t> </a:t>
            </a:r>
            <a:r>
              <a:rPr lang="zh-TW" sz="2400" dirty="0">
                <a:solidFill>
                  <a:srgbClr val="FFFFFF"/>
                </a:solidFill>
                <a:latin typeface="Microsoft JhengHei"/>
                <a:ea typeface="Microsoft JhengHei"/>
                <a:cs typeface="Microsoft JhengHei"/>
                <a:sym typeface="Microsoft JhengHei"/>
              </a:rPr>
              <a:t>SSD</a:t>
            </a:r>
            <a:r>
              <a:rPr lang="zh-TW" altLang="en-US" sz="2400" dirty="0">
                <a:solidFill>
                  <a:srgbClr val="FFFFFF"/>
                </a:solidFill>
                <a:latin typeface="Microsoft JhengHei"/>
                <a:ea typeface="Microsoft JhengHei"/>
                <a:cs typeface="Microsoft JhengHei"/>
                <a:sym typeface="Microsoft JhengHei"/>
              </a:rPr>
              <a:t> </a:t>
            </a:r>
            <a:r>
              <a:rPr lang="zh-TW" sz="2400" dirty="0">
                <a:solidFill>
                  <a:srgbClr val="FFFFFF"/>
                </a:solidFill>
                <a:latin typeface="Microsoft JhengHei"/>
                <a:ea typeface="Microsoft JhengHei"/>
                <a:cs typeface="Microsoft JhengHei"/>
                <a:sym typeface="Microsoft JhengHei"/>
              </a:rPr>
              <a:t>外掛預留空</a:t>
            </a:r>
            <a:r>
              <a:rPr lang="zh-TW" altLang="en-US" sz="2400" dirty="0">
                <a:solidFill>
                  <a:srgbClr val="FFFFFF"/>
                </a:solidFill>
                <a:latin typeface="Microsoft JhengHei"/>
                <a:ea typeface="Microsoft JhengHei"/>
                <a:cs typeface="Microsoft JhengHei"/>
                <a:sym typeface="Microsoft JhengHei"/>
              </a:rPr>
              <a:t>間配置 </a:t>
            </a:r>
            <a:r>
              <a:rPr lang="zh-TW" sz="2400" dirty="0">
                <a:solidFill>
                  <a:srgbClr val="FFFFFF"/>
                </a:solidFill>
                <a:latin typeface="Microsoft JhengHei"/>
                <a:ea typeface="Microsoft JhengHei"/>
                <a:cs typeface="Microsoft JhengHei"/>
                <a:sym typeface="Microsoft JhengHei"/>
              </a:rPr>
              <a:t>(Over Provisioning)</a:t>
            </a:r>
            <a:endParaRPr sz="2400" dirty="0">
              <a:solidFill>
                <a:srgbClr val="FFFFFF"/>
              </a:solidFill>
              <a:latin typeface="Microsoft JhengHei"/>
              <a:ea typeface="Microsoft JhengHei"/>
              <a:cs typeface="Microsoft JhengHei"/>
              <a:sym typeface="Microsoft JhengHei"/>
            </a:endParaRPr>
          </a:p>
          <a:p>
            <a:pPr marL="457200" lvl="0" indent="-419100" rtl="0">
              <a:spcBef>
                <a:spcPts val="0"/>
              </a:spcBef>
              <a:spcAft>
                <a:spcPts val="1200"/>
              </a:spcAft>
              <a:buClr>
                <a:srgbClr val="FFFFFF"/>
              </a:buClr>
              <a:buSzPts val="3000"/>
              <a:buFont typeface="Arial" panose="020B0604020202020204" pitchFamily="34" charset="0"/>
              <a:buChar char="•"/>
            </a:pPr>
            <a:r>
              <a:rPr lang="zh-TW" sz="2400" dirty="0">
                <a:solidFill>
                  <a:srgbClr val="FFFFFF"/>
                </a:solidFill>
                <a:latin typeface="Microsoft JhengHei"/>
                <a:ea typeface="Microsoft JhengHei"/>
                <a:cs typeface="Microsoft JhengHei"/>
                <a:sym typeface="Microsoft JhengHei"/>
              </a:rPr>
              <a:t>SSD 快取啟用唯寫快取</a:t>
            </a:r>
            <a:br>
              <a:rPr lang="zh-TW" sz="2400" dirty="0">
                <a:solidFill>
                  <a:srgbClr val="FFFFFF"/>
                </a:solidFill>
                <a:latin typeface="Microsoft JhengHei"/>
                <a:ea typeface="Microsoft JhengHei"/>
                <a:cs typeface="Microsoft JhengHei"/>
              </a:rPr>
            </a:br>
            <a:r>
              <a:rPr lang="zh-TW" sz="2400" dirty="0">
                <a:solidFill>
                  <a:srgbClr val="FFFFFF"/>
                </a:solidFill>
                <a:latin typeface="Microsoft JhengHei"/>
                <a:ea typeface="Microsoft JhengHei"/>
                <a:cs typeface="Microsoft JhengHei"/>
                <a:sym typeface="Microsoft JhengHei"/>
              </a:rPr>
              <a:t>(Write-Only Cache)</a:t>
            </a:r>
            <a:r>
              <a:rPr lang="zh-TW" altLang="en-US" sz="2400" dirty="0">
                <a:solidFill>
                  <a:srgbClr val="FFFFFF"/>
                </a:solidFill>
                <a:latin typeface="Microsoft JhengHei"/>
                <a:ea typeface="Microsoft JhengHei"/>
                <a:cs typeface="Microsoft JhengHei"/>
                <a:sym typeface="Microsoft JhengHei"/>
              </a:rPr>
              <a:t> 功能</a:t>
            </a:r>
            <a:endParaRPr sz="2400" dirty="0">
              <a:solidFill>
                <a:srgbClr val="FFFFFF"/>
              </a:solidFill>
              <a:latin typeface="Microsoft JhengHei"/>
              <a:ea typeface="Microsoft JhengHei"/>
              <a:cs typeface="Microsoft JhengHei"/>
              <a:sym typeface="Microsoft JhengHei"/>
            </a:endParaRPr>
          </a:p>
          <a:p>
            <a:pPr marL="457200" lvl="0" indent="-419100" rtl="0">
              <a:spcBef>
                <a:spcPts val="0"/>
              </a:spcBef>
              <a:spcAft>
                <a:spcPts val="1200"/>
              </a:spcAft>
              <a:buClr>
                <a:srgbClr val="FFFFFF"/>
              </a:buClr>
              <a:buSzPts val="3000"/>
              <a:buFont typeface="Arial" panose="020B0604020202020204" pitchFamily="34" charset="0"/>
              <a:buChar char="•"/>
            </a:pPr>
            <a:r>
              <a:rPr lang="zh-TW" sz="2400" dirty="0">
                <a:solidFill>
                  <a:srgbClr val="FFFFFF"/>
                </a:solidFill>
                <a:latin typeface="Microsoft JhengHei"/>
                <a:ea typeface="Microsoft JhengHei"/>
                <a:cs typeface="Microsoft JhengHei"/>
                <a:sym typeface="Microsoft JhengHei"/>
              </a:rPr>
              <a:t>SSD 快取支援 RAID </a:t>
            </a:r>
            <a:br>
              <a:rPr lang="zh-TW" sz="2400" dirty="0">
                <a:solidFill>
                  <a:srgbClr val="FFFFFF"/>
                </a:solidFill>
                <a:latin typeface="Microsoft JhengHei"/>
                <a:ea typeface="Microsoft JhengHei"/>
                <a:cs typeface="Microsoft JhengHei"/>
              </a:rPr>
            </a:br>
            <a:r>
              <a:rPr lang="zh-TW" sz="2400" dirty="0">
                <a:solidFill>
                  <a:srgbClr val="FFFFFF"/>
                </a:solidFill>
                <a:latin typeface="Microsoft JhengHei"/>
                <a:ea typeface="Microsoft JhengHei"/>
                <a:cs typeface="Microsoft JhengHei"/>
                <a:sym typeface="Microsoft JhengHei"/>
              </a:rPr>
              <a:t>Single/0/</a:t>
            </a:r>
            <a:r>
              <a:rPr lang="zh-TW" sz="2400" dirty="0">
                <a:solidFill>
                  <a:schemeClr val="bg1"/>
                </a:solidFill>
                <a:latin typeface="Microsoft JhengHei"/>
                <a:ea typeface="Microsoft JhengHei"/>
                <a:cs typeface="Microsoft JhengHei"/>
                <a:sym typeface="Microsoft JhengHei"/>
              </a:rPr>
              <a:t>1/</a:t>
            </a:r>
            <a:r>
              <a:rPr lang="zh-TW" sz="2400" dirty="0">
                <a:solidFill>
                  <a:srgbClr val="FFFF00"/>
                </a:solidFill>
                <a:latin typeface="Microsoft JhengHei"/>
                <a:ea typeface="Microsoft JhengHei"/>
                <a:cs typeface="Microsoft JhengHei"/>
                <a:sym typeface="Microsoft JhengHei"/>
              </a:rPr>
              <a:t>5/6</a:t>
            </a:r>
            <a:r>
              <a:rPr lang="zh-TW" sz="2400" dirty="0">
                <a:solidFill>
                  <a:schemeClr val="bg1"/>
                </a:solidFill>
                <a:latin typeface="Microsoft JhengHei"/>
                <a:ea typeface="Microsoft JhengHei"/>
                <a:cs typeface="Microsoft JhengHei"/>
                <a:sym typeface="Microsoft JhengHei"/>
              </a:rPr>
              <a:t>/1</a:t>
            </a:r>
            <a:r>
              <a:rPr lang="zh-TW" sz="2400" dirty="0">
                <a:solidFill>
                  <a:srgbClr val="FFFFFF"/>
                </a:solidFill>
                <a:latin typeface="Microsoft JhengHei"/>
                <a:ea typeface="Microsoft JhengHei"/>
                <a:cs typeface="Microsoft JhengHei"/>
                <a:sym typeface="Microsoft JhengHei"/>
              </a:rPr>
              <a:t>0</a:t>
            </a:r>
            <a:endParaRPr sz="2400" dirty="0">
              <a:solidFill>
                <a:srgbClr val="FFFFFF"/>
              </a:solidFill>
              <a:latin typeface="Microsoft JhengHei"/>
              <a:ea typeface="Microsoft JhengHei"/>
              <a:cs typeface="Microsoft JhengHei"/>
              <a:sym typeface="Microsoft JhengHei"/>
            </a:endParaRPr>
          </a:p>
        </p:txBody>
      </p:sp>
    </p:spTree>
    <p:extLst>
      <p:ext uri="{BB962C8B-B14F-4D97-AF65-F5344CB8AC3E}">
        <p14:creationId xmlns:p14="http://schemas.microsoft.com/office/powerpoint/2010/main" val="11450851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pic>
        <p:nvPicPr>
          <p:cNvPr id="6" name="Shape 661" descr="https://previews.123rf.com/images/everythingpossible/everythingpossible1502/everythingpossible150200183/36521380-hand-press-play-button-sign-to-start-or-initiate-projects-as-concept-Stock-Photo.jpg">
            <a:extLst>
              <a:ext uri="{FF2B5EF4-FFF2-40B4-BE49-F238E27FC236}">
                <a16:creationId xmlns:a16="http://schemas.microsoft.com/office/drawing/2014/main" id="{D2623FD7-39A6-434E-B539-BE6617F3D13F}"/>
              </a:ext>
            </a:extLst>
          </p:cNvPr>
          <p:cNvPicPr preferRelativeResize="0"/>
          <p:nvPr/>
        </p:nvPicPr>
        <p:blipFill>
          <a:blip r:embed="rId3" cstate="screen">
            <a:extLst>
              <a:ext uri="{28A0092B-C50C-407E-A947-70E740481C1C}">
                <a14:useLocalDpi xmlns:a14="http://schemas.microsoft.com/office/drawing/2010/main"/>
              </a:ext>
            </a:extLst>
          </a:blip>
          <a:stretch>
            <a:fillRect/>
          </a:stretch>
        </p:blipFill>
        <p:spPr>
          <a:xfrm>
            <a:off x="0" y="-100848"/>
            <a:ext cx="9322554" cy="5244348"/>
          </a:xfrm>
          <a:prstGeom prst="rect">
            <a:avLst/>
          </a:prstGeom>
          <a:noFill/>
          <a:ln>
            <a:noFill/>
          </a:ln>
        </p:spPr>
      </p:pic>
      <p:sp>
        <p:nvSpPr>
          <p:cNvPr id="7" name="Shape 698">
            <a:extLst>
              <a:ext uri="{FF2B5EF4-FFF2-40B4-BE49-F238E27FC236}">
                <a16:creationId xmlns:a16="http://schemas.microsoft.com/office/drawing/2014/main" id="{00A141DA-37C5-46A3-A71C-CA4ADFC6A409}"/>
              </a:ext>
            </a:extLst>
          </p:cNvPr>
          <p:cNvSpPr/>
          <p:nvPr/>
        </p:nvSpPr>
        <p:spPr>
          <a:xfrm>
            <a:off x="64043" y="3373086"/>
            <a:ext cx="5487672" cy="1510413"/>
          </a:xfrm>
          <a:prstGeom prst="rect">
            <a:avLst/>
          </a:prstGeom>
          <a:solidFill>
            <a:schemeClr val="bg1">
              <a:alpha val="81000"/>
            </a:schemeClr>
          </a:solidFill>
          <a:ln>
            <a:noFill/>
          </a:ln>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200"/>
              <a:buFont typeface="Arial"/>
              <a:buNone/>
            </a:pPr>
            <a:endParaRPr sz="4200" b="0" i="0" u="none" strike="noStrike" cap="none">
              <a:solidFill>
                <a:srgbClr val="161D96"/>
              </a:solidFill>
              <a:latin typeface="Arial"/>
              <a:ea typeface="Arial"/>
              <a:cs typeface="Arial"/>
              <a:sym typeface="Arial"/>
            </a:endParaRPr>
          </a:p>
        </p:txBody>
      </p:sp>
      <p:sp>
        <p:nvSpPr>
          <p:cNvPr id="8" name="Shape 699">
            <a:extLst>
              <a:ext uri="{FF2B5EF4-FFF2-40B4-BE49-F238E27FC236}">
                <a16:creationId xmlns:a16="http://schemas.microsoft.com/office/drawing/2014/main" id="{D454F001-4600-4929-8F0A-9419D0BE9488}"/>
              </a:ext>
            </a:extLst>
          </p:cNvPr>
          <p:cNvSpPr txBox="1"/>
          <p:nvPr/>
        </p:nvSpPr>
        <p:spPr>
          <a:xfrm>
            <a:off x="140010" y="3373085"/>
            <a:ext cx="5411704" cy="1809422"/>
          </a:xfrm>
          <a:prstGeom prst="rect">
            <a:avLst/>
          </a:prstGeom>
          <a:noFill/>
          <a:ln>
            <a:noFill/>
          </a:ln>
        </p:spPr>
        <p:txBody>
          <a:bodyPr spcFirstLastPara="1" wrap="square" lIns="91425" tIns="91425" rIns="91425" bIns="91425" anchor="ctr" anchorCtr="0">
            <a:noAutofit/>
          </a:bodyPr>
          <a:lstStyle/>
          <a:p>
            <a:pPr>
              <a:buClr>
                <a:schemeClr val="dk1"/>
              </a:buClr>
              <a:buSzPts val="4000"/>
            </a:pPr>
            <a:r>
              <a:rPr lang="zh-TW" altLang="en-US" sz="2800" b="1" dirty="0">
                <a:solidFill>
                  <a:srgbClr val="0070C0"/>
                </a:solidFill>
                <a:latin typeface="Microsoft JhengHei"/>
                <a:ea typeface="Microsoft JhengHei"/>
                <a:sym typeface="Microsoft JhengHei"/>
              </a:rPr>
              <a:t>透過</a:t>
            </a:r>
            <a:r>
              <a:rPr lang="en-US" altLang="zh-TW" sz="2800" b="1" dirty="0">
                <a:solidFill>
                  <a:srgbClr val="0070C0"/>
                </a:solidFill>
                <a:latin typeface="Microsoft JhengHei"/>
                <a:ea typeface="Microsoft JhengHei"/>
                <a:sym typeface="Microsoft JhengHei"/>
              </a:rPr>
              <a:t>QNAP</a:t>
            </a:r>
            <a:r>
              <a:rPr lang="zh-TW" altLang="en-US" sz="2800" b="1" dirty="0">
                <a:solidFill>
                  <a:srgbClr val="0070C0"/>
                </a:solidFill>
                <a:latin typeface="Microsoft JhengHei"/>
                <a:ea typeface="Microsoft JhengHei"/>
                <a:sym typeface="Microsoft JhengHei"/>
              </a:rPr>
              <a:t>調整磁碟區大小精靈來縮減已配置的完整磁碟區容量</a:t>
            </a:r>
            <a:endParaRPr lang="zh-TW" altLang="en-US" sz="2800" b="1" dirty="0">
              <a:solidFill>
                <a:srgbClr val="0070C0"/>
              </a:solidFill>
              <a:latin typeface="Microsoft JhengHei"/>
              <a:ea typeface="Microsoft JhengHei"/>
            </a:endParaRPr>
          </a:p>
        </p:txBody>
      </p:sp>
      <p:sp>
        <p:nvSpPr>
          <p:cNvPr id="5" name="圓角矩形 8">
            <a:extLst>
              <a:ext uri="{FF2B5EF4-FFF2-40B4-BE49-F238E27FC236}">
                <a16:creationId xmlns:a16="http://schemas.microsoft.com/office/drawing/2014/main" id="{97BB2603-E2BC-4AAC-9195-598CFEF8CE55}"/>
              </a:ext>
            </a:extLst>
          </p:cNvPr>
          <p:cNvSpPr/>
          <p:nvPr/>
        </p:nvSpPr>
        <p:spPr>
          <a:xfrm>
            <a:off x="242961" y="3373085"/>
            <a:ext cx="1071570" cy="35407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TW" altLang="en-US" sz="1600" b="1">
                <a:solidFill>
                  <a:schemeClr val="bg1"/>
                </a:solidFill>
                <a:latin typeface="Microsoft JhengHei"/>
                <a:ea typeface="Microsoft JhengHei"/>
                <a:cs typeface="Microsoft JhengHei"/>
                <a:sym typeface="Microsoft JhengHei"/>
              </a:rPr>
              <a:t>實際演示</a:t>
            </a:r>
            <a:endParaRPr lang="zh-TW" altLang="en-US" sz="1600"/>
          </a:p>
        </p:txBody>
      </p:sp>
    </p:spTree>
    <p:extLst>
      <p:ext uri="{BB962C8B-B14F-4D97-AF65-F5344CB8AC3E}">
        <p14:creationId xmlns:p14="http://schemas.microsoft.com/office/powerpoint/2010/main" val="23090797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FB0B0B02-B228-0E4F-972C-5E56E497E26F}"/>
              </a:ext>
            </a:extLst>
          </p:cNvPr>
          <p:cNvSpPr>
            <a:spLocks noGrp="1"/>
          </p:cNvSpPr>
          <p:nvPr>
            <p:ph idx="1"/>
          </p:nvPr>
        </p:nvSpPr>
        <p:spPr>
          <a:xfrm>
            <a:off x="244274" y="1063626"/>
            <a:ext cx="8757008" cy="3539905"/>
          </a:xfrm>
        </p:spPr>
        <p:txBody>
          <a:bodyPr vert="horz" lIns="91440" tIns="45720" rIns="91440" bIns="45720" rtlCol="0" anchor="t">
            <a:normAutofit/>
          </a:bodyPr>
          <a:lstStyle/>
          <a:p>
            <a:r>
              <a:rPr kumimoji="1" lang="en-US" altLang="zh-TW" dirty="0"/>
              <a:t>QTS 4.3.5 </a:t>
            </a:r>
            <a:r>
              <a:rPr kumimoji="1" lang="zh-TW" altLang="en-US" dirty="0"/>
              <a:t>支援精簡磁碟區轉為完整磁碟區，搭上前一版完整磁碟區轉為精簡磁碟區，現在兩種磁碟區可任意互轉。</a:t>
            </a:r>
            <a:endParaRPr kumimoji="1" lang="en-US" altLang="zh-TW" dirty="0"/>
          </a:p>
          <a:p>
            <a:r>
              <a:rPr kumimoji="1" lang="zh-TW" altLang="en-US" dirty="0"/>
              <a:t>任意的將磁碟區空間規畫為保證使用或是彈性使用</a:t>
            </a:r>
          </a:p>
          <a:p>
            <a:r>
              <a:rPr kumimoji="1" lang="zh-TW" altLang="en-US" dirty="0">
                <a:solidFill>
                  <a:srgbClr val="006600"/>
                </a:solidFill>
              </a:rPr>
              <a:t>動態互轉可以避免空間浪費，同時確保重要應用程式持續運作</a:t>
            </a:r>
          </a:p>
          <a:p>
            <a:endParaRPr kumimoji="1" lang="zh-TW" altLang="en-US" dirty="0"/>
          </a:p>
        </p:txBody>
      </p:sp>
      <p:sp>
        <p:nvSpPr>
          <p:cNvPr id="705" name="Shape 70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800"/>
              <a:buFont typeface="Arial"/>
              <a:buNone/>
            </a:pPr>
            <a:r>
              <a:rPr lang="zh-TW" altLang="en-US" dirty="0">
                <a:solidFill>
                  <a:srgbClr val="FFFFFF"/>
                </a:solidFill>
                <a:latin typeface="Microsoft JhengHei"/>
                <a:ea typeface="Microsoft JhengHei"/>
                <a:cs typeface="Microsoft JhengHei"/>
                <a:sym typeface="Microsoft JhengHei"/>
              </a:rPr>
              <a:t>完整、精簡磁碟區可互相轉換</a:t>
            </a:r>
            <a:endParaRPr sz="3600" i="0" u="none" strike="noStrike" cap="none" dirty="0">
              <a:solidFill>
                <a:srgbClr val="FFFFFF"/>
              </a:solidFill>
              <a:latin typeface="Microsoft JhengHei"/>
              <a:ea typeface="Microsoft JhengHei"/>
              <a:cs typeface="Microsoft JhengHei"/>
              <a:sym typeface="Microsoft JhengHei"/>
            </a:endParaRPr>
          </a:p>
        </p:txBody>
      </p:sp>
      <p:sp>
        <p:nvSpPr>
          <p:cNvPr id="721" name="Shape 721"/>
          <p:cNvSpPr/>
          <p:nvPr/>
        </p:nvSpPr>
        <p:spPr>
          <a:xfrm rot="-5400000" flipH="1">
            <a:off x="966408" y="3421915"/>
            <a:ext cx="1309959" cy="571672"/>
          </a:xfrm>
          <a:prstGeom prst="curvedDownArrow">
            <a:avLst>
              <a:gd name="adj1" fmla="val 25000"/>
              <a:gd name="adj2" fmla="val 50000"/>
              <a:gd name="adj3" fmla="val 25000"/>
            </a:avLst>
          </a:prstGeom>
          <a:solidFill>
            <a:schemeClr val="accent3">
              <a:lumMod val="5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1" i="0" u="none" strike="noStrike" cap="none" dirty="0">
              <a:solidFill>
                <a:schemeClr val="dk1"/>
              </a:solidFill>
              <a:latin typeface="Arial"/>
              <a:ea typeface="Arial"/>
              <a:cs typeface="Arial"/>
              <a:sym typeface="Arial"/>
            </a:endParaRPr>
          </a:p>
        </p:txBody>
      </p:sp>
      <p:sp>
        <p:nvSpPr>
          <p:cNvPr id="724" name="Shape 724"/>
          <p:cNvSpPr txBox="1"/>
          <p:nvPr/>
        </p:nvSpPr>
        <p:spPr>
          <a:xfrm>
            <a:off x="1918880" y="4244970"/>
            <a:ext cx="1128835"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zh-TW" b="1" dirty="0">
                <a:latin typeface="Microsoft JhengHei"/>
                <a:ea typeface="Microsoft JhengHei"/>
                <a:cs typeface="Microsoft JhengHei"/>
                <a:sym typeface="Microsoft JhengHei"/>
              </a:rPr>
              <a:t>保證空間</a:t>
            </a:r>
            <a:endParaRPr sz="1400" b="1" i="0" u="none" strike="noStrike" cap="none" dirty="0">
              <a:solidFill>
                <a:srgbClr val="000000"/>
              </a:solidFill>
              <a:latin typeface="Microsoft JhengHei"/>
              <a:ea typeface="Microsoft JhengHei"/>
              <a:cs typeface="Microsoft JhengHei"/>
              <a:sym typeface="Microsoft JhengHei"/>
            </a:endParaRPr>
          </a:p>
        </p:txBody>
      </p:sp>
      <p:pic>
        <p:nvPicPr>
          <p:cNvPr id="3" name="圖片 3" descr="一張含有 螢幕擷取畫面 的圖片&#10;&#10;描述是以非常高的可信度產生">
            <a:extLst>
              <a:ext uri="{FF2B5EF4-FFF2-40B4-BE49-F238E27FC236}">
                <a16:creationId xmlns:a16="http://schemas.microsoft.com/office/drawing/2014/main" id="{9B8A8C23-9150-4DDA-BB86-B6A4FC95CA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6287" y="2563636"/>
            <a:ext cx="4123426" cy="2377195"/>
          </a:xfrm>
          <a:prstGeom prst="rect">
            <a:avLst/>
          </a:prstGeom>
        </p:spPr>
      </p:pic>
      <p:sp>
        <p:nvSpPr>
          <p:cNvPr id="29" name="矩形 28">
            <a:extLst>
              <a:ext uri="{FF2B5EF4-FFF2-40B4-BE49-F238E27FC236}">
                <a16:creationId xmlns:a16="http://schemas.microsoft.com/office/drawing/2014/main" id="{B0B3BD00-341F-F840-AE80-EB105ED74E58}"/>
              </a:ext>
            </a:extLst>
          </p:cNvPr>
          <p:cNvSpPr/>
          <p:nvPr/>
        </p:nvSpPr>
        <p:spPr>
          <a:xfrm flipV="1">
            <a:off x="1668591" y="2556596"/>
            <a:ext cx="3038227" cy="351900"/>
          </a:xfrm>
          <a:prstGeom prst="rect">
            <a:avLst/>
          </a:prstGeom>
          <a:solidFill>
            <a:schemeClr val="accent5">
              <a:lumMod val="40000"/>
              <a:lumOff val="6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30">
            <a:extLst>
              <a:ext uri="{FF2B5EF4-FFF2-40B4-BE49-F238E27FC236}">
                <a16:creationId xmlns:a16="http://schemas.microsoft.com/office/drawing/2014/main" id="{8A71A921-12E1-AB45-8C63-71DDFAFD8133}"/>
              </a:ext>
            </a:extLst>
          </p:cNvPr>
          <p:cNvSpPr/>
          <p:nvPr/>
        </p:nvSpPr>
        <p:spPr>
          <a:xfrm>
            <a:off x="1662667" y="2556544"/>
            <a:ext cx="1432002" cy="322891"/>
          </a:xfrm>
          <a:prstGeom prst="rect">
            <a:avLst/>
          </a:prstGeom>
          <a:gradFill>
            <a:gsLst>
              <a:gs pos="0">
                <a:schemeClr val="accent5">
                  <a:lumMod val="50000"/>
                </a:schemeClr>
              </a:gs>
              <a:gs pos="90000">
                <a:schemeClr val="accent5">
                  <a:shade val="93000"/>
                  <a:satMod val="130000"/>
                </a:schemeClr>
              </a:gs>
              <a:gs pos="100000">
                <a:schemeClr val="accent5">
                  <a:shade val="94000"/>
                  <a:satMod val="135000"/>
                </a:schemeClr>
              </a:gs>
            </a:gsLst>
          </a:gradFill>
        </p:spPr>
        <p:style>
          <a:lnRef idx="1">
            <a:schemeClr val="accent5"/>
          </a:lnRef>
          <a:fillRef idx="3">
            <a:schemeClr val="accent5"/>
          </a:fillRef>
          <a:effectRef idx="2">
            <a:schemeClr val="accent5"/>
          </a:effectRef>
          <a:fontRef idx="minor">
            <a:schemeClr val="lt1"/>
          </a:fontRef>
        </p:style>
        <p:txBody>
          <a:bodyPr rtlCol="0" anchor="ctr"/>
          <a:lstStyle/>
          <a:p>
            <a:pPr algn="ctr"/>
            <a:r>
              <a:rPr lang="zh-TW" altLang="en-US" b="1" dirty="0"/>
              <a:t>精簡磁碟區</a:t>
            </a:r>
          </a:p>
        </p:txBody>
      </p:sp>
      <p:grpSp>
        <p:nvGrpSpPr>
          <p:cNvPr id="42" name="群組 41">
            <a:extLst>
              <a:ext uri="{FF2B5EF4-FFF2-40B4-BE49-F238E27FC236}">
                <a16:creationId xmlns:a16="http://schemas.microsoft.com/office/drawing/2014/main" id="{0E2C5F33-320D-D246-A6EF-7216C2F078F8}"/>
              </a:ext>
            </a:extLst>
          </p:cNvPr>
          <p:cNvGrpSpPr/>
          <p:nvPr/>
        </p:nvGrpSpPr>
        <p:grpSpPr>
          <a:xfrm>
            <a:off x="257157" y="2873701"/>
            <a:ext cx="4449661" cy="358140"/>
            <a:chOff x="3174526" y="3192487"/>
            <a:chExt cx="5079896" cy="358140"/>
          </a:xfrm>
        </p:grpSpPr>
        <p:sp>
          <p:nvSpPr>
            <p:cNvPr id="43" name="矩形 42">
              <a:extLst>
                <a:ext uri="{FF2B5EF4-FFF2-40B4-BE49-F238E27FC236}">
                  <a16:creationId xmlns:a16="http://schemas.microsoft.com/office/drawing/2014/main" id="{29716FD6-0DEE-5E47-8C29-A72A25487FCA}"/>
                </a:ext>
              </a:extLst>
            </p:cNvPr>
            <p:cNvSpPr/>
            <p:nvPr/>
          </p:nvSpPr>
          <p:spPr>
            <a:xfrm flipV="1">
              <a:off x="3177518" y="3198727"/>
              <a:ext cx="5076904" cy="351900"/>
            </a:xfrm>
            <a:prstGeom prst="rect">
              <a:avLst/>
            </a:prstGeom>
            <a:solidFill>
              <a:schemeClr val="accent5">
                <a:lumMod val="40000"/>
                <a:lumOff val="6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Shape 666">
              <a:extLst>
                <a:ext uri="{FF2B5EF4-FFF2-40B4-BE49-F238E27FC236}">
                  <a16:creationId xmlns:a16="http://schemas.microsoft.com/office/drawing/2014/main" id="{06AA0167-3DC5-0443-8445-85375B2B53D2}"/>
                </a:ext>
              </a:extLst>
            </p:cNvPr>
            <p:cNvSpPr/>
            <p:nvPr/>
          </p:nvSpPr>
          <p:spPr>
            <a:xfrm>
              <a:off x="4779108" y="3208873"/>
              <a:ext cx="1649651" cy="334262"/>
            </a:xfrm>
            <a:prstGeom prst="rect">
              <a:avLst/>
            </a:prstGeom>
            <a:solidFill>
              <a:schemeClr val="accent6">
                <a:lumMod val="75000"/>
              </a:schemeClr>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zh-TW" b="1" dirty="0">
                  <a:solidFill>
                    <a:schemeClr val="lt1"/>
                  </a:solidFill>
                  <a:latin typeface="Microsoft JhengHei"/>
                  <a:ea typeface="Microsoft JhengHei"/>
                  <a:cs typeface="Microsoft JhengHei"/>
                  <a:sym typeface="Microsoft JhengHei"/>
                </a:rPr>
                <a:t>超額</a:t>
              </a:r>
              <a:r>
                <a:rPr lang="zh-TW" altLang="en-US" b="1" dirty="0">
                  <a:solidFill>
                    <a:schemeClr val="lt1"/>
                  </a:solidFill>
                  <a:latin typeface="Microsoft JhengHei"/>
                  <a:ea typeface="Microsoft JhengHei"/>
                  <a:cs typeface="Microsoft JhengHei"/>
                  <a:sym typeface="Microsoft JhengHei"/>
                </a:rPr>
                <a:t>訂</a:t>
              </a:r>
              <a:r>
                <a:rPr lang="zh-TW" b="1" dirty="0">
                  <a:solidFill>
                    <a:schemeClr val="lt1"/>
                  </a:solidFill>
                  <a:latin typeface="Microsoft JhengHei"/>
                  <a:ea typeface="Microsoft JhengHei"/>
                  <a:cs typeface="Microsoft JhengHei"/>
                  <a:sym typeface="Microsoft JhengHei"/>
                </a:rPr>
                <a:t>閱</a:t>
              </a:r>
              <a:endParaRPr sz="1400" b="1" i="0" u="none" strike="noStrike" cap="none" dirty="0">
                <a:solidFill>
                  <a:schemeClr val="lt1"/>
                </a:solidFill>
                <a:latin typeface="Microsoft JhengHei"/>
                <a:ea typeface="Microsoft JhengHei"/>
                <a:cs typeface="Microsoft JhengHei"/>
                <a:sym typeface="Microsoft JhengHei"/>
              </a:endParaRPr>
            </a:p>
          </p:txBody>
        </p:sp>
        <p:sp>
          <p:nvSpPr>
            <p:cNvPr id="45" name="矩形 44">
              <a:extLst>
                <a:ext uri="{FF2B5EF4-FFF2-40B4-BE49-F238E27FC236}">
                  <a16:creationId xmlns:a16="http://schemas.microsoft.com/office/drawing/2014/main" id="{E1BEF418-91A8-5A47-BA0E-C43083164099}"/>
                </a:ext>
              </a:extLst>
            </p:cNvPr>
            <p:cNvSpPr/>
            <p:nvPr/>
          </p:nvSpPr>
          <p:spPr>
            <a:xfrm>
              <a:off x="3174526" y="3192487"/>
              <a:ext cx="1591275" cy="358140"/>
            </a:xfrm>
            <a:prstGeom prst="rect">
              <a:avLst/>
            </a:prstGeom>
            <a:gradFill>
              <a:gsLst>
                <a:gs pos="0">
                  <a:schemeClr val="accent5">
                    <a:lumMod val="50000"/>
                  </a:schemeClr>
                </a:gs>
                <a:gs pos="90000">
                  <a:schemeClr val="accent5">
                    <a:shade val="93000"/>
                    <a:satMod val="130000"/>
                  </a:schemeClr>
                </a:gs>
                <a:gs pos="100000">
                  <a:schemeClr val="accent5">
                    <a:shade val="94000"/>
                    <a:satMod val="135000"/>
                  </a:schemeClr>
                </a:gs>
              </a:gsLst>
            </a:gradFill>
          </p:spPr>
          <p:style>
            <a:lnRef idx="1">
              <a:schemeClr val="accent5"/>
            </a:lnRef>
            <a:fillRef idx="3">
              <a:schemeClr val="accent5"/>
            </a:fillRef>
            <a:effectRef idx="2">
              <a:schemeClr val="accent5"/>
            </a:effectRef>
            <a:fontRef idx="minor">
              <a:schemeClr val="lt1"/>
            </a:fontRef>
          </p:style>
          <p:txBody>
            <a:bodyPr rtlCol="0" anchor="ctr"/>
            <a:lstStyle/>
            <a:p>
              <a:pPr algn="ctr"/>
              <a:r>
                <a:rPr lang="zh-TW" altLang="en-US" b="1" dirty="0"/>
                <a:t>精簡磁碟區</a:t>
              </a:r>
            </a:p>
          </p:txBody>
        </p:sp>
      </p:grpSp>
      <p:sp>
        <p:nvSpPr>
          <p:cNvPr id="46" name="矩形 45">
            <a:extLst>
              <a:ext uri="{FF2B5EF4-FFF2-40B4-BE49-F238E27FC236}">
                <a16:creationId xmlns:a16="http://schemas.microsoft.com/office/drawing/2014/main" id="{5FB98E0B-9F49-BC49-A536-D0BD5C5F27B5}"/>
              </a:ext>
            </a:extLst>
          </p:cNvPr>
          <p:cNvSpPr/>
          <p:nvPr/>
        </p:nvSpPr>
        <p:spPr>
          <a:xfrm>
            <a:off x="241819" y="3359995"/>
            <a:ext cx="4464999" cy="350342"/>
          </a:xfrm>
          <a:prstGeom prst="rect">
            <a:avLst/>
          </a:prstGeom>
          <a:gradFill>
            <a:gsLst>
              <a:gs pos="0">
                <a:srgbClr val="3C6E10"/>
              </a:gs>
              <a:gs pos="80000">
                <a:srgbClr val="00B050"/>
              </a:gs>
              <a:gs pos="100000">
                <a:schemeClr val="accent3">
                  <a:shade val="94000"/>
                  <a:satMod val="135000"/>
                </a:schemeClr>
              </a:gs>
            </a:gsLs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zh-TW" altLang="en-US" b="1"/>
              <a:t>儲存池</a:t>
            </a:r>
          </a:p>
        </p:txBody>
      </p:sp>
      <p:sp>
        <p:nvSpPr>
          <p:cNvPr id="47" name="矩形 46">
            <a:extLst>
              <a:ext uri="{FF2B5EF4-FFF2-40B4-BE49-F238E27FC236}">
                <a16:creationId xmlns:a16="http://schemas.microsoft.com/office/drawing/2014/main" id="{B2BC001D-B455-0B41-98B4-F13212E87BF8}"/>
              </a:ext>
            </a:extLst>
          </p:cNvPr>
          <p:cNvSpPr/>
          <p:nvPr/>
        </p:nvSpPr>
        <p:spPr>
          <a:xfrm>
            <a:off x="3164125" y="3845328"/>
            <a:ext cx="1528630" cy="358140"/>
          </a:xfrm>
          <a:prstGeom prst="rect">
            <a:avLst/>
          </a:prstGeom>
          <a:gradFill>
            <a:gsLst>
              <a:gs pos="0">
                <a:schemeClr val="accent5">
                  <a:lumMod val="50000"/>
                </a:schemeClr>
              </a:gs>
              <a:gs pos="90000">
                <a:schemeClr val="accent5">
                  <a:shade val="93000"/>
                  <a:satMod val="130000"/>
                </a:schemeClr>
              </a:gs>
              <a:gs pos="100000">
                <a:schemeClr val="accent5">
                  <a:shade val="94000"/>
                  <a:satMod val="135000"/>
                </a:schemeClr>
              </a:gs>
            </a:gsLst>
          </a:gradFill>
        </p:spPr>
        <p:style>
          <a:lnRef idx="1">
            <a:schemeClr val="accent5"/>
          </a:lnRef>
          <a:fillRef idx="3">
            <a:schemeClr val="accent5"/>
          </a:fillRef>
          <a:effectRef idx="2">
            <a:schemeClr val="accent5"/>
          </a:effectRef>
          <a:fontRef idx="minor">
            <a:schemeClr val="lt1"/>
          </a:fontRef>
        </p:style>
        <p:txBody>
          <a:bodyPr rtlCol="0" anchor="ctr"/>
          <a:lstStyle/>
          <a:p>
            <a:pPr algn="ctr"/>
            <a:r>
              <a:rPr lang="zh-TW" altLang="en-US" b="1" dirty="0"/>
              <a:t>精簡磁碟區</a:t>
            </a:r>
          </a:p>
        </p:txBody>
      </p:sp>
      <p:sp>
        <p:nvSpPr>
          <p:cNvPr id="48" name="矩形 47">
            <a:extLst>
              <a:ext uri="{FF2B5EF4-FFF2-40B4-BE49-F238E27FC236}">
                <a16:creationId xmlns:a16="http://schemas.microsoft.com/office/drawing/2014/main" id="{B041B5CB-2F8B-4B46-BC2B-AB2BB491364F}"/>
              </a:ext>
            </a:extLst>
          </p:cNvPr>
          <p:cNvSpPr/>
          <p:nvPr/>
        </p:nvSpPr>
        <p:spPr>
          <a:xfrm>
            <a:off x="233925" y="4203081"/>
            <a:ext cx="1352285" cy="358140"/>
          </a:xfrm>
          <a:prstGeom prst="rect">
            <a:avLst/>
          </a:prstGeom>
          <a:gradFill>
            <a:gsLst>
              <a:gs pos="0">
                <a:schemeClr val="accent1">
                  <a:shade val="51000"/>
                  <a:satMod val="130000"/>
                </a:schemeClr>
              </a:gs>
              <a:gs pos="80000">
                <a:srgbClr val="0070C0"/>
              </a:gs>
              <a:gs pos="100000">
                <a:schemeClr val="accent1">
                  <a:shade val="94000"/>
                  <a:satMod val="13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b="1" dirty="0"/>
              <a:t>完整磁碟區</a:t>
            </a:r>
          </a:p>
        </p:txBody>
      </p:sp>
      <p:sp>
        <p:nvSpPr>
          <p:cNvPr id="49" name="矩形 48">
            <a:extLst>
              <a:ext uri="{FF2B5EF4-FFF2-40B4-BE49-F238E27FC236}">
                <a16:creationId xmlns:a16="http://schemas.microsoft.com/office/drawing/2014/main" id="{CD1379E4-DA4D-2649-AAEB-AD0554C27500}"/>
              </a:ext>
            </a:extLst>
          </p:cNvPr>
          <p:cNvSpPr/>
          <p:nvPr/>
        </p:nvSpPr>
        <p:spPr>
          <a:xfrm flipV="1">
            <a:off x="245843" y="4200848"/>
            <a:ext cx="2918281" cy="3518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矩形 49">
            <a:extLst>
              <a:ext uri="{FF2B5EF4-FFF2-40B4-BE49-F238E27FC236}">
                <a16:creationId xmlns:a16="http://schemas.microsoft.com/office/drawing/2014/main" id="{100F0612-07AF-4046-A75E-FC4D1B57A3AB}"/>
              </a:ext>
            </a:extLst>
          </p:cNvPr>
          <p:cNvSpPr/>
          <p:nvPr/>
        </p:nvSpPr>
        <p:spPr>
          <a:xfrm>
            <a:off x="241819" y="4590490"/>
            <a:ext cx="4464999" cy="350342"/>
          </a:xfrm>
          <a:prstGeom prst="rect">
            <a:avLst/>
          </a:prstGeom>
          <a:gradFill>
            <a:gsLst>
              <a:gs pos="0">
                <a:srgbClr val="3C6E10"/>
              </a:gs>
              <a:gs pos="80000">
                <a:srgbClr val="00B050"/>
              </a:gs>
              <a:gs pos="100000">
                <a:schemeClr val="accent3">
                  <a:shade val="94000"/>
                  <a:satMod val="135000"/>
                </a:schemeClr>
              </a:gs>
            </a:gsLs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zh-TW" altLang="en-US" b="1"/>
              <a:t>儲存池</a:t>
            </a:r>
          </a:p>
        </p:txBody>
      </p:sp>
      <p:sp>
        <p:nvSpPr>
          <p:cNvPr id="723" name="Shape 723"/>
          <p:cNvSpPr txBox="1"/>
          <p:nvPr/>
        </p:nvSpPr>
        <p:spPr>
          <a:xfrm>
            <a:off x="3327900" y="2882944"/>
            <a:ext cx="1319700" cy="3078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Clr>
                <a:schemeClr val="dk1"/>
              </a:buClr>
              <a:buFont typeface="Arial"/>
              <a:buNone/>
            </a:pPr>
            <a:r>
              <a:rPr lang="zh-TW" b="1" dirty="0">
                <a:solidFill>
                  <a:schemeClr val="dk1"/>
                </a:solidFill>
                <a:latin typeface="Microsoft JhengHei"/>
                <a:ea typeface="Microsoft JhengHei"/>
                <a:cs typeface="Microsoft JhengHei"/>
                <a:sym typeface="Microsoft JhengHei"/>
              </a:rPr>
              <a:t>共用空間</a:t>
            </a:r>
            <a:endParaRPr sz="1400" b="1" i="0" u="none" strike="noStrike" cap="none" dirty="0">
              <a:solidFill>
                <a:srgbClr val="000000"/>
              </a:solidFill>
              <a:latin typeface="Microsoft JhengHei"/>
              <a:ea typeface="Microsoft JhengHei"/>
              <a:cs typeface="Microsoft JhengHei"/>
              <a:sym typeface="Microsoft JhengHei"/>
            </a:endParaRPr>
          </a:p>
        </p:txBody>
      </p:sp>
      <p:sp>
        <p:nvSpPr>
          <p:cNvPr id="52" name="Shape 723">
            <a:extLst>
              <a:ext uri="{FF2B5EF4-FFF2-40B4-BE49-F238E27FC236}">
                <a16:creationId xmlns:a16="http://schemas.microsoft.com/office/drawing/2014/main" id="{846FD100-7EEF-EA4D-9806-FC0A8C57220A}"/>
              </a:ext>
            </a:extLst>
          </p:cNvPr>
          <p:cNvSpPr txBox="1"/>
          <p:nvPr/>
        </p:nvSpPr>
        <p:spPr>
          <a:xfrm>
            <a:off x="3318824" y="2558073"/>
            <a:ext cx="1319700" cy="3078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Clr>
                <a:schemeClr val="dk1"/>
              </a:buClr>
              <a:buFont typeface="Arial"/>
              <a:buNone/>
            </a:pPr>
            <a:r>
              <a:rPr lang="zh-TW" b="1" dirty="0">
                <a:solidFill>
                  <a:schemeClr val="dk1"/>
                </a:solidFill>
                <a:latin typeface="Microsoft JhengHei"/>
                <a:ea typeface="Microsoft JhengHei"/>
                <a:cs typeface="Microsoft JhengHei"/>
                <a:sym typeface="Microsoft JhengHei"/>
              </a:rPr>
              <a:t>共用空間</a:t>
            </a:r>
            <a:endParaRPr sz="1400" b="1" i="0" u="none" strike="noStrike" cap="none" dirty="0">
              <a:solidFill>
                <a:srgbClr val="000000"/>
              </a:solidFill>
              <a:latin typeface="Microsoft JhengHei"/>
              <a:ea typeface="Microsoft JhengHei"/>
              <a:cs typeface="Microsoft JhengHei"/>
              <a:sym typeface="Microsoft JhengHei"/>
            </a:endParaRPr>
          </a:p>
        </p:txBody>
      </p:sp>
    </p:spTree>
    <p:extLst>
      <p:ext uri="{BB962C8B-B14F-4D97-AF65-F5344CB8AC3E}">
        <p14:creationId xmlns:p14="http://schemas.microsoft.com/office/powerpoint/2010/main" val="26544407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E0A551F7-25FF-C045-9984-E1117C0011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81" y="1839305"/>
            <a:ext cx="9150681" cy="3304195"/>
          </a:xfrm>
          <a:prstGeom prst="rect">
            <a:avLst/>
          </a:prstGeom>
        </p:spPr>
      </p:pic>
      <p:sp>
        <p:nvSpPr>
          <p:cNvPr id="3" name="標題 2">
            <a:extLst>
              <a:ext uri="{FF2B5EF4-FFF2-40B4-BE49-F238E27FC236}">
                <a16:creationId xmlns:a16="http://schemas.microsoft.com/office/drawing/2014/main" id="{AF6BD9A8-4635-49F9-8C2B-E152355D4B05}"/>
              </a:ext>
            </a:extLst>
          </p:cNvPr>
          <p:cNvSpPr>
            <a:spLocks noGrp="1"/>
          </p:cNvSpPr>
          <p:nvPr>
            <p:ph type="title"/>
          </p:nvPr>
        </p:nvSpPr>
        <p:spPr/>
        <p:txBody>
          <a:bodyPr/>
          <a:lstStyle/>
          <a:p>
            <a:r>
              <a:rPr lang="zh-TW" altLang="en-US"/>
              <a:t>由檔案總管操作加密磁碟區</a:t>
            </a:r>
          </a:p>
        </p:txBody>
      </p:sp>
      <p:pic>
        <p:nvPicPr>
          <p:cNvPr id="13" name="圖片 13" descr="一張含有 螢幕擷取畫面 的圖片&#10;&#10;描述是以非常高的可信度產生">
            <a:extLst>
              <a:ext uri="{FF2B5EF4-FFF2-40B4-BE49-F238E27FC236}">
                <a16:creationId xmlns:a16="http://schemas.microsoft.com/office/drawing/2014/main" id="{78494926-95B8-4E7B-B750-754D6BBEA64C}"/>
              </a:ext>
            </a:extLst>
          </p:cNvPr>
          <p:cNvPicPr>
            <a:picLocks noGrp="1" noChangeAspect="1"/>
          </p:cNvPicPr>
          <p:nvPr>
            <p:ph idx="4294967295"/>
          </p:nvPr>
        </p:nvPicPr>
        <p:blipFill rotWithShape="1">
          <a:blip r:embed="rId3" cstate="screen">
            <a:extLst>
              <a:ext uri="{28A0092B-C50C-407E-A947-70E740481C1C}">
                <a14:useLocalDpi xmlns:a14="http://schemas.microsoft.com/office/drawing/2010/main"/>
              </a:ext>
            </a:extLst>
          </a:blip>
          <a:srcRect/>
          <a:stretch/>
        </p:blipFill>
        <p:spPr>
          <a:xfrm>
            <a:off x="4476466" y="1257301"/>
            <a:ext cx="4543425" cy="3498850"/>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sp>
        <p:nvSpPr>
          <p:cNvPr id="10" name="內容版面配置區 11">
            <a:extLst>
              <a:ext uri="{FF2B5EF4-FFF2-40B4-BE49-F238E27FC236}">
                <a16:creationId xmlns:a16="http://schemas.microsoft.com/office/drawing/2014/main" id="{00CF2DE1-B4EB-4016-A950-0D8C67FD3BBB}"/>
              </a:ext>
            </a:extLst>
          </p:cNvPr>
          <p:cNvSpPr txBox="1">
            <a:spLocks/>
          </p:cNvSpPr>
          <p:nvPr/>
        </p:nvSpPr>
        <p:spPr>
          <a:xfrm>
            <a:off x="55961" y="1257301"/>
            <a:ext cx="4420505" cy="1199530"/>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Clr>
                <a:srgbClr val="006600"/>
              </a:buClr>
              <a:buSzPct val="85000"/>
              <a:buFont typeface="Wingdings" pitchFamily="2" charset="2"/>
              <a:buChar char="l"/>
              <a:defRPr sz="2000" b="1" kern="1200">
                <a:solidFill>
                  <a:schemeClr val="tx1"/>
                </a:solidFill>
                <a:latin typeface="Microsoft JhengHei" panose="020B0604030504040204" pitchFamily="34" charset="-120"/>
                <a:ea typeface="Microsoft JhengHei" panose="020B0604030504040204" pitchFamily="34" charset="-120"/>
                <a:cs typeface="+mn-cs"/>
              </a:defRPr>
            </a:lvl1pPr>
            <a:lvl2pPr marL="742950" indent="-285750" algn="l" defTabSz="914400" rtl="0" eaLnBrk="1" latinLnBrk="0" hangingPunct="1">
              <a:spcBef>
                <a:spcPct val="20000"/>
              </a:spcBef>
              <a:buFont typeface="Arial" pitchFamily="34" charset="0"/>
              <a:buChar char="–"/>
              <a:defRPr sz="1800" b="0" kern="1200">
                <a:solidFill>
                  <a:schemeClr val="tx1"/>
                </a:solidFill>
                <a:latin typeface="Microsoft JhengHei" panose="020B0604030504040204" pitchFamily="34" charset="-120"/>
                <a:ea typeface="Microsoft JhengHei" panose="020B0604030504040204" pitchFamily="34" charset="-120"/>
                <a:cs typeface="+mn-cs"/>
              </a:defRPr>
            </a:lvl2pPr>
            <a:lvl3pPr marL="1143000" indent="-228600" algn="l" defTabSz="914400" rtl="0" eaLnBrk="1" latinLnBrk="0" hangingPunct="1">
              <a:spcBef>
                <a:spcPct val="20000"/>
              </a:spcBef>
              <a:buFont typeface="Arial" pitchFamily="34" charset="0"/>
              <a:buChar char="•"/>
              <a:defRPr sz="1600" b="0" kern="1200">
                <a:solidFill>
                  <a:schemeClr val="tx1"/>
                </a:solidFill>
                <a:latin typeface="Microsoft JhengHei" panose="020B0604030504040204" pitchFamily="34" charset="-120"/>
                <a:ea typeface="Microsoft JhengHei" panose="020B0604030504040204" pitchFamily="34" charset="-120"/>
                <a:cs typeface="+mn-cs"/>
              </a:defRPr>
            </a:lvl3pPr>
            <a:lvl4pPr marL="1600200" indent="-228600" algn="l" defTabSz="914400" rtl="0" eaLnBrk="1" latinLnBrk="0" hangingPunct="1">
              <a:spcBef>
                <a:spcPct val="20000"/>
              </a:spcBef>
              <a:buFont typeface="Arial" pitchFamily="34" charset="0"/>
              <a:buChar char="–"/>
              <a:defRPr sz="1200" b="0" kern="1200">
                <a:solidFill>
                  <a:schemeClr val="tx1"/>
                </a:solidFill>
                <a:latin typeface="Microsoft JhengHei" panose="020B0604030504040204" pitchFamily="34" charset="-120"/>
                <a:ea typeface="Microsoft JhengHei" panose="020B0604030504040204" pitchFamily="34" charset="-120"/>
                <a:cs typeface="+mn-cs"/>
              </a:defRPr>
            </a:lvl4pPr>
            <a:lvl5pPr marL="2057400" indent="-228600" algn="l" defTabSz="914400" rtl="0" eaLnBrk="1" latinLnBrk="0" hangingPunct="1">
              <a:spcBef>
                <a:spcPct val="20000"/>
              </a:spcBef>
              <a:buFont typeface="Arial" pitchFamily="34" charset="0"/>
              <a:buChar char="»"/>
              <a:defRPr sz="1200" b="0" kern="1200">
                <a:solidFill>
                  <a:schemeClr val="tx1"/>
                </a:solidFill>
                <a:latin typeface="Microsoft JhengHei" panose="020B0604030504040204" pitchFamily="34" charset="-120"/>
                <a:ea typeface="Microsoft JhengHei" panose="020B0604030504040204"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tx1">
                  <a:lumMod val="75000"/>
                  <a:lumOff val="25000"/>
                </a:schemeClr>
              </a:buClr>
            </a:pPr>
            <a:r>
              <a:rPr lang="zh-TW" altLang="en-US" dirty="0">
                <a:solidFill>
                  <a:schemeClr val="tx1">
                    <a:lumMod val="75000"/>
                    <a:lumOff val="25000"/>
                  </a:schemeClr>
                </a:solidFill>
              </a:rPr>
              <a:t>選擇空間配置外，使用者還可建立加密的完整或精簡磁碟區</a:t>
            </a:r>
            <a:endParaRPr lang="en-US" altLang="zh-TW" dirty="0">
              <a:solidFill>
                <a:schemeClr val="tx1">
                  <a:lumMod val="75000"/>
                  <a:lumOff val="25000"/>
                </a:schemeClr>
              </a:solidFill>
            </a:endParaRPr>
          </a:p>
          <a:p>
            <a:pPr>
              <a:buClr>
                <a:schemeClr val="tx1">
                  <a:lumMod val="75000"/>
                  <a:lumOff val="25000"/>
                </a:schemeClr>
              </a:buClr>
            </a:pPr>
            <a:r>
              <a:rPr lang="zh-TW" altLang="en-US" dirty="0">
                <a:solidFill>
                  <a:schemeClr val="tx1">
                    <a:lumMod val="75000"/>
                    <a:lumOff val="25000"/>
                  </a:schemeClr>
                </a:solidFill>
              </a:rPr>
              <a:t>採用獲美國國防安全部</a:t>
            </a:r>
            <a:r>
              <a:rPr lang="en-US" altLang="zh-TW" dirty="0">
                <a:solidFill>
                  <a:schemeClr val="tx1">
                    <a:lumMod val="75000"/>
                    <a:lumOff val="25000"/>
                  </a:schemeClr>
                </a:solidFill>
              </a:rPr>
              <a:t> National Cyber Security </a:t>
            </a:r>
            <a:r>
              <a:rPr lang="zh-TW" altLang="en-US" dirty="0">
                <a:solidFill>
                  <a:schemeClr val="tx1">
                    <a:lumMod val="75000"/>
                    <a:lumOff val="25000"/>
                  </a:schemeClr>
                </a:solidFill>
              </a:rPr>
              <a:t>部門認證</a:t>
            </a:r>
            <a:r>
              <a:rPr lang="en-US" altLang="zh-TW" dirty="0">
                <a:solidFill>
                  <a:schemeClr val="tx1">
                    <a:lumMod val="75000"/>
                    <a:lumOff val="25000"/>
                  </a:schemeClr>
                </a:solidFill>
              </a:rPr>
              <a:t>(FIPS 140-2 CAVP)</a:t>
            </a:r>
            <a:r>
              <a:rPr lang="zh-TW" altLang="en-US" dirty="0">
                <a:solidFill>
                  <a:schemeClr val="tx1">
                    <a:lumMod val="75000"/>
                    <a:lumOff val="25000"/>
                  </a:schemeClr>
                </a:solidFill>
              </a:rPr>
              <a:t>的 </a:t>
            </a:r>
            <a:r>
              <a:rPr lang="en-US" altLang="zh-TW" dirty="0">
                <a:solidFill>
                  <a:schemeClr val="tx1">
                    <a:lumMod val="75000"/>
                    <a:lumOff val="25000"/>
                  </a:schemeClr>
                </a:solidFill>
              </a:rPr>
              <a:t>AES-256</a:t>
            </a:r>
            <a:r>
              <a:rPr lang="zh-TW" altLang="en-US" dirty="0">
                <a:solidFill>
                  <a:schemeClr val="tx1">
                    <a:lumMod val="75000"/>
                    <a:lumOff val="25000"/>
                  </a:schemeClr>
                </a:solidFill>
              </a:rPr>
              <a:t> </a:t>
            </a:r>
            <a:r>
              <a:rPr lang="en-US" altLang="zh-TW" dirty="0">
                <a:solidFill>
                  <a:schemeClr val="tx1">
                    <a:lumMod val="75000"/>
                    <a:lumOff val="25000"/>
                  </a:schemeClr>
                </a:solidFill>
              </a:rPr>
              <a:t>bits</a:t>
            </a:r>
            <a:r>
              <a:rPr lang="zh-TW" altLang="en-US" dirty="0">
                <a:solidFill>
                  <a:schemeClr val="tx1">
                    <a:lumMod val="75000"/>
                    <a:lumOff val="25000"/>
                  </a:schemeClr>
                </a:solidFill>
              </a:rPr>
              <a:t> 的加密技術</a:t>
            </a:r>
            <a:endParaRPr lang="en-US" altLang="zh-TW" dirty="0">
              <a:solidFill>
                <a:schemeClr val="tx1">
                  <a:lumMod val="75000"/>
                  <a:lumOff val="25000"/>
                </a:schemeClr>
              </a:solidFill>
            </a:endParaRPr>
          </a:p>
          <a:p>
            <a:pPr>
              <a:buClr>
                <a:schemeClr val="tx1">
                  <a:lumMod val="75000"/>
                  <a:lumOff val="25000"/>
                </a:schemeClr>
              </a:buClr>
            </a:pPr>
            <a:r>
              <a:rPr lang="zh-TW" altLang="en-US" dirty="0">
                <a:solidFill>
                  <a:schemeClr val="tx1">
                    <a:lumMod val="75000"/>
                    <a:lumOff val="25000"/>
                  </a:schemeClr>
                </a:solidFill>
              </a:rPr>
              <a:t>在 </a:t>
            </a:r>
            <a:r>
              <a:rPr lang="en-US" altLang="zh-TW" dirty="0">
                <a:solidFill>
                  <a:schemeClr val="tx1">
                    <a:lumMod val="75000"/>
                    <a:lumOff val="25000"/>
                  </a:schemeClr>
                </a:solidFill>
              </a:rPr>
              <a:t>QTS</a:t>
            </a:r>
            <a:r>
              <a:rPr lang="zh-TW" altLang="en-US" dirty="0">
                <a:solidFill>
                  <a:schemeClr val="tx1">
                    <a:lumMod val="75000"/>
                    <a:lumOff val="25000"/>
                  </a:schemeClr>
                </a:solidFill>
              </a:rPr>
              <a:t> </a:t>
            </a:r>
            <a:r>
              <a:rPr lang="en-US" altLang="zh-TW" dirty="0">
                <a:solidFill>
                  <a:schemeClr val="tx1">
                    <a:lumMod val="75000"/>
                    <a:lumOff val="25000"/>
                  </a:schemeClr>
                </a:solidFill>
              </a:rPr>
              <a:t>4.3.5</a:t>
            </a:r>
            <a:r>
              <a:rPr lang="zh-TW" altLang="en-US" dirty="0">
                <a:solidFill>
                  <a:schemeClr val="tx1">
                    <a:lumMod val="75000"/>
                    <a:lumOff val="25000"/>
                  </a:schemeClr>
                </a:solidFill>
              </a:rPr>
              <a:t>，使用者可在儲存空間管理頁面和檔案總管進行加密磁碟區管理</a:t>
            </a:r>
            <a:endParaRPr lang="en-US" altLang="zh-TW" dirty="0">
              <a:solidFill>
                <a:schemeClr val="tx1">
                  <a:lumMod val="75000"/>
                  <a:lumOff val="25000"/>
                </a:schemeClr>
              </a:solidFill>
            </a:endParaRPr>
          </a:p>
        </p:txBody>
      </p:sp>
    </p:spTree>
    <p:extLst>
      <p:ext uri="{BB962C8B-B14F-4D97-AF65-F5344CB8AC3E}">
        <p14:creationId xmlns:p14="http://schemas.microsoft.com/office/powerpoint/2010/main" val="9608220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pic>
        <p:nvPicPr>
          <p:cNvPr id="36" name="圖片 35">
            <a:extLst>
              <a:ext uri="{FF2B5EF4-FFF2-40B4-BE49-F238E27FC236}">
                <a16:creationId xmlns:a16="http://schemas.microsoft.com/office/drawing/2014/main" id="{D36904B0-E177-BC4D-8855-0DAE8E3D7E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81" y="1839305"/>
            <a:ext cx="9150681" cy="3304195"/>
          </a:xfrm>
          <a:prstGeom prst="rect">
            <a:avLst/>
          </a:prstGeom>
        </p:spPr>
      </p:pic>
      <p:sp>
        <p:nvSpPr>
          <p:cNvPr id="35" name="圓角矩形 34">
            <a:extLst>
              <a:ext uri="{FF2B5EF4-FFF2-40B4-BE49-F238E27FC236}">
                <a16:creationId xmlns:a16="http://schemas.microsoft.com/office/drawing/2014/main" id="{9BAA9E8F-C487-2043-9F53-D46A938DCA7B}"/>
              </a:ext>
            </a:extLst>
          </p:cNvPr>
          <p:cNvSpPr/>
          <p:nvPr/>
        </p:nvSpPr>
        <p:spPr>
          <a:xfrm>
            <a:off x="709684" y="2465018"/>
            <a:ext cx="7820167" cy="2515538"/>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 name="內容版面配置區 3">
            <a:extLst>
              <a:ext uri="{FF2B5EF4-FFF2-40B4-BE49-F238E27FC236}">
                <a16:creationId xmlns:a16="http://schemas.microsoft.com/office/drawing/2014/main" id="{B43B7026-5247-944F-99F5-0B3E0F26A97B}"/>
              </a:ext>
            </a:extLst>
          </p:cNvPr>
          <p:cNvSpPr>
            <a:spLocks noGrp="1"/>
          </p:cNvSpPr>
          <p:nvPr>
            <p:ph idx="1"/>
          </p:nvPr>
        </p:nvSpPr>
        <p:spPr>
          <a:xfrm>
            <a:off x="457200" y="1063626"/>
            <a:ext cx="8422640" cy="1401391"/>
          </a:xfrm>
        </p:spPr>
        <p:txBody>
          <a:bodyPr vert="horz" lIns="91440" tIns="45720" rIns="91440" bIns="45720" rtlCol="0" anchor="t">
            <a:normAutofit/>
          </a:bodyPr>
          <a:lstStyle/>
          <a:p>
            <a:r>
              <a:rPr kumimoji="1" lang="zh-TW" altLang="en-US" dirty="0"/>
              <a:t>在 QTS </a:t>
            </a:r>
            <a:r>
              <a:rPr kumimoji="1" lang="en-US" altLang="zh-TW" dirty="0"/>
              <a:t>4.3.3 </a:t>
            </a:r>
            <a:r>
              <a:rPr kumimoji="1" lang="zh-TW" altLang="en-US" dirty="0"/>
              <a:t>版本，</a:t>
            </a:r>
            <a:r>
              <a:rPr kumimoji="1" lang="en" altLang="zh-TW" dirty="0"/>
              <a:t>QNAP </a:t>
            </a:r>
            <a:r>
              <a:rPr kumimoji="1" lang="zh-TW" altLang="en-US" dirty="0"/>
              <a:t>與 </a:t>
            </a:r>
            <a:r>
              <a:rPr kumimoji="1" lang="en" altLang="zh-TW" dirty="0"/>
              <a:t>Mellanox </a:t>
            </a:r>
            <a:r>
              <a:rPr kumimoji="1" lang="zh-TW" altLang="en-US" dirty="0"/>
              <a:t>推出虛擬化整合應用，作為 </a:t>
            </a:r>
            <a:r>
              <a:rPr kumimoji="1" lang="en" altLang="zh-TW" dirty="0"/>
              <a:t>iSCSI </a:t>
            </a:r>
            <a:r>
              <a:rPr kumimoji="1" lang="zh-TW" altLang="en-US" dirty="0"/>
              <a:t>目標支援基於 </a:t>
            </a:r>
            <a:r>
              <a:rPr kumimoji="1" lang="en" altLang="zh-TW" dirty="0" err="1"/>
              <a:t>RoCE</a:t>
            </a:r>
            <a:r>
              <a:rPr kumimoji="1" lang="en" altLang="zh-TW" dirty="0"/>
              <a:t> </a:t>
            </a:r>
            <a:r>
              <a:rPr kumimoji="1" lang="zh-TW" altLang="en-US" dirty="0"/>
              <a:t>的 </a:t>
            </a:r>
            <a:r>
              <a:rPr kumimoji="1" lang="en" altLang="zh-TW" dirty="0" err="1"/>
              <a:t>iSER</a:t>
            </a:r>
            <a:r>
              <a:rPr kumimoji="1" lang="en" altLang="zh-TW" dirty="0"/>
              <a:t> </a:t>
            </a:r>
            <a:r>
              <a:rPr kumimoji="1" lang="zh-TW" altLang="en-US" dirty="0"/>
              <a:t>協定加速 </a:t>
            </a:r>
            <a:r>
              <a:rPr kumimoji="1" lang="en" altLang="zh-TW" dirty="0"/>
              <a:t>VMware </a:t>
            </a:r>
            <a:r>
              <a:rPr kumimoji="1" lang="zh-TW" altLang="en-US" dirty="0"/>
              <a:t>虛擬機儲存效能</a:t>
            </a:r>
          </a:p>
          <a:p>
            <a:r>
              <a:rPr kumimoji="1" lang="zh-TW" altLang="en-US" dirty="0"/>
              <a:t>在 QTS </a:t>
            </a:r>
            <a:r>
              <a:rPr kumimoji="1" lang="en-US" altLang="zh-TW" dirty="0"/>
              <a:t>4.3.5</a:t>
            </a:r>
            <a:r>
              <a:rPr kumimoji="1" lang="zh-TW" altLang="en-US" dirty="0"/>
              <a:t> ，同樣作為 </a:t>
            </a:r>
            <a:r>
              <a:rPr kumimoji="1" lang="en" altLang="zh-TW" dirty="0"/>
              <a:t>iSCSI </a:t>
            </a:r>
            <a:r>
              <a:rPr kumimoji="1" lang="en" altLang="zh-TW" dirty="0" err="1"/>
              <a:t>延伸</a:t>
            </a:r>
            <a:r>
              <a:rPr kumimoji="1" lang="zh-TW" altLang="en-US" dirty="0"/>
              <a:t>應用的 </a:t>
            </a:r>
            <a:r>
              <a:rPr kumimoji="1" lang="en" altLang="zh-TW" dirty="0"/>
              <a:t>VJBOD </a:t>
            </a:r>
            <a:r>
              <a:rPr kumimoji="1" lang="zh-TW" altLang="en-US" dirty="0"/>
              <a:t>也將導入 </a:t>
            </a:r>
            <a:r>
              <a:rPr kumimoji="1" lang="en" altLang="zh-TW" dirty="0" err="1"/>
              <a:t>iSER</a:t>
            </a:r>
            <a:r>
              <a:rPr kumimoji="1" lang="en" altLang="zh-TW" dirty="0"/>
              <a:t> </a:t>
            </a:r>
            <a:r>
              <a:rPr kumimoji="1" lang="zh-TW" altLang="en-US" dirty="0"/>
              <a:t>協定，提升區網中 </a:t>
            </a:r>
            <a:r>
              <a:rPr kumimoji="1" lang="en" altLang="zh-TW" dirty="0"/>
              <a:t>NAS </a:t>
            </a:r>
            <a:r>
              <a:rPr kumimoji="1" lang="zh-TW" altLang="en-US" dirty="0"/>
              <a:t>與 </a:t>
            </a:r>
            <a:r>
              <a:rPr kumimoji="1" lang="en" altLang="zh-TW" dirty="0"/>
              <a:t>NAS </a:t>
            </a:r>
            <a:r>
              <a:rPr kumimoji="1" lang="zh-TW" altLang="en-US" dirty="0"/>
              <a:t>間透過 </a:t>
            </a:r>
            <a:r>
              <a:rPr kumimoji="1" lang="en" altLang="zh-TW" dirty="0"/>
              <a:t>VJBOD </a:t>
            </a:r>
            <a:r>
              <a:rPr kumimoji="1" lang="zh-TW" altLang="en-US" dirty="0"/>
              <a:t>擴充的效能</a:t>
            </a:r>
            <a:endParaRPr lang="zh-TW" altLang="en-US" dirty="0"/>
          </a:p>
        </p:txBody>
      </p:sp>
      <p:sp>
        <p:nvSpPr>
          <p:cNvPr id="705" name="Shape 70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buClr>
                <a:srgbClr val="FFFF00"/>
              </a:buClr>
              <a:buSzPts val="800"/>
              <a:buFont typeface="Arial"/>
            </a:pPr>
            <a:r>
              <a:rPr lang="zh-TW" altLang="en-US" sz="3600">
                <a:solidFill>
                  <a:srgbClr val="FFFFFF"/>
                </a:solidFill>
                <a:latin typeface="Microsoft JhengHei"/>
                <a:ea typeface="Microsoft JhengHei"/>
                <a:cs typeface="Microsoft JhengHei"/>
              </a:rPr>
              <a:t>VJBOD 支援基於 RoCE 的 iSER 連線</a:t>
            </a:r>
            <a:endParaRPr lang="zh-TW" altLang="en-US" sz="3600" i="0" u="none" strike="noStrike" cap="none">
              <a:solidFill>
                <a:srgbClr val="FFFFFF"/>
              </a:solidFill>
              <a:latin typeface="Microsoft JhengHei"/>
              <a:ea typeface="Microsoft JhengHei"/>
              <a:cs typeface="Microsoft JhengHei"/>
            </a:endParaRPr>
          </a:p>
        </p:txBody>
      </p:sp>
      <p:grpSp>
        <p:nvGrpSpPr>
          <p:cNvPr id="38" name="群組 37">
            <a:extLst>
              <a:ext uri="{FF2B5EF4-FFF2-40B4-BE49-F238E27FC236}">
                <a16:creationId xmlns:a16="http://schemas.microsoft.com/office/drawing/2014/main" id="{A9D8254D-3E76-4655-AD07-53A45E2DFD71}"/>
              </a:ext>
            </a:extLst>
          </p:cNvPr>
          <p:cNvGrpSpPr/>
          <p:nvPr/>
        </p:nvGrpSpPr>
        <p:grpSpPr>
          <a:xfrm>
            <a:off x="5129635" y="2708244"/>
            <a:ext cx="3229145" cy="2142434"/>
            <a:chOff x="908173" y="2596774"/>
            <a:chExt cx="1503119" cy="2142434"/>
          </a:xfrm>
        </p:grpSpPr>
        <p:sp>
          <p:nvSpPr>
            <p:cNvPr id="40" name="矩形: 圓角化同側角落 39">
              <a:extLst>
                <a:ext uri="{FF2B5EF4-FFF2-40B4-BE49-F238E27FC236}">
                  <a16:creationId xmlns:a16="http://schemas.microsoft.com/office/drawing/2014/main" id="{6D1AF816-7276-49F3-A555-E4E17574061D}"/>
                </a:ext>
              </a:extLst>
            </p:cNvPr>
            <p:cNvSpPr/>
            <p:nvPr/>
          </p:nvSpPr>
          <p:spPr>
            <a:xfrm rot="10800000">
              <a:off x="908173" y="3664401"/>
              <a:ext cx="1503119" cy="1074807"/>
            </a:xfrm>
            <a:prstGeom prst="round2SameRect">
              <a:avLst/>
            </a:prstGeom>
            <a:solidFill>
              <a:schemeClr val="bg1">
                <a:lumMod val="85000"/>
              </a:schemeClr>
            </a:solidFill>
            <a:ln>
              <a:solidFill>
                <a:srgbClr val="51A6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矩形: 圓角化同側角落 40">
              <a:extLst>
                <a:ext uri="{FF2B5EF4-FFF2-40B4-BE49-F238E27FC236}">
                  <a16:creationId xmlns:a16="http://schemas.microsoft.com/office/drawing/2014/main" id="{E8C715AF-A37D-47AC-A649-7EF3D29183F2}"/>
                </a:ext>
              </a:extLst>
            </p:cNvPr>
            <p:cNvSpPr/>
            <p:nvPr/>
          </p:nvSpPr>
          <p:spPr>
            <a:xfrm>
              <a:off x="908173" y="2596774"/>
              <a:ext cx="1503119" cy="1074807"/>
            </a:xfrm>
            <a:prstGeom prst="round2SameRect">
              <a:avLst/>
            </a:prstGeom>
            <a:solidFill>
              <a:srgbClr val="F6F6F6"/>
            </a:solidFill>
            <a:ln>
              <a:solidFill>
                <a:srgbClr val="51A6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3" name="群組 42">
            <a:extLst>
              <a:ext uri="{FF2B5EF4-FFF2-40B4-BE49-F238E27FC236}">
                <a16:creationId xmlns:a16="http://schemas.microsoft.com/office/drawing/2014/main" id="{A08A7419-CEC6-40C2-91B5-83721D55ED65}"/>
              </a:ext>
            </a:extLst>
          </p:cNvPr>
          <p:cNvGrpSpPr/>
          <p:nvPr/>
        </p:nvGrpSpPr>
        <p:grpSpPr>
          <a:xfrm>
            <a:off x="908173" y="2708244"/>
            <a:ext cx="1503119" cy="2142434"/>
            <a:chOff x="908173" y="2596774"/>
            <a:chExt cx="1503119" cy="2142434"/>
          </a:xfrm>
        </p:grpSpPr>
        <p:sp>
          <p:nvSpPr>
            <p:cNvPr id="44" name="矩形: 圓角化同側角落 43">
              <a:extLst>
                <a:ext uri="{FF2B5EF4-FFF2-40B4-BE49-F238E27FC236}">
                  <a16:creationId xmlns:a16="http://schemas.microsoft.com/office/drawing/2014/main" id="{E2393E4A-9B15-45A9-9798-E681A209918B}"/>
                </a:ext>
              </a:extLst>
            </p:cNvPr>
            <p:cNvSpPr/>
            <p:nvPr/>
          </p:nvSpPr>
          <p:spPr>
            <a:xfrm rot="10800000">
              <a:off x="908173" y="3664401"/>
              <a:ext cx="1503119" cy="1074807"/>
            </a:xfrm>
            <a:prstGeom prst="round2SameRect">
              <a:avLst/>
            </a:prstGeom>
            <a:solidFill>
              <a:schemeClr val="bg1">
                <a:lumMod val="85000"/>
              </a:schemeClr>
            </a:solidFill>
            <a:ln>
              <a:solidFill>
                <a:srgbClr val="51A6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矩形: 圓角化同側角落 44">
              <a:extLst>
                <a:ext uri="{FF2B5EF4-FFF2-40B4-BE49-F238E27FC236}">
                  <a16:creationId xmlns:a16="http://schemas.microsoft.com/office/drawing/2014/main" id="{C7B44CDD-8E0D-4499-A3E0-4AC8FB166F3A}"/>
                </a:ext>
              </a:extLst>
            </p:cNvPr>
            <p:cNvSpPr/>
            <p:nvPr/>
          </p:nvSpPr>
          <p:spPr>
            <a:xfrm>
              <a:off x="908173" y="2596774"/>
              <a:ext cx="1503119" cy="1074807"/>
            </a:xfrm>
            <a:prstGeom prst="round2SameRect">
              <a:avLst/>
            </a:prstGeom>
            <a:solidFill>
              <a:srgbClr val="F6F6F6"/>
            </a:solidFill>
            <a:ln>
              <a:solidFill>
                <a:srgbClr val="51A6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cxnSp>
        <p:nvCxnSpPr>
          <p:cNvPr id="46" name="直線接點 45">
            <a:extLst>
              <a:ext uri="{FF2B5EF4-FFF2-40B4-BE49-F238E27FC236}">
                <a16:creationId xmlns:a16="http://schemas.microsoft.com/office/drawing/2014/main" id="{34ED50F1-B158-4C14-B3A3-035561A97569}"/>
              </a:ext>
            </a:extLst>
          </p:cNvPr>
          <p:cNvCxnSpPr/>
          <p:nvPr/>
        </p:nvCxnSpPr>
        <p:spPr>
          <a:xfrm>
            <a:off x="1676034" y="3683242"/>
            <a:ext cx="0" cy="199293"/>
          </a:xfrm>
          <a:prstGeom prst="line">
            <a:avLst/>
          </a:prstGeom>
          <a:ln w="28575">
            <a:prstDash val="sysDot"/>
          </a:ln>
        </p:spPr>
        <p:style>
          <a:lnRef idx="1">
            <a:schemeClr val="accent4"/>
          </a:lnRef>
          <a:fillRef idx="0">
            <a:schemeClr val="accent4"/>
          </a:fillRef>
          <a:effectRef idx="0">
            <a:schemeClr val="accent4"/>
          </a:effectRef>
          <a:fontRef idx="minor">
            <a:schemeClr val="tx1"/>
          </a:fontRef>
        </p:style>
      </p:cxnSp>
      <p:sp>
        <p:nvSpPr>
          <p:cNvPr id="47" name="文字方塊 46">
            <a:extLst>
              <a:ext uri="{FF2B5EF4-FFF2-40B4-BE49-F238E27FC236}">
                <a16:creationId xmlns:a16="http://schemas.microsoft.com/office/drawing/2014/main" id="{AD915E71-7271-4867-88C5-3196C5B7D55E}"/>
              </a:ext>
            </a:extLst>
          </p:cNvPr>
          <p:cNvSpPr txBox="1"/>
          <p:nvPr/>
        </p:nvSpPr>
        <p:spPr>
          <a:xfrm>
            <a:off x="908173" y="2720528"/>
            <a:ext cx="1535723" cy="276999"/>
          </a:xfrm>
          <a:prstGeom prst="rect">
            <a:avLst/>
          </a:prstGeom>
          <a:noFill/>
        </p:spPr>
        <p:txBody>
          <a:bodyPr wrap="square" rtlCol="0">
            <a:spAutoFit/>
          </a:bodyPr>
          <a:lstStyle/>
          <a:p>
            <a:pPr algn="ctr"/>
            <a:r>
              <a:rPr lang="en-US" altLang="zh-TW" sz="1200" b="1">
                <a:solidFill>
                  <a:srgbClr val="6B09F7"/>
                </a:solidFill>
              </a:rPr>
              <a:t>Remote NAS</a:t>
            </a:r>
            <a:endParaRPr lang="zh-TW" altLang="en-US" sz="1200" b="1">
              <a:solidFill>
                <a:srgbClr val="6B09F7"/>
              </a:solidFill>
            </a:endParaRPr>
          </a:p>
        </p:txBody>
      </p:sp>
      <p:sp>
        <p:nvSpPr>
          <p:cNvPr id="49" name="文字方塊 48">
            <a:extLst>
              <a:ext uri="{FF2B5EF4-FFF2-40B4-BE49-F238E27FC236}">
                <a16:creationId xmlns:a16="http://schemas.microsoft.com/office/drawing/2014/main" id="{6BB27245-9115-47CF-A5C8-2BD5951F1727}"/>
              </a:ext>
            </a:extLst>
          </p:cNvPr>
          <p:cNvSpPr txBox="1"/>
          <p:nvPr/>
        </p:nvSpPr>
        <p:spPr>
          <a:xfrm>
            <a:off x="1075226" y="4549911"/>
            <a:ext cx="1201616" cy="276999"/>
          </a:xfrm>
          <a:prstGeom prst="rect">
            <a:avLst/>
          </a:prstGeom>
          <a:noFill/>
        </p:spPr>
        <p:txBody>
          <a:bodyPr wrap="square" rtlCol="0">
            <a:spAutoFit/>
          </a:bodyPr>
          <a:lstStyle/>
          <a:p>
            <a:pPr algn="ctr"/>
            <a:r>
              <a:rPr lang="en-US" altLang="zh-TW" sz="1200" b="1" dirty="0">
                <a:solidFill>
                  <a:srgbClr val="6B09F7"/>
                </a:solidFill>
              </a:rPr>
              <a:t>iSCSI LUN</a:t>
            </a:r>
            <a:endParaRPr lang="zh-TW" altLang="en-US" sz="1200" b="1" dirty="0">
              <a:solidFill>
                <a:srgbClr val="6B09F7"/>
              </a:solidFill>
            </a:endParaRPr>
          </a:p>
        </p:txBody>
      </p:sp>
      <p:sp>
        <p:nvSpPr>
          <p:cNvPr id="50" name="文字方塊 49">
            <a:extLst>
              <a:ext uri="{FF2B5EF4-FFF2-40B4-BE49-F238E27FC236}">
                <a16:creationId xmlns:a16="http://schemas.microsoft.com/office/drawing/2014/main" id="{53E053A1-5E2C-4BE1-BEFE-D2484F75CBF2}"/>
              </a:ext>
            </a:extLst>
          </p:cNvPr>
          <p:cNvSpPr txBox="1"/>
          <p:nvPr/>
        </p:nvSpPr>
        <p:spPr>
          <a:xfrm>
            <a:off x="2410828" y="4264626"/>
            <a:ext cx="1377461" cy="461665"/>
          </a:xfrm>
          <a:prstGeom prst="rect">
            <a:avLst/>
          </a:prstGeom>
          <a:noFill/>
        </p:spPr>
        <p:txBody>
          <a:bodyPr wrap="square" rtlCol="0">
            <a:spAutoFit/>
          </a:bodyPr>
          <a:lstStyle/>
          <a:p>
            <a:pPr algn="ctr"/>
            <a:r>
              <a:rPr lang="en-US" altLang="zh-TW" sz="1200" b="1"/>
              <a:t>Network</a:t>
            </a:r>
            <a:br>
              <a:rPr lang="en-US" altLang="zh-TW" sz="1200" b="1"/>
            </a:br>
            <a:r>
              <a:rPr lang="en-US" altLang="zh-TW" sz="1200" b="1"/>
              <a:t>(TCP or </a:t>
            </a:r>
            <a:r>
              <a:rPr lang="en-US" altLang="zh-TW" sz="1200" b="1" err="1"/>
              <a:t>iSER</a:t>
            </a:r>
            <a:r>
              <a:rPr lang="en-US" altLang="zh-TW" sz="1200" b="1"/>
              <a:t>)</a:t>
            </a:r>
            <a:endParaRPr lang="zh-TW" altLang="en-US" sz="1200" b="1"/>
          </a:p>
        </p:txBody>
      </p:sp>
      <p:sp>
        <p:nvSpPr>
          <p:cNvPr id="52" name="文字方塊 51">
            <a:extLst>
              <a:ext uri="{FF2B5EF4-FFF2-40B4-BE49-F238E27FC236}">
                <a16:creationId xmlns:a16="http://schemas.microsoft.com/office/drawing/2014/main" id="{987CD774-DD75-44BC-87E8-9543CBD6E4B1}"/>
              </a:ext>
            </a:extLst>
          </p:cNvPr>
          <p:cNvSpPr txBox="1"/>
          <p:nvPr/>
        </p:nvSpPr>
        <p:spPr>
          <a:xfrm>
            <a:off x="3595930" y="4277408"/>
            <a:ext cx="1377461" cy="276999"/>
          </a:xfrm>
          <a:prstGeom prst="rect">
            <a:avLst/>
          </a:prstGeom>
          <a:noFill/>
        </p:spPr>
        <p:txBody>
          <a:bodyPr wrap="square" rtlCol="0">
            <a:spAutoFit/>
          </a:bodyPr>
          <a:lstStyle/>
          <a:p>
            <a:pPr algn="ctr"/>
            <a:r>
              <a:rPr lang="en-US" altLang="zh-TW" sz="1200" b="1">
                <a:solidFill>
                  <a:srgbClr val="6B09F7"/>
                </a:solidFill>
              </a:rPr>
              <a:t>Virtual Disk</a:t>
            </a:r>
            <a:endParaRPr lang="zh-TW" altLang="en-US" sz="1200" b="1">
              <a:solidFill>
                <a:srgbClr val="6B09F7"/>
              </a:solidFill>
            </a:endParaRPr>
          </a:p>
        </p:txBody>
      </p:sp>
      <p:sp>
        <p:nvSpPr>
          <p:cNvPr id="63" name="文字方塊 62">
            <a:extLst>
              <a:ext uri="{FF2B5EF4-FFF2-40B4-BE49-F238E27FC236}">
                <a16:creationId xmlns:a16="http://schemas.microsoft.com/office/drawing/2014/main" id="{E3345F1D-4F09-44D7-8C9C-26660B617106}"/>
              </a:ext>
            </a:extLst>
          </p:cNvPr>
          <p:cNvSpPr txBox="1"/>
          <p:nvPr/>
        </p:nvSpPr>
        <p:spPr>
          <a:xfrm>
            <a:off x="5255506" y="4521103"/>
            <a:ext cx="1550378" cy="276999"/>
          </a:xfrm>
          <a:prstGeom prst="rect">
            <a:avLst/>
          </a:prstGeom>
          <a:noFill/>
        </p:spPr>
        <p:txBody>
          <a:bodyPr wrap="square" rtlCol="0">
            <a:spAutoFit/>
          </a:bodyPr>
          <a:lstStyle/>
          <a:p>
            <a:pPr algn="ctr"/>
            <a:r>
              <a:rPr lang="en-US" altLang="zh-TW" sz="1200" b="1">
                <a:solidFill>
                  <a:srgbClr val="6B09F7"/>
                </a:solidFill>
              </a:rPr>
              <a:t>Storage Pool 02</a:t>
            </a:r>
            <a:endParaRPr lang="zh-TW" altLang="en-US" sz="1200" b="1">
              <a:solidFill>
                <a:srgbClr val="6B09F7"/>
              </a:solidFill>
            </a:endParaRPr>
          </a:p>
        </p:txBody>
      </p:sp>
      <p:sp>
        <p:nvSpPr>
          <p:cNvPr id="64" name="文字方塊 63">
            <a:extLst>
              <a:ext uri="{FF2B5EF4-FFF2-40B4-BE49-F238E27FC236}">
                <a16:creationId xmlns:a16="http://schemas.microsoft.com/office/drawing/2014/main" id="{852C7AB6-4B8C-4381-A7DF-623CFE19CF55}"/>
              </a:ext>
            </a:extLst>
          </p:cNvPr>
          <p:cNvSpPr txBox="1"/>
          <p:nvPr/>
        </p:nvSpPr>
        <p:spPr>
          <a:xfrm>
            <a:off x="6808402" y="4521103"/>
            <a:ext cx="1550378" cy="276999"/>
          </a:xfrm>
          <a:prstGeom prst="rect">
            <a:avLst/>
          </a:prstGeom>
          <a:noFill/>
        </p:spPr>
        <p:txBody>
          <a:bodyPr wrap="square" rtlCol="0">
            <a:spAutoFit/>
          </a:bodyPr>
          <a:lstStyle/>
          <a:p>
            <a:pPr algn="ctr"/>
            <a:r>
              <a:rPr lang="en-US" altLang="zh-TW" sz="1200" b="1">
                <a:solidFill>
                  <a:srgbClr val="0035FF"/>
                </a:solidFill>
              </a:rPr>
              <a:t>Storage Pool 01</a:t>
            </a:r>
            <a:endParaRPr lang="zh-TW" altLang="en-US" sz="1200" b="1">
              <a:solidFill>
                <a:srgbClr val="0035FF"/>
              </a:solidFill>
            </a:endParaRPr>
          </a:p>
        </p:txBody>
      </p:sp>
      <p:sp>
        <p:nvSpPr>
          <p:cNvPr id="65" name="文字方塊 64">
            <a:extLst>
              <a:ext uri="{FF2B5EF4-FFF2-40B4-BE49-F238E27FC236}">
                <a16:creationId xmlns:a16="http://schemas.microsoft.com/office/drawing/2014/main" id="{960A5AEB-3BA9-4E1C-882D-862B5B164A9E}"/>
              </a:ext>
            </a:extLst>
          </p:cNvPr>
          <p:cNvSpPr txBox="1"/>
          <p:nvPr/>
        </p:nvSpPr>
        <p:spPr>
          <a:xfrm>
            <a:off x="5937230" y="2739330"/>
            <a:ext cx="1550378" cy="276999"/>
          </a:xfrm>
          <a:prstGeom prst="rect">
            <a:avLst/>
          </a:prstGeom>
          <a:noFill/>
        </p:spPr>
        <p:txBody>
          <a:bodyPr wrap="square" rtlCol="0">
            <a:spAutoFit/>
          </a:bodyPr>
          <a:lstStyle/>
          <a:p>
            <a:pPr algn="ctr"/>
            <a:r>
              <a:rPr lang="en-US" altLang="zh-TW" sz="1200" b="1">
                <a:solidFill>
                  <a:srgbClr val="0035FF"/>
                </a:solidFill>
              </a:rPr>
              <a:t>Host NAS</a:t>
            </a:r>
            <a:endParaRPr lang="zh-TW" altLang="en-US" sz="1200" b="1">
              <a:solidFill>
                <a:srgbClr val="0035FF"/>
              </a:solidFill>
            </a:endParaRPr>
          </a:p>
        </p:txBody>
      </p:sp>
      <p:pic>
        <p:nvPicPr>
          <p:cNvPr id="66" name="圖片 65">
            <a:extLst>
              <a:ext uri="{FF2B5EF4-FFF2-40B4-BE49-F238E27FC236}">
                <a16:creationId xmlns:a16="http://schemas.microsoft.com/office/drawing/2014/main" id="{1897F34E-FD37-4ECC-830C-9ABC6E304E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53653" y="2963938"/>
            <a:ext cx="793503" cy="777542"/>
          </a:xfrm>
          <a:prstGeom prst="rect">
            <a:avLst/>
          </a:prstGeom>
        </p:spPr>
      </p:pic>
      <p:pic>
        <p:nvPicPr>
          <p:cNvPr id="67" name="圖片 66">
            <a:extLst>
              <a:ext uri="{FF2B5EF4-FFF2-40B4-BE49-F238E27FC236}">
                <a16:creationId xmlns:a16="http://schemas.microsoft.com/office/drawing/2014/main" id="{BC9C30EB-17B4-451C-9E7D-73BAC15903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79283" y="2926194"/>
            <a:ext cx="793503" cy="777542"/>
          </a:xfrm>
          <a:prstGeom prst="rect">
            <a:avLst/>
          </a:prstGeom>
        </p:spPr>
      </p:pic>
      <p:pic>
        <p:nvPicPr>
          <p:cNvPr id="68" name="圖片 67">
            <a:extLst>
              <a:ext uri="{FF2B5EF4-FFF2-40B4-BE49-F238E27FC236}">
                <a16:creationId xmlns:a16="http://schemas.microsoft.com/office/drawing/2014/main" id="{54445E2C-21F9-4DF2-9326-E91C19923F1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279283" y="3902363"/>
            <a:ext cx="793503" cy="736563"/>
          </a:xfrm>
          <a:prstGeom prst="rect">
            <a:avLst/>
          </a:prstGeom>
        </p:spPr>
      </p:pic>
      <p:pic>
        <p:nvPicPr>
          <p:cNvPr id="69" name="圖片 68">
            <a:extLst>
              <a:ext uri="{FF2B5EF4-FFF2-40B4-BE49-F238E27FC236}">
                <a16:creationId xmlns:a16="http://schemas.microsoft.com/office/drawing/2014/main" id="{E2E694BA-6A5E-43B5-A50A-50E36B111BB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48585" y="3581332"/>
            <a:ext cx="759301" cy="759301"/>
          </a:xfrm>
          <a:prstGeom prst="rect">
            <a:avLst/>
          </a:prstGeom>
        </p:spPr>
      </p:pic>
      <p:pic>
        <p:nvPicPr>
          <p:cNvPr id="70" name="圖片 69">
            <a:extLst>
              <a:ext uri="{FF2B5EF4-FFF2-40B4-BE49-F238E27FC236}">
                <a16:creationId xmlns:a16="http://schemas.microsoft.com/office/drawing/2014/main" id="{B3DAEED0-E87D-4337-8AC7-49D7D784A2D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887909" y="3513592"/>
            <a:ext cx="793503" cy="777541"/>
          </a:xfrm>
          <a:prstGeom prst="rect">
            <a:avLst/>
          </a:prstGeom>
        </p:spPr>
      </p:pic>
      <p:pic>
        <p:nvPicPr>
          <p:cNvPr id="71" name="圖片 70">
            <a:extLst>
              <a:ext uri="{FF2B5EF4-FFF2-40B4-BE49-F238E27FC236}">
                <a16:creationId xmlns:a16="http://schemas.microsoft.com/office/drawing/2014/main" id="{32A434D9-7BEF-4AD5-9128-5978F2E67B1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589460" y="3812199"/>
            <a:ext cx="793503" cy="777541"/>
          </a:xfrm>
          <a:prstGeom prst="rect">
            <a:avLst/>
          </a:prstGeom>
        </p:spPr>
      </p:pic>
      <p:pic>
        <p:nvPicPr>
          <p:cNvPr id="72" name="圖片 71">
            <a:extLst>
              <a:ext uri="{FF2B5EF4-FFF2-40B4-BE49-F238E27FC236}">
                <a16:creationId xmlns:a16="http://schemas.microsoft.com/office/drawing/2014/main" id="{68E95D86-F54D-458E-B848-53D3F6672ED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157179" y="3828317"/>
            <a:ext cx="793503" cy="777541"/>
          </a:xfrm>
          <a:prstGeom prst="rect">
            <a:avLst/>
          </a:prstGeom>
        </p:spPr>
      </p:pic>
      <p:cxnSp>
        <p:nvCxnSpPr>
          <p:cNvPr id="73" name="直線接點 72">
            <a:extLst>
              <a:ext uri="{FF2B5EF4-FFF2-40B4-BE49-F238E27FC236}">
                <a16:creationId xmlns:a16="http://schemas.microsoft.com/office/drawing/2014/main" id="{34CBEF10-D8BA-4808-A7AA-E6D39AA24A72}"/>
              </a:ext>
            </a:extLst>
          </p:cNvPr>
          <p:cNvCxnSpPr>
            <a:cxnSpLocks/>
            <a:stCxn id="69" idx="1"/>
            <a:endCxn id="68" idx="3"/>
          </p:cNvCxnSpPr>
          <p:nvPr/>
        </p:nvCxnSpPr>
        <p:spPr>
          <a:xfrm flipH="1">
            <a:off x="2072786" y="3960983"/>
            <a:ext cx="675799" cy="309662"/>
          </a:xfrm>
          <a:prstGeom prst="line">
            <a:avLst/>
          </a:prstGeom>
          <a:ln w="28575">
            <a:prstDash val="sysDot"/>
          </a:ln>
        </p:spPr>
        <p:style>
          <a:lnRef idx="1">
            <a:schemeClr val="accent4"/>
          </a:lnRef>
          <a:fillRef idx="0">
            <a:schemeClr val="accent4"/>
          </a:fillRef>
          <a:effectRef idx="0">
            <a:schemeClr val="accent4"/>
          </a:effectRef>
          <a:fontRef idx="minor">
            <a:schemeClr val="tx1"/>
          </a:fontRef>
        </p:style>
      </p:cxnSp>
      <p:cxnSp>
        <p:nvCxnSpPr>
          <p:cNvPr id="74" name="直線接點 73">
            <a:extLst>
              <a:ext uri="{FF2B5EF4-FFF2-40B4-BE49-F238E27FC236}">
                <a16:creationId xmlns:a16="http://schemas.microsoft.com/office/drawing/2014/main" id="{1EB9BD9F-D421-487F-A84F-684A2532B679}"/>
              </a:ext>
            </a:extLst>
          </p:cNvPr>
          <p:cNvCxnSpPr>
            <a:cxnSpLocks/>
          </p:cNvCxnSpPr>
          <p:nvPr/>
        </p:nvCxnSpPr>
        <p:spPr>
          <a:xfrm flipH="1">
            <a:off x="3479701" y="3884777"/>
            <a:ext cx="406500" cy="0"/>
          </a:xfrm>
          <a:prstGeom prst="line">
            <a:avLst/>
          </a:prstGeom>
          <a:ln w="28575">
            <a:prstDash val="sysDot"/>
          </a:ln>
        </p:spPr>
        <p:style>
          <a:lnRef idx="1">
            <a:schemeClr val="accent4"/>
          </a:lnRef>
          <a:fillRef idx="0">
            <a:schemeClr val="accent4"/>
          </a:fillRef>
          <a:effectRef idx="0">
            <a:schemeClr val="accent4"/>
          </a:effectRef>
          <a:fontRef idx="minor">
            <a:schemeClr val="tx1"/>
          </a:fontRef>
        </p:style>
      </p:cxnSp>
      <p:cxnSp>
        <p:nvCxnSpPr>
          <p:cNvPr id="75" name="直線接點 74">
            <a:extLst>
              <a:ext uri="{FF2B5EF4-FFF2-40B4-BE49-F238E27FC236}">
                <a16:creationId xmlns:a16="http://schemas.microsoft.com/office/drawing/2014/main" id="{567B82BD-EC04-4FE2-BD60-80E3AF07370F}"/>
              </a:ext>
            </a:extLst>
          </p:cNvPr>
          <p:cNvCxnSpPr>
            <a:cxnSpLocks/>
            <a:stCxn id="71" idx="1"/>
            <a:endCxn id="70" idx="3"/>
          </p:cNvCxnSpPr>
          <p:nvPr/>
        </p:nvCxnSpPr>
        <p:spPr>
          <a:xfrm flipH="1" flipV="1">
            <a:off x="4681412" y="3902363"/>
            <a:ext cx="908048" cy="298607"/>
          </a:xfrm>
          <a:prstGeom prst="line">
            <a:avLst/>
          </a:prstGeom>
          <a:ln w="28575">
            <a:prstDash val="sysDot"/>
          </a:ln>
        </p:spPr>
        <p:style>
          <a:lnRef idx="1">
            <a:schemeClr val="accent4"/>
          </a:lnRef>
          <a:fillRef idx="0">
            <a:schemeClr val="accent4"/>
          </a:fillRef>
          <a:effectRef idx="0">
            <a:schemeClr val="accent4"/>
          </a:effectRef>
          <a:fontRef idx="minor">
            <a:schemeClr val="tx1"/>
          </a:fontRef>
        </p:style>
      </p:cxnSp>
      <p:cxnSp>
        <p:nvCxnSpPr>
          <p:cNvPr id="76" name="直線接點 75">
            <a:extLst>
              <a:ext uri="{FF2B5EF4-FFF2-40B4-BE49-F238E27FC236}">
                <a16:creationId xmlns:a16="http://schemas.microsoft.com/office/drawing/2014/main" id="{8B5FA2DF-0054-4710-BE88-2FE56EA855A3}"/>
              </a:ext>
            </a:extLst>
          </p:cNvPr>
          <p:cNvCxnSpPr>
            <a:cxnSpLocks/>
            <a:stCxn id="66" idx="1"/>
            <a:endCxn id="71" idx="0"/>
          </p:cNvCxnSpPr>
          <p:nvPr/>
        </p:nvCxnSpPr>
        <p:spPr>
          <a:xfrm flipH="1">
            <a:off x="5986212" y="3352709"/>
            <a:ext cx="367441" cy="459490"/>
          </a:xfrm>
          <a:prstGeom prst="line">
            <a:avLst/>
          </a:prstGeom>
          <a:ln w="28575">
            <a:prstDash val="sysDot"/>
          </a:ln>
        </p:spPr>
        <p:style>
          <a:lnRef idx="1">
            <a:schemeClr val="accent4"/>
          </a:lnRef>
          <a:fillRef idx="0">
            <a:schemeClr val="accent4"/>
          </a:fillRef>
          <a:effectRef idx="0">
            <a:schemeClr val="accent4"/>
          </a:effectRef>
          <a:fontRef idx="minor">
            <a:schemeClr val="tx1"/>
          </a:fontRef>
        </p:style>
      </p:cxnSp>
      <p:cxnSp>
        <p:nvCxnSpPr>
          <p:cNvPr id="77" name="直線接點 76">
            <a:extLst>
              <a:ext uri="{FF2B5EF4-FFF2-40B4-BE49-F238E27FC236}">
                <a16:creationId xmlns:a16="http://schemas.microsoft.com/office/drawing/2014/main" id="{AED0E79B-E968-4929-B013-B34794B75F69}"/>
              </a:ext>
            </a:extLst>
          </p:cNvPr>
          <p:cNvCxnSpPr>
            <a:cxnSpLocks/>
            <a:stCxn id="66" idx="3"/>
            <a:endCxn id="72" idx="0"/>
          </p:cNvCxnSpPr>
          <p:nvPr/>
        </p:nvCxnSpPr>
        <p:spPr>
          <a:xfrm>
            <a:off x="7147156" y="3352709"/>
            <a:ext cx="406775" cy="475608"/>
          </a:xfrm>
          <a:prstGeom prst="line">
            <a:avLst/>
          </a:prstGeom>
          <a:ln w="28575">
            <a:solidFill>
              <a:srgbClr val="4472C4"/>
            </a:solidFill>
            <a:prstDash val="sysDot"/>
          </a:ln>
        </p:spPr>
        <p:style>
          <a:lnRef idx="1">
            <a:schemeClr val="accent4"/>
          </a:lnRef>
          <a:fillRef idx="0">
            <a:schemeClr val="accent4"/>
          </a:fillRef>
          <a:effectRef idx="0">
            <a:schemeClr val="accent4"/>
          </a:effectRef>
          <a:fontRef idx="minor">
            <a:schemeClr val="tx1"/>
          </a:fontRef>
        </p:style>
      </p:cxnSp>
      <p:sp>
        <p:nvSpPr>
          <p:cNvPr id="78" name="文字方塊 77">
            <a:extLst>
              <a:ext uri="{FF2B5EF4-FFF2-40B4-BE49-F238E27FC236}">
                <a16:creationId xmlns:a16="http://schemas.microsoft.com/office/drawing/2014/main" id="{F5280D35-88CB-4807-99D6-5FE8168A0C4D}"/>
              </a:ext>
            </a:extLst>
          </p:cNvPr>
          <p:cNvSpPr txBox="1"/>
          <p:nvPr/>
        </p:nvSpPr>
        <p:spPr>
          <a:xfrm>
            <a:off x="6600094" y="3944683"/>
            <a:ext cx="339969" cy="523220"/>
          </a:xfrm>
          <a:prstGeom prst="rect">
            <a:avLst/>
          </a:prstGeom>
          <a:noFill/>
        </p:spPr>
        <p:txBody>
          <a:bodyPr wrap="square" rtlCol="0">
            <a:spAutoFit/>
          </a:bodyPr>
          <a:lstStyle/>
          <a:p>
            <a:pPr algn="ctr"/>
            <a:r>
              <a:rPr lang="en-US" altLang="zh-TW" sz="2800" b="1">
                <a:solidFill>
                  <a:schemeClr val="tx1">
                    <a:lumMod val="85000"/>
                    <a:lumOff val="15000"/>
                  </a:schemeClr>
                </a:solidFill>
              </a:rPr>
              <a:t>+</a:t>
            </a:r>
            <a:endParaRPr lang="zh-TW" altLang="en-US" sz="2800" b="1">
              <a:solidFill>
                <a:schemeClr val="tx1">
                  <a:lumMod val="85000"/>
                  <a:lumOff val="15000"/>
                </a:schemeClr>
              </a:solidFill>
            </a:endParaRPr>
          </a:p>
        </p:txBody>
      </p:sp>
    </p:spTree>
    <p:extLst>
      <p:ext uri="{BB962C8B-B14F-4D97-AF65-F5344CB8AC3E}">
        <p14:creationId xmlns:p14="http://schemas.microsoft.com/office/powerpoint/2010/main" val="38337186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pic>
        <p:nvPicPr>
          <p:cNvPr id="25" name="圖片 24">
            <a:extLst>
              <a:ext uri="{FF2B5EF4-FFF2-40B4-BE49-F238E27FC236}">
                <a16:creationId xmlns:a16="http://schemas.microsoft.com/office/drawing/2014/main" id="{876A7860-A1F9-CA41-BF90-7D5839F709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81" y="1839305"/>
            <a:ext cx="9150681" cy="3304195"/>
          </a:xfrm>
          <a:prstGeom prst="rect">
            <a:avLst/>
          </a:prstGeom>
        </p:spPr>
      </p:pic>
      <p:sp>
        <p:nvSpPr>
          <p:cNvPr id="3" name="內容版面配置區 2">
            <a:extLst>
              <a:ext uri="{FF2B5EF4-FFF2-40B4-BE49-F238E27FC236}">
                <a16:creationId xmlns:a16="http://schemas.microsoft.com/office/drawing/2014/main" id="{F8D90C1B-1E76-634C-BE85-69D0E8E42150}"/>
              </a:ext>
            </a:extLst>
          </p:cNvPr>
          <p:cNvSpPr>
            <a:spLocks noGrp="1"/>
          </p:cNvSpPr>
          <p:nvPr>
            <p:ph idx="1"/>
          </p:nvPr>
        </p:nvSpPr>
        <p:spPr>
          <a:xfrm>
            <a:off x="223520" y="1063626"/>
            <a:ext cx="8676640" cy="1432731"/>
          </a:xfrm>
        </p:spPr>
        <p:txBody>
          <a:bodyPr vert="horz" lIns="91440" tIns="45720" rIns="91440" bIns="45720" rtlCol="0" anchor="t">
            <a:normAutofit fontScale="92500"/>
          </a:bodyPr>
          <a:lstStyle/>
          <a:p>
            <a:pPr marL="285750" indent="-285750">
              <a:spcBef>
                <a:spcPts val="0"/>
              </a:spcBef>
            </a:pPr>
            <a:r>
              <a:rPr kumimoji="1" lang="zh-TW"/>
              <a:t>基於不同架構</a:t>
            </a:r>
            <a:r>
              <a:rPr kumimoji="1" lang="en-US" altLang="zh-TW"/>
              <a:t> </a:t>
            </a:r>
            <a:r>
              <a:rPr kumimoji="1" lang="en-US"/>
              <a:t>(</a:t>
            </a:r>
            <a:r>
              <a:rPr kumimoji="1" lang="en-US" err="1"/>
              <a:t>RoCE</a:t>
            </a:r>
            <a:r>
              <a:rPr kumimoji="1" lang="en-US"/>
              <a:t>, </a:t>
            </a:r>
            <a:r>
              <a:rPr kumimoji="1" lang="en-US" err="1"/>
              <a:t>iWARP</a:t>
            </a:r>
            <a:r>
              <a:rPr kumimoji="1" lang="en-US"/>
              <a:t>, InfiniBand) </a:t>
            </a:r>
            <a:r>
              <a:rPr kumimoji="1" lang="zh-TW" altLang="en-US"/>
              <a:t>的</a:t>
            </a:r>
            <a:r>
              <a:rPr kumimoji="1" lang="en-US" altLang="zh-TW"/>
              <a:t> </a:t>
            </a:r>
            <a:r>
              <a:rPr kumimoji="1" lang="en-US" err="1"/>
              <a:t>iSER</a:t>
            </a:r>
            <a:r>
              <a:rPr kumimoji="1" lang="zh-TW" altLang="en-US"/>
              <a:t>，</a:t>
            </a:r>
            <a:r>
              <a:rPr kumimoji="1" lang="zh-TW"/>
              <a:t>以達成</a:t>
            </a:r>
            <a:r>
              <a:rPr kumimoji="1" lang="zh-TW" altLang="en-US"/>
              <a:t>允許傳輸的</a:t>
            </a:r>
            <a:br>
              <a:rPr lang="zh-TW" altLang="en-US"/>
            </a:br>
            <a:r>
              <a:rPr kumimoji="1" lang="zh-TW" altLang="en-US"/>
              <a:t>資料不經過驅動程式與</a:t>
            </a:r>
            <a:r>
              <a:rPr kumimoji="1" lang="en-US" altLang="zh-TW"/>
              <a:t> </a:t>
            </a:r>
            <a:r>
              <a:rPr kumimoji="1" lang="en-US"/>
              <a:t>Socket </a:t>
            </a:r>
            <a:r>
              <a:rPr kumimoji="1" lang="zh-TW" altLang="en-US"/>
              <a:t>層，可直接透過底層進入記憶體中為目標</a:t>
            </a:r>
            <a:r>
              <a:rPr lang="zh-TW" altLang="en-US"/>
              <a:t>。</a:t>
            </a:r>
            <a:endParaRPr lang="en-US" altLang="zh-TW" b="0"/>
          </a:p>
          <a:p>
            <a:pPr marL="285750" indent="-285750">
              <a:spcBef>
                <a:spcPts val="0"/>
              </a:spcBef>
            </a:pPr>
            <a:r>
              <a:rPr kumimoji="1" lang="zh-TW" altLang="en-US"/>
              <a:t>其中</a:t>
            </a:r>
            <a:r>
              <a:rPr kumimoji="1" lang="en-US" altLang="zh-TW"/>
              <a:t> </a:t>
            </a:r>
            <a:r>
              <a:rPr kumimoji="1" lang="en-US" err="1"/>
              <a:t>RoCE</a:t>
            </a:r>
            <a:r>
              <a:rPr kumimoji="1" lang="en-US"/>
              <a:t> </a:t>
            </a:r>
            <a:r>
              <a:rPr kumimoji="1" lang="zh-TW" altLang="en-US"/>
              <a:t>為透過特定智慧網卡做區網</a:t>
            </a:r>
            <a:r>
              <a:rPr kumimoji="1" lang="en-US" altLang="zh-TW"/>
              <a:t> </a:t>
            </a:r>
            <a:r>
              <a:rPr kumimoji="1" lang="en-US" err="1"/>
              <a:t>iSER</a:t>
            </a:r>
            <a:r>
              <a:rPr kumimoji="1" lang="en-US"/>
              <a:t> </a:t>
            </a:r>
            <a:r>
              <a:rPr kumimoji="1" lang="zh-TW" altLang="en-US"/>
              <a:t>支援，透過大幅降低傳輸延遲，</a:t>
            </a:r>
            <a:br>
              <a:rPr lang="zh-TW" altLang="en-US"/>
            </a:br>
            <a:r>
              <a:rPr kumimoji="1" lang="zh-TW" altLang="en-US"/>
              <a:t>可有效提升傳輸效能至少</a:t>
            </a:r>
            <a:r>
              <a:rPr kumimoji="1" lang="en-US" altLang="zh-TW"/>
              <a:t> </a:t>
            </a:r>
            <a:r>
              <a:rPr kumimoji="1" lang="en-US"/>
              <a:t>25% </a:t>
            </a:r>
            <a:r>
              <a:rPr kumimoji="1" lang="zh-TW" altLang="en-US"/>
              <a:t>以上</a:t>
            </a:r>
            <a:r>
              <a:rPr lang="zh-TW" altLang="en-US"/>
              <a:t>。</a:t>
            </a:r>
            <a:endParaRPr lang="en-US"/>
          </a:p>
        </p:txBody>
      </p:sp>
      <p:sp>
        <p:nvSpPr>
          <p:cNvPr id="705" name="Shape 70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buClr>
                <a:srgbClr val="FFFF00"/>
              </a:buClr>
              <a:buSzPts val="800"/>
              <a:buFont typeface="Arial"/>
            </a:pPr>
            <a:r>
              <a:rPr lang="zh-TW" altLang="en-US" sz="3600">
                <a:solidFill>
                  <a:srgbClr val="FFFFFF"/>
                </a:solidFill>
                <a:latin typeface="Microsoft JhengHei"/>
                <a:ea typeface="Microsoft JhengHei"/>
                <a:cs typeface="Microsoft JhengHei"/>
              </a:rPr>
              <a:t>甚麼是 iSER (</a:t>
            </a:r>
            <a:r>
              <a:rPr lang="zh-TW" sz="3600">
                <a:solidFill>
                  <a:srgbClr val="FFFFFF"/>
                </a:solidFill>
                <a:latin typeface="Microsoft JhengHei"/>
                <a:ea typeface="Microsoft JhengHei"/>
                <a:cs typeface="Microsoft JhengHei"/>
              </a:rPr>
              <a:t>iSCSI Extensions for RDMA</a:t>
            </a:r>
            <a:r>
              <a:rPr lang="zh-TW" altLang="en-US" sz="3600">
                <a:solidFill>
                  <a:srgbClr val="FFFFFF"/>
                </a:solidFill>
                <a:latin typeface="Microsoft JhengHei"/>
                <a:ea typeface="Microsoft JhengHei"/>
                <a:cs typeface="Microsoft JhengHei"/>
              </a:rPr>
              <a:t>)</a:t>
            </a:r>
            <a:endParaRPr lang="zh-TW" altLang="en-US" sz="3600" i="0" u="none" strike="noStrike" cap="none">
              <a:solidFill>
                <a:srgbClr val="FFFFFF"/>
              </a:solidFill>
              <a:latin typeface="Microsoft JhengHei"/>
              <a:ea typeface="Microsoft JhengHei"/>
              <a:cs typeface="Microsoft JhengHei"/>
            </a:endParaRPr>
          </a:p>
        </p:txBody>
      </p:sp>
      <p:grpSp>
        <p:nvGrpSpPr>
          <p:cNvPr id="22" name="群組 21">
            <a:extLst>
              <a:ext uri="{FF2B5EF4-FFF2-40B4-BE49-F238E27FC236}">
                <a16:creationId xmlns:a16="http://schemas.microsoft.com/office/drawing/2014/main" id="{0FEAC5E0-C24B-4A1F-B4ED-8824827E8D91}"/>
              </a:ext>
            </a:extLst>
          </p:cNvPr>
          <p:cNvGrpSpPr/>
          <p:nvPr/>
        </p:nvGrpSpPr>
        <p:grpSpPr>
          <a:xfrm>
            <a:off x="712144" y="2549765"/>
            <a:ext cx="2046165" cy="1870950"/>
            <a:chOff x="1159371" y="2735692"/>
            <a:chExt cx="2046165" cy="1870950"/>
          </a:xfrm>
        </p:grpSpPr>
        <p:cxnSp>
          <p:nvCxnSpPr>
            <p:cNvPr id="5" name="直線接點 4">
              <a:extLst>
                <a:ext uri="{FF2B5EF4-FFF2-40B4-BE49-F238E27FC236}">
                  <a16:creationId xmlns:a16="http://schemas.microsoft.com/office/drawing/2014/main" id="{55966D4D-DCA2-42DE-8AB3-4C84902E647C}"/>
                </a:ext>
              </a:extLst>
            </p:cNvPr>
            <p:cNvCxnSpPr>
              <a:cxnSpLocks/>
            </p:cNvCxnSpPr>
            <p:nvPr/>
          </p:nvCxnSpPr>
          <p:spPr>
            <a:xfrm>
              <a:off x="2182454" y="2776788"/>
              <a:ext cx="804" cy="1741470"/>
            </a:xfrm>
            <a:prstGeom prst="line">
              <a:avLst/>
            </a:prstGeom>
            <a:ln w="28575">
              <a:solidFill>
                <a:srgbClr val="7030A0"/>
              </a:solidFill>
              <a:prstDash val="sysDash"/>
            </a:ln>
          </p:spPr>
          <p:style>
            <a:lnRef idx="1">
              <a:schemeClr val="accent1"/>
            </a:lnRef>
            <a:fillRef idx="0">
              <a:schemeClr val="accent1"/>
            </a:fillRef>
            <a:effectRef idx="0">
              <a:schemeClr val="accent1"/>
            </a:effectRef>
            <a:fontRef idx="minor">
              <a:schemeClr val="tx1"/>
            </a:fontRef>
          </p:style>
        </p:cxnSp>
        <p:sp>
          <p:nvSpPr>
            <p:cNvPr id="2" name="矩形: 圓角 1">
              <a:extLst>
                <a:ext uri="{FF2B5EF4-FFF2-40B4-BE49-F238E27FC236}">
                  <a16:creationId xmlns:a16="http://schemas.microsoft.com/office/drawing/2014/main" id="{56DA41D3-BEDC-4362-BC56-3E78EF58E2A9}"/>
                </a:ext>
              </a:extLst>
            </p:cNvPr>
            <p:cNvSpPr/>
            <p:nvPr/>
          </p:nvSpPr>
          <p:spPr>
            <a:xfrm>
              <a:off x="1159371" y="2735692"/>
              <a:ext cx="2046165" cy="267129"/>
            </a:xfrm>
            <a:prstGeom prst="roundRect">
              <a:avLst>
                <a:gd name="adj" fmla="val 50000"/>
              </a:avLst>
            </a:prstGeom>
            <a:solidFill>
              <a:srgbClr val="F6A9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b="1"/>
                <a:t>iSCSI</a:t>
              </a:r>
              <a:endParaRPr lang="zh-TW" altLang="en-US" sz="1000" b="1"/>
            </a:p>
          </p:txBody>
        </p:sp>
        <p:sp>
          <p:nvSpPr>
            <p:cNvPr id="7" name="矩形: 圓角 6">
              <a:extLst>
                <a:ext uri="{FF2B5EF4-FFF2-40B4-BE49-F238E27FC236}">
                  <a16:creationId xmlns:a16="http://schemas.microsoft.com/office/drawing/2014/main" id="{EECB1EC5-C5FA-4EB4-83D3-1D048EB0089C}"/>
                </a:ext>
              </a:extLst>
            </p:cNvPr>
            <p:cNvSpPr/>
            <p:nvPr/>
          </p:nvSpPr>
          <p:spPr>
            <a:xfrm>
              <a:off x="1159371" y="3136647"/>
              <a:ext cx="2046165" cy="267129"/>
            </a:xfrm>
            <a:prstGeom prst="roundRect">
              <a:avLst>
                <a:gd name="adj" fmla="val 50000"/>
              </a:avLst>
            </a:prstGeom>
            <a:solidFill>
              <a:srgbClr val="BD00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b="1"/>
                <a:t>Socket Library</a:t>
              </a:r>
              <a:endParaRPr lang="zh-TW" altLang="en-US" sz="1000" b="1"/>
            </a:p>
          </p:txBody>
        </p:sp>
        <p:sp>
          <p:nvSpPr>
            <p:cNvPr id="9" name="矩形: 圓角 8">
              <a:extLst>
                <a:ext uri="{FF2B5EF4-FFF2-40B4-BE49-F238E27FC236}">
                  <a16:creationId xmlns:a16="http://schemas.microsoft.com/office/drawing/2014/main" id="{35E8E47C-F11B-4868-928E-21AB4D579BF0}"/>
                </a:ext>
              </a:extLst>
            </p:cNvPr>
            <p:cNvSpPr/>
            <p:nvPr/>
          </p:nvSpPr>
          <p:spPr>
            <a:xfrm>
              <a:off x="1159371" y="3537602"/>
              <a:ext cx="2046165" cy="267129"/>
            </a:xfrm>
            <a:prstGeom prst="roundRect">
              <a:avLst>
                <a:gd name="adj" fmla="val 50000"/>
              </a:avLst>
            </a:prstGeom>
            <a:solidFill>
              <a:srgbClr val="8D8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b="1"/>
                <a:t>Network Driver</a:t>
              </a:r>
              <a:endParaRPr lang="zh-TW" altLang="en-US" sz="1000" b="1"/>
            </a:p>
          </p:txBody>
        </p:sp>
        <p:sp>
          <p:nvSpPr>
            <p:cNvPr id="11" name="矩形: 圓角 10">
              <a:extLst>
                <a:ext uri="{FF2B5EF4-FFF2-40B4-BE49-F238E27FC236}">
                  <a16:creationId xmlns:a16="http://schemas.microsoft.com/office/drawing/2014/main" id="{933626C4-704F-4178-99FA-392D212D246D}"/>
                </a:ext>
              </a:extLst>
            </p:cNvPr>
            <p:cNvSpPr/>
            <p:nvPr/>
          </p:nvSpPr>
          <p:spPr>
            <a:xfrm>
              <a:off x="1159371" y="3938557"/>
              <a:ext cx="2046165" cy="267129"/>
            </a:xfrm>
            <a:prstGeom prst="roundRect">
              <a:avLst>
                <a:gd name="adj" fmla="val 50000"/>
              </a:avLst>
            </a:prstGeom>
            <a:solidFill>
              <a:srgbClr val="8D8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b="1"/>
                <a:t>TCP/IP</a:t>
              </a:r>
              <a:endParaRPr lang="zh-TW" altLang="en-US" sz="1000" b="1"/>
            </a:p>
          </p:txBody>
        </p:sp>
        <p:sp>
          <p:nvSpPr>
            <p:cNvPr id="12" name="矩形: 圓角 11">
              <a:extLst>
                <a:ext uri="{FF2B5EF4-FFF2-40B4-BE49-F238E27FC236}">
                  <a16:creationId xmlns:a16="http://schemas.microsoft.com/office/drawing/2014/main" id="{791C27D9-F1CF-44D1-AB56-B6FBDD0723A4}"/>
                </a:ext>
              </a:extLst>
            </p:cNvPr>
            <p:cNvSpPr/>
            <p:nvPr/>
          </p:nvSpPr>
          <p:spPr>
            <a:xfrm>
              <a:off x="1159371" y="4339513"/>
              <a:ext cx="2046165" cy="267129"/>
            </a:xfrm>
            <a:prstGeom prst="roundRect">
              <a:avLst>
                <a:gd name="adj" fmla="val 50000"/>
              </a:avLst>
            </a:prstGeom>
            <a:solidFill>
              <a:srgbClr val="0082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b="1"/>
                <a:t>Traditional Network Card</a:t>
              </a:r>
              <a:endParaRPr lang="zh-TW" altLang="en-US" sz="1000" b="1"/>
            </a:p>
          </p:txBody>
        </p:sp>
      </p:grpSp>
      <p:grpSp>
        <p:nvGrpSpPr>
          <p:cNvPr id="23" name="群組 22">
            <a:extLst>
              <a:ext uri="{FF2B5EF4-FFF2-40B4-BE49-F238E27FC236}">
                <a16:creationId xmlns:a16="http://schemas.microsoft.com/office/drawing/2014/main" id="{48039D5C-A83E-42A9-BE8E-1FE585806A4F}"/>
              </a:ext>
            </a:extLst>
          </p:cNvPr>
          <p:cNvGrpSpPr/>
          <p:nvPr/>
        </p:nvGrpSpPr>
        <p:grpSpPr>
          <a:xfrm>
            <a:off x="5981015" y="2549765"/>
            <a:ext cx="2046165" cy="1870950"/>
            <a:chOff x="6070419" y="2735692"/>
            <a:chExt cx="2046165" cy="1870950"/>
          </a:xfrm>
        </p:grpSpPr>
        <p:cxnSp>
          <p:nvCxnSpPr>
            <p:cNvPr id="16" name="直線接點 15">
              <a:extLst>
                <a:ext uri="{FF2B5EF4-FFF2-40B4-BE49-F238E27FC236}">
                  <a16:creationId xmlns:a16="http://schemas.microsoft.com/office/drawing/2014/main" id="{0747A0D0-7DA2-4773-B860-04591AF18C96}"/>
                </a:ext>
              </a:extLst>
            </p:cNvPr>
            <p:cNvCxnSpPr/>
            <p:nvPr/>
          </p:nvCxnSpPr>
          <p:spPr>
            <a:xfrm>
              <a:off x="7093501" y="2776788"/>
              <a:ext cx="804" cy="1741470"/>
            </a:xfrm>
            <a:prstGeom prst="line">
              <a:avLst/>
            </a:prstGeom>
            <a:ln w="28575">
              <a:solidFill>
                <a:srgbClr val="7030A0"/>
              </a:solidFill>
              <a:prstDash val="sysDash"/>
            </a:ln>
          </p:spPr>
          <p:style>
            <a:lnRef idx="1">
              <a:schemeClr val="accent1"/>
            </a:lnRef>
            <a:fillRef idx="0">
              <a:schemeClr val="accent1"/>
            </a:fillRef>
            <a:effectRef idx="0">
              <a:schemeClr val="accent1"/>
            </a:effectRef>
            <a:fontRef idx="minor">
              <a:schemeClr val="tx1"/>
            </a:fontRef>
          </p:style>
        </p:cxnSp>
        <p:sp>
          <p:nvSpPr>
            <p:cNvPr id="13" name="矩形: 圓角 12">
              <a:extLst>
                <a:ext uri="{FF2B5EF4-FFF2-40B4-BE49-F238E27FC236}">
                  <a16:creationId xmlns:a16="http://schemas.microsoft.com/office/drawing/2014/main" id="{1D70D85E-3018-4805-A60B-BC2E25CCD4E0}"/>
                </a:ext>
              </a:extLst>
            </p:cNvPr>
            <p:cNvSpPr/>
            <p:nvPr/>
          </p:nvSpPr>
          <p:spPr>
            <a:xfrm>
              <a:off x="6070419" y="2735692"/>
              <a:ext cx="2046165" cy="267129"/>
            </a:xfrm>
            <a:prstGeom prst="roundRect">
              <a:avLst>
                <a:gd name="adj" fmla="val 50000"/>
              </a:avLst>
            </a:prstGeom>
            <a:solidFill>
              <a:srgbClr val="F6A9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b="1"/>
                <a:t>iSCSI</a:t>
              </a:r>
              <a:endParaRPr lang="zh-TW" altLang="en-US" sz="1000" b="1"/>
            </a:p>
          </p:txBody>
        </p:sp>
        <p:sp>
          <p:nvSpPr>
            <p:cNvPr id="14" name="矩形: 圓角 13">
              <a:extLst>
                <a:ext uri="{FF2B5EF4-FFF2-40B4-BE49-F238E27FC236}">
                  <a16:creationId xmlns:a16="http://schemas.microsoft.com/office/drawing/2014/main" id="{352ED789-51B4-46C3-B168-9AB24D0771EB}"/>
                </a:ext>
              </a:extLst>
            </p:cNvPr>
            <p:cNvSpPr/>
            <p:nvPr/>
          </p:nvSpPr>
          <p:spPr>
            <a:xfrm>
              <a:off x="6070419" y="3537602"/>
              <a:ext cx="2046165" cy="267129"/>
            </a:xfrm>
            <a:prstGeom prst="roundRect">
              <a:avLst>
                <a:gd name="adj" fmla="val 50000"/>
              </a:avLst>
            </a:prstGeom>
            <a:solidFill>
              <a:srgbClr val="8D8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b="1"/>
                <a:t>RDMA</a:t>
              </a:r>
              <a:r>
                <a:rPr lang="zh-TW" altLang="en-US" sz="1000" b="1"/>
                <a:t> </a:t>
              </a:r>
              <a:r>
                <a:rPr lang="en-US" altLang="zh-TW" sz="1000" b="1"/>
                <a:t>Lower Layer Protocol</a:t>
              </a:r>
              <a:endParaRPr lang="zh-TW" altLang="en-US" sz="1000" b="1"/>
            </a:p>
          </p:txBody>
        </p:sp>
        <p:sp>
          <p:nvSpPr>
            <p:cNvPr id="15" name="矩形: 圓角 14">
              <a:extLst>
                <a:ext uri="{FF2B5EF4-FFF2-40B4-BE49-F238E27FC236}">
                  <a16:creationId xmlns:a16="http://schemas.microsoft.com/office/drawing/2014/main" id="{B77D403C-25E4-4C08-A76F-D6E9F8C2B4D1}"/>
                </a:ext>
              </a:extLst>
            </p:cNvPr>
            <p:cNvSpPr/>
            <p:nvPr/>
          </p:nvSpPr>
          <p:spPr>
            <a:xfrm>
              <a:off x="6070419" y="4339513"/>
              <a:ext cx="2046165" cy="267129"/>
            </a:xfrm>
            <a:prstGeom prst="roundRect">
              <a:avLst>
                <a:gd name="adj" fmla="val 50000"/>
              </a:avLst>
            </a:prstGeom>
            <a:solidFill>
              <a:srgbClr val="0082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b="1"/>
                <a:t>RDMA Network Card</a:t>
              </a:r>
              <a:endParaRPr lang="zh-TW" altLang="en-US" sz="1000" b="1"/>
            </a:p>
          </p:txBody>
        </p:sp>
      </p:grpSp>
      <p:grpSp>
        <p:nvGrpSpPr>
          <p:cNvPr id="21" name="群組 20">
            <a:extLst>
              <a:ext uri="{FF2B5EF4-FFF2-40B4-BE49-F238E27FC236}">
                <a16:creationId xmlns:a16="http://schemas.microsoft.com/office/drawing/2014/main" id="{162F385B-2DF8-4CA6-AFE3-A5D4FFDDE2CB}"/>
              </a:ext>
            </a:extLst>
          </p:cNvPr>
          <p:cNvGrpSpPr/>
          <p:nvPr/>
        </p:nvGrpSpPr>
        <p:grpSpPr>
          <a:xfrm>
            <a:off x="3015430" y="2749634"/>
            <a:ext cx="2682834" cy="1516341"/>
            <a:chOff x="3361185" y="2660484"/>
            <a:chExt cx="2733898" cy="1545202"/>
          </a:xfrm>
        </p:grpSpPr>
        <p:pic>
          <p:nvPicPr>
            <p:cNvPr id="17" name="圖片 16">
              <a:extLst>
                <a:ext uri="{FF2B5EF4-FFF2-40B4-BE49-F238E27FC236}">
                  <a16:creationId xmlns:a16="http://schemas.microsoft.com/office/drawing/2014/main" id="{2752A323-3C9D-402E-8C50-0E092A8266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61185" y="2660484"/>
              <a:ext cx="2471883" cy="1545202"/>
            </a:xfrm>
            <a:prstGeom prst="rect">
              <a:avLst/>
            </a:prstGeom>
          </p:spPr>
        </p:pic>
        <p:pic>
          <p:nvPicPr>
            <p:cNvPr id="20" name="圖片 19">
              <a:extLst>
                <a:ext uri="{FF2B5EF4-FFF2-40B4-BE49-F238E27FC236}">
                  <a16:creationId xmlns:a16="http://schemas.microsoft.com/office/drawing/2014/main" id="{2726CA15-ADAD-433B-ADC3-72E7A49EBB3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69841" y="3492110"/>
              <a:ext cx="625242" cy="625242"/>
            </a:xfrm>
            <a:prstGeom prst="rect">
              <a:avLst/>
            </a:prstGeom>
          </p:spPr>
        </p:pic>
      </p:grpSp>
      <p:sp>
        <p:nvSpPr>
          <p:cNvPr id="24" name="Shape 266">
            <a:extLst>
              <a:ext uri="{FF2B5EF4-FFF2-40B4-BE49-F238E27FC236}">
                <a16:creationId xmlns:a16="http://schemas.microsoft.com/office/drawing/2014/main" id="{D29232BC-912C-4FEF-A254-B382341589A2}"/>
              </a:ext>
            </a:extLst>
          </p:cNvPr>
          <p:cNvSpPr txBox="1"/>
          <p:nvPr/>
        </p:nvSpPr>
        <p:spPr>
          <a:xfrm>
            <a:off x="559558" y="4622476"/>
            <a:ext cx="8696346" cy="332493"/>
          </a:xfrm>
          <a:prstGeom prst="rect">
            <a:avLst/>
          </a:prstGeom>
          <a:noFill/>
          <a:ln>
            <a:noFill/>
          </a:ln>
        </p:spPr>
        <p:txBody>
          <a:bodyPr spcFirstLastPara="1" wrap="square" lIns="91425" tIns="45700" rIns="91425" bIns="45700" anchor="t" anchorCtr="0">
            <a:noAutofit/>
          </a:bodyPr>
          <a:lstStyle/>
          <a:p>
            <a:pPr marL="444500" indent="-342900"/>
            <a:r>
              <a:rPr lang="en-US" altLang="zh-TW" sz="900" b="1" dirty="0">
                <a:solidFill>
                  <a:schemeClr val="tx1">
                    <a:lumMod val="85000"/>
                    <a:lumOff val="15000"/>
                  </a:schemeClr>
                </a:solidFill>
                <a:latin typeface="+mj-ea"/>
                <a:ea typeface="+mj-ea"/>
              </a:rPr>
              <a:t>QNAP</a:t>
            </a:r>
            <a:r>
              <a:rPr lang="zh-TW" sz="900" b="1" dirty="0">
                <a:solidFill>
                  <a:schemeClr val="tx1">
                    <a:lumMod val="85000"/>
                    <a:lumOff val="15000"/>
                  </a:schemeClr>
                </a:solidFill>
                <a:latin typeface="+mj-ea"/>
                <a:ea typeface="+mj-ea"/>
              </a:rPr>
              <a:t> 支援的 iSE</a:t>
            </a:r>
            <a:r>
              <a:rPr lang="en-US" altLang="zh-TW" sz="900" b="1" dirty="0">
                <a:solidFill>
                  <a:schemeClr val="tx1">
                    <a:lumMod val="85000"/>
                    <a:lumOff val="15000"/>
                  </a:schemeClr>
                </a:solidFill>
                <a:latin typeface="+mj-ea"/>
                <a:ea typeface="+mj-ea"/>
              </a:rPr>
              <a:t>R</a:t>
            </a:r>
            <a:r>
              <a:rPr lang="zh-TW" sz="900" b="1" dirty="0">
                <a:solidFill>
                  <a:schemeClr val="tx1">
                    <a:lumMod val="85000"/>
                    <a:lumOff val="15000"/>
                  </a:schemeClr>
                </a:solidFill>
                <a:latin typeface="+mj-ea"/>
                <a:ea typeface="+mj-ea"/>
              </a:rPr>
              <a:t> 是</a:t>
            </a:r>
            <a:r>
              <a:rPr lang="zh-TW" altLang="en-US" sz="900" b="1" dirty="0">
                <a:solidFill>
                  <a:schemeClr val="tx1">
                    <a:lumMod val="85000"/>
                    <a:lumOff val="15000"/>
                  </a:schemeClr>
                </a:solidFill>
                <a:latin typeface="+mj-ea"/>
                <a:ea typeface="+mj-ea"/>
              </a:rPr>
              <a:t>基</a:t>
            </a:r>
            <a:r>
              <a:rPr lang="zh-TW" sz="900" b="1" dirty="0">
                <a:solidFill>
                  <a:schemeClr val="tx1">
                    <a:lumMod val="85000"/>
                    <a:lumOff val="15000"/>
                  </a:schemeClr>
                </a:solidFill>
                <a:latin typeface="+mj-ea"/>
                <a:ea typeface="+mj-ea"/>
              </a:rPr>
              <a:t>於 </a:t>
            </a:r>
            <a:r>
              <a:rPr lang="en-US" altLang="zh-TW" sz="900" b="1" dirty="0" err="1">
                <a:solidFill>
                  <a:schemeClr val="tx1">
                    <a:lumMod val="85000"/>
                    <a:lumOff val="15000"/>
                  </a:schemeClr>
                </a:solidFill>
                <a:latin typeface="+mj-ea"/>
                <a:ea typeface="+mj-ea"/>
              </a:rPr>
              <a:t>RoCE</a:t>
            </a:r>
            <a:r>
              <a:rPr lang="zh-TW" sz="900" b="1" dirty="0">
                <a:solidFill>
                  <a:schemeClr val="tx1">
                    <a:lumMod val="85000"/>
                    <a:lumOff val="15000"/>
                  </a:schemeClr>
                </a:solidFill>
                <a:latin typeface="+mj-ea"/>
                <a:ea typeface="+mj-ea"/>
              </a:rPr>
              <a:t> 架構的硬體</a:t>
            </a:r>
            <a:r>
              <a:rPr lang="zh-TW" altLang="en-US" sz="900" b="1" dirty="0">
                <a:solidFill>
                  <a:schemeClr val="tx1">
                    <a:lumMod val="85000"/>
                    <a:lumOff val="15000"/>
                  </a:schemeClr>
                </a:solidFill>
                <a:latin typeface="+mj-ea"/>
                <a:ea typeface="+mj-ea"/>
              </a:rPr>
              <a:t> </a:t>
            </a:r>
            <a:r>
              <a:rPr lang="en-US" altLang="zh-TW" sz="900" b="1" dirty="0" err="1">
                <a:solidFill>
                  <a:schemeClr val="tx1">
                    <a:lumMod val="85000"/>
                    <a:lumOff val="15000"/>
                  </a:schemeClr>
                </a:solidFill>
                <a:latin typeface="+mj-ea"/>
                <a:ea typeface="+mj-ea"/>
              </a:rPr>
              <a:t>iSER</a:t>
            </a:r>
            <a:r>
              <a:rPr lang="zh-TW" altLang="en-US" sz="900" b="1" dirty="0">
                <a:solidFill>
                  <a:schemeClr val="tx1">
                    <a:lumMod val="85000"/>
                    <a:lumOff val="15000"/>
                  </a:schemeClr>
                </a:solidFill>
                <a:latin typeface="+mj-ea"/>
                <a:ea typeface="+mj-ea"/>
              </a:rPr>
              <a:t> 能力，除了兩端網卡外，區域網路中的交換器亦需支援</a:t>
            </a:r>
            <a:r>
              <a:rPr lang="en-US" altLang="zh-TW" sz="900" b="1" dirty="0">
                <a:solidFill>
                  <a:schemeClr val="tx1">
                    <a:lumMod val="85000"/>
                    <a:lumOff val="15000"/>
                  </a:schemeClr>
                </a:solidFill>
                <a:latin typeface="+mj-ea"/>
                <a:ea typeface="+mj-ea"/>
              </a:rPr>
              <a:t>PFC</a:t>
            </a:r>
            <a:r>
              <a:rPr lang="zh-TW" altLang="en-US" sz="900" b="1" dirty="0">
                <a:solidFill>
                  <a:schemeClr val="tx1">
                    <a:lumMod val="85000"/>
                    <a:lumOff val="15000"/>
                  </a:schemeClr>
                </a:solidFill>
                <a:latin typeface="+mj-ea"/>
                <a:ea typeface="+mj-ea"/>
              </a:rPr>
              <a:t> </a:t>
            </a:r>
            <a:r>
              <a:rPr lang="en-US" altLang="zh-TW" sz="900" b="1" dirty="0">
                <a:solidFill>
                  <a:schemeClr val="tx1">
                    <a:lumMod val="85000"/>
                    <a:lumOff val="15000"/>
                  </a:schemeClr>
                </a:solidFill>
                <a:latin typeface="+mj-ea"/>
                <a:ea typeface="+mj-ea"/>
              </a:rPr>
              <a:t>(Priority</a:t>
            </a:r>
            <a:r>
              <a:rPr lang="zh-TW" altLang="en-US" sz="900" b="1" dirty="0">
                <a:solidFill>
                  <a:schemeClr val="tx1">
                    <a:lumMod val="85000"/>
                    <a:lumOff val="15000"/>
                  </a:schemeClr>
                </a:solidFill>
                <a:latin typeface="+mj-ea"/>
                <a:ea typeface="+mj-ea"/>
              </a:rPr>
              <a:t> </a:t>
            </a:r>
            <a:r>
              <a:rPr lang="en-US" altLang="zh-TW" sz="900" b="1" dirty="0">
                <a:solidFill>
                  <a:schemeClr val="tx1">
                    <a:lumMod val="85000"/>
                    <a:lumOff val="15000"/>
                  </a:schemeClr>
                </a:solidFill>
                <a:latin typeface="+mj-ea"/>
                <a:ea typeface="+mj-ea"/>
              </a:rPr>
              <a:t>Flow</a:t>
            </a:r>
            <a:r>
              <a:rPr lang="zh-TW" altLang="en-US" sz="900" b="1" dirty="0">
                <a:solidFill>
                  <a:schemeClr val="tx1">
                    <a:lumMod val="85000"/>
                    <a:lumOff val="15000"/>
                  </a:schemeClr>
                </a:solidFill>
                <a:latin typeface="+mj-ea"/>
                <a:ea typeface="+mj-ea"/>
              </a:rPr>
              <a:t> </a:t>
            </a:r>
            <a:r>
              <a:rPr lang="en-US" altLang="zh-TW" sz="900" b="1" dirty="0">
                <a:solidFill>
                  <a:schemeClr val="tx1">
                    <a:lumMod val="85000"/>
                    <a:lumOff val="15000"/>
                  </a:schemeClr>
                </a:solidFill>
                <a:latin typeface="+mj-ea"/>
                <a:ea typeface="+mj-ea"/>
              </a:rPr>
              <a:t>Control)</a:t>
            </a:r>
            <a:r>
              <a:rPr lang="zh-TW" altLang="en-US" sz="900" b="1" dirty="0">
                <a:solidFill>
                  <a:schemeClr val="tx1">
                    <a:lumMod val="85000"/>
                    <a:lumOff val="15000"/>
                  </a:schemeClr>
                </a:solidFill>
                <a:latin typeface="+mj-ea"/>
                <a:ea typeface="+mj-ea"/>
              </a:rPr>
              <a:t> 才可正常常使用 </a:t>
            </a:r>
            <a:r>
              <a:rPr lang="en-US" altLang="zh-TW" sz="900" b="1" dirty="0" err="1">
                <a:solidFill>
                  <a:schemeClr val="tx1">
                    <a:lumMod val="85000"/>
                    <a:lumOff val="15000"/>
                  </a:schemeClr>
                </a:solidFill>
                <a:latin typeface="+mj-ea"/>
                <a:ea typeface="+mj-ea"/>
              </a:rPr>
              <a:t>iSER</a:t>
            </a:r>
            <a:endParaRPr lang="zh-TW" sz="900" b="1" dirty="0">
              <a:solidFill>
                <a:schemeClr val="tx1">
                  <a:lumMod val="85000"/>
                  <a:lumOff val="15000"/>
                </a:schemeClr>
              </a:solidFill>
              <a:latin typeface="微軟正黑體"/>
              <a:ea typeface="微軟正黑體"/>
            </a:endParaRPr>
          </a:p>
        </p:txBody>
      </p:sp>
    </p:spTree>
    <p:extLst>
      <p:ext uri="{BB962C8B-B14F-4D97-AF65-F5344CB8AC3E}">
        <p14:creationId xmlns:p14="http://schemas.microsoft.com/office/powerpoint/2010/main" val="15624649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pic>
        <p:nvPicPr>
          <p:cNvPr id="90" name="圖片 89">
            <a:extLst>
              <a:ext uri="{FF2B5EF4-FFF2-40B4-BE49-F238E27FC236}">
                <a16:creationId xmlns:a16="http://schemas.microsoft.com/office/drawing/2014/main" id="{4229C0AF-A257-F741-9A91-56975194FE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81" y="1839305"/>
            <a:ext cx="9150681" cy="3304195"/>
          </a:xfrm>
          <a:prstGeom prst="rect">
            <a:avLst/>
          </a:prstGeom>
        </p:spPr>
      </p:pic>
      <p:sp>
        <p:nvSpPr>
          <p:cNvPr id="89" name="圓角矩形 88">
            <a:extLst>
              <a:ext uri="{FF2B5EF4-FFF2-40B4-BE49-F238E27FC236}">
                <a16:creationId xmlns:a16="http://schemas.microsoft.com/office/drawing/2014/main" id="{C5C3500E-8703-9640-9F9C-102D6C25B7ED}"/>
              </a:ext>
            </a:extLst>
          </p:cNvPr>
          <p:cNvSpPr/>
          <p:nvPr/>
        </p:nvSpPr>
        <p:spPr>
          <a:xfrm>
            <a:off x="345349" y="1881370"/>
            <a:ext cx="4256878" cy="2953775"/>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05" name="Shape 705"/>
          <p:cNvSpPr txBox="1">
            <a:spLocks noGrp="1"/>
          </p:cNvSpPr>
          <p:nvPr>
            <p:ph type="title"/>
          </p:nvPr>
        </p:nvSpPr>
        <p:spPr>
          <a:xfrm>
            <a:off x="214282" y="316812"/>
            <a:ext cx="8787000" cy="652800"/>
          </a:xfrm>
          <a:prstGeom prst="rect">
            <a:avLst/>
          </a:prstGeom>
          <a:noFill/>
          <a:ln>
            <a:noFill/>
          </a:ln>
        </p:spPr>
        <p:txBody>
          <a:bodyPr spcFirstLastPara="1" wrap="square" lIns="91425" tIns="45700" rIns="91425" bIns="45700" anchor="ctr" anchorCtr="0">
            <a:noAutofit/>
          </a:bodyPr>
          <a:lstStyle/>
          <a:p>
            <a:pPr>
              <a:buClr>
                <a:srgbClr val="FFFF00"/>
              </a:buClr>
              <a:buSzPts val="800"/>
              <a:buFont typeface="Arial"/>
            </a:pPr>
            <a:r>
              <a:rPr lang="zh-TW" altLang="en-US" sz="3600">
                <a:solidFill>
                  <a:srgbClr val="FFFFFF"/>
                </a:solidFill>
                <a:latin typeface="Microsoft JhengHei"/>
                <a:ea typeface="Microsoft JhengHei"/>
                <a:cs typeface="Microsoft JhengHei"/>
              </a:rPr>
              <a:t>透過 iSER 使 VJBOD 效能</a:t>
            </a:r>
            <a:r>
              <a:rPr lang="zh-TW" altLang="en-US">
                <a:solidFill>
                  <a:srgbClr val="FFFFFF"/>
                </a:solidFill>
                <a:latin typeface="Microsoft JhengHei"/>
                <a:ea typeface="Microsoft JhengHei"/>
                <a:cs typeface="Microsoft JhengHei"/>
              </a:rPr>
              <a:t>大幅提升</a:t>
            </a:r>
            <a:endParaRPr lang="zh-TW" altLang="en-US" sz="3600" i="0" u="none" strike="noStrike" cap="none">
              <a:solidFill>
                <a:srgbClr val="FFFFFF"/>
              </a:solidFill>
              <a:latin typeface="Microsoft JhengHei"/>
              <a:ea typeface="Microsoft JhengHei"/>
              <a:cs typeface="Microsoft JhengHei"/>
            </a:endParaRPr>
          </a:p>
        </p:txBody>
      </p:sp>
      <p:sp>
        <p:nvSpPr>
          <p:cNvPr id="2" name="文字方塊 1">
            <a:extLst>
              <a:ext uri="{FF2B5EF4-FFF2-40B4-BE49-F238E27FC236}">
                <a16:creationId xmlns:a16="http://schemas.microsoft.com/office/drawing/2014/main" id="{242B7789-8262-44F9-8CFF-318220C6E43E}"/>
              </a:ext>
            </a:extLst>
          </p:cNvPr>
          <p:cNvSpPr txBox="1"/>
          <p:nvPr/>
        </p:nvSpPr>
        <p:spPr>
          <a:xfrm>
            <a:off x="214282" y="1159604"/>
            <a:ext cx="8787000" cy="67710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2000" b="1" dirty="0" err="1">
                <a:latin typeface="Microsoft JhengHei"/>
                <a:ea typeface="Microsoft JhengHei"/>
              </a:rPr>
              <a:t>透過</a:t>
            </a:r>
            <a:r>
              <a:rPr lang="en-US" altLang="zh-TW" sz="2000" b="1" dirty="0">
                <a:latin typeface="Microsoft JhengHei"/>
                <a:ea typeface="Microsoft JhengHei"/>
              </a:rPr>
              <a:t> QNAP </a:t>
            </a:r>
            <a:r>
              <a:rPr lang="zh-TW" altLang="en-US" sz="2000" b="1" dirty="0">
                <a:latin typeface="Microsoft JhengHei"/>
                <a:ea typeface="Microsoft JhengHei"/>
              </a:rPr>
              <a:t>實驗室</a:t>
            </a:r>
            <a:r>
              <a:rPr lang="en-US" altLang="zh-TW" sz="2000" b="1" dirty="0" err="1">
                <a:latin typeface="Microsoft JhengHei"/>
                <a:ea typeface="Microsoft JhengHei"/>
              </a:rPr>
              <a:t>測試，內建</a:t>
            </a:r>
            <a:r>
              <a:rPr lang="en-US" altLang="zh-TW" sz="2000" b="1" dirty="0">
                <a:latin typeface="Microsoft JhengHei"/>
                <a:ea typeface="Microsoft JhengHei"/>
              </a:rPr>
              <a:t> Mellanox CX4 10GbE </a:t>
            </a:r>
            <a:r>
              <a:rPr lang="en-US" altLang="zh-TW" sz="2000" b="1" dirty="0" err="1">
                <a:latin typeface="Microsoft JhengHei"/>
                <a:ea typeface="Microsoft JhengHei"/>
              </a:rPr>
              <a:t>網卡的</a:t>
            </a:r>
            <a:r>
              <a:rPr lang="en-US" altLang="zh-TW" sz="2000" b="1" dirty="0">
                <a:latin typeface="Microsoft JhengHei"/>
                <a:ea typeface="Microsoft JhengHei"/>
              </a:rPr>
              <a:t> TS-1677XU</a:t>
            </a:r>
            <a:endParaRPr lang="en-US" sz="1600" dirty="0"/>
          </a:p>
          <a:p>
            <a:r>
              <a:rPr lang="en-US" altLang="zh-TW" sz="1800" b="1" dirty="0" err="1">
                <a:solidFill>
                  <a:srgbClr val="3C6E10"/>
                </a:solidFill>
                <a:latin typeface="Microsoft JhengHei"/>
                <a:ea typeface="Microsoft JhengHei"/>
              </a:rPr>
              <a:t>以</a:t>
            </a:r>
            <a:r>
              <a:rPr lang="en-US" altLang="zh-TW" sz="1800" b="1" dirty="0">
                <a:solidFill>
                  <a:srgbClr val="3C6E10"/>
                </a:solidFill>
                <a:latin typeface="Microsoft JhengHei"/>
                <a:ea typeface="Microsoft JhengHei"/>
              </a:rPr>
              <a:t> </a:t>
            </a:r>
            <a:r>
              <a:rPr lang="en-US" altLang="zh-TW" sz="1800" b="1" dirty="0" err="1">
                <a:solidFill>
                  <a:srgbClr val="3C6E10"/>
                </a:solidFill>
                <a:latin typeface="Microsoft JhengHei"/>
                <a:ea typeface="Microsoft JhengHei"/>
              </a:rPr>
              <a:t>iSER</a:t>
            </a:r>
            <a:r>
              <a:rPr lang="en-US" altLang="zh-TW" sz="1800" b="1" dirty="0">
                <a:solidFill>
                  <a:srgbClr val="3C6E10"/>
                </a:solidFill>
                <a:latin typeface="Microsoft JhengHei"/>
                <a:ea typeface="Microsoft JhengHei"/>
              </a:rPr>
              <a:t>/TCP </a:t>
            </a:r>
            <a:r>
              <a:rPr lang="en-US" altLang="zh-TW" sz="1800" b="1" dirty="0" err="1">
                <a:solidFill>
                  <a:srgbClr val="3C6E10"/>
                </a:solidFill>
                <a:latin typeface="Microsoft JhengHei"/>
                <a:ea typeface="Microsoft JhengHei"/>
              </a:rPr>
              <a:t>兩種協定的</a:t>
            </a:r>
            <a:r>
              <a:rPr lang="en-US" altLang="zh-TW" sz="1800" b="1" dirty="0">
                <a:solidFill>
                  <a:srgbClr val="3C6E10"/>
                </a:solidFill>
                <a:latin typeface="Microsoft JhengHei"/>
                <a:ea typeface="Microsoft JhengHei"/>
              </a:rPr>
              <a:t> VJBOD </a:t>
            </a:r>
            <a:r>
              <a:rPr lang="en-US" altLang="zh-TW" sz="1800" b="1" dirty="0" err="1">
                <a:solidFill>
                  <a:srgbClr val="3C6E10"/>
                </a:solidFill>
                <a:latin typeface="Microsoft JhengHei"/>
                <a:ea typeface="Microsoft JhengHei"/>
              </a:rPr>
              <a:t>擴充空間給本地虛擬機，兩個虛擬磁碟的效能差異</a:t>
            </a:r>
            <a:r>
              <a:rPr lang="en-US" altLang="zh-TW" sz="1800" b="1" dirty="0">
                <a:solidFill>
                  <a:srgbClr val="3C6E10"/>
                </a:solidFill>
                <a:latin typeface="Microsoft JhengHei"/>
                <a:ea typeface="Microsoft JhengHei"/>
              </a:rPr>
              <a:t>:</a:t>
            </a:r>
          </a:p>
        </p:txBody>
      </p:sp>
      <p:sp>
        <p:nvSpPr>
          <p:cNvPr id="6" name="Shape 266">
            <a:extLst>
              <a:ext uri="{FF2B5EF4-FFF2-40B4-BE49-F238E27FC236}">
                <a16:creationId xmlns:a16="http://schemas.microsoft.com/office/drawing/2014/main" id="{DAA49EAA-7016-4D62-815B-DF571A35CE50}"/>
              </a:ext>
            </a:extLst>
          </p:cNvPr>
          <p:cNvSpPr txBox="1"/>
          <p:nvPr/>
        </p:nvSpPr>
        <p:spPr>
          <a:xfrm>
            <a:off x="209493" y="4853485"/>
            <a:ext cx="6013848" cy="210463"/>
          </a:xfrm>
          <a:prstGeom prst="rect">
            <a:avLst/>
          </a:prstGeom>
          <a:noFill/>
          <a:ln>
            <a:noFill/>
          </a:ln>
        </p:spPr>
        <p:txBody>
          <a:bodyPr spcFirstLastPara="1" wrap="square" lIns="91425" tIns="45700" rIns="91425" bIns="45700" anchor="t" anchorCtr="0">
            <a:noAutofit/>
          </a:bodyPr>
          <a:lstStyle/>
          <a:p>
            <a:pPr marL="444500" indent="-342900"/>
            <a:r>
              <a:rPr lang="en-US" altLang="zh-TW" sz="800" b="1" dirty="0" err="1">
                <a:solidFill>
                  <a:srgbClr val="595959"/>
                </a:solidFill>
              </a:rPr>
              <a:t>測試設定：遠端掛載含</a:t>
            </a:r>
            <a:r>
              <a:rPr lang="en-US" altLang="zh-TW" sz="800" b="1" dirty="0">
                <a:solidFill>
                  <a:srgbClr val="595959"/>
                </a:solidFill>
              </a:rPr>
              <a:t> SSD </a:t>
            </a:r>
            <a:r>
              <a:rPr lang="en-US" altLang="zh-TW" sz="800" b="1" dirty="0" err="1">
                <a:solidFill>
                  <a:srgbClr val="595959"/>
                </a:solidFill>
              </a:rPr>
              <a:t>快取的</a:t>
            </a:r>
            <a:r>
              <a:rPr lang="en-US" altLang="zh-TW" sz="800" b="1" dirty="0">
                <a:solidFill>
                  <a:srgbClr val="595959"/>
                </a:solidFill>
              </a:rPr>
              <a:t> TES-3085, </a:t>
            </a:r>
            <a:r>
              <a:rPr lang="en-US" altLang="zh-TW" sz="800" b="1" dirty="0" err="1">
                <a:solidFill>
                  <a:srgbClr val="595959"/>
                </a:solidFill>
              </a:rPr>
              <a:t>IOmeter</a:t>
            </a:r>
            <a:r>
              <a:rPr lang="en-US" altLang="zh-TW" sz="800" b="1" dirty="0">
                <a:solidFill>
                  <a:srgbClr val="595959"/>
                </a:solidFill>
              </a:rPr>
              <a:t> 64GB 4 Outstanding, Standard 4K random read/write test </a:t>
            </a:r>
          </a:p>
        </p:txBody>
      </p:sp>
      <p:sp>
        <p:nvSpPr>
          <p:cNvPr id="80" name="圓角矩形 108">
            <a:extLst>
              <a:ext uri="{FF2B5EF4-FFF2-40B4-BE49-F238E27FC236}">
                <a16:creationId xmlns:a16="http://schemas.microsoft.com/office/drawing/2014/main" id="{86DA4A8E-E2F8-6E46-9DDD-65B3B4C297EA}"/>
              </a:ext>
            </a:extLst>
          </p:cNvPr>
          <p:cNvSpPr/>
          <p:nvPr/>
        </p:nvSpPr>
        <p:spPr>
          <a:xfrm rot="5400000">
            <a:off x="3549681" y="3743371"/>
            <a:ext cx="100138" cy="1413187"/>
          </a:xfrm>
          <a:prstGeom prst="roundRect">
            <a:avLst>
              <a:gd name="adj" fmla="val 0"/>
            </a:avLst>
          </a:prstGeom>
          <a:gradFill flip="none" rotWithShape="1">
            <a:gsLst>
              <a:gs pos="0">
                <a:schemeClr val="bg1">
                  <a:lumMod val="50000"/>
                  <a:alpha val="32000"/>
                </a:schemeClr>
              </a:gs>
              <a:gs pos="80000">
                <a:schemeClr val="bg1">
                  <a:alpha val="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p>
        </p:txBody>
      </p:sp>
      <p:sp>
        <p:nvSpPr>
          <p:cNvPr id="56" name="圓角矩形 108">
            <a:extLst>
              <a:ext uri="{FF2B5EF4-FFF2-40B4-BE49-F238E27FC236}">
                <a16:creationId xmlns:a16="http://schemas.microsoft.com/office/drawing/2014/main" id="{2A5B6297-4D53-554F-BE47-4F34FED50DC8}"/>
              </a:ext>
            </a:extLst>
          </p:cNvPr>
          <p:cNvSpPr/>
          <p:nvPr/>
        </p:nvSpPr>
        <p:spPr>
          <a:xfrm rot="5400000">
            <a:off x="1378324" y="3727640"/>
            <a:ext cx="100138" cy="1413187"/>
          </a:xfrm>
          <a:prstGeom prst="roundRect">
            <a:avLst>
              <a:gd name="adj" fmla="val 0"/>
            </a:avLst>
          </a:prstGeom>
          <a:gradFill flip="none" rotWithShape="1">
            <a:gsLst>
              <a:gs pos="0">
                <a:schemeClr val="bg1">
                  <a:lumMod val="50000"/>
                  <a:alpha val="32000"/>
                </a:schemeClr>
              </a:gs>
              <a:gs pos="80000">
                <a:schemeClr val="bg1">
                  <a:alpha val="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dirty="0"/>
          </a:p>
        </p:txBody>
      </p:sp>
      <p:grpSp>
        <p:nvGrpSpPr>
          <p:cNvPr id="715" name="群組 714">
            <a:extLst>
              <a:ext uri="{FF2B5EF4-FFF2-40B4-BE49-F238E27FC236}">
                <a16:creationId xmlns:a16="http://schemas.microsoft.com/office/drawing/2014/main" id="{96536977-6FB3-4172-AD1D-F6CE3027306F}"/>
              </a:ext>
            </a:extLst>
          </p:cNvPr>
          <p:cNvGrpSpPr/>
          <p:nvPr/>
        </p:nvGrpSpPr>
        <p:grpSpPr>
          <a:xfrm>
            <a:off x="288427" y="2232323"/>
            <a:ext cx="1858448" cy="2473153"/>
            <a:chOff x="4197933" y="1874399"/>
            <a:chExt cx="2048116" cy="2725557"/>
          </a:xfrm>
        </p:grpSpPr>
        <p:sp>
          <p:nvSpPr>
            <p:cNvPr id="27" name="Shape 386">
              <a:extLst>
                <a:ext uri="{FF2B5EF4-FFF2-40B4-BE49-F238E27FC236}">
                  <a16:creationId xmlns:a16="http://schemas.microsoft.com/office/drawing/2014/main" id="{147656DF-7BA7-431B-8D82-BB51B1F22F22}"/>
                </a:ext>
              </a:extLst>
            </p:cNvPr>
            <p:cNvSpPr txBox="1">
              <a:spLocks noChangeArrowheads="1"/>
            </p:cNvSpPr>
            <p:nvPr/>
          </p:nvSpPr>
          <p:spPr bwMode="auto">
            <a:xfrm>
              <a:off x="4197933" y="1874399"/>
              <a:ext cx="543949" cy="267733"/>
            </a:xfrm>
            <a:prstGeom prst="rect">
              <a:avLst/>
            </a:prstGeom>
            <a:noFill/>
            <a:ln w="9525">
              <a:noFill/>
              <a:miter lim="800000"/>
              <a:headEnd/>
              <a:tailEnd/>
            </a:ln>
          </p:spPr>
          <p:txBody>
            <a:bodyPr lIns="91425" tIns="45700" rIns="91425" bIns="45700"/>
            <a:lstStyle/>
            <a:p>
              <a:pPr algn="r">
                <a:buClr>
                  <a:srgbClr val="9F5900"/>
                </a:buClr>
              </a:pPr>
              <a:r>
                <a:rPr lang="en-US" altLang="zh-TW" sz="1000" dirty="0">
                  <a:solidFill>
                    <a:schemeClr val="accent4">
                      <a:lumMod val="75000"/>
                    </a:schemeClr>
                  </a:solidFill>
                  <a:latin typeface="+mn-lt"/>
                  <a:ea typeface="微軟正黑體" pitchFamily="34" charset="-120"/>
                  <a:cs typeface="Arial" pitchFamily="34" charset="0"/>
                  <a:sym typeface="Arial" pitchFamily="34" charset="0"/>
                </a:rPr>
                <a:t>6</a:t>
              </a:r>
              <a:r>
                <a:rPr lang="zh-TW" altLang="zh-TW" sz="1000" dirty="0">
                  <a:solidFill>
                    <a:schemeClr val="accent4">
                      <a:lumMod val="75000"/>
                    </a:schemeClr>
                  </a:solidFill>
                  <a:latin typeface="+mn-lt"/>
                  <a:ea typeface="微軟正黑體" pitchFamily="34" charset="-120"/>
                  <a:cs typeface="Arial" pitchFamily="34" charset="0"/>
                </a:rPr>
                <a:t>0</a:t>
              </a:r>
              <a:r>
                <a:rPr lang="zh-TW" altLang="zh-TW" sz="1000" dirty="0">
                  <a:solidFill>
                    <a:schemeClr val="accent4">
                      <a:lumMod val="75000"/>
                    </a:schemeClr>
                  </a:solidFill>
                  <a:latin typeface="+mn-lt"/>
                  <a:ea typeface="微軟正黑體" pitchFamily="34" charset="-120"/>
                  <a:cs typeface="Arial" pitchFamily="34" charset="0"/>
                  <a:sym typeface="Arial" pitchFamily="34" charset="0"/>
                </a:rPr>
                <a:t>00</a:t>
              </a:r>
            </a:p>
          </p:txBody>
        </p:sp>
        <p:sp>
          <p:nvSpPr>
            <p:cNvPr id="33" name="Shape 392">
              <a:extLst>
                <a:ext uri="{FF2B5EF4-FFF2-40B4-BE49-F238E27FC236}">
                  <a16:creationId xmlns:a16="http://schemas.microsoft.com/office/drawing/2014/main" id="{924FE2C8-FAD6-4644-A878-3F973DC34F33}"/>
                </a:ext>
              </a:extLst>
            </p:cNvPr>
            <p:cNvSpPr txBox="1">
              <a:spLocks noChangeArrowheads="1"/>
            </p:cNvSpPr>
            <p:nvPr/>
          </p:nvSpPr>
          <p:spPr bwMode="auto">
            <a:xfrm>
              <a:off x="4781059" y="4380147"/>
              <a:ext cx="1464990" cy="219809"/>
            </a:xfrm>
            <a:prstGeom prst="rect">
              <a:avLst/>
            </a:prstGeom>
            <a:noFill/>
            <a:ln w="9525">
              <a:noFill/>
              <a:miter lim="800000"/>
              <a:headEnd/>
              <a:tailEnd/>
            </a:ln>
          </p:spPr>
          <p:txBody>
            <a:bodyPr lIns="91425" tIns="45700" rIns="91425" bIns="45700"/>
            <a:lstStyle/>
            <a:p>
              <a:pPr algn="ctr">
                <a:buClr>
                  <a:srgbClr val="9F5900"/>
                </a:buClr>
              </a:pPr>
              <a:r>
                <a:rPr lang="en-US" altLang="zh-TW" sz="1200" b="1" dirty="0">
                  <a:solidFill>
                    <a:schemeClr val="accent4">
                      <a:lumMod val="50000"/>
                    </a:schemeClr>
                  </a:solidFill>
                  <a:ea typeface="微軟正黑體" pitchFamily="34" charset="-120"/>
                  <a:cs typeface="Arial" pitchFamily="34" charset="0"/>
                </a:rPr>
                <a:t>4K</a:t>
              </a:r>
              <a:r>
                <a:rPr lang="zh-TW" altLang="en-US" sz="1200" b="1" dirty="0">
                  <a:solidFill>
                    <a:schemeClr val="accent4">
                      <a:lumMod val="50000"/>
                    </a:schemeClr>
                  </a:solidFill>
                  <a:ea typeface="微軟正黑體" pitchFamily="34" charset="-120"/>
                  <a:cs typeface="Arial" pitchFamily="34" charset="0"/>
                </a:rPr>
                <a:t> 隨機寫入</a:t>
              </a:r>
            </a:p>
          </p:txBody>
        </p:sp>
        <p:grpSp>
          <p:nvGrpSpPr>
            <p:cNvPr id="710" name="群組 709">
              <a:extLst>
                <a:ext uri="{FF2B5EF4-FFF2-40B4-BE49-F238E27FC236}">
                  <a16:creationId xmlns:a16="http://schemas.microsoft.com/office/drawing/2014/main" id="{A024C9C5-1944-4D71-B232-5ACD53513A71}"/>
                </a:ext>
              </a:extLst>
            </p:cNvPr>
            <p:cNvGrpSpPr/>
            <p:nvPr/>
          </p:nvGrpSpPr>
          <p:grpSpPr>
            <a:xfrm>
              <a:off x="4675101" y="2006681"/>
              <a:ext cx="1565811" cy="2359970"/>
              <a:chOff x="4507012" y="1973644"/>
              <a:chExt cx="4182330" cy="2359970"/>
            </a:xfrm>
          </p:grpSpPr>
          <p:cxnSp>
            <p:nvCxnSpPr>
              <p:cNvPr id="15" name="Shape 374">
                <a:extLst>
                  <a:ext uri="{FF2B5EF4-FFF2-40B4-BE49-F238E27FC236}">
                    <a16:creationId xmlns:a16="http://schemas.microsoft.com/office/drawing/2014/main" id="{BCDF09C7-B18E-4027-9E8F-A2245C885B49}"/>
                  </a:ext>
                </a:extLst>
              </p:cNvPr>
              <p:cNvCxnSpPr>
                <a:cxnSpLocks noChangeShapeType="1"/>
              </p:cNvCxnSpPr>
              <p:nvPr/>
            </p:nvCxnSpPr>
            <p:spPr bwMode="auto">
              <a:xfrm>
                <a:off x="4507016" y="1973644"/>
                <a:ext cx="4182326" cy="1606"/>
              </a:xfrm>
              <a:prstGeom prst="straightConnector1">
                <a:avLst/>
              </a:prstGeom>
              <a:noFill/>
              <a:ln w="9525">
                <a:solidFill>
                  <a:srgbClr val="7F7F7F"/>
                </a:solidFill>
                <a:round/>
                <a:headEnd/>
                <a:tailEnd/>
              </a:ln>
            </p:spPr>
          </p:cxnSp>
          <p:cxnSp>
            <p:nvCxnSpPr>
              <p:cNvPr id="17" name="Shape 376">
                <a:extLst>
                  <a:ext uri="{FF2B5EF4-FFF2-40B4-BE49-F238E27FC236}">
                    <a16:creationId xmlns:a16="http://schemas.microsoft.com/office/drawing/2014/main" id="{398579D9-8B4A-4CD6-A4DD-63F3BE80204C}"/>
                  </a:ext>
                </a:extLst>
              </p:cNvPr>
              <p:cNvCxnSpPr>
                <a:cxnSpLocks noChangeShapeType="1"/>
              </p:cNvCxnSpPr>
              <p:nvPr/>
            </p:nvCxnSpPr>
            <p:spPr bwMode="auto">
              <a:xfrm>
                <a:off x="4507016" y="2363030"/>
                <a:ext cx="4182326" cy="1606"/>
              </a:xfrm>
              <a:prstGeom prst="straightConnector1">
                <a:avLst/>
              </a:prstGeom>
              <a:noFill/>
              <a:ln w="9525">
                <a:solidFill>
                  <a:srgbClr val="7F7F7F"/>
                </a:solidFill>
                <a:round/>
                <a:headEnd/>
                <a:tailEnd/>
              </a:ln>
            </p:spPr>
          </p:cxnSp>
          <p:cxnSp>
            <p:nvCxnSpPr>
              <p:cNvPr id="18" name="Shape 377">
                <a:extLst>
                  <a:ext uri="{FF2B5EF4-FFF2-40B4-BE49-F238E27FC236}">
                    <a16:creationId xmlns:a16="http://schemas.microsoft.com/office/drawing/2014/main" id="{8A7A39EB-0A9E-4A50-9ACF-A34962B71121}"/>
                  </a:ext>
                </a:extLst>
              </p:cNvPr>
              <p:cNvCxnSpPr>
                <a:cxnSpLocks noChangeShapeType="1"/>
              </p:cNvCxnSpPr>
              <p:nvPr/>
            </p:nvCxnSpPr>
            <p:spPr bwMode="auto">
              <a:xfrm rot="10800000" flipH="1">
                <a:off x="4507016" y="2754796"/>
                <a:ext cx="4182326" cy="268"/>
              </a:xfrm>
              <a:prstGeom prst="straightConnector1">
                <a:avLst/>
              </a:prstGeom>
              <a:noFill/>
              <a:ln w="9525">
                <a:solidFill>
                  <a:srgbClr val="7F7F7F"/>
                </a:solidFill>
                <a:round/>
                <a:headEnd/>
                <a:tailEnd/>
              </a:ln>
            </p:spPr>
          </p:cxnSp>
          <p:cxnSp>
            <p:nvCxnSpPr>
              <p:cNvPr id="20" name="Shape 379">
                <a:extLst>
                  <a:ext uri="{FF2B5EF4-FFF2-40B4-BE49-F238E27FC236}">
                    <a16:creationId xmlns:a16="http://schemas.microsoft.com/office/drawing/2014/main" id="{13DD24F3-406E-4BF5-B12C-49560B22378B}"/>
                  </a:ext>
                </a:extLst>
              </p:cNvPr>
              <p:cNvCxnSpPr>
                <a:cxnSpLocks noChangeShapeType="1"/>
              </p:cNvCxnSpPr>
              <p:nvPr/>
            </p:nvCxnSpPr>
            <p:spPr bwMode="auto">
              <a:xfrm>
                <a:off x="4507012" y="3144459"/>
                <a:ext cx="4182326" cy="10442"/>
              </a:xfrm>
              <a:prstGeom prst="straightConnector1">
                <a:avLst/>
              </a:prstGeom>
              <a:noFill/>
              <a:ln w="9525">
                <a:solidFill>
                  <a:srgbClr val="7F7F7F"/>
                </a:solidFill>
                <a:round/>
                <a:headEnd/>
                <a:tailEnd/>
              </a:ln>
            </p:spPr>
          </p:cxnSp>
          <p:cxnSp>
            <p:nvCxnSpPr>
              <p:cNvPr id="36" name="Shape 379">
                <a:extLst>
                  <a:ext uri="{FF2B5EF4-FFF2-40B4-BE49-F238E27FC236}">
                    <a16:creationId xmlns:a16="http://schemas.microsoft.com/office/drawing/2014/main" id="{DB7367E8-362A-402E-A03A-3729DA7F1C4F}"/>
                  </a:ext>
                </a:extLst>
              </p:cNvPr>
              <p:cNvCxnSpPr>
                <a:cxnSpLocks noChangeShapeType="1"/>
              </p:cNvCxnSpPr>
              <p:nvPr/>
            </p:nvCxnSpPr>
            <p:spPr bwMode="auto">
              <a:xfrm>
                <a:off x="4507012" y="3540844"/>
                <a:ext cx="4182326" cy="10442"/>
              </a:xfrm>
              <a:prstGeom prst="straightConnector1">
                <a:avLst/>
              </a:prstGeom>
              <a:noFill/>
              <a:ln w="9525">
                <a:solidFill>
                  <a:srgbClr val="7F7F7F"/>
                </a:solidFill>
                <a:round/>
                <a:headEnd/>
                <a:tailEnd/>
              </a:ln>
            </p:spPr>
          </p:cxnSp>
          <p:cxnSp>
            <p:nvCxnSpPr>
              <p:cNvPr id="37" name="Shape 379">
                <a:extLst>
                  <a:ext uri="{FF2B5EF4-FFF2-40B4-BE49-F238E27FC236}">
                    <a16:creationId xmlns:a16="http://schemas.microsoft.com/office/drawing/2014/main" id="{7AED9A6A-41A0-4AA6-B502-6CE09E4C1CF0}"/>
                  </a:ext>
                </a:extLst>
              </p:cNvPr>
              <p:cNvCxnSpPr>
                <a:cxnSpLocks noChangeShapeType="1"/>
              </p:cNvCxnSpPr>
              <p:nvPr/>
            </p:nvCxnSpPr>
            <p:spPr bwMode="auto">
              <a:xfrm>
                <a:off x="4507012" y="3937229"/>
                <a:ext cx="4182326" cy="10442"/>
              </a:xfrm>
              <a:prstGeom prst="straightConnector1">
                <a:avLst/>
              </a:prstGeom>
              <a:noFill/>
              <a:ln w="9525">
                <a:solidFill>
                  <a:srgbClr val="7F7F7F"/>
                </a:solidFill>
                <a:round/>
                <a:headEnd/>
                <a:tailEnd/>
              </a:ln>
            </p:spPr>
          </p:cxnSp>
          <p:cxnSp>
            <p:nvCxnSpPr>
              <p:cNvPr id="38" name="Shape 379">
                <a:extLst>
                  <a:ext uri="{FF2B5EF4-FFF2-40B4-BE49-F238E27FC236}">
                    <a16:creationId xmlns:a16="http://schemas.microsoft.com/office/drawing/2014/main" id="{3F61CFDF-40E6-4E4E-8FE6-4E7F4E25B130}"/>
                  </a:ext>
                </a:extLst>
              </p:cNvPr>
              <p:cNvCxnSpPr>
                <a:cxnSpLocks noChangeShapeType="1"/>
              </p:cNvCxnSpPr>
              <p:nvPr/>
            </p:nvCxnSpPr>
            <p:spPr bwMode="auto">
              <a:xfrm>
                <a:off x="4507012" y="4323172"/>
                <a:ext cx="4182326" cy="10442"/>
              </a:xfrm>
              <a:prstGeom prst="straightConnector1">
                <a:avLst/>
              </a:prstGeom>
              <a:noFill/>
              <a:ln w="9525">
                <a:solidFill>
                  <a:srgbClr val="7F7F7F"/>
                </a:solidFill>
                <a:round/>
                <a:headEnd/>
                <a:tailEnd/>
              </a:ln>
            </p:spPr>
          </p:cxnSp>
        </p:grpSp>
        <p:sp>
          <p:nvSpPr>
            <p:cNvPr id="47" name="Shape 386">
              <a:extLst>
                <a:ext uri="{FF2B5EF4-FFF2-40B4-BE49-F238E27FC236}">
                  <a16:creationId xmlns:a16="http://schemas.microsoft.com/office/drawing/2014/main" id="{82BD1103-1968-49F7-8A8A-7516143EF7C1}"/>
                </a:ext>
              </a:extLst>
            </p:cNvPr>
            <p:cNvSpPr txBox="1">
              <a:spLocks noChangeArrowheads="1"/>
            </p:cNvSpPr>
            <p:nvPr/>
          </p:nvSpPr>
          <p:spPr bwMode="auto">
            <a:xfrm>
              <a:off x="4197933" y="2286055"/>
              <a:ext cx="543949" cy="267733"/>
            </a:xfrm>
            <a:prstGeom prst="rect">
              <a:avLst/>
            </a:prstGeom>
            <a:noFill/>
            <a:ln w="9525">
              <a:noFill/>
              <a:miter lim="800000"/>
              <a:headEnd/>
              <a:tailEnd/>
            </a:ln>
          </p:spPr>
          <p:txBody>
            <a:bodyPr lIns="91425" tIns="45700" rIns="91425" bIns="45700"/>
            <a:lstStyle/>
            <a:p>
              <a:pPr algn="r">
                <a:buClr>
                  <a:srgbClr val="9F5900"/>
                </a:buClr>
              </a:pPr>
              <a:r>
                <a:rPr lang="en-US" altLang="zh-TW" sz="1000">
                  <a:solidFill>
                    <a:schemeClr val="accent4">
                      <a:lumMod val="75000"/>
                    </a:schemeClr>
                  </a:solidFill>
                  <a:latin typeface="+mn-lt"/>
                  <a:ea typeface="微軟正黑體" pitchFamily="34" charset="-120"/>
                  <a:cs typeface="Arial" pitchFamily="34" charset="0"/>
                  <a:sym typeface="Arial" pitchFamily="34" charset="0"/>
                </a:rPr>
                <a:t>5</a:t>
              </a:r>
              <a:r>
                <a:rPr lang="zh-TW" altLang="zh-TW" sz="1000">
                  <a:solidFill>
                    <a:schemeClr val="accent4">
                      <a:lumMod val="75000"/>
                    </a:schemeClr>
                  </a:solidFill>
                  <a:latin typeface="+mn-lt"/>
                  <a:ea typeface="微軟正黑體" pitchFamily="34" charset="-120"/>
                  <a:cs typeface="Arial" pitchFamily="34" charset="0"/>
                </a:rPr>
                <a:t>0</a:t>
              </a:r>
              <a:r>
                <a:rPr lang="zh-TW" altLang="zh-TW" sz="1000">
                  <a:solidFill>
                    <a:schemeClr val="accent4">
                      <a:lumMod val="75000"/>
                    </a:schemeClr>
                  </a:solidFill>
                  <a:latin typeface="+mn-lt"/>
                  <a:ea typeface="微軟正黑體" pitchFamily="34" charset="-120"/>
                  <a:cs typeface="Arial" pitchFamily="34" charset="0"/>
                  <a:sym typeface="Arial" pitchFamily="34" charset="0"/>
                </a:rPr>
                <a:t>00</a:t>
              </a:r>
            </a:p>
          </p:txBody>
        </p:sp>
        <p:sp>
          <p:nvSpPr>
            <p:cNvPr id="48" name="Shape 386">
              <a:extLst>
                <a:ext uri="{FF2B5EF4-FFF2-40B4-BE49-F238E27FC236}">
                  <a16:creationId xmlns:a16="http://schemas.microsoft.com/office/drawing/2014/main" id="{E047470D-4398-4E1D-8B36-DAD4AF1DF89B}"/>
                </a:ext>
              </a:extLst>
            </p:cNvPr>
            <p:cNvSpPr txBox="1">
              <a:spLocks noChangeArrowheads="1"/>
            </p:cNvSpPr>
            <p:nvPr/>
          </p:nvSpPr>
          <p:spPr bwMode="auto">
            <a:xfrm>
              <a:off x="4197933" y="2661556"/>
              <a:ext cx="543949" cy="267733"/>
            </a:xfrm>
            <a:prstGeom prst="rect">
              <a:avLst/>
            </a:prstGeom>
            <a:noFill/>
            <a:ln w="9525">
              <a:noFill/>
              <a:miter lim="800000"/>
              <a:headEnd/>
              <a:tailEnd/>
            </a:ln>
          </p:spPr>
          <p:txBody>
            <a:bodyPr lIns="91425" tIns="45700" rIns="91425" bIns="45700"/>
            <a:lstStyle/>
            <a:p>
              <a:pPr algn="r">
                <a:buClr>
                  <a:srgbClr val="9F5900"/>
                </a:buClr>
              </a:pPr>
              <a:r>
                <a:rPr lang="en-US" altLang="zh-TW" sz="1000">
                  <a:solidFill>
                    <a:schemeClr val="accent4">
                      <a:lumMod val="75000"/>
                    </a:schemeClr>
                  </a:solidFill>
                  <a:latin typeface="+mn-lt"/>
                  <a:ea typeface="微軟正黑體" pitchFamily="34" charset="-120"/>
                  <a:cs typeface="Arial" pitchFamily="34" charset="0"/>
                  <a:sym typeface="Arial" pitchFamily="34" charset="0"/>
                </a:rPr>
                <a:t>4</a:t>
              </a:r>
              <a:r>
                <a:rPr lang="zh-TW" altLang="zh-TW" sz="1000">
                  <a:solidFill>
                    <a:schemeClr val="accent4">
                      <a:lumMod val="75000"/>
                    </a:schemeClr>
                  </a:solidFill>
                  <a:latin typeface="+mn-lt"/>
                  <a:ea typeface="微軟正黑體" pitchFamily="34" charset="-120"/>
                  <a:cs typeface="Arial" pitchFamily="34" charset="0"/>
                </a:rPr>
                <a:t>0</a:t>
              </a:r>
              <a:r>
                <a:rPr lang="zh-TW" altLang="zh-TW" sz="1000">
                  <a:solidFill>
                    <a:schemeClr val="accent4">
                      <a:lumMod val="75000"/>
                    </a:schemeClr>
                  </a:solidFill>
                  <a:latin typeface="+mn-lt"/>
                  <a:ea typeface="微軟正黑體" pitchFamily="34" charset="-120"/>
                  <a:cs typeface="Arial" pitchFamily="34" charset="0"/>
                  <a:sym typeface="Arial" pitchFamily="34" charset="0"/>
                </a:rPr>
                <a:t>00</a:t>
              </a:r>
            </a:p>
          </p:txBody>
        </p:sp>
        <p:sp>
          <p:nvSpPr>
            <p:cNvPr id="49" name="Shape 386">
              <a:extLst>
                <a:ext uri="{FF2B5EF4-FFF2-40B4-BE49-F238E27FC236}">
                  <a16:creationId xmlns:a16="http://schemas.microsoft.com/office/drawing/2014/main" id="{47BAC3F5-2D0D-4BA1-A62B-56388E2F83B7}"/>
                </a:ext>
              </a:extLst>
            </p:cNvPr>
            <p:cNvSpPr txBox="1">
              <a:spLocks noChangeArrowheads="1"/>
            </p:cNvSpPr>
            <p:nvPr/>
          </p:nvSpPr>
          <p:spPr bwMode="auto">
            <a:xfrm>
              <a:off x="4197933" y="3056441"/>
              <a:ext cx="543949" cy="267733"/>
            </a:xfrm>
            <a:prstGeom prst="rect">
              <a:avLst/>
            </a:prstGeom>
            <a:noFill/>
            <a:ln w="9525">
              <a:noFill/>
              <a:miter lim="800000"/>
              <a:headEnd/>
              <a:tailEnd/>
            </a:ln>
          </p:spPr>
          <p:txBody>
            <a:bodyPr lIns="91425" tIns="45700" rIns="91425" bIns="45700"/>
            <a:lstStyle/>
            <a:p>
              <a:pPr algn="r">
                <a:buClr>
                  <a:srgbClr val="9F5900"/>
                </a:buClr>
              </a:pPr>
              <a:r>
                <a:rPr lang="en-US" altLang="zh-TW" sz="1000">
                  <a:solidFill>
                    <a:schemeClr val="accent4">
                      <a:lumMod val="75000"/>
                    </a:schemeClr>
                  </a:solidFill>
                  <a:latin typeface="+mn-lt"/>
                  <a:ea typeface="微軟正黑體" pitchFamily="34" charset="-120"/>
                  <a:cs typeface="Arial" pitchFamily="34" charset="0"/>
                  <a:sym typeface="Arial" pitchFamily="34" charset="0"/>
                </a:rPr>
                <a:t>3</a:t>
              </a:r>
              <a:r>
                <a:rPr lang="zh-TW" altLang="zh-TW" sz="1000">
                  <a:solidFill>
                    <a:schemeClr val="accent4">
                      <a:lumMod val="75000"/>
                    </a:schemeClr>
                  </a:solidFill>
                  <a:latin typeface="+mn-lt"/>
                  <a:ea typeface="微軟正黑體" pitchFamily="34" charset="-120"/>
                  <a:cs typeface="Arial" pitchFamily="34" charset="0"/>
                </a:rPr>
                <a:t>0</a:t>
              </a:r>
              <a:r>
                <a:rPr lang="zh-TW" altLang="zh-TW" sz="1000">
                  <a:solidFill>
                    <a:schemeClr val="accent4">
                      <a:lumMod val="75000"/>
                    </a:schemeClr>
                  </a:solidFill>
                  <a:latin typeface="+mn-lt"/>
                  <a:ea typeface="微軟正黑體" pitchFamily="34" charset="-120"/>
                  <a:cs typeface="Arial" pitchFamily="34" charset="0"/>
                  <a:sym typeface="Arial" pitchFamily="34" charset="0"/>
                </a:rPr>
                <a:t>00</a:t>
              </a:r>
            </a:p>
          </p:txBody>
        </p:sp>
        <p:sp>
          <p:nvSpPr>
            <p:cNvPr id="50" name="Shape 386">
              <a:extLst>
                <a:ext uri="{FF2B5EF4-FFF2-40B4-BE49-F238E27FC236}">
                  <a16:creationId xmlns:a16="http://schemas.microsoft.com/office/drawing/2014/main" id="{51F5A99F-BC41-4E88-92B6-5A2EBC45917C}"/>
                </a:ext>
              </a:extLst>
            </p:cNvPr>
            <p:cNvSpPr txBox="1">
              <a:spLocks noChangeArrowheads="1"/>
            </p:cNvSpPr>
            <p:nvPr/>
          </p:nvSpPr>
          <p:spPr bwMode="auto">
            <a:xfrm>
              <a:off x="4197933" y="3456483"/>
              <a:ext cx="543949" cy="267733"/>
            </a:xfrm>
            <a:prstGeom prst="rect">
              <a:avLst/>
            </a:prstGeom>
            <a:noFill/>
            <a:ln w="9525">
              <a:noFill/>
              <a:miter lim="800000"/>
              <a:headEnd/>
              <a:tailEnd/>
            </a:ln>
          </p:spPr>
          <p:txBody>
            <a:bodyPr lIns="91425" tIns="45700" rIns="91425" bIns="45700"/>
            <a:lstStyle/>
            <a:p>
              <a:pPr algn="r">
                <a:buClr>
                  <a:srgbClr val="9F5900"/>
                </a:buClr>
              </a:pPr>
              <a:r>
                <a:rPr lang="en-US" altLang="zh-TW" sz="1000">
                  <a:solidFill>
                    <a:schemeClr val="accent4">
                      <a:lumMod val="75000"/>
                    </a:schemeClr>
                  </a:solidFill>
                  <a:latin typeface="+mn-lt"/>
                  <a:ea typeface="微軟正黑體" pitchFamily="34" charset="-120"/>
                  <a:cs typeface="Arial" pitchFamily="34" charset="0"/>
                  <a:sym typeface="Arial" pitchFamily="34" charset="0"/>
                </a:rPr>
                <a:t>20</a:t>
              </a:r>
              <a:r>
                <a:rPr lang="zh-TW" altLang="zh-TW" sz="1000">
                  <a:solidFill>
                    <a:schemeClr val="accent4">
                      <a:lumMod val="75000"/>
                    </a:schemeClr>
                  </a:solidFill>
                  <a:latin typeface="+mn-lt"/>
                  <a:ea typeface="微軟正黑體" pitchFamily="34" charset="-120"/>
                  <a:cs typeface="Arial" pitchFamily="34" charset="0"/>
                  <a:sym typeface="Arial" pitchFamily="34" charset="0"/>
                </a:rPr>
                <a:t>00</a:t>
              </a:r>
            </a:p>
          </p:txBody>
        </p:sp>
        <p:sp>
          <p:nvSpPr>
            <p:cNvPr id="51" name="Shape 386">
              <a:extLst>
                <a:ext uri="{FF2B5EF4-FFF2-40B4-BE49-F238E27FC236}">
                  <a16:creationId xmlns:a16="http://schemas.microsoft.com/office/drawing/2014/main" id="{2CB3CA62-CEEF-4275-BFA3-2B10FAE3C924}"/>
                </a:ext>
              </a:extLst>
            </p:cNvPr>
            <p:cNvSpPr txBox="1">
              <a:spLocks noChangeArrowheads="1"/>
            </p:cNvSpPr>
            <p:nvPr/>
          </p:nvSpPr>
          <p:spPr bwMode="auto">
            <a:xfrm>
              <a:off x="4197933" y="3841368"/>
              <a:ext cx="543949" cy="267733"/>
            </a:xfrm>
            <a:prstGeom prst="rect">
              <a:avLst/>
            </a:prstGeom>
            <a:noFill/>
            <a:ln w="9525">
              <a:noFill/>
              <a:miter lim="800000"/>
              <a:headEnd/>
              <a:tailEnd/>
            </a:ln>
          </p:spPr>
          <p:txBody>
            <a:bodyPr lIns="91425" tIns="45700" rIns="91425" bIns="45700"/>
            <a:lstStyle/>
            <a:p>
              <a:pPr algn="r">
                <a:buClr>
                  <a:srgbClr val="9F5900"/>
                </a:buClr>
              </a:pPr>
              <a:r>
                <a:rPr lang="zh-TW" altLang="zh-TW" sz="1000">
                  <a:solidFill>
                    <a:schemeClr val="accent4">
                      <a:lumMod val="75000"/>
                    </a:schemeClr>
                  </a:solidFill>
                  <a:latin typeface="+mn-lt"/>
                  <a:ea typeface="微軟正黑體" pitchFamily="34" charset="-120"/>
                  <a:cs typeface="Arial" pitchFamily="34" charset="0"/>
                  <a:sym typeface="Arial" pitchFamily="34" charset="0"/>
                </a:rPr>
                <a:t>1</a:t>
              </a:r>
              <a:r>
                <a:rPr lang="zh-TW" altLang="zh-TW" sz="1000">
                  <a:solidFill>
                    <a:schemeClr val="accent4">
                      <a:lumMod val="75000"/>
                    </a:schemeClr>
                  </a:solidFill>
                  <a:latin typeface="+mn-lt"/>
                  <a:ea typeface="微軟正黑體" pitchFamily="34" charset="-120"/>
                  <a:cs typeface="Arial" pitchFamily="34" charset="0"/>
                </a:rPr>
                <a:t>0</a:t>
              </a:r>
              <a:r>
                <a:rPr lang="zh-TW" altLang="zh-TW" sz="1000">
                  <a:solidFill>
                    <a:schemeClr val="accent4">
                      <a:lumMod val="75000"/>
                    </a:schemeClr>
                  </a:solidFill>
                  <a:latin typeface="+mn-lt"/>
                  <a:ea typeface="微軟正黑體" pitchFamily="34" charset="-120"/>
                  <a:cs typeface="Arial" pitchFamily="34" charset="0"/>
                  <a:sym typeface="Arial" pitchFamily="34" charset="0"/>
                </a:rPr>
                <a:t>00</a:t>
              </a:r>
            </a:p>
          </p:txBody>
        </p:sp>
        <p:sp>
          <p:nvSpPr>
            <p:cNvPr id="53" name="Shape 386">
              <a:extLst>
                <a:ext uri="{FF2B5EF4-FFF2-40B4-BE49-F238E27FC236}">
                  <a16:creationId xmlns:a16="http://schemas.microsoft.com/office/drawing/2014/main" id="{98C0048D-E327-4142-A0C3-2AD82C9CE298}"/>
                </a:ext>
              </a:extLst>
            </p:cNvPr>
            <p:cNvSpPr txBox="1">
              <a:spLocks noChangeArrowheads="1"/>
            </p:cNvSpPr>
            <p:nvPr/>
          </p:nvSpPr>
          <p:spPr bwMode="auto">
            <a:xfrm>
              <a:off x="4197933" y="4231126"/>
              <a:ext cx="543949" cy="267733"/>
            </a:xfrm>
            <a:prstGeom prst="rect">
              <a:avLst/>
            </a:prstGeom>
            <a:noFill/>
            <a:ln w="9525">
              <a:noFill/>
              <a:miter lim="800000"/>
              <a:headEnd/>
              <a:tailEnd/>
            </a:ln>
          </p:spPr>
          <p:txBody>
            <a:bodyPr lIns="91425" tIns="45700" rIns="91425" bIns="45700"/>
            <a:lstStyle/>
            <a:p>
              <a:pPr algn="r">
                <a:buClr>
                  <a:srgbClr val="9F5900"/>
                </a:buClr>
              </a:pPr>
              <a:r>
                <a:rPr lang="zh-TW" altLang="zh-TW" sz="1000" dirty="0">
                  <a:solidFill>
                    <a:schemeClr val="accent4">
                      <a:lumMod val="75000"/>
                    </a:schemeClr>
                  </a:solidFill>
                  <a:latin typeface="+mn-lt"/>
                  <a:ea typeface="微軟正黑體" pitchFamily="34" charset="-120"/>
                  <a:cs typeface="Arial" pitchFamily="34" charset="0"/>
                  <a:sym typeface="Arial" pitchFamily="34" charset="0"/>
                </a:rPr>
                <a:t>0</a:t>
              </a:r>
            </a:p>
          </p:txBody>
        </p:sp>
        <p:sp>
          <p:nvSpPr>
            <p:cNvPr id="22" name="Shape 381">
              <a:extLst>
                <a:ext uri="{FF2B5EF4-FFF2-40B4-BE49-F238E27FC236}">
                  <a16:creationId xmlns:a16="http://schemas.microsoft.com/office/drawing/2014/main" id="{A4FFADE9-AF1E-4922-8A5D-ACA356EDC965}"/>
                </a:ext>
              </a:extLst>
            </p:cNvPr>
            <p:cNvSpPr>
              <a:spLocks noChangeArrowheads="1"/>
            </p:cNvSpPr>
            <p:nvPr/>
          </p:nvSpPr>
          <p:spPr bwMode="auto">
            <a:xfrm>
              <a:off x="5590782" y="3187939"/>
              <a:ext cx="360000" cy="1178712"/>
            </a:xfrm>
            <a:prstGeom prst="rect">
              <a:avLst/>
            </a:prstGeom>
            <a:solidFill>
              <a:srgbClr val="ED7D31"/>
            </a:solidFill>
            <a:ln w="9525">
              <a:noFill/>
              <a:miter lim="800000"/>
              <a:headEnd/>
              <a:tailEnd/>
            </a:ln>
          </p:spPr>
          <p:txBody>
            <a:bodyPr lIns="91425" tIns="45700" rIns="91425" bIns="45700" anchor="ctr"/>
            <a:lstStyle/>
            <a:p>
              <a:pPr algn="ctr">
                <a:buClr>
                  <a:srgbClr val="000000"/>
                </a:buClr>
              </a:pPr>
              <a:endParaRPr lang="zh-TW" altLang="zh-TW" sz="1900">
                <a:solidFill>
                  <a:srgbClr val="FFFFFF"/>
                </a:solidFill>
                <a:sym typeface="Arial" pitchFamily="34" charset="0"/>
              </a:endParaRPr>
            </a:p>
          </p:txBody>
        </p:sp>
        <p:sp>
          <p:nvSpPr>
            <p:cNvPr id="46" name="Shape 381">
              <a:extLst>
                <a:ext uri="{FF2B5EF4-FFF2-40B4-BE49-F238E27FC236}">
                  <a16:creationId xmlns:a16="http://schemas.microsoft.com/office/drawing/2014/main" id="{5B6D7899-2647-41F6-B41F-3345048DBC07}"/>
                </a:ext>
              </a:extLst>
            </p:cNvPr>
            <p:cNvSpPr>
              <a:spLocks noChangeArrowheads="1"/>
            </p:cNvSpPr>
            <p:nvPr/>
          </p:nvSpPr>
          <p:spPr bwMode="auto">
            <a:xfrm>
              <a:off x="4987927" y="2176335"/>
              <a:ext cx="360000" cy="2179874"/>
            </a:xfrm>
            <a:prstGeom prst="rect">
              <a:avLst/>
            </a:prstGeom>
            <a:solidFill>
              <a:srgbClr val="4472C4"/>
            </a:solidFill>
            <a:ln w="9525">
              <a:noFill/>
              <a:miter lim="800000"/>
              <a:headEnd/>
              <a:tailEnd/>
            </a:ln>
          </p:spPr>
          <p:txBody>
            <a:bodyPr lIns="91425" tIns="45700" rIns="91425" bIns="45700" anchor="ctr"/>
            <a:lstStyle/>
            <a:p>
              <a:pPr algn="ctr">
                <a:buClr>
                  <a:srgbClr val="000000"/>
                </a:buClr>
              </a:pPr>
              <a:endParaRPr lang="zh-TW" altLang="zh-TW" sz="1900">
                <a:solidFill>
                  <a:srgbClr val="FFFFFF"/>
                </a:solidFill>
                <a:sym typeface="Arial" pitchFamily="34" charset="0"/>
              </a:endParaRPr>
            </a:p>
          </p:txBody>
        </p:sp>
      </p:grpSp>
      <p:grpSp>
        <p:nvGrpSpPr>
          <p:cNvPr id="714" name="群組 713">
            <a:extLst>
              <a:ext uri="{FF2B5EF4-FFF2-40B4-BE49-F238E27FC236}">
                <a16:creationId xmlns:a16="http://schemas.microsoft.com/office/drawing/2014/main" id="{F76D8000-D94A-4866-A251-482B405979F3}"/>
              </a:ext>
            </a:extLst>
          </p:cNvPr>
          <p:cNvGrpSpPr/>
          <p:nvPr/>
        </p:nvGrpSpPr>
        <p:grpSpPr>
          <a:xfrm>
            <a:off x="1653458" y="1899710"/>
            <a:ext cx="2655829" cy="2805765"/>
            <a:chOff x="5792288" y="1507840"/>
            <a:chExt cx="2926875" cy="3092116"/>
          </a:xfrm>
        </p:grpSpPr>
        <p:sp>
          <p:nvSpPr>
            <p:cNvPr id="58" name="Shape 386">
              <a:extLst>
                <a:ext uri="{FF2B5EF4-FFF2-40B4-BE49-F238E27FC236}">
                  <a16:creationId xmlns:a16="http://schemas.microsoft.com/office/drawing/2014/main" id="{DD04D27E-94F2-4AAA-9581-CB6D5C6C33B4}"/>
                </a:ext>
              </a:extLst>
            </p:cNvPr>
            <p:cNvSpPr txBox="1">
              <a:spLocks noChangeArrowheads="1"/>
            </p:cNvSpPr>
            <p:nvPr/>
          </p:nvSpPr>
          <p:spPr bwMode="auto">
            <a:xfrm>
              <a:off x="6576455" y="1874399"/>
              <a:ext cx="638541" cy="267733"/>
            </a:xfrm>
            <a:prstGeom prst="rect">
              <a:avLst/>
            </a:prstGeom>
            <a:noFill/>
            <a:ln w="9525">
              <a:noFill/>
              <a:miter lim="800000"/>
              <a:headEnd/>
              <a:tailEnd/>
            </a:ln>
          </p:spPr>
          <p:txBody>
            <a:bodyPr lIns="91425" tIns="45700" rIns="91425" bIns="45700"/>
            <a:lstStyle/>
            <a:p>
              <a:pPr algn="r">
                <a:buClr>
                  <a:srgbClr val="9F5900"/>
                </a:buClr>
              </a:pPr>
              <a:r>
                <a:rPr lang="en-US" altLang="zh-TW" sz="1000" dirty="0">
                  <a:solidFill>
                    <a:schemeClr val="accent4">
                      <a:lumMod val="75000"/>
                    </a:schemeClr>
                  </a:solidFill>
                  <a:latin typeface="+mn-lt"/>
                  <a:ea typeface="微軟正黑體" pitchFamily="34" charset="-120"/>
                  <a:cs typeface="Arial" pitchFamily="34" charset="0"/>
                  <a:sym typeface="Arial" pitchFamily="34" charset="0"/>
                </a:rPr>
                <a:t>13500</a:t>
              </a:r>
              <a:endParaRPr lang="zh-TW" altLang="zh-TW" sz="1000" dirty="0">
                <a:solidFill>
                  <a:schemeClr val="accent4">
                    <a:lumMod val="75000"/>
                  </a:schemeClr>
                </a:solidFill>
                <a:latin typeface="+mn-lt"/>
                <a:ea typeface="微軟正黑體" pitchFamily="34" charset="-120"/>
                <a:cs typeface="Arial" pitchFamily="34" charset="0"/>
                <a:sym typeface="Arial" pitchFamily="34" charset="0"/>
              </a:endParaRPr>
            </a:p>
          </p:txBody>
        </p:sp>
        <p:sp>
          <p:nvSpPr>
            <p:cNvPr id="59" name="Shape 392">
              <a:extLst>
                <a:ext uri="{FF2B5EF4-FFF2-40B4-BE49-F238E27FC236}">
                  <a16:creationId xmlns:a16="http://schemas.microsoft.com/office/drawing/2014/main" id="{F6F919DF-ED86-4B3B-B7B9-EE7C4992208C}"/>
                </a:ext>
              </a:extLst>
            </p:cNvPr>
            <p:cNvSpPr txBox="1">
              <a:spLocks noChangeArrowheads="1"/>
            </p:cNvSpPr>
            <p:nvPr/>
          </p:nvSpPr>
          <p:spPr bwMode="auto">
            <a:xfrm>
              <a:off x="7254173" y="4380147"/>
              <a:ext cx="1464990" cy="219809"/>
            </a:xfrm>
            <a:prstGeom prst="rect">
              <a:avLst/>
            </a:prstGeom>
            <a:noFill/>
            <a:ln w="9525">
              <a:noFill/>
              <a:miter lim="800000"/>
              <a:headEnd/>
              <a:tailEnd/>
            </a:ln>
          </p:spPr>
          <p:txBody>
            <a:bodyPr lIns="91425" tIns="45700" rIns="91425" bIns="45700"/>
            <a:lstStyle/>
            <a:p>
              <a:pPr algn="ctr">
                <a:buClr>
                  <a:srgbClr val="9F5900"/>
                </a:buClr>
              </a:pPr>
              <a:r>
                <a:rPr lang="en-US" altLang="zh-TW" sz="1200" b="1" dirty="0">
                  <a:solidFill>
                    <a:schemeClr val="accent4">
                      <a:lumMod val="50000"/>
                    </a:schemeClr>
                  </a:solidFill>
                  <a:ea typeface="微軟正黑體" pitchFamily="34" charset="-120"/>
                  <a:cs typeface="Arial" pitchFamily="34" charset="0"/>
                </a:rPr>
                <a:t>4K</a:t>
              </a:r>
              <a:r>
                <a:rPr lang="zh-TW" altLang="en-US" sz="1200" b="1" dirty="0">
                  <a:solidFill>
                    <a:schemeClr val="accent4">
                      <a:lumMod val="50000"/>
                    </a:schemeClr>
                  </a:solidFill>
                  <a:ea typeface="微軟正黑體" pitchFamily="34" charset="-120"/>
                  <a:cs typeface="Arial" pitchFamily="34" charset="0"/>
                </a:rPr>
                <a:t> 隨機讀取</a:t>
              </a:r>
            </a:p>
          </p:txBody>
        </p:sp>
        <p:grpSp>
          <p:nvGrpSpPr>
            <p:cNvPr id="60" name="群組 59">
              <a:extLst>
                <a:ext uri="{FF2B5EF4-FFF2-40B4-BE49-F238E27FC236}">
                  <a16:creationId xmlns:a16="http://schemas.microsoft.com/office/drawing/2014/main" id="{F9F27377-32C7-4930-B9B8-54587480172B}"/>
                </a:ext>
              </a:extLst>
            </p:cNvPr>
            <p:cNvGrpSpPr/>
            <p:nvPr/>
          </p:nvGrpSpPr>
          <p:grpSpPr>
            <a:xfrm>
              <a:off x="7148215" y="2006681"/>
              <a:ext cx="1565811" cy="2359970"/>
              <a:chOff x="4507012" y="1973644"/>
              <a:chExt cx="4182330" cy="2359970"/>
            </a:xfrm>
          </p:grpSpPr>
          <p:cxnSp>
            <p:nvCxnSpPr>
              <p:cNvPr id="61" name="Shape 374">
                <a:extLst>
                  <a:ext uri="{FF2B5EF4-FFF2-40B4-BE49-F238E27FC236}">
                    <a16:creationId xmlns:a16="http://schemas.microsoft.com/office/drawing/2014/main" id="{4DD80FD3-0630-49F7-B2B7-3E5E991A6D3E}"/>
                  </a:ext>
                </a:extLst>
              </p:cNvPr>
              <p:cNvCxnSpPr>
                <a:cxnSpLocks noChangeShapeType="1"/>
              </p:cNvCxnSpPr>
              <p:nvPr/>
            </p:nvCxnSpPr>
            <p:spPr bwMode="auto">
              <a:xfrm>
                <a:off x="4507016" y="1973644"/>
                <a:ext cx="4182326" cy="1606"/>
              </a:xfrm>
              <a:prstGeom prst="straightConnector1">
                <a:avLst/>
              </a:prstGeom>
              <a:noFill/>
              <a:ln w="9525">
                <a:solidFill>
                  <a:srgbClr val="7F7F7F"/>
                </a:solidFill>
                <a:round/>
                <a:headEnd/>
                <a:tailEnd/>
              </a:ln>
            </p:spPr>
          </p:cxnSp>
          <p:cxnSp>
            <p:nvCxnSpPr>
              <p:cNvPr id="62" name="Shape 376">
                <a:extLst>
                  <a:ext uri="{FF2B5EF4-FFF2-40B4-BE49-F238E27FC236}">
                    <a16:creationId xmlns:a16="http://schemas.microsoft.com/office/drawing/2014/main" id="{F2439E26-B523-4F58-8099-EE0B971E6B1A}"/>
                  </a:ext>
                </a:extLst>
              </p:cNvPr>
              <p:cNvCxnSpPr>
                <a:cxnSpLocks noChangeShapeType="1"/>
              </p:cNvCxnSpPr>
              <p:nvPr/>
            </p:nvCxnSpPr>
            <p:spPr bwMode="auto">
              <a:xfrm>
                <a:off x="4507016" y="2363030"/>
                <a:ext cx="4182326" cy="1606"/>
              </a:xfrm>
              <a:prstGeom prst="straightConnector1">
                <a:avLst/>
              </a:prstGeom>
              <a:noFill/>
              <a:ln w="9525">
                <a:solidFill>
                  <a:srgbClr val="7F7F7F"/>
                </a:solidFill>
                <a:round/>
                <a:headEnd/>
                <a:tailEnd/>
              </a:ln>
            </p:spPr>
          </p:cxnSp>
          <p:cxnSp>
            <p:nvCxnSpPr>
              <p:cNvPr id="63" name="Shape 377">
                <a:extLst>
                  <a:ext uri="{FF2B5EF4-FFF2-40B4-BE49-F238E27FC236}">
                    <a16:creationId xmlns:a16="http://schemas.microsoft.com/office/drawing/2014/main" id="{DB09FEE6-4624-40D2-B6E3-68E435A9FCD8}"/>
                  </a:ext>
                </a:extLst>
              </p:cNvPr>
              <p:cNvCxnSpPr>
                <a:cxnSpLocks noChangeShapeType="1"/>
              </p:cNvCxnSpPr>
              <p:nvPr/>
            </p:nvCxnSpPr>
            <p:spPr bwMode="auto">
              <a:xfrm rot="10800000" flipH="1">
                <a:off x="4507016" y="2754796"/>
                <a:ext cx="4182326" cy="268"/>
              </a:xfrm>
              <a:prstGeom prst="straightConnector1">
                <a:avLst/>
              </a:prstGeom>
              <a:noFill/>
              <a:ln w="9525">
                <a:solidFill>
                  <a:srgbClr val="7F7F7F"/>
                </a:solidFill>
                <a:round/>
                <a:headEnd/>
                <a:tailEnd/>
              </a:ln>
            </p:spPr>
          </p:cxnSp>
          <p:cxnSp>
            <p:nvCxnSpPr>
              <p:cNvPr id="64" name="Shape 379">
                <a:extLst>
                  <a:ext uri="{FF2B5EF4-FFF2-40B4-BE49-F238E27FC236}">
                    <a16:creationId xmlns:a16="http://schemas.microsoft.com/office/drawing/2014/main" id="{C5E25BF4-F13E-41E9-92FC-4BD23C72579C}"/>
                  </a:ext>
                </a:extLst>
              </p:cNvPr>
              <p:cNvCxnSpPr>
                <a:cxnSpLocks noChangeShapeType="1"/>
              </p:cNvCxnSpPr>
              <p:nvPr/>
            </p:nvCxnSpPr>
            <p:spPr bwMode="auto">
              <a:xfrm>
                <a:off x="4507012" y="3144459"/>
                <a:ext cx="4182326" cy="10442"/>
              </a:xfrm>
              <a:prstGeom prst="straightConnector1">
                <a:avLst/>
              </a:prstGeom>
              <a:noFill/>
              <a:ln w="9525">
                <a:solidFill>
                  <a:srgbClr val="7F7F7F"/>
                </a:solidFill>
                <a:round/>
                <a:headEnd/>
                <a:tailEnd/>
              </a:ln>
            </p:spPr>
          </p:cxnSp>
          <p:cxnSp>
            <p:nvCxnSpPr>
              <p:cNvPr id="65" name="Shape 379">
                <a:extLst>
                  <a:ext uri="{FF2B5EF4-FFF2-40B4-BE49-F238E27FC236}">
                    <a16:creationId xmlns:a16="http://schemas.microsoft.com/office/drawing/2014/main" id="{CF4120EC-3902-4DF0-B811-24F4E3680426}"/>
                  </a:ext>
                </a:extLst>
              </p:cNvPr>
              <p:cNvCxnSpPr>
                <a:cxnSpLocks noChangeShapeType="1"/>
              </p:cNvCxnSpPr>
              <p:nvPr/>
            </p:nvCxnSpPr>
            <p:spPr bwMode="auto">
              <a:xfrm>
                <a:off x="4507012" y="3540844"/>
                <a:ext cx="4182326" cy="10442"/>
              </a:xfrm>
              <a:prstGeom prst="straightConnector1">
                <a:avLst/>
              </a:prstGeom>
              <a:noFill/>
              <a:ln w="9525">
                <a:solidFill>
                  <a:srgbClr val="7F7F7F"/>
                </a:solidFill>
                <a:round/>
                <a:headEnd/>
                <a:tailEnd/>
              </a:ln>
            </p:spPr>
          </p:cxnSp>
          <p:cxnSp>
            <p:nvCxnSpPr>
              <p:cNvPr id="66" name="Shape 379">
                <a:extLst>
                  <a:ext uri="{FF2B5EF4-FFF2-40B4-BE49-F238E27FC236}">
                    <a16:creationId xmlns:a16="http://schemas.microsoft.com/office/drawing/2014/main" id="{264D8E6A-9E39-4764-B8E3-79A41729E432}"/>
                  </a:ext>
                </a:extLst>
              </p:cNvPr>
              <p:cNvCxnSpPr>
                <a:cxnSpLocks noChangeShapeType="1"/>
              </p:cNvCxnSpPr>
              <p:nvPr/>
            </p:nvCxnSpPr>
            <p:spPr bwMode="auto">
              <a:xfrm>
                <a:off x="4507012" y="3937229"/>
                <a:ext cx="4182326" cy="10442"/>
              </a:xfrm>
              <a:prstGeom prst="straightConnector1">
                <a:avLst/>
              </a:prstGeom>
              <a:noFill/>
              <a:ln w="9525">
                <a:solidFill>
                  <a:srgbClr val="7F7F7F"/>
                </a:solidFill>
                <a:round/>
                <a:headEnd/>
                <a:tailEnd/>
              </a:ln>
            </p:spPr>
          </p:cxnSp>
          <p:cxnSp>
            <p:nvCxnSpPr>
              <p:cNvPr id="67" name="Shape 379">
                <a:extLst>
                  <a:ext uri="{FF2B5EF4-FFF2-40B4-BE49-F238E27FC236}">
                    <a16:creationId xmlns:a16="http://schemas.microsoft.com/office/drawing/2014/main" id="{AB4E50C2-E1F5-4208-A830-435A642C714F}"/>
                  </a:ext>
                </a:extLst>
              </p:cNvPr>
              <p:cNvCxnSpPr>
                <a:cxnSpLocks noChangeShapeType="1"/>
              </p:cNvCxnSpPr>
              <p:nvPr/>
            </p:nvCxnSpPr>
            <p:spPr bwMode="auto">
              <a:xfrm>
                <a:off x="4507012" y="4323172"/>
                <a:ext cx="4182326" cy="10442"/>
              </a:xfrm>
              <a:prstGeom prst="straightConnector1">
                <a:avLst/>
              </a:prstGeom>
              <a:noFill/>
              <a:ln w="9525">
                <a:solidFill>
                  <a:srgbClr val="7F7F7F"/>
                </a:solidFill>
                <a:round/>
                <a:headEnd/>
                <a:tailEnd/>
              </a:ln>
            </p:spPr>
          </p:cxnSp>
        </p:grpSp>
        <p:sp>
          <p:nvSpPr>
            <p:cNvPr id="68" name="Shape 386">
              <a:extLst>
                <a:ext uri="{FF2B5EF4-FFF2-40B4-BE49-F238E27FC236}">
                  <a16:creationId xmlns:a16="http://schemas.microsoft.com/office/drawing/2014/main" id="{76F4AC37-ACDA-4F2C-BDDA-6111185D8538}"/>
                </a:ext>
              </a:extLst>
            </p:cNvPr>
            <p:cNvSpPr txBox="1">
              <a:spLocks noChangeArrowheads="1"/>
            </p:cNvSpPr>
            <p:nvPr/>
          </p:nvSpPr>
          <p:spPr bwMode="auto">
            <a:xfrm>
              <a:off x="6576456" y="2286055"/>
              <a:ext cx="638541" cy="267733"/>
            </a:xfrm>
            <a:prstGeom prst="rect">
              <a:avLst/>
            </a:prstGeom>
            <a:noFill/>
            <a:ln w="9525">
              <a:noFill/>
              <a:miter lim="800000"/>
              <a:headEnd/>
              <a:tailEnd/>
            </a:ln>
          </p:spPr>
          <p:txBody>
            <a:bodyPr lIns="91425" tIns="45700" rIns="91425" bIns="45700"/>
            <a:lstStyle/>
            <a:p>
              <a:pPr algn="r">
                <a:buClr>
                  <a:srgbClr val="9F5900"/>
                </a:buClr>
              </a:pPr>
              <a:r>
                <a:rPr lang="en-US" altLang="zh-TW" sz="1000" dirty="0">
                  <a:solidFill>
                    <a:schemeClr val="accent4">
                      <a:lumMod val="75000"/>
                    </a:schemeClr>
                  </a:solidFill>
                  <a:latin typeface="+mn-lt"/>
                  <a:ea typeface="微軟正黑體" pitchFamily="34" charset="-120"/>
                  <a:cs typeface="Arial" pitchFamily="34" charset="0"/>
                  <a:sym typeface="Arial" pitchFamily="34" charset="0"/>
                </a:rPr>
                <a:t>13</a:t>
              </a:r>
              <a:r>
                <a:rPr lang="zh-TW" altLang="zh-TW" sz="1000" dirty="0">
                  <a:solidFill>
                    <a:schemeClr val="accent4">
                      <a:lumMod val="75000"/>
                    </a:schemeClr>
                  </a:solidFill>
                  <a:latin typeface="+mn-lt"/>
                  <a:ea typeface="微軟正黑體" pitchFamily="34" charset="-120"/>
                  <a:cs typeface="Arial" pitchFamily="34" charset="0"/>
                </a:rPr>
                <a:t>0</a:t>
              </a:r>
              <a:r>
                <a:rPr lang="zh-TW" altLang="zh-TW" sz="1000" dirty="0">
                  <a:solidFill>
                    <a:schemeClr val="accent4">
                      <a:lumMod val="75000"/>
                    </a:schemeClr>
                  </a:solidFill>
                  <a:latin typeface="+mn-lt"/>
                  <a:ea typeface="微軟正黑體" pitchFamily="34" charset="-120"/>
                  <a:cs typeface="Arial" pitchFamily="34" charset="0"/>
                  <a:sym typeface="Arial" pitchFamily="34" charset="0"/>
                </a:rPr>
                <a:t>00</a:t>
              </a:r>
            </a:p>
          </p:txBody>
        </p:sp>
        <p:sp>
          <p:nvSpPr>
            <p:cNvPr id="69" name="Shape 386">
              <a:extLst>
                <a:ext uri="{FF2B5EF4-FFF2-40B4-BE49-F238E27FC236}">
                  <a16:creationId xmlns:a16="http://schemas.microsoft.com/office/drawing/2014/main" id="{2DD639B7-6D78-4260-9CE1-D880C33F59B7}"/>
                </a:ext>
              </a:extLst>
            </p:cNvPr>
            <p:cNvSpPr txBox="1">
              <a:spLocks noChangeArrowheads="1"/>
            </p:cNvSpPr>
            <p:nvPr/>
          </p:nvSpPr>
          <p:spPr bwMode="auto">
            <a:xfrm>
              <a:off x="6576456" y="2661556"/>
              <a:ext cx="638541" cy="267733"/>
            </a:xfrm>
            <a:prstGeom prst="rect">
              <a:avLst/>
            </a:prstGeom>
            <a:noFill/>
            <a:ln w="9525">
              <a:noFill/>
              <a:miter lim="800000"/>
              <a:headEnd/>
              <a:tailEnd/>
            </a:ln>
          </p:spPr>
          <p:txBody>
            <a:bodyPr lIns="91425" tIns="45700" rIns="91425" bIns="45700"/>
            <a:lstStyle/>
            <a:p>
              <a:pPr algn="r">
                <a:buClr>
                  <a:srgbClr val="9F5900"/>
                </a:buClr>
              </a:pPr>
              <a:r>
                <a:rPr lang="en-US" altLang="zh-TW" sz="1000">
                  <a:solidFill>
                    <a:schemeClr val="accent4">
                      <a:lumMod val="75000"/>
                    </a:schemeClr>
                  </a:solidFill>
                  <a:latin typeface="+mn-lt"/>
                  <a:ea typeface="微軟正黑體" pitchFamily="34" charset="-120"/>
                  <a:cs typeface="Arial" pitchFamily="34" charset="0"/>
                  <a:sym typeface="Arial" pitchFamily="34" charset="0"/>
                </a:rPr>
                <a:t>12500</a:t>
              </a:r>
              <a:endParaRPr lang="zh-TW" altLang="zh-TW" sz="1000">
                <a:solidFill>
                  <a:schemeClr val="accent4">
                    <a:lumMod val="75000"/>
                  </a:schemeClr>
                </a:solidFill>
                <a:latin typeface="+mn-lt"/>
                <a:ea typeface="微軟正黑體" pitchFamily="34" charset="-120"/>
                <a:cs typeface="Arial" pitchFamily="34" charset="0"/>
                <a:sym typeface="Arial" pitchFamily="34" charset="0"/>
              </a:endParaRPr>
            </a:p>
          </p:txBody>
        </p:sp>
        <p:sp>
          <p:nvSpPr>
            <p:cNvPr id="70" name="Shape 386">
              <a:extLst>
                <a:ext uri="{FF2B5EF4-FFF2-40B4-BE49-F238E27FC236}">
                  <a16:creationId xmlns:a16="http://schemas.microsoft.com/office/drawing/2014/main" id="{F3DFEE25-FBF8-48B9-A6D0-24B74ECED671}"/>
                </a:ext>
              </a:extLst>
            </p:cNvPr>
            <p:cNvSpPr txBox="1">
              <a:spLocks noChangeArrowheads="1"/>
            </p:cNvSpPr>
            <p:nvPr/>
          </p:nvSpPr>
          <p:spPr bwMode="auto">
            <a:xfrm>
              <a:off x="6576456" y="3056441"/>
              <a:ext cx="638541" cy="267733"/>
            </a:xfrm>
            <a:prstGeom prst="rect">
              <a:avLst/>
            </a:prstGeom>
            <a:noFill/>
            <a:ln w="9525">
              <a:noFill/>
              <a:miter lim="800000"/>
              <a:headEnd/>
              <a:tailEnd/>
            </a:ln>
          </p:spPr>
          <p:txBody>
            <a:bodyPr lIns="91425" tIns="45700" rIns="91425" bIns="45700"/>
            <a:lstStyle/>
            <a:p>
              <a:pPr algn="r">
                <a:buClr>
                  <a:srgbClr val="9F5900"/>
                </a:buClr>
              </a:pPr>
              <a:r>
                <a:rPr lang="en-US" altLang="zh-TW" sz="1000">
                  <a:solidFill>
                    <a:schemeClr val="accent4">
                      <a:lumMod val="75000"/>
                    </a:schemeClr>
                  </a:solidFill>
                  <a:latin typeface="+mn-lt"/>
                  <a:ea typeface="微軟正黑體" pitchFamily="34" charset="-120"/>
                  <a:cs typeface="Arial" pitchFamily="34" charset="0"/>
                  <a:sym typeface="Arial" pitchFamily="34" charset="0"/>
                </a:rPr>
                <a:t>12000</a:t>
              </a:r>
              <a:endParaRPr lang="zh-TW" altLang="zh-TW" sz="1000">
                <a:solidFill>
                  <a:schemeClr val="accent4">
                    <a:lumMod val="75000"/>
                  </a:schemeClr>
                </a:solidFill>
                <a:latin typeface="+mn-lt"/>
                <a:ea typeface="微軟正黑體" pitchFamily="34" charset="-120"/>
                <a:cs typeface="Arial" pitchFamily="34" charset="0"/>
                <a:sym typeface="Arial" pitchFamily="34" charset="0"/>
              </a:endParaRPr>
            </a:p>
          </p:txBody>
        </p:sp>
        <p:sp>
          <p:nvSpPr>
            <p:cNvPr id="71" name="Shape 386">
              <a:extLst>
                <a:ext uri="{FF2B5EF4-FFF2-40B4-BE49-F238E27FC236}">
                  <a16:creationId xmlns:a16="http://schemas.microsoft.com/office/drawing/2014/main" id="{F9ABD3FF-89D8-4A73-A334-C6EC3C83264B}"/>
                </a:ext>
              </a:extLst>
            </p:cNvPr>
            <p:cNvSpPr txBox="1">
              <a:spLocks noChangeArrowheads="1"/>
            </p:cNvSpPr>
            <p:nvPr/>
          </p:nvSpPr>
          <p:spPr bwMode="auto">
            <a:xfrm>
              <a:off x="6576456" y="3456483"/>
              <a:ext cx="638541" cy="267733"/>
            </a:xfrm>
            <a:prstGeom prst="rect">
              <a:avLst/>
            </a:prstGeom>
            <a:noFill/>
            <a:ln w="9525">
              <a:noFill/>
              <a:miter lim="800000"/>
              <a:headEnd/>
              <a:tailEnd/>
            </a:ln>
          </p:spPr>
          <p:txBody>
            <a:bodyPr lIns="91425" tIns="45700" rIns="91425" bIns="45700"/>
            <a:lstStyle/>
            <a:p>
              <a:pPr algn="r">
                <a:buClr>
                  <a:srgbClr val="9F5900"/>
                </a:buClr>
              </a:pPr>
              <a:r>
                <a:rPr lang="en-US" altLang="zh-TW" sz="1000">
                  <a:solidFill>
                    <a:schemeClr val="accent4">
                      <a:lumMod val="75000"/>
                    </a:schemeClr>
                  </a:solidFill>
                  <a:latin typeface="+mn-lt"/>
                  <a:ea typeface="微軟正黑體" pitchFamily="34" charset="-120"/>
                  <a:cs typeface="Arial" pitchFamily="34" charset="0"/>
                  <a:sym typeface="Arial" pitchFamily="34" charset="0"/>
                </a:rPr>
                <a:t>11500</a:t>
              </a:r>
              <a:endParaRPr lang="zh-TW" altLang="zh-TW" sz="1000">
                <a:solidFill>
                  <a:schemeClr val="accent4">
                    <a:lumMod val="75000"/>
                  </a:schemeClr>
                </a:solidFill>
                <a:latin typeface="+mn-lt"/>
                <a:ea typeface="微軟正黑體" pitchFamily="34" charset="-120"/>
                <a:cs typeface="Arial" pitchFamily="34" charset="0"/>
                <a:sym typeface="Arial" pitchFamily="34" charset="0"/>
              </a:endParaRPr>
            </a:p>
          </p:txBody>
        </p:sp>
        <p:sp>
          <p:nvSpPr>
            <p:cNvPr id="72" name="Shape 386">
              <a:extLst>
                <a:ext uri="{FF2B5EF4-FFF2-40B4-BE49-F238E27FC236}">
                  <a16:creationId xmlns:a16="http://schemas.microsoft.com/office/drawing/2014/main" id="{4856D146-5457-46C9-88FF-85014F439D40}"/>
                </a:ext>
              </a:extLst>
            </p:cNvPr>
            <p:cNvSpPr txBox="1">
              <a:spLocks noChangeArrowheads="1"/>
            </p:cNvSpPr>
            <p:nvPr/>
          </p:nvSpPr>
          <p:spPr bwMode="auto">
            <a:xfrm>
              <a:off x="6576456" y="3841368"/>
              <a:ext cx="638541" cy="267733"/>
            </a:xfrm>
            <a:prstGeom prst="rect">
              <a:avLst/>
            </a:prstGeom>
            <a:noFill/>
            <a:ln w="9525">
              <a:noFill/>
              <a:miter lim="800000"/>
              <a:headEnd/>
              <a:tailEnd/>
            </a:ln>
          </p:spPr>
          <p:txBody>
            <a:bodyPr lIns="91425" tIns="45700" rIns="91425" bIns="45700"/>
            <a:lstStyle/>
            <a:p>
              <a:pPr algn="r">
                <a:buClr>
                  <a:srgbClr val="9F5900"/>
                </a:buClr>
              </a:pPr>
              <a:r>
                <a:rPr lang="zh-TW" altLang="zh-TW" sz="1000">
                  <a:solidFill>
                    <a:schemeClr val="accent4">
                      <a:lumMod val="75000"/>
                    </a:schemeClr>
                  </a:solidFill>
                  <a:latin typeface="+mn-lt"/>
                  <a:ea typeface="微軟正黑體" pitchFamily="34" charset="-120"/>
                  <a:cs typeface="Arial" pitchFamily="34" charset="0"/>
                  <a:sym typeface="Arial" pitchFamily="34" charset="0"/>
                </a:rPr>
                <a:t>1</a:t>
              </a:r>
              <a:r>
                <a:rPr lang="en-US" altLang="zh-TW" sz="1000">
                  <a:solidFill>
                    <a:schemeClr val="accent4">
                      <a:lumMod val="75000"/>
                    </a:schemeClr>
                  </a:solidFill>
                  <a:latin typeface="+mn-lt"/>
                  <a:ea typeface="微軟正黑體" pitchFamily="34" charset="-120"/>
                  <a:cs typeface="Arial" pitchFamily="34" charset="0"/>
                  <a:sym typeface="Arial" pitchFamily="34" charset="0"/>
                </a:rPr>
                <a:t>1</a:t>
              </a:r>
              <a:r>
                <a:rPr lang="zh-TW" altLang="zh-TW" sz="1000">
                  <a:solidFill>
                    <a:schemeClr val="accent4">
                      <a:lumMod val="75000"/>
                    </a:schemeClr>
                  </a:solidFill>
                  <a:latin typeface="+mn-lt"/>
                  <a:ea typeface="微軟正黑體" pitchFamily="34" charset="-120"/>
                  <a:cs typeface="Arial" pitchFamily="34" charset="0"/>
                </a:rPr>
                <a:t>0</a:t>
              </a:r>
              <a:r>
                <a:rPr lang="zh-TW" altLang="zh-TW" sz="1000">
                  <a:solidFill>
                    <a:schemeClr val="accent4">
                      <a:lumMod val="75000"/>
                    </a:schemeClr>
                  </a:solidFill>
                  <a:latin typeface="+mn-lt"/>
                  <a:ea typeface="微軟正黑體" pitchFamily="34" charset="-120"/>
                  <a:cs typeface="Arial" pitchFamily="34" charset="0"/>
                  <a:sym typeface="Arial" pitchFamily="34" charset="0"/>
                </a:rPr>
                <a:t>00</a:t>
              </a:r>
            </a:p>
          </p:txBody>
        </p:sp>
        <p:sp>
          <p:nvSpPr>
            <p:cNvPr id="73" name="Shape 386">
              <a:extLst>
                <a:ext uri="{FF2B5EF4-FFF2-40B4-BE49-F238E27FC236}">
                  <a16:creationId xmlns:a16="http://schemas.microsoft.com/office/drawing/2014/main" id="{7F6C17F6-9239-47F3-99BD-60A0072CA166}"/>
                </a:ext>
              </a:extLst>
            </p:cNvPr>
            <p:cNvSpPr txBox="1">
              <a:spLocks noChangeArrowheads="1"/>
            </p:cNvSpPr>
            <p:nvPr/>
          </p:nvSpPr>
          <p:spPr bwMode="auto">
            <a:xfrm>
              <a:off x="6576456" y="4231127"/>
              <a:ext cx="638541" cy="267733"/>
            </a:xfrm>
            <a:prstGeom prst="rect">
              <a:avLst/>
            </a:prstGeom>
            <a:noFill/>
            <a:ln w="9525">
              <a:noFill/>
              <a:miter lim="800000"/>
              <a:headEnd/>
              <a:tailEnd/>
            </a:ln>
          </p:spPr>
          <p:txBody>
            <a:bodyPr lIns="91425" tIns="45700" rIns="91425" bIns="45700"/>
            <a:lstStyle/>
            <a:p>
              <a:pPr algn="r">
                <a:buClr>
                  <a:srgbClr val="9F5900"/>
                </a:buClr>
              </a:pPr>
              <a:r>
                <a:rPr lang="en-US" altLang="zh-TW" sz="1000">
                  <a:solidFill>
                    <a:schemeClr val="accent4">
                      <a:lumMod val="75000"/>
                    </a:schemeClr>
                  </a:solidFill>
                  <a:latin typeface="+mn-lt"/>
                  <a:ea typeface="微軟正黑體" pitchFamily="34" charset="-120"/>
                  <a:cs typeface="Arial" pitchFamily="34" charset="0"/>
                  <a:sym typeface="Arial" pitchFamily="34" charset="0"/>
                </a:rPr>
                <a:t>1050</a:t>
              </a:r>
              <a:r>
                <a:rPr lang="zh-TW" altLang="zh-TW" sz="1000">
                  <a:solidFill>
                    <a:schemeClr val="accent4">
                      <a:lumMod val="75000"/>
                    </a:schemeClr>
                  </a:solidFill>
                  <a:latin typeface="+mn-lt"/>
                  <a:ea typeface="微軟正黑體" pitchFamily="34" charset="-120"/>
                  <a:cs typeface="Arial" pitchFamily="34" charset="0"/>
                  <a:sym typeface="Arial" pitchFamily="34" charset="0"/>
                </a:rPr>
                <a:t>0</a:t>
              </a:r>
            </a:p>
          </p:txBody>
        </p:sp>
        <p:sp>
          <p:nvSpPr>
            <p:cNvPr id="74" name="Shape 381">
              <a:extLst>
                <a:ext uri="{FF2B5EF4-FFF2-40B4-BE49-F238E27FC236}">
                  <a16:creationId xmlns:a16="http://schemas.microsoft.com/office/drawing/2014/main" id="{5194AD4C-4EEE-4ACD-B66F-FC86BA3C1364}"/>
                </a:ext>
              </a:extLst>
            </p:cNvPr>
            <p:cNvSpPr>
              <a:spLocks noChangeArrowheads="1"/>
            </p:cNvSpPr>
            <p:nvPr/>
          </p:nvSpPr>
          <p:spPr bwMode="auto">
            <a:xfrm>
              <a:off x="8063896" y="3547099"/>
              <a:ext cx="360000" cy="819551"/>
            </a:xfrm>
            <a:prstGeom prst="rect">
              <a:avLst/>
            </a:prstGeom>
            <a:solidFill>
              <a:srgbClr val="ED7D31"/>
            </a:solidFill>
            <a:ln w="9525">
              <a:noFill/>
              <a:miter lim="800000"/>
              <a:headEnd/>
              <a:tailEnd/>
            </a:ln>
          </p:spPr>
          <p:txBody>
            <a:bodyPr lIns="91425" tIns="45700" rIns="91425" bIns="45700" anchor="ctr"/>
            <a:lstStyle/>
            <a:p>
              <a:pPr algn="ctr">
                <a:buClr>
                  <a:srgbClr val="000000"/>
                </a:buClr>
              </a:pPr>
              <a:endParaRPr lang="zh-TW" altLang="zh-TW" sz="1900">
                <a:solidFill>
                  <a:srgbClr val="FFFFFF"/>
                </a:solidFill>
                <a:sym typeface="Arial" pitchFamily="34" charset="0"/>
              </a:endParaRPr>
            </a:p>
          </p:txBody>
        </p:sp>
        <p:sp>
          <p:nvSpPr>
            <p:cNvPr id="75" name="Shape 381">
              <a:extLst>
                <a:ext uri="{FF2B5EF4-FFF2-40B4-BE49-F238E27FC236}">
                  <a16:creationId xmlns:a16="http://schemas.microsoft.com/office/drawing/2014/main" id="{4B2C73FB-63DE-45BC-9456-DAC31D19BEFC}"/>
                </a:ext>
              </a:extLst>
            </p:cNvPr>
            <p:cNvSpPr>
              <a:spLocks noChangeArrowheads="1"/>
            </p:cNvSpPr>
            <p:nvPr/>
          </p:nvSpPr>
          <p:spPr bwMode="auto">
            <a:xfrm>
              <a:off x="7461041" y="2375439"/>
              <a:ext cx="360000" cy="1980770"/>
            </a:xfrm>
            <a:prstGeom prst="rect">
              <a:avLst/>
            </a:prstGeom>
            <a:solidFill>
              <a:srgbClr val="4472C4"/>
            </a:solidFill>
            <a:ln w="9525">
              <a:noFill/>
              <a:miter lim="800000"/>
              <a:headEnd/>
              <a:tailEnd/>
            </a:ln>
          </p:spPr>
          <p:txBody>
            <a:bodyPr lIns="91425" tIns="45700" rIns="91425" bIns="45700" anchor="ctr"/>
            <a:lstStyle/>
            <a:p>
              <a:pPr algn="ctr">
                <a:buClr>
                  <a:srgbClr val="000000"/>
                </a:buClr>
              </a:pPr>
              <a:endParaRPr lang="zh-TW" altLang="zh-TW" sz="1900">
                <a:solidFill>
                  <a:srgbClr val="FFFFFF"/>
                </a:solidFill>
                <a:sym typeface="Arial" pitchFamily="34" charset="0"/>
              </a:endParaRPr>
            </a:p>
          </p:txBody>
        </p:sp>
        <p:sp>
          <p:nvSpPr>
            <p:cNvPr id="76" name="矩形 75">
              <a:extLst>
                <a:ext uri="{FF2B5EF4-FFF2-40B4-BE49-F238E27FC236}">
                  <a16:creationId xmlns:a16="http://schemas.microsoft.com/office/drawing/2014/main" id="{40751A69-3AFA-4C1D-B838-FD642AE09FB6}"/>
                </a:ext>
              </a:extLst>
            </p:cNvPr>
            <p:cNvSpPr/>
            <p:nvPr/>
          </p:nvSpPr>
          <p:spPr>
            <a:xfrm>
              <a:off x="5792288" y="1620092"/>
              <a:ext cx="72000" cy="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7" name="矩形 76">
              <a:extLst>
                <a:ext uri="{FF2B5EF4-FFF2-40B4-BE49-F238E27FC236}">
                  <a16:creationId xmlns:a16="http://schemas.microsoft.com/office/drawing/2014/main" id="{369E883A-7A1C-4C09-88EA-35E86EB39FCA}"/>
                </a:ext>
              </a:extLst>
            </p:cNvPr>
            <p:cNvSpPr/>
            <p:nvPr/>
          </p:nvSpPr>
          <p:spPr>
            <a:xfrm>
              <a:off x="6564973" y="1620092"/>
              <a:ext cx="72000" cy="72000"/>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8" name="文字方塊 77">
              <a:extLst>
                <a:ext uri="{FF2B5EF4-FFF2-40B4-BE49-F238E27FC236}">
                  <a16:creationId xmlns:a16="http://schemas.microsoft.com/office/drawing/2014/main" id="{0D65D44D-852A-44C6-A9DC-8782879CC1E8}"/>
                </a:ext>
              </a:extLst>
            </p:cNvPr>
            <p:cNvSpPr txBox="1"/>
            <p:nvPr/>
          </p:nvSpPr>
          <p:spPr>
            <a:xfrm>
              <a:off x="5811964" y="1507840"/>
              <a:ext cx="632682" cy="230832"/>
            </a:xfrm>
            <a:prstGeom prst="rect">
              <a:avLst/>
            </a:prstGeom>
            <a:noFill/>
          </p:spPr>
          <p:txBody>
            <a:bodyPr wrap="square" rtlCol="0">
              <a:spAutoFit/>
            </a:bodyPr>
            <a:lstStyle/>
            <a:p>
              <a:r>
                <a:rPr lang="en-US" altLang="zh-TW" sz="900" b="1" dirty="0" err="1">
                  <a:solidFill>
                    <a:schemeClr val="tx1">
                      <a:lumMod val="75000"/>
                      <a:lumOff val="25000"/>
                    </a:schemeClr>
                  </a:solidFill>
                </a:rPr>
                <a:t>iSER</a:t>
              </a:r>
              <a:endParaRPr lang="zh-TW" altLang="en-US" sz="900" b="1" dirty="0">
                <a:solidFill>
                  <a:schemeClr val="tx1">
                    <a:lumMod val="75000"/>
                    <a:lumOff val="25000"/>
                  </a:schemeClr>
                </a:solidFill>
              </a:endParaRPr>
            </a:p>
          </p:txBody>
        </p:sp>
        <p:sp>
          <p:nvSpPr>
            <p:cNvPr id="79" name="文字方塊 78">
              <a:extLst>
                <a:ext uri="{FF2B5EF4-FFF2-40B4-BE49-F238E27FC236}">
                  <a16:creationId xmlns:a16="http://schemas.microsoft.com/office/drawing/2014/main" id="{80E195F8-A0A2-46CC-88D6-F8F48EA162B8}"/>
                </a:ext>
              </a:extLst>
            </p:cNvPr>
            <p:cNvSpPr txBox="1"/>
            <p:nvPr/>
          </p:nvSpPr>
          <p:spPr>
            <a:xfrm>
              <a:off x="6571399" y="1522881"/>
              <a:ext cx="721123" cy="230832"/>
            </a:xfrm>
            <a:prstGeom prst="rect">
              <a:avLst/>
            </a:prstGeom>
            <a:noFill/>
          </p:spPr>
          <p:txBody>
            <a:bodyPr wrap="square" rtlCol="0">
              <a:spAutoFit/>
            </a:bodyPr>
            <a:lstStyle/>
            <a:p>
              <a:r>
                <a:rPr lang="en-US" altLang="zh-TW" sz="900" b="1" dirty="0">
                  <a:solidFill>
                    <a:schemeClr val="tx1">
                      <a:lumMod val="75000"/>
                      <a:lumOff val="25000"/>
                    </a:schemeClr>
                  </a:solidFill>
                </a:rPr>
                <a:t>No </a:t>
              </a:r>
              <a:r>
                <a:rPr lang="en-US" altLang="zh-TW" sz="900" b="1" dirty="0" err="1">
                  <a:solidFill>
                    <a:schemeClr val="tx1">
                      <a:lumMod val="75000"/>
                      <a:lumOff val="25000"/>
                    </a:schemeClr>
                  </a:solidFill>
                </a:rPr>
                <a:t>iSER</a:t>
              </a:r>
              <a:endParaRPr lang="zh-TW" altLang="en-US" sz="900" b="1" dirty="0">
                <a:solidFill>
                  <a:schemeClr val="tx1">
                    <a:lumMod val="75000"/>
                    <a:lumOff val="25000"/>
                  </a:schemeClr>
                </a:solidFill>
              </a:endParaRPr>
            </a:p>
          </p:txBody>
        </p:sp>
      </p:grpSp>
      <p:grpSp>
        <p:nvGrpSpPr>
          <p:cNvPr id="7" name="群組 6">
            <a:extLst>
              <a:ext uri="{FF2B5EF4-FFF2-40B4-BE49-F238E27FC236}">
                <a16:creationId xmlns:a16="http://schemas.microsoft.com/office/drawing/2014/main" id="{6ED3E3BF-2EF6-9B40-969D-ADD9C7485E87}"/>
              </a:ext>
            </a:extLst>
          </p:cNvPr>
          <p:cNvGrpSpPr/>
          <p:nvPr/>
        </p:nvGrpSpPr>
        <p:grpSpPr>
          <a:xfrm>
            <a:off x="4687532" y="2122813"/>
            <a:ext cx="4384820" cy="2480160"/>
            <a:chOff x="4912178" y="2154893"/>
            <a:chExt cx="3915011" cy="2214423"/>
          </a:xfrm>
        </p:grpSpPr>
        <p:pic>
          <p:nvPicPr>
            <p:cNvPr id="4" name="圖片 3">
              <a:extLst>
                <a:ext uri="{FF2B5EF4-FFF2-40B4-BE49-F238E27FC236}">
                  <a16:creationId xmlns:a16="http://schemas.microsoft.com/office/drawing/2014/main" id="{EE026EE2-9CE2-44E2-B617-AD92597F6F5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78063" y="2966959"/>
              <a:ext cx="3849126" cy="1402357"/>
            </a:xfrm>
            <a:prstGeom prst="rect">
              <a:avLst/>
            </a:prstGeom>
          </p:spPr>
        </p:pic>
        <p:sp>
          <p:nvSpPr>
            <p:cNvPr id="81" name="橢圓 80">
              <a:extLst>
                <a:ext uri="{FF2B5EF4-FFF2-40B4-BE49-F238E27FC236}">
                  <a16:creationId xmlns:a16="http://schemas.microsoft.com/office/drawing/2014/main" id="{F6C677BF-7075-3041-B2B7-3DF3D1481BE4}"/>
                </a:ext>
              </a:extLst>
            </p:cNvPr>
            <p:cNvSpPr/>
            <p:nvPr/>
          </p:nvSpPr>
          <p:spPr>
            <a:xfrm>
              <a:off x="5502618" y="3931041"/>
              <a:ext cx="357052" cy="3570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cxnSp>
          <p:nvCxnSpPr>
            <p:cNvPr id="82" name="直線接點 81">
              <a:extLst>
                <a:ext uri="{FF2B5EF4-FFF2-40B4-BE49-F238E27FC236}">
                  <a16:creationId xmlns:a16="http://schemas.microsoft.com/office/drawing/2014/main" id="{5FE8FF83-CDDC-E14E-9AF6-71361491256B}"/>
                </a:ext>
              </a:extLst>
            </p:cNvPr>
            <p:cNvCxnSpPr>
              <a:cxnSpLocks/>
              <a:stCxn id="81" idx="2"/>
            </p:cNvCxnSpPr>
            <p:nvPr/>
          </p:nvCxnSpPr>
          <p:spPr>
            <a:xfrm flipH="1" flipV="1">
              <a:off x="5003974" y="3259054"/>
              <a:ext cx="498644" cy="85051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直線接點 82">
              <a:extLst>
                <a:ext uri="{FF2B5EF4-FFF2-40B4-BE49-F238E27FC236}">
                  <a16:creationId xmlns:a16="http://schemas.microsoft.com/office/drawing/2014/main" id="{DA6AE130-0D5D-9548-87AC-FED335584FC0}"/>
                </a:ext>
              </a:extLst>
            </p:cNvPr>
            <p:cNvCxnSpPr>
              <a:cxnSpLocks/>
              <a:stCxn id="81" idx="6"/>
            </p:cNvCxnSpPr>
            <p:nvPr/>
          </p:nvCxnSpPr>
          <p:spPr>
            <a:xfrm flipV="1">
              <a:off x="5859670" y="3211687"/>
              <a:ext cx="382660" cy="8978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圖片 11">
              <a:extLst>
                <a:ext uri="{FF2B5EF4-FFF2-40B4-BE49-F238E27FC236}">
                  <a16:creationId xmlns:a16="http://schemas.microsoft.com/office/drawing/2014/main" id="{13C2B0BC-0091-49D3-8DFA-AEE5808F269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12178" y="2154893"/>
              <a:ext cx="1476959" cy="1462478"/>
            </a:xfrm>
            <a:prstGeom prst="ellipse">
              <a:avLst/>
            </a:prstGeom>
            <a:ln w="38100" cap="rnd">
              <a:solidFill>
                <a:srgbClr val="FF0000"/>
              </a:solidFill>
            </a:ln>
            <a:effectLst/>
            <a:scene3d>
              <a:camera prst="orthographicFront"/>
              <a:lightRig rig="contrasting" dir="t">
                <a:rot lat="0" lon="0" rev="3000000"/>
              </a:lightRig>
            </a:scene3d>
            <a:sp3d contourW="7620">
              <a:bevelT w="95250" h="31750"/>
              <a:contourClr>
                <a:srgbClr val="333333"/>
              </a:contourClr>
            </a:sp3d>
          </p:spPr>
        </p:pic>
      </p:grpSp>
      <p:pic>
        <p:nvPicPr>
          <p:cNvPr id="88" name="圖片 87" descr="對話框-03.png">
            <a:extLst>
              <a:ext uri="{FF2B5EF4-FFF2-40B4-BE49-F238E27FC236}">
                <a16:creationId xmlns:a16="http://schemas.microsoft.com/office/drawing/2014/main" id="{F68F76F2-AFDB-F945-A515-0E910EB96FD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23341" y="1576060"/>
            <a:ext cx="2666328" cy="1782198"/>
          </a:xfrm>
          <a:prstGeom prst="rect">
            <a:avLst/>
          </a:prstGeom>
        </p:spPr>
      </p:pic>
      <p:sp>
        <p:nvSpPr>
          <p:cNvPr id="9" name="剪去對角線角落矩形 8">
            <a:extLst>
              <a:ext uri="{FF2B5EF4-FFF2-40B4-BE49-F238E27FC236}">
                <a16:creationId xmlns:a16="http://schemas.microsoft.com/office/drawing/2014/main" id="{749F45AA-8665-EB45-AD03-A008D76AB2EC}"/>
              </a:ext>
            </a:extLst>
          </p:cNvPr>
          <p:cNvSpPr/>
          <p:nvPr/>
        </p:nvSpPr>
        <p:spPr>
          <a:xfrm>
            <a:off x="6487109" y="1949846"/>
            <a:ext cx="2250224" cy="911011"/>
          </a:xfrm>
          <a:prstGeom prst="snip2Diag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tx1">
                    <a:lumMod val="85000"/>
                    <a:lumOff val="15000"/>
                  </a:schemeClr>
                </a:solidFill>
                <a:latin typeface="Microsoft JhengHei"/>
                <a:ea typeface="Microsoft JhengHei"/>
                <a:cs typeface="Microsoft JhengHei"/>
              </a:rPr>
              <a:t>以 </a:t>
            </a:r>
            <a:r>
              <a:rPr lang="en" altLang="zh-TW" sz="1600" b="1" dirty="0" err="1">
                <a:solidFill>
                  <a:schemeClr val="tx1">
                    <a:lumMod val="85000"/>
                    <a:lumOff val="15000"/>
                  </a:schemeClr>
                </a:solidFill>
                <a:latin typeface="Microsoft JhengHei"/>
                <a:ea typeface="Microsoft JhengHei"/>
                <a:cs typeface="Microsoft JhengHei"/>
              </a:rPr>
              <a:t>iSER</a:t>
            </a:r>
            <a:r>
              <a:rPr lang="en" altLang="zh-TW" sz="1600" b="1" dirty="0">
                <a:solidFill>
                  <a:schemeClr val="tx1">
                    <a:lumMod val="85000"/>
                    <a:lumOff val="15000"/>
                  </a:schemeClr>
                </a:solidFill>
                <a:latin typeface="Microsoft JhengHei"/>
                <a:ea typeface="Microsoft JhengHei"/>
                <a:cs typeface="Microsoft JhengHei"/>
              </a:rPr>
              <a:t> </a:t>
            </a:r>
            <a:r>
              <a:rPr lang="zh-TW" altLang="en-US" sz="1600" b="1" dirty="0">
                <a:solidFill>
                  <a:schemeClr val="tx1">
                    <a:lumMod val="85000"/>
                    <a:lumOff val="15000"/>
                  </a:schemeClr>
                </a:solidFill>
                <a:latin typeface="Microsoft JhengHei"/>
                <a:ea typeface="Microsoft JhengHei"/>
                <a:cs typeface="Microsoft JhengHei"/>
              </a:rPr>
              <a:t>建立 </a:t>
            </a:r>
            <a:r>
              <a:rPr lang="en" altLang="zh-TW" sz="1600" b="1" dirty="0">
                <a:solidFill>
                  <a:schemeClr val="tx1">
                    <a:lumMod val="85000"/>
                    <a:lumOff val="15000"/>
                  </a:schemeClr>
                </a:solidFill>
                <a:latin typeface="Microsoft JhengHei"/>
                <a:ea typeface="Microsoft JhengHei"/>
                <a:cs typeface="Microsoft JhengHei"/>
              </a:rPr>
              <a:t>VJBOD </a:t>
            </a:r>
            <a:r>
              <a:rPr lang="zh-TW" altLang="en-US" sz="1600" b="1" dirty="0">
                <a:solidFill>
                  <a:schemeClr val="tx1">
                    <a:lumMod val="85000"/>
                    <a:lumOff val="15000"/>
                  </a:schemeClr>
                </a:solidFill>
                <a:latin typeface="Microsoft JhengHei"/>
                <a:ea typeface="Microsoft JhengHei"/>
                <a:cs typeface="Microsoft JhengHei"/>
              </a:rPr>
              <a:t>的隨機寫入效能較 </a:t>
            </a:r>
            <a:r>
              <a:rPr lang="en" altLang="zh-TW" sz="1600" b="1" dirty="0">
                <a:solidFill>
                  <a:schemeClr val="tx1">
                    <a:lumMod val="85000"/>
                    <a:lumOff val="15000"/>
                  </a:schemeClr>
                </a:solidFill>
                <a:latin typeface="Microsoft JhengHei"/>
                <a:ea typeface="Microsoft JhengHei"/>
                <a:cs typeface="Microsoft JhengHei"/>
              </a:rPr>
              <a:t>TCP </a:t>
            </a:r>
            <a:r>
              <a:rPr lang="zh-TW" altLang="en-US" sz="1600" b="1" dirty="0">
                <a:solidFill>
                  <a:schemeClr val="tx1">
                    <a:lumMod val="85000"/>
                    <a:lumOff val="15000"/>
                  </a:schemeClr>
                </a:solidFill>
                <a:latin typeface="Microsoft JhengHei"/>
                <a:ea typeface="Microsoft JhengHei"/>
                <a:cs typeface="Microsoft JhengHei"/>
              </a:rPr>
              <a:t>提升 </a:t>
            </a:r>
            <a:r>
              <a:rPr lang="en-US" altLang="zh-TW" sz="1600" b="1" dirty="0">
                <a:solidFill>
                  <a:schemeClr val="tx1">
                    <a:lumMod val="85000"/>
                    <a:lumOff val="15000"/>
                  </a:schemeClr>
                </a:solidFill>
                <a:latin typeface="Microsoft JhengHei"/>
                <a:ea typeface="Microsoft JhengHei"/>
                <a:cs typeface="Microsoft JhengHei"/>
              </a:rPr>
              <a:t>80%</a:t>
            </a:r>
          </a:p>
        </p:txBody>
      </p:sp>
    </p:spTree>
    <p:extLst>
      <p:ext uri="{BB962C8B-B14F-4D97-AF65-F5344CB8AC3E}">
        <p14:creationId xmlns:p14="http://schemas.microsoft.com/office/powerpoint/2010/main" val="15603819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grpSp>
        <p:nvGrpSpPr>
          <p:cNvPr id="24" name="群組 23">
            <a:extLst>
              <a:ext uri="{FF2B5EF4-FFF2-40B4-BE49-F238E27FC236}">
                <a16:creationId xmlns:a16="http://schemas.microsoft.com/office/drawing/2014/main" id="{D0CCBB29-8736-6A47-9A77-44336B2A47D3}"/>
              </a:ext>
            </a:extLst>
          </p:cNvPr>
          <p:cNvGrpSpPr/>
          <p:nvPr/>
        </p:nvGrpSpPr>
        <p:grpSpPr>
          <a:xfrm>
            <a:off x="0" y="2115301"/>
            <a:ext cx="9144000" cy="3046698"/>
            <a:chOff x="0" y="2339176"/>
            <a:chExt cx="9139058" cy="3046698"/>
          </a:xfrm>
        </p:grpSpPr>
        <p:pic>
          <p:nvPicPr>
            <p:cNvPr id="25" name="圖片 24">
              <a:extLst>
                <a:ext uri="{FF2B5EF4-FFF2-40B4-BE49-F238E27FC236}">
                  <a16:creationId xmlns:a16="http://schemas.microsoft.com/office/drawing/2014/main" id="{691B54E1-DA15-BD43-BA3C-7A2EF18C01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339176"/>
              <a:ext cx="3046697" cy="3046698"/>
            </a:xfrm>
            <a:prstGeom prst="rect">
              <a:avLst/>
            </a:prstGeom>
          </p:spPr>
        </p:pic>
        <p:pic>
          <p:nvPicPr>
            <p:cNvPr id="26" name="圖片 25">
              <a:extLst>
                <a:ext uri="{FF2B5EF4-FFF2-40B4-BE49-F238E27FC236}">
                  <a16:creationId xmlns:a16="http://schemas.microsoft.com/office/drawing/2014/main" id="{1CAA68E1-9609-7647-836F-B8A4FD9D78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3046697" y="2339176"/>
              <a:ext cx="3046697" cy="3046698"/>
            </a:xfrm>
            <a:prstGeom prst="rect">
              <a:avLst/>
            </a:prstGeom>
          </p:spPr>
        </p:pic>
        <p:pic>
          <p:nvPicPr>
            <p:cNvPr id="27" name="圖片 26">
              <a:extLst>
                <a:ext uri="{FF2B5EF4-FFF2-40B4-BE49-F238E27FC236}">
                  <a16:creationId xmlns:a16="http://schemas.microsoft.com/office/drawing/2014/main" id="{9033DC1B-D656-E440-80BA-B6B388EF9C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2361" y="2339176"/>
              <a:ext cx="3046697" cy="3046698"/>
            </a:xfrm>
            <a:prstGeom prst="rect">
              <a:avLst/>
            </a:prstGeom>
          </p:spPr>
        </p:pic>
      </p:grpSp>
      <p:sp>
        <p:nvSpPr>
          <p:cNvPr id="705" name="Shape 705"/>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buClr>
                <a:srgbClr val="FFFF00"/>
              </a:buClr>
              <a:buSzPts val="800"/>
              <a:buFont typeface="Arial"/>
            </a:pPr>
            <a:r>
              <a:rPr lang="zh-TW" altLang="en-US" sz="3600" dirty="0">
                <a:solidFill>
                  <a:srgbClr val="FFFFFF"/>
                </a:solidFill>
                <a:latin typeface="Microsoft JhengHei"/>
                <a:ea typeface="Microsoft JhengHei"/>
                <a:cs typeface="Microsoft JhengHei"/>
              </a:rPr>
              <a:t>輕鬆啟用基於 RoCE 的 iSER</a:t>
            </a:r>
            <a:endParaRPr lang="zh-TW" altLang="en-US" sz="3600" i="0" u="none" strike="noStrike" cap="none" dirty="0">
              <a:solidFill>
                <a:srgbClr val="FFFFFF"/>
              </a:solidFill>
              <a:latin typeface="Microsoft JhengHei"/>
              <a:ea typeface="Microsoft JhengHei"/>
              <a:cs typeface="Microsoft JhengHei"/>
            </a:endParaRPr>
          </a:p>
        </p:txBody>
      </p:sp>
      <p:pic>
        <p:nvPicPr>
          <p:cNvPr id="7" name="圖片 6">
            <a:extLst>
              <a:ext uri="{FF2B5EF4-FFF2-40B4-BE49-F238E27FC236}">
                <a16:creationId xmlns:a16="http://schemas.microsoft.com/office/drawing/2014/main" id="{C0676950-0D07-4C32-98A7-870DD34B9B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43286" y="1727764"/>
            <a:ext cx="3649756" cy="3312702"/>
          </a:xfrm>
          <a:prstGeom prst="rect">
            <a:avLst/>
          </a:prstGeom>
          <a:effectLst>
            <a:outerShdw blurRad="63500" sx="102000" sy="102000" algn="ctr" rotWithShape="0">
              <a:prstClr val="black">
                <a:alpha val="40000"/>
              </a:prstClr>
            </a:outerShdw>
          </a:effectLst>
        </p:spPr>
      </p:pic>
      <p:sp>
        <p:nvSpPr>
          <p:cNvPr id="8" name="內容版面配置區 3">
            <a:extLst>
              <a:ext uri="{FF2B5EF4-FFF2-40B4-BE49-F238E27FC236}">
                <a16:creationId xmlns:a16="http://schemas.microsoft.com/office/drawing/2014/main" id="{8AC80B92-2BF3-4ED9-BE8E-E949EBAEEE76}"/>
              </a:ext>
            </a:extLst>
          </p:cNvPr>
          <p:cNvSpPr>
            <a:spLocks noGrp="1"/>
          </p:cNvSpPr>
          <p:nvPr>
            <p:ph idx="1"/>
          </p:nvPr>
        </p:nvSpPr>
        <p:spPr>
          <a:xfrm>
            <a:off x="416559" y="1089455"/>
            <a:ext cx="8363501" cy="1276619"/>
          </a:xfrm>
        </p:spPr>
        <p:txBody>
          <a:bodyPr>
            <a:normAutofit lnSpcReduction="10000"/>
          </a:bodyPr>
          <a:lstStyle/>
          <a:p>
            <a:r>
              <a:rPr kumimoji="1" lang="zh-TW" altLang="en-US" sz="1800" dirty="0"/>
              <a:t>欲啟用 </a:t>
            </a:r>
            <a:r>
              <a:rPr kumimoji="1" lang="en" altLang="zh-TW" sz="1800" dirty="0"/>
              <a:t>QNAP VJBOD </a:t>
            </a:r>
            <a:r>
              <a:rPr kumimoji="1" lang="zh-TW" altLang="en-US" sz="1800" dirty="0"/>
              <a:t>的 </a:t>
            </a:r>
            <a:r>
              <a:rPr kumimoji="1" lang="en" altLang="zh-TW" sz="1800" dirty="0"/>
              <a:t>iSER </a:t>
            </a:r>
            <a:r>
              <a:rPr kumimoji="1" lang="zh-TW" altLang="en-US" sz="1800" dirty="0"/>
              <a:t>功能，不需要如同 </a:t>
            </a:r>
            <a:r>
              <a:rPr kumimoji="1" lang="en" altLang="zh-TW" sz="1800" dirty="0"/>
              <a:t>VMware </a:t>
            </a:r>
            <a:r>
              <a:rPr kumimoji="1" lang="zh-TW" altLang="en-US" sz="1800" dirty="0"/>
              <a:t>具備複雜的設定</a:t>
            </a:r>
          </a:p>
          <a:p>
            <a:r>
              <a:rPr kumimoji="1" lang="zh-TW" altLang="en-US" sz="1800" dirty="0"/>
              <a:t>透過 </a:t>
            </a:r>
            <a:r>
              <a:rPr kumimoji="1" lang="en" altLang="zh-TW" sz="1800" dirty="0"/>
              <a:t>VJBOD </a:t>
            </a:r>
            <a:r>
              <a:rPr kumimoji="1" lang="zh-TW" altLang="en-US" sz="1800" dirty="0"/>
              <a:t>建立精靈，可以一眼識別本地和遠端支援 </a:t>
            </a:r>
            <a:r>
              <a:rPr kumimoji="1" lang="en" altLang="zh-TW" sz="1800" dirty="0"/>
              <a:t>iSER </a:t>
            </a:r>
            <a:r>
              <a:rPr kumimoji="1" lang="zh-TW" altLang="en-US" sz="1800" dirty="0"/>
              <a:t>的網路卡</a:t>
            </a:r>
            <a:br>
              <a:rPr kumimoji="1" lang="zh-TW" altLang="en-US" sz="1800" dirty="0"/>
            </a:br>
            <a:r>
              <a:rPr kumimoji="1" lang="zh-TW" altLang="en-US" sz="1800" dirty="0"/>
              <a:t>選定完成及啟用 </a:t>
            </a:r>
            <a:r>
              <a:rPr kumimoji="1" lang="en" altLang="zh-TW" sz="1800" dirty="0"/>
              <a:t>iSER </a:t>
            </a:r>
            <a:r>
              <a:rPr kumimoji="1" lang="zh-TW" altLang="en-US" sz="1800" dirty="0"/>
              <a:t>連線</a:t>
            </a:r>
          </a:p>
          <a:p>
            <a:r>
              <a:rPr kumimoji="1" lang="zh-TW" altLang="en-US" sz="1800" dirty="0"/>
              <a:t>斷線重連同樣適用 </a:t>
            </a:r>
            <a:r>
              <a:rPr kumimoji="1" lang="en" altLang="zh-TW" sz="1800" dirty="0"/>
              <a:t>iSER </a:t>
            </a:r>
            <a:r>
              <a:rPr kumimoji="1" lang="zh-TW" altLang="en-US" sz="1800" dirty="0"/>
              <a:t>協定</a:t>
            </a:r>
          </a:p>
          <a:p>
            <a:endParaRPr kumimoji="1" lang="zh-TW" altLang="en-US" sz="1800" dirty="0"/>
          </a:p>
        </p:txBody>
      </p:sp>
      <p:grpSp>
        <p:nvGrpSpPr>
          <p:cNvPr id="9" name="群組 8">
            <a:extLst>
              <a:ext uri="{FF2B5EF4-FFF2-40B4-BE49-F238E27FC236}">
                <a16:creationId xmlns:a16="http://schemas.microsoft.com/office/drawing/2014/main" id="{2C1F5C9B-802B-4054-A346-59EFAB30BE0D}"/>
              </a:ext>
            </a:extLst>
          </p:cNvPr>
          <p:cNvGrpSpPr/>
          <p:nvPr/>
        </p:nvGrpSpPr>
        <p:grpSpPr>
          <a:xfrm>
            <a:off x="551339" y="2366074"/>
            <a:ext cx="4508273" cy="2526117"/>
            <a:chOff x="821316" y="2498244"/>
            <a:chExt cx="4096804" cy="2138365"/>
          </a:xfrm>
        </p:grpSpPr>
        <p:pic>
          <p:nvPicPr>
            <p:cNvPr id="10" name="圖片 3" descr="一張含有 螢幕擷取畫面 的圖片&#10;&#10;描述是以非常高的可信度產生">
              <a:extLst>
                <a:ext uri="{FF2B5EF4-FFF2-40B4-BE49-F238E27FC236}">
                  <a16:creationId xmlns:a16="http://schemas.microsoft.com/office/drawing/2014/main" id="{12B4D05C-CEE7-495D-A67D-DC0783FD63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21316" y="2498244"/>
              <a:ext cx="4096804" cy="1651010"/>
            </a:xfrm>
            <a:prstGeom prst="rect">
              <a:avLst/>
            </a:prstGeom>
            <a:effectLst>
              <a:outerShdw blurRad="63500" sx="101000" sy="101000" algn="ctr" rotWithShape="0">
                <a:schemeClr val="tx1">
                  <a:lumMod val="50000"/>
                  <a:lumOff val="50000"/>
                  <a:alpha val="40000"/>
                </a:schemeClr>
              </a:outerShdw>
            </a:effectLst>
          </p:spPr>
        </p:pic>
        <p:pic>
          <p:nvPicPr>
            <p:cNvPr id="11" name="圖片 3" descr="一張含有 螢幕擷取畫面 的圖片&#10;&#10;描述是以非常高的可信度產生">
              <a:extLst>
                <a:ext uri="{FF2B5EF4-FFF2-40B4-BE49-F238E27FC236}">
                  <a16:creationId xmlns:a16="http://schemas.microsoft.com/office/drawing/2014/main" id="{FE7CD0A7-4CE6-4761-ADAE-196906436F1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21316" y="4112217"/>
              <a:ext cx="4096804" cy="524392"/>
            </a:xfrm>
            <a:prstGeom prst="rect">
              <a:avLst/>
            </a:prstGeom>
            <a:effectLst>
              <a:outerShdw blurRad="50800" dist="38100" dir="5400000" sx="101000" sy="101000" algn="t" rotWithShape="0">
                <a:schemeClr val="tx1">
                  <a:lumMod val="50000"/>
                  <a:lumOff val="50000"/>
                  <a:alpha val="40000"/>
                </a:schemeClr>
              </a:outerShdw>
            </a:effectLst>
          </p:spPr>
        </p:pic>
      </p:grpSp>
      <p:sp>
        <p:nvSpPr>
          <p:cNvPr id="12" name="矩形 11">
            <a:extLst>
              <a:ext uri="{FF2B5EF4-FFF2-40B4-BE49-F238E27FC236}">
                <a16:creationId xmlns:a16="http://schemas.microsoft.com/office/drawing/2014/main" id="{6982C573-4B11-4620-A660-4CC0B71697C7}"/>
              </a:ext>
            </a:extLst>
          </p:cNvPr>
          <p:cNvSpPr/>
          <p:nvPr/>
        </p:nvSpPr>
        <p:spPr>
          <a:xfrm>
            <a:off x="6424792" y="2083801"/>
            <a:ext cx="1124752" cy="461665"/>
          </a:xfrm>
          <a:prstGeom prst="rect">
            <a:avLst/>
          </a:prstGeom>
        </p:spPr>
        <p:txBody>
          <a:bodyPr wrap="square">
            <a:spAutoFit/>
          </a:bodyPr>
          <a:lstStyle/>
          <a:p>
            <a:pPr lvl="0" algn="ctr"/>
            <a:r>
              <a:rPr lang="zh-TW" altLang="en-US" sz="1200" b="1">
                <a:solidFill>
                  <a:schemeClr val="tx1">
                    <a:lumMod val="85000"/>
                    <a:lumOff val="15000"/>
                  </a:schemeClr>
                </a:solidFill>
                <a:latin typeface="+mj-ea"/>
                <a:ea typeface="+mj-ea"/>
              </a:rPr>
              <a:t>隨時檢測</a:t>
            </a:r>
            <a:r>
              <a:rPr lang="en-US" altLang="zh-TW" sz="1200" b="1">
                <a:solidFill>
                  <a:schemeClr val="tx1">
                    <a:lumMod val="85000"/>
                    <a:lumOff val="15000"/>
                  </a:schemeClr>
                </a:solidFill>
                <a:latin typeface="+mj-ea"/>
                <a:ea typeface="+mj-ea"/>
              </a:rPr>
              <a:t> </a:t>
            </a:r>
            <a:r>
              <a:rPr lang="af-ZA" altLang="en-US" sz="1200" b="1">
                <a:solidFill>
                  <a:schemeClr val="tx1">
                    <a:lumMod val="85000"/>
                    <a:lumOff val="15000"/>
                  </a:schemeClr>
                </a:solidFill>
                <a:latin typeface="+mj-ea"/>
                <a:ea typeface="+mj-ea"/>
              </a:rPr>
              <a:t>VJBOD</a:t>
            </a:r>
            <a:r>
              <a:rPr lang="zh-TW" altLang="en-US" sz="1200" b="1">
                <a:solidFill>
                  <a:schemeClr val="tx1">
                    <a:lumMod val="85000"/>
                    <a:lumOff val="15000"/>
                  </a:schemeClr>
                </a:solidFill>
                <a:latin typeface="+mj-ea"/>
                <a:ea typeface="+mj-ea"/>
              </a:rPr>
              <a:t> 連線</a:t>
            </a:r>
          </a:p>
        </p:txBody>
      </p:sp>
      <p:sp>
        <p:nvSpPr>
          <p:cNvPr id="13" name="矩形 12">
            <a:extLst>
              <a:ext uri="{FF2B5EF4-FFF2-40B4-BE49-F238E27FC236}">
                <a16:creationId xmlns:a16="http://schemas.microsoft.com/office/drawing/2014/main" id="{3355F65E-EE4B-4614-9490-C8E8EF6D4D28}"/>
              </a:ext>
            </a:extLst>
          </p:cNvPr>
          <p:cNvSpPr/>
          <p:nvPr/>
        </p:nvSpPr>
        <p:spPr>
          <a:xfrm>
            <a:off x="5224181" y="3137446"/>
            <a:ext cx="971014" cy="646331"/>
          </a:xfrm>
          <a:prstGeom prst="rect">
            <a:avLst/>
          </a:prstGeom>
        </p:spPr>
        <p:txBody>
          <a:bodyPr wrap="square">
            <a:spAutoFit/>
          </a:bodyPr>
          <a:lstStyle/>
          <a:p>
            <a:pPr lvl="0" algn="ctr"/>
            <a:r>
              <a:rPr lang="zh-TW" altLang="en-US" sz="1200" b="1">
                <a:solidFill>
                  <a:schemeClr val="tx1">
                    <a:lumMod val="85000"/>
                    <a:lumOff val="15000"/>
                  </a:schemeClr>
                </a:solidFill>
                <a:latin typeface="+mj-ea"/>
                <a:ea typeface="+mj-ea"/>
              </a:rPr>
              <a:t>當連線完成自動掛載儲存區</a:t>
            </a:r>
          </a:p>
        </p:txBody>
      </p:sp>
      <p:sp>
        <p:nvSpPr>
          <p:cNvPr id="15" name="矩形 14">
            <a:extLst>
              <a:ext uri="{FF2B5EF4-FFF2-40B4-BE49-F238E27FC236}">
                <a16:creationId xmlns:a16="http://schemas.microsoft.com/office/drawing/2014/main" id="{742D5496-319D-4E4C-9D28-1673F266E9E7}"/>
              </a:ext>
            </a:extLst>
          </p:cNvPr>
          <p:cNvSpPr/>
          <p:nvPr/>
        </p:nvSpPr>
        <p:spPr>
          <a:xfrm>
            <a:off x="6385138" y="4091552"/>
            <a:ext cx="1216066" cy="646331"/>
          </a:xfrm>
          <a:prstGeom prst="rect">
            <a:avLst/>
          </a:prstGeom>
        </p:spPr>
        <p:txBody>
          <a:bodyPr wrap="square">
            <a:spAutoFit/>
          </a:bodyPr>
          <a:lstStyle/>
          <a:p>
            <a:pPr lvl="0" algn="ctr"/>
            <a:r>
              <a:rPr lang="zh-TW" altLang="en-US" sz="1200" b="1">
                <a:solidFill>
                  <a:schemeClr val="tx1">
                    <a:lumMod val="85000"/>
                    <a:lumOff val="15000"/>
                  </a:schemeClr>
                </a:solidFill>
                <a:latin typeface="+mj-ea"/>
                <a:ea typeface="+mj-ea"/>
              </a:rPr>
              <a:t>依照 </a:t>
            </a:r>
            <a:endParaRPr lang="en-US" altLang="zh-TW" sz="1200" b="1">
              <a:solidFill>
                <a:schemeClr val="tx1">
                  <a:lumMod val="85000"/>
                  <a:lumOff val="15000"/>
                </a:schemeClr>
              </a:solidFill>
              <a:latin typeface="+mj-ea"/>
              <a:ea typeface="+mj-ea"/>
            </a:endParaRPr>
          </a:p>
          <a:p>
            <a:pPr lvl="0" algn="ctr"/>
            <a:r>
              <a:rPr lang="af-ZA" altLang="en-US" sz="1200" b="1">
                <a:solidFill>
                  <a:schemeClr val="tx1">
                    <a:lumMod val="85000"/>
                    <a:lumOff val="15000"/>
                  </a:schemeClr>
                </a:solidFill>
                <a:latin typeface="+mj-ea"/>
                <a:ea typeface="+mj-ea"/>
              </a:rPr>
              <a:t>iSER </a:t>
            </a:r>
            <a:r>
              <a:rPr lang="en-US" altLang="en-US" sz="1200" b="1">
                <a:solidFill>
                  <a:schemeClr val="tx1">
                    <a:lumMod val="85000"/>
                    <a:lumOff val="15000"/>
                  </a:schemeClr>
                </a:solidFill>
                <a:latin typeface="+mj-ea"/>
                <a:ea typeface="+mj-ea"/>
              </a:rPr>
              <a:t>&gt; TCP</a:t>
            </a:r>
            <a:r>
              <a:rPr lang="zh-TW" altLang="en-US" sz="1200" b="1">
                <a:solidFill>
                  <a:schemeClr val="tx1">
                    <a:lumMod val="85000"/>
                    <a:lumOff val="15000"/>
                  </a:schemeClr>
                </a:solidFill>
                <a:latin typeface="+mj-ea"/>
                <a:ea typeface="+mj-ea"/>
              </a:rPr>
              <a:t> </a:t>
            </a:r>
            <a:endParaRPr lang="en-US" altLang="zh-TW" sz="1200" b="1">
              <a:solidFill>
                <a:schemeClr val="tx1">
                  <a:lumMod val="85000"/>
                  <a:lumOff val="15000"/>
                </a:schemeClr>
              </a:solidFill>
              <a:latin typeface="+mj-ea"/>
              <a:ea typeface="+mj-ea"/>
            </a:endParaRPr>
          </a:p>
          <a:p>
            <a:pPr lvl="0" algn="ctr"/>
            <a:r>
              <a:rPr lang="zh-TW" altLang="en-US" sz="1200" b="1">
                <a:solidFill>
                  <a:schemeClr val="tx1">
                    <a:lumMod val="85000"/>
                    <a:lumOff val="15000"/>
                  </a:schemeClr>
                </a:solidFill>
                <a:latin typeface="+mj-ea"/>
                <a:ea typeface="+mj-ea"/>
              </a:rPr>
              <a:t>順序嘗試重連</a:t>
            </a:r>
            <a:endParaRPr lang="en-US" altLang="zh-TW" sz="1200" b="1">
              <a:solidFill>
                <a:schemeClr val="tx1">
                  <a:lumMod val="85000"/>
                  <a:lumOff val="15000"/>
                </a:schemeClr>
              </a:solidFill>
              <a:latin typeface="+mj-ea"/>
              <a:ea typeface="+mj-ea"/>
            </a:endParaRPr>
          </a:p>
        </p:txBody>
      </p:sp>
      <p:sp>
        <p:nvSpPr>
          <p:cNvPr id="16" name="矩形 15">
            <a:extLst>
              <a:ext uri="{FF2B5EF4-FFF2-40B4-BE49-F238E27FC236}">
                <a16:creationId xmlns:a16="http://schemas.microsoft.com/office/drawing/2014/main" id="{0D9B598D-C344-435B-9638-74CE72914311}"/>
              </a:ext>
            </a:extLst>
          </p:cNvPr>
          <p:cNvSpPr/>
          <p:nvPr/>
        </p:nvSpPr>
        <p:spPr>
          <a:xfrm>
            <a:off x="7588421" y="3228460"/>
            <a:ext cx="1191639" cy="646331"/>
          </a:xfrm>
          <a:prstGeom prst="rect">
            <a:avLst/>
          </a:prstGeom>
        </p:spPr>
        <p:txBody>
          <a:bodyPr wrap="square">
            <a:spAutoFit/>
          </a:bodyPr>
          <a:lstStyle/>
          <a:p>
            <a:pPr lvl="0" algn="ctr"/>
            <a:r>
              <a:rPr lang="zh-TW" altLang="en-US" sz="1200" b="1">
                <a:solidFill>
                  <a:schemeClr val="tx1">
                    <a:lumMod val="85000"/>
                    <a:lumOff val="15000"/>
                  </a:schemeClr>
                </a:solidFill>
                <a:latin typeface="+mj-ea"/>
                <a:ea typeface="+mj-ea"/>
              </a:rPr>
              <a:t>於斷線 15 秒內儲存空間進入保護模式</a:t>
            </a:r>
          </a:p>
        </p:txBody>
      </p:sp>
      <p:pic>
        <p:nvPicPr>
          <p:cNvPr id="17" name="圖片 16">
            <a:extLst>
              <a:ext uri="{FF2B5EF4-FFF2-40B4-BE49-F238E27FC236}">
                <a16:creationId xmlns:a16="http://schemas.microsoft.com/office/drawing/2014/main" id="{B92A3313-D89B-4595-911A-D74373F46412}"/>
              </a:ext>
            </a:extLst>
          </p:cNvPr>
          <p:cNvPicPr>
            <a:picLocks noChangeAspect="1"/>
          </p:cNvPicPr>
          <p:nvPr/>
        </p:nvPicPr>
        <p:blipFill>
          <a:blip r:embed="rId7"/>
          <a:stretch>
            <a:fillRect/>
          </a:stretch>
        </p:blipFill>
        <p:spPr>
          <a:xfrm>
            <a:off x="6667141" y="3033982"/>
            <a:ext cx="689002" cy="749796"/>
          </a:xfrm>
          <a:prstGeom prst="rect">
            <a:avLst/>
          </a:prstGeom>
        </p:spPr>
      </p:pic>
    </p:spTree>
    <p:extLst>
      <p:ext uri="{BB962C8B-B14F-4D97-AF65-F5344CB8AC3E}">
        <p14:creationId xmlns:p14="http://schemas.microsoft.com/office/powerpoint/2010/main" val="1665294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pic>
        <p:nvPicPr>
          <p:cNvPr id="6" name="Shape 661" descr="https://previews.123rf.com/images/everythingpossible/everythingpossible1502/everythingpossible150200183/36521380-hand-press-play-button-sign-to-start-or-initiate-projects-as-concept-Stock-Photo.jpg">
            <a:extLst>
              <a:ext uri="{FF2B5EF4-FFF2-40B4-BE49-F238E27FC236}">
                <a16:creationId xmlns:a16="http://schemas.microsoft.com/office/drawing/2014/main" id="{BCAACBA9-5D07-40A2-A28A-F478ECAA8C64}"/>
              </a:ext>
            </a:extLst>
          </p:cNvPr>
          <p:cNvPicPr preferRelativeResize="0"/>
          <p:nvPr/>
        </p:nvPicPr>
        <p:blipFill>
          <a:blip r:embed="rId3" cstate="screen">
            <a:extLst>
              <a:ext uri="{28A0092B-C50C-407E-A947-70E740481C1C}">
                <a14:useLocalDpi xmlns:a14="http://schemas.microsoft.com/office/drawing/2010/main"/>
              </a:ext>
            </a:extLst>
          </a:blip>
          <a:stretch>
            <a:fillRect/>
          </a:stretch>
        </p:blipFill>
        <p:spPr>
          <a:xfrm>
            <a:off x="0" y="0"/>
            <a:ext cx="9322554" cy="5244348"/>
          </a:xfrm>
          <a:prstGeom prst="rect">
            <a:avLst/>
          </a:prstGeom>
          <a:noFill/>
          <a:ln>
            <a:noFill/>
          </a:ln>
        </p:spPr>
      </p:pic>
      <p:sp>
        <p:nvSpPr>
          <p:cNvPr id="698" name="Shape 698"/>
          <p:cNvSpPr/>
          <p:nvPr/>
        </p:nvSpPr>
        <p:spPr>
          <a:xfrm>
            <a:off x="1" y="3813349"/>
            <a:ext cx="9322554" cy="1255814"/>
          </a:xfrm>
          <a:prstGeom prst="rect">
            <a:avLst/>
          </a:prstGeom>
          <a:solidFill>
            <a:schemeClr val="bg1">
              <a:alpha val="81000"/>
            </a:schemeClr>
          </a:solidFill>
          <a:ln>
            <a:noFill/>
          </a:ln>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200"/>
              <a:buFont typeface="Arial"/>
              <a:buNone/>
            </a:pPr>
            <a:endParaRPr sz="4200" b="0" i="0" u="none" strike="noStrike" cap="none">
              <a:solidFill>
                <a:srgbClr val="161D96"/>
              </a:solidFill>
              <a:latin typeface="Arial"/>
              <a:ea typeface="Arial"/>
              <a:cs typeface="Arial"/>
              <a:sym typeface="Arial"/>
            </a:endParaRPr>
          </a:p>
        </p:txBody>
      </p:sp>
      <p:sp>
        <p:nvSpPr>
          <p:cNvPr id="699" name="Shape 699"/>
          <p:cNvSpPr txBox="1"/>
          <p:nvPr/>
        </p:nvSpPr>
        <p:spPr>
          <a:xfrm>
            <a:off x="280687" y="3847832"/>
            <a:ext cx="6401467" cy="1221332"/>
          </a:xfrm>
          <a:prstGeom prst="rect">
            <a:avLst/>
          </a:prstGeom>
          <a:noFill/>
          <a:ln>
            <a:noFill/>
          </a:ln>
        </p:spPr>
        <p:txBody>
          <a:bodyPr spcFirstLastPara="1" wrap="square" lIns="91425" tIns="91425" rIns="91425" bIns="91425" anchor="b" anchorCtr="0">
            <a:noAutofit/>
          </a:bodyPr>
          <a:lstStyle/>
          <a:p>
            <a:pPr>
              <a:buClr>
                <a:schemeClr val="dk1"/>
              </a:buClr>
              <a:buSzPts val="4000"/>
            </a:pPr>
            <a:r>
              <a:rPr lang="zh-TW" altLang="en-US" sz="2800" b="1" dirty="0">
                <a:solidFill>
                  <a:srgbClr val="0070C0"/>
                </a:solidFill>
                <a:latin typeface="Microsoft JhengHei"/>
                <a:ea typeface="Microsoft JhengHei"/>
              </a:rPr>
              <a:t>使用 </a:t>
            </a:r>
            <a:r>
              <a:rPr lang="en-US" altLang="zh-TW" sz="2800" b="1" dirty="0" err="1">
                <a:solidFill>
                  <a:srgbClr val="0070C0"/>
                </a:solidFill>
                <a:latin typeface="Microsoft JhengHei"/>
                <a:ea typeface="Microsoft JhengHei"/>
              </a:rPr>
              <a:t>iSER</a:t>
            </a:r>
            <a:r>
              <a:rPr lang="en-US" altLang="zh-TW" sz="2800" b="1" dirty="0">
                <a:solidFill>
                  <a:srgbClr val="0070C0"/>
                </a:solidFill>
                <a:latin typeface="Microsoft JhengHei"/>
                <a:ea typeface="Microsoft JhengHei"/>
              </a:rPr>
              <a:t> VJBOD </a:t>
            </a:r>
            <a:r>
              <a:rPr lang="zh-TW" altLang="en-US" sz="2800" b="1" dirty="0">
                <a:solidFill>
                  <a:srgbClr val="0070C0"/>
                </a:solidFill>
                <a:latin typeface="Microsoft JhengHei"/>
                <a:ea typeface="Microsoft JhengHei"/>
              </a:rPr>
              <a:t>建立本地虛擬機磁碟</a:t>
            </a:r>
            <a:br>
              <a:rPr lang="en-US" altLang="zh-TW" sz="2800" b="1" dirty="0">
                <a:solidFill>
                  <a:srgbClr val="0070C0"/>
                </a:solidFill>
                <a:latin typeface="Microsoft JhengHei"/>
                <a:ea typeface="Microsoft JhengHei"/>
              </a:rPr>
            </a:br>
            <a:r>
              <a:rPr lang="zh-TW" altLang="en-US" sz="2800" b="1" dirty="0">
                <a:solidFill>
                  <a:srgbClr val="0070C0"/>
                </a:solidFill>
                <a:latin typeface="Microsoft JhengHei"/>
                <a:ea typeface="Microsoft JhengHei"/>
              </a:rPr>
              <a:t>及效能演示</a:t>
            </a:r>
            <a:endParaRPr lang="zh-TW" sz="2800" b="1" dirty="0">
              <a:solidFill>
                <a:srgbClr val="0070C0"/>
              </a:solidFill>
              <a:latin typeface="Microsoft JhengHei"/>
              <a:ea typeface="Microsoft JhengHei"/>
            </a:endParaRPr>
          </a:p>
        </p:txBody>
      </p:sp>
      <p:sp>
        <p:nvSpPr>
          <p:cNvPr id="5" name="圓角矩形 8">
            <a:extLst>
              <a:ext uri="{FF2B5EF4-FFF2-40B4-BE49-F238E27FC236}">
                <a16:creationId xmlns:a16="http://schemas.microsoft.com/office/drawing/2014/main" id="{C2AA847B-B1A6-5E4B-869D-2E2E173C4249}"/>
              </a:ext>
            </a:extLst>
          </p:cNvPr>
          <p:cNvSpPr/>
          <p:nvPr/>
        </p:nvSpPr>
        <p:spPr>
          <a:xfrm>
            <a:off x="378614" y="3725757"/>
            <a:ext cx="1071570" cy="35407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TW" altLang="en-US" sz="1600" b="1">
                <a:solidFill>
                  <a:schemeClr val="bg1"/>
                </a:solidFill>
                <a:latin typeface="Microsoft JhengHei"/>
                <a:ea typeface="Microsoft JhengHei"/>
                <a:cs typeface="Microsoft JhengHei"/>
                <a:sym typeface="Microsoft JhengHei"/>
              </a:rPr>
              <a:t>實際演示</a:t>
            </a:r>
            <a:endParaRPr lang="zh-TW" altLang="en-US" sz="1600"/>
          </a:p>
        </p:txBody>
      </p:sp>
    </p:spTree>
    <p:extLst>
      <p:ext uri="{BB962C8B-B14F-4D97-AF65-F5344CB8AC3E}">
        <p14:creationId xmlns:p14="http://schemas.microsoft.com/office/powerpoint/2010/main" val="8109132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pic>
        <p:nvPicPr>
          <p:cNvPr id="18" name="圖片 17">
            <a:extLst>
              <a:ext uri="{FF2B5EF4-FFF2-40B4-BE49-F238E27FC236}">
                <a16:creationId xmlns:a16="http://schemas.microsoft.com/office/drawing/2014/main" id="{D63E4075-09C3-5D43-9493-544B9173AE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81" y="1839305"/>
            <a:ext cx="9150681" cy="3304195"/>
          </a:xfrm>
          <a:prstGeom prst="rect">
            <a:avLst/>
          </a:prstGeom>
        </p:spPr>
      </p:pic>
      <p:pic>
        <p:nvPicPr>
          <p:cNvPr id="7" name="圖片 8" descr="一張含有 螢幕擷取畫面 的圖片&#10;&#10;描述是以非常高的可信度產生">
            <a:extLst>
              <a:ext uri="{FF2B5EF4-FFF2-40B4-BE49-F238E27FC236}">
                <a16:creationId xmlns:a16="http://schemas.microsoft.com/office/drawing/2014/main" id="{B3BA3C44-E5AC-42AD-B5B0-FAA42022FA6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34841" y="2192539"/>
            <a:ext cx="4524930" cy="2586303"/>
          </a:xfrm>
          <a:prstGeom prst="rect">
            <a:avLst/>
          </a:prstGeom>
          <a:ln>
            <a:solidFill>
              <a:schemeClr val="bg1">
                <a:lumMod val="85000"/>
              </a:schemeClr>
            </a:solidFill>
          </a:ln>
          <a:effectLst>
            <a:reflection blurRad="6350" stA="31000" endPos="9000" dir="5400000" sy="-100000" algn="bl" rotWithShape="0"/>
          </a:effectLst>
        </p:spPr>
      </p:pic>
      <p:sp>
        <p:nvSpPr>
          <p:cNvPr id="2" name="內容版面配置區 1">
            <a:extLst>
              <a:ext uri="{FF2B5EF4-FFF2-40B4-BE49-F238E27FC236}">
                <a16:creationId xmlns:a16="http://schemas.microsoft.com/office/drawing/2014/main" id="{B52D49AE-25F8-1240-BC41-A413554F004C}"/>
              </a:ext>
            </a:extLst>
          </p:cNvPr>
          <p:cNvSpPr>
            <a:spLocks noGrp="1"/>
          </p:cNvSpPr>
          <p:nvPr>
            <p:ph idx="1"/>
          </p:nvPr>
        </p:nvSpPr>
        <p:spPr>
          <a:xfrm>
            <a:off x="457200" y="1063626"/>
            <a:ext cx="8229600" cy="1195218"/>
          </a:xfrm>
        </p:spPr>
        <p:txBody>
          <a:bodyPr vert="horz" lIns="91440" tIns="45720" rIns="91440" bIns="45720" rtlCol="0" anchor="t">
            <a:normAutofit/>
          </a:bodyPr>
          <a:lstStyle/>
          <a:p>
            <a:r>
              <a:rPr kumimoji="1" lang="zh-TW" altLang="en-US"/>
              <a:t>磁碟的問題主要由 </a:t>
            </a:r>
            <a:r>
              <a:rPr kumimoji="1" lang="en" altLang="zh-TW"/>
              <a:t>S.M.A.R.T.</a:t>
            </a:r>
            <a:r>
              <a:rPr kumimoji="1" lang="zh-TW" altLang="en-US"/>
              <a:t>進行偵測和回報，但</a:t>
            </a:r>
            <a:r>
              <a:rPr kumimoji="1" lang="en" altLang="zh-TW"/>
              <a:t>S.M.A.R.T. </a:t>
            </a:r>
            <a:r>
              <a:rPr kumimoji="1" lang="zh-TW" altLang="en-US"/>
              <a:t>只有在磁碟真正出現錯誤時才會回報問題</a:t>
            </a:r>
          </a:p>
          <a:p>
            <a:r>
              <a:rPr kumimoji="1" lang="zh-TW" altLang="en-US"/>
              <a:t>如何才能在錯誤發生之前就偵測到？以避免問題發生</a:t>
            </a:r>
            <a:endParaRPr lang="zh-TW" altLang="en-US"/>
          </a:p>
          <a:p>
            <a:endParaRPr kumimoji="1" lang="zh-TW" altLang="en-US"/>
          </a:p>
        </p:txBody>
      </p:sp>
      <p:sp>
        <p:nvSpPr>
          <p:cNvPr id="730" name="Shape 73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800"/>
              <a:buFont typeface="Arial"/>
              <a:buNone/>
            </a:pPr>
            <a:r>
              <a:rPr lang="zh-TW" sz="3600">
                <a:solidFill>
                  <a:srgbClr val="FFFFFF"/>
                </a:solidFill>
                <a:latin typeface="Microsoft JhengHei"/>
                <a:ea typeface="Microsoft JhengHei"/>
                <a:cs typeface="Microsoft JhengHei"/>
                <a:sym typeface="Microsoft JhengHei"/>
              </a:rPr>
              <a:t>如何用更智慧的方式確認磁碟狀態</a:t>
            </a:r>
            <a:endParaRPr sz="3600" i="0" u="none" strike="noStrike" cap="none">
              <a:solidFill>
                <a:srgbClr val="FFFFFF"/>
              </a:solidFill>
              <a:latin typeface="Microsoft JhengHei"/>
              <a:ea typeface="Microsoft JhengHei"/>
              <a:cs typeface="Microsoft JhengHei"/>
              <a:sym typeface="Microsoft JhengHei"/>
            </a:endParaRPr>
          </a:p>
        </p:txBody>
      </p:sp>
      <p:grpSp>
        <p:nvGrpSpPr>
          <p:cNvPr id="6" name="群組 5">
            <a:extLst>
              <a:ext uri="{FF2B5EF4-FFF2-40B4-BE49-F238E27FC236}">
                <a16:creationId xmlns:a16="http://schemas.microsoft.com/office/drawing/2014/main" id="{ACC40197-338D-7E41-90A9-7D9ABD5DBC74}"/>
              </a:ext>
            </a:extLst>
          </p:cNvPr>
          <p:cNvGrpSpPr/>
          <p:nvPr/>
        </p:nvGrpSpPr>
        <p:grpSpPr>
          <a:xfrm>
            <a:off x="59857" y="2494612"/>
            <a:ext cx="4033414" cy="1079486"/>
            <a:chOff x="9851" y="2537474"/>
            <a:chExt cx="4033414" cy="1079486"/>
          </a:xfrm>
        </p:grpSpPr>
        <p:sp>
          <p:nvSpPr>
            <p:cNvPr id="3" name="圓角矩形 2">
              <a:extLst>
                <a:ext uri="{FF2B5EF4-FFF2-40B4-BE49-F238E27FC236}">
                  <a16:creationId xmlns:a16="http://schemas.microsoft.com/office/drawing/2014/main" id="{456A5C27-6013-DB4D-A6E1-7BFF64A64CD9}"/>
                </a:ext>
              </a:extLst>
            </p:cNvPr>
            <p:cNvSpPr/>
            <p:nvPr/>
          </p:nvSpPr>
          <p:spPr>
            <a:xfrm>
              <a:off x="145775" y="2537474"/>
              <a:ext cx="3897490" cy="1079486"/>
            </a:xfrm>
            <a:prstGeom prst="roundRect">
              <a:avLst>
                <a:gd name="adj" fmla="val 10552"/>
              </a:avLst>
            </a:prstGeom>
            <a:solidFill>
              <a:srgbClr val="267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8" name="圓角矩形 7">
              <a:extLst>
                <a:ext uri="{FF2B5EF4-FFF2-40B4-BE49-F238E27FC236}">
                  <a16:creationId xmlns:a16="http://schemas.microsoft.com/office/drawing/2014/main" id="{A3F91A4E-210A-BB4B-8970-683A5FB5B3FE}"/>
                </a:ext>
              </a:extLst>
            </p:cNvPr>
            <p:cNvSpPr/>
            <p:nvPr/>
          </p:nvSpPr>
          <p:spPr>
            <a:xfrm>
              <a:off x="290406" y="3118199"/>
              <a:ext cx="3580554" cy="338553"/>
            </a:xfrm>
            <a:prstGeom prst="roundRect">
              <a:avLst>
                <a:gd name="adj" fmla="val 349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 name="矩形 3">
              <a:extLst>
                <a:ext uri="{FF2B5EF4-FFF2-40B4-BE49-F238E27FC236}">
                  <a16:creationId xmlns:a16="http://schemas.microsoft.com/office/drawing/2014/main" id="{BC05AB9B-39BB-0D47-8023-DE7F9777916C}"/>
                </a:ext>
              </a:extLst>
            </p:cNvPr>
            <p:cNvSpPr/>
            <p:nvPr/>
          </p:nvSpPr>
          <p:spPr>
            <a:xfrm>
              <a:off x="9851" y="2697937"/>
              <a:ext cx="4033414" cy="400110"/>
            </a:xfrm>
            <a:prstGeom prst="rect">
              <a:avLst/>
            </a:prstGeom>
          </p:spPr>
          <p:txBody>
            <a:bodyPr wrap="square">
              <a:spAutoFit/>
            </a:bodyPr>
            <a:lstStyle/>
            <a:p>
              <a:pPr marL="444500" lvl="0" indent="-342900" algn="ctr"/>
              <a:r>
                <a:rPr lang="zh-TW" altLang="en-US" sz="2000" b="1">
                  <a:solidFill>
                    <a:schemeClr val="bg1"/>
                  </a:solidFill>
                  <a:latin typeface="Microsoft JhengHei"/>
                  <a:ea typeface="Microsoft JhengHei"/>
                  <a:cs typeface="Microsoft JhengHei"/>
                  <a:sym typeface="Microsoft JhengHei"/>
                </a:rPr>
                <a:t>在 </a:t>
              </a:r>
              <a:r>
                <a:rPr lang="en" altLang="zh-TW" sz="2000" b="1">
                  <a:solidFill>
                    <a:schemeClr val="bg1"/>
                  </a:solidFill>
                  <a:latin typeface="Microsoft JhengHei"/>
                  <a:ea typeface="Microsoft JhengHei"/>
                  <a:cs typeface="Microsoft JhengHei"/>
                  <a:sym typeface="Microsoft JhengHei"/>
                </a:rPr>
                <a:t>NAS &amp; HDD </a:t>
              </a:r>
              <a:r>
                <a:rPr lang="zh-TW" altLang="en-US" sz="2000" b="1">
                  <a:solidFill>
                    <a:schemeClr val="bg1"/>
                  </a:solidFill>
                  <a:latin typeface="Microsoft JhengHei"/>
                  <a:ea typeface="Microsoft JhengHei"/>
                  <a:cs typeface="Microsoft JhengHei"/>
                  <a:sym typeface="Microsoft JhengHei"/>
                </a:rPr>
                <a:t>中間的連線問題</a:t>
              </a:r>
              <a:endParaRPr lang="zh-TW" altLang="en-US" sz="2000" b="1">
                <a:solidFill>
                  <a:schemeClr val="bg1"/>
                </a:solidFill>
                <a:latin typeface="Microsoft JhengHei"/>
                <a:ea typeface="Microsoft JhengHei"/>
                <a:cs typeface="Microsoft JhengHei"/>
              </a:endParaRPr>
            </a:p>
          </p:txBody>
        </p:sp>
        <p:sp>
          <p:nvSpPr>
            <p:cNvPr id="5" name="矩形 4">
              <a:extLst>
                <a:ext uri="{FF2B5EF4-FFF2-40B4-BE49-F238E27FC236}">
                  <a16:creationId xmlns:a16="http://schemas.microsoft.com/office/drawing/2014/main" id="{896DED2D-DFD9-524B-A1B5-D95CC05E2CAF}"/>
                </a:ext>
              </a:extLst>
            </p:cNvPr>
            <p:cNvSpPr/>
            <p:nvPr/>
          </p:nvSpPr>
          <p:spPr>
            <a:xfrm>
              <a:off x="344047" y="3118198"/>
              <a:ext cx="3365024" cy="338554"/>
            </a:xfrm>
            <a:prstGeom prst="rect">
              <a:avLst/>
            </a:prstGeom>
          </p:spPr>
          <p:txBody>
            <a:bodyPr wrap="none">
              <a:spAutoFit/>
            </a:bodyPr>
            <a:lstStyle/>
            <a:p>
              <a:pPr marL="444500" lvl="0" indent="-342900" algn="ctr">
                <a:spcBef>
                  <a:spcPts val="450"/>
                </a:spcBef>
              </a:pPr>
              <a:r>
                <a:rPr lang="zh-TW" altLang="en-US" sz="1600" b="1">
                  <a:solidFill>
                    <a:srgbClr val="267098"/>
                  </a:solidFill>
                  <a:latin typeface="Microsoft JhengHei"/>
                  <a:ea typeface="Microsoft JhengHei"/>
                  <a:cs typeface="Microsoft JhengHei"/>
                  <a:sym typeface="Microsoft JhengHei"/>
                </a:rPr>
                <a:t>導致異常的持續磁碟重啟和低效能</a:t>
              </a:r>
              <a:endParaRPr lang="zh-TW" altLang="en-US" sz="1600" b="1">
                <a:solidFill>
                  <a:srgbClr val="267098"/>
                </a:solidFill>
                <a:latin typeface="Microsoft JhengHei"/>
                <a:ea typeface="Microsoft JhengHei"/>
                <a:cs typeface="Microsoft JhengHei"/>
              </a:endParaRPr>
            </a:p>
          </p:txBody>
        </p:sp>
      </p:grpSp>
      <p:grpSp>
        <p:nvGrpSpPr>
          <p:cNvPr id="13" name="群組 12">
            <a:extLst>
              <a:ext uri="{FF2B5EF4-FFF2-40B4-BE49-F238E27FC236}">
                <a16:creationId xmlns:a16="http://schemas.microsoft.com/office/drawing/2014/main" id="{24A5A49D-0784-B146-81F8-3DD61A2F7634}"/>
              </a:ext>
            </a:extLst>
          </p:cNvPr>
          <p:cNvGrpSpPr/>
          <p:nvPr/>
        </p:nvGrpSpPr>
        <p:grpSpPr>
          <a:xfrm>
            <a:off x="9851" y="3673711"/>
            <a:ext cx="4033414" cy="1079486"/>
            <a:chOff x="9851" y="2537474"/>
            <a:chExt cx="4033414" cy="1079486"/>
          </a:xfrm>
        </p:grpSpPr>
        <p:sp>
          <p:nvSpPr>
            <p:cNvPr id="14" name="圓角矩形 13">
              <a:extLst>
                <a:ext uri="{FF2B5EF4-FFF2-40B4-BE49-F238E27FC236}">
                  <a16:creationId xmlns:a16="http://schemas.microsoft.com/office/drawing/2014/main" id="{62CD4077-7E1A-9841-862D-CA3EC49A2488}"/>
                </a:ext>
              </a:extLst>
            </p:cNvPr>
            <p:cNvSpPr/>
            <p:nvPr/>
          </p:nvSpPr>
          <p:spPr>
            <a:xfrm>
              <a:off x="145775" y="2537474"/>
              <a:ext cx="3897490" cy="1079486"/>
            </a:xfrm>
            <a:prstGeom prst="roundRect">
              <a:avLst>
                <a:gd name="adj" fmla="val 10552"/>
              </a:avLst>
            </a:prstGeom>
            <a:solidFill>
              <a:srgbClr val="2670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5" name="圓角矩形 14">
              <a:extLst>
                <a:ext uri="{FF2B5EF4-FFF2-40B4-BE49-F238E27FC236}">
                  <a16:creationId xmlns:a16="http://schemas.microsoft.com/office/drawing/2014/main" id="{E0F4CF31-FA64-0C43-8314-9BE65BA90C60}"/>
                </a:ext>
              </a:extLst>
            </p:cNvPr>
            <p:cNvSpPr/>
            <p:nvPr/>
          </p:nvSpPr>
          <p:spPr>
            <a:xfrm>
              <a:off x="290406" y="3118199"/>
              <a:ext cx="3580554" cy="338553"/>
            </a:xfrm>
            <a:prstGeom prst="roundRect">
              <a:avLst>
                <a:gd name="adj" fmla="val 349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6" name="矩形 15">
              <a:extLst>
                <a:ext uri="{FF2B5EF4-FFF2-40B4-BE49-F238E27FC236}">
                  <a16:creationId xmlns:a16="http://schemas.microsoft.com/office/drawing/2014/main" id="{8184C33E-D80D-9A46-9CFA-FF240157D0F2}"/>
                </a:ext>
              </a:extLst>
            </p:cNvPr>
            <p:cNvSpPr/>
            <p:nvPr/>
          </p:nvSpPr>
          <p:spPr>
            <a:xfrm>
              <a:off x="9851" y="2697937"/>
              <a:ext cx="4033414" cy="400110"/>
            </a:xfrm>
            <a:prstGeom prst="rect">
              <a:avLst/>
            </a:prstGeom>
          </p:spPr>
          <p:txBody>
            <a:bodyPr wrap="square">
              <a:spAutoFit/>
            </a:bodyPr>
            <a:lstStyle/>
            <a:p>
              <a:pPr marL="444500" lvl="0" indent="-342900" algn="ctr"/>
              <a:r>
                <a:rPr lang="zh-TW" altLang="en-US" sz="2000" b="1">
                  <a:solidFill>
                    <a:schemeClr val="bg1"/>
                  </a:solidFill>
                  <a:latin typeface="Microsoft JhengHei"/>
                  <a:ea typeface="Microsoft JhengHei"/>
                  <a:cs typeface="Microsoft JhengHei"/>
                  <a:sym typeface="Microsoft JhengHei"/>
                </a:rPr>
                <a:t>在 </a:t>
              </a:r>
              <a:r>
                <a:rPr lang="en" altLang="zh-TW" sz="2000" b="1">
                  <a:solidFill>
                    <a:schemeClr val="bg1"/>
                  </a:solidFill>
                  <a:latin typeface="Microsoft JhengHei"/>
                  <a:ea typeface="Microsoft JhengHei"/>
                  <a:cs typeface="Microsoft JhengHei"/>
                  <a:sym typeface="Microsoft JhengHei"/>
                </a:rPr>
                <a:t>HDD </a:t>
              </a:r>
              <a:r>
                <a:rPr lang="zh-TW" altLang="en-US" sz="2000" b="1">
                  <a:solidFill>
                    <a:schemeClr val="bg1"/>
                  </a:solidFill>
                  <a:latin typeface="Microsoft JhengHei"/>
                  <a:ea typeface="Microsoft JhengHei"/>
                  <a:cs typeface="Microsoft JhengHei"/>
                  <a:sym typeface="Microsoft JhengHei"/>
                </a:rPr>
                <a:t>上的異常震動</a:t>
              </a:r>
              <a:endParaRPr lang="zh-TW" altLang="en-US" sz="2000" b="1">
                <a:solidFill>
                  <a:schemeClr val="bg1"/>
                </a:solidFill>
                <a:latin typeface="Microsoft JhengHei"/>
                <a:ea typeface="Microsoft JhengHei"/>
                <a:cs typeface="Microsoft JhengHei"/>
              </a:endParaRPr>
            </a:p>
          </p:txBody>
        </p:sp>
        <p:sp>
          <p:nvSpPr>
            <p:cNvPr id="17" name="矩形 16">
              <a:extLst>
                <a:ext uri="{FF2B5EF4-FFF2-40B4-BE49-F238E27FC236}">
                  <a16:creationId xmlns:a16="http://schemas.microsoft.com/office/drawing/2014/main" id="{A07C8682-1BCB-EF4B-A8ED-D4B5A8E26DE3}"/>
                </a:ext>
              </a:extLst>
            </p:cNvPr>
            <p:cNvSpPr/>
            <p:nvPr/>
          </p:nvSpPr>
          <p:spPr>
            <a:xfrm>
              <a:off x="959600" y="3118198"/>
              <a:ext cx="2133918" cy="338554"/>
            </a:xfrm>
            <a:prstGeom prst="rect">
              <a:avLst/>
            </a:prstGeom>
          </p:spPr>
          <p:txBody>
            <a:bodyPr wrap="none">
              <a:spAutoFit/>
            </a:bodyPr>
            <a:lstStyle/>
            <a:p>
              <a:pPr marL="444500" lvl="0" indent="-342900" algn="ctr">
                <a:spcBef>
                  <a:spcPts val="450"/>
                </a:spcBef>
              </a:pPr>
              <a:r>
                <a:rPr lang="zh-TW" altLang="en-US" sz="1600" b="1">
                  <a:solidFill>
                    <a:srgbClr val="267098"/>
                  </a:solidFill>
                  <a:latin typeface="Microsoft JhengHei"/>
                  <a:ea typeface="Microsoft JhengHei"/>
                  <a:cs typeface="Microsoft JhengHei"/>
                  <a:sym typeface="Microsoft JhengHei"/>
                </a:rPr>
                <a:t>導致可能的磁區損壞</a:t>
              </a:r>
              <a:endParaRPr lang="zh-TW" altLang="en-US" sz="1600" b="1">
                <a:solidFill>
                  <a:srgbClr val="267098"/>
                </a:solidFill>
                <a:latin typeface="Microsoft JhengHei"/>
                <a:ea typeface="Microsoft JhengHei"/>
                <a:cs typeface="Microsoft JhengHei"/>
              </a:endParaRPr>
            </a:p>
          </p:txBody>
        </p:sp>
      </p:grpSp>
      <p:pic>
        <p:nvPicPr>
          <p:cNvPr id="735" name="Shape 735" descr="ãDisk Health iconãçåçæå°çµæ"/>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586900" y="3674246"/>
            <a:ext cx="1217641" cy="1221633"/>
          </a:xfrm>
          <a:prstGeom prst="rect">
            <a:avLst/>
          </a:prstGeom>
          <a:noFill/>
          <a:ln>
            <a:noFill/>
          </a:ln>
        </p:spPr>
      </p:pic>
    </p:spTree>
    <p:extLst>
      <p:ext uri="{BB962C8B-B14F-4D97-AF65-F5344CB8AC3E}">
        <p14:creationId xmlns:p14="http://schemas.microsoft.com/office/powerpoint/2010/main" val="6961943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9692A71A-61DC-DB48-BD14-62694ADB808D}"/>
              </a:ext>
            </a:extLst>
          </p:cNvPr>
          <p:cNvSpPr>
            <a:spLocks noGrp="1"/>
          </p:cNvSpPr>
          <p:nvPr>
            <p:ph idx="1"/>
          </p:nvPr>
        </p:nvSpPr>
        <p:spPr>
          <a:xfrm>
            <a:off x="332468" y="1063625"/>
            <a:ext cx="8200046" cy="3530600"/>
          </a:xfrm>
        </p:spPr>
        <p:txBody>
          <a:bodyPr vert="horz" lIns="91440" tIns="45720" rIns="91440" bIns="45720" rtlCol="0" anchor="t">
            <a:normAutofit/>
          </a:bodyPr>
          <a:lstStyle/>
          <a:p>
            <a:r>
              <a:rPr kumimoji="1" lang="en" altLang="zh-TW" dirty="0"/>
              <a:t>IronWolf </a:t>
            </a:r>
            <a:r>
              <a:rPr kumimoji="1" lang="zh-TW" altLang="en-US" dirty="0"/>
              <a:t>健康管理員在 QTS </a:t>
            </a:r>
            <a:r>
              <a:rPr kumimoji="1" lang="en-US" altLang="zh-TW" dirty="0"/>
              <a:t>4.3.5 </a:t>
            </a:r>
            <a:r>
              <a:rPr kumimoji="1" lang="zh-TW" altLang="en-US" dirty="0"/>
              <a:t>導入</a:t>
            </a:r>
            <a:endParaRPr lang="en" altLang="zh-TW" dirty="0"/>
          </a:p>
          <a:p>
            <a:r>
              <a:rPr kumimoji="1" lang="zh-TW" altLang="en-US" dirty="0"/>
              <a:t>透過 </a:t>
            </a:r>
            <a:r>
              <a:rPr kumimoji="1" lang="en" altLang="zh-TW" dirty="0"/>
              <a:t>Seagate </a:t>
            </a:r>
            <a:r>
              <a:rPr kumimoji="1" lang="zh-TW" altLang="en-US" dirty="0"/>
              <a:t>官方提供的偵測工具每日診斷，在磁碟故障前即偵測到潛在問題 </a:t>
            </a:r>
          </a:p>
          <a:p>
            <a:endParaRPr kumimoji="1" lang="zh-TW" altLang="en-US" dirty="0"/>
          </a:p>
          <a:p>
            <a:endParaRPr kumimoji="1" lang="zh-TW" altLang="en-US" dirty="0"/>
          </a:p>
        </p:txBody>
      </p:sp>
      <p:sp>
        <p:nvSpPr>
          <p:cNvPr id="741" name="Shape 74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800"/>
              <a:buFont typeface="Arial"/>
              <a:buNone/>
            </a:pPr>
            <a:r>
              <a:rPr lang="zh-TW" sz="3600" dirty="0">
                <a:solidFill>
                  <a:srgbClr val="FFFFFF"/>
                </a:solidFill>
                <a:latin typeface="Microsoft JhengHei"/>
                <a:ea typeface="Microsoft JhengHei"/>
                <a:cs typeface="Microsoft JhengHei"/>
                <a:sym typeface="Microsoft JhengHei"/>
              </a:rPr>
              <a:t>Seagate </a:t>
            </a:r>
            <a:r>
              <a:rPr lang="zh-TW" sz="3600" i="0" u="none" strike="noStrike" cap="none" dirty="0">
                <a:solidFill>
                  <a:srgbClr val="FFFFFF"/>
                </a:solidFill>
                <a:latin typeface="Microsoft JhengHei"/>
                <a:ea typeface="Microsoft JhengHei"/>
                <a:cs typeface="Microsoft JhengHei"/>
                <a:sym typeface="Microsoft JhengHei"/>
              </a:rPr>
              <a:t>Iron</a:t>
            </a:r>
            <a:r>
              <a:rPr lang="en-US" altLang="zh-TW" sz="3600" i="0" u="none" strike="noStrike" cap="none" dirty="0">
                <a:solidFill>
                  <a:srgbClr val="FFFFFF"/>
                </a:solidFill>
                <a:latin typeface="Microsoft JhengHei"/>
                <a:ea typeface="Microsoft JhengHei"/>
                <a:cs typeface="Microsoft JhengHei"/>
                <a:sym typeface="Microsoft JhengHei"/>
              </a:rPr>
              <a:t>W</a:t>
            </a:r>
            <a:r>
              <a:rPr lang="zh-TW" sz="3600" i="0" u="none" strike="noStrike" cap="none" dirty="0">
                <a:solidFill>
                  <a:srgbClr val="FFFFFF"/>
                </a:solidFill>
                <a:latin typeface="Microsoft JhengHei"/>
                <a:ea typeface="Microsoft JhengHei"/>
                <a:cs typeface="Microsoft JhengHei"/>
                <a:sym typeface="Microsoft JhengHei"/>
              </a:rPr>
              <a:t>olf </a:t>
            </a:r>
            <a:r>
              <a:rPr lang="zh-TW" sz="3600" dirty="0">
                <a:solidFill>
                  <a:srgbClr val="FFFFFF"/>
                </a:solidFill>
                <a:latin typeface="Microsoft JhengHei"/>
                <a:ea typeface="Microsoft JhengHei"/>
                <a:cs typeface="Microsoft JhengHei"/>
                <a:sym typeface="Microsoft JhengHei"/>
              </a:rPr>
              <a:t>健康管理員</a:t>
            </a:r>
            <a:endParaRPr sz="3600" i="0" u="none" strike="noStrike" cap="none" dirty="0">
              <a:solidFill>
                <a:srgbClr val="FFFFFF"/>
              </a:solidFill>
              <a:latin typeface="Microsoft JhengHei"/>
              <a:ea typeface="Microsoft JhengHei"/>
              <a:cs typeface="Microsoft JhengHei"/>
              <a:sym typeface="Microsoft JhengHei"/>
            </a:endParaRPr>
          </a:p>
        </p:txBody>
      </p:sp>
      <p:grpSp>
        <p:nvGrpSpPr>
          <p:cNvPr id="5" name="群組 4">
            <a:extLst>
              <a:ext uri="{FF2B5EF4-FFF2-40B4-BE49-F238E27FC236}">
                <a16:creationId xmlns:a16="http://schemas.microsoft.com/office/drawing/2014/main" id="{55CDB72B-C8E5-FD47-ACAC-2C99E7A3E621}"/>
              </a:ext>
            </a:extLst>
          </p:cNvPr>
          <p:cNvGrpSpPr/>
          <p:nvPr/>
        </p:nvGrpSpPr>
        <p:grpSpPr>
          <a:xfrm>
            <a:off x="220708" y="2221304"/>
            <a:ext cx="8728317" cy="2686425"/>
            <a:chOff x="220708" y="2221304"/>
            <a:chExt cx="8728317" cy="2686425"/>
          </a:xfrm>
        </p:grpSpPr>
        <p:pic>
          <p:nvPicPr>
            <p:cNvPr id="3" name="圖片 3" descr="一張含有 螢幕擷取畫面 的圖片&#10;&#10;描述是以非常高的可信度產生">
              <a:extLst>
                <a:ext uri="{FF2B5EF4-FFF2-40B4-BE49-F238E27FC236}">
                  <a16:creationId xmlns:a16="http://schemas.microsoft.com/office/drawing/2014/main" id="{70FDF377-2723-4938-AA71-456BB87E66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76611" y="2221304"/>
              <a:ext cx="4572414" cy="2686425"/>
            </a:xfrm>
            <a:prstGeom prst="rect">
              <a:avLst/>
            </a:prstGeom>
            <a:ln w="12700">
              <a:solidFill>
                <a:schemeClr val="accent3"/>
              </a:solidFill>
            </a:ln>
            <a:effectLst/>
          </p:spPr>
        </p:pic>
        <p:grpSp>
          <p:nvGrpSpPr>
            <p:cNvPr id="4" name="群組 3">
              <a:extLst>
                <a:ext uri="{FF2B5EF4-FFF2-40B4-BE49-F238E27FC236}">
                  <a16:creationId xmlns:a16="http://schemas.microsoft.com/office/drawing/2014/main" id="{1F2412F4-DA4D-1041-90C7-5F83CF0EA298}"/>
                </a:ext>
              </a:extLst>
            </p:cNvPr>
            <p:cNvGrpSpPr/>
            <p:nvPr/>
          </p:nvGrpSpPr>
          <p:grpSpPr>
            <a:xfrm>
              <a:off x="220708" y="2221304"/>
              <a:ext cx="4155903" cy="2686425"/>
              <a:chOff x="220708" y="2221304"/>
              <a:chExt cx="4155903" cy="2686425"/>
            </a:xfrm>
          </p:grpSpPr>
          <p:graphicFrame>
            <p:nvGraphicFramePr>
              <p:cNvPr id="9" name="Shape 711">
                <a:extLst>
                  <a:ext uri="{FF2B5EF4-FFF2-40B4-BE49-F238E27FC236}">
                    <a16:creationId xmlns:a16="http://schemas.microsoft.com/office/drawing/2014/main" id="{D38C32E3-0A1F-4CA2-A792-320833796B75}"/>
                  </a:ext>
                </a:extLst>
              </p:cNvPr>
              <p:cNvGraphicFramePr/>
              <p:nvPr>
                <p:extLst>
                  <p:ext uri="{D42A27DB-BD31-4B8C-83A1-F6EECF244321}">
                    <p14:modId xmlns:p14="http://schemas.microsoft.com/office/powerpoint/2010/main" val="2795279615"/>
                  </p:ext>
                </p:extLst>
              </p:nvPr>
            </p:nvGraphicFramePr>
            <p:xfrm>
              <a:off x="220708" y="2221304"/>
              <a:ext cx="4155903" cy="2686425"/>
            </p:xfrm>
            <a:graphic>
              <a:graphicData uri="http://schemas.openxmlformats.org/drawingml/2006/table">
                <a:tbl>
                  <a:tblPr firstRow="1" bandRow="1">
                    <a:effectLst/>
                    <a:tableStyleId>{69C7853C-536D-4A76-A0AE-DD22124D55A5}</a:tableStyleId>
                  </a:tblPr>
                  <a:tblGrid>
                    <a:gridCol w="4155903">
                      <a:extLst>
                        <a:ext uri="{9D8B030D-6E8A-4147-A177-3AD203B41FA5}">
                          <a16:colId xmlns:a16="http://schemas.microsoft.com/office/drawing/2014/main" val="20000"/>
                        </a:ext>
                      </a:extLst>
                    </a:gridCol>
                  </a:tblGrid>
                  <a:tr h="383775">
                    <a:tc>
                      <a:txBody>
                        <a:bodyPr/>
                        <a:lstStyle/>
                        <a:p>
                          <a:pPr marL="0" marR="0" lvl="0" indent="0" algn="l" rtl="0">
                            <a:spcBef>
                              <a:spcPts val="0"/>
                            </a:spcBef>
                            <a:spcAft>
                              <a:spcPts val="0"/>
                            </a:spcAft>
                            <a:buNone/>
                          </a:pPr>
                          <a:r>
                            <a:rPr lang="zh-TW" sz="1600" b="1" dirty="0">
                              <a:latin typeface="Microsoft JhengHei"/>
                              <a:ea typeface="Microsoft JhengHei"/>
                              <a:sym typeface="Microsoft JhengHei"/>
                            </a:rPr>
                            <a:t>IHM</a:t>
                          </a:r>
                          <a:r>
                            <a:rPr lang="zh-TW" altLang="en-US" sz="1600" b="1" dirty="0">
                              <a:latin typeface="Microsoft JhengHei"/>
                              <a:ea typeface="Microsoft JhengHei"/>
                              <a:sym typeface="Microsoft JhengHei"/>
                            </a:rPr>
                            <a:t> </a:t>
                          </a:r>
                          <a:r>
                            <a:rPr lang="zh-TW" sz="1600" b="1" dirty="0">
                              <a:latin typeface="Microsoft JhengHei"/>
                              <a:ea typeface="Microsoft JhengHei"/>
                              <a:sym typeface="Microsoft JhengHei"/>
                            </a:rPr>
                            <a:t>可以診斷到的異常包含</a:t>
                          </a:r>
                          <a:endParaRPr sz="1200" b="1" dirty="0">
                            <a:latin typeface="Microsoft JhengHei"/>
                            <a:ea typeface="Microsoft JhengHei"/>
                            <a:cs typeface="Microsoft JhengHei"/>
                            <a:sym typeface="Microsoft JhengHei"/>
                          </a:endParaRPr>
                        </a:p>
                      </a:txBody>
                      <a:tcPr marL="91450" marR="91450" marT="45725" marB="45725" anchor="ctr">
                        <a:solidFill>
                          <a:srgbClr val="006600"/>
                        </a:solidFill>
                      </a:tcPr>
                    </a:tc>
                    <a:extLst>
                      <a:ext uri="{0D108BD9-81ED-4DB2-BD59-A6C34878D82A}">
                        <a16:rowId xmlns:a16="http://schemas.microsoft.com/office/drawing/2014/main" val="10000"/>
                      </a:ext>
                    </a:extLst>
                  </a:tr>
                  <a:tr h="383775">
                    <a:tc>
                      <a:txBody>
                        <a:bodyPr/>
                        <a:lstStyle/>
                        <a:p>
                          <a:pPr marL="0" marR="0" lvl="0" indent="0" algn="l" rtl="0">
                            <a:spcBef>
                              <a:spcPts val="0"/>
                            </a:spcBef>
                            <a:spcAft>
                              <a:spcPts val="0"/>
                            </a:spcAft>
                            <a:buNone/>
                          </a:pPr>
                          <a:r>
                            <a:rPr lang="zh-TW" sz="1600" b="1" dirty="0">
                              <a:latin typeface="Microsoft JhengHei" panose="020B0604030504040204" pitchFamily="34" charset="-120"/>
                              <a:ea typeface="Microsoft JhengHei" panose="020B0604030504040204" pitchFamily="34" charset="-120"/>
                              <a:sym typeface="Microsoft JhengHei"/>
                            </a:rPr>
                            <a:t>來自主機端的異常重啟或斷電</a:t>
                          </a:r>
                          <a:endParaRPr sz="1600" b="1" dirty="0">
                            <a:latin typeface="Microsoft JhengHei" panose="020B0604030504040204" pitchFamily="34" charset="-120"/>
                            <a:ea typeface="Microsoft JhengHei" panose="020B0604030504040204" pitchFamily="34" charset="-120"/>
                            <a:cs typeface="Microsoft JhengHei"/>
                            <a:sym typeface="Microsoft JhengHei"/>
                          </a:endParaRPr>
                        </a:p>
                      </a:txBody>
                      <a:tcPr marL="91450" marR="91450" marT="45725" marB="45725" anchor="ctr"/>
                    </a:tc>
                    <a:extLst>
                      <a:ext uri="{0D108BD9-81ED-4DB2-BD59-A6C34878D82A}">
                        <a16:rowId xmlns:a16="http://schemas.microsoft.com/office/drawing/2014/main" val="10001"/>
                      </a:ext>
                    </a:extLst>
                  </a:tr>
                  <a:tr h="383775">
                    <a:tc>
                      <a:txBody>
                        <a:bodyPr/>
                        <a:lstStyle/>
                        <a:p>
                          <a:pPr marL="0" marR="0" lvl="0" indent="0" algn="l" rtl="0">
                            <a:spcBef>
                              <a:spcPts val="0"/>
                            </a:spcBef>
                            <a:spcAft>
                              <a:spcPts val="0"/>
                            </a:spcAft>
                            <a:buNone/>
                          </a:pPr>
                          <a:r>
                            <a:rPr lang="zh-TW" sz="1600" b="1" dirty="0">
                              <a:latin typeface="Microsoft JhengHei" panose="020B0604030504040204" pitchFamily="34" charset="-120"/>
                              <a:ea typeface="Microsoft JhengHei" panose="020B0604030504040204" pitchFamily="34" charset="-120"/>
                              <a:sym typeface="Microsoft JhengHei"/>
                            </a:rPr>
                            <a:t>連接主機與磁碟間的介面異常</a:t>
                          </a:r>
                          <a:endParaRPr sz="1600" b="1" dirty="0">
                            <a:latin typeface="Microsoft JhengHei" panose="020B0604030504040204" pitchFamily="34" charset="-120"/>
                            <a:ea typeface="Microsoft JhengHei" panose="020B0604030504040204" pitchFamily="34" charset="-120"/>
                            <a:cs typeface="Microsoft JhengHei"/>
                            <a:sym typeface="Microsoft JhengHei"/>
                          </a:endParaRPr>
                        </a:p>
                      </a:txBody>
                      <a:tcPr marL="91450" marR="91450" marT="45725" marB="45725" anchor="ctr"/>
                    </a:tc>
                    <a:extLst>
                      <a:ext uri="{0D108BD9-81ED-4DB2-BD59-A6C34878D82A}">
                        <a16:rowId xmlns:a16="http://schemas.microsoft.com/office/drawing/2014/main" val="10002"/>
                      </a:ext>
                    </a:extLst>
                  </a:tr>
                  <a:tr h="383775">
                    <a:tc>
                      <a:txBody>
                        <a:bodyPr/>
                        <a:lstStyle/>
                        <a:p>
                          <a:pPr marL="0" marR="0" lvl="0" indent="0" algn="l" rtl="0">
                            <a:spcBef>
                              <a:spcPts val="0"/>
                            </a:spcBef>
                            <a:spcAft>
                              <a:spcPts val="0"/>
                            </a:spcAft>
                            <a:buNone/>
                          </a:pPr>
                          <a:r>
                            <a:rPr lang="zh-TW" sz="1600" b="1" dirty="0">
                              <a:latin typeface="Microsoft JhengHei" panose="020B0604030504040204" pitchFamily="34" charset="-120"/>
                              <a:ea typeface="Microsoft JhengHei" panose="020B0604030504040204" pitchFamily="34" charset="-120"/>
                              <a:sym typeface="Microsoft JhengHei"/>
                            </a:rPr>
                            <a:t>過度的物理撞擊導致磁碟受損</a:t>
                          </a:r>
                          <a:endParaRPr sz="1600" b="1" dirty="0">
                            <a:latin typeface="Microsoft JhengHei" panose="020B0604030504040204" pitchFamily="34" charset="-120"/>
                            <a:ea typeface="Microsoft JhengHei" panose="020B0604030504040204" pitchFamily="34" charset="-120"/>
                            <a:cs typeface="Microsoft JhengHei"/>
                            <a:sym typeface="Microsoft JhengHei"/>
                          </a:endParaRPr>
                        </a:p>
                      </a:txBody>
                      <a:tcPr marL="91450" marR="91450" marT="45725" marB="45725" anchor="ctr"/>
                    </a:tc>
                    <a:extLst>
                      <a:ext uri="{0D108BD9-81ED-4DB2-BD59-A6C34878D82A}">
                        <a16:rowId xmlns:a16="http://schemas.microsoft.com/office/drawing/2014/main" val="10003"/>
                      </a:ext>
                    </a:extLst>
                  </a:tr>
                  <a:tr h="383775">
                    <a:tc>
                      <a:txBody>
                        <a:bodyPr/>
                        <a:lstStyle/>
                        <a:p>
                          <a:pPr marL="0" lvl="0" indent="0" rtl="0">
                            <a:spcBef>
                              <a:spcPts val="0"/>
                            </a:spcBef>
                            <a:spcAft>
                              <a:spcPts val="0"/>
                            </a:spcAft>
                            <a:buClr>
                              <a:schemeClr val="dk1"/>
                            </a:buClr>
                            <a:buFont typeface="Arial"/>
                            <a:buNone/>
                          </a:pPr>
                          <a:r>
                            <a:rPr lang="zh-TW" sz="1600" b="1" dirty="0">
                              <a:latin typeface="Microsoft JhengHei" panose="020B0604030504040204" pitchFamily="34" charset="-120"/>
                              <a:ea typeface="Microsoft JhengHei" panose="020B0604030504040204" pitchFamily="34" charset="-120"/>
                              <a:sym typeface="Microsoft JhengHei"/>
                            </a:rPr>
                            <a:t>過度的物理震盪導致磁碟受損</a:t>
                          </a:r>
                          <a:endParaRPr sz="1600" b="1" dirty="0">
                            <a:latin typeface="Microsoft JhengHei" panose="020B0604030504040204" pitchFamily="34" charset="-120"/>
                            <a:ea typeface="Microsoft JhengHei" panose="020B0604030504040204" pitchFamily="34" charset="-120"/>
                            <a:cs typeface="Microsoft JhengHei"/>
                            <a:sym typeface="Microsoft JhengHei"/>
                          </a:endParaRPr>
                        </a:p>
                      </a:txBody>
                      <a:tcPr marL="91450" marR="91450" marT="45725" marB="45725" anchor="ctr"/>
                    </a:tc>
                    <a:extLst>
                      <a:ext uri="{0D108BD9-81ED-4DB2-BD59-A6C34878D82A}">
                        <a16:rowId xmlns:a16="http://schemas.microsoft.com/office/drawing/2014/main" val="10004"/>
                      </a:ext>
                    </a:extLst>
                  </a:tr>
                  <a:tr h="383775">
                    <a:tc>
                      <a:txBody>
                        <a:bodyPr/>
                        <a:lstStyle/>
                        <a:p>
                          <a:pPr marL="0" lvl="0" indent="0" rtl="0">
                            <a:spcBef>
                              <a:spcPts val="0"/>
                            </a:spcBef>
                            <a:spcAft>
                              <a:spcPts val="0"/>
                            </a:spcAft>
                            <a:buClr>
                              <a:schemeClr val="dk1"/>
                            </a:buClr>
                            <a:buFont typeface="Arial"/>
                            <a:buNone/>
                          </a:pPr>
                          <a:r>
                            <a:rPr lang="zh-TW" sz="1600" b="1">
                              <a:latin typeface="Microsoft JhengHei" panose="020B0604030504040204" pitchFamily="34" charset="-120"/>
                              <a:ea typeface="Microsoft JhengHei" panose="020B0604030504040204" pitchFamily="34" charset="-120"/>
                              <a:sym typeface="Microsoft JhengHei"/>
                            </a:rPr>
                            <a:t>異常的磁碟高溫</a:t>
                          </a:r>
                          <a:endParaRPr sz="1600" b="1">
                            <a:latin typeface="Microsoft JhengHei" panose="020B0604030504040204" pitchFamily="34" charset="-120"/>
                            <a:ea typeface="Microsoft JhengHei" panose="020B0604030504040204" pitchFamily="34" charset="-120"/>
                            <a:cs typeface="Microsoft JhengHei"/>
                            <a:sym typeface="Microsoft JhengHei"/>
                          </a:endParaRPr>
                        </a:p>
                      </a:txBody>
                      <a:tcPr marL="91450" marR="91450" marT="45725" marB="45725" anchor="ctr"/>
                    </a:tc>
                    <a:extLst>
                      <a:ext uri="{0D108BD9-81ED-4DB2-BD59-A6C34878D82A}">
                        <a16:rowId xmlns:a16="http://schemas.microsoft.com/office/drawing/2014/main" val="10005"/>
                      </a:ext>
                    </a:extLst>
                  </a:tr>
                  <a:tr h="383775">
                    <a:tc>
                      <a:txBody>
                        <a:bodyPr/>
                        <a:lstStyle/>
                        <a:p>
                          <a:pPr marL="0" marR="0" lvl="0" indent="0" algn="l" rtl="0">
                            <a:lnSpc>
                              <a:spcPct val="100000"/>
                            </a:lnSpc>
                            <a:spcBef>
                              <a:spcPts val="0"/>
                            </a:spcBef>
                            <a:spcAft>
                              <a:spcPts val="0"/>
                            </a:spcAft>
                            <a:buClr>
                              <a:schemeClr val="dk1"/>
                            </a:buClr>
                            <a:buSzPts val="1100"/>
                            <a:buFont typeface="Arial"/>
                            <a:buNone/>
                          </a:pPr>
                          <a:r>
                            <a:rPr lang="zh-TW" sz="1600" b="1" dirty="0">
                              <a:latin typeface="Microsoft JhengHei"/>
                              <a:ea typeface="Microsoft JhengHei"/>
                              <a:sym typeface="Microsoft JhengHei"/>
                            </a:rPr>
                            <a:t>綜合分析 S.M.A.R.T.</a:t>
                          </a:r>
                          <a:r>
                            <a:rPr lang="zh-TW" altLang="en-US" sz="1600" b="1" dirty="0">
                              <a:latin typeface="Microsoft JhengHei"/>
                              <a:ea typeface="Microsoft JhengHei"/>
                              <a:sym typeface="Microsoft JhengHei"/>
                            </a:rPr>
                            <a:t> </a:t>
                          </a:r>
                          <a:r>
                            <a:rPr lang="zh-TW" sz="1600" b="1" dirty="0">
                              <a:latin typeface="Microsoft JhengHei"/>
                              <a:ea typeface="Microsoft JhengHei"/>
                              <a:sym typeface="Microsoft JhengHei"/>
                            </a:rPr>
                            <a:t>數值提前回報錯誤</a:t>
                          </a:r>
                          <a:endParaRPr sz="1600" b="1" dirty="0">
                            <a:latin typeface="Microsoft JhengHei"/>
                            <a:ea typeface="Microsoft JhengHei"/>
                            <a:cs typeface="Microsoft JhengHei"/>
                            <a:sym typeface="Microsoft JhengHei"/>
                          </a:endParaRPr>
                        </a:p>
                      </a:txBody>
                      <a:tcPr marL="91450" marR="91450" marT="45725" marB="45725" anchor="ctr"/>
                    </a:tc>
                    <a:extLst>
                      <a:ext uri="{0D108BD9-81ED-4DB2-BD59-A6C34878D82A}">
                        <a16:rowId xmlns:a16="http://schemas.microsoft.com/office/drawing/2014/main" val="10006"/>
                      </a:ext>
                    </a:extLst>
                  </a:tr>
                </a:tbl>
              </a:graphicData>
            </a:graphic>
          </p:graphicFrame>
          <p:sp>
            <p:nvSpPr>
              <p:cNvPr id="6" name="圓角矩形 108">
                <a:extLst>
                  <a:ext uri="{FF2B5EF4-FFF2-40B4-BE49-F238E27FC236}">
                    <a16:creationId xmlns:a16="http://schemas.microsoft.com/office/drawing/2014/main" id="{E6984E88-CDB0-D047-A850-00AFA3F50543}"/>
                  </a:ext>
                </a:extLst>
              </p:cNvPr>
              <p:cNvSpPr/>
              <p:nvPr/>
            </p:nvSpPr>
            <p:spPr>
              <a:xfrm rot="5400000" flipH="1">
                <a:off x="2250687" y="572455"/>
                <a:ext cx="95945" cy="4155902"/>
              </a:xfrm>
              <a:prstGeom prst="roundRect">
                <a:avLst>
                  <a:gd name="adj" fmla="val 0"/>
                </a:avLst>
              </a:prstGeom>
              <a:gradFill flip="none" rotWithShape="1">
                <a:gsLst>
                  <a:gs pos="0">
                    <a:srgbClr val="4E8F00"/>
                  </a:gs>
                  <a:gs pos="80000">
                    <a:srgbClr val="4E8F00">
                      <a:alpha val="0"/>
                    </a:srgb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dirty="0"/>
              </a:p>
            </p:txBody>
          </p:sp>
        </p:grpSp>
      </p:grpSp>
    </p:spTree>
    <p:extLst>
      <p:ext uri="{BB962C8B-B14F-4D97-AF65-F5344CB8AC3E}">
        <p14:creationId xmlns:p14="http://schemas.microsoft.com/office/powerpoint/2010/main" val="3954047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5" name="圖片 4" descr="P5.jpg">
            <a:extLst>
              <a:ext uri="{FF2B5EF4-FFF2-40B4-BE49-F238E27FC236}">
                <a16:creationId xmlns:a16="http://schemas.microsoft.com/office/drawing/2014/main" id="{2C6035AE-291B-4760-BC1D-2EBD02BE9F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006" y="-18"/>
            <a:ext cx="9210012" cy="5181038"/>
          </a:xfrm>
          <a:prstGeom prst="rect">
            <a:avLst/>
          </a:prstGeom>
        </p:spPr>
      </p:pic>
      <p:sp>
        <p:nvSpPr>
          <p:cNvPr id="6" name="Shape 101">
            <a:extLst>
              <a:ext uri="{FF2B5EF4-FFF2-40B4-BE49-F238E27FC236}">
                <a16:creationId xmlns:a16="http://schemas.microsoft.com/office/drawing/2014/main" id="{3BD90AD3-01CC-42B8-9205-12E950ED1C24}"/>
              </a:ext>
            </a:extLst>
          </p:cNvPr>
          <p:cNvSpPr txBox="1"/>
          <p:nvPr/>
        </p:nvSpPr>
        <p:spPr>
          <a:xfrm>
            <a:off x="5652120" y="967956"/>
            <a:ext cx="3240360" cy="322782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sz="2800" b="1">
              <a:solidFill>
                <a:schemeClr val="bg1"/>
              </a:solidFill>
              <a:latin typeface="Microsoft JhengHei"/>
              <a:ea typeface="Microsoft JhengHei"/>
              <a:cs typeface="Microsoft JhengHei"/>
              <a:sym typeface="Microsoft JhengHei"/>
            </a:endParaRPr>
          </a:p>
          <a:p>
            <a:r>
              <a:rPr lang="zh-TW" sz="2800" b="1">
                <a:solidFill>
                  <a:schemeClr val="bg1"/>
                </a:solidFill>
                <a:latin typeface="Microsoft JhengHei" panose="020B0604030504040204" pitchFamily="34" charset="-120"/>
                <a:ea typeface="Microsoft JhengHei" panose="020B0604030504040204" pitchFamily="34" charset="-120"/>
                <a:cs typeface="Microsoft JhengHei"/>
                <a:sym typeface="Microsoft JhengHei"/>
              </a:rPr>
              <a:t>當購入 SSD</a:t>
            </a:r>
            <a:r>
              <a:rPr lang="zh-TW" altLang="en-US" sz="2800" b="1">
                <a:solidFill>
                  <a:schemeClr val="bg1"/>
                </a:solidFill>
                <a:latin typeface="Microsoft JhengHei" panose="020B0604030504040204" pitchFamily="34" charset="-120"/>
                <a:ea typeface="Microsoft JhengHei" panose="020B0604030504040204" pitchFamily="34" charset="-120"/>
                <a:cs typeface="Microsoft JhengHei"/>
                <a:sym typeface="Microsoft JhengHei"/>
              </a:rPr>
              <a:t> </a:t>
            </a:r>
            <a:r>
              <a:rPr lang="zh-TW" sz="2800" b="1">
                <a:solidFill>
                  <a:schemeClr val="bg1"/>
                </a:solidFill>
                <a:latin typeface="Microsoft JhengHei" panose="020B0604030504040204" pitchFamily="34" charset="-120"/>
                <a:ea typeface="Microsoft JhengHei" panose="020B0604030504040204" pitchFamily="34" charset="-120"/>
                <a:cs typeface="Microsoft JhengHei"/>
                <a:sym typeface="Microsoft JhengHei"/>
              </a:rPr>
              <a:t>建立10GbE</a:t>
            </a:r>
            <a:r>
              <a:rPr lang="zh-TW" altLang="en-US" sz="2800" b="1">
                <a:solidFill>
                  <a:schemeClr val="bg1"/>
                </a:solidFill>
                <a:latin typeface="Microsoft JhengHei" panose="020B0604030504040204" pitchFamily="34" charset="-120"/>
                <a:ea typeface="Microsoft JhengHei" panose="020B0604030504040204" pitchFamily="34" charset="-120"/>
                <a:cs typeface="Microsoft JhengHei"/>
                <a:sym typeface="Microsoft JhengHei"/>
              </a:rPr>
              <a:t> </a:t>
            </a:r>
            <a:r>
              <a:rPr lang="zh-TW" sz="2800" b="1">
                <a:solidFill>
                  <a:schemeClr val="bg1"/>
                </a:solidFill>
                <a:latin typeface="Microsoft JhengHei" panose="020B0604030504040204" pitchFamily="34" charset="-120"/>
                <a:ea typeface="Microsoft JhengHei" panose="020B0604030504040204" pitchFamily="34" charset="-120"/>
                <a:cs typeface="Microsoft JhengHei"/>
                <a:sym typeface="Microsoft JhengHei"/>
              </a:rPr>
              <a:t>高效儲存時</a:t>
            </a:r>
            <a:endParaRPr lang="en-US" altLang="zh-TW" sz="2800" b="1">
              <a:solidFill>
                <a:schemeClr val="bg1"/>
              </a:solidFill>
              <a:latin typeface="Microsoft JhengHei" panose="020B0604030504040204" pitchFamily="34" charset="-120"/>
              <a:ea typeface="Microsoft JhengHei" panose="020B0604030504040204" pitchFamily="34" charset="-120"/>
              <a:cs typeface="Microsoft JhengHei"/>
              <a:sym typeface="Microsoft JhengHei"/>
            </a:endParaRPr>
          </a:p>
          <a:p>
            <a:pPr lvl="0"/>
            <a:r>
              <a:rPr lang="zh-TW" sz="2800" b="1">
                <a:solidFill>
                  <a:schemeClr val="bg1"/>
                </a:solidFill>
                <a:latin typeface="Microsoft JhengHei" panose="020B0604030504040204" pitchFamily="34" charset="-120"/>
                <a:ea typeface="Microsoft JhengHei" panose="020B0604030504040204" pitchFamily="34" charset="-120"/>
                <a:cs typeface="Microsoft JhengHei"/>
                <a:sym typeface="Microsoft JhengHei"/>
              </a:rPr>
              <a:t>卻發現效能表現不如預期</a:t>
            </a:r>
            <a:r>
              <a:rPr lang="zh-TW" altLang="en-US" sz="2800" b="1">
                <a:solidFill>
                  <a:schemeClr val="bg1"/>
                </a:solidFill>
                <a:latin typeface="Microsoft JhengHei" panose="020B0604030504040204" pitchFamily="34" charset="-120"/>
                <a:ea typeface="Microsoft JhengHei" panose="020B0604030504040204" pitchFamily="34" charset="-120"/>
                <a:cs typeface="Microsoft JhengHei"/>
                <a:sym typeface="Microsoft JhengHei"/>
              </a:rPr>
              <a:t>，</a:t>
            </a:r>
            <a:r>
              <a:rPr lang="zh-TW" sz="2800" b="1">
                <a:solidFill>
                  <a:schemeClr val="bg1"/>
                </a:solidFill>
                <a:latin typeface="Microsoft JhengHei" panose="020B0604030504040204" pitchFamily="34" charset="-120"/>
                <a:ea typeface="Microsoft JhengHei" panose="020B0604030504040204" pitchFamily="34" charset="-120"/>
                <a:cs typeface="Microsoft JhengHei"/>
                <a:sym typeface="Microsoft JhengHei"/>
              </a:rPr>
              <a:t>投資無法獲得報酬?</a:t>
            </a:r>
            <a:endParaRPr sz="2800" b="1">
              <a:solidFill>
                <a:schemeClr val="bg1"/>
              </a:solidFill>
              <a:latin typeface="Microsoft JhengHei" panose="020B0604030504040204" pitchFamily="34" charset="-120"/>
              <a:ea typeface="Microsoft JhengHei" panose="020B0604030504040204" pitchFamily="34" charset="-120"/>
              <a:cs typeface="Microsoft JhengHei"/>
              <a:sym typeface="Microsoft JhengHei"/>
            </a:endParaRPr>
          </a:p>
          <a:p>
            <a:endParaRPr sz="2800" b="1" i="0" u="none" strike="noStrike" cap="none">
              <a:solidFill>
                <a:schemeClr val="bg1"/>
              </a:solidFill>
              <a:latin typeface="+mj-ea"/>
              <a:ea typeface="+mj-ea"/>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2800" b="1" i="0" u="none" strike="noStrike" cap="none">
              <a:solidFill>
                <a:schemeClr val="bg1"/>
              </a:solidFill>
              <a:latin typeface="Arial"/>
              <a:ea typeface="Arial"/>
              <a:cs typeface="Arial"/>
              <a:sym typeface="Arial"/>
            </a:endParaRPr>
          </a:p>
        </p:txBody>
      </p:sp>
      <p:sp>
        <p:nvSpPr>
          <p:cNvPr id="7" name="圓角矩形 8">
            <a:extLst>
              <a:ext uri="{FF2B5EF4-FFF2-40B4-BE49-F238E27FC236}">
                <a16:creationId xmlns:a16="http://schemas.microsoft.com/office/drawing/2014/main" id="{764AEF91-34B9-42F7-889E-E961E108C129}"/>
              </a:ext>
            </a:extLst>
          </p:cNvPr>
          <p:cNvSpPr/>
          <p:nvPr/>
        </p:nvSpPr>
        <p:spPr>
          <a:xfrm>
            <a:off x="5796136" y="792479"/>
            <a:ext cx="1071570" cy="354071"/>
          </a:xfrm>
          <a:prstGeom prst="roundRect">
            <a:avLst/>
          </a:prstGeom>
          <a:solidFill>
            <a:srgbClr val="48B4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TW" altLang="en-US" sz="1600" b="1">
                <a:solidFill>
                  <a:schemeClr val="bg1"/>
                </a:solidFill>
                <a:latin typeface="Microsoft JhengHei" panose="020B0604030504040204" pitchFamily="34" charset="-120"/>
                <a:ea typeface="Microsoft JhengHei" panose="020B0604030504040204" pitchFamily="34" charset="-120"/>
                <a:cs typeface="Microsoft JhengHei"/>
                <a:sym typeface="Microsoft JhengHei"/>
              </a:rPr>
              <a:t>您的挑戰</a:t>
            </a:r>
            <a:endParaRPr lang="zh-TW" altLang="en-US" sz="1600">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1227016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pic>
        <p:nvPicPr>
          <p:cNvPr id="9" name="圖片 8">
            <a:extLst>
              <a:ext uri="{FF2B5EF4-FFF2-40B4-BE49-F238E27FC236}">
                <a16:creationId xmlns:a16="http://schemas.microsoft.com/office/drawing/2014/main" id="{68B82924-92A8-1841-BFFE-C35E85BD07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81" y="1839305"/>
            <a:ext cx="9150681" cy="3304195"/>
          </a:xfrm>
          <a:prstGeom prst="rect">
            <a:avLst/>
          </a:prstGeom>
        </p:spPr>
      </p:pic>
      <p:sp>
        <p:nvSpPr>
          <p:cNvPr id="2" name="內容版面配置區 1">
            <a:extLst>
              <a:ext uri="{FF2B5EF4-FFF2-40B4-BE49-F238E27FC236}">
                <a16:creationId xmlns:a16="http://schemas.microsoft.com/office/drawing/2014/main" id="{0224E843-C869-804D-9C5E-6DCD1A355289}"/>
              </a:ext>
            </a:extLst>
          </p:cNvPr>
          <p:cNvSpPr>
            <a:spLocks noGrp="1"/>
          </p:cNvSpPr>
          <p:nvPr>
            <p:ph idx="1"/>
          </p:nvPr>
        </p:nvSpPr>
        <p:spPr>
          <a:xfrm>
            <a:off x="246185" y="1199279"/>
            <a:ext cx="8515977" cy="755125"/>
          </a:xfrm>
        </p:spPr>
        <p:txBody>
          <a:bodyPr vert="horz" lIns="91440" tIns="45720" rIns="91440" bIns="45720" rtlCol="0" anchor="t">
            <a:normAutofit/>
          </a:bodyPr>
          <a:lstStyle/>
          <a:p>
            <a:r>
              <a:rPr kumimoji="1" lang="en" altLang="zh-TW"/>
              <a:t>QNAP </a:t>
            </a:r>
            <a:r>
              <a:rPr kumimoji="1" lang="zh-TW" altLang="en-US"/>
              <a:t>和 </a:t>
            </a:r>
            <a:r>
              <a:rPr kumimoji="1" lang="en" altLang="zh-TW"/>
              <a:t>Seagate </a:t>
            </a:r>
            <a:r>
              <a:rPr kumimoji="1" lang="zh-TW" altLang="en-US"/>
              <a:t>合作開發且維護的 </a:t>
            </a:r>
            <a:r>
              <a:rPr kumimoji="1" lang="en" altLang="zh-TW"/>
              <a:t>IHM </a:t>
            </a:r>
            <a:r>
              <a:rPr kumimoji="1" lang="zh-TW" altLang="en-US"/>
              <a:t>將包含更多領先的支援功能來保護客戶資料</a:t>
            </a:r>
            <a:r>
              <a:rPr lang="zh-TW" altLang="en-US"/>
              <a:t>。</a:t>
            </a:r>
            <a:r>
              <a:rPr kumimoji="1" lang="zh-TW" altLang="en-US"/>
              <a:t>第一階段包含</a:t>
            </a:r>
            <a:r>
              <a:rPr kumimoji="1" lang="en-US" altLang="zh-TW"/>
              <a:t>:</a:t>
            </a:r>
          </a:p>
        </p:txBody>
      </p:sp>
      <p:sp>
        <p:nvSpPr>
          <p:cNvPr id="752" name="Shape 75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00"/>
              </a:buClr>
              <a:buSzPts val="800"/>
              <a:buFont typeface="Verdana"/>
              <a:buNone/>
            </a:pPr>
            <a:r>
              <a:rPr lang="zh-TW" sz="3600">
                <a:latin typeface="Microsoft JhengHei"/>
                <a:ea typeface="Microsoft JhengHei"/>
                <a:cs typeface="Microsoft JhengHei"/>
                <a:sym typeface="Microsoft JhengHei"/>
              </a:rPr>
              <a:t>QNAP X </a:t>
            </a:r>
            <a:r>
              <a:rPr lang="zh-TW" sz="3600" i="0" u="none" strike="noStrike" cap="none">
                <a:solidFill>
                  <a:schemeClr val="lt1"/>
                </a:solidFill>
                <a:latin typeface="Microsoft JhengHei"/>
                <a:ea typeface="Microsoft JhengHei"/>
                <a:cs typeface="Microsoft JhengHei"/>
                <a:sym typeface="Microsoft JhengHei"/>
              </a:rPr>
              <a:t>Seagate</a:t>
            </a:r>
            <a:r>
              <a:rPr lang="zh-TW" sz="3600">
                <a:latin typeface="Microsoft JhengHei"/>
                <a:ea typeface="Microsoft JhengHei"/>
                <a:cs typeface="Microsoft JhengHei"/>
                <a:sym typeface="Microsoft JhengHei"/>
              </a:rPr>
              <a:t> 領先的支援功能</a:t>
            </a:r>
            <a:endParaRPr sz="3600" i="0" u="none" strike="noStrike" cap="none">
              <a:solidFill>
                <a:srgbClr val="FFFFFF"/>
              </a:solidFill>
              <a:latin typeface="Microsoft JhengHei"/>
              <a:ea typeface="Microsoft JhengHei"/>
              <a:cs typeface="Microsoft JhengHei"/>
              <a:sym typeface="Microsoft JhengHei"/>
            </a:endParaRPr>
          </a:p>
        </p:txBody>
      </p:sp>
      <p:sp>
        <p:nvSpPr>
          <p:cNvPr id="756" name="Shape 756"/>
          <p:cNvSpPr txBox="1"/>
          <p:nvPr/>
        </p:nvSpPr>
        <p:spPr>
          <a:xfrm>
            <a:off x="246185" y="2160388"/>
            <a:ext cx="3320980" cy="2074800"/>
          </a:xfrm>
          <a:prstGeom prst="rect">
            <a:avLst/>
          </a:prstGeom>
          <a:noFill/>
          <a:ln>
            <a:noFill/>
          </a:ln>
        </p:spPr>
        <p:txBody>
          <a:bodyPr spcFirstLastPara="1" wrap="square" lIns="91425" tIns="45700" rIns="91425" bIns="45700" anchor="t" anchorCtr="0">
            <a:noAutofit/>
          </a:bodyPr>
          <a:lstStyle/>
          <a:p>
            <a:pPr marL="179388" indent="-179388"/>
            <a:r>
              <a:rPr lang="en-US" altLang="zh-TW" sz="1800" b="1" dirty="0">
                <a:solidFill>
                  <a:schemeClr val="tx1">
                    <a:lumMod val="75000"/>
                    <a:lumOff val="25000"/>
                  </a:schemeClr>
                </a:solidFill>
                <a:latin typeface="Microsoft JhengHei"/>
                <a:ea typeface="Microsoft JhengHei"/>
                <a:cs typeface="Microsoft JhengHei"/>
                <a:sym typeface="Microsoft JhengHei"/>
              </a:rPr>
              <a:t>-</a:t>
            </a:r>
            <a:r>
              <a:rPr lang="zh-TW" altLang="en-US" sz="1800" b="1" dirty="0">
                <a:solidFill>
                  <a:schemeClr val="tx1">
                    <a:lumMod val="75000"/>
                    <a:lumOff val="25000"/>
                  </a:schemeClr>
                </a:solidFill>
                <a:latin typeface="Microsoft JhengHei"/>
                <a:ea typeface="Microsoft JhengHei"/>
                <a:cs typeface="Microsoft JhengHei"/>
                <a:sym typeface="Microsoft JhengHei"/>
              </a:rPr>
              <a:t> 預設</a:t>
            </a:r>
            <a:r>
              <a:rPr lang="zh-TW" sz="1800" b="1" dirty="0">
                <a:solidFill>
                  <a:schemeClr val="tx1">
                    <a:lumMod val="75000"/>
                    <a:lumOff val="25000"/>
                  </a:schemeClr>
                </a:solidFill>
                <a:latin typeface="Microsoft JhengHei"/>
                <a:ea typeface="Microsoft JhengHei"/>
                <a:cs typeface="Microsoft JhengHei"/>
                <a:sym typeface="Microsoft JhengHei"/>
              </a:rPr>
              <a:t>保固期間偵測</a:t>
            </a:r>
            <a:r>
              <a:rPr lang="zh-TW" sz="1800" b="1" i="0" u="none" strike="noStrike" cap="none" dirty="0">
                <a:solidFill>
                  <a:schemeClr val="tx1">
                    <a:lumMod val="75000"/>
                    <a:lumOff val="25000"/>
                  </a:schemeClr>
                </a:solidFill>
                <a:latin typeface="Microsoft JhengHei"/>
                <a:ea typeface="Microsoft JhengHei"/>
                <a:cs typeface="Microsoft JhengHei"/>
                <a:sym typeface="Microsoft JhengHei"/>
              </a:rPr>
              <a:t>: </a:t>
            </a:r>
            <a:r>
              <a:rPr lang="zh-TW" sz="1800" b="1" dirty="0">
                <a:solidFill>
                  <a:schemeClr val="tx1">
                    <a:lumMod val="75000"/>
                    <a:lumOff val="25000"/>
                  </a:schemeClr>
                </a:solidFill>
                <a:latin typeface="Microsoft JhengHei"/>
                <a:ea typeface="Microsoft JhengHei"/>
                <a:cs typeface="Microsoft JhengHei"/>
                <a:sym typeface="Microsoft JhengHei"/>
              </a:rPr>
              <a:t>透過連線</a:t>
            </a:r>
            <a:r>
              <a:rPr lang="zh-TW" altLang="en-US" sz="1800" b="1" dirty="0">
                <a:solidFill>
                  <a:schemeClr val="tx1">
                    <a:lumMod val="75000"/>
                    <a:lumOff val="25000"/>
                  </a:schemeClr>
                </a:solidFill>
                <a:latin typeface="Microsoft JhengHei"/>
                <a:ea typeface="Microsoft JhengHei"/>
                <a:cs typeface="Microsoft JhengHei"/>
                <a:sym typeface="Microsoft JhengHei"/>
              </a:rPr>
              <a:t>   </a:t>
            </a:r>
            <a:r>
              <a:rPr lang="zh-TW" sz="1800" b="1" dirty="0">
                <a:solidFill>
                  <a:schemeClr val="tx1">
                    <a:lumMod val="75000"/>
                    <a:lumOff val="25000"/>
                  </a:schemeClr>
                </a:solidFill>
                <a:latin typeface="Microsoft JhengHei"/>
                <a:ea typeface="Microsoft JhengHei"/>
                <a:cs typeface="Microsoft JhengHei"/>
                <a:sym typeface="Microsoft JhengHei"/>
              </a:rPr>
              <a:t>到網際網路的</a:t>
            </a:r>
            <a:r>
              <a:rPr lang="zh-TW" altLang="en-US" sz="1800" b="1" dirty="0">
                <a:solidFill>
                  <a:schemeClr val="tx1">
                    <a:lumMod val="75000"/>
                    <a:lumOff val="25000"/>
                  </a:schemeClr>
                </a:solidFill>
                <a:latin typeface="Microsoft JhengHei"/>
                <a:ea typeface="Microsoft JhengHei"/>
                <a:cs typeface="Microsoft JhengHei"/>
                <a:sym typeface="Microsoft JhengHei"/>
              </a:rPr>
              <a:t> </a:t>
            </a:r>
            <a:r>
              <a:rPr lang="zh-TW" sz="1800" b="1" dirty="0">
                <a:solidFill>
                  <a:schemeClr val="tx1">
                    <a:lumMod val="75000"/>
                    <a:lumOff val="25000"/>
                  </a:schemeClr>
                </a:solidFill>
                <a:latin typeface="Microsoft JhengHei"/>
                <a:ea typeface="Microsoft JhengHei"/>
                <a:cs typeface="Microsoft JhengHei"/>
                <a:sym typeface="Microsoft JhengHei"/>
              </a:rPr>
              <a:t>Seagate</a:t>
            </a:r>
            <a:r>
              <a:rPr lang="zh-TW" altLang="en-US" sz="1800" b="1" dirty="0">
                <a:solidFill>
                  <a:schemeClr val="tx1">
                    <a:lumMod val="75000"/>
                    <a:lumOff val="25000"/>
                  </a:schemeClr>
                </a:solidFill>
                <a:latin typeface="Microsoft JhengHei"/>
                <a:ea typeface="Microsoft JhengHei"/>
                <a:cs typeface="Microsoft JhengHei"/>
                <a:sym typeface="Microsoft JhengHei"/>
              </a:rPr>
              <a:t> </a:t>
            </a:r>
            <a:r>
              <a:rPr lang="zh-TW" sz="1800" b="1" dirty="0">
                <a:solidFill>
                  <a:schemeClr val="tx1">
                    <a:lumMod val="75000"/>
                    <a:lumOff val="25000"/>
                  </a:schemeClr>
                </a:solidFill>
                <a:latin typeface="Microsoft JhengHei"/>
                <a:ea typeface="Microsoft JhengHei"/>
                <a:cs typeface="Microsoft JhengHei"/>
                <a:sym typeface="Microsoft JhengHei"/>
              </a:rPr>
              <a:t>資料庫掌</a:t>
            </a:r>
            <a:r>
              <a:rPr lang="zh-TW" altLang="en-US" sz="1800" b="1" dirty="0">
                <a:solidFill>
                  <a:schemeClr val="tx1">
                    <a:lumMod val="75000"/>
                    <a:lumOff val="25000"/>
                  </a:schemeClr>
                </a:solidFill>
                <a:latin typeface="Microsoft JhengHei"/>
                <a:ea typeface="Microsoft JhengHei"/>
                <a:cs typeface="Microsoft JhengHei"/>
                <a:sym typeface="Microsoft JhengHei"/>
              </a:rPr>
              <a:t>握</a:t>
            </a:r>
            <a:r>
              <a:rPr lang="zh-TW" sz="1800" b="1" dirty="0">
                <a:solidFill>
                  <a:schemeClr val="tx1">
                    <a:lumMod val="75000"/>
                    <a:lumOff val="25000"/>
                  </a:schemeClr>
                </a:solidFill>
                <a:latin typeface="Microsoft JhengHei"/>
                <a:ea typeface="Microsoft JhengHei"/>
                <a:cs typeface="Microsoft JhengHei"/>
                <a:sym typeface="Microsoft JhengHei"/>
              </a:rPr>
              <a:t>磁碟</a:t>
            </a:r>
            <a:r>
              <a:rPr lang="zh-TW" altLang="en-US" sz="1800" b="1" dirty="0">
                <a:solidFill>
                  <a:schemeClr val="tx1">
                    <a:lumMod val="75000"/>
                    <a:lumOff val="25000"/>
                  </a:schemeClr>
                </a:solidFill>
                <a:latin typeface="Microsoft JhengHei"/>
                <a:ea typeface="Microsoft JhengHei"/>
                <a:cs typeface="Microsoft JhengHei"/>
                <a:sym typeface="Microsoft JhengHei"/>
              </a:rPr>
              <a:t>出廠</a:t>
            </a:r>
            <a:r>
              <a:rPr lang="zh-TW" sz="1800" b="1" dirty="0">
                <a:solidFill>
                  <a:schemeClr val="tx1">
                    <a:lumMod val="75000"/>
                    <a:lumOff val="25000"/>
                  </a:schemeClr>
                </a:solidFill>
                <a:latin typeface="Microsoft JhengHei"/>
                <a:ea typeface="Microsoft JhengHei"/>
                <a:cs typeface="Microsoft JhengHei"/>
                <a:sym typeface="Microsoft JhengHei"/>
              </a:rPr>
              <a:t>保固期間。</a:t>
            </a:r>
            <a:endParaRPr lang="zh-TW" sz="1800" b="1" i="0" u="none" strike="noStrike" cap="none" dirty="0">
              <a:solidFill>
                <a:schemeClr val="tx1">
                  <a:lumMod val="75000"/>
                  <a:lumOff val="25000"/>
                </a:schemeClr>
              </a:solidFill>
              <a:latin typeface="Microsoft JhengHei"/>
              <a:ea typeface="Microsoft JhengHei"/>
              <a:cs typeface="Microsoft JhengHei"/>
            </a:endParaRPr>
          </a:p>
          <a:p>
            <a:pPr>
              <a:spcBef>
                <a:spcPts val="450"/>
              </a:spcBef>
            </a:pPr>
            <a:r>
              <a:rPr lang="en-US" altLang="zh-TW" sz="1800" b="1" dirty="0">
                <a:solidFill>
                  <a:schemeClr val="tx1">
                    <a:lumMod val="75000"/>
                    <a:lumOff val="25000"/>
                  </a:schemeClr>
                </a:solidFill>
                <a:latin typeface="Microsoft JhengHei"/>
                <a:ea typeface="Microsoft JhengHei"/>
                <a:cs typeface="Microsoft JhengHei"/>
                <a:sym typeface="Microsoft JhengHei"/>
              </a:rPr>
              <a:t>-</a:t>
            </a:r>
            <a:r>
              <a:rPr lang="zh-TW" altLang="en-US" sz="1800" b="1" dirty="0">
                <a:solidFill>
                  <a:schemeClr val="tx1">
                    <a:lumMod val="75000"/>
                    <a:lumOff val="25000"/>
                  </a:schemeClr>
                </a:solidFill>
                <a:latin typeface="Microsoft JhengHei"/>
                <a:ea typeface="Microsoft JhengHei"/>
                <a:cs typeface="Microsoft JhengHei"/>
                <a:sym typeface="Microsoft JhengHei"/>
              </a:rPr>
              <a:t> </a:t>
            </a:r>
            <a:r>
              <a:rPr lang="zh-TW" sz="1800" b="1" dirty="0">
                <a:solidFill>
                  <a:schemeClr val="tx1">
                    <a:lumMod val="75000"/>
                    <a:lumOff val="25000"/>
                  </a:schemeClr>
                </a:solidFill>
                <a:latin typeface="Microsoft JhengHei"/>
                <a:ea typeface="Microsoft JhengHei"/>
                <a:cs typeface="Microsoft JhengHei"/>
                <a:sym typeface="Microsoft JhengHei"/>
              </a:rPr>
              <a:t>累計讀寫紀錄</a:t>
            </a:r>
            <a:r>
              <a:rPr lang="zh-TW" sz="1800" b="1" i="0" u="none" strike="noStrike" cap="none" dirty="0">
                <a:solidFill>
                  <a:schemeClr val="tx1">
                    <a:lumMod val="75000"/>
                    <a:lumOff val="25000"/>
                  </a:schemeClr>
                </a:solidFill>
                <a:latin typeface="Microsoft JhengHei"/>
                <a:ea typeface="Microsoft JhengHei"/>
                <a:cs typeface="Microsoft JhengHei"/>
                <a:sym typeface="Microsoft JhengHei"/>
              </a:rPr>
              <a:t>:</a:t>
            </a:r>
            <a:r>
              <a:rPr lang="zh-TW" altLang="en-US" sz="1800" b="1" dirty="0">
                <a:solidFill>
                  <a:schemeClr val="tx1">
                    <a:lumMod val="75000"/>
                    <a:lumOff val="25000"/>
                  </a:schemeClr>
                </a:solidFill>
                <a:latin typeface="Microsoft JhengHei"/>
                <a:ea typeface="Microsoft JhengHei"/>
                <a:cs typeface="Microsoft JhengHei"/>
                <a:sym typeface="Microsoft JhengHei"/>
              </a:rPr>
              <a:t> </a:t>
            </a:r>
            <a:endParaRPr lang="zh-TW" altLang="en-US" b="1" dirty="0">
              <a:solidFill>
                <a:schemeClr val="tx1">
                  <a:lumMod val="75000"/>
                  <a:lumOff val="25000"/>
                </a:schemeClr>
              </a:solidFill>
              <a:latin typeface="Microsoft JhengHei"/>
              <a:ea typeface="Microsoft JhengHei"/>
              <a:cs typeface="Microsoft JhengHei"/>
            </a:endParaRPr>
          </a:p>
          <a:p>
            <a:pPr marR="0" lvl="0" algn="l" rtl="0">
              <a:lnSpc>
                <a:spcPct val="100000"/>
              </a:lnSpc>
              <a:spcBef>
                <a:spcPts val="450"/>
              </a:spcBef>
              <a:spcAft>
                <a:spcPts val="0"/>
              </a:spcAft>
            </a:pPr>
            <a:r>
              <a:rPr lang="en-US" altLang="zh-TW" sz="1800" b="1" dirty="0">
                <a:solidFill>
                  <a:srgbClr val="006600"/>
                </a:solidFill>
                <a:latin typeface="Microsoft JhengHei"/>
                <a:ea typeface="Microsoft JhengHei"/>
                <a:cs typeface="Microsoft JhengHei"/>
                <a:sym typeface="Microsoft JhengHei"/>
              </a:rPr>
              <a:t>-</a:t>
            </a:r>
            <a:r>
              <a:rPr lang="zh-TW" altLang="en-US" sz="1800" b="1" dirty="0">
                <a:solidFill>
                  <a:srgbClr val="006600"/>
                </a:solidFill>
                <a:latin typeface="Microsoft JhengHei"/>
                <a:ea typeface="Microsoft JhengHei"/>
                <a:cs typeface="Microsoft JhengHei"/>
                <a:sym typeface="Microsoft JhengHei"/>
              </a:rPr>
              <a:t> </a:t>
            </a:r>
            <a:r>
              <a:rPr lang="zh-TW" sz="1800" b="1" dirty="0">
                <a:solidFill>
                  <a:srgbClr val="006600"/>
                </a:solidFill>
                <a:latin typeface="Microsoft JhengHei"/>
                <a:ea typeface="Microsoft JhengHei"/>
                <a:cs typeface="Microsoft JhengHei"/>
                <a:sym typeface="Microsoft JhengHei"/>
              </a:rPr>
              <a:t>作為保固判定資訊外還可以</a:t>
            </a:r>
            <a:endParaRPr lang="en-US" altLang="zh-TW" sz="1800" b="1" dirty="0">
              <a:solidFill>
                <a:srgbClr val="006600"/>
              </a:solidFill>
              <a:latin typeface="Microsoft JhengHei"/>
              <a:ea typeface="Microsoft JhengHei"/>
              <a:cs typeface="Microsoft JhengHei"/>
              <a:sym typeface="Microsoft JhengHei"/>
            </a:endParaRPr>
          </a:p>
          <a:p>
            <a:pPr marR="0" lvl="0" algn="l" rtl="0">
              <a:lnSpc>
                <a:spcPct val="100000"/>
              </a:lnSpc>
              <a:spcBef>
                <a:spcPts val="450"/>
              </a:spcBef>
              <a:spcAft>
                <a:spcPts val="0"/>
              </a:spcAft>
            </a:pPr>
            <a:r>
              <a:rPr lang="zh-TW" altLang="en-US" sz="1800" b="1" dirty="0">
                <a:solidFill>
                  <a:srgbClr val="006600"/>
                </a:solidFill>
                <a:latin typeface="Microsoft JhengHei"/>
                <a:ea typeface="Microsoft JhengHei"/>
                <a:cs typeface="Microsoft JhengHei"/>
                <a:sym typeface="Microsoft JhengHei"/>
              </a:rPr>
              <a:t>   </a:t>
            </a:r>
            <a:r>
              <a:rPr lang="zh-TW" sz="1800" b="1" dirty="0">
                <a:solidFill>
                  <a:srgbClr val="006600"/>
                </a:solidFill>
                <a:latin typeface="Microsoft JhengHei"/>
                <a:ea typeface="Microsoft JhengHei"/>
                <a:cs typeface="Microsoft JhengHei"/>
                <a:sym typeface="Microsoft JhengHei"/>
              </a:rPr>
              <a:t>了解每日的磁碟運轉負載!</a:t>
            </a:r>
            <a:endParaRPr lang="zh-TW" altLang="en-US" b="1" i="0" u="none" strike="noStrike" cap="none" dirty="0">
              <a:solidFill>
                <a:srgbClr val="006600"/>
              </a:solidFill>
              <a:latin typeface="Microsoft JhengHei"/>
              <a:ea typeface="Microsoft JhengHei"/>
              <a:cs typeface="Microsoft JhengHei"/>
            </a:endParaRPr>
          </a:p>
        </p:txBody>
      </p:sp>
      <p:grpSp>
        <p:nvGrpSpPr>
          <p:cNvPr id="3" name="群組 2">
            <a:extLst>
              <a:ext uri="{FF2B5EF4-FFF2-40B4-BE49-F238E27FC236}">
                <a16:creationId xmlns:a16="http://schemas.microsoft.com/office/drawing/2014/main" id="{8E38D1AE-6271-4FFB-AEE9-66FB5875CB4F}"/>
              </a:ext>
            </a:extLst>
          </p:cNvPr>
          <p:cNvGrpSpPr/>
          <p:nvPr/>
        </p:nvGrpSpPr>
        <p:grpSpPr>
          <a:xfrm>
            <a:off x="3524627" y="2125221"/>
            <a:ext cx="5391165" cy="2494976"/>
            <a:chOff x="3771440" y="2242572"/>
            <a:chExt cx="5063978" cy="2173893"/>
          </a:xfrm>
        </p:grpSpPr>
        <p:pic>
          <p:nvPicPr>
            <p:cNvPr id="757" name="Shape 75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771440" y="2242572"/>
              <a:ext cx="5063978" cy="2173893"/>
            </a:xfrm>
            <a:prstGeom prst="rect">
              <a:avLst/>
            </a:prstGeom>
            <a:solidFill>
              <a:srgbClr val="FFFFFF">
                <a:shade val="85000"/>
              </a:srgbClr>
            </a:solidFill>
            <a:ln w="19050" cap="sq">
              <a:solidFill>
                <a:srgbClr val="FFFFFF"/>
              </a:solidFill>
              <a:miter lim="800000"/>
            </a:ln>
            <a:effectLst>
              <a:reflection blurRad="6350" stA="61000" endPos="8000" dir="5400000" sy="-100000" algn="bl" rotWithShape="0"/>
            </a:effectLst>
            <a:scene3d>
              <a:camera prst="orthographicFront"/>
              <a:lightRig rig="twoPt" dir="t">
                <a:rot lat="0" lon="0" rev="7200000"/>
              </a:lightRig>
            </a:scene3d>
            <a:sp3d>
              <a:bevelT w="25400" h="19050"/>
              <a:contourClr>
                <a:srgbClr val="FFFFFF"/>
              </a:contourClr>
            </a:sp3d>
          </p:spPr>
        </p:pic>
        <p:sp>
          <p:nvSpPr>
            <p:cNvPr id="758" name="Shape 758"/>
            <p:cNvSpPr/>
            <p:nvPr/>
          </p:nvSpPr>
          <p:spPr>
            <a:xfrm>
              <a:off x="3849205" y="2463408"/>
              <a:ext cx="4986213" cy="1406682"/>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15023418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11" name="Shape 71">
            <a:extLst>
              <a:ext uri="{FF2B5EF4-FFF2-40B4-BE49-F238E27FC236}">
                <a16:creationId xmlns:a16="http://schemas.microsoft.com/office/drawing/2014/main" id="{875D8730-99D8-4E93-870F-F9EC1CFE845D}"/>
              </a:ext>
            </a:extLst>
          </p:cNvPr>
          <p:cNvSpPr txBox="1">
            <a:spLocks noGrp="1"/>
          </p:cNvSpPr>
          <p:nvPr>
            <p:ph type="ctrTitle"/>
          </p:nvPr>
        </p:nvSpPr>
        <p:spPr>
          <a:xfrm>
            <a:off x="268459" y="1897824"/>
            <a:ext cx="8701370" cy="1523965"/>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b" anchorCtr="0">
            <a:noAutofit/>
          </a:bodyPr>
          <a:lstStyle/>
          <a:p>
            <a:pPr>
              <a:buClr>
                <a:schemeClr val="dk1"/>
              </a:buClr>
              <a:buSzPts val="4800"/>
            </a:pPr>
            <a:r>
              <a:rPr lang="zh-TW" dirty="0">
                <a:solidFill>
                  <a:srgbClr val="FFFFFF"/>
                </a:solidFill>
                <a:latin typeface="Microsoft JhengHei"/>
                <a:ea typeface="Microsoft JhengHei"/>
                <a:cs typeface="Microsoft JhengHei"/>
                <a:sym typeface="Microsoft JhengHei"/>
              </a:rPr>
              <a:t>快照備份</a:t>
            </a:r>
            <a:r>
              <a:rPr lang="zh-TW" altLang="en-US" dirty="0">
                <a:solidFill>
                  <a:srgbClr val="FFFFFF"/>
                </a:solidFill>
                <a:latin typeface="Microsoft JhengHei"/>
                <a:ea typeface="Microsoft JhengHei"/>
                <a:cs typeface="Microsoft JhengHei"/>
                <a:sym typeface="Microsoft JhengHei"/>
              </a:rPr>
              <a:t>與來源端</a:t>
            </a:r>
            <a:r>
              <a:rPr lang="zh-TW" altLang="en-US" dirty="0">
                <a:latin typeface="Microsoft JhengHei"/>
                <a:ea typeface="Microsoft JhengHei"/>
                <a:cs typeface="Microsoft JhengHei"/>
              </a:rPr>
              <a:t>還原操作</a:t>
            </a:r>
            <a:endParaRPr lang="zh-TW" dirty="0">
              <a:latin typeface="Microsoft JhengHei"/>
              <a:ea typeface="Microsoft JhengHei"/>
              <a:cs typeface="Microsoft JhengHei"/>
            </a:endParaRPr>
          </a:p>
        </p:txBody>
      </p:sp>
      <p:sp>
        <p:nvSpPr>
          <p:cNvPr id="13" name="Shape 73">
            <a:extLst>
              <a:ext uri="{FF2B5EF4-FFF2-40B4-BE49-F238E27FC236}">
                <a16:creationId xmlns:a16="http://schemas.microsoft.com/office/drawing/2014/main" id="{6ABD9F90-8953-4FFC-9158-C2843A17E8B4}"/>
              </a:ext>
            </a:extLst>
          </p:cNvPr>
          <p:cNvSpPr/>
          <p:nvPr/>
        </p:nvSpPr>
        <p:spPr>
          <a:xfrm>
            <a:off x="1453760" y="1615424"/>
            <a:ext cx="6461309" cy="485297"/>
          </a:xfrm>
          <a:prstGeom prst="rect">
            <a:avLst/>
          </a:prstGeom>
          <a:gradFill>
            <a:gsLst>
              <a:gs pos="0">
                <a:srgbClr val="000000">
                  <a:alpha val="0"/>
                </a:srgbClr>
              </a:gs>
              <a:gs pos="1000">
                <a:srgbClr val="000000">
                  <a:alpha val="0"/>
                </a:srgbClr>
              </a:gs>
              <a:gs pos="24000">
                <a:srgbClr val="000000"/>
              </a:gs>
              <a:gs pos="78000">
                <a:srgbClr val="000000"/>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pic>
        <p:nvPicPr>
          <p:cNvPr id="14" name="Shape 75" descr="NAS.png">
            <a:extLst>
              <a:ext uri="{FF2B5EF4-FFF2-40B4-BE49-F238E27FC236}">
                <a16:creationId xmlns:a16="http://schemas.microsoft.com/office/drawing/2014/main" id="{B514AA5E-E20A-45C6-A4FE-EB8B49E99855}"/>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867237" y="1461268"/>
            <a:ext cx="2471715" cy="750743"/>
          </a:xfrm>
          <a:prstGeom prst="rect">
            <a:avLst/>
          </a:prstGeom>
          <a:noFill/>
          <a:ln>
            <a:noFill/>
          </a:ln>
        </p:spPr>
      </p:pic>
      <p:sp>
        <p:nvSpPr>
          <p:cNvPr id="15" name="Shape 72">
            <a:extLst>
              <a:ext uri="{FF2B5EF4-FFF2-40B4-BE49-F238E27FC236}">
                <a16:creationId xmlns:a16="http://schemas.microsoft.com/office/drawing/2014/main" id="{4F307E0B-55D5-42AF-8954-6B52347BCCD1}"/>
              </a:ext>
            </a:extLst>
          </p:cNvPr>
          <p:cNvSpPr txBox="1">
            <a:spLocks/>
          </p:cNvSpPr>
          <p:nvPr/>
        </p:nvSpPr>
        <p:spPr>
          <a:xfrm>
            <a:off x="5115860" y="1522433"/>
            <a:ext cx="2109054" cy="49117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ctr" rtl="0">
              <a:lnSpc>
                <a:spcPct val="100000"/>
              </a:lnSpc>
              <a:spcBef>
                <a:spcPts val="480"/>
              </a:spcBef>
              <a:spcAft>
                <a:spcPts val="0"/>
              </a:spcAft>
              <a:buClr>
                <a:schemeClr val="lt1"/>
              </a:buClr>
              <a:buSzPts val="2400"/>
              <a:buFont typeface="Arial"/>
              <a:buNone/>
              <a:defRPr sz="2400" b="1" i="0" u="none" strike="noStrike" cap="none">
                <a:solidFill>
                  <a:schemeClr val="lt1"/>
                </a:solidFill>
                <a:latin typeface="Arial"/>
                <a:ea typeface="Arial"/>
                <a:cs typeface="Arial"/>
                <a:sym typeface="Arial"/>
              </a:defRPr>
            </a:lvl1pPr>
            <a:lvl2pPr marL="914400" marR="0" lvl="1"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2pPr>
            <a:lvl3pPr marL="1371600" marR="0" lvl="2" indent="-33020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3pPr>
            <a:lvl4pPr marL="1828800" marR="0" lvl="3" indent="-317500" algn="ctr"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4pPr>
            <a:lvl5pPr marL="2286000" marR="0" lvl="4" indent="-317500" algn="ctr"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Arial"/>
                <a:ea typeface="Arial"/>
                <a:cs typeface="Arial"/>
                <a:sym typeface="Arial"/>
              </a:defRPr>
            </a:lvl5pPr>
            <a:lvl6pPr marL="2743200" marR="0" lvl="5"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L="3200400" marR="0" lvl="6"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L="3657600" marR="0" lvl="7"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L="4114800" marR="0" lvl="8"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pPr>
              <a:buSzPts val="3600"/>
            </a:pPr>
            <a:r>
              <a:rPr lang="zh-TW" sz="2800">
                <a:latin typeface="微軟正黑體" panose="020B0604030504040204" pitchFamily="34" charset="-120"/>
                <a:ea typeface="微軟正黑體" panose="020B0604030504040204" pitchFamily="34" charset="-120"/>
              </a:rPr>
              <a:t>新功能演繹</a:t>
            </a:r>
            <a:endParaRPr lang="zh-TW"/>
          </a:p>
        </p:txBody>
      </p:sp>
      <p:pic>
        <p:nvPicPr>
          <p:cNvPr id="19" name="Shape 74" descr="NAS.png">
            <a:extLst>
              <a:ext uri="{FF2B5EF4-FFF2-40B4-BE49-F238E27FC236}">
                <a16:creationId xmlns:a16="http://schemas.microsoft.com/office/drawing/2014/main" id="{B1B5E7AD-BBEB-4EBA-A7B6-2BC2D0C058D3}"/>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68459" y="901105"/>
            <a:ext cx="3048837" cy="1823748"/>
          </a:xfrm>
          <a:prstGeom prst="rect">
            <a:avLst/>
          </a:prstGeom>
          <a:noFill/>
          <a:ln>
            <a:noFill/>
          </a:ln>
        </p:spPr>
      </p:pic>
    </p:spTree>
    <p:extLst>
      <p:ext uri="{BB962C8B-B14F-4D97-AF65-F5344CB8AC3E}">
        <p14:creationId xmlns:p14="http://schemas.microsoft.com/office/powerpoint/2010/main" val="38946885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Shape 381"/>
          <p:cNvSpPr txBox="1">
            <a:spLocks noGrp="1"/>
          </p:cNvSpPr>
          <p:nvPr>
            <p:ph type="title"/>
          </p:nvPr>
        </p:nvSpPr>
        <p:spPr>
          <a:xfrm>
            <a:off x="173695" y="657635"/>
            <a:ext cx="5504293" cy="1587026"/>
          </a:xfrm>
          <a:prstGeom prst="rect">
            <a:avLst/>
          </a:prstGeom>
          <a:noFill/>
          <a:ln>
            <a:noFill/>
          </a:ln>
        </p:spPr>
        <p:txBody>
          <a:bodyPr spcFirstLastPara="1" wrap="square" lIns="91425" tIns="45700" rIns="91425" bIns="45700" anchor="ctr" anchorCtr="0">
            <a:noAutofit/>
          </a:bodyPr>
          <a:lstStyle/>
          <a:p>
            <a:pPr>
              <a:spcAft>
                <a:spcPts val="1200"/>
              </a:spcAft>
            </a:pPr>
            <a:r>
              <a:rPr lang="zh-TW" sz="3600" dirty="0">
                <a:solidFill>
                  <a:srgbClr val="FFFFFF"/>
                </a:solidFill>
                <a:latin typeface="Microsoft JhengHei"/>
                <a:ea typeface="Microsoft JhengHei"/>
                <a:cs typeface="Microsoft JhengHei"/>
                <a:sym typeface="Microsoft JhengHei"/>
              </a:rPr>
              <a:t>快照備份任務新增功能</a:t>
            </a:r>
            <a:r>
              <a:rPr lang="zh-TW" sz="3000" dirty="0">
                <a:solidFill>
                  <a:srgbClr val="FFFFFF"/>
                </a:solidFill>
                <a:latin typeface="Microsoft JhengHei"/>
                <a:ea typeface="Microsoft JhengHei"/>
                <a:cs typeface="Microsoft JhengHei"/>
                <a:sym typeface="Microsoft JhengHei"/>
              </a:rPr>
              <a:t>：</a:t>
            </a:r>
            <a:endParaRPr lang="zh-TW" altLang="en-US" sz="3000" dirty="0">
              <a:solidFill>
                <a:srgbClr val="FFFFFF"/>
              </a:solidFill>
              <a:latin typeface="Microsoft JhengHei"/>
              <a:ea typeface="Microsoft JhengHei"/>
              <a:cs typeface="Microsoft JhengHei"/>
            </a:endParaRPr>
          </a:p>
        </p:txBody>
      </p:sp>
      <p:sp>
        <p:nvSpPr>
          <p:cNvPr id="3" name="內容版面配置區 1">
            <a:extLst>
              <a:ext uri="{FF2B5EF4-FFF2-40B4-BE49-F238E27FC236}">
                <a16:creationId xmlns:a16="http://schemas.microsoft.com/office/drawing/2014/main" id="{23815D5F-C50B-49D9-BBDC-781471D5CF58}"/>
              </a:ext>
            </a:extLst>
          </p:cNvPr>
          <p:cNvSpPr txBox="1">
            <a:spLocks/>
          </p:cNvSpPr>
          <p:nvPr/>
        </p:nvSpPr>
        <p:spPr>
          <a:xfrm>
            <a:off x="254889" y="1718049"/>
            <a:ext cx="4828099" cy="1769222"/>
          </a:xfrm>
          <a:prstGeom prst="rect">
            <a:avLst/>
          </a:prstGeom>
        </p:spPr>
        <p:txBody>
          <a:bodyPr/>
          <a:lstStyle>
            <a:lvl1pPr marL="342900" indent="-342900" algn="l" defTabSz="914400" rtl="0" eaLnBrk="1" latinLnBrk="0" hangingPunct="1">
              <a:spcBef>
                <a:spcPct val="20000"/>
              </a:spcBef>
              <a:buClr>
                <a:srgbClr val="006600"/>
              </a:buClr>
              <a:buSzPct val="85000"/>
              <a:buFont typeface="Wingdings" pitchFamily="2" charset="2"/>
              <a:buChar char="l"/>
              <a:defRPr sz="2200" b="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b="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b="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b="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b="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bg1"/>
              </a:buClr>
            </a:pPr>
            <a:r>
              <a:rPr lang="zh-TW" altLang="en-US" sz="2000" dirty="0">
                <a:solidFill>
                  <a:schemeClr val="bg1"/>
                </a:solidFill>
                <a:latin typeface="Microsoft JhengHei"/>
                <a:ea typeface="Microsoft JhengHei"/>
                <a:cs typeface="Microsoft JhengHei"/>
                <a:sym typeface="Microsoft JhengHei"/>
              </a:rPr>
              <a:t>在來源端還原快照備份保險庫</a:t>
            </a:r>
            <a:endParaRPr lang="en-US" altLang="zh-TW" sz="2000" dirty="0">
              <a:solidFill>
                <a:schemeClr val="bg1"/>
              </a:solidFill>
              <a:latin typeface="Microsoft JhengHei"/>
              <a:ea typeface="Microsoft JhengHei"/>
              <a:cs typeface="Microsoft JhengHei"/>
              <a:sym typeface="Microsoft JhengHei"/>
            </a:endParaRPr>
          </a:p>
          <a:p>
            <a:pPr>
              <a:buClr>
                <a:schemeClr val="bg1"/>
              </a:buClr>
            </a:pPr>
            <a:r>
              <a:rPr lang="zh-TW" altLang="en-US" sz="2000" dirty="0">
                <a:solidFill>
                  <a:srgbClr val="FFFFFF"/>
                </a:solidFill>
                <a:latin typeface="Microsoft JhengHei"/>
                <a:ea typeface="Microsoft JhengHei"/>
                <a:cs typeface="Microsoft JhengHei"/>
                <a:sym typeface="Microsoft JhengHei"/>
              </a:rPr>
              <a:t>支援快照與快照備份保險庫匯出</a:t>
            </a:r>
            <a:r>
              <a:rPr lang="en-US" altLang="zh-TW" sz="2000" dirty="0">
                <a:solidFill>
                  <a:srgbClr val="FFFFFF"/>
                </a:solidFill>
                <a:latin typeface="Microsoft JhengHei"/>
                <a:ea typeface="Microsoft JhengHei"/>
                <a:cs typeface="Microsoft JhengHei"/>
                <a:sym typeface="Microsoft JhengHei"/>
              </a:rPr>
              <a:t>/</a:t>
            </a:r>
            <a:r>
              <a:rPr lang="zh-TW" altLang="en-US" sz="2000" dirty="0">
                <a:solidFill>
                  <a:srgbClr val="FFFFFF"/>
                </a:solidFill>
                <a:latin typeface="Microsoft JhengHei"/>
                <a:ea typeface="Microsoft JhengHei"/>
                <a:cs typeface="Microsoft JhengHei"/>
                <a:sym typeface="Microsoft JhengHei"/>
              </a:rPr>
              <a:t>匯入</a:t>
            </a:r>
            <a:endParaRPr lang="en-US" altLang="zh-TW" sz="2000" dirty="0">
              <a:solidFill>
                <a:schemeClr val="bg1"/>
              </a:solidFill>
              <a:latin typeface="Microsoft JhengHei"/>
              <a:ea typeface="Microsoft JhengHei"/>
            </a:endParaRPr>
          </a:p>
          <a:p>
            <a:pPr>
              <a:buClr>
                <a:schemeClr val="bg1"/>
              </a:buClr>
            </a:pPr>
            <a:r>
              <a:rPr lang="zh-TW" altLang="zh-TW" sz="2000" dirty="0">
                <a:solidFill>
                  <a:srgbClr val="FFFFFF"/>
                </a:solidFill>
                <a:latin typeface="Microsoft JhengHei"/>
                <a:ea typeface="Microsoft JhengHei"/>
                <a:cs typeface="Microsoft JhengHei"/>
                <a:sym typeface="Microsoft JhengHei"/>
              </a:rPr>
              <a:t>快照備份任務支援首次備份</a:t>
            </a:r>
            <a:br>
              <a:rPr lang="en-US" altLang="zh-TW" sz="2000" dirty="0">
                <a:solidFill>
                  <a:srgbClr val="FFFFFF"/>
                </a:solidFill>
                <a:latin typeface="Microsoft JhengHei"/>
                <a:ea typeface="Microsoft JhengHei"/>
                <a:cs typeface="Microsoft JhengHei"/>
                <a:sym typeface="Microsoft JhengHei"/>
              </a:rPr>
            </a:br>
            <a:r>
              <a:rPr lang="zh-TW" altLang="zh-TW" sz="2000" dirty="0">
                <a:solidFill>
                  <a:srgbClr val="FFFFFF"/>
                </a:solidFill>
                <a:latin typeface="Microsoft JhengHei"/>
                <a:ea typeface="Microsoft JhengHei"/>
                <a:cs typeface="Microsoft JhengHei"/>
                <a:sym typeface="Microsoft JhengHei"/>
              </a:rPr>
              <a:t>手動匯出/匯入</a:t>
            </a:r>
            <a:endParaRPr lang="en-US" altLang="zh-TW" sz="2000" dirty="0">
              <a:solidFill>
                <a:srgbClr val="FFFFFF"/>
              </a:solidFill>
              <a:latin typeface="Microsoft JhengHei"/>
              <a:ea typeface="Microsoft JhengHei"/>
              <a:cs typeface="Microsoft JhengHei"/>
              <a:sym typeface="Microsoft JhengHei"/>
            </a:endParaRPr>
          </a:p>
          <a:p>
            <a:pPr>
              <a:buClr>
                <a:schemeClr val="bg1"/>
              </a:buClr>
            </a:pPr>
            <a:r>
              <a:rPr lang="en-US" altLang="zh-TW" sz="2000" dirty="0">
                <a:solidFill>
                  <a:srgbClr val="FFFFFF"/>
                </a:solidFill>
              </a:rPr>
              <a:t>LUN</a:t>
            </a:r>
            <a:r>
              <a:rPr lang="zh-TW" altLang="zh-TW" sz="2000" dirty="0">
                <a:solidFill>
                  <a:srgbClr val="FFFFFF"/>
                </a:solidFill>
              </a:rPr>
              <a:t> </a:t>
            </a:r>
            <a:r>
              <a:rPr lang="zh-TW" altLang="en-US" sz="2000" dirty="0">
                <a:solidFill>
                  <a:srgbClr val="FFFFFF"/>
                </a:solidFill>
              </a:rPr>
              <a:t>匯出</a:t>
            </a:r>
            <a:r>
              <a:rPr lang="en-US" altLang="zh-TW" sz="2000" dirty="0">
                <a:solidFill>
                  <a:srgbClr val="FFFFFF"/>
                </a:solidFill>
              </a:rPr>
              <a:t>/</a:t>
            </a:r>
            <a:r>
              <a:rPr lang="zh-TW" altLang="en-US" sz="2000" dirty="0">
                <a:solidFill>
                  <a:srgbClr val="FFFFFF"/>
                </a:solidFill>
              </a:rPr>
              <a:t>匯入</a:t>
            </a:r>
            <a:endParaRPr lang="zh-TW" altLang="en-US" sz="2000" dirty="0">
              <a:solidFill>
                <a:schemeClr val="bg1"/>
              </a:solidFill>
              <a:latin typeface="Microsoft JhengHei"/>
              <a:ea typeface="Microsoft JhengHei"/>
            </a:endParaRPr>
          </a:p>
        </p:txBody>
      </p:sp>
    </p:spTree>
    <p:extLst>
      <p:ext uri="{BB962C8B-B14F-4D97-AF65-F5344CB8AC3E}">
        <p14:creationId xmlns:p14="http://schemas.microsoft.com/office/powerpoint/2010/main" val="8223918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Shape 386"/>
          <p:cNvSpPr txBox="1">
            <a:spLocks noGrp="1"/>
          </p:cNvSpPr>
          <p:nvPr>
            <p:ph type="ctrTitle"/>
          </p:nvPr>
        </p:nvSpPr>
        <p:spPr>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5400"/>
              <a:buFont typeface="Arial"/>
              <a:buNone/>
            </a:pPr>
            <a:endParaRPr sz="5400" b="1" i="0" u="none" strike="noStrike" cap="none">
              <a:solidFill>
                <a:schemeClr val="lt1"/>
              </a:solidFill>
              <a:latin typeface="Arial"/>
              <a:ea typeface="Arial"/>
              <a:cs typeface="Arial"/>
              <a:sym typeface="Arial"/>
            </a:endParaRPr>
          </a:p>
        </p:txBody>
      </p:sp>
      <p:sp>
        <p:nvSpPr>
          <p:cNvPr id="387" name="Shape 387"/>
          <p:cNvSpPr txBox="1">
            <a:spLocks noGrp="1"/>
          </p:cNvSpPr>
          <p:nvPr>
            <p:ph type="subTitle" idx="1"/>
          </p:nvPr>
        </p:nvSpPr>
        <p:spPr>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2400"/>
              <a:buFont typeface="Arial"/>
              <a:buNone/>
            </a:pPr>
            <a:endParaRPr sz="2400" b="1" i="0" u="none" strike="noStrike" cap="none">
              <a:solidFill>
                <a:schemeClr val="lt1"/>
              </a:solidFill>
              <a:latin typeface="Arial"/>
              <a:ea typeface="Arial"/>
              <a:cs typeface="Arial"/>
              <a:sym typeface="Arial"/>
            </a:endParaRPr>
          </a:p>
        </p:txBody>
      </p:sp>
      <p:pic>
        <p:nvPicPr>
          <p:cNvPr id="388" name="Shape 388"/>
          <p:cNvPicPr preferRelativeResize="0"/>
          <p:nvPr/>
        </p:nvPicPr>
        <p:blipFill>
          <a:blip r:embed="rId3" cstate="screen">
            <a:extLst>
              <a:ext uri="{28A0092B-C50C-407E-A947-70E740481C1C}">
                <a14:useLocalDpi xmlns:a14="http://schemas.microsoft.com/office/drawing/2010/main"/>
              </a:ext>
            </a:extLst>
          </a:blip>
          <a:stretch>
            <a:fillRect/>
          </a:stretch>
        </p:blipFill>
        <p:spPr>
          <a:xfrm>
            <a:off x="359" y="0"/>
            <a:ext cx="9143282" cy="5143500"/>
          </a:xfrm>
          <a:prstGeom prst="rect">
            <a:avLst/>
          </a:prstGeom>
          <a:noFill/>
          <a:ln>
            <a:noFill/>
          </a:ln>
        </p:spPr>
      </p:pic>
      <p:sp>
        <p:nvSpPr>
          <p:cNvPr id="389" name="Shape 389"/>
          <p:cNvSpPr/>
          <p:nvPr/>
        </p:nvSpPr>
        <p:spPr>
          <a:xfrm>
            <a:off x="719723" y="2300749"/>
            <a:ext cx="3598248" cy="1844532"/>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200"/>
              <a:buFont typeface="Arial"/>
              <a:buNone/>
            </a:pPr>
            <a:endParaRPr sz="4200" b="0" i="0" u="none" strike="noStrike" cap="none">
              <a:solidFill>
                <a:srgbClr val="161D96"/>
              </a:solidFill>
              <a:latin typeface="Arial"/>
              <a:ea typeface="Arial"/>
              <a:cs typeface="Arial"/>
              <a:sym typeface="Arial"/>
            </a:endParaRPr>
          </a:p>
        </p:txBody>
      </p:sp>
      <p:sp>
        <p:nvSpPr>
          <p:cNvPr id="390" name="Shape 390"/>
          <p:cNvSpPr txBox="1"/>
          <p:nvPr/>
        </p:nvSpPr>
        <p:spPr>
          <a:xfrm>
            <a:off x="784555" y="2404140"/>
            <a:ext cx="3533416" cy="187945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zh-TW" sz="2800" b="1" dirty="0">
                <a:solidFill>
                  <a:srgbClr val="044981"/>
                </a:solidFill>
                <a:latin typeface="Microsoft JhengHei"/>
                <a:ea typeface="Microsoft JhengHei"/>
                <a:cs typeface="Microsoft JhengHei"/>
                <a:sym typeface="Microsoft JhengHei"/>
              </a:rPr>
              <a:t>當資料災難真實發生時，備份資料的還原無法快速完成？</a:t>
            </a:r>
            <a:endParaRPr sz="3200" b="1" i="0" u="none" strike="noStrike" cap="none" dirty="0">
              <a:solidFill>
                <a:srgbClr val="161D96"/>
              </a:solidFill>
              <a:latin typeface="Microsoft JhengHei"/>
              <a:ea typeface="Microsoft JhengHei"/>
              <a:cs typeface="Microsoft JhengHei"/>
              <a:sym typeface="Microsoft JhengHei"/>
            </a:endParaRPr>
          </a:p>
        </p:txBody>
      </p:sp>
      <p:sp>
        <p:nvSpPr>
          <p:cNvPr id="7" name="圓角矩形 8">
            <a:extLst>
              <a:ext uri="{FF2B5EF4-FFF2-40B4-BE49-F238E27FC236}">
                <a16:creationId xmlns:a16="http://schemas.microsoft.com/office/drawing/2014/main" id="{D22BD604-2F77-4154-BEB1-DE24C285A8FC}"/>
              </a:ext>
            </a:extLst>
          </p:cNvPr>
          <p:cNvSpPr/>
          <p:nvPr/>
        </p:nvSpPr>
        <p:spPr>
          <a:xfrm>
            <a:off x="867146" y="2090687"/>
            <a:ext cx="1071570" cy="354071"/>
          </a:xfrm>
          <a:prstGeom prst="roundRect">
            <a:avLst/>
          </a:prstGeom>
          <a:solidFill>
            <a:srgbClr val="48B4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TW" altLang="en-US" sz="1600" b="1">
                <a:solidFill>
                  <a:schemeClr val="bg1"/>
                </a:solidFill>
                <a:latin typeface="Microsoft JhengHei"/>
                <a:ea typeface="Microsoft JhengHei"/>
                <a:cs typeface="Microsoft JhengHei"/>
                <a:sym typeface="Microsoft JhengHei"/>
              </a:rPr>
              <a:t>您的挑戰</a:t>
            </a:r>
            <a:endParaRPr lang="zh-TW" altLang="en-US" sz="1600"/>
          </a:p>
        </p:txBody>
      </p:sp>
    </p:spTree>
    <p:extLst>
      <p:ext uri="{BB962C8B-B14F-4D97-AF65-F5344CB8AC3E}">
        <p14:creationId xmlns:p14="http://schemas.microsoft.com/office/powerpoint/2010/main" val="11332963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grpSp>
        <p:nvGrpSpPr>
          <p:cNvPr id="8" name="群組 7">
            <a:extLst>
              <a:ext uri="{FF2B5EF4-FFF2-40B4-BE49-F238E27FC236}">
                <a16:creationId xmlns:a16="http://schemas.microsoft.com/office/drawing/2014/main" id="{6432FAB2-7517-A446-991F-63C0025AC2F4}"/>
              </a:ext>
            </a:extLst>
          </p:cNvPr>
          <p:cNvGrpSpPr/>
          <p:nvPr/>
        </p:nvGrpSpPr>
        <p:grpSpPr>
          <a:xfrm>
            <a:off x="0" y="2115301"/>
            <a:ext cx="9144000" cy="3046698"/>
            <a:chOff x="0" y="2339176"/>
            <a:chExt cx="9139058" cy="3046698"/>
          </a:xfrm>
        </p:grpSpPr>
        <p:pic>
          <p:nvPicPr>
            <p:cNvPr id="17" name="圖片 16">
              <a:extLst>
                <a:ext uri="{FF2B5EF4-FFF2-40B4-BE49-F238E27FC236}">
                  <a16:creationId xmlns:a16="http://schemas.microsoft.com/office/drawing/2014/main" id="{99880645-0D93-FB4A-9C28-FAB51BE02D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339176"/>
              <a:ext cx="3046697" cy="3046698"/>
            </a:xfrm>
            <a:prstGeom prst="rect">
              <a:avLst/>
            </a:prstGeom>
          </p:spPr>
        </p:pic>
        <p:pic>
          <p:nvPicPr>
            <p:cNvPr id="19" name="圖片 18">
              <a:extLst>
                <a:ext uri="{FF2B5EF4-FFF2-40B4-BE49-F238E27FC236}">
                  <a16:creationId xmlns:a16="http://schemas.microsoft.com/office/drawing/2014/main" id="{3D0FA54B-87ED-534A-975C-7FF4122E5D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3046697" y="2339176"/>
              <a:ext cx="3046697" cy="3046698"/>
            </a:xfrm>
            <a:prstGeom prst="rect">
              <a:avLst/>
            </a:prstGeom>
          </p:spPr>
        </p:pic>
        <p:pic>
          <p:nvPicPr>
            <p:cNvPr id="20" name="圖片 19">
              <a:extLst>
                <a:ext uri="{FF2B5EF4-FFF2-40B4-BE49-F238E27FC236}">
                  <a16:creationId xmlns:a16="http://schemas.microsoft.com/office/drawing/2014/main" id="{FE3B3D26-6E51-2C42-8558-4F08CD3E80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2361" y="2339176"/>
              <a:ext cx="3046697" cy="3046698"/>
            </a:xfrm>
            <a:prstGeom prst="rect">
              <a:avLst/>
            </a:prstGeom>
          </p:spPr>
        </p:pic>
      </p:grpSp>
      <p:sp>
        <p:nvSpPr>
          <p:cNvPr id="3" name="圓角矩形 2">
            <a:extLst>
              <a:ext uri="{FF2B5EF4-FFF2-40B4-BE49-F238E27FC236}">
                <a16:creationId xmlns:a16="http://schemas.microsoft.com/office/drawing/2014/main" id="{3CFB142C-039E-884E-AD51-CFE9C8DF884B}"/>
              </a:ext>
            </a:extLst>
          </p:cNvPr>
          <p:cNvSpPr/>
          <p:nvPr/>
        </p:nvSpPr>
        <p:spPr>
          <a:xfrm>
            <a:off x="457200" y="3077169"/>
            <a:ext cx="7253886" cy="1551275"/>
          </a:xfrm>
          <a:prstGeom prst="roundRect">
            <a:avLst/>
          </a:prstGeom>
          <a:solidFill>
            <a:schemeClr val="bg1"/>
          </a:solidFill>
          <a:ln>
            <a:solidFill>
              <a:schemeClr val="accent5">
                <a:lumMod val="75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96" name="Shape 396"/>
          <p:cNvSpPr/>
          <p:nvPr/>
        </p:nvSpPr>
        <p:spPr>
          <a:xfrm>
            <a:off x="4483508" y="2456335"/>
            <a:ext cx="178200" cy="2424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275"/>
              <a:buFont typeface="Arial"/>
              <a:buNone/>
            </a:pPr>
            <a:r>
              <a:rPr lang="zh-TW" sz="1100" b="0" i="0" u="none" strike="noStrike" cap="none">
                <a:solidFill>
                  <a:srgbClr val="000000"/>
                </a:solidFill>
                <a:latin typeface="Arial"/>
                <a:ea typeface="Arial"/>
                <a:cs typeface="Arial"/>
                <a:sym typeface="Arial"/>
              </a:rPr>
              <a:t> </a:t>
            </a:r>
            <a:endParaRPr/>
          </a:p>
        </p:txBody>
      </p:sp>
      <p:sp>
        <p:nvSpPr>
          <p:cNvPr id="2" name="內容版面配置區 1">
            <a:extLst>
              <a:ext uri="{FF2B5EF4-FFF2-40B4-BE49-F238E27FC236}">
                <a16:creationId xmlns:a16="http://schemas.microsoft.com/office/drawing/2014/main" id="{EACD010A-804D-F846-8954-161C9A44A050}"/>
              </a:ext>
            </a:extLst>
          </p:cNvPr>
          <p:cNvSpPr>
            <a:spLocks noGrp="1"/>
          </p:cNvSpPr>
          <p:nvPr>
            <p:ph idx="1"/>
          </p:nvPr>
        </p:nvSpPr>
        <p:spPr>
          <a:xfrm>
            <a:off x="381943" y="1092416"/>
            <a:ext cx="8656478" cy="1500376"/>
          </a:xfrm>
        </p:spPr>
        <p:txBody>
          <a:bodyPr>
            <a:normAutofit fontScale="92500"/>
          </a:bodyPr>
          <a:lstStyle/>
          <a:p>
            <a:pPr marL="0" indent="0">
              <a:buNone/>
            </a:pPr>
            <a:r>
              <a:rPr kumimoji="1" lang="zh-TW" altLang="en-US" dirty="0"/>
              <a:t>在</a:t>
            </a:r>
            <a:r>
              <a:rPr kumimoji="1" lang="en-US" altLang="zh-TW" dirty="0"/>
              <a:t>300</a:t>
            </a:r>
            <a:r>
              <a:rPr kumimoji="1" lang="zh-TW" altLang="en-US" dirty="0"/>
              <a:t>家台灣大型及中小企業備份調查顯示： </a:t>
            </a:r>
          </a:p>
          <a:p>
            <a:r>
              <a:rPr kumimoji="1" lang="en-US" altLang="zh-TW" dirty="0"/>
              <a:t>60% </a:t>
            </a:r>
            <a:r>
              <a:rPr kumimoji="1" lang="zh-TW" altLang="en-US" dirty="0"/>
              <a:t>的企業具備遠端網路備份做為資料災難救援方案</a:t>
            </a:r>
          </a:p>
          <a:p>
            <a:r>
              <a:rPr kumimoji="1" lang="en-US" altLang="zh-TW" dirty="0">
                <a:solidFill>
                  <a:srgbClr val="0070C0"/>
                </a:solidFill>
              </a:rPr>
              <a:t>50% </a:t>
            </a:r>
            <a:r>
              <a:rPr kumimoji="1" lang="zh-TW" altLang="en-US" dirty="0"/>
              <a:t>中的企業期望當災難發生時，資料可在 </a:t>
            </a:r>
            <a:r>
              <a:rPr kumimoji="1" lang="en-US" altLang="zh-TW" dirty="0">
                <a:solidFill>
                  <a:srgbClr val="0070C0"/>
                </a:solidFill>
              </a:rPr>
              <a:t>1 </a:t>
            </a:r>
            <a:r>
              <a:rPr kumimoji="1" lang="zh-TW" altLang="en-US" dirty="0">
                <a:solidFill>
                  <a:srgbClr val="0070C0"/>
                </a:solidFill>
              </a:rPr>
              <a:t>小時 </a:t>
            </a:r>
            <a:r>
              <a:rPr kumimoji="1" lang="zh-TW" altLang="en-US" dirty="0"/>
              <a:t>內還原 </a:t>
            </a:r>
            <a:r>
              <a:rPr kumimoji="1" lang="en-US" altLang="zh-TW" dirty="0"/>
              <a:t>(RTO=1</a:t>
            </a:r>
            <a:r>
              <a:rPr kumimoji="1" lang="zh-TW" altLang="en-US" dirty="0"/>
              <a:t> </a:t>
            </a:r>
            <a:r>
              <a:rPr kumimoji="1" lang="en-US" altLang="zh-TW" dirty="0"/>
              <a:t>hour)</a:t>
            </a:r>
            <a:endParaRPr kumimoji="1" lang="zh-TW" altLang="en-US" dirty="0"/>
          </a:p>
          <a:p>
            <a:r>
              <a:rPr kumimoji="1" lang="zh-TW" altLang="en-US" dirty="0"/>
              <a:t>但同樣 </a:t>
            </a:r>
            <a:r>
              <a:rPr kumimoji="1" lang="en-US" altLang="zh-TW" dirty="0">
                <a:solidFill>
                  <a:srgbClr val="C00000"/>
                </a:solidFill>
              </a:rPr>
              <a:t>50%</a:t>
            </a:r>
            <a:r>
              <a:rPr kumimoji="1" lang="en-US" altLang="zh-TW" dirty="0"/>
              <a:t> </a:t>
            </a:r>
            <a:r>
              <a:rPr kumimoji="1" lang="zh-TW" altLang="en-US" dirty="0"/>
              <a:t>的企業表示，實際遭遇資料還原時間超過 </a:t>
            </a:r>
            <a:r>
              <a:rPr kumimoji="1" lang="en-US" altLang="zh-TW" dirty="0">
                <a:solidFill>
                  <a:srgbClr val="C00000"/>
                </a:solidFill>
              </a:rPr>
              <a:t>1 </a:t>
            </a:r>
            <a:r>
              <a:rPr kumimoji="1" lang="zh-TW" altLang="en-US" dirty="0">
                <a:solidFill>
                  <a:srgbClr val="C00000"/>
                </a:solidFill>
              </a:rPr>
              <a:t>天 </a:t>
            </a:r>
            <a:r>
              <a:rPr kumimoji="1" lang="en-US" altLang="zh-TW" dirty="0"/>
              <a:t>!</a:t>
            </a:r>
          </a:p>
        </p:txBody>
      </p:sp>
      <p:sp>
        <p:nvSpPr>
          <p:cNvPr id="397" name="Shape 39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Arial"/>
              <a:buNone/>
            </a:pPr>
            <a:r>
              <a:rPr lang="zh-TW" altLang="en-US" sz="3600" i="0" u="none" strike="noStrike" cap="none" dirty="0">
                <a:solidFill>
                  <a:schemeClr val="lt1"/>
                </a:solidFill>
                <a:latin typeface="Microsoft JhengHei"/>
                <a:ea typeface="Microsoft JhengHei"/>
                <a:cs typeface="Microsoft JhengHei"/>
                <a:sym typeface="Microsoft JhengHei"/>
              </a:rPr>
              <a:t>企業希望有更低的 </a:t>
            </a:r>
            <a:r>
              <a:rPr lang="zh-TW" sz="3600" i="0" u="none" strike="noStrike" cap="none" dirty="0">
                <a:solidFill>
                  <a:schemeClr val="lt1"/>
                </a:solidFill>
                <a:latin typeface="Microsoft JhengHei"/>
                <a:ea typeface="Microsoft JhengHei"/>
                <a:cs typeface="Microsoft JhengHei"/>
                <a:sym typeface="Microsoft JhengHei"/>
              </a:rPr>
              <a:t>RTO</a:t>
            </a:r>
            <a:r>
              <a:rPr lang="zh-TW" altLang="en-US" sz="3600" i="0" u="none" strike="noStrike" cap="none" dirty="0">
                <a:solidFill>
                  <a:schemeClr val="lt1"/>
                </a:solidFill>
                <a:latin typeface="Microsoft JhengHei"/>
                <a:ea typeface="Microsoft JhengHei"/>
                <a:cs typeface="Microsoft JhengHei"/>
                <a:sym typeface="Microsoft JhengHei"/>
              </a:rPr>
              <a:t> </a:t>
            </a:r>
            <a:r>
              <a:rPr lang="en-US" altLang="zh-TW" sz="3600" i="0" u="none" strike="noStrike" cap="none" dirty="0">
                <a:solidFill>
                  <a:schemeClr val="lt1"/>
                </a:solidFill>
                <a:latin typeface="Microsoft JhengHei"/>
                <a:ea typeface="Microsoft JhengHei"/>
                <a:cs typeface="Microsoft JhengHei"/>
                <a:sym typeface="Microsoft JhengHei"/>
              </a:rPr>
              <a:t>(</a:t>
            </a:r>
            <a:r>
              <a:rPr lang="zh-TW" altLang="en-US" sz="3600" i="0" u="none" strike="noStrike" cap="none" dirty="0">
                <a:solidFill>
                  <a:schemeClr val="lt1"/>
                </a:solidFill>
                <a:latin typeface="Microsoft JhengHei"/>
                <a:ea typeface="Microsoft JhengHei"/>
                <a:cs typeface="Microsoft JhengHei"/>
                <a:sym typeface="Microsoft JhengHei"/>
              </a:rPr>
              <a:t>還原時間目標</a:t>
            </a:r>
            <a:r>
              <a:rPr lang="en-US" altLang="zh-TW" sz="3600" i="0" u="none" strike="noStrike" cap="none" dirty="0">
                <a:solidFill>
                  <a:schemeClr val="lt1"/>
                </a:solidFill>
                <a:latin typeface="Microsoft JhengHei"/>
                <a:ea typeface="Microsoft JhengHei"/>
                <a:cs typeface="Microsoft JhengHei"/>
                <a:sym typeface="Microsoft JhengHei"/>
              </a:rPr>
              <a:t>)</a:t>
            </a:r>
            <a:r>
              <a:rPr lang="zh-TW" sz="3600" i="0" u="none" strike="noStrike" cap="none" dirty="0">
                <a:solidFill>
                  <a:schemeClr val="lt1"/>
                </a:solidFill>
                <a:latin typeface="Microsoft JhengHei"/>
                <a:ea typeface="Microsoft JhengHei"/>
                <a:cs typeface="Microsoft JhengHei"/>
                <a:sym typeface="Microsoft JhengHei"/>
              </a:rPr>
              <a:t> </a:t>
            </a:r>
            <a:endParaRPr sz="3600" i="0" u="none" strike="noStrike" cap="none" dirty="0">
              <a:solidFill>
                <a:schemeClr val="lt1"/>
              </a:solidFill>
              <a:latin typeface="Microsoft JhengHei"/>
              <a:ea typeface="Microsoft JhengHei"/>
              <a:cs typeface="Microsoft JhengHei"/>
              <a:sym typeface="Microsoft JhengHei"/>
            </a:endParaRPr>
          </a:p>
        </p:txBody>
      </p:sp>
      <p:sp>
        <p:nvSpPr>
          <p:cNvPr id="402" name="Shape 402"/>
          <p:cNvSpPr txBox="1"/>
          <p:nvPr/>
        </p:nvSpPr>
        <p:spPr>
          <a:xfrm>
            <a:off x="564142" y="4690574"/>
            <a:ext cx="2129109"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zh-TW" sz="800" dirty="0"/>
              <a:t>資料來源：</a:t>
            </a:r>
            <a:r>
              <a:rPr lang="zh-TW" sz="800" b="0" i="0" u="none" strike="noStrike" cap="none" dirty="0">
                <a:solidFill>
                  <a:srgbClr val="000000"/>
                </a:solidFill>
                <a:latin typeface="Arial"/>
                <a:ea typeface="Arial"/>
                <a:cs typeface="Arial"/>
                <a:sym typeface="Arial"/>
              </a:rPr>
              <a:t> Taiwan  IThome survey 2017</a:t>
            </a:r>
            <a:endParaRPr sz="800" b="0" i="0" u="none" strike="noStrike" cap="none" dirty="0">
              <a:solidFill>
                <a:srgbClr val="000000"/>
              </a:solidFill>
              <a:latin typeface="Arial"/>
              <a:ea typeface="Arial"/>
              <a:cs typeface="Arial"/>
              <a:sym typeface="Arial"/>
            </a:endParaRPr>
          </a:p>
        </p:txBody>
      </p:sp>
      <p:pic>
        <p:nvPicPr>
          <p:cNvPr id="4" name="圖片 3">
            <a:extLst>
              <a:ext uri="{FF2B5EF4-FFF2-40B4-BE49-F238E27FC236}">
                <a16:creationId xmlns:a16="http://schemas.microsoft.com/office/drawing/2014/main" id="{7E9E444B-36CC-48E4-AB23-25955EE895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0460" y="3730461"/>
            <a:ext cx="4990024" cy="666413"/>
          </a:xfrm>
          <a:prstGeom prst="rect">
            <a:avLst/>
          </a:prstGeom>
        </p:spPr>
      </p:pic>
      <p:sp>
        <p:nvSpPr>
          <p:cNvPr id="5" name="文字方塊 4">
            <a:extLst>
              <a:ext uri="{FF2B5EF4-FFF2-40B4-BE49-F238E27FC236}">
                <a16:creationId xmlns:a16="http://schemas.microsoft.com/office/drawing/2014/main" id="{38C6A4A3-D08D-4A46-9E5F-E8C2B5F7F9CD}"/>
              </a:ext>
            </a:extLst>
          </p:cNvPr>
          <p:cNvSpPr txBox="1"/>
          <p:nvPr/>
        </p:nvSpPr>
        <p:spPr>
          <a:xfrm>
            <a:off x="381943" y="3478736"/>
            <a:ext cx="1650559" cy="283218"/>
          </a:xfrm>
          <a:prstGeom prst="rect">
            <a:avLst/>
          </a:prstGeom>
          <a:noFill/>
        </p:spPr>
        <p:txBody>
          <a:bodyPr wrap="square" rtlCol="0">
            <a:spAutoFit/>
          </a:bodyPr>
          <a:lstStyle/>
          <a:p>
            <a:pPr algn="ctr"/>
            <a:r>
              <a:rPr lang="zh-TW" altLang="en-US" sz="1200" b="1" dirty="0">
                <a:solidFill>
                  <a:srgbClr val="739614"/>
                </a:solidFill>
              </a:rPr>
              <a:t>資料備份時間</a:t>
            </a:r>
          </a:p>
        </p:txBody>
      </p:sp>
      <p:sp>
        <p:nvSpPr>
          <p:cNvPr id="12" name="文字方塊 11">
            <a:extLst>
              <a:ext uri="{FF2B5EF4-FFF2-40B4-BE49-F238E27FC236}">
                <a16:creationId xmlns:a16="http://schemas.microsoft.com/office/drawing/2014/main" id="{1BD39BCF-7AC6-41C1-91F5-12C84B37BDEF}"/>
              </a:ext>
            </a:extLst>
          </p:cNvPr>
          <p:cNvSpPr txBox="1"/>
          <p:nvPr/>
        </p:nvSpPr>
        <p:spPr>
          <a:xfrm>
            <a:off x="4390074" y="3478736"/>
            <a:ext cx="1762794" cy="283218"/>
          </a:xfrm>
          <a:prstGeom prst="rect">
            <a:avLst/>
          </a:prstGeom>
          <a:noFill/>
        </p:spPr>
        <p:txBody>
          <a:bodyPr wrap="square" rtlCol="0">
            <a:spAutoFit/>
          </a:bodyPr>
          <a:lstStyle/>
          <a:p>
            <a:pPr algn="ctr"/>
            <a:r>
              <a:rPr lang="zh-TW" altLang="en-US" sz="1200" b="1" dirty="0">
                <a:solidFill>
                  <a:srgbClr val="739614"/>
                </a:solidFill>
              </a:rPr>
              <a:t>系統重新上線</a:t>
            </a:r>
          </a:p>
        </p:txBody>
      </p:sp>
      <p:sp>
        <p:nvSpPr>
          <p:cNvPr id="13" name="文字方塊 12">
            <a:extLst>
              <a:ext uri="{FF2B5EF4-FFF2-40B4-BE49-F238E27FC236}">
                <a16:creationId xmlns:a16="http://schemas.microsoft.com/office/drawing/2014/main" id="{889B5A4A-37D3-4ECC-87AD-72F013B468A2}"/>
              </a:ext>
            </a:extLst>
          </p:cNvPr>
          <p:cNvSpPr txBox="1"/>
          <p:nvPr/>
        </p:nvSpPr>
        <p:spPr>
          <a:xfrm>
            <a:off x="2499434" y="3478736"/>
            <a:ext cx="1650559" cy="283218"/>
          </a:xfrm>
          <a:prstGeom prst="rect">
            <a:avLst/>
          </a:prstGeom>
          <a:noFill/>
        </p:spPr>
        <p:txBody>
          <a:bodyPr wrap="square" rtlCol="0">
            <a:spAutoFit/>
          </a:bodyPr>
          <a:lstStyle/>
          <a:p>
            <a:pPr algn="ctr"/>
            <a:r>
              <a:rPr lang="zh-TW" altLang="en-US" sz="1200" b="1" dirty="0">
                <a:solidFill>
                  <a:srgbClr val="DB0579"/>
                </a:solidFill>
              </a:rPr>
              <a:t>資料災難發生</a:t>
            </a:r>
          </a:p>
        </p:txBody>
      </p:sp>
      <p:sp>
        <p:nvSpPr>
          <p:cNvPr id="14" name="文字方塊 13">
            <a:extLst>
              <a:ext uri="{FF2B5EF4-FFF2-40B4-BE49-F238E27FC236}">
                <a16:creationId xmlns:a16="http://schemas.microsoft.com/office/drawing/2014/main" id="{BD45996F-4A7E-4421-966E-690311AEFDC9}"/>
              </a:ext>
            </a:extLst>
          </p:cNvPr>
          <p:cNvSpPr txBox="1"/>
          <p:nvPr/>
        </p:nvSpPr>
        <p:spPr>
          <a:xfrm>
            <a:off x="1480259" y="4214164"/>
            <a:ext cx="1650559" cy="283218"/>
          </a:xfrm>
          <a:prstGeom prst="rect">
            <a:avLst/>
          </a:prstGeom>
          <a:noFill/>
        </p:spPr>
        <p:txBody>
          <a:bodyPr wrap="square" rtlCol="0">
            <a:spAutoFit/>
          </a:bodyPr>
          <a:lstStyle/>
          <a:p>
            <a:r>
              <a:rPr lang="zh-TW" altLang="en-US" sz="1200" b="1" dirty="0">
                <a:solidFill>
                  <a:srgbClr val="740632"/>
                </a:solidFill>
              </a:rPr>
              <a:t>資料還原點目標</a:t>
            </a:r>
            <a:r>
              <a:rPr lang="en-US" altLang="zh-TW" sz="1200" b="1" dirty="0">
                <a:solidFill>
                  <a:srgbClr val="740632"/>
                </a:solidFill>
              </a:rPr>
              <a:t>(RPO)</a:t>
            </a:r>
            <a:endParaRPr lang="zh-TW" altLang="en-US" sz="1200" b="1" dirty="0">
              <a:solidFill>
                <a:srgbClr val="740632"/>
              </a:solidFill>
            </a:endParaRPr>
          </a:p>
        </p:txBody>
      </p:sp>
      <p:sp>
        <p:nvSpPr>
          <p:cNvPr id="15" name="文字方塊 14">
            <a:extLst>
              <a:ext uri="{FF2B5EF4-FFF2-40B4-BE49-F238E27FC236}">
                <a16:creationId xmlns:a16="http://schemas.microsoft.com/office/drawing/2014/main" id="{8CE066B3-5971-4699-AC95-77A4551C008C}"/>
              </a:ext>
            </a:extLst>
          </p:cNvPr>
          <p:cNvSpPr txBox="1"/>
          <p:nvPr/>
        </p:nvSpPr>
        <p:spPr>
          <a:xfrm>
            <a:off x="3721095" y="4206544"/>
            <a:ext cx="1913425" cy="276999"/>
          </a:xfrm>
          <a:prstGeom prst="rect">
            <a:avLst/>
          </a:prstGeom>
          <a:noFill/>
        </p:spPr>
        <p:txBody>
          <a:bodyPr wrap="square" rtlCol="0">
            <a:spAutoFit/>
          </a:bodyPr>
          <a:lstStyle/>
          <a:p>
            <a:r>
              <a:rPr lang="zh-TW" altLang="en-US" sz="1200" b="1" dirty="0">
                <a:solidFill>
                  <a:srgbClr val="330A41"/>
                </a:solidFill>
              </a:rPr>
              <a:t>資料還原時間目標</a:t>
            </a:r>
            <a:r>
              <a:rPr lang="en-US" altLang="zh-TW" sz="1200" b="1" dirty="0">
                <a:solidFill>
                  <a:srgbClr val="330A41"/>
                </a:solidFill>
              </a:rPr>
              <a:t>(RTO)</a:t>
            </a:r>
            <a:endParaRPr lang="zh-TW" altLang="en-US" sz="1200" b="1" dirty="0">
              <a:solidFill>
                <a:srgbClr val="330A41"/>
              </a:solidFill>
            </a:endParaRPr>
          </a:p>
        </p:txBody>
      </p:sp>
      <p:sp>
        <p:nvSpPr>
          <p:cNvPr id="18" name="文字方塊 17">
            <a:extLst>
              <a:ext uri="{FF2B5EF4-FFF2-40B4-BE49-F238E27FC236}">
                <a16:creationId xmlns:a16="http://schemas.microsoft.com/office/drawing/2014/main" id="{E6C0DC37-1EF4-4227-A208-573ABAF07298}"/>
              </a:ext>
            </a:extLst>
          </p:cNvPr>
          <p:cNvSpPr txBox="1"/>
          <p:nvPr/>
        </p:nvSpPr>
        <p:spPr>
          <a:xfrm>
            <a:off x="5763535" y="3847269"/>
            <a:ext cx="639053" cy="283218"/>
          </a:xfrm>
          <a:prstGeom prst="rect">
            <a:avLst/>
          </a:prstGeom>
          <a:noFill/>
        </p:spPr>
        <p:txBody>
          <a:bodyPr wrap="square" rtlCol="0">
            <a:spAutoFit/>
          </a:bodyPr>
          <a:lstStyle/>
          <a:p>
            <a:pPr algn="ctr"/>
            <a:r>
              <a:rPr lang="en-US" altLang="zh-TW" sz="1200" b="1" dirty="0">
                <a:solidFill>
                  <a:srgbClr val="CB8EEF"/>
                </a:solidFill>
              </a:rPr>
              <a:t>TIME</a:t>
            </a:r>
            <a:endParaRPr lang="zh-TW" altLang="en-US" sz="1200" b="1" dirty="0">
              <a:solidFill>
                <a:srgbClr val="CB8EEF"/>
              </a:solidFill>
            </a:endParaRPr>
          </a:p>
        </p:txBody>
      </p:sp>
      <p:pic>
        <p:nvPicPr>
          <p:cNvPr id="399" name="Shape 399"/>
          <p:cNvPicPr preferRelativeResize="0"/>
          <p:nvPr/>
        </p:nvPicPr>
        <p:blipFill>
          <a:blip r:embed="rId5" cstate="screen">
            <a:extLst>
              <a:ext uri="{28A0092B-C50C-407E-A947-70E740481C1C}">
                <a14:useLocalDpi xmlns:a14="http://schemas.microsoft.com/office/drawing/2010/main"/>
              </a:ext>
            </a:extLst>
          </a:blip>
          <a:stretch>
            <a:fillRect/>
          </a:stretch>
        </p:blipFill>
        <p:spPr>
          <a:xfrm>
            <a:off x="6073762" y="2171318"/>
            <a:ext cx="2968032" cy="3213647"/>
          </a:xfrm>
          <a:prstGeom prst="rect">
            <a:avLst/>
          </a:prstGeom>
          <a:noFill/>
          <a:ln>
            <a:noFill/>
          </a:ln>
        </p:spPr>
      </p:pic>
      <p:pic>
        <p:nvPicPr>
          <p:cNvPr id="21" name="Picture 3" descr="C:\Users\user\Desktop\TS-x28A_PPT\對話框2.png">
            <a:extLst>
              <a:ext uri="{FF2B5EF4-FFF2-40B4-BE49-F238E27FC236}">
                <a16:creationId xmlns:a16="http://schemas.microsoft.com/office/drawing/2014/main" id="{DE7329D4-3D4A-1C43-A76B-FCE335138C6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376009" y="2552445"/>
            <a:ext cx="3629474" cy="1085943"/>
          </a:xfrm>
          <a:prstGeom prst="rect">
            <a:avLst/>
          </a:prstGeom>
          <a:noFill/>
        </p:spPr>
      </p:pic>
      <p:sp>
        <p:nvSpPr>
          <p:cNvPr id="10" name="Shape 179">
            <a:extLst>
              <a:ext uri="{FF2B5EF4-FFF2-40B4-BE49-F238E27FC236}">
                <a16:creationId xmlns:a16="http://schemas.microsoft.com/office/drawing/2014/main" id="{6EC4993C-0CB3-FD4D-A73B-7BE621FD9CDF}"/>
              </a:ext>
            </a:extLst>
          </p:cNvPr>
          <p:cNvSpPr/>
          <p:nvPr/>
        </p:nvSpPr>
        <p:spPr>
          <a:xfrm>
            <a:off x="3570238" y="2635249"/>
            <a:ext cx="3662210" cy="571924"/>
          </a:xfrm>
          <a:prstGeom prst="wedgeRectCallout">
            <a:avLst>
              <a:gd name="adj1" fmla="val 37853"/>
              <a:gd name="adj2" fmla="val 82972"/>
            </a:avLst>
          </a:prstGeom>
          <a:noFill/>
          <a:ln w="25400" cap="flat" cmpd="sng">
            <a:noFill/>
            <a:prstDash val="solid"/>
            <a:round/>
            <a:headEnd type="none" w="sm" len="sm"/>
            <a:tailEnd type="none" w="sm" len="sm"/>
          </a:ln>
        </p:spPr>
        <p:txBody>
          <a:bodyPr spcFirstLastPara="1" wrap="square" lIns="91425" tIns="45700" rIns="91425" bIns="45700" anchor="ctr" anchorCtr="0">
            <a:noAutofit/>
          </a:bodyPr>
          <a:lstStyle/>
          <a:p>
            <a:r>
              <a:rPr lang="zh-TW" altLang="en-US" b="1" dirty="0">
                <a:solidFill>
                  <a:schemeClr val="tx1"/>
                </a:solidFill>
                <a:latin typeface="+mj-ea"/>
                <a:ea typeface="+mj-ea"/>
                <a:cs typeface="Microsoft JhengHei"/>
              </a:rPr>
              <a:t>當我的企業資料需要還原，難道還是只能</a:t>
            </a:r>
            <a:br>
              <a:rPr lang="en-US" altLang="zh-TW" b="1" dirty="0">
                <a:solidFill>
                  <a:schemeClr val="tx1"/>
                </a:solidFill>
                <a:latin typeface="+mj-ea"/>
                <a:ea typeface="+mj-ea"/>
                <a:cs typeface="Microsoft JhengHei"/>
              </a:rPr>
            </a:br>
            <a:r>
              <a:rPr lang="zh-TW" altLang="en-US" b="1" dirty="0">
                <a:solidFill>
                  <a:schemeClr val="tx1"/>
                </a:solidFill>
                <a:latin typeface="+mj-ea"/>
                <a:ea typeface="+mj-ea"/>
                <a:cs typeface="Microsoft JhengHei"/>
              </a:rPr>
              <a:t>一份一份把還原資料複製回來源端</a:t>
            </a:r>
            <a:r>
              <a:rPr lang="en-US" altLang="zh-TW" b="1" dirty="0">
                <a:solidFill>
                  <a:schemeClr val="tx1"/>
                </a:solidFill>
                <a:latin typeface="+mj-ea"/>
                <a:ea typeface="+mj-ea"/>
                <a:cs typeface="Microsoft JhengHei"/>
              </a:rPr>
              <a:t>?</a:t>
            </a:r>
          </a:p>
        </p:txBody>
      </p:sp>
      <p:sp>
        <p:nvSpPr>
          <p:cNvPr id="7" name="矩形 6">
            <a:extLst>
              <a:ext uri="{FF2B5EF4-FFF2-40B4-BE49-F238E27FC236}">
                <a16:creationId xmlns:a16="http://schemas.microsoft.com/office/drawing/2014/main" id="{5C1069DC-F715-4128-ACF0-67A1A6D680DB}"/>
              </a:ext>
            </a:extLst>
          </p:cNvPr>
          <p:cNvSpPr/>
          <p:nvPr/>
        </p:nvSpPr>
        <p:spPr>
          <a:xfrm>
            <a:off x="715508" y="3788042"/>
            <a:ext cx="228012" cy="352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0648663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16" name="圖片 15">
            <a:extLst>
              <a:ext uri="{FF2B5EF4-FFF2-40B4-BE49-F238E27FC236}">
                <a16:creationId xmlns:a16="http://schemas.microsoft.com/office/drawing/2014/main" id="{688CF89E-09A9-3441-88B8-339A8EEFA9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81" y="1839305"/>
            <a:ext cx="9150681" cy="3304195"/>
          </a:xfrm>
          <a:prstGeom prst="rect">
            <a:avLst/>
          </a:prstGeom>
        </p:spPr>
      </p:pic>
      <p:sp>
        <p:nvSpPr>
          <p:cNvPr id="12" name="Shape 429">
            <a:extLst>
              <a:ext uri="{FF2B5EF4-FFF2-40B4-BE49-F238E27FC236}">
                <a16:creationId xmlns:a16="http://schemas.microsoft.com/office/drawing/2014/main" id="{D974D968-FA4C-40B7-92B8-151353299902}"/>
              </a:ext>
            </a:extLst>
          </p:cNvPr>
          <p:cNvSpPr/>
          <p:nvPr/>
        </p:nvSpPr>
        <p:spPr>
          <a:xfrm rot="16200000" flipH="1">
            <a:off x="1222467" y="2613245"/>
            <a:ext cx="2814929" cy="1524816"/>
          </a:xfrm>
          <a:prstGeom prst="triangle">
            <a:avLst>
              <a:gd name="adj" fmla="val 84846"/>
            </a:avLst>
          </a:prstGeom>
          <a:gradFill flip="none" rotWithShape="1">
            <a:gsLst>
              <a:gs pos="0">
                <a:schemeClr val="accent5">
                  <a:lumMod val="60000"/>
                  <a:lumOff val="40000"/>
                </a:schemeClr>
              </a:gs>
              <a:gs pos="20000">
                <a:schemeClr val="accent5">
                  <a:lumMod val="60000"/>
                  <a:lumOff val="40000"/>
                </a:schemeClr>
              </a:gs>
              <a:gs pos="100000">
                <a:schemeClr val="bg1">
                  <a:alpha val="0"/>
                </a:schemeClr>
              </a:gs>
            </a:gsLst>
            <a:lin ang="1890000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3" name="圖片 12">
            <a:extLst>
              <a:ext uri="{FF2B5EF4-FFF2-40B4-BE49-F238E27FC236}">
                <a16:creationId xmlns:a16="http://schemas.microsoft.com/office/drawing/2014/main" id="{AC35EB4A-5508-4895-A63D-C4AF0BAAD51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83678" y="2495030"/>
            <a:ext cx="786667" cy="817787"/>
          </a:xfrm>
          <a:prstGeom prst="rect">
            <a:avLst/>
          </a:prstGeom>
        </p:spPr>
      </p:pic>
      <p:pic>
        <p:nvPicPr>
          <p:cNvPr id="14" name="Picture 3" descr="\\Marketing\Marketing\MarketingMaterials\DM\NAS\Software_Section_brochure\QNAP product icon_20170816-assets\Snapshot.png">
            <a:extLst>
              <a:ext uri="{FF2B5EF4-FFF2-40B4-BE49-F238E27FC236}">
                <a16:creationId xmlns:a16="http://schemas.microsoft.com/office/drawing/2014/main" id="{746ED506-C444-4B29-84C3-15CDB735D76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25141" y="2533980"/>
            <a:ext cx="614313" cy="614313"/>
          </a:xfrm>
          <a:prstGeom prst="rect">
            <a:avLst/>
          </a:prstGeom>
          <a:noFill/>
        </p:spPr>
      </p:pic>
      <p:pic>
        <p:nvPicPr>
          <p:cNvPr id="10" name="圖片 10" descr="一張含有 螢幕擷取畫面 的圖片&#10;&#10;描述是以非常高的可信度產生">
            <a:extLst>
              <a:ext uri="{FF2B5EF4-FFF2-40B4-BE49-F238E27FC236}">
                <a16:creationId xmlns:a16="http://schemas.microsoft.com/office/drawing/2014/main" id="{3281B86C-0D9E-40FF-AE2B-AEA3E66345F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07284" y="1935574"/>
            <a:ext cx="4709501" cy="2824904"/>
          </a:xfrm>
          <a:prstGeom prst="rect">
            <a:avLst/>
          </a:prstGeom>
          <a:ln>
            <a:solidFill>
              <a:schemeClr val="bg1">
                <a:lumMod val="95000"/>
              </a:schemeClr>
            </a:solidFill>
          </a:ln>
          <a:effectLst>
            <a:reflection blurRad="6350" stA="18000" endPos="10000" dir="5400000" sy="-100000" algn="bl" rotWithShape="0"/>
          </a:effectLst>
        </p:spPr>
      </p:pic>
      <p:sp>
        <p:nvSpPr>
          <p:cNvPr id="425" name="Shape 425"/>
          <p:cNvSpPr/>
          <p:nvPr/>
        </p:nvSpPr>
        <p:spPr>
          <a:xfrm>
            <a:off x="4569772" y="2445552"/>
            <a:ext cx="178200" cy="2424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275"/>
              <a:buFont typeface="Arial"/>
              <a:buNone/>
            </a:pPr>
            <a:r>
              <a:rPr lang="zh-TW" sz="1100" b="0" i="0" u="none" strike="noStrike" cap="none">
                <a:solidFill>
                  <a:srgbClr val="000000"/>
                </a:solidFill>
                <a:latin typeface="Arial"/>
                <a:ea typeface="Arial"/>
                <a:cs typeface="Arial"/>
                <a:sym typeface="Arial"/>
              </a:rPr>
              <a:t> </a:t>
            </a:r>
            <a:endParaRPr/>
          </a:p>
        </p:txBody>
      </p:sp>
      <p:sp>
        <p:nvSpPr>
          <p:cNvPr id="2" name="內容版面配置區 1">
            <a:extLst>
              <a:ext uri="{FF2B5EF4-FFF2-40B4-BE49-F238E27FC236}">
                <a16:creationId xmlns:a16="http://schemas.microsoft.com/office/drawing/2014/main" id="{EE8A9D23-F3AF-6948-AA56-1DABCA030A35}"/>
              </a:ext>
            </a:extLst>
          </p:cNvPr>
          <p:cNvSpPr>
            <a:spLocks noGrp="1"/>
          </p:cNvSpPr>
          <p:nvPr>
            <p:ph idx="1"/>
          </p:nvPr>
        </p:nvSpPr>
        <p:spPr>
          <a:xfrm>
            <a:off x="293227" y="1099920"/>
            <a:ext cx="8229600" cy="444018"/>
          </a:xfrm>
        </p:spPr>
        <p:txBody>
          <a:bodyPr vert="horz" lIns="91440" tIns="45720" rIns="91440" bIns="45720" rtlCol="0" anchor="t">
            <a:noAutofit/>
          </a:bodyPr>
          <a:lstStyle/>
          <a:p>
            <a:r>
              <a:rPr lang="en" altLang="zh-TW">
                <a:solidFill>
                  <a:srgbClr val="262626"/>
                </a:solidFill>
                <a:latin typeface="Microsoft JhengHei"/>
                <a:ea typeface="Microsoft JhengHei"/>
                <a:cs typeface="Microsoft JhengHei"/>
                <a:sym typeface="Microsoft JhengHei"/>
              </a:rPr>
              <a:t>QTS 4.3.5 </a:t>
            </a:r>
            <a:r>
              <a:rPr lang="zh-TW" altLang="en-US">
                <a:solidFill>
                  <a:srgbClr val="262626"/>
                </a:solidFill>
                <a:latin typeface="Microsoft JhengHei"/>
                <a:ea typeface="Microsoft JhengHei"/>
                <a:cs typeface="Microsoft JhengHei"/>
                <a:sym typeface="Microsoft JhengHei"/>
              </a:rPr>
              <a:t>的快照管理員首度支援閱覽、還原遠端快照備份功能</a:t>
            </a:r>
          </a:p>
          <a:p>
            <a:r>
              <a:rPr lang="zh-TW" altLang="en-US">
                <a:solidFill>
                  <a:srgbClr val="262626"/>
                </a:solidFill>
              </a:rPr>
              <a:t>可以在本機查看備份到遠端快照保險庫的檔案內容，並透過</a:t>
            </a:r>
            <a:br>
              <a:rPr lang="zh-TW" altLang="en-US">
                <a:solidFill>
                  <a:srgbClr val="262626"/>
                </a:solidFill>
              </a:rPr>
            </a:br>
            <a:r>
              <a:rPr lang="zh-TW" altLang="en-US">
                <a:solidFill>
                  <a:srgbClr val="262626"/>
                </a:solidFill>
              </a:rPr>
              <a:t>網路還原選定的檔案</a:t>
            </a:r>
          </a:p>
        </p:txBody>
      </p:sp>
      <p:sp>
        <p:nvSpPr>
          <p:cNvPr id="426" name="Shape 426"/>
          <p:cNvSpPr txBox="1">
            <a:spLocks noGrp="1"/>
          </p:cNvSpPr>
          <p:nvPr>
            <p:ph type="title"/>
          </p:nvPr>
        </p:nvSpPr>
        <p:spPr>
          <a:xfrm>
            <a:off x="37945" y="130894"/>
            <a:ext cx="8892646" cy="85725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Arial"/>
              <a:buNone/>
            </a:pPr>
            <a:r>
              <a:rPr lang="zh-TW" sz="3600">
                <a:latin typeface="Microsoft JhengHei"/>
                <a:ea typeface="Microsoft JhengHei"/>
                <a:cs typeface="Microsoft JhengHei"/>
                <a:sym typeface="Microsoft JhengHei"/>
              </a:rPr>
              <a:t>快照</a:t>
            </a:r>
            <a:r>
              <a:rPr lang="zh-TW" altLang="en-US" sz="3600">
                <a:latin typeface="Microsoft JhengHei"/>
                <a:ea typeface="Microsoft JhengHei"/>
                <a:cs typeface="Microsoft JhengHei"/>
                <a:sym typeface="Microsoft JhengHei"/>
              </a:rPr>
              <a:t>管理員支援</a:t>
            </a:r>
            <a:r>
              <a:rPr lang="zh-TW" altLang="en-US">
                <a:latin typeface="Microsoft JhengHei"/>
                <a:ea typeface="Microsoft JhengHei"/>
                <a:cs typeface="Microsoft JhengHei"/>
                <a:sym typeface="Microsoft JhengHei"/>
              </a:rPr>
              <a:t>在</a:t>
            </a:r>
            <a:r>
              <a:rPr lang="zh-TW" sz="3600">
                <a:latin typeface="Microsoft JhengHei"/>
                <a:ea typeface="Microsoft JhengHei"/>
                <a:cs typeface="Microsoft JhengHei"/>
                <a:sym typeface="Microsoft JhengHei"/>
              </a:rPr>
              <a:t>來源</a:t>
            </a:r>
            <a:r>
              <a:rPr lang="zh-TW"/>
              <a:t>端閱覽</a:t>
            </a:r>
            <a:r>
              <a:rPr lang="zh-TW" altLang="en-US"/>
              <a:t>、還原檔案</a:t>
            </a:r>
            <a:endParaRPr lang="zh-TW"/>
          </a:p>
        </p:txBody>
      </p:sp>
      <p:pic>
        <p:nvPicPr>
          <p:cNvPr id="431" name="Shape 431" descr="https://www.qnap.com/i/_attach_file/product/photo/800_500/294_1508401293_TS-877_front.png?v=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89581" y="3250738"/>
            <a:ext cx="2095171" cy="1309482"/>
          </a:xfrm>
          <a:prstGeom prst="rect">
            <a:avLst/>
          </a:prstGeom>
          <a:noFill/>
          <a:ln>
            <a:noFill/>
          </a:ln>
        </p:spPr>
      </p:pic>
      <p:sp>
        <p:nvSpPr>
          <p:cNvPr id="433" name="Shape 433"/>
          <p:cNvSpPr txBox="1"/>
          <p:nvPr/>
        </p:nvSpPr>
        <p:spPr>
          <a:xfrm>
            <a:off x="821757" y="4855587"/>
            <a:ext cx="6388287" cy="215444"/>
          </a:xfrm>
          <a:prstGeom prst="rect">
            <a:avLst/>
          </a:prstGeom>
          <a:noFill/>
          <a:ln>
            <a:noFill/>
          </a:ln>
        </p:spPr>
        <p:txBody>
          <a:bodyPr spcFirstLastPara="1" wrap="square" lIns="91425" tIns="45700" rIns="91425" bIns="45700" anchor="t" anchorCtr="0">
            <a:noAutofit/>
          </a:bodyPr>
          <a:lstStyle/>
          <a:p>
            <a:r>
              <a:rPr lang="zh-TW" sz="1000" b="1" dirty="0">
                <a:solidFill>
                  <a:schemeClr val="tx1">
                    <a:lumMod val="85000"/>
                    <a:lumOff val="15000"/>
                  </a:schemeClr>
                </a:solidFill>
                <a:latin typeface="Microsoft JhengHei"/>
                <a:ea typeface="Microsoft JhengHei"/>
                <a:cs typeface="Microsoft JhengHei"/>
                <a:sym typeface="Microsoft JhengHei"/>
              </a:rPr>
              <a:t>來源與目的端的NAS皆需要升級至 </a:t>
            </a:r>
            <a:r>
              <a:rPr lang="en-US" altLang="zh-TW" sz="1000" b="1" dirty="0">
                <a:solidFill>
                  <a:schemeClr val="tx1">
                    <a:lumMod val="85000"/>
                    <a:lumOff val="15000"/>
                  </a:schemeClr>
                </a:solidFill>
                <a:latin typeface="Microsoft JhengHei"/>
                <a:ea typeface="Microsoft JhengHei"/>
                <a:cs typeface="Microsoft JhengHei"/>
                <a:sym typeface="Microsoft JhengHei"/>
              </a:rPr>
              <a:t>QTS</a:t>
            </a:r>
            <a:r>
              <a:rPr lang="zh-TW" altLang="en-US" sz="1000" b="1" dirty="0">
                <a:solidFill>
                  <a:schemeClr val="tx1">
                    <a:lumMod val="85000"/>
                    <a:lumOff val="15000"/>
                  </a:schemeClr>
                </a:solidFill>
                <a:latin typeface="Microsoft JhengHei"/>
                <a:ea typeface="Microsoft JhengHei"/>
                <a:cs typeface="Microsoft JhengHei"/>
                <a:sym typeface="Microsoft JhengHei"/>
              </a:rPr>
              <a:t> </a:t>
            </a:r>
            <a:r>
              <a:rPr lang="zh-TW" sz="1000" b="1" dirty="0">
                <a:solidFill>
                  <a:schemeClr val="tx1">
                    <a:lumMod val="85000"/>
                    <a:lumOff val="15000"/>
                  </a:schemeClr>
                </a:solidFill>
                <a:latin typeface="Microsoft JhengHei"/>
                <a:ea typeface="Microsoft JhengHei"/>
                <a:cs typeface="Microsoft JhengHei"/>
                <a:sym typeface="Microsoft JhengHei"/>
              </a:rPr>
              <a:t>4.3.5並且可以彼此連接以使用此功能</a:t>
            </a:r>
            <a:endParaRPr sz="1000" b="1" i="0" u="none" strike="noStrike" cap="none" dirty="0">
              <a:solidFill>
                <a:schemeClr val="tx1">
                  <a:lumMod val="85000"/>
                  <a:lumOff val="15000"/>
                </a:schemeClr>
              </a:solidFill>
              <a:latin typeface="Microsoft JhengHei"/>
              <a:ea typeface="Microsoft JhengHei"/>
              <a:cs typeface="Microsoft JhengHei"/>
              <a:sym typeface="Microsoft JhengHei"/>
            </a:endParaRPr>
          </a:p>
        </p:txBody>
      </p:sp>
      <p:pic>
        <p:nvPicPr>
          <p:cNvPr id="11" name="圖片 10" descr="一張含有 螢幕擷取畫面 的圖片&#10;&#10;描述是以非常高的可信度產生">
            <a:extLst>
              <a:ext uri="{FF2B5EF4-FFF2-40B4-BE49-F238E27FC236}">
                <a16:creationId xmlns:a16="http://schemas.microsoft.com/office/drawing/2014/main" id="{8CF6DC2C-EA2B-4C12-9F06-05ACBE60745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440189" y="1934655"/>
            <a:ext cx="2928098" cy="1729584"/>
          </a:xfrm>
          <a:prstGeom prst="rect">
            <a:avLst/>
          </a:prstGeom>
          <a:effectLst>
            <a:outerShdw blurRad="50800" dist="38100" dir="2700000" algn="tl" rotWithShape="0">
              <a:prstClr val="black">
                <a:alpha val="40000"/>
              </a:prstClr>
            </a:outerShdw>
          </a:effectLst>
        </p:spPr>
      </p:pic>
      <p:sp>
        <p:nvSpPr>
          <p:cNvPr id="19" name="矩形 18">
            <a:extLst>
              <a:ext uri="{FF2B5EF4-FFF2-40B4-BE49-F238E27FC236}">
                <a16:creationId xmlns:a16="http://schemas.microsoft.com/office/drawing/2014/main" id="{462F5746-016E-42BA-9D9D-C599983EF9B8}"/>
              </a:ext>
            </a:extLst>
          </p:cNvPr>
          <p:cNvSpPr/>
          <p:nvPr/>
        </p:nvSpPr>
        <p:spPr>
          <a:xfrm>
            <a:off x="3392340" y="1936631"/>
            <a:ext cx="2975947" cy="17231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5624469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圖片 20">
            <a:extLst>
              <a:ext uri="{FF2B5EF4-FFF2-40B4-BE49-F238E27FC236}">
                <a16:creationId xmlns:a16="http://schemas.microsoft.com/office/drawing/2014/main" id="{39E33272-B432-C748-9B45-EC953176460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81" y="1846468"/>
            <a:ext cx="9150681" cy="3304195"/>
          </a:xfrm>
          <a:prstGeom prst="rect">
            <a:avLst/>
          </a:prstGeom>
        </p:spPr>
      </p:pic>
      <p:sp>
        <p:nvSpPr>
          <p:cNvPr id="2" name="內容版面配置區 1">
            <a:extLst>
              <a:ext uri="{FF2B5EF4-FFF2-40B4-BE49-F238E27FC236}">
                <a16:creationId xmlns:a16="http://schemas.microsoft.com/office/drawing/2014/main" id="{BD8AE40A-1765-B24D-A518-EB1D39FF6BBE}"/>
              </a:ext>
            </a:extLst>
          </p:cNvPr>
          <p:cNvSpPr>
            <a:spLocks noGrp="1"/>
          </p:cNvSpPr>
          <p:nvPr>
            <p:ph idx="1"/>
          </p:nvPr>
        </p:nvSpPr>
        <p:spPr>
          <a:xfrm>
            <a:off x="270357" y="1078431"/>
            <a:ext cx="8768750" cy="1536075"/>
          </a:xfrm>
        </p:spPr>
        <p:txBody>
          <a:bodyPr vert="horz" lIns="91440" tIns="45720" rIns="91440" bIns="45720" rtlCol="0" anchor="t">
            <a:normAutofit/>
          </a:bodyPr>
          <a:lstStyle/>
          <a:p>
            <a:r>
              <a:rPr lang="zh-TW" altLang="en-US" dirty="0"/>
              <a:t>不僅檔案層級還原，還支援區塊層級恢復至本地端：</a:t>
            </a:r>
          </a:p>
          <a:p>
            <a:pPr marL="0" indent="0">
              <a:buNone/>
            </a:pPr>
            <a:r>
              <a:rPr lang="zh-TW" altLang="en-US" dirty="0"/>
              <a:t>      </a:t>
            </a:r>
            <a:r>
              <a:rPr lang="zh-TW" dirty="0"/>
              <a:t>1</a:t>
            </a:r>
            <a:r>
              <a:rPr lang="en-US" altLang="zh-TW" dirty="0"/>
              <a:t>.</a:t>
            </a:r>
            <a:r>
              <a:rPr lang="zh-TW" dirty="0"/>
              <a:t> 檔案層級</a:t>
            </a:r>
            <a:r>
              <a:rPr lang="zh-TW" altLang="en-US" dirty="0"/>
              <a:t>，</a:t>
            </a:r>
            <a:r>
              <a:rPr lang="zh-TW" dirty="0"/>
              <a:t>選擇檔案或資料夾</a:t>
            </a:r>
            <a:r>
              <a:rPr lang="zh-TW" altLang="en-US" dirty="0"/>
              <a:t>由網路傳送回本地</a:t>
            </a:r>
          </a:p>
          <a:p>
            <a:pPr marL="0" indent="0">
              <a:buNone/>
            </a:pPr>
            <a:r>
              <a:rPr lang="zh-TW" altLang="en-US" dirty="0"/>
              <a:t>      </a:t>
            </a:r>
            <a:r>
              <a:rPr lang="en-US" altLang="zh-TW" dirty="0"/>
              <a:t>2.</a:t>
            </a:r>
            <a:r>
              <a:rPr lang="zh-TW" altLang="en-US" dirty="0"/>
              <a:t> 區塊層級，將遠端磁碟區或 LUN 快照複製回本地並建立新空間</a:t>
            </a:r>
            <a:endParaRPr lang="zh-TW" b="0" dirty="0"/>
          </a:p>
          <a:p>
            <a:pPr marL="0" indent="0">
              <a:buNone/>
            </a:pPr>
            <a:r>
              <a:rPr lang="zh-TW" altLang="en-US" dirty="0"/>
              <a:t>      3. 區塊層級，將遠端磁碟區或 LUN 快照直接恢復並覆蓋本地來源</a:t>
            </a:r>
            <a:endParaRPr lang="zh-TW" dirty="0"/>
          </a:p>
        </p:txBody>
      </p:sp>
      <p:sp>
        <p:nvSpPr>
          <p:cNvPr id="3" name="標題 2">
            <a:extLst>
              <a:ext uri="{FF2B5EF4-FFF2-40B4-BE49-F238E27FC236}">
                <a16:creationId xmlns:a16="http://schemas.microsoft.com/office/drawing/2014/main" id="{BBDBDFB1-8316-474E-81AA-8CB1416B188B}"/>
              </a:ext>
            </a:extLst>
          </p:cNvPr>
          <p:cNvSpPr>
            <a:spLocks noGrp="1"/>
          </p:cNvSpPr>
          <p:nvPr>
            <p:ph type="title"/>
          </p:nvPr>
        </p:nvSpPr>
        <p:spPr>
          <a:xfrm>
            <a:off x="145775" y="163243"/>
            <a:ext cx="7852916" cy="857250"/>
          </a:xfrm>
        </p:spPr>
        <p:txBody>
          <a:bodyPr>
            <a:normAutofit/>
          </a:bodyPr>
          <a:lstStyle/>
          <a:p>
            <a:r>
              <a:rPr lang="zh-TW" altLang="en-US">
                <a:effectLst/>
              </a:rPr>
              <a:t>支援三種由遠端保險庫還原</a:t>
            </a:r>
            <a:r>
              <a:rPr lang="zh-TW" altLang="en-US"/>
              <a:t>模式</a:t>
            </a:r>
            <a:endParaRPr lang="zh-TW" altLang="en-US" b="0"/>
          </a:p>
        </p:txBody>
      </p:sp>
      <p:pic>
        <p:nvPicPr>
          <p:cNvPr id="6" name="圖片 6" descr="一張含有 螢幕擷取畫面 的圖片&#10;&#10;描述是以非常高的可信度產生">
            <a:extLst>
              <a:ext uri="{FF2B5EF4-FFF2-40B4-BE49-F238E27FC236}">
                <a16:creationId xmlns:a16="http://schemas.microsoft.com/office/drawing/2014/main" id="{BA883430-208F-43FB-8A10-1EE023FF7B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54732" y="2789264"/>
            <a:ext cx="2811192" cy="1671003"/>
          </a:xfrm>
          <a:prstGeom prst="rect">
            <a:avLst/>
          </a:prstGeom>
          <a:solidFill>
            <a:srgbClr val="FFFFFF">
              <a:shade val="85000"/>
            </a:srgbClr>
          </a:solidFill>
          <a:ln w="12700" cap="sq">
            <a:solidFill>
              <a:schemeClr val="bg1">
                <a:lumMod val="95000"/>
              </a:schemeClr>
            </a:solidFill>
            <a:miter lim="800000"/>
          </a:ln>
          <a:effectLst>
            <a:reflection blurRad="6350" stA="22000" endPos="14000" dir="5400000" sy="-100000" algn="bl" rotWithShape="0"/>
          </a:effectLst>
        </p:spPr>
      </p:pic>
      <p:sp>
        <p:nvSpPr>
          <p:cNvPr id="8" name="矩形 7">
            <a:extLst>
              <a:ext uri="{FF2B5EF4-FFF2-40B4-BE49-F238E27FC236}">
                <a16:creationId xmlns:a16="http://schemas.microsoft.com/office/drawing/2014/main" id="{ADDDFFAB-45F5-41C8-8870-3714D56E433B}"/>
              </a:ext>
            </a:extLst>
          </p:cNvPr>
          <p:cNvSpPr/>
          <p:nvPr/>
        </p:nvSpPr>
        <p:spPr>
          <a:xfrm>
            <a:off x="6378450" y="4103356"/>
            <a:ext cx="1104518" cy="37513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 name="Shape 432" descr="https://www.qnap.com/i/_attach_file/product/photo/800_500/237_1480300406_TS-831X-Right-angle-of-elevation_V2.png">
            <a:extLst>
              <a:ext uri="{FF2B5EF4-FFF2-40B4-BE49-F238E27FC236}">
                <a16:creationId xmlns:a16="http://schemas.microsoft.com/office/drawing/2014/main" id="{7F641579-083B-4F8E-AFF8-DD314D159130}"/>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t="-384" r="-408"/>
          <a:stretch/>
        </p:blipFill>
        <p:spPr>
          <a:xfrm>
            <a:off x="2374207" y="3250678"/>
            <a:ext cx="2080844" cy="1256650"/>
          </a:xfrm>
          <a:prstGeom prst="rect">
            <a:avLst/>
          </a:prstGeom>
          <a:noFill/>
          <a:ln>
            <a:noFill/>
          </a:ln>
          <a:effectLst>
            <a:reflection blurRad="6350" stA="24000" endPos="9000" dir="5400000" sy="-100000" algn="bl" rotWithShape="0"/>
          </a:effectLst>
        </p:spPr>
      </p:pic>
      <p:pic>
        <p:nvPicPr>
          <p:cNvPr id="12" name="Shape 431" descr="https://www.qnap.com/i/_attach_file/product/photo/800_500/294_1508401293_TS-877_front.png?v=1">
            <a:extLst>
              <a:ext uri="{FF2B5EF4-FFF2-40B4-BE49-F238E27FC236}">
                <a16:creationId xmlns:a16="http://schemas.microsoft.com/office/drawing/2014/main" id="{D25064FD-963E-4013-A3D1-3FCFD318EC9E}"/>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68425" y="3278399"/>
            <a:ext cx="2095171" cy="1240662"/>
          </a:xfrm>
          <a:prstGeom prst="rect">
            <a:avLst/>
          </a:prstGeom>
          <a:noFill/>
          <a:ln>
            <a:noFill/>
          </a:ln>
          <a:effectLst>
            <a:reflection blurRad="6350" stA="21000" endPos="14000" dir="5400000" sy="-100000" algn="bl" rotWithShape="0"/>
          </a:effectLst>
        </p:spPr>
      </p:pic>
      <p:pic>
        <p:nvPicPr>
          <p:cNvPr id="16" name="圖片 16" descr="一張含有 物件 的圖片&#10;&#10;描述是以非常高的可信度產生">
            <a:extLst>
              <a:ext uri="{FF2B5EF4-FFF2-40B4-BE49-F238E27FC236}">
                <a16:creationId xmlns:a16="http://schemas.microsoft.com/office/drawing/2014/main" id="{28C8D592-36D2-4502-9CCF-72123BC024A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89567" y="3806657"/>
            <a:ext cx="420198" cy="411489"/>
          </a:xfrm>
          <a:prstGeom prst="rect">
            <a:avLst/>
          </a:prstGeom>
        </p:spPr>
      </p:pic>
      <p:sp>
        <p:nvSpPr>
          <p:cNvPr id="18" name="Shape 433">
            <a:extLst>
              <a:ext uri="{FF2B5EF4-FFF2-40B4-BE49-F238E27FC236}">
                <a16:creationId xmlns:a16="http://schemas.microsoft.com/office/drawing/2014/main" id="{B1643996-15A2-4AD1-B87F-F7F1292E261F}"/>
              </a:ext>
            </a:extLst>
          </p:cNvPr>
          <p:cNvSpPr txBox="1"/>
          <p:nvPr/>
        </p:nvSpPr>
        <p:spPr>
          <a:xfrm>
            <a:off x="439580" y="4571169"/>
            <a:ext cx="4577371"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zh-TW" sz="1000" b="1" dirty="0">
                <a:solidFill>
                  <a:schemeClr val="tx1">
                    <a:lumMod val="85000"/>
                    <a:lumOff val="15000"/>
                  </a:schemeClr>
                </a:solidFill>
                <a:latin typeface="Microsoft JhengHei"/>
                <a:ea typeface="Microsoft JhengHei"/>
                <a:cs typeface="Microsoft JhengHei"/>
              </a:rPr>
              <a:t>由遠端快照保險庫執行</a:t>
            </a:r>
            <a:r>
              <a:rPr lang="zh-TW" altLang="en-US" sz="1000" b="1" dirty="0">
                <a:solidFill>
                  <a:schemeClr val="tx1">
                    <a:lumMod val="85000"/>
                    <a:lumOff val="15000"/>
                  </a:schemeClr>
                </a:solidFill>
                <a:latin typeface="Microsoft JhengHei"/>
                <a:ea typeface="Microsoft JhengHei"/>
                <a:cs typeface="Microsoft JhengHei"/>
              </a:rPr>
              <a:t>的區塊層級恢復時間將取決於檔案差異和網路傳輸速度</a:t>
            </a:r>
            <a:endParaRPr sz="1000" b="1" i="0" u="none" strike="noStrike" cap="none" dirty="0">
              <a:solidFill>
                <a:schemeClr val="tx1">
                  <a:lumMod val="85000"/>
                  <a:lumOff val="15000"/>
                </a:schemeClr>
              </a:solidFill>
              <a:latin typeface="Microsoft JhengHei"/>
              <a:ea typeface="Microsoft JhengHei"/>
              <a:cs typeface="Microsoft JhengHei"/>
              <a:sym typeface="Microsoft JhengHei"/>
            </a:endParaRPr>
          </a:p>
        </p:txBody>
      </p:sp>
      <p:grpSp>
        <p:nvGrpSpPr>
          <p:cNvPr id="15" name="群組 14">
            <a:extLst>
              <a:ext uri="{FF2B5EF4-FFF2-40B4-BE49-F238E27FC236}">
                <a16:creationId xmlns:a16="http://schemas.microsoft.com/office/drawing/2014/main" id="{6B604334-5928-4723-83A1-D541BE5EA0E0}"/>
              </a:ext>
            </a:extLst>
          </p:cNvPr>
          <p:cNvGrpSpPr/>
          <p:nvPr/>
        </p:nvGrpSpPr>
        <p:grpSpPr>
          <a:xfrm>
            <a:off x="5571183" y="2578140"/>
            <a:ext cx="3392067" cy="1132687"/>
            <a:chOff x="4953690" y="2639873"/>
            <a:chExt cx="2858928" cy="954660"/>
          </a:xfrm>
          <a:effectLst>
            <a:outerShdw blurRad="50800" dist="38100" dir="2700000" algn="tl" rotWithShape="0">
              <a:prstClr val="black">
                <a:alpha val="40000"/>
              </a:prstClr>
            </a:outerShdw>
          </a:effectLst>
        </p:grpSpPr>
        <p:pic>
          <p:nvPicPr>
            <p:cNvPr id="11" name="圖片 6" descr="一張含有 螢幕擷取畫面 的圖片&#10;&#10;描述是以非常高的可信度產生">
              <a:extLst>
                <a:ext uri="{FF2B5EF4-FFF2-40B4-BE49-F238E27FC236}">
                  <a16:creationId xmlns:a16="http://schemas.microsoft.com/office/drawing/2014/main" id="{9146519E-5EDB-42F5-BE15-D53BDCF7E89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960874" y="2639874"/>
              <a:ext cx="2851744" cy="943874"/>
            </a:xfrm>
            <a:prstGeom prst="rect">
              <a:avLst/>
            </a:prstGeom>
            <a:solidFill>
              <a:srgbClr val="FFFFFF">
                <a:shade val="85000"/>
              </a:srgbClr>
            </a:solidFill>
            <a:ln w="12700" cap="sq">
              <a:solidFill>
                <a:srgbClr val="FFFFFF"/>
              </a:solidFill>
              <a:miter lim="800000"/>
            </a:ln>
            <a:effectLst/>
          </p:spPr>
        </p:pic>
        <p:sp>
          <p:nvSpPr>
            <p:cNvPr id="13" name="矩形 12">
              <a:extLst>
                <a:ext uri="{FF2B5EF4-FFF2-40B4-BE49-F238E27FC236}">
                  <a16:creationId xmlns:a16="http://schemas.microsoft.com/office/drawing/2014/main" id="{3DFE6199-EFCB-4746-A537-69C913E920BC}"/>
                </a:ext>
              </a:extLst>
            </p:cNvPr>
            <p:cNvSpPr/>
            <p:nvPr/>
          </p:nvSpPr>
          <p:spPr>
            <a:xfrm>
              <a:off x="4953690" y="2639873"/>
              <a:ext cx="2858927" cy="9546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cxnSp>
        <p:nvCxnSpPr>
          <p:cNvPr id="7" name="直線接點 6">
            <a:extLst>
              <a:ext uri="{FF2B5EF4-FFF2-40B4-BE49-F238E27FC236}">
                <a16:creationId xmlns:a16="http://schemas.microsoft.com/office/drawing/2014/main" id="{09F7B974-CC2B-4CEB-858C-FBEF7D43F0C5}"/>
              </a:ext>
            </a:extLst>
          </p:cNvPr>
          <p:cNvCxnSpPr>
            <a:cxnSpLocks/>
          </p:cNvCxnSpPr>
          <p:nvPr/>
        </p:nvCxnSpPr>
        <p:spPr>
          <a:xfrm>
            <a:off x="5579637" y="3710827"/>
            <a:ext cx="798813" cy="74944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直線接點 16">
            <a:extLst>
              <a:ext uri="{FF2B5EF4-FFF2-40B4-BE49-F238E27FC236}">
                <a16:creationId xmlns:a16="http://schemas.microsoft.com/office/drawing/2014/main" id="{16DD07DF-F04C-4E2C-A2BC-2A3C7E05826E}"/>
              </a:ext>
            </a:extLst>
          </p:cNvPr>
          <p:cNvCxnSpPr>
            <a:cxnSpLocks/>
          </p:cNvCxnSpPr>
          <p:nvPr/>
        </p:nvCxnSpPr>
        <p:spPr>
          <a:xfrm flipH="1">
            <a:off x="7482969" y="3743704"/>
            <a:ext cx="1464663" cy="716563"/>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grpSp>
        <p:nvGrpSpPr>
          <p:cNvPr id="9" name="群組 8">
            <a:extLst>
              <a:ext uri="{FF2B5EF4-FFF2-40B4-BE49-F238E27FC236}">
                <a16:creationId xmlns:a16="http://schemas.microsoft.com/office/drawing/2014/main" id="{D82B3575-30D8-2646-ACBD-AA4169D7A622}"/>
              </a:ext>
            </a:extLst>
          </p:cNvPr>
          <p:cNvGrpSpPr/>
          <p:nvPr/>
        </p:nvGrpSpPr>
        <p:grpSpPr>
          <a:xfrm>
            <a:off x="7465924" y="414538"/>
            <a:ext cx="1435350" cy="1379094"/>
            <a:chOff x="7465924" y="414538"/>
            <a:chExt cx="1435350" cy="1379094"/>
          </a:xfrm>
        </p:grpSpPr>
        <p:pic>
          <p:nvPicPr>
            <p:cNvPr id="19" name="圖片 18">
              <a:extLst>
                <a:ext uri="{FF2B5EF4-FFF2-40B4-BE49-F238E27FC236}">
                  <a16:creationId xmlns:a16="http://schemas.microsoft.com/office/drawing/2014/main" id="{AF85D3F8-BD79-407A-ADD1-43B5556FD16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65924" y="414538"/>
              <a:ext cx="1435350" cy="1379094"/>
            </a:xfrm>
            <a:prstGeom prst="rect">
              <a:avLst/>
            </a:prstGeom>
          </p:spPr>
        </p:pic>
        <p:pic>
          <p:nvPicPr>
            <p:cNvPr id="20" name="圖片 19">
              <a:extLst>
                <a:ext uri="{FF2B5EF4-FFF2-40B4-BE49-F238E27FC236}">
                  <a16:creationId xmlns:a16="http://schemas.microsoft.com/office/drawing/2014/main" id="{EBBBBD9F-3625-4AD4-91E9-D992B4FE7E1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88107" y="787315"/>
              <a:ext cx="590984" cy="633540"/>
            </a:xfrm>
            <a:prstGeom prst="rect">
              <a:avLst/>
            </a:prstGeom>
          </p:spPr>
        </p:pic>
      </p:grpSp>
    </p:spTree>
    <p:extLst>
      <p:ext uri="{BB962C8B-B14F-4D97-AF65-F5344CB8AC3E}">
        <p14:creationId xmlns:p14="http://schemas.microsoft.com/office/powerpoint/2010/main" val="18853635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a:extLst>
              <a:ext uri="{FF2B5EF4-FFF2-40B4-BE49-F238E27FC236}">
                <a16:creationId xmlns:a16="http://schemas.microsoft.com/office/drawing/2014/main" id="{7221C0D4-63D3-46A0-9247-6A9A3A1418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81" y="1846468"/>
            <a:ext cx="9150681" cy="3304195"/>
          </a:xfrm>
          <a:prstGeom prst="rect">
            <a:avLst/>
          </a:prstGeom>
        </p:spPr>
      </p:pic>
      <p:sp>
        <p:nvSpPr>
          <p:cNvPr id="27" name="Shape 645">
            <a:extLst>
              <a:ext uri="{FF2B5EF4-FFF2-40B4-BE49-F238E27FC236}">
                <a16:creationId xmlns:a16="http://schemas.microsoft.com/office/drawing/2014/main" id="{1ABE9022-3E23-4436-8C49-AAF4C31E64ED}"/>
              </a:ext>
            </a:extLst>
          </p:cNvPr>
          <p:cNvSpPr/>
          <p:nvPr/>
        </p:nvSpPr>
        <p:spPr>
          <a:xfrm flipH="1">
            <a:off x="4092244" y="2928964"/>
            <a:ext cx="1607618" cy="721076"/>
          </a:xfrm>
          <a:prstGeom prst="curvedDownArrow">
            <a:avLst>
              <a:gd name="adj1" fmla="val 25000"/>
              <a:gd name="adj2" fmla="val 51785"/>
              <a:gd name="adj3" fmla="val 29232"/>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 name="內容版面配置區 1">
            <a:extLst>
              <a:ext uri="{FF2B5EF4-FFF2-40B4-BE49-F238E27FC236}">
                <a16:creationId xmlns:a16="http://schemas.microsoft.com/office/drawing/2014/main" id="{BD8AE40A-1765-B24D-A518-EB1D39FF6BBE}"/>
              </a:ext>
            </a:extLst>
          </p:cNvPr>
          <p:cNvSpPr>
            <a:spLocks noGrp="1"/>
          </p:cNvSpPr>
          <p:nvPr>
            <p:ph idx="1"/>
          </p:nvPr>
        </p:nvSpPr>
        <p:spPr>
          <a:xfrm>
            <a:off x="128416" y="1067523"/>
            <a:ext cx="8768750" cy="2403711"/>
          </a:xfrm>
        </p:spPr>
        <p:txBody>
          <a:bodyPr vert="horz" lIns="91440" tIns="45720" rIns="91440" bIns="45720" rtlCol="0" anchor="t">
            <a:normAutofit/>
          </a:bodyPr>
          <a:lstStyle/>
          <a:p>
            <a:r>
              <a:rPr lang="zh-TW" altLang="en-US" dirty="0"/>
              <a:t>從快照管理員、快照備份保險庫可以將指定的快照匯出為鏡像檔</a:t>
            </a:r>
            <a:endParaRPr lang="en-US" altLang="zh-TW" dirty="0"/>
          </a:p>
          <a:p>
            <a:r>
              <a:rPr lang="zh-TW" altLang="en-US" dirty="0"/>
              <a:t>透過外接裝置傳送鏡像檔接入任一台</a:t>
            </a:r>
            <a:r>
              <a:rPr lang="en-US" altLang="zh-TW" dirty="0"/>
              <a:t>NAS</a:t>
            </a:r>
            <a:r>
              <a:rPr lang="zh-TW" altLang="en-US" dirty="0"/>
              <a:t>，並選擇匯入快照，可建立包含原始磁碟區、</a:t>
            </a:r>
            <a:r>
              <a:rPr lang="en-US" altLang="zh-TW" dirty="0"/>
              <a:t>LUN</a:t>
            </a:r>
            <a:r>
              <a:rPr lang="zh-TW" altLang="en-US" dirty="0"/>
              <a:t> 具備資料的新儲存空間。</a:t>
            </a:r>
            <a:endParaRPr lang="en-US" altLang="zh-TW" dirty="0"/>
          </a:p>
          <a:p>
            <a:r>
              <a:rPr lang="zh-TW" altLang="en-US" dirty="0"/>
              <a:t>同樣的鏡像檔也可以直接用來還原快照備份保險庫來源端的儲存空間。</a:t>
            </a:r>
            <a:endParaRPr lang="en-US" altLang="zh-TW" dirty="0"/>
          </a:p>
        </p:txBody>
      </p:sp>
      <p:sp>
        <p:nvSpPr>
          <p:cNvPr id="3" name="標題 2">
            <a:extLst>
              <a:ext uri="{FF2B5EF4-FFF2-40B4-BE49-F238E27FC236}">
                <a16:creationId xmlns:a16="http://schemas.microsoft.com/office/drawing/2014/main" id="{BBDBDFB1-8316-474E-81AA-8CB1416B188B}"/>
              </a:ext>
            </a:extLst>
          </p:cNvPr>
          <p:cNvSpPr>
            <a:spLocks noGrp="1"/>
          </p:cNvSpPr>
          <p:nvPr>
            <p:ph type="title"/>
          </p:nvPr>
        </p:nvSpPr>
        <p:spPr>
          <a:xfrm>
            <a:off x="526775" y="108423"/>
            <a:ext cx="7852916" cy="857250"/>
          </a:xfrm>
        </p:spPr>
        <p:txBody>
          <a:bodyPr>
            <a:normAutofit/>
          </a:bodyPr>
          <a:lstStyle/>
          <a:p>
            <a:r>
              <a:rPr lang="zh-TW" altLang="en-US" dirty="0">
                <a:effectLst/>
              </a:rPr>
              <a:t>第四種還原方式：快照匯出</a:t>
            </a:r>
            <a:r>
              <a:rPr lang="en-US" altLang="zh-TW" dirty="0">
                <a:effectLst/>
              </a:rPr>
              <a:t>/</a:t>
            </a:r>
            <a:r>
              <a:rPr lang="zh-TW" altLang="en-US" dirty="0">
                <a:effectLst/>
              </a:rPr>
              <a:t>匯入</a:t>
            </a:r>
            <a:endParaRPr lang="zh-TW" altLang="en-US" b="0" dirty="0"/>
          </a:p>
        </p:txBody>
      </p:sp>
      <p:pic>
        <p:nvPicPr>
          <p:cNvPr id="22" name="Shape 431" descr="https://www.qnap.com/i/_attach_file/product/photo/800_500/294_1508401293_TS-877_front.png?v=1">
            <a:extLst>
              <a:ext uri="{FF2B5EF4-FFF2-40B4-BE49-F238E27FC236}">
                <a16:creationId xmlns:a16="http://schemas.microsoft.com/office/drawing/2014/main" id="{2B14E92C-F2BF-48FC-85C6-61C394958918}"/>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850761" y="3456192"/>
            <a:ext cx="2344961" cy="1465601"/>
          </a:xfrm>
          <a:prstGeom prst="rect">
            <a:avLst/>
          </a:prstGeom>
          <a:noFill/>
          <a:ln>
            <a:noFill/>
          </a:ln>
        </p:spPr>
      </p:pic>
      <p:sp>
        <p:nvSpPr>
          <p:cNvPr id="25" name="Shape 429">
            <a:extLst>
              <a:ext uri="{FF2B5EF4-FFF2-40B4-BE49-F238E27FC236}">
                <a16:creationId xmlns:a16="http://schemas.microsoft.com/office/drawing/2014/main" id="{8A349D07-DBCD-4E91-8107-82CF1110C5C1}"/>
              </a:ext>
            </a:extLst>
          </p:cNvPr>
          <p:cNvSpPr/>
          <p:nvPr/>
        </p:nvSpPr>
        <p:spPr>
          <a:xfrm rot="16200000" flipH="1" flipV="1">
            <a:off x="6289698" y="3159015"/>
            <a:ext cx="1272017" cy="1866373"/>
          </a:xfrm>
          <a:prstGeom prst="triangle">
            <a:avLst>
              <a:gd name="adj" fmla="val 84846"/>
            </a:avLst>
          </a:prstGeom>
          <a:gradFill flip="none" rotWithShape="1">
            <a:gsLst>
              <a:gs pos="0">
                <a:schemeClr val="accent5">
                  <a:lumMod val="60000"/>
                  <a:lumOff val="40000"/>
                </a:schemeClr>
              </a:gs>
              <a:gs pos="20000">
                <a:schemeClr val="accent5">
                  <a:lumMod val="60000"/>
                  <a:lumOff val="40000"/>
                </a:schemeClr>
              </a:gs>
              <a:gs pos="100000">
                <a:schemeClr val="bg1">
                  <a:alpha val="0"/>
                </a:schemeClr>
              </a:gs>
            </a:gsLst>
            <a:lin ang="1890000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pic>
        <p:nvPicPr>
          <p:cNvPr id="21" name="Shape 432" descr="https://www.qnap.com/i/_attach_file/product/photo/800_500/237_1480300406_TS-831X-Right-angle-of-elevation_V2.png">
            <a:extLst>
              <a:ext uri="{FF2B5EF4-FFF2-40B4-BE49-F238E27FC236}">
                <a16:creationId xmlns:a16="http://schemas.microsoft.com/office/drawing/2014/main" id="{EFE5434D-4690-47F2-BD05-9504D435F21D}"/>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753872" y="3573084"/>
            <a:ext cx="2080844" cy="1341458"/>
          </a:xfrm>
          <a:prstGeom prst="rect">
            <a:avLst/>
          </a:prstGeom>
          <a:noFill/>
          <a:ln>
            <a:noFill/>
          </a:ln>
        </p:spPr>
      </p:pic>
      <p:pic>
        <p:nvPicPr>
          <p:cNvPr id="26" name="Picture 14" descr="ç¸éåç">
            <a:extLst>
              <a:ext uri="{FF2B5EF4-FFF2-40B4-BE49-F238E27FC236}">
                <a16:creationId xmlns:a16="http://schemas.microsoft.com/office/drawing/2014/main" id="{89223124-A57E-4EF3-96BD-FC86FF88A16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43584" y="3269860"/>
            <a:ext cx="1238250" cy="12382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ç¸éåç">
            <a:extLst>
              <a:ext uri="{FF2B5EF4-FFF2-40B4-BE49-F238E27FC236}">
                <a16:creationId xmlns:a16="http://schemas.microsoft.com/office/drawing/2014/main" id="{B1EA4408-1DDA-4A0F-B937-0D880296CBA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561128" y="4225648"/>
            <a:ext cx="643890" cy="64389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torage çæ¬åç¨åç - 36588464">
            <a:extLst>
              <a:ext uri="{FF2B5EF4-FFF2-40B4-BE49-F238E27FC236}">
                <a16:creationId xmlns:a16="http://schemas.microsoft.com/office/drawing/2014/main" id="{2FC90DE8-144B-4FA3-95F7-D2EFD9357DE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19454" y="3021573"/>
            <a:ext cx="2686678" cy="1791119"/>
          </a:xfrm>
          <a:prstGeom prst="rect">
            <a:avLst/>
          </a:prstGeom>
          <a:noFill/>
          <a:extLst>
            <a:ext uri="{909E8E84-426E-40DD-AFC4-6F175D3DCCD1}">
              <a14:hiddenFill xmlns:a14="http://schemas.microsoft.com/office/drawing/2010/main">
                <a:solidFill>
                  <a:srgbClr val="FFFFFF"/>
                </a:solidFill>
              </a14:hiddenFill>
            </a:ext>
          </a:extLst>
        </p:spPr>
      </p:pic>
      <p:sp>
        <p:nvSpPr>
          <p:cNvPr id="29" name="Shape 179">
            <a:extLst>
              <a:ext uri="{FF2B5EF4-FFF2-40B4-BE49-F238E27FC236}">
                <a16:creationId xmlns:a16="http://schemas.microsoft.com/office/drawing/2014/main" id="{6C7B269B-49C8-4AE3-B200-9BEB48895AB6}"/>
              </a:ext>
            </a:extLst>
          </p:cNvPr>
          <p:cNvSpPr/>
          <p:nvPr/>
        </p:nvSpPr>
        <p:spPr>
          <a:xfrm>
            <a:off x="304346" y="2564618"/>
            <a:ext cx="3642813" cy="581098"/>
          </a:xfrm>
          <a:prstGeom prst="wedgeRectCallout">
            <a:avLst>
              <a:gd name="adj1" fmla="val -19738"/>
              <a:gd name="adj2" fmla="val 71618"/>
            </a:avLst>
          </a:prstGeom>
          <a:solidFill>
            <a:schemeClr val="accent6">
              <a:lumMod val="75000"/>
            </a:schemeClr>
          </a:solidFill>
          <a:ln w="25400" cap="flat" cmpd="sng">
            <a:noFill/>
            <a:prstDash val="solid"/>
            <a:round/>
            <a:headEnd type="none" w="sm" len="sm"/>
            <a:tailEnd type="none" w="sm" len="sm"/>
          </a:ln>
        </p:spPr>
        <p:txBody>
          <a:bodyPr spcFirstLastPara="1" wrap="square" lIns="91425" tIns="45700" rIns="91425" bIns="45700" anchor="ctr" anchorCtr="0">
            <a:noAutofit/>
          </a:bodyPr>
          <a:lstStyle/>
          <a:p>
            <a:r>
              <a:rPr lang="zh-TW" altLang="en-US" b="1" dirty="0">
                <a:solidFill>
                  <a:schemeClr val="bg1"/>
                </a:solidFill>
                <a:latin typeface="Microsoft JhengHei" panose="020B0604030504040204" pitchFamily="34" charset="-120"/>
                <a:ea typeface="Microsoft JhengHei" panose="020B0604030504040204" pitchFamily="34" charset="-120"/>
              </a:rPr>
              <a:t>當網路速度不夠或無法順利連線時，依然可使用最可靠的外接儲存裝置來還原來源端</a:t>
            </a:r>
          </a:p>
        </p:txBody>
      </p:sp>
      <p:sp>
        <p:nvSpPr>
          <p:cNvPr id="30" name="Shape 563">
            <a:extLst>
              <a:ext uri="{FF2B5EF4-FFF2-40B4-BE49-F238E27FC236}">
                <a16:creationId xmlns:a16="http://schemas.microsoft.com/office/drawing/2014/main" id="{000DBC1B-4573-4606-BDB7-928B196D2E9A}"/>
              </a:ext>
            </a:extLst>
          </p:cNvPr>
          <p:cNvSpPr txBox="1"/>
          <p:nvPr/>
        </p:nvSpPr>
        <p:spPr>
          <a:xfrm>
            <a:off x="252189" y="4829201"/>
            <a:ext cx="63882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zh-TW" sz="800" b="1" dirty="0">
                <a:latin typeface="Microsoft JhengHei"/>
                <a:ea typeface="Microsoft JhengHei"/>
                <a:cs typeface="Microsoft JhengHei"/>
              </a:rPr>
              <a:t>匯出的檔案</a:t>
            </a:r>
            <a:r>
              <a:rPr lang="zh-TW" altLang="en-US" sz="800" b="1" dirty="0">
                <a:latin typeface="Microsoft JhengHei"/>
                <a:ea typeface="Microsoft JhengHei"/>
                <a:cs typeface="Microsoft JhengHei"/>
              </a:rPr>
              <a:t>大小將與快照來源端的磁碟區或LUN大小相同</a:t>
            </a:r>
            <a:endParaRPr lang="zh-TW" altLang="en-US" sz="800" b="1" i="0" u="none" strike="noStrike" cap="none" dirty="0">
              <a:solidFill>
                <a:srgbClr val="000000"/>
              </a:solidFill>
              <a:latin typeface="Microsoft JhengHei"/>
              <a:ea typeface="Microsoft JhengHei"/>
              <a:cs typeface="Microsoft JhengHei"/>
            </a:endParaRPr>
          </a:p>
        </p:txBody>
      </p:sp>
    </p:spTree>
    <p:extLst>
      <p:ext uri="{BB962C8B-B14F-4D97-AF65-F5344CB8AC3E}">
        <p14:creationId xmlns:p14="http://schemas.microsoft.com/office/powerpoint/2010/main" val="40628869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32" name="圖片 31">
            <a:extLst>
              <a:ext uri="{FF2B5EF4-FFF2-40B4-BE49-F238E27FC236}">
                <a16:creationId xmlns:a16="http://schemas.microsoft.com/office/drawing/2014/main" id="{FBA3C6C9-CA07-314A-BA66-2771C7F9C7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81" y="1846468"/>
            <a:ext cx="9150681" cy="3304195"/>
          </a:xfrm>
          <a:prstGeom prst="rect">
            <a:avLst/>
          </a:prstGeom>
          <a:ln>
            <a:noFill/>
          </a:ln>
        </p:spPr>
      </p:pic>
      <p:sp>
        <p:nvSpPr>
          <p:cNvPr id="36" name="圓角矩形 28">
            <a:extLst>
              <a:ext uri="{FF2B5EF4-FFF2-40B4-BE49-F238E27FC236}">
                <a16:creationId xmlns:a16="http://schemas.microsoft.com/office/drawing/2014/main" id="{3D1EB755-863B-A34C-B08B-F9515F918FD8}"/>
              </a:ext>
            </a:extLst>
          </p:cNvPr>
          <p:cNvSpPr/>
          <p:nvPr/>
        </p:nvSpPr>
        <p:spPr>
          <a:xfrm>
            <a:off x="413846" y="2767799"/>
            <a:ext cx="4123267" cy="2136436"/>
          </a:xfrm>
          <a:prstGeom prst="roundRect">
            <a:avLst/>
          </a:prstGeom>
          <a:noFill/>
          <a:ln w="31750" cmpd="sng">
            <a:gradFill flip="none" rotWithShape="1">
              <a:gsLst>
                <a:gs pos="7000">
                  <a:schemeClr val="accent1">
                    <a:lumMod val="5000"/>
                    <a:lumOff val="95000"/>
                    <a:alpha val="0"/>
                  </a:schemeClr>
                </a:gs>
                <a:gs pos="52000">
                  <a:srgbClr val="2EAAD0">
                    <a:alpha val="64000"/>
                  </a:srgbClr>
                </a:gs>
                <a:gs pos="67000">
                  <a:srgbClr val="2EAAD0"/>
                </a:gs>
                <a:gs pos="100000">
                  <a:srgbClr val="0070C0"/>
                </a:gs>
              </a:gsLst>
              <a:lin ang="16200000" scaled="1"/>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7" name="圓角矩形 28">
            <a:extLst>
              <a:ext uri="{FF2B5EF4-FFF2-40B4-BE49-F238E27FC236}">
                <a16:creationId xmlns:a16="http://schemas.microsoft.com/office/drawing/2014/main" id="{36838A5A-423B-D546-829B-28993AA20128}"/>
              </a:ext>
            </a:extLst>
          </p:cNvPr>
          <p:cNvSpPr/>
          <p:nvPr/>
        </p:nvSpPr>
        <p:spPr>
          <a:xfrm>
            <a:off x="4711526" y="2767799"/>
            <a:ext cx="4123267" cy="2136436"/>
          </a:xfrm>
          <a:prstGeom prst="roundRect">
            <a:avLst/>
          </a:prstGeom>
          <a:noFill/>
          <a:ln w="31750" cmpd="sng">
            <a:gradFill flip="none" rotWithShape="1">
              <a:gsLst>
                <a:gs pos="7000">
                  <a:schemeClr val="accent1">
                    <a:lumMod val="5000"/>
                    <a:lumOff val="95000"/>
                    <a:alpha val="0"/>
                  </a:schemeClr>
                </a:gs>
                <a:gs pos="52000">
                  <a:srgbClr val="4E8F00"/>
                </a:gs>
                <a:gs pos="67000">
                  <a:srgbClr val="4E8F00"/>
                </a:gs>
                <a:gs pos="100000">
                  <a:srgbClr val="3C6E10"/>
                </a:gs>
              </a:gsLst>
              <a:lin ang="16200000" scaled="1"/>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62" name="Shape 462"/>
          <p:cNvSpPr/>
          <p:nvPr/>
        </p:nvSpPr>
        <p:spPr>
          <a:xfrm>
            <a:off x="4757828" y="2375055"/>
            <a:ext cx="178200" cy="2424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275"/>
              <a:buFont typeface="Arial"/>
              <a:buNone/>
            </a:pPr>
            <a:r>
              <a:rPr lang="zh-TW" sz="1100" b="0" i="0" u="none" strike="noStrike" cap="none">
                <a:solidFill>
                  <a:srgbClr val="000000"/>
                </a:solidFill>
                <a:latin typeface="Arial"/>
                <a:ea typeface="Arial"/>
                <a:cs typeface="Arial"/>
                <a:sym typeface="Arial"/>
              </a:rPr>
              <a:t> </a:t>
            </a:r>
            <a:endParaRPr/>
          </a:p>
        </p:txBody>
      </p:sp>
      <p:sp>
        <p:nvSpPr>
          <p:cNvPr id="2" name="內容版面配置區 1">
            <a:extLst>
              <a:ext uri="{FF2B5EF4-FFF2-40B4-BE49-F238E27FC236}">
                <a16:creationId xmlns:a16="http://schemas.microsoft.com/office/drawing/2014/main" id="{7316C58C-FD8B-C44B-89A3-06E656EE7487}"/>
              </a:ext>
            </a:extLst>
          </p:cNvPr>
          <p:cNvSpPr>
            <a:spLocks noGrp="1"/>
          </p:cNvSpPr>
          <p:nvPr>
            <p:ph idx="1"/>
          </p:nvPr>
        </p:nvSpPr>
        <p:spPr>
          <a:xfrm>
            <a:off x="411318" y="1083045"/>
            <a:ext cx="8607005" cy="1768919"/>
          </a:xfrm>
        </p:spPr>
        <p:txBody>
          <a:bodyPr vert="horz" lIns="91440" tIns="45720" rIns="91440" bIns="45720" rtlCol="0" anchor="t">
            <a:normAutofit lnSpcReduction="10000"/>
          </a:bodyPr>
          <a:lstStyle/>
          <a:p>
            <a:r>
              <a:rPr kumimoji="1" lang="zh-TW" altLang="en-US" dirty="0"/>
              <a:t>檔案與應用程式伺服器</a:t>
            </a:r>
            <a:r>
              <a:rPr kumimoji="1" lang="en-US" altLang="zh-TW" dirty="0"/>
              <a:t>: </a:t>
            </a:r>
            <a:endParaRPr lang="en-US" altLang="zh-TW" b="0" dirty="0"/>
          </a:p>
          <a:p>
            <a:pPr marL="0" indent="0">
              <a:buNone/>
            </a:pPr>
            <a:r>
              <a:rPr kumimoji="1" lang="zh-TW" altLang="en-US" b="1" dirty="0"/>
              <a:t>     使用「快照備份保險庫來源端還原」快速回復選定的檔案或資料夾</a:t>
            </a:r>
            <a:endParaRPr lang="zh-TW" altLang="en-US" b="1" dirty="0"/>
          </a:p>
          <a:p>
            <a:r>
              <a:rPr kumimoji="1" lang="en" altLang="zh-TW" dirty="0"/>
              <a:t>iSCSI </a:t>
            </a:r>
            <a:r>
              <a:rPr kumimoji="1" lang="zh-TW" altLang="en-US" dirty="0"/>
              <a:t>儲存伺服器</a:t>
            </a:r>
            <a:r>
              <a:rPr kumimoji="1" lang="en-US" altLang="zh-TW" dirty="0"/>
              <a:t>: </a:t>
            </a:r>
          </a:p>
          <a:p>
            <a:pPr marL="0" indent="0">
              <a:buNone/>
            </a:pPr>
            <a:r>
              <a:rPr lang="zh-TW" altLang="en-US" dirty="0"/>
              <a:t>     由來源端將 LUN 透過網路直接恢復，</a:t>
            </a:r>
            <a:r>
              <a:rPr kumimoji="1" lang="zh-TW" altLang="en-US" dirty="0"/>
              <a:t>或</a:t>
            </a:r>
            <a:r>
              <a:rPr kumimoji="1" lang="zh-TW" altLang="en-US" b="1" dirty="0"/>
              <a:t>在備份目的端將 </a:t>
            </a:r>
            <a:r>
              <a:rPr kumimoji="1" lang="en" altLang="zh-TW" b="1" dirty="0"/>
              <a:t>LUN </a:t>
            </a:r>
            <a:br>
              <a:rPr kumimoji="1" lang="en" altLang="zh-TW" b="1" dirty="0"/>
            </a:br>
            <a:r>
              <a:rPr kumimoji="1" lang="zh-TW" altLang="en-US" b="1" dirty="0"/>
              <a:t>     進行快照複製後，並</a:t>
            </a:r>
            <a:r>
              <a:rPr kumimoji="1" lang="zh-TW" altLang="en-US" dirty="0"/>
              <a:t>由啟動器掛載</a:t>
            </a:r>
            <a:endParaRPr lang="zh-TW" altLang="en-US" b="1" dirty="0"/>
          </a:p>
          <a:p>
            <a:pPr marL="0" indent="0">
              <a:buNone/>
            </a:pPr>
            <a:endParaRPr lang="zh-TW" altLang="en-US" dirty="0"/>
          </a:p>
        </p:txBody>
      </p:sp>
      <p:sp>
        <p:nvSpPr>
          <p:cNvPr id="463" name="Shape 463"/>
          <p:cNvSpPr txBox="1">
            <a:spLocks noGrp="1"/>
          </p:cNvSpPr>
          <p:nvPr>
            <p:ph type="title"/>
          </p:nvPr>
        </p:nvSpPr>
        <p:spPr>
          <a:xfrm>
            <a:off x="125677" y="98128"/>
            <a:ext cx="8892646" cy="85725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Arial"/>
              <a:buNone/>
            </a:pPr>
            <a:r>
              <a:rPr lang="zh-TW" sz="3200">
                <a:latin typeface="Microsoft JhengHei"/>
                <a:ea typeface="Microsoft JhengHei"/>
                <a:cs typeface="Microsoft JhengHei"/>
                <a:sym typeface="Microsoft JhengHei"/>
              </a:rPr>
              <a:t>提供給檔案伺服器與 iSCSI 伺服器</a:t>
            </a:r>
            <a:endParaRPr sz="3200">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chemeClr val="lt1"/>
              </a:buClr>
              <a:buSzPts val="800"/>
              <a:buFont typeface="Arial"/>
              <a:buNone/>
            </a:pPr>
            <a:r>
              <a:rPr lang="zh-TW" sz="3200">
                <a:latin typeface="Microsoft JhengHei"/>
                <a:ea typeface="Microsoft JhengHei"/>
                <a:cs typeface="Microsoft JhengHei"/>
                <a:sym typeface="Microsoft JhengHei"/>
              </a:rPr>
              <a:t>多樣化的還原方法</a:t>
            </a:r>
            <a:endParaRPr sz="2800" i="0" u="none" strike="noStrike" cap="none">
              <a:solidFill>
                <a:schemeClr val="lt1"/>
              </a:solidFill>
              <a:latin typeface="Microsoft JhengHei"/>
              <a:ea typeface="Microsoft JhengHei"/>
              <a:cs typeface="Microsoft JhengHei"/>
              <a:sym typeface="Microsoft JhengHei"/>
            </a:endParaRPr>
          </a:p>
        </p:txBody>
      </p:sp>
      <p:sp>
        <p:nvSpPr>
          <p:cNvPr id="465" name="Shape 465"/>
          <p:cNvSpPr txBox="1"/>
          <p:nvPr/>
        </p:nvSpPr>
        <p:spPr>
          <a:xfrm>
            <a:off x="847134" y="2782030"/>
            <a:ext cx="3237910" cy="340296"/>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zh-TW" b="1" dirty="0">
                <a:solidFill>
                  <a:schemeClr val="bg1"/>
                </a:solidFill>
                <a:latin typeface="Microsoft JhengHei"/>
                <a:ea typeface="Microsoft JhengHei"/>
                <a:cs typeface="Microsoft JhengHei"/>
                <a:sym typeface="Microsoft JhengHei"/>
              </a:rPr>
              <a:t>檔案層級快照備份保險庫遠端還原</a:t>
            </a:r>
            <a:endParaRPr sz="1400" b="1" i="0" u="none" strike="noStrike" cap="none" dirty="0">
              <a:solidFill>
                <a:schemeClr val="bg1"/>
              </a:solidFill>
              <a:latin typeface="Microsoft JhengHei"/>
              <a:ea typeface="Microsoft JhengHei"/>
              <a:cs typeface="Microsoft JhengHei"/>
              <a:sym typeface="Microsoft JhengHei"/>
            </a:endParaRPr>
          </a:p>
        </p:txBody>
      </p:sp>
      <p:sp>
        <p:nvSpPr>
          <p:cNvPr id="466" name="Shape 466"/>
          <p:cNvSpPr txBox="1"/>
          <p:nvPr/>
        </p:nvSpPr>
        <p:spPr>
          <a:xfrm>
            <a:off x="5268036" y="2766490"/>
            <a:ext cx="3142220" cy="327491"/>
          </a:xfrm>
          <a:prstGeom prst="rect">
            <a:avLst/>
          </a:prstGeom>
          <a:solidFill>
            <a:srgbClr val="0066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zh-TW" b="1" dirty="0">
                <a:solidFill>
                  <a:schemeClr val="bg1"/>
                </a:solidFill>
                <a:latin typeface="Microsoft JhengHei"/>
                <a:ea typeface="Microsoft JhengHei"/>
                <a:cs typeface="Microsoft JhengHei"/>
                <a:sym typeface="Microsoft JhengHei"/>
              </a:rPr>
              <a:t>區塊層級 LUN 複製</a:t>
            </a:r>
            <a:r>
              <a:rPr lang="zh-TW" altLang="en-US" b="1" dirty="0">
                <a:solidFill>
                  <a:schemeClr val="bg1"/>
                </a:solidFill>
                <a:latin typeface="Microsoft JhengHei"/>
                <a:ea typeface="Microsoft JhengHei"/>
                <a:cs typeface="Microsoft JhengHei"/>
                <a:sym typeface="Microsoft JhengHei"/>
              </a:rPr>
              <a:t>後，</a:t>
            </a:r>
            <a:r>
              <a:rPr lang="zh-TW" b="1" dirty="0">
                <a:solidFill>
                  <a:schemeClr val="bg1"/>
                </a:solidFill>
                <a:latin typeface="Microsoft JhengHei"/>
                <a:ea typeface="Microsoft JhengHei"/>
                <a:cs typeface="Microsoft JhengHei"/>
                <a:sym typeface="Microsoft JhengHei"/>
              </a:rPr>
              <a:t>從啟動器掛載</a:t>
            </a:r>
            <a:endParaRPr sz="1400" b="1" i="0" u="none" strike="noStrike" cap="none" dirty="0">
              <a:solidFill>
                <a:schemeClr val="bg1"/>
              </a:solidFill>
              <a:latin typeface="Microsoft JhengHei"/>
              <a:ea typeface="Microsoft JhengHei"/>
              <a:cs typeface="Microsoft JhengHei"/>
              <a:sym typeface="Microsoft JhengHei"/>
            </a:endParaRPr>
          </a:p>
        </p:txBody>
      </p:sp>
      <p:pic>
        <p:nvPicPr>
          <p:cNvPr id="471" name="Shape 471" descr="https://www.qnap.com/i/_attach_file/product/photo/800_500/294_1508401293_TS-877_front.png?v=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33359" y="3338351"/>
            <a:ext cx="1975476" cy="1144088"/>
          </a:xfrm>
          <a:prstGeom prst="rect">
            <a:avLst/>
          </a:prstGeom>
          <a:noFill/>
          <a:ln>
            <a:noFill/>
          </a:ln>
        </p:spPr>
      </p:pic>
      <p:pic>
        <p:nvPicPr>
          <p:cNvPr id="472" name="Shape 472"/>
          <p:cNvPicPr preferRelativeResize="0"/>
          <p:nvPr/>
        </p:nvPicPr>
        <p:blipFill>
          <a:blip r:embed="rId5" cstate="screen">
            <a:extLst>
              <a:ext uri="{28A0092B-C50C-407E-A947-70E740481C1C}">
                <a14:useLocalDpi xmlns:a14="http://schemas.microsoft.com/office/drawing/2010/main"/>
              </a:ext>
            </a:extLst>
          </a:blip>
          <a:stretch>
            <a:fillRect/>
          </a:stretch>
        </p:blipFill>
        <p:spPr>
          <a:xfrm>
            <a:off x="2903078" y="3768693"/>
            <a:ext cx="1064095" cy="792319"/>
          </a:xfrm>
          <a:prstGeom prst="rect">
            <a:avLst/>
          </a:prstGeom>
          <a:noFill/>
          <a:ln>
            <a:noFill/>
          </a:ln>
        </p:spPr>
      </p:pic>
      <p:pic>
        <p:nvPicPr>
          <p:cNvPr id="477" name="Shape 477" descr="ãServer iconãçåçæå°çµæ"/>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189336" y="3459327"/>
            <a:ext cx="1306580" cy="1160690"/>
          </a:xfrm>
          <a:prstGeom prst="rect">
            <a:avLst/>
          </a:prstGeom>
          <a:noFill/>
          <a:ln>
            <a:noFill/>
          </a:ln>
        </p:spPr>
      </p:pic>
      <p:sp>
        <p:nvSpPr>
          <p:cNvPr id="479" name="Shape 479"/>
          <p:cNvSpPr txBox="1"/>
          <p:nvPr/>
        </p:nvSpPr>
        <p:spPr>
          <a:xfrm>
            <a:off x="307741" y="4843254"/>
            <a:ext cx="63882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zh-TW" sz="900" b="1" dirty="0">
                <a:solidFill>
                  <a:srgbClr val="002060"/>
                </a:solidFill>
                <a:latin typeface="Microsoft JhengHei"/>
                <a:ea typeface="Microsoft JhengHei"/>
                <a:cs typeface="Microsoft JhengHei"/>
                <a:sym typeface="Microsoft JhengHei"/>
              </a:rPr>
              <a:t>或使用LUN匯出功能將進行快照複製的LUN傳送回本機</a:t>
            </a:r>
            <a:endParaRPr sz="900" b="1" i="0" u="none" strike="noStrike" cap="none" dirty="0">
              <a:solidFill>
                <a:srgbClr val="002060"/>
              </a:solidFill>
              <a:latin typeface="Microsoft JhengHei"/>
              <a:ea typeface="Microsoft JhengHei"/>
              <a:cs typeface="Microsoft JhengHei"/>
              <a:sym typeface="Microsoft JhengHei"/>
            </a:endParaRPr>
          </a:p>
        </p:txBody>
      </p:sp>
      <p:pic>
        <p:nvPicPr>
          <p:cNvPr id="6" name="圖片 5">
            <a:extLst>
              <a:ext uri="{FF2B5EF4-FFF2-40B4-BE49-F238E27FC236}">
                <a16:creationId xmlns:a16="http://schemas.microsoft.com/office/drawing/2014/main" id="{F601E391-491C-4488-B45B-CB697701028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88572" y="3914812"/>
            <a:ext cx="479029" cy="638578"/>
          </a:xfrm>
          <a:prstGeom prst="rect">
            <a:avLst/>
          </a:prstGeom>
          <a:effectLst>
            <a:outerShdw blurRad="50800" dist="38100" dir="13500000" algn="br" rotWithShape="0">
              <a:prstClr val="black">
                <a:alpha val="40000"/>
              </a:prstClr>
            </a:outerShdw>
          </a:effectLst>
        </p:spPr>
      </p:pic>
      <p:pic>
        <p:nvPicPr>
          <p:cNvPr id="31" name="圖片 30">
            <a:extLst>
              <a:ext uri="{FF2B5EF4-FFF2-40B4-BE49-F238E27FC236}">
                <a16:creationId xmlns:a16="http://schemas.microsoft.com/office/drawing/2014/main" id="{E77A3F2B-762E-49D5-8CE4-E2BAEE62D15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421948" y="3730160"/>
            <a:ext cx="504674" cy="672765"/>
          </a:xfrm>
          <a:prstGeom prst="rect">
            <a:avLst/>
          </a:prstGeom>
          <a:effectLst>
            <a:outerShdw blurRad="76200" dir="18900000" sy="23000" kx="-1200000" algn="bl" rotWithShape="0">
              <a:prstClr val="black">
                <a:alpha val="20000"/>
              </a:prstClr>
            </a:outerShdw>
          </a:effectLst>
        </p:spPr>
      </p:pic>
      <p:sp>
        <p:nvSpPr>
          <p:cNvPr id="7" name="弧形 6">
            <a:extLst>
              <a:ext uri="{FF2B5EF4-FFF2-40B4-BE49-F238E27FC236}">
                <a16:creationId xmlns:a16="http://schemas.microsoft.com/office/drawing/2014/main" id="{AEEA3CF8-9C89-4171-B1AB-E73F28BCB8A4}"/>
              </a:ext>
            </a:extLst>
          </p:cNvPr>
          <p:cNvSpPr/>
          <p:nvPr/>
        </p:nvSpPr>
        <p:spPr>
          <a:xfrm rot="7613967">
            <a:off x="3101002" y="2010886"/>
            <a:ext cx="2597210" cy="2831022"/>
          </a:xfrm>
          <a:prstGeom prst="arc">
            <a:avLst>
              <a:gd name="adj1" fmla="val 16903518"/>
              <a:gd name="adj2" fmla="val 0"/>
            </a:avLst>
          </a:prstGeom>
          <a:ln w="38100">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olidFill>
                <a:srgbClr val="0070C0"/>
              </a:solidFill>
            </a:endParaRPr>
          </a:p>
        </p:txBody>
      </p:sp>
      <p:sp>
        <p:nvSpPr>
          <p:cNvPr id="33" name="弧形 32">
            <a:extLst>
              <a:ext uri="{FF2B5EF4-FFF2-40B4-BE49-F238E27FC236}">
                <a16:creationId xmlns:a16="http://schemas.microsoft.com/office/drawing/2014/main" id="{E3617813-FE78-4642-9C6C-4CE3CFD5C0F3}"/>
              </a:ext>
            </a:extLst>
          </p:cNvPr>
          <p:cNvSpPr/>
          <p:nvPr/>
        </p:nvSpPr>
        <p:spPr>
          <a:xfrm rot="7613967">
            <a:off x="1312357" y="44071"/>
            <a:ext cx="3808569" cy="5455458"/>
          </a:xfrm>
          <a:prstGeom prst="arc">
            <a:avLst>
              <a:gd name="adj1" fmla="val 16304915"/>
              <a:gd name="adj2" fmla="val 20781084"/>
            </a:avLst>
          </a:prstGeom>
          <a:ln w="38100">
            <a:solidFill>
              <a:schemeClr val="tx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olidFill>
                <a:srgbClr val="0070C0"/>
              </a:solidFill>
            </a:endParaRPr>
          </a:p>
        </p:txBody>
      </p:sp>
      <p:sp>
        <p:nvSpPr>
          <p:cNvPr id="34" name="弧形 33">
            <a:extLst>
              <a:ext uri="{FF2B5EF4-FFF2-40B4-BE49-F238E27FC236}">
                <a16:creationId xmlns:a16="http://schemas.microsoft.com/office/drawing/2014/main" id="{AD574B56-9340-4287-848D-B6515947BE35}"/>
              </a:ext>
            </a:extLst>
          </p:cNvPr>
          <p:cNvSpPr/>
          <p:nvPr/>
        </p:nvSpPr>
        <p:spPr>
          <a:xfrm rot="12928266" flipH="1">
            <a:off x="4724997" y="1895068"/>
            <a:ext cx="2597210" cy="2831022"/>
          </a:xfrm>
          <a:prstGeom prst="arc">
            <a:avLst>
              <a:gd name="adj1" fmla="val 16533928"/>
              <a:gd name="adj2" fmla="val 20236553"/>
            </a:avLst>
          </a:prstGeom>
          <a:ln w="38100">
            <a:solidFill>
              <a:srgbClr val="3C6E1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35" name="弧形 34">
            <a:extLst>
              <a:ext uri="{FF2B5EF4-FFF2-40B4-BE49-F238E27FC236}">
                <a16:creationId xmlns:a16="http://schemas.microsoft.com/office/drawing/2014/main" id="{1D28CE9D-17BC-4C24-B8B7-2F997E4C8C2C}"/>
              </a:ext>
            </a:extLst>
          </p:cNvPr>
          <p:cNvSpPr/>
          <p:nvPr/>
        </p:nvSpPr>
        <p:spPr>
          <a:xfrm rot="13986033" flipH="1">
            <a:off x="5430704" y="703980"/>
            <a:ext cx="3230623" cy="4629594"/>
          </a:xfrm>
          <a:prstGeom prst="arc">
            <a:avLst>
              <a:gd name="adj1" fmla="val 16438495"/>
              <a:gd name="adj2" fmla="val 20710075"/>
            </a:avLst>
          </a:prstGeom>
          <a:ln w="38100">
            <a:solidFill>
              <a:srgbClr val="3C6E1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pic>
        <p:nvPicPr>
          <p:cNvPr id="470" name="Shape 470" descr="https://www.qnap.com/i/_attach_file/product/photo/800_500/237_1480300406_TS-831X-Right-angle-of-elevation_V2.png"/>
          <p:cNvPicPr preferRelativeResize="0"/>
          <p:nvPr/>
        </p:nvPicPr>
        <p:blipFill rotWithShape="1">
          <a:blip r:embed="rId9" cstate="screen">
            <a:extLst>
              <a:ext uri="{28A0092B-C50C-407E-A947-70E740481C1C}">
                <a14:useLocalDpi xmlns:a14="http://schemas.microsoft.com/office/drawing/2010/main"/>
              </a:ext>
            </a:extLst>
          </a:blip>
          <a:stretch/>
        </p:blipFill>
        <p:spPr>
          <a:xfrm>
            <a:off x="3858141" y="3370108"/>
            <a:ext cx="1891617" cy="1182261"/>
          </a:xfrm>
          <a:prstGeom prst="rect">
            <a:avLst/>
          </a:prstGeom>
        </p:spPr>
      </p:pic>
      <p:pic>
        <p:nvPicPr>
          <p:cNvPr id="29" name="Shape 555" descr="ç¸éåç">
            <a:extLst>
              <a:ext uri="{FF2B5EF4-FFF2-40B4-BE49-F238E27FC236}">
                <a16:creationId xmlns:a16="http://schemas.microsoft.com/office/drawing/2014/main" id="{6747A314-E39A-3441-A530-F536015834BA}"/>
              </a:ext>
            </a:extLst>
          </p:cNvPr>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5051988" y="3937824"/>
            <a:ext cx="730566" cy="730566"/>
          </a:xfrm>
          <a:prstGeom prst="rect">
            <a:avLst/>
          </a:prstGeom>
          <a:noFill/>
          <a:ln>
            <a:noFill/>
          </a:ln>
        </p:spPr>
      </p:pic>
    </p:spTree>
    <p:extLst>
      <p:ext uri="{BB962C8B-B14F-4D97-AF65-F5344CB8AC3E}">
        <p14:creationId xmlns:p14="http://schemas.microsoft.com/office/powerpoint/2010/main" val="5768495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5" name="Shape 661" descr="https://previews.123rf.com/images/everythingpossible/everythingpossible1502/everythingpossible150200183/36521380-hand-press-play-button-sign-to-start-or-initiate-projects-as-concept-Stock-Photo.jpg">
            <a:extLst>
              <a:ext uri="{FF2B5EF4-FFF2-40B4-BE49-F238E27FC236}">
                <a16:creationId xmlns:a16="http://schemas.microsoft.com/office/drawing/2014/main" id="{8D5B50B8-CF72-4633-A256-74CC0B254425}"/>
              </a:ext>
            </a:extLst>
          </p:cNvPr>
          <p:cNvPicPr preferRelativeResize="0"/>
          <p:nvPr/>
        </p:nvPicPr>
        <p:blipFill>
          <a:blip r:embed="rId3" cstate="screen">
            <a:extLst>
              <a:ext uri="{28A0092B-C50C-407E-A947-70E740481C1C}">
                <a14:useLocalDpi xmlns:a14="http://schemas.microsoft.com/office/drawing/2010/main"/>
              </a:ext>
            </a:extLst>
          </a:blip>
          <a:stretch>
            <a:fillRect/>
          </a:stretch>
        </p:blipFill>
        <p:spPr>
          <a:xfrm>
            <a:off x="0" y="-100848"/>
            <a:ext cx="9322554" cy="5244348"/>
          </a:xfrm>
          <a:prstGeom prst="rect">
            <a:avLst/>
          </a:prstGeom>
          <a:noFill/>
          <a:ln>
            <a:noFill/>
          </a:ln>
        </p:spPr>
      </p:pic>
      <p:sp>
        <p:nvSpPr>
          <p:cNvPr id="6" name="Shape 698">
            <a:extLst>
              <a:ext uri="{FF2B5EF4-FFF2-40B4-BE49-F238E27FC236}">
                <a16:creationId xmlns:a16="http://schemas.microsoft.com/office/drawing/2014/main" id="{615CDFCD-E666-4C70-9CCC-0B20D6CECD9C}"/>
              </a:ext>
            </a:extLst>
          </p:cNvPr>
          <p:cNvSpPr/>
          <p:nvPr/>
        </p:nvSpPr>
        <p:spPr>
          <a:xfrm>
            <a:off x="0" y="3373085"/>
            <a:ext cx="9322555" cy="1608348"/>
          </a:xfrm>
          <a:prstGeom prst="rect">
            <a:avLst/>
          </a:prstGeom>
          <a:solidFill>
            <a:schemeClr val="bg1">
              <a:alpha val="81000"/>
            </a:schemeClr>
          </a:solidFill>
          <a:ln>
            <a:noFill/>
          </a:ln>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200"/>
              <a:buFont typeface="Arial"/>
              <a:buNone/>
            </a:pPr>
            <a:endParaRPr sz="4200" b="0" i="0" u="none" strike="noStrike" cap="none">
              <a:solidFill>
                <a:srgbClr val="161D96"/>
              </a:solidFill>
              <a:latin typeface="Arial"/>
              <a:ea typeface="Arial"/>
              <a:cs typeface="Arial"/>
              <a:sym typeface="Arial"/>
            </a:endParaRPr>
          </a:p>
        </p:txBody>
      </p:sp>
      <p:sp>
        <p:nvSpPr>
          <p:cNvPr id="7" name="圓角矩形 8">
            <a:extLst>
              <a:ext uri="{FF2B5EF4-FFF2-40B4-BE49-F238E27FC236}">
                <a16:creationId xmlns:a16="http://schemas.microsoft.com/office/drawing/2014/main" id="{4E276260-AA54-4ADF-8675-D6B97332E00D}"/>
              </a:ext>
            </a:extLst>
          </p:cNvPr>
          <p:cNvSpPr/>
          <p:nvPr/>
        </p:nvSpPr>
        <p:spPr>
          <a:xfrm>
            <a:off x="461325" y="3487224"/>
            <a:ext cx="1071570" cy="35407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TW" altLang="en-US" sz="1600" b="1">
                <a:solidFill>
                  <a:schemeClr val="bg1"/>
                </a:solidFill>
                <a:latin typeface="Microsoft JhengHei"/>
                <a:ea typeface="Microsoft JhengHei"/>
                <a:cs typeface="Microsoft JhengHei"/>
                <a:sym typeface="Microsoft JhengHei"/>
              </a:rPr>
              <a:t>實際演示</a:t>
            </a:r>
            <a:endParaRPr lang="zh-TW" altLang="en-US" sz="1600"/>
          </a:p>
        </p:txBody>
      </p:sp>
      <p:sp>
        <p:nvSpPr>
          <p:cNvPr id="8" name="Shape 699">
            <a:extLst>
              <a:ext uri="{FF2B5EF4-FFF2-40B4-BE49-F238E27FC236}">
                <a16:creationId xmlns:a16="http://schemas.microsoft.com/office/drawing/2014/main" id="{F62EBE2A-67D5-4357-9F98-19EC641ADA45}"/>
              </a:ext>
            </a:extLst>
          </p:cNvPr>
          <p:cNvSpPr txBox="1"/>
          <p:nvPr/>
        </p:nvSpPr>
        <p:spPr>
          <a:xfrm>
            <a:off x="358374" y="3464079"/>
            <a:ext cx="5703106" cy="1809422"/>
          </a:xfrm>
          <a:prstGeom prst="rect">
            <a:avLst/>
          </a:prstGeom>
          <a:noFill/>
          <a:ln>
            <a:noFill/>
          </a:ln>
        </p:spPr>
        <p:txBody>
          <a:bodyPr spcFirstLastPara="1" wrap="square" lIns="91425" tIns="91425" rIns="91425" bIns="91425" anchor="ctr" anchorCtr="0">
            <a:noAutofit/>
          </a:bodyPr>
          <a:lstStyle/>
          <a:p>
            <a:pPr lvl="0">
              <a:buClr>
                <a:schemeClr val="dk1"/>
              </a:buClr>
              <a:buSzPts val="4000"/>
            </a:pPr>
            <a:r>
              <a:rPr lang="zh-TW" altLang="en-US" sz="2800" b="1" dirty="0">
                <a:solidFill>
                  <a:srgbClr val="0070C0"/>
                </a:solidFill>
                <a:latin typeface="Microsoft JhengHei"/>
                <a:ea typeface="Microsoft JhengHei"/>
                <a:sym typeface="Microsoft JhengHei"/>
              </a:rPr>
              <a:t>透過 </a:t>
            </a:r>
            <a:r>
              <a:rPr lang="en-US" altLang="zh-TW" sz="2800" b="1" dirty="0">
                <a:solidFill>
                  <a:srgbClr val="0070C0"/>
                </a:solidFill>
                <a:latin typeface="Microsoft JhengHei"/>
                <a:ea typeface="Microsoft JhengHei"/>
                <a:sym typeface="Microsoft JhengHei"/>
              </a:rPr>
              <a:t>QNAP 10GbE </a:t>
            </a:r>
            <a:r>
              <a:rPr lang="zh-TW" altLang="en-US" sz="2800" b="1" dirty="0">
                <a:solidFill>
                  <a:srgbClr val="0070C0"/>
                </a:solidFill>
                <a:latin typeface="Microsoft JhengHei"/>
                <a:ea typeface="Microsoft JhengHei"/>
                <a:sym typeface="Microsoft JhengHei"/>
              </a:rPr>
              <a:t>交換器來進行快照備份保險庫來源端還原</a:t>
            </a:r>
          </a:p>
        </p:txBody>
      </p:sp>
    </p:spTree>
    <p:extLst>
      <p:ext uri="{BB962C8B-B14F-4D97-AF65-F5344CB8AC3E}">
        <p14:creationId xmlns:p14="http://schemas.microsoft.com/office/powerpoint/2010/main" val="4109407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圖片 29">
            <a:extLst>
              <a:ext uri="{FF2B5EF4-FFF2-40B4-BE49-F238E27FC236}">
                <a16:creationId xmlns:a16="http://schemas.microsoft.com/office/drawing/2014/main" id="{418DDD79-7E4D-1B48-AC25-A4C3D95493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5" y="3229085"/>
            <a:ext cx="9150681" cy="1914415"/>
          </a:xfrm>
          <a:prstGeom prst="rect">
            <a:avLst/>
          </a:prstGeom>
        </p:spPr>
      </p:pic>
      <p:sp>
        <p:nvSpPr>
          <p:cNvPr id="2" name="內容版面配置區 1">
            <a:extLst>
              <a:ext uri="{FF2B5EF4-FFF2-40B4-BE49-F238E27FC236}">
                <a16:creationId xmlns:a16="http://schemas.microsoft.com/office/drawing/2014/main" id="{6F286F3D-5343-4C89-8CCE-A86136270D67}"/>
              </a:ext>
            </a:extLst>
          </p:cNvPr>
          <p:cNvSpPr>
            <a:spLocks noGrp="1"/>
          </p:cNvSpPr>
          <p:nvPr>
            <p:ph idx="1"/>
          </p:nvPr>
        </p:nvSpPr>
        <p:spPr>
          <a:xfrm>
            <a:off x="172206" y="1064380"/>
            <a:ext cx="8229600" cy="3539905"/>
          </a:xfrm>
        </p:spPr>
        <p:txBody>
          <a:bodyPr vert="horz" lIns="91440" tIns="45720" rIns="91440" bIns="45720" rtlCol="0" anchor="t">
            <a:normAutofit/>
          </a:bodyPr>
          <a:lstStyle/>
          <a:p>
            <a:r>
              <a:rPr lang="zh-TW" altLang="en-US" dirty="0"/>
              <a:t>SSD 用在儲存設備，除了加速檔案存取，更重要是為多個用戶或企業應用提供傳統機械式硬碟難以企及的隨機效能 (IOPS)</a:t>
            </a:r>
            <a:endParaRPr lang="zh-TW" b="0" dirty="0"/>
          </a:p>
          <a:p>
            <a:r>
              <a:rPr lang="zh-TW" altLang="en-US" dirty="0"/>
              <a:t>在 2018 年，</a:t>
            </a:r>
            <a:r>
              <a:rPr lang="en-US" altLang="zh-TW" dirty="0"/>
              <a:t>10GbE</a:t>
            </a:r>
            <a:r>
              <a:rPr lang="zh-TW" altLang="en-US" dirty="0"/>
              <a:t> 網路以及 </a:t>
            </a:r>
            <a:r>
              <a:rPr lang="en-US" altLang="zh-TW" dirty="0"/>
              <a:t>SSD</a:t>
            </a:r>
            <a:r>
              <a:rPr lang="zh-TW" altLang="en-US" dirty="0"/>
              <a:t> 價位雙雙來到新低點</a:t>
            </a:r>
          </a:p>
          <a:p>
            <a:r>
              <a:rPr lang="zh-TW" altLang="en-US" dirty="0"/>
              <a:t>選好 SSD 後，更要選對儲存設備！</a:t>
            </a:r>
          </a:p>
        </p:txBody>
      </p:sp>
      <p:sp>
        <p:nvSpPr>
          <p:cNvPr id="3" name="標題 2">
            <a:extLst>
              <a:ext uri="{FF2B5EF4-FFF2-40B4-BE49-F238E27FC236}">
                <a16:creationId xmlns:a16="http://schemas.microsoft.com/office/drawing/2014/main" id="{40554143-6723-46C4-A8C9-CC4DE72AFB6E}"/>
              </a:ext>
            </a:extLst>
          </p:cNvPr>
          <p:cNvSpPr>
            <a:spLocks noGrp="1"/>
          </p:cNvSpPr>
          <p:nvPr>
            <p:ph type="title"/>
          </p:nvPr>
        </p:nvSpPr>
        <p:spPr>
          <a:xfrm>
            <a:off x="87902" y="134033"/>
            <a:ext cx="8892646" cy="857250"/>
          </a:xfrm>
        </p:spPr>
        <p:txBody>
          <a:bodyPr/>
          <a:lstStyle/>
          <a:p>
            <a:r>
              <a:rPr lang="zh-TW" altLang="en-US" dirty="0"/>
              <a:t>SSD 固態硬碟在高速網路時代的重要性</a:t>
            </a:r>
          </a:p>
        </p:txBody>
      </p:sp>
      <p:graphicFrame>
        <p:nvGraphicFramePr>
          <p:cNvPr id="16" name="表格 15">
            <a:extLst>
              <a:ext uri="{FF2B5EF4-FFF2-40B4-BE49-F238E27FC236}">
                <a16:creationId xmlns:a16="http://schemas.microsoft.com/office/drawing/2014/main" id="{9ED209BC-FC8A-3C45-A739-F03545E44A3C}"/>
              </a:ext>
            </a:extLst>
          </p:cNvPr>
          <p:cNvGraphicFramePr>
            <a:graphicFrameLocks noGrp="1"/>
          </p:cNvGraphicFramePr>
          <p:nvPr>
            <p:extLst>
              <p:ext uri="{D42A27DB-BD31-4B8C-83A1-F6EECF244321}">
                <p14:modId xmlns:p14="http://schemas.microsoft.com/office/powerpoint/2010/main" val="2938403178"/>
              </p:ext>
            </p:extLst>
          </p:nvPr>
        </p:nvGraphicFramePr>
        <p:xfrm>
          <a:off x="618107" y="2585978"/>
          <a:ext cx="4098770" cy="1195604"/>
        </p:xfrm>
        <a:graphic>
          <a:graphicData uri="http://schemas.openxmlformats.org/drawingml/2006/table">
            <a:tbl>
              <a:tblPr firstRow="1" bandRow="1">
                <a:tableStyleId>{4DD36C9F-329C-4DBD-836A-3F9406CA411F}</a:tableStyleId>
              </a:tblPr>
              <a:tblGrid>
                <a:gridCol w="1038309">
                  <a:extLst>
                    <a:ext uri="{9D8B030D-6E8A-4147-A177-3AD203B41FA5}">
                      <a16:colId xmlns:a16="http://schemas.microsoft.com/office/drawing/2014/main" val="649002736"/>
                    </a:ext>
                  </a:extLst>
                </a:gridCol>
                <a:gridCol w="1357118">
                  <a:extLst>
                    <a:ext uri="{9D8B030D-6E8A-4147-A177-3AD203B41FA5}">
                      <a16:colId xmlns:a16="http://schemas.microsoft.com/office/drawing/2014/main" val="3895754092"/>
                    </a:ext>
                  </a:extLst>
                </a:gridCol>
                <a:gridCol w="1703343">
                  <a:extLst>
                    <a:ext uri="{9D8B030D-6E8A-4147-A177-3AD203B41FA5}">
                      <a16:colId xmlns:a16="http://schemas.microsoft.com/office/drawing/2014/main" val="2874247263"/>
                    </a:ext>
                  </a:extLst>
                </a:gridCol>
              </a:tblGrid>
              <a:tr h="634132">
                <a:tc>
                  <a:txBody>
                    <a:bodyPr/>
                    <a:lstStyle/>
                    <a:p>
                      <a:pPr algn="ctr">
                        <a:buNone/>
                      </a:pPr>
                      <a:r>
                        <a:rPr lang="zh-TW" altLang="en-US" sz="1600" dirty="0">
                          <a:effectLst/>
                          <a:latin typeface="Microsoft JhengHei"/>
                          <a:ea typeface="Microsoft JhengHei"/>
                        </a:rPr>
                        <a:t>磁碟種類</a:t>
                      </a:r>
                    </a:p>
                  </a:txBody>
                  <a:tcPr marL="0" marR="0" marT="0" marB="0" anchor="ctr">
                    <a:lnR w="12700" cap="flat" cmpd="sng" algn="ctr">
                      <a:solidFill>
                        <a:schemeClr val="bg1"/>
                      </a:solidFill>
                      <a:prstDash val="solid"/>
                      <a:round/>
                      <a:headEnd type="none" w="med" len="med"/>
                      <a:tailEnd type="none" w="med" len="med"/>
                    </a:lnR>
                    <a:solidFill>
                      <a:schemeClr val="accent6">
                        <a:lumMod val="75000"/>
                      </a:schemeClr>
                    </a:solidFill>
                  </a:tcPr>
                </a:tc>
                <a:tc>
                  <a:txBody>
                    <a:bodyPr/>
                    <a:lstStyle/>
                    <a:p>
                      <a:pPr algn="ctr">
                        <a:buNone/>
                      </a:pPr>
                      <a:r>
                        <a:rPr lang="zh-TW" altLang="af-ZA" sz="1600" dirty="0">
                          <a:effectLst/>
                          <a:latin typeface="Microsoft JhengHei"/>
                          <a:ea typeface="Microsoft JhengHei"/>
                        </a:rPr>
                        <a:t>連續寫入</a:t>
                      </a:r>
                      <a:r>
                        <a:rPr lang="af-ZA" sz="1600" dirty="0">
                          <a:effectLst/>
                          <a:latin typeface="Microsoft JhengHei"/>
                        </a:rPr>
                        <a:t>(MB/</a:t>
                      </a:r>
                      <a:r>
                        <a:rPr lang="af-ZA" sz="1600" dirty="0" err="1">
                          <a:effectLst/>
                          <a:latin typeface="Microsoft JhengHei"/>
                        </a:rPr>
                        <a:t>s</a:t>
                      </a:r>
                      <a:r>
                        <a:rPr lang="af-ZA" sz="1600" dirty="0">
                          <a:effectLst/>
                          <a:latin typeface="Microsoft JhengHei"/>
                        </a:rPr>
                        <a:t>)</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6">
                        <a:lumMod val="75000"/>
                      </a:schemeClr>
                    </a:solidFill>
                  </a:tcPr>
                </a:tc>
                <a:tc>
                  <a:txBody>
                    <a:bodyPr/>
                    <a:lstStyle/>
                    <a:p>
                      <a:pPr algn="ctr">
                        <a:buNone/>
                      </a:pPr>
                      <a:r>
                        <a:rPr lang="zh-TW" altLang="af-ZA" sz="1600" dirty="0">
                          <a:effectLst/>
                          <a:latin typeface="Microsoft JhengHei"/>
                          <a:ea typeface="Microsoft JhengHei"/>
                        </a:rPr>
                        <a:t>隨機寫入</a:t>
                      </a:r>
                      <a:endParaRPr lang="en-US" altLang="zh-TW" sz="1600" dirty="0">
                        <a:effectLst/>
                        <a:latin typeface="Microsoft JhengHei"/>
                        <a:ea typeface="Microsoft JhengHei"/>
                      </a:endParaRPr>
                    </a:p>
                    <a:p>
                      <a:pPr algn="ctr">
                        <a:buNone/>
                      </a:pPr>
                      <a:r>
                        <a:rPr lang="af-ZA" sz="1600" dirty="0">
                          <a:effectLst/>
                          <a:latin typeface="Microsoft JhengHei"/>
                        </a:rPr>
                        <a:t> (IOPS)</a:t>
                      </a:r>
                    </a:p>
                  </a:txBody>
                  <a:tcPr marL="0" marR="0" marT="0" marB="0" anchor="ctr">
                    <a:lnL w="12700" cap="flat" cmpd="sng" algn="ctr">
                      <a:solidFill>
                        <a:schemeClr val="bg1"/>
                      </a:solidFill>
                      <a:prstDash val="solid"/>
                      <a:round/>
                      <a:headEnd type="none" w="med" len="med"/>
                      <a:tailEnd type="none" w="med" len="med"/>
                    </a:lnL>
                    <a:solidFill>
                      <a:schemeClr val="accent6">
                        <a:lumMod val="75000"/>
                      </a:schemeClr>
                    </a:solidFill>
                  </a:tcPr>
                </a:tc>
                <a:extLst>
                  <a:ext uri="{0D108BD9-81ED-4DB2-BD59-A6C34878D82A}">
                    <a16:rowId xmlns:a16="http://schemas.microsoft.com/office/drawing/2014/main" val="3734476119"/>
                  </a:ext>
                </a:extLst>
              </a:tr>
              <a:tr h="280736">
                <a:tc>
                  <a:txBody>
                    <a:bodyPr/>
                    <a:lstStyle/>
                    <a:p>
                      <a:pPr algn="ctr">
                        <a:buNone/>
                      </a:pPr>
                      <a:r>
                        <a:rPr lang="af-ZA" sz="1400" b="1" dirty="0">
                          <a:effectLst/>
                          <a:latin typeface="Microsoft JhengHei"/>
                        </a:rPr>
                        <a:t>HDD</a:t>
                      </a:r>
                    </a:p>
                  </a:txBody>
                  <a:tcPr marL="0" marR="0" marT="0" marB="0" anchor="ctr"/>
                </a:tc>
                <a:tc>
                  <a:txBody>
                    <a:bodyPr/>
                    <a:lstStyle/>
                    <a:p>
                      <a:pPr algn="ctr"/>
                      <a:r>
                        <a:rPr lang="en-US" altLang="zh-TW" sz="1400" b="1" dirty="0">
                          <a:latin typeface="Microsoft JhengHei"/>
                        </a:rPr>
                        <a:t>100</a:t>
                      </a:r>
                    </a:p>
                  </a:txBody>
                  <a:tcPr marL="0" marR="0" marT="0" marB="0" anchor="ctr"/>
                </a:tc>
                <a:tc>
                  <a:txBody>
                    <a:bodyPr/>
                    <a:lstStyle/>
                    <a:p>
                      <a:pPr algn="ctr"/>
                      <a:r>
                        <a:rPr lang="en-US" altLang="zh-TW" sz="1400" b="1" dirty="0">
                          <a:latin typeface="Microsoft JhengHei"/>
                        </a:rPr>
                        <a:t>350</a:t>
                      </a:r>
                    </a:p>
                  </a:txBody>
                  <a:tcPr marL="0" marR="0" marT="0" marB="0" anchor="ctr"/>
                </a:tc>
                <a:extLst>
                  <a:ext uri="{0D108BD9-81ED-4DB2-BD59-A6C34878D82A}">
                    <a16:rowId xmlns:a16="http://schemas.microsoft.com/office/drawing/2014/main" val="1197564727"/>
                  </a:ext>
                </a:extLst>
              </a:tr>
              <a:tr h="280736">
                <a:tc>
                  <a:txBody>
                    <a:bodyPr/>
                    <a:lstStyle/>
                    <a:p>
                      <a:pPr algn="ctr">
                        <a:buNone/>
                      </a:pPr>
                      <a:r>
                        <a:rPr lang="af-ZA" sz="1400" b="1">
                          <a:effectLst/>
                          <a:latin typeface="Microsoft JhengHei"/>
                        </a:rPr>
                        <a:t>SSD </a:t>
                      </a:r>
                    </a:p>
                  </a:txBody>
                  <a:tcPr marL="0" marR="0" marT="0" marB="0" anchor="ctr">
                    <a:solidFill>
                      <a:schemeClr val="bg1"/>
                    </a:solidFill>
                  </a:tcPr>
                </a:tc>
                <a:tc>
                  <a:txBody>
                    <a:bodyPr/>
                    <a:lstStyle/>
                    <a:p>
                      <a:pPr algn="ctr"/>
                      <a:r>
                        <a:rPr lang="en-US" altLang="zh-TW" sz="1400" b="1" dirty="0">
                          <a:latin typeface="Microsoft JhengHei"/>
                        </a:rPr>
                        <a:t>300</a:t>
                      </a:r>
                    </a:p>
                  </a:txBody>
                  <a:tcPr marL="0" marR="0" marT="0" marB="0" anchor="ctr">
                    <a:solidFill>
                      <a:schemeClr val="bg1"/>
                    </a:solidFill>
                  </a:tcPr>
                </a:tc>
                <a:tc>
                  <a:txBody>
                    <a:bodyPr/>
                    <a:lstStyle/>
                    <a:p>
                      <a:pPr algn="ctr"/>
                      <a:r>
                        <a:rPr lang="en-US" altLang="zh-TW" sz="1400" b="1" dirty="0">
                          <a:latin typeface="Microsoft JhengHei"/>
                        </a:rPr>
                        <a:t>60000</a:t>
                      </a:r>
                    </a:p>
                  </a:txBody>
                  <a:tcPr marL="0" marR="0" marT="0" marB="0" anchor="ctr">
                    <a:solidFill>
                      <a:schemeClr val="bg1"/>
                    </a:solidFill>
                  </a:tcPr>
                </a:tc>
                <a:extLst>
                  <a:ext uri="{0D108BD9-81ED-4DB2-BD59-A6C34878D82A}">
                    <a16:rowId xmlns:a16="http://schemas.microsoft.com/office/drawing/2014/main" val="1694179924"/>
                  </a:ext>
                </a:extLst>
              </a:tr>
            </a:tbl>
          </a:graphicData>
        </a:graphic>
      </p:graphicFrame>
      <p:pic>
        <p:nvPicPr>
          <p:cNvPr id="17" name="圖片 13">
            <a:extLst>
              <a:ext uri="{FF2B5EF4-FFF2-40B4-BE49-F238E27FC236}">
                <a16:creationId xmlns:a16="http://schemas.microsoft.com/office/drawing/2014/main" id="{3A8038A9-188F-7C41-AC7B-5AF5C960361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528"/>
          <a:stretch/>
        </p:blipFill>
        <p:spPr>
          <a:xfrm>
            <a:off x="59568" y="4028366"/>
            <a:ext cx="2680916" cy="697498"/>
          </a:xfrm>
          <a:prstGeom prst="rect">
            <a:avLst/>
          </a:prstGeom>
        </p:spPr>
      </p:pic>
      <p:pic>
        <p:nvPicPr>
          <p:cNvPr id="18" name="圖片 13">
            <a:extLst>
              <a:ext uri="{FF2B5EF4-FFF2-40B4-BE49-F238E27FC236}">
                <a16:creationId xmlns:a16="http://schemas.microsoft.com/office/drawing/2014/main" id="{2BCFA0DD-F76D-794E-B163-981D8FDC0E4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264"/>
          <a:stretch/>
        </p:blipFill>
        <p:spPr>
          <a:xfrm>
            <a:off x="2357619" y="3887712"/>
            <a:ext cx="2794079" cy="953357"/>
          </a:xfrm>
          <a:prstGeom prst="rect">
            <a:avLst/>
          </a:prstGeom>
        </p:spPr>
      </p:pic>
      <p:sp>
        <p:nvSpPr>
          <p:cNvPr id="19" name="Shape 141">
            <a:extLst>
              <a:ext uri="{FF2B5EF4-FFF2-40B4-BE49-F238E27FC236}">
                <a16:creationId xmlns:a16="http://schemas.microsoft.com/office/drawing/2014/main" id="{583B6497-BFD1-234E-BDDB-F29AD4D3088E}"/>
              </a:ext>
            </a:extLst>
          </p:cNvPr>
          <p:cNvSpPr txBox="1"/>
          <p:nvPr/>
        </p:nvSpPr>
        <p:spPr>
          <a:xfrm>
            <a:off x="167318" y="4758270"/>
            <a:ext cx="4549559" cy="358692"/>
          </a:xfrm>
          <a:prstGeom prst="rect">
            <a:avLst/>
          </a:prstGeom>
          <a:noFill/>
          <a:ln>
            <a:noFill/>
          </a:ln>
        </p:spPr>
        <p:txBody>
          <a:bodyPr spcFirstLastPara="1" wrap="square" lIns="91425" tIns="45700" rIns="91425" bIns="45700" anchor="t" anchorCtr="0">
            <a:noAutofit/>
          </a:bodyPr>
          <a:lstStyle/>
          <a:p>
            <a:r>
              <a:rPr lang="zh-TW" sz="700" dirty="0">
                <a:latin typeface="Microsoft JhengHei"/>
                <a:ea typeface="Microsoft JhengHei"/>
                <a:cs typeface="Microsoft JhengHei"/>
                <a:sym typeface="Microsoft JhengHei"/>
              </a:rPr>
              <a:t>資料來源</a:t>
            </a:r>
            <a:r>
              <a:rPr lang="zh-TW" sz="700" i="0" u="none" strike="noStrike" cap="none" dirty="0">
                <a:latin typeface="Microsoft JhengHei"/>
                <a:ea typeface="Microsoft JhengHei"/>
                <a:cs typeface="Microsoft JhengHei"/>
                <a:sym typeface="Microsoft JhengHei"/>
              </a:rPr>
              <a:t>:</a:t>
            </a:r>
            <a:r>
              <a:rPr lang="zh-TW" altLang="en-US" sz="700" dirty="0">
                <a:latin typeface="Microsoft JhengHei"/>
                <a:ea typeface="Microsoft JhengHei"/>
                <a:cs typeface="Microsoft JhengHei"/>
                <a:sym typeface="Microsoft JhengHei"/>
              </a:rPr>
              <a:t> </a:t>
            </a:r>
            <a:r>
              <a:rPr lang="zh-TW" sz="700" i="0" u="none" strike="noStrike" cap="none" dirty="0">
                <a:latin typeface="Microsoft JhengHei"/>
                <a:ea typeface="Microsoft JhengHei"/>
                <a:cs typeface="Microsoft JhengHei"/>
                <a:sym typeface="Microsoft JhengHei"/>
              </a:rPr>
              <a:t>https://w</a:t>
            </a:r>
            <a:r>
              <a:rPr lang="en-US" altLang="zh-TW" sz="700" dirty="0" err="1">
                <a:latin typeface="Microsoft JhengHei"/>
                <a:ea typeface="Microsoft JhengHei"/>
                <a:cs typeface="Microsoft JhengHei"/>
                <a:sym typeface="Microsoft JhengHei"/>
              </a:rPr>
              <a:t>ww.sandisk</a:t>
            </a:r>
            <a:r>
              <a:rPr lang="zh-TW" sz="700" i="0" u="none" strike="noStrike" cap="none" dirty="0">
                <a:latin typeface="Microsoft JhengHei"/>
                <a:ea typeface="Microsoft JhengHei"/>
                <a:cs typeface="Microsoft JhengHei"/>
                <a:sym typeface="Microsoft JhengHei"/>
              </a:rPr>
              <a:t>.</a:t>
            </a:r>
            <a:r>
              <a:rPr lang="en-US" altLang="zh-TW" sz="700" dirty="0">
                <a:latin typeface="Microsoft JhengHei"/>
                <a:ea typeface="Microsoft JhengHei"/>
                <a:cs typeface="Microsoft JhengHei"/>
                <a:sym typeface="Microsoft JhengHei"/>
              </a:rPr>
              <a:t>c</a:t>
            </a:r>
            <a:r>
              <a:rPr lang="zh-TW" sz="700" i="0" u="none" strike="noStrike" cap="none" dirty="0">
                <a:latin typeface="Microsoft JhengHei"/>
                <a:ea typeface="Microsoft JhengHei"/>
                <a:cs typeface="Microsoft JhengHei"/>
                <a:sym typeface="Microsoft JhengHei"/>
              </a:rPr>
              <a:t>o</a:t>
            </a:r>
            <a:r>
              <a:rPr lang="en-US" altLang="zh-TW" sz="700" dirty="0">
                <a:latin typeface="Microsoft JhengHei"/>
                <a:ea typeface="Microsoft JhengHei"/>
                <a:cs typeface="Microsoft JhengHei"/>
                <a:sym typeface="Microsoft JhengHei"/>
              </a:rPr>
              <a:t>m</a:t>
            </a:r>
            <a:r>
              <a:rPr lang="zh-TW" sz="700" i="0" u="none" strike="noStrike" cap="none" dirty="0">
                <a:latin typeface="Microsoft JhengHei"/>
                <a:ea typeface="Microsoft JhengHei"/>
                <a:cs typeface="Microsoft JhengHei"/>
                <a:sym typeface="Microsoft JhengHei"/>
              </a:rPr>
              <a:t>/</a:t>
            </a:r>
            <a:r>
              <a:rPr lang="en-US" altLang="zh-TW" sz="700" dirty="0">
                <a:latin typeface="Microsoft JhengHei"/>
                <a:ea typeface="Microsoft JhengHei"/>
                <a:cs typeface="Microsoft JhengHei"/>
                <a:sym typeface="Microsoft JhengHei"/>
              </a:rPr>
              <a:t>business</a:t>
            </a:r>
            <a:r>
              <a:rPr lang="zh-TW" sz="700" i="0" u="none" strike="noStrike" cap="none" dirty="0">
                <a:latin typeface="Microsoft JhengHei"/>
                <a:ea typeface="Microsoft JhengHei"/>
                <a:cs typeface="Microsoft JhengHei"/>
                <a:sym typeface="Microsoft JhengHei"/>
              </a:rPr>
              <a:t>/</a:t>
            </a:r>
            <a:r>
              <a:rPr lang="en-US" altLang="zh-TW" sz="700" dirty="0">
                <a:latin typeface="Microsoft JhengHei"/>
                <a:ea typeface="Microsoft JhengHei"/>
                <a:cs typeface="Microsoft JhengHei"/>
                <a:sym typeface="Microsoft JhengHei"/>
              </a:rPr>
              <a:t>da</a:t>
            </a:r>
            <a:r>
              <a:rPr lang="zh-TW" sz="700" i="0" u="none" strike="noStrike" cap="none" dirty="0">
                <a:latin typeface="Microsoft JhengHei"/>
                <a:ea typeface="Microsoft JhengHei"/>
                <a:cs typeface="Microsoft JhengHei"/>
                <a:sym typeface="Microsoft JhengHei"/>
              </a:rPr>
              <a:t>ta</a:t>
            </a:r>
            <a:r>
              <a:rPr lang="en-US" altLang="zh-TW" sz="700" dirty="0">
                <a:latin typeface="Microsoft JhengHei"/>
                <a:ea typeface="Microsoft JhengHei"/>
                <a:cs typeface="Microsoft JhengHei"/>
                <a:sym typeface="Microsoft JhengHei"/>
              </a:rPr>
              <a:t>center/</a:t>
            </a:r>
            <a:r>
              <a:rPr lang="en-US" altLang="zh-TW" sz="700" dirty="0" err="1">
                <a:latin typeface="Microsoft JhengHei"/>
                <a:ea typeface="Microsoft JhengHei"/>
                <a:cs typeface="Microsoft JhengHei"/>
                <a:sym typeface="Microsoft JhengHei"/>
              </a:rPr>
              <a:t>resou</a:t>
            </a:r>
            <a:r>
              <a:rPr lang="zh-TW" sz="700" dirty="0">
                <a:latin typeface="Microsoft JhengHei"/>
                <a:ea typeface="Microsoft JhengHei"/>
                <a:cs typeface="Microsoft JhengHei"/>
              </a:rPr>
              <a:t>r</a:t>
            </a:r>
            <a:r>
              <a:rPr lang="en-US" altLang="zh-TW" sz="700" dirty="0" err="1">
                <a:latin typeface="Microsoft JhengHei"/>
                <a:ea typeface="Microsoft JhengHei"/>
                <a:cs typeface="Microsoft JhengHei"/>
              </a:rPr>
              <a:t>ces</a:t>
            </a:r>
            <a:r>
              <a:rPr lang="en-US" altLang="zh-TW" sz="700" dirty="0">
                <a:latin typeface="Microsoft JhengHei"/>
                <a:ea typeface="Microsoft JhengHei"/>
                <a:cs typeface="Microsoft JhengHei"/>
              </a:rPr>
              <a:t>/</a:t>
            </a:r>
            <a:r>
              <a:rPr lang="en-US" altLang="zh-TW" sz="700" dirty="0" err="1">
                <a:latin typeface="Microsoft JhengHei"/>
                <a:ea typeface="Microsoft JhengHei"/>
                <a:cs typeface="Microsoft JhengHei"/>
              </a:rPr>
              <a:t>wh</a:t>
            </a:r>
            <a:r>
              <a:rPr lang="zh-TW" sz="700" dirty="0">
                <a:latin typeface="Microsoft JhengHei"/>
                <a:ea typeface="Microsoft JhengHei"/>
                <a:cs typeface="Microsoft JhengHei"/>
              </a:rPr>
              <a:t>i</a:t>
            </a:r>
            <a:r>
              <a:rPr lang="en-US" altLang="zh-TW" sz="700" dirty="0" err="1">
                <a:latin typeface="Microsoft JhengHei"/>
                <a:ea typeface="Microsoft JhengHei"/>
                <a:cs typeface="Microsoft JhengHei"/>
              </a:rPr>
              <a:t>te</a:t>
            </a:r>
            <a:r>
              <a:rPr lang="en-US" altLang="zh-TW" sz="700" dirty="0">
                <a:latin typeface="Microsoft JhengHei"/>
                <a:ea typeface="Microsoft JhengHei"/>
                <a:cs typeface="Microsoft JhengHei"/>
              </a:rPr>
              <a:t>-pap</a:t>
            </a:r>
            <a:r>
              <a:rPr lang="zh-TW" sz="700" dirty="0">
                <a:latin typeface="Microsoft JhengHei"/>
                <a:ea typeface="Microsoft JhengHei"/>
                <a:cs typeface="Microsoft JhengHei"/>
              </a:rPr>
              <a:t>e</a:t>
            </a:r>
            <a:r>
              <a:rPr lang="en-US" altLang="zh-TW" sz="700" dirty="0">
                <a:latin typeface="Microsoft JhengHei"/>
                <a:ea typeface="Microsoft JhengHei"/>
                <a:cs typeface="Microsoft JhengHei"/>
              </a:rPr>
              <a:t>r</a:t>
            </a:r>
            <a:r>
              <a:rPr lang="zh-TW" sz="700" dirty="0">
                <a:latin typeface="Microsoft JhengHei"/>
                <a:ea typeface="Microsoft JhengHei"/>
                <a:cs typeface="Microsoft JhengHei"/>
              </a:rPr>
              <a:t>s/the-ssd-enabled-pc-total-cost-of-ownership</a:t>
            </a:r>
            <a:endParaRPr lang="zh-TW" altLang="en-US" sz="700" i="0" u="none" strike="noStrike" cap="none" dirty="0">
              <a:latin typeface="Microsoft JhengHei"/>
              <a:ea typeface="Microsoft JhengHei"/>
              <a:cs typeface="Microsoft JhengHei"/>
            </a:endParaRPr>
          </a:p>
        </p:txBody>
      </p:sp>
      <p:grpSp>
        <p:nvGrpSpPr>
          <p:cNvPr id="6" name="群組 5">
            <a:extLst>
              <a:ext uri="{FF2B5EF4-FFF2-40B4-BE49-F238E27FC236}">
                <a16:creationId xmlns:a16="http://schemas.microsoft.com/office/drawing/2014/main" id="{4387CE50-510A-9E46-8298-A302D0E0BFFF}"/>
              </a:ext>
            </a:extLst>
          </p:cNvPr>
          <p:cNvGrpSpPr/>
          <p:nvPr/>
        </p:nvGrpSpPr>
        <p:grpSpPr>
          <a:xfrm>
            <a:off x="4838862" y="2396359"/>
            <a:ext cx="4008846" cy="2755399"/>
            <a:chOff x="4838862" y="2396359"/>
            <a:chExt cx="4008846" cy="2755399"/>
          </a:xfrm>
        </p:grpSpPr>
        <p:sp>
          <p:nvSpPr>
            <p:cNvPr id="4" name="圓角矩形 3">
              <a:extLst>
                <a:ext uri="{FF2B5EF4-FFF2-40B4-BE49-F238E27FC236}">
                  <a16:creationId xmlns:a16="http://schemas.microsoft.com/office/drawing/2014/main" id="{54EA36BD-80C0-CF42-B975-02AAE48D4C0F}"/>
                </a:ext>
              </a:extLst>
            </p:cNvPr>
            <p:cNvSpPr/>
            <p:nvPr/>
          </p:nvSpPr>
          <p:spPr>
            <a:xfrm>
              <a:off x="4880596" y="2396359"/>
              <a:ext cx="3967112" cy="2444710"/>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pic>
          <p:nvPicPr>
            <p:cNvPr id="11" name="圖片 5" descr="一張含有 文字, 地圖 的圖片&#10;&#10;描述是以非常高的可信度產生">
              <a:extLst>
                <a:ext uri="{FF2B5EF4-FFF2-40B4-BE49-F238E27FC236}">
                  <a16:creationId xmlns:a16="http://schemas.microsoft.com/office/drawing/2014/main" id="{452FD0ED-2BFE-554E-A006-F7D7A306292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005423" y="2497165"/>
              <a:ext cx="3666076" cy="2258336"/>
            </a:xfrm>
            <a:prstGeom prst="rect">
              <a:avLst/>
            </a:prstGeom>
          </p:spPr>
        </p:pic>
        <p:sp>
          <p:nvSpPr>
            <p:cNvPr id="20" name="Shape 141">
              <a:extLst>
                <a:ext uri="{FF2B5EF4-FFF2-40B4-BE49-F238E27FC236}">
                  <a16:creationId xmlns:a16="http://schemas.microsoft.com/office/drawing/2014/main" id="{C59E2C35-FB5B-B342-BA9F-EFC29A585934}"/>
                </a:ext>
              </a:extLst>
            </p:cNvPr>
            <p:cNvSpPr txBox="1"/>
            <p:nvPr/>
          </p:nvSpPr>
          <p:spPr>
            <a:xfrm>
              <a:off x="4838862" y="4849840"/>
              <a:ext cx="2908454" cy="301918"/>
            </a:xfrm>
            <a:prstGeom prst="rect">
              <a:avLst/>
            </a:prstGeom>
            <a:noFill/>
            <a:ln>
              <a:noFill/>
            </a:ln>
          </p:spPr>
          <p:txBody>
            <a:bodyPr spcFirstLastPara="1" wrap="square" lIns="91425" tIns="45700" rIns="91425" bIns="45700" anchor="t" anchorCtr="0">
              <a:noAutofit/>
            </a:bodyPr>
            <a:lstStyle/>
            <a:p>
              <a:r>
                <a:rPr lang="zh-TW" sz="800" b="1" dirty="0">
                  <a:latin typeface="Microsoft JhengHei"/>
                  <a:ea typeface="Microsoft JhengHei"/>
                  <a:cs typeface="Microsoft JhengHei"/>
                </a:rPr>
                <a:t>SSD 廠商 S</a:t>
              </a:r>
              <a:r>
                <a:rPr lang="en-US" altLang="zh-TW" sz="800" b="1" dirty="0" err="1">
                  <a:latin typeface="Microsoft JhengHei"/>
                  <a:ea typeface="Microsoft JhengHei"/>
                  <a:cs typeface="Microsoft JhengHei"/>
                </a:rPr>
                <a:t>anDisk</a:t>
              </a:r>
              <a:r>
                <a:rPr lang="en-US" altLang="zh-TW" sz="800" b="1" dirty="0">
                  <a:latin typeface="Microsoft JhengHei"/>
                  <a:ea typeface="Microsoft JhengHei"/>
                  <a:cs typeface="Microsoft JhengHei"/>
                </a:rPr>
                <a:t> </a:t>
              </a:r>
              <a:r>
                <a:rPr lang="en-US" altLang="zh-TW" sz="800" b="1" dirty="0" err="1">
                  <a:latin typeface="Microsoft JhengHei"/>
                  <a:ea typeface="Microsoft JhengHei"/>
                  <a:cs typeface="Microsoft JhengHei"/>
                </a:rPr>
                <a:t>蒐集全球特定</a:t>
              </a:r>
              <a:r>
                <a:rPr lang="en-US" altLang="zh-TW" sz="800" b="1" dirty="0">
                  <a:latin typeface="Microsoft JhengHei"/>
                  <a:ea typeface="Microsoft JhengHei"/>
                  <a:cs typeface="Microsoft JhengHei"/>
                </a:rPr>
                <a:t> SSD </a:t>
              </a:r>
              <a:r>
                <a:rPr lang="en-US" altLang="zh-TW" sz="800" b="1" dirty="0" err="1">
                  <a:latin typeface="Microsoft JhengHei"/>
                  <a:ea typeface="Microsoft JhengHei"/>
                  <a:cs typeface="Microsoft JhengHei"/>
                </a:rPr>
                <a:t>與</a:t>
              </a:r>
              <a:r>
                <a:rPr lang="en-US" altLang="zh-TW" sz="800" b="1" dirty="0">
                  <a:latin typeface="Microsoft JhengHei"/>
                  <a:ea typeface="Microsoft JhengHei"/>
                  <a:cs typeface="Microsoft JhengHei"/>
                </a:rPr>
                <a:t> HDD </a:t>
              </a:r>
              <a:r>
                <a:rPr lang="en-US" altLang="zh-TW" sz="800" b="1" dirty="0" err="1">
                  <a:latin typeface="Microsoft JhengHei"/>
                  <a:ea typeface="Microsoft JhengHei"/>
                  <a:cs typeface="Microsoft JhengHei"/>
                </a:rPr>
                <a:t>價格走勢</a:t>
              </a:r>
              <a:endParaRPr lang="en-US" altLang="zh-TW" sz="800" b="1" i="0" u="none" strike="noStrike" cap="none" dirty="0">
                <a:latin typeface="Microsoft JhengHei"/>
                <a:ea typeface="Microsoft JhengHei"/>
                <a:cs typeface="Microsoft JhengHei"/>
              </a:endParaRPr>
            </a:p>
          </p:txBody>
        </p:sp>
      </p:grpSp>
      <p:sp>
        <p:nvSpPr>
          <p:cNvPr id="21" name="語音泡泡: 圓角矩形 7">
            <a:extLst>
              <a:ext uri="{FF2B5EF4-FFF2-40B4-BE49-F238E27FC236}">
                <a16:creationId xmlns:a16="http://schemas.microsoft.com/office/drawing/2014/main" id="{E0366102-6679-FB4C-A71A-2212A5A6BDC2}"/>
              </a:ext>
            </a:extLst>
          </p:cNvPr>
          <p:cNvSpPr/>
          <p:nvPr/>
        </p:nvSpPr>
        <p:spPr>
          <a:xfrm>
            <a:off x="5377857" y="6483714"/>
            <a:ext cx="2972589" cy="824491"/>
          </a:xfrm>
          <a:prstGeom prst="wedgeRoundRectCallout">
            <a:avLst>
              <a:gd name="adj1" fmla="val 164"/>
              <a:gd name="adj2" fmla="val 79448"/>
              <a:gd name="adj3" fmla="val 16667"/>
            </a:avLst>
          </a:prstGeom>
          <a:solidFill>
            <a:schemeClr val="bg1"/>
          </a:solidFill>
          <a:ln w="15875">
            <a:solidFill>
              <a:schemeClr val="accent5">
                <a:lumMod val="75000"/>
              </a:schemeClr>
            </a:solidFill>
          </a:ln>
          <a:effectLst>
            <a:outerShdw blurRad="50800" dist="38100" dir="8100000" algn="t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en-US" b="1" dirty="0">
                <a:solidFill>
                  <a:srgbClr val="FF0000"/>
                </a:solidFill>
                <a:latin typeface="微軟正黑體"/>
                <a:ea typeface="微軟正黑體"/>
              </a:rPr>
              <a:t>SSD 廠商自行統計價格趨勢圖</a:t>
            </a:r>
            <a:br>
              <a:rPr lang="zh-TW" altLang="en-US" b="1" dirty="0">
                <a:solidFill>
                  <a:srgbClr val="FF0000"/>
                </a:solidFill>
                <a:latin typeface="微軟正黑體"/>
                <a:ea typeface="微軟正黑體"/>
              </a:rPr>
            </a:br>
            <a:r>
              <a:rPr lang="zh-TW" altLang="en-US" b="1" dirty="0">
                <a:solidFill>
                  <a:srgbClr val="FF0000"/>
                </a:solidFill>
                <a:latin typeface="微軟正黑體"/>
                <a:ea typeface="微軟正黑體"/>
              </a:rPr>
              <a:t>256 GB SSD 2018 年 </a:t>
            </a:r>
            <a:br>
              <a:rPr lang="zh-TW" altLang="en-US" dirty="0">
                <a:solidFill>
                  <a:schemeClr val="tx1"/>
                </a:solidFill>
                <a:latin typeface="微軟正黑體"/>
                <a:ea typeface="微軟正黑體"/>
              </a:rPr>
            </a:br>
            <a:r>
              <a:rPr lang="zh-TW" altLang="en-US" dirty="0">
                <a:solidFill>
                  <a:schemeClr val="tx1"/>
                </a:solidFill>
                <a:latin typeface="微軟正黑體"/>
                <a:ea typeface="微軟正黑體"/>
              </a:rPr>
              <a:t>每 GB 價格僅為 2013 年的 </a:t>
            </a:r>
            <a:r>
              <a:rPr lang="zh-TW" altLang="en-US" sz="2000" b="1" dirty="0">
                <a:solidFill>
                  <a:schemeClr val="tx1"/>
                </a:solidFill>
                <a:latin typeface="微軟正黑體"/>
                <a:ea typeface="微軟正黑體"/>
              </a:rPr>
              <a:t>30%</a:t>
            </a:r>
            <a:endParaRPr lang="zh-TW" altLang="en-US" b="1" dirty="0">
              <a:solidFill>
                <a:schemeClr val="tx1"/>
              </a:solidFill>
              <a:latin typeface="微軟正黑體"/>
              <a:ea typeface="微軟正黑體"/>
            </a:endParaRPr>
          </a:p>
        </p:txBody>
      </p:sp>
      <p:sp>
        <p:nvSpPr>
          <p:cNvPr id="29" name="圓角矩形 108">
            <a:extLst>
              <a:ext uri="{FF2B5EF4-FFF2-40B4-BE49-F238E27FC236}">
                <a16:creationId xmlns:a16="http://schemas.microsoft.com/office/drawing/2014/main" id="{EB42D3D0-133F-8C4C-8C12-16CDBA9762F9}"/>
              </a:ext>
            </a:extLst>
          </p:cNvPr>
          <p:cNvSpPr/>
          <p:nvPr/>
        </p:nvSpPr>
        <p:spPr>
          <a:xfrm rot="5400000" flipH="1">
            <a:off x="2593252" y="1247051"/>
            <a:ext cx="124098" cy="4098769"/>
          </a:xfrm>
          <a:prstGeom prst="roundRect">
            <a:avLst>
              <a:gd name="adj" fmla="val 0"/>
            </a:avLst>
          </a:prstGeom>
          <a:gradFill flip="none" rotWithShape="1">
            <a:gsLst>
              <a:gs pos="0">
                <a:schemeClr val="accent6">
                  <a:lumMod val="75000"/>
                </a:schemeClr>
              </a:gs>
              <a:gs pos="39000">
                <a:srgbClr val="E46C0A">
                  <a:alpha val="12000"/>
                </a:srgbClr>
              </a:gs>
              <a:gs pos="97000">
                <a:schemeClr val="bg1">
                  <a:alpha val="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p>
        </p:txBody>
      </p:sp>
      <p:pic>
        <p:nvPicPr>
          <p:cNvPr id="14" name="圖片 13" descr="對話框-03.png">
            <a:extLst>
              <a:ext uri="{FF2B5EF4-FFF2-40B4-BE49-F238E27FC236}">
                <a16:creationId xmlns:a16="http://schemas.microsoft.com/office/drawing/2014/main" id="{8707F947-ACCB-974E-B8CA-36E76CDDC69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5732123" y="1799549"/>
            <a:ext cx="3431464" cy="1782198"/>
          </a:xfrm>
          <a:prstGeom prst="rect">
            <a:avLst/>
          </a:prstGeom>
        </p:spPr>
      </p:pic>
      <p:sp>
        <p:nvSpPr>
          <p:cNvPr id="5" name="矩形 4">
            <a:extLst>
              <a:ext uri="{FF2B5EF4-FFF2-40B4-BE49-F238E27FC236}">
                <a16:creationId xmlns:a16="http://schemas.microsoft.com/office/drawing/2014/main" id="{309A5A9E-30C3-E247-805F-0B75AD994EE2}"/>
              </a:ext>
            </a:extLst>
          </p:cNvPr>
          <p:cNvSpPr/>
          <p:nvPr/>
        </p:nvSpPr>
        <p:spPr>
          <a:xfrm>
            <a:off x="5462430" y="2236275"/>
            <a:ext cx="3906222" cy="830997"/>
          </a:xfrm>
          <a:prstGeom prst="rect">
            <a:avLst/>
          </a:prstGeom>
        </p:spPr>
        <p:txBody>
          <a:bodyPr wrap="square">
            <a:spAutoFit/>
          </a:bodyPr>
          <a:lstStyle/>
          <a:p>
            <a:pPr algn="ctr"/>
            <a:r>
              <a:rPr lang="zh-TW" altLang="en-US" b="1" dirty="0">
                <a:solidFill>
                  <a:schemeClr val="tx1"/>
                </a:solidFill>
                <a:latin typeface="微軟正黑體"/>
                <a:ea typeface="微軟正黑體"/>
              </a:rPr>
              <a:t>SSD 廠商自行統計價格趨勢圖</a:t>
            </a:r>
            <a:br>
              <a:rPr lang="zh-TW" altLang="en-US" b="1" dirty="0">
                <a:solidFill>
                  <a:schemeClr val="tx1"/>
                </a:solidFill>
                <a:latin typeface="微軟正黑體"/>
                <a:ea typeface="微軟正黑體"/>
              </a:rPr>
            </a:br>
            <a:r>
              <a:rPr lang="zh-TW" altLang="en-US" b="1" dirty="0">
                <a:solidFill>
                  <a:schemeClr val="tx1"/>
                </a:solidFill>
                <a:latin typeface="微軟正黑體"/>
                <a:ea typeface="微軟正黑體"/>
              </a:rPr>
              <a:t>256 GB SSD 2018 年 </a:t>
            </a:r>
            <a:br>
              <a:rPr lang="zh-TW" altLang="en-US" dirty="0">
                <a:solidFill>
                  <a:schemeClr val="tx1"/>
                </a:solidFill>
                <a:latin typeface="微軟正黑體"/>
                <a:ea typeface="微軟正黑體"/>
              </a:rPr>
            </a:br>
            <a:r>
              <a:rPr lang="zh-TW" altLang="en-US" dirty="0">
                <a:solidFill>
                  <a:schemeClr val="tx1"/>
                </a:solidFill>
                <a:latin typeface="微軟正黑體"/>
                <a:ea typeface="微軟正黑體"/>
              </a:rPr>
              <a:t>每 GB 價格僅為 2013 年的 </a:t>
            </a:r>
            <a:r>
              <a:rPr lang="zh-TW" altLang="en-US" sz="2000" b="1" dirty="0">
                <a:solidFill>
                  <a:schemeClr val="tx1"/>
                </a:solidFill>
                <a:latin typeface="微軟正黑體"/>
                <a:ea typeface="微軟正黑體"/>
              </a:rPr>
              <a:t>30%</a:t>
            </a:r>
            <a:endParaRPr lang="zh-TW" altLang="en-US" b="1" dirty="0">
              <a:solidFill>
                <a:schemeClr val="tx1"/>
              </a:solidFill>
              <a:latin typeface="微軟正黑體"/>
              <a:ea typeface="微軟正黑體"/>
            </a:endParaRPr>
          </a:p>
        </p:txBody>
      </p:sp>
    </p:spTree>
    <p:extLst>
      <p:ext uri="{BB962C8B-B14F-4D97-AF65-F5344CB8AC3E}">
        <p14:creationId xmlns:p14="http://schemas.microsoft.com/office/powerpoint/2010/main" val="12459642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pic>
        <p:nvPicPr>
          <p:cNvPr id="38" name="圖片 37">
            <a:extLst>
              <a:ext uri="{FF2B5EF4-FFF2-40B4-BE49-F238E27FC236}">
                <a16:creationId xmlns:a16="http://schemas.microsoft.com/office/drawing/2014/main" id="{211C2FA3-8D18-1E46-86BB-5B71420DB8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81" y="1846468"/>
            <a:ext cx="9150681" cy="3304195"/>
          </a:xfrm>
          <a:prstGeom prst="rect">
            <a:avLst/>
          </a:prstGeom>
          <a:ln>
            <a:noFill/>
          </a:ln>
        </p:spPr>
      </p:pic>
      <p:sp>
        <p:nvSpPr>
          <p:cNvPr id="37" name="圓角矩形 28">
            <a:extLst>
              <a:ext uri="{FF2B5EF4-FFF2-40B4-BE49-F238E27FC236}">
                <a16:creationId xmlns:a16="http://schemas.microsoft.com/office/drawing/2014/main" id="{482FF4F1-42C2-F64A-A067-A7B65884A844}"/>
              </a:ext>
            </a:extLst>
          </p:cNvPr>
          <p:cNvSpPr/>
          <p:nvPr/>
        </p:nvSpPr>
        <p:spPr>
          <a:xfrm>
            <a:off x="510901" y="2724390"/>
            <a:ext cx="8175899" cy="2495305"/>
          </a:xfrm>
          <a:prstGeom prst="roundRect">
            <a:avLst/>
          </a:prstGeom>
          <a:noFill/>
          <a:ln w="31750" cmpd="sng">
            <a:gradFill flip="none" rotWithShape="1">
              <a:gsLst>
                <a:gs pos="7000">
                  <a:schemeClr val="accent1">
                    <a:lumMod val="5000"/>
                    <a:lumOff val="95000"/>
                    <a:alpha val="0"/>
                  </a:schemeClr>
                </a:gs>
                <a:gs pos="52000">
                  <a:srgbClr val="2EAAD0">
                    <a:alpha val="64000"/>
                  </a:srgbClr>
                </a:gs>
                <a:gs pos="67000">
                  <a:srgbClr val="2EAAD0"/>
                </a:gs>
                <a:gs pos="100000">
                  <a:srgbClr val="0070C0"/>
                </a:gs>
              </a:gsLst>
              <a:lin ang="16200000" scaled="1"/>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pic>
        <p:nvPicPr>
          <p:cNvPr id="503" name="Shape 503" descr="ãSwitch iconãçåçæå°çµæ"/>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890096" y="4562616"/>
            <a:ext cx="1984442" cy="366407"/>
          </a:xfrm>
          <a:prstGeom prst="rect">
            <a:avLst/>
          </a:prstGeom>
          <a:noFill/>
          <a:ln>
            <a:noFill/>
          </a:ln>
        </p:spPr>
      </p:pic>
      <p:cxnSp>
        <p:nvCxnSpPr>
          <p:cNvPr id="48" name="直線箭頭接點 47">
            <a:extLst>
              <a:ext uri="{FF2B5EF4-FFF2-40B4-BE49-F238E27FC236}">
                <a16:creationId xmlns:a16="http://schemas.microsoft.com/office/drawing/2014/main" id="{24BFC844-D4E2-5D44-8178-E2228AD227BB}"/>
              </a:ext>
            </a:extLst>
          </p:cNvPr>
          <p:cNvCxnSpPr>
            <a:cxnSpLocks/>
          </p:cNvCxnSpPr>
          <p:nvPr/>
        </p:nvCxnSpPr>
        <p:spPr>
          <a:xfrm>
            <a:off x="4882317" y="4385529"/>
            <a:ext cx="0" cy="218540"/>
          </a:xfrm>
          <a:prstGeom prst="straightConnector1">
            <a:avLst/>
          </a:prstGeom>
          <a:ln w="15875">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4" name="Shape 492">
            <a:extLst>
              <a:ext uri="{FF2B5EF4-FFF2-40B4-BE49-F238E27FC236}">
                <a16:creationId xmlns:a16="http://schemas.microsoft.com/office/drawing/2014/main" id="{ABEE1D01-5BBD-6E45-AB31-74FE4005984C}"/>
              </a:ext>
            </a:extLst>
          </p:cNvPr>
          <p:cNvSpPr/>
          <p:nvPr/>
        </p:nvSpPr>
        <p:spPr>
          <a:xfrm>
            <a:off x="1800199" y="3906233"/>
            <a:ext cx="1440000" cy="131621"/>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86" name="Shape 486"/>
          <p:cNvSpPr/>
          <p:nvPr/>
        </p:nvSpPr>
        <p:spPr>
          <a:xfrm>
            <a:off x="5306468" y="2470662"/>
            <a:ext cx="178200" cy="2424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275"/>
              <a:buFont typeface="Arial"/>
              <a:buNone/>
            </a:pPr>
            <a:r>
              <a:rPr lang="zh-TW" sz="1100" b="0" i="0" u="none" strike="noStrike" cap="none">
                <a:solidFill>
                  <a:srgbClr val="000000"/>
                </a:solidFill>
                <a:latin typeface="Arial"/>
                <a:ea typeface="Arial"/>
                <a:cs typeface="Arial"/>
                <a:sym typeface="Arial"/>
              </a:rPr>
              <a:t> </a:t>
            </a:r>
            <a:endParaRPr/>
          </a:p>
        </p:txBody>
      </p:sp>
      <p:sp>
        <p:nvSpPr>
          <p:cNvPr id="2" name="內容版面配置區 1">
            <a:extLst>
              <a:ext uri="{FF2B5EF4-FFF2-40B4-BE49-F238E27FC236}">
                <a16:creationId xmlns:a16="http://schemas.microsoft.com/office/drawing/2014/main" id="{B7850EFB-6F7A-DB4F-B708-BAEA277C76A6}"/>
              </a:ext>
            </a:extLst>
          </p:cNvPr>
          <p:cNvSpPr>
            <a:spLocks noGrp="1"/>
          </p:cNvSpPr>
          <p:nvPr>
            <p:ph idx="1"/>
          </p:nvPr>
        </p:nvSpPr>
        <p:spPr>
          <a:xfrm>
            <a:off x="457200" y="1063626"/>
            <a:ext cx="8229600" cy="1530355"/>
          </a:xfrm>
        </p:spPr>
        <p:txBody>
          <a:bodyPr/>
          <a:lstStyle/>
          <a:p>
            <a:r>
              <a:rPr kumimoji="1" lang="zh-TW" altLang="en-US" dirty="0"/>
              <a:t>快照備份保險庫來源端還原是基於網路的應用技術</a:t>
            </a:r>
          </a:p>
          <a:p>
            <a:r>
              <a:rPr kumimoji="1" lang="zh-TW" altLang="en-US" dirty="0"/>
              <a:t>當使用 </a:t>
            </a:r>
            <a:r>
              <a:rPr kumimoji="1" lang="en-US" altLang="zh-TW" dirty="0"/>
              <a:t>1</a:t>
            </a:r>
            <a:r>
              <a:rPr kumimoji="1" lang="en" altLang="zh-TW" dirty="0"/>
              <a:t>GbE </a:t>
            </a:r>
            <a:r>
              <a:rPr kumimoji="1" lang="zh-TW" altLang="en-US" dirty="0"/>
              <a:t>網路時，還原大型檔案將可能花費數小時之久</a:t>
            </a:r>
          </a:p>
          <a:p>
            <a:r>
              <a:rPr kumimoji="1" lang="zh-TW" altLang="en-US" dirty="0"/>
              <a:t>選用 </a:t>
            </a:r>
            <a:r>
              <a:rPr kumimoji="1" lang="en-US" altLang="zh-TW" dirty="0"/>
              <a:t>10</a:t>
            </a:r>
            <a:r>
              <a:rPr kumimoji="1" lang="en" altLang="zh-TW" dirty="0"/>
              <a:t>GbE </a:t>
            </a:r>
            <a:r>
              <a:rPr kumimoji="1" lang="zh-TW" altLang="en-US" dirty="0"/>
              <a:t>網路搭配快照備份任務，不僅提升備份速度，</a:t>
            </a:r>
            <a:br>
              <a:rPr kumimoji="1" lang="zh-TW" altLang="en-US" dirty="0"/>
            </a:br>
            <a:r>
              <a:rPr kumimoji="1" lang="zh-TW" altLang="en-US" dirty="0">
                <a:solidFill>
                  <a:srgbClr val="006600"/>
                </a:solidFill>
              </a:rPr>
              <a:t>在 </a:t>
            </a:r>
            <a:r>
              <a:rPr kumimoji="1" lang="en" altLang="zh-TW" dirty="0">
                <a:solidFill>
                  <a:srgbClr val="006600"/>
                </a:solidFill>
              </a:rPr>
              <a:t>QTS 4.3.5 </a:t>
            </a:r>
            <a:r>
              <a:rPr kumimoji="1" lang="zh-TW" altLang="en-US" dirty="0">
                <a:solidFill>
                  <a:srgbClr val="006600"/>
                </a:solidFill>
              </a:rPr>
              <a:t>更等於直接提升還原速度</a:t>
            </a:r>
            <a:r>
              <a:rPr kumimoji="1" lang="en-US" altLang="zh-TW" dirty="0">
                <a:solidFill>
                  <a:srgbClr val="006600"/>
                </a:solidFill>
              </a:rPr>
              <a:t>! </a:t>
            </a:r>
          </a:p>
        </p:txBody>
      </p:sp>
      <p:sp>
        <p:nvSpPr>
          <p:cNvPr id="487" name="Shape 487"/>
          <p:cNvSpPr txBox="1">
            <a:spLocks noGrp="1"/>
          </p:cNvSpPr>
          <p:nvPr>
            <p:ph type="title"/>
          </p:nvPr>
        </p:nvSpPr>
        <p:spPr>
          <a:xfrm>
            <a:off x="125677" y="190481"/>
            <a:ext cx="8892646" cy="85725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Arial"/>
              <a:buNone/>
            </a:pPr>
            <a:r>
              <a:rPr lang="zh-TW" sz="3600">
                <a:latin typeface="Microsoft JhengHei"/>
                <a:ea typeface="Microsoft JhengHei"/>
                <a:cs typeface="Microsoft JhengHei"/>
                <a:sym typeface="Microsoft JhengHei"/>
              </a:rPr>
              <a:t>以 10GbE 網路大幅降低資料還原時間</a:t>
            </a:r>
            <a:endParaRPr sz="3600" i="0" u="none" strike="noStrike" cap="none">
              <a:solidFill>
                <a:schemeClr val="lt1"/>
              </a:solidFill>
              <a:latin typeface="Microsoft JhengHei"/>
              <a:ea typeface="Microsoft JhengHei"/>
              <a:cs typeface="Microsoft JhengHei"/>
              <a:sym typeface="Microsoft JhengHei"/>
            </a:endParaRPr>
          </a:p>
        </p:txBody>
      </p:sp>
      <p:pic>
        <p:nvPicPr>
          <p:cNvPr id="489" name="Shape 489" descr="https://www.qnap.com/i/_attach_file/product/photo/800_500/327_1520841112_QSW-1208-8C_Right-angle-of-elevation.png?v=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077189" y="3108962"/>
            <a:ext cx="2405637" cy="587127"/>
          </a:xfrm>
          <a:prstGeom prst="rect">
            <a:avLst/>
          </a:prstGeom>
          <a:noFill/>
          <a:ln>
            <a:noFill/>
          </a:ln>
        </p:spPr>
      </p:pic>
      <p:sp>
        <p:nvSpPr>
          <p:cNvPr id="491" name="Shape 491"/>
          <p:cNvSpPr txBox="1"/>
          <p:nvPr/>
        </p:nvSpPr>
        <p:spPr>
          <a:xfrm>
            <a:off x="488574" y="3927786"/>
            <a:ext cx="1178666" cy="373381"/>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zh-TW" b="1" dirty="0">
                <a:solidFill>
                  <a:srgbClr val="FF0000"/>
                </a:solidFill>
                <a:latin typeface="Microsoft JhengHei"/>
                <a:ea typeface="Microsoft JhengHei"/>
                <a:cs typeface="Microsoft JhengHei"/>
                <a:sym typeface="Microsoft JhengHei"/>
              </a:rPr>
              <a:t>災難</a:t>
            </a:r>
            <a:endParaRPr lang="en-US" altLang="zh-TW" b="1" dirty="0">
              <a:solidFill>
                <a:srgbClr val="FF0000"/>
              </a:solidFill>
              <a:latin typeface="Microsoft JhengHei"/>
              <a:ea typeface="Microsoft JhengHei"/>
              <a:cs typeface="Microsoft JhengHei"/>
              <a:sym typeface="Microsoft JhengHei"/>
            </a:endParaRPr>
          </a:p>
          <a:p>
            <a:pPr marL="0" marR="0" lvl="0" indent="0" algn="r" rtl="0">
              <a:lnSpc>
                <a:spcPct val="100000"/>
              </a:lnSpc>
              <a:spcBef>
                <a:spcPts val="0"/>
              </a:spcBef>
              <a:spcAft>
                <a:spcPts val="0"/>
              </a:spcAft>
              <a:buNone/>
            </a:pPr>
            <a:r>
              <a:rPr lang="zh-TW" b="1" dirty="0">
                <a:solidFill>
                  <a:srgbClr val="FF0000"/>
                </a:solidFill>
                <a:latin typeface="Microsoft JhengHei"/>
                <a:ea typeface="Microsoft JhengHei"/>
                <a:cs typeface="Microsoft JhengHei"/>
                <a:sym typeface="Microsoft JhengHei"/>
              </a:rPr>
              <a:t>發生時間</a:t>
            </a:r>
            <a:endParaRPr sz="1400" b="1" i="0" u="none" strike="noStrike" cap="none" dirty="0">
              <a:solidFill>
                <a:srgbClr val="FF0000"/>
              </a:solidFill>
              <a:latin typeface="Microsoft JhengHei"/>
              <a:ea typeface="Microsoft JhengHei"/>
              <a:cs typeface="Microsoft JhengHei"/>
              <a:sym typeface="Microsoft JhengHei"/>
            </a:endParaRPr>
          </a:p>
        </p:txBody>
      </p:sp>
      <p:sp>
        <p:nvSpPr>
          <p:cNvPr id="492" name="Shape 492"/>
          <p:cNvSpPr/>
          <p:nvPr/>
        </p:nvSpPr>
        <p:spPr>
          <a:xfrm>
            <a:off x="1990860" y="4266428"/>
            <a:ext cx="4327221" cy="115789"/>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7" name="群組 6">
            <a:extLst>
              <a:ext uri="{FF2B5EF4-FFF2-40B4-BE49-F238E27FC236}">
                <a16:creationId xmlns:a16="http://schemas.microsoft.com/office/drawing/2014/main" id="{BC66981F-F949-9041-974E-531B499663E3}"/>
              </a:ext>
            </a:extLst>
          </p:cNvPr>
          <p:cNvGrpSpPr/>
          <p:nvPr/>
        </p:nvGrpSpPr>
        <p:grpSpPr>
          <a:xfrm>
            <a:off x="6110725" y="4067803"/>
            <a:ext cx="1265383" cy="549670"/>
            <a:chOff x="6799068" y="3956276"/>
            <a:chExt cx="1265383" cy="549670"/>
          </a:xfrm>
        </p:grpSpPr>
        <p:sp>
          <p:nvSpPr>
            <p:cNvPr id="494" name="Shape 494"/>
            <p:cNvSpPr/>
            <p:nvPr/>
          </p:nvSpPr>
          <p:spPr>
            <a:xfrm rot="5400000">
              <a:off x="7751033" y="4069854"/>
              <a:ext cx="323850" cy="302986"/>
            </a:xfrm>
            <a:prstGeom prst="triangle">
              <a:avLst>
                <a:gd name="adj" fmla="val 50000"/>
              </a:avLst>
            </a:prstGeom>
            <a:solidFill>
              <a:srgbClr val="4E8F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497" name="Shape 497"/>
            <p:cNvSpPr/>
            <p:nvPr/>
          </p:nvSpPr>
          <p:spPr>
            <a:xfrm>
              <a:off x="7211795" y="4167371"/>
              <a:ext cx="565150" cy="131731"/>
            </a:xfrm>
            <a:prstGeom prst="rect">
              <a:avLst/>
            </a:prstGeom>
            <a:solidFill>
              <a:srgbClr val="4E8F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98" name="Shape 498" descr="ãGreen Check iconãçåçæå°çµæ"/>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799068" y="3956276"/>
              <a:ext cx="549670" cy="549670"/>
            </a:xfrm>
            <a:prstGeom prst="rect">
              <a:avLst/>
            </a:prstGeom>
            <a:noFill/>
            <a:ln>
              <a:noFill/>
            </a:ln>
          </p:spPr>
        </p:pic>
      </p:grpSp>
      <p:sp>
        <p:nvSpPr>
          <p:cNvPr id="504" name="Shape 504"/>
          <p:cNvSpPr txBox="1"/>
          <p:nvPr/>
        </p:nvSpPr>
        <p:spPr>
          <a:xfrm>
            <a:off x="3074249" y="4559303"/>
            <a:ext cx="983817" cy="345307"/>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zh-TW" sz="1200" b="1">
                <a:latin typeface="Microsoft JhengHei"/>
                <a:ea typeface="Microsoft JhengHei"/>
                <a:cs typeface="Microsoft JhengHei"/>
                <a:sym typeface="Microsoft JhengHei"/>
              </a:rPr>
              <a:t>1GbE</a:t>
            </a:r>
            <a:endParaRPr lang="en-US" altLang="zh-TW" sz="1200" b="1">
              <a:latin typeface="Microsoft JhengHei"/>
              <a:ea typeface="Microsoft JhengHei"/>
              <a:cs typeface="Microsoft JhengHei"/>
              <a:sym typeface="Microsoft JhengHei"/>
            </a:endParaRPr>
          </a:p>
          <a:p>
            <a:pPr marL="0" marR="0" lvl="0" indent="0" algn="r" rtl="0">
              <a:lnSpc>
                <a:spcPct val="100000"/>
              </a:lnSpc>
              <a:spcBef>
                <a:spcPts val="0"/>
              </a:spcBef>
              <a:spcAft>
                <a:spcPts val="0"/>
              </a:spcAft>
              <a:buNone/>
            </a:pPr>
            <a:r>
              <a:rPr lang="zh-TW" sz="1200" b="1">
                <a:latin typeface="Microsoft JhengHei"/>
                <a:ea typeface="Microsoft JhengHei"/>
                <a:cs typeface="Microsoft JhengHei"/>
                <a:sym typeface="Microsoft JhengHei"/>
              </a:rPr>
              <a:t>交換器 </a:t>
            </a:r>
            <a:endParaRPr sz="1200" b="1" i="0" u="none" strike="noStrike" cap="none">
              <a:solidFill>
                <a:srgbClr val="000000"/>
              </a:solidFill>
              <a:latin typeface="Microsoft JhengHei"/>
              <a:ea typeface="Microsoft JhengHei"/>
              <a:cs typeface="Microsoft JhengHei"/>
              <a:sym typeface="Microsoft JhengHei"/>
            </a:endParaRPr>
          </a:p>
        </p:txBody>
      </p:sp>
      <p:sp>
        <p:nvSpPr>
          <p:cNvPr id="505" name="Shape 505"/>
          <p:cNvSpPr txBox="1"/>
          <p:nvPr/>
        </p:nvSpPr>
        <p:spPr>
          <a:xfrm>
            <a:off x="821521" y="3183674"/>
            <a:ext cx="1351280" cy="501553"/>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zh-TW" sz="1200" b="1">
                <a:latin typeface="Microsoft JhengHei"/>
                <a:ea typeface="Microsoft JhengHei"/>
                <a:cs typeface="Microsoft JhengHei"/>
                <a:sym typeface="Microsoft JhengHei"/>
              </a:rPr>
              <a:t>QNAP 10GbE </a:t>
            </a:r>
            <a:endParaRPr lang="en-US" altLang="zh-TW" sz="1200" b="1">
              <a:latin typeface="Microsoft JhengHei"/>
              <a:ea typeface="Microsoft JhengHei"/>
              <a:cs typeface="Microsoft JhengHei"/>
              <a:sym typeface="Microsoft JhengHei"/>
            </a:endParaRPr>
          </a:p>
          <a:p>
            <a:pPr marL="0" marR="0" lvl="0" indent="0" algn="r" rtl="0">
              <a:lnSpc>
                <a:spcPct val="100000"/>
              </a:lnSpc>
              <a:spcBef>
                <a:spcPts val="0"/>
              </a:spcBef>
              <a:spcAft>
                <a:spcPts val="0"/>
              </a:spcAft>
              <a:buNone/>
            </a:pPr>
            <a:r>
              <a:rPr lang="zh-TW" sz="1200" b="1">
                <a:latin typeface="Microsoft JhengHei"/>
                <a:ea typeface="Microsoft JhengHei"/>
                <a:cs typeface="Microsoft JhengHei"/>
                <a:sym typeface="Microsoft JhengHei"/>
              </a:rPr>
              <a:t>交換器</a:t>
            </a:r>
            <a:endParaRPr sz="1200" b="1" i="0" u="none" strike="noStrike" cap="none">
              <a:solidFill>
                <a:srgbClr val="000000"/>
              </a:solidFill>
              <a:latin typeface="Microsoft JhengHei"/>
              <a:ea typeface="Microsoft JhengHei"/>
              <a:cs typeface="Microsoft JhengHei"/>
              <a:sym typeface="Microsoft JhengHei"/>
            </a:endParaRPr>
          </a:p>
        </p:txBody>
      </p:sp>
      <p:sp>
        <p:nvSpPr>
          <p:cNvPr id="24" name="Shape 179">
            <a:extLst>
              <a:ext uri="{FF2B5EF4-FFF2-40B4-BE49-F238E27FC236}">
                <a16:creationId xmlns:a16="http://schemas.microsoft.com/office/drawing/2014/main" id="{76C17C73-A664-EE46-BE99-CE74FC9BC007}"/>
              </a:ext>
            </a:extLst>
          </p:cNvPr>
          <p:cNvSpPr/>
          <p:nvPr/>
        </p:nvSpPr>
        <p:spPr>
          <a:xfrm flipH="1">
            <a:off x="4600587" y="3161592"/>
            <a:ext cx="3140420" cy="748628"/>
          </a:xfrm>
          <a:prstGeom prst="wedgeRectCallout">
            <a:avLst>
              <a:gd name="adj1" fmla="val 60586"/>
              <a:gd name="adj2" fmla="val -1072"/>
            </a:avLst>
          </a:prstGeom>
          <a:solidFill>
            <a:srgbClr val="006600"/>
          </a:solidFill>
          <a:ln w="25400" cap="flat" cmpd="sng">
            <a:noFill/>
            <a:prstDash val="solid"/>
            <a:round/>
            <a:headEnd type="none" w="sm" len="sm"/>
            <a:tailEnd type="none" w="sm" len="sm"/>
          </a:ln>
        </p:spPr>
        <p:txBody>
          <a:bodyPr spcFirstLastPara="1" wrap="square" lIns="91425" tIns="45700" rIns="91425" bIns="45700" anchor="ctr" anchorCtr="0">
            <a:noAutofit/>
          </a:bodyPr>
          <a:lstStyle/>
          <a:p>
            <a:r>
              <a:rPr lang="zh-TW" altLang="en-US" sz="1200" b="1" dirty="0">
                <a:solidFill>
                  <a:schemeClr val="lt1"/>
                </a:solidFill>
                <a:latin typeface="Microsoft YaHei" panose="020B0503020204020204" pitchFamily="34" charset="-122"/>
                <a:ea typeface="Microsoft YaHei" panose="020B0503020204020204" pitchFamily="34" charset="-122"/>
                <a:cs typeface="Microsoft JhengHei"/>
              </a:rPr>
              <a:t>使用 </a:t>
            </a:r>
            <a:r>
              <a:rPr lang="en" altLang="zh-TW" sz="1200" b="1" dirty="0">
                <a:solidFill>
                  <a:schemeClr val="lt1"/>
                </a:solidFill>
                <a:latin typeface="Microsoft YaHei" panose="020B0503020204020204" pitchFamily="34" charset="-122"/>
                <a:ea typeface="Microsoft YaHei" panose="020B0503020204020204" pitchFamily="34" charset="-122"/>
                <a:cs typeface="Microsoft JhengHei"/>
              </a:rPr>
              <a:t>QNAP 10GbE </a:t>
            </a:r>
            <a:r>
              <a:rPr lang="zh-TW" altLang="en-US" sz="1200" b="1" dirty="0">
                <a:solidFill>
                  <a:schemeClr val="lt1"/>
                </a:solidFill>
                <a:latin typeface="Microsoft YaHei" panose="020B0503020204020204" pitchFamily="34" charset="-122"/>
                <a:ea typeface="Microsoft YaHei" panose="020B0503020204020204" pitchFamily="34" charset="-122"/>
                <a:cs typeface="Microsoft JhengHei"/>
              </a:rPr>
              <a:t>非網管型交換器取代</a:t>
            </a:r>
            <a:r>
              <a:rPr lang="en-US" altLang="zh-TW" sz="1200" b="1" dirty="0">
                <a:solidFill>
                  <a:schemeClr val="lt1"/>
                </a:solidFill>
                <a:latin typeface="Microsoft YaHei" panose="020B0503020204020204" pitchFamily="34" charset="-122"/>
                <a:ea typeface="Microsoft YaHei" panose="020B0503020204020204" pitchFamily="34" charset="-122"/>
                <a:cs typeface="Microsoft JhengHei"/>
              </a:rPr>
              <a:t> 1</a:t>
            </a:r>
            <a:r>
              <a:rPr lang="en" altLang="zh-TW" sz="1200" b="1" dirty="0" err="1">
                <a:solidFill>
                  <a:schemeClr val="lt1"/>
                </a:solidFill>
                <a:latin typeface="Microsoft YaHei" panose="020B0503020204020204" pitchFamily="34" charset="-122"/>
                <a:ea typeface="Microsoft YaHei" panose="020B0503020204020204" pitchFamily="34" charset="-122"/>
                <a:cs typeface="Microsoft JhengHei"/>
              </a:rPr>
              <a:t>GbE</a:t>
            </a:r>
            <a:r>
              <a:rPr lang="en" altLang="zh-TW" sz="1200" b="1" dirty="0">
                <a:solidFill>
                  <a:schemeClr val="lt1"/>
                </a:solidFill>
                <a:latin typeface="Microsoft YaHei" panose="020B0503020204020204" pitchFamily="34" charset="-122"/>
                <a:ea typeface="Microsoft YaHei" panose="020B0503020204020204" pitchFamily="34" charset="-122"/>
                <a:cs typeface="Microsoft JhengHei"/>
              </a:rPr>
              <a:t> </a:t>
            </a:r>
            <a:r>
              <a:rPr lang="zh-TW" altLang="en-US" sz="1200" b="1" dirty="0">
                <a:solidFill>
                  <a:schemeClr val="lt1"/>
                </a:solidFill>
                <a:latin typeface="Microsoft YaHei" panose="020B0503020204020204" pitchFamily="34" charset="-122"/>
                <a:ea typeface="Microsoft YaHei" panose="020B0503020204020204" pitchFamily="34" charset="-122"/>
                <a:cs typeface="Microsoft JhengHei"/>
              </a:rPr>
              <a:t>傳統交換器來</a:t>
            </a:r>
            <a:r>
              <a:rPr lang="en-US" altLang="zh-TW" sz="1200" b="1" dirty="0">
                <a:solidFill>
                  <a:schemeClr val="lt1"/>
                </a:solidFill>
                <a:latin typeface="Microsoft YaHei" panose="020B0503020204020204" pitchFamily="34" charset="-122"/>
                <a:ea typeface="Microsoft YaHei" panose="020B0503020204020204" pitchFamily="34" charset="-122"/>
                <a:cs typeface="Microsoft JhengHei"/>
              </a:rPr>
              <a:t> </a:t>
            </a:r>
            <a:r>
              <a:rPr lang="zh-TW" altLang="en-US" sz="1800" b="1" dirty="0">
                <a:solidFill>
                  <a:schemeClr val="lt1"/>
                </a:solidFill>
                <a:latin typeface="Microsoft YaHei" panose="020B0503020204020204" pitchFamily="34" charset="-122"/>
                <a:ea typeface="Microsoft YaHei" panose="020B0503020204020204" pitchFamily="34" charset="-122"/>
                <a:cs typeface="Microsoft JhengHei"/>
              </a:rPr>
              <a:t>大幅降低 </a:t>
            </a:r>
            <a:r>
              <a:rPr lang="en" altLang="zh-TW" sz="1800" b="1" dirty="0">
                <a:solidFill>
                  <a:schemeClr val="lt1"/>
                </a:solidFill>
                <a:latin typeface="Microsoft YaHei" panose="020B0503020204020204" pitchFamily="34" charset="-122"/>
                <a:ea typeface="Microsoft YaHei" panose="020B0503020204020204" pitchFamily="34" charset="-122"/>
                <a:cs typeface="Microsoft JhengHei"/>
              </a:rPr>
              <a:t>RTO</a:t>
            </a:r>
            <a:endParaRPr lang="en" altLang="zh-TW" sz="1200" b="1" dirty="0">
              <a:solidFill>
                <a:schemeClr val="lt1"/>
              </a:solidFill>
              <a:latin typeface="Microsoft YaHei" panose="020B0503020204020204" pitchFamily="34" charset="-122"/>
              <a:ea typeface="Microsoft YaHei" panose="020B0503020204020204" pitchFamily="34" charset="-122"/>
              <a:cs typeface="Microsoft JhengHei"/>
            </a:endParaRPr>
          </a:p>
        </p:txBody>
      </p:sp>
      <p:grpSp>
        <p:nvGrpSpPr>
          <p:cNvPr id="5" name="群組 4">
            <a:extLst>
              <a:ext uri="{FF2B5EF4-FFF2-40B4-BE49-F238E27FC236}">
                <a16:creationId xmlns:a16="http://schemas.microsoft.com/office/drawing/2014/main" id="{C0097A1D-4CCA-7F40-9240-7D61B8D5F94F}"/>
              </a:ext>
            </a:extLst>
          </p:cNvPr>
          <p:cNvGrpSpPr/>
          <p:nvPr/>
        </p:nvGrpSpPr>
        <p:grpSpPr>
          <a:xfrm>
            <a:off x="2239053" y="2653380"/>
            <a:ext cx="3984765" cy="313479"/>
            <a:chOff x="682947" y="4582342"/>
            <a:chExt cx="4366573" cy="313479"/>
          </a:xfrm>
        </p:grpSpPr>
        <p:sp>
          <p:nvSpPr>
            <p:cNvPr id="4" name="圓角矩形 3">
              <a:extLst>
                <a:ext uri="{FF2B5EF4-FFF2-40B4-BE49-F238E27FC236}">
                  <a16:creationId xmlns:a16="http://schemas.microsoft.com/office/drawing/2014/main" id="{D4C135A0-8847-B24A-AB82-E291F86DC4F0}"/>
                </a:ext>
              </a:extLst>
            </p:cNvPr>
            <p:cNvSpPr/>
            <p:nvPr/>
          </p:nvSpPr>
          <p:spPr>
            <a:xfrm>
              <a:off x="682947" y="4592940"/>
              <a:ext cx="4366573" cy="302881"/>
            </a:xfrm>
            <a:prstGeom prst="roundRect">
              <a:avLst>
                <a:gd name="adj" fmla="val 40253"/>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500" name="Shape 500"/>
            <p:cNvSpPr txBox="1"/>
            <p:nvPr/>
          </p:nvSpPr>
          <p:spPr>
            <a:xfrm>
              <a:off x="1951876" y="4582342"/>
              <a:ext cx="2731838"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zh-TW" sz="1400" b="1" i="0" u="none" strike="noStrike" cap="none" dirty="0">
                  <a:solidFill>
                    <a:srgbClr val="C00000"/>
                  </a:solidFill>
                  <a:latin typeface="Microsoft JhengHei"/>
                  <a:ea typeface="Microsoft JhengHei"/>
                  <a:cs typeface="Microsoft JhengHei"/>
                  <a:sym typeface="Microsoft JhengHei"/>
                </a:rPr>
                <a:t>RTO</a:t>
              </a:r>
              <a:r>
                <a:rPr lang="zh-TW" b="1" dirty="0">
                  <a:solidFill>
                    <a:srgbClr val="C00000"/>
                  </a:solidFill>
                  <a:latin typeface="Microsoft JhengHei"/>
                  <a:ea typeface="Microsoft JhengHei"/>
                  <a:cs typeface="Microsoft JhengHei"/>
                  <a:sym typeface="Microsoft JhengHei"/>
                </a:rPr>
                <a:t> 還原所需耗費時間</a:t>
              </a:r>
              <a:endParaRPr sz="1400" b="1" i="0" u="none" strike="noStrike" cap="none" dirty="0">
                <a:solidFill>
                  <a:srgbClr val="C00000"/>
                </a:solidFill>
                <a:latin typeface="Microsoft JhengHei"/>
                <a:ea typeface="Microsoft JhengHei"/>
                <a:cs typeface="Microsoft JhengHei"/>
                <a:sym typeface="Microsoft JhengHei"/>
              </a:endParaRPr>
            </a:p>
          </p:txBody>
        </p:sp>
        <p:sp>
          <p:nvSpPr>
            <p:cNvPr id="25" name="Shape 492">
              <a:extLst>
                <a:ext uri="{FF2B5EF4-FFF2-40B4-BE49-F238E27FC236}">
                  <a16:creationId xmlns:a16="http://schemas.microsoft.com/office/drawing/2014/main" id="{C5FE05D7-FD94-DB4B-9CA3-FF608403AF12}"/>
                </a:ext>
              </a:extLst>
            </p:cNvPr>
            <p:cNvSpPr/>
            <p:nvPr/>
          </p:nvSpPr>
          <p:spPr>
            <a:xfrm>
              <a:off x="1635659" y="4668010"/>
              <a:ext cx="316216" cy="13644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6" name="群組 5">
            <a:extLst>
              <a:ext uri="{FF2B5EF4-FFF2-40B4-BE49-F238E27FC236}">
                <a16:creationId xmlns:a16="http://schemas.microsoft.com/office/drawing/2014/main" id="{61144B38-8EA3-3F46-A5F0-2489219D4481}"/>
              </a:ext>
            </a:extLst>
          </p:cNvPr>
          <p:cNvGrpSpPr/>
          <p:nvPr/>
        </p:nvGrpSpPr>
        <p:grpSpPr>
          <a:xfrm>
            <a:off x="3076125" y="3790627"/>
            <a:ext cx="1006879" cy="323850"/>
            <a:chOff x="2659860" y="3632426"/>
            <a:chExt cx="1006879" cy="323850"/>
          </a:xfrm>
        </p:grpSpPr>
        <p:sp>
          <p:nvSpPr>
            <p:cNvPr id="496" name="Shape 496"/>
            <p:cNvSpPr/>
            <p:nvPr/>
          </p:nvSpPr>
          <p:spPr>
            <a:xfrm>
              <a:off x="2659860" y="3746293"/>
              <a:ext cx="774700" cy="117787"/>
            </a:xfrm>
            <a:prstGeom prst="rect">
              <a:avLst/>
            </a:prstGeom>
            <a:solidFill>
              <a:srgbClr val="4E8F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1" name="Shape 494">
              <a:extLst>
                <a:ext uri="{FF2B5EF4-FFF2-40B4-BE49-F238E27FC236}">
                  <a16:creationId xmlns:a16="http://schemas.microsoft.com/office/drawing/2014/main" id="{FA360B33-BE98-3D49-8BD4-624D8300888F}"/>
                </a:ext>
              </a:extLst>
            </p:cNvPr>
            <p:cNvSpPr/>
            <p:nvPr/>
          </p:nvSpPr>
          <p:spPr>
            <a:xfrm rot="5400000">
              <a:off x="3353321" y="3642858"/>
              <a:ext cx="323850" cy="302986"/>
            </a:xfrm>
            <a:prstGeom prst="triangle">
              <a:avLst>
                <a:gd name="adj" fmla="val 50000"/>
              </a:avLst>
            </a:prstGeom>
            <a:solidFill>
              <a:srgbClr val="4E8F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499" name="Shape 499" descr="ãGreen Check iconãçåçæå°çµæ"/>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2810206" y="3653263"/>
            <a:ext cx="565558" cy="565558"/>
          </a:xfrm>
          <a:prstGeom prst="rect">
            <a:avLst/>
          </a:prstGeom>
          <a:noFill/>
          <a:ln>
            <a:noFill/>
          </a:ln>
        </p:spPr>
      </p:pic>
      <p:pic>
        <p:nvPicPr>
          <p:cNvPr id="485" name="Shape 485"/>
          <p:cNvPicPr preferRelativeResize="0"/>
          <p:nvPr/>
        </p:nvPicPr>
        <p:blipFill>
          <a:blip r:embed="rId8" cstate="screen">
            <a:extLst>
              <a:ext uri="{28A0092B-C50C-407E-A947-70E740481C1C}">
                <a14:useLocalDpi xmlns:a14="http://schemas.microsoft.com/office/drawing/2010/main"/>
              </a:ext>
            </a:extLst>
          </a:blip>
          <a:stretch>
            <a:fillRect/>
          </a:stretch>
        </p:blipFill>
        <p:spPr>
          <a:xfrm>
            <a:off x="1664634" y="3785771"/>
            <a:ext cx="697799" cy="736876"/>
          </a:xfrm>
          <a:prstGeom prst="ellipse">
            <a:avLst/>
          </a:prstGeom>
          <a:noFill/>
          <a:ln w="63500" cap="rnd">
            <a:solidFill>
              <a:srgbClr val="FF0000"/>
            </a:solidFill>
          </a:ln>
          <a:effectLst/>
          <a:scene3d>
            <a:camera prst="orthographicFront"/>
            <a:lightRig rig="contrasting" dir="t">
              <a:rot lat="0" lon="0" rev="3000000"/>
            </a:lightRig>
          </a:scene3d>
          <a:sp3d contourW="7620">
            <a:bevelT w="95250" h="31750"/>
            <a:contourClr>
              <a:srgbClr val="333333"/>
            </a:contourClr>
          </a:sp3d>
        </p:spPr>
      </p:pic>
      <p:cxnSp>
        <p:nvCxnSpPr>
          <p:cNvPr id="20" name="直線箭頭接點 19">
            <a:extLst>
              <a:ext uri="{FF2B5EF4-FFF2-40B4-BE49-F238E27FC236}">
                <a16:creationId xmlns:a16="http://schemas.microsoft.com/office/drawing/2014/main" id="{CC3F451C-3C74-684A-8B2A-BB9C9FEB5B46}"/>
              </a:ext>
            </a:extLst>
          </p:cNvPr>
          <p:cNvCxnSpPr/>
          <p:nvPr/>
        </p:nvCxnSpPr>
        <p:spPr>
          <a:xfrm flipV="1">
            <a:off x="2701121" y="3653263"/>
            <a:ext cx="0" cy="251231"/>
          </a:xfrm>
          <a:prstGeom prst="straightConnector1">
            <a:avLst/>
          </a:prstGeom>
          <a:ln w="15875">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16681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pic>
        <p:nvPicPr>
          <p:cNvPr id="41" name="圖片 40">
            <a:extLst>
              <a:ext uri="{FF2B5EF4-FFF2-40B4-BE49-F238E27FC236}">
                <a16:creationId xmlns:a16="http://schemas.microsoft.com/office/drawing/2014/main" id="{72662C22-7ABA-D541-94A7-AA992BBCA2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62726"/>
            <a:ext cx="9150681" cy="3304195"/>
          </a:xfrm>
          <a:prstGeom prst="rect">
            <a:avLst/>
          </a:prstGeom>
          <a:ln>
            <a:noFill/>
          </a:ln>
        </p:spPr>
      </p:pic>
      <p:sp>
        <p:nvSpPr>
          <p:cNvPr id="2" name="內容版面配置區 1">
            <a:extLst>
              <a:ext uri="{FF2B5EF4-FFF2-40B4-BE49-F238E27FC236}">
                <a16:creationId xmlns:a16="http://schemas.microsoft.com/office/drawing/2014/main" id="{A7DD028C-DDDA-B447-AD35-D0743A6FA298}"/>
              </a:ext>
            </a:extLst>
          </p:cNvPr>
          <p:cNvSpPr>
            <a:spLocks noGrp="1"/>
          </p:cNvSpPr>
          <p:nvPr>
            <p:ph idx="1"/>
          </p:nvPr>
        </p:nvSpPr>
        <p:spPr>
          <a:xfrm>
            <a:off x="457200" y="1063626"/>
            <a:ext cx="8229600" cy="1445681"/>
          </a:xfrm>
          <a:ln>
            <a:noFill/>
          </a:ln>
        </p:spPr>
        <p:txBody>
          <a:bodyPr/>
          <a:lstStyle/>
          <a:p>
            <a:r>
              <a:rPr kumimoji="1" lang="zh-TW" altLang="en-US" dirty="0"/>
              <a:t>在調查中，</a:t>
            </a:r>
            <a:r>
              <a:rPr kumimoji="1" lang="en-US" altLang="zh-TW" dirty="0"/>
              <a:t>30% </a:t>
            </a:r>
            <a:r>
              <a:rPr kumimoji="1" lang="en" altLang="zh-TW" dirty="0"/>
              <a:t>IT </a:t>
            </a:r>
            <a:r>
              <a:rPr kumimoji="1" lang="zh-TW" altLang="en-US" dirty="0"/>
              <a:t>管理者對於長時間的備份並不滿意</a:t>
            </a:r>
          </a:p>
          <a:p>
            <a:r>
              <a:rPr kumimoji="1" lang="zh-TW" altLang="en-US" dirty="0"/>
              <a:t>針對基於區塊層級的快照備份任務，初次備份將複製整個完整磁碟區或 </a:t>
            </a:r>
            <a:r>
              <a:rPr kumimoji="1" lang="en" altLang="zh-TW" dirty="0"/>
              <a:t>iSCSI LUN </a:t>
            </a:r>
            <a:r>
              <a:rPr kumimoji="1" lang="zh-TW" altLang="en-US" dirty="0"/>
              <a:t>的區塊至遠端</a:t>
            </a:r>
            <a:r>
              <a:rPr kumimoji="1" lang="zh-TW" altLang="en-US" dirty="0">
                <a:solidFill>
                  <a:srgbClr val="4E8F00"/>
                </a:solidFill>
              </a:rPr>
              <a:t>*</a:t>
            </a:r>
          </a:p>
          <a:p>
            <a:r>
              <a:rPr kumimoji="1" lang="zh-TW" altLang="en-US" dirty="0">
                <a:solidFill>
                  <a:srgbClr val="006600"/>
                </a:solidFill>
              </a:rPr>
              <a:t>沒有高速網路，建立快照備份任務將花費非常長時間</a:t>
            </a:r>
            <a:endParaRPr kumimoji="1" lang="zh-TW" altLang="en-US" dirty="0"/>
          </a:p>
        </p:txBody>
      </p:sp>
      <p:sp>
        <p:nvSpPr>
          <p:cNvPr id="526" name="Shape 526"/>
          <p:cNvSpPr txBox="1">
            <a:spLocks noGrp="1"/>
          </p:cNvSpPr>
          <p:nvPr>
            <p:ph type="title"/>
          </p:nvPr>
        </p:nvSpPr>
        <p:spPr>
          <a:xfrm>
            <a:off x="125677" y="156663"/>
            <a:ext cx="8892646" cy="748626"/>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Verdana"/>
              <a:buNone/>
            </a:pPr>
            <a:r>
              <a:rPr lang="zh-TW" sz="3600">
                <a:latin typeface="Microsoft JhengHei"/>
                <a:ea typeface="Microsoft JhengHei"/>
                <a:cs typeface="Microsoft JhengHei"/>
                <a:sym typeface="Microsoft JhengHei"/>
              </a:rPr>
              <a:t>為什麼第一次快照備份要花很長時間?</a:t>
            </a:r>
            <a:endParaRPr sz="3600" i="0" u="none" strike="noStrike" cap="none">
              <a:solidFill>
                <a:schemeClr val="lt1"/>
              </a:solidFill>
              <a:latin typeface="Microsoft JhengHei"/>
              <a:ea typeface="Microsoft JhengHei"/>
              <a:cs typeface="Microsoft JhengHei"/>
              <a:sym typeface="Microsoft JhengHei"/>
            </a:endParaRPr>
          </a:p>
        </p:txBody>
      </p:sp>
      <p:grpSp>
        <p:nvGrpSpPr>
          <p:cNvPr id="4" name="群組 3">
            <a:extLst>
              <a:ext uri="{FF2B5EF4-FFF2-40B4-BE49-F238E27FC236}">
                <a16:creationId xmlns:a16="http://schemas.microsoft.com/office/drawing/2014/main" id="{6B2E3A4D-74DE-354B-B1F1-CC588FE6D1ED}"/>
              </a:ext>
            </a:extLst>
          </p:cNvPr>
          <p:cNvGrpSpPr/>
          <p:nvPr/>
        </p:nvGrpSpPr>
        <p:grpSpPr>
          <a:xfrm>
            <a:off x="254789" y="2503141"/>
            <a:ext cx="8654178" cy="2596273"/>
            <a:chOff x="200491" y="2569356"/>
            <a:chExt cx="8654178" cy="2596273"/>
          </a:xfrm>
        </p:grpSpPr>
        <p:sp>
          <p:nvSpPr>
            <p:cNvPr id="43" name="圓角矩形 28">
              <a:extLst>
                <a:ext uri="{FF2B5EF4-FFF2-40B4-BE49-F238E27FC236}">
                  <a16:creationId xmlns:a16="http://schemas.microsoft.com/office/drawing/2014/main" id="{BF14AB07-6B97-0942-ADFB-E605C1B69C25}"/>
                </a:ext>
              </a:extLst>
            </p:cNvPr>
            <p:cNvSpPr/>
            <p:nvPr/>
          </p:nvSpPr>
          <p:spPr>
            <a:xfrm>
              <a:off x="427106" y="2670324"/>
              <a:ext cx="8427563" cy="2495305"/>
            </a:xfrm>
            <a:prstGeom prst="roundRect">
              <a:avLst/>
            </a:prstGeom>
            <a:noFill/>
            <a:ln w="31750" cmpd="sng">
              <a:gradFill flip="none" rotWithShape="1">
                <a:gsLst>
                  <a:gs pos="20000">
                    <a:schemeClr val="accent1">
                      <a:lumMod val="5000"/>
                      <a:lumOff val="95000"/>
                      <a:alpha val="0"/>
                    </a:schemeClr>
                  </a:gs>
                  <a:gs pos="52000">
                    <a:srgbClr val="2EAAD0">
                      <a:alpha val="90000"/>
                    </a:srgbClr>
                  </a:gs>
                  <a:gs pos="67000">
                    <a:srgbClr val="2EAAD0"/>
                  </a:gs>
                  <a:gs pos="100000">
                    <a:srgbClr val="0070C0"/>
                  </a:gs>
                </a:gsLst>
                <a:lin ang="16200000" scaled="1"/>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6" name="圓角矩形 45">
              <a:extLst>
                <a:ext uri="{FF2B5EF4-FFF2-40B4-BE49-F238E27FC236}">
                  <a16:creationId xmlns:a16="http://schemas.microsoft.com/office/drawing/2014/main" id="{C1F24D22-BB48-124D-BBE6-69DA47D3102A}"/>
                </a:ext>
              </a:extLst>
            </p:cNvPr>
            <p:cNvSpPr/>
            <p:nvPr/>
          </p:nvSpPr>
          <p:spPr>
            <a:xfrm>
              <a:off x="2876175" y="2569356"/>
              <a:ext cx="2238837" cy="336432"/>
            </a:xfrm>
            <a:prstGeom prst="roundRect">
              <a:avLst>
                <a:gd name="adj" fmla="val 40253"/>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0" name="Shape 557">
              <a:extLst>
                <a:ext uri="{FF2B5EF4-FFF2-40B4-BE49-F238E27FC236}">
                  <a16:creationId xmlns:a16="http://schemas.microsoft.com/office/drawing/2014/main" id="{9908DCD9-5F3A-4AB8-8700-12D194155E9C}"/>
                </a:ext>
              </a:extLst>
            </p:cNvPr>
            <p:cNvSpPr/>
            <p:nvPr/>
          </p:nvSpPr>
          <p:spPr>
            <a:xfrm>
              <a:off x="3910069" y="3900246"/>
              <a:ext cx="1216539" cy="503046"/>
            </a:xfrm>
            <a:prstGeom prst="rightArrow">
              <a:avLst>
                <a:gd name="adj1" fmla="val 50000"/>
                <a:gd name="adj2" fmla="val 60377"/>
              </a:avLst>
            </a:prstGeom>
            <a:gradFill>
              <a:gsLst>
                <a:gs pos="7000">
                  <a:schemeClr val="bg1">
                    <a:alpha val="0"/>
                  </a:schemeClr>
                </a:gs>
                <a:gs pos="33000">
                  <a:schemeClr val="accent6">
                    <a:lumMod val="75000"/>
                  </a:scheme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dirty="0"/>
            </a:p>
          </p:txBody>
        </p:sp>
        <p:sp>
          <p:nvSpPr>
            <p:cNvPr id="42" name="矩形: 圓角 41">
              <a:extLst>
                <a:ext uri="{FF2B5EF4-FFF2-40B4-BE49-F238E27FC236}">
                  <a16:creationId xmlns:a16="http://schemas.microsoft.com/office/drawing/2014/main" id="{C243329A-8FC9-4D6C-BD18-CB18465F9329}"/>
                </a:ext>
              </a:extLst>
            </p:cNvPr>
            <p:cNvSpPr/>
            <p:nvPr/>
          </p:nvSpPr>
          <p:spPr>
            <a:xfrm>
              <a:off x="622699" y="3846594"/>
              <a:ext cx="7996866" cy="5964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Shape 528">
              <a:extLst>
                <a:ext uri="{FF2B5EF4-FFF2-40B4-BE49-F238E27FC236}">
                  <a16:creationId xmlns:a16="http://schemas.microsoft.com/office/drawing/2014/main" id="{1F2BC2DE-86D6-48F7-838F-4093C35E0B94}"/>
                </a:ext>
              </a:extLst>
            </p:cNvPr>
            <p:cNvSpPr/>
            <p:nvPr/>
          </p:nvSpPr>
          <p:spPr>
            <a:xfrm>
              <a:off x="832915" y="4159513"/>
              <a:ext cx="2978778" cy="273050"/>
            </a:xfrm>
            <a:prstGeom prst="rect">
              <a:avLst/>
            </a:prstGeom>
            <a:solidFill>
              <a:schemeClr val="accent4">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zh-TW" b="1" dirty="0">
                  <a:solidFill>
                    <a:schemeClr val="lt1"/>
                  </a:solidFill>
                  <a:latin typeface="Microsoft JhengHei"/>
                  <a:ea typeface="Microsoft JhengHei"/>
                  <a:cs typeface="Microsoft JhengHei"/>
                  <a:sym typeface="Microsoft JhengHei"/>
                </a:rPr>
                <a:t>完整磁碟區</a:t>
              </a:r>
              <a:endParaRPr sz="1400" b="1" i="0" u="none" strike="noStrike" cap="none" dirty="0">
                <a:solidFill>
                  <a:schemeClr val="lt1"/>
                </a:solidFill>
                <a:latin typeface="Microsoft JhengHei"/>
                <a:ea typeface="Microsoft JhengHei"/>
                <a:cs typeface="Microsoft JhengHei"/>
                <a:sym typeface="Microsoft JhengHei"/>
              </a:endParaRPr>
            </a:p>
          </p:txBody>
        </p:sp>
        <p:sp>
          <p:nvSpPr>
            <p:cNvPr id="47" name="Shape 529">
              <a:extLst>
                <a:ext uri="{FF2B5EF4-FFF2-40B4-BE49-F238E27FC236}">
                  <a16:creationId xmlns:a16="http://schemas.microsoft.com/office/drawing/2014/main" id="{C02C6DC5-F0BE-472C-A43F-B812D916A9AA}"/>
                </a:ext>
              </a:extLst>
            </p:cNvPr>
            <p:cNvSpPr/>
            <p:nvPr/>
          </p:nvSpPr>
          <p:spPr>
            <a:xfrm>
              <a:off x="832915" y="4494249"/>
              <a:ext cx="2978778" cy="351064"/>
            </a:xfrm>
            <a:prstGeom prst="rect">
              <a:avLst/>
            </a:prstGeom>
            <a:solidFill>
              <a:srgbClr val="4E8F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zh-TW" b="1">
                  <a:solidFill>
                    <a:schemeClr val="lt1"/>
                  </a:solidFill>
                  <a:latin typeface="Microsoft JhengHei"/>
                  <a:ea typeface="Microsoft JhengHei"/>
                  <a:cs typeface="Microsoft JhengHei"/>
                  <a:sym typeface="Microsoft JhengHei"/>
                </a:rPr>
                <a:t>來源儲存池</a:t>
              </a:r>
              <a:endParaRPr sz="1400" b="1" i="0" u="none" strike="noStrike" cap="none">
                <a:solidFill>
                  <a:schemeClr val="lt1"/>
                </a:solidFill>
                <a:latin typeface="Microsoft JhengHei"/>
                <a:ea typeface="Microsoft JhengHei"/>
                <a:cs typeface="Microsoft JhengHei"/>
                <a:sym typeface="Microsoft JhengHei"/>
              </a:endParaRPr>
            </a:p>
          </p:txBody>
        </p:sp>
        <p:sp>
          <p:nvSpPr>
            <p:cNvPr id="48" name="Shape 530">
              <a:extLst>
                <a:ext uri="{FF2B5EF4-FFF2-40B4-BE49-F238E27FC236}">
                  <a16:creationId xmlns:a16="http://schemas.microsoft.com/office/drawing/2014/main" id="{41E73285-4B7E-4F0B-9354-3EF43A6B7BAD}"/>
                </a:ext>
              </a:extLst>
            </p:cNvPr>
            <p:cNvSpPr/>
            <p:nvPr/>
          </p:nvSpPr>
          <p:spPr>
            <a:xfrm>
              <a:off x="5126608" y="4494249"/>
              <a:ext cx="3384550" cy="351000"/>
            </a:xfrm>
            <a:prstGeom prst="rect">
              <a:avLst/>
            </a:prstGeom>
            <a:solidFill>
              <a:srgbClr val="4E8F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zh-TW" b="1">
                  <a:solidFill>
                    <a:schemeClr val="lt1"/>
                  </a:solidFill>
                  <a:latin typeface="Microsoft JhengHei"/>
                  <a:ea typeface="Microsoft JhengHei"/>
                  <a:cs typeface="Microsoft JhengHei"/>
                  <a:sym typeface="Microsoft JhengHei"/>
                </a:rPr>
                <a:t>遠端儲存池</a:t>
              </a:r>
              <a:endParaRPr sz="1400" b="1" i="0" u="none" strike="noStrike" cap="none">
                <a:solidFill>
                  <a:schemeClr val="lt1"/>
                </a:solidFill>
                <a:latin typeface="Microsoft JhengHei"/>
                <a:ea typeface="Microsoft JhengHei"/>
                <a:cs typeface="Microsoft JhengHei"/>
                <a:sym typeface="Microsoft JhengHei"/>
              </a:endParaRPr>
            </a:p>
          </p:txBody>
        </p:sp>
        <p:sp>
          <p:nvSpPr>
            <p:cNvPr id="50" name="Shape 531">
              <a:extLst>
                <a:ext uri="{FF2B5EF4-FFF2-40B4-BE49-F238E27FC236}">
                  <a16:creationId xmlns:a16="http://schemas.microsoft.com/office/drawing/2014/main" id="{EC714EB3-035C-4D4C-BCFA-154889286129}"/>
                </a:ext>
              </a:extLst>
            </p:cNvPr>
            <p:cNvSpPr/>
            <p:nvPr/>
          </p:nvSpPr>
          <p:spPr>
            <a:xfrm>
              <a:off x="5126608" y="4169491"/>
              <a:ext cx="3384550" cy="273050"/>
            </a:xfrm>
            <a:prstGeom prst="rect">
              <a:avLst/>
            </a:prstGeom>
            <a:solidFill>
              <a:schemeClr val="accent4">
                <a:lumMod val="75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zh-TW" b="1">
                  <a:solidFill>
                    <a:schemeClr val="lt1"/>
                  </a:solidFill>
                  <a:latin typeface="Microsoft JhengHei"/>
                  <a:ea typeface="Microsoft JhengHei"/>
                  <a:cs typeface="Microsoft JhengHei"/>
                  <a:sym typeface="Microsoft JhengHei"/>
                </a:rPr>
                <a:t>快照保險庫</a:t>
              </a:r>
              <a:endParaRPr sz="1400" b="1" i="0" u="none" strike="noStrike" cap="none">
                <a:solidFill>
                  <a:schemeClr val="lt1"/>
                </a:solidFill>
                <a:latin typeface="Microsoft JhengHei"/>
                <a:ea typeface="Microsoft JhengHei"/>
                <a:cs typeface="Microsoft JhengHei"/>
                <a:sym typeface="Microsoft JhengHei"/>
              </a:endParaRPr>
            </a:p>
          </p:txBody>
        </p:sp>
        <p:grpSp>
          <p:nvGrpSpPr>
            <p:cNvPr id="53" name="Shape 552">
              <a:extLst>
                <a:ext uri="{FF2B5EF4-FFF2-40B4-BE49-F238E27FC236}">
                  <a16:creationId xmlns:a16="http://schemas.microsoft.com/office/drawing/2014/main" id="{DAF96773-BC55-4F9E-B22A-156C9BA0416C}"/>
                </a:ext>
              </a:extLst>
            </p:cNvPr>
            <p:cNvGrpSpPr/>
            <p:nvPr/>
          </p:nvGrpSpPr>
          <p:grpSpPr>
            <a:xfrm>
              <a:off x="981722" y="2658352"/>
              <a:ext cx="629715" cy="606125"/>
              <a:chOff x="331368" y="3530658"/>
              <a:chExt cx="776026" cy="746959"/>
            </a:xfrm>
          </p:grpSpPr>
          <p:pic>
            <p:nvPicPr>
              <p:cNvPr id="66" name="Shape 553" descr="ç¸éåç">
                <a:extLst>
                  <a:ext uri="{FF2B5EF4-FFF2-40B4-BE49-F238E27FC236}">
                    <a16:creationId xmlns:a16="http://schemas.microsoft.com/office/drawing/2014/main" id="{2481A7C6-033D-459B-A781-AB9344641A6A}"/>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49686" y="3530658"/>
                <a:ext cx="557708" cy="557708"/>
              </a:xfrm>
              <a:prstGeom prst="rect">
                <a:avLst/>
              </a:prstGeom>
              <a:noFill/>
              <a:ln>
                <a:noFill/>
              </a:ln>
            </p:spPr>
          </p:pic>
          <p:pic>
            <p:nvPicPr>
              <p:cNvPr id="67" name="Shape 554" descr="ç¸éåç">
                <a:extLst>
                  <a:ext uri="{FF2B5EF4-FFF2-40B4-BE49-F238E27FC236}">
                    <a16:creationId xmlns:a16="http://schemas.microsoft.com/office/drawing/2014/main" id="{5B316255-CD12-48D8-9989-02CB6CF96451}"/>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41736" y="3627420"/>
                <a:ext cx="557708" cy="557708"/>
              </a:xfrm>
              <a:prstGeom prst="rect">
                <a:avLst/>
              </a:prstGeom>
              <a:noFill/>
              <a:ln>
                <a:noFill/>
              </a:ln>
            </p:spPr>
          </p:pic>
          <p:pic>
            <p:nvPicPr>
              <p:cNvPr id="68" name="Shape 555" descr="ç¸éåç">
                <a:extLst>
                  <a:ext uri="{FF2B5EF4-FFF2-40B4-BE49-F238E27FC236}">
                    <a16:creationId xmlns:a16="http://schemas.microsoft.com/office/drawing/2014/main" id="{BBBB6FDD-BF32-48A6-A45E-0A48F227E7C2}"/>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31368" y="3719909"/>
                <a:ext cx="557707" cy="557708"/>
              </a:xfrm>
              <a:prstGeom prst="rect">
                <a:avLst/>
              </a:prstGeom>
              <a:noFill/>
              <a:ln>
                <a:noFill/>
              </a:ln>
            </p:spPr>
          </p:pic>
        </p:grpSp>
        <p:sp>
          <p:nvSpPr>
            <p:cNvPr id="69" name="Shape 557">
              <a:extLst>
                <a:ext uri="{FF2B5EF4-FFF2-40B4-BE49-F238E27FC236}">
                  <a16:creationId xmlns:a16="http://schemas.microsoft.com/office/drawing/2014/main" id="{DD05F881-13EB-47E4-99B7-71E5BEAF6382}"/>
                </a:ext>
              </a:extLst>
            </p:cNvPr>
            <p:cNvSpPr/>
            <p:nvPr/>
          </p:nvSpPr>
          <p:spPr>
            <a:xfrm>
              <a:off x="3910069" y="3306466"/>
              <a:ext cx="1216539" cy="503046"/>
            </a:xfrm>
            <a:prstGeom prst="rightArrow">
              <a:avLst>
                <a:gd name="adj1" fmla="val 50000"/>
                <a:gd name="adj2" fmla="val 60377"/>
              </a:avLst>
            </a:prstGeom>
            <a:gradFill>
              <a:gsLst>
                <a:gs pos="7000">
                  <a:schemeClr val="bg1">
                    <a:alpha val="0"/>
                  </a:schemeClr>
                </a:gs>
                <a:gs pos="33000">
                  <a:schemeClr val="accent6">
                    <a:lumMod val="75000"/>
                  </a:scheme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a:p>
          </p:txBody>
        </p:sp>
        <p:pic>
          <p:nvPicPr>
            <p:cNvPr id="70" name="Shape 559" descr="ç¸éåç">
              <a:extLst>
                <a:ext uri="{FF2B5EF4-FFF2-40B4-BE49-F238E27FC236}">
                  <a16:creationId xmlns:a16="http://schemas.microsoft.com/office/drawing/2014/main" id="{9389C8D0-E1AB-4C77-8DD7-6139BA9078AA}"/>
                </a:ext>
              </a:extLst>
            </p:cNvPr>
            <p:cNvPicPr preferRelativeResize="0"/>
            <p:nvPr/>
          </p:nvPicPr>
          <p:blipFill rotWithShape="1">
            <a:blip r:embed="rId5" cstate="screen">
              <a:alphaModFix/>
              <a:biLevel thresh="25000"/>
              <a:extLst>
                <a:ext uri="{28A0092B-C50C-407E-A947-70E740481C1C}">
                  <a14:useLocalDpi xmlns:a14="http://schemas.microsoft.com/office/drawing/2010/main"/>
                </a:ext>
              </a:extLst>
            </a:blip>
            <a:srcRect/>
            <a:stretch/>
          </p:blipFill>
          <p:spPr>
            <a:xfrm rot="773816">
              <a:off x="4317673" y="3384212"/>
              <a:ext cx="387542" cy="351352"/>
            </a:xfrm>
            <a:prstGeom prst="rect">
              <a:avLst/>
            </a:prstGeom>
            <a:noFill/>
            <a:ln>
              <a:noFill/>
            </a:ln>
          </p:spPr>
        </p:pic>
        <p:pic>
          <p:nvPicPr>
            <p:cNvPr id="71" name="Shape 560">
              <a:extLst>
                <a:ext uri="{FF2B5EF4-FFF2-40B4-BE49-F238E27FC236}">
                  <a16:creationId xmlns:a16="http://schemas.microsoft.com/office/drawing/2014/main" id="{F181E231-EDC7-4539-96FF-336B7BBE59A4}"/>
                </a:ext>
              </a:extLst>
            </p:cNvPr>
            <p:cNvPicPr preferRelativeResize="0">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31952" y="2744399"/>
              <a:ext cx="522611" cy="424823"/>
            </a:xfrm>
            <a:prstGeom prst="rect">
              <a:avLst/>
            </a:prstGeom>
          </p:spPr>
        </p:pic>
        <p:sp>
          <p:nvSpPr>
            <p:cNvPr id="72" name="Shape 561">
              <a:extLst>
                <a:ext uri="{FF2B5EF4-FFF2-40B4-BE49-F238E27FC236}">
                  <a16:creationId xmlns:a16="http://schemas.microsoft.com/office/drawing/2014/main" id="{C794089A-91F6-4D84-93FF-70ADFBE0561A}"/>
                </a:ext>
              </a:extLst>
            </p:cNvPr>
            <p:cNvSpPr txBox="1"/>
            <p:nvPr/>
          </p:nvSpPr>
          <p:spPr>
            <a:xfrm>
              <a:off x="1604537" y="2826800"/>
              <a:ext cx="1200330" cy="29710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zh-TW" b="1" dirty="0">
                  <a:latin typeface="Microsoft JhengHei"/>
                  <a:ea typeface="Microsoft JhengHei"/>
                  <a:cs typeface="Microsoft JhengHei"/>
                  <a:sym typeface="Microsoft JhengHei"/>
                </a:rPr>
                <a:t>磁碟區快照</a:t>
              </a:r>
              <a:endParaRPr sz="1400" b="1" i="0" u="none" strike="noStrike" cap="none" dirty="0">
                <a:solidFill>
                  <a:srgbClr val="000000"/>
                </a:solidFill>
                <a:latin typeface="Microsoft JhengHei"/>
                <a:ea typeface="Microsoft JhengHei"/>
                <a:cs typeface="Microsoft JhengHei"/>
                <a:sym typeface="Microsoft JhengHei"/>
              </a:endParaRPr>
            </a:p>
          </p:txBody>
        </p:sp>
        <p:sp>
          <p:nvSpPr>
            <p:cNvPr id="73" name="Shape 562">
              <a:extLst>
                <a:ext uri="{FF2B5EF4-FFF2-40B4-BE49-F238E27FC236}">
                  <a16:creationId xmlns:a16="http://schemas.microsoft.com/office/drawing/2014/main" id="{66A054A1-6BAC-4625-9F6D-6B2D7A7442CF}"/>
                </a:ext>
              </a:extLst>
            </p:cNvPr>
            <p:cNvSpPr txBox="1"/>
            <p:nvPr/>
          </p:nvSpPr>
          <p:spPr>
            <a:xfrm>
              <a:off x="6227908" y="2861422"/>
              <a:ext cx="22557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zh-TW" b="1" dirty="0">
                  <a:latin typeface="Microsoft JhengHei"/>
                  <a:ea typeface="Microsoft JhengHei"/>
                  <a:cs typeface="Microsoft JhengHei"/>
                  <a:sym typeface="Microsoft JhengHei"/>
                </a:rPr>
                <a:t>快照備份保險庫快照</a:t>
              </a:r>
              <a:endParaRPr sz="1400" b="1" i="0" u="none" strike="noStrike" cap="none" dirty="0">
                <a:solidFill>
                  <a:srgbClr val="000000"/>
                </a:solidFill>
                <a:latin typeface="Microsoft JhengHei"/>
                <a:ea typeface="Microsoft JhengHei"/>
                <a:cs typeface="Microsoft JhengHei"/>
                <a:sym typeface="Microsoft JhengHei"/>
              </a:endParaRPr>
            </a:p>
          </p:txBody>
        </p:sp>
        <p:sp>
          <p:nvSpPr>
            <p:cNvPr id="74" name="Shape 563">
              <a:extLst>
                <a:ext uri="{FF2B5EF4-FFF2-40B4-BE49-F238E27FC236}">
                  <a16:creationId xmlns:a16="http://schemas.microsoft.com/office/drawing/2014/main" id="{A61BD31F-10B6-4F13-AAAC-DF51D68E8C52}"/>
                </a:ext>
              </a:extLst>
            </p:cNvPr>
            <p:cNvSpPr txBox="1"/>
            <p:nvPr/>
          </p:nvSpPr>
          <p:spPr>
            <a:xfrm>
              <a:off x="200491" y="4900870"/>
              <a:ext cx="63882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zh-TW" altLang="en-US" sz="900" b="1" dirty="0">
                  <a:solidFill>
                    <a:srgbClr val="4E8F00"/>
                  </a:solidFill>
                  <a:latin typeface="Microsoft JhengHei"/>
                  <a:ea typeface="Microsoft JhengHei"/>
                  <a:cs typeface="Microsoft JhengHei"/>
                  <a:sym typeface="Microsoft JhengHei"/>
                </a:rPr>
                <a:t>＊</a:t>
              </a:r>
              <a:r>
                <a:rPr lang="zh-TW" sz="800" b="1" dirty="0">
                  <a:latin typeface="Microsoft JhengHei"/>
                  <a:ea typeface="Microsoft JhengHei"/>
                  <a:cs typeface="Microsoft JhengHei"/>
                  <a:sym typeface="Microsoft JhengHei"/>
                </a:rPr>
                <a:t>精簡配置的磁碟區或</a:t>
              </a:r>
              <a:r>
                <a:rPr lang="zh-TW" altLang="en-US" sz="800" b="1" dirty="0">
                  <a:latin typeface="Microsoft JhengHei"/>
                  <a:ea typeface="Microsoft JhengHei"/>
                  <a:cs typeface="Microsoft JhengHei"/>
                  <a:sym typeface="Microsoft JhengHei"/>
                </a:rPr>
                <a:t> </a:t>
              </a:r>
              <a:r>
                <a:rPr lang="zh-TW" sz="800" b="1" dirty="0">
                  <a:latin typeface="Microsoft JhengHei"/>
                  <a:ea typeface="Microsoft JhengHei"/>
                  <a:cs typeface="Microsoft JhengHei"/>
                  <a:sym typeface="Microsoft JhengHei"/>
                </a:rPr>
                <a:t>iSCSI LUN</a:t>
              </a:r>
              <a:r>
                <a:rPr lang="zh-TW" altLang="en-US" sz="800" b="1" dirty="0">
                  <a:latin typeface="Microsoft JhengHei"/>
                  <a:ea typeface="Microsoft JhengHei"/>
                  <a:cs typeface="Microsoft JhengHei"/>
                  <a:sym typeface="Microsoft JhengHei"/>
                </a:rPr>
                <a:t> 因</a:t>
              </a:r>
              <a:r>
                <a:rPr lang="zh-TW" sz="800" b="1" dirty="0">
                  <a:latin typeface="Microsoft JhengHei"/>
                  <a:ea typeface="Microsoft JhengHei"/>
                  <a:cs typeface="Microsoft JhengHei"/>
                  <a:sym typeface="Microsoft JhengHei"/>
                </a:rPr>
                <a:t>區塊在檔案寫入時才分配，將不受此限制，</a:t>
              </a:r>
              <a:endParaRPr sz="800" b="1" i="0" u="none" strike="noStrike" cap="none" dirty="0">
                <a:solidFill>
                  <a:srgbClr val="000000"/>
                </a:solidFill>
                <a:latin typeface="Microsoft JhengHei"/>
                <a:ea typeface="Microsoft JhengHei"/>
                <a:cs typeface="Microsoft JhengHei"/>
                <a:sym typeface="Microsoft JhengHei"/>
              </a:endParaRPr>
            </a:p>
          </p:txBody>
        </p:sp>
        <p:grpSp>
          <p:nvGrpSpPr>
            <p:cNvPr id="75" name="群組 74">
              <a:extLst>
                <a:ext uri="{FF2B5EF4-FFF2-40B4-BE49-F238E27FC236}">
                  <a16:creationId xmlns:a16="http://schemas.microsoft.com/office/drawing/2014/main" id="{CEDC5887-DC47-4306-9243-9AEE63F3AA1B}"/>
                </a:ext>
              </a:extLst>
            </p:cNvPr>
            <p:cNvGrpSpPr/>
            <p:nvPr/>
          </p:nvGrpSpPr>
          <p:grpSpPr>
            <a:xfrm>
              <a:off x="2927911" y="2601636"/>
              <a:ext cx="1129979" cy="273050"/>
              <a:chOff x="2366571" y="2559959"/>
              <a:chExt cx="1129979" cy="273050"/>
            </a:xfrm>
          </p:grpSpPr>
          <p:sp>
            <p:nvSpPr>
              <p:cNvPr id="76" name="Shape 534">
                <a:extLst>
                  <a:ext uri="{FF2B5EF4-FFF2-40B4-BE49-F238E27FC236}">
                    <a16:creationId xmlns:a16="http://schemas.microsoft.com/office/drawing/2014/main" id="{A6179826-15BF-4BC4-8E16-423C01852177}"/>
                  </a:ext>
                </a:extLst>
              </p:cNvPr>
              <p:cNvSpPr/>
              <p:nvPr/>
            </p:nvSpPr>
            <p:spPr>
              <a:xfrm>
                <a:off x="2366571" y="2559959"/>
                <a:ext cx="1129979" cy="273050"/>
              </a:xfrm>
              <a:prstGeom prst="rect">
                <a:avLst/>
              </a:prstGeom>
              <a:noFill/>
              <a:ln>
                <a:noFill/>
              </a:ln>
            </p:spPr>
            <p:txBody>
              <a:bodyPr spcFirstLastPara="1" wrap="square" lIns="91425" tIns="45700" rIns="91425" bIns="45700" anchor="ctr" anchorCtr="0">
                <a:noAutofit/>
              </a:bodyPr>
              <a:lstStyle/>
              <a:p>
                <a:pPr lvl="0" algn="ctr"/>
                <a:r>
                  <a:rPr lang="zh-TW" altLang="en-US" sz="1000" b="1" dirty="0">
                    <a:solidFill>
                      <a:schemeClr val="tx2"/>
                    </a:solidFill>
                    <a:latin typeface="+mj-ea"/>
                  </a:rPr>
                  <a:t>快照</a:t>
                </a:r>
              </a:p>
            </p:txBody>
          </p:sp>
          <p:sp>
            <p:nvSpPr>
              <p:cNvPr id="77" name="Shape 540">
                <a:extLst>
                  <a:ext uri="{FF2B5EF4-FFF2-40B4-BE49-F238E27FC236}">
                    <a16:creationId xmlns:a16="http://schemas.microsoft.com/office/drawing/2014/main" id="{18A711D6-250D-4508-A2C2-E1B61085F9BC}"/>
                  </a:ext>
                </a:extLst>
              </p:cNvPr>
              <p:cNvSpPr/>
              <p:nvPr/>
            </p:nvSpPr>
            <p:spPr>
              <a:xfrm>
                <a:off x="2574120" y="2673021"/>
                <a:ext cx="117277" cy="94457"/>
              </a:xfrm>
              <a:prstGeom prst="rect">
                <a:avLst/>
              </a:prstGeom>
              <a:solidFill>
                <a:srgbClr val="B7DEE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78" name="群組 77">
              <a:extLst>
                <a:ext uri="{FF2B5EF4-FFF2-40B4-BE49-F238E27FC236}">
                  <a16:creationId xmlns:a16="http://schemas.microsoft.com/office/drawing/2014/main" id="{041A93E0-24D0-4A74-8C80-9D93764E7119}"/>
                </a:ext>
              </a:extLst>
            </p:cNvPr>
            <p:cNvGrpSpPr/>
            <p:nvPr/>
          </p:nvGrpSpPr>
          <p:grpSpPr>
            <a:xfrm>
              <a:off x="3710905" y="2600221"/>
              <a:ext cx="1252098" cy="273050"/>
              <a:chOff x="3807096" y="2580548"/>
              <a:chExt cx="1252098" cy="273050"/>
            </a:xfrm>
          </p:grpSpPr>
          <p:sp>
            <p:nvSpPr>
              <p:cNvPr id="79" name="Shape 541">
                <a:extLst>
                  <a:ext uri="{FF2B5EF4-FFF2-40B4-BE49-F238E27FC236}">
                    <a16:creationId xmlns:a16="http://schemas.microsoft.com/office/drawing/2014/main" id="{F29F9165-9800-4725-A410-19CD957982F2}"/>
                  </a:ext>
                </a:extLst>
              </p:cNvPr>
              <p:cNvSpPr/>
              <p:nvPr/>
            </p:nvSpPr>
            <p:spPr>
              <a:xfrm flipH="1">
                <a:off x="3989437" y="2580548"/>
                <a:ext cx="1069757" cy="273050"/>
              </a:xfrm>
              <a:prstGeom prst="rect">
                <a:avLst/>
              </a:prstGeom>
              <a:noFill/>
              <a:ln>
                <a:noFill/>
              </a:ln>
            </p:spPr>
            <p:txBody>
              <a:bodyPr spcFirstLastPara="1" wrap="square" lIns="91425" tIns="45700" rIns="91425" bIns="45700" anchor="ctr" anchorCtr="0">
                <a:noAutofit/>
              </a:bodyPr>
              <a:lstStyle/>
              <a:p>
                <a:pPr lvl="0" algn="ctr"/>
                <a:r>
                  <a:rPr lang="zh-TW" altLang="en-US" sz="1000" b="1" dirty="0">
                    <a:solidFill>
                      <a:schemeClr val="tx2"/>
                    </a:solidFill>
                    <a:latin typeface="+mj-ea"/>
                    <a:ea typeface="+mj-ea"/>
                  </a:rPr>
                  <a:t>快照</a:t>
                </a:r>
                <a:r>
                  <a:rPr lang="zh-TW" altLang="en-US" b="1" dirty="0">
                    <a:solidFill>
                      <a:schemeClr val="tx2"/>
                    </a:solidFill>
                    <a:latin typeface="+mj-ea"/>
                    <a:ea typeface="+mj-ea"/>
                  </a:rPr>
                  <a:t>變動</a:t>
                </a:r>
                <a:r>
                  <a:rPr lang="zh-TW" altLang="en-US" sz="1000" b="1" dirty="0">
                    <a:solidFill>
                      <a:schemeClr val="tx2"/>
                    </a:solidFill>
                    <a:latin typeface="+mj-ea"/>
                    <a:ea typeface="+mj-ea"/>
                  </a:rPr>
                  <a:t>資料</a:t>
                </a:r>
                <a:endParaRPr sz="1000" b="1" i="0" u="none" strike="noStrike" cap="none" dirty="0">
                  <a:solidFill>
                    <a:schemeClr val="tx2"/>
                  </a:solidFill>
                  <a:latin typeface="+mj-ea"/>
                  <a:ea typeface="+mj-ea"/>
                  <a:sym typeface="Arial"/>
                </a:endParaRPr>
              </a:p>
            </p:txBody>
          </p:sp>
          <p:sp>
            <p:nvSpPr>
              <p:cNvPr id="80" name="Shape 541">
                <a:extLst>
                  <a:ext uri="{FF2B5EF4-FFF2-40B4-BE49-F238E27FC236}">
                    <a16:creationId xmlns:a16="http://schemas.microsoft.com/office/drawing/2014/main" id="{48A388D2-DB6F-4C24-AE90-3EB9FF4972B8}"/>
                  </a:ext>
                </a:extLst>
              </p:cNvPr>
              <p:cNvSpPr/>
              <p:nvPr/>
            </p:nvSpPr>
            <p:spPr>
              <a:xfrm>
                <a:off x="3807096" y="2678136"/>
                <a:ext cx="126542" cy="104089"/>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81" name="Shape 558" descr="ç¸éåç">
              <a:extLst>
                <a:ext uri="{FF2B5EF4-FFF2-40B4-BE49-F238E27FC236}">
                  <a16:creationId xmlns:a16="http://schemas.microsoft.com/office/drawing/2014/main" id="{22069E49-079E-4890-AB56-7C9188F56D1A}"/>
                </a:ext>
              </a:extLst>
            </p:cNvPr>
            <p:cNvPicPr preferRelativeResize="0"/>
            <p:nvPr/>
          </p:nvPicPr>
          <p:blipFill rotWithShape="1">
            <a:blip r:embed="rId7" cstate="screen">
              <a:alphaModFix/>
              <a:biLevel thresh="25000"/>
              <a:extLst>
                <a:ext uri="{28A0092B-C50C-407E-A947-70E740481C1C}">
                  <a14:useLocalDpi xmlns:a14="http://schemas.microsoft.com/office/drawing/2010/main"/>
                </a:ext>
              </a:extLst>
            </a:blip>
            <a:srcRect/>
            <a:stretch/>
          </p:blipFill>
          <p:spPr>
            <a:xfrm>
              <a:off x="4366024" y="4051592"/>
              <a:ext cx="318655" cy="251546"/>
            </a:xfrm>
            <a:prstGeom prst="rect">
              <a:avLst/>
            </a:prstGeom>
            <a:noFill/>
            <a:ln>
              <a:noFill/>
            </a:ln>
          </p:spPr>
        </p:pic>
        <p:sp>
          <p:nvSpPr>
            <p:cNvPr id="82" name="Shape 528">
              <a:extLst>
                <a:ext uri="{FF2B5EF4-FFF2-40B4-BE49-F238E27FC236}">
                  <a16:creationId xmlns:a16="http://schemas.microsoft.com/office/drawing/2014/main" id="{3931D2F5-2224-4F01-ACC2-80FC636A99D9}"/>
                </a:ext>
              </a:extLst>
            </p:cNvPr>
            <p:cNvSpPr/>
            <p:nvPr/>
          </p:nvSpPr>
          <p:spPr>
            <a:xfrm>
              <a:off x="832915" y="3240772"/>
              <a:ext cx="2978778" cy="273050"/>
            </a:xfrm>
            <a:prstGeom prst="rect">
              <a:avLst/>
            </a:prstGeom>
            <a:solidFill>
              <a:schemeClr val="accent5">
                <a:lumMod val="40000"/>
                <a:lumOff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lang="zh-TW" altLang="en-US" sz="1400" b="1" i="0" u="none" strike="noStrike" cap="none">
                <a:solidFill>
                  <a:schemeClr val="lt1"/>
                </a:solidFill>
                <a:latin typeface="Microsoft JhengHei"/>
                <a:ea typeface="Microsoft JhengHei"/>
                <a:cs typeface="Microsoft JhengHei"/>
              </a:endParaRPr>
            </a:p>
          </p:txBody>
        </p:sp>
        <p:sp>
          <p:nvSpPr>
            <p:cNvPr id="83" name="Shape 528">
              <a:extLst>
                <a:ext uri="{FF2B5EF4-FFF2-40B4-BE49-F238E27FC236}">
                  <a16:creationId xmlns:a16="http://schemas.microsoft.com/office/drawing/2014/main" id="{11A405D5-B3E4-4B04-981D-0198D4782FF0}"/>
                </a:ext>
              </a:extLst>
            </p:cNvPr>
            <p:cNvSpPr/>
            <p:nvPr/>
          </p:nvSpPr>
          <p:spPr>
            <a:xfrm>
              <a:off x="832915" y="3544608"/>
              <a:ext cx="2978778" cy="273050"/>
            </a:xfrm>
            <a:prstGeom prst="rect">
              <a:avLst/>
            </a:prstGeom>
            <a:solidFill>
              <a:schemeClr val="accent5">
                <a:lumMod val="40000"/>
                <a:lumOff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lang="zh-TW" altLang="en-US" sz="1400" b="1" i="0" u="none" strike="noStrike" cap="none">
                <a:solidFill>
                  <a:schemeClr val="lt1"/>
                </a:solidFill>
                <a:latin typeface="Microsoft JhengHei"/>
                <a:ea typeface="Microsoft JhengHei"/>
                <a:cs typeface="Microsoft JhengHei"/>
              </a:endParaRPr>
            </a:p>
          </p:txBody>
        </p:sp>
        <p:sp>
          <p:nvSpPr>
            <p:cNvPr id="84" name="Shape 528">
              <a:extLst>
                <a:ext uri="{FF2B5EF4-FFF2-40B4-BE49-F238E27FC236}">
                  <a16:creationId xmlns:a16="http://schemas.microsoft.com/office/drawing/2014/main" id="{5B786F84-4378-4100-A9DF-69AA2778F9A1}"/>
                </a:ext>
              </a:extLst>
            </p:cNvPr>
            <p:cNvSpPr/>
            <p:nvPr/>
          </p:nvSpPr>
          <p:spPr>
            <a:xfrm>
              <a:off x="832914" y="3864081"/>
              <a:ext cx="2978778" cy="273050"/>
            </a:xfrm>
            <a:prstGeom prst="rect">
              <a:avLst/>
            </a:prstGeom>
            <a:solidFill>
              <a:schemeClr val="accent5">
                <a:lumMod val="40000"/>
                <a:lumOff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lang="zh-TW" altLang="en-US" sz="1400" b="1" i="0" u="none" strike="noStrike" cap="none">
                <a:solidFill>
                  <a:schemeClr val="lt1"/>
                </a:solidFill>
                <a:latin typeface="Microsoft JhengHei"/>
                <a:ea typeface="Microsoft JhengHei"/>
                <a:cs typeface="Microsoft JhengHei"/>
              </a:endParaRPr>
            </a:p>
          </p:txBody>
        </p:sp>
        <p:sp>
          <p:nvSpPr>
            <p:cNvPr id="85" name="Shape 528">
              <a:extLst>
                <a:ext uri="{FF2B5EF4-FFF2-40B4-BE49-F238E27FC236}">
                  <a16:creationId xmlns:a16="http://schemas.microsoft.com/office/drawing/2014/main" id="{E54FC0A7-87D9-4BF6-8F7A-FAFBE3576B39}"/>
                </a:ext>
              </a:extLst>
            </p:cNvPr>
            <p:cNvSpPr/>
            <p:nvPr/>
          </p:nvSpPr>
          <p:spPr>
            <a:xfrm>
              <a:off x="5224060" y="3240772"/>
              <a:ext cx="3159632" cy="273050"/>
            </a:xfrm>
            <a:prstGeom prst="rect">
              <a:avLst/>
            </a:prstGeom>
            <a:solidFill>
              <a:schemeClr val="accent5">
                <a:lumMod val="40000"/>
                <a:lumOff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lang="zh-TW" altLang="en-US" sz="1400" b="1" i="0" u="none" strike="noStrike" cap="none">
                <a:solidFill>
                  <a:schemeClr val="lt1"/>
                </a:solidFill>
                <a:latin typeface="Microsoft JhengHei"/>
                <a:ea typeface="Microsoft JhengHei"/>
                <a:cs typeface="Microsoft JhengHei"/>
              </a:endParaRPr>
            </a:p>
          </p:txBody>
        </p:sp>
        <p:sp>
          <p:nvSpPr>
            <p:cNvPr id="86" name="Shape 528">
              <a:extLst>
                <a:ext uri="{FF2B5EF4-FFF2-40B4-BE49-F238E27FC236}">
                  <a16:creationId xmlns:a16="http://schemas.microsoft.com/office/drawing/2014/main" id="{49341A29-A514-444D-B7C1-89292DFC5655}"/>
                </a:ext>
              </a:extLst>
            </p:cNvPr>
            <p:cNvSpPr/>
            <p:nvPr/>
          </p:nvSpPr>
          <p:spPr>
            <a:xfrm>
              <a:off x="5224060" y="3559076"/>
              <a:ext cx="3159632" cy="273050"/>
            </a:xfrm>
            <a:prstGeom prst="rect">
              <a:avLst/>
            </a:prstGeom>
            <a:solidFill>
              <a:schemeClr val="accent5">
                <a:lumMod val="40000"/>
                <a:lumOff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lang="zh-TW" altLang="en-US" sz="1400" b="1" i="0" u="none" strike="noStrike" cap="none">
                <a:solidFill>
                  <a:schemeClr val="lt1"/>
                </a:solidFill>
                <a:latin typeface="Microsoft JhengHei"/>
                <a:ea typeface="Microsoft JhengHei"/>
                <a:cs typeface="Microsoft JhengHei"/>
              </a:endParaRPr>
            </a:p>
          </p:txBody>
        </p:sp>
        <p:sp>
          <p:nvSpPr>
            <p:cNvPr id="87" name="Shape 528">
              <a:extLst>
                <a:ext uri="{FF2B5EF4-FFF2-40B4-BE49-F238E27FC236}">
                  <a16:creationId xmlns:a16="http://schemas.microsoft.com/office/drawing/2014/main" id="{FD35F20F-0E22-4616-9CE2-61B0E95C1C3E}"/>
                </a:ext>
              </a:extLst>
            </p:cNvPr>
            <p:cNvSpPr/>
            <p:nvPr/>
          </p:nvSpPr>
          <p:spPr>
            <a:xfrm>
              <a:off x="5224059" y="3870144"/>
              <a:ext cx="3159632" cy="273050"/>
            </a:xfrm>
            <a:prstGeom prst="rect">
              <a:avLst/>
            </a:prstGeom>
            <a:solidFill>
              <a:schemeClr val="accent5">
                <a:lumMod val="40000"/>
                <a:lumOff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lang="zh-TW" altLang="en-US" sz="1400" b="1" i="0" u="none" strike="noStrike" cap="none">
                <a:solidFill>
                  <a:schemeClr val="lt1"/>
                </a:solidFill>
                <a:latin typeface="Microsoft JhengHei"/>
                <a:ea typeface="Microsoft JhengHei"/>
                <a:cs typeface="Microsoft JhengHei"/>
              </a:endParaRPr>
            </a:p>
          </p:txBody>
        </p:sp>
        <p:sp>
          <p:nvSpPr>
            <p:cNvPr id="88" name="Shape 528">
              <a:extLst>
                <a:ext uri="{FF2B5EF4-FFF2-40B4-BE49-F238E27FC236}">
                  <a16:creationId xmlns:a16="http://schemas.microsoft.com/office/drawing/2014/main" id="{2FFE5DC4-F966-444C-94E2-460E596E8F3A}"/>
                </a:ext>
              </a:extLst>
            </p:cNvPr>
            <p:cNvSpPr/>
            <p:nvPr/>
          </p:nvSpPr>
          <p:spPr>
            <a:xfrm>
              <a:off x="832915" y="3248007"/>
              <a:ext cx="446816" cy="265815"/>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lang="zh-TW" altLang="en-US" sz="1400" b="1" i="0" u="none" strike="noStrike" cap="none">
                <a:solidFill>
                  <a:schemeClr val="lt1"/>
                </a:solidFill>
                <a:latin typeface="Microsoft JhengHei"/>
                <a:ea typeface="Microsoft JhengHei"/>
                <a:cs typeface="Microsoft JhengHei"/>
              </a:endParaRPr>
            </a:p>
          </p:txBody>
        </p:sp>
        <p:sp>
          <p:nvSpPr>
            <p:cNvPr id="89" name="Shape 528">
              <a:extLst>
                <a:ext uri="{FF2B5EF4-FFF2-40B4-BE49-F238E27FC236}">
                  <a16:creationId xmlns:a16="http://schemas.microsoft.com/office/drawing/2014/main" id="{857A2625-0217-4B84-8ABB-179330BB6F70}"/>
                </a:ext>
              </a:extLst>
            </p:cNvPr>
            <p:cNvSpPr/>
            <p:nvPr/>
          </p:nvSpPr>
          <p:spPr>
            <a:xfrm>
              <a:off x="1288667" y="3548571"/>
              <a:ext cx="446816" cy="276319"/>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lang="zh-TW" altLang="en-US" sz="1400" b="1" i="0" u="none" strike="noStrike" cap="none">
                <a:solidFill>
                  <a:schemeClr val="lt1"/>
                </a:solidFill>
                <a:latin typeface="Microsoft JhengHei"/>
                <a:ea typeface="Microsoft JhengHei"/>
                <a:cs typeface="Microsoft JhengHei"/>
              </a:endParaRPr>
            </a:p>
          </p:txBody>
        </p:sp>
        <p:sp>
          <p:nvSpPr>
            <p:cNvPr id="90" name="Shape 528">
              <a:extLst>
                <a:ext uri="{FF2B5EF4-FFF2-40B4-BE49-F238E27FC236}">
                  <a16:creationId xmlns:a16="http://schemas.microsoft.com/office/drawing/2014/main" id="{5F70A56B-735D-4875-94B2-14AF0EA26A7F}"/>
                </a:ext>
              </a:extLst>
            </p:cNvPr>
            <p:cNvSpPr/>
            <p:nvPr/>
          </p:nvSpPr>
          <p:spPr>
            <a:xfrm>
              <a:off x="5224059" y="3240772"/>
              <a:ext cx="446816" cy="287518"/>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lang="zh-TW" altLang="en-US" sz="1400" b="1" i="0" u="none" strike="noStrike" cap="none">
                <a:solidFill>
                  <a:schemeClr val="lt1"/>
                </a:solidFill>
                <a:latin typeface="Microsoft JhengHei"/>
                <a:ea typeface="Microsoft JhengHei"/>
                <a:cs typeface="Microsoft JhengHei"/>
              </a:endParaRPr>
            </a:p>
          </p:txBody>
        </p:sp>
        <p:sp>
          <p:nvSpPr>
            <p:cNvPr id="91" name="Shape 528">
              <a:extLst>
                <a:ext uri="{FF2B5EF4-FFF2-40B4-BE49-F238E27FC236}">
                  <a16:creationId xmlns:a16="http://schemas.microsoft.com/office/drawing/2014/main" id="{D71C1E6C-4301-4A47-8A49-56DD1A8EA365}"/>
                </a:ext>
              </a:extLst>
            </p:cNvPr>
            <p:cNvSpPr/>
            <p:nvPr/>
          </p:nvSpPr>
          <p:spPr>
            <a:xfrm>
              <a:off x="1795059" y="3863696"/>
              <a:ext cx="446816" cy="287518"/>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lang="zh-TW" altLang="en-US" sz="1400" b="1" i="0" u="none" strike="noStrike" cap="none">
                <a:solidFill>
                  <a:schemeClr val="lt1"/>
                </a:solidFill>
                <a:latin typeface="Microsoft JhengHei"/>
                <a:ea typeface="Microsoft JhengHei"/>
                <a:cs typeface="Microsoft JhengHei"/>
              </a:endParaRPr>
            </a:p>
          </p:txBody>
        </p:sp>
        <p:sp>
          <p:nvSpPr>
            <p:cNvPr id="92" name="Shape 528">
              <a:extLst>
                <a:ext uri="{FF2B5EF4-FFF2-40B4-BE49-F238E27FC236}">
                  <a16:creationId xmlns:a16="http://schemas.microsoft.com/office/drawing/2014/main" id="{587E4575-698A-4800-94E8-CF024A18CFFB}"/>
                </a:ext>
              </a:extLst>
            </p:cNvPr>
            <p:cNvSpPr/>
            <p:nvPr/>
          </p:nvSpPr>
          <p:spPr>
            <a:xfrm>
              <a:off x="5679809" y="3551842"/>
              <a:ext cx="446816" cy="287518"/>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lang="zh-TW" altLang="en-US" sz="1400" b="1" i="0" u="none" strike="noStrike" cap="none">
                <a:solidFill>
                  <a:schemeClr val="lt1"/>
                </a:solidFill>
                <a:latin typeface="Microsoft JhengHei"/>
                <a:ea typeface="Microsoft JhengHei"/>
                <a:cs typeface="Microsoft JhengHei"/>
              </a:endParaRPr>
            </a:p>
          </p:txBody>
        </p:sp>
        <p:sp>
          <p:nvSpPr>
            <p:cNvPr id="93" name="Shape 528">
              <a:extLst>
                <a:ext uri="{FF2B5EF4-FFF2-40B4-BE49-F238E27FC236}">
                  <a16:creationId xmlns:a16="http://schemas.microsoft.com/office/drawing/2014/main" id="{6DAFED71-D88E-4333-858D-5CBEDF7B0D8A}"/>
                </a:ext>
              </a:extLst>
            </p:cNvPr>
            <p:cNvSpPr/>
            <p:nvPr/>
          </p:nvSpPr>
          <p:spPr>
            <a:xfrm>
              <a:off x="6128327" y="3871315"/>
              <a:ext cx="446816" cy="287518"/>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lang="zh-TW" altLang="en-US" sz="1400" b="1" i="0" u="none" strike="noStrike" cap="none">
                <a:solidFill>
                  <a:schemeClr val="lt1"/>
                </a:solidFill>
                <a:latin typeface="Microsoft JhengHei"/>
                <a:ea typeface="Microsoft JhengHei"/>
                <a:cs typeface="Microsoft JhengHei"/>
              </a:endParaRPr>
            </a:p>
          </p:txBody>
        </p:sp>
        <p:sp>
          <p:nvSpPr>
            <p:cNvPr id="94" name="矩形: 圓角 93">
              <a:extLst>
                <a:ext uri="{FF2B5EF4-FFF2-40B4-BE49-F238E27FC236}">
                  <a16:creationId xmlns:a16="http://schemas.microsoft.com/office/drawing/2014/main" id="{C0885492-57D0-4053-A786-0891F05E6F07}"/>
                </a:ext>
              </a:extLst>
            </p:cNvPr>
            <p:cNvSpPr/>
            <p:nvPr/>
          </p:nvSpPr>
          <p:spPr>
            <a:xfrm>
              <a:off x="622699" y="3247418"/>
              <a:ext cx="7996866" cy="58226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22882493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pic>
        <p:nvPicPr>
          <p:cNvPr id="19" name="圖片 18">
            <a:extLst>
              <a:ext uri="{FF2B5EF4-FFF2-40B4-BE49-F238E27FC236}">
                <a16:creationId xmlns:a16="http://schemas.microsoft.com/office/drawing/2014/main" id="{686A5022-C657-7548-804A-40806EBF05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62726"/>
            <a:ext cx="9150681" cy="3304195"/>
          </a:xfrm>
          <a:prstGeom prst="rect">
            <a:avLst/>
          </a:prstGeom>
          <a:ln>
            <a:noFill/>
          </a:ln>
        </p:spPr>
      </p:pic>
      <p:pic>
        <p:nvPicPr>
          <p:cNvPr id="3" name="圖片 3" descr="一張含有 螢幕擷取畫面 的圖片&#10;&#10;描述是以非常高的可信度產生">
            <a:extLst>
              <a:ext uri="{FF2B5EF4-FFF2-40B4-BE49-F238E27FC236}">
                <a16:creationId xmlns:a16="http://schemas.microsoft.com/office/drawing/2014/main" id="{7AFEED6F-8576-465B-B370-DCC44645D3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7419" y="2056825"/>
            <a:ext cx="4436133" cy="2776698"/>
          </a:xfrm>
          <a:prstGeom prst="rect">
            <a:avLst/>
          </a:prstGeom>
          <a:ln>
            <a:solidFill>
              <a:schemeClr val="bg1">
                <a:lumMod val="85000"/>
              </a:schemeClr>
            </a:solidFill>
          </a:ln>
          <a:effectLst>
            <a:reflection blurRad="6350" stA="40000" endPos="12000" dir="5400000" sy="-100000" algn="bl" rotWithShape="0"/>
          </a:effectLst>
        </p:spPr>
      </p:pic>
      <p:sp>
        <p:nvSpPr>
          <p:cNvPr id="2" name="內容版面配置區 1">
            <a:extLst>
              <a:ext uri="{FF2B5EF4-FFF2-40B4-BE49-F238E27FC236}">
                <a16:creationId xmlns:a16="http://schemas.microsoft.com/office/drawing/2014/main" id="{6AC64253-05D1-F14E-9431-C9871D289805}"/>
              </a:ext>
            </a:extLst>
          </p:cNvPr>
          <p:cNvSpPr>
            <a:spLocks noGrp="1"/>
          </p:cNvSpPr>
          <p:nvPr>
            <p:ph idx="1"/>
          </p:nvPr>
        </p:nvSpPr>
        <p:spPr>
          <a:xfrm>
            <a:off x="267419" y="1145381"/>
            <a:ext cx="8994511" cy="1227138"/>
          </a:xfrm>
        </p:spPr>
        <p:txBody>
          <a:bodyPr/>
          <a:lstStyle/>
          <a:p>
            <a:r>
              <a:rPr kumimoji="1" lang="zh-TW" altLang="en-US" dirty="0"/>
              <a:t>除了快照，快照備份也支援首次備份時將整個磁碟區或 </a:t>
            </a:r>
            <a:r>
              <a:rPr kumimoji="1" lang="en" altLang="zh-TW" dirty="0"/>
              <a:t>LUN </a:t>
            </a:r>
            <a:r>
              <a:rPr kumimoji="1" lang="zh-TW" altLang="en-US" dirty="0"/>
              <a:t>匯出</a:t>
            </a:r>
          </a:p>
          <a:p>
            <a:r>
              <a:rPr kumimoji="1" lang="zh-TW" altLang="en-US" dirty="0"/>
              <a:t>一旦匯出後，鏡像檔可用手攜至遠端，匯入後再開始備份</a:t>
            </a:r>
          </a:p>
          <a:p>
            <a:endParaRPr kumimoji="1" lang="zh-TW" altLang="en-US" dirty="0"/>
          </a:p>
          <a:p>
            <a:endParaRPr kumimoji="1" lang="zh-TW" altLang="en-US" dirty="0"/>
          </a:p>
        </p:txBody>
      </p:sp>
      <p:sp>
        <p:nvSpPr>
          <p:cNvPr id="569" name="Shape 56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Arial"/>
              <a:buNone/>
            </a:pPr>
            <a:r>
              <a:rPr lang="zh-TW" dirty="0">
                <a:latin typeface="Microsoft JhengHei"/>
                <a:ea typeface="Microsoft JhengHei"/>
                <a:cs typeface="Microsoft JhengHei"/>
                <a:sym typeface="Microsoft JhengHei"/>
              </a:rPr>
              <a:t>快照備份任務支援首次備份匯</a:t>
            </a:r>
            <a:r>
              <a:rPr lang="zh-TW" altLang="en-US" dirty="0">
                <a:latin typeface="Microsoft JhengHei"/>
                <a:ea typeface="Microsoft JhengHei"/>
                <a:cs typeface="Microsoft JhengHei"/>
                <a:sym typeface="Microsoft JhengHei"/>
              </a:rPr>
              <a:t>出</a:t>
            </a:r>
            <a:r>
              <a:rPr lang="zh-TW" dirty="0">
                <a:latin typeface="Microsoft JhengHei"/>
                <a:ea typeface="Microsoft JhengHei"/>
                <a:cs typeface="Microsoft JhengHei"/>
                <a:sym typeface="Microsoft JhengHei"/>
              </a:rPr>
              <a:t>/匯</a:t>
            </a:r>
            <a:r>
              <a:rPr lang="zh-TW" altLang="en-US" dirty="0">
                <a:latin typeface="Microsoft JhengHei"/>
                <a:ea typeface="Microsoft JhengHei"/>
                <a:cs typeface="Microsoft JhengHei"/>
                <a:sym typeface="Microsoft JhengHei"/>
              </a:rPr>
              <a:t>入</a:t>
            </a:r>
            <a:endParaRPr sz="3200" i="0" u="none" strike="noStrike" cap="none" dirty="0">
              <a:solidFill>
                <a:schemeClr val="lt1"/>
              </a:solidFill>
              <a:latin typeface="Microsoft JhengHei"/>
              <a:ea typeface="Microsoft JhengHei"/>
              <a:cs typeface="Microsoft JhengHei"/>
              <a:sym typeface="Microsoft JhengHei"/>
            </a:endParaRPr>
          </a:p>
        </p:txBody>
      </p:sp>
      <p:grpSp>
        <p:nvGrpSpPr>
          <p:cNvPr id="7" name="群組 6">
            <a:extLst>
              <a:ext uri="{FF2B5EF4-FFF2-40B4-BE49-F238E27FC236}">
                <a16:creationId xmlns:a16="http://schemas.microsoft.com/office/drawing/2014/main" id="{8EBD90AD-AF57-E940-8AC1-BAD0285901B8}"/>
              </a:ext>
            </a:extLst>
          </p:cNvPr>
          <p:cNvGrpSpPr/>
          <p:nvPr/>
        </p:nvGrpSpPr>
        <p:grpSpPr>
          <a:xfrm>
            <a:off x="4703552" y="3227065"/>
            <a:ext cx="3907283" cy="1644546"/>
            <a:chOff x="4610918" y="3089865"/>
            <a:chExt cx="4315820" cy="1816496"/>
          </a:xfrm>
        </p:grpSpPr>
        <p:sp>
          <p:nvSpPr>
            <p:cNvPr id="22" name="Shape 557">
              <a:extLst>
                <a:ext uri="{FF2B5EF4-FFF2-40B4-BE49-F238E27FC236}">
                  <a16:creationId xmlns:a16="http://schemas.microsoft.com/office/drawing/2014/main" id="{2FE6FADD-AA7A-4F46-80C3-E897FA4D4B0A}"/>
                </a:ext>
              </a:extLst>
            </p:cNvPr>
            <p:cNvSpPr/>
            <p:nvPr/>
          </p:nvSpPr>
          <p:spPr>
            <a:xfrm>
              <a:off x="5965518" y="4158009"/>
              <a:ext cx="1216539" cy="503046"/>
            </a:xfrm>
            <a:prstGeom prst="rightArrow">
              <a:avLst>
                <a:gd name="adj1" fmla="val 50000"/>
                <a:gd name="adj2" fmla="val 60377"/>
              </a:avLst>
            </a:prstGeom>
            <a:gradFill>
              <a:gsLst>
                <a:gs pos="0">
                  <a:schemeClr val="bg1">
                    <a:alpha val="0"/>
                  </a:schemeClr>
                </a:gs>
                <a:gs pos="33000">
                  <a:schemeClr val="accent6">
                    <a:lumMod val="75000"/>
                  </a:scheme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a:p>
          </p:txBody>
        </p:sp>
        <p:sp>
          <p:nvSpPr>
            <p:cNvPr id="23" name="Shape 557">
              <a:extLst>
                <a:ext uri="{FF2B5EF4-FFF2-40B4-BE49-F238E27FC236}">
                  <a16:creationId xmlns:a16="http://schemas.microsoft.com/office/drawing/2014/main" id="{A22300CE-72E8-40BE-95D9-BF8A40F89508}"/>
                </a:ext>
              </a:extLst>
            </p:cNvPr>
            <p:cNvSpPr/>
            <p:nvPr/>
          </p:nvSpPr>
          <p:spPr>
            <a:xfrm>
              <a:off x="5965518" y="3261519"/>
              <a:ext cx="1216539" cy="503046"/>
            </a:xfrm>
            <a:prstGeom prst="rightArrow">
              <a:avLst>
                <a:gd name="adj1" fmla="val 50000"/>
                <a:gd name="adj2" fmla="val 60377"/>
              </a:avLst>
            </a:prstGeom>
            <a:gradFill>
              <a:gsLst>
                <a:gs pos="0">
                  <a:schemeClr val="bg1">
                    <a:alpha val="0"/>
                  </a:schemeClr>
                </a:gs>
                <a:gs pos="33000">
                  <a:schemeClr val="accent6">
                    <a:lumMod val="75000"/>
                  </a:scheme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a:p>
          </p:txBody>
        </p:sp>
        <p:pic>
          <p:nvPicPr>
            <p:cNvPr id="26" name="Shape 573">
              <a:extLst>
                <a:ext uri="{FF2B5EF4-FFF2-40B4-BE49-F238E27FC236}">
                  <a16:creationId xmlns:a16="http://schemas.microsoft.com/office/drawing/2014/main" id="{B1B6B4C3-F709-43E1-8467-9F352EB1EA39}"/>
                </a:ext>
              </a:extLst>
            </p:cNvPr>
            <p:cNvPicPr preferRelativeResize="0"/>
            <p:nvPr/>
          </p:nvPicPr>
          <p:blipFill>
            <a:blip r:embed="rId5" cstate="screen">
              <a:extLst>
                <a:ext uri="{28A0092B-C50C-407E-A947-70E740481C1C}">
                  <a14:useLocalDpi xmlns:a14="http://schemas.microsoft.com/office/drawing/2010/main"/>
                </a:ext>
              </a:extLst>
            </a:blip>
            <a:stretch>
              <a:fillRect/>
            </a:stretch>
          </p:blipFill>
          <p:spPr>
            <a:xfrm>
              <a:off x="4610918" y="3166226"/>
              <a:ext cx="1770948" cy="1570825"/>
            </a:xfrm>
            <a:prstGeom prst="rect">
              <a:avLst/>
            </a:prstGeom>
            <a:noFill/>
            <a:ln>
              <a:noFill/>
            </a:ln>
          </p:spPr>
        </p:pic>
        <p:pic>
          <p:nvPicPr>
            <p:cNvPr id="28" name="Shape 579" descr="https://www.qnap.com/i/_attach_file/product/photo/800_500/237_1480300406_TS-831X-Right-angle-of-elevation_V2.png">
              <a:extLst>
                <a:ext uri="{FF2B5EF4-FFF2-40B4-BE49-F238E27FC236}">
                  <a16:creationId xmlns:a16="http://schemas.microsoft.com/office/drawing/2014/main" id="{D8D65C5F-8614-4E34-8DB1-493B497F4129}"/>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129136" y="3976978"/>
              <a:ext cx="1432082" cy="895051"/>
            </a:xfrm>
            <a:prstGeom prst="rect">
              <a:avLst/>
            </a:prstGeom>
            <a:noFill/>
            <a:ln>
              <a:noFill/>
            </a:ln>
          </p:spPr>
        </p:pic>
        <p:pic>
          <p:nvPicPr>
            <p:cNvPr id="30" name="Shape 585" descr="https://www.qnap.com/i/_attach_file/product/photo/800_500/237_1480300406_TS-831X-Right-angle-of-elevation_V2.png">
              <a:extLst>
                <a:ext uri="{FF2B5EF4-FFF2-40B4-BE49-F238E27FC236}">
                  <a16:creationId xmlns:a16="http://schemas.microsoft.com/office/drawing/2014/main" id="{35C6897F-3443-45C5-AE5B-379E057FD6E8}"/>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7129136" y="3089865"/>
              <a:ext cx="1419382" cy="887113"/>
            </a:xfrm>
            <a:prstGeom prst="rect">
              <a:avLst/>
            </a:prstGeom>
            <a:noFill/>
            <a:ln>
              <a:noFill/>
            </a:ln>
          </p:spPr>
        </p:pic>
        <p:pic>
          <p:nvPicPr>
            <p:cNvPr id="31" name="Shape 586">
              <a:extLst>
                <a:ext uri="{FF2B5EF4-FFF2-40B4-BE49-F238E27FC236}">
                  <a16:creationId xmlns:a16="http://schemas.microsoft.com/office/drawing/2014/main" id="{FFFC61A7-7527-475F-9055-CB574D8ECF34}"/>
                </a:ext>
              </a:extLst>
            </p:cNvPr>
            <p:cNvPicPr preferRelativeResize="0"/>
            <p:nvPr/>
          </p:nvPicPr>
          <p:blipFill>
            <a:blip r:embed="rId8" cstate="screen">
              <a:extLst>
                <a:ext uri="{28A0092B-C50C-407E-A947-70E740481C1C}">
                  <a14:useLocalDpi xmlns:a14="http://schemas.microsoft.com/office/drawing/2010/main"/>
                </a:ext>
              </a:extLst>
            </a:blip>
            <a:stretch>
              <a:fillRect/>
            </a:stretch>
          </p:blipFill>
          <p:spPr>
            <a:xfrm>
              <a:off x="8195698" y="3411991"/>
              <a:ext cx="731040" cy="594297"/>
            </a:xfrm>
            <a:prstGeom prst="rect">
              <a:avLst/>
            </a:prstGeom>
            <a:noFill/>
            <a:ln>
              <a:noFill/>
            </a:ln>
          </p:spPr>
        </p:pic>
        <p:pic>
          <p:nvPicPr>
            <p:cNvPr id="33" name="Shape 586">
              <a:extLst>
                <a:ext uri="{FF2B5EF4-FFF2-40B4-BE49-F238E27FC236}">
                  <a16:creationId xmlns:a16="http://schemas.microsoft.com/office/drawing/2014/main" id="{E79DE055-9AFE-46E6-BEAF-9565E0F9BC37}"/>
                </a:ext>
              </a:extLst>
            </p:cNvPr>
            <p:cNvPicPr preferRelativeResize="0"/>
            <p:nvPr/>
          </p:nvPicPr>
          <p:blipFill>
            <a:blip r:embed="rId8" cstate="screen">
              <a:extLst>
                <a:ext uri="{28A0092B-C50C-407E-A947-70E740481C1C}">
                  <a14:useLocalDpi xmlns:a14="http://schemas.microsoft.com/office/drawing/2010/main"/>
                </a:ext>
              </a:extLst>
            </a:blip>
            <a:stretch>
              <a:fillRect/>
            </a:stretch>
          </p:blipFill>
          <p:spPr>
            <a:xfrm>
              <a:off x="8195698" y="4312064"/>
              <a:ext cx="731040" cy="594297"/>
            </a:xfrm>
            <a:prstGeom prst="rect">
              <a:avLst/>
            </a:prstGeom>
            <a:noFill/>
            <a:ln>
              <a:noFill/>
            </a:ln>
          </p:spPr>
        </p:pic>
        <p:pic>
          <p:nvPicPr>
            <p:cNvPr id="36" name="圖片 35">
              <a:extLst>
                <a:ext uri="{FF2B5EF4-FFF2-40B4-BE49-F238E27FC236}">
                  <a16:creationId xmlns:a16="http://schemas.microsoft.com/office/drawing/2014/main" id="{863ECB28-ECE2-4497-9C83-E2EB462D771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41017" y="3408201"/>
              <a:ext cx="397156" cy="243842"/>
            </a:xfrm>
            <a:prstGeom prst="rect">
              <a:avLst/>
            </a:prstGeom>
          </p:spPr>
        </p:pic>
        <p:pic>
          <p:nvPicPr>
            <p:cNvPr id="37" name="圖片 36">
              <a:extLst>
                <a:ext uri="{FF2B5EF4-FFF2-40B4-BE49-F238E27FC236}">
                  <a16:creationId xmlns:a16="http://schemas.microsoft.com/office/drawing/2014/main" id="{6ACB5ED2-5398-42E0-AFD9-AA9DFA0B78E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41017" y="4299119"/>
              <a:ext cx="397156" cy="243842"/>
            </a:xfrm>
            <a:prstGeom prst="rect">
              <a:avLst/>
            </a:prstGeom>
          </p:spPr>
        </p:pic>
      </p:grpSp>
      <p:pic>
        <p:nvPicPr>
          <p:cNvPr id="20" name="圖片 3" descr="一張含有 螢幕擷取畫面 的圖片&#10;&#10;描述是以非常高的可信度產生">
            <a:extLst>
              <a:ext uri="{FF2B5EF4-FFF2-40B4-BE49-F238E27FC236}">
                <a16:creationId xmlns:a16="http://schemas.microsoft.com/office/drawing/2014/main" id="{2603D38B-402B-DF42-AB17-65DB656C783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41090" y="3097307"/>
            <a:ext cx="3941381" cy="1223663"/>
          </a:xfrm>
          <a:prstGeom prst="rect">
            <a:avLst/>
          </a:prstGeom>
          <a:ln w="12700">
            <a:solidFill>
              <a:srgbClr val="FF0000"/>
            </a:solidFill>
          </a:ln>
          <a:effectLst>
            <a:outerShdw blurRad="50800" dist="38100" dir="13500000" algn="br" rotWithShape="0">
              <a:prstClr val="black">
                <a:alpha val="40000"/>
              </a:prstClr>
            </a:outerShdw>
          </a:effectLst>
        </p:spPr>
      </p:pic>
      <p:sp>
        <p:nvSpPr>
          <p:cNvPr id="27" name="Shape 575">
            <a:extLst>
              <a:ext uri="{FF2B5EF4-FFF2-40B4-BE49-F238E27FC236}">
                <a16:creationId xmlns:a16="http://schemas.microsoft.com/office/drawing/2014/main" id="{388AFFF4-5343-41EF-AF2A-573DDA84AB9C}"/>
              </a:ext>
            </a:extLst>
          </p:cNvPr>
          <p:cNvSpPr/>
          <p:nvPr/>
        </p:nvSpPr>
        <p:spPr>
          <a:xfrm>
            <a:off x="1063591" y="4273007"/>
            <a:ext cx="2539625" cy="273050"/>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zh-TW" b="1">
                <a:solidFill>
                  <a:schemeClr val="lt1"/>
                </a:solidFill>
                <a:latin typeface="Microsoft JhengHei"/>
                <a:ea typeface="Microsoft JhengHei"/>
                <a:cs typeface="Microsoft JhengHei"/>
                <a:sym typeface="Microsoft JhengHei"/>
              </a:rPr>
              <a:t>完整磁碟區</a:t>
            </a:r>
            <a:endParaRPr sz="1400" b="1" i="0" u="none" strike="noStrike" cap="none">
              <a:solidFill>
                <a:schemeClr val="lt1"/>
              </a:solidFill>
              <a:latin typeface="Microsoft JhengHei"/>
              <a:ea typeface="Microsoft JhengHei"/>
              <a:cs typeface="Microsoft JhengHei"/>
              <a:sym typeface="Microsoft JhengHei"/>
            </a:endParaRPr>
          </a:p>
        </p:txBody>
      </p:sp>
      <p:sp>
        <p:nvSpPr>
          <p:cNvPr id="34" name="Shape 557">
            <a:extLst>
              <a:ext uri="{FF2B5EF4-FFF2-40B4-BE49-F238E27FC236}">
                <a16:creationId xmlns:a16="http://schemas.microsoft.com/office/drawing/2014/main" id="{473793F1-11E7-4965-88DB-C96C76888B51}"/>
              </a:ext>
            </a:extLst>
          </p:cNvPr>
          <p:cNvSpPr/>
          <p:nvPr/>
        </p:nvSpPr>
        <p:spPr>
          <a:xfrm>
            <a:off x="3667137" y="4158009"/>
            <a:ext cx="1216539" cy="503046"/>
          </a:xfrm>
          <a:prstGeom prst="rightArrow">
            <a:avLst>
              <a:gd name="adj1" fmla="val 50000"/>
              <a:gd name="adj2" fmla="val 60377"/>
            </a:avLst>
          </a:prstGeom>
          <a:gradFill>
            <a:gsLst>
              <a:gs pos="0">
                <a:schemeClr val="bg1">
                  <a:alpha val="95000"/>
                </a:schemeClr>
              </a:gs>
              <a:gs pos="33000">
                <a:schemeClr val="accent6">
                  <a:lumMod val="75000"/>
                </a:scheme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a:p>
        </p:txBody>
      </p:sp>
      <p:pic>
        <p:nvPicPr>
          <p:cNvPr id="35" name="Shape 559" descr="ç¸éåç">
            <a:extLst>
              <a:ext uri="{FF2B5EF4-FFF2-40B4-BE49-F238E27FC236}">
                <a16:creationId xmlns:a16="http://schemas.microsoft.com/office/drawing/2014/main" id="{F4420DFE-7F25-4482-94BF-64B9015149BD}"/>
              </a:ext>
            </a:extLst>
          </p:cNvPr>
          <p:cNvPicPr preferRelativeResize="0"/>
          <p:nvPr/>
        </p:nvPicPr>
        <p:blipFill rotWithShape="1">
          <a:blip r:embed="rId11" cstate="screen">
            <a:alphaModFix/>
            <a:biLevel thresh="25000"/>
            <a:extLst>
              <a:ext uri="{28A0092B-C50C-407E-A947-70E740481C1C}">
                <a14:useLocalDpi xmlns:a14="http://schemas.microsoft.com/office/drawing/2010/main"/>
              </a:ext>
            </a:extLst>
          </a:blip>
          <a:srcRect/>
          <a:stretch/>
        </p:blipFill>
        <p:spPr>
          <a:xfrm rot="773816">
            <a:off x="4074741" y="4235755"/>
            <a:ext cx="387542" cy="351352"/>
          </a:xfrm>
          <a:prstGeom prst="rect">
            <a:avLst/>
          </a:prstGeom>
          <a:noFill/>
          <a:ln>
            <a:noFill/>
          </a:ln>
        </p:spPr>
      </p:pic>
      <p:pic>
        <p:nvPicPr>
          <p:cNvPr id="24" name="圖片 23" descr="對話框-03.png">
            <a:extLst>
              <a:ext uri="{FF2B5EF4-FFF2-40B4-BE49-F238E27FC236}">
                <a16:creationId xmlns:a16="http://schemas.microsoft.com/office/drawing/2014/main" id="{96560C44-6A5C-734C-B3A6-0AEBC613FCB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flipH="1">
            <a:off x="4924633" y="1978558"/>
            <a:ext cx="3785258" cy="1466201"/>
          </a:xfrm>
          <a:prstGeom prst="rect">
            <a:avLst/>
          </a:prstGeom>
        </p:spPr>
      </p:pic>
      <p:sp>
        <p:nvSpPr>
          <p:cNvPr id="32" name="Shape 179">
            <a:extLst>
              <a:ext uri="{FF2B5EF4-FFF2-40B4-BE49-F238E27FC236}">
                <a16:creationId xmlns:a16="http://schemas.microsoft.com/office/drawing/2014/main" id="{4BC43CC7-8F78-4617-BBCB-C29574EB80CC}"/>
              </a:ext>
            </a:extLst>
          </p:cNvPr>
          <p:cNvSpPr/>
          <p:nvPr/>
        </p:nvSpPr>
        <p:spPr>
          <a:xfrm>
            <a:off x="5240596" y="2323988"/>
            <a:ext cx="3039320" cy="696294"/>
          </a:xfrm>
          <a:prstGeom prst="wedgeRectCallout">
            <a:avLst>
              <a:gd name="adj1" fmla="val -22385"/>
              <a:gd name="adj2" fmla="val 47244"/>
            </a:avLst>
          </a:prstGeom>
          <a:noFill/>
          <a:ln w="25400" cap="flat" cmpd="sng">
            <a:noFill/>
            <a:prstDash val="solid"/>
            <a:round/>
            <a:headEnd type="none" w="sm" len="sm"/>
            <a:tailEnd type="none" w="sm" len="sm"/>
          </a:ln>
        </p:spPr>
        <p:txBody>
          <a:bodyPr spcFirstLastPara="1" wrap="square" lIns="91425" tIns="45700" rIns="91425" bIns="45700" anchor="ctr" anchorCtr="0">
            <a:noAutofit/>
          </a:bodyPr>
          <a:lstStyle/>
          <a:p>
            <a:r>
              <a:rPr lang="zh-TW" altLang="en-US" b="1" dirty="0">
                <a:solidFill>
                  <a:schemeClr val="tx1"/>
                </a:solidFill>
                <a:latin typeface="Microsoft JhengHei" panose="020B0604030504040204" pitchFamily="34" charset="-120"/>
                <a:ea typeface="Microsoft JhengHei" panose="020B0604030504040204" pitchFamily="34" charset="-120"/>
                <a:cs typeface="Microsoft JhengHei"/>
              </a:rPr>
              <a:t>使用快照備份任務匯出匯入可大幅降低建立多個遠端</a:t>
            </a:r>
            <a:r>
              <a:rPr lang="zh-TW" altLang="en-US" b="1">
                <a:solidFill>
                  <a:schemeClr val="tx1"/>
                </a:solidFill>
                <a:latin typeface="Microsoft JhengHei" panose="020B0604030504040204" pitchFamily="34" charset="-120"/>
                <a:ea typeface="Microsoft JhengHei" panose="020B0604030504040204" pitchFamily="34" charset="-120"/>
                <a:cs typeface="Microsoft JhengHei"/>
              </a:rPr>
              <a:t>備份任務所需時間</a:t>
            </a:r>
            <a:endParaRPr lang="zh-TW" altLang="en-US" b="1" dirty="0">
              <a:solidFill>
                <a:schemeClr val="tx1"/>
              </a:solidFill>
              <a:latin typeface="Microsoft JhengHei" panose="020B0604030504040204" pitchFamily="34" charset="-120"/>
              <a:ea typeface="Microsoft JhengHei" panose="020B0604030504040204" pitchFamily="34" charset="-120"/>
              <a:cs typeface="Microsoft JhengHei"/>
            </a:endParaRPr>
          </a:p>
        </p:txBody>
      </p:sp>
    </p:spTree>
    <p:extLst>
      <p:ext uri="{BB962C8B-B14F-4D97-AF65-F5344CB8AC3E}">
        <p14:creationId xmlns:p14="http://schemas.microsoft.com/office/powerpoint/2010/main" val="41593603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pic>
        <p:nvPicPr>
          <p:cNvPr id="14" name="圖片 13">
            <a:extLst>
              <a:ext uri="{FF2B5EF4-FFF2-40B4-BE49-F238E27FC236}">
                <a16:creationId xmlns:a16="http://schemas.microsoft.com/office/drawing/2014/main" id="{A77F01E4-E65E-3E47-AA89-ACF6CAD46F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62726"/>
            <a:ext cx="9150681" cy="3304195"/>
          </a:xfrm>
          <a:prstGeom prst="rect">
            <a:avLst/>
          </a:prstGeom>
          <a:ln>
            <a:noFill/>
          </a:ln>
        </p:spPr>
      </p:pic>
      <p:sp>
        <p:nvSpPr>
          <p:cNvPr id="12" name="Shape 429">
            <a:extLst>
              <a:ext uri="{FF2B5EF4-FFF2-40B4-BE49-F238E27FC236}">
                <a16:creationId xmlns:a16="http://schemas.microsoft.com/office/drawing/2014/main" id="{4B51C432-8372-4C27-A346-ED963EC615C1}"/>
              </a:ext>
            </a:extLst>
          </p:cNvPr>
          <p:cNvSpPr/>
          <p:nvPr/>
        </p:nvSpPr>
        <p:spPr>
          <a:xfrm rot="16200000" flipH="1">
            <a:off x="-136476" y="3009014"/>
            <a:ext cx="2642260" cy="1195829"/>
          </a:xfrm>
          <a:prstGeom prst="triangle">
            <a:avLst>
              <a:gd name="adj" fmla="val 84846"/>
            </a:avLst>
          </a:prstGeom>
          <a:gradFill>
            <a:gsLst>
              <a:gs pos="0">
                <a:schemeClr val="accent5">
                  <a:lumMod val="60000"/>
                  <a:lumOff val="40000"/>
                </a:schemeClr>
              </a:gs>
              <a:gs pos="20000">
                <a:schemeClr val="accent5">
                  <a:lumMod val="60000"/>
                  <a:lumOff val="40000"/>
                </a:schemeClr>
              </a:gs>
              <a:gs pos="100000">
                <a:schemeClr val="bg1">
                  <a:alpha val="0"/>
                </a:schemeClr>
              </a:gs>
            </a:gsLst>
            <a:lin ang="18900000" scaled="1"/>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 name="圖片 2">
            <a:extLst>
              <a:ext uri="{FF2B5EF4-FFF2-40B4-BE49-F238E27FC236}">
                <a16:creationId xmlns:a16="http://schemas.microsoft.com/office/drawing/2014/main" id="{EE158537-E3A6-4401-A8BE-294B93A701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82569" y="2285797"/>
            <a:ext cx="3905428" cy="2470793"/>
          </a:xfrm>
          <a:prstGeom prst="rect">
            <a:avLst/>
          </a:prstGeom>
          <a:effectLst>
            <a:reflection blurRad="6350" stA="32000" endPos="11000" dist="50800" dir="5400000" sy="-100000" algn="bl" rotWithShape="0"/>
          </a:effectLst>
        </p:spPr>
      </p:pic>
      <p:pic>
        <p:nvPicPr>
          <p:cNvPr id="13" name="圖片 12" descr="對話框-03.png">
            <a:extLst>
              <a:ext uri="{FF2B5EF4-FFF2-40B4-BE49-F238E27FC236}">
                <a16:creationId xmlns:a16="http://schemas.microsoft.com/office/drawing/2014/main" id="{E7BE69D4-9E13-E44E-8272-3FFD21E280F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10683" y="1905896"/>
            <a:ext cx="2477007" cy="1602541"/>
          </a:xfrm>
          <a:prstGeom prst="rect">
            <a:avLst/>
          </a:prstGeom>
        </p:spPr>
      </p:pic>
      <p:sp>
        <p:nvSpPr>
          <p:cNvPr id="2" name="內容版面配置區 1">
            <a:extLst>
              <a:ext uri="{FF2B5EF4-FFF2-40B4-BE49-F238E27FC236}">
                <a16:creationId xmlns:a16="http://schemas.microsoft.com/office/drawing/2014/main" id="{6AC64253-05D1-F14E-9431-C9871D289805}"/>
              </a:ext>
            </a:extLst>
          </p:cNvPr>
          <p:cNvSpPr>
            <a:spLocks noGrp="1"/>
          </p:cNvSpPr>
          <p:nvPr>
            <p:ph idx="1"/>
          </p:nvPr>
        </p:nvSpPr>
        <p:spPr>
          <a:xfrm>
            <a:off x="145776" y="1063626"/>
            <a:ext cx="8496780" cy="1299567"/>
          </a:xfrm>
        </p:spPr>
        <p:txBody>
          <a:bodyPr vert="horz" lIns="91440" tIns="45720" rIns="91440" bIns="45720" rtlCol="0" anchor="t">
            <a:normAutofit/>
          </a:bodyPr>
          <a:lstStyle/>
          <a:p>
            <a:r>
              <a:rPr kumimoji="1" lang="en-US" altLang="zh-TW" dirty="0"/>
              <a:t>iSCSI LUN </a:t>
            </a:r>
            <a:r>
              <a:rPr kumimoji="1" lang="zh-TW" altLang="en-US" dirty="0"/>
              <a:t>也可透過匯出到 </a:t>
            </a:r>
            <a:r>
              <a:rPr kumimoji="1" lang="en-US" altLang="zh-TW" dirty="0"/>
              <a:t>Linux</a:t>
            </a:r>
            <a:r>
              <a:rPr kumimoji="1" lang="zh-TW" altLang="en-US" dirty="0"/>
              <a:t>、</a:t>
            </a:r>
            <a:r>
              <a:rPr kumimoji="1" lang="en-US" altLang="zh-TW" dirty="0"/>
              <a:t>Windows</a:t>
            </a:r>
            <a:r>
              <a:rPr kumimoji="1" lang="zh-TW" altLang="en-US" dirty="0"/>
              <a:t>或本地目錄</a:t>
            </a:r>
            <a:endParaRPr kumimoji="1" lang="en-US" altLang="zh-TW" dirty="0"/>
          </a:p>
          <a:p>
            <a:r>
              <a:rPr kumimoji="1" lang="zh-TW" altLang="en-US" dirty="0"/>
              <a:t>將 </a:t>
            </a:r>
            <a:r>
              <a:rPr kumimoji="1" lang="en-US" altLang="zh-TW" dirty="0"/>
              <a:t>iSCSI</a:t>
            </a:r>
            <a:r>
              <a:rPr kumimoji="1" lang="zh-TW" altLang="en-US" dirty="0"/>
              <a:t> </a:t>
            </a:r>
            <a:r>
              <a:rPr kumimoji="1" lang="en-US" altLang="zh-TW" dirty="0"/>
              <a:t>LUN </a:t>
            </a:r>
            <a:r>
              <a:rPr kumimoji="1" lang="zh-TW" altLang="en-US" dirty="0"/>
              <a:t>匯出為靜態鏡像檔，於需要時可匯入到同一台或不同台</a:t>
            </a:r>
            <a:r>
              <a:rPr kumimoji="1" lang="en-US" altLang="zh-TW" dirty="0"/>
              <a:t>NAS</a:t>
            </a:r>
            <a:r>
              <a:rPr kumimoji="1" lang="zh-TW" altLang="en-US" dirty="0"/>
              <a:t>，並且維持所有</a:t>
            </a:r>
            <a:r>
              <a:rPr kumimoji="1" lang="en-US" altLang="zh-TW" dirty="0"/>
              <a:t> LUN</a:t>
            </a:r>
            <a:r>
              <a:rPr kumimoji="1" lang="zh-TW" altLang="en-US" dirty="0"/>
              <a:t> 的設定與其中資料</a:t>
            </a:r>
            <a:endParaRPr lang="en-US" altLang="zh-TW" dirty="0"/>
          </a:p>
          <a:p>
            <a:endParaRPr kumimoji="1" lang="zh-TW" altLang="en-US" dirty="0"/>
          </a:p>
        </p:txBody>
      </p:sp>
      <p:sp>
        <p:nvSpPr>
          <p:cNvPr id="569" name="Shape 56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Arial"/>
              <a:buNone/>
            </a:pPr>
            <a:r>
              <a:rPr lang="en-US" altLang="zh-TW">
                <a:latin typeface="Microsoft JhengHei"/>
                <a:ea typeface="Microsoft JhengHei"/>
                <a:cs typeface="Microsoft JhengHei"/>
                <a:sym typeface="Microsoft JhengHei"/>
              </a:rPr>
              <a:t> iSCSI LUN</a:t>
            </a:r>
            <a:r>
              <a:rPr lang="zh-TW" altLang="en-US">
                <a:latin typeface="Microsoft JhengHei"/>
                <a:ea typeface="Microsoft JhengHei"/>
                <a:cs typeface="Microsoft JhengHei"/>
                <a:sym typeface="Microsoft JhengHei"/>
              </a:rPr>
              <a:t> 匯出</a:t>
            </a:r>
            <a:r>
              <a:rPr lang="zh-TW">
                <a:latin typeface="Microsoft JhengHei"/>
                <a:ea typeface="Microsoft JhengHei"/>
                <a:cs typeface="Microsoft JhengHei"/>
                <a:sym typeface="Microsoft JhengHei"/>
              </a:rPr>
              <a:t>/匯</a:t>
            </a:r>
            <a:r>
              <a:rPr lang="zh-TW" altLang="en-US">
                <a:latin typeface="Microsoft JhengHei"/>
                <a:ea typeface="Microsoft JhengHei"/>
                <a:cs typeface="Microsoft JhengHei"/>
                <a:sym typeface="Microsoft JhengHei"/>
              </a:rPr>
              <a:t>入到不同主機</a:t>
            </a:r>
            <a:endParaRPr sz="3200" i="0" u="none" strike="noStrike" cap="none">
              <a:solidFill>
                <a:schemeClr val="lt1"/>
              </a:solidFill>
              <a:latin typeface="Microsoft JhengHei"/>
              <a:ea typeface="Microsoft JhengHei"/>
              <a:cs typeface="Microsoft JhengHei"/>
              <a:sym typeface="Microsoft JhengHei"/>
            </a:endParaRPr>
          </a:p>
        </p:txBody>
      </p:sp>
      <p:sp>
        <p:nvSpPr>
          <p:cNvPr id="582" name="Shape 582"/>
          <p:cNvSpPr txBox="1"/>
          <p:nvPr/>
        </p:nvSpPr>
        <p:spPr>
          <a:xfrm>
            <a:off x="0" y="5448653"/>
            <a:ext cx="5001690"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zh-TW" sz="800" b="0" i="0" u="none" strike="noStrike" cap="none" dirty="0">
                <a:solidFill>
                  <a:schemeClr val="lt1"/>
                </a:solidFill>
                <a:latin typeface="Arial"/>
                <a:ea typeface="Arial"/>
                <a:cs typeface="Arial"/>
                <a:sym typeface="Arial"/>
              </a:rPr>
              <a:t>Both the source and destination NAS must be at QTS version equal to or above 4.3.5 to use this function.</a:t>
            </a:r>
            <a:endParaRPr sz="800" b="0" i="0" u="none" strike="noStrike" cap="none" dirty="0">
              <a:solidFill>
                <a:schemeClr val="lt1"/>
              </a:solidFill>
              <a:latin typeface="Arial"/>
              <a:ea typeface="Arial"/>
              <a:cs typeface="Arial"/>
              <a:sym typeface="Arial"/>
            </a:endParaRPr>
          </a:p>
        </p:txBody>
      </p:sp>
      <p:pic>
        <p:nvPicPr>
          <p:cNvPr id="22" name="Shape 585" descr="https://www.qnap.com/i/_attach_file/product/photo/800_500/237_1480300406_TS-831X-Right-angle-of-elevation_V2.png">
            <a:extLst>
              <a:ext uri="{FF2B5EF4-FFF2-40B4-BE49-F238E27FC236}">
                <a16:creationId xmlns:a16="http://schemas.microsoft.com/office/drawing/2014/main" id="{B5057F93-D1F5-413C-BA42-C2F7D8D8B21A}"/>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83841" y="3797666"/>
            <a:ext cx="1419382" cy="887113"/>
          </a:xfrm>
          <a:prstGeom prst="rect">
            <a:avLst/>
          </a:prstGeom>
          <a:noFill/>
          <a:ln>
            <a:noFill/>
          </a:ln>
        </p:spPr>
      </p:pic>
      <p:pic>
        <p:nvPicPr>
          <p:cNvPr id="2050" name="Picture 2">
            <a:extLst>
              <a:ext uri="{FF2B5EF4-FFF2-40B4-BE49-F238E27FC236}">
                <a16:creationId xmlns:a16="http://schemas.microsoft.com/office/drawing/2014/main" id="{C5145774-0AE9-44AF-8D98-B67A3972B15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5956161" y="3263508"/>
            <a:ext cx="1048944" cy="118215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062" name="Picture 14" descr="ç¸éåç">
            <a:extLst>
              <a:ext uri="{FF2B5EF4-FFF2-40B4-BE49-F238E27FC236}">
                <a16:creationId xmlns:a16="http://schemas.microsoft.com/office/drawing/2014/main" id="{99B4D907-F912-406A-A117-C978AF0B08D0}"/>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624016" y="3232333"/>
            <a:ext cx="1238250" cy="1238250"/>
          </a:xfrm>
          <a:prstGeom prst="rect">
            <a:avLst/>
          </a:prstGeom>
          <a:noFill/>
          <a:effectLst/>
          <a:extLst>
            <a:ext uri="{909E8E84-426E-40DD-AFC4-6F175D3DCCD1}">
              <a14:hiddenFill xmlns:a14="http://schemas.microsoft.com/office/drawing/2010/main">
                <a:solidFill>
                  <a:srgbClr val="FFFFFF"/>
                </a:solidFill>
              </a14:hiddenFill>
            </a:ext>
          </a:extLst>
        </p:spPr>
      </p:pic>
      <p:sp>
        <p:nvSpPr>
          <p:cNvPr id="6" name="Shape 179">
            <a:extLst>
              <a:ext uri="{FF2B5EF4-FFF2-40B4-BE49-F238E27FC236}">
                <a16:creationId xmlns:a16="http://schemas.microsoft.com/office/drawing/2014/main" id="{678B6A8C-4573-44F3-AAEB-7443B5A05623}"/>
              </a:ext>
            </a:extLst>
          </p:cNvPr>
          <p:cNvSpPr/>
          <p:nvPr/>
        </p:nvSpPr>
        <p:spPr>
          <a:xfrm>
            <a:off x="6170085" y="2205788"/>
            <a:ext cx="1886424" cy="854243"/>
          </a:xfrm>
          <a:prstGeom prst="wedgeRectCallout">
            <a:avLst>
              <a:gd name="adj1" fmla="val 39152"/>
              <a:gd name="adj2" fmla="val 43022"/>
            </a:avLst>
          </a:prstGeom>
          <a:noFill/>
          <a:ln w="25400" cap="flat" cmpd="sng">
            <a:noFill/>
            <a:prstDash val="solid"/>
            <a:round/>
            <a:headEnd type="none" w="sm" len="sm"/>
            <a:tailEnd type="none" w="sm" len="sm"/>
          </a:ln>
        </p:spPr>
        <p:txBody>
          <a:bodyPr spcFirstLastPara="1" wrap="square" lIns="91425" tIns="45700" rIns="91425" bIns="45700" anchor="ctr" anchorCtr="0">
            <a:noAutofit/>
          </a:bodyPr>
          <a:lstStyle/>
          <a:p>
            <a:r>
              <a:rPr lang="en-US" altLang="zh-TW" b="1" dirty="0" err="1">
                <a:solidFill>
                  <a:schemeClr val="tx1"/>
                </a:solidFill>
                <a:latin typeface="+mj-ea"/>
                <a:ea typeface="+mj-ea"/>
                <a:cs typeface="Microsoft JhengHei"/>
              </a:rPr>
              <a:t>當僅有一台</a:t>
            </a:r>
            <a:r>
              <a:rPr lang="en-US" altLang="zh-TW" b="1" dirty="0">
                <a:solidFill>
                  <a:schemeClr val="tx1"/>
                </a:solidFill>
                <a:latin typeface="+mj-ea"/>
                <a:ea typeface="+mj-ea"/>
                <a:cs typeface="Microsoft JhengHei"/>
              </a:rPr>
              <a:t> NAS </a:t>
            </a:r>
            <a:r>
              <a:rPr lang="en-US" altLang="zh-TW" b="1" dirty="0" err="1">
                <a:solidFill>
                  <a:schemeClr val="tx1"/>
                </a:solidFill>
                <a:latin typeface="+mj-ea"/>
                <a:ea typeface="+mj-ea"/>
                <a:cs typeface="Microsoft JhengHei"/>
              </a:rPr>
              <a:t>時，也可將</a:t>
            </a:r>
            <a:r>
              <a:rPr lang="zh-TW" altLang="en-US" b="1" dirty="0">
                <a:solidFill>
                  <a:schemeClr val="tx1"/>
                </a:solidFill>
                <a:latin typeface="+mj-ea"/>
                <a:ea typeface="+mj-ea"/>
                <a:cs typeface="Microsoft JhengHei"/>
              </a:rPr>
              <a:t> </a:t>
            </a:r>
            <a:r>
              <a:rPr lang="en-US" altLang="zh-TW" b="1" dirty="0" err="1">
                <a:solidFill>
                  <a:schemeClr val="tx1"/>
                </a:solidFill>
                <a:latin typeface="+mj-ea"/>
                <a:ea typeface="+mj-ea"/>
                <a:cs typeface="Microsoft JhengHei"/>
              </a:rPr>
              <a:t>iSCSI</a:t>
            </a:r>
            <a:r>
              <a:rPr lang="en-US" altLang="zh-TW" b="1" dirty="0">
                <a:solidFill>
                  <a:schemeClr val="tx1"/>
                </a:solidFill>
                <a:latin typeface="+mj-ea"/>
                <a:ea typeface="+mj-ea"/>
                <a:cs typeface="Microsoft JhengHei"/>
              </a:rPr>
              <a:t> LUN </a:t>
            </a:r>
            <a:r>
              <a:rPr lang="en-US" altLang="zh-TW" b="1" dirty="0" err="1">
                <a:solidFill>
                  <a:schemeClr val="tx1"/>
                </a:solidFill>
                <a:latin typeface="+mj-ea"/>
                <a:ea typeface="+mj-ea"/>
                <a:cs typeface="Microsoft JhengHei"/>
              </a:rPr>
              <a:t>進行異地備份</a:t>
            </a:r>
            <a:endParaRPr lang="en-US" altLang="zh-TW" b="1" dirty="0">
              <a:solidFill>
                <a:schemeClr val="tx1"/>
              </a:solidFill>
              <a:latin typeface="微軟正黑體"/>
              <a:ea typeface="微軟正黑體"/>
              <a:cs typeface="Microsoft JhengHei"/>
            </a:endParaRPr>
          </a:p>
        </p:txBody>
      </p:sp>
      <p:pic>
        <p:nvPicPr>
          <p:cNvPr id="2054" name="Picture 6">
            <a:extLst>
              <a:ext uri="{FF2B5EF4-FFF2-40B4-BE49-F238E27FC236}">
                <a16:creationId xmlns:a16="http://schemas.microsoft.com/office/drawing/2014/main" id="{5C93F877-03EE-4632-9B7E-407842C45CD9}"/>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6926187" y="3492218"/>
            <a:ext cx="953622" cy="916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24469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Shape 518"/>
          <p:cNvSpPr txBox="1">
            <a:spLocks noGrp="1"/>
          </p:cNvSpPr>
          <p:nvPr>
            <p:ph type="title"/>
          </p:nvPr>
        </p:nvSpPr>
        <p:spPr>
          <a:xfrm>
            <a:off x="214275" y="220475"/>
            <a:ext cx="8787000" cy="852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Arial"/>
              <a:buNone/>
            </a:pPr>
            <a:r>
              <a:rPr lang="zh-TW" sz="3600">
                <a:latin typeface="Microsoft JhengHei"/>
                <a:ea typeface="Microsoft JhengHei"/>
                <a:cs typeface="Microsoft JhengHei"/>
                <a:sym typeface="Microsoft JhengHei"/>
              </a:rPr>
              <a:t>在不同備份方式間作更有效的選擇</a:t>
            </a:r>
            <a:endParaRPr sz="3600" i="0" u="none" strike="noStrike" cap="none">
              <a:solidFill>
                <a:schemeClr val="lt1"/>
              </a:solidFill>
              <a:latin typeface="Microsoft JhengHei"/>
              <a:ea typeface="Microsoft JhengHei"/>
              <a:cs typeface="Microsoft JhengHei"/>
              <a:sym typeface="Microsoft JhengHei"/>
            </a:endParaRPr>
          </a:p>
        </p:txBody>
      </p:sp>
      <p:sp>
        <p:nvSpPr>
          <p:cNvPr id="519" name="Shape 519"/>
          <p:cNvSpPr txBox="1"/>
          <p:nvPr/>
        </p:nvSpPr>
        <p:spPr>
          <a:xfrm>
            <a:off x="214276" y="1178559"/>
            <a:ext cx="8786999" cy="2714535"/>
          </a:xfrm>
          <a:prstGeom prst="rect">
            <a:avLst/>
          </a:prstGeom>
          <a:noFill/>
          <a:ln>
            <a:noFill/>
          </a:ln>
        </p:spPr>
        <p:txBody>
          <a:bodyPr spcFirstLastPara="1" wrap="square" lIns="68550" tIns="34250" rIns="68550" bIns="34250" anchor="t" anchorCtr="0">
            <a:noAutofit/>
          </a:bodyPr>
          <a:lstStyle/>
          <a:p>
            <a:pPr marL="101600" marR="0" lvl="0" algn="l" rtl="0">
              <a:lnSpc>
                <a:spcPct val="100000"/>
              </a:lnSpc>
              <a:spcBef>
                <a:spcPts val="0"/>
              </a:spcBef>
              <a:spcAft>
                <a:spcPts val="0"/>
              </a:spcAft>
              <a:buClr>
                <a:srgbClr val="044981"/>
              </a:buClr>
              <a:buSzPts val="1800"/>
            </a:pPr>
            <a:r>
              <a:rPr lang="zh-TW" sz="2000" b="1" dirty="0">
                <a:solidFill>
                  <a:schemeClr val="tx1">
                    <a:lumMod val="75000"/>
                    <a:lumOff val="25000"/>
                  </a:schemeClr>
                </a:solidFill>
                <a:latin typeface="Microsoft JhengHei"/>
                <a:ea typeface="Microsoft JhengHei"/>
                <a:cs typeface="Microsoft JhengHei"/>
                <a:sym typeface="Microsoft JhengHei"/>
              </a:rPr>
              <a:t>透過快照備份保險庫來源端還原，快照備份將是備份整個磁碟區的最佳選擇</a:t>
            </a:r>
            <a:endParaRPr sz="2000" b="1" i="0" u="none" strike="noStrike" cap="none" dirty="0">
              <a:solidFill>
                <a:schemeClr val="tx1">
                  <a:lumMod val="75000"/>
                  <a:lumOff val="25000"/>
                </a:schemeClr>
              </a:solidFill>
              <a:latin typeface="Microsoft JhengHei"/>
              <a:ea typeface="Microsoft JhengHei"/>
              <a:cs typeface="Microsoft JhengHei"/>
              <a:sym typeface="Microsoft JhengHei"/>
            </a:endParaRPr>
          </a:p>
          <a:p>
            <a:pPr marL="444500" marR="0" lvl="0" indent="-228600" algn="l" rtl="0">
              <a:lnSpc>
                <a:spcPct val="100000"/>
              </a:lnSpc>
              <a:spcBef>
                <a:spcPts val="450"/>
              </a:spcBef>
              <a:spcAft>
                <a:spcPts val="0"/>
              </a:spcAft>
              <a:buClr>
                <a:srgbClr val="044981"/>
              </a:buClr>
              <a:buSzPts val="1800"/>
              <a:buFont typeface="Noto Sans Symbols"/>
              <a:buNone/>
            </a:pPr>
            <a:endParaRPr sz="1800" b="1" i="0" u="none" strike="noStrike" cap="none" dirty="0">
              <a:solidFill>
                <a:schemeClr val="tx1">
                  <a:lumMod val="75000"/>
                  <a:lumOff val="25000"/>
                </a:schemeClr>
              </a:solidFill>
              <a:latin typeface="Arial"/>
              <a:ea typeface="Arial"/>
              <a:cs typeface="Arial"/>
              <a:sym typeface="Arial"/>
            </a:endParaRPr>
          </a:p>
          <a:p>
            <a:pPr marL="444500" marR="0" lvl="0" indent="-342900" algn="l" rtl="0">
              <a:lnSpc>
                <a:spcPct val="100000"/>
              </a:lnSpc>
              <a:spcBef>
                <a:spcPts val="450"/>
              </a:spcBef>
              <a:spcAft>
                <a:spcPts val="0"/>
              </a:spcAft>
              <a:buNone/>
            </a:pPr>
            <a:endParaRPr sz="1800" b="1" i="0" u="none" strike="noStrike" cap="none" dirty="0">
              <a:solidFill>
                <a:schemeClr val="tx1">
                  <a:lumMod val="75000"/>
                  <a:lumOff val="25000"/>
                </a:schemeClr>
              </a:solidFill>
              <a:latin typeface="Arial"/>
              <a:ea typeface="Arial"/>
              <a:cs typeface="Arial"/>
              <a:sym typeface="Arial"/>
            </a:endParaRPr>
          </a:p>
        </p:txBody>
      </p:sp>
      <p:grpSp>
        <p:nvGrpSpPr>
          <p:cNvPr id="2" name="群組 1">
            <a:extLst>
              <a:ext uri="{FF2B5EF4-FFF2-40B4-BE49-F238E27FC236}">
                <a16:creationId xmlns:a16="http://schemas.microsoft.com/office/drawing/2014/main" id="{A558DBA5-A016-BF43-B29C-E7D36A0C21D9}"/>
              </a:ext>
            </a:extLst>
          </p:cNvPr>
          <p:cNvGrpSpPr/>
          <p:nvPr/>
        </p:nvGrpSpPr>
        <p:grpSpPr>
          <a:xfrm>
            <a:off x="343111" y="1660203"/>
            <a:ext cx="8529324" cy="3169251"/>
            <a:chOff x="343111" y="1660203"/>
            <a:chExt cx="8529324" cy="3169251"/>
          </a:xfrm>
        </p:grpSpPr>
        <p:graphicFrame>
          <p:nvGraphicFramePr>
            <p:cNvPr id="520" name="Shape 520"/>
            <p:cNvGraphicFramePr/>
            <p:nvPr>
              <p:extLst>
                <p:ext uri="{D42A27DB-BD31-4B8C-83A1-F6EECF244321}">
                  <p14:modId xmlns:p14="http://schemas.microsoft.com/office/powerpoint/2010/main" val="892909150"/>
                </p:ext>
              </p:extLst>
            </p:nvPr>
          </p:nvGraphicFramePr>
          <p:xfrm>
            <a:off x="343111" y="1660203"/>
            <a:ext cx="8529324" cy="3169251"/>
          </p:xfrm>
          <a:graphic>
            <a:graphicData uri="http://schemas.openxmlformats.org/drawingml/2006/table">
              <a:tbl>
                <a:tblPr firstRow="1" bandRow="1">
                  <a:effectLst/>
                  <a:tableStyleId>{69C7853C-536D-4A76-A0AE-DD22124D55A5}</a:tableStyleId>
                </a:tblPr>
                <a:tblGrid>
                  <a:gridCol w="1939082">
                    <a:extLst>
                      <a:ext uri="{9D8B030D-6E8A-4147-A177-3AD203B41FA5}">
                        <a16:colId xmlns:a16="http://schemas.microsoft.com/office/drawing/2014/main" val="20000"/>
                      </a:ext>
                    </a:extLst>
                  </a:gridCol>
                  <a:gridCol w="2400643">
                    <a:extLst>
                      <a:ext uri="{9D8B030D-6E8A-4147-A177-3AD203B41FA5}">
                        <a16:colId xmlns:a16="http://schemas.microsoft.com/office/drawing/2014/main" val="20001"/>
                      </a:ext>
                    </a:extLst>
                  </a:gridCol>
                  <a:gridCol w="2042762">
                    <a:extLst>
                      <a:ext uri="{9D8B030D-6E8A-4147-A177-3AD203B41FA5}">
                        <a16:colId xmlns:a16="http://schemas.microsoft.com/office/drawing/2014/main" val="20002"/>
                      </a:ext>
                    </a:extLst>
                  </a:gridCol>
                  <a:gridCol w="2146837">
                    <a:extLst>
                      <a:ext uri="{9D8B030D-6E8A-4147-A177-3AD203B41FA5}">
                        <a16:colId xmlns:a16="http://schemas.microsoft.com/office/drawing/2014/main" val="20003"/>
                      </a:ext>
                    </a:extLst>
                  </a:gridCol>
                </a:tblGrid>
                <a:tr h="340300">
                  <a:tc>
                    <a:txBody>
                      <a:bodyPr/>
                      <a:lstStyle/>
                      <a:p>
                        <a:pPr marL="0" marR="0" lvl="0" indent="0" algn="ctr" rtl="0">
                          <a:spcBef>
                            <a:spcPts val="0"/>
                          </a:spcBef>
                          <a:spcAft>
                            <a:spcPts val="0"/>
                          </a:spcAft>
                          <a:buNone/>
                        </a:pPr>
                        <a:r>
                          <a:rPr lang="zh-TW" sz="1600" b="1" dirty="0">
                            <a:solidFill>
                              <a:schemeClr val="bg1"/>
                            </a:solidFill>
                            <a:sym typeface="Microsoft JhengHei"/>
                          </a:rPr>
                          <a:t>備份方案</a:t>
                        </a:r>
                        <a:endParaRPr sz="1600" b="1" dirty="0">
                          <a:solidFill>
                            <a:schemeClr val="bg1"/>
                          </a:solidFill>
                          <a:latin typeface="Microsoft JhengHei"/>
                          <a:ea typeface="Microsoft JhengHei"/>
                          <a:cs typeface="Microsoft JhengHei"/>
                          <a:sym typeface="Microsoft JhengHei"/>
                        </a:endParaRPr>
                      </a:p>
                    </a:txBody>
                    <a:tcPr marL="91450" marR="91450" marT="45725" marB="45725"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marL="0" marR="0" lvl="0" indent="0" algn="ctr" rtl="0">
                          <a:spcBef>
                            <a:spcPts val="0"/>
                          </a:spcBef>
                          <a:spcAft>
                            <a:spcPts val="0"/>
                          </a:spcAft>
                          <a:buNone/>
                        </a:pPr>
                        <a:r>
                          <a:rPr lang="zh-TW" sz="1600" b="1">
                            <a:solidFill>
                              <a:schemeClr val="bg1"/>
                            </a:solidFill>
                            <a:sym typeface="Microsoft JhengHei"/>
                          </a:rPr>
                          <a:t>快照備份任務</a:t>
                        </a:r>
                        <a:endParaRPr sz="1600" b="1">
                          <a:solidFill>
                            <a:schemeClr val="bg1"/>
                          </a:solidFill>
                          <a:latin typeface="Microsoft JhengHei"/>
                          <a:ea typeface="Microsoft JhengHei"/>
                          <a:cs typeface="Microsoft JhengHei"/>
                          <a:sym typeface="Microsoft JhengHei"/>
                        </a:endParaRPr>
                      </a:p>
                    </a:txBody>
                    <a:tcPr marL="91450" marR="91450" marT="45725" marB="457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marL="0" marR="0" lvl="0" indent="0" algn="ctr" rtl="0">
                          <a:spcBef>
                            <a:spcPts val="0"/>
                          </a:spcBef>
                          <a:spcAft>
                            <a:spcPts val="0"/>
                          </a:spcAft>
                          <a:buNone/>
                        </a:pPr>
                        <a:r>
                          <a:rPr lang="zh-TW" sz="1600" b="1">
                            <a:solidFill>
                              <a:schemeClr val="bg1"/>
                            </a:solidFill>
                            <a:sym typeface="Microsoft JhengHei"/>
                          </a:rPr>
                          <a:t>RTRR </a:t>
                        </a:r>
                        <a:endParaRPr sz="1600" b="1">
                          <a:solidFill>
                            <a:schemeClr val="bg1"/>
                          </a:solidFill>
                          <a:latin typeface="Microsoft JhengHei"/>
                          <a:ea typeface="Microsoft JhengHei"/>
                          <a:cs typeface="Microsoft JhengHei"/>
                          <a:sym typeface="Microsoft JhengHei"/>
                        </a:endParaRPr>
                      </a:p>
                    </a:txBody>
                    <a:tcPr marL="91450" marR="91450" marT="45725" marB="457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marL="0" marR="0" lvl="0" indent="0" algn="ctr" rtl="0">
                          <a:spcBef>
                            <a:spcPts val="0"/>
                          </a:spcBef>
                          <a:spcAft>
                            <a:spcPts val="0"/>
                          </a:spcAft>
                          <a:buNone/>
                        </a:pPr>
                        <a:r>
                          <a:rPr lang="en-US" altLang="zh-TW" sz="1600" b="1" dirty="0">
                            <a:solidFill>
                              <a:schemeClr val="bg1"/>
                            </a:solidFill>
                            <a:sym typeface="Microsoft JhengHei"/>
                          </a:rPr>
                          <a:t>r</a:t>
                        </a:r>
                        <a:r>
                          <a:rPr lang="zh-TW" sz="1600" b="1" dirty="0">
                            <a:solidFill>
                              <a:schemeClr val="bg1"/>
                            </a:solidFill>
                            <a:sym typeface="Microsoft JhengHei"/>
                          </a:rPr>
                          <a:t>sync</a:t>
                        </a:r>
                        <a:endParaRPr sz="1600" b="1" dirty="0">
                          <a:solidFill>
                            <a:schemeClr val="bg1"/>
                          </a:solidFill>
                          <a:latin typeface="Microsoft JhengHei"/>
                          <a:ea typeface="Microsoft JhengHei"/>
                          <a:cs typeface="Microsoft JhengHei"/>
                          <a:sym typeface="Microsoft JhengHei"/>
                        </a:endParaRPr>
                      </a:p>
                    </a:txBody>
                    <a:tcPr marL="91450" marR="91450" marT="45725" marB="45725"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solidFill>
                        <a:srgbClr val="006600"/>
                      </a:solidFill>
                    </a:tcPr>
                  </a:tc>
                  <a:extLst>
                    <a:ext uri="{0D108BD9-81ED-4DB2-BD59-A6C34878D82A}">
                      <a16:rowId xmlns:a16="http://schemas.microsoft.com/office/drawing/2014/main" val="10000"/>
                    </a:ext>
                  </a:extLst>
                </a:tr>
                <a:tr h="593841">
                  <a:tc>
                    <a:txBody>
                      <a:bodyPr/>
                      <a:lstStyle/>
                      <a:p>
                        <a:pPr marL="0" marR="0" lvl="0" indent="0" algn="ctr" rtl="0">
                          <a:spcBef>
                            <a:spcPts val="0"/>
                          </a:spcBef>
                          <a:spcAft>
                            <a:spcPts val="0"/>
                          </a:spcAft>
                          <a:buNone/>
                        </a:pPr>
                        <a:r>
                          <a:rPr lang="zh-TW" sz="1400" b="1" dirty="0">
                            <a:sym typeface="Microsoft JhengHei"/>
                          </a:rPr>
                          <a:t>備份層級</a:t>
                        </a:r>
                        <a:endParaRPr sz="1400" b="1" dirty="0">
                          <a:latin typeface="Microsoft JhengHei"/>
                          <a:ea typeface="Microsoft JhengHei"/>
                          <a:cs typeface="Microsoft JhengHei"/>
                          <a:sym typeface="Microsoft JhengHei"/>
                        </a:endParaRPr>
                      </a:p>
                    </a:txBody>
                    <a:tcPr marL="91450" marR="91450" marT="45725" marB="45725" anchor="ctr">
                      <a:lnL w="12700" cap="flat" cmpd="sng" algn="ctr">
                        <a:noFill/>
                        <a:prstDash val="solid"/>
                        <a:round/>
                        <a:headEnd type="none" w="med" len="med"/>
                        <a:tailEnd type="none" w="med" len="med"/>
                      </a:lnL>
                      <a:lnR w="9525" cap="flat" cmpd="sng" algn="ctr">
                        <a:solidFill>
                          <a:srgbClr val="006600"/>
                        </a:solidFill>
                        <a:prstDash val="solid"/>
                        <a:round/>
                        <a:headEnd type="none" w="med" len="med"/>
                        <a:tailEnd type="none" w="med" len="med"/>
                      </a:lnR>
                      <a:lnT w="9525" cap="flat" cmpd="sng" algn="ctr">
                        <a:solidFill>
                          <a:srgbClr val="006600"/>
                        </a:solidFill>
                        <a:prstDash val="solid"/>
                        <a:round/>
                        <a:headEnd type="none" w="med" len="med"/>
                        <a:tailEnd type="none" w="med" len="med"/>
                      </a:lnT>
                      <a:lnB w="9525"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zh-TW" altLang="en-US" sz="1400" b="1" dirty="0">
                            <a:sym typeface="Microsoft JhengHei"/>
                          </a:rPr>
                          <a:t>區塊層級</a:t>
                        </a:r>
                      </a:p>
                      <a:p>
                        <a:pPr marL="0" marR="0" lvl="0" indent="0" algn="ctr">
                          <a:spcBef>
                            <a:spcPts val="0"/>
                          </a:spcBef>
                          <a:spcAft>
                            <a:spcPts val="0"/>
                          </a:spcAft>
                          <a:buNone/>
                        </a:pPr>
                        <a:r>
                          <a:rPr lang="zh-TW" altLang="en-US" sz="1400" b="1" dirty="0">
                            <a:sym typeface="Microsoft JhengHei"/>
                          </a:rPr>
                          <a:t>以快照為範圍傳送</a:t>
                        </a:r>
                        <a:endParaRPr lang="zh-TW" altLang="en-US" sz="1400" b="1" dirty="0">
                          <a:latin typeface="Microsoft JhengHei"/>
                          <a:ea typeface="Microsoft JhengHei"/>
                          <a:cs typeface="Microsoft JhengHei"/>
                          <a:sym typeface="Microsoft JhengHei"/>
                        </a:endParaRPr>
                      </a:p>
                    </a:txBody>
                    <a:tcPr marL="91450" marR="91450" marT="45725" marB="45725" anchor="ctr">
                      <a:lnL w="9525" cap="flat" cmpd="sng" algn="ctr">
                        <a:solidFill>
                          <a:srgbClr val="006600"/>
                        </a:solidFill>
                        <a:prstDash val="solid"/>
                        <a:round/>
                        <a:headEnd type="none" w="med" len="med"/>
                        <a:tailEnd type="none" w="med" len="med"/>
                      </a:lnL>
                      <a:lnR w="9525" cap="flat" cmpd="sng" algn="ctr">
                        <a:solidFill>
                          <a:srgbClr val="006600"/>
                        </a:solidFill>
                        <a:prstDash val="solid"/>
                        <a:round/>
                        <a:headEnd type="none" w="med" len="med"/>
                        <a:tailEnd type="none" w="med" len="med"/>
                      </a:lnR>
                      <a:lnT w="9525" cap="flat" cmpd="sng" algn="ctr">
                        <a:solidFill>
                          <a:srgbClr val="006600"/>
                        </a:solidFill>
                        <a:prstDash val="solid"/>
                        <a:round/>
                        <a:headEnd type="none" w="med" len="med"/>
                        <a:tailEnd type="none" w="med" len="med"/>
                      </a:lnT>
                      <a:lnB w="9525"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zh-TW" altLang="en-US" sz="1400" b="1" dirty="0">
                            <a:sym typeface="Microsoft JhengHei"/>
                          </a:rPr>
                          <a:t>檔案層級</a:t>
                        </a:r>
                      </a:p>
                      <a:p>
                        <a:pPr marL="0" marR="0" lvl="0" indent="0" algn="ctr">
                          <a:spcBef>
                            <a:spcPts val="0"/>
                          </a:spcBef>
                          <a:spcAft>
                            <a:spcPts val="0"/>
                          </a:spcAft>
                          <a:buNone/>
                        </a:pPr>
                        <a:r>
                          <a:rPr lang="zh-TW" altLang="en-US" sz="1400" b="1" dirty="0">
                            <a:sym typeface="Microsoft JhengHei"/>
                          </a:rPr>
                          <a:t>以檔案為範圍傳送</a:t>
                        </a:r>
                        <a:endParaRPr lang="zh-TW" altLang="en-US" sz="1400" b="1" dirty="0">
                          <a:latin typeface="Microsoft JhengHei"/>
                          <a:ea typeface="Microsoft JhengHei"/>
                          <a:cs typeface="Microsoft JhengHei"/>
                          <a:sym typeface="Microsoft JhengHei"/>
                        </a:endParaRPr>
                      </a:p>
                    </a:txBody>
                    <a:tcPr marL="91450" marR="91450" marT="45725" marB="45725" anchor="ctr">
                      <a:lnL w="9525" cap="flat" cmpd="sng" algn="ctr">
                        <a:solidFill>
                          <a:srgbClr val="006600"/>
                        </a:solidFill>
                        <a:prstDash val="solid"/>
                        <a:round/>
                        <a:headEnd type="none" w="med" len="med"/>
                        <a:tailEnd type="none" w="med" len="med"/>
                      </a:lnL>
                      <a:lnR w="9525" cap="flat" cmpd="sng" algn="ctr">
                        <a:solidFill>
                          <a:srgbClr val="006600"/>
                        </a:solidFill>
                        <a:prstDash val="solid"/>
                        <a:round/>
                        <a:headEnd type="none" w="med" len="med"/>
                        <a:tailEnd type="none" w="med" len="med"/>
                      </a:lnR>
                      <a:lnT w="9525" cap="flat" cmpd="sng" algn="ctr">
                        <a:solidFill>
                          <a:srgbClr val="006600"/>
                        </a:solidFill>
                        <a:prstDash val="solid"/>
                        <a:round/>
                        <a:headEnd type="none" w="med" len="med"/>
                        <a:tailEnd type="none" w="med" len="med"/>
                      </a:lnT>
                      <a:lnB w="9525"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zh-TW" altLang="en-US" sz="1400" b="1" dirty="0">
                            <a:sym typeface="Microsoft JhengHei"/>
                          </a:rPr>
                          <a:t>區塊層級</a:t>
                        </a:r>
                      </a:p>
                      <a:p>
                        <a:pPr marL="0" marR="0" lvl="0" indent="0" algn="ctr">
                          <a:spcBef>
                            <a:spcPts val="0"/>
                          </a:spcBef>
                          <a:spcAft>
                            <a:spcPts val="0"/>
                          </a:spcAft>
                          <a:buNone/>
                        </a:pPr>
                        <a:r>
                          <a:rPr lang="zh-TW" altLang="en-US" sz="1400" b="1" dirty="0">
                            <a:sym typeface="Microsoft JhengHei"/>
                          </a:rPr>
                          <a:t>以檔案為範圍傳送</a:t>
                        </a:r>
                        <a:endParaRPr lang="zh-TW" altLang="en-US" sz="1400" b="1" dirty="0">
                          <a:latin typeface="Microsoft JhengHei"/>
                          <a:ea typeface="Microsoft JhengHei"/>
                          <a:cs typeface="Microsoft JhengHei"/>
                          <a:sym typeface="Microsoft JhengHei"/>
                        </a:endParaRPr>
                      </a:p>
                    </a:txBody>
                    <a:tcPr marL="91450" marR="91450" marT="45725" marB="45725" anchor="ctr">
                      <a:lnL w="9525" cap="flat" cmpd="sng" algn="ctr">
                        <a:solidFill>
                          <a:srgbClr val="006600"/>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6600"/>
                        </a:solidFill>
                        <a:prstDash val="solid"/>
                        <a:round/>
                        <a:headEnd type="none" w="med" len="med"/>
                        <a:tailEnd type="none" w="med" len="med"/>
                      </a:lnT>
                      <a:lnB w="9525"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75475">
                  <a:tc>
                    <a:txBody>
                      <a:bodyPr/>
                      <a:lstStyle/>
                      <a:p>
                        <a:pPr marL="0" marR="0" lvl="0" indent="0" algn="ctr" rtl="0">
                          <a:spcBef>
                            <a:spcPts val="0"/>
                          </a:spcBef>
                          <a:spcAft>
                            <a:spcPts val="0"/>
                          </a:spcAft>
                          <a:buNone/>
                        </a:pPr>
                        <a:r>
                          <a:rPr lang="zh-TW" altLang="en-US" sz="1400" b="1">
                            <a:sym typeface="Microsoft JhengHei"/>
                          </a:rPr>
                          <a:t>持續備份方式</a:t>
                        </a:r>
                        <a:endParaRPr lang="zh-TW" altLang="en-US" sz="1400" b="1">
                          <a:latin typeface="Microsoft JhengHei"/>
                          <a:ea typeface="Microsoft JhengHei"/>
                          <a:cs typeface="Microsoft JhengHei"/>
                          <a:sym typeface="Microsoft JhengHei"/>
                        </a:endParaRPr>
                      </a:p>
                    </a:txBody>
                    <a:tcPr marL="91450" marR="91450" marT="45725" marB="45725" anchor="ctr">
                      <a:lnL w="12700" cap="flat" cmpd="sng" algn="ctr">
                        <a:noFill/>
                        <a:prstDash val="solid"/>
                        <a:round/>
                        <a:headEnd type="none" w="med" len="med"/>
                        <a:tailEnd type="none" w="med" len="med"/>
                      </a:lnL>
                      <a:lnR w="9525" cap="flat" cmpd="sng" algn="ctr">
                        <a:solidFill>
                          <a:srgbClr val="006600"/>
                        </a:solidFill>
                        <a:prstDash val="solid"/>
                        <a:round/>
                        <a:headEnd type="none" w="med" len="med"/>
                        <a:tailEnd type="none" w="med" len="med"/>
                      </a:lnR>
                      <a:lnT w="9525" cap="flat" cmpd="sng" algn="ctr">
                        <a:solidFill>
                          <a:srgbClr val="006600"/>
                        </a:solidFill>
                        <a:prstDash val="solid"/>
                        <a:round/>
                        <a:headEnd type="none" w="med" len="med"/>
                        <a:tailEnd type="none" w="med" len="med"/>
                      </a:lnT>
                      <a:lnB w="9525"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zh-TW" altLang="en-US" sz="1400" b="1" dirty="0">
                            <a:sym typeface="Microsoft JhengHei"/>
                          </a:rPr>
                          <a:t>差異區塊備份</a:t>
                        </a:r>
                      </a:p>
                      <a:p>
                        <a:pPr marL="0" marR="0" lvl="0" indent="0" algn="ctr" rtl="0">
                          <a:spcBef>
                            <a:spcPts val="0"/>
                          </a:spcBef>
                          <a:spcAft>
                            <a:spcPts val="0"/>
                          </a:spcAft>
                          <a:buNone/>
                        </a:pPr>
                        <a:r>
                          <a:rPr lang="en-US" altLang="zh-TW" sz="1400" b="1" dirty="0">
                            <a:sym typeface="Microsoft JhengHei"/>
                          </a:rPr>
                          <a:t>(</a:t>
                        </a:r>
                        <a:r>
                          <a:rPr lang="zh-TW" altLang="en-US" sz="1400" b="1" dirty="0">
                            <a:sym typeface="Microsoft JhengHei"/>
                          </a:rPr>
                          <a:t>僅傳送差異處</a:t>
                        </a:r>
                        <a:r>
                          <a:rPr lang="en-US" altLang="zh-TW" sz="1400" b="1" dirty="0">
                            <a:sym typeface="Microsoft JhengHei"/>
                          </a:rPr>
                          <a:t>)</a:t>
                        </a:r>
                        <a:endParaRPr lang="zh-TW" altLang="en-US" sz="1400" b="1" dirty="0">
                          <a:latin typeface="Microsoft JhengHei"/>
                          <a:ea typeface="Microsoft JhengHei"/>
                          <a:cs typeface="Microsoft JhengHei"/>
                          <a:sym typeface="Microsoft JhengHei"/>
                        </a:endParaRPr>
                      </a:p>
                    </a:txBody>
                    <a:tcPr marL="91450" marR="91450" marT="45725" marB="45725" anchor="ctr">
                      <a:lnL w="9525" cap="flat" cmpd="sng" algn="ctr">
                        <a:solidFill>
                          <a:srgbClr val="006600"/>
                        </a:solidFill>
                        <a:prstDash val="solid"/>
                        <a:round/>
                        <a:headEnd type="none" w="med" len="med"/>
                        <a:tailEnd type="none" w="med" len="med"/>
                      </a:lnL>
                      <a:lnR w="9525" cap="flat" cmpd="sng" algn="ctr">
                        <a:solidFill>
                          <a:srgbClr val="006600"/>
                        </a:solidFill>
                        <a:prstDash val="solid"/>
                        <a:round/>
                        <a:headEnd type="none" w="med" len="med"/>
                        <a:tailEnd type="none" w="med" len="med"/>
                      </a:lnR>
                      <a:lnT w="9525" cap="flat" cmpd="sng" algn="ctr">
                        <a:solidFill>
                          <a:srgbClr val="006600"/>
                        </a:solidFill>
                        <a:prstDash val="solid"/>
                        <a:round/>
                        <a:headEnd type="none" w="med" len="med"/>
                        <a:tailEnd type="none" w="med" len="med"/>
                      </a:lnT>
                      <a:lnB w="9525"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zh-TW" altLang="en-US" sz="1400" b="1">
                            <a:sym typeface="Microsoft JhengHei"/>
                          </a:rPr>
                          <a:t>差異檔案重新備份</a:t>
                        </a:r>
                      </a:p>
                      <a:p>
                        <a:pPr marL="0" marR="0" lvl="0" indent="0" algn="ctr" rtl="0">
                          <a:spcBef>
                            <a:spcPts val="0"/>
                          </a:spcBef>
                          <a:spcAft>
                            <a:spcPts val="0"/>
                          </a:spcAft>
                          <a:buNone/>
                        </a:pPr>
                        <a:r>
                          <a:rPr lang="en-US" altLang="zh-TW" sz="1400" b="1">
                            <a:sym typeface="Microsoft JhengHei"/>
                          </a:rPr>
                          <a:t>(</a:t>
                        </a:r>
                        <a:r>
                          <a:rPr lang="zh-TW" altLang="en-US" sz="1400" b="1">
                            <a:sym typeface="Microsoft JhengHei"/>
                          </a:rPr>
                          <a:t>重傳整份檔案</a:t>
                        </a:r>
                        <a:r>
                          <a:rPr lang="en-US" altLang="zh-TW" sz="1400" b="1">
                            <a:sym typeface="Microsoft JhengHei"/>
                          </a:rPr>
                          <a:t>)</a:t>
                        </a:r>
                        <a:endParaRPr lang="zh-TW" altLang="en-US" sz="1400" b="1">
                          <a:latin typeface="Microsoft JhengHei"/>
                          <a:ea typeface="Microsoft JhengHei"/>
                          <a:cs typeface="Microsoft JhengHei"/>
                          <a:sym typeface="Microsoft JhengHei"/>
                        </a:endParaRPr>
                      </a:p>
                    </a:txBody>
                    <a:tcPr marL="91450" marR="91450" marT="45725" marB="45725" anchor="ctr">
                      <a:lnL w="9525" cap="flat" cmpd="sng" algn="ctr">
                        <a:solidFill>
                          <a:srgbClr val="006600"/>
                        </a:solidFill>
                        <a:prstDash val="solid"/>
                        <a:round/>
                        <a:headEnd type="none" w="med" len="med"/>
                        <a:tailEnd type="none" w="med" len="med"/>
                      </a:lnL>
                      <a:lnR w="9525" cap="flat" cmpd="sng" algn="ctr">
                        <a:solidFill>
                          <a:srgbClr val="006600"/>
                        </a:solidFill>
                        <a:prstDash val="solid"/>
                        <a:round/>
                        <a:headEnd type="none" w="med" len="med"/>
                        <a:tailEnd type="none" w="med" len="med"/>
                      </a:lnR>
                      <a:lnT w="9525" cap="flat" cmpd="sng" algn="ctr">
                        <a:solidFill>
                          <a:srgbClr val="006600"/>
                        </a:solidFill>
                        <a:prstDash val="solid"/>
                        <a:round/>
                        <a:headEnd type="none" w="med" len="med"/>
                        <a:tailEnd type="none" w="med" len="med"/>
                      </a:lnT>
                      <a:lnB w="9525"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ctr">
                          <a:buClr>
                            <a:schemeClr val="dk1"/>
                          </a:buClr>
                          <a:buNone/>
                        </a:pPr>
                        <a:r>
                          <a:rPr lang="zh-TW" altLang="en-US" sz="1400" b="1" i="0" u="none" strike="noStrike" noProof="0">
                            <a:solidFill>
                              <a:srgbClr val="000000"/>
                            </a:solidFill>
                            <a:latin typeface="微軟正黑體"/>
                            <a:ea typeface="微軟正黑體"/>
                            <a:sym typeface="Microsoft JhengHei"/>
                          </a:rPr>
                          <a:t>差異區塊備份</a:t>
                        </a:r>
                        <a:endParaRPr lang="zh-TW" altLang="en-US" i="0" u="none" strike="noStrike" noProof="0">
                          <a:solidFill>
                            <a:srgbClr val="000000"/>
                          </a:solidFill>
                          <a:latin typeface="微軟正黑體"/>
                          <a:ea typeface="微軟正黑體"/>
                          <a:sym typeface="Microsoft JhengHei"/>
                        </a:endParaRPr>
                      </a:p>
                      <a:p>
                        <a:pPr marL="0" lvl="0" indent="0" algn="ctr" rtl="0">
                          <a:spcBef>
                            <a:spcPts val="0"/>
                          </a:spcBef>
                          <a:spcAft>
                            <a:spcPts val="0"/>
                          </a:spcAft>
                          <a:buClr>
                            <a:schemeClr val="dk1"/>
                          </a:buClr>
                          <a:buFont typeface="Arial"/>
                          <a:buNone/>
                        </a:pPr>
                        <a:r>
                          <a:rPr lang="en-US" altLang="zh-TW" sz="1400" b="1">
                            <a:sym typeface="Microsoft JhengHei"/>
                          </a:rPr>
                          <a:t>(</a:t>
                        </a:r>
                        <a:r>
                          <a:rPr lang="zh-TW" altLang="en-US" sz="1400" b="1">
                            <a:sym typeface="Microsoft JhengHei"/>
                          </a:rPr>
                          <a:t>僅傳送差異處</a:t>
                        </a:r>
                        <a:r>
                          <a:rPr lang="en-US" altLang="zh-TW" sz="1400" b="1">
                            <a:sym typeface="Microsoft JhengHei"/>
                          </a:rPr>
                          <a:t>)</a:t>
                        </a:r>
                        <a:endParaRPr lang="zh-TW" altLang="en-US" sz="1400" b="1">
                          <a:latin typeface="Microsoft JhengHei"/>
                          <a:ea typeface="Microsoft JhengHei"/>
                          <a:cs typeface="Microsoft JhengHei"/>
                          <a:sym typeface="Microsoft JhengHei"/>
                        </a:endParaRPr>
                      </a:p>
                    </a:txBody>
                    <a:tcPr marL="91450" marR="91450" marT="45725" marB="45725" anchor="ctr">
                      <a:lnL w="9525" cap="flat" cmpd="sng" algn="ctr">
                        <a:solidFill>
                          <a:srgbClr val="006600"/>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6600"/>
                        </a:solidFill>
                        <a:prstDash val="solid"/>
                        <a:round/>
                        <a:headEnd type="none" w="med" len="med"/>
                        <a:tailEnd type="none" w="med" len="med"/>
                      </a:lnT>
                      <a:lnB w="9525"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40300">
                  <a:tc>
                    <a:txBody>
                      <a:bodyPr/>
                      <a:lstStyle/>
                      <a:p>
                        <a:pPr marL="0" marR="0" lvl="0" indent="0" algn="ctr" rtl="0">
                          <a:spcBef>
                            <a:spcPts val="0"/>
                          </a:spcBef>
                          <a:spcAft>
                            <a:spcPts val="0"/>
                          </a:spcAft>
                          <a:buNone/>
                        </a:pPr>
                        <a:r>
                          <a:rPr lang="zh-TW" sz="1400" b="1">
                            <a:sym typeface="Microsoft JhengHei"/>
                          </a:rPr>
                          <a:t>備份排程</a:t>
                        </a:r>
                        <a:endParaRPr sz="1400" b="1">
                          <a:latin typeface="Microsoft JhengHei"/>
                          <a:ea typeface="Microsoft JhengHei"/>
                          <a:cs typeface="Microsoft JhengHei"/>
                          <a:sym typeface="Microsoft JhengHei"/>
                        </a:endParaRPr>
                      </a:p>
                    </a:txBody>
                    <a:tcPr marL="91450" marR="91450" marT="45725" marB="45725" anchor="ctr">
                      <a:lnL w="12700" cap="flat" cmpd="sng" algn="ctr">
                        <a:noFill/>
                        <a:prstDash val="solid"/>
                        <a:round/>
                        <a:headEnd type="none" w="med" len="med"/>
                        <a:tailEnd type="none" w="med" len="med"/>
                      </a:lnL>
                      <a:lnR w="9525" cap="flat" cmpd="sng" algn="ctr">
                        <a:solidFill>
                          <a:srgbClr val="006600"/>
                        </a:solidFill>
                        <a:prstDash val="solid"/>
                        <a:round/>
                        <a:headEnd type="none" w="med" len="med"/>
                        <a:tailEnd type="none" w="med" len="med"/>
                      </a:lnR>
                      <a:lnT w="9525" cap="flat" cmpd="sng" algn="ctr">
                        <a:solidFill>
                          <a:srgbClr val="006600"/>
                        </a:solidFill>
                        <a:prstDash val="solid"/>
                        <a:round/>
                        <a:headEnd type="none" w="med" len="med"/>
                        <a:tailEnd type="none" w="med" len="med"/>
                      </a:lnT>
                      <a:lnB w="9525"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zh-TW" sz="1400" b="1">
                            <a:sym typeface="Microsoft JhengHei"/>
                          </a:rPr>
                          <a:t>排程</a:t>
                        </a:r>
                        <a:endParaRPr sz="1400" b="1">
                          <a:latin typeface="Microsoft JhengHei"/>
                          <a:ea typeface="Microsoft JhengHei"/>
                          <a:cs typeface="Microsoft JhengHei"/>
                          <a:sym typeface="Microsoft JhengHei"/>
                        </a:endParaRPr>
                      </a:p>
                    </a:txBody>
                    <a:tcPr marL="91450" marR="91450" marT="45725" marB="45725" anchor="ctr">
                      <a:lnL w="9525" cap="flat" cmpd="sng" algn="ctr">
                        <a:solidFill>
                          <a:srgbClr val="006600"/>
                        </a:solidFill>
                        <a:prstDash val="solid"/>
                        <a:round/>
                        <a:headEnd type="none" w="med" len="med"/>
                        <a:tailEnd type="none" w="med" len="med"/>
                      </a:lnL>
                      <a:lnR w="9525" cap="flat" cmpd="sng" algn="ctr">
                        <a:solidFill>
                          <a:srgbClr val="006600"/>
                        </a:solidFill>
                        <a:prstDash val="solid"/>
                        <a:round/>
                        <a:headEnd type="none" w="med" len="med"/>
                        <a:tailEnd type="none" w="med" len="med"/>
                      </a:lnR>
                      <a:lnT w="9525" cap="flat" cmpd="sng" algn="ctr">
                        <a:solidFill>
                          <a:srgbClr val="006600"/>
                        </a:solidFill>
                        <a:prstDash val="solid"/>
                        <a:round/>
                        <a:headEnd type="none" w="med" len="med"/>
                        <a:tailEnd type="none" w="med" len="med"/>
                      </a:lnT>
                      <a:lnB w="9525"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zh-TW" sz="1400" b="1">
                            <a:sym typeface="Microsoft JhengHei"/>
                          </a:rPr>
                          <a:t>即時、排程</a:t>
                        </a:r>
                        <a:endParaRPr sz="1400" b="1">
                          <a:latin typeface="Microsoft JhengHei"/>
                          <a:ea typeface="Microsoft JhengHei"/>
                          <a:cs typeface="Microsoft JhengHei"/>
                          <a:sym typeface="Microsoft JhengHei"/>
                        </a:endParaRPr>
                      </a:p>
                    </a:txBody>
                    <a:tcPr marL="91450" marR="91450" marT="45725" marB="45725" anchor="ctr">
                      <a:lnL w="9525" cap="flat" cmpd="sng" algn="ctr">
                        <a:solidFill>
                          <a:srgbClr val="006600"/>
                        </a:solidFill>
                        <a:prstDash val="solid"/>
                        <a:round/>
                        <a:headEnd type="none" w="med" len="med"/>
                        <a:tailEnd type="none" w="med" len="med"/>
                      </a:lnL>
                      <a:lnR w="9525" cap="flat" cmpd="sng" algn="ctr">
                        <a:solidFill>
                          <a:srgbClr val="006600"/>
                        </a:solidFill>
                        <a:prstDash val="solid"/>
                        <a:round/>
                        <a:headEnd type="none" w="med" len="med"/>
                        <a:tailEnd type="none" w="med" len="med"/>
                      </a:lnR>
                      <a:lnT w="9525" cap="flat" cmpd="sng" algn="ctr">
                        <a:solidFill>
                          <a:srgbClr val="006600"/>
                        </a:solidFill>
                        <a:prstDash val="solid"/>
                        <a:round/>
                        <a:headEnd type="none" w="med" len="med"/>
                        <a:tailEnd type="none" w="med" len="med"/>
                      </a:lnT>
                      <a:lnB w="9525"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zh-TW" sz="1400" b="1">
                            <a:sym typeface="Microsoft JhengHei"/>
                          </a:rPr>
                          <a:t>排程</a:t>
                        </a:r>
                        <a:endParaRPr sz="1400" b="1">
                          <a:latin typeface="Microsoft JhengHei"/>
                          <a:ea typeface="Microsoft JhengHei"/>
                          <a:cs typeface="Microsoft JhengHei"/>
                          <a:sym typeface="Microsoft JhengHei"/>
                        </a:endParaRPr>
                      </a:p>
                    </a:txBody>
                    <a:tcPr marL="91450" marR="91450" marT="45725" marB="45725" anchor="ctr">
                      <a:lnL w="9525" cap="flat" cmpd="sng" algn="ctr">
                        <a:solidFill>
                          <a:srgbClr val="006600"/>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6600"/>
                        </a:solidFill>
                        <a:prstDash val="solid"/>
                        <a:round/>
                        <a:headEnd type="none" w="med" len="med"/>
                        <a:tailEnd type="none" w="med" len="med"/>
                      </a:lnT>
                      <a:lnB w="9525"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75475">
                  <a:tc>
                    <a:txBody>
                      <a:bodyPr/>
                      <a:lstStyle/>
                      <a:p>
                        <a:pPr marL="0" marR="0" lvl="0" indent="0" algn="ctr" rtl="0">
                          <a:spcBef>
                            <a:spcPts val="0"/>
                          </a:spcBef>
                          <a:spcAft>
                            <a:spcPts val="0"/>
                          </a:spcAft>
                          <a:buNone/>
                        </a:pPr>
                        <a:r>
                          <a:rPr lang="zh-TW" sz="1400" b="1">
                            <a:sym typeface="Microsoft JhengHei"/>
                          </a:rPr>
                          <a:t>還原方案</a:t>
                        </a:r>
                        <a:endParaRPr sz="1400" b="1">
                          <a:latin typeface="Microsoft JhengHei"/>
                          <a:ea typeface="Microsoft JhengHei"/>
                          <a:cs typeface="Microsoft JhengHei"/>
                          <a:sym typeface="Microsoft JhengHei"/>
                        </a:endParaRPr>
                      </a:p>
                    </a:txBody>
                    <a:tcPr marL="91450" marR="91450" marT="45725" marB="45725" anchor="ctr">
                      <a:lnL w="12700" cap="flat" cmpd="sng" algn="ctr">
                        <a:noFill/>
                        <a:prstDash val="solid"/>
                        <a:round/>
                        <a:headEnd type="none" w="med" len="med"/>
                        <a:tailEnd type="none" w="med" len="med"/>
                      </a:lnL>
                      <a:lnR w="9525" cap="flat" cmpd="sng" algn="ctr">
                        <a:solidFill>
                          <a:srgbClr val="006600"/>
                        </a:solidFill>
                        <a:prstDash val="solid"/>
                        <a:round/>
                        <a:headEnd type="none" w="med" len="med"/>
                        <a:tailEnd type="none" w="med" len="med"/>
                      </a:lnR>
                      <a:lnT w="9525" cap="flat" cmpd="sng" algn="ctr">
                        <a:solidFill>
                          <a:srgbClr val="006600"/>
                        </a:solidFill>
                        <a:prstDash val="solid"/>
                        <a:round/>
                        <a:headEnd type="none" w="med" len="med"/>
                        <a:tailEnd type="none" w="med" len="med"/>
                      </a:lnT>
                      <a:lnB w="9525"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zh-TW" sz="1400" b="1">
                            <a:sym typeface="Microsoft JhengHei"/>
                          </a:rPr>
                          <a:t>遠端還原</a:t>
                        </a:r>
                        <a:r>
                          <a:rPr lang="en-US" altLang="zh-TW" sz="1400" b="1">
                            <a:sym typeface="Microsoft JhengHei"/>
                          </a:rPr>
                          <a:t>/</a:t>
                        </a:r>
                        <a:r>
                          <a:rPr lang="zh-TW" altLang="en-US" sz="1400" b="1">
                            <a:sym typeface="Microsoft JhengHei"/>
                          </a:rPr>
                          <a:t>來源端還原</a:t>
                        </a:r>
                        <a:r>
                          <a:rPr lang="en-US" altLang="zh-TW" sz="1400" b="1">
                            <a:sym typeface="Microsoft JhengHei"/>
                          </a:rPr>
                          <a:t>/</a:t>
                        </a:r>
                        <a:endParaRPr lang="zh-TW" sz="1400" b="1">
                          <a:latin typeface="Microsoft JhengHei"/>
                          <a:ea typeface="Microsoft JhengHei"/>
                          <a:sym typeface="Microsoft JhengHei"/>
                        </a:endParaRPr>
                      </a:p>
                      <a:p>
                        <a:pPr marL="0" marR="0" lvl="0" indent="0" algn="ctr">
                          <a:spcBef>
                            <a:spcPts val="0"/>
                          </a:spcBef>
                          <a:spcAft>
                            <a:spcPts val="0"/>
                          </a:spcAft>
                          <a:buNone/>
                        </a:pPr>
                        <a:r>
                          <a:rPr lang="zh-TW" altLang="en-US" sz="1400" b="1">
                            <a:sym typeface="Microsoft JhengHei"/>
                          </a:rPr>
                          <a:t>使用快照匯入還原</a:t>
                        </a:r>
                        <a:endParaRPr sz="1400" b="1">
                          <a:latin typeface="Microsoft JhengHei"/>
                          <a:ea typeface="Microsoft JhengHei"/>
                          <a:cs typeface="Microsoft JhengHei"/>
                          <a:sym typeface="Microsoft JhengHei"/>
                        </a:endParaRPr>
                      </a:p>
                    </a:txBody>
                    <a:tcPr marL="91450" marR="91450" marT="45725" marB="45725" anchor="ctr">
                      <a:lnL w="9525" cap="flat" cmpd="sng" algn="ctr">
                        <a:solidFill>
                          <a:srgbClr val="006600"/>
                        </a:solidFill>
                        <a:prstDash val="solid"/>
                        <a:round/>
                        <a:headEnd type="none" w="med" len="med"/>
                        <a:tailEnd type="none" w="med" len="med"/>
                      </a:lnL>
                      <a:lnR w="9525" cap="flat" cmpd="sng" algn="ctr">
                        <a:solidFill>
                          <a:srgbClr val="006600"/>
                        </a:solidFill>
                        <a:prstDash val="solid"/>
                        <a:round/>
                        <a:headEnd type="none" w="med" len="med"/>
                        <a:tailEnd type="none" w="med" len="med"/>
                      </a:lnR>
                      <a:lnT w="9525" cap="flat" cmpd="sng" algn="ctr">
                        <a:solidFill>
                          <a:srgbClr val="006600"/>
                        </a:solidFill>
                        <a:prstDash val="solid"/>
                        <a:round/>
                        <a:headEnd type="none" w="med" len="med"/>
                        <a:tailEnd type="none" w="med" len="med"/>
                      </a:lnT>
                      <a:lnB w="9525"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zh-TW" sz="1400" b="1">
                            <a:sym typeface="Microsoft JhengHei"/>
                          </a:rPr>
                          <a:t>遠端還原/即時同步</a:t>
                        </a:r>
                        <a:endParaRPr sz="1400" b="1">
                          <a:latin typeface="Microsoft JhengHei"/>
                          <a:ea typeface="Microsoft JhengHei"/>
                          <a:cs typeface="Microsoft JhengHei"/>
                          <a:sym typeface="Microsoft JhengHei"/>
                        </a:endParaRPr>
                      </a:p>
                    </a:txBody>
                    <a:tcPr marL="91450" marR="91450" marT="45725" marB="45725" anchor="ctr">
                      <a:lnL w="9525" cap="flat" cmpd="sng" algn="ctr">
                        <a:solidFill>
                          <a:srgbClr val="006600"/>
                        </a:solidFill>
                        <a:prstDash val="solid"/>
                        <a:round/>
                        <a:headEnd type="none" w="med" len="med"/>
                        <a:tailEnd type="none" w="med" len="med"/>
                      </a:lnL>
                      <a:lnR w="9525" cap="flat" cmpd="sng" algn="ctr">
                        <a:solidFill>
                          <a:srgbClr val="006600"/>
                        </a:solidFill>
                        <a:prstDash val="solid"/>
                        <a:round/>
                        <a:headEnd type="none" w="med" len="med"/>
                        <a:tailEnd type="none" w="med" len="med"/>
                      </a:lnR>
                      <a:lnT w="9525" cap="flat" cmpd="sng" algn="ctr">
                        <a:solidFill>
                          <a:srgbClr val="006600"/>
                        </a:solidFill>
                        <a:prstDash val="solid"/>
                        <a:round/>
                        <a:headEnd type="none" w="med" len="med"/>
                        <a:tailEnd type="none" w="med" len="med"/>
                      </a:lnT>
                      <a:lnB w="9525"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Clr>
                            <a:schemeClr val="dk1"/>
                          </a:buClr>
                          <a:buFont typeface="Arial"/>
                          <a:buNone/>
                        </a:pPr>
                        <a:r>
                          <a:rPr lang="zh-TW" sz="1400" b="1">
                            <a:sym typeface="Microsoft JhengHei"/>
                          </a:rPr>
                          <a:t>遠端還原</a:t>
                        </a:r>
                        <a:endParaRPr sz="1400" b="1">
                          <a:latin typeface="Microsoft JhengHei"/>
                          <a:ea typeface="Microsoft JhengHei"/>
                          <a:cs typeface="Microsoft JhengHei"/>
                          <a:sym typeface="Microsoft JhengHei"/>
                        </a:endParaRPr>
                      </a:p>
                    </a:txBody>
                    <a:tcPr marL="91450" marR="91450" marT="45725" marB="45725" anchor="ctr">
                      <a:lnL w="9525" cap="flat" cmpd="sng" algn="ctr">
                        <a:solidFill>
                          <a:srgbClr val="006600"/>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6600"/>
                        </a:solidFill>
                        <a:prstDash val="solid"/>
                        <a:round/>
                        <a:headEnd type="none" w="med" len="med"/>
                        <a:tailEnd type="none" w="med" len="med"/>
                      </a:lnT>
                      <a:lnB w="9525"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40300">
                  <a:tc>
                    <a:txBody>
                      <a:bodyPr/>
                      <a:lstStyle/>
                      <a:p>
                        <a:pPr marL="0" marR="0" lvl="0" indent="0" algn="ctr" rtl="0">
                          <a:spcBef>
                            <a:spcPts val="0"/>
                          </a:spcBef>
                          <a:spcAft>
                            <a:spcPts val="0"/>
                          </a:spcAft>
                          <a:buNone/>
                        </a:pPr>
                        <a:r>
                          <a:rPr lang="zh-TW" sz="1400" b="1" dirty="0">
                            <a:sym typeface="Microsoft JhengHei"/>
                          </a:rPr>
                          <a:t>備份目的地</a:t>
                        </a:r>
                        <a:endParaRPr sz="1400" b="1" dirty="0">
                          <a:latin typeface="Microsoft JhengHei"/>
                          <a:ea typeface="Microsoft JhengHei"/>
                          <a:cs typeface="Microsoft JhengHei"/>
                          <a:sym typeface="Microsoft JhengHei"/>
                        </a:endParaRPr>
                      </a:p>
                    </a:txBody>
                    <a:tcPr marL="91450" marR="91450" marT="45725" marB="45725" anchor="ctr">
                      <a:lnL w="12700" cap="flat" cmpd="sng" algn="ctr">
                        <a:noFill/>
                        <a:prstDash val="solid"/>
                        <a:round/>
                        <a:headEnd type="none" w="med" len="med"/>
                        <a:tailEnd type="none" w="med" len="med"/>
                      </a:lnL>
                      <a:lnR w="9525" cap="flat" cmpd="sng" algn="ctr">
                        <a:solidFill>
                          <a:srgbClr val="006600"/>
                        </a:solidFill>
                        <a:prstDash val="solid"/>
                        <a:round/>
                        <a:headEnd type="none" w="med" len="med"/>
                        <a:tailEnd type="none" w="med" len="med"/>
                      </a:lnR>
                      <a:lnT w="9525" cap="flat" cmpd="sng" algn="ctr">
                        <a:solidFill>
                          <a:srgbClr val="006600"/>
                        </a:solidFill>
                        <a:prstDash val="solid"/>
                        <a:round/>
                        <a:headEnd type="none" w="med" len="med"/>
                        <a:tailEnd type="none" w="med" len="med"/>
                      </a:lnT>
                      <a:lnB w="9525"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zh-TW" sz="1400" b="1">
                            <a:sym typeface="Microsoft JhengHei"/>
                          </a:rPr>
                          <a:t>NAS</a:t>
                        </a:r>
                        <a:endParaRPr sz="1400" b="1">
                          <a:latin typeface="Microsoft JhengHei"/>
                          <a:ea typeface="Microsoft JhengHei"/>
                          <a:cs typeface="Microsoft JhengHei"/>
                          <a:sym typeface="Microsoft JhengHei"/>
                        </a:endParaRPr>
                      </a:p>
                    </a:txBody>
                    <a:tcPr marL="91450" marR="91450" marT="45725" marB="45725" anchor="ctr">
                      <a:lnL w="9525" cap="flat" cmpd="sng" algn="ctr">
                        <a:solidFill>
                          <a:srgbClr val="006600"/>
                        </a:solidFill>
                        <a:prstDash val="solid"/>
                        <a:round/>
                        <a:headEnd type="none" w="med" len="med"/>
                        <a:tailEnd type="none" w="med" len="med"/>
                      </a:lnL>
                      <a:lnR w="9525" cap="flat" cmpd="sng" algn="ctr">
                        <a:solidFill>
                          <a:srgbClr val="006600"/>
                        </a:solidFill>
                        <a:prstDash val="solid"/>
                        <a:round/>
                        <a:headEnd type="none" w="med" len="med"/>
                        <a:tailEnd type="none" w="med" len="med"/>
                      </a:lnR>
                      <a:lnT w="9525" cap="flat" cmpd="sng" algn="ctr">
                        <a:solidFill>
                          <a:srgbClr val="006600"/>
                        </a:solidFill>
                        <a:prstDash val="solid"/>
                        <a:round/>
                        <a:headEnd type="none" w="med" len="med"/>
                        <a:tailEnd type="none" w="med" len="med"/>
                      </a:lnT>
                      <a:lnB w="9525"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zh-TW" sz="1400" b="1">
                            <a:sym typeface="Microsoft JhengHei"/>
                          </a:rPr>
                          <a:t>NAS</a:t>
                        </a:r>
                        <a:endParaRPr sz="1400" b="1">
                          <a:latin typeface="Microsoft JhengHei"/>
                          <a:ea typeface="Microsoft JhengHei"/>
                          <a:cs typeface="Microsoft JhengHei"/>
                          <a:sym typeface="Microsoft JhengHei"/>
                        </a:endParaRPr>
                      </a:p>
                    </a:txBody>
                    <a:tcPr marL="91450" marR="91450" marT="45725" marB="45725" anchor="ctr">
                      <a:lnL w="9525" cap="flat" cmpd="sng" algn="ctr">
                        <a:solidFill>
                          <a:srgbClr val="006600"/>
                        </a:solidFill>
                        <a:prstDash val="solid"/>
                        <a:round/>
                        <a:headEnd type="none" w="med" len="med"/>
                        <a:tailEnd type="none" w="med" len="med"/>
                      </a:lnL>
                      <a:lnR w="9525" cap="flat" cmpd="sng" algn="ctr">
                        <a:solidFill>
                          <a:srgbClr val="006600"/>
                        </a:solidFill>
                        <a:prstDash val="solid"/>
                        <a:round/>
                        <a:headEnd type="none" w="med" len="med"/>
                        <a:tailEnd type="none" w="med" len="med"/>
                      </a:lnR>
                      <a:lnT w="9525" cap="flat" cmpd="sng" algn="ctr">
                        <a:solidFill>
                          <a:srgbClr val="006600"/>
                        </a:solidFill>
                        <a:prstDash val="solid"/>
                        <a:round/>
                        <a:headEnd type="none" w="med" len="med"/>
                        <a:tailEnd type="none" w="med" len="med"/>
                      </a:lnT>
                      <a:lnB w="9525"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zh-TW" sz="1400" b="1" dirty="0">
                            <a:sym typeface="Microsoft JhengHei"/>
                          </a:rPr>
                          <a:t>任何支援</a:t>
                        </a:r>
                        <a:r>
                          <a:rPr lang="en-US" altLang="zh-TW" sz="1400" b="1" dirty="0">
                            <a:sym typeface="Microsoft JhengHei"/>
                          </a:rPr>
                          <a:t> r</a:t>
                        </a:r>
                        <a:r>
                          <a:rPr lang="zh-TW" sz="1400" b="1" dirty="0">
                            <a:sym typeface="Microsoft JhengHei"/>
                          </a:rPr>
                          <a:t>sync的伺服器</a:t>
                        </a:r>
                        <a:endParaRPr sz="1400" b="1" dirty="0">
                          <a:latin typeface="Microsoft JhengHei"/>
                          <a:ea typeface="Microsoft JhengHei"/>
                          <a:cs typeface="Microsoft JhengHei"/>
                          <a:sym typeface="Microsoft JhengHei"/>
                        </a:endParaRPr>
                      </a:p>
                    </a:txBody>
                    <a:tcPr marL="91450" marR="91450" marT="45725" marB="45725" anchor="ctr">
                      <a:lnL w="9525" cap="flat" cmpd="sng" algn="ctr">
                        <a:solidFill>
                          <a:srgbClr val="006600"/>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6600"/>
                        </a:solidFill>
                        <a:prstDash val="solid"/>
                        <a:round/>
                        <a:headEnd type="none" w="med" len="med"/>
                        <a:tailEnd type="none" w="med" len="med"/>
                      </a:lnT>
                      <a:lnB w="9525" cap="flat" cmpd="sng" algn="ctr">
                        <a:solidFill>
                          <a:srgbClr val="0066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75475">
                  <a:tc>
                    <a:txBody>
                      <a:bodyPr/>
                      <a:lstStyle/>
                      <a:p>
                        <a:pPr marL="0" marR="0" lvl="0" indent="0" algn="ctr" rtl="0">
                          <a:spcBef>
                            <a:spcPts val="0"/>
                          </a:spcBef>
                          <a:spcAft>
                            <a:spcPts val="0"/>
                          </a:spcAft>
                          <a:buNone/>
                        </a:pPr>
                        <a:r>
                          <a:rPr lang="zh-TW" sz="1400" b="1" dirty="0">
                            <a:sym typeface="Microsoft JhengHei"/>
                          </a:rPr>
                          <a:t>使用情境</a:t>
                        </a:r>
                        <a:endParaRPr sz="1400" b="1" dirty="0">
                          <a:latin typeface="Microsoft JhengHei"/>
                          <a:ea typeface="Microsoft JhengHei"/>
                          <a:cs typeface="Microsoft JhengHei"/>
                          <a:sym typeface="Microsoft JhengHei"/>
                        </a:endParaRPr>
                      </a:p>
                    </a:txBody>
                    <a:tcPr marL="91450" marR="91450" marT="45725" marB="45725" anchor="ctr">
                      <a:lnL w="12700" cap="flat" cmpd="sng" algn="ctr">
                        <a:noFill/>
                        <a:prstDash val="solid"/>
                        <a:round/>
                        <a:headEnd type="none" w="med" len="med"/>
                        <a:tailEnd type="none" w="med" len="med"/>
                      </a:lnL>
                      <a:lnR w="9525" cap="flat" cmpd="sng" algn="ctr">
                        <a:solidFill>
                          <a:srgbClr val="006600"/>
                        </a:solidFill>
                        <a:prstDash val="solid"/>
                        <a:round/>
                        <a:headEnd type="none" w="med" len="med"/>
                        <a:tailEnd type="none" w="med" len="med"/>
                      </a:lnR>
                      <a:lnT w="9525" cap="flat" cmpd="sng" algn="ctr">
                        <a:solidFill>
                          <a:srgbClr val="0066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zh-TW" sz="1400" b="1" dirty="0">
                            <a:sym typeface="Microsoft JhengHei"/>
                          </a:rPr>
                          <a:t>備份包含多檔的整機磁碟區或</a:t>
                        </a:r>
                        <a:r>
                          <a:rPr lang="zh-TW" altLang="en-US" sz="1400" b="1" dirty="0">
                            <a:sym typeface="Microsoft JhengHei"/>
                          </a:rPr>
                          <a:t> </a:t>
                        </a:r>
                        <a:r>
                          <a:rPr lang="zh-TW" sz="1400" b="1" dirty="0">
                            <a:sym typeface="Microsoft JhengHei"/>
                          </a:rPr>
                          <a:t>iSCSI LUN</a:t>
                        </a:r>
                        <a:endParaRPr sz="1400" b="1" dirty="0">
                          <a:latin typeface="Microsoft JhengHei"/>
                          <a:ea typeface="Microsoft JhengHei"/>
                          <a:cs typeface="Microsoft JhengHei"/>
                          <a:sym typeface="Microsoft JhengHei"/>
                        </a:endParaRPr>
                      </a:p>
                    </a:txBody>
                    <a:tcPr marL="91450" marR="91450" marT="45725" marB="45725" anchor="ctr">
                      <a:lnL w="9525" cap="flat" cmpd="sng" algn="ctr">
                        <a:solidFill>
                          <a:srgbClr val="006600"/>
                        </a:solidFill>
                        <a:prstDash val="solid"/>
                        <a:round/>
                        <a:headEnd type="none" w="med" len="med"/>
                        <a:tailEnd type="none" w="med" len="med"/>
                      </a:lnL>
                      <a:lnR w="9525" cap="flat" cmpd="sng" algn="ctr">
                        <a:solidFill>
                          <a:srgbClr val="006600"/>
                        </a:solidFill>
                        <a:prstDash val="solid"/>
                        <a:round/>
                        <a:headEnd type="none" w="med" len="med"/>
                        <a:tailEnd type="none" w="med" len="med"/>
                      </a:lnR>
                      <a:lnT w="9525" cap="flat" cmpd="sng" algn="ctr">
                        <a:solidFill>
                          <a:srgbClr val="0066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zh-TW" sz="1400" b="1" dirty="0">
                            <a:sym typeface="Microsoft JhengHei"/>
                          </a:rPr>
                          <a:t>資料同步</a:t>
                        </a:r>
                        <a:endParaRPr sz="1400" b="1" dirty="0">
                          <a:latin typeface="Microsoft JhengHei"/>
                          <a:ea typeface="Microsoft JhengHei"/>
                          <a:cs typeface="Microsoft JhengHei"/>
                          <a:sym typeface="Microsoft JhengHei"/>
                        </a:endParaRPr>
                      </a:p>
                    </a:txBody>
                    <a:tcPr marL="91450" marR="91450" marT="45725" marB="45725" anchor="ctr">
                      <a:lnL w="9525" cap="flat" cmpd="sng" algn="ctr">
                        <a:solidFill>
                          <a:srgbClr val="006600"/>
                        </a:solidFill>
                        <a:prstDash val="solid"/>
                        <a:round/>
                        <a:headEnd type="none" w="med" len="med"/>
                        <a:tailEnd type="none" w="med" len="med"/>
                      </a:lnL>
                      <a:lnR w="9525" cap="flat" cmpd="sng" algn="ctr">
                        <a:solidFill>
                          <a:srgbClr val="006600"/>
                        </a:solidFill>
                        <a:prstDash val="solid"/>
                        <a:round/>
                        <a:headEnd type="none" w="med" len="med"/>
                        <a:tailEnd type="none" w="med" len="med"/>
                      </a:lnR>
                      <a:lnT w="9525" cap="flat" cmpd="sng" algn="ctr">
                        <a:solidFill>
                          <a:srgbClr val="0066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zh-TW" sz="1400" b="1" dirty="0">
                            <a:sym typeface="Microsoft JhengHei"/>
                          </a:rPr>
                          <a:t>備份單一大檔如</a:t>
                        </a:r>
                        <a:endParaRPr lang="en-US" altLang="zh-TW" sz="1400" b="1" dirty="0">
                          <a:sym typeface="Microsoft JhengHei"/>
                        </a:endParaRPr>
                      </a:p>
                      <a:p>
                        <a:pPr marL="0" marR="0" lvl="0" indent="0" algn="ctr" rtl="0">
                          <a:spcBef>
                            <a:spcPts val="0"/>
                          </a:spcBef>
                          <a:spcAft>
                            <a:spcPts val="0"/>
                          </a:spcAft>
                          <a:buNone/>
                        </a:pPr>
                        <a:r>
                          <a:rPr lang="zh-TW" sz="1400" b="1" dirty="0">
                            <a:sym typeface="Microsoft JhengHei"/>
                          </a:rPr>
                          <a:t>VM</a:t>
                        </a:r>
                        <a:r>
                          <a:rPr lang="zh-TW" altLang="en-US" sz="1400" b="1" dirty="0">
                            <a:sym typeface="Microsoft JhengHei"/>
                          </a:rPr>
                          <a:t> </a:t>
                        </a:r>
                        <a:r>
                          <a:rPr lang="zh-TW" sz="1400" b="1" dirty="0">
                            <a:sym typeface="Microsoft JhengHei"/>
                          </a:rPr>
                          <a:t>映像檔</a:t>
                        </a:r>
                        <a:r>
                          <a:rPr lang="zh-TW" altLang="en-US" sz="1400" b="1" dirty="0">
                            <a:sym typeface="Microsoft JhengHei"/>
                          </a:rPr>
                          <a:t> </a:t>
                        </a:r>
                        <a:endParaRPr sz="1400" b="1" dirty="0">
                          <a:latin typeface="Microsoft JhengHei"/>
                          <a:ea typeface="Microsoft JhengHei"/>
                          <a:cs typeface="Microsoft JhengHei"/>
                          <a:sym typeface="Microsoft JhengHei"/>
                        </a:endParaRPr>
                      </a:p>
                    </a:txBody>
                    <a:tcPr marL="91450" marR="91450" marT="45725" marB="45725" anchor="ctr">
                      <a:lnL w="9525" cap="flat" cmpd="sng" algn="ctr">
                        <a:solidFill>
                          <a:srgbClr val="006600"/>
                        </a:solid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0066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sp>
          <p:nvSpPr>
            <p:cNvPr id="5" name="圓角矩形 108">
              <a:extLst>
                <a:ext uri="{FF2B5EF4-FFF2-40B4-BE49-F238E27FC236}">
                  <a16:creationId xmlns:a16="http://schemas.microsoft.com/office/drawing/2014/main" id="{90F51FDA-B897-3D40-A296-FEAE58545063}"/>
                </a:ext>
              </a:extLst>
            </p:cNvPr>
            <p:cNvSpPr/>
            <p:nvPr/>
          </p:nvSpPr>
          <p:spPr>
            <a:xfrm rot="5400000" flipH="1">
              <a:off x="4545973" y="-2178685"/>
              <a:ext cx="123600" cy="8529324"/>
            </a:xfrm>
            <a:prstGeom prst="roundRect">
              <a:avLst>
                <a:gd name="adj" fmla="val 0"/>
              </a:avLst>
            </a:prstGeom>
            <a:gradFill flip="none" rotWithShape="1">
              <a:gsLst>
                <a:gs pos="0">
                  <a:srgbClr val="4E8F00"/>
                </a:gs>
                <a:gs pos="80000">
                  <a:srgbClr val="4E8F00">
                    <a:alpha val="0"/>
                  </a:srgb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dirty="0"/>
            </a:p>
          </p:txBody>
        </p:sp>
      </p:grpSp>
    </p:spTree>
    <p:extLst>
      <p:ext uri="{BB962C8B-B14F-4D97-AF65-F5344CB8AC3E}">
        <p14:creationId xmlns:p14="http://schemas.microsoft.com/office/powerpoint/2010/main" val="10638188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31" name="Shape 731"/>
          <p:cNvSpPr/>
          <p:nvPr/>
        </p:nvSpPr>
        <p:spPr>
          <a:xfrm>
            <a:off x="1" y="0"/>
            <a:ext cx="9144000" cy="342900"/>
          </a:xfrm>
          <a:prstGeom prst="rect">
            <a:avLst/>
          </a:prstGeom>
          <a:noFill/>
          <a:ln>
            <a:noFill/>
          </a:ln>
        </p:spPr>
        <p:txBody>
          <a:bodyPr spcFirstLastPara="1" wrap="square" lIns="68550" tIns="34250" rIns="68550" bIns="34250" anchor="ctr" anchorCtr="0">
            <a:noAutofit/>
          </a:bodyPr>
          <a:lstStyle/>
          <a:p>
            <a:pPr marL="0" marR="0" lvl="0" indent="0" algn="l" rtl="0">
              <a:lnSpc>
                <a:spcPct val="100000"/>
              </a:lnSpc>
              <a:spcBef>
                <a:spcPts val="0"/>
              </a:spcBef>
              <a:spcAft>
                <a:spcPts val="0"/>
              </a:spcAft>
              <a:buClr>
                <a:srgbClr val="000000"/>
              </a:buClr>
              <a:buSzPts val="350"/>
              <a:buFont typeface="Arial"/>
              <a:buNone/>
            </a:pPr>
            <a:br>
              <a:rPr lang="zh-TW" sz="1400" b="0" i="0" u="none" strike="noStrike" cap="none">
                <a:solidFill>
                  <a:schemeClr val="dk1"/>
                </a:solidFill>
                <a:latin typeface="Arial"/>
                <a:ea typeface="Arial"/>
                <a:cs typeface="Arial"/>
                <a:sym typeface="Arial"/>
              </a:rPr>
            </a:b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734" name="Shape 734"/>
          <p:cNvSpPr/>
          <p:nvPr/>
        </p:nvSpPr>
        <p:spPr>
          <a:xfrm>
            <a:off x="1" y="0"/>
            <a:ext cx="9144000" cy="342900"/>
          </a:xfrm>
          <a:prstGeom prst="rect">
            <a:avLst/>
          </a:prstGeom>
          <a:noFill/>
          <a:ln>
            <a:noFill/>
          </a:ln>
        </p:spPr>
        <p:txBody>
          <a:bodyPr spcFirstLastPara="1" wrap="square" lIns="68550" tIns="34250" rIns="68550" bIns="34250" anchor="ctr" anchorCtr="0">
            <a:noAutofit/>
          </a:bodyPr>
          <a:lstStyle/>
          <a:p>
            <a:pPr marL="0" marR="0" lvl="0" indent="0" algn="l" rtl="0">
              <a:lnSpc>
                <a:spcPct val="100000"/>
              </a:lnSpc>
              <a:spcBef>
                <a:spcPts val="0"/>
              </a:spcBef>
              <a:spcAft>
                <a:spcPts val="0"/>
              </a:spcAft>
              <a:buClr>
                <a:srgbClr val="000000"/>
              </a:buClr>
              <a:buSzPts val="350"/>
              <a:buFont typeface="Arial"/>
              <a:buNone/>
            </a:pPr>
            <a:br>
              <a:rPr lang="zh-TW" sz="1400" b="0" i="0" u="none" strike="noStrike" cap="none">
                <a:solidFill>
                  <a:schemeClr val="dk1"/>
                </a:solidFill>
                <a:latin typeface="Arial"/>
                <a:ea typeface="Arial"/>
                <a:cs typeface="Arial"/>
                <a:sym typeface="Arial"/>
              </a:rPr>
            </a:b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nvGrpSpPr>
          <p:cNvPr id="5" name="群組 4">
            <a:extLst>
              <a:ext uri="{FF2B5EF4-FFF2-40B4-BE49-F238E27FC236}">
                <a16:creationId xmlns:a16="http://schemas.microsoft.com/office/drawing/2014/main" id="{5BF1C28E-5F61-404D-8BB1-B53FEC709205}"/>
              </a:ext>
            </a:extLst>
          </p:cNvPr>
          <p:cNvGrpSpPr/>
          <p:nvPr/>
        </p:nvGrpSpPr>
        <p:grpSpPr>
          <a:xfrm>
            <a:off x="0" y="1067753"/>
            <a:ext cx="9144000" cy="4181637"/>
            <a:chOff x="0" y="1053465"/>
            <a:chExt cx="9144000" cy="4181637"/>
          </a:xfrm>
        </p:grpSpPr>
        <p:pic>
          <p:nvPicPr>
            <p:cNvPr id="729" name="Shape 729" descr="https://previews.123rf.com/images/wavebreakmediamicro/wavebreakmediamicro1504/wavebreakmediamicro150406446/38377240-businessman-looking-away-while-using-tablet-against-server-room-Stock-Photo.jpg"/>
            <p:cNvPicPr preferRelativeResize="0"/>
            <p:nvPr/>
          </p:nvPicPr>
          <p:blipFill rotWithShape="1">
            <a:blip r:embed="rId3" cstate="screen">
              <a:extLst>
                <a:ext uri="{28A0092B-C50C-407E-A947-70E740481C1C}">
                  <a14:useLocalDpi xmlns:a14="http://schemas.microsoft.com/office/drawing/2010/main"/>
                </a:ext>
              </a:extLst>
            </a:blip>
            <a:srcRect l="-15978"/>
            <a:stretch/>
          </p:blipFill>
          <p:spPr>
            <a:xfrm>
              <a:off x="0" y="1053465"/>
              <a:ext cx="9144000" cy="4100357"/>
            </a:xfrm>
            <a:prstGeom prst="rect">
              <a:avLst/>
            </a:prstGeom>
            <a:solidFill>
              <a:schemeClr val="bg1"/>
            </a:solidFill>
            <a:ln>
              <a:noFill/>
            </a:ln>
          </p:spPr>
        </p:pic>
        <p:grpSp>
          <p:nvGrpSpPr>
            <p:cNvPr id="4" name="群組 3">
              <a:extLst>
                <a:ext uri="{FF2B5EF4-FFF2-40B4-BE49-F238E27FC236}">
                  <a16:creationId xmlns:a16="http://schemas.microsoft.com/office/drawing/2014/main" id="{454F35C0-6C47-894A-A328-8C9C166B19CD}"/>
                </a:ext>
              </a:extLst>
            </p:cNvPr>
            <p:cNvGrpSpPr/>
            <p:nvPr/>
          </p:nvGrpSpPr>
          <p:grpSpPr>
            <a:xfrm>
              <a:off x="163419" y="1214110"/>
              <a:ext cx="5826827" cy="4020992"/>
              <a:chOff x="-75385" y="1142990"/>
              <a:chExt cx="5826827" cy="4020992"/>
            </a:xfrm>
          </p:grpSpPr>
          <p:sp>
            <p:nvSpPr>
              <p:cNvPr id="732" name="Shape 732"/>
              <p:cNvSpPr txBox="1"/>
              <p:nvPr/>
            </p:nvSpPr>
            <p:spPr>
              <a:xfrm>
                <a:off x="72008" y="4917082"/>
                <a:ext cx="5076000" cy="2469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grpSp>
            <p:nvGrpSpPr>
              <p:cNvPr id="25" name="群組 24"/>
              <p:cNvGrpSpPr/>
              <p:nvPr/>
            </p:nvGrpSpPr>
            <p:grpSpPr>
              <a:xfrm>
                <a:off x="-75385" y="1142990"/>
                <a:ext cx="5790393" cy="1000132"/>
                <a:chOff x="111157" y="-1785968"/>
                <a:chExt cx="5532413" cy="1000132"/>
              </a:xfrm>
            </p:grpSpPr>
            <p:sp>
              <p:nvSpPr>
                <p:cNvPr id="16" name="Shape 730"/>
                <p:cNvSpPr/>
                <p:nvPr/>
              </p:nvSpPr>
              <p:spPr>
                <a:xfrm>
                  <a:off x="481560" y="-1785968"/>
                  <a:ext cx="5162010" cy="1000132"/>
                </a:xfrm>
                <a:prstGeom prst="rect">
                  <a:avLst/>
                </a:prstGeom>
                <a:gradFill>
                  <a:gsLst>
                    <a:gs pos="0">
                      <a:schemeClr val="bg1">
                        <a:alpha val="0"/>
                      </a:schemeClr>
                    </a:gs>
                    <a:gs pos="14000">
                      <a:schemeClr val="bg1">
                        <a:alpha val="83000"/>
                      </a:schemeClr>
                    </a:gs>
                    <a:gs pos="100000">
                      <a:schemeClr val="bg1"/>
                    </a:gs>
                  </a:gsLst>
                  <a:lin ang="10800000" scaled="0"/>
                </a:gradFill>
                <a:ln w="12700">
                  <a:gradFill>
                    <a:gsLst>
                      <a:gs pos="0">
                        <a:schemeClr val="accent5">
                          <a:lumMod val="75000"/>
                        </a:schemeClr>
                      </a:gs>
                      <a:gs pos="50000">
                        <a:schemeClr val="accent1">
                          <a:tint val="44500"/>
                          <a:satMod val="160000"/>
                        </a:schemeClr>
                      </a:gs>
                      <a:gs pos="100000">
                        <a:schemeClr val="accent1">
                          <a:tint val="23500"/>
                          <a:satMod val="160000"/>
                        </a:schemeClr>
                      </a:gs>
                    </a:gsLst>
                    <a:lin ang="5400000" scaled="0"/>
                  </a:grad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200"/>
                    <a:buFont typeface="Arial"/>
                    <a:buNone/>
                  </a:pPr>
                  <a:endParaRPr sz="4200" b="0" i="0" u="none" strike="noStrike" cap="none">
                    <a:solidFill>
                      <a:srgbClr val="161D96"/>
                    </a:solidFill>
                    <a:latin typeface="Arial"/>
                    <a:ea typeface="Arial"/>
                    <a:cs typeface="Arial"/>
                    <a:sym typeface="Arial"/>
                  </a:endParaRPr>
                </a:p>
              </p:txBody>
            </p:sp>
            <p:sp>
              <p:nvSpPr>
                <p:cNvPr id="737" name="Shape 737"/>
                <p:cNvSpPr txBox="1"/>
                <p:nvPr/>
              </p:nvSpPr>
              <p:spPr>
                <a:xfrm>
                  <a:off x="500034" y="-1785968"/>
                  <a:ext cx="4829837" cy="1000132"/>
                </a:xfrm>
                <a:prstGeom prst="rect">
                  <a:avLst/>
                </a:prstGeom>
                <a:noFill/>
                <a:ln>
                  <a:noFill/>
                </a:ln>
              </p:spPr>
              <p:txBody>
                <a:bodyPr spcFirstLastPara="1" wrap="square" lIns="91425" tIns="91425" rIns="91425" bIns="91425" anchor="ctr" anchorCtr="0">
                  <a:noAutofit/>
                </a:bodyPr>
                <a:lstStyle/>
                <a:p>
                  <a:pPr marL="63500" marR="0" lvl="0" indent="0" algn="l" rtl="0">
                    <a:lnSpc>
                      <a:spcPct val="100000"/>
                    </a:lnSpc>
                    <a:spcBef>
                      <a:spcPts val="0"/>
                    </a:spcBef>
                    <a:spcAft>
                      <a:spcPts val="0"/>
                    </a:spcAft>
                    <a:buNone/>
                  </a:pPr>
                  <a:r>
                    <a:rPr lang="zh-TW" sz="2800" b="1" i="0" u="none" strike="noStrike" cap="none" dirty="0">
                      <a:solidFill>
                        <a:srgbClr val="044981"/>
                      </a:solidFill>
                      <a:latin typeface="Microsoft JhengHei"/>
                      <a:ea typeface="Microsoft JhengHei"/>
                      <a:cs typeface="Microsoft JhengHei"/>
                      <a:sym typeface="Microsoft JhengHei"/>
                    </a:rPr>
                    <a:t>SSD </a:t>
                  </a:r>
                  <a:r>
                    <a:rPr lang="zh-TW" sz="2800" b="1" dirty="0">
                      <a:solidFill>
                        <a:srgbClr val="044981"/>
                      </a:solidFill>
                      <a:latin typeface="Microsoft JhengHei"/>
                      <a:ea typeface="Microsoft JhengHei"/>
                      <a:cs typeface="Microsoft JhengHei"/>
                      <a:sym typeface="Microsoft JhengHei"/>
                    </a:rPr>
                    <a:t>快取</a:t>
                  </a:r>
                  <a:endParaRPr sz="2800" b="1" dirty="0">
                    <a:solidFill>
                      <a:srgbClr val="044981"/>
                    </a:solidFill>
                    <a:latin typeface="Microsoft JhengHei"/>
                    <a:ea typeface="Microsoft JhengHei"/>
                    <a:cs typeface="Microsoft JhengHei"/>
                    <a:sym typeface="Microsoft JhengHei"/>
                  </a:endParaRPr>
                </a:p>
                <a:p>
                  <a:pPr marL="63500" lvl="0"/>
                  <a:r>
                    <a:rPr lang="zh-TW" altLang="en-US" sz="1800" b="1" dirty="0">
                      <a:solidFill>
                        <a:srgbClr val="044981"/>
                      </a:solidFill>
                      <a:latin typeface="Microsoft JhengHei"/>
                      <a:ea typeface="Microsoft JhengHei"/>
                      <a:cs typeface="Microsoft JhengHei"/>
                      <a:sym typeface="Microsoft JhengHei"/>
                    </a:rPr>
                    <a:t>支援 </a:t>
                  </a:r>
                  <a:r>
                    <a:rPr lang="en-US" altLang="zh-TW" sz="1800" b="1" dirty="0">
                      <a:solidFill>
                        <a:srgbClr val="044981"/>
                      </a:solidFill>
                      <a:latin typeface="Microsoft JhengHei"/>
                      <a:ea typeface="Microsoft JhengHei"/>
                      <a:cs typeface="Microsoft JhengHei"/>
                      <a:sym typeface="Microsoft JhengHei"/>
                    </a:rPr>
                    <a:t>SSD </a:t>
                  </a:r>
                  <a:r>
                    <a:rPr lang="zh-TW" altLang="en-US" sz="1800" b="1" dirty="0">
                      <a:solidFill>
                        <a:srgbClr val="044981"/>
                      </a:solidFill>
                      <a:latin typeface="Microsoft JhengHei"/>
                      <a:ea typeface="Microsoft JhengHei"/>
                      <a:cs typeface="Microsoft JhengHei"/>
                      <a:sym typeface="Microsoft JhengHei"/>
                    </a:rPr>
                    <a:t>外掛預留空間配置</a:t>
                  </a:r>
                  <a:r>
                    <a:rPr lang="zh-TW" sz="1800" b="1" dirty="0">
                      <a:solidFill>
                        <a:srgbClr val="044981"/>
                      </a:solidFill>
                      <a:latin typeface="Microsoft JhengHei"/>
                      <a:ea typeface="Microsoft JhengHei"/>
                      <a:cs typeface="Microsoft JhengHei"/>
                      <a:sym typeface="Microsoft JhengHei"/>
                    </a:rPr>
                    <a:t>，唯寫快取，</a:t>
                  </a:r>
                  <a:br>
                    <a:rPr lang="en-US" altLang="zh-TW" sz="1800" b="1" dirty="0">
                      <a:solidFill>
                        <a:srgbClr val="044981"/>
                      </a:solidFill>
                      <a:latin typeface="Microsoft JhengHei"/>
                      <a:ea typeface="Microsoft JhengHei"/>
                      <a:cs typeface="Microsoft JhengHei"/>
                      <a:sym typeface="Microsoft JhengHei"/>
                    </a:rPr>
                  </a:br>
                  <a:r>
                    <a:rPr lang="zh-TW" sz="1800" b="1" dirty="0">
                      <a:solidFill>
                        <a:srgbClr val="044981"/>
                      </a:solidFill>
                      <a:latin typeface="Microsoft JhengHei"/>
                      <a:ea typeface="Microsoft JhengHei"/>
                      <a:cs typeface="Microsoft JhengHei"/>
                      <a:sym typeface="Microsoft JhengHei"/>
                    </a:rPr>
                    <a:t>RAID 5/6</a:t>
                  </a:r>
                  <a:r>
                    <a:rPr lang="en-US" altLang="zh-TW" sz="1800" b="1" dirty="0">
                      <a:solidFill>
                        <a:srgbClr val="044981"/>
                      </a:solidFill>
                      <a:latin typeface="Microsoft JhengHei"/>
                      <a:ea typeface="Microsoft JhengHei"/>
                      <a:cs typeface="Microsoft JhengHei"/>
                      <a:sym typeface="Microsoft JhengHei"/>
                    </a:rPr>
                    <a:t> </a:t>
                  </a:r>
                  <a:r>
                    <a:rPr lang="zh-TW" sz="1800" b="1" dirty="0">
                      <a:solidFill>
                        <a:srgbClr val="044981"/>
                      </a:solidFill>
                      <a:latin typeface="Microsoft JhengHei"/>
                      <a:ea typeface="Microsoft JhengHei"/>
                      <a:cs typeface="Microsoft JhengHei"/>
                      <a:sym typeface="Microsoft JhengHei"/>
                    </a:rPr>
                    <a:t>快取</a:t>
                  </a:r>
                  <a:endParaRPr sz="1800" b="1" i="0" u="none" strike="noStrike" cap="none" dirty="0">
                    <a:solidFill>
                      <a:srgbClr val="044981"/>
                    </a:solidFill>
                    <a:latin typeface="Microsoft JhengHei"/>
                    <a:ea typeface="Microsoft JhengHei"/>
                    <a:cs typeface="Microsoft JhengHei"/>
                    <a:sym typeface="Microsoft JhengHei"/>
                  </a:endParaRPr>
                </a:p>
              </p:txBody>
            </p:sp>
            <p:sp>
              <p:nvSpPr>
                <p:cNvPr id="738" name="Shape 738"/>
                <p:cNvSpPr txBox="1"/>
                <p:nvPr/>
              </p:nvSpPr>
              <p:spPr>
                <a:xfrm>
                  <a:off x="111157" y="-1624456"/>
                  <a:ext cx="447149" cy="684000"/>
                </a:xfrm>
                <a:prstGeom prst="rect">
                  <a:avLst/>
                </a:prstGeom>
                <a:gradFill>
                  <a:gsLst>
                    <a:gs pos="0">
                      <a:schemeClr val="accent5">
                        <a:lumMod val="75000"/>
                      </a:schemeClr>
                    </a:gs>
                    <a:gs pos="93000">
                      <a:srgbClr val="256475"/>
                    </a:gs>
                    <a:gs pos="100000">
                      <a:schemeClr val="accent5">
                        <a:lumMod val="50000"/>
                      </a:schemeClr>
                    </a:gs>
                  </a:gsLst>
                  <a:lin ang="0" scaled="0"/>
                </a:gradFill>
                <a:ln>
                  <a:noFill/>
                </a:ln>
              </p:spPr>
              <p:txBody>
                <a:bodyPr spcFirstLastPara="1" wrap="square" lIns="91425" tIns="45700" rIns="91425" bIns="45700" anchor="ctr" anchorCtr="0">
                  <a:noAutofit/>
                </a:bodyPr>
                <a:lstStyle/>
                <a:p>
                  <a:pPr lvl="0" algn="ctr"/>
                  <a:r>
                    <a:rPr lang="en-US" altLang="zh-TW" sz="2400" b="1">
                      <a:solidFill>
                        <a:schemeClr val="lt1"/>
                      </a:solidFill>
                    </a:rPr>
                    <a:t>1</a:t>
                  </a:r>
                  <a:endParaRPr lang="zh-TW" altLang="en-US" sz="2400" b="1">
                    <a:solidFill>
                      <a:schemeClr val="lt1"/>
                    </a:solidFill>
                  </a:endParaRPr>
                </a:p>
              </p:txBody>
            </p:sp>
          </p:grpSp>
          <p:grpSp>
            <p:nvGrpSpPr>
              <p:cNvPr id="27" name="群組 26"/>
              <p:cNvGrpSpPr/>
              <p:nvPr/>
            </p:nvGrpSpPr>
            <p:grpSpPr>
              <a:xfrm>
                <a:off x="-75385" y="2288988"/>
                <a:ext cx="5790392" cy="1100232"/>
                <a:chOff x="111157" y="-1785968"/>
                <a:chExt cx="5532413" cy="1100232"/>
              </a:xfrm>
            </p:grpSpPr>
            <p:sp>
              <p:nvSpPr>
                <p:cNvPr id="28" name="Shape 730"/>
                <p:cNvSpPr/>
                <p:nvPr/>
              </p:nvSpPr>
              <p:spPr>
                <a:xfrm>
                  <a:off x="481560" y="-1785968"/>
                  <a:ext cx="5162010" cy="1100232"/>
                </a:xfrm>
                <a:prstGeom prst="rect">
                  <a:avLst/>
                </a:prstGeom>
                <a:gradFill>
                  <a:gsLst>
                    <a:gs pos="0">
                      <a:schemeClr val="bg1">
                        <a:alpha val="0"/>
                      </a:schemeClr>
                    </a:gs>
                    <a:gs pos="14000">
                      <a:schemeClr val="bg1">
                        <a:alpha val="83000"/>
                      </a:schemeClr>
                    </a:gs>
                    <a:gs pos="100000">
                      <a:schemeClr val="bg1"/>
                    </a:gs>
                  </a:gsLst>
                  <a:lin ang="10800000" scaled="0"/>
                </a:gradFill>
                <a:ln w="12700">
                  <a:gradFill>
                    <a:gsLst>
                      <a:gs pos="0">
                        <a:schemeClr val="accent5">
                          <a:lumMod val="75000"/>
                        </a:schemeClr>
                      </a:gs>
                      <a:gs pos="50000">
                        <a:schemeClr val="accent1">
                          <a:tint val="44500"/>
                          <a:satMod val="160000"/>
                        </a:schemeClr>
                      </a:gs>
                      <a:gs pos="100000">
                        <a:schemeClr val="accent1">
                          <a:tint val="23500"/>
                          <a:satMod val="160000"/>
                        </a:schemeClr>
                      </a:gs>
                    </a:gsLst>
                    <a:lin ang="5400000" scaled="0"/>
                  </a:grad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200"/>
                    <a:buFont typeface="Arial"/>
                    <a:buNone/>
                  </a:pPr>
                  <a:endParaRPr sz="4200" b="0" i="0" u="none" strike="noStrike" cap="none">
                    <a:solidFill>
                      <a:srgbClr val="161D96"/>
                    </a:solidFill>
                    <a:latin typeface="Arial"/>
                    <a:ea typeface="Arial"/>
                    <a:cs typeface="Arial"/>
                    <a:sym typeface="Arial"/>
                  </a:endParaRPr>
                </a:p>
              </p:txBody>
            </p:sp>
            <p:sp>
              <p:nvSpPr>
                <p:cNvPr id="29" name="Shape 737"/>
                <p:cNvSpPr txBox="1"/>
                <p:nvPr/>
              </p:nvSpPr>
              <p:spPr>
                <a:xfrm>
                  <a:off x="500034" y="-1662167"/>
                  <a:ext cx="5050131" cy="796878"/>
                </a:xfrm>
                <a:prstGeom prst="rect">
                  <a:avLst/>
                </a:prstGeom>
                <a:noFill/>
                <a:ln>
                  <a:noFill/>
                </a:ln>
              </p:spPr>
              <p:txBody>
                <a:bodyPr spcFirstLastPara="1" wrap="square" lIns="91425" tIns="91425" rIns="91425" bIns="91425" anchor="ctr" anchorCtr="0">
                  <a:noAutofit/>
                </a:bodyPr>
                <a:lstStyle/>
                <a:p>
                  <a:pPr marL="63500" lvl="0">
                    <a:spcBef>
                      <a:spcPts val="500"/>
                    </a:spcBef>
                  </a:pPr>
                  <a:r>
                    <a:rPr lang="zh-TW" altLang="en-US" sz="2800" b="1" dirty="0">
                      <a:solidFill>
                        <a:srgbClr val="044981"/>
                      </a:solidFill>
                      <a:latin typeface="Microsoft JhengHei"/>
                      <a:ea typeface="Microsoft JhengHei"/>
                      <a:cs typeface="Microsoft JhengHei"/>
                      <a:sym typeface="Microsoft JhengHei"/>
                    </a:rPr>
                    <a:t>儲存空間管理</a:t>
                  </a:r>
                </a:p>
                <a:p>
                  <a:pPr marL="63500" lvl="0">
                    <a:spcBef>
                      <a:spcPts val="500"/>
                    </a:spcBef>
                  </a:pPr>
                  <a:r>
                    <a:rPr lang="zh-TW" altLang="en-US" sz="1800" b="1" dirty="0">
                      <a:solidFill>
                        <a:srgbClr val="044981"/>
                      </a:solidFill>
                      <a:effectLst>
                        <a:outerShdw blurRad="50800" dist="38100" dir="2700000" algn="tl" rotWithShape="0">
                          <a:schemeClr val="bg1">
                            <a:alpha val="40000"/>
                          </a:schemeClr>
                        </a:outerShdw>
                      </a:effectLst>
                      <a:latin typeface="Microsoft JhengHei"/>
                      <a:ea typeface="Microsoft JhengHei"/>
                      <a:cs typeface="Microsoft JhengHei"/>
                      <a:sym typeface="Microsoft JhengHei"/>
                    </a:rPr>
                    <a:t>磁碟區縮減與轉換 </a:t>
                  </a:r>
                  <a:r>
                    <a:rPr lang="en-US" altLang="zh-TW" sz="1800" b="1" dirty="0">
                      <a:solidFill>
                        <a:srgbClr val="044981"/>
                      </a:solidFill>
                      <a:effectLst>
                        <a:outerShdw blurRad="50800" dist="38100" dir="2700000" algn="tl" rotWithShape="0">
                          <a:schemeClr val="bg1">
                            <a:alpha val="40000"/>
                          </a:schemeClr>
                        </a:outerShdw>
                      </a:effectLst>
                      <a:latin typeface="Microsoft JhengHei"/>
                      <a:ea typeface="Microsoft JhengHei"/>
                      <a:cs typeface="Microsoft JhengHei"/>
                      <a:sym typeface="Microsoft JhengHei"/>
                    </a:rPr>
                    <a:t>/ VJBOD </a:t>
                  </a:r>
                  <a:r>
                    <a:rPr lang="zh-TW" altLang="en-US" sz="1800" b="1" dirty="0">
                      <a:solidFill>
                        <a:srgbClr val="044981"/>
                      </a:solidFill>
                      <a:effectLst>
                        <a:outerShdw blurRad="50800" dist="38100" dir="2700000" algn="tl" rotWithShape="0">
                          <a:schemeClr val="bg1">
                            <a:alpha val="40000"/>
                          </a:schemeClr>
                        </a:outerShdw>
                      </a:effectLst>
                      <a:latin typeface="Microsoft JhengHei"/>
                      <a:ea typeface="Microsoft JhengHei"/>
                      <a:cs typeface="Microsoft JhengHei"/>
                      <a:sym typeface="Microsoft JhengHei"/>
                    </a:rPr>
                    <a:t>支援 </a:t>
                  </a:r>
                  <a:r>
                    <a:rPr lang="en-US" altLang="zh-TW" sz="1800" b="1" dirty="0" err="1">
                      <a:solidFill>
                        <a:srgbClr val="044981"/>
                      </a:solidFill>
                      <a:effectLst>
                        <a:outerShdw blurRad="50800" dist="38100" dir="2700000" algn="tl" rotWithShape="0">
                          <a:schemeClr val="bg1">
                            <a:alpha val="40000"/>
                          </a:schemeClr>
                        </a:outerShdw>
                      </a:effectLst>
                      <a:latin typeface="Microsoft JhengHei"/>
                      <a:ea typeface="Microsoft JhengHei"/>
                      <a:cs typeface="Microsoft JhengHei"/>
                      <a:sym typeface="Microsoft JhengHei"/>
                    </a:rPr>
                    <a:t>iSER</a:t>
                  </a:r>
                  <a:r>
                    <a:rPr lang="zh-TW" altLang="en-US" sz="1800" b="1" dirty="0">
                      <a:solidFill>
                        <a:srgbClr val="044981"/>
                      </a:solidFill>
                      <a:effectLst>
                        <a:outerShdw blurRad="50800" dist="38100" dir="2700000" algn="tl" rotWithShape="0">
                          <a:schemeClr val="bg1">
                            <a:alpha val="40000"/>
                          </a:schemeClr>
                        </a:outerShdw>
                      </a:effectLst>
                      <a:latin typeface="Microsoft JhengHei"/>
                      <a:ea typeface="Microsoft JhengHei"/>
                      <a:cs typeface="Microsoft JhengHei"/>
                      <a:sym typeface="Microsoft JhengHei"/>
                    </a:rPr>
                    <a:t> </a:t>
                  </a:r>
                  <a:r>
                    <a:rPr lang="en-US" altLang="zh-TW" sz="1800" b="1" dirty="0">
                      <a:solidFill>
                        <a:srgbClr val="044981"/>
                      </a:solidFill>
                      <a:effectLst>
                        <a:outerShdw blurRad="50800" dist="38100" dir="2700000" algn="tl" rotWithShape="0">
                          <a:schemeClr val="bg1">
                            <a:alpha val="40000"/>
                          </a:schemeClr>
                        </a:outerShdw>
                      </a:effectLst>
                      <a:latin typeface="Microsoft JhengHei"/>
                      <a:ea typeface="Microsoft JhengHei"/>
                      <a:cs typeface="Microsoft JhengHei"/>
                      <a:sym typeface="Microsoft JhengHei"/>
                    </a:rPr>
                    <a:t>/ Seagate </a:t>
                  </a:r>
                  <a:r>
                    <a:rPr lang="en-US" altLang="zh-TW" sz="1800" b="1" dirty="0" err="1">
                      <a:solidFill>
                        <a:srgbClr val="044981"/>
                      </a:solidFill>
                      <a:effectLst>
                        <a:outerShdw blurRad="50800" dist="38100" dir="2700000" algn="tl" rotWithShape="0">
                          <a:schemeClr val="bg1">
                            <a:alpha val="40000"/>
                          </a:schemeClr>
                        </a:outerShdw>
                      </a:effectLst>
                      <a:latin typeface="Microsoft JhengHei"/>
                      <a:ea typeface="Microsoft JhengHei"/>
                      <a:cs typeface="Microsoft JhengHei"/>
                      <a:sym typeface="Microsoft JhengHei"/>
                    </a:rPr>
                    <a:t>IronWolf</a:t>
                  </a:r>
                  <a:r>
                    <a:rPr lang="en-US" altLang="zh-TW" sz="1800" b="1" dirty="0">
                      <a:solidFill>
                        <a:srgbClr val="044981"/>
                      </a:solidFill>
                      <a:effectLst>
                        <a:outerShdw blurRad="50800" dist="38100" dir="2700000" algn="tl" rotWithShape="0">
                          <a:schemeClr val="bg1">
                            <a:alpha val="40000"/>
                          </a:schemeClr>
                        </a:outerShdw>
                      </a:effectLst>
                      <a:latin typeface="Microsoft JhengHei"/>
                      <a:ea typeface="Microsoft JhengHei"/>
                      <a:cs typeface="Microsoft JhengHei"/>
                      <a:sym typeface="Microsoft JhengHei"/>
                    </a:rPr>
                    <a:t> (IHM) </a:t>
                  </a:r>
                  <a:r>
                    <a:rPr lang="zh-TW" altLang="en-US" sz="1800" b="1" dirty="0">
                      <a:solidFill>
                        <a:srgbClr val="044981"/>
                      </a:solidFill>
                      <a:effectLst>
                        <a:outerShdw blurRad="50800" dist="38100" dir="2700000" algn="tl" rotWithShape="0">
                          <a:schemeClr val="bg1">
                            <a:alpha val="40000"/>
                          </a:schemeClr>
                        </a:outerShdw>
                      </a:effectLst>
                      <a:latin typeface="Microsoft JhengHei"/>
                      <a:ea typeface="Microsoft JhengHei"/>
                      <a:cs typeface="Microsoft JhengHei"/>
                      <a:sym typeface="Microsoft JhengHei"/>
                    </a:rPr>
                    <a:t>健康管理員</a:t>
                  </a:r>
                  <a:endParaRPr lang="zh-TW" altLang="en-US" sz="2400" b="1" dirty="0">
                    <a:solidFill>
                      <a:srgbClr val="044981"/>
                    </a:solidFill>
                    <a:effectLst>
                      <a:outerShdw blurRad="50800" dist="38100" dir="2700000" algn="tl" rotWithShape="0">
                        <a:schemeClr val="bg1">
                          <a:alpha val="40000"/>
                        </a:schemeClr>
                      </a:outerShdw>
                    </a:effectLst>
                    <a:latin typeface="Microsoft JhengHei"/>
                    <a:ea typeface="Microsoft JhengHei"/>
                    <a:cs typeface="Microsoft JhengHei"/>
                    <a:sym typeface="Microsoft JhengHei"/>
                  </a:endParaRPr>
                </a:p>
              </p:txBody>
            </p:sp>
            <p:sp>
              <p:nvSpPr>
                <p:cNvPr id="30" name="Shape 738"/>
                <p:cNvSpPr txBox="1"/>
                <p:nvPr/>
              </p:nvSpPr>
              <p:spPr>
                <a:xfrm>
                  <a:off x="111157" y="-1604360"/>
                  <a:ext cx="447149" cy="684000"/>
                </a:xfrm>
                <a:prstGeom prst="rect">
                  <a:avLst/>
                </a:prstGeom>
                <a:gradFill>
                  <a:gsLst>
                    <a:gs pos="0">
                      <a:schemeClr val="accent5">
                        <a:lumMod val="75000"/>
                      </a:schemeClr>
                    </a:gs>
                    <a:gs pos="93000">
                      <a:srgbClr val="256475"/>
                    </a:gs>
                    <a:gs pos="100000">
                      <a:schemeClr val="accent5">
                        <a:lumMod val="50000"/>
                      </a:schemeClr>
                    </a:gs>
                  </a:gsLst>
                  <a:lin ang="0" scaled="0"/>
                </a:gradFill>
                <a:ln>
                  <a:noFill/>
                </a:ln>
              </p:spPr>
              <p:txBody>
                <a:bodyPr spcFirstLastPara="1" wrap="square" lIns="91425" tIns="45700" rIns="91425" bIns="45700" anchor="ctr" anchorCtr="0">
                  <a:noAutofit/>
                </a:bodyPr>
                <a:lstStyle/>
                <a:p>
                  <a:pPr lvl="0" algn="ctr"/>
                  <a:r>
                    <a:rPr lang="en-US" altLang="zh-TW" sz="2400" b="1">
                      <a:solidFill>
                        <a:schemeClr val="lt1"/>
                      </a:solidFill>
                    </a:rPr>
                    <a:t>2</a:t>
                  </a:r>
                  <a:endParaRPr lang="zh-TW" altLang="en-US" sz="2400" b="1">
                    <a:solidFill>
                      <a:schemeClr val="lt1"/>
                    </a:solidFill>
                  </a:endParaRPr>
                </a:p>
              </p:txBody>
            </p:sp>
          </p:grpSp>
          <p:sp>
            <p:nvSpPr>
              <p:cNvPr id="32" name="Shape 730"/>
              <p:cNvSpPr/>
              <p:nvPr/>
            </p:nvSpPr>
            <p:spPr>
              <a:xfrm>
                <a:off x="331626" y="3515218"/>
                <a:ext cx="5419816" cy="1015807"/>
              </a:xfrm>
              <a:prstGeom prst="rect">
                <a:avLst/>
              </a:prstGeom>
              <a:gradFill>
                <a:gsLst>
                  <a:gs pos="0">
                    <a:schemeClr val="bg1">
                      <a:alpha val="0"/>
                    </a:schemeClr>
                  </a:gs>
                  <a:gs pos="14000">
                    <a:schemeClr val="bg1">
                      <a:alpha val="93000"/>
                    </a:schemeClr>
                  </a:gs>
                  <a:gs pos="100000">
                    <a:schemeClr val="bg1"/>
                  </a:gs>
                </a:gsLst>
                <a:lin ang="10800000" scaled="0"/>
              </a:gradFill>
              <a:ln w="12700">
                <a:gradFill>
                  <a:gsLst>
                    <a:gs pos="0">
                      <a:schemeClr val="accent5">
                        <a:lumMod val="75000"/>
                      </a:schemeClr>
                    </a:gs>
                    <a:gs pos="50000">
                      <a:schemeClr val="accent1">
                        <a:tint val="44500"/>
                        <a:satMod val="160000"/>
                      </a:schemeClr>
                    </a:gs>
                    <a:gs pos="100000">
                      <a:schemeClr val="accent1">
                        <a:tint val="23500"/>
                        <a:satMod val="160000"/>
                      </a:schemeClr>
                    </a:gs>
                  </a:gsLst>
                  <a:lin ang="5400000" scaled="0"/>
                </a:grad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200"/>
                  <a:buFont typeface="Arial"/>
                  <a:buNone/>
                </a:pPr>
                <a:endParaRPr sz="4200" b="0" i="0" u="none" strike="noStrike" cap="none">
                  <a:solidFill>
                    <a:srgbClr val="161D96"/>
                  </a:solidFill>
                  <a:latin typeface="Arial"/>
                  <a:ea typeface="Arial"/>
                  <a:cs typeface="Arial"/>
                  <a:sym typeface="Arial"/>
                </a:endParaRPr>
              </a:p>
            </p:txBody>
          </p:sp>
          <p:sp>
            <p:nvSpPr>
              <p:cNvPr id="33" name="Shape 737"/>
              <p:cNvSpPr txBox="1"/>
              <p:nvPr/>
            </p:nvSpPr>
            <p:spPr>
              <a:xfrm>
                <a:off x="312291" y="3595724"/>
                <a:ext cx="5401340" cy="829793"/>
              </a:xfrm>
              <a:prstGeom prst="rect">
                <a:avLst/>
              </a:prstGeom>
              <a:noFill/>
              <a:ln>
                <a:noFill/>
              </a:ln>
            </p:spPr>
            <p:txBody>
              <a:bodyPr spcFirstLastPara="1" wrap="square" lIns="91425" tIns="91425" rIns="91425" bIns="91425" anchor="ctr" anchorCtr="0">
                <a:noAutofit/>
              </a:bodyPr>
              <a:lstStyle/>
              <a:p>
                <a:pPr marL="63500" lvl="0"/>
                <a:r>
                  <a:rPr lang="zh-TW" altLang="en-US" sz="2800" b="1">
                    <a:solidFill>
                      <a:srgbClr val="044981"/>
                    </a:solidFill>
                    <a:latin typeface="Microsoft JhengHei"/>
                    <a:ea typeface="Microsoft JhengHei"/>
                    <a:cs typeface="Microsoft JhengHei"/>
                    <a:sym typeface="Microsoft JhengHei"/>
                  </a:rPr>
                  <a:t>快照備份任務</a:t>
                </a:r>
              </a:p>
              <a:p>
                <a:pPr marL="63500" lvl="0">
                  <a:spcBef>
                    <a:spcPts val="500"/>
                  </a:spcBef>
                </a:pPr>
                <a:r>
                  <a:rPr lang="zh-TW" altLang="en-US" sz="1800" b="1">
                    <a:solidFill>
                      <a:srgbClr val="044981"/>
                    </a:solidFill>
                    <a:latin typeface="Microsoft JhengHei"/>
                    <a:ea typeface="Microsoft JhengHei"/>
                    <a:cs typeface="Microsoft JhengHei"/>
                    <a:sym typeface="Microsoft JhengHei"/>
                  </a:rPr>
                  <a:t>快照備份保險庫遠端還原 </a:t>
                </a:r>
                <a:r>
                  <a:rPr lang="en-US" altLang="zh-TW" sz="1800" b="1">
                    <a:solidFill>
                      <a:srgbClr val="044981"/>
                    </a:solidFill>
                    <a:latin typeface="Microsoft JhengHei"/>
                    <a:ea typeface="Microsoft JhengHei"/>
                    <a:cs typeface="Microsoft JhengHei"/>
                    <a:sym typeface="Microsoft JhengHei"/>
                  </a:rPr>
                  <a:t>/ </a:t>
                </a:r>
                <a:r>
                  <a:rPr lang="zh-TW" altLang="en-US" sz="1800" b="1">
                    <a:solidFill>
                      <a:srgbClr val="044981"/>
                    </a:solidFill>
                    <a:latin typeface="Microsoft JhengHei"/>
                    <a:ea typeface="Microsoft JhengHei"/>
                    <a:cs typeface="Microsoft JhengHei"/>
                    <a:sym typeface="Microsoft JhengHei"/>
                  </a:rPr>
                  <a:t>快照備份匯出與匯入</a:t>
                </a:r>
                <a:endParaRPr lang="en-US" altLang="zh-TW" sz="1800" b="1">
                  <a:solidFill>
                    <a:srgbClr val="044981"/>
                  </a:solidFill>
                  <a:latin typeface="Microsoft JhengHei"/>
                  <a:ea typeface="Microsoft JhengHei"/>
                  <a:cs typeface="Microsoft JhengHei"/>
                  <a:sym typeface="Microsoft JhengHei"/>
                </a:endParaRPr>
              </a:p>
            </p:txBody>
          </p:sp>
          <p:sp>
            <p:nvSpPr>
              <p:cNvPr id="34" name="Shape 738"/>
              <p:cNvSpPr txBox="1"/>
              <p:nvPr/>
            </p:nvSpPr>
            <p:spPr>
              <a:xfrm>
                <a:off x="-75385" y="3658887"/>
                <a:ext cx="468000" cy="684000"/>
              </a:xfrm>
              <a:prstGeom prst="rect">
                <a:avLst/>
              </a:prstGeom>
              <a:gradFill>
                <a:gsLst>
                  <a:gs pos="0">
                    <a:schemeClr val="accent5">
                      <a:lumMod val="75000"/>
                    </a:schemeClr>
                  </a:gs>
                  <a:gs pos="93000">
                    <a:srgbClr val="256475"/>
                  </a:gs>
                  <a:gs pos="100000">
                    <a:schemeClr val="accent5">
                      <a:lumMod val="50000"/>
                    </a:schemeClr>
                  </a:gs>
                </a:gsLst>
                <a:lin ang="0" scaled="0"/>
              </a:gradFill>
              <a:ln>
                <a:noFill/>
              </a:ln>
            </p:spPr>
            <p:txBody>
              <a:bodyPr spcFirstLastPara="1" wrap="square" lIns="91425" tIns="45700" rIns="91425" bIns="45700" anchor="ctr" anchorCtr="0">
                <a:noAutofit/>
              </a:bodyPr>
              <a:lstStyle/>
              <a:p>
                <a:pPr lvl="0" algn="ctr"/>
                <a:r>
                  <a:rPr lang="en-US" altLang="zh-TW" sz="2400" b="1">
                    <a:solidFill>
                      <a:schemeClr val="lt1"/>
                    </a:solidFill>
                  </a:rPr>
                  <a:t>3</a:t>
                </a:r>
                <a:endParaRPr lang="zh-TW" altLang="en-US" sz="2400" b="1">
                  <a:solidFill>
                    <a:schemeClr val="lt1"/>
                  </a:solidFill>
                </a:endParaRPr>
              </a:p>
            </p:txBody>
          </p:sp>
        </p:grpSp>
      </p:grpSp>
      <p:sp>
        <p:nvSpPr>
          <p:cNvPr id="3" name="標題 2">
            <a:extLst>
              <a:ext uri="{FF2B5EF4-FFF2-40B4-BE49-F238E27FC236}">
                <a16:creationId xmlns:a16="http://schemas.microsoft.com/office/drawing/2014/main" id="{F9D2A10D-EF53-4245-9995-543EBA61BC97}"/>
              </a:ext>
            </a:extLst>
          </p:cNvPr>
          <p:cNvSpPr>
            <a:spLocks noGrp="1"/>
          </p:cNvSpPr>
          <p:nvPr>
            <p:ph type="title"/>
          </p:nvPr>
        </p:nvSpPr>
        <p:spPr/>
        <p:txBody>
          <a:bodyPr>
            <a:normAutofit/>
          </a:bodyPr>
          <a:lstStyle/>
          <a:p>
            <a:r>
              <a:rPr kumimoji="1" lang="zh-TW" altLang="en-US"/>
              <a:t>在高速的</a:t>
            </a:r>
            <a:r>
              <a:rPr kumimoji="1" lang="en-US" altLang="zh-TW"/>
              <a:t>10</a:t>
            </a:r>
            <a:r>
              <a:rPr kumimoji="1" lang="en" altLang="zh-TW" err="1"/>
              <a:t>GbE</a:t>
            </a:r>
            <a:r>
              <a:rPr kumimoji="1" lang="zh-TW" altLang="en-US"/>
              <a:t>時代加強工作效能</a:t>
            </a:r>
          </a:p>
        </p:txBody>
      </p:sp>
    </p:spTree>
    <p:extLst>
      <p:ext uri="{BB962C8B-B14F-4D97-AF65-F5344CB8AC3E}">
        <p14:creationId xmlns:p14="http://schemas.microsoft.com/office/powerpoint/2010/main" val="42301052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Shape 782"/>
          <p:cNvSpPr txBox="1">
            <a:spLocks noGrp="1"/>
          </p:cNvSpPr>
          <p:nvPr>
            <p:ph type="title"/>
          </p:nvPr>
        </p:nvSpPr>
        <p:spPr>
          <a:xfrm>
            <a:off x="232336" y="1569833"/>
            <a:ext cx="4391918" cy="1587026"/>
          </a:xfrm>
          <a:prstGeom prst="rect">
            <a:avLst/>
          </a:prstGeom>
          <a:noFill/>
          <a:ln>
            <a:noFill/>
          </a:ln>
        </p:spPr>
        <p:txBody>
          <a:bodyPr spcFirstLastPara="1" wrap="square" lIns="91425" tIns="45700" rIns="91425" bIns="45700" anchor="ctr" anchorCtr="0">
            <a:noAutofit/>
          </a:bodyPr>
          <a:lstStyle/>
          <a:p>
            <a:pPr>
              <a:spcBef>
                <a:spcPts val="0"/>
              </a:spcBef>
              <a:buClr>
                <a:schemeClr val="lt1"/>
              </a:buClr>
              <a:buSzPts val="3600"/>
            </a:pPr>
            <a:r>
              <a:rPr lang="zh-TW" sz="4800" b="1" i="0" u="none" strike="noStrike" cap="none" dirty="0">
                <a:solidFill>
                  <a:schemeClr val="lt1"/>
                </a:solidFill>
                <a:latin typeface="Arial"/>
                <a:ea typeface="Arial"/>
                <a:cs typeface="Arial"/>
                <a:sym typeface="Arial"/>
              </a:rPr>
              <a:t>Q</a:t>
            </a:r>
            <a:r>
              <a:rPr lang="en-US" altLang="zh-TW" sz="4800" dirty="0">
                <a:solidFill>
                  <a:schemeClr val="lt1"/>
                </a:solidFill>
                <a:latin typeface="Arial"/>
                <a:ea typeface="Arial"/>
                <a:cs typeface="Arial"/>
                <a:sym typeface="Arial"/>
              </a:rPr>
              <a:t>NAP</a:t>
            </a:r>
            <a:r>
              <a:rPr lang="en-US" altLang="zh-TW" sz="4800" b="0" dirty="0">
                <a:solidFill>
                  <a:schemeClr val="lt1"/>
                </a:solidFill>
                <a:latin typeface="Arial"/>
                <a:ea typeface="Arial"/>
                <a:cs typeface="Arial"/>
                <a:sym typeface="Arial"/>
              </a:rPr>
              <a:t> </a:t>
            </a:r>
            <a:r>
              <a:rPr lang="en-US" altLang="zh-TW" sz="4800" dirty="0">
                <a:solidFill>
                  <a:schemeClr val="lt1"/>
                </a:solidFill>
                <a:latin typeface="Arial"/>
                <a:ea typeface="Arial"/>
                <a:cs typeface="Arial"/>
                <a:sym typeface="Arial"/>
              </a:rPr>
              <a:t>NAS</a:t>
            </a:r>
            <a:br>
              <a:rPr lang="en-US" altLang="zh-TW" dirty="0">
                <a:solidFill>
                  <a:schemeClr val="lt1"/>
                </a:solidFill>
                <a:latin typeface="Arial"/>
                <a:ea typeface="Arial"/>
                <a:cs typeface="Arial"/>
              </a:rPr>
            </a:br>
            <a:r>
              <a:rPr lang="zh-TW" altLang="en-US" b="0" dirty="0">
                <a:solidFill>
                  <a:schemeClr val="lt1"/>
                </a:solidFill>
                <a:latin typeface="Microsoft YaHei"/>
                <a:ea typeface="Microsoft YaHei"/>
                <a:cs typeface="Arial"/>
                <a:sym typeface="Arial"/>
              </a:rPr>
              <a:t>是您最好的選擇</a:t>
            </a:r>
            <a:endParaRPr lang="zh-TW" altLang="en-US" sz="3600" b="1" i="0" u="none" strike="noStrike" cap="none" dirty="0">
              <a:solidFill>
                <a:schemeClr val="lt1"/>
              </a:solidFill>
              <a:latin typeface="Microsoft YaHei"/>
              <a:ea typeface="Microsoft YaHei"/>
              <a:cs typeface="Arial"/>
            </a:endParaRPr>
          </a:p>
        </p:txBody>
      </p:sp>
      <p:sp>
        <p:nvSpPr>
          <p:cNvPr id="783" name="Shape 783"/>
          <p:cNvSpPr txBox="1"/>
          <p:nvPr/>
        </p:nvSpPr>
        <p:spPr>
          <a:xfrm>
            <a:off x="119125" y="4653465"/>
            <a:ext cx="3730064" cy="274800"/>
          </a:xfrm>
          <a:prstGeom prst="rect">
            <a:avLst/>
          </a:prstGeom>
          <a:noFill/>
          <a:ln>
            <a:noFill/>
          </a:ln>
        </p:spPr>
        <p:txBody>
          <a:bodyPr spcFirstLastPara="1" wrap="square" lIns="91425" tIns="91425" rIns="91425" bIns="91425" anchor="ctr" anchorCtr="0">
            <a:noAutofit/>
          </a:bodyPr>
          <a:lstStyle/>
          <a:p>
            <a:pPr marL="63500" lvl="0" indent="0" rtl="0">
              <a:spcBef>
                <a:spcPts val="500"/>
              </a:spcBef>
              <a:spcAft>
                <a:spcPts val="0"/>
              </a:spcAft>
              <a:buNone/>
            </a:pPr>
            <a:r>
              <a:rPr lang="zh-TW" sz="600" dirty="0">
                <a:solidFill>
                  <a:srgbClr val="D9EAD3"/>
                </a:solidFill>
                <a:latin typeface="Microsoft JhengHei"/>
                <a:ea typeface="Microsoft JhengHei"/>
                <a:cs typeface="Microsoft JhengHei"/>
                <a:sym typeface="Microsoft JhengHei"/>
              </a:rPr>
              <a:t>©2018著作權為威聯通科技股份有限公司所有。威聯通科技並保留所有權利。威聯通科技股份有限公司所使用或註冊之商標或標章。檔案中所提及之產品及公司名稱可能為其他公司所有之商標 。</a:t>
            </a:r>
            <a:endParaRPr sz="600" dirty="0">
              <a:solidFill>
                <a:srgbClr val="D9EAD3"/>
              </a:solidFill>
            </a:endParaRPr>
          </a:p>
        </p:txBody>
      </p:sp>
    </p:spTree>
    <p:extLst>
      <p:ext uri="{BB962C8B-B14F-4D97-AF65-F5344CB8AC3E}">
        <p14:creationId xmlns:p14="http://schemas.microsoft.com/office/powerpoint/2010/main" val="3341797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圖片 31">
            <a:extLst>
              <a:ext uri="{FF2B5EF4-FFF2-40B4-BE49-F238E27FC236}">
                <a16:creationId xmlns:a16="http://schemas.microsoft.com/office/drawing/2014/main" id="{0BAE0C3E-F754-384A-A8EB-31BE1DC8E63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5" y="1839305"/>
            <a:ext cx="9150681" cy="3304195"/>
          </a:xfrm>
          <a:prstGeom prst="rect">
            <a:avLst/>
          </a:prstGeom>
        </p:spPr>
      </p:pic>
      <p:grpSp>
        <p:nvGrpSpPr>
          <p:cNvPr id="12" name="群組 11">
            <a:extLst>
              <a:ext uri="{FF2B5EF4-FFF2-40B4-BE49-F238E27FC236}">
                <a16:creationId xmlns:a16="http://schemas.microsoft.com/office/drawing/2014/main" id="{CBA2C33E-2852-E34F-8BC1-96BA074DDD85}"/>
              </a:ext>
            </a:extLst>
          </p:cNvPr>
          <p:cNvGrpSpPr/>
          <p:nvPr/>
        </p:nvGrpSpPr>
        <p:grpSpPr>
          <a:xfrm>
            <a:off x="4591985" y="2430521"/>
            <a:ext cx="4449816" cy="1920097"/>
            <a:chOff x="221000" y="2580291"/>
            <a:chExt cx="4449816" cy="1920097"/>
          </a:xfrm>
        </p:grpSpPr>
        <p:sp>
          <p:nvSpPr>
            <p:cNvPr id="29" name="矩形 28">
              <a:extLst>
                <a:ext uri="{FF2B5EF4-FFF2-40B4-BE49-F238E27FC236}">
                  <a16:creationId xmlns:a16="http://schemas.microsoft.com/office/drawing/2014/main" id="{AC78C176-E408-FC42-ACD0-4133E670DC23}"/>
                </a:ext>
              </a:extLst>
            </p:cNvPr>
            <p:cNvSpPr/>
            <p:nvPr/>
          </p:nvSpPr>
          <p:spPr>
            <a:xfrm>
              <a:off x="221000" y="2580291"/>
              <a:ext cx="4449816" cy="42950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p>
          </p:txBody>
        </p:sp>
        <p:sp>
          <p:nvSpPr>
            <p:cNvPr id="30" name="圓角矩形 29">
              <a:extLst>
                <a:ext uri="{FF2B5EF4-FFF2-40B4-BE49-F238E27FC236}">
                  <a16:creationId xmlns:a16="http://schemas.microsoft.com/office/drawing/2014/main" id="{43787469-4ED2-A14C-92D2-A5AE096850C1}"/>
                </a:ext>
              </a:extLst>
            </p:cNvPr>
            <p:cNvSpPr/>
            <p:nvPr/>
          </p:nvSpPr>
          <p:spPr>
            <a:xfrm>
              <a:off x="221000" y="2905224"/>
              <a:ext cx="4449816" cy="1595164"/>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
        <p:nvSpPr>
          <p:cNvPr id="11" name="矩形 10">
            <a:extLst>
              <a:ext uri="{FF2B5EF4-FFF2-40B4-BE49-F238E27FC236}">
                <a16:creationId xmlns:a16="http://schemas.microsoft.com/office/drawing/2014/main" id="{3EB457BE-A274-6E4D-AB53-14973CA0FFD8}"/>
              </a:ext>
            </a:extLst>
          </p:cNvPr>
          <p:cNvSpPr/>
          <p:nvPr/>
        </p:nvSpPr>
        <p:spPr>
          <a:xfrm>
            <a:off x="68600" y="2427891"/>
            <a:ext cx="4449816" cy="42950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6" name="圓角矩形 25">
            <a:extLst>
              <a:ext uri="{FF2B5EF4-FFF2-40B4-BE49-F238E27FC236}">
                <a16:creationId xmlns:a16="http://schemas.microsoft.com/office/drawing/2014/main" id="{83ABCE2C-B929-1E44-A731-17AA7EAA369D}"/>
              </a:ext>
            </a:extLst>
          </p:cNvPr>
          <p:cNvSpPr/>
          <p:nvPr/>
        </p:nvSpPr>
        <p:spPr>
          <a:xfrm>
            <a:off x="68600" y="2752824"/>
            <a:ext cx="4449816" cy="2000523"/>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內容版面配置區 1">
            <a:extLst>
              <a:ext uri="{FF2B5EF4-FFF2-40B4-BE49-F238E27FC236}">
                <a16:creationId xmlns:a16="http://schemas.microsoft.com/office/drawing/2014/main" id="{1044B5CB-ADC7-404E-A43D-0062DCF99E82}"/>
              </a:ext>
            </a:extLst>
          </p:cNvPr>
          <p:cNvSpPr>
            <a:spLocks noGrp="1"/>
          </p:cNvSpPr>
          <p:nvPr>
            <p:ph idx="1"/>
          </p:nvPr>
        </p:nvSpPr>
        <p:spPr>
          <a:xfrm>
            <a:off x="372252" y="1180202"/>
            <a:ext cx="8771748" cy="1141854"/>
          </a:xfrm>
        </p:spPr>
        <p:txBody>
          <a:bodyPr vert="horz" lIns="91440" tIns="45720" rIns="91440" bIns="45720" rtlCol="0" anchor="t">
            <a:normAutofit/>
          </a:bodyPr>
          <a:lstStyle/>
          <a:p>
            <a:r>
              <a:rPr lang="zh-TW" altLang="en-US" dirty="0"/>
              <a:t>使用者在 QNAP NAS 上可做 </a:t>
            </a:r>
            <a:r>
              <a:rPr lang="en-US" altLang="zh-TW" dirty="0"/>
              <a:t>3 </a:t>
            </a:r>
            <a:r>
              <a:rPr lang="zh-TW" altLang="en-US" dirty="0"/>
              <a:t>種不同的 SSD 配置：</a:t>
            </a:r>
            <a:endParaRPr lang="en-US" altLang="zh-TW" dirty="0"/>
          </a:p>
          <a:p>
            <a:pPr marL="0" indent="0">
              <a:buNone/>
            </a:pPr>
            <a:r>
              <a:rPr lang="en-US" altLang="zh-TW" dirty="0"/>
              <a:t>     </a:t>
            </a:r>
            <a:r>
              <a:rPr lang="zh-TW" altLang="en-US" dirty="0"/>
              <a:t>- 針對即時的，廣泛的存取加速需求，使用 </a:t>
            </a:r>
            <a:r>
              <a:rPr lang="en-US" altLang="zh-TW" dirty="0"/>
              <a:t>SSD</a:t>
            </a:r>
            <a:r>
              <a:rPr lang="zh-TW" altLang="en-US" dirty="0"/>
              <a:t> 全域快取或全 </a:t>
            </a:r>
            <a:r>
              <a:rPr lang="en-US" altLang="zh-TW" dirty="0"/>
              <a:t>SSD</a:t>
            </a:r>
            <a:r>
              <a:rPr lang="zh-TW" altLang="en-US" dirty="0"/>
              <a:t> 儲存</a:t>
            </a:r>
            <a:endParaRPr lang="en-US" altLang="zh-TW" dirty="0"/>
          </a:p>
          <a:p>
            <a:pPr marL="0" indent="0">
              <a:buNone/>
            </a:pPr>
            <a:r>
              <a:rPr lang="en-US" altLang="zh-TW" dirty="0"/>
              <a:t>     </a:t>
            </a:r>
            <a:r>
              <a:rPr lang="zh-TW" altLang="en-US" dirty="0"/>
              <a:t>- 針對非即時的，對重點資料進行加速，使用 </a:t>
            </a:r>
            <a:r>
              <a:rPr lang="en-US" altLang="zh-TW" dirty="0" err="1"/>
              <a:t>Qtier</a:t>
            </a:r>
            <a:r>
              <a:rPr lang="en-US" altLang="zh-TW" dirty="0"/>
              <a:t> </a:t>
            </a:r>
            <a:r>
              <a:rPr lang="zh-TW" altLang="en-US" dirty="0"/>
              <a:t>自動分層</a:t>
            </a:r>
            <a:endParaRPr lang="en-US" altLang="zh-TW" dirty="0"/>
          </a:p>
        </p:txBody>
      </p:sp>
      <p:sp>
        <p:nvSpPr>
          <p:cNvPr id="3" name="標題 2">
            <a:extLst>
              <a:ext uri="{FF2B5EF4-FFF2-40B4-BE49-F238E27FC236}">
                <a16:creationId xmlns:a16="http://schemas.microsoft.com/office/drawing/2014/main" id="{774EF1BB-132F-4FB2-9178-52E34D7620B3}"/>
              </a:ext>
            </a:extLst>
          </p:cNvPr>
          <p:cNvSpPr>
            <a:spLocks noGrp="1"/>
          </p:cNvSpPr>
          <p:nvPr>
            <p:ph type="title"/>
          </p:nvPr>
        </p:nvSpPr>
        <p:spPr/>
        <p:txBody>
          <a:bodyPr/>
          <a:lstStyle/>
          <a:p>
            <a:r>
              <a:rPr lang="zh-TW" altLang="en-US"/>
              <a:t>QNAP 支援 SSD 全域快取與自動分層</a:t>
            </a:r>
          </a:p>
        </p:txBody>
      </p:sp>
      <p:sp>
        <p:nvSpPr>
          <p:cNvPr id="4" name="矩形 3">
            <a:extLst>
              <a:ext uri="{FF2B5EF4-FFF2-40B4-BE49-F238E27FC236}">
                <a16:creationId xmlns:a16="http://schemas.microsoft.com/office/drawing/2014/main" id="{5150A5FE-C45E-4B04-B4E3-63143E78E619}"/>
              </a:ext>
            </a:extLst>
          </p:cNvPr>
          <p:cNvSpPr/>
          <p:nvPr/>
        </p:nvSpPr>
        <p:spPr>
          <a:xfrm>
            <a:off x="212240" y="3802702"/>
            <a:ext cx="4163941" cy="335239"/>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zh-TW" altLang="en-US" b="1"/>
              <a:t>儲存池</a:t>
            </a:r>
          </a:p>
        </p:txBody>
      </p:sp>
      <p:sp>
        <p:nvSpPr>
          <p:cNvPr id="5" name="矩形 4">
            <a:extLst>
              <a:ext uri="{FF2B5EF4-FFF2-40B4-BE49-F238E27FC236}">
                <a16:creationId xmlns:a16="http://schemas.microsoft.com/office/drawing/2014/main" id="{10CABC76-68FB-4864-84A4-243548C07305}"/>
              </a:ext>
            </a:extLst>
          </p:cNvPr>
          <p:cNvSpPr/>
          <p:nvPr/>
        </p:nvSpPr>
        <p:spPr>
          <a:xfrm>
            <a:off x="200065" y="3342218"/>
            <a:ext cx="1977499" cy="33523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b="1"/>
              <a:t>磁碟區</a:t>
            </a:r>
          </a:p>
        </p:txBody>
      </p:sp>
      <p:sp>
        <p:nvSpPr>
          <p:cNvPr id="6" name="矩形 5">
            <a:extLst>
              <a:ext uri="{FF2B5EF4-FFF2-40B4-BE49-F238E27FC236}">
                <a16:creationId xmlns:a16="http://schemas.microsoft.com/office/drawing/2014/main" id="{CFEC4C06-901D-4C7F-BAC0-B875511961E7}"/>
              </a:ext>
            </a:extLst>
          </p:cNvPr>
          <p:cNvSpPr/>
          <p:nvPr/>
        </p:nvSpPr>
        <p:spPr>
          <a:xfrm>
            <a:off x="2273062" y="3327987"/>
            <a:ext cx="2103120" cy="3581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b="1" dirty="0"/>
              <a:t>區塊級 </a:t>
            </a:r>
            <a:r>
              <a:rPr lang="en-US" altLang="zh-TW" b="1" dirty="0"/>
              <a:t>iSCSI LUN</a:t>
            </a:r>
            <a:endParaRPr lang="zh-TW" altLang="en-US" b="1" dirty="0"/>
          </a:p>
        </p:txBody>
      </p:sp>
      <p:sp>
        <p:nvSpPr>
          <p:cNvPr id="7" name="矩形 6">
            <a:extLst>
              <a:ext uri="{FF2B5EF4-FFF2-40B4-BE49-F238E27FC236}">
                <a16:creationId xmlns:a16="http://schemas.microsoft.com/office/drawing/2014/main" id="{811C15FC-419C-4414-8509-EFB644CD75B7}"/>
              </a:ext>
            </a:extLst>
          </p:cNvPr>
          <p:cNvSpPr/>
          <p:nvPr/>
        </p:nvSpPr>
        <p:spPr>
          <a:xfrm>
            <a:off x="200422" y="4236477"/>
            <a:ext cx="982980" cy="3581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a:t>HDD</a:t>
            </a:r>
            <a:endParaRPr lang="zh-TW" altLang="en-US"/>
          </a:p>
        </p:txBody>
      </p:sp>
      <p:sp>
        <p:nvSpPr>
          <p:cNvPr id="8" name="矩形 7">
            <a:extLst>
              <a:ext uri="{FF2B5EF4-FFF2-40B4-BE49-F238E27FC236}">
                <a16:creationId xmlns:a16="http://schemas.microsoft.com/office/drawing/2014/main" id="{30151BFF-06F2-4E29-A142-2634D6B53D2D}"/>
              </a:ext>
            </a:extLst>
          </p:cNvPr>
          <p:cNvSpPr/>
          <p:nvPr/>
        </p:nvSpPr>
        <p:spPr>
          <a:xfrm>
            <a:off x="1282462" y="4228857"/>
            <a:ext cx="937260" cy="3581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a:t>HDD</a:t>
            </a:r>
            <a:endParaRPr lang="zh-TW" altLang="en-US"/>
          </a:p>
        </p:txBody>
      </p:sp>
      <p:sp>
        <p:nvSpPr>
          <p:cNvPr id="9" name="矩形 8">
            <a:extLst>
              <a:ext uri="{FF2B5EF4-FFF2-40B4-BE49-F238E27FC236}">
                <a16:creationId xmlns:a16="http://schemas.microsoft.com/office/drawing/2014/main" id="{3324C42C-AA95-4453-975C-B1D7818B15DC}"/>
              </a:ext>
            </a:extLst>
          </p:cNvPr>
          <p:cNvSpPr/>
          <p:nvPr/>
        </p:nvSpPr>
        <p:spPr>
          <a:xfrm>
            <a:off x="2318782" y="4228857"/>
            <a:ext cx="975360" cy="3581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a:t>HDD</a:t>
            </a:r>
            <a:endParaRPr lang="zh-TW" altLang="en-US"/>
          </a:p>
        </p:txBody>
      </p:sp>
      <p:sp>
        <p:nvSpPr>
          <p:cNvPr id="10" name="矩形 9">
            <a:extLst>
              <a:ext uri="{FF2B5EF4-FFF2-40B4-BE49-F238E27FC236}">
                <a16:creationId xmlns:a16="http://schemas.microsoft.com/office/drawing/2014/main" id="{679B72BC-F56A-4140-AFCA-307B5AE362BB}"/>
              </a:ext>
            </a:extLst>
          </p:cNvPr>
          <p:cNvSpPr/>
          <p:nvPr/>
        </p:nvSpPr>
        <p:spPr>
          <a:xfrm>
            <a:off x="3393202" y="4221237"/>
            <a:ext cx="982980" cy="3581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a:t>HDD</a:t>
            </a:r>
            <a:endParaRPr lang="zh-TW" altLang="en-US"/>
          </a:p>
        </p:txBody>
      </p:sp>
      <p:sp>
        <p:nvSpPr>
          <p:cNvPr id="13" name="矩形 12">
            <a:extLst>
              <a:ext uri="{FF2B5EF4-FFF2-40B4-BE49-F238E27FC236}">
                <a16:creationId xmlns:a16="http://schemas.microsoft.com/office/drawing/2014/main" id="{9B33F8BB-9EA0-43E1-B124-30DEB81B4E06}"/>
              </a:ext>
            </a:extLst>
          </p:cNvPr>
          <p:cNvSpPr/>
          <p:nvPr/>
        </p:nvSpPr>
        <p:spPr>
          <a:xfrm>
            <a:off x="4661349" y="3352506"/>
            <a:ext cx="2125980" cy="35814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zh-TW" b="1" err="1"/>
              <a:t>Qtier</a:t>
            </a:r>
            <a:r>
              <a:rPr lang="en-US" altLang="zh-TW" b="1"/>
              <a:t> </a:t>
            </a:r>
            <a:r>
              <a:rPr lang="zh-TW" altLang="en-US" b="1"/>
              <a:t>儲存池 超高速層</a:t>
            </a:r>
          </a:p>
        </p:txBody>
      </p:sp>
      <p:sp>
        <p:nvSpPr>
          <p:cNvPr id="14" name="矩形 13">
            <a:extLst>
              <a:ext uri="{FF2B5EF4-FFF2-40B4-BE49-F238E27FC236}">
                <a16:creationId xmlns:a16="http://schemas.microsoft.com/office/drawing/2014/main" id="{8FBD47CB-7F01-4FFB-9C49-FF74CCE0A50D}"/>
              </a:ext>
            </a:extLst>
          </p:cNvPr>
          <p:cNvSpPr/>
          <p:nvPr/>
        </p:nvSpPr>
        <p:spPr>
          <a:xfrm>
            <a:off x="4661348" y="2907520"/>
            <a:ext cx="982981" cy="33864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b="1"/>
          </a:p>
        </p:txBody>
      </p:sp>
      <p:sp>
        <p:nvSpPr>
          <p:cNvPr id="15" name="矩形 14">
            <a:extLst>
              <a:ext uri="{FF2B5EF4-FFF2-40B4-BE49-F238E27FC236}">
                <a16:creationId xmlns:a16="http://schemas.microsoft.com/office/drawing/2014/main" id="{C313EC46-8B34-4C09-81CB-E2E7148799B1}"/>
              </a:ext>
            </a:extLst>
          </p:cNvPr>
          <p:cNvSpPr/>
          <p:nvPr/>
        </p:nvSpPr>
        <p:spPr>
          <a:xfrm>
            <a:off x="5644329" y="2908884"/>
            <a:ext cx="1085588" cy="3386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b="1"/>
          </a:p>
        </p:txBody>
      </p:sp>
      <p:sp>
        <p:nvSpPr>
          <p:cNvPr id="16" name="矩形 15">
            <a:extLst>
              <a:ext uri="{FF2B5EF4-FFF2-40B4-BE49-F238E27FC236}">
                <a16:creationId xmlns:a16="http://schemas.microsoft.com/office/drawing/2014/main" id="{367C9662-CC9E-43F5-ACE0-03475FDD80DE}"/>
              </a:ext>
            </a:extLst>
          </p:cNvPr>
          <p:cNvSpPr/>
          <p:nvPr/>
        </p:nvSpPr>
        <p:spPr>
          <a:xfrm>
            <a:off x="6837907" y="3816482"/>
            <a:ext cx="982980" cy="3581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a:t>HDD</a:t>
            </a:r>
            <a:endParaRPr lang="zh-TW" altLang="en-US"/>
          </a:p>
        </p:txBody>
      </p:sp>
      <p:sp>
        <p:nvSpPr>
          <p:cNvPr id="17" name="矩形 16">
            <a:extLst>
              <a:ext uri="{FF2B5EF4-FFF2-40B4-BE49-F238E27FC236}">
                <a16:creationId xmlns:a16="http://schemas.microsoft.com/office/drawing/2014/main" id="{FF658A6F-9350-4FDB-B9E3-DCC8A029AC55}"/>
              </a:ext>
            </a:extLst>
          </p:cNvPr>
          <p:cNvSpPr/>
          <p:nvPr/>
        </p:nvSpPr>
        <p:spPr>
          <a:xfrm>
            <a:off x="7919947" y="3815628"/>
            <a:ext cx="993362" cy="3581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a:t>HDD</a:t>
            </a:r>
            <a:endParaRPr lang="zh-TW" altLang="en-US"/>
          </a:p>
        </p:txBody>
      </p:sp>
      <p:sp>
        <p:nvSpPr>
          <p:cNvPr id="23" name="矩形 22">
            <a:extLst>
              <a:ext uri="{FF2B5EF4-FFF2-40B4-BE49-F238E27FC236}">
                <a16:creationId xmlns:a16="http://schemas.microsoft.com/office/drawing/2014/main" id="{322E36A6-9AA5-4664-92BC-077426275155}"/>
              </a:ext>
            </a:extLst>
          </p:cNvPr>
          <p:cNvSpPr/>
          <p:nvPr/>
        </p:nvSpPr>
        <p:spPr>
          <a:xfrm>
            <a:off x="218864" y="2909790"/>
            <a:ext cx="4157318" cy="301621"/>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zh-TW"/>
              <a:t>SSD</a:t>
            </a:r>
            <a:r>
              <a:rPr lang="zh-TW" altLang="en-US"/>
              <a:t> </a:t>
            </a:r>
            <a:r>
              <a:rPr lang="zh-TW" altLang="en-US" b="1"/>
              <a:t>全域快取</a:t>
            </a:r>
          </a:p>
        </p:txBody>
      </p:sp>
      <p:sp>
        <p:nvSpPr>
          <p:cNvPr id="27" name="矩形 26">
            <a:extLst>
              <a:ext uri="{FF2B5EF4-FFF2-40B4-BE49-F238E27FC236}">
                <a16:creationId xmlns:a16="http://schemas.microsoft.com/office/drawing/2014/main" id="{DCB54233-7DD1-41D2-9561-CA450F7F5AF8}"/>
              </a:ext>
            </a:extLst>
          </p:cNvPr>
          <p:cNvSpPr/>
          <p:nvPr/>
        </p:nvSpPr>
        <p:spPr>
          <a:xfrm>
            <a:off x="4661349" y="3823248"/>
            <a:ext cx="982980" cy="35814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zh-TW"/>
              <a:t>SSD</a:t>
            </a:r>
            <a:endParaRPr lang="zh-TW" altLang="en-US"/>
          </a:p>
        </p:txBody>
      </p:sp>
      <p:sp>
        <p:nvSpPr>
          <p:cNvPr id="28" name="矩形 27">
            <a:extLst>
              <a:ext uri="{FF2B5EF4-FFF2-40B4-BE49-F238E27FC236}">
                <a16:creationId xmlns:a16="http://schemas.microsoft.com/office/drawing/2014/main" id="{627A43BD-6576-4DED-A37C-3A3496E27731}"/>
              </a:ext>
            </a:extLst>
          </p:cNvPr>
          <p:cNvSpPr/>
          <p:nvPr/>
        </p:nvSpPr>
        <p:spPr>
          <a:xfrm>
            <a:off x="5739779" y="3815628"/>
            <a:ext cx="1018318" cy="35814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zh-TW"/>
              <a:t>SSD</a:t>
            </a:r>
            <a:endParaRPr lang="zh-TW" altLang="en-US"/>
          </a:p>
        </p:txBody>
      </p:sp>
      <p:sp>
        <p:nvSpPr>
          <p:cNvPr id="31" name="矩形 30">
            <a:extLst>
              <a:ext uri="{FF2B5EF4-FFF2-40B4-BE49-F238E27FC236}">
                <a16:creationId xmlns:a16="http://schemas.microsoft.com/office/drawing/2014/main" id="{2D08D229-95D7-476D-9A0C-473B5CE089FA}"/>
              </a:ext>
            </a:extLst>
          </p:cNvPr>
          <p:cNvSpPr/>
          <p:nvPr/>
        </p:nvSpPr>
        <p:spPr>
          <a:xfrm>
            <a:off x="6787329" y="3352506"/>
            <a:ext cx="2125980" cy="35814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TW" b="1" err="1"/>
              <a:t>Qtier</a:t>
            </a:r>
            <a:r>
              <a:rPr lang="en-US" altLang="zh-TW" b="1"/>
              <a:t> </a:t>
            </a:r>
            <a:r>
              <a:rPr lang="zh-TW" altLang="en-US" b="1"/>
              <a:t>儲存池 容量層</a:t>
            </a:r>
          </a:p>
        </p:txBody>
      </p:sp>
      <p:sp>
        <p:nvSpPr>
          <p:cNvPr id="34" name="文字方塊 33">
            <a:extLst>
              <a:ext uri="{FF2B5EF4-FFF2-40B4-BE49-F238E27FC236}">
                <a16:creationId xmlns:a16="http://schemas.microsoft.com/office/drawing/2014/main" id="{3BDC5C1C-B8DC-481D-B7B3-412D075B5691}"/>
              </a:ext>
            </a:extLst>
          </p:cNvPr>
          <p:cNvSpPr txBox="1"/>
          <p:nvPr/>
        </p:nvSpPr>
        <p:spPr>
          <a:xfrm>
            <a:off x="233793" y="2461132"/>
            <a:ext cx="4121641" cy="307777"/>
          </a:xfrm>
          <a:prstGeom prst="rect">
            <a:avLst/>
          </a:prstGeom>
          <a:noFill/>
        </p:spPr>
        <p:txBody>
          <a:bodyPr wrap="square" rtlCol="0">
            <a:spAutoFit/>
          </a:bodyPr>
          <a:lstStyle/>
          <a:p>
            <a:r>
              <a:rPr lang="en-US" altLang="zh-TW" b="1" dirty="0">
                <a:solidFill>
                  <a:schemeClr val="bg1"/>
                </a:solidFill>
                <a:latin typeface="+mj-ea"/>
                <a:ea typeface="+mj-ea"/>
              </a:rPr>
              <a:t>SSD</a:t>
            </a:r>
            <a:r>
              <a:rPr lang="zh-TW" altLang="en-US" b="1" dirty="0">
                <a:solidFill>
                  <a:schemeClr val="bg1"/>
                </a:solidFill>
                <a:latin typeface="+mj-ea"/>
                <a:ea typeface="+mj-ea"/>
              </a:rPr>
              <a:t>全域快取優先接受資料，並讀取常用資料暫存</a:t>
            </a:r>
          </a:p>
        </p:txBody>
      </p:sp>
      <p:sp>
        <p:nvSpPr>
          <p:cNvPr id="35" name="文字方塊 34">
            <a:extLst>
              <a:ext uri="{FF2B5EF4-FFF2-40B4-BE49-F238E27FC236}">
                <a16:creationId xmlns:a16="http://schemas.microsoft.com/office/drawing/2014/main" id="{7B0DB030-2BB7-4038-8778-CB53D5DA3F34}"/>
              </a:ext>
            </a:extLst>
          </p:cNvPr>
          <p:cNvSpPr txBox="1"/>
          <p:nvPr/>
        </p:nvSpPr>
        <p:spPr>
          <a:xfrm>
            <a:off x="5016202" y="2454559"/>
            <a:ext cx="3539752" cy="307777"/>
          </a:xfrm>
          <a:prstGeom prst="rect">
            <a:avLst/>
          </a:prstGeom>
          <a:noFill/>
        </p:spPr>
        <p:txBody>
          <a:bodyPr wrap="square" rtlCol="0">
            <a:spAutoFit/>
          </a:bodyPr>
          <a:lstStyle/>
          <a:p>
            <a:r>
              <a:rPr lang="en-US" altLang="zh-TW" b="1" dirty="0" err="1">
                <a:solidFill>
                  <a:schemeClr val="bg1"/>
                </a:solidFill>
                <a:latin typeface="+mn-ea"/>
                <a:ea typeface="+mn-ea"/>
              </a:rPr>
              <a:t>Qtier</a:t>
            </a:r>
            <a:r>
              <a:rPr lang="en-US" altLang="zh-TW" b="1" dirty="0">
                <a:solidFill>
                  <a:schemeClr val="bg1"/>
                </a:solidFill>
                <a:latin typeface="+mn-ea"/>
                <a:ea typeface="+mn-ea"/>
              </a:rPr>
              <a:t> </a:t>
            </a:r>
            <a:r>
              <a:rPr lang="zh-TW" altLang="en-US" b="1" dirty="0">
                <a:solidFill>
                  <a:schemeClr val="bg1"/>
                </a:solidFill>
                <a:latin typeface="+mn-ea"/>
                <a:ea typeface="+mn-ea"/>
              </a:rPr>
              <a:t>在資料存入後再依使用頻率持續分層</a:t>
            </a:r>
          </a:p>
        </p:txBody>
      </p:sp>
      <p:sp>
        <p:nvSpPr>
          <p:cNvPr id="38" name="文字方塊 37">
            <a:extLst>
              <a:ext uri="{FF2B5EF4-FFF2-40B4-BE49-F238E27FC236}">
                <a16:creationId xmlns:a16="http://schemas.microsoft.com/office/drawing/2014/main" id="{1CED8EE8-9FA4-4033-9431-CF010AB64371}"/>
              </a:ext>
            </a:extLst>
          </p:cNvPr>
          <p:cNvSpPr txBox="1"/>
          <p:nvPr/>
        </p:nvSpPr>
        <p:spPr>
          <a:xfrm>
            <a:off x="5312615" y="2929040"/>
            <a:ext cx="903459" cy="307777"/>
          </a:xfrm>
          <a:prstGeom prst="rect">
            <a:avLst/>
          </a:prstGeom>
          <a:noFill/>
        </p:spPr>
        <p:txBody>
          <a:bodyPr wrap="square" rtlCol="0">
            <a:spAutoFit/>
          </a:bodyPr>
          <a:lstStyle/>
          <a:p>
            <a:r>
              <a:rPr lang="zh-TW" altLang="en-US" b="1">
                <a:solidFill>
                  <a:schemeClr val="bg1"/>
                </a:solidFill>
                <a:latin typeface="+mj-ea"/>
                <a:ea typeface="+mj-ea"/>
              </a:rPr>
              <a:t>磁碟區</a:t>
            </a:r>
          </a:p>
        </p:txBody>
      </p:sp>
      <p:sp>
        <p:nvSpPr>
          <p:cNvPr id="39" name="矩形 38">
            <a:extLst>
              <a:ext uri="{FF2B5EF4-FFF2-40B4-BE49-F238E27FC236}">
                <a16:creationId xmlns:a16="http://schemas.microsoft.com/office/drawing/2014/main" id="{200AED24-FBF2-4593-AB51-F1C00A35E652}"/>
              </a:ext>
            </a:extLst>
          </p:cNvPr>
          <p:cNvSpPr/>
          <p:nvPr/>
        </p:nvSpPr>
        <p:spPr>
          <a:xfrm>
            <a:off x="6807092" y="2894392"/>
            <a:ext cx="1110789" cy="33864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b="1"/>
          </a:p>
        </p:txBody>
      </p:sp>
      <p:sp>
        <p:nvSpPr>
          <p:cNvPr id="40" name="矩形 39">
            <a:extLst>
              <a:ext uri="{FF2B5EF4-FFF2-40B4-BE49-F238E27FC236}">
                <a16:creationId xmlns:a16="http://schemas.microsoft.com/office/drawing/2014/main" id="{7D6124D0-2E11-40DC-9B40-55AC08A53F06}"/>
              </a:ext>
            </a:extLst>
          </p:cNvPr>
          <p:cNvSpPr/>
          <p:nvPr/>
        </p:nvSpPr>
        <p:spPr>
          <a:xfrm>
            <a:off x="7917884" y="2898227"/>
            <a:ext cx="995426" cy="3386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b="1"/>
          </a:p>
        </p:txBody>
      </p:sp>
      <p:sp>
        <p:nvSpPr>
          <p:cNvPr id="41" name="文字方塊 40">
            <a:extLst>
              <a:ext uri="{FF2B5EF4-FFF2-40B4-BE49-F238E27FC236}">
                <a16:creationId xmlns:a16="http://schemas.microsoft.com/office/drawing/2014/main" id="{AECD9952-9B31-472B-B410-84218A194C64}"/>
              </a:ext>
            </a:extLst>
          </p:cNvPr>
          <p:cNvSpPr txBox="1"/>
          <p:nvPr/>
        </p:nvSpPr>
        <p:spPr>
          <a:xfrm>
            <a:off x="6981900" y="2903930"/>
            <a:ext cx="1931410" cy="307777"/>
          </a:xfrm>
          <a:prstGeom prst="rect">
            <a:avLst/>
          </a:prstGeom>
          <a:noFill/>
        </p:spPr>
        <p:txBody>
          <a:bodyPr wrap="square" rtlCol="0">
            <a:spAutoFit/>
          </a:bodyPr>
          <a:lstStyle/>
          <a:p>
            <a:r>
              <a:rPr lang="zh-TW" altLang="en-US" b="1" dirty="0">
                <a:solidFill>
                  <a:schemeClr val="bg1"/>
                </a:solidFill>
                <a:latin typeface="+mj-ea"/>
                <a:ea typeface="+mj-ea"/>
              </a:rPr>
              <a:t>區塊級 </a:t>
            </a:r>
            <a:r>
              <a:rPr lang="en-US" altLang="zh-TW" b="1" dirty="0">
                <a:solidFill>
                  <a:schemeClr val="bg1"/>
                </a:solidFill>
                <a:latin typeface="+mj-ea"/>
                <a:ea typeface="+mj-ea"/>
              </a:rPr>
              <a:t>iSCSI</a:t>
            </a:r>
            <a:r>
              <a:rPr lang="zh-TW" altLang="en-US" b="1" dirty="0">
                <a:solidFill>
                  <a:schemeClr val="bg1"/>
                </a:solidFill>
                <a:latin typeface="+mj-ea"/>
                <a:ea typeface="+mj-ea"/>
              </a:rPr>
              <a:t> </a:t>
            </a:r>
            <a:r>
              <a:rPr lang="en-US" altLang="zh-TW" b="1" dirty="0">
                <a:solidFill>
                  <a:schemeClr val="bg1"/>
                </a:solidFill>
                <a:latin typeface="+mj-ea"/>
                <a:ea typeface="+mj-ea"/>
              </a:rPr>
              <a:t>LUN</a:t>
            </a:r>
            <a:endParaRPr lang="zh-TW" altLang="en-US" b="1" dirty="0">
              <a:solidFill>
                <a:schemeClr val="bg1"/>
              </a:solidFill>
              <a:latin typeface="+mj-ea"/>
              <a:ea typeface="+mj-ea"/>
            </a:endParaRPr>
          </a:p>
        </p:txBody>
      </p:sp>
    </p:spTree>
    <p:extLst>
      <p:ext uri="{BB962C8B-B14F-4D97-AF65-F5344CB8AC3E}">
        <p14:creationId xmlns:p14="http://schemas.microsoft.com/office/powerpoint/2010/main" val="424676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23" name="圖片 22">
            <a:extLst>
              <a:ext uri="{FF2B5EF4-FFF2-40B4-BE49-F238E27FC236}">
                <a16:creationId xmlns:a16="http://schemas.microsoft.com/office/drawing/2014/main" id="{361884B5-7C57-504F-83D1-14FEFCF2E2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5" y="1839305"/>
            <a:ext cx="9150681" cy="3304195"/>
          </a:xfrm>
          <a:prstGeom prst="rect">
            <a:avLst/>
          </a:prstGeom>
        </p:spPr>
      </p:pic>
      <p:sp>
        <p:nvSpPr>
          <p:cNvPr id="24" name="圓角矩形 23">
            <a:extLst>
              <a:ext uri="{FF2B5EF4-FFF2-40B4-BE49-F238E27FC236}">
                <a16:creationId xmlns:a16="http://schemas.microsoft.com/office/drawing/2014/main" id="{37AB7D7E-E9DF-1945-B3D7-1DA10B4CEA6E}"/>
              </a:ext>
            </a:extLst>
          </p:cNvPr>
          <p:cNvSpPr/>
          <p:nvPr/>
        </p:nvSpPr>
        <p:spPr>
          <a:xfrm>
            <a:off x="205564" y="2879512"/>
            <a:ext cx="4976037" cy="2098533"/>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pic>
        <p:nvPicPr>
          <p:cNvPr id="9" name="Shape 109">
            <a:extLst>
              <a:ext uri="{FF2B5EF4-FFF2-40B4-BE49-F238E27FC236}">
                <a16:creationId xmlns:a16="http://schemas.microsoft.com/office/drawing/2014/main" id="{BF41386D-D30D-4CE7-8BF7-A272BDF22DEB}"/>
              </a:ext>
            </a:extLst>
          </p:cNvPr>
          <p:cNvPicPr preferRelativeResize="0"/>
          <p:nvPr/>
        </p:nvPicPr>
        <p:blipFill rotWithShape="1">
          <a:blip r:embed="rId4" cstate="screen">
            <a:extLst>
              <a:ext uri="{28A0092B-C50C-407E-A947-70E740481C1C}">
                <a14:useLocalDpi xmlns:a14="http://schemas.microsoft.com/office/drawing/2010/main"/>
              </a:ext>
            </a:extLst>
          </a:blip>
          <a:srcRect/>
          <a:stretch/>
        </p:blipFill>
        <p:spPr>
          <a:xfrm flipH="1">
            <a:off x="2881225" y="984186"/>
            <a:ext cx="6270171" cy="4159314"/>
          </a:xfrm>
          <a:prstGeom prst="rect">
            <a:avLst/>
          </a:prstGeom>
          <a:noFill/>
          <a:ln>
            <a:noFill/>
          </a:ln>
        </p:spPr>
      </p:pic>
      <p:sp>
        <p:nvSpPr>
          <p:cNvPr id="106" name="Shape 106"/>
          <p:cNvSpPr txBox="1">
            <a:spLocks noGrp="1"/>
          </p:cNvSpPr>
          <p:nvPr>
            <p:ph type="title"/>
          </p:nvPr>
        </p:nvSpPr>
        <p:spPr>
          <a:xfrm>
            <a:off x="135615" y="196976"/>
            <a:ext cx="8892646" cy="85725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800"/>
              <a:buFont typeface="Arial"/>
              <a:buNone/>
            </a:pPr>
            <a:r>
              <a:rPr lang="zh-TW" altLang="en-US" dirty="0">
                <a:latin typeface="Microsoft JhengHei"/>
                <a:ea typeface="Microsoft JhengHei"/>
                <a:cs typeface="Microsoft JhengHei"/>
                <a:sym typeface="Microsoft JhengHei"/>
              </a:rPr>
              <a:t>但使用</a:t>
            </a:r>
            <a:r>
              <a:rPr lang="zh-TW" dirty="0">
                <a:latin typeface="Microsoft JhengHei"/>
                <a:ea typeface="Microsoft JhengHei"/>
                <a:cs typeface="Microsoft JhengHei"/>
                <a:sym typeface="Microsoft JhengHei"/>
              </a:rPr>
              <a:t>SSD</a:t>
            </a:r>
            <a:r>
              <a:rPr lang="zh-TW" altLang="en-US" dirty="0">
                <a:latin typeface="Microsoft JhengHei"/>
                <a:ea typeface="Microsoft JhengHei"/>
                <a:cs typeface="Microsoft JhengHei"/>
                <a:sym typeface="Microsoft JhengHei"/>
              </a:rPr>
              <a:t>後</a:t>
            </a:r>
            <a:r>
              <a:rPr lang="zh-TW" dirty="0">
                <a:latin typeface="Microsoft JhengHei"/>
                <a:ea typeface="Microsoft JhengHei"/>
                <a:cs typeface="Microsoft JhengHei"/>
                <a:sym typeface="Microsoft JhengHei"/>
              </a:rPr>
              <a:t>，高速網路效能</a:t>
            </a:r>
            <a:r>
              <a:rPr lang="zh-TW" altLang="en-US" dirty="0">
                <a:latin typeface="Microsoft JhengHei"/>
                <a:ea typeface="Microsoft JhengHei"/>
                <a:cs typeface="Microsoft JhengHei"/>
                <a:sym typeface="Microsoft JhengHei"/>
              </a:rPr>
              <a:t>仍</a:t>
            </a:r>
            <a:r>
              <a:rPr lang="zh-TW" dirty="0">
                <a:latin typeface="Microsoft JhengHei"/>
                <a:ea typeface="Microsoft JhengHei"/>
                <a:cs typeface="Microsoft JhengHei"/>
                <a:sym typeface="Microsoft JhengHei"/>
              </a:rPr>
              <a:t>無法發揮</a:t>
            </a:r>
            <a:r>
              <a:rPr lang="en-US" altLang="zh-TW" dirty="0">
                <a:latin typeface="Microsoft JhengHei"/>
                <a:ea typeface="Microsoft JhengHei"/>
                <a:cs typeface="Microsoft JhengHei"/>
                <a:sym typeface="Microsoft JhengHei"/>
              </a:rPr>
              <a:t>?</a:t>
            </a:r>
            <a:endParaRPr sz="3200" i="0" u="none" strike="noStrike" cap="none" dirty="0">
              <a:solidFill>
                <a:schemeClr val="lt1"/>
              </a:solidFill>
              <a:latin typeface="Microsoft JhengHei"/>
              <a:ea typeface="Microsoft JhengHei"/>
              <a:cs typeface="Microsoft JhengHei"/>
              <a:sym typeface="Microsoft JhengHei"/>
            </a:endParaRPr>
          </a:p>
        </p:txBody>
      </p:sp>
      <p:sp>
        <p:nvSpPr>
          <p:cNvPr id="12" name="Shape 110">
            <a:extLst>
              <a:ext uri="{FF2B5EF4-FFF2-40B4-BE49-F238E27FC236}">
                <a16:creationId xmlns:a16="http://schemas.microsoft.com/office/drawing/2014/main" id="{B6B21189-BAF3-4E58-8D13-0E09B3250F6A}"/>
              </a:ext>
            </a:extLst>
          </p:cNvPr>
          <p:cNvSpPr/>
          <p:nvPr/>
        </p:nvSpPr>
        <p:spPr>
          <a:xfrm>
            <a:off x="4743289" y="1065152"/>
            <a:ext cx="4298771" cy="619016"/>
          </a:xfrm>
          <a:prstGeom prst="wedgeRectCallout">
            <a:avLst>
              <a:gd name="adj1" fmla="val -1318"/>
              <a:gd name="adj2" fmla="val 79855"/>
            </a:avLst>
          </a:prstGeom>
          <a:solidFill>
            <a:schemeClr val="accent6">
              <a:lumMod val="75000"/>
              <a:alpha val="86000"/>
            </a:schemeClr>
          </a:solidFill>
          <a:ln w="25400" cap="flat" cmpd="sng">
            <a:no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r>
              <a:rPr lang="zh-TW" altLang="en-US" sz="1600" b="1" dirty="0">
                <a:solidFill>
                  <a:schemeClr val="lt1"/>
                </a:solidFill>
                <a:latin typeface="Microsoft JhengHei"/>
                <a:ea typeface="Microsoft JhengHei"/>
                <a:cs typeface="Microsoft JhengHei"/>
                <a:sym typeface="Microsoft JhengHei"/>
              </a:rPr>
              <a:t>問題：使用一段時間至快取滿載後，線上編輯軟體響應時間拉長，調查發現吞吐量效能降低</a:t>
            </a:r>
          </a:p>
        </p:txBody>
      </p:sp>
      <p:sp>
        <p:nvSpPr>
          <p:cNvPr id="22" name="矩形 21">
            <a:extLst>
              <a:ext uri="{FF2B5EF4-FFF2-40B4-BE49-F238E27FC236}">
                <a16:creationId xmlns:a16="http://schemas.microsoft.com/office/drawing/2014/main" id="{B353F618-83D3-B04C-84AD-8986FE34B836}"/>
              </a:ext>
            </a:extLst>
          </p:cNvPr>
          <p:cNvSpPr/>
          <p:nvPr/>
        </p:nvSpPr>
        <p:spPr>
          <a:xfrm>
            <a:off x="170916" y="1102234"/>
            <a:ext cx="4537725" cy="1754326"/>
          </a:xfrm>
          <a:prstGeom prst="rect">
            <a:avLst/>
          </a:prstGeom>
        </p:spPr>
        <p:txBody>
          <a:bodyPr wrap="square">
            <a:spAutoFit/>
          </a:bodyPr>
          <a:lstStyle/>
          <a:p>
            <a:pPr marL="0" indent="0" algn="just">
              <a:buNone/>
            </a:pPr>
            <a:r>
              <a:rPr kumimoji="1" lang="zh-TW" altLang="en-US" sz="1800" b="1" dirty="0">
                <a:solidFill>
                  <a:srgbClr val="006600"/>
                </a:solidFill>
                <a:latin typeface="Microsoft JhengHei" panose="020B0604030504040204" pitchFamily="34" charset="-120"/>
                <a:ea typeface="Microsoft JhengHei" panose="020B0604030504040204" pitchFamily="34" charset="-120"/>
              </a:rPr>
              <a:t>真實案例：</a:t>
            </a:r>
          </a:p>
          <a:p>
            <a:pPr marL="0" indent="0" algn="just">
              <a:buNone/>
            </a:pPr>
            <a:r>
              <a:rPr kumimoji="1" lang="zh-TW" altLang="en-US" sz="1800" b="1" dirty="0">
                <a:solidFill>
                  <a:schemeClr val="tx1">
                    <a:lumMod val="75000"/>
                    <a:lumOff val="25000"/>
                  </a:schemeClr>
                </a:solidFill>
                <a:latin typeface="Microsoft JhengHei" panose="020B0604030504040204" pitchFamily="34" charset="-120"/>
                <a:ea typeface="Microsoft JhengHei" panose="020B0604030504040204" pitchFamily="34" charset="-120"/>
              </a:rPr>
              <a:t>西班牙新聞台，建立 </a:t>
            </a:r>
            <a:r>
              <a:rPr kumimoji="1" lang="en" altLang="zh-TW" sz="1800" b="1" dirty="0">
                <a:solidFill>
                  <a:schemeClr val="tx1">
                    <a:lumMod val="75000"/>
                    <a:lumOff val="25000"/>
                  </a:schemeClr>
                </a:solidFill>
                <a:latin typeface="Microsoft JhengHei" panose="020B0604030504040204" pitchFamily="34" charset="-120"/>
                <a:ea typeface="Microsoft JhengHei" panose="020B0604030504040204" pitchFamily="34" charset="-120"/>
              </a:rPr>
              <a:t>SSD </a:t>
            </a:r>
            <a:r>
              <a:rPr kumimoji="1" lang="zh-TW" altLang="en-US" sz="1800" b="1" dirty="0">
                <a:solidFill>
                  <a:schemeClr val="tx1">
                    <a:lumMod val="75000"/>
                    <a:lumOff val="25000"/>
                  </a:schemeClr>
                </a:solidFill>
                <a:latin typeface="Microsoft JhengHei" panose="020B0604030504040204" pitchFamily="34" charset="-120"/>
                <a:ea typeface="Microsoft JhengHei" panose="020B0604030504040204" pitchFamily="34" charset="-120"/>
              </a:rPr>
              <a:t>讀寫快取來加速</a:t>
            </a:r>
            <a:r>
              <a:rPr kumimoji="1" lang="en-US" altLang="zh-TW" sz="1800" b="1" dirty="0">
                <a:solidFill>
                  <a:schemeClr val="tx1">
                    <a:lumMod val="75000"/>
                    <a:lumOff val="25000"/>
                  </a:schemeClr>
                </a:solidFill>
                <a:latin typeface="Microsoft JhengHei" panose="020B0604030504040204" pitchFamily="34" charset="-120"/>
                <a:ea typeface="Microsoft JhengHei" panose="020B0604030504040204" pitchFamily="34" charset="-120"/>
              </a:rPr>
              <a:t>3</a:t>
            </a:r>
            <a:r>
              <a:rPr kumimoji="1" lang="zh-TW" altLang="en-US" sz="1800" b="1" dirty="0">
                <a:solidFill>
                  <a:schemeClr val="tx1">
                    <a:lumMod val="75000"/>
                    <a:lumOff val="25000"/>
                  </a:schemeClr>
                </a:solidFill>
                <a:latin typeface="Microsoft JhengHei" panose="020B0604030504040204" pitchFamily="34" charset="-120"/>
                <a:ea typeface="Microsoft JhengHei" panose="020B0604030504040204" pitchFamily="34" charset="-120"/>
              </a:rPr>
              <a:t>個工作站，持續寫入大量素材的需求</a:t>
            </a:r>
            <a:endParaRPr kumimoji="1" lang="en-US" altLang="zh-TW" sz="1800" b="1" dirty="0">
              <a:solidFill>
                <a:schemeClr val="tx1">
                  <a:lumMod val="75000"/>
                  <a:lumOff val="25000"/>
                </a:schemeClr>
              </a:solidFill>
              <a:latin typeface="Microsoft JhengHei" panose="020B0604030504040204" pitchFamily="34" charset="-120"/>
              <a:ea typeface="Microsoft JhengHei" panose="020B0604030504040204" pitchFamily="34" charset="-120"/>
            </a:endParaRPr>
          </a:p>
          <a:p>
            <a:pPr algn="just"/>
            <a:endParaRPr kumimoji="1" lang="en-US" altLang="zh-TW" sz="1800" b="1" dirty="0">
              <a:solidFill>
                <a:schemeClr val="tx1">
                  <a:lumMod val="75000"/>
                  <a:lumOff val="25000"/>
                </a:schemeClr>
              </a:solidFill>
              <a:latin typeface="Microsoft JhengHei" panose="020B0604030504040204" pitchFamily="34" charset="-120"/>
              <a:ea typeface="Microsoft JhengHei" panose="020B0604030504040204" pitchFamily="34" charset="-120"/>
            </a:endParaRPr>
          </a:p>
          <a:p>
            <a:pPr marL="0" indent="0" algn="just">
              <a:buNone/>
            </a:pPr>
            <a:r>
              <a:rPr kumimoji="1" lang="zh-TW" altLang="en-US" sz="1800" b="1" dirty="0">
                <a:solidFill>
                  <a:schemeClr val="tx1">
                    <a:lumMod val="75000"/>
                    <a:lumOff val="25000"/>
                  </a:schemeClr>
                </a:solidFill>
                <a:latin typeface="Microsoft JhengHei" panose="020B0604030504040204" pitchFamily="34" charset="-120"/>
                <a:ea typeface="Microsoft JhengHei" panose="020B0604030504040204" pitchFamily="34" charset="-120"/>
              </a:rPr>
              <a:t>同時另外</a:t>
            </a:r>
            <a:r>
              <a:rPr kumimoji="1" lang="en-US" altLang="zh-TW" sz="1800" b="1" dirty="0">
                <a:solidFill>
                  <a:schemeClr val="tx1">
                    <a:lumMod val="75000"/>
                    <a:lumOff val="25000"/>
                  </a:schemeClr>
                </a:solidFill>
                <a:latin typeface="Microsoft JhengHei" panose="020B0604030504040204" pitchFamily="34" charset="-120"/>
                <a:ea typeface="Microsoft JhengHei" panose="020B0604030504040204" pitchFamily="34" charset="-120"/>
              </a:rPr>
              <a:t>5</a:t>
            </a:r>
            <a:r>
              <a:rPr kumimoji="1" lang="zh-TW" altLang="en-US" sz="1800" b="1" dirty="0">
                <a:solidFill>
                  <a:schemeClr val="tx1">
                    <a:lumMod val="75000"/>
                    <a:lumOff val="25000"/>
                  </a:schemeClr>
                </a:solidFill>
                <a:latin typeface="Microsoft JhengHei" panose="020B0604030504040204" pitchFamily="34" charset="-120"/>
                <a:ea typeface="Microsoft JhengHei" panose="020B0604030504040204" pitchFamily="34" charset="-120"/>
              </a:rPr>
              <a:t>個工作站透過 </a:t>
            </a:r>
            <a:r>
              <a:rPr kumimoji="1" lang="en-US" altLang="zh-TW" sz="1800" b="1" dirty="0">
                <a:solidFill>
                  <a:schemeClr val="tx1">
                    <a:lumMod val="75000"/>
                    <a:lumOff val="25000"/>
                  </a:schemeClr>
                </a:solidFill>
                <a:latin typeface="Microsoft JhengHei" panose="020B0604030504040204" pitchFamily="34" charset="-120"/>
                <a:ea typeface="Microsoft JhengHei" panose="020B0604030504040204" pitchFamily="34" charset="-120"/>
              </a:rPr>
              <a:t>10</a:t>
            </a:r>
            <a:r>
              <a:rPr kumimoji="1" lang="en" altLang="zh-TW" sz="1800" b="1" dirty="0" err="1">
                <a:solidFill>
                  <a:schemeClr val="tx1">
                    <a:lumMod val="75000"/>
                    <a:lumOff val="25000"/>
                  </a:schemeClr>
                </a:solidFill>
                <a:latin typeface="Microsoft JhengHei" panose="020B0604030504040204" pitchFamily="34" charset="-120"/>
                <a:ea typeface="Microsoft JhengHei" panose="020B0604030504040204" pitchFamily="34" charset="-120"/>
              </a:rPr>
              <a:t>GbE</a:t>
            </a:r>
            <a:r>
              <a:rPr kumimoji="1" lang="zh-TW" altLang="en-US" sz="1800" b="1" dirty="0">
                <a:solidFill>
                  <a:schemeClr val="tx1">
                    <a:lumMod val="75000"/>
                    <a:lumOff val="25000"/>
                  </a:schemeClr>
                </a:solidFill>
                <a:latin typeface="Microsoft JhengHei" panose="020B0604030504040204" pitchFamily="34" charset="-120"/>
                <a:ea typeface="Microsoft JhengHei" panose="020B0604030504040204" pitchFamily="34" charset="-120"/>
              </a:rPr>
              <a:t> 網路作即時的素材線上編輯，以趕上新聞播報時間</a:t>
            </a:r>
          </a:p>
        </p:txBody>
      </p:sp>
      <p:grpSp>
        <p:nvGrpSpPr>
          <p:cNvPr id="29" name="群組 28">
            <a:extLst>
              <a:ext uri="{FF2B5EF4-FFF2-40B4-BE49-F238E27FC236}">
                <a16:creationId xmlns:a16="http://schemas.microsoft.com/office/drawing/2014/main" id="{BA20F0A4-BD6A-3349-B887-94EA5786F242}"/>
              </a:ext>
            </a:extLst>
          </p:cNvPr>
          <p:cNvGrpSpPr/>
          <p:nvPr/>
        </p:nvGrpSpPr>
        <p:grpSpPr>
          <a:xfrm>
            <a:off x="265975" y="2814986"/>
            <a:ext cx="5410616" cy="2138505"/>
            <a:chOff x="128563" y="2818186"/>
            <a:chExt cx="5410616" cy="2138505"/>
          </a:xfrm>
        </p:grpSpPr>
        <p:pic>
          <p:nvPicPr>
            <p:cNvPr id="18" name="Shape 109" descr="一張含有 螢幕擷取畫面 的圖片&#10;&#10;描述是以非常高的可信度產生">
              <a:extLst>
                <a:ext uri="{FF2B5EF4-FFF2-40B4-BE49-F238E27FC236}">
                  <a16:creationId xmlns:a16="http://schemas.microsoft.com/office/drawing/2014/main" id="{F80F2DEC-D10F-DF49-9784-1A85D03CEA8A}"/>
                </a:ext>
              </a:extLst>
            </p:cNvPr>
            <p:cNvPicPr preferRelativeResize="0"/>
            <p:nvPr/>
          </p:nvPicPr>
          <p:blipFill rotWithShape="1">
            <a:blip r:embed="rId5" cstate="screen">
              <a:extLst>
                <a:ext uri="{28A0092B-C50C-407E-A947-70E740481C1C}">
                  <a14:useLocalDpi xmlns:a14="http://schemas.microsoft.com/office/drawing/2010/main"/>
                </a:ext>
              </a:extLst>
            </a:blip>
            <a:srcRect/>
            <a:stretch/>
          </p:blipFill>
          <p:spPr>
            <a:xfrm>
              <a:off x="128563" y="2965711"/>
              <a:ext cx="4176203" cy="1969396"/>
            </a:xfrm>
            <a:prstGeom prst="rect">
              <a:avLst/>
            </a:prstGeom>
            <a:solidFill>
              <a:srgbClr val="FFFFFF">
                <a:shade val="85000"/>
              </a:srgbClr>
            </a:solidFill>
            <a:ln w="9525" cap="rnd">
              <a:noFill/>
            </a:ln>
            <a:effectLst/>
            <a:scene3d>
              <a:camera prst="orthographicFront"/>
              <a:lightRig rig="twoPt" dir="t">
                <a:rot lat="0" lon="0" rev="7800000"/>
              </a:lightRig>
            </a:scene3d>
            <a:sp3d>
              <a:bevelT w="0" h="0"/>
              <a:contourClr>
                <a:srgbClr val="C0C0C0"/>
              </a:contourClr>
            </a:sp3d>
          </p:spPr>
        </p:pic>
        <p:sp>
          <p:nvSpPr>
            <p:cNvPr id="14" name="文字方塊 13">
              <a:extLst>
                <a:ext uri="{FF2B5EF4-FFF2-40B4-BE49-F238E27FC236}">
                  <a16:creationId xmlns:a16="http://schemas.microsoft.com/office/drawing/2014/main" id="{6548122E-A343-4AE1-80E7-3A11A18C6296}"/>
                </a:ext>
              </a:extLst>
            </p:cNvPr>
            <p:cNvSpPr txBox="1"/>
            <p:nvPr/>
          </p:nvSpPr>
          <p:spPr>
            <a:xfrm>
              <a:off x="945244" y="4579509"/>
              <a:ext cx="1256020" cy="246221"/>
            </a:xfrm>
            <a:prstGeom prst="rect">
              <a:avLst/>
            </a:prstGeom>
            <a:noFill/>
          </p:spPr>
          <p:txBody>
            <a:bodyPr wrap="square" rtlCol="0" anchor="t">
              <a:spAutoFit/>
            </a:bodyPr>
            <a:lstStyle/>
            <a:p>
              <a:r>
                <a:rPr lang="en-US" altLang="zh-TW" sz="1000" b="1" dirty="0" err="1">
                  <a:solidFill>
                    <a:srgbClr val="FF0000"/>
                  </a:solidFill>
                  <a:latin typeface="+mn-ea"/>
                  <a:ea typeface="+mn-ea"/>
                </a:rPr>
                <a:t>總寫入頻寬</a:t>
              </a:r>
              <a:endParaRPr lang="en-US" altLang="zh-TW" sz="1000" b="1" dirty="0">
                <a:solidFill>
                  <a:srgbClr val="FF0000"/>
                </a:solidFill>
                <a:latin typeface="+mn-ea"/>
                <a:ea typeface="+mn-ea"/>
              </a:endParaRPr>
            </a:p>
          </p:txBody>
        </p:sp>
        <p:sp>
          <p:nvSpPr>
            <p:cNvPr id="15" name="文字方塊 14">
              <a:extLst>
                <a:ext uri="{FF2B5EF4-FFF2-40B4-BE49-F238E27FC236}">
                  <a16:creationId xmlns:a16="http://schemas.microsoft.com/office/drawing/2014/main" id="{70DF463E-2EE1-4380-B324-435C4265E81B}"/>
                </a:ext>
              </a:extLst>
            </p:cNvPr>
            <p:cNvSpPr txBox="1"/>
            <p:nvPr/>
          </p:nvSpPr>
          <p:spPr>
            <a:xfrm>
              <a:off x="2111068" y="4579508"/>
              <a:ext cx="1288012" cy="246221"/>
            </a:xfrm>
            <a:prstGeom prst="rect">
              <a:avLst/>
            </a:prstGeom>
            <a:noFill/>
          </p:spPr>
          <p:txBody>
            <a:bodyPr wrap="square" rtlCol="0" anchor="t">
              <a:spAutoFit/>
            </a:bodyPr>
            <a:lstStyle/>
            <a:p>
              <a:r>
                <a:rPr lang="en-US" altLang="zh-TW" sz="1000" b="1" dirty="0" err="1">
                  <a:solidFill>
                    <a:schemeClr val="tx2">
                      <a:lumMod val="75000"/>
                    </a:schemeClr>
                  </a:solidFill>
                  <a:latin typeface="+mn-ea"/>
                  <a:ea typeface="+mn-ea"/>
                </a:rPr>
                <a:t>總讀取頻寬</a:t>
              </a:r>
              <a:endParaRPr lang="en-US" altLang="zh-TW" sz="1000" b="1" dirty="0">
                <a:solidFill>
                  <a:schemeClr val="tx2">
                    <a:lumMod val="75000"/>
                  </a:schemeClr>
                </a:solidFill>
                <a:latin typeface="+mn-ea"/>
                <a:ea typeface="+mn-ea"/>
              </a:endParaRPr>
            </a:p>
          </p:txBody>
        </p:sp>
        <p:sp>
          <p:nvSpPr>
            <p:cNvPr id="17" name="矩形 16">
              <a:extLst>
                <a:ext uri="{FF2B5EF4-FFF2-40B4-BE49-F238E27FC236}">
                  <a16:creationId xmlns:a16="http://schemas.microsoft.com/office/drawing/2014/main" id="{B22E25B4-D3ED-4E1C-BDEB-8F9F0F4E89FD}"/>
                </a:ext>
              </a:extLst>
            </p:cNvPr>
            <p:cNvSpPr/>
            <p:nvPr/>
          </p:nvSpPr>
          <p:spPr>
            <a:xfrm>
              <a:off x="3051489" y="3729142"/>
              <a:ext cx="491997" cy="7826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6" name="Shape 109" descr="一張含有 螢幕擷取畫面 的圖片&#10;&#10;描述是以非常高的可信度產生">
              <a:extLst>
                <a:ext uri="{FF2B5EF4-FFF2-40B4-BE49-F238E27FC236}">
                  <a16:creationId xmlns:a16="http://schemas.microsoft.com/office/drawing/2014/main" id="{1A4B30A5-1CB2-4F8F-A005-8A33C29ADB7A}"/>
                </a:ext>
              </a:extLst>
            </p:cNvPr>
            <p:cNvPicPr preferRelativeResize="0"/>
            <p:nvPr/>
          </p:nvPicPr>
          <p:blipFill rotWithShape="1">
            <a:blip r:embed="rId6" cstate="screen">
              <a:extLst>
                <a:ext uri="{28A0092B-C50C-407E-A947-70E740481C1C}">
                  <a14:useLocalDpi xmlns:a14="http://schemas.microsoft.com/office/drawing/2010/main"/>
                </a:ext>
              </a:extLst>
            </a:blip>
            <a:srcRect/>
            <a:stretch/>
          </p:blipFill>
          <p:spPr>
            <a:xfrm>
              <a:off x="3651761" y="2970055"/>
              <a:ext cx="1887417" cy="1986636"/>
            </a:xfrm>
            <a:prstGeom prst="rect">
              <a:avLst/>
            </a:prstGeom>
            <a:solidFill>
              <a:srgbClr val="FFFFFF">
                <a:shade val="85000"/>
              </a:srgbClr>
            </a:solidFill>
            <a:ln w="19050" cap="rnd">
              <a:solidFill>
                <a:srgbClr val="FF0000"/>
              </a:solidFill>
            </a:ln>
            <a:effectLst/>
            <a:scene3d>
              <a:camera prst="orthographicFront"/>
              <a:lightRig rig="twoPt" dir="t">
                <a:rot lat="0" lon="0" rev="7800000"/>
              </a:lightRig>
            </a:scene3d>
            <a:sp3d contourW="6350">
              <a:bevelT w="0" h="0"/>
              <a:contourClr>
                <a:srgbClr val="C0C0C0"/>
              </a:contourClr>
            </a:sp3d>
          </p:spPr>
        </p:pic>
        <p:cxnSp>
          <p:nvCxnSpPr>
            <p:cNvPr id="6" name="直線接點 5">
              <a:extLst>
                <a:ext uri="{FF2B5EF4-FFF2-40B4-BE49-F238E27FC236}">
                  <a16:creationId xmlns:a16="http://schemas.microsoft.com/office/drawing/2014/main" id="{04D5E1A6-4B46-4545-A5B6-1FFA2108718C}"/>
                </a:ext>
              </a:extLst>
            </p:cNvPr>
            <p:cNvCxnSpPr>
              <a:cxnSpLocks/>
            </p:cNvCxnSpPr>
            <p:nvPr/>
          </p:nvCxnSpPr>
          <p:spPr>
            <a:xfrm flipV="1">
              <a:off x="3051489" y="2944128"/>
              <a:ext cx="662470" cy="78501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接點 18">
              <a:extLst>
                <a:ext uri="{FF2B5EF4-FFF2-40B4-BE49-F238E27FC236}">
                  <a16:creationId xmlns:a16="http://schemas.microsoft.com/office/drawing/2014/main" id="{F4A4A04F-C2D6-B449-AD3C-C3166F86959A}"/>
                </a:ext>
              </a:extLst>
            </p:cNvPr>
            <p:cNvCxnSpPr>
              <a:cxnSpLocks/>
            </p:cNvCxnSpPr>
            <p:nvPr/>
          </p:nvCxnSpPr>
          <p:spPr>
            <a:xfrm>
              <a:off x="3051489" y="4511840"/>
              <a:ext cx="600271" cy="44485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剪去並圓角化單一角落矩形 26">
              <a:extLst>
                <a:ext uri="{FF2B5EF4-FFF2-40B4-BE49-F238E27FC236}">
                  <a16:creationId xmlns:a16="http://schemas.microsoft.com/office/drawing/2014/main" id="{5CCBCD8A-1B9A-BC4F-808C-F006E411CB6D}"/>
                </a:ext>
              </a:extLst>
            </p:cNvPr>
            <p:cNvSpPr/>
            <p:nvPr/>
          </p:nvSpPr>
          <p:spPr>
            <a:xfrm>
              <a:off x="3628631" y="2818186"/>
              <a:ext cx="1910548" cy="748513"/>
            </a:xfrm>
            <a:prstGeom prst="snipRoundRect">
              <a:avLst>
                <a:gd name="adj1" fmla="val 16667"/>
                <a:gd name="adj2"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b="1" dirty="0">
                  <a:solidFill>
                    <a:schemeClr val="bg1"/>
                  </a:solidFill>
                  <a:latin typeface="+mj-ea"/>
                  <a:ea typeface="+mj-ea"/>
                  <a:cs typeface="Microsoft JhengHei"/>
                  <a:sym typeface="Microsoft JhengHei"/>
                </a:rPr>
                <a:t>總網路吞吐量隨著使用時間而降低造成編輯問題</a:t>
              </a:r>
              <a:endParaRPr lang="zh-TW" altLang="en-US" b="1" dirty="0">
                <a:solidFill>
                  <a:schemeClr val="bg1"/>
                </a:solidFill>
                <a:latin typeface="+mj-ea"/>
                <a:ea typeface="+mj-ea"/>
                <a:cs typeface="Microsoft JhengHei"/>
              </a:endParaRPr>
            </a:p>
          </p:txBody>
        </p:sp>
      </p:grpSp>
    </p:spTree>
    <p:extLst>
      <p:ext uri="{BB962C8B-B14F-4D97-AF65-F5344CB8AC3E}">
        <p14:creationId xmlns:p14="http://schemas.microsoft.com/office/powerpoint/2010/main" val="3743668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244" name="圖片 243">
            <a:extLst>
              <a:ext uri="{FF2B5EF4-FFF2-40B4-BE49-F238E27FC236}">
                <a16:creationId xmlns:a16="http://schemas.microsoft.com/office/drawing/2014/main" id="{3E7D07F2-AD83-9346-B1E2-2D69EB7B45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5" y="1839305"/>
            <a:ext cx="9150681" cy="3304195"/>
          </a:xfrm>
          <a:prstGeom prst="rect">
            <a:avLst/>
          </a:prstGeom>
        </p:spPr>
      </p:pic>
      <p:sp>
        <p:nvSpPr>
          <p:cNvPr id="245" name="圓角矩形 244">
            <a:extLst>
              <a:ext uri="{FF2B5EF4-FFF2-40B4-BE49-F238E27FC236}">
                <a16:creationId xmlns:a16="http://schemas.microsoft.com/office/drawing/2014/main" id="{A17DFB9A-CA1D-6846-ACAB-E10490214C09}"/>
              </a:ext>
            </a:extLst>
          </p:cNvPr>
          <p:cNvSpPr/>
          <p:nvPr/>
        </p:nvSpPr>
        <p:spPr>
          <a:xfrm>
            <a:off x="3607022" y="2512552"/>
            <a:ext cx="5079778" cy="2482781"/>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2" name="文字方塊 31">
            <a:extLst>
              <a:ext uri="{FF2B5EF4-FFF2-40B4-BE49-F238E27FC236}">
                <a16:creationId xmlns:a16="http://schemas.microsoft.com/office/drawing/2014/main" id="{DE08405A-7426-45DB-B74E-91DE33E33518}"/>
              </a:ext>
            </a:extLst>
          </p:cNvPr>
          <p:cNvSpPr txBox="1"/>
          <p:nvPr/>
        </p:nvSpPr>
        <p:spPr>
          <a:xfrm>
            <a:off x="7640948" y="2935712"/>
            <a:ext cx="913010" cy="253916"/>
          </a:xfrm>
          <a:prstGeom prst="rect">
            <a:avLst/>
          </a:prstGeom>
          <a:noFill/>
        </p:spPr>
        <p:txBody>
          <a:bodyPr wrap="square" rtlCol="0">
            <a:spAutoFit/>
          </a:bodyPr>
          <a:lstStyle/>
          <a:p>
            <a:r>
              <a:rPr lang="zh-TW" altLang="en-US" sz="1050" b="1" dirty="0">
                <a:latin typeface="+mj-ea"/>
                <a:ea typeface="+mj-ea"/>
              </a:rPr>
              <a:t>無效資料</a:t>
            </a:r>
            <a:endParaRPr lang="en-US" altLang="zh-TW" sz="1050" b="1" dirty="0">
              <a:latin typeface="+mj-ea"/>
              <a:ea typeface="+mj-ea"/>
            </a:endParaRPr>
          </a:p>
        </p:txBody>
      </p:sp>
      <p:sp>
        <p:nvSpPr>
          <p:cNvPr id="4" name="內容版面配置區 3">
            <a:extLst>
              <a:ext uri="{FF2B5EF4-FFF2-40B4-BE49-F238E27FC236}">
                <a16:creationId xmlns:a16="http://schemas.microsoft.com/office/drawing/2014/main" id="{AE5122FC-EA7B-CD4F-9E59-16263F614B61}"/>
              </a:ext>
            </a:extLst>
          </p:cNvPr>
          <p:cNvSpPr>
            <a:spLocks noGrp="1"/>
          </p:cNvSpPr>
          <p:nvPr>
            <p:ph idx="1"/>
          </p:nvPr>
        </p:nvSpPr>
        <p:spPr>
          <a:xfrm>
            <a:off x="457200" y="1063626"/>
            <a:ext cx="8229600" cy="1604683"/>
          </a:xfrm>
        </p:spPr>
        <p:txBody>
          <a:bodyPr vert="horz" lIns="91440" tIns="45720" rIns="91440" bIns="45720" rtlCol="0" anchor="t">
            <a:normAutofit/>
          </a:bodyPr>
          <a:lstStyle/>
          <a:p>
            <a:pPr>
              <a:buClr>
                <a:schemeClr val="tx1">
                  <a:lumMod val="75000"/>
                  <a:lumOff val="25000"/>
                </a:schemeClr>
              </a:buClr>
            </a:pPr>
            <a:r>
              <a:rPr kumimoji="1" lang="zh-TW" altLang="en-US" dirty="0"/>
              <a:t>當 </a:t>
            </a:r>
            <a:r>
              <a:rPr kumimoji="1" lang="en" altLang="zh-TW" dirty="0"/>
              <a:t>HDD </a:t>
            </a:r>
            <a:r>
              <a:rPr kumimoji="1" lang="zh-TW" altLang="en-US" dirty="0"/>
              <a:t>清除舊資料：以新資料直接覆寫掉原來磁區上的資料 </a:t>
            </a:r>
          </a:p>
          <a:p>
            <a:pPr>
              <a:buClr>
                <a:schemeClr val="tx1">
                  <a:lumMod val="75000"/>
                  <a:lumOff val="25000"/>
                </a:schemeClr>
              </a:buClr>
            </a:pPr>
            <a:r>
              <a:rPr kumimoji="1" lang="zh-TW" altLang="en-US" dirty="0"/>
              <a:t>當 </a:t>
            </a:r>
            <a:r>
              <a:rPr kumimoji="1" lang="en" altLang="zh-TW" dirty="0"/>
              <a:t>SSD </a:t>
            </a:r>
            <a:r>
              <a:rPr kumimoji="1" lang="zh-TW" altLang="en-US" dirty="0"/>
              <a:t>清除舊資料：分頁 </a:t>
            </a:r>
            <a:r>
              <a:rPr kumimoji="1" lang="en-US" altLang="zh-TW" dirty="0"/>
              <a:t>(</a:t>
            </a:r>
            <a:r>
              <a:rPr kumimoji="1" lang="en" altLang="zh-TW" dirty="0"/>
              <a:t>Page) </a:t>
            </a:r>
            <a:r>
              <a:rPr kumimoji="1" lang="zh-TW" altLang="en-US" dirty="0"/>
              <a:t>必須以區塊 </a:t>
            </a:r>
            <a:r>
              <a:rPr kumimoji="1" lang="en-US" altLang="zh-TW" dirty="0"/>
              <a:t>(</a:t>
            </a:r>
            <a:r>
              <a:rPr kumimoji="1" lang="en" altLang="zh-TW" dirty="0"/>
              <a:t>Block) </a:t>
            </a:r>
            <a:r>
              <a:rPr kumimoji="1" lang="zh-TW" altLang="en-US" dirty="0"/>
              <a:t>為單位做清除</a:t>
            </a:r>
            <a:endParaRPr lang="zh-TW" altLang="en-US" dirty="0"/>
          </a:p>
          <a:p>
            <a:pPr>
              <a:buClr>
                <a:schemeClr val="tx1">
                  <a:lumMod val="75000"/>
                  <a:lumOff val="25000"/>
                </a:schemeClr>
              </a:buClr>
            </a:pPr>
            <a:r>
              <a:rPr kumimoji="1" lang="zh-TW" altLang="en-US" dirty="0"/>
              <a:t>結果：</a:t>
            </a:r>
            <a:r>
              <a:rPr kumimoji="1" lang="en" altLang="zh-TW" dirty="0"/>
              <a:t>SSD </a:t>
            </a:r>
            <a:r>
              <a:rPr kumimoji="1" lang="en" altLang="zh-TW" dirty="0" err="1"/>
              <a:t>第一次用</a:t>
            </a:r>
            <a:r>
              <a:rPr kumimoji="1" lang="zh-TW" altLang="en-US" dirty="0"/>
              <a:t>滿並刪除無效資料後，</a:t>
            </a:r>
            <a:r>
              <a:rPr kumimoji="1" lang="zh-TW" altLang="en-US" dirty="0">
                <a:solidFill>
                  <a:srgbClr val="006600"/>
                </a:solidFill>
              </a:rPr>
              <a:t>區塊中仍需使用的分頁資料需要被重新排列，才可再寫入新資料 </a:t>
            </a:r>
            <a:r>
              <a:rPr kumimoji="1" lang="en-US" altLang="zh-TW" dirty="0">
                <a:solidFill>
                  <a:srgbClr val="006600"/>
                </a:solidFill>
              </a:rPr>
              <a:t>(</a:t>
            </a:r>
            <a:r>
              <a:rPr kumimoji="1" lang="en" altLang="zh-TW" dirty="0">
                <a:solidFill>
                  <a:srgbClr val="006600"/>
                </a:solidFill>
              </a:rPr>
              <a:t>Garbage Collection) </a:t>
            </a:r>
            <a:endParaRPr lang="en" altLang="zh-TW" dirty="0">
              <a:solidFill>
                <a:srgbClr val="006600"/>
              </a:solidFill>
            </a:endParaRPr>
          </a:p>
        </p:txBody>
      </p:sp>
      <p:sp>
        <p:nvSpPr>
          <p:cNvPr id="116" name="Shape 11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buClr>
                <a:schemeClr val="lt1"/>
              </a:buClr>
              <a:buSzPts val="800"/>
            </a:pPr>
            <a:r>
              <a:rPr lang="zh-TW" sz="3600">
                <a:latin typeface="Microsoft JhengHei"/>
                <a:ea typeface="Microsoft JhengHei"/>
                <a:cs typeface="Microsoft JhengHei"/>
                <a:sym typeface="Microsoft JhengHei"/>
              </a:rPr>
              <a:t>原因：SSD</a:t>
            </a:r>
            <a:r>
              <a:rPr lang="zh-TW" altLang="en-US" sz="3600">
                <a:latin typeface="Microsoft JhengHei"/>
                <a:ea typeface="Microsoft JhengHei"/>
                <a:cs typeface="Microsoft JhengHei"/>
                <a:sym typeface="Microsoft JhengHei"/>
              </a:rPr>
              <a:t> </a:t>
            </a:r>
            <a:r>
              <a:rPr lang="zh-TW" sz="3600">
                <a:latin typeface="Microsoft JhengHei"/>
                <a:ea typeface="Microsoft JhengHei"/>
                <a:cs typeface="Microsoft JhengHei"/>
                <a:sym typeface="Microsoft JhengHei"/>
              </a:rPr>
              <a:t>的工作原理</a:t>
            </a:r>
            <a:endParaRPr sz="3600" i="0" u="none" strike="noStrike" cap="none">
              <a:solidFill>
                <a:schemeClr val="lt1"/>
              </a:solidFill>
              <a:latin typeface="Microsoft JhengHei"/>
              <a:ea typeface="Microsoft JhengHei"/>
              <a:cs typeface="Microsoft JhengHei"/>
              <a:sym typeface="Microsoft JhengHei"/>
            </a:endParaRPr>
          </a:p>
        </p:txBody>
      </p:sp>
      <p:pic>
        <p:nvPicPr>
          <p:cNvPr id="119" name="Shape 119"/>
          <p:cNvPicPr preferRelativeResize="0"/>
          <p:nvPr/>
        </p:nvPicPr>
        <p:blipFill>
          <a:blip r:embed="rId4" cstate="screen">
            <a:extLst>
              <a:ext uri="{28A0092B-C50C-407E-A947-70E740481C1C}">
                <a14:useLocalDpi xmlns:a14="http://schemas.microsoft.com/office/drawing/2010/main"/>
              </a:ext>
            </a:extLst>
          </a:blip>
          <a:stretch>
            <a:fillRect/>
          </a:stretch>
        </p:blipFill>
        <p:spPr>
          <a:xfrm>
            <a:off x="3747218" y="2849468"/>
            <a:ext cx="775513" cy="778724"/>
          </a:xfrm>
          <a:prstGeom prst="rect">
            <a:avLst/>
          </a:prstGeom>
          <a:noFill/>
          <a:ln>
            <a:noFill/>
          </a:ln>
        </p:spPr>
      </p:pic>
      <p:sp>
        <p:nvSpPr>
          <p:cNvPr id="123" name="Shape 123"/>
          <p:cNvSpPr/>
          <p:nvPr/>
        </p:nvSpPr>
        <p:spPr>
          <a:xfrm rot="16200505">
            <a:off x="412700" y="3359998"/>
            <a:ext cx="1984709" cy="694296"/>
          </a:xfrm>
          <a:prstGeom prst="triangle">
            <a:avLst>
              <a:gd name="adj" fmla="val 49261"/>
            </a:avLst>
          </a:prstGeom>
          <a:gradFill>
            <a:gsLst>
              <a:gs pos="50000">
                <a:srgbClr val="FBEFC9">
                  <a:alpha val="50000"/>
                </a:srgbClr>
              </a:gs>
              <a:gs pos="0">
                <a:srgbClr val="FFE599">
                  <a:alpha val="0"/>
                  <a:lumMod val="0"/>
                  <a:lumOff val="100000"/>
                </a:srgbClr>
              </a:gs>
              <a:gs pos="100000">
                <a:srgbClr val="FFE599"/>
              </a:gs>
              <a:gs pos="100000">
                <a:srgbClr val="FFE599"/>
              </a:gs>
            </a:gsLst>
            <a:lin ang="5400000" scaled="1"/>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126" name="Shape 126"/>
          <p:cNvCxnSpPr/>
          <p:nvPr/>
        </p:nvCxnSpPr>
        <p:spPr>
          <a:xfrm>
            <a:off x="4762237" y="4757165"/>
            <a:ext cx="1399500" cy="6600"/>
          </a:xfrm>
          <a:prstGeom prst="straightConnector1">
            <a:avLst/>
          </a:prstGeom>
          <a:ln w="19050">
            <a:headEnd type="none" w="med" len="med"/>
            <a:tailEnd type="triangle" w="med" len="med"/>
          </a:ln>
        </p:spPr>
        <p:style>
          <a:lnRef idx="1">
            <a:schemeClr val="accent5"/>
          </a:lnRef>
          <a:fillRef idx="0">
            <a:schemeClr val="accent5"/>
          </a:fillRef>
          <a:effectRef idx="0">
            <a:schemeClr val="accent5"/>
          </a:effectRef>
          <a:fontRef idx="minor">
            <a:schemeClr val="tx1"/>
          </a:fontRef>
        </p:style>
      </p:cxnSp>
      <p:cxnSp>
        <p:nvCxnSpPr>
          <p:cNvPr id="127" name="Shape 127"/>
          <p:cNvCxnSpPr/>
          <p:nvPr/>
        </p:nvCxnSpPr>
        <p:spPr>
          <a:xfrm>
            <a:off x="4779937" y="2945416"/>
            <a:ext cx="1381800" cy="0"/>
          </a:xfrm>
          <a:prstGeom prst="straightConnector1">
            <a:avLst/>
          </a:prstGeom>
          <a:ln w="19050">
            <a:headEnd type="none" w="med" len="med"/>
            <a:tailEnd type="triangle" w="med" len="med"/>
          </a:ln>
        </p:spPr>
        <p:style>
          <a:lnRef idx="1">
            <a:schemeClr val="accent5"/>
          </a:lnRef>
          <a:fillRef idx="0">
            <a:schemeClr val="accent5"/>
          </a:fillRef>
          <a:effectRef idx="0">
            <a:schemeClr val="accent5"/>
          </a:effectRef>
          <a:fontRef idx="minor">
            <a:schemeClr val="tx1"/>
          </a:fontRef>
        </p:style>
      </p:cxnSp>
      <p:sp>
        <p:nvSpPr>
          <p:cNvPr id="5" name="文字方塊 4">
            <a:extLst>
              <a:ext uri="{FF2B5EF4-FFF2-40B4-BE49-F238E27FC236}">
                <a16:creationId xmlns:a16="http://schemas.microsoft.com/office/drawing/2014/main" id="{25923405-E8E0-45D8-A099-E109C86486CD}"/>
              </a:ext>
            </a:extLst>
          </p:cNvPr>
          <p:cNvSpPr txBox="1"/>
          <p:nvPr/>
        </p:nvSpPr>
        <p:spPr>
          <a:xfrm>
            <a:off x="3726388" y="2606911"/>
            <a:ext cx="842804" cy="276999"/>
          </a:xfrm>
          <a:prstGeom prst="rect">
            <a:avLst/>
          </a:prstGeom>
          <a:noFill/>
        </p:spPr>
        <p:txBody>
          <a:bodyPr wrap="square" rtlCol="0">
            <a:spAutoFit/>
          </a:bodyPr>
          <a:lstStyle/>
          <a:p>
            <a:pPr algn="ctr"/>
            <a:r>
              <a:rPr lang="zh-TW" altLang="en-US" sz="1200" b="1" dirty="0">
                <a:solidFill>
                  <a:schemeClr val="tx1">
                    <a:lumMod val="75000"/>
                    <a:lumOff val="25000"/>
                  </a:schemeClr>
                </a:solidFill>
              </a:rPr>
              <a:t>區塊 </a:t>
            </a:r>
            <a:r>
              <a:rPr lang="en-US" altLang="zh-TW" sz="1200" b="1" dirty="0">
                <a:solidFill>
                  <a:schemeClr val="tx1">
                    <a:lumMod val="75000"/>
                    <a:lumOff val="25000"/>
                  </a:schemeClr>
                </a:solidFill>
              </a:rPr>
              <a:t>X</a:t>
            </a:r>
            <a:endParaRPr lang="zh-TW" altLang="en-US" sz="1200" b="1" dirty="0">
              <a:solidFill>
                <a:schemeClr val="tx1">
                  <a:lumMod val="75000"/>
                  <a:lumOff val="25000"/>
                </a:schemeClr>
              </a:solidFill>
            </a:endParaRPr>
          </a:p>
        </p:txBody>
      </p:sp>
      <p:sp>
        <p:nvSpPr>
          <p:cNvPr id="19" name="文字方塊 18">
            <a:extLst>
              <a:ext uri="{FF2B5EF4-FFF2-40B4-BE49-F238E27FC236}">
                <a16:creationId xmlns:a16="http://schemas.microsoft.com/office/drawing/2014/main" id="{E457CFBB-89DA-4103-8326-B7F80C367681}"/>
              </a:ext>
            </a:extLst>
          </p:cNvPr>
          <p:cNvSpPr txBox="1"/>
          <p:nvPr/>
        </p:nvSpPr>
        <p:spPr>
          <a:xfrm>
            <a:off x="3726388" y="3837236"/>
            <a:ext cx="842804" cy="276999"/>
          </a:xfrm>
          <a:prstGeom prst="rect">
            <a:avLst/>
          </a:prstGeom>
          <a:noFill/>
        </p:spPr>
        <p:txBody>
          <a:bodyPr wrap="square" rtlCol="0">
            <a:spAutoFit/>
          </a:bodyPr>
          <a:lstStyle/>
          <a:p>
            <a:pPr algn="ctr"/>
            <a:r>
              <a:rPr lang="zh-TW" altLang="en-US" sz="1200" b="1">
                <a:solidFill>
                  <a:schemeClr val="tx1">
                    <a:lumMod val="75000"/>
                    <a:lumOff val="25000"/>
                  </a:schemeClr>
                </a:solidFill>
              </a:rPr>
              <a:t>區塊</a:t>
            </a:r>
            <a:r>
              <a:rPr lang="en-US" altLang="zh-TW" sz="1200" b="1">
                <a:solidFill>
                  <a:schemeClr val="tx1">
                    <a:lumMod val="75000"/>
                    <a:lumOff val="25000"/>
                  </a:schemeClr>
                </a:solidFill>
              </a:rPr>
              <a:t> Y</a:t>
            </a:r>
            <a:endParaRPr lang="zh-TW" altLang="en-US" sz="1200" b="1">
              <a:solidFill>
                <a:schemeClr val="tx1">
                  <a:lumMod val="75000"/>
                  <a:lumOff val="25000"/>
                </a:schemeClr>
              </a:solidFill>
            </a:endParaRPr>
          </a:p>
        </p:txBody>
      </p:sp>
      <p:sp>
        <p:nvSpPr>
          <p:cNvPr id="20" name="文字方塊 19">
            <a:extLst>
              <a:ext uri="{FF2B5EF4-FFF2-40B4-BE49-F238E27FC236}">
                <a16:creationId xmlns:a16="http://schemas.microsoft.com/office/drawing/2014/main" id="{9A010A1F-C305-4551-A455-5F28B314A8CA}"/>
              </a:ext>
            </a:extLst>
          </p:cNvPr>
          <p:cNvSpPr txBox="1"/>
          <p:nvPr/>
        </p:nvSpPr>
        <p:spPr>
          <a:xfrm>
            <a:off x="5045128" y="3374141"/>
            <a:ext cx="842804" cy="276999"/>
          </a:xfrm>
          <a:prstGeom prst="rect">
            <a:avLst/>
          </a:prstGeom>
          <a:noFill/>
        </p:spPr>
        <p:txBody>
          <a:bodyPr wrap="square" rtlCol="0">
            <a:spAutoFit/>
          </a:bodyPr>
          <a:lstStyle/>
          <a:p>
            <a:pPr algn="ctr"/>
            <a:r>
              <a:rPr lang="zh-TW" altLang="en-US" sz="1200" b="1">
                <a:solidFill>
                  <a:schemeClr val="tx1">
                    <a:lumMod val="75000"/>
                    <a:lumOff val="25000"/>
                  </a:schemeClr>
                </a:solidFill>
              </a:rPr>
              <a:t>區塊</a:t>
            </a:r>
            <a:r>
              <a:rPr lang="en-US" altLang="zh-TW" sz="1200" b="1">
                <a:solidFill>
                  <a:schemeClr val="tx1">
                    <a:lumMod val="75000"/>
                    <a:lumOff val="25000"/>
                  </a:schemeClr>
                </a:solidFill>
              </a:rPr>
              <a:t> Z</a:t>
            </a:r>
            <a:endParaRPr lang="zh-TW" altLang="en-US" sz="1200" b="1">
              <a:solidFill>
                <a:schemeClr val="tx1">
                  <a:lumMod val="75000"/>
                  <a:lumOff val="25000"/>
                </a:schemeClr>
              </a:solidFill>
            </a:endParaRPr>
          </a:p>
        </p:txBody>
      </p:sp>
      <p:sp>
        <p:nvSpPr>
          <p:cNvPr id="21" name="文字方塊 20">
            <a:extLst>
              <a:ext uri="{FF2B5EF4-FFF2-40B4-BE49-F238E27FC236}">
                <a16:creationId xmlns:a16="http://schemas.microsoft.com/office/drawing/2014/main" id="{8A4D6195-0136-4231-B1D7-DCBC918AFE39}"/>
              </a:ext>
            </a:extLst>
          </p:cNvPr>
          <p:cNvSpPr txBox="1"/>
          <p:nvPr/>
        </p:nvSpPr>
        <p:spPr>
          <a:xfrm>
            <a:off x="6342387" y="2606911"/>
            <a:ext cx="842804" cy="276999"/>
          </a:xfrm>
          <a:prstGeom prst="rect">
            <a:avLst/>
          </a:prstGeom>
          <a:noFill/>
        </p:spPr>
        <p:txBody>
          <a:bodyPr wrap="square" rtlCol="0">
            <a:spAutoFit/>
          </a:bodyPr>
          <a:lstStyle/>
          <a:p>
            <a:pPr algn="ctr"/>
            <a:r>
              <a:rPr lang="zh-TW" altLang="en-US" sz="1200" b="1">
                <a:solidFill>
                  <a:schemeClr val="tx1">
                    <a:lumMod val="75000"/>
                    <a:lumOff val="25000"/>
                  </a:schemeClr>
                </a:solidFill>
              </a:rPr>
              <a:t>區塊</a:t>
            </a:r>
            <a:r>
              <a:rPr lang="en-US" altLang="zh-TW" sz="1200" b="1">
                <a:solidFill>
                  <a:schemeClr val="tx1">
                    <a:lumMod val="75000"/>
                    <a:lumOff val="25000"/>
                  </a:schemeClr>
                </a:solidFill>
              </a:rPr>
              <a:t> X</a:t>
            </a:r>
            <a:endParaRPr lang="zh-TW" altLang="en-US" sz="1200" b="1">
              <a:solidFill>
                <a:schemeClr val="tx1">
                  <a:lumMod val="75000"/>
                  <a:lumOff val="25000"/>
                </a:schemeClr>
              </a:solidFill>
            </a:endParaRPr>
          </a:p>
        </p:txBody>
      </p:sp>
      <p:sp>
        <p:nvSpPr>
          <p:cNvPr id="22" name="文字方塊 21">
            <a:extLst>
              <a:ext uri="{FF2B5EF4-FFF2-40B4-BE49-F238E27FC236}">
                <a16:creationId xmlns:a16="http://schemas.microsoft.com/office/drawing/2014/main" id="{5F261DF1-3869-4DB7-84FE-97ECD4DD9D6E}"/>
              </a:ext>
            </a:extLst>
          </p:cNvPr>
          <p:cNvSpPr txBox="1"/>
          <p:nvPr/>
        </p:nvSpPr>
        <p:spPr>
          <a:xfrm>
            <a:off x="6342387" y="3837236"/>
            <a:ext cx="842804" cy="276999"/>
          </a:xfrm>
          <a:prstGeom prst="rect">
            <a:avLst/>
          </a:prstGeom>
          <a:noFill/>
        </p:spPr>
        <p:txBody>
          <a:bodyPr wrap="square" rtlCol="0">
            <a:spAutoFit/>
          </a:bodyPr>
          <a:lstStyle/>
          <a:p>
            <a:pPr algn="ctr"/>
            <a:r>
              <a:rPr lang="zh-TW" altLang="en-US" sz="1200" b="1">
                <a:solidFill>
                  <a:schemeClr val="tx1">
                    <a:lumMod val="75000"/>
                    <a:lumOff val="25000"/>
                  </a:schemeClr>
                </a:solidFill>
              </a:rPr>
              <a:t>區塊</a:t>
            </a:r>
            <a:r>
              <a:rPr lang="en-US" altLang="zh-TW" sz="1200" b="1">
                <a:solidFill>
                  <a:schemeClr val="tx1">
                    <a:lumMod val="75000"/>
                    <a:lumOff val="25000"/>
                  </a:schemeClr>
                </a:solidFill>
              </a:rPr>
              <a:t> Y</a:t>
            </a:r>
            <a:endParaRPr lang="zh-TW" altLang="en-US" sz="1200" b="1">
              <a:solidFill>
                <a:schemeClr val="tx1">
                  <a:lumMod val="75000"/>
                  <a:lumOff val="25000"/>
                </a:schemeClr>
              </a:solidFill>
            </a:endParaRPr>
          </a:p>
        </p:txBody>
      </p:sp>
      <p:pic>
        <p:nvPicPr>
          <p:cNvPr id="23" name="Shape 119">
            <a:extLst>
              <a:ext uri="{FF2B5EF4-FFF2-40B4-BE49-F238E27FC236}">
                <a16:creationId xmlns:a16="http://schemas.microsoft.com/office/drawing/2014/main" id="{E6CEE69F-0CA6-4461-BDE3-EE682A9491FE}"/>
              </a:ext>
            </a:extLst>
          </p:cNvPr>
          <p:cNvPicPr preferRelativeResize="0"/>
          <p:nvPr/>
        </p:nvPicPr>
        <p:blipFill>
          <a:blip r:embed="rId5" cstate="screen">
            <a:extLst>
              <a:ext uri="{28A0092B-C50C-407E-A947-70E740481C1C}">
                <a14:useLocalDpi xmlns:a14="http://schemas.microsoft.com/office/drawing/2010/main"/>
              </a:ext>
            </a:extLst>
          </a:blip>
          <a:stretch>
            <a:fillRect/>
          </a:stretch>
        </p:blipFill>
        <p:spPr>
          <a:xfrm>
            <a:off x="3747218" y="4073228"/>
            <a:ext cx="775513" cy="778366"/>
          </a:xfrm>
          <a:prstGeom prst="rect">
            <a:avLst/>
          </a:prstGeom>
          <a:noFill/>
          <a:ln>
            <a:noFill/>
          </a:ln>
        </p:spPr>
      </p:pic>
      <p:pic>
        <p:nvPicPr>
          <p:cNvPr id="24" name="Shape 119">
            <a:extLst>
              <a:ext uri="{FF2B5EF4-FFF2-40B4-BE49-F238E27FC236}">
                <a16:creationId xmlns:a16="http://schemas.microsoft.com/office/drawing/2014/main" id="{54067A17-3731-46FA-A032-ABCE1567BDBF}"/>
              </a:ext>
            </a:extLst>
          </p:cNvPr>
          <p:cNvPicPr preferRelativeResize="0"/>
          <p:nvPr/>
        </p:nvPicPr>
        <p:blipFill>
          <a:blip r:embed="rId6" cstate="screen">
            <a:extLst>
              <a:ext uri="{28A0092B-C50C-407E-A947-70E740481C1C}">
                <a14:useLocalDpi xmlns:a14="http://schemas.microsoft.com/office/drawing/2010/main"/>
              </a:ext>
            </a:extLst>
          </a:blip>
          <a:stretch>
            <a:fillRect/>
          </a:stretch>
        </p:blipFill>
        <p:spPr>
          <a:xfrm>
            <a:off x="5078774" y="3607714"/>
            <a:ext cx="775513" cy="778366"/>
          </a:xfrm>
          <a:prstGeom prst="rect">
            <a:avLst/>
          </a:prstGeom>
          <a:noFill/>
          <a:ln>
            <a:noFill/>
          </a:ln>
        </p:spPr>
      </p:pic>
      <p:pic>
        <p:nvPicPr>
          <p:cNvPr id="25" name="Shape 119">
            <a:extLst>
              <a:ext uri="{FF2B5EF4-FFF2-40B4-BE49-F238E27FC236}">
                <a16:creationId xmlns:a16="http://schemas.microsoft.com/office/drawing/2014/main" id="{2D84013B-6513-4FF4-8221-F0DFD59661E3}"/>
              </a:ext>
            </a:extLst>
          </p:cNvPr>
          <p:cNvPicPr preferRelativeResize="0"/>
          <p:nvPr/>
        </p:nvPicPr>
        <p:blipFill>
          <a:blip r:embed="rId7" cstate="screen">
            <a:extLst>
              <a:ext uri="{28A0092B-C50C-407E-A947-70E740481C1C}">
                <a14:useLocalDpi xmlns:a14="http://schemas.microsoft.com/office/drawing/2010/main"/>
              </a:ext>
            </a:extLst>
          </a:blip>
          <a:stretch>
            <a:fillRect/>
          </a:stretch>
        </p:blipFill>
        <p:spPr>
          <a:xfrm>
            <a:off x="6377041" y="2849468"/>
            <a:ext cx="775512" cy="778366"/>
          </a:xfrm>
          <a:prstGeom prst="rect">
            <a:avLst/>
          </a:prstGeom>
          <a:noFill/>
          <a:ln>
            <a:noFill/>
          </a:ln>
        </p:spPr>
      </p:pic>
      <p:pic>
        <p:nvPicPr>
          <p:cNvPr id="26" name="Shape 119">
            <a:extLst>
              <a:ext uri="{FF2B5EF4-FFF2-40B4-BE49-F238E27FC236}">
                <a16:creationId xmlns:a16="http://schemas.microsoft.com/office/drawing/2014/main" id="{7863ED23-0863-4128-A33B-F67A94779900}"/>
              </a:ext>
            </a:extLst>
          </p:cNvPr>
          <p:cNvPicPr preferRelativeResize="0"/>
          <p:nvPr/>
        </p:nvPicPr>
        <p:blipFill>
          <a:blip r:embed="rId7" cstate="screen">
            <a:extLst>
              <a:ext uri="{28A0092B-C50C-407E-A947-70E740481C1C}">
                <a14:useLocalDpi xmlns:a14="http://schemas.microsoft.com/office/drawing/2010/main"/>
              </a:ext>
            </a:extLst>
          </a:blip>
          <a:stretch>
            <a:fillRect/>
          </a:stretch>
        </p:blipFill>
        <p:spPr>
          <a:xfrm>
            <a:off x="6377041" y="4073228"/>
            <a:ext cx="775512" cy="778366"/>
          </a:xfrm>
          <a:prstGeom prst="rect">
            <a:avLst/>
          </a:prstGeom>
          <a:noFill/>
          <a:ln>
            <a:noFill/>
          </a:ln>
        </p:spPr>
      </p:pic>
      <p:pic>
        <p:nvPicPr>
          <p:cNvPr id="7" name="圖片 6">
            <a:extLst>
              <a:ext uri="{FF2B5EF4-FFF2-40B4-BE49-F238E27FC236}">
                <a16:creationId xmlns:a16="http://schemas.microsoft.com/office/drawing/2014/main" id="{20895E10-4431-4AFA-A0B0-2D69EA0FEFE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75930" y="2682461"/>
            <a:ext cx="252791" cy="253251"/>
          </a:xfrm>
          <a:prstGeom prst="rect">
            <a:avLst/>
          </a:prstGeom>
        </p:spPr>
      </p:pic>
      <p:pic>
        <p:nvPicPr>
          <p:cNvPr id="9" name="圖片 8">
            <a:extLst>
              <a:ext uri="{FF2B5EF4-FFF2-40B4-BE49-F238E27FC236}">
                <a16:creationId xmlns:a16="http://schemas.microsoft.com/office/drawing/2014/main" id="{6F56EE07-E68E-47C8-83A4-15DBD38EEDB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375930" y="2935712"/>
            <a:ext cx="252791" cy="253251"/>
          </a:xfrm>
          <a:prstGeom prst="rect">
            <a:avLst/>
          </a:prstGeom>
        </p:spPr>
      </p:pic>
      <p:sp>
        <p:nvSpPr>
          <p:cNvPr id="10" name="文字方塊 9">
            <a:extLst>
              <a:ext uri="{FF2B5EF4-FFF2-40B4-BE49-F238E27FC236}">
                <a16:creationId xmlns:a16="http://schemas.microsoft.com/office/drawing/2014/main" id="{3415F409-3706-4521-B7D0-37E0B818756F}"/>
              </a:ext>
            </a:extLst>
          </p:cNvPr>
          <p:cNvSpPr txBox="1"/>
          <p:nvPr/>
        </p:nvSpPr>
        <p:spPr>
          <a:xfrm>
            <a:off x="7640948" y="2674637"/>
            <a:ext cx="913010" cy="261610"/>
          </a:xfrm>
          <a:prstGeom prst="rect">
            <a:avLst/>
          </a:prstGeom>
          <a:noFill/>
        </p:spPr>
        <p:txBody>
          <a:bodyPr wrap="square" rtlCol="0">
            <a:spAutoFit/>
          </a:bodyPr>
          <a:lstStyle/>
          <a:p>
            <a:r>
              <a:rPr lang="zh-TW" altLang="en-US" sz="1050" b="1">
                <a:latin typeface="+mj-ea"/>
                <a:ea typeface="+mj-ea"/>
              </a:rPr>
              <a:t>已存在資料</a:t>
            </a:r>
          </a:p>
        </p:txBody>
      </p:sp>
      <p:sp>
        <p:nvSpPr>
          <p:cNvPr id="11" name="矩形 10">
            <a:extLst>
              <a:ext uri="{FF2B5EF4-FFF2-40B4-BE49-F238E27FC236}">
                <a16:creationId xmlns:a16="http://schemas.microsoft.com/office/drawing/2014/main" id="{7513F81D-C161-4A32-AC96-89CE5B653D93}"/>
              </a:ext>
            </a:extLst>
          </p:cNvPr>
          <p:cNvSpPr/>
          <p:nvPr/>
        </p:nvSpPr>
        <p:spPr>
          <a:xfrm>
            <a:off x="7375930" y="2682461"/>
            <a:ext cx="1102533" cy="506502"/>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3" name="直線接點 12">
            <a:extLst>
              <a:ext uri="{FF2B5EF4-FFF2-40B4-BE49-F238E27FC236}">
                <a16:creationId xmlns:a16="http://schemas.microsoft.com/office/drawing/2014/main" id="{E59B9430-D95E-466E-9FA1-EC9A3778BAAF}"/>
              </a:ext>
            </a:extLst>
          </p:cNvPr>
          <p:cNvCxnSpPr>
            <a:endCxn id="11" idx="3"/>
          </p:cNvCxnSpPr>
          <p:nvPr/>
        </p:nvCxnSpPr>
        <p:spPr>
          <a:xfrm>
            <a:off x="7628721" y="2935712"/>
            <a:ext cx="84974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 name="Shape 127">
            <a:extLst>
              <a:ext uri="{FF2B5EF4-FFF2-40B4-BE49-F238E27FC236}">
                <a16:creationId xmlns:a16="http://schemas.microsoft.com/office/drawing/2014/main" id="{E2E7C890-D676-4D5B-9D89-D1C43CFB02C6}"/>
              </a:ext>
            </a:extLst>
          </p:cNvPr>
          <p:cNvCxnSpPr>
            <a:cxnSpLocks/>
          </p:cNvCxnSpPr>
          <p:nvPr/>
        </p:nvCxnSpPr>
        <p:spPr>
          <a:xfrm>
            <a:off x="4579240" y="3076044"/>
            <a:ext cx="372962" cy="728245"/>
          </a:xfrm>
          <a:prstGeom prst="straightConnector1">
            <a:avLst/>
          </a:prstGeom>
          <a:ln w="19050">
            <a:headEnd type="none" w="med" len="med"/>
            <a:tailEnd type="triangle" w="med" len="med"/>
          </a:ln>
        </p:spPr>
        <p:style>
          <a:lnRef idx="1">
            <a:schemeClr val="accent5"/>
          </a:lnRef>
          <a:fillRef idx="0">
            <a:schemeClr val="accent5"/>
          </a:fillRef>
          <a:effectRef idx="0">
            <a:schemeClr val="accent5"/>
          </a:effectRef>
          <a:fontRef idx="minor">
            <a:schemeClr val="tx1"/>
          </a:fontRef>
        </p:style>
      </p:cxnSp>
      <p:cxnSp>
        <p:nvCxnSpPr>
          <p:cNvPr id="39" name="Shape 127">
            <a:extLst>
              <a:ext uri="{FF2B5EF4-FFF2-40B4-BE49-F238E27FC236}">
                <a16:creationId xmlns:a16="http://schemas.microsoft.com/office/drawing/2014/main" id="{9D0EF4C6-8632-492E-942E-5E1BC2D222F7}"/>
              </a:ext>
            </a:extLst>
          </p:cNvPr>
          <p:cNvCxnSpPr>
            <a:cxnSpLocks/>
          </p:cNvCxnSpPr>
          <p:nvPr/>
        </p:nvCxnSpPr>
        <p:spPr>
          <a:xfrm flipV="1">
            <a:off x="4579240" y="3920475"/>
            <a:ext cx="372962" cy="728245"/>
          </a:xfrm>
          <a:prstGeom prst="straightConnector1">
            <a:avLst/>
          </a:prstGeom>
          <a:ln w="19050">
            <a:headEnd type="none" w="med" len="med"/>
            <a:tailEnd type="triangle" w="med" len="med"/>
          </a:ln>
        </p:spPr>
        <p:style>
          <a:lnRef idx="1">
            <a:schemeClr val="accent5"/>
          </a:lnRef>
          <a:fillRef idx="0">
            <a:schemeClr val="accent5"/>
          </a:fillRef>
          <a:effectRef idx="0">
            <a:schemeClr val="accent5"/>
          </a:effectRef>
          <a:fontRef idx="minor">
            <a:schemeClr val="tx1"/>
          </a:fontRef>
        </p:style>
      </p:cxnSp>
      <p:sp>
        <p:nvSpPr>
          <p:cNvPr id="16" name="文字方塊 15">
            <a:extLst>
              <a:ext uri="{FF2B5EF4-FFF2-40B4-BE49-F238E27FC236}">
                <a16:creationId xmlns:a16="http://schemas.microsoft.com/office/drawing/2014/main" id="{6C01824F-2F95-4A93-8D16-91DC9080C9C4}"/>
              </a:ext>
            </a:extLst>
          </p:cNvPr>
          <p:cNvSpPr txBox="1"/>
          <p:nvPr/>
        </p:nvSpPr>
        <p:spPr>
          <a:xfrm>
            <a:off x="4326163" y="2818598"/>
            <a:ext cx="192134" cy="261610"/>
          </a:xfrm>
          <a:prstGeom prst="rect">
            <a:avLst/>
          </a:prstGeom>
          <a:noFill/>
        </p:spPr>
        <p:txBody>
          <a:bodyPr wrap="square" rtlCol="0">
            <a:spAutoFit/>
          </a:bodyPr>
          <a:lstStyle/>
          <a:p>
            <a:pPr algn="ctr"/>
            <a:r>
              <a:rPr lang="en-US" altLang="zh-TW" sz="1100" b="1">
                <a:solidFill>
                  <a:schemeClr val="tx1">
                    <a:lumMod val="75000"/>
                    <a:lumOff val="25000"/>
                  </a:schemeClr>
                </a:solidFill>
              </a:rPr>
              <a:t>C</a:t>
            </a:r>
            <a:endParaRPr lang="zh-TW" altLang="en-US" sz="1100" b="1">
              <a:solidFill>
                <a:schemeClr val="tx1">
                  <a:lumMod val="75000"/>
                  <a:lumOff val="25000"/>
                </a:schemeClr>
              </a:solidFill>
            </a:endParaRPr>
          </a:p>
        </p:txBody>
      </p:sp>
      <p:sp>
        <p:nvSpPr>
          <p:cNvPr id="41" name="文字方塊 40">
            <a:extLst>
              <a:ext uri="{FF2B5EF4-FFF2-40B4-BE49-F238E27FC236}">
                <a16:creationId xmlns:a16="http://schemas.microsoft.com/office/drawing/2014/main" id="{FEC5361F-08AB-4CCC-AFC4-B139AB2AAD4E}"/>
              </a:ext>
            </a:extLst>
          </p:cNvPr>
          <p:cNvSpPr txBox="1"/>
          <p:nvPr/>
        </p:nvSpPr>
        <p:spPr>
          <a:xfrm>
            <a:off x="4139691" y="3208772"/>
            <a:ext cx="192134" cy="261610"/>
          </a:xfrm>
          <a:prstGeom prst="rect">
            <a:avLst/>
          </a:prstGeom>
          <a:noFill/>
        </p:spPr>
        <p:txBody>
          <a:bodyPr wrap="square" rtlCol="0">
            <a:spAutoFit/>
          </a:bodyPr>
          <a:lstStyle/>
          <a:p>
            <a:pPr algn="ctr"/>
            <a:r>
              <a:rPr lang="en-US" altLang="zh-TW" sz="1100" b="1">
                <a:solidFill>
                  <a:schemeClr val="tx1">
                    <a:lumMod val="75000"/>
                    <a:lumOff val="25000"/>
                  </a:schemeClr>
                </a:solidFill>
              </a:rPr>
              <a:t>B</a:t>
            </a:r>
            <a:endParaRPr lang="zh-TW" altLang="en-US" sz="1100" b="1">
              <a:solidFill>
                <a:schemeClr val="tx1">
                  <a:lumMod val="75000"/>
                  <a:lumOff val="25000"/>
                </a:schemeClr>
              </a:solidFill>
            </a:endParaRPr>
          </a:p>
        </p:txBody>
      </p:sp>
      <p:sp>
        <p:nvSpPr>
          <p:cNvPr id="42" name="文字方塊 41">
            <a:extLst>
              <a:ext uri="{FF2B5EF4-FFF2-40B4-BE49-F238E27FC236}">
                <a16:creationId xmlns:a16="http://schemas.microsoft.com/office/drawing/2014/main" id="{85F3BC33-3323-42C8-BED1-D1DE563287D3}"/>
              </a:ext>
            </a:extLst>
          </p:cNvPr>
          <p:cNvSpPr txBox="1"/>
          <p:nvPr/>
        </p:nvSpPr>
        <p:spPr>
          <a:xfrm>
            <a:off x="3747805" y="3010734"/>
            <a:ext cx="192134" cy="261610"/>
          </a:xfrm>
          <a:prstGeom prst="rect">
            <a:avLst/>
          </a:prstGeom>
          <a:noFill/>
        </p:spPr>
        <p:txBody>
          <a:bodyPr wrap="square" rtlCol="0">
            <a:spAutoFit/>
          </a:bodyPr>
          <a:lstStyle/>
          <a:p>
            <a:pPr algn="ctr"/>
            <a:r>
              <a:rPr lang="en-US" altLang="zh-TW" sz="1100" b="1">
                <a:solidFill>
                  <a:schemeClr val="tx1">
                    <a:lumMod val="75000"/>
                    <a:lumOff val="25000"/>
                  </a:schemeClr>
                </a:solidFill>
              </a:rPr>
              <a:t>A</a:t>
            </a:r>
            <a:endParaRPr lang="zh-TW" altLang="en-US" sz="1100" b="1">
              <a:solidFill>
                <a:schemeClr val="tx1">
                  <a:lumMod val="75000"/>
                  <a:lumOff val="25000"/>
                </a:schemeClr>
              </a:solidFill>
            </a:endParaRPr>
          </a:p>
        </p:txBody>
      </p:sp>
      <p:sp>
        <p:nvSpPr>
          <p:cNvPr id="43" name="文字方塊 42">
            <a:extLst>
              <a:ext uri="{FF2B5EF4-FFF2-40B4-BE49-F238E27FC236}">
                <a16:creationId xmlns:a16="http://schemas.microsoft.com/office/drawing/2014/main" id="{6B13323B-E2E5-4755-8FF8-CBD27459CA05}"/>
              </a:ext>
            </a:extLst>
          </p:cNvPr>
          <p:cNvSpPr txBox="1"/>
          <p:nvPr/>
        </p:nvSpPr>
        <p:spPr>
          <a:xfrm>
            <a:off x="3747805" y="4236876"/>
            <a:ext cx="192134" cy="261610"/>
          </a:xfrm>
          <a:prstGeom prst="rect">
            <a:avLst/>
          </a:prstGeom>
          <a:noFill/>
        </p:spPr>
        <p:txBody>
          <a:bodyPr wrap="square" rtlCol="0">
            <a:spAutoFit/>
          </a:bodyPr>
          <a:lstStyle/>
          <a:p>
            <a:pPr algn="ctr"/>
            <a:r>
              <a:rPr lang="en-US" altLang="zh-TW" sz="1100" b="1">
                <a:solidFill>
                  <a:schemeClr val="tx1">
                    <a:lumMod val="75000"/>
                    <a:lumOff val="25000"/>
                  </a:schemeClr>
                </a:solidFill>
              </a:rPr>
              <a:t>D</a:t>
            </a:r>
            <a:endParaRPr lang="zh-TW" altLang="en-US" sz="1100" b="1">
              <a:solidFill>
                <a:schemeClr val="tx1">
                  <a:lumMod val="75000"/>
                  <a:lumOff val="25000"/>
                </a:schemeClr>
              </a:solidFill>
            </a:endParaRPr>
          </a:p>
        </p:txBody>
      </p:sp>
      <p:sp>
        <p:nvSpPr>
          <p:cNvPr id="44" name="文字方塊 43">
            <a:extLst>
              <a:ext uri="{FF2B5EF4-FFF2-40B4-BE49-F238E27FC236}">
                <a16:creationId xmlns:a16="http://schemas.microsoft.com/office/drawing/2014/main" id="{CD008767-4D57-462F-A5DC-BEE97F19DD10}"/>
              </a:ext>
            </a:extLst>
          </p:cNvPr>
          <p:cNvSpPr txBox="1"/>
          <p:nvPr/>
        </p:nvSpPr>
        <p:spPr>
          <a:xfrm>
            <a:off x="4139661" y="4437961"/>
            <a:ext cx="192134" cy="261610"/>
          </a:xfrm>
          <a:prstGeom prst="rect">
            <a:avLst/>
          </a:prstGeom>
          <a:noFill/>
        </p:spPr>
        <p:txBody>
          <a:bodyPr wrap="square" rtlCol="0">
            <a:spAutoFit/>
          </a:bodyPr>
          <a:lstStyle/>
          <a:p>
            <a:pPr algn="ctr"/>
            <a:r>
              <a:rPr lang="en-US" altLang="zh-TW" sz="1100" b="1">
                <a:solidFill>
                  <a:schemeClr val="tx1">
                    <a:lumMod val="75000"/>
                    <a:lumOff val="25000"/>
                  </a:schemeClr>
                </a:solidFill>
              </a:rPr>
              <a:t>E</a:t>
            </a:r>
            <a:endParaRPr lang="zh-TW" altLang="en-US" sz="1100" b="1">
              <a:solidFill>
                <a:schemeClr val="tx1">
                  <a:lumMod val="75000"/>
                  <a:lumOff val="25000"/>
                </a:schemeClr>
              </a:solidFill>
            </a:endParaRPr>
          </a:p>
        </p:txBody>
      </p:sp>
      <p:sp>
        <p:nvSpPr>
          <p:cNvPr id="45" name="文字方塊 44">
            <a:extLst>
              <a:ext uri="{FF2B5EF4-FFF2-40B4-BE49-F238E27FC236}">
                <a16:creationId xmlns:a16="http://schemas.microsoft.com/office/drawing/2014/main" id="{69B223E5-CD92-4694-8C43-5C70399AC36A}"/>
              </a:ext>
            </a:extLst>
          </p:cNvPr>
          <p:cNvSpPr txBox="1"/>
          <p:nvPr/>
        </p:nvSpPr>
        <p:spPr>
          <a:xfrm>
            <a:off x="4139661" y="4035279"/>
            <a:ext cx="192134" cy="261610"/>
          </a:xfrm>
          <a:prstGeom prst="rect">
            <a:avLst/>
          </a:prstGeom>
          <a:noFill/>
        </p:spPr>
        <p:txBody>
          <a:bodyPr wrap="square" rtlCol="0">
            <a:spAutoFit/>
          </a:bodyPr>
          <a:lstStyle/>
          <a:p>
            <a:pPr algn="ctr"/>
            <a:r>
              <a:rPr lang="en-US" altLang="zh-TW" sz="1100" b="1">
                <a:solidFill>
                  <a:schemeClr val="tx1">
                    <a:lumMod val="75000"/>
                    <a:lumOff val="25000"/>
                  </a:schemeClr>
                </a:solidFill>
              </a:rPr>
              <a:t>F</a:t>
            </a:r>
            <a:endParaRPr lang="zh-TW" altLang="en-US" sz="1100" b="1">
              <a:solidFill>
                <a:schemeClr val="tx1">
                  <a:lumMod val="75000"/>
                  <a:lumOff val="25000"/>
                </a:schemeClr>
              </a:solidFill>
            </a:endParaRPr>
          </a:p>
        </p:txBody>
      </p:sp>
      <p:sp>
        <p:nvSpPr>
          <p:cNvPr id="46" name="文字方塊 45">
            <a:extLst>
              <a:ext uri="{FF2B5EF4-FFF2-40B4-BE49-F238E27FC236}">
                <a16:creationId xmlns:a16="http://schemas.microsoft.com/office/drawing/2014/main" id="{77B62FE1-9BFD-4C15-9766-54968059061B}"/>
              </a:ext>
            </a:extLst>
          </p:cNvPr>
          <p:cNvSpPr txBox="1"/>
          <p:nvPr/>
        </p:nvSpPr>
        <p:spPr>
          <a:xfrm>
            <a:off x="4326163" y="4629749"/>
            <a:ext cx="192134" cy="261610"/>
          </a:xfrm>
          <a:prstGeom prst="rect">
            <a:avLst/>
          </a:prstGeom>
          <a:noFill/>
        </p:spPr>
        <p:txBody>
          <a:bodyPr wrap="square" rtlCol="0">
            <a:spAutoFit/>
          </a:bodyPr>
          <a:lstStyle/>
          <a:p>
            <a:pPr algn="ctr"/>
            <a:r>
              <a:rPr lang="en-US" altLang="zh-TW" sz="1100" b="1">
                <a:solidFill>
                  <a:schemeClr val="tx1">
                    <a:lumMod val="75000"/>
                    <a:lumOff val="25000"/>
                  </a:schemeClr>
                </a:solidFill>
              </a:rPr>
              <a:t>G</a:t>
            </a:r>
            <a:endParaRPr lang="zh-TW" altLang="en-US" sz="1100" b="1">
              <a:solidFill>
                <a:schemeClr val="tx1">
                  <a:lumMod val="75000"/>
                  <a:lumOff val="25000"/>
                </a:schemeClr>
              </a:solidFill>
            </a:endParaRPr>
          </a:p>
        </p:txBody>
      </p:sp>
      <p:sp>
        <p:nvSpPr>
          <p:cNvPr id="47" name="文字方塊 46">
            <a:extLst>
              <a:ext uri="{FF2B5EF4-FFF2-40B4-BE49-F238E27FC236}">
                <a16:creationId xmlns:a16="http://schemas.microsoft.com/office/drawing/2014/main" id="{2E99398A-9A3F-4A7D-939C-BA1E87D7FC7E}"/>
              </a:ext>
            </a:extLst>
          </p:cNvPr>
          <p:cNvSpPr txBox="1"/>
          <p:nvPr/>
        </p:nvSpPr>
        <p:spPr>
          <a:xfrm>
            <a:off x="5082652" y="3580262"/>
            <a:ext cx="192134" cy="261610"/>
          </a:xfrm>
          <a:prstGeom prst="rect">
            <a:avLst/>
          </a:prstGeom>
          <a:noFill/>
        </p:spPr>
        <p:txBody>
          <a:bodyPr wrap="square" rtlCol="0">
            <a:spAutoFit/>
          </a:bodyPr>
          <a:lstStyle/>
          <a:p>
            <a:pPr algn="ctr"/>
            <a:r>
              <a:rPr lang="en-US" altLang="zh-TW" sz="1100" b="1">
                <a:solidFill>
                  <a:schemeClr val="tx1">
                    <a:lumMod val="75000"/>
                    <a:lumOff val="25000"/>
                  </a:schemeClr>
                </a:solidFill>
              </a:rPr>
              <a:t>A</a:t>
            </a:r>
            <a:endParaRPr lang="zh-TW" altLang="en-US" sz="1100" b="1">
              <a:solidFill>
                <a:schemeClr val="tx1">
                  <a:lumMod val="75000"/>
                  <a:lumOff val="25000"/>
                </a:schemeClr>
              </a:solidFill>
            </a:endParaRPr>
          </a:p>
        </p:txBody>
      </p:sp>
      <p:sp>
        <p:nvSpPr>
          <p:cNvPr id="48" name="文字方塊 47">
            <a:extLst>
              <a:ext uri="{FF2B5EF4-FFF2-40B4-BE49-F238E27FC236}">
                <a16:creationId xmlns:a16="http://schemas.microsoft.com/office/drawing/2014/main" id="{3D661EB8-3BF5-4086-8BFC-83B7CB47F8A5}"/>
              </a:ext>
            </a:extLst>
          </p:cNvPr>
          <p:cNvSpPr txBox="1"/>
          <p:nvPr/>
        </p:nvSpPr>
        <p:spPr>
          <a:xfrm>
            <a:off x="5275959" y="3580262"/>
            <a:ext cx="192134" cy="261610"/>
          </a:xfrm>
          <a:prstGeom prst="rect">
            <a:avLst/>
          </a:prstGeom>
          <a:noFill/>
        </p:spPr>
        <p:txBody>
          <a:bodyPr wrap="square" rtlCol="0">
            <a:spAutoFit/>
          </a:bodyPr>
          <a:lstStyle/>
          <a:p>
            <a:pPr algn="ctr"/>
            <a:r>
              <a:rPr lang="en-US" altLang="zh-TW" sz="1100" b="1">
                <a:solidFill>
                  <a:schemeClr val="tx1">
                    <a:lumMod val="75000"/>
                    <a:lumOff val="25000"/>
                  </a:schemeClr>
                </a:solidFill>
              </a:rPr>
              <a:t>B</a:t>
            </a:r>
            <a:endParaRPr lang="zh-TW" altLang="en-US" sz="1100" b="1">
              <a:solidFill>
                <a:schemeClr val="tx1">
                  <a:lumMod val="75000"/>
                  <a:lumOff val="25000"/>
                </a:schemeClr>
              </a:solidFill>
            </a:endParaRPr>
          </a:p>
        </p:txBody>
      </p:sp>
      <p:sp>
        <p:nvSpPr>
          <p:cNvPr id="49" name="文字方塊 48">
            <a:extLst>
              <a:ext uri="{FF2B5EF4-FFF2-40B4-BE49-F238E27FC236}">
                <a16:creationId xmlns:a16="http://schemas.microsoft.com/office/drawing/2014/main" id="{20AA80E0-9808-47A4-8141-1C99FF882F33}"/>
              </a:ext>
            </a:extLst>
          </p:cNvPr>
          <p:cNvSpPr txBox="1"/>
          <p:nvPr/>
        </p:nvSpPr>
        <p:spPr>
          <a:xfrm>
            <a:off x="5461784" y="3580262"/>
            <a:ext cx="192134" cy="261610"/>
          </a:xfrm>
          <a:prstGeom prst="rect">
            <a:avLst/>
          </a:prstGeom>
          <a:noFill/>
        </p:spPr>
        <p:txBody>
          <a:bodyPr wrap="square" rtlCol="0">
            <a:spAutoFit/>
          </a:bodyPr>
          <a:lstStyle/>
          <a:p>
            <a:pPr algn="ctr"/>
            <a:r>
              <a:rPr lang="en-US" altLang="zh-TW" sz="1100" b="1">
                <a:solidFill>
                  <a:schemeClr val="tx1">
                    <a:lumMod val="75000"/>
                    <a:lumOff val="25000"/>
                  </a:schemeClr>
                </a:solidFill>
              </a:rPr>
              <a:t>C</a:t>
            </a:r>
            <a:endParaRPr lang="zh-TW" altLang="en-US" sz="1100" b="1">
              <a:solidFill>
                <a:schemeClr val="tx1">
                  <a:lumMod val="75000"/>
                  <a:lumOff val="25000"/>
                </a:schemeClr>
              </a:solidFill>
            </a:endParaRPr>
          </a:p>
        </p:txBody>
      </p:sp>
      <p:sp>
        <p:nvSpPr>
          <p:cNvPr id="50" name="文字方塊 49">
            <a:extLst>
              <a:ext uri="{FF2B5EF4-FFF2-40B4-BE49-F238E27FC236}">
                <a16:creationId xmlns:a16="http://schemas.microsoft.com/office/drawing/2014/main" id="{B1EC3665-AA95-4833-8E0D-3F37B9238BB5}"/>
              </a:ext>
            </a:extLst>
          </p:cNvPr>
          <p:cNvSpPr txBox="1"/>
          <p:nvPr/>
        </p:nvSpPr>
        <p:spPr>
          <a:xfrm>
            <a:off x="5653221" y="3580262"/>
            <a:ext cx="192134" cy="261610"/>
          </a:xfrm>
          <a:prstGeom prst="rect">
            <a:avLst/>
          </a:prstGeom>
          <a:noFill/>
        </p:spPr>
        <p:txBody>
          <a:bodyPr wrap="square" rtlCol="0">
            <a:spAutoFit/>
          </a:bodyPr>
          <a:lstStyle/>
          <a:p>
            <a:pPr algn="ctr"/>
            <a:r>
              <a:rPr lang="en-US" altLang="zh-TW" sz="1100" b="1">
                <a:solidFill>
                  <a:schemeClr val="tx1">
                    <a:lumMod val="75000"/>
                    <a:lumOff val="25000"/>
                  </a:schemeClr>
                </a:solidFill>
              </a:rPr>
              <a:t>D</a:t>
            </a:r>
            <a:endParaRPr lang="zh-TW" altLang="en-US" sz="1100" b="1">
              <a:solidFill>
                <a:schemeClr val="tx1">
                  <a:lumMod val="75000"/>
                  <a:lumOff val="25000"/>
                </a:schemeClr>
              </a:solidFill>
            </a:endParaRPr>
          </a:p>
        </p:txBody>
      </p:sp>
      <p:sp>
        <p:nvSpPr>
          <p:cNvPr id="51" name="文字方塊 50">
            <a:extLst>
              <a:ext uri="{FF2B5EF4-FFF2-40B4-BE49-F238E27FC236}">
                <a16:creationId xmlns:a16="http://schemas.microsoft.com/office/drawing/2014/main" id="{F7AED060-40F0-4C02-A83C-4601839BD8F0}"/>
              </a:ext>
            </a:extLst>
          </p:cNvPr>
          <p:cNvSpPr txBox="1"/>
          <p:nvPr/>
        </p:nvSpPr>
        <p:spPr>
          <a:xfrm>
            <a:off x="5082652" y="3759585"/>
            <a:ext cx="192134" cy="261610"/>
          </a:xfrm>
          <a:prstGeom prst="rect">
            <a:avLst/>
          </a:prstGeom>
          <a:noFill/>
        </p:spPr>
        <p:txBody>
          <a:bodyPr wrap="square" rtlCol="0">
            <a:spAutoFit/>
          </a:bodyPr>
          <a:lstStyle/>
          <a:p>
            <a:pPr algn="ctr"/>
            <a:r>
              <a:rPr lang="en-US" altLang="zh-TW" sz="1100" b="1">
                <a:solidFill>
                  <a:schemeClr val="tx1">
                    <a:lumMod val="75000"/>
                    <a:lumOff val="25000"/>
                  </a:schemeClr>
                </a:solidFill>
              </a:rPr>
              <a:t>E</a:t>
            </a:r>
            <a:endParaRPr lang="zh-TW" altLang="en-US" sz="1100" b="1">
              <a:solidFill>
                <a:schemeClr val="tx1">
                  <a:lumMod val="75000"/>
                  <a:lumOff val="25000"/>
                </a:schemeClr>
              </a:solidFill>
            </a:endParaRPr>
          </a:p>
        </p:txBody>
      </p:sp>
      <p:sp>
        <p:nvSpPr>
          <p:cNvPr id="52" name="文字方塊 51">
            <a:extLst>
              <a:ext uri="{FF2B5EF4-FFF2-40B4-BE49-F238E27FC236}">
                <a16:creationId xmlns:a16="http://schemas.microsoft.com/office/drawing/2014/main" id="{AE5A1AB5-5ABC-4615-A0BD-922C47CABE22}"/>
              </a:ext>
            </a:extLst>
          </p:cNvPr>
          <p:cNvSpPr txBox="1"/>
          <p:nvPr/>
        </p:nvSpPr>
        <p:spPr>
          <a:xfrm>
            <a:off x="5275959" y="3759585"/>
            <a:ext cx="192134" cy="261610"/>
          </a:xfrm>
          <a:prstGeom prst="rect">
            <a:avLst/>
          </a:prstGeom>
          <a:noFill/>
        </p:spPr>
        <p:txBody>
          <a:bodyPr wrap="square" rtlCol="0">
            <a:spAutoFit/>
          </a:bodyPr>
          <a:lstStyle/>
          <a:p>
            <a:pPr algn="ctr"/>
            <a:r>
              <a:rPr lang="en-US" altLang="zh-TW" sz="1100" b="1">
                <a:solidFill>
                  <a:schemeClr val="tx1">
                    <a:lumMod val="75000"/>
                    <a:lumOff val="25000"/>
                  </a:schemeClr>
                </a:solidFill>
              </a:rPr>
              <a:t>F</a:t>
            </a:r>
            <a:endParaRPr lang="zh-TW" altLang="en-US" sz="1100" b="1">
              <a:solidFill>
                <a:schemeClr val="tx1">
                  <a:lumMod val="75000"/>
                  <a:lumOff val="25000"/>
                </a:schemeClr>
              </a:solidFill>
            </a:endParaRPr>
          </a:p>
        </p:txBody>
      </p:sp>
      <p:sp>
        <p:nvSpPr>
          <p:cNvPr id="53" name="文字方塊 52">
            <a:extLst>
              <a:ext uri="{FF2B5EF4-FFF2-40B4-BE49-F238E27FC236}">
                <a16:creationId xmlns:a16="http://schemas.microsoft.com/office/drawing/2014/main" id="{AD3D77DF-D2E0-4017-850A-2AEB57E1595C}"/>
              </a:ext>
            </a:extLst>
          </p:cNvPr>
          <p:cNvSpPr txBox="1"/>
          <p:nvPr/>
        </p:nvSpPr>
        <p:spPr>
          <a:xfrm>
            <a:off x="5461784" y="3759585"/>
            <a:ext cx="192134" cy="261610"/>
          </a:xfrm>
          <a:prstGeom prst="rect">
            <a:avLst/>
          </a:prstGeom>
          <a:noFill/>
        </p:spPr>
        <p:txBody>
          <a:bodyPr wrap="square" rtlCol="0">
            <a:spAutoFit/>
          </a:bodyPr>
          <a:lstStyle/>
          <a:p>
            <a:pPr algn="ctr"/>
            <a:r>
              <a:rPr lang="en-US" altLang="zh-TW" sz="1100" b="1">
                <a:solidFill>
                  <a:schemeClr val="tx1">
                    <a:lumMod val="75000"/>
                    <a:lumOff val="25000"/>
                  </a:schemeClr>
                </a:solidFill>
              </a:rPr>
              <a:t>G</a:t>
            </a:r>
            <a:endParaRPr lang="zh-TW" altLang="en-US" sz="1100" b="1">
              <a:solidFill>
                <a:schemeClr val="tx1">
                  <a:lumMod val="75000"/>
                  <a:lumOff val="25000"/>
                </a:schemeClr>
              </a:solidFill>
            </a:endParaRPr>
          </a:p>
        </p:txBody>
      </p:sp>
      <p:sp>
        <p:nvSpPr>
          <p:cNvPr id="17" name="矩形 16">
            <a:extLst>
              <a:ext uri="{FF2B5EF4-FFF2-40B4-BE49-F238E27FC236}">
                <a16:creationId xmlns:a16="http://schemas.microsoft.com/office/drawing/2014/main" id="{D26027A9-6B31-4178-9E43-7DA414D3F3D9}"/>
              </a:ext>
            </a:extLst>
          </p:cNvPr>
          <p:cNvSpPr/>
          <p:nvPr/>
        </p:nvSpPr>
        <p:spPr>
          <a:xfrm>
            <a:off x="1752208" y="2720236"/>
            <a:ext cx="1079289" cy="1979334"/>
          </a:xfrm>
          <a:prstGeom prst="rect">
            <a:avLst/>
          </a:prstGeom>
          <a:solidFill>
            <a:srgbClr val="F5D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a:extLst>
              <a:ext uri="{FF2B5EF4-FFF2-40B4-BE49-F238E27FC236}">
                <a16:creationId xmlns:a16="http://schemas.microsoft.com/office/drawing/2014/main" id="{6E2C6802-F3D7-4F23-B31D-71BAC322220C}"/>
              </a:ext>
            </a:extLst>
          </p:cNvPr>
          <p:cNvSpPr/>
          <p:nvPr/>
        </p:nvSpPr>
        <p:spPr>
          <a:xfrm>
            <a:off x="1815055" y="2776754"/>
            <a:ext cx="954624" cy="1865562"/>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grpSp>
        <p:nvGrpSpPr>
          <p:cNvPr id="30" name="群組 29">
            <a:extLst>
              <a:ext uri="{FF2B5EF4-FFF2-40B4-BE49-F238E27FC236}">
                <a16:creationId xmlns:a16="http://schemas.microsoft.com/office/drawing/2014/main" id="{1530A6F0-0236-4B55-8972-76B72B29CF44}"/>
              </a:ext>
            </a:extLst>
          </p:cNvPr>
          <p:cNvGrpSpPr/>
          <p:nvPr/>
        </p:nvGrpSpPr>
        <p:grpSpPr>
          <a:xfrm>
            <a:off x="1858130" y="2818049"/>
            <a:ext cx="257446" cy="1750671"/>
            <a:chOff x="1994092" y="2841864"/>
            <a:chExt cx="257446" cy="1750671"/>
          </a:xfrm>
        </p:grpSpPr>
        <p:sp>
          <p:nvSpPr>
            <p:cNvPr id="28" name="矩形 27">
              <a:extLst>
                <a:ext uri="{FF2B5EF4-FFF2-40B4-BE49-F238E27FC236}">
                  <a16:creationId xmlns:a16="http://schemas.microsoft.com/office/drawing/2014/main" id="{41FDC7C9-D9B2-433B-9176-895CDB4B3B96}"/>
                </a:ext>
              </a:extLst>
            </p:cNvPr>
            <p:cNvSpPr/>
            <p:nvPr/>
          </p:nvSpPr>
          <p:spPr>
            <a:xfrm>
              <a:off x="1994092" y="2841864"/>
              <a:ext cx="257446" cy="257446"/>
            </a:xfrm>
            <a:prstGeom prst="rect">
              <a:avLst/>
            </a:prstGeom>
            <a:solidFill>
              <a:schemeClr val="bg1">
                <a:lumMod val="75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矩形 58">
              <a:extLst>
                <a:ext uri="{FF2B5EF4-FFF2-40B4-BE49-F238E27FC236}">
                  <a16:creationId xmlns:a16="http://schemas.microsoft.com/office/drawing/2014/main" id="{5228E743-D394-49E3-A4B4-3B1AF86462D5}"/>
                </a:ext>
              </a:extLst>
            </p:cNvPr>
            <p:cNvSpPr/>
            <p:nvPr/>
          </p:nvSpPr>
          <p:spPr>
            <a:xfrm>
              <a:off x="1994092" y="3140509"/>
              <a:ext cx="257446" cy="257446"/>
            </a:xfrm>
            <a:prstGeom prst="rect">
              <a:avLst/>
            </a:prstGeom>
            <a:solidFill>
              <a:schemeClr val="bg1">
                <a:lumMod val="75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2" name="矩形 61">
              <a:extLst>
                <a:ext uri="{FF2B5EF4-FFF2-40B4-BE49-F238E27FC236}">
                  <a16:creationId xmlns:a16="http://schemas.microsoft.com/office/drawing/2014/main" id="{AD9C6A6E-E530-470C-A764-D4E7C0824AAE}"/>
                </a:ext>
              </a:extLst>
            </p:cNvPr>
            <p:cNvSpPr/>
            <p:nvPr/>
          </p:nvSpPr>
          <p:spPr>
            <a:xfrm>
              <a:off x="1994092" y="3439154"/>
              <a:ext cx="257446" cy="257446"/>
            </a:xfrm>
            <a:prstGeom prst="rect">
              <a:avLst/>
            </a:prstGeom>
            <a:solidFill>
              <a:schemeClr val="bg1">
                <a:lumMod val="75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5" name="矩形 64">
              <a:extLst>
                <a:ext uri="{FF2B5EF4-FFF2-40B4-BE49-F238E27FC236}">
                  <a16:creationId xmlns:a16="http://schemas.microsoft.com/office/drawing/2014/main" id="{2579DD11-C381-47D1-BA21-C742E014A2A5}"/>
                </a:ext>
              </a:extLst>
            </p:cNvPr>
            <p:cNvSpPr/>
            <p:nvPr/>
          </p:nvSpPr>
          <p:spPr>
            <a:xfrm>
              <a:off x="1994092" y="3737799"/>
              <a:ext cx="257446" cy="257446"/>
            </a:xfrm>
            <a:prstGeom prst="rect">
              <a:avLst/>
            </a:prstGeom>
            <a:solidFill>
              <a:schemeClr val="bg1">
                <a:lumMod val="75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8" name="矩形 67">
              <a:extLst>
                <a:ext uri="{FF2B5EF4-FFF2-40B4-BE49-F238E27FC236}">
                  <a16:creationId xmlns:a16="http://schemas.microsoft.com/office/drawing/2014/main" id="{44D0E421-F38E-4A4F-ADA4-D81DDEA96570}"/>
                </a:ext>
              </a:extLst>
            </p:cNvPr>
            <p:cNvSpPr/>
            <p:nvPr/>
          </p:nvSpPr>
          <p:spPr>
            <a:xfrm>
              <a:off x="1994092" y="4036444"/>
              <a:ext cx="257446" cy="257446"/>
            </a:xfrm>
            <a:prstGeom prst="rect">
              <a:avLst/>
            </a:prstGeom>
            <a:solidFill>
              <a:schemeClr val="bg1">
                <a:lumMod val="75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1" name="矩形 70">
              <a:extLst>
                <a:ext uri="{FF2B5EF4-FFF2-40B4-BE49-F238E27FC236}">
                  <a16:creationId xmlns:a16="http://schemas.microsoft.com/office/drawing/2014/main" id="{C4AA1FDD-5438-4A26-9ECC-0CEB1E29B8EF}"/>
                </a:ext>
              </a:extLst>
            </p:cNvPr>
            <p:cNvSpPr/>
            <p:nvPr/>
          </p:nvSpPr>
          <p:spPr>
            <a:xfrm>
              <a:off x="1994092" y="4335089"/>
              <a:ext cx="257446" cy="257446"/>
            </a:xfrm>
            <a:prstGeom prst="rect">
              <a:avLst/>
            </a:prstGeom>
            <a:solidFill>
              <a:schemeClr val="bg1">
                <a:lumMod val="75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28">
              <a:extLst>
                <a:ext uri="{FF2B5EF4-FFF2-40B4-BE49-F238E27FC236}">
                  <a16:creationId xmlns:a16="http://schemas.microsoft.com/office/drawing/2014/main" id="{3A890EFB-7043-4D76-8EE3-DC783AF0213A}"/>
                </a:ext>
              </a:extLst>
            </p:cNvPr>
            <p:cNvSpPr/>
            <p:nvPr/>
          </p:nvSpPr>
          <p:spPr>
            <a:xfrm flipV="1">
              <a:off x="2011163" y="2867990"/>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5" name="矩形 74">
              <a:extLst>
                <a:ext uri="{FF2B5EF4-FFF2-40B4-BE49-F238E27FC236}">
                  <a16:creationId xmlns:a16="http://schemas.microsoft.com/office/drawing/2014/main" id="{8385A22E-7596-463C-B9DD-53C9047C73B6}"/>
                </a:ext>
              </a:extLst>
            </p:cNvPr>
            <p:cNvSpPr/>
            <p:nvPr/>
          </p:nvSpPr>
          <p:spPr>
            <a:xfrm flipV="1">
              <a:off x="2011163" y="2923526"/>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6" name="矩形 75">
              <a:extLst>
                <a:ext uri="{FF2B5EF4-FFF2-40B4-BE49-F238E27FC236}">
                  <a16:creationId xmlns:a16="http://schemas.microsoft.com/office/drawing/2014/main" id="{D65F6B24-40A1-4ADF-9B18-BE62035DDE69}"/>
                </a:ext>
              </a:extLst>
            </p:cNvPr>
            <p:cNvSpPr/>
            <p:nvPr/>
          </p:nvSpPr>
          <p:spPr>
            <a:xfrm flipV="1">
              <a:off x="2011163" y="2979062"/>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7" name="矩形 76">
              <a:extLst>
                <a:ext uri="{FF2B5EF4-FFF2-40B4-BE49-F238E27FC236}">
                  <a16:creationId xmlns:a16="http://schemas.microsoft.com/office/drawing/2014/main" id="{32DCD575-B649-43B6-A2E7-0C49F3FB97AC}"/>
                </a:ext>
              </a:extLst>
            </p:cNvPr>
            <p:cNvSpPr/>
            <p:nvPr/>
          </p:nvSpPr>
          <p:spPr>
            <a:xfrm flipV="1">
              <a:off x="2011163" y="3034597"/>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8" name="矩形 77">
              <a:extLst>
                <a:ext uri="{FF2B5EF4-FFF2-40B4-BE49-F238E27FC236}">
                  <a16:creationId xmlns:a16="http://schemas.microsoft.com/office/drawing/2014/main" id="{02BE9AD6-068C-4784-8930-41915328B921}"/>
                </a:ext>
              </a:extLst>
            </p:cNvPr>
            <p:cNvSpPr/>
            <p:nvPr/>
          </p:nvSpPr>
          <p:spPr>
            <a:xfrm flipV="1">
              <a:off x="2127661" y="2867990"/>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9" name="矩形 78">
              <a:extLst>
                <a:ext uri="{FF2B5EF4-FFF2-40B4-BE49-F238E27FC236}">
                  <a16:creationId xmlns:a16="http://schemas.microsoft.com/office/drawing/2014/main" id="{A4D607DE-DF1B-4C00-9358-0AD10B56776D}"/>
                </a:ext>
              </a:extLst>
            </p:cNvPr>
            <p:cNvSpPr/>
            <p:nvPr/>
          </p:nvSpPr>
          <p:spPr>
            <a:xfrm flipV="1">
              <a:off x="2127661" y="2923526"/>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0" name="矩形 79">
              <a:extLst>
                <a:ext uri="{FF2B5EF4-FFF2-40B4-BE49-F238E27FC236}">
                  <a16:creationId xmlns:a16="http://schemas.microsoft.com/office/drawing/2014/main" id="{6F5B725C-67D0-42B0-A6D5-1F77D7E7B67F}"/>
                </a:ext>
              </a:extLst>
            </p:cNvPr>
            <p:cNvSpPr/>
            <p:nvPr/>
          </p:nvSpPr>
          <p:spPr>
            <a:xfrm flipV="1">
              <a:off x="2127661" y="2979062"/>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1" name="矩形 80">
              <a:extLst>
                <a:ext uri="{FF2B5EF4-FFF2-40B4-BE49-F238E27FC236}">
                  <a16:creationId xmlns:a16="http://schemas.microsoft.com/office/drawing/2014/main" id="{4303E5E5-BC82-4901-82EF-66C6E4F442FA}"/>
                </a:ext>
              </a:extLst>
            </p:cNvPr>
            <p:cNvSpPr/>
            <p:nvPr/>
          </p:nvSpPr>
          <p:spPr>
            <a:xfrm flipV="1">
              <a:off x="2127661" y="3034597"/>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2" name="矩形 81">
              <a:extLst>
                <a:ext uri="{FF2B5EF4-FFF2-40B4-BE49-F238E27FC236}">
                  <a16:creationId xmlns:a16="http://schemas.microsoft.com/office/drawing/2014/main" id="{DB765F9D-F965-46AC-81F0-4EDBE629794D}"/>
                </a:ext>
              </a:extLst>
            </p:cNvPr>
            <p:cNvSpPr/>
            <p:nvPr/>
          </p:nvSpPr>
          <p:spPr>
            <a:xfrm flipV="1">
              <a:off x="2011163" y="3170581"/>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3" name="矩形 82">
              <a:extLst>
                <a:ext uri="{FF2B5EF4-FFF2-40B4-BE49-F238E27FC236}">
                  <a16:creationId xmlns:a16="http://schemas.microsoft.com/office/drawing/2014/main" id="{22666E94-0B21-4FD9-883B-E9E03268CBAC}"/>
                </a:ext>
              </a:extLst>
            </p:cNvPr>
            <p:cNvSpPr/>
            <p:nvPr/>
          </p:nvSpPr>
          <p:spPr>
            <a:xfrm flipV="1">
              <a:off x="2011163" y="3226117"/>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4" name="矩形 83">
              <a:extLst>
                <a:ext uri="{FF2B5EF4-FFF2-40B4-BE49-F238E27FC236}">
                  <a16:creationId xmlns:a16="http://schemas.microsoft.com/office/drawing/2014/main" id="{C9048F5D-995B-4BE3-A744-64976E4CD523}"/>
                </a:ext>
              </a:extLst>
            </p:cNvPr>
            <p:cNvSpPr/>
            <p:nvPr/>
          </p:nvSpPr>
          <p:spPr>
            <a:xfrm flipV="1">
              <a:off x="2011163" y="3281653"/>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5" name="矩形 84">
              <a:extLst>
                <a:ext uri="{FF2B5EF4-FFF2-40B4-BE49-F238E27FC236}">
                  <a16:creationId xmlns:a16="http://schemas.microsoft.com/office/drawing/2014/main" id="{2B5A0BD1-1CEB-4CA5-B91B-6CB9216C3718}"/>
                </a:ext>
              </a:extLst>
            </p:cNvPr>
            <p:cNvSpPr/>
            <p:nvPr/>
          </p:nvSpPr>
          <p:spPr>
            <a:xfrm flipV="1">
              <a:off x="2011163" y="3337188"/>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6" name="矩形 85">
              <a:extLst>
                <a:ext uri="{FF2B5EF4-FFF2-40B4-BE49-F238E27FC236}">
                  <a16:creationId xmlns:a16="http://schemas.microsoft.com/office/drawing/2014/main" id="{3A2C39AF-C8FD-4400-ACCB-90E3B9023138}"/>
                </a:ext>
              </a:extLst>
            </p:cNvPr>
            <p:cNvSpPr/>
            <p:nvPr/>
          </p:nvSpPr>
          <p:spPr>
            <a:xfrm flipV="1">
              <a:off x="2127661" y="3170581"/>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7" name="矩形 86">
              <a:extLst>
                <a:ext uri="{FF2B5EF4-FFF2-40B4-BE49-F238E27FC236}">
                  <a16:creationId xmlns:a16="http://schemas.microsoft.com/office/drawing/2014/main" id="{702C0D8D-F6F0-45FA-B98C-51DB34A3B355}"/>
                </a:ext>
              </a:extLst>
            </p:cNvPr>
            <p:cNvSpPr/>
            <p:nvPr/>
          </p:nvSpPr>
          <p:spPr>
            <a:xfrm flipV="1">
              <a:off x="2127661" y="3226117"/>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8" name="矩形 87">
              <a:extLst>
                <a:ext uri="{FF2B5EF4-FFF2-40B4-BE49-F238E27FC236}">
                  <a16:creationId xmlns:a16="http://schemas.microsoft.com/office/drawing/2014/main" id="{843B34E4-E445-4CBA-98D5-71F71CCDA89C}"/>
                </a:ext>
              </a:extLst>
            </p:cNvPr>
            <p:cNvSpPr/>
            <p:nvPr/>
          </p:nvSpPr>
          <p:spPr>
            <a:xfrm flipV="1">
              <a:off x="2127661" y="3281653"/>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9" name="矩形 88">
              <a:extLst>
                <a:ext uri="{FF2B5EF4-FFF2-40B4-BE49-F238E27FC236}">
                  <a16:creationId xmlns:a16="http://schemas.microsoft.com/office/drawing/2014/main" id="{EDB8B724-EB9B-4A8E-92C3-C8DA93C9169E}"/>
                </a:ext>
              </a:extLst>
            </p:cNvPr>
            <p:cNvSpPr/>
            <p:nvPr/>
          </p:nvSpPr>
          <p:spPr>
            <a:xfrm flipV="1">
              <a:off x="2127661" y="3337188"/>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0" name="矩形 89">
              <a:extLst>
                <a:ext uri="{FF2B5EF4-FFF2-40B4-BE49-F238E27FC236}">
                  <a16:creationId xmlns:a16="http://schemas.microsoft.com/office/drawing/2014/main" id="{86A59C25-DA10-42DB-AFC6-1C18819E2997}"/>
                </a:ext>
              </a:extLst>
            </p:cNvPr>
            <p:cNvSpPr/>
            <p:nvPr/>
          </p:nvSpPr>
          <p:spPr>
            <a:xfrm flipV="1">
              <a:off x="2011163" y="3467041"/>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1" name="矩形 90">
              <a:extLst>
                <a:ext uri="{FF2B5EF4-FFF2-40B4-BE49-F238E27FC236}">
                  <a16:creationId xmlns:a16="http://schemas.microsoft.com/office/drawing/2014/main" id="{36984C3D-1036-4415-8989-80AAD3A8A4C4}"/>
                </a:ext>
              </a:extLst>
            </p:cNvPr>
            <p:cNvSpPr/>
            <p:nvPr/>
          </p:nvSpPr>
          <p:spPr>
            <a:xfrm flipV="1">
              <a:off x="2011163" y="3522577"/>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2" name="矩形 91">
              <a:extLst>
                <a:ext uri="{FF2B5EF4-FFF2-40B4-BE49-F238E27FC236}">
                  <a16:creationId xmlns:a16="http://schemas.microsoft.com/office/drawing/2014/main" id="{F244846D-CDDF-4CA4-A74D-E02194732FED}"/>
                </a:ext>
              </a:extLst>
            </p:cNvPr>
            <p:cNvSpPr/>
            <p:nvPr/>
          </p:nvSpPr>
          <p:spPr>
            <a:xfrm flipV="1">
              <a:off x="2011163" y="3578113"/>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3" name="矩形 92">
              <a:extLst>
                <a:ext uri="{FF2B5EF4-FFF2-40B4-BE49-F238E27FC236}">
                  <a16:creationId xmlns:a16="http://schemas.microsoft.com/office/drawing/2014/main" id="{0B101127-F365-406E-A741-C65E9E8C1EF9}"/>
                </a:ext>
              </a:extLst>
            </p:cNvPr>
            <p:cNvSpPr/>
            <p:nvPr/>
          </p:nvSpPr>
          <p:spPr>
            <a:xfrm flipV="1">
              <a:off x="2011163" y="3633648"/>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4" name="矩形 93">
              <a:extLst>
                <a:ext uri="{FF2B5EF4-FFF2-40B4-BE49-F238E27FC236}">
                  <a16:creationId xmlns:a16="http://schemas.microsoft.com/office/drawing/2014/main" id="{BAC000D3-871A-49AA-A0FB-E8FAEFDF4E41}"/>
                </a:ext>
              </a:extLst>
            </p:cNvPr>
            <p:cNvSpPr/>
            <p:nvPr/>
          </p:nvSpPr>
          <p:spPr>
            <a:xfrm flipV="1">
              <a:off x="2127661" y="3467041"/>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5" name="矩形 94">
              <a:extLst>
                <a:ext uri="{FF2B5EF4-FFF2-40B4-BE49-F238E27FC236}">
                  <a16:creationId xmlns:a16="http://schemas.microsoft.com/office/drawing/2014/main" id="{294068C8-2759-40DB-8AFC-0D5972C0A41D}"/>
                </a:ext>
              </a:extLst>
            </p:cNvPr>
            <p:cNvSpPr/>
            <p:nvPr/>
          </p:nvSpPr>
          <p:spPr>
            <a:xfrm flipV="1">
              <a:off x="2127661" y="3522577"/>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6" name="矩形 95">
              <a:extLst>
                <a:ext uri="{FF2B5EF4-FFF2-40B4-BE49-F238E27FC236}">
                  <a16:creationId xmlns:a16="http://schemas.microsoft.com/office/drawing/2014/main" id="{BC87E99C-0776-44CE-A4A2-80A03BC45420}"/>
                </a:ext>
              </a:extLst>
            </p:cNvPr>
            <p:cNvSpPr/>
            <p:nvPr/>
          </p:nvSpPr>
          <p:spPr>
            <a:xfrm flipV="1">
              <a:off x="2127661" y="3578113"/>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7" name="矩形 96">
              <a:extLst>
                <a:ext uri="{FF2B5EF4-FFF2-40B4-BE49-F238E27FC236}">
                  <a16:creationId xmlns:a16="http://schemas.microsoft.com/office/drawing/2014/main" id="{0944ED60-70B2-4666-8F05-7CFE40E5BBFE}"/>
                </a:ext>
              </a:extLst>
            </p:cNvPr>
            <p:cNvSpPr/>
            <p:nvPr/>
          </p:nvSpPr>
          <p:spPr>
            <a:xfrm flipV="1">
              <a:off x="2127661" y="3633648"/>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8" name="矩形 97">
              <a:extLst>
                <a:ext uri="{FF2B5EF4-FFF2-40B4-BE49-F238E27FC236}">
                  <a16:creationId xmlns:a16="http://schemas.microsoft.com/office/drawing/2014/main" id="{6471394E-7349-4A69-AA0D-112FEAA2BE63}"/>
                </a:ext>
              </a:extLst>
            </p:cNvPr>
            <p:cNvSpPr/>
            <p:nvPr/>
          </p:nvSpPr>
          <p:spPr>
            <a:xfrm flipV="1">
              <a:off x="2011163" y="3759968"/>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9" name="矩形 98">
              <a:extLst>
                <a:ext uri="{FF2B5EF4-FFF2-40B4-BE49-F238E27FC236}">
                  <a16:creationId xmlns:a16="http://schemas.microsoft.com/office/drawing/2014/main" id="{2239E562-5DD7-408C-AAB4-16FBDFE967FC}"/>
                </a:ext>
              </a:extLst>
            </p:cNvPr>
            <p:cNvSpPr/>
            <p:nvPr/>
          </p:nvSpPr>
          <p:spPr>
            <a:xfrm flipV="1">
              <a:off x="2011163" y="3815504"/>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0" name="矩形 99">
              <a:extLst>
                <a:ext uri="{FF2B5EF4-FFF2-40B4-BE49-F238E27FC236}">
                  <a16:creationId xmlns:a16="http://schemas.microsoft.com/office/drawing/2014/main" id="{A32404CE-4D44-453B-A333-F647850CA7BB}"/>
                </a:ext>
              </a:extLst>
            </p:cNvPr>
            <p:cNvSpPr/>
            <p:nvPr/>
          </p:nvSpPr>
          <p:spPr>
            <a:xfrm flipV="1">
              <a:off x="2011163" y="3871040"/>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1" name="矩形 100">
              <a:extLst>
                <a:ext uri="{FF2B5EF4-FFF2-40B4-BE49-F238E27FC236}">
                  <a16:creationId xmlns:a16="http://schemas.microsoft.com/office/drawing/2014/main" id="{DDFBAFC7-ACBE-4791-8590-3B5D877442E0}"/>
                </a:ext>
              </a:extLst>
            </p:cNvPr>
            <p:cNvSpPr/>
            <p:nvPr/>
          </p:nvSpPr>
          <p:spPr>
            <a:xfrm flipV="1">
              <a:off x="2011163" y="3926575"/>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2" name="矩形 101">
              <a:extLst>
                <a:ext uri="{FF2B5EF4-FFF2-40B4-BE49-F238E27FC236}">
                  <a16:creationId xmlns:a16="http://schemas.microsoft.com/office/drawing/2014/main" id="{8ACE663F-B740-40C7-A679-9CA5B8323222}"/>
                </a:ext>
              </a:extLst>
            </p:cNvPr>
            <p:cNvSpPr/>
            <p:nvPr/>
          </p:nvSpPr>
          <p:spPr>
            <a:xfrm flipV="1">
              <a:off x="2127661" y="3759968"/>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3" name="矩形 102">
              <a:extLst>
                <a:ext uri="{FF2B5EF4-FFF2-40B4-BE49-F238E27FC236}">
                  <a16:creationId xmlns:a16="http://schemas.microsoft.com/office/drawing/2014/main" id="{DA1D705D-AE92-4884-B9E4-E4EE1FAFB158}"/>
                </a:ext>
              </a:extLst>
            </p:cNvPr>
            <p:cNvSpPr/>
            <p:nvPr/>
          </p:nvSpPr>
          <p:spPr>
            <a:xfrm flipV="1">
              <a:off x="2127661" y="3815504"/>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4" name="矩形 103">
              <a:extLst>
                <a:ext uri="{FF2B5EF4-FFF2-40B4-BE49-F238E27FC236}">
                  <a16:creationId xmlns:a16="http://schemas.microsoft.com/office/drawing/2014/main" id="{D4191A18-C8B6-4B96-98A2-7D4E3D44F7DC}"/>
                </a:ext>
              </a:extLst>
            </p:cNvPr>
            <p:cNvSpPr/>
            <p:nvPr/>
          </p:nvSpPr>
          <p:spPr>
            <a:xfrm flipV="1">
              <a:off x="2127661" y="3871040"/>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5" name="矩形 104">
              <a:extLst>
                <a:ext uri="{FF2B5EF4-FFF2-40B4-BE49-F238E27FC236}">
                  <a16:creationId xmlns:a16="http://schemas.microsoft.com/office/drawing/2014/main" id="{F880E583-4118-41F5-BCD3-18460FC9A622}"/>
                </a:ext>
              </a:extLst>
            </p:cNvPr>
            <p:cNvSpPr/>
            <p:nvPr/>
          </p:nvSpPr>
          <p:spPr>
            <a:xfrm flipV="1">
              <a:off x="2127661" y="3926575"/>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6" name="矩形 105">
              <a:extLst>
                <a:ext uri="{FF2B5EF4-FFF2-40B4-BE49-F238E27FC236}">
                  <a16:creationId xmlns:a16="http://schemas.microsoft.com/office/drawing/2014/main" id="{2EC17CBC-77C8-499B-97AB-C3FB0874B96E}"/>
                </a:ext>
              </a:extLst>
            </p:cNvPr>
            <p:cNvSpPr/>
            <p:nvPr/>
          </p:nvSpPr>
          <p:spPr>
            <a:xfrm flipV="1">
              <a:off x="2011163" y="4067907"/>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7" name="矩形 106">
              <a:extLst>
                <a:ext uri="{FF2B5EF4-FFF2-40B4-BE49-F238E27FC236}">
                  <a16:creationId xmlns:a16="http://schemas.microsoft.com/office/drawing/2014/main" id="{7165FC52-BE61-4501-9B60-51ED6B42697B}"/>
                </a:ext>
              </a:extLst>
            </p:cNvPr>
            <p:cNvSpPr/>
            <p:nvPr/>
          </p:nvSpPr>
          <p:spPr>
            <a:xfrm flipV="1">
              <a:off x="2011163" y="4123443"/>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8" name="矩形 107">
              <a:extLst>
                <a:ext uri="{FF2B5EF4-FFF2-40B4-BE49-F238E27FC236}">
                  <a16:creationId xmlns:a16="http://schemas.microsoft.com/office/drawing/2014/main" id="{1030FA60-3F00-4AB4-96A6-0C9A77B12777}"/>
                </a:ext>
              </a:extLst>
            </p:cNvPr>
            <p:cNvSpPr/>
            <p:nvPr/>
          </p:nvSpPr>
          <p:spPr>
            <a:xfrm flipV="1">
              <a:off x="2011163" y="4178979"/>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9" name="矩形 108">
              <a:extLst>
                <a:ext uri="{FF2B5EF4-FFF2-40B4-BE49-F238E27FC236}">
                  <a16:creationId xmlns:a16="http://schemas.microsoft.com/office/drawing/2014/main" id="{FA2438E8-3BDD-41D8-9FA3-5653A4B3BCB9}"/>
                </a:ext>
              </a:extLst>
            </p:cNvPr>
            <p:cNvSpPr/>
            <p:nvPr/>
          </p:nvSpPr>
          <p:spPr>
            <a:xfrm flipV="1">
              <a:off x="2011163" y="4234514"/>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0" name="矩形 109">
              <a:extLst>
                <a:ext uri="{FF2B5EF4-FFF2-40B4-BE49-F238E27FC236}">
                  <a16:creationId xmlns:a16="http://schemas.microsoft.com/office/drawing/2014/main" id="{BD6B0F39-1B40-4C37-815D-95169DE19CDE}"/>
                </a:ext>
              </a:extLst>
            </p:cNvPr>
            <p:cNvSpPr/>
            <p:nvPr/>
          </p:nvSpPr>
          <p:spPr>
            <a:xfrm flipV="1">
              <a:off x="2127661" y="4067907"/>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1" name="矩形 110">
              <a:extLst>
                <a:ext uri="{FF2B5EF4-FFF2-40B4-BE49-F238E27FC236}">
                  <a16:creationId xmlns:a16="http://schemas.microsoft.com/office/drawing/2014/main" id="{8B913183-8074-4303-81EC-24F64DA1CCB1}"/>
                </a:ext>
              </a:extLst>
            </p:cNvPr>
            <p:cNvSpPr/>
            <p:nvPr/>
          </p:nvSpPr>
          <p:spPr>
            <a:xfrm flipV="1">
              <a:off x="2127661" y="4123443"/>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2" name="矩形 111">
              <a:extLst>
                <a:ext uri="{FF2B5EF4-FFF2-40B4-BE49-F238E27FC236}">
                  <a16:creationId xmlns:a16="http://schemas.microsoft.com/office/drawing/2014/main" id="{33F9CBA5-854B-4B33-8961-57B880714A1D}"/>
                </a:ext>
              </a:extLst>
            </p:cNvPr>
            <p:cNvSpPr/>
            <p:nvPr/>
          </p:nvSpPr>
          <p:spPr>
            <a:xfrm flipV="1">
              <a:off x="2127661" y="4178979"/>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3" name="矩形 112">
              <a:extLst>
                <a:ext uri="{FF2B5EF4-FFF2-40B4-BE49-F238E27FC236}">
                  <a16:creationId xmlns:a16="http://schemas.microsoft.com/office/drawing/2014/main" id="{426CDC10-DBB9-4753-B997-8D06BA56C117}"/>
                </a:ext>
              </a:extLst>
            </p:cNvPr>
            <p:cNvSpPr/>
            <p:nvPr/>
          </p:nvSpPr>
          <p:spPr>
            <a:xfrm flipV="1">
              <a:off x="2127661" y="4234514"/>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4" name="矩形 113">
              <a:extLst>
                <a:ext uri="{FF2B5EF4-FFF2-40B4-BE49-F238E27FC236}">
                  <a16:creationId xmlns:a16="http://schemas.microsoft.com/office/drawing/2014/main" id="{21DCFF14-FA40-4667-BE09-4C134DB97875}"/>
                </a:ext>
              </a:extLst>
            </p:cNvPr>
            <p:cNvSpPr/>
            <p:nvPr/>
          </p:nvSpPr>
          <p:spPr>
            <a:xfrm flipV="1">
              <a:off x="2011163" y="4365668"/>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5" name="矩形 114">
              <a:extLst>
                <a:ext uri="{FF2B5EF4-FFF2-40B4-BE49-F238E27FC236}">
                  <a16:creationId xmlns:a16="http://schemas.microsoft.com/office/drawing/2014/main" id="{D03E3A7B-D376-464F-8063-49D76B268E61}"/>
                </a:ext>
              </a:extLst>
            </p:cNvPr>
            <p:cNvSpPr/>
            <p:nvPr/>
          </p:nvSpPr>
          <p:spPr>
            <a:xfrm flipV="1">
              <a:off x="2011163" y="4421204"/>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7" name="矩形 116">
              <a:extLst>
                <a:ext uri="{FF2B5EF4-FFF2-40B4-BE49-F238E27FC236}">
                  <a16:creationId xmlns:a16="http://schemas.microsoft.com/office/drawing/2014/main" id="{10C2AA70-E9DB-4240-B3CD-BA9B6DA3FA18}"/>
                </a:ext>
              </a:extLst>
            </p:cNvPr>
            <p:cNvSpPr/>
            <p:nvPr/>
          </p:nvSpPr>
          <p:spPr>
            <a:xfrm flipV="1">
              <a:off x="2011163" y="4476740"/>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8" name="矩形 127">
              <a:extLst>
                <a:ext uri="{FF2B5EF4-FFF2-40B4-BE49-F238E27FC236}">
                  <a16:creationId xmlns:a16="http://schemas.microsoft.com/office/drawing/2014/main" id="{12B8B1EE-46BA-4D9F-88EF-A8A351E44799}"/>
                </a:ext>
              </a:extLst>
            </p:cNvPr>
            <p:cNvSpPr/>
            <p:nvPr/>
          </p:nvSpPr>
          <p:spPr>
            <a:xfrm flipV="1">
              <a:off x="2011163" y="4532275"/>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0" name="矩形 129">
              <a:extLst>
                <a:ext uri="{FF2B5EF4-FFF2-40B4-BE49-F238E27FC236}">
                  <a16:creationId xmlns:a16="http://schemas.microsoft.com/office/drawing/2014/main" id="{F27645FB-48EE-4128-92C4-0CA76474D907}"/>
                </a:ext>
              </a:extLst>
            </p:cNvPr>
            <p:cNvSpPr/>
            <p:nvPr/>
          </p:nvSpPr>
          <p:spPr>
            <a:xfrm flipV="1">
              <a:off x="2127661" y="4365668"/>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1" name="矩形 130">
              <a:extLst>
                <a:ext uri="{FF2B5EF4-FFF2-40B4-BE49-F238E27FC236}">
                  <a16:creationId xmlns:a16="http://schemas.microsoft.com/office/drawing/2014/main" id="{C3BB6AB3-EB4E-4990-B3EA-B6144D280C01}"/>
                </a:ext>
              </a:extLst>
            </p:cNvPr>
            <p:cNvSpPr/>
            <p:nvPr/>
          </p:nvSpPr>
          <p:spPr>
            <a:xfrm flipV="1">
              <a:off x="2127661" y="4421204"/>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2" name="矩形 131">
              <a:extLst>
                <a:ext uri="{FF2B5EF4-FFF2-40B4-BE49-F238E27FC236}">
                  <a16:creationId xmlns:a16="http://schemas.microsoft.com/office/drawing/2014/main" id="{C58AE7B0-377B-4DB0-9BEE-D326233D48F6}"/>
                </a:ext>
              </a:extLst>
            </p:cNvPr>
            <p:cNvSpPr/>
            <p:nvPr/>
          </p:nvSpPr>
          <p:spPr>
            <a:xfrm flipV="1">
              <a:off x="2127661" y="4476740"/>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3" name="矩形 132">
              <a:extLst>
                <a:ext uri="{FF2B5EF4-FFF2-40B4-BE49-F238E27FC236}">
                  <a16:creationId xmlns:a16="http://schemas.microsoft.com/office/drawing/2014/main" id="{F125E3E2-28D6-4F37-B8CE-A3C74C1B56E8}"/>
                </a:ext>
              </a:extLst>
            </p:cNvPr>
            <p:cNvSpPr/>
            <p:nvPr/>
          </p:nvSpPr>
          <p:spPr>
            <a:xfrm flipV="1">
              <a:off x="2127661" y="4532275"/>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34" name="群組 133">
            <a:extLst>
              <a:ext uri="{FF2B5EF4-FFF2-40B4-BE49-F238E27FC236}">
                <a16:creationId xmlns:a16="http://schemas.microsoft.com/office/drawing/2014/main" id="{D25048E7-51DD-4DEE-820E-523B09F0A08B}"/>
              </a:ext>
            </a:extLst>
          </p:cNvPr>
          <p:cNvGrpSpPr/>
          <p:nvPr/>
        </p:nvGrpSpPr>
        <p:grpSpPr>
          <a:xfrm>
            <a:off x="2161762" y="2818049"/>
            <a:ext cx="257446" cy="1750671"/>
            <a:chOff x="1994092" y="2841864"/>
            <a:chExt cx="257446" cy="1750671"/>
          </a:xfrm>
        </p:grpSpPr>
        <p:sp>
          <p:nvSpPr>
            <p:cNvPr id="135" name="矩形 134">
              <a:extLst>
                <a:ext uri="{FF2B5EF4-FFF2-40B4-BE49-F238E27FC236}">
                  <a16:creationId xmlns:a16="http://schemas.microsoft.com/office/drawing/2014/main" id="{5653B7E0-0D66-4BA4-AFCB-CBD07A9F8849}"/>
                </a:ext>
              </a:extLst>
            </p:cNvPr>
            <p:cNvSpPr/>
            <p:nvPr/>
          </p:nvSpPr>
          <p:spPr>
            <a:xfrm>
              <a:off x="1994092" y="2841864"/>
              <a:ext cx="257446" cy="257446"/>
            </a:xfrm>
            <a:prstGeom prst="rect">
              <a:avLst/>
            </a:prstGeom>
            <a:solidFill>
              <a:schemeClr val="bg1">
                <a:lumMod val="75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6" name="矩形 135">
              <a:extLst>
                <a:ext uri="{FF2B5EF4-FFF2-40B4-BE49-F238E27FC236}">
                  <a16:creationId xmlns:a16="http://schemas.microsoft.com/office/drawing/2014/main" id="{407A62EC-8677-4CF8-89FE-58FAB9BA6B11}"/>
                </a:ext>
              </a:extLst>
            </p:cNvPr>
            <p:cNvSpPr/>
            <p:nvPr/>
          </p:nvSpPr>
          <p:spPr>
            <a:xfrm>
              <a:off x="1994092" y="3140509"/>
              <a:ext cx="257446" cy="257446"/>
            </a:xfrm>
            <a:prstGeom prst="rect">
              <a:avLst/>
            </a:prstGeom>
            <a:solidFill>
              <a:schemeClr val="bg1">
                <a:lumMod val="75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7" name="矩形 136">
              <a:extLst>
                <a:ext uri="{FF2B5EF4-FFF2-40B4-BE49-F238E27FC236}">
                  <a16:creationId xmlns:a16="http://schemas.microsoft.com/office/drawing/2014/main" id="{07E53067-209D-4BD6-8F7C-D069E2B039D8}"/>
                </a:ext>
              </a:extLst>
            </p:cNvPr>
            <p:cNvSpPr/>
            <p:nvPr/>
          </p:nvSpPr>
          <p:spPr>
            <a:xfrm>
              <a:off x="1994092" y="3439154"/>
              <a:ext cx="257446" cy="257446"/>
            </a:xfrm>
            <a:prstGeom prst="rect">
              <a:avLst/>
            </a:prstGeom>
            <a:solidFill>
              <a:schemeClr val="bg1">
                <a:lumMod val="75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8" name="矩形 137">
              <a:extLst>
                <a:ext uri="{FF2B5EF4-FFF2-40B4-BE49-F238E27FC236}">
                  <a16:creationId xmlns:a16="http://schemas.microsoft.com/office/drawing/2014/main" id="{37DF0D51-49DE-4726-BB76-7FA099AB4F00}"/>
                </a:ext>
              </a:extLst>
            </p:cNvPr>
            <p:cNvSpPr/>
            <p:nvPr/>
          </p:nvSpPr>
          <p:spPr>
            <a:xfrm>
              <a:off x="1994092" y="3737799"/>
              <a:ext cx="257446" cy="257446"/>
            </a:xfrm>
            <a:prstGeom prst="rect">
              <a:avLst/>
            </a:prstGeom>
            <a:solidFill>
              <a:schemeClr val="bg1">
                <a:lumMod val="75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9" name="矩形 138">
              <a:extLst>
                <a:ext uri="{FF2B5EF4-FFF2-40B4-BE49-F238E27FC236}">
                  <a16:creationId xmlns:a16="http://schemas.microsoft.com/office/drawing/2014/main" id="{A56C8D5F-8F6D-4862-9B71-D6B1E4CB6002}"/>
                </a:ext>
              </a:extLst>
            </p:cNvPr>
            <p:cNvSpPr/>
            <p:nvPr/>
          </p:nvSpPr>
          <p:spPr>
            <a:xfrm>
              <a:off x="1994092" y="4036444"/>
              <a:ext cx="257446" cy="257446"/>
            </a:xfrm>
            <a:prstGeom prst="rect">
              <a:avLst/>
            </a:prstGeom>
            <a:solidFill>
              <a:schemeClr val="bg1">
                <a:lumMod val="75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0" name="矩形 139">
              <a:extLst>
                <a:ext uri="{FF2B5EF4-FFF2-40B4-BE49-F238E27FC236}">
                  <a16:creationId xmlns:a16="http://schemas.microsoft.com/office/drawing/2014/main" id="{3D9C84E3-B08E-45DA-90E8-E1E4494C1722}"/>
                </a:ext>
              </a:extLst>
            </p:cNvPr>
            <p:cNvSpPr/>
            <p:nvPr/>
          </p:nvSpPr>
          <p:spPr>
            <a:xfrm>
              <a:off x="1994092" y="4335089"/>
              <a:ext cx="257446" cy="257446"/>
            </a:xfrm>
            <a:prstGeom prst="rect">
              <a:avLst/>
            </a:prstGeom>
            <a:solidFill>
              <a:schemeClr val="bg1">
                <a:lumMod val="75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1" name="矩形 140">
              <a:extLst>
                <a:ext uri="{FF2B5EF4-FFF2-40B4-BE49-F238E27FC236}">
                  <a16:creationId xmlns:a16="http://schemas.microsoft.com/office/drawing/2014/main" id="{86A8785F-1CBB-418D-A491-0B640D075118}"/>
                </a:ext>
              </a:extLst>
            </p:cNvPr>
            <p:cNvSpPr/>
            <p:nvPr/>
          </p:nvSpPr>
          <p:spPr>
            <a:xfrm flipV="1">
              <a:off x="2011163" y="2867990"/>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2" name="矩形 141">
              <a:extLst>
                <a:ext uri="{FF2B5EF4-FFF2-40B4-BE49-F238E27FC236}">
                  <a16:creationId xmlns:a16="http://schemas.microsoft.com/office/drawing/2014/main" id="{1FDA62AF-CA6D-4DFC-A3E6-85E8148A2404}"/>
                </a:ext>
              </a:extLst>
            </p:cNvPr>
            <p:cNvSpPr/>
            <p:nvPr/>
          </p:nvSpPr>
          <p:spPr>
            <a:xfrm flipV="1">
              <a:off x="2011163" y="2923526"/>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3" name="矩形 142">
              <a:extLst>
                <a:ext uri="{FF2B5EF4-FFF2-40B4-BE49-F238E27FC236}">
                  <a16:creationId xmlns:a16="http://schemas.microsoft.com/office/drawing/2014/main" id="{2D345DCD-B8D9-4BF3-849D-EDEED50C83F2}"/>
                </a:ext>
              </a:extLst>
            </p:cNvPr>
            <p:cNvSpPr/>
            <p:nvPr/>
          </p:nvSpPr>
          <p:spPr>
            <a:xfrm flipV="1">
              <a:off x="2011163" y="2979062"/>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4" name="矩形 143">
              <a:extLst>
                <a:ext uri="{FF2B5EF4-FFF2-40B4-BE49-F238E27FC236}">
                  <a16:creationId xmlns:a16="http://schemas.microsoft.com/office/drawing/2014/main" id="{E2E89FED-EB3E-4C89-BA6A-40E26185A820}"/>
                </a:ext>
              </a:extLst>
            </p:cNvPr>
            <p:cNvSpPr/>
            <p:nvPr/>
          </p:nvSpPr>
          <p:spPr>
            <a:xfrm flipV="1">
              <a:off x="2011163" y="3034597"/>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5" name="矩形 144">
              <a:extLst>
                <a:ext uri="{FF2B5EF4-FFF2-40B4-BE49-F238E27FC236}">
                  <a16:creationId xmlns:a16="http://schemas.microsoft.com/office/drawing/2014/main" id="{AFE2722F-91F9-4225-BB52-1E12B4ADF0C3}"/>
                </a:ext>
              </a:extLst>
            </p:cNvPr>
            <p:cNvSpPr/>
            <p:nvPr/>
          </p:nvSpPr>
          <p:spPr>
            <a:xfrm flipV="1">
              <a:off x="2127661" y="2867990"/>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6" name="矩形 145">
              <a:extLst>
                <a:ext uri="{FF2B5EF4-FFF2-40B4-BE49-F238E27FC236}">
                  <a16:creationId xmlns:a16="http://schemas.microsoft.com/office/drawing/2014/main" id="{B07386F7-0F45-4030-84A1-B0A623C2C59E}"/>
                </a:ext>
              </a:extLst>
            </p:cNvPr>
            <p:cNvSpPr/>
            <p:nvPr/>
          </p:nvSpPr>
          <p:spPr>
            <a:xfrm flipV="1">
              <a:off x="2127661" y="2923526"/>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7" name="矩形 146">
              <a:extLst>
                <a:ext uri="{FF2B5EF4-FFF2-40B4-BE49-F238E27FC236}">
                  <a16:creationId xmlns:a16="http://schemas.microsoft.com/office/drawing/2014/main" id="{37F4B5A4-94B2-408E-A031-286436ACD635}"/>
                </a:ext>
              </a:extLst>
            </p:cNvPr>
            <p:cNvSpPr/>
            <p:nvPr/>
          </p:nvSpPr>
          <p:spPr>
            <a:xfrm flipV="1">
              <a:off x="2127661" y="2979062"/>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8" name="矩形 147">
              <a:extLst>
                <a:ext uri="{FF2B5EF4-FFF2-40B4-BE49-F238E27FC236}">
                  <a16:creationId xmlns:a16="http://schemas.microsoft.com/office/drawing/2014/main" id="{E0952A4C-A65C-4A15-9907-E86D143ECE51}"/>
                </a:ext>
              </a:extLst>
            </p:cNvPr>
            <p:cNvSpPr/>
            <p:nvPr/>
          </p:nvSpPr>
          <p:spPr>
            <a:xfrm flipV="1">
              <a:off x="2127661" y="3034597"/>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9" name="矩形 148">
              <a:extLst>
                <a:ext uri="{FF2B5EF4-FFF2-40B4-BE49-F238E27FC236}">
                  <a16:creationId xmlns:a16="http://schemas.microsoft.com/office/drawing/2014/main" id="{71607533-E083-4BD9-A905-1B0A987F1960}"/>
                </a:ext>
              </a:extLst>
            </p:cNvPr>
            <p:cNvSpPr/>
            <p:nvPr/>
          </p:nvSpPr>
          <p:spPr>
            <a:xfrm flipV="1">
              <a:off x="2011163" y="3170581"/>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0" name="矩形 149">
              <a:extLst>
                <a:ext uri="{FF2B5EF4-FFF2-40B4-BE49-F238E27FC236}">
                  <a16:creationId xmlns:a16="http://schemas.microsoft.com/office/drawing/2014/main" id="{BFE943C7-AB14-486A-973A-005D55B53A39}"/>
                </a:ext>
              </a:extLst>
            </p:cNvPr>
            <p:cNvSpPr/>
            <p:nvPr/>
          </p:nvSpPr>
          <p:spPr>
            <a:xfrm flipV="1">
              <a:off x="2011163" y="3226117"/>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1" name="矩形 150">
              <a:extLst>
                <a:ext uri="{FF2B5EF4-FFF2-40B4-BE49-F238E27FC236}">
                  <a16:creationId xmlns:a16="http://schemas.microsoft.com/office/drawing/2014/main" id="{FD12E96B-F999-4372-AB1C-E201B02730EF}"/>
                </a:ext>
              </a:extLst>
            </p:cNvPr>
            <p:cNvSpPr/>
            <p:nvPr/>
          </p:nvSpPr>
          <p:spPr>
            <a:xfrm flipV="1">
              <a:off x="2011163" y="3281653"/>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2" name="矩形 151">
              <a:extLst>
                <a:ext uri="{FF2B5EF4-FFF2-40B4-BE49-F238E27FC236}">
                  <a16:creationId xmlns:a16="http://schemas.microsoft.com/office/drawing/2014/main" id="{6BDA51AD-B43D-451C-87DE-50C35CA5A936}"/>
                </a:ext>
              </a:extLst>
            </p:cNvPr>
            <p:cNvSpPr/>
            <p:nvPr/>
          </p:nvSpPr>
          <p:spPr>
            <a:xfrm flipV="1">
              <a:off x="2011163" y="3337188"/>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3" name="矩形 152">
              <a:extLst>
                <a:ext uri="{FF2B5EF4-FFF2-40B4-BE49-F238E27FC236}">
                  <a16:creationId xmlns:a16="http://schemas.microsoft.com/office/drawing/2014/main" id="{F7E22501-495B-450A-8BE9-BA22826EDC54}"/>
                </a:ext>
              </a:extLst>
            </p:cNvPr>
            <p:cNvSpPr/>
            <p:nvPr/>
          </p:nvSpPr>
          <p:spPr>
            <a:xfrm flipV="1">
              <a:off x="2127661" y="3170581"/>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4" name="矩形 153">
              <a:extLst>
                <a:ext uri="{FF2B5EF4-FFF2-40B4-BE49-F238E27FC236}">
                  <a16:creationId xmlns:a16="http://schemas.microsoft.com/office/drawing/2014/main" id="{2A1CE81D-63AB-4BBD-9790-7F34897C4B13}"/>
                </a:ext>
              </a:extLst>
            </p:cNvPr>
            <p:cNvSpPr/>
            <p:nvPr/>
          </p:nvSpPr>
          <p:spPr>
            <a:xfrm flipV="1">
              <a:off x="2127661" y="3226117"/>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5" name="矩形 154">
              <a:extLst>
                <a:ext uri="{FF2B5EF4-FFF2-40B4-BE49-F238E27FC236}">
                  <a16:creationId xmlns:a16="http://schemas.microsoft.com/office/drawing/2014/main" id="{2CD9DFDD-5F80-4F2F-B18F-9A5D2C0616EA}"/>
                </a:ext>
              </a:extLst>
            </p:cNvPr>
            <p:cNvSpPr/>
            <p:nvPr/>
          </p:nvSpPr>
          <p:spPr>
            <a:xfrm flipV="1">
              <a:off x="2127661" y="3281653"/>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6" name="矩形 155">
              <a:extLst>
                <a:ext uri="{FF2B5EF4-FFF2-40B4-BE49-F238E27FC236}">
                  <a16:creationId xmlns:a16="http://schemas.microsoft.com/office/drawing/2014/main" id="{5BD019B8-B912-4524-B0EA-2F45C720F7C2}"/>
                </a:ext>
              </a:extLst>
            </p:cNvPr>
            <p:cNvSpPr/>
            <p:nvPr/>
          </p:nvSpPr>
          <p:spPr>
            <a:xfrm flipV="1">
              <a:off x="2127661" y="3337188"/>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7" name="矩形 156">
              <a:extLst>
                <a:ext uri="{FF2B5EF4-FFF2-40B4-BE49-F238E27FC236}">
                  <a16:creationId xmlns:a16="http://schemas.microsoft.com/office/drawing/2014/main" id="{712AC8CB-B52D-4E66-BEBD-089058042162}"/>
                </a:ext>
              </a:extLst>
            </p:cNvPr>
            <p:cNvSpPr/>
            <p:nvPr/>
          </p:nvSpPr>
          <p:spPr>
            <a:xfrm flipV="1">
              <a:off x="2011163" y="3467041"/>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8" name="矩形 157">
              <a:extLst>
                <a:ext uri="{FF2B5EF4-FFF2-40B4-BE49-F238E27FC236}">
                  <a16:creationId xmlns:a16="http://schemas.microsoft.com/office/drawing/2014/main" id="{4B524B8B-692E-4317-9D31-FA3529994F9D}"/>
                </a:ext>
              </a:extLst>
            </p:cNvPr>
            <p:cNvSpPr/>
            <p:nvPr/>
          </p:nvSpPr>
          <p:spPr>
            <a:xfrm flipV="1">
              <a:off x="2011163" y="3522577"/>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9" name="矩形 158">
              <a:extLst>
                <a:ext uri="{FF2B5EF4-FFF2-40B4-BE49-F238E27FC236}">
                  <a16:creationId xmlns:a16="http://schemas.microsoft.com/office/drawing/2014/main" id="{56E7C7DB-BE53-4A1A-93C3-2FC1AD8B0C79}"/>
                </a:ext>
              </a:extLst>
            </p:cNvPr>
            <p:cNvSpPr/>
            <p:nvPr/>
          </p:nvSpPr>
          <p:spPr>
            <a:xfrm flipV="1">
              <a:off x="2011163" y="3578113"/>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0" name="矩形 159">
              <a:extLst>
                <a:ext uri="{FF2B5EF4-FFF2-40B4-BE49-F238E27FC236}">
                  <a16:creationId xmlns:a16="http://schemas.microsoft.com/office/drawing/2014/main" id="{1DD7AD26-2B55-4214-8F1E-E68F1C04DB33}"/>
                </a:ext>
              </a:extLst>
            </p:cNvPr>
            <p:cNvSpPr/>
            <p:nvPr/>
          </p:nvSpPr>
          <p:spPr>
            <a:xfrm flipV="1">
              <a:off x="2011163" y="3633648"/>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1" name="矩形 160">
              <a:extLst>
                <a:ext uri="{FF2B5EF4-FFF2-40B4-BE49-F238E27FC236}">
                  <a16:creationId xmlns:a16="http://schemas.microsoft.com/office/drawing/2014/main" id="{A9211D0E-09B8-41FA-977A-6505A1CA85FD}"/>
                </a:ext>
              </a:extLst>
            </p:cNvPr>
            <p:cNvSpPr/>
            <p:nvPr/>
          </p:nvSpPr>
          <p:spPr>
            <a:xfrm flipV="1">
              <a:off x="2127661" y="3467041"/>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2" name="矩形 161">
              <a:extLst>
                <a:ext uri="{FF2B5EF4-FFF2-40B4-BE49-F238E27FC236}">
                  <a16:creationId xmlns:a16="http://schemas.microsoft.com/office/drawing/2014/main" id="{FAF9B7EB-86F1-45AC-9BD5-26755F7B207C}"/>
                </a:ext>
              </a:extLst>
            </p:cNvPr>
            <p:cNvSpPr/>
            <p:nvPr/>
          </p:nvSpPr>
          <p:spPr>
            <a:xfrm flipV="1">
              <a:off x="2127661" y="3522577"/>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3" name="矩形 162">
              <a:extLst>
                <a:ext uri="{FF2B5EF4-FFF2-40B4-BE49-F238E27FC236}">
                  <a16:creationId xmlns:a16="http://schemas.microsoft.com/office/drawing/2014/main" id="{6FA7E78C-FC23-46C6-A1E1-193F8B9E4382}"/>
                </a:ext>
              </a:extLst>
            </p:cNvPr>
            <p:cNvSpPr/>
            <p:nvPr/>
          </p:nvSpPr>
          <p:spPr>
            <a:xfrm flipV="1">
              <a:off x="2127661" y="3578113"/>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4" name="矩形 163">
              <a:extLst>
                <a:ext uri="{FF2B5EF4-FFF2-40B4-BE49-F238E27FC236}">
                  <a16:creationId xmlns:a16="http://schemas.microsoft.com/office/drawing/2014/main" id="{F75BDA85-2F5D-4B2E-9B9A-D502640C3B94}"/>
                </a:ext>
              </a:extLst>
            </p:cNvPr>
            <p:cNvSpPr/>
            <p:nvPr/>
          </p:nvSpPr>
          <p:spPr>
            <a:xfrm flipV="1">
              <a:off x="2127661" y="3633648"/>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5" name="矩形 164">
              <a:extLst>
                <a:ext uri="{FF2B5EF4-FFF2-40B4-BE49-F238E27FC236}">
                  <a16:creationId xmlns:a16="http://schemas.microsoft.com/office/drawing/2014/main" id="{BBBE1A2A-9B98-40DB-84E9-DE4A83677C8D}"/>
                </a:ext>
              </a:extLst>
            </p:cNvPr>
            <p:cNvSpPr/>
            <p:nvPr/>
          </p:nvSpPr>
          <p:spPr>
            <a:xfrm flipV="1">
              <a:off x="2011163" y="3759968"/>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6" name="矩形 165">
              <a:extLst>
                <a:ext uri="{FF2B5EF4-FFF2-40B4-BE49-F238E27FC236}">
                  <a16:creationId xmlns:a16="http://schemas.microsoft.com/office/drawing/2014/main" id="{48D9DDD9-1E19-41D7-904F-9934B77B47A7}"/>
                </a:ext>
              </a:extLst>
            </p:cNvPr>
            <p:cNvSpPr/>
            <p:nvPr/>
          </p:nvSpPr>
          <p:spPr>
            <a:xfrm flipV="1">
              <a:off x="2011163" y="3815504"/>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7" name="矩形 166">
              <a:extLst>
                <a:ext uri="{FF2B5EF4-FFF2-40B4-BE49-F238E27FC236}">
                  <a16:creationId xmlns:a16="http://schemas.microsoft.com/office/drawing/2014/main" id="{33931277-2909-44BB-9258-A92F495B926C}"/>
                </a:ext>
              </a:extLst>
            </p:cNvPr>
            <p:cNvSpPr/>
            <p:nvPr/>
          </p:nvSpPr>
          <p:spPr>
            <a:xfrm flipV="1">
              <a:off x="2011163" y="3871040"/>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8" name="矩形 167">
              <a:extLst>
                <a:ext uri="{FF2B5EF4-FFF2-40B4-BE49-F238E27FC236}">
                  <a16:creationId xmlns:a16="http://schemas.microsoft.com/office/drawing/2014/main" id="{62384B66-CCAA-4FCE-9E6F-0A22051D1F7D}"/>
                </a:ext>
              </a:extLst>
            </p:cNvPr>
            <p:cNvSpPr/>
            <p:nvPr/>
          </p:nvSpPr>
          <p:spPr>
            <a:xfrm flipV="1">
              <a:off x="2011163" y="3926575"/>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9" name="矩形 168">
              <a:extLst>
                <a:ext uri="{FF2B5EF4-FFF2-40B4-BE49-F238E27FC236}">
                  <a16:creationId xmlns:a16="http://schemas.microsoft.com/office/drawing/2014/main" id="{91C7FFDC-91F2-45A0-B24F-88A1F7361591}"/>
                </a:ext>
              </a:extLst>
            </p:cNvPr>
            <p:cNvSpPr/>
            <p:nvPr/>
          </p:nvSpPr>
          <p:spPr>
            <a:xfrm flipV="1">
              <a:off x="2127661" y="3759968"/>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0" name="矩形 169">
              <a:extLst>
                <a:ext uri="{FF2B5EF4-FFF2-40B4-BE49-F238E27FC236}">
                  <a16:creationId xmlns:a16="http://schemas.microsoft.com/office/drawing/2014/main" id="{628EDFDA-AEC2-4BCB-8853-85E165A4A39F}"/>
                </a:ext>
              </a:extLst>
            </p:cNvPr>
            <p:cNvSpPr/>
            <p:nvPr/>
          </p:nvSpPr>
          <p:spPr>
            <a:xfrm flipV="1">
              <a:off x="2127661" y="3815504"/>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1" name="矩形 170">
              <a:extLst>
                <a:ext uri="{FF2B5EF4-FFF2-40B4-BE49-F238E27FC236}">
                  <a16:creationId xmlns:a16="http://schemas.microsoft.com/office/drawing/2014/main" id="{D964EF89-2085-4B23-B113-63E92F07238D}"/>
                </a:ext>
              </a:extLst>
            </p:cNvPr>
            <p:cNvSpPr/>
            <p:nvPr/>
          </p:nvSpPr>
          <p:spPr>
            <a:xfrm flipV="1">
              <a:off x="2127661" y="3871040"/>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2" name="矩形 171">
              <a:extLst>
                <a:ext uri="{FF2B5EF4-FFF2-40B4-BE49-F238E27FC236}">
                  <a16:creationId xmlns:a16="http://schemas.microsoft.com/office/drawing/2014/main" id="{FA4A7199-12AA-4DD6-9921-9EA7E7F81D07}"/>
                </a:ext>
              </a:extLst>
            </p:cNvPr>
            <p:cNvSpPr/>
            <p:nvPr/>
          </p:nvSpPr>
          <p:spPr>
            <a:xfrm flipV="1">
              <a:off x="2127661" y="3926575"/>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3" name="矩形 172">
              <a:extLst>
                <a:ext uri="{FF2B5EF4-FFF2-40B4-BE49-F238E27FC236}">
                  <a16:creationId xmlns:a16="http://schemas.microsoft.com/office/drawing/2014/main" id="{B2756B5D-BCB0-4B6C-8E2B-83AABC4B9F86}"/>
                </a:ext>
              </a:extLst>
            </p:cNvPr>
            <p:cNvSpPr/>
            <p:nvPr/>
          </p:nvSpPr>
          <p:spPr>
            <a:xfrm flipV="1">
              <a:off x="2011163" y="4067907"/>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4" name="矩形 173">
              <a:extLst>
                <a:ext uri="{FF2B5EF4-FFF2-40B4-BE49-F238E27FC236}">
                  <a16:creationId xmlns:a16="http://schemas.microsoft.com/office/drawing/2014/main" id="{936B072C-1D93-4034-A128-A5DD51327A86}"/>
                </a:ext>
              </a:extLst>
            </p:cNvPr>
            <p:cNvSpPr/>
            <p:nvPr/>
          </p:nvSpPr>
          <p:spPr>
            <a:xfrm flipV="1">
              <a:off x="2011163" y="4123443"/>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5" name="矩形 174">
              <a:extLst>
                <a:ext uri="{FF2B5EF4-FFF2-40B4-BE49-F238E27FC236}">
                  <a16:creationId xmlns:a16="http://schemas.microsoft.com/office/drawing/2014/main" id="{E177D349-D57C-458C-9112-C0C16508D81D}"/>
                </a:ext>
              </a:extLst>
            </p:cNvPr>
            <p:cNvSpPr/>
            <p:nvPr/>
          </p:nvSpPr>
          <p:spPr>
            <a:xfrm flipV="1">
              <a:off x="2011163" y="4178979"/>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6" name="矩形 175">
              <a:extLst>
                <a:ext uri="{FF2B5EF4-FFF2-40B4-BE49-F238E27FC236}">
                  <a16:creationId xmlns:a16="http://schemas.microsoft.com/office/drawing/2014/main" id="{08FB7D80-30A8-4B88-A433-B14B58F99EEB}"/>
                </a:ext>
              </a:extLst>
            </p:cNvPr>
            <p:cNvSpPr/>
            <p:nvPr/>
          </p:nvSpPr>
          <p:spPr>
            <a:xfrm flipV="1">
              <a:off x="2011163" y="4234514"/>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7" name="矩形 176">
              <a:extLst>
                <a:ext uri="{FF2B5EF4-FFF2-40B4-BE49-F238E27FC236}">
                  <a16:creationId xmlns:a16="http://schemas.microsoft.com/office/drawing/2014/main" id="{537DAF70-47EA-465C-AA31-9F287AAD6F0B}"/>
                </a:ext>
              </a:extLst>
            </p:cNvPr>
            <p:cNvSpPr/>
            <p:nvPr/>
          </p:nvSpPr>
          <p:spPr>
            <a:xfrm flipV="1">
              <a:off x="2127661" y="4067907"/>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8" name="矩形 177">
              <a:extLst>
                <a:ext uri="{FF2B5EF4-FFF2-40B4-BE49-F238E27FC236}">
                  <a16:creationId xmlns:a16="http://schemas.microsoft.com/office/drawing/2014/main" id="{735ED492-2F53-4E30-AA32-1CD60BFE559F}"/>
                </a:ext>
              </a:extLst>
            </p:cNvPr>
            <p:cNvSpPr/>
            <p:nvPr/>
          </p:nvSpPr>
          <p:spPr>
            <a:xfrm flipV="1">
              <a:off x="2127661" y="4123443"/>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9" name="矩形 178">
              <a:extLst>
                <a:ext uri="{FF2B5EF4-FFF2-40B4-BE49-F238E27FC236}">
                  <a16:creationId xmlns:a16="http://schemas.microsoft.com/office/drawing/2014/main" id="{D74C6802-1313-49BF-A459-1C1ED670EE97}"/>
                </a:ext>
              </a:extLst>
            </p:cNvPr>
            <p:cNvSpPr/>
            <p:nvPr/>
          </p:nvSpPr>
          <p:spPr>
            <a:xfrm flipV="1">
              <a:off x="2127661" y="4178979"/>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0" name="矩形 179">
              <a:extLst>
                <a:ext uri="{FF2B5EF4-FFF2-40B4-BE49-F238E27FC236}">
                  <a16:creationId xmlns:a16="http://schemas.microsoft.com/office/drawing/2014/main" id="{6DB753CD-20F0-45EC-8A55-2A479B3E42E0}"/>
                </a:ext>
              </a:extLst>
            </p:cNvPr>
            <p:cNvSpPr/>
            <p:nvPr/>
          </p:nvSpPr>
          <p:spPr>
            <a:xfrm flipV="1">
              <a:off x="2127661" y="4234514"/>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1" name="矩形 180">
              <a:extLst>
                <a:ext uri="{FF2B5EF4-FFF2-40B4-BE49-F238E27FC236}">
                  <a16:creationId xmlns:a16="http://schemas.microsoft.com/office/drawing/2014/main" id="{4BF62B8B-2355-4BB2-B07D-58AB757CBD0C}"/>
                </a:ext>
              </a:extLst>
            </p:cNvPr>
            <p:cNvSpPr/>
            <p:nvPr/>
          </p:nvSpPr>
          <p:spPr>
            <a:xfrm flipV="1">
              <a:off x="2011163" y="4365668"/>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2" name="矩形 181">
              <a:extLst>
                <a:ext uri="{FF2B5EF4-FFF2-40B4-BE49-F238E27FC236}">
                  <a16:creationId xmlns:a16="http://schemas.microsoft.com/office/drawing/2014/main" id="{64B934B1-CE51-447C-8CFD-A70F95311936}"/>
                </a:ext>
              </a:extLst>
            </p:cNvPr>
            <p:cNvSpPr/>
            <p:nvPr/>
          </p:nvSpPr>
          <p:spPr>
            <a:xfrm flipV="1">
              <a:off x="2011163" y="4421204"/>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3" name="矩形 182">
              <a:extLst>
                <a:ext uri="{FF2B5EF4-FFF2-40B4-BE49-F238E27FC236}">
                  <a16:creationId xmlns:a16="http://schemas.microsoft.com/office/drawing/2014/main" id="{5C967E22-63F6-4674-933D-E097D6F00C2A}"/>
                </a:ext>
              </a:extLst>
            </p:cNvPr>
            <p:cNvSpPr/>
            <p:nvPr/>
          </p:nvSpPr>
          <p:spPr>
            <a:xfrm flipV="1">
              <a:off x="2011163" y="4476740"/>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4" name="矩形 183">
              <a:extLst>
                <a:ext uri="{FF2B5EF4-FFF2-40B4-BE49-F238E27FC236}">
                  <a16:creationId xmlns:a16="http://schemas.microsoft.com/office/drawing/2014/main" id="{DFC0C8CD-B23D-4C95-8AEF-31D3858CD00D}"/>
                </a:ext>
              </a:extLst>
            </p:cNvPr>
            <p:cNvSpPr/>
            <p:nvPr/>
          </p:nvSpPr>
          <p:spPr>
            <a:xfrm flipV="1">
              <a:off x="2011163" y="4532275"/>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5" name="矩形 184">
              <a:extLst>
                <a:ext uri="{FF2B5EF4-FFF2-40B4-BE49-F238E27FC236}">
                  <a16:creationId xmlns:a16="http://schemas.microsoft.com/office/drawing/2014/main" id="{5002EB4F-B1B6-4FDA-B253-8271F6EDACA6}"/>
                </a:ext>
              </a:extLst>
            </p:cNvPr>
            <p:cNvSpPr/>
            <p:nvPr/>
          </p:nvSpPr>
          <p:spPr>
            <a:xfrm flipV="1">
              <a:off x="2127661" y="4365668"/>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6" name="矩形 185">
              <a:extLst>
                <a:ext uri="{FF2B5EF4-FFF2-40B4-BE49-F238E27FC236}">
                  <a16:creationId xmlns:a16="http://schemas.microsoft.com/office/drawing/2014/main" id="{E52D3B39-056D-47D0-B5FD-5D0494E7D4BD}"/>
                </a:ext>
              </a:extLst>
            </p:cNvPr>
            <p:cNvSpPr/>
            <p:nvPr/>
          </p:nvSpPr>
          <p:spPr>
            <a:xfrm flipV="1">
              <a:off x="2127661" y="4421204"/>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7" name="矩形 186">
              <a:extLst>
                <a:ext uri="{FF2B5EF4-FFF2-40B4-BE49-F238E27FC236}">
                  <a16:creationId xmlns:a16="http://schemas.microsoft.com/office/drawing/2014/main" id="{1550B1EA-F1B2-48F1-AC9B-A4808820ECE6}"/>
                </a:ext>
              </a:extLst>
            </p:cNvPr>
            <p:cNvSpPr/>
            <p:nvPr/>
          </p:nvSpPr>
          <p:spPr>
            <a:xfrm flipV="1">
              <a:off x="2127661" y="4476740"/>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8" name="矩形 187">
              <a:extLst>
                <a:ext uri="{FF2B5EF4-FFF2-40B4-BE49-F238E27FC236}">
                  <a16:creationId xmlns:a16="http://schemas.microsoft.com/office/drawing/2014/main" id="{AB0A2C2B-39C8-4930-AD22-AACDAFA91909}"/>
                </a:ext>
              </a:extLst>
            </p:cNvPr>
            <p:cNvSpPr/>
            <p:nvPr/>
          </p:nvSpPr>
          <p:spPr>
            <a:xfrm flipV="1">
              <a:off x="2127661" y="4532275"/>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89" name="群組 188">
            <a:extLst>
              <a:ext uri="{FF2B5EF4-FFF2-40B4-BE49-F238E27FC236}">
                <a16:creationId xmlns:a16="http://schemas.microsoft.com/office/drawing/2014/main" id="{8E427145-9738-4A7A-B4B2-E8A597126C4A}"/>
              </a:ext>
            </a:extLst>
          </p:cNvPr>
          <p:cNvGrpSpPr/>
          <p:nvPr/>
        </p:nvGrpSpPr>
        <p:grpSpPr>
          <a:xfrm>
            <a:off x="2465394" y="2818049"/>
            <a:ext cx="257446" cy="1750671"/>
            <a:chOff x="1994092" y="2841864"/>
            <a:chExt cx="257446" cy="1750671"/>
          </a:xfrm>
        </p:grpSpPr>
        <p:sp>
          <p:nvSpPr>
            <p:cNvPr id="190" name="矩形 189">
              <a:extLst>
                <a:ext uri="{FF2B5EF4-FFF2-40B4-BE49-F238E27FC236}">
                  <a16:creationId xmlns:a16="http://schemas.microsoft.com/office/drawing/2014/main" id="{CB8687F1-DFAF-4E7D-A35E-354219813138}"/>
                </a:ext>
              </a:extLst>
            </p:cNvPr>
            <p:cNvSpPr/>
            <p:nvPr/>
          </p:nvSpPr>
          <p:spPr>
            <a:xfrm>
              <a:off x="1994092" y="2841864"/>
              <a:ext cx="257446" cy="257446"/>
            </a:xfrm>
            <a:prstGeom prst="rect">
              <a:avLst/>
            </a:prstGeom>
            <a:solidFill>
              <a:schemeClr val="bg1">
                <a:lumMod val="75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1" name="矩形 190">
              <a:extLst>
                <a:ext uri="{FF2B5EF4-FFF2-40B4-BE49-F238E27FC236}">
                  <a16:creationId xmlns:a16="http://schemas.microsoft.com/office/drawing/2014/main" id="{47DFAFB8-394C-4C88-8082-7FD57B96BFD4}"/>
                </a:ext>
              </a:extLst>
            </p:cNvPr>
            <p:cNvSpPr/>
            <p:nvPr/>
          </p:nvSpPr>
          <p:spPr>
            <a:xfrm>
              <a:off x="1994092" y="3140509"/>
              <a:ext cx="257446" cy="257446"/>
            </a:xfrm>
            <a:prstGeom prst="rect">
              <a:avLst/>
            </a:prstGeom>
            <a:solidFill>
              <a:schemeClr val="bg1">
                <a:lumMod val="75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2" name="矩形 191">
              <a:extLst>
                <a:ext uri="{FF2B5EF4-FFF2-40B4-BE49-F238E27FC236}">
                  <a16:creationId xmlns:a16="http://schemas.microsoft.com/office/drawing/2014/main" id="{E37B7655-5FE0-4FBD-BB43-E4322F9AE9AD}"/>
                </a:ext>
              </a:extLst>
            </p:cNvPr>
            <p:cNvSpPr/>
            <p:nvPr/>
          </p:nvSpPr>
          <p:spPr>
            <a:xfrm>
              <a:off x="1994092" y="3439154"/>
              <a:ext cx="257446" cy="257446"/>
            </a:xfrm>
            <a:prstGeom prst="rect">
              <a:avLst/>
            </a:prstGeom>
            <a:solidFill>
              <a:schemeClr val="bg1">
                <a:lumMod val="75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3" name="矩形 192">
              <a:extLst>
                <a:ext uri="{FF2B5EF4-FFF2-40B4-BE49-F238E27FC236}">
                  <a16:creationId xmlns:a16="http://schemas.microsoft.com/office/drawing/2014/main" id="{12362E8E-D87B-4901-AEE2-1A3B0F192DD2}"/>
                </a:ext>
              </a:extLst>
            </p:cNvPr>
            <p:cNvSpPr/>
            <p:nvPr/>
          </p:nvSpPr>
          <p:spPr>
            <a:xfrm>
              <a:off x="1994092" y="3737799"/>
              <a:ext cx="257446" cy="257446"/>
            </a:xfrm>
            <a:prstGeom prst="rect">
              <a:avLst/>
            </a:prstGeom>
            <a:solidFill>
              <a:schemeClr val="bg1">
                <a:lumMod val="75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4" name="矩形 193">
              <a:extLst>
                <a:ext uri="{FF2B5EF4-FFF2-40B4-BE49-F238E27FC236}">
                  <a16:creationId xmlns:a16="http://schemas.microsoft.com/office/drawing/2014/main" id="{C85EB01E-7023-4744-83B6-888532355DA4}"/>
                </a:ext>
              </a:extLst>
            </p:cNvPr>
            <p:cNvSpPr/>
            <p:nvPr/>
          </p:nvSpPr>
          <p:spPr>
            <a:xfrm>
              <a:off x="1994092" y="4036444"/>
              <a:ext cx="257446" cy="257446"/>
            </a:xfrm>
            <a:prstGeom prst="rect">
              <a:avLst/>
            </a:prstGeom>
            <a:solidFill>
              <a:schemeClr val="bg1">
                <a:lumMod val="75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5" name="矩形 194">
              <a:extLst>
                <a:ext uri="{FF2B5EF4-FFF2-40B4-BE49-F238E27FC236}">
                  <a16:creationId xmlns:a16="http://schemas.microsoft.com/office/drawing/2014/main" id="{8DEF797B-B3C8-4016-AF94-B70418A2FF79}"/>
                </a:ext>
              </a:extLst>
            </p:cNvPr>
            <p:cNvSpPr/>
            <p:nvPr/>
          </p:nvSpPr>
          <p:spPr>
            <a:xfrm>
              <a:off x="1994092" y="4335089"/>
              <a:ext cx="257446" cy="257446"/>
            </a:xfrm>
            <a:prstGeom prst="rect">
              <a:avLst/>
            </a:prstGeom>
            <a:solidFill>
              <a:schemeClr val="bg1">
                <a:lumMod val="75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6" name="矩形 195">
              <a:extLst>
                <a:ext uri="{FF2B5EF4-FFF2-40B4-BE49-F238E27FC236}">
                  <a16:creationId xmlns:a16="http://schemas.microsoft.com/office/drawing/2014/main" id="{F4B1C1F9-2619-4A59-8FDD-2FD30C3D90D9}"/>
                </a:ext>
              </a:extLst>
            </p:cNvPr>
            <p:cNvSpPr/>
            <p:nvPr/>
          </p:nvSpPr>
          <p:spPr>
            <a:xfrm flipV="1">
              <a:off x="2011163" y="2867990"/>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7" name="矩形 196">
              <a:extLst>
                <a:ext uri="{FF2B5EF4-FFF2-40B4-BE49-F238E27FC236}">
                  <a16:creationId xmlns:a16="http://schemas.microsoft.com/office/drawing/2014/main" id="{9B43C859-9A90-4561-945B-C17B0576022A}"/>
                </a:ext>
              </a:extLst>
            </p:cNvPr>
            <p:cNvSpPr/>
            <p:nvPr/>
          </p:nvSpPr>
          <p:spPr>
            <a:xfrm flipV="1">
              <a:off x="2011163" y="2923526"/>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8" name="矩形 197">
              <a:extLst>
                <a:ext uri="{FF2B5EF4-FFF2-40B4-BE49-F238E27FC236}">
                  <a16:creationId xmlns:a16="http://schemas.microsoft.com/office/drawing/2014/main" id="{DFC67E59-F869-4AAA-9BF6-13B517CDC7B2}"/>
                </a:ext>
              </a:extLst>
            </p:cNvPr>
            <p:cNvSpPr/>
            <p:nvPr/>
          </p:nvSpPr>
          <p:spPr>
            <a:xfrm flipV="1">
              <a:off x="2011163" y="2979062"/>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9" name="矩形 198">
              <a:extLst>
                <a:ext uri="{FF2B5EF4-FFF2-40B4-BE49-F238E27FC236}">
                  <a16:creationId xmlns:a16="http://schemas.microsoft.com/office/drawing/2014/main" id="{37C8F345-E9F9-495A-BE43-7E26249044A0}"/>
                </a:ext>
              </a:extLst>
            </p:cNvPr>
            <p:cNvSpPr/>
            <p:nvPr/>
          </p:nvSpPr>
          <p:spPr>
            <a:xfrm flipV="1">
              <a:off x="2011163" y="3034597"/>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0" name="矩形 199">
              <a:extLst>
                <a:ext uri="{FF2B5EF4-FFF2-40B4-BE49-F238E27FC236}">
                  <a16:creationId xmlns:a16="http://schemas.microsoft.com/office/drawing/2014/main" id="{7F14BECD-8A81-44EF-A18E-EDAED68DC83A}"/>
                </a:ext>
              </a:extLst>
            </p:cNvPr>
            <p:cNvSpPr/>
            <p:nvPr/>
          </p:nvSpPr>
          <p:spPr>
            <a:xfrm flipV="1">
              <a:off x="2127661" y="2867990"/>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1" name="矩形 200">
              <a:extLst>
                <a:ext uri="{FF2B5EF4-FFF2-40B4-BE49-F238E27FC236}">
                  <a16:creationId xmlns:a16="http://schemas.microsoft.com/office/drawing/2014/main" id="{7269BC35-E785-40BB-A145-60DDABE32F66}"/>
                </a:ext>
              </a:extLst>
            </p:cNvPr>
            <p:cNvSpPr/>
            <p:nvPr/>
          </p:nvSpPr>
          <p:spPr>
            <a:xfrm flipV="1">
              <a:off x="2127661" y="2923526"/>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2" name="矩形 201">
              <a:extLst>
                <a:ext uri="{FF2B5EF4-FFF2-40B4-BE49-F238E27FC236}">
                  <a16:creationId xmlns:a16="http://schemas.microsoft.com/office/drawing/2014/main" id="{83F5B265-C3AC-44F4-89C5-A8E7BB75E5B2}"/>
                </a:ext>
              </a:extLst>
            </p:cNvPr>
            <p:cNvSpPr/>
            <p:nvPr/>
          </p:nvSpPr>
          <p:spPr>
            <a:xfrm flipV="1">
              <a:off x="2127661" y="2979062"/>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3" name="矩形 202">
              <a:extLst>
                <a:ext uri="{FF2B5EF4-FFF2-40B4-BE49-F238E27FC236}">
                  <a16:creationId xmlns:a16="http://schemas.microsoft.com/office/drawing/2014/main" id="{EF519011-ACCB-4C74-8DB6-7EE6C7365A0E}"/>
                </a:ext>
              </a:extLst>
            </p:cNvPr>
            <p:cNvSpPr/>
            <p:nvPr/>
          </p:nvSpPr>
          <p:spPr>
            <a:xfrm flipV="1">
              <a:off x="2127661" y="3034597"/>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4" name="矩形 203">
              <a:extLst>
                <a:ext uri="{FF2B5EF4-FFF2-40B4-BE49-F238E27FC236}">
                  <a16:creationId xmlns:a16="http://schemas.microsoft.com/office/drawing/2014/main" id="{0BC43003-75F8-407A-B787-D1D2F5AEC15A}"/>
                </a:ext>
              </a:extLst>
            </p:cNvPr>
            <p:cNvSpPr/>
            <p:nvPr/>
          </p:nvSpPr>
          <p:spPr>
            <a:xfrm flipV="1">
              <a:off x="2011163" y="3170581"/>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5" name="矩形 204">
              <a:extLst>
                <a:ext uri="{FF2B5EF4-FFF2-40B4-BE49-F238E27FC236}">
                  <a16:creationId xmlns:a16="http://schemas.microsoft.com/office/drawing/2014/main" id="{D0CA7039-7644-4E61-B3C3-65685DC2A663}"/>
                </a:ext>
              </a:extLst>
            </p:cNvPr>
            <p:cNvSpPr/>
            <p:nvPr/>
          </p:nvSpPr>
          <p:spPr>
            <a:xfrm flipV="1">
              <a:off x="2011163" y="3226117"/>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6" name="矩形 205">
              <a:extLst>
                <a:ext uri="{FF2B5EF4-FFF2-40B4-BE49-F238E27FC236}">
                  <a16:creationId xmlns:a16="http://schemas.microsoft.com/office/drawing/2014/main" id="{A01D82B5-F2EA-4A21-8689-B608D4189882}"/>
                </a:ext>
              </a:extLst>
            </p:cNvPr>
            <p:cNvSpPr/>
            <p:nvPr/>
          </p:nvSpPr>
          <p:spPr>
            <a:xfrm flipV="1">
              <a:off x="2011163" y="3281653"/>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7" name="矩形 206">
              <a:extLst>
                <a:ext uri="{FF2B5EF4-FFF2-40B4-BE49-F238E27FC236}">
                  <a16:creationId xmlns:a16="http://schemas.microsoft.com/office/drawing/2014/main" id="{08EA5D2B-9F58-4F71-BB46-8BE15CDF5B6D}"/>
                </a:ext>
              </a:extLst>
            </p:cNvPr>
            <p:cNvSpPr/>
            <p:nvPr/>
          </p:nvSpPr>
          <p:spPr>
            <a:xfrm flipV="1">
              <a:off x="2011163" y="3337188"/>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8" name="矩形 207">
              <a:extLst>
                <a:ext uri="{FF2B5EF4-FFF2-40B4-BE49-F238E27FC236}">
                  <a16:creationId xmlns:a16="http://schemas.microsoft.com/office/drawing/2014/main" id="{F1769A50-C23C-464F-AC16-79DB04F49FD8}"/>
                </a:ext>
              </a:extLst>
            </p:cNvPr>
            <p:cNvSpPr/>
            <p:nvPr/>
          </p:nvSpPr>
          <p:spPr>
            <a:xfrm flipV="1">
              <a:off x="2127661" y="3170581"/>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9" name="矩形 208">
              <a:extLst>
                <a:ext uri="{FF2B5EF4-FFF2-40B4-BE49-F238E27FC236}">
                  <a16:creationId xmlns:a16="http://schemas.microsoft.com/office/drawing/2014/main" id="{899501AF-E848-4FFD-BE41-CB46FC72D025}"/>
                </a:ext>
              </a:extLst>
            </p:cNvPr>
            <p:cNvSpPr/>
            <p:nvPr/>
          </p:nvSpPr>
          <p:spPr>
            <a:xfrm flipV="1">
              <a:off x="2127661" y="3226117"/>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0" name="矩形 209">
              <a:extLst>
                <a:ext uri="{FF2B5EF4-FFF2-40B4-BE49-F238E27FC236}">
                  <a16:creationId xmlns:a16="http://schemas.microsoft.com/office/drawing/2014/main" id="{EEA403A5-354A-4230-9A08-3E6F241EFAB8}"/>
                </a:ext>
              </a:extLst>
            </p:cNvPr>
            <p:cNvSpPr/>
            <p:nvPr/>
          </p:nvSpPr>
          <p:spPr>
            <a:xfrm flipV="1">
              <a:off x="2127661" y="3281653"/>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1" name="矩形 210">
              <a:extLst>
                <a:ext uri="{FF2B5EF4-FFF2-40B4-BE49-F238E27FC236}">
                  <a16:creationId xmlns:a16="http://schemas.microsoft.com/office/drawing/2014/main" id="{0BFA520D-DDBF-4E68-B775-F1D783C114EB}"/>
                </a:ext>
              </a:extLst>
            </p:cNvPr>
            <p:cNvSpPr/>
            <p:nvPr/>
          </p:nvSpPr>
          <p:spPr>
            <a:xfrm flipV="1">
              <a:off x="2127661" y="3337188"/>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2" name="矩形 211">
              <a:extLst>
                <a:ext uri="{FF2B5EF4-FFF2-40B4-BE49-F238E27FC236}">
                  <a16:creationId xmlns:a16="http://schemas.microsoft.com/office/drawing/2014/main" id="{B506BC78-9DFA-43AD-AD99-D980FCD349CA}"/>
                </a:ext>
              </a:extLst>
            </p:cNvPr>
            <p:cNvSpPr/>
            <p:nvPr/>
          </p:nvSpPr>
          <p:spPr>
            <a:xfrm flipV="1">
              <a:off x="2011163" y="3467041"/>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3" name="矩形 212">
              <a:extLst>
                <a:ext uri="{FF2B5EF4-FFF2-40B4-BE49-F238E27FC236}">
                  <a16:creationId xmlns:a16="http://schemas.microsoft.com/office/drawing/2014/main" id="{414A4741-D4FA-4562-A1E3-FD9827E402F7}"/>
                </a:ext>
              </a:extLst>
            </p:cNvPr>
            <p:cNvSpPr/>
            <p:nvPr/>
          </p:nvSpPr>
          <p:spPr>
            <a:xfrm flipV="1">
              <a:off x="2011163" y="3522577"/>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4" name="矩形 213">
              <a:extLst>
                <a:ext uri="{FF2B5EF4-FFF2-40B4-BE49-F238E27FC236}">
                  <a16:creationId xmlns:a16="http://schemas.microsoft.com/office/drawing/2014/main" id="{AC21D326-4A3D-4ED6-A397-1F2B882F4E87}"/>
                </a:ext>
              </a:extLst>
            </p:cNvPr>
            <p:cNvSpPr/>
            <p:nvPr/>
          </p:nvSpPr>
          <p:spPr>
            <a:xfrm flipV="1">
              <a:off x="2011163" y="3578113"/>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5" name="矩形 214">
              <a:extLst>
                <a:ext uri="{FF2B5EF4-FFF2-40B4-BE49-F238E27FC236}">
                  <a16:creationId xmlns:a16="http://schemas.microsoft.com/office/drawing/2014/main" id="{838FB9B4-D669-442A-9703-2389EBC63CF7}"/>
                </a:ext>
              </a:extLst>
            </p:cNvPr>
            <p:cNvSpPr/>
            <p:nvPr/>
          </p:nvSpPr>
          <p:spPr>
            <a:xfrm flipV="1">
              <a:off x="2011163" y="3633648"/>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6" name="矩形 215">
              <a:extLst>
                <a:ext uri="{FF2B5EF4-FFF2-40B4-BE49-F238E27FC236}">
                  <a16:creationId xmlns:a16="http://schemas.microsoft.com/office/drawing/2014/main" id="{57064B91-72F0-45C4-8F22-C1BA28444A4B}"/>
                </a:ext>
              </a:extLst>
            </p:cNvPr>
            <p:cNvSpPr/>
            <p:nvPr/>
          </p:nvSpPr>
          <p:spPr>
            <a:xfrm flipV="1">
              <a:off x="2127661" y="3467041"/>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7" name="矩形 216">
              <a:extLst>
                <a:ext uri="{FF2B5EF4-FFF2-40B4-BE49-F238E27FC236}">
                  <a16:creationId xmlns:a16="http://schemas.microsoft.com/office/drawing/2014/main" id="{953B474C-4A7C-4469-9660-6BBDDF21929C}"/>
                </a:ext>
              </a:extLst>
            </p:cNvPr>
            <p:cNvSpPr/>
            <p:nvPr/>
          </p:nvSpPr>
          <p:spPr>
            <a:xfrm flipV="1">
              <a:off x="2127661" y="3522577"/>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8" name="矩形 217">
              <a:extLst>
                <a:ext uri="{FF2B5EF4-FFF2-40B4-BE49-F238E27FC236}">
                  <a16:creationId xmlns:a16="http://schemas.microsoft.com/office/drawing/2014/main" id="{52A0A17E-E3B9-4E07-8619-F901B9E7914F}"/>
                </a:ext>
              </a:extLst>
            </p:cNvPr>
            <p:cNvSpPr/>
            <p:nvPr/>
          </p:nvSpPr>
          <p:spPr>
            <a:xfrm flipV="1">
              <a:off x="2127661" y="3578113"/>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9" name="矩形 218">
              <a:extLst>
                <a:ext uri="{FF2B5EF4-FFF2-40B4-BE49-F238E27FC236}">
                  <a16:creationId xmlns:a16="http://schemas.microsoft.com/office/drawing/2014/main" id="{BD8709F4-DC54-41BF-B79C-B2E066FE707C}"/>
                </a:ext>
              </a:extLst>
            </p:cNvPr>
            <p:cNvSpPr/>
            <p:nvPr/>
          </p:nvSpPr>
          <p:spPr>
            <a:xfrm flipV="1">
              <a:off x="2127661" y="3633648"/>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0" name="矩形 219">
              <a:extLst>
                <a:ext uri="{FF2B5EF4-FFF2-40B4-BE49-F238E27FC236}">
                  <a16:creationId xmlns:a16="http://schemas.microsoft.com/office/drawing/2014/main" id="{8CFC9253-B761-41EF-B6A1-B3A51650B586}"/>
                </a:ext>
              </a:extLst>
            </p:cNvPr>
            <p:cNvSpPr/>
            <p:nvPr/>
          </p:nvSpPr>
          <p:spPr>
            <a:xfrm flipV="1">
              <a:off x="2011163" y="3759968"/>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1" name="矩形 220">
              <a:extLst>
                <a:ext uri="{FF2B5EF4-FFF2-40B4-BE49-F238E27FC236}">
                  <a16:creationId xmlns:a16="http://schemas.microsoft.com/office/drawing/2014/main" id="{DB3D474F-DDA5-4AAB-9DF2-E2D734280E55}"/>
                </a:ext>
              </a:extLst>
            </p:cNvPr>
            <p:cNvSpPr/>
            <p:nvPr/>
          </p:nvSpPr>
          <p:spPr>
            <a:xfrm flipV="1">
              <a:off x="2011163" y="3815504"/>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2" name="矩形 221">
              <a:extLst>
                <a:ext uri="{FF2B5EF4-FFF2-40B4-BE49-F238E27FC236}">
                  <a16:creationId xmlns:a16="http://schemas.microsoft.com/office/drawing/2014/main" id="{2B79D090-9CFA-40E7-AFAB-E0F37052E9B6}"/>
                </a:ext>
              </a:extLst>
            </p:cNvPr>
            <p:cNvSpPr/>
            <p:nvPr/>
          </p:nvSpPr>
          <p:spPr>
            <a:xfrm flipV="1">
              <a:off x="2011163" y="3871040"/>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3" name="矩形 222">
              <a:extLst>
                <a:ext uri="{FF2B5EF4-FFF2-40B4-BE49-F238E27FC236}">
                  <a16:creationId xmlns:a16="http://schemas.microsoft.com/office/drawing/2014/main" id="{CBC3AFFC-5243-4534-AD7E-A6185B346F90}"/>
                </a:ext>
              </a:extLst>
            </p:cNvPr>
            <p:cNvSpPr/>
            <p:nvPr/>
          </p:nvSpPr>
          <p:spPr>
            <a:xfrm flipV="1">
              <a:off x="2011163" y="3926575"/>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4" name="矩形 223">
              <a:extLst>
                <a:ext uri="{FF2B5EF4-FFF2-40B4-BE49-F238E27FC236}">
                  <a16:creationId xmlns:a16="http://schemas.microsoft.com/office/drawing/2014/main" id="{C9314E39-6C41-41C2-AB26-9B39309D2A02}"/>
                </a:ext>
              </a:extLst>
            </p:cNvPr>
            <p:cNvSpPr/>
            <p:nvPr/>
          </p:nvSpPr>
          <p:spPr>
            <a:xfrm flipV="1">
              <a:off x="2127661" y="3759968"/>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5" name="矩形 224">
              <a:extLst>
                <a:ext uri="{FF2B5EF4-FFF2-40B4-BE49-F238E27FC236}">
                  <a16:creationId xmlns:a16="http://schemas.microsoft.com/office/drawing/2014/main" id="{95CCE764-F83F-4610-A118-400850E5AF7C}"/>
                </a:ext>
              </a:extLst>
            </p:cNvPr>
            <p:cNvSpPr/>
            <p:nvPr/>
          </p:nvSpPr>
          <p:spPr>
            <a:xfrm flipV="1">
              <a:off x="2127661" y="3815504"/>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6" name="矩形 225">
              <a:extLst>
                <a:ext uri="{FF2B5EF4-FFF2-40B4-BE49-F238E27FC236}">
                  <a16:creationId xmlns:a16="http://schemas.microsoft.com/office/drawing/2014/main" id="{9FAA5614-0E90-442F-86A6-837481B7AB42}"/>
                </a:ext>
              </a:extLst>
            </p:cNvPr>
            <p:cNvSpPr/>
            <p:nvPr/>
          </p:nvSpPr>
          <p:spPr>
            <a:xfrm flipV="1">
              <a:off x="2127661" y="3871040"/>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7" name="矩形 226">
              <a:extLst>
                <a:ext uri="{FF2B5EF4-FFF2-40B4-BE49-F238E27FC236}">
                  <a16:creationId xmlns:a16="http://schemas.microsoft.com/office/drawing/2014/main" id="{8AC0C445-430B-48A9-A7AC-5E5FCA66F63D}"/>
                </a:ext>
              </a:extLst>
            </p:cNvPr>
            <p:cNvSpPr/>
            <p:nvPr/>
          </p:nvSpPr>
          <p:spPr>
            <a:xfrm flipV="1">
              <a:off x="2127661" y="3926575"/>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8" name="矩形 227">
              <a:extLst>
                <a:ext uri="{FF2B5EF4-FFF2-40B4-BE49-F238E27FC236}">
                  <a16:creationId xmlns:a16="http://schemas.microsoft.com/office/drawing/2014/main" id="{2267EC68-7327-4D5E-B41B-B27A4EC8BBBE}"/>
                </a:ext>
              </a:extLst>
            </p:cNvPr>
            <p:cNvSpPr/>
            <p:nvPr/>
          </p:nvSpPr>
          <p:spPr>
            <a:xfrm flipV="1">
              <a:off x="2011163" y="4067907"/>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9" name="矩形 228">
              <a:extLst>
                <a:ext uri="{FF2B5EF4-FFF2-40B4-BE49-F238E27FC236}">
                  <a16:creationId xmlns:a16="http://schemas.microsoft.com/office/drawing/2014/main" id="{8E896B9D-DCE3-401B-BCCB-F5C442F1BD0B}"/>
                </a:ext>
              </a:extLst>
            </p:cNvPr>
            <p:cNvSpPr/>
            <p:nvPr/>
          </p:nvSpPr>
          <p:spPr>
            <a:xfrm flipV="1">
              <a:off x="2011163" y="4123443"/>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0" name="矩形 229">
              <a:extLst>
                <a:ext uri="{FF2B5EF4-FFF2-40B4-BE49-F238E27FC236}">
                  <a16:creationId xmlns:a16="http://schemas.microsoft.com/office/drawing/2014/main" id="{65BAACF9-BCDE-4CA0-9937-084608BF0EEF}"/>
                </a:ext>
              </a:extLst>
            </p:cNvPr>
            <p:cNvSpPr/>
            <p:nvPr/>
          </p:nvSpPr>
          <p:spPr>
            <a:xfrm flipV="1">
              <a:off x="2011163" y="4178979"/>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1" name="矩形 230">
              <a:extLst>
                <a:ext uri="{FF2B5EF4-FFF2-40B4-BE49-F238E27FC236}">
                  <a16:creationId xmlns:a16="http://schemas.microsoft.com/office/drawing/2014/main" id="{B145FEFE-2139-45E6-9516-6BF238A3BD29}"/>
                </a:ext>
              </a:extLst>
            </p:cNvPr>
            <p:cNvSpPr/>
            <p:nvPr/>
          </p:nvSpPr>
          <p:spPr>
            <a:xfrm flipV="1">
              <a:off x="2011163" y="4234514"/>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2" name="矩形 231">
              <a:extLst>
                <a:ext uri="{FF2B5EF4-FFF2-40B4-BE49-F238E27FC236}">
                  <a16:creationId xmlns:a16="http://schemas.microsoft.com/office/drawing/2014/main" id="{23B6ADB2-3C44-4A4D-A46A-8890575E3C50}"/>
                </a:ext>
              </a:extLst>
            </p:cNvPr>
            <p:cNvSpPr/>
            <p:nvPr/>
          </p:nvSpPr>
          <p:spPr>
            <a:xfrm flipV="1">
              <a:off x="2127661" y="4067907"/>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3" name="矩形 232">
              <a:extLst>
                <a:ext uri="{FF2B5EF4-FFF2-40B4-BE49-F238E27FC236}">
                  <a16:creationId xmlns:a16="http://schemas.microsoft.com/office/drawing/2014/main" id="{97105060-055F-4015-9218-4E263061E09E}"/>
                </a:ext>
              </a:extLst>
            </p:cNvPr>
            <p:cNvSpPr/>
            <p:nvPr/>
          </p:nvSpPr>
          <p:spPr>
            <a:xfrm flipV="1">
              <a:off x="2127661" y="4123443"/>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4" name="矩形 233">
              <a:extLst>
                <a:ext uri="{FF2B5EF4-FFF2-40B4-BE49-F238E27FC236}">
                  <a16:creationId xmlns:a16="http://schemas.microsoft.com/office/drawing/2014/main" id="{F32D1173-C974-4BF7-AB2B-B3AA31652BE8}"/>
                </a:ext>
              </a:extLst>
            </p:cNvPr>
            <p:cNvSpPr/>
            <p:nvPr/>
          </p:nvSpPr>
          <p:spPr>
            <a:xfrm flipV="1">
              <a:off x="2127661" y="4178979"/>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5" name="矩形 234">
              <a:extLst>
                <a:ext uri="{FF2B5EF4-FFF2-40B4-BE49-F238E27FC236}">
                  <a16:creationId xmlns:a16="http://schemas.microsoft.com/office/drawing/2014/main" id="{C55325BF-9998-4C9E-9C47-0E91D6E64738}"/>
                </a:ext>
              </a:extLst>
            </p:cNvPr>
            <p:cNvSpPr/>
            <p:nvPr/>
          </p:nvSpPr>
          <p:spPr>
            <a:xfrm flipV="1">
              <a:off x="2127661" y="4234514"/>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6" name="矩形 235">
              <a:extLst>
                <a:ext uri="{FF2B5EF4-FFF2-40B4-BE49-F238E27FC236}">
                  <a16:creationId xmlns:a16="http://schemas.microsoft.com/office/drawing/2014/main" id="{506B0F07-6752-4C5B-B4E0-4B4BD8434AF5}"/>
                </a:ext>
              </a:extLst>
            </p:cNvPr>
            <p:cNvSpPr/>
            <p:nvPr/>
          </p:nvSpPr>
          <p:spPr>
            <a:xfrm flipV="1">
              <a:off x="2011163" y="4365668"/>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7" name="矩形 236">
              <a:extLst>
                <a:ext uri="{FF2B5EF4-FFF2-40B4-BE49-F238E27FC236}">
                  <a16:creationId xmlns:a16="http://schemas.microsoft.com/office/drawing/2014/main" id="{AA14CA27-C9E0-460F-916D-E9073FE8DD94}"/>
                </a:ext>
              </a:extLst>
            </p:cNvPr>
            <p:cNvSpPr/>
            <p:nvPr/>
          </p:nvSpPr>
          <p:spPr>
            <a:xfrm flipV="1">
              <a:off x="2011163" y="4421204"/>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8" name="矩形 237">
              <a:extLst>
                <a:ext uri="{FF2B5EF4-FFF2-40B4-BE49-F238E27FC236}">
                  <a16:creationId xmlns:a16="http://schemas.microsoft.com/office/drawing/2014/main" id="{3F3BB3C9-526D-4795-A502-2A9710EC186F}"/>
                </a:ext>
              </a:extLst>
            </p:cNvPr>
            <p:cNvSpPr/>
            <p:nvPr/>
          </p:nvSpPr>
          <p:spPr>
            <a:xfrm flipV="1">
              <a:off x="2011163" y="4476740"/>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9" name="矩形 238">
              <a:extLst>
                <a:ext uri="{FF2B5EF4-FFF2-40B4-BE49-F238E27FC236}">
                  <a16:creationId xmlns:a16="http://schemas.microsoft.com/office/drawing/2014/main" id="{1C08C925-5CB1-4C86-928B-84CB0B455B0E}"/>
                </a:ext>
              </a:extLst>
            </p:cNvPr>
            <p:cNvSpPr/>
            <p:nvPr/>
          </p:nvSpPr>
          <p:spPr>
            <a:xfrm flipV="1">
              <a:off x="2011163" y="4532275"/>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0" name="矩形 239">
              <a:extLst>
                <a:ext uri="{FF2B5EF4-FFF2-40B4-BE49-F238E27FC236}">
                  <a16:creationId xmlns:a16="http://schemas.microsoft.com/office/drawing/2014/main" id="{72757A06-122C-4139-9EF4-82964439A6F6}"/>
                </a:ext>
              </a:extLst>
            </p:cNvPr>
            <p:cNvSpPr/>
            <p:nvPr/>
          </p:nvSpPr>
          <p:spPr>
            <a:xfrm flipV="1">
              <a:off x="2127661" y="4365668"/>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1" name="矩形 240">
              <a:extLst>
                <a:ext uri="{FF2B5EF4-FFF2-40B4-BE49-F238E27FC236}">
                  <a16:creationId xmlns:a16="http://schemas.microsoft.com/office/drawing/2014/main" id="{24E53A78-0CF4-472D-A114-3FCCE8CCC451}"/>
                </a:ext>
              </a:extLst>
            </p:cNvPr>
            <p:cNvSpPr/>
            <p:nvPr/>
          </p:nvSpPr>
          <p:spPr>
            <a:xfrm flipV="1">
              <a:off x="2127661" y="4421204"/>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2" name="矩形 241">
              <a:extLst>
                <a:ext uri="{FF2B5EF4-FFF2-40B4-BE49-F238E27FC236}">
                  <a16:creationId xmlns:a16="http://schemas.microsoft.com/office/drawing/2014/main" id="{E6833EA7-069A-40B5-8B2E-469F3074944B}"/>
                </a:ext>
              </a:extLst>
            </p:cNvPr>
            <p:cNvSpPr/>
            <p:nvPr/>
          </p:nvSpPr>
          <p:spPr>
            <a:xfrm flipV="1">
              <a:off x="2127661" y="4476740"/>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3" name="矩形 242">
              <a:extLst>
                <a:ext uri="{FF2B5EF4-FFF2-40B4-BE49-F238E27FC236}">
                  <a16:creationId xmlns:a16="http://schemas.microsoft.com/office/drawing/2014/main" id="{0F011EA3-18AE-4B43-8F4C-86B6CFEDD173}"/>
                </a:ext>
              </a:extLst>
            </p:cNvPr>
            <p:cNvSpPr/>
            <p:nvPr/>
          </p:nvSpPr>
          <p:spPr>
            <a:xfrm flipV="1">
              <a:off x="2127661" y="4532275"/>
              <a:ext cx="102093" cy="36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50" name="矩形 249">
            <a:extLst>
              <a:ext uri="{FF2B5EF4-FFF2-40B4-BE49-F238E27FC236}">
                <a16:creationId xmlns:a16="http://schemas.microsoft.com/office/drawing/2014/main" id="{FCD732FA-F471-4CCF-A0E3-CDB256CA1A63}"/>
              </a:ext>
            </a:extLst>
          </p:cNvPr>
          <p:cNvSpPr/>
          <p:nvPr/>
        </p:nvSpPr>
        <p:spPr>
          <a:xfrm>
            <a:off x="2957652" y="2947557"/>
            <a:ext cx="202533" cy="202533"/>
          </a:xfrm>
          <a:prstGeom prst="rect">
            <a:avLst/>
          </a:prstGeom>
          <a:solidFill>
            <a:srgbClr val="215968"/>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9" name="矩形 298">
            <a:extLst>
              <a:ext uri="{FF2B5EF4-FFF2-40B4-BE49-F238E27FC236}">
                <a16:creationId xmlns:a16="http://schemas.microsoft.com/office/drawing/2014/main" id="{CAB1D8AA-FC0D-497D-8E82-98132960779C}"/>
              </a:ext>
            </a:extLst>
          </p:cNvPr>
          <p:cNvSpPr/>
          <p:nvPr/>
        </p:nvSpPr>
        <p:spPr>
          <a:xfrm>
            <a:off x="2957652" y="2733356"/>
            <a:ext cx="202533" cy="202533"/>
          </a:xfrm>
          <a:prstGeom prst="rect">
            <a:avLst/>
          </a:prstGeom>
          <a:solidFill>
            <a:schemeClr val="bg1">
              <a:lumMod val="75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0" name="文字方塊 299">
            <a:extLst>
              <a:ext uri="{FF2B5EF4-FFF2-40B4-BE49-F238E27FC236}">
                <a16:creationId xmlns:a16="http://schemas.microsoft.com/office/drawing/2014/main" id="{FC2C5008-1C52-4B2D-AA60-7F3A486808A9}"/>
              </a:ext>
            </a:extLst>
          </p:cNvPr>
          <p:cNvSpPr txBox="1"/>
          <p:nvPr/>
        </p:nvSpPr>
        <p:spPr>
          <a:xfrm>
            <a:off x="3131573" y="2726703"/>
            <a:ext cx="475450" cy="246221"/>
          </a:xfrm>
          <a:prstGeom prst="rect">
            <a:avLst/>
          </a:prstGeom>
          <a:noFill/>
        </p:spPr>
        <p:txBody>
          <a:bodyPr wrap="square" rtlCol="0">
            <a:spAutoFit/>
          </a:bodyPr>
          <a:lstStyle/>
          <a:p>
            <a:pPr algn="ctr"/>
            <a:r>
              <a:rPr lang="zh-TW" altLang="en-US" sz="1000" b="1">
                <a:solidFill>
                  <a:schemeClr val="tx1">
                    <a:lumMod val="75000"/>
                    <a:lumOff val="25000"/>
                  </a:schemeClr>
                </a:solidFill>
              </a:rPr>
              <a:t>區塊</a:t>
            </a:r>
          </a:p>
        </p:txBody>
      </p:sp>
      <p:sp>
        <p:nvSpPr>
          <p:cNvPr id="301" name="文字方塊 300">
            <a:extLst>
              <a:ext uri="{FF2B5EF4-FFF2-40B4-BE49-F238E27FC236}">
                <a16:creationId xmlns:a16="http://schemas.microsoft.com/office/drawing/2014/main" id="{74EDCBD7-9149-4982-A7BA-38163F5CBD77}"/>
              </a:ext>
            </a:extLst>
          </p:cNvPr>
          <p:cNvSpPr txBox="1"/>
          <p:nvPr/>
        </p:nvSpPr>
        <p:spPr>
          <a:xfrm>
            <a:off x="3131573" y="2941200"/>
            <a:ext cx="475450" cy="246221"/>
          </a:xfrm>
          <a:prstGeom prst="rect">
            <a:avLst/>
          </a:prstGeom>
          <a:noFill/>
        </p:spPr>
        <p:txBody>
          <a:bodyPr wrap="square" rtlCol="0">
            <a:spAutoFit/>
          </a:bodyPr>
          <a:lstStyle/>
          <a:p>
            <a:pPr algn="ctr"/>
            <a:r>
              <a:rPr lang="zh-TW" altLang="en-US" sz="1000" b="1" dirty="0">
                <a:solidFill>
                  <a:schemeClr val="tx1">
                    <a:lumMod val="75000"/>
                    <a:lumOff val="25000"/>
                  </a:schemeClr>
                </a:solidFill>
              </a:rPr>
              <a:t>分頁</a:t>
            </a:r>
          </a:p>
        </p:txBody>
      </p:sp>
      <p:pic>
        <p:nvPicPr>
          <p:cNvPr id="33" name="圖片 32">
            <a:extLst>
              <a:ext uri="{FF2B5EF4-FFF2-40B4-BE49-F238E27FC236}">
                <a16:creationId xmlns:a16="http://schemas.microsoft.com/office/drawing/2014/main" id="{BC88123E-8221-44ED-85A5-005155BCF4D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rot="16200000">
            <a:off x="-105498" y="3273160"/>
            <a:ext cx="2378808" cy="857594"/>
          </a:xfrm>
          <a:prstGeom prst="rect">
            <a:avLst/>
          </a:prstGeom>
          <a:effectLst>
            <a:reflection blurRad="6350" stA="33000" endPos="12000" dir="5400000" sy="-100000" algn="bl" rotWithShape="0"/>
          </a:effectLst>
        </p:spPr>
      </p:pic>
    </p:spTree>
    <p:extLst>
      <p:ext uri="{BB962C8B-B14F-4D97-AF65-F5344CB8AC3E}">
        <p14:creationId xmlns:p14="http://schemas.microsoft.com/office/powerpoint/2010/main" val="421389440"/>
      </p:ext>
    </p:extLst>
  </p:cSld>
  <p:clrMapOvr>
    <a:masterClrMapping/>
  </p:clrMapOvr>
</p:sld>
</file>

<file path=ppt/theme/theme1.xml><?xml version="1.0" encoding="utf-8"?>
<a:theme xmlns:a="http://schemas.openxmlformats.org/drawingml/2006/main" name="ZH_062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古典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71000">
              <a:srgbClr val="51A6BD">
                <a:lumMod val="90000"/>
                <a:lumOff val="10000"/>
                <a:alpha val="20000"/>
              </a:srgbClr>
            </a:gs>
            <a:gs pos="0">
              <a:srgbClr val="FFE599">
                <a:alpha val="0"/>
                <a:lumMod val="0"/>
                <a:lumOff val="100000"/>
              </a:srgbClr>
            </a:gs>
            <a:gs pos="100000">
              <a:srgbClr val="51A6BD">
                <a:alpha val="70000"/>
              </a:srgbClr>
            </a:gs>
          </a:gsLst>
          <a:lin ang="540000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ZH_0628" id="{D7F39648-A691-4556-80C0-50B0451243FA}" vid="{C9A5A044-D984-4E68-A736-118A98D30985}"/>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1418</TotalTime>
  <Words>4713</Words>
  <Application>Microsoft Office PowerPoint</Application>
  <PresentationFormat>如螢幕大小 (16:9)</PresentationFormat>
  <Paragraphs>963</Paragraphs>
  <Slides>66</Slides>
  <Notes>61</Notes>
  <HiddenSlides>0</HiddenSlides>
  <MMClips>0</MMClips>
  <ScaleCrop>false</ScaleCrop>
  <HeadingPairs>
    <vt:vector size="6" baseType="variant">
      <vt:variant>
        <vt:lpstr>使用字型</vt:lpstr>
      </vt:variant>
      <vt:variant>
        <vt:i4>9</vt:i4>
      </vt:variant>
      <vt:variant>
        <vt:lpstr>佈景主題</vt:lpstr>
      </vt:variant>
      <vt:variant>
        <vt:i4>1</vt:i4>
      </vt:variant>
      <vt:variant>
        <vt:lpstr>投影片標題</vt:lpstr>
      </vt:variant>
      <vt:variant>
        <vt:i4>66</vt:i4>
      </vt:variant>
    </vt:vector>
  </HeadingPairs>
  <TitlesOfParts>
    <vt:vector size="76" baseType="lpstr">
      <vt:lpstr>Microsoft YaHei</vt:lpstr>
      <vt:lpstr>Microsoft YaHei UI</vt:lpstr>
      <vt:lpstr>Noto Sans Symbols</vt:lpstr>
      <vt:lpstr>微軟正黑體</vt:lpstr>
      <vt:lpstr>微軟正黑體</vt:lpstr>
      <vt:lpstr>Arial</vt:lpstr>
      <vt:lpstr>Calibri</vt:lpstr>
      <vt:lpstr>Verdana</vt:lpstr>
      <vt:lpstr>Wingdings</vt:lpstr>
      <vt:lpstr>ZH_0628</vt:lpstr>
      <vt:lpstr>全面深化 儲存技術</vt:lpstr>
      <vt:lpstr>在高速的 10GbE 時代加強工作效能</vt:lpstr>
      <vt:lpstr>軟體定義 SSD 外掛預留空間 配置與進階 SSD 快取功能</vt:lpstr>
      <vt:lpstr>SSD 快取新增功能 : 軟體定義 SSD 外掛預留空間配置 (Over Provisioning) SSD 快取啟用唯寫快取 (Write-Only Cache) 功能 SSD 快取支援 RAID  Single/0/1/5/6/10</vt:lpstr>
      <vt:lpstr>PowerPoint 簡報</vt:lpstr>
      <vt:lpstr>SSD 固態硬碟在高速網路時代的重要性</vt:lpstr>
      <vt:lpstr>QNAP 支援 SSD 全域快取與自動分層</vt:lpstr>
      <vt:lpstr>但使用SSD後，高速網路效能仍無法發揮?</vt:lpstr>
      <vt:lpstr>原因：SSD 的工作原理</vt:lpstr>
      <vt:lpstr> 不同的 SSD 持續效能大不同</vt:lpstr>
      <vt:lpstr>SSD內建預留空間配置(Over Provisioning)  </vt:lpstr>
      <vt:lpstr>如何影響 SSD 壽命與效能 (1) </vt:lpstr>
      <vt:lpstr>如何影響 SSD 壽命與效能 (2) </vt:lpstr>
      <vt:lpstr>如何影響 SSD 壽命與效能 (3) </vt:lpstr>
      <vt:lpstr>如何影響 SSD 壽命與效能 (4) </vt:lpstr>
      <vt:lpstr>SSD 外掛預留空間配置對效能影響 </vt:lpstr>
      <vt:lpstr>SSD 外掛預留空間配置                </vt:lpstr>
      <vt:lpstr>軟體定義 SSD 外掛預留空間配置的優勢 </vt:lpstr>
      <vt:lpstr>建立軟體定義 SSD 外掛預留空間配置</vt:lpstr>
      <vt:lpstr>選對 SSD 很困難，選 QNAP 很簡單</vt:lpstr>
      <vt:lpstr>所有 SSD 都需要外掛預留空間配置 (OP) ?</vt:lpstr>
      <vt:lpstr>獨家 SSD 分析工具同時上線 建議最佳 SSD 外掛預留空間配置比例</vt:lpstr>
      <vt:lpstr>PowerPoint 簡報</vt:lpstr>
      <vt:lpstr>在高寫入要求的環境  SSD需要規劃外掛預留空間配置最佳比例</vt:lpstr>
      <vt:lpstr>SSD 全域快取支援組態設定</vt:lpstr>
      <vt:lpstr>導入唯寫快取 (Write-Only)  有效提高 SSD 應用的性價比</vt:lpstr>
      <vt:lpstr>全快閃儲存中採用唯寫快取 搭配外掛預留空間配置</vt:lpstr>
      <vt:lpstr>導入 SSD RAID 5/6 提高 SSD 作唯讀快取時的性價比 </vt:lpstr>
      <vt:lpstr>SSD 快取支援 RAID 5/6 </vt:lpstr>
      <vt:lpstr>QTS 4.3.5 提供最多樣化的快取選擇</vt:lpstr>
      <vt:lpstr>SSD 快取與 Qtier™ 誰的效能更好!?</vt:lpstr>
      <vt:lpstr>新儲存架構: 快照擷取自動包含SSD快取內容</vt:lpstr>
      <vt:lpstr>儲存空間管理與磁碟監控</vt:lpstr>
      <vt:lpstr>儲存空間管理新增功能：</vt:lpstr>
      <vt:lpstr>PowerPoint 簡報</vt:lpstr>
      <vt:lpstr>QNAP 儲存空間配置支援多種設定</vt:lpstr>
      <vt:lpstr>在過去，儲存空間需要非常謹慎分配</vt:lpstr>
      <vt:lpstr>空間不夠用？調整磁碟區大小精靈 </vt:lpstr>
      <vt:lpstr>3 步驟調整磁碟區大小​</vt:lpstr>
      <vt:lpstr>PowerPoint 簡報</vt:lpstr>
      <vt:lpstr>完整、精簡磁碟區可互相轉換</vt:lpstr>
      <vt:lpstr>由檔案總管操作加密磁碟區</vt:lpstr>
      <vt:lpstr>VJBOD 支援基於 RoCE 的 iSER 連線</vt:lpstr>
      <vt:lpstr>甚麼是 iSER (iSCSI Extensions for RDMA)</vt:lpstr>
      <vt:lpstr>透過 iSER 使 VJBOD 效能大幅提升</vt:lpstr>
      <vt:lpstr>輕鬆啟用基於 RoCE 的 iSER</vt:lpstr>
      <vt:lpstr>PowerPoint 簡報</vt:lpstr>
      <vt:lpstr>如何用更智慧的方式確認磁碟狀態</vt:lpstr>
      <vt:lpstr>Seagate IronWolf 健康管理員</vt:lpstr>
      <vt:lpstr>QNAP X Seagate 領先的支援功能</vt:lpstr>
      <vt:lpstr>快照備份與來源端還原操作</vt:lpstr>
      <vt:lpstr>快照備份任務新增功能：</vt:lpstr>
      <vt:lpstr>PowerPoint 簡報</vt:lpstr>
      <vt:lpstr>企業希望有更低的 RTO (還原時間目標) </vt:lpstr>
      <vt:lpstr>快照管理員支援在來源端閱覽、還原檔案</vt:lpstr>
      <vt:lpstr>支援三種由遠端保險庫還原模式</vt:lpstr>
      <vt:lpstr>第四種還原方式：快照匯出/匯入</vt:lpstr>
      <vt:lpstr>提供給檔案伺服器與 iSCSI 伺服器 多樣化的還原方法</vt:lpstr>
      <vt:lpstr>PowerPoint 簡報</vt:lpstr>
      <vt:lpstr>以 10GbE 網路大幅降低資料還原時間</vt:lpstr>
      <vt:lpstr>為什麼第一次快照備份要花很長時間?</vt:lpstr>
      <vt:lpstr>快照備份任務支援首次備份匯出/匯入</vt:lpstr>
      <vt:lpstr> iSCSI LUN 匯出/匯入到不同主機</vt:lpstr>
      <vt:lpstr>在不同備份方式間作更有效的選擇</vt:lpstr>
      <vt:lpstr>在高速的10GbE時代加強工作效能</vt:lpstr>
      <vt:lpstr>QNAP NAS 是您最好的選擇</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Coco Chiang</dc:creator>
  <cp:lastModifiedBy>亞彣 蔡</cp:lastModifiedBy>
  <cp:revision>76</cp:revision>
  <cp:lastPrinted>2018-07-11T10:25:10Z</cp:lastPrinted>
  <dcterms:modified xsi:type="dcterms:W3CDTF">2018-07-13T07:47:18Z</dcterms:modified>
</cp:coreProperties>
</file>