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69"/>
  </p:notesMasterIdLst>
  <p:sldIdLst>
    <p:sldId id="323" r:id="rId2"/>
    <p:sldId id="324" r:id="rId3"/>
    <p:sldId id="325" r:id="rId4"/>
    <p:sldId id="326" r:id="rId5"/>
    <p:sldId id="327" r:id="rId6"/>
    <p:sldId id="407" r:id="rId7"/>
    <p:sldId id="408" r:id="rId8"/>
    <p:sldId id="328" r:id="rId9"/>
    <p:sldId id="329" r:id="rId10"/>
    <p:sldId id="330" r:id="rId11"/>
    <p:sldId id="331" r:id="rId12"/>
    <p:sldId id="397" r:id="rId13"/>
    <p:sldId id="395" r:id="rId14"/>
    <p:sldId id="412" r:id="rId15"/>
    <p:sldId id="394" r:id="rId16"/>
    <p:sldId id="333" r:id="rId17"/>
    <p:sldId id="335" r:id="rId18"/>
    <p:sldId id="382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409" r:id="rId27"/>
    <p:sldId id="343" r:id="rId28"/>
    <p:sldId id="344" r:id="rId29"/>
    <p:sldId id="406" r:id="rId30"/>
    <p:sldId id="346" r:id="rId31"/>
    <p:sldId id="347" r:id="rId32"/>
    <p:sldId id="348" r:id="rId33"/>
    <p:sldId id="393" r:id="rId34"/>
    <p:sldId id="364" r:id="rId35"/>
    <p:sldId id="365" r:id="rId36"/>
    <p:sldId id="366" r:id="rId37"/>
    <p:sldId id="410" r:id="rId38"/>
    <p:sldId id="367" r:id="rId39"/>
    <p:sldId id="368" r:id="rId40"/>
    <p:sldId id="369" r:id="rId41"/>
    <p:sldId id="370" r:id="rId42"/>
    <p:sldId id="371" r:id="rId43"/>
    <p:sldId id="405" r:id="rId44"/>
    <p:sldId id="372" r:id="rId45"/>
    <p:sldId id="373" r:id="rId46"/>
    <p:sldId id="374" r:id="rId47"/>
    <p:sldId id="375" r:id="rId48"/>
    <p:sldId id="413" r:id="rId49"/>
    <p:sldId id="376" r:id="rId50"/>
    <p:sldId id="377" r:id="rId51"/>
    <p:sldId id="378" r:id="rId52"/>
    <p:sldId id="349" r:id="rId53"/>
    <p:sldId id="350" r:id="rId54"/>
    <p:sldId id="351" r:id="rId55"/>
    <p:sldId id="352" r:id="rId56"/>
    <p:sldId id="355" r:id="rId57"/>
    <p:sldId id="354" r:id="rId58"/>
    <p:sldId id="359" r:id="rId59"/>
    <p:sldId id="411" r:id="rId60"/>
    <p:sldId id="357" r:id="rId61"/>
    <p:sldId id="358" r:id="rId62"/>
    <p:sldId id="361" r:id="rId63"/>
    <p:sldId id="362" r:id="rId64"/>
    <p:sldId id="385" r:id="rId65"/>
    <p:sldId id="360" r:id="rId66"/>
    <p:sldId id="379" r:id="rId67"/>
    <p:sldId id="380" r:id="rId6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02"/>
    <a:srgbClr val="00B0F0"/>
    <a:srgbClr val="4472C4"/>
    <a:srgbClr val="E8F4F8"/>
    <a:srgbClr val="51A6BD"/>
    <a:srgbClr val="FFE599"/>
    <a:srgbClr val="2DDF9B"/>
    <a:srgbClr val="D73B37"/>
    <a:srgbClr val="EDEDED"/>
    <a:srgbClr val="4B46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4DD36C9F-329C-4DBD-836A-3F9406CA411F}">
  <a:tblStyle styleId="{4DD36C9F-329C-4DBD-836A-3F9406CA411F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B9A654A-813B-44C4-B551-F29080A3635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A2277E3-44D4-48D6-BAE2-F028E72A9131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82" y="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12T13:56:35.707" idx="2">
    <p:pos x="2855" y="1473"/>
    <p:text>換英文圖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7395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564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066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P10&gt;&gt;</a:t>
            </a: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動畫示意</a:t>
            </a:r>
            <a:r>
              <a:rPr lang="en-US" alt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播完會停留在完整畫面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2265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cs typeface="Arial"/>
                <a:sym typeface="Arial"/>
              </a:rPr>
              <a:t>展開狀態圖非動畫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7135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cs typeface="Arial"/>
                <a:sym typeface="Arial"/>
              </a:rPr>
              <a:t>展開狀態圖非動畫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8942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P13&gt;&gt;</a:t>
            </a: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動畫示意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2626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75027278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資料回寫的起始空間將會降低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2406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17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929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75027278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資料回寫的起始空間將會降低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21472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845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54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6540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73652517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7211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962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70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36521380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48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38377240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83980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27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404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5502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198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30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777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31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912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3246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IO Aware and Tiering On Demand</a:t>
            </a:r>
            <a:endParaRPr/>
          </a:p>
          <a:p>
            <a:pPr marL="17145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endParaRPr sz="12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8824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33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Shape 5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0" name="Shape 59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35967978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8567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7907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Shape 6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92494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36496673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4145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38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Shape 6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3" name="Shape 62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7014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39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200">
                <a:latin typeface="Calibri"/>
                <a:ea typeface="Calibri"/>
                <a:cs typeface="Calibri"/>
                <a:sym typeface="Calibri"/>
              </a:rPr>
              <a:t>online變更, 不需要copy data出來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20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Shape 6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3" name="Shape 67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3759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36521380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4087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Shape 7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3" name="Shape 70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346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2676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Shape 7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3" name="Shape 70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5143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Shape 7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3" name="Shape 70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7675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Shape 7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3" name="Shape 70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031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47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Shape 7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3" name="Shape 70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95389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36521380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486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Shape 7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8" name="Shape 72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39160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Shape 7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9" name="Shape 73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2321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Shape 7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0" name="Shape 75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4094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9330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6409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70993439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90086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74247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39094200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2438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2204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36521380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2767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36588464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7921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60505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9543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5101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Shape 5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257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Shape 5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74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4376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7208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Shape 7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38377240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65510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Shape 7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7647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817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>
              <a:buNone/>
            </a:pP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938669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1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user\Desktop\20180411_QTS 4.3.5網路與虛擬交換器-01.png">
            <a:extLst>
              <a:ext uri="{FF2B5EF4-FFF2-40B4-BE49-F238E27FC236}">
                <a16:creationId xmlns:a16="http://schemas.microsoft.com/office/drawing/2014/main" id="{1B70D09C-84D9-400A-8E0C-B039000B4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4500"/>
            <a:ext cx="9151959" cy="5151600"/>
          </a:xfrm>
          <a:prstGeom prst="rect">
            <a:avLst/>
          </a:prstGeom>
          <a:noFill/>
        </p:spPr>
      </p:pic>
      <p:pic>
        <p:nvPicPr>
          <p:cNvPr id="7" name="Picture 3" descr="C:\Users\user\Desktop\20180411_QTS 4.3.5網路與虛擬交換器-0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4500"/>
            <a:ext cx="9151959" cy="5151600"/>
          </a:xfrm>
          <a:prstGeom prst="rect">
            <a:avLst/>
          </a:prstGeom>
          <a:noFill/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72C1E70-8348-4E6C-8667-12C2EAD21D32}"/>
              </a:ext>
            </a:extLst>
          </p:cNvPr>
          <p:cNvSpPr/>
          <p:nvPr/>
        </p:nvSpPr>
        <p:spPr>
          <a:xfrm>
            <a:off x="0" y="0"/>
            <a:ext cx="9151959" cy="852407"/>
          </a:xfrm>
          <a:prstGeom prst="rect">
            <a:avLst/>
          </a:prstGeom>
          <a:gradFill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7158" y="1590935"/>
            <a:ext cx="8643998" cy="11017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69266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0621411-D00D-4530-83DE-A37039022C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64" y="273192"/>
            <a:ext cx="1258864" cy="234000"/>
          </a:xfrm>
          <a:prstGeom prst="rect">
            <a:avLst/>
          </a:prstGeom>
        </p:spPr>
      </p:pic>
      <p:pic>
        <p:nvPicPr>
          <p:cNvPr id="13" name="Shape 10">
            <a:extLst>
              <a:ext uri="{FF2B5EF4-FFF2-40B4-BE49-F238E27FC236}">
                <a16:creationId xmlns:a16="http://schemas.microsoft.com/office/drawing/2014/main" id="{E094860F-392D-4CC5-A19E-5E22F0F6016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" y="4723013"/>
            <a:ext cx="9140554" cy="4204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195C8CB-639F-48D7-A607-51FEC76DE569}"/>
              </a:ext>
            </a:extLst>
          </p:cNvPr>
          <p:cNvSpPr/>
          <p:nvPr/>
        </p:nvSpPr>
        <p:spPr>
          <a:xfrm>
            <a:off x="0" y="0"/>
            <a:ext cx="9151959" cy="852407"/>
          </a:xfrm>
          <a:prstGeom prst="rect">
            <a:avLst/>
          </a:prstGeom>
          <a:gradFill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Shape 10">
            <a:extLst>
              <a:ext uri="{FF2B5EF4-FFF2-40B4-BE49-F238E27FC236}">
                <a16:creationId xmlns:a16="http://schemas.microsoft.com/office/drawing/2014/main" id="{841E3F86-2B7A-40E3-AB2B-5924FE85A869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" y="4723013"/>
            <a:ext cx="9140554" cy="420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66B631F-0466-4CBB-9024-39944EC21E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64" y="273192"/>
            <a:ext cx="1258864" cy="234000"/>
          </a:xfrm>
          <a:prstGeom prst="rect">
            <a:avLst/>
          </a:prstGeom>
        </p:spPr>
      </p:pic>
      <p:pic>
        <p:nvPicPr>
          <p:cNvPr id="14" name="Picture 3" descr="C:\Users\user\Desktop\20180411_QTS 4.3.5網路與虛擬交換器-01.png">
            <a:extLst>
              <a:ext uri="{FF2B5EF4-FFF2-40B4-BE49-F238E27FC236}">
                <a16:creationId xmlns:a16="http://schemas.microsoft.com/office/drawing/2014/main" id="{09604AAD-7A53-4CBC-974F-F7AB371CC5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4500"/>
            <a:ext cx="9151959" cy="5151600"/>
          </a:xfrm>
          <a:prstGeom prst="rect">
            <a:avLst/>
          </a:prstGeom>
          <a:noFill/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1B3148D-C4B1-4EC2-879A-CF553ECB5693}"/>
              </a:ext>
            </a:extLst>
          </p:cNvPr>
          <p:cNvSpPr/>
          <p:nvPr userDrawn="1"/>
        </p:nvSpPr>
        <p:spPr>
          <a:xfrm>
            <a:off x="0" y="0"/>
            <a:ext cx="9151959" cy="852407"/>
          </a:xfrm>
          <a:prstGeom prst="rect">
            <a:avLst/>
          </a:prstGeom>
          <a:gradFill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Shape 10">
            <a:extLst>
              <a:ext uri="{FF2B5EF4-FFF2-40B4-BE49-F238E27FC236}">
                <a16:creationId xmlns:a16="http://schemas.microsoft.com/office/drawing/2014/main" id="{73592E7A-14D6-48C4-9CBC-759FABE6551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" y="4723013"/>
            <a:ext cx="9140554" cy="420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4BFE22B-8169-4D52-9ACC-B906F294A7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64" y="273192"/>
            <a:ext cx="1258864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943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Picture 2" descr="C:\Users\user\Desktop\20180411_QTS 4.3.5網路與虛擬交換器-03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60" y="0"/>
            <a:ext cx="9145562" cy="5148000"/>
          </a:xfrm>
          <a:prstGeom prst="rect">
            <a:avLst/>
          </a:prstGeom>
          <a:noFill/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7180" y="1226715"/>
            <a:ext cx="4391918" cy="1587026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EB91DC3-1F4F-435A-A7E9-C3311F4CF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64" y="273192"/>
            <a:ext cx="1258864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762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8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>
  <p:cSld name="只有標題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63C3739-C0FD-9642-B03B-07430F26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5552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987972"/>
            <a:ext cx="8520600" cy="3530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85000"/>
              <a:buFontTx/>
              <a:buNone/>
              <a:tabLst/>
              <a:defRPr sz="20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○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794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■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●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○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00"/>
              <a:buFont typeface="Arial"/>
              <a:buChar char="■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8C4D7CA-DA8B-BF42-9991-758F1D81C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25303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63626"/>
            <a:ext cx="8229600" cy="3539905"/>
          </a:xfr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CF2BAA11-3B10-A842-8CC1-6601F29D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5471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CF2BAA11-3B10-A842-8CC1-6601F29D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D847FFC-05EB-4D19-B67E-208F58E98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" y="1839305"/>
            <a:ext cx="9150681" cy="330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1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E7C429-4B36-F346-8C1F-AC719AA6E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750421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047707B-2E4C-47A2-9018-853EB60D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2E7C429-4B36-F346-8C1F-AC719AA6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5" y="107400"/>
            <a:ext cx="8790835" cy="857250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BBE38B1-4DC4-44EA-A95D-CB5BB1E23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900" y="106217"/>
            <a:ext cx="871521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4526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858BD3B-939B-4317-9665-B91A154062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6" y="0"/>
            <a:ext cx="9141128" cy="51435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45775" y="206375"/>
            <a:ext cx="8892646" cy="85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72000" tIns="45720" rIns="72000" bIns="45720" rtlCol="0" anchor="ctr">
            <a:normAutofit/>
          </a:bodyPr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6F2E0C8-F197-4DD3-8A3F-C7A4BE5DA01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900" y="106217"/>
            <a:ext cx="871521" cy="162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4140861-C1B4-4F45-A1A1-F11BA6C5B7D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900" y="106217"/>
            <a:ext cx="871521" cy="162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C4991A7-88FE-424D-B2E5-34F01B481B0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900" y="106217"/>
            <a:ext cx="871521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7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7" r:id="rId4"/>
    <p:sldLayoutId id="2147483682" r:id="rId5"/>
    <p:sldLayoutId id="2147483689" r:id="rId6"/>
    <p:sldLayoutId id="2147483686" r:id="rId7"/>
    <p:sldLayoutId id="2147483688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icrosoft JhengHei" panose="020B0604030504040204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85000"/>
        <a:buFont typeface="Wingdings" pitchFamily="2" charset="2"/>
        <a:buChar char="l"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k.intel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windows-server/storage/storage-spaces/understand-the-cach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12.emf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22.emf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4.png"/><Relationship Id="rId7" Type="http://schemas.openxmlformats.org/officeDocument/2006/relationships/image" Target="../media/image13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9.emf"/><Relationship Id="rId4" Type="http://schemas.openxmlformats.org/officeDocument/2006/relationships/image" Target="../media/image1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10" Type="http://schemas.openxmlformats.org/officeDocument/2006/relationships/image" Target="../media/image159.emf"/><Relationship Id="rId4" Type="http://schemas.openxmlformats.org/officeDocument/2006/relationships/image" Target="../media/image154.png"/><Relationship Id="rId9" Type="http://schemas.openxmlformats.org/officeDocument/2006/relationships/image" Target="../media/image15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0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image" Target="../media/image161.png"/><Relationship Id="rId4" Type="http://schemas.openxmlformats.org/officeDocument/2006/relationships/image" Target="../media/image15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1">
            <a:extLst>
              <a:ext uri="{FF2B5EF4-FFF2-40B4-BE49-F238E27FC236}">
                <a16:creationId xmlns:a16="http://schemas.microsoft.com/office/drawing/2014/main" id="{875D8730-99D8-4E93-870F-F9EC1CFE845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32774" y="2205986"/>
            <a:ext cx="8093966" cy="1101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4800"/>
            </a:pPr>
            <a:r>
              <a:rPr lang="en-US" altLang="zh-TW" sz="4000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Dive Deep Into Storage Technology</a:t>
            </a:r>
            <a:endParaRPr lang="zh-TW" altLang="en-US" sz="4000" dirty="0">
              <a:latin typeface="+mj-lt"/>
            </a:endParaRPr>
          </a:p>
        </p:txBody>
      </p:sp>
      <p:sp>
        <p:nvSpPr>
          <p:cNvPr id="13" name="Shape 73">
            <a:extLst>
              <a:ext uri="{FF2B5EF4-FFF2-40B4-BE49-F238E27FC236}">
                <a16:creationId xmlns:a16="http://schemas.microsoft.com/office/drawing/2014/main" id="{6ABD9F90-8953-4FFC-9158-C2843A17E8B4}"/>
              </a:ext>
            </a:extLst>
          </p:cNvPr>
          <p:cNvSpPr/>
          <p:nvPr/>
        </p:nvSpPr>
        <p:spPr>
          <a:xfrm>
            <a:off x="1453760" y="1361752"/>
            <a:ext cx="6461309" cy="48529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">
                <a:srgbClr val="000000">
                  <a:alpha val="0"/>
                </a:srgbClr>
              </a:gs>
              <a:gs pos="24000">
                <a:srgbClr val="000000"/>
              </a:gs>
              <a:gs pos="78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Shape 75" descr="NAS.png">
            <a:extLst>
              <a:ext uri="{FF2B5EF4-FFF2-40B4-BE49-F238E27FC236}">
                <a16:creationId xmlns:a16="http://schemas.microsoft.com/office/drawing/2014/main" id="{B514AA5E-E20A-45C6-A4FE-EB8B49E9985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093" y="1229028"/>
            <a:ext cx="2471715" cy="7507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72">
            <a:extLst>
              <a:ext uri="{FF2B5EF4-FFF2-40B4-BE49-F238E27FC236}">
                <a16:creationId xmlns:a16="http://schemas.microsoft.com/office/drawing/2014/main" id="{4F307E0B-55D5-42AF-8954-6B52347BCCD1}"/>
              </a:ext>
            </a:extLst>
          </p:cNvPr>
          <p:cNvSpPr txBox="1">
            <a:spLocks/>
          </p:cNvSpPr>
          <p:nvPr/>
        </p:nvSpPr>
        <p:spPr>
          <a:xfrm>
            <a:off x="5055403" y="1253647"/>
            <a:ext cx="2871915" cy="491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altLang="zh-TW" sz="2800" dirty="0">
                <a:latin typeface="+mj-lt"/>
                <a:ea typeface="微軟正黑體" panose="020B0604030504040204" pitchFamily="34" charset="-120"/>
              </a:rPr>
              <a:t>Preview</a:t>
            </a:r>
            <a:endParaRPr lang="zh-TW" dirty="0">
              <a:latin typeface="+mj-lt"/>
            </a:endParaRPr>
          </a:p>
        </p:txBody>
      </p:sp>
      <p:pic>
        <p:nvPicPr>
          <p:cNvPr id="19" name="Shape 74" descr="NAS.png">
            <a:extLst>
              <a:ext uri="{FF2B5EF4-FFF2-40B4-BE49-F238E27FC236}">
                <a16:creationId xmlns:a16="http://schemas.microsoft.com/office/drawing/2014/main" id="{B1B5E7AD-BBEB-4EBA-A7B6-2BC2D0C058D3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878" y="547420"/>
            <a:ext cx="3048837" cy="18237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AB25F7D-5366-4F5E-A83A-EB0025DC38D4}"/>
              </a:ext>
            </a:extLst>
          </p:cNvPr>
          <p:cNvSpPr txBox="1"/>
          <p:nvPr/>
        </p:nvSpPr>
        <p:spPr>
          <a:xfrm>
            <a:off x="36944" y="3509546"/>
            <a:ext cx="4119461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</a:rPr>
              <a:t>Software-defined Additional SSD Over-provisioning and </a:t>
            </a:r>
            <a:br>
              <a:rPr lang="en-US" altLang="zh-TW" sz="1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</a:rPr>
            </a:br>
            <a:r>
              <a:rPr lang="en-US" altLang="zh-TW" sz="1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</a:rPr>
              <a:t>Advanced SSD Cache</a:t>
            </a:r>
            <a:endParaRPr lang="en-US" sz="1800" dirty="0">
              <a:solidFill>
                <a:srgbClr val="FFFFFF"/>
              </a:solidFill>
              <a:latin typeface="+mj-lt"/>
              <a:ea typeface="Microsoft JhengHei"/>
            </a:endParaRPr>
          </a:p>
          <a:p>
            <a:pPr algn="ctr"/>
            <a:endParaRPr lang="zh-TW" altLang="en-US" sz="1800" b="1" dirty="0">
              <a:solidFill>
                <a:srgbClr val="FFFFFF"/>
              </a:solidFill>
              <a:latin typeface="+mj-lt"/>
              <a:ea typeface="Microsoft JhengHei"/>
            </a:endParaRP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BF9C0E3B-5BCD-499C-9500-3FC132E7C194}"/>
              </a:ext>
            </a:extLst>
          </p:cNvPr>
          <p:cNvCxnSpPr/>
          <p:nvPr/>
        </p:nvCxnSpPr>
        <p:spPr>
          <a:xfrm>
            <a:off x="4126170" y="3559690"/>
            <a:ext cx="6724" cy="735106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F053F2E1-B356-484F-B109-B299C443B242}"/>
              </a:ext>
            </a:extLst>
          </p:cNvPr>
          <p:cNvSpPr txBox="1"/>
          <p:nvPr/>
        </p:nvSpPr>
        <p:spPr>
          <a:xfrm>
            <a:off x="6702937" y="3516688"/>
            <a:ext cx="2149750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</a:rPr>
              <a:t>Remote Snapshot Vault Restore and Export</a:t>
            </a:r>
            <a:endParaRPr lang="zh-TW" sz="18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Microsoft JhengHei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24CF6F8F-9F51-4661-B8FE-06B4EDF8DF6C}"/>
              </a:ext>
            </a:extLst>
          </p:cNvPr>
          <p:cNvCxnSpPr>
            <a:cxnSpLocks/>
          </p:cNvCxnSpPr>
          <p:nvPr/>
        </p:nvCxnSpPr>
        <p:spPr>
          <a:xfrm>
            <a:off x="6431495" y="3539668"/>
            <a:ext cx="6724" cy="735106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8DC8011-8F8E-409B-903D-206DE87F75D2}"/>
              </a:ext>
            </a:extLst>
          </p:cNvPr>
          <p:cNvSpPr txBox="1"/>
          <p:nvPr/>
        </p:nvSpPr>
        <p:spPr>
          <a:xfrm>
            <a:off x="3981569" y="3524245"/>
            <a:ext cx="2596028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</a:rPr>
              <a:t>Storage Space Management and Monitoring</a:t>
            </a:r>
            <a:endParaRPr lang="zh-TW" sz="1800" dirty="0">
              <a:solidFill>
                <a:srgbClr val="FFFFFF"/>
              </a:solidFill>
              <a:latin typeface="+mj-lt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042217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10">
            <a:extLst>
              <a:ext uri="{FF2B5EF4-FFF2-40B4-BE49-F238E27FC236}">
                <a16:creationId xmlns:a16="http://schemas.microsoft.com/office/drawing/2014/main" id="{2281EBFE-DA47-4C4B-A5E3-E9BD89798EAD}"/>
              </a:ext>
            </a:extLst>
          </p:cNvPr>
          <p:cNvSpPr/>
          <p:nvPr/>
        </p:nvSpPr>
        <p:spPr>
          <a:xfrm>
            <a:off x="3370424" y="2369683"/>
            <a:ext cx="5460717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3200" dirty="0">
                <a:latin typeface="+mj-lt"/>
                <a:ea typeface="Microsoft JhengHei"/>
              </a:rPr>
              <a:t> Different SSDs have Different Performance!</a:t>
            </a:r>
            <a:endParaRPr lang="zh-TW" sz="3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72A533CB-082E-4748-A835-276A26C723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2768" y="1063625"/>
            <a:ext cx="8045450" cy="15462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/>
              <a:t>In </a:t>
            </a:r>
            <a:r>
              <a:rPr lang="en" altLang="zh-TW" dirty="0"/>
              <a:t>QNAP Lab</a:t>
            </a:r>
            <a:r>
              <a:rPr lang="en" altLang="zh-TW"/>
              <a:t>, </a:t>
            </a:r>
            <a:r>
              <a:rPr lang="en-US" altLang="zh-TW" dirty="0"/>
              <a:t>engineers </a:t>
            </a:r>
            <a:r>
              <a:rPr lang="en-US" altLang="zh-TW"/>
              <a:t>use</a:t>
            </a:r>
            <a:r>
              <a:rPr lang="zh-TW" altLang="en-US"/>
              <a:t> </a:t>
            </a:r>
            <a:r>
              <a:rPr lang="en" altLang="zh-TW" dirty="0"/>
              <a:t>FIO to </a:t>
            </a:r>
            <a:r>
              <a:rPr lang="en" altLang="zh-TW"/>
              <a:t>test </a:t>
            </a:r>
            <a:r>
              <a:rPr lang="en-US" altLang="zh-TW"/>
              <a:t>different</a:t>
            </a:r>
            <a:r>
              <a:rPr lang="zh-TW" altLang="en-US"/>
              <a:t> </a:t>
            </a:r>
            <a:r>
              <a:rPr lang="en" altLang="zh-TW"/>
              <a:t>SSD</a:t>
            </a:r>
            <a:r>
              <a:rPr lang="en-US" altLang="zh-TW"/>
              <a:t>s</a:t>
            </a:r>
            <a:r>
              <a:rPr lang="en" altLang="zh-TW" dirty="0"/>
              <a:t>, </a:t>
            </a:r>
            <a:r>
              <a:rPr lang="en" altLang="zh-TW"/>
              <a:t>and </a:t>
            </a:r>
            <a:r>
              <a:rPr lang="en-US" altLang="zh-TW" dirty="0"/>
              <a:t>all SSD have showed consistent write performance degrade.</a:t>
            </a:r>
            <a:endParaRPr lang="zh-TW" altLang="en-US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TW" dirty="0"/>
              <a:t>Different </a:t>
            </a:r>
            <a:r>
              <a:rPr lang="en-US" altLang="zh-TW"/>
              <a:t>SSD controllers</a:t>
            </a:r>
            <a:r>
              <a:rPr lang="en-US" altLang="zh-TW" dirty="0"/>
              <a:t>' algorithm </a:t>
            </a:r>
            <a:r>
              <a:rPr lang="en-US" altLang="zh-TW"/>
              <a:t>and </a:t>
            </a:r>
            <a:r>
              <a:rPr lang="en-US" altLang="zh-TW" dirty="0"/>
              <a:t>Garbage Collection mechanism will affect the long term performance</a:t>
            </a:r>
            <a:endParaRPr lang="zh-TW" altLang="en-US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zh-TW" altLang="en-US" dirty="0"/>
          </a:p>
        </p:txBody>
      </p:sp>
      <p:pic>
        <p:nvPicPr>
          <p:cNvPr id="4" name="圖片 5" descr="一張含有 文字, 地圖 的圖片&#10;&#10;描述是以高可信度產生">
            <a:extLst>
              <a:ext uri="{FF2B5EF4-FFF2-40B4-BE49-F238E27FC236}">
                <a16:creationId xmlns:a16="http://schemas.microsoft.com/office/drawing/2014/main" id="{3B6820DB-8C19-441D-9609-0D86A7AA9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888" y="2775685"/>
            <a:ext cx="5155894" cy="212987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876FFCF-09BA-4AD9-821D-EB5289B0C7E3}"/>
              </a:ext>
            </a:extLst>
          </p:cNvPr>
          <p:cNvSpPr txBox="1"/>
          <p:nvPr/>
        </p:nvSpPr>
        <p:spPr>
          <a:xfrm>
            <a:off x="3531888" y="2498687"/>
            <a:ext cx="515589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Different SSD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 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in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 </a:t>
            </a:r>
            <a:r>
              <a:rPr lang="en-US" altLang="en-US" sz="12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QNAP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en-US" sz="12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NAS’s </a:t>
            </a:r>
            <a:r>
              <a:rPr lang="zh-TW" sz="12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FIO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consistent performance </a:t>
            </a:r>
          </a:p>
          <a:p>
            <a:pPr algn="ctr"/>
            <a:r>
              <a:rPr lang="zh-TW" altLang="en-US" sz="12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zh-TW" sz="12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(IOpattern: RW-4K):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 </a:t>
            </a:r>
          </a:p>
        </p:txBody>
      </p:sp>
      <p:pic>
        <p:nvPicPr>
          <p:cNvPr id="11" name="圖片 10" descr="對話框-03.png">
            <a:extLst>
              <a:ext uri="{FF2B5EF4-FFF2-40B4-BE49-F238E27FC236}">
                <a16:creationId xmlns:a16="http://schemas.microsoft.com/office/drawing/2014/main" id="{C3B6B0D3-8CFC-4AD2-9F78-6E6146B1A1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0704">
            <a:off x="-19243" y="2422280"/>
            <a:ext cx="2334752" cy="1997924"/>
          </a:xfrm>
          <a:prstGeom prst="rect">
            <a:avLst/>
          </a:prstGeom>
        </p:spPr>
      </p:pic>
      <p:sp>
        <p:nvSpPr>
          <p:cNvPr id="12" name="Shape 179">
            <a:extLst>
              <a:ext uri="{FF2B5EF4-FFF2-40B4-BE49-F238E27FC236}">
                <a16:creationId xmlns:a16="http://schemas.microsoft.com/office/drawing/2014/main" id="{A1970FB0-795A-42E3-9935-FB8968640268}"/>
              </a:ext>
            </a:extLst>
          </p:cNvPr>
          <p:cNvSpPr/>
          <p:nvPr/>
        </p:nvSpPr>
        <p:spPr>
          <a:xfrm rot="21028735">
            <a:off x="323216" y="2695195"/>
            <a:ext cx="1715444" cy="1231795"/>
          </a:xfrm>
          <a:prstGeom prst="wedgeRectCallout">
            <a:avLst>
              <a:gd name="adj1" fmla="val 72841"/>
              <a:gd name="adj2" fmla="val 31186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 panose="020B0604030504040204" pitchFamily="34" charset="-120"/>
              </a:rPr>
              <a:t>How can storage vendor help to ensure SSD has expected performance ?</a:t>
            </a:r>
          </a:p>
        </p:txBody>
      </p:sp>
      <p:pic>
        <p:nvPicPr>
          <p:cNvPr id="13" name="圖片 5" descr="一張含有 個人, 室內, 坐, 男人 的圖片&#10;&#10;描述是以非常高的可信度產生">
            <a:extLst>
              <a:ext uri="{FF2B5EF4-FFF2-40B4-BE49-F238E27FC236}">
                <a16:creationId xmlns:a16="http://schemas.microsoft.com/office/drawing/2014/main" id="{09C6BEAE-4365-4F56-88B5-8DD05D6533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700" y="2471147"/>
            <a:ext cx="2479221" cy="2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80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CF55D1C7-53A6-9D4E-A1D7-FCB18130C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37" y="1057633"/>
            <a:ext cx="8710665" cy="18864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" altLang="zh-TW" sz="1800" dirty="0">
                <a:latin typeface="+mj-lt"/>
              </a:rPr>
              <a:t>SSD </a:t>
            </a:r>
            <a:r>
              <a:rPr kumimoji="1" lang="en-US" altLang="zh-TW" sz="1800" dirty="0">
                <a:latin typeface="+mj-lt"/>
              </a:rPr>
              <a:t>as</a:t>
            </a:r>
            <a:r>
              <a:rPr kumimoji="1" lang="zh-TW" altLang="en-US" sz="1800" dirty="0">
                <a:latin typeface="+mj-lt"/>
              </a:rPr>
              <a:t> </a:t>
            </a:r>
            <a:r>
              <a:rPr kumimoji="1" lang="en" altLang="zh-TW" sz="1800" dirty="0">
                <a:latin typeface="+mj-lt"/>
              </a:rPr>
              <a:t>Flash </a:t>
            </a:r>
            <a:r>
              <a:rPr kumimoji="1" lang="en-US" altLang="zh-TW" sz="1800" dirty="0">
                <a:latin typeface="+mj-lt"/>
              </a:rPr>
              <a:t>storage, it capacity should be presented with </a:t>
            </a:r>
            <a:r>
              <a:rPr kumimoji="1" lang="zh-TW" altLang="en-US" sz="1800" dirty="0">
                <a:latin typeface="+mj-lt"/>
              </a:rPr>
              <a:t>G</a:t>
            </a:r>
            <a:r>
              <a:rPr kumimoji="1" lang="en-US" altLang="zh-TW" sz="1800" dirty="0" err="1">
                <a:latin typeface="+mj-lt"/>
              </a:rPr>
              <a:t>ibibyte</a:t>
            </a:r>
            <a:r>
              <a:rPr kumimoji="1" lang="en-US" altLang="zh-TW" sz="1800" dirty="0">
                <a:latin typeface="+mj-lt"/>
              </a:rPr>
              <a:t> (</a:t>
            </a:r>
            <a:r>
              <a:rPr kumimoji="1" lang="en" altLang="zh-TW" sz="1800" dirty="0">
                <a:latin typeface="+mj-lt"/>
              </a:rPr>
              <a:t>GiB) </a:t>
            </a:r>
            <a:r>
              <a:rPr lang="en" altLang="zh-TW" sz="1800" dirty="0">
                <a:latin typeface="+mj-lt"/>
              </a:rPr>
              <a:t> </a:t>
            </a:r>
            <a:br>
              <a:rPr lang="en" altLang="zh-TW" sz="1800" dirty="0">
                <a:latin typeface="+mj-lt"/>
              </a:rPr>
            </a:br>
            <a:r>
              <a:rPr lang="en" sz="1800" dirty="0">
                <a:latin typeface="+mj-lt"/>
              </a:rPr>
              <a:t>2^30 = 1,073,741,824 Bytes</a:t>
            </a:r>
            <a:r>
              <a:rPr lang="zh-TW" altLang="en" sz="1800" dirty="0">
                <a:latin typeface="+mj-lt"/>
              </a:rPr>
              <a:t>。</a:t>
            </a:r>
            <a:endParaRPr lang="en" sz="1800" i="1" dirty="0">
              <a:latin typeface="+mj-lt"/>
            </a:endParaRPr>
          </a:p>
          <a:p>
            <a:r>
              <a:rPr lang="en-US" altLang="zh-TW" sz="1800" dirty="0">
                <a:latin typeface="+mj-lt"/>
              </a:rPr>
              <a:t>As storage device, SSD actually report it's capacity back with </a:t>
            </a:r>
            <a:r>
              <a:rPr lang="zh-TW" altLang="en" sz="1800" dirty="0">
                <a:latin typeface="+mj-lt"/>
              </a:rPr>
              <a:t>G</a:t>
            </a:r>
            <a:r>
              <a:rPr lang="en-US" altLang="zh-TW" sz="1800" dirty="0" err="1">
                <a:latin typeface="+mj-lt"/>
              </a:rPr>
              <a:t>igabyte</a:t>
            </a:r>
            <a:r>
              <a:rPr lang="zh-TW" altLang="en-US" sz="1800" dirty="0">
                <a:latin typeface="+mj-lt"/>
              </a:rPr>
              <a:t> </a:t>
            </a:r>
            <a:r>
              <a:rPr lang="en-US" altLang="zh-TW" sz="1800" dirty="0">
                <a:latin typeface="+mj-lt"/>
              </a:rPr>
              <a:t>(GB) </a:t>
            </a:r>
            <a:br>
              <a:rPr lang="en-US" altLang="zh-TW" sz="1800" dirty="0">
                <a:latin typeface="+mj-lt"/>
              </a:rPr>
            </a:br>
            <a:r>
              <a:rPr lang="en-US" altLang="zh-TW" sz="1800" dirty="0">
                <a:latin typeface="+mj-lt"/>
              </a:rPr>
              <a:t>10^9 = </a:t>
            </a:r>
            <a:r>
              <a:rPr lang="en-US" sz="1800" dirty="0">
                <a:latin typeface="+mj-lt"/>
              </a:rPr>
              <a:t>1,000,000,000 Bytes</a:t>
            </a:r>
            <a:r>
              <a:rPr lang="zh-TW" altLang="en-US" sz="1800" dirty="0">
                <a:latin typeface="+mj-lt"/>
              </a:rPr>
              <a:t>。</a:t>
            </a:r>
          </a:p>
          <a:p>
            <a:r>
              <a:rPr lang="en-US" altLang="zh-TW" sz="1800" dirty="0">
                <a:latin typeface="+mj-lt"/>
              </a:rPr>
              <a:t>Every </a:t>
            </a:r>
            <a:r>
              <a:rPr lang="zh-TW" altLang="en-US" sz="1800" dirty="0">
                <a:latin typeface="+mj-lt"/>
              </a:rPr>
              <a:t>GB </a:t>
            </a:r>
            <a:r>
              <a:rPr lang="en-US" altLang="zh-TW" sz="1800" dirty="0">
                <a:latin typeface="+mj-lt"/>
              </a:rPr>
              <a:t>in SSD contain </a:t>
            </a:r>
            <a:r>
              <a:rPr lang="zh-TW" altLang="en-US" sz="1800" dirty="0">
                <a:latin typeface="+mj-lt"/>
              </a:rPr>
              <a:t>73,741,824 Bytes(7.37%) </a:t>
            </a:r>
            <a:r>
              <a:rPr lang="en-US" altLang="zh-TW" sz="1800" dirty="0">
                <a:latin typeface="+mj-lt"/>
              </a:rPr>
              <a:t>for the </a:t>
            </a:r>
            <a:r>
              <a:rPr lang="zh-TW" altLang="en-US" sz="1800" dirty="0">
                <a:latin typeface="+mj-lt"/>
              </a:rPr>
              <a:t>Gar</a:t>
            </a:r>
            <a:r>
              <a:rPr lang="en-US" altLang="zh-TW" sz="1800" dirty="0" err="1">
                <a:latin typeface="+mj-lt"/>
              </a:rPr>
              <a:t>ba</a:t>
            </a:r>
            <a:r>
              <a:rPr lang="en-US" altLang="en-US" sz="1800" dirty="0" err="1">
                <a:latin typeface="+mj-lt"/>
              </a:rPr>
              <a:t>ge</a:t>
            </a:r>
            <a:r>
              <a:rPr lang="zh-TW" altLang="en-US" sz="1800" dirty="0">
                <a:latin typeface="+mj-lt"/>
              </a:rPr>
              <a:t> Collection </a:t>
            </a:r>
            <a:r>
              <a:rPr lang="en-US" altLang="zh-TW" sz="1800" dirty="0">
                <a:latin typeface="+mj-lt"/>
              </a:rPr>
              <a:t>operation, and enterprise SSD may reserved more!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06668" y="206376"/>
            <a:ext cx="9238593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>
                <a:sym typeface="Microsoft JhengHei"/>
              </a:rPr>
              <a:t>SSD</a:t>
            </a:r>
            <a:r>
              <a:rPr lang="en-US" altLang="zh-TW" dirty="0">
                <a:sym typeface="Microsoft JhengHei"/>
              </a:rPr>
              <a:t> </a:t>
            </a:r>
            <a:r>
              <a:rPr lang="en-US" altLang="zh-TW">
                <a:sym typeface="Microsoft JhengHei"/>
              </a:rPr>
              <a:t>Internal Over-</a:t>
            </a:r>
            <a:r>
              <a:rPr lang="en-US" altLang="zh-TW" dirty="0">
                <a:sym typeface="Microsoft JhengHei"/>
              </a:rPr>
              <a:t>provisioning</a:t>
            </a:r>
            <a:r>
              <a:rPr lang="zh-TW" altLang="en-US" dirty="0">
                <a:sym typeface="Microsoft JhengHei"/>
              </a:rPr>
              <a:t>  </a:t>
            </a:r>
            <a:endParaRPr dirty="0">
              <a:sym typeface="Microsoft JhengHei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142926" y="4943445"/>
            <a:ext cx="2868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Source: https://www.kingston.com/us/ssd/maintaining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285597" y="4680654"/>
            <a:ext cx="7321386" cy="20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In the NAS system, all capacity are actually be calculated and showed in the </a:t>
            </a:r>
            <a:r>
              <a:rPr lang="en-US" altLang="zh-TW" sz="800" i="0" u="none" strike="noStrike" cap="none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GiB</a:t>
            </a:r>
            <a:r>
              <a:rPr lang="en-US" alt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 format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https://www.s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eaga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t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e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.com/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tw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zh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/tech-insight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s/ssd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-over-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prov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ning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</a:rPr>
              <a:t>-benefits-master-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</a:rPr>
              <a:t>ti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</a:rPr>
              <a:t>/</a:t>
            </a:r>
            <a:endParaRPr sz="800" i="0" u="none" strike="noStrike" cap="none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280835"/>
              </p:ext>
            </p:extLst>
          </p:nvPr>
        </p:nvGraphicFramePr>
        <p:xfrm>
          <a:off x="284901" y="2944070"/>
          <a:ext cx="8488803" cy="1729474"/>
        </p:xfrm>
        <a:graphic>
          <a:graphicData uri="http://schemas.openxmlformats.org/drawingml/2006/table">
            <a:tbl>
              <a:tblPr firstRow="1" bandRow="1">
                <a:tableStyleId>{4DD36C9F-329C-4DBD-836A-3F9406CA411F}</a:tableStyleId>
              </a:tblPr>
              <a:tblGrid>
                <a:gridCol w="1750697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1546606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1458390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180792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  <a:gridCol w="1925190">
                  <a:extLst>
                    <a:ext uri="{9D8B030D-6E8A-4147-A177-3AD203B41FA5}">
                      <a16:colId xmlns:a16="http://schemas.microsoft.com/office/drawing/2014/main" val="3052055792"/>
                    </a:ext>
                  </a:extLst>
                </a:gridCol>
              </a:tblGrid>
              <a:tr h="7686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 dirty="0"/>
                        <a:t>SSD </a:t>
                      </a:r>
                      <a:r>
                        <a:rPr lang="en-US" altLang="zh-TW" sz="1400" b="1" dirty="0"/>
                        <a:t>actual</a:t>
                      </a:r>
                      <a:r>
                        <a:rPr lang="en-US" altLang="zh-TW" sz="1400" b="1" baseline="0" dirty="0"/>
                        <a:t> size</a:t>
                      </a:r>
                      <a:endParaRPr lang="zh-TW" altLang="en-US" sz="1400" b="1" dirty="0"/>
                    </a:p>
                    <a:p>
                      <a:pPr lvl="0" algn="ctr">
                        <a:buNone/>
                      </a:pPr>
                      <a:r>
                        <a:rPr lang="zh-TW" altLang="en-US" sz="1400" b="1" dirty="0"/>
                        <a:t>(GiB)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 dirty="0"/>
                        <a:t>SSD </a:t>
                      </a:r>
                      <a:r>
                        <a:rPr lang="en-US" altLang="zh-TW" sz="1400" b="1" dirty="0"/>
                        <a:t>present size</a:t>
                      </a:r>
                      <a:r>
                        <a:rPr lang="en-US" altLang="zh-TW" sz="1400" b="1" baseline="0" dirty="0"/>
                        <a:t> </a:t>
                      </a:r>
                      <a:r>
                        <a:rPr lang="zh-TW" altLang="en-US" sz="1400" b="1" dirty="0"/>
                        <a:t>(GB)</a:t>
                      </a:r>
                      <a:endParaRPr lang="zh-TW" b="1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dirty="0"/>
                        <a:t>Vendor designed</a:t>
                      </a:r>
                      <a:r>
                        <a:rPr lang="zh-TW" altLang="en-US" sz="1400" b="1" dirty="0"/>
                        <a:t> </a:t>
                      </a:r>
                      <a:endParaRPr lang="en-US" altLang="zh-TW" sz="1400" b="1" dirty="0"/>
                    </a:p>
                    <a:p>
                      <a:pPr lvl="0" algn="ctr">
                        <a:buNone/>
                      </a:pPr>
                      <a:r>
                        <a:rPr lang="zh-TW" altLang="en-US" sz="1400" b="1" dirty="0"/>
                        <a:t>OP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Actual</a:t>
                      </a:r>
                      <a:br>
                        <a: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 internal 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OP</a:t>
                      </a:r>
                      <a:r>
                        <a:rPr lang="zh-TW" altLang="en-US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r>
                        <a:rPr 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%</a:t>
                      </a:r>
                      <a:endParaRPr lang="zh-TW" sz="1400" b="1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Size</a:t>
                      </a:r>
                      <a:r>
                        <a:rPr lang="en-US" altLang="zh-TW" sz="1400" b="1" i="0" u="none" strike="noStrike" baseline="0" noProof="0" dirty="0">
                          <a:solidFill>
                            <a:srgbClr val="FFFFFF"/>
                          </a:solidFill>
                          <a:latin typeface="Arial"/>
                        </a:rPr>
                        <a:t> show in </a:t>
                      </a:r>
                      <a:br>
                        <a:rPr lang="en-US" altLang="zh-TW" sz="1400" b="1" i="0" u="none" strike="noStrike" baseline="0" noProof="0" dirty="0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en-US" altLang="zh-TW" sz="1400" b="1" i="0" u="none" strike="noStrike" baseline="0" noProof="0" dirty="0">
                          <a:solidFill>
                            <a:srgbClr val="FFFFFF"/>
                          </a:solidFill>
                          <a:latin typeface="Arial"/>
                        </a:rPr>
                        <a:t>the NAS</a:t>
                      </a:r>
                      <a:r>
                        <a:rPr lang="zh-TW" altLang="en-US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  <a:br>
                        <a:rPr lang="zh-TW" altLang="en-US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(GiB)</a:t>
                      </a:r>
                      <a:endParaRPr lang="zh-TW" altLang="en-US" sz="14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32027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 dirty="0"/>
                        <a:t>256 GB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 dirty="0"/>
                        <a:t>256 GB </a:t>
                      </a:r>
                      <a:endParaRPr lang="zh-TW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/>
                        <a:t>0%</a:t>
                      </a:r>
                      <a:endParaRPr lang="zh-TW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/>
                        <a:t>7%</a:t>
                      </a:r>
                      <a:endParaRPr lang="zh-TW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/>
                        <a:t>238 GB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7663603"/>
                  </a:ext>
                </a:extLst>
              </a:tr>
              <a:tr h="32027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 dirty="0"/>
                        <a:t>256 GB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 dirty="0"/>
                        <a:t>240 GB</a:t>
                      </a:r>
                      <a:endParaRPr lang="zh-TW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/>
                        <a:t>7%</a:t>
                      </a:r>
                      <a:endParaRPr lang="zh-TW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/>
                        <a:t>15%</a:t>
                      </a:r>
                      <a:endParaRPr lang="zh-TW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/>
                        <a:t>223 GB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32027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/>
                        <a:t>256 GB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/>
                        <a:t>200 GB</a:t>
                      </a:r>
                      <a:endParaRPr lang="zh-TW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/>
                        <a:t>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400" b="1"/>
                        <a:t>37%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 dirty="0"/>
                        <a:t>186 GB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5846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664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5BD8D8C9-D2B6-480B-B3D4-C83A68CB8F15}"/>
              </a:ext>
            </a:extLst>
          </p:cNvPr>
          <p:cNvGrpSpPr/>
          <p:nvPr/>
        </p:nvGrpSpPr>
        <p:grpSpPr>
          <a:xfrm>
            <a:off x="4907214" y="3082074"/>
            <a:ext cx="2309746" cy="2061426"/>
            <a:chOff x="4599558" y="3082073"/>
            <a:chExt cx="2309746" cy="2061426"/>
          </a:xfrm>
        </p:grpSpPr>
        <p:sp>
          <p:nvSpPr>
            <p:cNvPr id="31" name="Shape 171">
              <a:extLst>
                <a:ext uri="{FF2B5EF4-FFF2-40B4-BE49-F238E27FC236}">
                  <a16:creationId xmlns:a16="http://schemas.microsoft.com/office/drawing/2014/main" id="{A1F892B0-EC42-4333-A892-7DFF281BFCB0}"/>
                </a:ext>
              </a:extLst>
            </p:cNvPr>
            <p:cNvSpPr/>
            <p:nvPr/>
          </p:nvSpPr>
          <p:spPr>
            <a:xfrm>
              <a:off x="4599558" y="3082073"/>
              <a:ext cx="2300010" cy="1832146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974A3D0B-04C8-4F24-8D3A-AE8A6B82EB22}"/>
                </a:ext>
              </a:extLst>
            </p:cNvPr>
            <p:cNvSpPr/>
            <p:nvPr/>
          </p:nvSpPr>
          <p:spPr>
            <a:xfrm>
              <a:off x="4604411" y="4687770"/>
              <a:ext cx="2304893" cy="45572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>
                  <a:latin typeface="Microsoft JhengHei"/>
                  <a:ea typeface="Microsoft JhengHei"/>
                  <a:cs typeface="Microsoft JhengHei"/>
                </a:rPr>
                <a:t>2 pages cannot be written </a:t>
              </a:r>
              <a:endParaRPr lang="zh-TW" altLang="en-US" b="1" dirty="0">
                <a:latin typeface="Microsoft JhengHei"/>
                <a:ea typeface="Microsoft JhengHei"/>
                <a:cs typeface="Microsoft JhengHei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2E927AC2-4E7E-4D5A-BDFF-37A0A73FB661}"/>
              </a:ext>
            </a:extLst>
          </p:cNvPr>
          <p:cNvGrpSpPr/>
          <p:nvPr/>
        </p:nvGrpSpPr>
        <p:grpSpPr>
          <a:xfrm>
            <a:off x="5028853" y="2405614"/>
            <a:ext cx="2008168" cy="2209577"/>
            <a:chOff x="5028853" y="2405614"/>
            <a:chExt cx="2008168" cy="2209577"/>
          </a:xfrm>
        </p:grpSpPr>
        <p:graphicFrame>
          <p:nvGraphicFramePr>
            <p:cNvPr id="34" name="Shape 177">
              <a:extLst>
                <a:ext uri="{FF2B5EF4-FFF2-40B4-BE49-F238E27FC236}">
                  <a16:creationId xmlns:a16="http://schemas.microsoft.com/office/drawing/2014/main" id="{E7933ACA-75EC-43AF-9EA2-5E441631F0CB}"/>
                </a:ext>
              </a:extLst>
            </p:cNvPr>
            <p:cNvGraphicFramePr/>
            <p:nvPr>
              <p:extLst/>
            </p:nvPr>
          </p:nvGraphicFramePr>
          <p:xfrm>
            <a:off x="5034635" y="3933655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  <a:endParaRPr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38" name="Shape 177">
              <a:extLst>
                <a:ext uri="{FF2B5EF4-FFF2-40B4-BE49-F238E27FC236}">
                  <a16:creationId xmlns:a16="http://schemas.microsoft.com/office/drawing/2014/main" id="{CD29C9A1-673A-4DDB-8E02-77E11B85C765}"/>
                </a:ext>
              </a:extLst>
            </p:cNvPr>
            <p:cNvGraphicFramePr/>
            <p:nvPr>
              <p:extLst/>
            </p:nvPr>
          </p:nvGraphicFramePr>
          <p:xfrm>
            <a:off x="5028853" y="3171352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39" name="Shape 177">
              <a:extLst>
                <a:ext uri="{FF2B5EF4-FFF2-40B4-BE49-F238E27FC236}">
                  <a16:creationId xmlns:a16="http://schemas.microsoft.com/office/drawing/2014/main" id="{A6CE1C48-8D6C-4E62-8AD5-FAD3903AEC3B}"/>
                </a:ext>
              </a:extLst>
            </p:cNvPr>
            <p:cNvGraphicFramePr/>
            <p:nvPr>
              <p:extLst/>
            </p:nvPr>
          </p:nvGraphicFramePr>
          <p:xfrm>
            <a:off x="6081109" y="3171352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40" name="Shape 182">
              <a:extLst>
                <a:ext uri="{FF2B5EF4-FFF2-40B4-BE49-F238E27FC236}">
                  <a16:creationId xmlns:a16="http://schemas.microsoft.com/office/drawing/2014/main" id="{0154AFB0-C07B-4554-B330-420F18265A76}"/>
                </a:ext>
              </a:extLst>
            </p:cNvPr>
            <p:cNvGraphicFramePr/>
            <p:nvPr>
              <p:extLst/>
            </p:nvPr>
          </p:nvGraphicFramePr>
          <p:xfrm>
            <a:off x="6089914" y="3928291"/>
            <a:ext cx="936100" cy="68690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68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6805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45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N</a:t>
                        </a:r>
                        <a:endParaRPr sz="1600" b="1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N</a:t>
                        </a:r>
                        <a:endParaRPr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4345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N</a:t>
                        </a:r>
                        <a:endParaRPr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>
                            <a:solidFill>
                              <a:srgbClr val="FFFFFF"/>
                            </a:solidFill>
                          </a:rPr>
                          <a:t>N</a:t>
                        </a: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41" name="Shape 182">
              <a:extLst>
                <a:ext uri="{FF2B5EF4-FFF2-40B4-BE49-F238E27FC236}">
                  <a16:creationId xmlns:a16="http://schemas.microsoft.com/office/drawing/2014/main" id="{CED5980E-14DB-4087-A20F-DA9BF7439AA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21487566"/>
                </p:ext>
              </p:extLst>
            </p:nvPr>
          </p:nvGraphicFramePr>
          <p:xfrm>
            <a:off x="6081109" y="2405614"/>
            <a:ext cx="936100" cy="34345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68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6805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45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chemeClr val="lt1"/>
                            </a:solidFill>
                          </a:rPr>
                          <a:t>N</a:t>
                        </a:r>
                        <a:endParaRPr sz="1600" b="1" dirty="0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 dirty="0">
                            <a:solidFill>
                              <a:srgbClr val="FFFFFF"/>
                            </a:solidFill>
                          </a:rPr>
                          <a:t>N</a:t>
                        </a:r>
                        <a:endParaRPr sz="1600" b="1" dirty="0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</p:grpSp>
      <p:sp>
        <p:nvSpPr>
          <p:cNvPr id="29" name="Shape 180">
            <a:extLst>
              <a:ext uri="{FF2B5EF4-FFF2-40B4-BE49-F238E27FC236}">
                <a16:creationId xmlns:a16="http://schemas.microsoft.com/office/drawing/2014/main" id="{633AC98C-1A28-4F1C-8DC8-57D54724EFBB}"/>
              </a:ext>
            </a:extLst>
          </p:cNvPr>
          <p:cNvSpPr/>
          <p:nvPr/>
        </p:nvSpPr>
        <p:spPr>
          <a:xfrm rot="16200000">
            <a:off x="4503196" y="3758496"/>
            <a:ext cx="400868" cy="30863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38952113-5746-C946-86C3-C6E614FEF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610" y="1101341"/>
            <a:ext cx="8500033" cy="13516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sz="1800" dirty="0">
                <a:latin typeface="+mj-lt"/>
              </a:rPr>
              <a:t>In below simplified example, SSD contains 1 block as OP and 3 blocks contain both valid and invalid data. </a:t>
            </a:r>
          </a:p>
          <a:p>
            <a:r>
              <a:rPr lang="en-US" altLang="zh-TW" sz="1800" dirty="0">
                <a:latin typeface="+mj-lt"/>
              </a:rPr>
              <a:t>If 4 pages of new data are directly written to the last OP block first, the remaining 2 pages cannot be written anymore.</a:t>
            </a:r>
            <a:endParaRPr lang="zh-TW" altLang="en-US" sz="1800" dirty="0">
              <a:latin typeface="+mj-lt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2285961" y="3074408"/>
            <a:ext cx="2315163" cy="183981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D730DD3-0BB6-435C-A1AA-2E879F926DAB}"/>
              </a:ext>
            </a:extLst>
          </p:cNvPr>
          <p:cNvGrpSpPr/>
          <p:nvPr/>
        </p:nvGrpSpPr>
        <p:grpSpPr>
          <a:xfrm>
            <a:off x="2462789" y="3160377"/>
            <a:ext cx="2008413" cy="1449139"/>
            <a:chOff x="2462789" y="3160377"/>
            <a:chExt cx="2008413" cy="1449139"/>
          </a:xfrm>
        </p:grpSpPr>
        <p:graphicFrame>
          <p:nvGraphicFramePr>
            <p:cNvPr id="177" name="Shape 177"/>
            <p:cNvGraphicFramePr/>
            <p:nvPr>
              <p:extLst/>
            </p:nvPr>
          </p:nvGraphicFramePr>
          <p:xfrm>
            <a:off x="2462789" y="3912813"/>
            <a:ext cx="955912" cy="696703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84" name="Shape 184"/>
            <p:cNvGraphicFramePr/>
            <p:nvPr>
              <p:extLst/>
            </p:nvPr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44" name="Shape 177">
              <a:extLst>
                <a:ext uri="{FF2B5EF4-FFF2-40B4-BE49-F238E27FC236}">
                  <a16:creationId xmlns:a16="http://schemas.microsoft.com/office/drawing/2014/main" id="{C473D1FC-2917-4FB6-9202-4D68A9890851}"/>
                </a:ext>
              </a:extLst>
            </p:cNvPr>
            <p:cNvGraphicFramePr/>
            <p:nvPr>
              <p:extLst/>
            </p:nvPr>
          </p:nvGraphicFramePr>
          <p:xfrm>
            <a:off x="2462789" y="3161600"/>
            <a:ext cx="955912" cy="696703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45" name="Shape 177">
              <a:extLst>
                <a:ext uri="{FF2B5EF4-FFF2-40B4-BE49-F238E27FC236}">
                  <a16:creationId xmlns:a16="http://schemas.microsoft.com/office/drawing/2014/main" id="{7F5D468F-4AA3-4B27-86BA-CC7FDB617B12}"/>
                </a:ext>
              </a:extLst>
            </p:cNvPr>
            <p:cNvGraphicFramePr/>
            <p:nvPr>
              <p:extLst/>
            </p:nvPr>
          </p:nvGraphicFramePr>
          <p:xfrm>
            <a:off x="3515290" y="3160377"/>
            <a:ext cx="955912" cy="696703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09F07FB0-1CDD-44E5-AE56-238A2AAFF827}"/>
              </a:ext>
            </a:extLst>
          </p:cNvPr>
          <p:cNvSpPr/>
          <p:nvPr/>
        </p:nvSpPr>
        <p:spPr>
          <a:xfrm>
            <a:off x="2282221" y="4687770"/>
            <a:ext cx="2327564" cy="455730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Microsoft JhengHei"/>
                <a:ea typeface="Microsoft JhengHei"/>
                <a:cs typeface="Microsoft JhengHei"/>
              </a:rPr>
              <a:t>New data incoming to the SSD</a:t>
            </a:r>
            <a:endParaRPr lang="zh-TW" altLang="en-US" b="1" dirty="0">
              <a:latin typeface="Microsoft JhengHei"/>
              <a:ea typeface="Microsoft JhengHei"/>
              <a:cs typeface="Microsoft JhengHei"/>
            </a:endParaRPr>
          </a:p>
        </p:txBody>
      </p:sp>
      <p:graphicFrame>
        <p:nvGraphicFramePr>
          <p:cNvPr id="27" name="Shape 189">
            <a:extLst>
              <a:ext uri="{FF2B5EF4-FFF2-40B4-BE49-F238E27FC236}">
                <a16:creationId xmlns:a16="http://schemas.microsoft.com/office/drawing/2014/main" id="{43F8B401-F394-4A53-909A-2C71067BC51B}"/>
              </a:ext>
            </a:extLst>
          </p:cNvPr>
          <p:cNvGraphicFramePr/>
          <p:nvPr>
            <p:extLst/>
          </p:nvPr>
        </p:nvGraphicFramePr>
        <p:xfrm>
          <a:off x="618571" y="2452970"/>
          <a:ext cx="1426139" cy="1493400"/>
        </p:xfrm>
        <a:graphic>
          <a:graphicData uri="http://schemas.openxmlformats.org/drawingml/2006/table">
            <a:tbl>
              <a:tblPr>
                <a:noFill/>
                <a:tableStyleId>{1A2277E3-44D4-48D6-BAE2-F028E72A9131}</a:tableStyleId>
              </a:tblPr>
              <a:tblGrid>
                <a:gridCol w="439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</a:t>
                      </a:r>
                      <a:endParaRPr sz="14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New data</a:t>
                      </a:r>
                      <a:endParaRPr sz="105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Valid data</a:t>
                      </a:r>
                      <a:endParaRPr sz="105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Invalid</a:t>
                      </a:r>
                      <a:r>
                        <a:rPr lang="en-US" altLang="zh-TW" sz="1050" b="1" baseline="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data</a:t>
                      </a:r>
                      <a:endParaRPr lang="zh-TW" sz="105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6" name="Shape 182">
            <a:extLst>
              <a:ext uri="{FF2B5EF4-FFF2-40B4-BE49-F238E27FC236}">
                <a16:creationId xmlns:a16="http://schemas.microsoft.com/office/drawing/2014/main" id="{771C5F7A-D941-4219-9112-96D85D55D7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3813650"/>
              </p:ext>
            </p:extLst>
          </p:nvPr>
        </p:nvGraphicFramePr>
        <p:xfrm>
          <a:off x="2465373" y="2395173"/>
          <a:ext cx="953328" cy="68690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Shape 182">
            <a:extLst>
              <a:ext uri="{FF2B5EF4-FFF2-40B4-BE49-F238E27FC236}">
                <a16:creationId xmlns:a16="http://schemas.microsoft.com/office/drawing/2014/main" id="{1808EF86-28A4-453F-B443-0266A30B01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3803782"/>
              </p:ext>
            </p:extLst>
          </p:nvPr>
        </p:nvGraphicFramePr>
        <p:xfrm>
          <a:off x="3515824" y="2387508"/>
          <a:ext cx="955378" cy="34345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5" name="群組 34">
            <a:extLst>
              <a:ext uri="{FF2B5EF4-FFF2-40B4-BE49-F238E27FC236}">
                <a16:creationId xmlns:a16="http://schemas.microsoft.com/office/drawing/2014/main" id="{9EBD6C4D-3573-4BB5-90BA-9A5D4A27315D}"/>
              </a:ext>
            </a:extLst>
          </p:cNvPr>
          <p:cNvGrpSpPr/>
          <p:nvPr/>
        </p:nvGrpSpPr>
        <p:grpSpPr>
          <a:xfrm>
            <a:off x="6266771" y="2678736"/>
            <a:ext cx="620073" cy="620073"/>
            <a:chOff x="7316158" y="2699146"/>
            <a:chExt cx="620073" cy="620073"/>
          </a:xfrm>
        </p:grpSpPr>
        <p:sp>
          <p:nvSpPr>
            <p:cNvPr id="36" name="Shape 180">
              <a:extLst>
                <a:ext uri="{FF2B5EF4-FFF2-40B4-BE49-F238E27FC236}">
                  <a16:creationId xmlns:a16="http://schemas.microsoft.com/office/drawing/2014/main" id="{A21D119E-A85F-40AB-AAED-DBC224EECEB7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" name="Picture 2" descr="ç¸éåç">
              <a:extLst>
                <a:ext uri="{FF2B5EF4-FFF2-40B4-BE49-F238E27FC236}">
                  <a16:creationId xmlns:a16="http://schemas.microsoft.com/office/drawing/2014/main" id="{CACBC906-5FC2-4980-AE41-2ED58462A5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414810" y="37785"/>
            <a:ext cx="826065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  <a:buFont typeface="Arial"/>
            </a:pPr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How Over-provisioning can Affect SSD Performance and Endurance </a:t>
            </a:r>
            <a:r>
              <a:rPr 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sz="3600" dirty="0">
                <a:latin typeface="+mj-lt"/>
                <a:ea typeface="Microsoft JhengHei"/>
                <a:cs typeface="Microsoft JhengHei"/>
                <a:sym typeface="Microsoft JhengHei"/>
              </a:rPr>
              <a:t> </a:t>
            </a:r>
            <a:endParaRPr lang="zh-TW" sz="3600" dirty="0">
              <a:latin typeface="+mj-lt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77017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0.00185 L 0.28021 0.00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0.29045 0.00154 C 0.37934 0.00154 0.39653 0.07747 0.39653 0.14105 C 0.39653 0.19444 0.39445 0.24444 0.39445 0.29784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26" y="14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3 C 0.05312 -0.00339 0.10902 -0.00648 0.16371 -0.0003 C 0.16944 -0.0003 0.17517 -0.00555 0.18107 -0.00524 C 0.2 -0.0037 0.21822 0.00216 0.23715 0.00371 C 0.23854 0.00371 0.24045 0.00371 0.24201 0.00494 C 0.2427 0.00556 0.24322 0.0071 0.24427 0.00741 C 0.24531 0.00895 0.2467 0.00895 0.24791 0.0105 C 0.24913 0.01081 0.25277 0.01266 0.25277 0.01297 C 0.25989 0.0247 0.25625 0.0213 0.26215 0.0284 C 0.26684 0.04044 0.26093 0.02655 0.26579 0.03334 C 0.27152 0.04044 0.26423 0.03519 0.27031 0.03858 C 0.27048 0.04044 0.27048 0.04229 0.27048 0.04321 C 0.27152 0.04507 0.27152 0.04754 0.2717 0.04908 C 0.2717 0.05031 0.27291 0.05093 0.27361 0.05278 C 0.27378 0.06605 0.27413 0.07871 0.27413 0.09105 C 0.27413 0.09445 0.27361 0.09939 0.27361 0.10278 C 0.27361 0.10865 0.27413 0.11389 0.27413 0.11914 C 0.27413 0.12778 0.27413 0.13797 0.275 0.14692 C 0.27517 0.16266 0.2809 0.14877 0.28125 0.16544 C 0.28125 0.15031 0.27638 0.16544 0.27743 0.15124 C 0.2776 0.14877 0.27882 0.14692 0.27882 0.14321 C 0.27968 0.14167 0.27951 0.13797 0.27986 0.13488 C 0.28003 0.1321 0.2809 0.12933 0.28125 0.12778 C 0.28194 0.12624 0.28246 0.12439 0.28246 0.12346 C 0.28246 0.07254 0.28072 0.05371 0.28072 0.00247 " pathEditMode="relative" rAng="0" ptsTypes="AAAAAAAAAAAAAAAAAAAAAAA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38952113-5746-C946-86C3-C6E614FEF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999" y="1066069"/>
            <a:ext cx="7456388" cy="13722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-US" altLang="zh-TW" sz="1800">
                <a:latin typeface="+mj-lt"/>
              </a:rPr>
              <a:t>To write all new data into SSD, the SSD must conduct GC first.</a:t>
            </a:r>
            <a:endParaRPr lang="en-US" sz="1800">
              <a:latin typeface="+mj-lt"/>
            </a:endParaRPr>
          </a:p>
          <a:p>
            <a:r>
              <a:rPr kumimoji="1" lang="en-US" altLang="zh-TW" sz="1800">
                <a:latin typeface="+mj-lt"/>
              </a:rPr>
              <a:t>During the GC, more write actions need to be taken, and this is known as “</a:t>
            </a:r>
            <a:r>
              <a:rPr kumimoji="1" lang="en" sz="1800">
                <a:latin typeface="+mj-lt"/>
              </a:rPr>
              <a:t>Write Amplification.” </a:t>
            </a:r>
            <a:endParaRPr lang="zh-TW" sz="1800" dirty="0">
              <a:latin typeface="+mj-lt"/>
            </a:endParaRPr>
          </a:p>
        </p:txBody>
      </p:sp>
      <p:sp>
        <p:nvSpPr>
          <p:cNvPr id="69" name="標題 68"/>
          <p:cNvSpPr>
            <a:spLocks noGrp="1"/>
          </p:cNvSpPr>
          <p:nvPr>
            <p:ph type="title"/>
          </p:nvPr>
        </p:nvSpPr>
        <p:spPr>
          <a:xfrm>
            <a:off x="145775" y="70349"/>
            <a:ext cx="8892646" cy="857250"/>
          </a:xfrm>
        </p:spPr>
        <p:txBody>
          <a:bodyPr>
            <a:noAutofit/>
          </a:bodyPr>
          <a:lstStyle/>
          <a:p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How Over-provisioning can Affect SSD Performance and Endurance </a:t>
            </a:r>
            <a:r>
              <a:rPr lang="zh-TW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2</a:t>
            </a:r>
            <a:r>
              <a:rPr lang="zh-TW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) </a:t>
            </a:r>
            <a:endParaRPr lang="zh-TW" altLang="en-US" sz="2800" dirty="0">
              <a:latin typeface="+mj-lt"/>
            </a:endParaRPr>
          </a:p>
        </p:txBody>
      </p:sp>
      <p:sp>
        <p:nvSpPr>
          <p:cNvPr id="71" name="Shape 141">
            <a:extLst>
              <a:ext uri="{FF2B5EF4-FFF2-40B4-BE49-F238E27FC236}">
                <a16:creationId xmlns:a16="http://schemas.microsoft.com/office/drawing/2014/main" id="{873646FA-8C01-40B1-AF64-F86B896EBEBD}"/>
              </a:ext>
            </a:extLst>
          </p:cNvPr>
          <p:cNvSpPr txBox="1"/>
          <p:nvPr/>
        </p:nvSpPr>
        <p:spPr>
          <a:xfrm>
            <a:off x="554182" y="4890724"/>
            <a:ext cx="2841441" cy="19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https://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en.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w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ki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pedia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.o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rg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wiki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Wr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it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e_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a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mplif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cat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n</a:t>
            </a:r>
            <a:endParaRPr lang="zh-TW" altLang="en-US" sz="800" i="0" u="none" strike="noStrike" cap="none" dirty="0"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73" name="Shape 180">
            <a:extLst>
              <a:ext uri="{FF2B5EF4-FFF2-40B4-BE49-F238E27FC236}">
                <a16:creationId xmlns:a16="http://schemas.microsoft.com/office/drawing/2014/main" id="{8BE8007A-8D2D-49FA-B6AD-14F51B6AA7B2}"/>
              </a:ext>
            </a:extLst>
          </p:cNvPr>
          <p:cNvSpPr/>
          <p:nvPr/>
        </p:nvSpPr>
        <p:spPr>
          <a:xfrm rot="16200000">
            <a:off x="2826184" y="3657398"/>
            <a:ext cx="400868" cy="22765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0906839C-6FEA-42B4-BDD2-76F8883E9D76}"/>
              </a:ext>
            </a:extLst>
          </p:cNvPr>
          <p:cNvGrpSpPr/>
          <p:nvPr/>
        </p:nvGrpSpPr>
        <p:grpSpPr>
          <a:xfrm>
            <a:off x="3154516" y="2901007"/>
            <a:ext cx="2141362" cy="2021875"/>
            <a:chOff x="3069521" y="3132374"/>
            <a:chExt cx="2141362" cy="2021875"/>
          </a:xfrm>
        </p:grpSpPr>
        <p:sp>
          <p:nvSpPr>
            <p:cNvPr id="81" name="Shape 171">
              <a:extLst>
                <a:ext uri="{FF2B5EF4-FFF2-40B4-BE49-F238E27FC236}">
                  <a16:creationId xmlns:a16="http://schemas.microsoft.com/office/drawing/2014/main" id="{C52AF74A-A3FA-403E-9DAD-B83138732CB9}"/>
                </a:ext>
              </a:extLst>
            </p:cNvPr>
            <p:cNvSpPr/>
            <p:nvPr/>
          </p:nvSpPr>
          <p:spPr>
            <a:xfrm>
              <a:off x="3069521" y="3132374"/>
              <a:ext cx="2141362" cy="1835969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82" name="矩形: 圓角 81">
              <a:extLst>
                <a:ext uri="{FF2B5EF4-FFF2-40B4-BE49-F238E27FC236}">
                  <a16:creationId xmlns:a16="http://schemas.microsoft.com/office/drawing/2014/main" id="{47AA744C-952E-40AF-B0F8-4102367B8547}"/>
                </a:ext>
              </a:extLst>
            </p:cNvPr>
            <p:cNvSpPr/>
            <p:nvPr/>
          </p:nvSpPr>
          <p:spPr>
            <a:xfrm>
              <a:off x="3114924" y="4743167"/>
              <a:ext cx="2038112" cy="411082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>
                  <a:latin typeface="+mj-lt"/>
                  <a:ea typeface="Microsoft JhengHei"/>
                  <a:cs typeface="Microsoft JhengHei"/>
                </a:rPr>
                <a:t>SSD must conduct GC internally first</a:t>
              </a:r>
            </a:p>
          </p:txBody>
        </p:sp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06F1BA28-5351-4878-8FB5-5F823FA5A457}"/>
              </a:ext>
            </a:extLst>
          </p:cNvPr>
          <p:cNvGrpSpPr/>
          <p:nvPr/>
        </p:nvGrpSpPr>
        <p:grpSpPr>
          <a:xfrm>
            <a:off x="670612" y="2911431"/>
            <a:ext cx="2315163" cy="2011451"/>
            <a:chOff x="279096" y="3123471"/>
            <a:chExt cx="2315163" cy="2011451"/>
          </a:xfrm>
        </p:grpSpPr>
        <p:sp>
          <p:nvSpPr>
            <p:cNvPr id="84" name="Shape 171">
              <a:extLst>
                <a:ext uri="{FF2B5EF4-FFF2-40B4-BE49-F238E27FC236}">
                  <a16:creationId xmlns:a16="http://schemas.microsoft.com/office/drawing/2014/main" id="{705AAF9F-2C27-442E-8B75-372929493A76}"/>
                </a:ext>
              </a:extLst>
            </p:cNvPr>
            <p:cNvSpPr/>
            <p:nvPr/>
          </p:nvSpPr>
          <p:spPr>
            <a:xfrm>
              <a:off x="279096" y="3123471"/>
              <a:ext cx="2315163" cy="1835969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altLang="en-US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85" name="矩形: 圓角 84">
              <a:extLst>
                <a:ext uri="{FF2B5EF4-FFF2-40B4-BE49-F238E27FC236}">
                  <a16:creationId xmlns:a16="http://schemas.microsoft.com/office/drawing/2014/main" id="{7E7E9C2C-D679-4306-B0E4-38CF10C1D96C}"/>
                </a:ext>
              </a:extLst>
            </p:cNvPr>
            <p:cNvSpPr/>
            <p:nvPr/>
          </p:nvSpPr>
          <p:spPr>
            <a:xfrm>
              <a:off x="449538" y="4732992"/>
              <a:ext cx="2005779" cy="401930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>
                  <a:latin typeface="+mj-lt"/>
                  <a:ea typeface="Microsoft JhengHei"/>
                  <a:cs typeface="Microsoft JhengHei"/>
                </a:rPr>
                <a:t>New data incoming to the SSD</a:t>
              </a:r>
              <a:endParaRPr lang="zh-TW" altLang="en-US" b="1" dirty="0">
                <a:latin typeface="+mj-lt"/>
                <a:ea typeface="Microsoft JhengHei"/>
                <a:cs typeface="Microsoft JhengHei"/>
              </a:endParaRPr>
            </a:p>
          </p:txBody>
        </p:sp>
      </p:grp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DA550F32-AD26-48C2-A6AF-A226879B10A3}"/>
              </a:ext>
            </a:extLst>
          </p:cNvPr>
          <p:cNvGrpSpPr/>
          <p:nvPr/>
        </p:nvGrpSpPr>
        <p:grpSpPr>
          <a:xfrm>
            <a:off x="841054" y="3028023"/>
            <a:ext cx="2005779" cy="1417062"/>
            <a:chOff x="841054" y="3258927"/>
            <a:chExt cx="2005779" cy="1417062"/>
          </a:xfrm>
        </p:grpSpPr>
        <p:graphicFrame>
          <p:nvGraphicFramePr>
            <p:cNvPr id="94" name="Shape 177">
              <a:extLst>
                <a:ext uri="{FF2B5EF4-FFF2-40B4-BE49-F238E27FC236}">
                  <a16:creationId xmlns:a16="http://schemas.microsoft.com/office/drawing/2014/main" id="{F0330B63-E591-44B1-8D31-9A0D59514AEC}"/>
                </a:ext>
              </a:extLst>
            </p:cNvPr>
            <p:cNvGraphicFramePr/>
            <p:nvPr>
              <p:extLst/>
            </p:nvPr>
          </p:nvGraphicFramePr>
          <p:xfrm>
            <a:off x="1890921" y="3258928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95" name="Shape 177">
              <a:extLst>
                <a:ext uri="{FF2B5EF4-FFF2-40B4-BE49-F238E27FC236}">
                  <a16:creationId xmlns:a16="http://schemas.microsoft.com/office/drawing/2014/main" id="{75BB535D-FCE3-4CC7-842F-66D26C62CB4D}"/>
                </a:ext>
              </a:extLst>
            </p:cNvPr>
            <p:cNvGraphicFramePr/>
            <p:nvPr>
              <p:extLst/>
            </p:nvPr>
          </p:nvGraphicFramePr>
          <p:xfrm>
            <a:off x="841054" y="3258927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96" name="Shape 177">
              <a:extLst>
                <a:ext uri="{FF2B5EF4-FFF2-40B4-BE49-F238E27FC236}">
                  <a16:creationId xmlns:a16="http://schemas.microsoft.com/office/drawing/2014/main" id="{09BA9574-83F6-4DB5-8F33-62024E5CE78B}"/>
                </a:ext>
              </a:extLst>
            </p:cNvPr>
            <p:cNvGraphicFramePr/>
            <p:nvPr>
              <p:extLst/>
            </p:nvPr>
          </p:nvGraphicFramePr>
          <p:xfrm>
            <a:off x="841054" y="4005409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97" name="Shape 177">
              <a:extLst>
                <a:ext uri="{FF2B5EF4-FFF2-40B4-BE49-F238E27FC236}">
                  <a16:creationId xmlns:a16="http://schemas.microsoft.com/office/drawing/2014/main" id="{A1FE658F-B2F4-4898-9E32-BE201A594AA4}"/>
                </a:ext>
              </a:extLst>
            </p:cNvPr>
            <p:cNvGraphicFramePr/>
            <p:nvPr>
              <p:extLst/>
            </p:nvPr>
          </p:nvGraphicFramePr>
          <p:xfrm>
            <a:off x="1884147" y="4005409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200B4725-989B-4E9A-B45A-DEEFADABFAAD}"/>
              </a:ext>
            </a:extLst>
          </p:cNvPr>
          <p:cNvGrpSpPr/>
          <p:nvPr/>
        </p:nvGrpSpPr>
        <p:grpSpPr>
          <a:xfrm>
            <a:off x="4170164" y="3337713"/>
            <a:ext cx="912452" cy="560800"/>
            <a:chOff x="4313721" y="3584506"/>
            <a:chExt cx="912452" cy="560800"/>
          </a:xfrm>
        </p:grpSpPr>
        <p:sp>
          <p:nvSpPr>
            <p:cNvPr id="99" name="Shape 180">
              <a:extLst>
                <a:ext uri="{FF2B5EF4-FFF2-40B4-BE49-F238E27FC236}">
                  <a16:creationId xmlns:a16="http://schemas.microsoft.com/office/drawing/2014/main" id="{AFC0FC6A-1609-4A38-822F-4B2E8E6AA151}"/>
                </a:ext>
              </a:extLst>
            </p:cNvPr>
            <p:cNvSpPr/>
            <p:nvPr/>
          </p:nvSpPr>
          <p:spPr>
            <a:xfrm rot="19315863">
              <a:off x="4313721" y="3594483"/>
              <a:ext cx="224628" cy="550823"/>
            </a:xfrm>
            <a:prstGeom prst="down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CC0099">
                    <a:shade val="30000"/>
                    <a:satMod val="115000"/>
                    <a:alpha val="0"/>
                  </a:srgbClr>
                </a:gs>
                <a:gs pos="54000">
                  <a:srgbClr val="CC009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80">
              <a:extLst>
                <a:ext uri="{FF2B5EF4-FFF2-40B4-BE49-F238E27FC236}">
                  <a16:creationId xmlns:a16="http://schemas.microsoft.com/office/drawing/2014/main" id="{74B3EFFD-B379-4629-A58D-35F49D4496A5}"/>
                </a:ext>
              </a:extLst>
            </p:cNvPr>
            <p:cNvSpPr/>
            <p:nvPr/>
          </p:nvSpPr>
          <p:spPr>
            <a:xfrm rot="19315863">
              <a:off x="5001545" y="3584506"/>
              <a:ext cx="224628" cy="550823"/>
            </a:xfrm>
            <a:prstGeom prst="down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CC0099">
                    <a:shade val="30000"/>
                    <a:satMod val="115000"/>
                    <a:alpha val="0"/>
                  </a:srgbClr>
                </a:gs>
                <a:gs pos="54000">
                  <a:srgbClr val="CC009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3576BF30-90E7-4FA9-9C12-5DA35FC0F2DA}"/>
              </a:ext>
            </a:extLst>
          </p:cNvPr>
          <p:cNvGrpSpPr/>
          <p:nvPr/>
        </p:nvGrpSpPr>
        <p:grpSpPr>
          <a:xfrm>
            <a:off x="3228118" y="3028160"/>
            <a:ext cx="2005779" cy="1417061"/>
            <a:chOff x="3371983" y="3248527"/>
            <a:chExt cx="2005779" cy="1417061"/>
          </a:xfrm>
        </p:grpSpPr>
        <p:graphicFrame>
          <p:nvGraphicFramePr>
            <p:cNvPr id="102" name="Shape 177">
              <a:extLst>
                <a:ext uri="{FF2B5EF4-FFF2-40B4-BE49-F238E27FC236}">
                  <a16:creationId xmlns:a16="http://schemas.microsoft.com/office/drawing/2014/main" id="{E736FDEF-CE6E-47D0-ADD5-B6632E29127E}"/>
                </a:ext>
              </a:extLst>
            </p:cNvPr>
            <p:cNvGraphicFramePr/>
            <p:nvPr>
              <p:extLst/>
            </p:nvPr>
          </p:nvGraphicFramePr>
          <p:xfrm>
            <a:off x="4421850" y="3248527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03" name="Shape 177">
              <a:extLst>
                <a:ext uri="{FF2B5EF4-FFF2-40B4-BE49-F238E27FC236}">
                  <a16:creationId xmlns:a16="http://schemas.microsoft.com/office/drawing/2014/main" id="{072D64A5-F55F-4302-A047-84076E92FFF8}"/>
                </a:ext>
              </a:extLst>
            </p:cNvPr>
            <p:cNvGraphicFramePr/>
            <p:nvPr>
              <p:extLst/>
            </p:nvPr>
          </p:nvGraphicFramePr>
          <p:xfrm>
            <a:off x="3371983" y="3248527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05" name="Shape 177">
              <a:extLst>
                <a:ext uri="{FF2B5EF4-FFF2-40B4-BE49-F238E27FC236}">
                  <a16:creationId xmlns:a16="http://schemas.microsoft.com/office/drawing/2014/main" id="{1C1FEA84-457F-4CB4-819F-5A512EAF7FC2}"/>
                </a:ext>
              </a:extLst>
            </p:cNvPr>
            <p:cNvGraphicFramePr/>
            <p:nvPr>
              <p:extLst/>
            </p:nvPr>
          </p:nvGraphicFramePr>
          <p:xfrm>
            <a:off x="4421850" y="3995008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strike="noStrike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117" name="Shape 180">
            <a:extLst>
              <a:ext uri="{FF2B5EF4-FFF2-40B4-BE49-F238E27FC236}">
                <a16:creationId xmlns:a16="http://schemas.microsoft.com/office/drawing/2014/main" id="{5F93CB5D-BDE9-4125-90EB-E5C32A645CAA}"/>
              </a:ext>
            </a:extLst>
          </p:cNvPr>
          <p:cNvSpPr/>
          <p:nvPr/>
        </p:nvSpPr>
        <p:spPr>
          <a:xfrm rot="16200000">
            <a:off x="5166739" y="3684205"/>
            <a:ext cx="400868" cy="22765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8CDB01A3-2629-41CF-A8EF-507924979AC8}"/>
              </a:ext>
            </a:extLst>
          </p:cNvPr>
          <p:cNvGrpSpPr/>
          <p:nvPr/>
        </p:nvGrpSpPr>
        <p:grpSpPr>
          <a:xfrm>
            <a:off x="5491042" y="2905140"/>
            <a:ext cx="2253355" cy="2017742"/>
            <a:chOff x="5873645" y="3123471"/>
            <a:chExt cx="2253355" cy="2017742"/>
          </a:xfrm>
        </p:grpSpPr>
        <p:sp>
          <p:nvSpPr>
            <p:cNvPr id="119" name="Shape 171">
              <a:extLst>
                <a:ext uri="{FF2B5EF4-FFF2-40B4-BE49-F238E27FC236}">
                  <a16:creationId xmlns:a16="http://schemas.microsoft.com/office/drawing/2014/main" id="{C5652F58-1A9C-4AB9-94F5-F18285A29DDD}"/>
                </a:ext>
              </a:extLst>
            </p:cNvPr>
            <p:cNvSpPr/>
            <p:nvPr/>
          </p:nvSpPr>
          <p:spPr>
            <a:xfrm>
              <a:off x="5873645" y="3123471"/>
              <a:ext cx="2253355" cy="182333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120" name="矩形: 圓角 62">
              <a:extLst>
                <a:ext uri="{FF2B5EF4-FFF2-40B4-BE49-F238E27FC236}">
                  <a16:creationId xmlns:a16="http://schemas.microsoft.com/office/drawing/2014/main" id="{4A513DDE-B326-4098-9C1A-79C6B0827725}"/>
                </a:ext>
              </a:extLst>
            </p:cNvPr>
            <p:cNvSpPr/>
            <p:nvPr/>
          </p:nvSpPr>
          <p:spPr>
            <a:xfrm>
              <a:off x="6007185" y="4720352"/>
              <a:ext cx="2005779" cy="420861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>
                  <a:latin typeface="+mj-lt"/>
                  <a:ea typeface="Microsoft JhengHei"/>
                  <a:cs typeface="Microsoft JhengHei"/>
                </a:rPr>
                <a:t>Write new data after GC completed</a:t>
              </a:r>
              <a:endParaRPr lang="zh-TW" altLang="en-US" b="1" dirty="0">
                <a:latin typeface="+mj-lt"/>
                <a:ea typeface="Microsoft JhengHei"/>
                <a:cs typeface="Microsoft JhengHei"/>
              </a:endParaRPr>
            </a:p>
          </p:txBody>
        </p:sp>
        <p:graphicFrame>
          <p:nvGraphicFramePr>
            <p:cNvPr id="121" name="Shape 177">
              <a:extLst>
                <a:ext uri="{FF2B5EF4-FFF2-40B4-BE49-F238E27FC236}">
                  <a16:creationId xmlns:a16="http://schemas.microsoft.com/office/drawing/2014/main" id="{1ABCCE7A-F776-4D9E-89A1-1F5EEA0785A0}"/>
                </a:ext>
              </a:extLst>
            </p:cNvPr>
            <p:cNvGraphicFramePr/>
            <p:nvPr>
              <p:extLst/>
            </p:nvPr>
          </p:nvGraphicFramePr>
          <p:xfrm>
            <a:off x="6013957" y="3986545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grpSp>
        <p:nvGrpSpPr>
          <p:cNvPr id="122" name="群組 121">
            <a:extLst>
              <a:ext uri="{FF2B5EF4-FFF2-40B4-BE49-F238E27FC236}">
                <a16:creationId xmlns:a16="http://schemas.microsoft.com/office/drawing/2014/main" id="{A19C391C-0079-4B37-9297-EC99333B65E9}"/>
              </a:ext>
            </a:extLst>
          </p:cNvPr>
          <p:cNvGrpSpPr/>
          <p:nvPr/>
        </p:nvGrpSpPr>
        <p:grpSpPr>
          <a:xfrm>
            <a:off x="5644487" y="3011183"/>
            <a:ext cx="2005779" cy="1432542"/>
            <a:chOff x="3371983" y="3203229"/>
            <a:chExt cx="2005779" cy="1432542"/>
          </a:xfrm>
        </p:grpSpPr>
        <p:graphicFrame>
          <p:nvGraphicFramePr>
            <p:cNvPr id="123" name="Shape 177">
              <a:extLst>
                <a:ext uri="{FF2B5EF4-FFF2-40B4-BE49-F238E27FC236}">
                  <a16:creationId xmlns:a16="http://schemas.microsoft.com/office/drawing/2014/main" id="{CD4F0B03-B101-44C8-8655-A18CE387E6D3}"/>
                </a:ext>
              </a:extLst>
            </p:cNvPr>
            <p:cNvGraphicFramePr/>
            <p:nvPr>
              <p:extLst/>
            </p:nvPr>
          </p:nvGraphicFramePr>
          <p:xfrm>
            <a:off x="4421850" y="3203229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24" name="Shape 177">
              <a:extLst>
                <a:ext uri="{FF2B5EF4-FFF2-40B4-BE49-F238E27FC236}">
                  <a16:creationId xmlns:a16="http://schemas.microsoft.com/office/drawing/2014/main" id="{D122EBEA-A7A2-4536-AD98-80FECDEB2C93}"/>
                </a:ext>
              </a:extLst>
            </p:cNvPr>
            <p:cNvGraphicFramePr/>
            <p:nvPr>
              <p:extLst/>
            </p:nvPr>
          </p:nvGraphicFramePr>
          <p:xfrm>
            <a:off x="3371983" y="3203229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25" name="Shape 177">
              <a:extLst>
                <a:ext uri="{FF2B5EF4-FFF2-40B4-BE49-F238E27FC236}">
                  <a16:creationId xmlns:a16="http://schemas.microsoft.com/office/drawing/2014/main" id="{17B18C98-5D17-4BE1-B918-A17B254CEF2D}"/>
                </a:ext>
              </a:extLst>
            </p:cNvPr>
            <p:cNvGraphicFramePr/>
            <p:nvPr>
              <p:extLst/>
            </p:nvPr>
          </p:nvGraphicFramePr>
          <p:xfrm>
            <a:off x="4421850" y="3965191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strike="noStrike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graphicFrame>
        <p:nvGraphicFramePr>
          <p:cNvPr id="126" name="Shape 182">
            <a:extLst>
              <a:ext uri="{FF2B5EF4-FFF2-40B4-BE49-F238E27FC236}">
                <a16:creationId xmlns:a16="http://schemas.microsoft.com/office/drawing/2014/main" id="{CC412257-36F9-4E49-B186-D7986E9696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610007"/>
              </p:ext>
            </p:extLst>
          </p:nvPr>
        </p:nvGraphicFramePr>
        <p:xfrm>
          <a:off x="1884728" y="2197878"/>
          <a:ext cx="936100" cy="34345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6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7" name="Shape 182">
            <a:extLst>
              <a:ext uri="{FF2B5EF4-FFF2-40B4-BE49-F238E27FC236}">
                <a16:creationId xmlns:a16="http://schemas.microsoft.com/office/drawing/2014/main" id="{D37BF8AE-ACA0-4B14-ABBA-163C0AF1A8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5159127"/>
              </p:ext>
            </p:extLst>
          </p:nvPr>
        </p:nvGraphicFramePr>
        <p:xfrm>
          <a:off x="854590" y="2197877"/>
          <a:ext cx="936100" cy="68690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6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57C4D256-F8B8-48D0-AD03-1F08092285CF}"/>
              </a:ext>
            </a:extLst>
          </p:cNvPr>
          <p:cNvGrpSpPr/>
          <p:nvPr/>
        </p:nvGrpSpPr>
        <p:grpSpPr>
          <a:xfrm>
            <a:off x="5683862" y="4110786"/>
            <a:ext cx="850895" cy="333941"/>
            <a:chOff x="6067254" y="5507526"/>
            <a:chExt cx="850895" cy="333941"/>
          </a:xfrm>
        </p:grpSpPr>
        <p:grpSp>
          <p:nvGrpSpPr>
            <p:cNvPr id="129" name="群組 128">
              <a:extLst>
                <a:ext uri="{FF2B5EF4-FFF2-40B4-BE49-F238E27FC236}">
                  <a16:creationId xmlns:a16="http://schemas.microsoft.com/office/drawing/2014/main" id="{EDD2E5D6-41AB-47A3-B4F6-841424EA81A5}"/>
                </a:ext>
              </a:extLst>
            </p:cNvPr>
            <p:cNvGrpSpPr/>
            <p:nvPr/>
          </p:nvGrpSpPr>
          <p:grpSpPr>
            <a:xfrm>
              <a:off x="6067254" y="5507526"/>
              <a:ext cx="378544" cy="333941"/>
              <a:chOff x="7376502" y="4321835"/>
              <a:chExt cx="422989" cy="335290"/>
            </a:xfrm>
          </p:grpSpPr>
          <p:cxnSp>
            <p:nvCxnSpPr>
              <p:cNvPr id="138" name="直線接點 137">
                <a:extLst>
                  <a:ext uri="{FF2B5EF4-FFF2-40B4-BE49-F238E27FC236}">
                    <a16:creationId xmlns:a16="http://schemas.microsoft.com/office/drawing/2014/main" id="{C1582C1F-6418-4B7F-A93A-7702726673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7498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接點 138">
                <a:extLst>
                  <a:ext uri="{FF2B5EF4-FFF2-40B4-BE49-F238E27FC236}">
                    <a16:creationId xmlns:a16="http://schemas.microsoft.com/office/drawing/2014/main" id="{FD4BFC56-896A-43C2-915A-DDF5B80D9D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7996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接點 139">
                <a:extLst>
                  <a:ext uri="{FF2B5EF4-FFF2-40B4-BE49-F238E27FC236}">
                    <a16:creationId xmlns:a16="http://schemas.microsoft.com/office/drawing/2014/main" id="{5E221CD6-CCC7-430A-BC22-9A4995A0E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8494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接點 140">
                <a:extLst>
                  <a:ext uri="{FF2B5EF4-FFF2-40B4-BE49-F238E27FC236}">
                    <a16:creationId xmlns:a16="http://schemas.microsoft.com/office/drawing/2014/main" id="{EF690C13-4DC8-4E67-82CC-0EB01FC2FD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8992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接點 141">
                <a:extLst>
                  <a:ext uri="{FF2B5EF4-FFF2-40B4-BE49-F238E27FC236}">
                    <a16:creationId xmlns:a16="http://schemas.microsoft.com/office/drawing/2014/main" id="{47629C96-A746-4B31-8476-57F2F89BC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7000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線接點 142">
                <a:extLst>
                  <a:ext uri="{FF2B5EF4-FFF2-40B4-BE49-F238E27FC236}">
                    <a16:creationId xmlns:a16="http://schemas.microsoft.com/office/drawing/2014/main" id="{4024D743-8824-48AA-8DBE-8756E66D92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6502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線接點 143">
                <a:extLst>
                  <a:ext uri="{FF2B5EF4-FFF2-40B4-BE49-F238E27FC236}">
                    <a16:creationId xmlns:a16="http://schemas.microsoft.com/office/drawing/2014/main" id="{62D3E914-6FCA-4DF7-8012-2E1AF209E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9491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群組 129">
              <a:extLst>
                <a:ext uri="{FF2B5EF4-FFF2-40B4-BE49-F238E27FC236}">
                  <a16:creationId xmlns:a16="http://schemas.microsoft.com/office/drawing/2014/main" id="{AB2F67FD-3BF7-4D82-BD87-706C420E9DFD}"/>
                </a:ext>
              </a:extLst>
            </p:cNvPr>
            <p:cNvGrpSpPr/>
            <p:nvPr/>
          </p:nvGrpSpPr>
          <p:grpSpPr>
            <a:xfrm>
              <a:off x="6539605" y="5507526"/>
              <a:ext cx="378544" cy="333941"/>
              <a:chOff x="7376502" y="4321835"/>
              <a:chExt cx="422989" cy="335290"/>
            </a:xfrm>
          </p:grpSpPr>
          <p:cxnSp>
            <p:nvCxnSpPr>
              <p:cNvPr id="131" name="直線接點 130">
                <a:extLst>
                  <a:ext uri="{FF2B5EF4-FFF2-40B4-BE49-F238E27FC236}">
                    <a16:creationId xmlns:a16="http://schemas.microsoft.com/office/drawing/2014/main" id="{CBFE883D-A79D-4614-86C6-0F40355222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7498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接點 131">
                <a:extLst>
                  <a:ext uri="{FF2B5EF4-FFF2-40B4-BE49-F238E27FC236}">
                    <a16:creationId xmlns:a16="http://schemas.microsoft.com/office/drawing/2014/main" id="{47311DBE-E39E-40CF-8D3A-BA67EF3F81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7996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接點 132">
                <a:extLst>
                  <a:ext uri="{FF2B5EF4-FFF2-40B4-BE49-F238E27FC236}">
                    <a16:creationId xmlns:a16="http://schemas.microsoft.com/office/drawing/2014/main" id="{2A0A3574-A17C-4854-B1BF-DC533DDD52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8494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接點 133">
                <a:extLst>
                  <a:ext uri="{FF2B5EF4-FFF2-40B4-BE49-F238E27FC236}">
                    <a16:creationId xmlns:a16="http://schemas.microsoft.com/office/drawing/2014/main" id="{F77C4C52-70E1-4771-88C9-63677492A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8992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A5A54C7D-CFE5-40D3-925F-1B48DE1B8F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7000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84A2C6DC-F33C-470C-B040-39471A1083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6502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線接點 136">
                <a:extLst>
                  <a:ext uri="{FF2B5EF4-FFF2-40B4-BE49-F238E27FC236}">
                    <a16:creationId xmlns:a16="http://schemas.microsoft.com/office/drawing/2014/main" id="{924329B8-328D-4640-8EE1-40C1EE725F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9491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C2FEDA56-978A-4014-AC80-CC712332BFA7}"/>
              </a:ext>
            </a:extLst>
          </p:cNvPr>
          <p:cNvGrpSpPr/>
          <p:nvPr/>
        </p:nvGrpSpPr>
        <p:grpSpPr>
          <a:xfrm>
            <a:off x="6905568" y="1998557"/>
            <a:ext cx="1915801" cy="805789"/>
            <a:chOff x="7123876" y="2286328"/>
            <a:chExt cx="1915801" cy="805789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B5847C84-F46A-4BBA-8EBC-345C16228343}"/>
                </a:ext>
              </a:extLst>
            </p:cNvPr>
            <p:cNvSpPr/>
            <p:nvPr/>
          </p:nvSpPr>
          <p:spPr>
            <a:xfrm>
              <a:off x="7123876" y="2676619"/>
              <a:ext cx="191580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05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This type of data will be rearranged using SSD Trim</a:t>
              </a:r>
              <a:endParaRPr lang="zh-TW" altLang="en-US" sz="105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7" name="矩形 146">
              <a:extLst>
                <a:ext uri="{FF2B5EF4-FFF2-40B4-BE49-F238E27FC236}">
                  <a16:creationId xmlns:a16="http://schemas.microsoft.com/office/drawing/2014/main" id="{4E0147F4-3DC7-425D-9A98-FBA92C76434F}"/>
                </a:ext>
              </a:extLst>
            </p:cNvPr>
            <p:cNvSpPr/>
            <p:nvPr/>
          </p:nvSpPr>
          <p:spPr>
            <a:xfrm>
              <a:off x="7635972" y="2286328"/>
              <a:ext cx="981556" cy="415498"/>
            </a:xfrm>
            <a:prstGeom prst="rect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05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OP with </a:t>
              </a:r>
            </a:p>
            <a:p>
              <a:pPr lvl="0"/>
              <a:r>
                <a:rPr lang="en-US" altLang="zh-TW" sz="105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Invalid</a:t>
              </a:r>
              <a:r>
                <a:rPr lang="zh-TW" altLang="en-US" sz="105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05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data</a:t>
              </a:r>
              <a:endParaRPr lang="zh-TW" altLang="en-US" sz="105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AF261FA7-1B13-4A9C-A2F5-F25F90216206}"/>
                </a:ext>
              </a:extLst>
            </p:cNvPr>
            <p:cNvSpPr/>
            <p:nvPr/>
          </p:nvSpPr>
          <p:spPr>
            <a:xfrm>
              <a:off x="7193732" y="2293092"/>
              <a:ext cx="459226" cy="410725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9" name="群組 148">
              <a:extLst>
                <a:ext uri="{FF2B5EF4-FFF2-40B4-BE49-F238E27FC236}">
                  <a16:creationId xmlns:a16="http://schemas.microsoft.com/office/drawing/2014/main" id="{27DAFF84-19B4-4337-9ACA-2E8F0E04FF89}"/>
                </a:ext>
              </a:extLst>
            </p:cNvPr>
            <p:cNvGrpSpPr/>
            <p:nvPr/>
          </p:nvGrpSpPr>
          <p:grpSpPr>
            <a:xfrm>
              <a:off x="7237706" y="2312938"/>
              <a:ext cx="371981" cy="365505"/>
              <a:chOff x="7376502" y="4321835"/>
              <a:chExt cx="422989" cy="335290"/>
            </a:xfrm>
          </p:grpSpPr>
          <p:cxnSp>
            <p:nvCxnSpPr>
              <p:cNvPr id="150" name="直線接點 149">
                <a:extLst>
                  <a:ext uri="{FF2B5EF4-FFF2-40B4-BE49-F238E27FC236}">
                    <a16:creationId xmlns:a16="http://schemas.microsoft.com/office/drawing/2014/main" id="{9CDF4056-78A9-4705-81ED-1910D430F6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7498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線接點 150">
                <a:extLst>
                  <a:ext uri="{FF2B5EF4-FFF2-40B4-BE49-F238E27FC236}">
                    <a16:creationId xmlns:a16="http://schemas.microsoft.com/office/drawing/2014/main" id="{FB3FB620-E3F2-456B-9E27-631BFF4F72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7996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線接點 151">
                <a:extLst>
                  <a:ext uri="{FF2B5EF4-FFF2-40B4-BE49-F238E27FC236}">
                    <a16:creationId xmlns:a16="http://schemas.microsoft.com/office/drawing/2014/main" id="{C22DF15C-1461-4F4D-9CED-0067E2B2CB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8494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線接點 152">
                <a:extLst>
                  <a:ext uri="{FF2B5EF4-FFF2-40B4-BE49-F238E27FC236}">
                    <a16:creationId xmlns:a16="http://schemas.microsoft.com/office/drawing/2014/main" id="{0AD8F9A2-58D9-40AF-ACA0-D093FEFC35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8992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131BC78-63A0-432F-AD35-5DF6419733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7000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663581DB-993E-4BA5-A050-871632C6A3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6502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線接點 155">
                <a:extLst>
                  <a:ext uri="{FF2B5EF4-FFF2-40B4-BE49-F238E27FC236}">
                    <a16:creationId xmlns:a16="http://schemas.microsoft.com/office/drawing/2014/main" id="{EE04C731-5D8F-4DA8-AE69-9C05E0996E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9491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7" name="群組 156">
            <a:extLst>
              <a:ext uri="{FF2B5EF4-FFF2-40B4-BE49-F238E27FC236}">
                <a16:creationId xmlns:a16="http://schemas.microsoft.com/office/drawing/2014/main" id="{649BE320-BB9D-4948-B553-44921078EAA6}"/>
              </a:ext>
            </a:extLst>
          </p:cNvPr>
          <p:cNvGrpSpPr/>
          <p:nvPr/>
        </p:nvGrpSpPr>
        <p:grpSpPr>
          <a:xfrm>
            <a:off x="3235173" y="3014051"/>
            <a:ext cx="4424146" cy="1429333"/>
            <a:chOff x="3226120" y="-692153"/>
            <a:chExt cx="4424146" cy="1429333"/>
          </a:xfrm>
        </p:grpSpPr>
        <p:graphicFrame>
          <p:nvGraphicFramePr>
            <p:cNvPr id="158" name="Shape 177">
              <a:extLst>
                <a:ext uri="{FF2B5EF4-FFF2-40B4-BE49-F238E27FC236}">
                  <a16:creationId xmlns:a16="http://schemas.microsoft.com/office/drawing/2014/main" id="{D72BB073-0584-436D-B880-B76707628DDE}"/>
                </a:ext>
              </a:extLst>
            </p:cNvPr>
            <p:cNvGraphicFramePr/>
            <p:nvPr>
              <p:extLst/>
            </p:nvPr>
          </p:nvGraphicFramePr>
          <p:xfrm>
            <a:off x="3226120" y="66600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0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pSp>
          <p:nvGrpSpPr>
            <p:cNvPr id="159" name="群組 158">
              <a:extLst>
                <a:ext uri="{FF2B5EF4-FFF2-40B4-BE49-F238E27FC236}">
                  <a16:creationId xmlns:a16="http://schemas.microsoft.com/office/drawing/2014/main" id="{FE00BDAC-B70D-47D6-9220-2C13E6C1DE06}"/>
                </a:ext>
              </a:extLst>
            </p:cNvPr>
            <p:cNvGrpSpPr/>
            <p:nvPr/>
          </p:nvGrpSpPr>
          <p:grpSpPr>
            <a:xfrm>
              <a:off x="3226120" y="-692153"/>
              <a:ext cx="4424146" cy="1426115"/>
              <a:chOff x="3226120" y="-692153"/>
              <a:chExt cx="4424146" cy="1426115"/>
            </a:xfrm>
          </p:grpSpPr>
          <p:graphicFrame>
            <p:nvGraphicFramePr>
              <p:cNvPr id="160" name="Shape 177">
                <a:extLst>
                  <a:ext uri="{FF2B5EF4-FFF2-40B4-BE49-F238E27FC236}">
                    <a16:creationId xmlns:a16="http://schemas.microsoft.com/office/drawing/2014/main" id="{89DB1810-FA65-4D42-A2EA-4A61B4D18562}"/>
                  </a:ext>
                </a:extLst>
              </p:cNvPr>
              <p:cNvGraphicFramePr/>
              <p:nvPr>
                <p:extLst/>
              </p:nvPr>
            </p:nvGraphicFramePr>
            <p:xfrm>
              <a:off x="4275987" y="-687708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  <a:tableStyleId>{2B9A654A-813B-44C4-B551-F29080A36350}</a:tableStyleId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af-ZA" sz="1600" b="1">
                              <a:solidFill>
                                <a:srgbClr val="FFFFFF"/>
                              </a:solidFill>
                            </a:rPr>
                            <a:t>D</a:t>
                          </a: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161" name="Shape 177">
                <a:extLst>
                  <a:ext uri="{FF2B5EF4-FFF2-40B4-BE49-F238E27FC236}">
                    <a16:creationId xmlns:a16="http://schemas.microsoft.com/office/drawing/2014/main" id="{C5010204-58F9-473B-8032-3E92E73F553E}"/>
                  </a:ext>
                </a:extLst>
              </p:cNvPr>
              <p:cNvGraphicFramePr/>
              <p:nvPr>
                <p:extLst/>
              </p:nvPr>
            </p:nvGraphicFramePr>
            <p:xfrm>
              <a:off x="3226120" y="-687709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  <a:tableStyleId>{2B9A654A-813B-44C4-B551-F29080A36350}</a:tableStyleId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af-ZA" sz="1600" b="1">
                              <a:solidFill>
                                <a:srgbClr val="FFFFFF"/>
                              </a:solidFill>
                            </a:rPr>
                            <a:t>D</a:t>
                          </a: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162" name="Shape 177">
                <a:extLst>
                  <a:ext uri="{FF2B5EF4-FFF2-40B4-BE49-F238E27FC236}">
                    <a16:creationId xmlns:a16="http://schemas.microsoft.com/office/drawing/2014/main" id="{8652F2F5-210A-4125-8E2B-A7AFD52786F2}"/>
                  </a:ext>
                </a:extLst>
              </p:cNvPr>
              <p:cNvGraphicFramePr/>
              <p:nvPr>
                <p:extLst/>
              </p:nvPr>
            </p:nvGraphicFramePr>
            <p:xfrm>
              <a:off x="6694354" y="-692152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  <a:tableStyleId>{2B9A654A-813B-44C4-B551-F29080A36350}</a:tableStyleId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altLang="zh-TW" sz="1600" b="1">
                              <a:solidFill>
                                <a:schemeClr val="lt1"/>
                              </a:solidFill>
                            </a:rPr>
                            <a:t>N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af-ZA" sz="1600" b="1">
                              <a:solidFill>
                                <a:srgbClr val="FFFFFF"/>
                              </a:solidFill>
                            </a:rPr>
                            <a:t>N</a:t>
                          </a:r>
                        </a:p>
                      </a:txBody>
                      <a:tcPr marL="91450" marR="91450" marT="45725" marB="45725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163" name="Shape 177">
                <a:extLst>
                  <a:ext uri="{FF2B5EF4-FFF2-40B4-BE49-F238E27FC236}">
                    <a16:creationId xmlns:a16="http://schemas.microsoft.com/office/drawing/2014/main" id="{4DE7CBB7-2F1A-4552-A2BE-0AAC2F2752A7}"/>
                  </a:ext>
                </a:extLst>
              </p:cNvPr>
              <p:cNvGraphicFramePr/>
              <p:nvPr>
                <p:extLst/>
              </p:nvPr>
            </p:nvGraphicFramePr>
            <p:xfrm>
              <a:off x="5644487" y="-692153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  <a:tableStyleId>{2B9A654A-813B-44C4-B551-F29080A36350}</a:tableStyleId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altLang="zh-TW" sz="1600" b="1">
                              <a:solidFill>
                                <a:schemeClr val="lt1"/>
                              </a:solidFill>
                            </a:rPr>
                            <a:t>N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af-ZA" sz="1600" b="1">
                              <a:solidFill>
                                <a:srgbClr val="FFFFFF"/>
                              </a:solidFill>
                            </a:rPr>
                            <a:t>N</a:t>
                          </a:r>
                        </a:p>
                      </a:txBody>
                      <a:tcPr marL="91450" marR="91450" marT="45725" marB="45725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altLang="zh-TW" sz="1600" b="1" i="0" u="none" strike="noStrike" noProof="0">
                              <a:solidFill>
                                <a:srgbClr val="FFFFFF"/>
                              </a:solidFill>
                              <a:latin typeface="Arial"/>
                            </a:rPr>
                            <a:t>N</a:t>
                          </a:r>
                        </a:p>
                      </a:txBody>
                      <a:tcPr marL="91450" marR="91450" marT="45725" marB="45725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af-ZA" altLang="zh-TW" sz="1600" b="1" i="0" u="none" strike="noStrike" noProof="0">
                              <a:solidFill>
                                <a:srgbClr val="FFFFFF"/>
                              </a:solidFill>
                              <a:latin typeface="Arial"/>
                            </a:rPr>
                            <a:t>N</a:t>
                          </a:r>
                        </a:p>
                      </a:txBody>
                      <a:tcPr marL="91450" marR="91450" marT="45725" marB="45725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164" name="Shape 177">
                <a:extLst>
                  <a:ext uri="{FF2B5EF4-FFF2-40B4-BE49-F238E27FC236}">
                    <a16:creationId xmlns:a16="http://schemas.microsoft.com/office/drawing/2014/main" id="{ED57AACE-184E-47B1-83D7-D491EB8FB31E}"/>
                  </a:ext>
                </a:extLst>
              </p:cNvPr>
              <p:cNvGraphicFramePr/>
              <p:nvPr>
                <p:extLst/>
              </p:nvPr>
            </p:nvGraphicFramePr>
            <p:xfrm>
              <a:off x="6687580" y="63382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  <a:tableStyleId>{2B9A654A-813B-44C4-B551-F29080A36350}</a:tableStyleId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1600" b="1" strike="noStrike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af-ZA" sz="1600" b="1">
                              <a:solidFill>
                                <a:srgbClr val="FFFFFF"/>
                              </a:solidFill>
                            </a:rPr>
                            <a:t>D</a:t>
                          </a: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en-US" altLang="zh-TW" sz="1600" b="1" i="0" u="none" strike="noStrike" noProof="0">
                              <a:solidFill>
                                <a:srgbClr val="FFFFFF"/>
                              </a:solidFill>
                              <a:latin typeface="Arial"/>
                            </a:rPr>
                            <a:t>D</a:t>
                          </a: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r>
                            <a:rPr lang="af-ZA" altLang="zh-TW" sz="1600" b="1" i="0" u="none" strike="noStrike" noProof="0">
                              <a:solidFill>
                                <a:srgbClr val="FFFFFF"/>
                              </a:solidFill>
                              <a:latin typeface="Arial"/>
                            </a:rPr>
                            <a:t>D</a:t>
                          </a: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p:grpSp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66179BCF-7BC6-4B85-9E2A-2EA81963C4E1}"/>
              </a:ext>
            </a:extLst>
          </p:cNvPr>
          <p:cNvGrpSpPr/>
          <p:nvPr/>
        </p:nvGrpSpPr>
        <p:grpSpPr>
          <a:xfrm>
            <a:off x="841107" y="3021732"/>
            <a:ext cx="2005779" cy="1417062"/>
            <a:chOff x="266086" y="3240063"/>
            <a:chExt cx="2005779" cy="1417062"/>
          </a:xfrm>
        </p:grpSpPr>
        <p:graphicFrame>
          <p:nvGraphicFramePr>
            <p:cNvPr id="166" name="Shape 177">
              <a:extLst>
                <a:ext uri="{FF2B5EF4-FFF2-40B4-BE49-F238E27FC236}">
                  <a16:creationId xmlns:a16="http://schemas.microsoft.com/office/drawing/2014/main" id="{5BEBC490-47E6-4BF9-BF5E-701A0CCC6F62}"/>
                </a:ext>
              </a:extLst>
            </p:cNvPr>
            <p:cNvGraphicFramePr/>
            <p:nvPr>
              <p:extLst/>
            </p:nvPr>
          </p:nvGraphicFramePr>
          <p:xfrm>
            <a:off x="1315953" y="3240064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7" name="Shape 177">
              <a:extLst>
                <a:ext uri="{FF2B5EF4-FFF2-40B4-BE49-F238E27FC236}">
                  <a16:creationId xmlns:a16="http://schemas.microsoft.com/office/drawing/2014/main" id="{12B574F2-5338-4855-90A1-2E547A52CC8A}"/>
                </a:ext>
              </a:extLst>
            </p:cNvPr>
            <p:cNvGraphicFramePr/>
            <p:nvPr>
              <p:extLst/>
            </p:nvPr>
          </p:nvGraphicFramePr>
          <p:xfrm>
            <a:off x="266086" y="3240063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8" name="Shape 177">
              <a:extLst>
                <a:ext uri="{FF2B5EF4-FFF2-40B4-BE49-F238E27FC236}">
                  <a16:creationId xmlns:a16="http://schemas.microsoft.com/office/drawing/2014/main" id="{8698F070-B6BB-4A80-9B7A-849C302730D6}"/>
                </a:ext>
              </a:extLst>
            </p:cNvPr>
            <p:cNvGraphicFramePr/>
            <p:nvPr>
              <p:extLst/>
            </p:nvPr>
          </p:nvGraphicFramePr>
          <p:xfrm>
            <a:off x="266086" y="3986545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9" name="Shape 177">
              <a:extLst>
                <a:ext uri="{FF2B5EF4-FFF2-40B4-BE49-F238E27FC236}">
                  <a16:creationId xmlns:a16="http://schemas.microsoft.com/office/drawing/2014/main" id="{6FF6A6C1-E4F5-4FBF-859B-41D67BA20717}"/>
                </a:ext>
              </a:extLst>
            </p:cNvPr>
            <p:cNvGraphicFramePr/>
            <p:nvPr>
              <p:extLst/>
            </p:nvPr>
          </p:nvGraphicFramePr>
          <p:xfrm>
            <a:off x="1309179" y="3986545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170" name="語音泡泡: 矩形 250">
            <a:extLst>
              <a:ext uri="{FF2B5EF4-FFF2-40B4-BE49-F238E27FC236}">
                <a16:creationId xmlns:a16="http://schemas.microsoft.com/office/drawing/2014/main" id="{FEFB24AC-842C-43C5-90C9-6FBBE64B6EB4}"/>
              </a:ext>
            </a:extLst>
          </p:cNvPr>
          <p:cNvSpPr/>
          <p:nvPr/>
        </p:nvSpPr>
        <p:spPr>
          <a:xfrm>
            <a:off x="3159243" y="2160871"/>
            <a:ext cx="3326123" cy="612853"/>
          </a:xfrm>
          <a:prstGeom prst="wedgeRectCallout">
            <a:avLst>
              <a:gd name="adj1" fmla="val 7132"/>
              <a:gd name="adj2" fmla="val 7839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>
                <a:solidFill>
                  <a:schemeClr val="bg1"/>
                </a:solidFill>
              </a:rPr>
              <a:t>To write </a:t>
            </a:r>
            <a:r>
              <a:rPr lang="zh-TW" altLang="en-US" sz="1800" dirty="0">
                <a:solidFill>
                  <a:schemeClr val="bg1"/>
                </a:solidFill>
              </a:rPr>
              <a:t>6 </a:t>
            </a:r>
            <a:r>
              <a:rPr lang="en-US" altLang="zh-TW" sz="1800" dirty="0">
                <a:solidFill>
                  <a:schemeClr val="bg1"/>
                </a:solidFill>
              </a:rPr>
              <a:t>p</a:t>
            </a:r>
            <a:r>
              <a:rPr lang="zh-TW" altLang="en-US" sz="1800" dirty="0">
                <a:solidFill>
                  <a:schemeClr val="bg1"/>
                </a:solidFill>
              </a:rPr>
              <a:t>ages </a:t>
            </a:r>
            <a:r>
              <a:rPr lang="en-US" altLang="zh-TW" sz="1800" dirty="0">
                <a:solidFill>
                  <a:schemeClr val="bg1"/>
                </a:solidFill>
              </a:rPr>
              <a:t>with</a:t>
            </a:r>
            <a:r>
              <a:rPr lang="zh-TW" altLang="en-US" sz="1800" dirty="0">
                <a:solidFill>
                  <a:schemeClr val="bg1"/>
                </a:solidFill>
              </a:rPr>
              <a:t> 1 GC</a:t>
            </a:r>
            <a:r>
              <a:rPr lang="en-US" altLang="zh-TW" sz="1800" dirty="0">
                <a:solidFill>
                  <a:schemeClr val="bg1"/>
                </a:solidFill>
              </a:rPr>
              <a:t>, the SSD need write 10 pages.</a:t>
            </a:r>
            <a:endParaRPr lang="zh-TW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4.5679E-6 L 0.26129 0.002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52 -0.08209 L 0.2658 -0.08209 C 0.37899 -0.08209 0.52743 -0.01635 0.52743 0.03704 L 0.52743 0.15772 " pathEditMode="relative" rAng="0" ptsTypes="AAAA">
                                      <p:cBhvr>
                                        <p:cTn id="4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1197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712 -0.08426 L 0.26528 -0.08426 C 0.38038 -0.08426 0.52621 -0.01821 0.52621 0.03642 C 0.52621 0.07623 0.52465 0.11666 0.52465 0.1571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5" y="12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17" grpId="0" animBg="1"/>
      <p:bldP spid="1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群組 54">
            <a:extLst>
              <a:ext uri="{FF2B5EF4-FFF2-40B4-BE49-F238E27FC236}">
                <a16:creationId xmlns:a16="http://schemas.microsoft.com/office/drawing/2014/main" id="{9B6869C8-3A0E-4B8F-B6EE-C0DDFADC142D}"/>
              </a:ext>
            </a:extLst>
          </p:cNvPr>
          <p:cNvGrpSpPr/>
          <p:nvPr/>
        </p:nvGrpSpPr>
        <p:grpSpPr>
          <a:xfrm>
            <a:off x="2452120" y="2957217"/>
            <a:ext cx="4293996" cy="2020029"/>
            <a:chOff x="2881454" y="3123471"/>
            <a:chExt cx="2253355" cy="2020029"/>
          </a:xfrm>
        </p:grpSpPr>
        <p:sp>
          <p:nvSpPr>
            <p:cNvPr id="56" name="Shape 171">
              <a:extLst>
                <a:ext uri="{FF2B5EF4-FFF2-40B4-BE49-F238E27FC236}">
                  <a16:creationId xmlns:a16="http://schemas.microsoft.com/office/drawing/2014/main" id="{0EB90F33-2559-46A5-82BF-C74A032784CB}"/>
                </a:ext>
              </a:extLst>
            </p:cNvPr>
            <p:cNvSpPr/>
            <p:nvPr/>
          </p:nvSpPr>
          <p:spPr>
            <a:xfrm>
              <a:off x="2881454" y="3123471"/>
              <a:ext cx="2253355" cy="1835969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F50A83E2-2D2F-435B-8A49-546BF4DC36DC}"/>
                </a:ext>
              </a:extLst>
            </p:cNvPr>
            <p:cNvSpPr/>
            <p:nvPr/>
          </p:nvSpPr>
          <p:spPr>
            <a:xfrm>
              <a:off x="2916146" y="4732992"/>
              <a:ext cx="2170951" cy="41050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>
                  <a:latin typeface="Microsoft JhengHei"/>
                  <a:ea typeface="Microsoft JhengHei"/>
                  <a:cs typeface="Microsoft JhengHei"/>
                </a:rPr>
                <a:t>SSD must conduct GC internally first</a:t>
              </a:r>
            </a:p>
          </p:txBody>
        </p:sp>
      </p:grpSp>
      <p:graphicFrame>
        <p:nvGraphicFramePr>
          <p:cNvPr id="48" name="Shape 177">
            <a:extLst>
              <a:ext uri="{FF2B5EF4-FFF2-40B4-BE49-F238E27FC236}">
                <a16:creationId xmlns:a16="http://schemas.microsoft.com/office/drawing/2014/main" id="{2EBE4716-7197-D943-8C35-B1D57014E7DB}"/>
              </a:ext>
            </a:extLst>
          </p:cNvPr>
          <p:cNvGraphicFramePr/>
          <p:nvPr>
            <p:extLst/>
          </p:nvPr>
        </p:nvGraphicFramePr>
        <p:xfrm>
          <a:off x="5699284" y="3073810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9" name="Shape 177">
            <a:extLst>
              <a:ext uri="{FF2B5EF4-FFF2-40B4-BE49-F238E27FC236}">
                <a16:creationId xmlns:a16="http://schemas.microsoft.com/office/drawing/2014/main" id="{BBB1D3B7-2A5A-144B-B78A-9B89590579BA}"/>
              </a:ext>
            </a:extLst>
          </p:cNvPr>
          <p:cNvGraphicFramePr/>
          <p:nvPr>
            <p:extLst/>
          </p:nvPr>
        </p:nvGraphicFramePr>
        <p:xfrm>
          <a:off x="4649417" y="3073810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Shape 177">
            <a:extLst>
              <a:ext uri="{FF2B5EF4-FFF2-40B4-BE49-F238E27FC236}">
                <a16:creationId xmlns:a16="http://schemas.microsoft.com/office/drawing/2014/main" id="{3992D5B2-167F-8745-88EA-CBFCBFF36198}"/>
              </a:ext>
            </a:extLst>
          </p:cNvPr>
          <p:cNvGraphicFramePr/>
          <p:nvPr>
            <p:extLst/>
          </p:nvPr>
        </p:nvGraphicFramePr>
        <p:xfrm>
          <a:off x="3579807" y="3073810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Shape 177">
            <a:extLst>
              <a:ext uri="{FF2B5EF4-FFF2-40B4-BE49-F238E27FC236}">
                <a16:creationId xmlns:a16="http://schemas.microsoft.com/office/drawing/2014/main" id="{837C8C2C-D83B-1C44-B373-DBBA68BA52ED}"/>
              </a:ext>
            </a:extLst>
          </p:cNvPr>
          <p:cNvGraphicFramePr/>
          <p:nvPr>
            <p:extLst/>
          </p:nvPr>
        </p:nvGraphicFramePr>
        <p:xfrm>
          <a:off x="2529940" y="3073810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9" name="群組 8">
            <a:extLst>
              <a:ext uri="{FF2B5EF4-FFF2-40B4-BE49-F238E27FC236}">
                <a16:creationId xmlns:a16="http://schemas.microsoft.com/office/drawing/2014/main" id="{D4048EAA-11CC-48E0-B073-1A376C0790A2}"/>
              </a:ext>
            </a:extLst>
          </p:cNvPr>
          <p:cNvGrpSpPr/>
          <p:nvPr/>
        </p:nvGrpSpPr>
        <p:grpSpPr>
          <a:xfrm>
            <a:off x="184801" y="2957217"/>
            <a:ext cx="2129480" cy="2020029"/>
            <a:chOff x="279096" y="3123471"/>
            <a:chExt cx="2315163" cy="2020029"/>
          </a:xfrm>
        </p:grpSpPr>
        <p:sp>
          <p:nvSpPr>
            <p:cNvPr id="171" name="Shape 171"/>
            <p:cNvSpPr/>
            <p:nvPr/>
          </p:nvSpPr>
          <p:spPr>
            <a:xfrm>
              <a:off x="279096" y="3123471"/>
              <a:ext cx="2315163" cy="1835969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  <a:p>
              <a:pPr algn="ctr"/>
              <a:endParaRPr lang="zh-TW" altLang="en-US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004BAA0A-299C-4262-8F84-131F1B0DA2B0}"/>
                </a:ext>
              </a:extLst>
            </p:cNvPr>
            <p:cNvSpPr/>
            <p:nvPr/>
          </p:nvSpPr>
          <p:spPr>
            <a:xfrm>
              <a:off x="359253" y="4732992"/>
              <a:ext cx="2132287" cy="41050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>
                  <a:latin typeface="Microsoft JhengHei"/>
                  <a:ea typeface="Microsoft JhengHei"/>
                  <a:cs typeface="Microsoft JhengHei"/>
                </a:rPr>
                <a:t>New data incoming to the SSD</a:t>
              </a:r>
              <a:endParaRPr lang="zh-TW" altLang="en-US" b="1" dirty="0">
                <a:latin typeface="Microsoft JhengHei"/>
                <a:ea typeface="Microsoft JhengHei"/>
                <a:cs typeface="Microsoft JhengHei"/>
              </a:endParaRPr>
            </a:p>
          </p:txBody>
        </p:sp>
      </p:grpSp>
      <p:graphicFrame>
        <p:nvGraphicFramePr>
          <p:cNvPr id="42" name="Shape 177">
            <a:extLst>
              <a:ext uri="{FF2B5EF4-FFF2-40B4-BE49-F238E27FC236}">
                <a16:creationId xmlns:a16="http://schemas.microsoft.com/office/drawing/2014/main" id="{5FC2FB3C-0055-4471-A0FB-FDBCEA2F60B4}"/>
              </a:ext>
            </a:extLst>
          </p:cNvPr>
          <p:cNvGraphicFramePr/>
          <p:nvPr>
            <p:extLst/>
          </p:nvPr>
        </p:nvGraphicFramePr>
        <p:xfrm>
          <a:off x="2541713" y="3820291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3" name="Shape 177">
            <a:extLst>
              <a:ext uri="{FF2B5EF4-FFF2-40B4-BE49-F238E27FC236}">
                <a16:creationId xmlns:a16="http://schemas.microsoft.com/office/drawing/2014/main" id="{C8A51E93-D5E5-430F-B91D-E70A041C32C5}"/>
              </a:ext>
            </a:extLst>
          </p:cNvPr>
          <p:cNvGraphicFramePr/>
          <p:nvPr>
            <p:extLst/>
          </p:nvPr>
        </p:nvGraphicFramePr>
        <p:xfrm>
          <a:off x="3584806" y="3820291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38952113-5746-C946-86C3-C6E614FEF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492" y="1022281"/>
            <a:ext cx="7941676" cy="13722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-US" altLang="zh-TW" sz="1800" dirty="0">
                <a:latin typeface="+mj-lt"/>
              </a:rPr>
              <a:t>To write all new data into SSD, the SSD must conduct GC first.</a:t>
            </a:r>
            <a:endParaRPr lang="en-US" sz="1800" dirty="0">
              <a:latin typeface="+mj-lt"/>
            </a:endParaRPr>
          </a:p>
          <a:p>
            <a:r>
              <a:rPr kumimoji="1" lang="en-US" altLang="zh-TW" sz="1800" dirty="0">
                <a:latin typeface="+mj-lt"/>
              </a:rPr>
              <a:t>During the GC, more write actions need to be taken, and this is known as “</a:t>
            </a:r>
            <a:r>
              <a:rPr kumimoji="1" lang="en" sz="1800" dirty="0">
                <a:latin typeface="+mj-lt"/>
              </a:rPr>
              <a:t>Write Amplification.” </a:t>
            </a:r>
            <a:endParaRPr lang="zh-TW" sz="1800" dirty="0">
              <a:latin typeface="+mj-lt"/>
            </a:endParaRPr>
          </a:p>
        </p:txBody>
      </p:sp>
      <p:graphicFrame>
        <p:nvGraphicFramePr>
          <p:cNvPr id="182" name="Shape 182"/>
          <p:cNvGraphicFramePr/>
          <p:nvPr>
            <p:extLst/>
          </p:nvPr>
        </p:nvGraphicFramePr>
        <p:xfrm>
          <a:off x="1378763" y="2185387"/>
          <a:ext cx="936100" cy="34345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6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0" name="Shape 180"/>
          <p:cNvSpPr/>
          <p:nvPr/>
        </p:nvSpPr>
        <p:spPr>
          <a:xfrm rot="16200000">
            <a:off x="2158868" y="3725299"/>
            <a:ext cx="400868" cy="18998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" name="Shape 177">
            <a:extLst>
              <a:ext uri="{FF2B5EF4-FFF2-40B4-BE49-F238E27FC236}">
                <a16:creationId xmlns:a16="http://schemas.microsoft.com/office/drawing/2014/main" id="{7F5D468F-4AA3-4B27-86BA-CC7FDB617B12}"/>
              </a:ext>
            </a:extLst>
          </p:cNvPr>
          <p:cNvGraphicFramePr/>
          <p:nvPr>
            <p:extLst/>
          </p:nvPr>
        </p:nvGraphicFramePr>
        <p:xfrm>
          <a:off x="1308396" y="3073810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0" name="Shape 182">
            <a:extLst>
              <a:ext uri="{FF2B5EF4-FFF2-40B4-BE49-F238E27FC236}">
                <a16:creationId xmlns:a16="http://schemas.microsoft.com/office/drawing/2014/main" id="{05571501-6369-45DA-B009-9BB7925B4C59}"/>
              </a:ext>
            </a:extLst>
          </p:cNvPr>
          <p:cNvGraphicFramePr/>
          <p:nvPr>
            <p:extLst/>
          </p:nvPr>
        </p:nvGraphicFramePr>
        <p:xfrm>
          <a:off x="348625" y="2185386"/>
          <a:ext cx="936100" cy="68690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6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hape 141">
            <a:extLst>
              <a:ext uri="{FF2B5EF4-FFF2-40B4-BE49-F238E27FC236}">
                <a16:creationId xmlns:a16="http://schemas.microsoft.com/office/drawing/2014/main" id="{D2A6756D-33BE-4095-862D-9842C386917D}"/>
              </a:ext>
            </a:extLst>
          </p:cNvPr>
          <p:cNvSpPr txBox="1"/>
          <p:nvPr/>
        </p:nvSpPr>
        <p:spPr>
          <a:xfrm>
            <a:off x="0" y="4948022"/>
            <a:ext cx="2841441" cy="19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https://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en.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w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ki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pedia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.o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rg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wiki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Wr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it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e_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a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mplif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cat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n</a:t>
            </a:r>
            <a:endParaRPr lang="zh-TW" altLang="en-US" sz="800" i="0" u="none" strike="noStrike" cap="none" dirty="0"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1" name="Shape 180">
            <a:extLst>
              <a:ext uri="{FF2B5EF4-FFF2-40B4-BE49-F238E27FC236}">
                <a16:creationId xmlns:a16="http://schemas.microsoft.com/office/drawing/2014/main" id="{43C7C8D0-6C81-4DC3-9CE2-3198BF5263A0}"/>
              </a:ext>
            </a:extLst>
          </p:cNvPr>
          <p:cNvSpPr/>
          <p:nvPr/>
        </p:nvSpPr>
        <p:spPr>
          <a:xfrm rot="19315863">
            <a:off x="3469212" y="3428229"/>
            <a:ext cx="224628" cy="550823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CC0099">
                  <a:shade val="30000"/>
                  <a:satMod val="115000"/>
                  <a:alpha val="0"/>
                </a:srgbClr>
              </a:gs>
              <a:gs pos="54000">
                <a:srgbClr val="CC00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180">
            <a:extLst>
              <a:ext uri="{FF2B5EF4-FFF2-40B4-BE49-F238E27FC236}">
                <a16:creationId xmlns:a16="http://schemas.microsoft.com/office/drawing/2014/main" id="{894FA420-1F32-4DD9-84B5-9E5FC7C7233F}"/>
              </a:ext>
            </a:extLst>
          </p:cNvPr>
          <p:cNvSpPr/>
          <p:nvPr/>
        </p:nvSpPr>
        <p:spPr>
          <a:xfrm rot="19315863">
            <a:off x="4157036" y="3418252"/>
            <a:ext cx="224628" cy="550823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CC0099">
                  <a:shade val="30000"/>
                  <a:satMod val="115000"/>
                  <a:alpha val="0"/>
                </a:srgbClr>
              </a:gs>
              <a:gs pos="54000">
                <a:srgbClr val="CC00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4" name="Shape 177">
            <a:extLst>
              <a:ext uri="{FF2B5EF4-FFF2-40B4-BE49-F238E27FC236}">
                <a16:creationId xmlns:a16="http://schemas.microsoft.com/office/drawing/2014/main" id="{F19A6A3B-8390-4207-B9EA-4488FA972C02}"/>
              </a:ext>
            </a:extLst>
          </p:cNvPr>
          <p:cNvGraphicFramePr/>
          <p:nvPr>
            <p:extLst/>
          </p:nvPr>
        </p:nvGraphicFramePr>
        <p:xfrm>
          <a:off x="258529" y="3073809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Shape 177">
            <a:extLst>
              <a:ext uri="{FF2B5EF4-FFF2-40B4-BE49-F238E27FC236}">
                <a16:creationId xmlns:a16="http://schemas.microsoft.com/office/drawing/2014/main" id="{0B549BAF-25A4-494B-8C45-A1E0EB0D5BA2}"/>
              </a:ext>
            </a:extLst>
          </p:cNvPr>
          <p:cNvGraphicFramePr/>
          <p:nvPr>
            <p:extLst/>
          </p:nvPr>
        </p:nvGraphicFramePr>
        <p:xfrm>
          <a:off x="258529" y="3820291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Shape 177">
            <a:extLst>
              <a:ext uri="{FF2B5EF4-FFF2-40B4-BE49-F238E27FC236}">
                <a16:creationId xmlns:a16="http://schemas.microsoft.com/office/drawing/2014/main" id="{3049CE7C-6353-4D58-B565-C94EA255F44F}"/>
              </a:ext>
            </a:extLst>
          </p:cNvPr>
          <p:cNvGraphicFramePr/>
          <p:nvPr>
            <p:extLst/>
          </p:nvPr>
        </p:nvGraphicFramePr>
        <p:xfrm>
          <a:off x="1301622" y="3820291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1" name="Shape 177">
            <a:extLst>
              <a:ext uri="{FF2B5EF4-FFF2-40B4-BE49-F238E27FC236}">
                <a16:creationId xmlns:a16="http://schemas.microsoft.com/office/drawing/2014/main" id="{44893F68-7E1E-DE4A-B6B7-64DA68E03D0F}"/>
              </a:ext>
            </a:extLst>
          </p:cNvPr>
          <p:cNvGraphicFramePr/>
          <p:nvPr>
            <p:extLst/>
          </p:nvPr>
        </p:nvGraphicFramePr>
        <p:xfrm>
          <a:off x="4656191" y="3820291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2" name="Shape 177">
            <a:extLst>
              <a:ext uri="{FF2B5EF4-FFF2-40B4-BE49-F238E27FC236}">
                <a16:creationId xmlns:a16="http://schemas.microsoft.com/office/drawing/2014/main" id="{5C54688A-1B21-5946-82F7-16DE7B49D109}"/>
              </a:ext>
            </a:extLst>
          </p:cNvPr>
          <p:cNvGraphicFramePr/>
          <p:nvPr>
            <p:extLst/>
          </p:nvPr>
        </p:nvGraphicFramePr>
        <p:xfrm>
          <a:off x="5699284" y="3820291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3" name="Shape 171">
            <a:extLst>
              <a:ext uri="{FF2B5EF4-FFF2-40B4-BE49-F238E27FC236}">
                <a16:creationId xmlns:a16="http://schemas.microsoft.com/office/drawing/2014/main" id="{484D2959-0963-104F-A9F1-3A2F47382562}"/>
              </a:ext>
            </a:extLst>
          </p:cNvPr>
          <p:cNvSpPr/>
          <p:nvPr/>
        </p:nvSpPr>
        <p:spPr>
          <a:xfrm>
            <a:off x="6893586" y="2957217"/>
            <a:ext cx="2253355" cy="1823330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54" name="矩形: 圓角 62">
            <a:extLst>
              <a:ext uri="{FF2B5EF4-FFF2-40B4-BE49-F238E27FC236}">
                <a16:creationId xmlns:a16="http://schemas.microsoft.com/office/drawing/2014/main" id="{F2F5583C-F8AA-1D4E-81D6-6AAB0FBE8773}"/>
              </a:ext>
            </a:extLst>
          </p:cNvPr>
          <p:cNvSpPr/>
          <p:nvPr/>
        </p:nvSpPr>
        <p:spPr>
          <a:xfrm>
            <a:off x="7027126" y="4554098"/>
            <a:ext cx="2005779" cy="423147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Microsoft JhengHei"/>
                <a:ea typeface="Microsoft JhengHei"/>
                <a:cs typeface="Microsoft JhengHei"/>
              </a:rPr>
              <a:t>Write new data after GC completed</a:t>
            </a:r>
            <a:endParaRPr lang="zh-TW" altLang="en-US" b="1" dirty="0"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38C3618D-89E0-604B-A7BA-1626ADB82164}"/>
              </a:ext>
            </a:extLst>
          </p:cNvPr>
          <p:cNvGrpSpPr/>
          <p:nvPr/>
        </p:nvGrpSpPr>
        <p:grpSpPr>
          <a:xfrm>
            <a:off x="7033898" y="3820291"/>
            <a:ext cx="1999005" cy="670580"/>
            <a:chOff x="5585390" y="3994783"/>
            <a:chExt cx="1999005" cy="670580"/>
          </a:xfrm>
        </p:grpSpPr>
        <p:graphicFrame>
          <p:nvGraphicFramePr>
            <p:cNvPr id="64" name="Shape 177">
              <a:extLst>
                <a:ext uri="{FF2B5EF4-FFF2-40B4-BE49-F238E27FC236}">
                  <a16:creationId xmlns:a16="http://schemas.microsoft.com/office/drawing/2014/main" id="{FB45A068-085F-1041-9C54-269323FB62D3}"/>
                </a:ext>
              </a:extLst>
            </p:cNvPr>
            <p:cNvGraphicFramePr/>
            <p:nvPr>
              <p:extLst/>
            </p:nvPr>
          </p:nvGraphicFramePr>
          <p:xfrm>
            <a:off x="5585390" y="3994783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65" name="Shape 177">
              <a:extLst>
                <a:ext uri="{FF2B5EF4-FFF2-40B4-BE49-F238E27FC236}">
                  <a16:creationId xmlns:a16="http://schemas.microsoft.com/office/drawing/2014/main" id="{202D5EF3-2799-4342-B152-C3B2F5FBE842}"/>
                </a:ext>
              </a:extLst>
            </p:cNvPr>
            <p:cNvGraphicFramePr/>
            <p:nvPr>
              <p:extLst/>
            </p:nvPr>
          </p:nvGraphicFramePr>
          <p:xfrm>
            <a:off x="6628483" y="3994783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strike="noStrike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graphicFrame>
        <p:nvGraphicFramePr>
          <p:cNvPr id="67" name="Shape 177">
            <a:extLst>
              <a:ext uri="{FF2B5EF4-FFF2-40B4-BE49-F238E27FC236}">
                <a16:creationId xmlns:a16="http://schemas.microsoft.com/office/drawing/2014/main" id="{AB5BF246-F86B-5E47-ADE1-C78DCEB5312D}"/>
              </a:ext>
            </a:extLst>
          </p:cNvPr>
          <p:cNvGraphicFramePr/>
          <p:nvPr>
            <p:extLst/>
          </p:nvPr>
        </p:nvGraphicFramePr>
        <p:xfrm>
          <a:off x="8083765" y="3073810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8" name="Shape 177">
            <a:extLst>
              <a:ext uri="{FF2B5EF4-FFF2-40B4-BE49-F238E27FC236}">
                <a16:creationId xmlns:a16="http://schemas.microsoft.com/office/drawing/2014/main" id="{669C94C5-58E7-774A-AE1E-852D2FB3A5F0}"/>
              </a:ext>
            </a:extLst>
          </p:cNvPr>
          <p:cNvGraphicFramePr/>
          <p:nvPr>
            <p:extLst/>
          </p:nvPr>
        </p:nvGraphicFramePr>
        <p:xfrm>
          <a:off x="7033898" y="3073810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" name="Shape 180">
            <a:extLst>
              <a:ext uri="{FF2B5EF4-FFF2-40B4-BE49-F238E27FC236}">
                <a16:creationId xmlns:a16="http://schemas.microsoft.com/office/drawing/2014/main" id="{E8B78817-4148-4D73-AE9B-8F27B80011DC}"/>
              </a:ext>
            </a:extLst>
          </p:cNvPr>
          <p:cNvSpPr/>
          <p:nvPr/>
        </p:nvSpPr>
        <p:spPr>
          <a:xfrm rot="16200000">
            <a:off x="4456346" y="3713675"/>
            <a:ext cx="337969" cy="14582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C281D4A-D1D1-4E88-8E46-C9E357DD9864}"/>
              </a:ext>
            </a:extLst>
          </p:cNvPr>
          <p:cNvGrpSpPr/>
          <p:nvPr/>
        </p:nvGrpSpPr>
        <p:grpSpPr>
          <a:xfrm>
            <a:off x="7055504" y="4168530"/>
            <a:ext cx="410235" cy="312682"/>
            <a:chOff x="7376502" y="4321835"/>
            <a:chExt cx="422989" cy="335290"/>
          </a:xfrm>
        </p:grpSpPr>
        <p:cxnSp>
          <p:nvCxnSpPr>
            <p:cNvPr id="70" name="直線接點 69">
              <a:extLst>
                <a:ext uri="{FF2B5EF4-FFF2-40B4-BE49-F238E27FC236}">
                  <a16:creationId xmlns:a16="http://schemas.microsoft.com/office/drawing/2014/main" id="{E6236336-BE02-F643-B8B3-7F17BDB95ECD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接點 61">
              <a:extLst>
                <a:ext uri="{FF2B5EF4-FFF2-40B4-BE49-F238E27FC236}">
                  <a16:creationId xmlns:a16="http://schemas.microsoft.com/office/drawing/2014/main" id="{9F0A108D-E727-4800-B7FC-369370CED8E3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E778FC78-376F-47DD-AF99-2E99E81D5992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>
              <a:extLst>
                <a:ext uri="{FF2B5EF4-FFF2-40B4-BE49-F238E27FC236}">
                  <a16:creationId xmlns:a16="http://schemas.microsoft.com/office/drawing/2014/main" id="{B5C14AEB-695E-42DE-A70A-493F6861FA51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接點 75">
              <a:extLst>
                <a:ext uri="{FF2B5EF4-FFF2-40B4-BE49-F238E27FC236}">
                  <a16:creationId xmlns:a16="http://schemas.microsoft.com/office/drawing/2014/main" id="{4E9C1F46-65FA-463D-A860-5C8B5E8602CF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>
              <a:extLst>
                <a:ext uri="{FF2B5EF4-FFF2-40B4-BE49-F238E27FC236}">
                  <a16:creationId xmlns:a16="http://schemas.microsoft.com/office/drawing/2014/main" id="{0B7D7CA9-26E7-4038-9583-9E582296594B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>
              <a:extLst>
                <a:ext uri="{FF2B5EF4-FFF2-40B4-BE49-F238E27FC236}">
                  <a16:creationId xmlns:a16="http://schemas.microsoft.com/office/drawing/2014/main" id="{4CD7FD03-003C-4A29-9F75-C18E657611DD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A536C952-A91C-4FF8-95C1-AC1EC54967A1}"/>
              </a:ext>
            </a:extLst>
          </p:cNvPr>
          <p:cNvGrpSpPr/>
          <p:nvPr/>
        </p:nvGrpSpPr>
        <p:grpSpPr>
          <a:xfrm>
            <a:off x="7527855" y="4168530"/>
            <a:ext cx="410235" cy="312682"/>
            <a:chOff x="7376502" y="4321835"/>
            <a:chExt cx="422989" cy="335290"/>
          </a:xfrm>
        </p:grpSpPr>
        <p:cxnSp>
          <p:nvCxnSpPr>
            <p:cNvPr id="87" name="直線接點 86">
              <a:extLst>
                <a:ext uri="{FF2B5EF4-FFF2-40B4-BE49-F238E27FC236}">
                  <a16:creationId xmlns:a16="http://schemas.microsoft.com/office/drawing/2014/main" id="{7732F1C2-77E7-4102-80F7-68C0588641DB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87">
              <a:extLst>
                <a:ext uri="{FF2B5EF4-FFF2-40B4-BE49-F238E27FC236}">
                  <a16:creationId xmlns:a16="http://schemas.microsoft.com/office/drawing/2014/main" id="{2B8C55D2-2C22-4728-9F1B-886744BE8670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id="{A4BC781C-1673-4E03-B652-CE08812C23FD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>
              <a:extLst>
                <a:ext uri="{FF2B5EF4-FFF2-40B4-BE49-F238E27FC236}">
                  <a16:creationId xmlns:a16="http://schemas.microsoft.com/office/drawing/2014/main" id="{460B9CB7-97E0-48F1-8C61-F95F2BE8F867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>
              <a:extLst>
                <a:ext uri="{FF2B5EF4-FFF2-40B4-BE49-F238E27FC236}">
                  <a16:creationId xmlns:a16="http://schemas.microsoft.com/office/drawing/2014/main" id="{556E9F6D-AEA6-4339-A5B9-B825CD6AF1EF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>
              <a:extLst>
                <a:ext uri="{FF2B5EF4-FFF2-40B4-BE49-F238E27FC236}">
                  <a16:creationId xmlns:a16="http://schemas.microsoft.com/office/drawing/2014/main" id="{6D8FD0A3-5E45-4683-8BBA-5C4D39DF84B6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id="{649A7C74-256F-497E-AA82-5AA194E4790E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Shape 180">
            <a:extLst>
              <a:ext uri="{FF2B5EF4-FFF2-40B4-BE49-F238E27FC236}">
                <a16:creationId xmlns:a16="http://schemas.microsoft.com/office/drawing/2014/main" id="{9B8BB39C-D816-4F2B-ABB2-7A937C7C0E17}"/>
              </a:ext>
            </a:extLst>
          </p:cNvPr>
          <p:cNvSpPr/>
          <p:nvPr/>
        </p:nvSpPr>
        <p:spPr>
          <a:xfrm rot="16200000">
            <a:off x="6579532" y="3655203"/>
            <a:ext cx="400868" cy="22765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5298F26-7584-40E7-BADD-278C0FB6F264}"/>
              </a:ext>
            </a:extLst>
          </p:cNvPr>
          <p:cNvGrpSpPr/>
          <p:nvPr/>
        </p:nvGrpSpPr>
        <p:grpSpPr>
          <a:xfrm>
            <a:off x="7056267" y="2067175"/>
            <a:ext cx="1944150" cy="829172"/>
            <a:chOff x="7063824" y="2286328"/>
            <a:chExt cx="1944150" cy="829172"/>
          </a:xfrm>
        </p:grpSpPr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6D650E6C-85D8-4017-B1E9-80B6924A8AC3}"/>
                </a:ext>
              </a:extLst>
            </p:cNvPr>
            <p:cNvSpPr/>
            <p:nvPr/>
          </p:nvSpPr>
          <p:spPr>
            <a:xfrm>
              <a:off x="7063824" y="2700002"/>
              <a:ext cx="1944150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05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This type of data will be rearranged using SSD Trim</a:t>
              </a:r>
              <a:endParaRPr lang="zh-TW" altLang="en-US" sz="105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A8F77DD4-48E2-439F-BB53-9941C470F220}"/>
                </a:ext>
              </a:extLst>
            </p:cNvPr>
            <p:cNvSpPr/>
            <p:nvPr/>
          </p:nvSpPr>
          <p:spPr>
            <a:xfrm>
              <a:off x="7635971" y="2286328"/>
              <a:ext cx="1192955" cy="415498"/>
            </a:xfrm>
            <a:prstGeom prst="rect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105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OP with invalid </a:t>
              </a:r>
            </a:p>
            <a:p>
              <a:pPr lvl="0"/>
              <a:r>
                <a:rPr lang="en-US" altLang="zh-TW" sz="105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data</a:t>
              </a:r>
              <a:endParaRPr lang="zh-TW" altLang="en-US" sz="105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E261DB43-7383-40BE-B337-64E9FD4B2CBF}"/>
                </a:ext>
              </a:extLst>
            </p:cNvPr>
            <p:cNvSpPr/>
            <p:nvPr/>
          </p:nvSpPr>
          <p:spPr>
            <a:xfrm>
              <a:off x="7193732" y="2293092"/>
              <a:ext cx="459226" cy="410725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9" name="群組 108">
              <a:extLst>
                <a:ext uri="{FF2B5EF4-FFF2-40B4-BE49-F238E27FC236}">
                  <a16:creationId xmlns:a16="http://schemas.microsoft.com/office/drawing/2014/main" id="{A5C70C42-E620-4C9C-9151-F55D6D6A82C9}"/>
                </a:ext>
              </a:extLst>
            </p:cNvPr>
            <p:cNvGrpSpPr/>
            <p:nvPr/>
          </p:nvGrpSpPr>
          <p:grpSpPr>
            <a:xfrm>
              <a:off x="7200032" y="2311324"/>
              <a:ext cx="422989" cy="365505"/>
              <a:chOff x="7376502" y="4321835"/>
              <a:chExt cx="422989" cy="335290"/>
            </a:xfrm>
          </p:grpSpPr>
          <p:cxnSp>
            <p:nvCxnSpPr>
              <p:cNvPr id="110" name="直線接點 109">
                <a:extLst>
                  <a:ext uri="{FF2B5EF4-FFF2-40B4-BE49-F238E27FC236}">
                    <a16:creationId xmlns:a16="http://schemas.microsoft.com/office/drawing/2014/main" id="{56CC84DA-4199-45DD-8AE3-E3718DBFDA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7498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接點 110">
                <a:extLst>
                  <a:ext uri="{FF2B5EF4-FFF2-40B4-BE49-F238E27FC236}">
                    <a16:creationId xmlns:a16="http://schemas.microsoft.com/office/drawing/2014/main" id="{EAD25554-BF43-4345-9EA3-253F43E421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7996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線接點 111">
                <a:extLst>
                  <a:ext uri="{FF2B5EF4-FFF2-40B4-BE49-F238E27FC236}">
                    <a16:creationId xmlns:a16="http://schemas.microsoft.com/office/drawing/2014/main" id="{D884052A-DE13-44A5-885A-F5245A7D30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8494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線接點 112">
                <a:extLst>
                  <a:ext uri="{FF2B5EF4-FFF2-40B4-BE49-F238E27FC236}">
                    <a16:creationId xmlns:a16="http://schemas.microsoft.com/office/drawing/2014/main" id="{3559C063-FFB9-4D5A-AD00-5D5B138EAF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8992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線接點 113">
                <a:extLst>
                  <a:ext uri="{FF2B5EF4-FFF2-40B4-BE49-F238E27FC236}">
                    <a16:creationId xmlns:a16="http://schemas.microsoft.com/office/drawing/2014/main" id="{2FEDEB79-B610-4ADD-8759-B21D4165E3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7000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線接點 114">
                <a:extLst>
                  <a:ext uri="{FF2B5EF4-FFF2-40B4-BE49-F238E27FC236}">
                    <a16:creationId xmlns:a16="http://schemas.microsoft.com/office/drawing/2014/main" id="{1CFE1914-8566-4AD0-9CE8-9D2FE7C636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6502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接點 115">
                <a:extLst>
                  <a:ext uri="{FF2B5EF4-FFF2-40B4-BE49-F238E27FC236}">
                    <a16:creationId xmlns:a16="http://schemas.microsoft.com/office/drawing/2014/main" id="{933EED7E-6BD8-473F-8141-544159067B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9491" y="4321835"/>
                <a:ext cx="0" cy="33529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標題 68"/>
          <p:cNvSpPr>
            <a:spLocks noGrp="1"/>
          </p:cNvSpPr>
          <p:nvPr>
            <p:ph type="title"/>
          </p:nvPr>
        </p:nvSpPr>
        <p:spPr>
          <a:xfrm>
            <a:off x="145775" y="70349"/>
            <a:ext cx="8892646" cy="857250"/>
          </a:xfrm>
        </p:spPr>
        <p:txBody>
          <a:bodyPr>
            <a:noAutofit/>
          </a:bodyPr>
          <a:lstStyle/>
          <a:p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How Over-provisioning can Affect SSD Performance and Endurance </a:t>
            </a:r>
            <a:r>
              <a:rPr lang="zh-TW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2</a:t>
            </a:r>
            <a:r>
              <a:rPr lang="zh-TW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) </a:t>
            </a:r>
            <a:endParaRPr lang="zh-TW" altLang="en-US" sz="2800" dirty="0">
              <a:latin typeface="+mj-lt"/>
            </a:endParaRPr>
          </a:p>
        </p:txBody>
      </p:sp>
      <p:sp>
        <p:nvSpPr>
          <p:cNvPr id="72" name="語音泡泡: 矩形 250">
            <a:extLst>
              <a:ext uri="{FF2B5EF4-FFF2-40B4-BE49-F238E27FC236}">
                <a16:creationId xmlns:a16="http://schemas.microsoft.com/office/drawing/2014/main" id="{031CF6EC-1DE1-4CCC-8D1B-F509A8AC09AE}"/>
              </a:ext>
            </a:extLst>
          </p:cNvPr>
          <p:cNvSpPr/>
          <p:nvPr/>
        </p:nvSpPr>
        <p:spPr>
          <a:xfrm>
            <a:off x="3126510" y="2131082"/>
            <a:ext cx="3274289" cy="740588"/>
          </a:xfrm>
          <a:prstGeom prst="wedgeRectCallout">
            <a:avLst>
              <a:gd name="adj1" fmla="val 19862"/>
              <a:gd name="adj2" fmla="val 7178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>
                <a:solidFill>
                  <a:schemeClr val="bg1"/>
                </a:solidFill>
              </a:rPr>
              <a:t>To write </a:t>
            </a:r>
            <a:r>
              <a:rPr lang="zh-TW" altLang="en-US" sz="1800" dirty="0">
                <a:solidFill>
                  <a:schemeClr val="bg1"/>
                </a:solidFill>
              </a:rPr>
              <a:t>6 </a:t>
            </a:r>
            <a:r>
              <a:rPr lang="en-US" altLang="zh-TW" sz="1800" dirty="0">
                <a:solidFill>
                  <a:schemeClr val="bg1"/>
                </a:solidFill>
              </a:rPr>
              <a:t>p</a:t>
            </a:r>
            <a:r>
              <a:rPr lang="zh-TW" altLang="en-US" sz="1800" dirty="0">
                <a:solidFill>
                  <a:schemeClr val="bg1"/>
                </a:solidFill>
              </a:rPr>
              <a:t>ages </a:t>
            </a:r>
            <a:r>
              <a:rPr lang="en-US" altLang="zh-TW" sz="1800" dirty="0">
                <a:solidFill>
                  <a:schemeClr val="bg1"/>
                </a:solidFill>
              </a:rPr>
              <a:t>with</a:t>
            </a:r>
            <a:r>
              <a:rPr lang="zh-TW" altLang="en-US" sz="1800" dirty="0">
                <a:solidFill>
                  <a:schemeClr val="bg1"/>
                </a:solidFill>
              </a:rPr>
              <a:t> 1 GC</a:t>
            </a:r>
            <a:r>
              <a:rPr lang="en-US" altLang="zh-TW" sz="1800" dirty="0">
                <a:solidFill>
                  <a:schemeClr val="bg1"/>
                </a:solidFill>
              </a:rPr>
              <a:t>, the SSD need write 10 pages.</a:t>
            </a:r>
            <a:endParaRPr lang="zh-TW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6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80">
            <a:extLst>
              <a:ext uri="{FF2B5EF4-FFF2-40B4-BE49-F238E27FC236}">
                <a16:creationId xmlns:a16="http://schemas.microsoft.com/office/drawing/2014/main" id="{9FEE76A8-CBD7-48E4-BA60-0B28787DE565}"/>
              </a:ext>
            </a:extLst>
          </p:cNvPr>
          <p:cNvSpPr/>
          <p:nvPr/>
        </p:nvSpPr>
        <p:spPr>
          <a:xfrm rot="16200000">
            <a:off x="2981143" y="3685540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0C75FC4-6F6A-4E5C-8554-3B145C04B043}"/>
              </a:ext>
            </a:extLst>
          </p:cNvPr>
          <p:cNvGrpSpPr/>
          <p:nvPr/>
        </p:nvGrpSpPr>
        <p:grpSpPr>
          <a:xfrm>
            <a:off x="3370987" y="2938315"/>
            <a:ext cx="2253355" cy="2049320"/>
            <a:chOff x="3884614" y="2771929"/>
            <a:chExt cx="2253355" cy="2049320"/>
          </a:xfrm>
        </p:grpSpPr>
        <p:sp>
          <p:nvSpPr>
            <p:cNvPr id="183" name="Shape 171">
              <a:extLst>
                <a:ext uri="{FF2B5EF4-FFF2-40B4-BE49-F238E27FC236}">
                  <a16:creationId xmlns:a16="http://schemas.microsoft.com/office/drawing/2014/main" id="{5155E275-B6C3-4B38-A22F-2F1475D55FC5}"/>
                </a:ext>
              </a:extLst>
            </p:cNvPr>
            <p:cNvSpPr/>
            <p:nvPr/>
          </p:nvSpPr>
          <p:spPr>
            <a:xfrm>
              <a:off x="3884614" y="2771929"/>
              <a:ext cx="2253355" cy="182333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185" name="矩形: 圓角 62">
              <a:extLst>
                <a:ext uri="{FF2B5EF4-FFF2-40B4-BE49-F238E27FC236}">
                  <a16:creationId xmlns:a16="http://schemas.microsoft.com/office/drawing/2014/main" id="{43A4C2A1-2555-4A78-BB62-D2A7602B1912}"/>
                </a:ext>
              </a:extLst>
            </p:cNvPr>
            <p:cNvSpPr/>
            <p:nvPr/>
          </p:nvSpPr>
          <p:spPr>
            <a:xfrm>
              <a:off x="4004086" y="4368810"/>
              <a:ext cx="2005779" cy="4524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>
                  <a:latin typeface="Microsoft JhengHei"/>
                  <a:ea typeface="Microsoft JhengHei"/>
                  <a:cs typeface="Microsoft JhengHei"/>
                </a:rPr>
                <a:t>Write all new data without GC</a:t>
              </a:r>
              <a:endParaRPr lang="zh-TW" altLang="en-US" b="1" dirty="0">
                <a:latin typeface="Microsoft JhengHei"/>
                <a:ea typeface="Microsoft JhengHei"/>
                <a:cs typeface="Microsoft JhengHei"/>
              </a:endParaRPr>
            </a:p>
          </p:txBody>
        </p:sp>
      </p:grp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BD11798-A8F8-5D45-BC99-6BE1E84C9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37" y="1059321"/>
            <a:ext cx="7707807" cy="10339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/>
              <a:buChar char="l"/>
            </a:pPr>
            <a:r>
              <a:rPr kumimoji="1" lang="en-US" altLang="zh-TW" sz="1800" dirty="0">
                <a:latin typeface="+mj-lt"/>
              </a:rPr>
              <a:t>When more space is reserved for Over-provisioning, data can be written directly without Garbage collection.</a:t>
            </a:r>
          </a:p>
          <a:p>
            <a:pPr>
              <a:buFont typeface="Wingdings"/>
              <a:buChar char="l"/>
            </a:pPr>
            <a:r>
              <a:rPr kumimoji="1" lang="en" altLang="zh-TW" sz="1800" dirty="0">
                <a:latin typeface="+mj-lt"/>
              </a:rPr>
              <a:t>Write Amplification has be reduced. </a:t>
            </a:r>
            <a:r>
              <a:rPr kumimoji="1" lang="en-US" altLang="zh-TW" sz="1800" dirty="0">
                <a:latin typeface="+mj-lt"/>
              </a:rPr>
              <a:t> </a:t>
            </a:r>
          </a:p>
          <a:p>
            <a:pPr>
              <a:buFont typeface="Wingdings"/>
              <a:buChar char="l"/>
            </a:pPr>
            <a:endParaRPr kumimoji="1" lang="zh-TW" sz="1800" dirty="0">
              <a:latin typeface="+mj-lt"/>
            </a:endParaRPr>
          </a:p>
        </p:txBody>
      </p:sp>
      <p:sp>
        <p:nvSpPr>
          <p:cNvPr id="128" name="Shape 171">
            <a:extLst>
              <a:ext uri="{FF2B5EF4-FFF2-40B4-BE49-F238E27FC236}">
                <a16:creationId xmlns:a16="http://schemas.microsoft.com/office/drawing/2014/main" id="{99287942-ED02-4F16-92B7-476ED4E9A5CB}"/>
              </a:ext>
            </a:extLst>
          </p:cNvPr>
          <p:cNvSpPr/>
          <p:nvPr/>
        </p:nvSpPr>
        <p:spPr>
          <a:xfrm>
            <a:off x="875344" y="2944152"/>
            <a:ext cx="2315163" cy="183596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29" name="矩形: 圓角 128">
            <a:extLst>
              <a:ext uri="{FF2B5EF4-FFF2-40B4-BE49-F238E27FC236}">
                <a16:creationId xmlns:a16="http://schemas.microsoft.com/office/drawing/2014/main" id="{1E3DAB5C-53C3-495C-9432-4FB71661D378}"/>
              </a:ext>
            </a:extLst>
          </p:cNvPr>
          <p:cNvSpPr/>
          <p:nvPr/>
        </p:nvSpPr>
        <p:spPr>
          <a:xfrm>
            <a:off x="1045786" y="4553672"/>
            <a:ext cx="2005779" cy="411293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Microsoft JhengHei"/>
                <a:ea typeface="Microsoft JhengHei"/>
                <a:cs typeface="Microsoft JhengHei"/>
              </a:rPr>
              <a:t>New data incoming to the SSD</a:t>
            </a:r>
            <a:endParaRPr lang="zh-TW" altLang="en-US" b="1" dirty="0"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C1C84B0-DEAF-448E-AC94-A08951464FBD}"/>
              </a:ext>
            </a:extLst>
          </p:cNvPr>
          <p:cNvGrpSpPr/>
          <p:nvPr/>
        </p:nvGrpSpPr>
        <p:grpSpPr>
          <a:xfrm>
            <a:off x="1043850" y="3060744"/>
            <a:ext cx="2007715" cy="1417062"/>
            <a:chOff x="1557477" y="2894358"/>
            <a:chExt cx="2007715" cy="1417062"/>
          </a:xfrm>
        </p:grpSpPr>
        <p:graphicFrame>
          <p:nvGraphicFramePr>
            <p:cNvPr id="131" name="Shape 177">
              <a:extLst>
                <a:ext uri="{FF2B5EF4-FFF2-40B4-BE49-F238E27FC236}">
                  <a16:creationId xmlns:a16="http://schemas.microsoft.com/office/drawing/2014/main" id="{9CF2AE45-B93F-4151-BF53-F36B36EEF1CA}"/>
                </a:ext>
              </a:extLst>
            </p:cNvPr>
            <p:cNvGraphicFramePr/>
            <p:nvPr>
              <p:extLst/>
            </p:nvPr>
          </p:nvGraphicFramePr>
          <p:xfrm>
            <a:off x="2609280" y="2894359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32" name="Shape 177">
              <a:extLst>
                <a:ext uri="{FF2B5EF4-FFF2-40B4-BE49-F238E27FC236}">
                  <a16:creationId xmlns:a16="http://schemas.microsoft.com/office/drawing/2014/main" id="{85E257F8-0DA2-4609-8C46-54A3E0478992}"/>
                </a:ext>
              </a:extLst>
            </p:cNvPr>
            <p:cNvGraphicFramePr/>
            <p:nvPr>
              <p:extLst/>
            </p:nvPr>
          </p:nvGraphicFramePr>
          <p:xfrm>
            <a:off x="1559413" y="2894358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34" name="Shape 177">
              <a:extLst>
                <a:ext uri="{FF2B5EF4-FFF2-40B4-BE49-F238E27FC236}">
                  <a16:creationId xmlns:a16="http://schemas.microsoft.com/office/drawing/2014/main" id="{EA3ED28F-E132-45D7-B599-154BE46594AA}"/>
                </a:ext>
              </a:extLst>
            </p:cNvPr>
            <p:cNvGraphicFramePr/>
            <p:nvPr>
              <p:extLst/>
            </p:nvPr>
          </p:nvGraphicFramePr>
          <p:xfrm>
            <a:off x="2602506" y="3640840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75" name="Shape 177">
              <a:extLst>
                <a:ext uri="{FF2B5EF4-FFF2-40B4-BE49-F238E27FC236}">
                  <a16:creationId xmlns:a16="http://schemas.microsoft.com/office/drawing/2014/main" id="{89B6A882-EB83-4D5A-B046-48349E1282C6}"/>
                </a:ext>
              </a:extLst>
            </p:cNvPr>
            <p:cNvGraphicFramePr/>
            <p:nvPr>
              <p:extLst/>
            </p:nvPr>
          </p:nvGraphicFramePr>
          <p:xfrm>
            <a:off x="1557477" y="3640840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af-ZA" sz="16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A2A8908D-C81C-40CA-958B-9E415193B631}"/>
              </a:ext>
            </a:extLst>
          </p:cNvPr>
          <p:cNvGrpSpPr/>
          <p:nvPr/>
        </p:nvGrpSpPr>
        <p:grpSpPr>
          <a:xfrm>
            <a:off x="1049011" y="2170651"/>
            <a:ext cx="2005779" cy="670580"/>
            <a:chOff x="4255112" y="3793240"/>
            <a:chExt cx="2005779" cy="670580"/>
          </a:xfrm>
        </p:grpSpPr>
        <p:graphicFrame>
          <p:nvGraphicFramePr>
            <p:cNvPr id="173" name="Shape 177">
              <a:extLst>
                <a:ext uri="{FF2B5EF4-FFF2-40B4-BE49-F238E27FC236}">
                  <a16:creationId xmlns:a16="http://schemas.microsoft.com/office/drawing/2014/main" id="{C2DE19AE-2CEF-4FE5-A764-BD7F21FDEB9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95771316"/>
                </p:ext>
              </p:extLst>
            </p:nvPr>
          </p:nvGraphicFramePr>
          <p:xfrm>
            <a:off x="5304979" y="3793240"/>
            <a:ext cx="955912" cy="33529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>
                            <a:solidFill>
                              <a:schemeClr val="lt1"/>
                            </a:solidFill>
                          </a:rPr>
                          <a:t>N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 dirty="0">
                            <a:solidFill>
                              <a:srgbClr val="FFFFFF"/>
                            </a:solidFill>
                          </a:rPr>
                          <a:t>N</a:t>
                        </a: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74" name="Shape 177">
              <a:extLst>
                <a:ext uri="{FF2B5EF4-FFF2-40B4-BE49-F238E27FC236}">
                  <a16:creationId xmlns:a16="http://schemas.microsoft.com/office/drawing/2014/main" id="{E02026B8-BCFF-48FF-A9BB-76F53A725BEE}"/>
                </a:ext>
              </a:extLst>
            </p:cNvPr>
            <p:cNvGraphicFramePr/>
            <p:nvPr>
              <p:extLst/>
            </p:nvPr>
          </p:nvGraphicFramePr>
          <p:xfrm>
            <a:off x="4255112" y="3793240"/>
            <a:ext cx="955912" cy="670580"/>
          </p:xfrm>
          <a:graphic>
            <a:graphicData uri="http://schemas.openxmlformats.org/drawingml/2006/table">
              <a:tbl>
                <a:tblPr>
                  <a:noFill/>
                  <a:tableStyleId>{2B9A654A-813B-44C4-B551-F29080A36350}</a:tableStyleId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>
                            <a:solidFill>
                              <a:schemeClr val="lt1"/>
                            </a:solidFill>
                          </a:rPr>
                          <a:t>N</a:t>
                        </a:r>
                        <a:endParaRPr sz="16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sz="1600" b="1">
                            <a:solidFill>
                              <a:srgbClr val="FFFFFF"/>
                            </a:solidFill>
                          </a:rPr>
                          <a:t>N</a:t>
                        </a: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2926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N</a:t>
                        </a: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r>
                          <a: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rPr>
                          <a:t>N</a:t>
                        </a:r>
                      </a:p>
                    </a:txBody>
                    <a:tcPr marL="91450" marR="91450" marT="45725" marB="45725">
                      <a:solidFill>
                        <a:srgbClr val="00B0F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graphicFrame>
        <p:nvGraphicFramePr>
          <p:cNvPr id="187" name="Shape 177">
            <a:extLst>
              <a:ext uri="{FF2B5EF4-FFF2-40B4-BE49-F238E27FC236}">
                <a16:creationId xmlns:a16="http://schemas.microsoft.com/office/drawing/2014/main" id="{BA078246-D87C-4AC2-86F2-F1C9D6C451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164780"/>
              </p:ext>
            </p:extLst>
          </p:nvPr>
        </p:nvGraphicFramePr>
        <p:xfrm>
          <a:off x="4540326" y="3787757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群組 13">
            <a:extLst>
              <a:ext uri="{FF2B5EF4-FFF2-40B4-BE49-F238E27FC236}">
                <a16:creationId xmlns:a16="http://schemas.microsoft.com/office/drawing/2014/main" id="{507464A5-C66D-4C4E-B4CA-0FDCACE0A969}"/>
              </a:ext>
            </a:extLst>
          </p:cNvPr>
          <p:cNvGrpSpPr/>
          <p:nvPr/>
        </p:nvGrpSpPr>
        <p:grpSpPr>
          <a:xfrm>
            <a:off x="3497253" y="3059785"/>
            <a:ext cx="2003884" cy="671539"/>
            <a:chOff x="4255112" y="5669168"/>
            <a:chExt cx="2003884" cy="671539"/>
          </a:xfrm>
        </p:grpSpPr>
        <p:grpSp>
          <p:nvGrpSpPr>
            <p:cNvPr id="188" name="群組 187">
              <a:extLst>
                <a:ext uri="{FF2B5EF4-FFF2-40B4-BE49-F238E27FC236}">
                  <a16:creationId xmlns:a16="http://schemas.microsoft.com/office/drawing/2014/main" id="{3D18CD3D-DD5C-4273-B570-B42C8DB43B67}"/>
                </a:ext>
              </a:extLst>
            </p:cNvPr>
            <p:cNvGrpSpPr/>
            <p:nvPr/>
          </p:nvGrpSpPr>
          <p:grpSpPr>
            <a:xfrm>
              <a:off x="4255112" y="5670127"/>
              <a:ext cx="955912" cy="670580"/>
              <a:chOff x="6472686" y="3629596"/>
              <a:chExt cx="955912" cy="670580"/>
            </a:xfrm>
          </p:grpSpPr>
          <p:graphicFrame>
            <p:nvGraphicFramePr>
              <p:cNvPr id="189" name="Shape 177">
                <a:extLst>
                  <a:ext uri="{FF2B5EF4-FFF2-40B4-BE49-F238E27FC236}">
                    <a16:creationId xmlns:a16="http://schemas.microsoft.com/office/drawing/2014/main" id="{533BF273-7248-41DD-9AC9-7620AD5F260E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  <a:tableStyleId>{2B9A654A-813B-44C4-B551-F29080A36350}</a:tableStyleId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48B42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190" name="群組 189">
                <a:extLst>
                  <a:ext uri="{FF2B5EF4-FFF2-40B4-BE49-F238E27FC236}">
                    <a16:creationId xmlns:a16="http://schemas.microsoft.com/office/drawing/2014/main" id="{A1280564-2F45-46BC-B833-5B89EB3697EE}"/>
                  </a:ext>
                </a:extLst>
              </p:cNvPr>
              <p:cNvGrpSpPr/>
              <p:nvPr/>
            </p:nvGrpSpPr>
            <p:grpSpPr>
              <a:xfrm>
                <a:off x="6525983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207" name="直線接點 206">
                  <a:extLst>
                    <a:ext uri="{FF2B5EF4-FFF2-40B4-BE49-F238E27FC236}">
                      <a16:creationId xmlns:a16="http://schemas.microsoft.com/office/drawing/2014/main" id="{0B0AE27D-594A-44FD-971D-5B2AB6E472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線接點 207">
                  <a:extLst>
                    <a:ext uri="{FF2B5EF4-FFF2-40B4-BE49-F238E27FC236}">
                      <a16:creationId xmlns:a16="http://schemas.microsoft.com/office/drawing/2014/main" id="{EC0222D2-50F6-4A81-B784-FCE52DC58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直線接點 208">
                  <a:extLst>
                    <a:ext uri="{FF2B5EF4-FFF2-40B4-BE49-F238E27FC236}">
                      <a16:creationId xmlns:a16="http://schemas.microsoft.com/office/drawing/2014/main" id="{888182B2-DD5C-42A7-887A-F15280476D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直線接點 209">
                  <a:extLst>
                    <a:ext uri="{FF2B5EF4-FFF2-40B4-BE49-F238E27FC236}">
                      <a16:creationId xmlns:a16="http://schemas.microsoft.com/office/drawing/2014/main" id="{12E5AC78-8A80-4259-8DCB-2A311078FF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線接點 210">
                  <a:extLst>
                    <a:ext uri="{FF2B5EF4-FFF2-40B4-BE49-F238E27FC236}">
                      <a16:creationId xmlns:a16="http://schemas.microsoft.com/office/drawing/2014/main" id="{6E445A0A-0666-4ABC-BA80-FEA5500660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直線接點 211">
                  <a:extLst>
                    <a:ext uri="{FF2B5EF4-FFF2-40B4-BE49-F238E27FC236}">
                      <a16:creationId xmlns:a16="http://schemas.microsoft.com/office/drawing/2014/main" id="{6E42E5F0-42FD-4590-A1EA-9D75F6A22F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直線接點 212">
                  <a:extLst>
                    <a:ext uri="{FF2B5EF4-FFF2-40B4-BE49-F238E27FC236}">
                      <a16:creationId xmlns:a16="http://schemas.microsoft.com/office/drawing/2014/main" id="{77C30E3B-755C-4B9E-A22D-190A5397D2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群組 190">
                <a:extLst>
                  <a:ext uri="{FF2B5EF4-FFF2-40B4-BE49-F238E27FC236}">
                    <a16:creationId xmlns:a16="http://schemas.microsoft.com/office/drawing/2014/main" id="{EC57FFCF-16A4-4148-A0C4-1CDA736FC08D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200" name="直線接點 199">
                  <a:extLst>
                    <a:ext uri="{FF2B5EF4-FFF2-40B4-BE49-F238E27FC236}">
                      <a16:creationId xmlns:a16="http://schemas.microsoft.com/office/drawing/2014/main" id="{116DE1F3-1AD2-40EE-B160-8EFA23C922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線接點 200">
                  <a:extLst>
                    <a:ext uri="{FF2B5EF4-FFF2-40B4-BE49-F238E27FC236}">
                      <a16:creationId xmlns:a16="http://schemas.microsoft.com/office/drawing/2014/main" id="{A1A7677F-297C-45F0-BA22-AC6A58BF9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直線接點 201">
                  <a:extLst>
                    <a:ext uri="{FF2B5EF4-FFF2-40B4-BE49-F238E27FC236}">
                      <a16:creationId xmlns:a16="http://schemas.microsoft.com/office/drawing/2014/main" id="{D6EE4109-7F0C-4520-BC17-9ADC40FD17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直線接點 202">
                  <a:extLst>
                    <a:ext uri="{FF2B5EF4-FFF2-40B4-BE49-F238E27FC236}">
                      <a16:creationId xmlns:a16="http://schemas.microsoft.com/office/drawing/2014/main" id="{0A8929B9-F66C-448D-A755-7F2B0302E5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直線接點 203">
                  <a:extLst>
                    <a:ext uri="{FF2B5EF4-FFF2-40B4-BE49-F238E27FC236}">
                      <a16:creationId xmlns:a16="http://schemas.microsoft.com/office/drawing/2014/main" id="{B09F33CD-5C2D-4F98-9F33-B04450C7D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線接點 204">
                  <a:extLst>
                    <a:ext uri="{FF2B5EF4-FFF2-40B4-BE49-F238E27FC236}">
                      <a16:creationId xmlns:a16="http://schemas.microsoft.com/office/drawing/2014/main" id="{DDF6D9AC-B743-410C-9C5C-6B55FFFD6D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直線接點 205">
                  <a:extLst>
                    <a:ext uri="{FF2B5EF4-FFF2-40B4-BE49-F238E27FC236}">
                      <a16:creationId xmlns:a16="http://schemas.microsoft.com/office/drawing/2014/main" id="{39F57419-98C8-478C-9AE3-14969A5178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群組 191">
                <a:extLst>
                  <a:ext uri="{FF2B5EF4-FFF2-40B4-BE49-F238E27FC236}">
                    <a16:creationId xmlns:a16="http://schemas.microsoft.com/office/drawing/2014/main" id="{0089C773-88DF-4C6E-9F5B-B86BB40558D3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193" name="直線接點 192">
                  <a:extLst>
                    <a:ext uri="{FF2B5EF4-FFF2-40B4-BE49-F238E27FC236}">
                      <a16:creationId xmlns:a16="http://schemas.microsoft.com/office/drawing/2014/main" id="{92676CBE-E852-4DF6-8204-A0740ADDCC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線接點 193">
                  <a:extLst>
                    <a:ext uri="{FF2B5EF4-FFF2-40B4-BE49-F238E27FC236}">
                      <a16:creationId xmlns:a16="http://schemas.microsoft.com/office/drawing/2014/main" id="{64FF94BC-1139-45B2-9207-9298F03A4F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線接點 194">
                  <a:extLst>
                    <a:ext uri="{FF2B5EF4-FFF2-40B4-BE49-F238E27FC236}">
                      <a16:creationId xmlns:a16="http://schemas.microsoft.com/office/drawing/2014/main" id="{CF9CDBC7-209D-41A1-AF1B-318ABA2509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線接點 195">
                  <a:extLst>
                    <a:ext uri="{FF2B5EF4-FFF2-40B4-BE49-F238E27FC236}">
                      <a16:creationId xmlns:a16="http://schemas.microsoft.com/office/drawing/2014/main" id="{A8C38CD0-A390-4505-9BF5-B0FB74961B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線接點 196">
                  <a:extLst>
                    <a:ext uri="{FF2B5EF4-FFF2-40B4-BE49-F238E27FC236}">
                      <a16:creationId xmlns:a16="http://schemas.microsoft.com/office/drawing/2014/main" id="{63E2B8C6-AF52-4BD0-8F57-D39606DDD1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直線接點 197">
                  <a:extLst>
                    <a:ext uri="{FF2B5EF4-FFF2-40B4-BE49-F238E27FC236}">
                      <a16:creationId xmlns:a16="http://schemas.microsoft.com/office/drawing/2014/main" id="{409790EC-3BAA-41DD-8B3D-DA713D830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直線接點 198">
                  <a:extLst>
                    <a:ext uri="{FF2B5EF4-FFF2-40B4-BE49-F238E27FC236}">
                      <a16:creationId xmlns:a16="http://schemas.microsoft.com/office/drawing/2014/main" id="{4D4C86EC-DE9D-4133-9693-B651A3B0C0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4" name="群組 213">
              <a:extLst>
                <a:ext uri="{FF2B5EF4-FFF2-40B4-BE49-F238E27FC236}">
                  <a16:creationId xmlns:a16="http://schemas.microsoft.com/office/drawing/2014/main" id="{DB0BD873-C2F6-4867-BBDB-57A30449FA9B}"/>
                </a:ext>
              </a:extLst>
            </p:cNvPr>
            <p:cNvGrpSpPr/>
            <p:nvPr/>
          </p:nvGrpSpPr>
          <p:grpSpPr>
            <a:xfrm>
              <a:off x="5303084" y="5669168"/>
              <a:ext cx="955912" cy="670580"/>
              <a:chOff x="6472686" y="3629596"/>
              <a:chExt cx="955912" cy="670580"/>
            </a:xfrm>
          </p:grpSpPr>
          <p:graphicFrame>
            <p:nvGraphicFramePr>
              <p:cNvPr id="215" name="Shape 177">
                <a:extLst>
                  <a:ext uri="{FF2B5EF4-FFF2-40B4-BE49-F238E27FC236}">
                    <a16:creationId xmlns:a16="http://schemas.microsoft.com/office/drawing/2014/main" id="{AB851CC7-3FFC-4121-B765-C1666B511689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  <a:tableStyleId>{2B9A654A-813B-44C4-B551-F29080A36350}</a:tableStyleId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216" name="群組 215">
                <a:extLst>
                  <a:ext uri="{FF2B5EF4-FFF2-40B4-BE49-F238E27FC236}">
                    <a16:creationId xmlns:a16="http://schemas.microsoft.com/office/drawing/2014/main" id="{136A71CE-EB15-4565-92B2-43EF68E9AD1A}"/>
                  </a:ext>
                </a:extLst>
              </p:cNvPr>
              <p:cNvGrpSpPr/>
              <p:nvPr/>
            </p:nvGrpSpPr>
            <p:grpSpPr>
              <a:xfrm>
                <a:off x="6525983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233" name="直線接點 232">
                  <a:extLst>
                    <a:ext uri="{FF2B5EF4-FFF2-40B4-BE49-F238E27FC236}">
                      <a16:creationId xmlns:a16="http://schemas.microsoft.com/office/drawing/2014/main" id="{2D924700-3BA0-41D6-81F8-92F50D7610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直線接點 233">
                  <a:extLst>
                    <a:ext uri="{FF2B5EF4-FFF2-40B4-BE49-F238E27FC236}">
                      <a16:creationId xmlns:a16="http://schemas.microsoft.com/office/drawing/2014/main" id="{E7C9F0C5-E4B4-4E3B-AA83-F11D479128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直線接點 234">
                  <a:extLst>
                    <a:ext uri="{FF2B5EF4-FFF2-40B4-BE49-F238E27FC236}">
                      <a16:creationId xmlns:a16="http://schemas.microsoft.com/office/drawing/2014/main" id="{D29390F3-D261-4B65-953F-5D72ABAE7B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直線接點 235">
                  <a:extLst>
                    <a:ext uri="{FF2B5EF4-FFF2-40B4-BE49-F238E27FC236}">
                      <a16:creationId xmlns:a16="http://schemas.microsoft.com/office/drawing/2014/main" id="{72A51330-4B6D-415D-87E4-0C46297AFE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直線接點 236">
                  <a:extLst>
                    <a:ext uri="{FF2B5EF4-FFF2-40B4-BE49-F238E27FC236}">
                      <a16:creationId xmlns:a16="http://schemas.microsoft.com/office/drawing/2014/main" id="{E1B56365-6774-4850-BA27-CEA5E4D44C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直線接點 237">
                  <a:extLst>
                    <a:ext uri="{FF2B5EF4-FFF2-40B4-BE49-F238E27FC236}">
                      <a16:creationId xmlns:a16="http://schemas.microsoft.com/office/drawing/2014/main" id="{56E71D99-249E-4F17-8E6D-240D5A26F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直線接點 238">
                  <a:extLst>
                    <a:ext uri="{FF2B5EF4-FFF2-40B4-BE49-F238E27FC236}">
                      <a16:creationId xmlns:a16="http://schemas.microsoft.com/office/drawing/2014/main" id="{FEDC17E0-F110-4345-999C-D124C6B1A8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群組 216">
                <a:extLst>
                  <a:ext uri="{FF2B5EF4-FFF2-40B4-BE49-F238E27FC236}">
                    <a16:creationId xmlns:a16="http://schemas.microsoft.com/office/drawing/2014/main" id="{66A72CA2-7625-435A-A878-C0D48995034A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226" name="直線接點 225">
                  <a:extLst>
                    <a:ext uri="{FF2B5EF4-FFF2-40B4-BE49-F238E27FC236}">
                      <a16:creationId xmlns:a16="http://schemas.microsoft.com/office/drawing/2014/main" id="{BC08C491-1E22-479F-A147-3B180243DD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直線接點 226">
                  <a:extLst>
                    <a:ext uri="{FF2B5EF4-FFF2-40B4-BE49-F238E27FC236}">
                      <a16:creationId xmlns:a16="http://schemas.microsoft.com/office/drawing/2014/main" id="{4AE348C6-9571-426A-A51A-8E365F8448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直線接點 227">
                  <a:extLst>
                    <a:ext uri="{FF2B5EF4-FFF2-40B4-BE49-F238E27FC236}">
                      <a16:creationId xmlns:a16="http://schemas.microsoft.com/office/drawing/2014/main" id="{706B2C8F-D78C-4D40-A725-59E14EB5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直線接點 228">
                  <a:extLst>
                    <a:ext uri="{FF2B5EF4-FFF2-40B4-BE49-F238E27FC236}">
                      <a16:creationId xmlns:a16="http://schemas.microsoft.com/office/drawing/2014/main" id="{E1358920-AE51-4256-A65B-3F2B6EF446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直線接點 229">
                  <a:extLst>
                    <a:ext uri="{FF2B5EF4-FFF2-40B4-BE49-F238E27FC236}">
                      <a16:creationId xmlns:a16="http://schemas.microsoft.com/office/drawing/2014/main" id="{3364E874-CABD-460C-BB39-3242057742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直線接點 230">
                  <a:extLst>
                    <a:ext uri="{FF2B5EF4-FFF2-40B4-BE49-F238E27FC236}">
                      <a16:creationId xmlns:a16="http://schemas.microsoft.com/office/drawing/2014/main" id="{F86401BF-8319-45BF-BEF2-FB6EF463AA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直線接點 231">
                  <a:extLst>
                    <a:ext uri="{FF2B5EF4-FFF2-40B4-BE49-F238E27FC236}">
                      <a16:creationId xmlns:a16="http://schemas.microsoft.com/office/drawing/2014/main" id="{B959269A-D7C1-47A4-A493-AC1BE2778B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群組 217">
                <a:extLst>
                  <a:ext uri="{FF2B5EF4-FFF2-40B4-BE49-F238E27FC236}">
                    <a16:creationId xmlns:a16="http://schemas.microsoft.com/office/drawing/2014/main" id="{C28747D9-8835-400B-983B-4E344812389E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219" name="直線接點 218">
                  <a:extLst>
                    <a:ext uri="{FF2B5EF4-FFF2-40B4-BE49-F238E27FC236}">
                      <a16:creationId xmlns:a16="http://schemas.microsoft.com/office/drawing/2014/main" id="{BE54D853-FDF4-458C-88FB-66FDCA446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線接點 219">
                  <a:extLst>
                    <a:ext uri="{FF2B5EF4-FFF2-40B4-BE49-F238E27FC236}">
                      <a16:creationId xmlns:a16="http://schemas.microsoft.com/office/drawing/2014/main" id="{DBF32E73-ECD5-434A-B587-B6C64A0C4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直線接點 220">
                  <a:extLst>
                    <a:ext uri="{FF2B5EF4-FFF2-40B4-BE49-F238E27FC236}">
                      <a16:creationId xmlns:a16="http://schemas.microsoft.com/office/drawing/2014/main" id="{8F3CAFC3-D5C9-475A-8A68-857509E885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線接點 221">
                  <a:extLst>
                    <a:ext uri="{FF2B5EF4-FFF2-40B4-BE49-F238E27FC236}">
                      <a16:creationId xmlns:a16="http://schemas.microsoft.com/office/drawing/2014/main" id="{56771ACC-ED3E-4746-A4B4-DCF5FC3110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直線接點 222">
                  <a:extLst>
                    <a:ext uri="{FF2B5EF4-FFF2-40B4-BE49-F238E27FC236}">
                      <a16:creationId xmlns:a16="http://schemas.microsoft.com/office/drawing/2014/main" id="{D2495C92-61CB-4BB4-88EF-A202ABCB4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線接點 223">
                  <a:extLst>
                    <a:ext uri="{FF2B5EF4-FFF2-40B4-BE49-F238E27FC236}">
                      <a16:creationId xmlns:a16="http://schemas.microsoft.com/office/drawing/2014/main" id="{C1A9B85D-DE82-4FE9-B15F-30E43B71B1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直線接點 224">
                  <a:extLst>
                    <a:ext uri="{FF2B5EF4-FFF2-40B4-BE49-F238E27FC236}">
                      <a16:creationId xmlns:a16="http://schemas.microsoft.com/office/drawing/2014/main" id="{C19CA42B-68E4-400F-AB85-E6D8A90188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1" name="語音泡泡: 矩形 250">
            <a:extLst>
              <a:ext uri="{FF2B5EF4-FFF2-40B4-BE49-F238E27FC236}">
                <a16:creationId xmlns:a16="http://schemas.microsoft.com/office/drawing/2014/main" id="{031CF6EC-1DE1-4CCC-8D1B-F509A8AC09AE}"/>
              </a:ext>
            </a:extLst>
          </p:cNvPr>
          <p:cNvSpPr/>
          <p:nvPr/>
        </p:nvSpPr>
        <p:spPr>
          <a:xfrm>
            <a:off x="5695898" y="2100854"/>
            <a:ext cx="2903996" cy="1005084"/>
          </a:xfrm>
          <a:prstGeom prst="wedgeRectCallout">
            <a:avLst>
              <a:gd name="adj1" fmla="val -54097"/>
              <a:gd name="adj2" fmla="val 98489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>
                <a:solidFill>
                  <a:schemeClr val="bg1"/>
                </a:solidFill>
              </a:rPr>
              <a:t>Without GC, the total write actions required can be reduced back to 6.</a:t>
            </a:r>
            <a:endParaRPr lang="zh-TW" alt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264" name="Shape 177">
            <a:extLst>
              <a:ext uri="{FF2B5EF4-FFF2-40B4-BE49-F238E27FC236}">
                <a16:creationId xmlns:a16="http://schemas.microsoft.com/office/drawing/2014/main" id="{006DEA68-6F4E-4961-B466-183C8F8C73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56436"/>
              </p:ext>
            </p:extLst>
          </p:nvPr>
        </p:nvGraphicFramePr>
        <p:xfrm>
          <a:off x="3486986" y="3787757"/>
          <a:ext cx="955912" cy="670580"/>
        </p:xfrm>
        <a:graphic>
          <a:graphicData uri="http://schemas.openxmlformats.org/drawingml/2006/table">
            <a:tbl>
              <a:tblPr>
                <a:noFill/>
                <a:tableStyleId>{2B9A654A-813B-44C4-B551-F29080A36350}</a:tableStyleId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6" name="矩形 265">
            <a:extLst>
              <a:ext uri="{FF2B5EF4-FFF2-40B4-BE49-F238E27FC236}">
                <a16:creationId xmlns:a16="http://schemas.microsoft.com/office/drawing/2014/main" id="{76DC40B3-BA8B-4AB4-AAE5-7289235F8241}"/>
              </a:ext>
            </a:extLst>
          </p:cNvPr>
          <p:cNvSpPr/>
          <p:nvPr/>
        </p:nvSpPr>
        <p:spPr>
          <a:xfrm>
            <a:off x="6114691" y="4301536"/>
            <a:ext cx="2084681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zh-TW" sz="105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This type of data will be rearranged using SSD Trim</a:t>
            </a:r>
            <a:endParaRPr lang="zh-TW" altLang="en-US" sz="105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7" name="矩形 266">
            <a:extLst>
              <a:ext uri="{FF2B5EF4-FFF2-40B4-BE49-F238E27FC236}">
                <a16:creationId xmlns:a16="http://schemas.microsoft.com/office/drawing/2014/main" id="{9F7A1FA0-115B-44F2-BE22-23E2E17D6C8E}"/>
              </a:ext>
            </a:extLst>
          </p:cNvPr>
          <p:cNvSpPr/>
          <p:nvPr/>
        </p:nvSpPr>
        <p:spPr>
          <a:xfrm>
            <a:off x="6743058" y="3766950"/>
            <a:ext cx="1192955" cy="415498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altLang="zh-TW" sz="105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OP with invalid </a:t>
            </a:r>
          </a:p>
          <a:p>
            <a:pPr lvl="0"/>
            <a:r>
              <a:rPr lang="en-US" altLang="zh-TW" sz="105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data</a:t>
            </a:r>
            <a:endParaRPr lang="zh-TW" altLang="en-US" sz="105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8" name="矩形 267">
            <a:extLst>
              <a:ext uri="{FF2B5EF4-FFF2-40B4-BE49-F238E27FC236}">
                <a16:creationId xmlns:a16="http://schemas.microsoft.com/office/drawing/2014/main" id="{3FA14402-68EA-4608-8B9B-CD33164CECB8}"/>
              </a:ext>
            </a:extLst>
          </p:cNvPr>
          <p:cNvSpPr/>
          <p:nvPr/>
        </p:nvSpPr>
        <p:spPr>
          <a:xfrm>
            <a:off x="6300817" y="3773714"/>
            <a:ext cx="459226" cy="410725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9" name="群組 268">
            <a:extLst>
              <a:ext uri="{FF2B5EF4-FFF2-40B4-BE49-F238E27FC236}">
                <a16:creationId xmlns:a16="http://schemas.microsoft.com/office/drawing/2014/main" id="{A636D239-09E5-4A24-8E4E-CE1A6B0A165E}"/>
              </a:ext>
            </a:extLst>
          </p:cNvPr>
          <p:cNvGrpSpPr/>
          <p:nvPr/>
        </p:nvGrpSpPr>
        <p:grpSpPr>
          <a:xfrm>
            <a:off x="6344791" y="3793560"/>
            <a:ext cx="371981" cy="365505"/>
            <a:chOff x="7376502" y="4321835"/>
            <a:chExt cx="422989" cy="335290"/>
          </a:xfrm>
        </p:grpSpPr>
        <p:cxnSp>
          <p:nvCxnSpPr>
            <p:cNvPr id="270" name="直線接點 269">
              <a:extLst>
                <a:ext uri="{FF2B5EF4-FFF2-40B4-BE49-F238E27FC236}">
                  <a16:creationId xmlns:a16="http://schemas.microsoft.com/office/drawing/2014/main" id="{707387E4-A033-4765-8A9B-3191FAFD3E82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線接點 270">
              <a:extLst>
                <a:ext uri="{FF2B5EF4-FFF2-40B4-BE49-F238E27FC236}">
                  <a16:creationId xmlns:a16="http://schemas.microsoft.com/office/drawing/2014/main" id="{42A81546-6F10-4C93-B5EA-8E619CB2C4D8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線接點 271">
              <a:extLst>
                <a:ext uri="{FF2B5EF4-FFF2-40B4-BE49-F238E27FC236}">
                  <a16:creationId xmlns:a16="http://schemas.microsoft.com/office/drawing/2014/main" id="{B1D1CD65-4ED6-4D61-BFB6-BFC1B9BE7219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線接點 272">
              <a:extLst>
                <a:ext uri="{FF2B5EF4-FFF2-40B4-BE49-F238E27FC236}">
                  <a16:creationId xmlns:a16="http://schemas.microsoft.com/office/drawing/2014/main" id="{2D340979-9F2B-45C9-ACB0-6E48883FB075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線接點 273">
              <a:extLst>
                <a:ext uri="{FF2B5EF4-FFF2-40B4-BE49-F238E27FC236}">
                  <a16:creationId xmlns:a16="http://schemas.microsoft.com/office/drawing/2014/main" id="{CAFD7136-6627-4177-9698-A02CFA3CF150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線接點 274">
              <a:extLst>
                <a:ext uri="{FF2B5EF4-FFF2-40B4-BE49-F238E27FC236}">
                  <a16:creationId xmlns:a16="http://schemas.microsoft.com/office/drawing/2014/main" id="{1EBFDBAF-77CF-4667-8B41-347390296ECE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線接點 275">
              <a:extLst>
                <a:ext uri="{FF2B5EF4-FFF2-40B4-BE49-F238E27FC236}">
                  <a16:creationId xmlns:a16="http://schemas.microsoft.com/office/drawing/2014/main" id="{3C061C08-BD85-46C7-BAF8-4FBEE26FBD80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481665" y="120912"/>
            <a:ext cx="825014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  <a:buFont typeface="Arial"/>
            </a:pPr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How Over-provisioning can Affect SSD Performance and Endurance </a:t>
            </a:r>
            <a:r>
              <a:rPr lang="zh-TW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TW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) </a:t>
            </a:r>
            <a:endParaRPr lang="zh-TW" sz="2800" dirty="0">
              <a:latin typeface="+mj-lt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42619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2222E-6 1.35802E-6 L 0.26719 -0.000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1.7284E-6 L 0.13333 1.7284E-6 C 0.19357 1.7284E-6 0.26788 0.08611 0.26788 0.15648 L 0.26788 0.31389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1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/>
      <p:bldP spid="2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標題 84"/>
          <p:cNvSpPr>
            <a:spLocks noGrp="1"/>
          </p:cNvSpPr>
          <p:nvPr>
            <p:ph type="title"/>
          </p:nvPr>
        </p:nvSpPr>
        <p:spPr>
          <a:xfrm>
            <a:off x="145775" y="51627"/>
            <a:ext cx="8892646" cy="857250"/>
          </a:xfrm>
        </p:spPr>
        <p:txBody>
          <a:bodyPr>
            <a:noAutofit/>
          </a:bodyPr>
          <a:lstStyle/>
          <a:p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How Over-provisioning can Effect SSD Performance and Endurance </a:t>
            </a:r>
            <a:r>
              <a:rPr lang="zh-TW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4</a:t>
            </a:r>
            <a:r>
              <a:rPr lang="zh-TW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) </a:t>
            </a:r>
            <a:endParaRPr lang="zh-TW" altLang="en-US" sz="2800" dirty="0">
              <a:latin typeface="+mj-lt"/>
            </a:endParaRPr>
          </a:p>
        </p:txBody>
      </p:sp>
      <p:sp>
        <p:nvSpPr>
          <p:cNvPr id="33" name="內容版面配置區 1">
            <a:extLst>
              <a:ext uri="{FF2B5EF4-FFF2-40B4-BE49-F238E27FC236}">
                <a16:creationId xmlns:a16="http://schemas.microsoft.com/office/drawing/2014/main" id="{E58F4482-D982-47FA-94BF-400BAEBC00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3216" y="1125410"/>
            <a:ext cx="8998225" cy="5238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kumimoji="1" lang="en-US" altLang="zh-TW" dirty="0">
                <a:latin typeface="+mj-lt"/>
              </a:rPr>
              <a:t>With the additional Over-provisioning,  the </a:t>
            </a:r>
            <a:r>
              <a:rPr kumimoji="1" lang="en" altLang="zh-TW" dirty="0">
                <a:latin typeface="+mj-lt"/>
              </a:rPr>
              <a:t>Write Amplification can be reduce </a:t>
            </a:r>
            <a:r>
              <a:rPr kumimoji="1" lang="en-US" altLang="zh-TW" dirty="0">
                <a:latin typeface="+mj-lt"/>
              </a:rPr>
              <a:t>dramatically.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And with reduced write actions, SSD endurance can be increased.</a:t>
            </a:r>
            <a:endParaRPr kumimoji="1" lang="en-US" altLang="zh-TW" dirty="0">
              <a:latin typeface="+mj-lt"/>
            </a:endParaRPr>
          </a:p>
        </p:txBody>
      </p:sp>
      <p:sp>
        <p:nvSpPr>
          <p:cNvPr id="86" name="圓角矩形 110">
            <a:extLst>
              <a:ext uri="{FF2B5EF4-FFF2-40B4-BE49-F238E27FC236}">
                <a16:creationId xmlns:a16="http://schemas.microsoft.com/office/drawing/2014/main" id="{86A77953-6039-4408-974C-1E526845E829}"/>
              </a:ext>
            </a:extLst>
          </p:cNvPr>
          <p:cNvSpPr/>
          <p:nvPr/>
        </p:nvSpPr>
        <p:spPr>
          <a:xfrm>
            <a:off x="240685" y="1816869"/>
            <a:ext cx="8636338" cy="3051830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0EBAAD8F-B500-44A3-AF16-BDA6D9BF78E1}"/>
              </a:ext>
            </a:extLst>
          </p:cNvPr>
          <p:cNvGrpSpPr/>
          <p:nvPr/>
        </p:nvGrpSpPr>
        <p:grpSpPr>
          <a:xfrm>
            <a:off x="316332" y="2038347"/>
            <a:ext cx="3547169" cy="2708116"/>
            <a:chOff x="477523" y="1727571"/>
            <a:chExt cx="3547169" cy="2708116"/>
          </a:xfrm>
        </p:grpSpPr>
        <p:grpSp>
          <p:nvGrpSpPr>
            <p:cNvPr id="90" name="群組 89">
              <a:extLst>
                <a:ext uri="{FF2B5EF4-FFF2-40B4-BE49-F238E27FC236}">
                  <a16:creationId xmlns:a16="http://schemas.microsoft.com/office/drawing/2014/main" id="{2FC1FE14-E50D-4F78-A32C-1B3BC9BC8036}"/>
                </a:ext>
              </a:extLst>
            </p:cNvPr>
            <p:cNvGrpSpPr/>
            <p:nvPr/>
          </p:nvGrpSpPr>
          <p:grpSpPr>
            <a:xfrm>
              <a:off x="947110" y="1875261"/>
              <a:ext cx="2755162" cy="2018316"/>
              <a:chOff x="947110" y="1875261"/>
              <a:chExt cx="2755162" cy="2018316"/>
            </a:xfrm>
          </p:grpSpPr>
          <p:pic>
            <p:nvPicPr>
              <p:cNvPr id="109" name="圖片 108">
                <a:extLst>
                  <a:ext uri="{FF2B5EF4-FFF2-40B4-BE49-F238E27FC236}">
                    <a16:creationId xmlns:a16="http://schemas.microsoft.com/office/drawing/2014/main" id="{52BE07E0-8D7F-4CF0-8057-DA044852A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7110" y="1875261"/>
                <a:ext cx="2755162" cy="2018316"/>
              </a:xfrm>
              <a:prstGeom prst="rect">
                <a:avLst/>
              </a:prstGeom>
            </p:spPr>
          </p:pic>
          <p:pic>
            <p:nvPicPr>
              <p:cNvPr id="110" name="圖片 109">
                <a:extLst>
                  <a:ext uri="{FF2B5EF4-FFF2-40B4-BE49-F238E27FC236}">
                    <a16:creationId xmlns:a16="http://schemas.microsoft.com/office/drawing/2014/main" id="{043DE30B-FFD8-4F38-BFEE-9B84C919F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7110" y="1875261"/>
                <a:ext cx="2755162" cy="2018316"/>
              </a:xfrm>
              <a:prstGeom prst="rect">
                <a:avLst/>
              </a:prstGeom>
            </p:spPr>
          </p:pic>
        </p:grpSp>
        <p:sp>
          <p:nvSpPr>
            <p:cNvPr id="91" name="文字方塊 90">
              <a:extLst>
                <a:ext uri="{FF2B5EF4-FFF2-40B4-BE49-F238E27FC236}">
                  <a16:creationId xmlns:a16="http://schemas.microsoft.com/office/drawing/2014/main" id="{AE88E5DD-ADBB-450D-A9B2-772932443F16}"/>
                </a:ext>
              </a:extLst>
            </p:cNvPr>
            <p:cNvSpPr txBox="1"/>
            <p:nvPr/>
          </p:nvSpPr>
          <p:spPr>
            <a:xfrm>
              <a:off x="533401" y="1727571"/>
              <a:ext cx="419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 dirty="0"/>
                <a:t>14</a:t>
              </a:r>
              <a:endParaRPr lang="zh-TW" altLang="en-US" sz="1200" b="1" dirty="0"/>
            </a:p>
          </p:txBody>
        </p:sp>
        <p:sp>
          <p:nvSpPr>
            <p:cNvPr id="92" name="文字方塊 91">
              <a:extLst>
                <a:ext uri="{FF2B5EF4-FFF2-40B4-BE49-F238E27FC236}">
                  <a16:creationId xmlns:a16="http://schemas.microsoft.com/office/drawing/2014/main" id="{37053E39-2B8F-4B35-84EC-403B918FC9D5}"/>
                </a:ext>
              </a:extLst>
            </p:cNvPr>
            <p:cNvSpPr txBox="1"/>
            <p:nvPr/>
          </p:nvSpPr>
          <p:spPr>
            <a:xfrm>
              <a:off x="533401" y="2008524"/>
              <a:ext cx="419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/>
                <a:t>12</a:t>
              </a:r>
              <a:endParaRPr lang="zh-TW" altLang="en-US" sz="1200" b="1"/>
            </a:p>
          </p:txBody>
        </p:sp>
        <p:sp>
          <p:nvSpPr>
            <p:cNvPr id="93" name="文字方塊 92">
              <a:extLst>
                <a:ext uri="{FF2B5EF4-FFF2-40B4-BE49-F238E27FC236}">
                  <a16:creationId xmlns:a16="http://schemas.microsoft.com/office/drawing/2014/main" id="{297A2A4E-3CC6-47C6-ABB9-5DECEB2C81C5}"/>
                </a:ext>
              </a:extLst>
            </p:cNvPr>
            <p:cNvSpPr txBox="1"/>
            <p:nvPr/>
          </p:nvSpPr>
          <p:spPr>
            <a:xfrm>
              <a:off x="533401" y="2285523"/>
              <a:ext cx="419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/>
                <a:t>10</a:t>
              </a:r>
              <a:endParaRPr lang="zh-TW" altLang="en-US" sz="1200" b="1"/>
            </a:p>
          </p:txBody>
        </p:sp>
        <p:sp>
          <p:nvSpPr>
            <p:cNvPr id="94" name="文字方塊 93">
              <a:extLst>
                <a:ext uri="{FF2B5EF4-FFF2-40B4-BE49-F238E27FC236}">
                  <a16:creationId xmlns:a16="http://schemas.microsoft.com/office/drawing/2014/main" id="{35B99645-7A49-415C-8E44-D64DB4F97129}"/>
                </a:ext>
              </a:extLst>
            </p:cNvPr>
            <p:cNvSpPr txBox="1"/>
            <p:nvPr/>
          </p:nvSpPr>
          <p:spPr>
            <a:xfrm>
              <a:off x="533401" y="2560001"/>
              <a:ext cx="419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/>
                <a:t>8</a:t>
              </a:r>
              <a:endParaRPr lang="zh-TW" altLang="en-US" sz="1200" b="1"/>
            </a:p>
          </p:txBody>
        </p:sp>
        <p:sp>
          <p:nvSpPr>
            <p:cNvPr id="95" name="文字方塊 94">
              <a:extLst>
                <a:ext uri="{FF2B5EF4-FFF2-40B4-BE49-F238E27FC236}">
                  <a16:creationId xmlns:a16="http://schemas.microsoft.com/office/drawing/2014/main" id="{2F75A4B3-178A-43C4-BD8F-E11A107BE780}"/>
                </a:ext>
              </a:extLst>
            </p:cNvPr>
            <p:cNvSpPr txBox="1"/>
            <p:nvPr/>
          </p:nvSpPr>
          <p:spPr>
            <a:xfrm>
              <a:off x="533401" y="2831666"/>
              <a:ext cx="419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/>
                <a:t>6</a:t>
              </a:r>
              <a:endParaRPr lang="zh-TW" altLang="en-US" sz="1200" b="1"/>
            </a:p>
          </p:txBody>
        </p: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73D7C02A-C097-4D39-B2E0-163A12E89DDF}"/>
                </a:ext>
              </a:extLst>
            </p:cNvPr>
            <p:cNvSpPr txBox="1"/>
            <p:nvPr/>
          </p:nvSpPr>
          <p:spPr>
            <a:xfrm>
              <a:off x="533401" y="3106606"/>
              <a:ext cx="419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/>
                <a:t>4</a:t>
              </a:r>
              <a:endParaRPr lang="zh-TW" altLang="en-US" sz="1200" b="1"/>
            </a:p>
          </p:txBody>
        </p:sp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3EB3DFDA-5B32-4302-AEE1-2DDB9F301029}"/>
                </a:ext>
              </a:extLst>
            </p:cNvPr>
            <p:cNvSpPr txBox="1"/>
            <p:nvPr/>
          </p:nvSpPr>
          <p:spPr>
            <a:xfrm>
              <a:off x="533401" y="3377809"/>
              <a:ext cx="419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/>
                <a:t>2</a:t>
              </a:r>
              <a:endParaRPr lang="zh-TW" altLang="en-US" sz="1200" b="1"/>
            </a:p>
          </p:txBody>
        </p:sp>
        <p:sp>
          <p:nvSpPr>
            <p:cNvPr id="98" name="文字方塊 97">
              <a:extLst>
                <a:ext uri="{FF2B5EF4-FFF2-40B4-BE49-F238E27FC236}">
                  <a16:creationId xmlns:a16="http://schemas.microsoft.com/office/drawing/2014/main" id="{DAF16420-B645-485A-83AC-A3AC121AF2AF}"/>
                </a:ext>
              </a:extLst>
            </p:cNvPr>
            <p:cNvSpPr txBox="1"/>
            <p:nvPr/>
          </p:nvSpPr>
          <p:spPr>
            <a:xfrm>
              <a:off x="533401" y="3664922"/>
              <a:ext cx="419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/>
                <a:t>0</a:t>
              </a:r>
              <a:endParaRPr lang="zh-TW" altLang="en-US" sz="1200" b="1"/>
            </a:p>
          </p:txBody>
        </p:sp>
        <p:sp>
          <p:nvSpPr>
            <p:cNvPr id="99" name="文字方塊 98">
              <a:extLst>
                <a:ext uri="{FF2B5EF4-FFF2-40B4-BE49-F238E27FC236}">
                  <a16:creationId xmlns:a16="http://schemas.microsoft.com/office/drawing/2014/main" id="{9965ACDE-441C-4D6D-9A97-03059408E71F}"/>
                </a:ext>
              </a:extLst>
            </p:cNvPr>
            <p:cNvSpPr txBox="1"/>
            <p:nvPr/>
          </p:nvSpPr>
          <p:spPr>
            <a:xfrm>
              <a:off x="477523" y="3835584"/>
              <a:ext cx="4171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b="1">
                  <a:solidFill>
                    <a:schemeClr val="accent5">
                      <a:lumMod val="50000"/>
                    </a:schemeClr>
                  </a:solidFill>
                </a:rPr>
                <a:t>WAF</a:t>
              </a:r>
              <a:endParaRPr lang="zh-TW" altLang="en-US" sz="800" b="1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00" name="文字方塊 99">
              <a:extLst>
                <a:ext uri="{FF2B5EF4-FFF2-40B4-BE49-F238E27FC236}">
                  <a16:creationId xmlns:a16="http://schemas.microsoft.com/office/drawing/2014/main" id="{2DB14248-CE94-4CBC-A0A4-670BDBFDD65D}"/>
                </a:ext>
              </a:extLst>
            </p:cNvPr>
            <p:cNvSpPr txBox="1"/>
            <p:nvPr/>
          </p:nvSpPr>
          <p:spPr>
            <a:xfrm>
              <a:off x="879074" y="4107327"/>
              <a:ext cx="8611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b="1">
                  <a:solidFill>
                    <a:schemeClr val="accent5">
                      <a:lumMod val="50000"/>
                    </a:schemeClr>
                  </a:solidFill>
                </a:rPr>
                <a:t>Percent Filled</a:t>
              </a:r>
              <a:endParaRPr lang="zh-TW" altLang="en-US" sz="800" b="1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D67AB95C-6A66-4ADD-9C7D-2AD91CEBF5CA}"/>
                </a:ext>
              </a:extLst>
            </p:cNvPr>
            <p:cNvSpPr txBox="1"/>
            <p:nvPr/>
          </p:nvSpPr>
          <p:spPr>
            <a:xfrm>
              <a:off x="718748" y="3889470"/>
              <a:ext cx="419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/>
                <a:t>0</a:t>
              </a:r>
              <a:endParaRPr lang="zh-TW" altLang="en-US" sz="1200" b="1"/>
            </a:p>
          </p:txBody>
        </p:sp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8C4D8ABC-0702-403E-9020-16FFA55982B8}"/>
                </a:ext>
              </a:extLst>
            </p:cNvPr>
            <p:cNvSpPr txBox="1"/>
            <p:nvPr/>
          </p:nvSpPr>
          <p:spPr>
            <a:xfrm>
              <a:off x="1288425" y="3889470"/>
              <a:ext cx="419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/>
                <a:t>20</a:t>
              </a:r>
              <a:endParaRPr lang="zh-TW" altLang="en-US" sz="1200" b="1"/>
            </a:p>
          </p:txBody>
        </p:sp>
        <p:sp>
          <p:nvSpPr>
            <p:cNvPr id="103" name="文字方塊 102">
              <a:extLst>
                <a:ext uri="{FF2B5EF4-FFF2-40B4-BE49-F238E27FC236}">
                  <a16:creationId xmlns:a16="http://schemas.microsoft.com/office/drawing/2014/main" id="{C7927754-47DA-468F-BF59-7B773E8D3268}"/>
                </a:ext>
              </a:extLst>
            </p:cNvPr>
            <p:cNvSpPr txBox="1"/>
            <p:nvPr/>
          </p:nvSpPr>
          <p:spPr>
            <a:xfrm>
              <a:off x="1815959" y="3889470"/>
              <a:ext cx="419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/>
                <a:t>40</a:t>
              </a:r>
              <a:endParaRPr lang="zh-TW" altLang="en-US" sz="1200" b="1"/>
            </a:p>
          </p:txBody>
        </p:sp>
        <p:sp>
          <p:nvSpPr>
            <p:cNvPr id="104" name="文字方塊 103">
              <a:extLst>
                <a:ext uri="{FF2B5EF4-FFF2-40B4-BE49-F238E27FC236}">
                  <a16:creationId xmlns:a16="http://schemas.microsoft.com/office/drawing/2014/main" id="{A1A5A8B2-DC9D-4E3E-A76C-80FB8FDD0619}"/>
                </a:ext>
              </a:extLst>
            </p:cNvPr>
            <p:cNvSpPr txBox="1"/>
            <p:nvPr/>
          </p:nvSpPr>
          <p:spPr>
            <a:xfrm>
              <a:off x="2349414" y="3889470"/>
              <a:ext cx="419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/>
                <a:t>60</a:t>
              </a:r>
              <a:endParaRPr lang="zh-TW" altLang="en-US" sz="1200" b="1"/>
            </a:p>
          </p:txBody>
        </p:sp>
        <p:sp>
          <p:nvSpPr>
            <p:cNvPr id="105" name="文字方塊 104">
              <a:extLst>
                <a:ext uri="{FF2B5EF4-FFF2-40B4-BE49-F238E27FC236}">
                  <a16:creationId xmlns:a16="http://schemas.microsoft.com/office/drawing/2014/main" id="{DF3B45A7-19FA-4B8A-9359-E1E1C9E65585}"/>
                </a:ext>
              </a:extLst>
            </p:cNvPr>
            <p:cNvSpPr txBox="1"/>
            <p:nvPr/>
          </p:nvSpPr>
          <p:spPr>
            <a:xfrm>
              <a:off x="2875192" y="3889470"/>
              <a:ext cx="419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/>
                <a:t>80</a:t>
              </a:r>
              <a:endParaRPr lang="zh-TW" altLang="en-US" sz="1200" b="1"/>
            </a:p>
          </p:txBody>
        </p:sp>
        <p:sp>
          <p:nvSpPr>
            <p:cNvPr id="106" name="文字方塊 105">
              <a:extLst>
                <a:ext uri="{FF2B5EF4-FFF2-40B4-BE49-F238E27FC236}">
                  <a16:creationId xmlns:a16="http://schemas.microsoft.com/office/drawing/2014/main" id="{DAC2CD82-CC7B-4C71-904C-5479A3418003}"/>
                </a:ext>
              </a:extLst>
            </p:cNvPr>
            <p:cNvSpPr txBox="1"/>
            <p:nvPr/>
          </p:nvSpPr>
          <p:spPr>
            <a:xfrm>
              <a:off x="3382479" y="3889470"/>
              <a:ext cx="4837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200" b="1"/>
                <a:t>100</a:t>
              </a:r>
              <a:endParaRPr lang="zh-TW" altLang="en-US" sz="1200" b="1"/>
            </a:p>
          </p:txBody>
        </p:sp>
        <p:sp>
          <p:nvSpPr>
            <p:cNvPr id="107" name="文字方塊 106">
              <a:extLst>
                <a:ext uri="{FF2B5EF4-FFF2-40B4-BE49-F238E27FC236}">
                  <a16:creationId xmlns:a16="http://schemas.microsoft.com/office/drawing/2014/main" id="{FD300A3F-9432-4918-A1AE-25C76BEBAE58}"/>
                </a:ext>
              </a:extLst>
            </p:cNvPr>
            <p:cNvSpPr txBox="1"/>
            <p:nvPr/>
          </p:nvSpPr>
          <p:spPr>
            <a:xfrm>
              <a:off x="1759328" y="4158688"/>
              <a:ext cx="2265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i="1" dirty="0"/>
                <a:t>WAF vs. OP on Micron M600</a:t>
              </a:r>
              <a:endParaRPr lang="zh-TW" altLang="en-US" sz="1200" b="1" i="1" dirty="0"/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B6F55732-2451-46C0-9465-C7C4E1DB35AA}"/>
                </a:ext>
              </a:extLst>
            </p:cNvPr>
            <p:cNvSpPr/>
            <p:nvPr/>
          </p:nvSpPr>
          <p:spPr>
            <a:xfrm>
              <a:off x="2702169" y="1873532"/>
              <a:ext cx="1096108" cy="19298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ED0659E2-CD29-42FE-9897-4DD824797114}"/>
              </a:ext>
            </a:extLst>
          </p:cNvPr>
          <p:cNvGrpSpPr/>
          <p:nvPr/>
        </p:nvGrpSpPr>
        <p:grpSpPr>
          <a:xfrm>
            <a:off x="3713590" y="2882063"/>
            <a:ext cx="5045807" cy="1894818"/>
            <a:chOff x="3998075" y="2559966"/>
            <a:chExt cx="5045807" cy="1894818"/>
          </a:xfrm>
        </p:grpSpPr>
        <p:grpSp>
          <p:nvGrpSpPr>
            <p:cNvPr id="112" name="群組 111">
              <a:extLst>
                <a:ext uri="{FF2B5EF4-FFF2-40B4-BE49-F238E27FC236}">
                  <a16:creationId xmlns:a16="http://schemas.microsoft.com/office/drawing/2014/main" id="{26759A2B-1093-4A4E-AAD7-E3847D03E61A}"/>
                </a:ext>
              </a:extLst>
            </p:cNvPr>
            <p:cNvGrpSpPr/>
            <p:nvPr/>
          </p:nvGrpSpPr>
          <p:grpSpPr>
            <a:xfrm>
              <a:off x="4587392" y="2794300"/>
              <a:ext cx="4300152" cy="1242747"/>
              <a:chOff x="4629254" y="3199054"/>
              <a:chExt cx="3183082" cy="919913"/>
            </a:xfrm>
          </p:grpSpPr>
          <p:pic>
            <p:nvPicPr>
              <p:cNvPr id="138" name="圖片 137">
                <a:extLst>
                  <a:ext uri="{FF2B5EF4-FFF2-40B4-BE49-F238E27FC236}">
                    <a16:creationId xmlns:a16="http://schemas.microsoft.com/office/drawing/2014/main" id="{8E02F80F-A8A3-4E4D-B015-2B6ACB6E1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29254" y="3199054"/>
                <a:ext cx="3183082" cy="919913"/>
              </a:xfrm>
              <a:prstGeom prst="rect">
                <a:avLst/>
              </a:prstGeom>
            </p:spPr>
          </p:pic>
          <p:pic>
            <p:nvPicPr>
              <p:cNvPr id="139" name="圖片 138">
                <a:extLst>
                  <a:ext uri="{FF2B5EF4-FFF2-40B4-BE49-F238E27FC236}">
                    <a16:creationId xmlns:a16="http://schemas.microsoft.com/office/drawing/2014/main" id="{027ED632-D1CF-426A-AE9F-7265BD7DB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29254" y="3199054"/>
                <a:ext cx="3183082" cy="919913"/>
              </a:xfrm>
              <a:prstGeom prst="rect">
                <a:avLst/>
              </a:prstGeom>
            </p:spPr>
          </p:pic>
        </p:grpSp>
        <p:sp>
          <p:nvSpPr>
            <p:cNvPr id="113" name="文字方塊 112">
              <a:extLst>
                <a:ext uri="{FF2B5EF4-FFF2-40B4-BE49-F238E27FC236}">
                  <a16:creationId xmlns:a16="http://schemas.microsoft.com/office/drawing/2014/main" id="{B943A13E-B183-465F-8DE2-FE8A33F118F2}"/>
                </a:ext>
              </a:extLst>
            </p:cNvPr>
            <p:cNvSpPr txBox="1"/>
            <p:nvPr/>
          </p:nvSpPr>
          <p:spPr>
            <a:xfrm>
              <a:off x="3998075" y="3838949"/>
              <a:ext cx="4171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b="1">
                  <a:solidFill>
                    <a:schemeClr val="accent5">
                      <a:lumMod val="50000"/>
                    </a:schemeClr>
                  </a:solidFill>
                </a:rPr>
                <a:t>TBW</a:t>
              </a:r>
              <a:endParaRPr lang="zh-TW" altLang="en-US" sz="800" b="1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14" name="文字方塊 113">
              <a:extLst>
                <a:ext uri="{FF2B5EF4-FFF2-40B4-BE49-F238E27FC236}">
                  <a16:creationId xmlns:a16="http://schemas.microsoft.com/office/drawing/2014/main" id="{40ED8BDB-ECB1-4097-A021-F8ECDB1B3443}"/>
                </a:ext>
              </a:extLst>
            </p:cNvPr>
            <p:cNvSpPr txBox="1"/>
            <p:nvPr/>
          </p:nvSpPr>
          <p:spPr>
            <a:xfrm>
              <a:off x="4540960" y="4239340"/>
              <a:ext cx="8611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b="1" dirty="0">
                  <a:solidFill>
                    <a:schemeClr val="accent5">
                      <a:lumMod val="50000"/>
                    </a:schemeClr>
                  </a:solidFill>
                </a:rPr>
                <a:t>Percent Filled</a:t>
              </a:r>
              <a:endParaRPr lang="zh-TW" altLang="en-US" sz="8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15" name="文字方塊 114">
              <a:extLst>
                <a:ext uri="{FF2B5EF4-FFF2-40B4-BE49-F238E27FC236}">
                  <a16:creationId xmlns:a16="http://schemas.microsoft.com/office/drawing/2014/main" id="{57ADB889-9FD7-4721-B4C3-429C9A3F3BC4}"/>
                </a:ext>
              </a:extLst>
            </p:cNvPr>
            <p:cNvSpPr txBox="1"/>
            <p:nvPr/>
          </p:nvSpPr>
          <p:spPr>
            <a:xfrm>
              <a:off x="4342680" y="4001686"/>
              <a:ext cx="4195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0</a:t>
              </a:r>
              <a:endParaRPr lang="zh-TW" altLang="en-US" sz="1100" b="1"/>
            </a:p>
          </p:txBody>
        </p:sp>
        <p:sp>
          <p:nvSpPr>
            <p:cNvPr id="116" name="文字方塊 115">
              <a:extLst>
                <a:ext uri="{FF2B5EF4-FFF2-40B4-BE49-F238E27FC236}">
                  <a16:creationId xmlns:a16="http://schemas.microsoft.com/office/drawing/2014/main" id="{C2CDA085-9A28-41F0-B7B4-2AD2E4FB1541}"/>
                </a:ext>
              </a:extLst>
            </p:cNvPr>
            <p:cNvSpPr txBox="1"/>
            <p:nvPr/>
          </p:nvSpPr>
          <p:spPr>
            <a:xfrm>
              <a:off x="4770843" y="4001686"/>
              <a:ext cx="4195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10</a:t>
              </a:r>
              <a:endParaRPr lang="zh-TW" altLang="en-US" sz="1100" b="1"/>
            </a:p>
          </p:txBody>
        </p:sp>
        <p:sp>
          <p:nvSpPr>
            <p:cNvPr id="117" name="文字方塊 116">
              <a:extLst>
                <a:ext uri="{FF2B5EF4-FFF2-40B4-BE49-F238E27FC236}">
                  <a16:creationId xmlns:a16="http://schemas.microsoft.com/office/drawing/2014/main" id="{55E5CB61-3143-4A70-9573-D5E8B823384F}"/>
                </a:ext>
              </a:extLst>
            </p:cNvPr>
            <p:cNvSpPr txBox="1"/>
            <p:nvPr/>
          </p:nvSpPr>
          <p:spPr>
            <a:xfrm>
              <a:off x="5199006" y="4001686"/>
              <a:ext cx="4195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20</a:t>
              </a:r>
              <a:endParaRPr lang="zh-TW" altLang="en-US" sz="1100" b="1"/>
            </a:p>
          </p:txBody>
        </p:sp>
        <p:sp>
          <p:nvSpPr>
            <p:cNvPr id="118" name="文字方塊 117">
              <a:extLst>
                <a:ext uri="{FF2B5EF4-FFF2-40B4-BE49-F238E27FC236}">
                  <a16:creationId xmlns:a16="http://schemas.microsoft.com/office/drawing/2014/main" id="{19C9058B-D5C3-4C41-8E0F-C87E290614F1}"/>
                </a:ext>
              </a:extLst>
            </p:cNvPr>
            <p:cNvSpPr txBox="1"/>
            <p:nvPr/>
          </p:nvSpPr>
          <p:spPr>
            <a:xfrm>
              <a:off x="5627169" y="4001686"/>
              <a:ext cx="4195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30</a:t>
              </a:r>
              <a:endParaRPr lang="zh-TW" altLang="en-US" sz="1100" b="1"/>
            </a:p>
          </p:txBody>
        </p:sp>
        <p:sp>
          <p:nvSpPr>
            <p:cNvPr id="119" name="文字方塊 118">
              <a:extLst>
                <a:ext uri="{FF2B5EF4-FFF2-40B4-BE49-F238E27FC236}">
                  <a16:creationId xmlns:a16="http://schemas.microsoft.com/office/drawing/2014/main" id="{4AFA62A8-A9B9-4B42-99E5-CD21487CAF23}"/>
                </a:ext>
              </a:extLst>
            </p:cNvPr>
            <p:cNvSpPr txBox="1"/>
            <p:nvPr/>
          </p:nvSpPr>
          <p:spPr>
            <a:xfrm>
              <a:off x="6055332" y="4001686"/>
              <a:ext cx="4195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40</a:t>
              </a:r>
              <a:endParaRPr lang="zh-TW" altLang="en-US" sz="1100" b="1"/>
            </a:p>
          </p:txBody>
        </p:sp>
        <p:sp>
          <p:nvSpPr>
            <p:cNvPr id="120" name="文字方塊 119">
              <a:extLst>
                <a:ext uri="{FF2B5EF4-FFF2-40B4-BE49-F238E27FC236}">
                  <a16:creationId xmlns:a16="http://schemas.microsoft.com/office/drawing/2014/main" id="{0A537DA5-F19F-4E7A-A0AD-07C013839236}"/>
                </a:ext>
              </a:extLst>
            </p:cNvPr>
            <p:cNvSpPr txBox="1"/>
            <p:nvPr/>
          </p:nvSpPr>
          <p:spPr>
            <a:xfrm>
              <a:off x="6483495" y="4001686"/>
              <a:ext cx="4195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50</a:t>
              </a:r>
              <a:endParaRPr lang="zh-TW" altLang="en-US" sz="1100" b="1"/>
            </a:p>
          </p:txBody>
        </p:sp>
        <p:sp>
          <p:nvSpPr>
            <p:cNvPr id="121" name="文字方塊 120">
              <a:extLst>
                <a:ext uri="{FF2B5EF4-FFF2-40B4-BE49-F238E27FC236}">
                  <a16:creationId xmlns:a16="http://schemas.microsoft.com/office/drawing/2014/main" id="{1353C2B4-3308-4053-99E4-8B104DD630B2}"/>
                </a:ext>
              </a:extLst>
            </p:cNvPr>
            <p:cNvSpPr txBox="1"/>
            <p:nvPr/>
          </p:nvSpPr>
          <p:spPr>
            <a:xfrm>
              <a:off x="6911658" y="4001686"/>
              <a:ext cx="4195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60</a:t>
              </a:r>
              <a:endParaRPr lang="zh-TW" altLang="en-US" sz="1100" b="1"/>
            </a:p>
          </p:txBody>
        </p:sp>
        <p:sp>
          <p:nvSpPr>
            <p:cNvPr id="122" name="文字方塊 121">
              <a:extLst>
                <a:ext uri="{FF2B5EF4-FFF2-40B4-BE49-F238E27FC236}">
                  <a16:creationId xmlns:a16="http://schemas.microsoft.com/office/drawing/2014/main" id="{4ED8BF33-5042-43C4-8799-0C41B0E49114}"/>
                </a:ext>
              </a:extLst>
            </p:cNvPr>
            <p:cNvSpPr txBox="1"/>
            <p:nvPr/>
          </p:nvSpPr>
          <p:spPr>
            <a:xfrm>
              <a:off x="7339821" y="4001686"/>
              <a:ext cx="4195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70</a:t>
              </a:r>
              <a:endParaRPr lang="zh-TW" altLang="en-US" sz="1100" b="1"/>
            </a:p>
          </p:txBody>
        </p:sp>
        <p:sp>
          <p:nvSpPr>
            <p:cNvPr id="123" name="文字方塊 122">
              <a:extLst>
                <a:ext uri="{FF2B5EF4-FFF2-40B4-BE49-F238E27FC236}">
                  <a16:creationId xmlns:a16="http://schemas.microsoft.com/office/drawing/2014/main" id="{02753811-A4CB-4E6E-846B-48A87D35A5F5}"/>
                </a:ext>
              </a:extLst>
            </p:cNvPr>
            <p:cNvSpPr txBox="1"/>
            <p:nvPr/>
          </p:nvSpPr>
          <p:spPr>
            <a:xfrm>
              <a:off x="7767984" y="4001686"/>
              <a:ext cx="4195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80</a:t>
              </a:r>
              <a:endParaRPr lang="zh-TW" altLang="en-US" sz="1100" b="1"/>
            </a:p>
          </p:txBody>
        </p:sp>
        <p:sp>
          <p:nvSpPr>
            <p:cNvPr id="124" name="文字方塊 123">
              <a:extLst>
                <a:ext uri="{FF2B5EF4-FFF2-40B4-BE49-F238E27FC236}">
                  <a16:creationId xmlns:a16="http://schemas.microsoft.com/office/drawing/2014/main" id="{9458C844-0BEC-4E8E-A342-A31101975ABC}"/>
                </a:ext>
              </a:extLst>
            </p:cNvPr>
            <p:cNvSpPr txBox="1"/>
            <p:nvPr/>
          </p:nvSpPr>
          <p:spPr>
            <a:xfrm>
              <a:off x="8196147" y="4001686"/>
              <a:ext cx="4195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90</a:t>
              </a:r>
              <a:endParaRPr lang="zh-TW" altLang="en-US" sz="1100" b="1"/>
            </a:p>
          </p:txBody>
        </p:sp>
        <p:sp>
          <p:nvSpPr>
            <p:cNvPr id="125" name="文字方塊 124">
              <a:extLst>
                <a:ext uri="{FF2B5EF4-FFF2-40B4-BE49-F238E27FC236}">
                  <a16:creationId xmlns:a16="http://schemas.microsoft.com/office/drawing/2014/main" id="{6AF597D3-C74D-405A-A8F7-F50E9DC8EA87}"/>
                </a:ext>
              </a:extLst>
            </p:cNvPr>
            <p:cNvSpPr txBox="1"/>
            <p:nvPr/>
          </p:nvSpPr>
          <p:spPr>
            <a:xfrm>
              <a:off x="8561228" y="4001686"/>
              <a:ext cx="4826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100</a:t>
              </a:r>
              <a:endParaRPr lang="zh-TW" altLang="en-US" sz="1100" b="1"/>
            </a:p>
          </p:txBody>
        </p:sp>
        <p:sp>
          <p:nvSpPr>
            <p:cNvPr id="126" name="文字方塊 125">
              <a:extLst>
                <a:ext uri="{FF2B5EF4-FFF2-40B4-BE49-F238E27FC236}">
                  <a16:creationId xmlns:a16="http://schemas.microsoft.com/office/drawing/2014/main" id="{7973866D-8D94-4D4F-8805-3A8F9FA06D60}"/>
                </a:ext>
              </a:extLst>
            </p:cNvPr>
            <p:cNvSpPr txBox="1"/>
            <p:nvPr/>
          </p:nvSpPr>
          <p:spPr>
            <a:xfrm>
              <a:off x="4223849" y="3823718"/>
              <a:ext cx="4195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10</a:t>
              </a:r>
              <a:endParaRPr lang="zh-TW" altLang="en-US" sz="1100" b="1"/>
            </a:p>
          </p:txBody>
        </p:sp>
        <p:sp>
          <p:nvSpPr>
            <p:cNvPr id="127" name="文字方塊 126">
              <a:extLst>
                <a:ext uri="{FF2B5EF4-FFF2-40B4-BE49-F238E27FC236}">
                  <a16:creationId xmlns:a16="http://schemas.microsoft.com/office/drawing/2014/main" id="{7BE5969F-9C13-4E83-86D1-CE494BF44222}"/>
                </a:ext>
              </a:extLst>
            </p:cNvPr>
            <p:cNvSpPr txBox="1"/>
            <p:nvPr/>
          </p:nvSpPr>
          <p:spPr>
            <a:xfrm>
              <a:off x="4157740" y="3438131"/>
              <a:ext cx="4856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100</a:t>
              </a:r>
              <a:endParaRPr lang="zh-TW" altLang="en-US" sz="1100" b="1"/>
            </a:p>
          </p:txBody>
        </p:sp>
        <p:sp>
          <p:nvSpPr>
            <p:cNvPr id="128" name="文字方塊 127">
              <a:extLst>
                <a:ext uri="{FF2B5EF4-FFF2-40B4-BE49-F238E27FC236}">
                  <a16:creationId xmlns:a16="http://schemas.microsoft.com/office/drawing/2014/main" id="{51F73554-C52F-4728-85A0-A36DBB918787}"/>
                </a:ext>
              </a:extLst>
            </p:cNvPr>
            <p:cNvSpPr txBox="1"/>
            <p:nvPr/>
          </p:nvSpPr>
          <p:spPr>
            <a:xfrm>
              <a:off x="4045385" y="3052545"/>
              <a:ext cx="598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1000</a:t>
              </a:r>
              <a:endParaRPr lang="zh-TW" altLang="en-US" sz="1100" b="1"/>
            </a:p>
          </p:txBody>
        </p:sp>
        <p:sp>
          <p:nvSpPr>
            <p:cNvPr id="129" name="文字方塊 128">
              <a:extLst>
                <a:ext uri="{FF2B5EF4-FFF2-40B4-BE49-F238E27FC236}">
                  <a16:creationId xmlns:a16="http://schemas.microsoft.com/office/drawing/2014/main" id="{11856347-A37E-41C9-AF75-802B6C1021CA}"/>
                </a:ext>
              </a:extLst>
            </p:cNvPr>
            <p:cNvSpPr txBox="1"/>
            <p:nvPr/>
          </p:nvSpPr>
          <p:spPr>
            <a:xfrm>
              <a:off x="4000743" y="2666959"/>
              <a:ext cx="6426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100" b="1"/>
                <a:t>10000</a:t>
              </a:r>
              <a:endParaRPr lang="zh-TW" altLang="en-US" sz="1100" b="1"/>
            </a:p>
          </p:txBody>
        </p:sp>
        <p:cxnSp>
          <p:nvCxnSpPr>
            <p:cNvPr id="130" name="直線接點 129">
              <a:extLst>
                <a:ext uri="{FF2B5EF4-FFF2-40B4-BE49-F238E27FC236}">
                  <a16:creationId xmlns:a16="http://schemas.microsoft.com/office/drawing/2014/main" id="{EC380247-706A-47F1-88C6-DD67E981995D}"/>
                </a:ext>
              </a:extLst>
            </p:cNvPr>
            <p:cNvCxnSpPr/>
            <p:nvPr/>
          </p:nvCxnSpPr>
          <p:spPr>
            <a:xfrm>
              <a:off x="5088646" y="2678754"/>
              <a:ext cx="317241" cy="0"/>
            </a:xfrm>
            <a:prstGeom prst="line">
              <a:avLst/>
            </a:prstGeom>
            <a:ln w="28575">
              <a:solidFill>
                <a:srgbClr val="A3B2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CDBAEB55-75BE-47F3-BC9B-FC3E1590F5C5}"/>
                </a:ext>
              </a:extLst>
            </p:cNvPr>
            <p:cNvCxnSpPr/>
            <p:nvPr/>
          </p:nvCxnSpPr>
          <p:spPr>
            <a:xfrm>
              <a:off x="5928885" y="2678754"/>
              <a:ext cx="317241" cy="0"/>
            </a:xfrm>
            <a:prstGeom prst="line">
              <a:avLst/>
            </a:prstGeom>
            <a:ln w="28575">
              <a:solidFill>
                <a:srgbClr val="586D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接點 131">
              <a:extLst>
                <a:ext uri="{FF2B5EF4-FFF2-40B4-BE49-F238E27FC236}">
                  <a16:creationId xmlns:a16="http://schemas.microsoft.com/office/drawing/2014/main" id="{2D7752CF-F698-4D64-8ED3-AEBA730E1364}"/>
                </a:ext>
              </a:extLst>
            </p:cNvPr>
            <p:cNvCxnSpPr/>
            <p:nvPr/>
          </p:nvCxnSpPr>
          <p:spPr>
            <a:xfrm>
              <a:off x="6769124" y="2678754"/>
              <a:ext cx="317241" cy="0"/>
            </a:xfrm>
            <a:prstGeom prst="line">
              <a:avLst/>
            </a:prstGeom>
            <a:ln w="28575">
              <a:solidFill>
                <a:srgbClr val="51A6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接點 132">
              <a:extLst>
                <a:ext uri="{FF2B5EF4-FFF2-40B4-BE49-F238E27FC236}">
                  <a16:creationId xmlns:a16="http://schemas.microsoft.com/office/drawing/2014/main" id="{425D421D-7B64-4AC6-A50B-EB81131105C9}"/>
                </a:ext>
              </a:extLst>
            </p:cNvPr>
            <p:cNvCxnSpPr/>
            <p:nvPr/>
          </p:nvCxnSpPr>
          <p:spPr>
            <a:xfrm>
              <a:off x="7609363" y="2678754"/>
              <a:ext cx="317241" cy="0"/>
            </a:xfrm>
            <a:prstGeom prst="line">
              <a:avLst/>
            </a:prstGeom>
            <a:ln w="28575">
              <a:solidFill>
                <a:srgbClr val="4B46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文字方塊 133">
              <a:extLst>
                <a:ext uri="{FF2B5EF4-FFF2-40B4-BE49-F238E27FC236}">
                  <a16:creationId xmlns:a16="http://schemas.microsoft.com/office/drawing/2014/main" id="{827CEECF-17E3-49DB-A395-450DB2EDAEEC}"/>
                </a:ext>
              </a:extLst>
            </p:cNvPr>
            <p:cNvSpPr txBox="1"/>
            <p:nvPr/>
          </p:nvSpPr>
          <p:spPr>
            <a:xfrm>
              <a:off x="5336521" y="2559966"/>
              <a:ext cx="6994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/>
                <a:t>128G</a:t>
              </a:r>
              <a:endParaRPr lang="zh-TW" altLang="en-US" sz="900" b="1"/>
            </a:p>
          </p:txBody>
        </p:sp>
        <p:sp>
          <p:nvSpPr>
            <p:cNvPr id="135" name="文字方塊 134">
              <a:extLst>
                <a:ext uri="{FF2B5EF4-FFF2-40B4-BE49-F238E27FC236}">
                  <a16:creationId xmlns:a16="http://schemas.microsoft.com/office/drawing/2014/main" id="{CC739139-F680-458E-8387-C1BEC59D4F1A}"/>
                </a:ext>
              </a:extLst>
            </p:cNvPr>
            <p:cNvSpPr txBox="1"/>
            <p:nvPr/>
          </p:nvSpPr>
          <p:spPr>
            <a:xfrm>
              <a:off x="6189512" y="2559966"/>
              <a:ext cx="6994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/>
                <a:t>256G</a:t>
              </a:r>
              <a:endParaRPr lang="zh-TW" altLang="en-US" sz="900" b="1"/>
            </a:p>
          </p:txBody>
        </p:sp>
        <p:sp>
          <p:nvSpPr>
            <p:cNvPr id="136" name="文字方塊 135">
              <a:extLst>
                <a:ext uri="{FF2B5EF4-FFF2-40B4-BE49-F238E27FC236}">
                  <a16:creationId xmlns:a16="http://schemas.microsoft.com/office/drawing/2014/main" id="{DC387F5E-85F2-4813-891C-8D8B3BAB0D7E}"/>
                </a:ext>
              </a:extLst>
            </p:cNvPr>
            <p:cNvSpPr txBox="1"/>
            <p:nvPr/>
          </p:nvSpPr>
          <p:spPr>
            <a:xfrm>
              <a:off x="7036515" y="2559966"/>
              <a:ext cx="6994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/>
                <a:t>512G</a:t>
              </a:r>
              <a:endParaRPr lang="zh-TW" altLang="en-US" sz="900" b="1"/>
            </a:p>
          </p:txBody>
        </p:sp>
        <p:sp>
          <p:nvSpPr>
            <p:cNvPr id="137" name="文字方塊 136">
              <a:extLst>
                <a:ext uri="{FF2B5EF4-FFF2-40B4-BE49-F238E27FC236}">
                  <a16:creationId xmlns:a16="http://schemas.microsoft.com/office/drawing/2014/main" id="{B3A9517A-6138-4D10-8D74-FECBF91F9CE2}"/>
                </a:ext>
              </a:extLst>
            </p:cNvPr>
            <p:cNvSpPr txBox="1"/>
            <p:nvPr/>
          </p:nvSpPr>
          <p:spPr>
            <a:xfrm>
              <a:off x="7883518" y="2559966"/>
              <a:ext cx="6994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/>
                <a:t>1024G</a:t>
              </a:r>
              <a:endParaRPr lang="zh-TW" altLang="en-US" sz="900" b="1"/>
            </a:p>
          </p:txBody>
        </p:sp>
      </p:grpSp>
      <p:sp>
        <p:nvSpPr>
          <p:cNvPr id="140" name="Shape 141">
            <a:extLst>
              <a:ext uri="{FF2B5EF4-FFF2-40B4-BE49-F238E27FC236}">
                <a16:creationId xmlns:a16="http://schemas.microsoft.com/office/drawing/2014/main" id="{F0F199AE-EF73-4F55-B2E1-4AC1538C7A8D}"/>
              </a:ext>
            </a:extLst>
          </p:cNvPr>
          <p:cNvSpPr txBox="1"/>
          <p:nvPr/>
        </p:nvSpPr>
        <p:spPr>
          <a:xfrm>
            <a:off x="273704" y="4883467"/>
            <a:ext cx="8917273" cy="20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h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ttp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://w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ww.micron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~/med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  <a:sym typeface="Microsoft JhengHei"/>
              </a:rPr>
              <a:t>a/documents/products/tech</a:t>
            </a:r>
            <a:r>
              <a:rPr lang="zh-TW" sz="8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n</a:t>
            </a:r>
            <a:r>
              <a:rPr lang="zh-TW" sz="800" dirty="0"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</a:rPr>
              <a:t>cal-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</a:rPr>
              <a:t>marketi</a:t>
            </a:r>
            <a:r>
              <a:rPr lang="zh-TW" sz="800" dirty="0">
                <a:latin typeface="Microsoft JhengHei"/>
                <a:ea typeface="Microsoft JhengHei"/>
                <a:cs typeface="Microsoft JhengHei"/>
              </a:rPr>
              <a:t>ng-b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</a:rPr>
              <a:t>ri</a:t>
            </a:r>
            <a:r>
              <a:rPr lang="zh-TW" sz="800" dirty="0">
                <a:latin typeface="Microsoft JhengHei"/>
                <a:ea typeface="Microsoft JhengHei"/>
                <a:cs typeface="Microsoft JhengHei"/>
              </a:rPr>
              <a:t>ef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</a:rPr>
              <a:t>/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</a:rPr>
              <a:t>over_prov</a:t>
            </a:r>
            <a:r>
              <a:rPr lang="zh-TW" sz="800" dirty="0">
                <a:latin typeface="Microsoft JhengHei"/>
                <a:ea typeface="Microsoft JhengHei"/>
                <a:cs typeface="Microsoft JhengHei"/>
              </a:rPr>
              <a:t>is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zh-TW" sz="800" dirty="0">
                <a:latin typeface="Microsoft JhengHei"/>
                <a:ea typeface="Microsoft JhengHei"/>
                <a:cs typeface="Microsoft JhengHei"/>
              </a:rPr>
              <a:t>oni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</a:rPr>
              <a:t>n</a:t>
            </a:r>
            <a:r>
              <a:rPr lang="zh-TW" sz="800" dirty="0">
                <a:latin typeface="Microsoft JhengHei"/>
                <a:ea typeface="Microsoft JhengHei"/>
                <a:cs typeface="Microsoft JhengHei"/>
              </a:rPr>
              <a:t>g</a:t>
            </a:r>
            <a:r>
              <a:rPr lang="en-US" altLang="zh-TW" sz="800" dirty="0">
                <a:latin typeface="Microsoft JhengHei"/>
                <a:ea typeface="Microsoft JhengHei"/>
                <a:cs typeface="Microsoft JhengHei"/>
              </a:rPr>
              <a:t>_m600_for_data_center_tech_b</a:t>
            </a:r>
            <a:r>
              <a:rPr lang="zh-TW" sz="800" dirty="0"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en-US" altLang="zh-TW" sz="800" dirty="0" err="1"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zh-TW" sz="800" dirty="0">
                <a:latin typeface="Microsoft JhengHei"/>
                <a:ea typeface="Microsoft JhengHei"/>
                <a:cs typeface="Microsoft JhengHei"/>
              </a:rPr>
              <a:t>ef.pdf</a:t>
            </a:r>
            <a:endParaRPr lang="zh-TW" altLang="en-US" sz="800" i="0" u="none" strike="noStrike" cap="none" dirty="0"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744B6159-FC79-4702-B4AC-3AA3D066E083}"/>
              </a:ext>
            </a:extLst>
          </p:cNvPr>
          <p:cNvSpPr txBox="1"/>
          <p:nvPr/>
        </p:nvSpPr>
        <p:spPr>
          <a:xfrm>
            <a:off x="6558635" y="4545519"/>
            <a:ext cx="2246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i="1" dirty="0"/>
              <a:t>TBW vs. OP on Micron M600</a:t>
            </a:r>
            <a:endParaRPr lang="zh-TW" altLang="en-US" sz="1200" b="1" i="1" dirty="0"/>
          </a:p>
        </p:txBody>
      </p: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24A00068-CDD9-40C1-AC49-70847C85EEC2}"/>
              </a:ext>
            </a:extLst>
          </p:cNvPr>
          <p:cNvGrpSpPr/>
          <p:nvPr/>
        </p:nvGrpSpPr>
        <p:grpSpPr>
          <a:xfrm>
            <a:off x="4172271" y="1632228"/>
            <a:ext cx="3705265" cy="1589555"/>
            <a:chOff x="5348177" y="1453770"/>
            <a:chExt cx="3757055" cy="1681074"/>
          </a:xfrm>
        </p:grpSpPr>
        <p:pic>
          <p:nvPicPr>
            <p:cNvPr id="143" name="圖片 142" descr="對話框-03.png">
              <a:extLst>
                <a:ext uri="{FF2B5EF4-FFF2-40B4-BE49-F238E27FC236}">
                  <a16:creationId xmlns:a16="http://schemas.microsoft.com/office/drawing/2014/main" id="{36A9BDB0-63A6-4BF2-9B6D-933A5E21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348177" y="1453770"/>
              <a:ext cx="3757055" cy="1681074"/>
            </a:xfrm>
            <a:prstGeom prst="rect">
              <a:avLst/>
            </a:prstGeom>
          </p:spPr>
        </p:pic>
        <p:sp>
          <p:nvSpPr>
            <p:cNvPr id="144" name="箭號: 向下 143">
              <a:extLst>
                <a:ext uri="{FF2B5EF4-FFF2-40B4-BE49-F238E27FC236}">
                  <a16:creationId xmlns:a16="http://schemas.microsoft.com/office/drawing/2014/main" id="{95B5877A-BB61-44D7-96FF-F0A7B5FF0D17}"/>
                </a:ext>
              </a:extLst>
            </p:cNvPr>
            <p:cNvSpPr/>
            <p:nvPr/>
          </p:nvSpPr>
          <p:spPr>
            <a:xfrm>
              <a:off x="5872703" y="1911752"/>
              <a:ext cx="317240" cy="253566"/>
            </a:xfrm>
            <a:prstGeom prst="downArrow">
              <a:avLst/>
            </a:prstGeom>
            <a:solidFill>
              <a:srgbClr val="4E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45" name="直線接點 144">
              <a:extLst>
                <a:ext uri="{FF2B5EF4-FFF2-40B4-BE49-F238E27FC236}">
                  <a16:creationId xmlns:a16="http://schemas.microsoft.com/office/drawing/2014/main" id="{DD7DEA30-9C1C-4E86-A868-04713F2DF3BD}"/>
                </a:ext>
              </a:extLst>
            </p:cNvPr>
            <p:cNvCxnSpPr>
              <a:cxnSpLocks/>
            </p:cNvCxnSpPr>
            <p:nvPr/>
          </p:nvCxnSpPr>
          <p:spPr>
            <a:xfrm>
              <a:off x="5872702" y="2241087"/>
              <a:ext cx="2677696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箭號: 向下 145">
              <a:extLst>
                <a:ext uri="{FF2B5EF4-FFF2-40B4-BE49-F238E27FC236}">
                  <a16:creationId xmlns:a16="http://schemas.microsoft.com/office/drawing/2014/main" id="{AD9C8283-116C-427A-A257-426EECB0A6B1}"/>
                </a:ext>
              </a:extLst>
            </p:cNvPr>
            <p:cNvSpPr/>
            <p:nvPr/>
          </p:nvSpPr>
          <p:spPr>
            <a:xfrm rot="10800000">
              <a:off x="5872700" y="2306758"/>
              <a:ext cx="325189" cy="225566"/>
            </a:xfrm>
            <a:prstGeom prst="downArrow">
              <a:avLst/>
            </a:prstGeom>
            <a:solidFill>
              <a:srgbClr val="4E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47" name="語音泡泡: 矩形 146">
            <a:extLst>
              <a:ext uri="{FF2B5EF4-FFF2-40B4-BE49-F238E27FC236}">
                <a16:creationId xmlns:a16="http://schemas.microsoft.com/office/drawing/2014/main" id="{90C931EF-626F-4730-82EA-0C5F6213AF16}"/>
              </a:ext>
            </a:extLst>
          </p:cNvPr>
          <p:cNvSpPr/>
          <p:nvPr/>
        </p:nvSpPr>
        <p:spPr>
          <a:xfrm>
            <a:off x="4539719" y="1938641"/>
            <a:ext cx="3340359" cy="808704"/>
          </a:xfrm>
          <a:prstGeom prst="wedgeRectCallout">
            <a:avLst>
              <a:gd name="adj1" fmla="val -13524"/>
              <a:gd name="adj2" fmla="val 461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zh-TW" altLang="en-US" sz="1600" b="1" dirty="0">
                <a:solidFill>
                  <a:schemeClr val="bg1"/>
                </a:solidFill>
                <a:latin typeface="+mj-lt"/>
              </a:rPr>
              <a:t>        </a:t>
            </a:r>
            <a:r>
              <a:rPr kumimoji="1" lang="en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WAF reduced </a:t>
            </a:r>
            <a:endParaRPr kumimoji="1"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    </a:t>
            </a:r>
            <a:r>
              <a:rPr kumimoji="1"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SSD life (</a:t>
            </a:r>
            <a:r>
              <a:rPr kumimoji="1" lang="en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TBW) increase </a:t>
            </a:r>
            <a:endParaRPr kumimoji="1" lang="zh-TW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97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607593" y="37634"/>
            <a:ext cx="720637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en-US" sz="2800" dirty="0">
                <a:latin typeface="+mj-lt"/>
                <a:ea typeface="Microsoft JhengHei"/>
                <a:cs typeface="Microsoft JhengHei"/>
                <a:sym typeface="Microsoft JhengHei"/>
              </a:rPr>
              <a:t>SSD Additional Over-provisioning effect on performance </a:t>
            </a:r>
            <a:r>
              <a:rPr lang="zh-TW" altLang="en-US" sz="2800" dirty="0">
                <a:latin typeface="+mj-lt"/>
                <a:ea typeface="Microsoft JhengHei"/>
                <a:cs typeface="Microsoft JhengHei"/>
                <a:sym typeface="Microsoft JhengHei"/>
              </a:rPr>
              <a:t> </a:t>
            </a:r>
            <a:endParaRPr lang="zh-TW" altLang="en-US" sz="28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889" y="1240918"/>
            <a:ext cx="3857625" cy="2003425"/>
          </a:xfrm>
        </p:spPr>
        <p:txBody>
          <a:bodyPr>
            <a:no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QNAP Lab, a</a:t>
            </a:r>
            <a:r>
              <a:rPr kumimoji="1"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kumimoji="1" lang="en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TVS-882 </a:t>
            </a:r>
            <a:r>
              <a:rPr kumimoji="1"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uses</a:t>
            </a:r>
            <a:r>
              <a:rPr kumimoji="1"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kumimoji="1" lang="en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Micron1100 </a:t>
            </a:r>
            <a:br>
              <a:rPr kumimoji="1" lang="en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kumimoji="1" lang="en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512GB SSD as Cache with RAID 1.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600" dirty="0"/>
              <a:t>R</a:t>
            </a:r>
            <a:r>
              <a:rPr kumimoji="1" lang="en" altLang="zh-TW" sz="1600" dirty="0"/>
              <a:t>andom IOPS can increase to 300%</a:t>
            </a:r>
            <a:r>
              <a:rPr kumimoji="1" lang="en-US" altLang="zh-TW" sz="1600" dirty="0"/>
              <a:t> 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600" u="sng" dirty="0">
                <a:solidFill>
                  <a:schemeClr val="accent6">
                    <a:lumMod val="75000"/>
                  </a:schemeClr>
                </a:solidFill>
              </a:rPr>
              <a:t>This result can also apply to different brand of SSD</a:t>
            </a:r>
            <a:endParaRPr kumimoji="1" lang="en" altLang="zh-TW" sz="1600" u="sng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kumimoji="1" lang="en" altLang="zh-TW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kumimoji="1" lang="zh-TW" altLang="en-US" sz="1600" dirty="0"/>
          </a:p>
        </p:txBody>
      </p:sp>
      <p:sp>
        <p:nvSpPr>
          <p:cNvPr id="20" name="Shape 209">
            <a:extLst>
              <a:ext uri="{FF2B5EF4-FFF2-40B4-BE49-F238E27FC236}">
                <a16:creationId xmlns:a16="http://schemas.microsoft.com/office/drawing/2014/main" id="{72325450-24D1-4BCE-AC0A-C0C576FA2387}"/>
              </a:ext>
            </a:extLst>
          </p:cNvPr>
          <p:cNvSpPr txBox="1"/>
          <p:nvPr/>
        </p:nvSpPr>
        <p:spPr>
          <a:xfrm>
            <a:off x="4007130" y="4673861"/>
            <a:ext cx="474527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600" b="1" dirty="0">
                <a:solidFill>
                  <a:srgbClr val="595959"/>
                </a:solidFill>
              </a:rPr>
              <a:t>Using FIO for the test with</a:t>
            </a:r>
            <a:r>
              <a:rPr lang="zh-TW" sz="6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--direct=0 --bs=</a:t>
            </a:r>
            <a:r>
              <a:rPr lang="zh-TW" sz="600" b="1" dirty="0">
                <a:solidFill>
                  <a:srgbClr val="595959"/>
                </a:solidFill>
              </a:rPr>
              <a:t> </a:t>
            </a:r>
            <a:r>
              <a:rPr lang="zh-TW" sz="6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4k</a:t>
            </a:r>
            <a:r>
              <a:rPr lang="zh-TW" sz="600" b="1" dirty="0">
                <a:solidFill>
                  <a:srgbClr val="595959"/>
                </a:solidFill>
              </a:rPr>
              <a:t>(</a:t>
            </a:r>
            <a:r>
              <a:rPr lang="zh-TW" sz="6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random</a:t>
            </a:r>
            <a:r>
              <a:rPr lang="zh-TW" sz="600" b="1" dirty="0">
                <a:solidFill>
                  <a:srgbClr val="595959"/>
                </a:solidFill>
              </a:rPr>
              <a:t>)1M(sequential)</a:t>
            </a:r>
            <a:r>
              <a:rPr lang="zh-TW" sz="6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--io depth=1(</a:t>
            </a:r>
            <a:r>
              <a:rPr lang="zh-TW" sz="600" b="1" dirty="0">
                <a:solidFill>
                  <a:srgbClr val="595959"/>
                </a:solidFill>
              </a:rPr>
              <a:t>r</a:t>
            </a:r>
            <a:r>
              <a:rPr lang="zh-TW" sz="6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zh-TW" sz="600" b="1" dirty="0">
                <a:solidFill>
                  <a:srgbClr val="595959"/>
                </a:solidFill>
              </a:rPr>
              <a:t>ndom) 32(sequential), --file size= 90G  </a:t>
            </a:r>
            <a:endParaRPr sz="6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ECF69755-DAE9-4587-8314-6CF34166E88E}"/>
              </a:ext>
            </a:extLst>
          </p:cNvPr>
          <p:cNvGrpSpPr/>
          <p:nvPr/>
        </p:nvGrpSpPr>
        <p:grpSpPr>
          <a:xfrm>
            <a:off x="1966958" y="1252042"/>
            <a:ext cx="6870524" cy="3385601"/>
            <a:chOff x="2167897" y="1158601"/>
            <a:chExt cx="6870524" cy="3385601"/>
          </a:xfrm>
        </p:grpSpPr>
        <p:sp>
          <p:nvSpPr>
            <p:cNvPr id="25" name="Shape 200">
              <a:extLst>
                <a:ext uri="{FF2B5EF4-FFF2-40B4-BE49-F238E27FC236}">
                  <a16:creationId xmlns:a16="http://schemas.microsoft.com/office/drawing/2014/main" id="{A4734854-924C-4F20-9640-70B64FBC84C2}"/>
                </a:ext>
              </a:extLst>
            </p:cNvPr>
            <p:cNvSpPr txBox="1"/>
            <p:nvPr/>
          </p:nvSpPr>
          <p:spPr>
            <a:xfrm>
              <a:off x="2167897" y="3275701"/>
              <a:ext cx="2040172" cy="1100271"/>
            </a:xfrm>
            <a:prstGeom prst="rect">
              <a:avLst/>
            </a:prstGeom>
            <a:solidFill>
              <a:schemeClr val="bg1"/>
            </a:soli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0070C0"/>
                  </a:gs>
                </a:gsLst>
                <a:lin ang="10800000" scaled="1"/>
                <a:tileRect/>
              </a:gra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/>
              <a:r>
                <a:rPr lang="en-US" altLang="zh-TW" sz="1200" b="1" dirty="0">
                  <a:solidFill>
                    <a:srgbClr val="0070C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Test condition: Configure SSD RAID with different additional OP and test its performance when cache is filled.</a:t>
              </a:r>
            </a:p>
          </p:txBody>
        </p:sp>
        <p:sp>
          <p:nvSpPr>
            <p:cNvPr id="17" name="圓角矩形 26">
              <a:extLst>
                <a:ext uri="{FF2B5EF4-FFF2-40B4-BE49-F238E27FC236}">
                  <a16:creationId xmlns:a16="http://schemas.microsoft.com/office/drawing/2014/main" id="{B140B14A-87B4-4BD1-8652-46C850126FC8}"/>
                </a:ext>
              </a:extLst>
            </p:cNvPr>
            <p:cNvSpPr/>
            <p:nvPr/>
          </p:nvSpPr>
          <p:spPr>
            <a:xfrm>
              <a:off x="4135453" y="1158601"/>
              <a:ext cx="4902968" cy="3385601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7" name="圖片 4" descr="一張含有 螢幕擷取畫面 的圖片&#10;&#10;描述是以高可信度產生">
              <a:extLst>
                <a:ext uri="{FF2B5EF4-FFF2-40B4-BE49-F238E27FC236}">
                  <a16:creationId xmlns:a16="http://schemas.microsoft.com/office/drawing/2014/main" id="{5742F389-2260-4817-983D-84CC5FB38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7940" y="2962074"/>
              <a:ext cx="4565529" cy="147501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5DDAA8B0-CB9C-488D-BB8F-28E94087D73D}"/>
                </a:ext>
              </a:extLst>
            </p:cNvPr>
            <p:cNvGrpSpPr/>
            <p:nvPr/>
          </p:nvGrpSpPr>
          <p:grpSpPr>
            <a:xfrm>
              <a:off x="4299152" y="1304680"/>
              <a:ext cx="4565529" cy="1614451"/>
              <a:chOff x="4009128" y="1597388"/>
              <a:chExt cx="4565529" cy="1614451"/>
            </a:xfrm>
          </p:grpSpPr>
          <p:pic>
            <p:nvPicPr>
              <p:cNvPr id="29" name="圖片 8" descr="一張含有 螢幕擷取畫面 的圖片&#10;&#10;描述是以非常高的可信度產生">
                <a:extLst>
                  <a:ext uri="{FF2B5EF4-FFF2-40B4-BE49-F238E27FC236}">
                    <a16:creationId xmlns:a16="http://schemas.microsoft.com/office/drawing/2014/main" id="{8DFA9F5C-7781-416F-8A8D-B13B219AB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09128" y="1597388"/>
                <a:ext cx="4565529" cy="1614451"/>
              </a:xfrm>
              <a:prstGeom prst="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</p:pic>
          <p:cxnSp>
            <p:nvCxnSpPr>
              <p:cNvPr id="30" name="Shape 207">
                <a:extLst>
                  <a:ext uri="{FF2B5EF4-FFF2-40B4-BE49-F238E27FC236}">
                    <a16:creationId xmlns:a16="http://schemas.microsoft.com/office/drawing/2014/main" id="{452CF485-2E99-4614-B414-88F6FD2F8A57}"/>
                  </a:ext>
                </a:extLst>
              </p:cNvPr>
              <p:cNvCxnSpPr/>
              <p:nvPr/>
            </p:nvCxnSpPr>
            <p:spPr>
              <a:xfrm flipV="1">
                <a:off x="4400327" y="1901420"/>
                <a:ext cx="3748624" cy="807182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</p:grpSp>
      <p:pic>
        <p:nvPicPr>
          <p:cNvPr id="31" name="圖片 30">
            <a:extLst>
              <a:ext uri="{FF2B5EF4-FFF2-40B4-BE49-F238E27FC236}">
                <a16:creationId xmlns:a16="http://schemas.microsoft.com/office/drawing/2014/main" id="{FDF748F9-C871-469C-8D72-B03F1D4B4B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" b="17531"/>
          <a:stretch/>
        </p:blipFill>
        <p:spPr>
          <a:xfrm>
            <a:off x="715" y="3369142"/>
            <a:ext cx="1920420" cy="17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31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145775" y="36077"/>
            <a:ext cx="889264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  <a:buFont typeface="Arial"/>
            </a:pPr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Q</a:t>
            </a:r>
            <a:r>
              <a:rPr lang="zh-TW" sz="2800" dirty="0">
                <a:latin typeface="+mj-lt"/>
                <a:ea typeface="Microsoft JhengHei"/>
                <a:cs typeface="Microsoft JhengHei"/>
              </a:rPr>
              <a:t>NAP</a:t>
            </a:r>
            <a:r>
              <a:rPr lang="en-US" altLang="zh-TW" sz="2800" dirty="0">
                <a:latin typeface="+mj-lt"/>
                <a:ea typeface="Microsoft JhengHei"/>
                <a:cs typeface="Microsoft JhengHei"/>
              </a:rPr>
              <a:t> Software-defined SSD Additional </a:t>
            </a:r>
            <a:br>
              <a:rPr lang="en-US" altLang="zh-TW" sz="2800" dirty="0">
                <a:latin typeface="+mj-lt"/>
                <a:ea typeface="Microsoft JhengHei"/>
                <a:cs typeface="Microsoft JhengHei"/>
              </a:rPr>
            </a:br>
            <a:r>
              <a:rPr lang="en-US" altLang="zh-TW" sz="2800" dirty="0">
                <a:latin typeface="+mj-lt"/>
                <a:ea typeface="Microsoft JhengHei"/>
                <a:cs typeface="Microsoft JhengHei"/>
              </a:rPr>
              <a:t>Over-Provisioning</a:t>
            </a:r>
            <a:endParaRPr lang="zh-TW" altLang="en-US" sz="2800" dirty="0"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6C18C840-812D-42D6-A797-3C7AA77A8A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2263" y="1101725"/>
            <a:ext cx="8821737" cy="1127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TW" dirty="0"/>
              <a:t>Having more over-provisioning is proven to be beneficial.</a:t>
            </a:r>
          </a:p>
          <a:p>
            <a:r>
              <a:rPr lang="en-US" altLang="zh-TW" dirty="0"/>
              <a:t>Besides SSD internal Over-provisioning, QTS introduces the additional Over-provisioning that can be adjusted based on usage.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05758C8-DEAB-4433-A9F0-9584951460EF}"/>
              </a:ext>
            </a:extLst>
          </p:cNvPr>
          <p:cNvSpPr/>
          <p:nvPr/>
        </p:nvSpPr>
        <p:spPr>
          <a:xfrm>
            <a:off x="997017" y="4483870"/>
            <a:ext cx="2258343" cy="515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lt"/>
                <a:ea typeface="微軟正黑體"/>
              </a:rPr>
              <a:t>SSD </a:t>
            </a:r>
            <a:r>
              <a:rPr lang="en-US" altLang="zh-TW" b="1" dirty="0">
                <a:latin typeface="+mj-lt"/>
                <a:ea typeface="微軟正黑體"/>
              </a:rPr>
              <a:t>internal</a:t>
            </a:r>
            <a:r>
              <a:rPr lang="zh-TW" altLang="en-US" b="1" dirty="0">
                <a:latin typeface="+mj-lt"/>
                <a:ea typeface="微軟正黑體"/>
              </a:rPr>
              <a:t> OP 7.37%</a:t>
            </a:r>
            <a:endParaRPr lang="en-US" altLang="zh-TW" b="1" dirty="0">
              <a:latin typeface="+mj-lt"/>
              <a:ea typeface="微軟正黑體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2977642-6755-4E8A-AC18-EF96ECBFD4AE}"/>
              </a:ext>
            </a:extLst>
          </p:cNvPr>
          <p:cNvSpPr/>
          <p:nvPr/>
        </p:nvSpPr>
        <p:spPr>
          <a:xfrm>
            <a:off x="997017" y="4009383"/>
            <a:ext cx="2258344" cy="4672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+mj-lt"/>
                <a:ea typeface="微軟正黑體"/>
              </a:rPr>
              <a:t>Additional </a:t>
            </a:r>
            <a:r>
              <a:rPr lang="zh-TW" altLang="en-US" b="1" dirty="0">
                <a:latin typeface="+mj-lt"/>
                <a:ea typeface="微軟正黑體"/>
              </a:rPr>
              <a:t>OP 0%~28+%</a:t>
            </a:r>
            <a:endParaRPr lang="en-US" altLang="zh-TW" b="1" dirty="0">
              <a:latin typeface="+mj-lt"/>
              <a:ea typeface="微軟正黑體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12E358-BD0F-40E6-A895-5462F877F5CA}"/>
              </a:ext>
            </a:extLst>
          </p:cNvPr>
          <p:cNvSpPr/>
          <p:nvPr/>
        </p:nvSpPr>
        <p:spPr>
          <a:xfrm>
            <a:off x="989778" y="3415633"/>
            <a:ext cx="7358438" cy="3781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+mj-lt"/>
                <a:ea typeface="Microsoft JhengHei"/>
                <a:cs typeface="Microsoft JhengHei"/>
                <a:sym typeface="Microsoft JhengHei"/>
              </a:rPr>
              <a:t>Q</a:t>
            </a:r>
            <a:r>
              <a:rPr lang="zh-TW" altLang="zh-TW" dirty="0">
                <a:latin typeface="+mj-lt"/>
                <a:ea typeface="Microsoft JhengHei"/>
                <a:cs typeface="Microsoft JhengHei"/>
              </a:rPr>
              <a:t>NAP</a:t>
            </a:r>
            <a:r>
              <a:rPr lang="en-US" altLang="zh-TW" dirty="0">
                <a:latin typeface="+mj-lt"/>
                <a:ea typeface="Microsoft JhengHei"/>
                <a:cs typeface="Microsoft JhengHei"/>
              </a:rPr>
              <a:t> Software-defined, RAID Level, SSD Additional Over-Provisioning</a:t>
            </a:r>
            <a:endParaRPr lang="en-US" altLang="zh-TW" b="1" dirty="0">
              <a:latin typeface="+mj-lt"/>
              <a:ea typeface="微軟正黑體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2178A0-6E73-4703-804F-463DB1947C7B}"/>
              </a:ext>
            </a:extLst>
          </p:cNvPr>
          <p:cNvSpPr/>
          <p:nvPr/>
        </p:nvSpPr>
        <p:spPr>
          <a:xfrm>
            <a:off x="989778" y="2652517"/>
            <a:ext cx="7358438" cy="7572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rgbClr val="000000"/>
                </a:solidFill>
                <a:latin typeface="+mj-lt"/>
                <a:ea typeface="微軟正黑體"/>
              </a:rPr>
              <a:t>SSD Free Space (Can also be deemed as OP with Trim)</a:t>
            </a:r>
            <a:endParaRPr lang="zh-TW" altLang="en-US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4A9E009-E742-430C-B20E-EBC29D18E052}"/>
              </a:ext>
            </a:extLst>
          </p:cNvPr>
          <p:cNvSpPr/>
          <p:nvPr/>
        </p:nvSpPr>
        <p:spPr>
          <a:xfrm>
            <a:off x="975310" y="2236535"/>
            <a:ext cx="7387377" cy="41598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+mj-lt"/>
                <a:ea typeface="微軟正黑體"/>
              </a:rPr>
              <a:t>Data</a:t>
            </a:r>
            <a:endParaRPr lang="zh-TW" altLang="en-US" b="1" dirty="0">
              <a:latin typeface="+mj-lt"/>
            </a:endParaRPr>
          </a:p>
        </p:txBody>
      </p:sp>
      <p:sp>
        <p:nvSpPr>
          <p:cNvPr id="5" name="箭號: 上-下雙向 4">
            <a:extLst>
              <a:ext uri="{FF2B5EF4-FFF2-40B4-BE49-F238E27FC236}">
                <a16:creationId xmlns:a16="http://schemas.microsoft.com/office/drawing/2014/main" id="{80B8D109-003D-4622-9F0E-130CC492C06E}"/>
              </a:ext>
            </a:extLst>
          </p:cNvPr>
          <p:cNvSpPr/>
          <p:nvPr/>
        </p:nvSpPr>
        <p:spPr>
          <a:xfrm>
            <a:off x="8436211" y="2229300"/>
            <a:ext cx="503749" cy="1180493"/>
          </a:xfrm>
          <a:prstGeom prst="upDown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900" b="1" dirty="0">
                <a:latin typeface="+mj-lt"/>
                <a:ea typeface="微軟正黑體"/>
              </a:rPr>
              <a:t>Usable Space</a:t>
            </a:r>
            <a:r>
              <a:rPr lang="zh-TW" altLang="en-US" sz="900" b="1" dirty="0">
                <a:latin typeface="+mj-lt"/>
                <a:ea typeface="微軟正黑體"/>
              </a:rPr>
              <a:t> </a:t>
            </a:r>
            <a:endParaRPr lang="zh-TW" altLang="en-US" sz="900" b="1" dirty="0">
              <a:latin typeface="+mj-lt"/>
            </a:endParaRPr>
          </a:p>
        </p:txBody>
      </p:sp>
      <p:sp>
        <p:nvSpPr>
          <p:cNvPr id="11" name="箭號: 上-下雙向 10">
            <a:extLst>
              <a:ext uri="{FF2B5EF4-FFF2-40B4-BE49-F238E27FC236}">
                <a16:creationId xmlns:a16="http://schemas.microsoft.com/office/drawing/2014/main" id="{0756300B-0661-43FD-B04C-7B112C50CAC2}"/>
              </a:ext>
            </a:extLst>
          </p:cNvPr>
          <p:cNvSpPr/>
          <p:nvPr/>
        </p:nvSpPr>
        <p:spPr>
          <a:xfrm>
            <a:off x="249382" y="2652516"/>
            <a:ext cx="565800" cy="2318650"/>
          </a:xfrm>
          <a:prstGeom prst="upDown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1200" b="1" dirty="0">
                <a:latin typeface="+mj-lt"/>
                <a:ea typeface="微軟正黑體"/>
              </a:rPr>
              <a:t>Over-provisioning Space</a:t>
            </a:r>
            <a:endParaRPr lang="zh-TW" altLang="en-US" sz="1200" b="1" dirty="0">
              <a:latin typeface="+mj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1179AD4-E5EE-4930-A650-F81F9D30D252}"/>
              </a:ext>
            </a:extLst>
          </p:cNvPr>
          <p:cNvSpPr/>
          <p:nvPr/>
        </p:nvSpPr>
        <p:spPr>
          <a:xfrm>
            <a:off x="3536212" y="4476637"/>
            <a:ext cx="2258343" cy="515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lt"/>
                <a:ea typeface="微軟正黑體"/>
              </a:rPr>
              <a:t>SSD </a:t>
            </a:r>
            <a:r>
              <a:rPr lang="en-US" altLang="zh-TW" b="1" dirty="0">
                <a:latin typeface="+mj-lt"/>
                <a:ea typeface="微軟正黑體"/>
              </a:rPr>
              <a:t>internal</a:t>
            </a:r>
            <a:r>
              <a:rPr lang="zh-TW" altLang="en-US" b="1" dirty="0">
                <a:latin typeface="+mj-lt"/>
                <a:ea typeface="微軟正黑體"/>
              </a:rPr>
              <a:t> OP 7.37%</a:t>
            </a:r>
            <a:endParaRPr lang="en-US" altLang="zh-TW" b="1" dirty="0">
              <a:latin typeface="+mj-lt"/>
              <a:ea typeface="微軟正黑體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9817B24-FACD-476E-AD32-6DB6D7693486}"/>
              </a:ext>
            </a:extLst>
          </p:cNvPr>
          <p:cNvSpPr/>
          <p:nvPr/>
        </p:nvSpPr>
        <p:spPr>
          <a:xfrm>
            <a:off x="3536212" y="4002148"/>
            <a:ext cx="2258344" cy="4672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+mj-lt"/>
                <a:ea typeface="微軟正黑體"/>
              </a:rPr>
              <a:t>Additional </a:t>
            </a:r>
            <a:r>
              <a:rPr lang="zh-TW" altLang="en-US" b="1" dirty="0">
                <a:latin typeface="+mj-lt"/>
                <a:ea typeface="微軟正黑體"/>
              </a:rPr>
              <a:t>OP 0%~28+%</a:t>
            </a:r>
            <a:endParaRPr lang="en-US" altLang="zh-TW" b="1" dirty="0">
              <a:latin typeface="+mj-lt"/>
              <a:ea typeface="微軟正黑體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87F5440-EAA4-4D6D-AF3F-E2B6D3346C8F}"/>
              </a:ext>
            </a:extLst>
          </p:cNvPr>
          <p:cNvSpPr/>
          <p:nvPr/>
        </p:nvSpPr>
        <p:spPr>
          <a:xfrm>
            <a:off x="6089876" y="4476637"/>
            <a:ext cx="2258343" cy="515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lt"/>
                <a:ea typeface="微軟正黑體"/>
              </a:rPr>
              <a:t>SSD </a:t>
            </a:r>
            <a:r>
              <a:rPr lang="en-US" altLang="zh-TW" b="1" dirty="0">
                <a:latin typeface="+mj-lt"/>
                <a:ea typeface="微軟正黑體"/>
              </a:rPr>
              <a:t>internal</a:t>
            </a:r>
            <a:r>
              <a:rPr lang="zh-TW" altLang="en-US" b="1" dirty="0">
                <a:latin typeface="+mj-lt"/>
                <a:ea typeface="微軟正黑體"/>
              </a:rPr>
              <a:t> OP 7.37%</a:t>
            </a:r>
            <a:endParaRPr lang="en-US" altLang="zh-TW" b="1" dirty="0">
              <a:latin typeface="+mj-lt"/>
              <a:ea typeface="微軟正黑體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F12233C-6DE5-467A-B149-5B6ECD4B4B88}"/>
              </a:ext>
            </a:extLst>
          </p:cNvPr>
          <p:cNvSpPr/>
          <p:nvPr/>
        </p:nvSpPr>
        <p:spPr>
          <a:xfrm>
            <a:off x="6089876" y="4002147"/>
            <a:ext cx="2258344" cy="4672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+mj-lt"/>
                <a:ea typeface="微軟正黑體"/>
              </a:rPr>
              <a:t>Additional </a:t>
            </a:r>
            <a:r>
              <a:rPr lang="zh-TW" altLang="en-US" b="1" dirty="0">
                <a:latin typeface="+mj-lt"/>
                <a:ea typeface="微軟正黑體"/>
              </a:rPr>
              <a:t>OP 0%~28+%</a:t>
            </a:r>
            <a:endParaRPr lang="en-US" altLang="zh-TW" b="1" dirty="0">
              <a:latin typeface="+mj-lt"/>
              <a:ea typeface="微軟正黑體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E388DEB-42BC-4C41-8A15-272B7CD3AABE}"/>
              </a:ext>
            </a:extLst>
          </p:cNvPr>
          <p:cNvSpPr/>
          <p:nvPr/>
        </p:nvSpPr>
        <p:spPr>
          <a:xfrm>
            <a:off x="989635" y="3999052"/>
            <a:ext cx="2267191" cy="9793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9455E0D-3608-47AD-8271-418E4BBC05E0}"/>
              </a:ext>
            </a:extLst>
          </p:cNvPr>
          <p:cNvSpPr/>
          <p:nvPr/>
        </p:nvSpPr>
        <p:spPr>
          <a:xfrm>
            <a:off x="3536065" y="3999052"/>
            <a:ext cx="2267191" cy="9793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A655129-3102-4687-85C6-5C7CFF85C6AF}"/>
              </a:ext>
            </a:extLst>
          </p:cNvPr>
          <p:cNvSpPr/>
          <p:nvPr/>
        </p:nvSpPr>
        <p:spPr>
          <a:xfrm>
            <a:off x="6082495" y="3991818"/>
            <a:ext cx="2267191" cy="9793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內容版面配置區 11">
            <a:extLst>
              <a:ext uri="{FF2B5EF4-FFF2-40B4-BE49-F238E27FC236}">
                <a16:creationId xmlns:a16="http://schemas.microsoft.com/office/drawing/2014/main" id="{6C18C840-812D-42D6-A797-3C7AA77A8A77}"/>
              </a:ext>
            </a:extLst>
          </p:cNvPr>
          <p:cNvSpPr txBox="1">
            <a:spLocks/>
          </p:cNvSpPr>
          <p:nvPr/>
        </p:nvSpPr>
        <p:spPr>
          <a:xfrm>
            <a:off x="119134" y="1768301"/>
            <a:ext cx="9276354" cy="7947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5000"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584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圓角矩形 13">
            <a:extLst>
              <a:ext uri="{FF2B5EF4-FFF2-40B4-BE49-F238E27FC236}">
                <a16:creationId xmlns:a16="http://schemas.microsoft.com/office/drawing/2014/main" id="{C7199B46-4529-43F9-8369-D1DCA4C98841}"/>
              </a:ext>
            </a:extLst>
          </p:cNvPr>
          <p:cNvSpPr/>
          <p:nvPr/>
        </p:nvSpPr>
        <p:spPr>
          <a:xfrm>
            <a:off x="414699" y="2515705"/>
            <a:ext cx="8146290" cy="2277630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4EA8A8FB-4088-4B10-9DD8-9718B5429FBA}"/>
              </a:ext>
            </a:extLst>
          </p:cNvPr>
          <p:cNvCxnSpPr/>
          <p:nvPr/>
        </p:nvCxnSpPr>
        <p:spPr>
          <a:xfrm flipV="1">
            <a:off x="4609965" y="2680616"/>
            <a:ext cx="0" cy="187101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群組 3">
            <a:extLst>
              <a:ext uri="{FF2B5EF4-FFF2-40B4-BE49-F238E27FC236}">
                <a16:creationId xmlns:a16="http://schemas.microsoft.com/office/drawing/2014/main" id="{9782FF96-1B57-C44F-A075-EA03259E128A}"/>
              </a:ext>
            </a:extLst>
          </p:cNvPr>
          <p:cNvGrpSpPr/>
          <p:nvPr/>
        </p:nvGrpSpPr>
        <p:grpSpPr>
          <a:xfrm>
            <a:off x="4893511" y="2652327"/>
            <a:ext cx="3373040" cy="2066883"/>
            <a:chOff x="4774583" y="2458985"/>
            <a:chExt cx="4371435" cy="2678666"/>
          </a:xfrm>
        </p:grpSpPr>
        <p:pic>
          <p:nvPicPr>
            <p:cNvPr id="3" name="圖片 4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3471E414-4FAE-4C0D-95AB-5080679C8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4583" y="2458985"/>
              <a:ext cx="4371435" cy="267866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61D6729-1702-424A-99CD-D4904464FB3C}"/>
                </a:ext>
              </a:extLst>
            </p:cNvPr>
            <p:cNvSpPr/>
            <p:nvPr/>
          </p:nvSpPr>
          <p:spPr>
            <a:xfrm>
              <a:off x="6346887" y="3047282"/>
              <a:ext cx="2488720" cy="10114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5CA3CB76-EDC7-5C44-B903-DCE8A50067ED}"/>
              </a:ext>
            </a:extLst>
          </p:cNvPr>
          <p:cNvGrpSpPr/>
          <p:nvPr/>
        </p:nvGrpSpPr>
        <p:grpSpPr>
          <a:xfrm>
            <a:off x="708944" y="2643211"/>
            <a:ext cx="3698450" cy="2075999"/>
            <a:chOff x="256501" y="2594208"/>
            <a:chExt cx="4468482" cy="2508231"/>
          </a:xfrm>
        </p:grpSpPr>
        <p:pic>
          <p:nvPicPr>
            <p:cNvPr id="29" name="圖片 29" descr="一張含有 文字, 地圖 的圖片&#10;&#10;描述是以非常高的可信度產生">
              <a:extLst>
                <a:ext uri="{FF2B5EF4-FFF2-40B4-BE49-F238E27FC236}">
                  <a16:creationId xmlns:a16="http://schemas.microsoft.com/office/drawing/2014/main" id="{F874B82C-BAFA-4196-9D39-EF9201D87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501" y="2594208"/>
              <a:ext cx="4468482" cy="2508231"/>
            </a:xfrm>
            <a:prstGeom prst="rect">
              <a:avLst/>
            </a:prstGeom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53F6E59F-C943-479D-86F8-5B3B0A209337}"/>
                </a:ext>
              </a:extLst>
            </p:cNvPr>
            <p:cNvSpPr/>
            <p:nvPr/>
          </p:nvSpPr>
          <p:spPr>
            <a:xfrm>
              <a:off x="1355847" y="2986079"/>
              <a:ext cx="2887690" cy="4183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A8456137-CC80-4CB7-9B7E-F5AD27E3D866}"/>
                </a:ext>
              </a:extLst>
            </p:cNvPr>
            <p:cNvSpPr/>
            <p:nvPr/>
          </p:nvSpPr>
          <p:spPr>
            <a:xfrm>
              <a:off x="1258934" y="3988631"/>
              <a:ext cx="2963171" cy="43994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723940" y="48712"/>
            <a:ext cx="704935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 dirty="0">
                <a:latin typeface="+mj-lt"/>
                <a:ea typeface="Microsoft JhengHei"/>
                <a:cs typeface="Microsoft JhengHei"/>
              </a:rPr>
              <a:t>The Advantage of Software-defined Over-provisioning</a:t>
            </a:r>
            <a:r>
              <a:rPr lang="zh-TW" altLang="en-US" sz="2800" dirty="0">
                <a:latin typeface="+mj-lt"/>
                <a:ea typeface="Microsoft JhengHei"/>
                <a:cs typeface="Microsoft JhengHei"/>
              </a:rPr>
              <a:t> </a:t>
            </a:r>
            <a:endParaRPr lang="zh-TW" altLang="en-US" sz="28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FDC7D5E-3CAD-9B4E-B3CD-0020F6DA02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3684" y="1141287"/>
            <a:ext cx="8844857" cy="19510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TW" dirty="0"/>
              <a:t>Performance and endurance of SSD can be increased.</a:t>
            </a:r>
            <a:endParaRPr lang="zh-TW" altLang="en-US" dirty="0"/>
          </a:p>
          <a:p>
            <a:r>
              <a:rPr lang="en-US" altLang="zh-TW" dirty="0"/>
              <a:t>Let consumer SSD reach enterprise SSD performance, and further enhance enterprise SSD advantage, reduce TCO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en" altLang="zh-TW" dirty="0"/>
              <a:t>Total Cost of Ownership)</a:t>
            </a:r>
          </a:p>
          <a:p>
            <a:pPr marL="400050" lvl="1" indent="0">
              <a:buNone/>
            </a:pPr>
            <a:r>
              <a:rPr lang="en-US" altLang="zh-TW" sz="1600" dirty="0"/>
              <a:t>(Although usable space is reduced, actual used space is unchanged.)</a:t>
            </a:r>
            <a:endParaRPr lang="zh-TW" altLang="en-US" sz="1600" dirty="0"/>
          </a:p>
          <a:p>
            <a:endParaRPr lang="zh-TW" altLang="en-US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zh-TW" altLang="en-US" dirty="0"/>
          </a:p>
        </p:txBody>
      </p:sp>
      <p:sp>
        <p:nvSpPr>
          <p:cNvPr id="209" name="Shape 209"/>
          <p:cNvSpPr txBox="1"/>
          <p:nvPr/>
        </p:nvSpPr>
        <p:spPr>
          <a:xfrm>
            <a:off x="414699" y="4869754"/>
            <a:ext cx="3512777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600" b="1" dirty="0">
                <a:solidFill>
                  <a:srgbClr val="595959"/>
                </a:solidFill>
              </a:rPr>
              <a:t>ht</a:t>
            </a:r>
            <a:r>
              <a:rPr lang="zh-TW" sz="6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altLang="zh-TW" sz="600" b="1" dirty="0">
                <a:solidFill>
                  <a:srgbClr val="595959"/>
                </a:solidFill>
              </a:rPr>
              <a:t>p://www.</a:t>
            </a:r>
            <a:r>
              <a:rPr lang="zh-TW" sz="6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altLang="zh-TW" sz="600" b="1" dirty="0" err="1">
                <a:solidFill>
                  <a:srgbClr val="595959"/>
                </a:solidFill>
              </a:rPr>
              <a:t>tpi</a:t>
            </a:r>
            <a:r>
              <a:rPr lang="zh-TW" sz="6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altLang="zh-TW" sz="600" b="1" dirty="0" err="1">
                <a:solidFill>
                  <a:srgbClr val="595959"/>
                </a:solidFill>
              </a:rPr>
              <a:t>c.c</a:t>
            </a:r>
            <a:r>
              <a:rPr lang="zh-TW" sz="6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om</a:t>
            </a:r>
            <a:r>
              <a:rPr lang="en-US" altLang="zh-TW" sz="600" b="1" dirty="0">
                <a:solidFill>
                  <a:srgbClr val="595959"/>
                </a:solidFill>
              </a:rPr>
              <a:t>/t</a:t>
            </a:r>
            <a:r>
              <a:rPr lang="zh-TW" sz="600" b="1" dirty="0">
                <a:solidFill>
                  <a:srgbClr val="595959"/>
                </a:solidFill>
              </a:rPr>
              <a:t>e</a:t>
            </a:r>
            <a:r>
              <a:rPr lang="en-US" altLang="zh-TW" sz="600" b="1" dirty="0" err="1">
                <a:solidFill>
                  <a:srgbClr val="595959"/>
                </a:solidFill>
              </a:rPr>
              <a:t>ch</a:t>
            </a:r>
            <a:r>
              <a:rPr lang="zh-TW" sz="600" b="1" dirty="0">
                <a:solidFill>
                  <a:srgbClr val="595959"/>
                </a:solidFill>
              </a:rPr>
              <a:t>n</a:t>
            </a:r>
            <a:r>
              <a:rPr lang="en-US" altLang="zh-TW" sz="600" b="1" dirty="0">
                <a:solidFill>
                  <a:srgbClr val="595959"/>
                </a:solidFill>
              </a:rPr>
              <a:t>o</a:t>
            </a:r>
            <a:r>
              <a:rPr lang="zh-TW" sz="600" b="1" dirty="0">
                <a:solidFill>
                  <a:srgbClr val="595959"/>
                </a:solidFill>
              </a:rPr>
              <a:t>l</a:t>
            </a:r>
            <a:r>
              <a:rPr lang="en-US" altLang="zh-TW" sz="600" b="1" dirty="0" err="1">
                <a:solidFill>
                  <a:srgbClr val="595959"/>
                </a:solidFill>
              </a:rPr>
              <a:t>ogy</a:t>
            </a:r>
            <a:r>
              <a:rPr lang="en-US" altLang="zh-TW" sz="600" b="1" dirty="0">
                <a:solidFill>
                  <a:srgbClr val="595959"/>
                </a:solidFill>
              </a:rPr>
              <a:t>/</a:t>
            </a:r>
            <a:r>
              <a:rPr lang="en-US" altLang="zh-TW" sz="600" b="1" dirty="0" err="1">
                <a:solidFill>
                  <a:srgbClr val="595959"/>
                </a:solidFill>
              </a:rPr>
              <a:t>ssd</a:t>
            </a:r>
            <a:r>
              <a:rPr lang="zh-TW" sz="6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-o</a:t>
            </a:r>
            <a:r>
              <a:rPr lang="en-US" altLang="zh-TW" sz="600" b="1" dirty="0">
                <a:solidFill>
                  <a:srgbClr val="595959"/>
                </a:solidFill>
              </a:rPr>
              <a:t>v</a:t>
            </a:r>
            <a:r>
              <a:rPr lang="zh-TW" sz="6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altLang="zh-TW" sz="600" b="1" dirty="0">
                <a:solidFill>
                  <a:srgbClr val="595959"/>
                </a:solidFill>
              </a:rPr>
              <a:t>r-</a:t>
            </a:r>
            <a:r>
              <a:rPr lang="zh-TW" sz="6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zh-TW" sz="600" b="1" dirty="0">
                <a:solidFill>
                  <a:srgbClr val="595959"/>
                </a:solidFill>
              </a:rPr>
              <a:t>ro</a:t>
            </a:r>
            <a:r>
              <a:rPr lang="en-US" altLang="zh-TW" sz="600" b="1" dirty="0">
                <a:solidFill>
                  <a:srgbClr val="595959"/>
                </a:solidFill>
              </a:rPr>
              <a:t>vi</a:t>
            </a:r>
            <a:r>
              <a:rPr lang="zh-TW" sz="600" b="1" dirty="0">
                <a:solidFill>
                  <a:srgbClr val="595959"/>
                </a:solidFill>
              </a:rPr>
              <a:t>s</a:t>
            </a:r>
            <a:r>
              <a:rPr lang="en-US" altLang="zh-TW" sz="600" b="1" dirty="0" err="1">
                <a:solidFill>
                  <a:srgbClr val="595959"/>
                </a:solidFill>
              </a:rPr>
              <a:t>io</a:t>
            </a:r>
            <a:r>
              <a:rPr lang="zh-TW" sz="600" b="1" dirty="0">
                <a:solidFill>
                  <a:srgbClr val="595959"/>
                </a:solidFill>
              </a:rPr>
              <a:t>ni</a:t>
            </a:r>
            <a:r>
              <a:rPr lang="en-US" altLang="zh-TW" sz="600" b="1" dirty="0" err="1">
                <a:solidFill>
                  <a:srgbClr val="595959"/>
                </a:solidFill>
              </a:rPr>
              <a:t>ng</a:t>
            </a:r>
            <a:r>
              <a:rPr lang="zh-TW" sz="600" b="1" dirty="0">
                <a:solidFill>
                  <a:srgbClr val="595959"/>
                </a:solidFill>
              </a:rPr>
              <a:t>-</a:t>
            </a:r>
            <a:r>
              <a:rPr lang="en-US" altLang="zh-TW" sz="600" b="1" dirty="0" err="1">
                <a:solidFill>
                  <a:srgbClr val="595959"/>
                </a:solidFill>
              </a:rPr>
              <a:t>bene</a:t>
            </a:r>
            <a:r>
              <a:rPr lang="zh-TW" sz="600" b="1" dirty="0">
                <a:solidFill>
                  <a:srgbClr val="595959"/>
                </a:solidFill>
              </a:rPr>
              <a:t>fi</a:t>
            </a:r>
            <a:r>
              <a:rPr lang="en-US" altLang="zh-TW" sz="600" b="1" dirty="0">
                <a:solidFill>
                  <a:srgbClr val="595959"/>
                </a:solidFill>
              </a:rPr>
              <a:t>t</a:t>
            </a:r>
            <a:r>
              <a:rPr lang="zh-TW" sz="600" b="1" dirty="0">
                <a:solidFill>
                  <a:srgbClr val="595959"/>
                </a:solidFill>
              </a:rPr>
              <a:t>s</a:t>
            </a:r>
            <a:r>
              <a:rPr lang="en-US" altLang="zh-TW" sz="600" b="1" dirty="0">
                <a:solidFill>
                  <a:srgbClr val="595959"/>
                </a:solidFill>
              </a:rPr>
              <a:t>-conf</a:t>
            </a:r>
            <a:r>
              <a:rPr lang="zh-TW" sz="600" b="1" dirty="0">
                <a:solidFill>
                  <a:srgbClr val="595959"/>
                </a:solidFill>
              </a:rPr>
              <a:t>i</a:t>
            </a:r>
            <a:r>
              <a:rPr lang="en-US" altLang="zh-TW" sz="600" b="1" dirty="0" err="1">
                <a:solidFill>
                  <a:srgbClr val="595959"/>
                </a:solidFill>
              </a:rPr>
              <a:t>gur</a:t>
            </a:r>
            <a:r>
              <a:rPr lang="zh-TW" sz="600" b="1" dirty="0">
                <a:solidFill>
                  <a:srgbClr val="595959"/>
                </a:solidFill>
              </a:rPr>
              <a:t>e</a:t>
            </a:r>
            <a:endParaRPr lang="zh-TW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025775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9EC80275-51AE-4FFE-A83D-C1170C4CE0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808" y="4181108"/>
            <a:ext cx="4087478" cy="76108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E48075A-3E86-49A8-8A70-FA16344A55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871" y="3263452"/>
            <a:ext cx="4087478" cy="7610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E89B1E5-0984-4D53-92A9-1EFD5D3CBD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339" y="2393180"/>
            <a:ext cx="4087478" cy="761089"/>
          </a:xfrm>
          <a:prstGeom prst="rect">
            <a:avLst/>
          </a:prstGeom>
        </p:spPr>
      </p:pic>
      <p:pic>
        <p:nvPicPr>
          <p:cNvPr id="85" name="Shape 8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295" y="3361933"/>
            <a:ext cx="548663" cy="58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621" y="2409337"/>
            <a:ext cx="720657" cy="72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800" y="4315738"/>
            <a:ext cx="605233" cy="51426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5137007" y="3278178"/>
            <a:ext cx="3066279" cy="587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b="1" dirty="0">
                <a:solidFill>
                  <a:srgbClr val="7030A0"/>
                </a:solidFill>
              </a:rPr>
              <a:t>Is your storage space flexible and safe enough to store all the files?</a:t>
            </a:r>
          </a:p>
          <a:p>
            <a:br>
              <a:rPr lang="en-US" altLang="zh-TW" b="1" dirty="0">
                <a:solidFill>
                  <a:srgbClr val="7030A0"/>
                </a:solidFill>
              </a:rPr>
            </a:br>
            <a:endParaRPr lang="zh-TW" altLang="en-US" b="1" dirty="0">
              <a:solidFill>
                <a:srgbClr val="7030A0"/>
              </a:solidFill>
              <a:latin typeface="+mn-ea"/>
              <a:ea typeface="+mn-ea"/>
              <a:cs typeface="Microsoft JhengHei"/>
              <a:sym typeface="Microsoft JhengHei"/>
            </a:endParaRPr>
          </a:p>
        </p:txBody>
      </p:sp>
      <p:pic>
        <p:nvPicPr>
          <p:cNvPr id="11" name="Shape 82">
            <a:extLst>
              <a:ext uri="{FF2B5EF4-FFF2-40B4-BE49-F238E27FC236}">
                <a16:creationId xmlns:a16="http://schemas.microsoft.com/office/drawing/2014/main" id="{04E3BD6A-FE70-4B89-9E7A-5ED4B734A894}"/>
              </a:ext>
            </a:extLst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7940"/>
            <a:ext cx="3859000" cy="385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圖說文字 10">
            <a:extLst>
              <a:ext uri="{FF2B5EF4-FFF2-40B4-BE49-F238E27FC236}">
                <a16:creationId xmlns:a16="http://schemas.microsoft.com/office/drawing/2014/main" id="{847A58F0-09D1-401B-89A2-9E182AB29592}"/>
              </a:ext>
            </a:extLst>
          </p:cNvPr>
          <p:cNvSpPr/>
          <p:nvPr/>
        </p:nvSpPr>
        <p:spPr>
          <a:xfrm>
            <a:off x="916779" y="2385520"/>
            <a:ext cx="2500330" cy="928694"/>
          </a:xfrm>
          <a:prstGeom prst="wedgeRectCallout">
            <a:avLst>
              <a:gd name="adj1" fmla="val 934"/>
              <a:gd name="adj2" fmla="val 75404"/>
            </a:avLst>
          </a:prstGeom>
          <a:solidFill>
            <a:srgbClr val="7030A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/>
              <a:t>Your first 10GbE switch: </a:t>
            </a:r>
            <a:br>
              <a:rPr lang="en-US" altLang="zh-TW" sz="1600" b="1" dirty="0"/>
            </a:br>
            <a:r>
              <a:rPr lang="en-US" altLang="zh-TW" sz="2400" b="1" dirty="0"/>
              <a:t>QSW-1208-8C </a:t>
            </a:r>
            <a:endParaRPr lang="zh-TW" altLang="en-US" sz="24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JhengHei"/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1ABB8D1-AF51-4743-B257-2071372B1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05" y="1104160"/>
            <a:ext cx="7577797" cy="1240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altLang="zh-TW" sz="1800" dirty="0">
                <a:latin typeface="+mj-lt"/>
              </a:rPr>
              <a:t>When transferring a 50 GB file with 1GbE (110MBps) = 8 min.</a:t>
            </a:r>
          </a:p>
          <a:p>
            <a:pPr fontAlgn="base"/>
            <a:r>
              <a:rPr lang="en-US" altLang="zh-TW" sz="1800" dirty="0">
                <a:latin typeface="+mj-lt"/>
              </a:rPr>
              <a:t>With 10GbE, &lt; 2 min.</a:t>
            </a:r>
          </a:p>
          <a:p>
            <a:pPr fontAlgn="base"/>
            <a:r>
              <a:rPr lang="en-US" altLang="zh-TW" sz="1800" dirty="0">
                <a:latin typeface="+mj-lt"/>
              </a:rPr>
              <a:t>With 10GbE around the corner, are you fully ready?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zh-TW" altLang="en-US" sz="1800" dirty="0">
              <a:latin typeface="+mj-lt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E5F8BEE8-839E-0042-A58A-C6C24B4E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Boost efficiency with 10GbE Networking</a:t>
            </a:r>
            <a:endParaRPr lang="zh-TW" altLang="en-US" dirty="0"/>
          </a:p>
        </p:txBody>
      </p:sp>
      <p:sp>
        <p:nvSpPr>
          <p:cNvPr id="14" name="Shape 88">
            <a:extLst>
              <a:ext uri="{FF2B5EF4-FFF2-40B4-BE49-F238E27FC236}">
                <a16:creationId xmlns:a16="http://schemas.microsoft.com/office/drawing/2014/main" id="{D126F70A-D931-4074-83FE-509B08E97874}"/>
              </a:ext>
            </a:extLst>
          </p:cNvPr>
          <p:cNvSpPr txBox="1"/>
          <p:nvPr/>
        </p:nvSpPr>
        <p:spPr>
          <a:xfrm>
            <a:off x="5137007" y="2397585"/>
            <a:ext cx="2432054" cy="55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b="1" dirty="0">
                <a:solidFill>
                  <a:srgbClr val="7030A0"/>
                </a:solidFill>
              </a:rPr>
              <a:t>Is your SSD Cache fast enough for 10GbE?</a:t>
            </a:r>
            <a:endParaRPr lang="zh-TW" altLang="en-US" b="1" dirty="0">
              <a:solidFill>
                <a:srgbClr val="7030A0"/>
              </a:solidFill>
              <a:latin typeface="+mn-ea"/>
              <a:ea typeface="+mn-ea"/>
              <a:cs typeface="Microsoft JhengHei"/>
              <a:sym typeface="Microsoft JhengHei"/>
            </a:endParaRPr>
          </a:p>
        </p:txBody>
      </p:sp>
      <p:sp>
        <p:nvSpPr>
          <p:cNvPr id="17" name="Shape 88">
            <a:extLst>
              <a:ext uri="{FF2B5EF4-FFF2-40B4-BE49-F238E27FC236}">
                <a16:creationId xmlns:a16="http://schemas.microsoft.com/office/drawing/2014/main" id="{B91E63F3-5256-4FC2-91AC-20B4E0F0597A}"/>
              </a:ext>
            </a:extLst>
          </p:cNvPr>
          <p:cNvSpPr txBox="1"/>
          <p:nvPr/>
        </p:nvSpPr>
        <p:spPr>
          <a:xfrm>
            <a:off x="5137008" y="4178797"/>
            <a:ext cx="2835370" cy="564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b="1" dirty="0">
                <a:solidFill>
                  <a:srgbClr val="7030A0"/>
                </a:solidFill>
              </a:rPr>
              <a:t>Is your backup and recovery plan utilizing 10GbE?</a:t>
            </a:r>
          </a:p>
          <a:p>
            <a:br>
              <a:rPr lang="en-US" altLang="zh-TW" b="1" dirty="0">
                <a:solidFill>
                  <a:srgbClr val="7030A0"/>
                </a:solidFill>
              </a:rPr>
            </a:br>
            <a:endParaRPr lang="zh-TW" altLang="en-US" b="1" dirty="0">
              <a:solidFill>
                <a:srgbClr val="7030A0"/>
              </a:solidFill>
              <a:latin typeface="+mn-ea"/>
              <a:cs typeface="Microsoft JhengHei"/>
              <a:sym typeface="Microsoft JhengHei"/>
            </a:endParaRPr>
          </a:p>
        </p:txBody>
      </p:sp>
      <p:pic>
        <p:nvPicPr>
          <p:cNvPr id="3078" name="Picture 6" descr="ç¸éåç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5415" y="2465582"/>
            <a:ext cx="608165" cy="60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25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0394" y="1323543"/>
            <a:ext cx="5215003" cy="323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145775" y="57296"/>
            <a:ext cx="889264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 dirty="0">
                <a:latin typeface="+mj-lt"/>
                <a:ea typeface="Microsoft JhengHei"/>
                <a:cs typeface="Microsoft JhengHei"/>
              </a:rPr>
              <a:t>Configure the Software-defined </a:t>
            </a:r>
            <a:br>
              <a:rPr lang="en-US" altLang="zh-TW" sz="2800" dirty="0">
                <a:latin typeface="+mj-lt"/>
                <a:ea typeface="Microsoft JhengHei"/>
                <a:cs typeface="Microsoft JhengHei"/>
              </a:rPr>
            </a:br>
            <a:r>
              <a:rPr lang="en-US" altLang="zh-TW" sz="2800" dirty="0">
                <a:latin typeface="+mj-lt"/>
                <a:ea typeface="Microsoft JhengHei"/>
                <a:cs typeface="Microsoft JhengHei"/>
              </a:rPr>
              <a:t>SSD Additional Over-provisioning</a:t>
            </a:r>
            <a:r>
              <a:rPr lang="zh-TW" altLang="en-US" sz="2800" dirty="0">
                <a:latin typeface="+mj-lt"/>
                <a:ea typeface="Microsoft JhengHei"/>
                <a:cs typeface="Microsoft JhengHei"/>
              </a:rPr>
              <a:t> </a:t>
            </a:r>
            <a:endParaRPr lang="en-US" altLang="zh-TW" sz="28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FE5704B-1A82-2048-8A90-2BADAEB988D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643" y="1524984"/>
            <a:ext cx="3692525" cy="2206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800" dirty="0">
                <a:latin typeface="+mj-lt"/>
                <a:ea typeface="+mj-ea"/>
              </a:rPr>
              <a:t>After </a:t>
            </a:r>
            <a:r>
              <a:rPr kumimoji="1" lang="zh-TW" altLang="en-US" sz="1800" dirty="0">
                <a:latin typeface="+mj-lt"/>
                <a:ea typeface="+mj-ea"/>
              </a:rPr>
              <a:t>QTS </a:t>
            </a:r>
            <a:r>
              <a:rPr kumimoji="1" lang="en-US" altLang="zh-TW" sz="1800" dirty="0">
                <a:latin typeface="+mj-lt"/>
                <a:ea typeface="+mj-ea"/>
              </a:rPr>
              <a:t>4.3.5, user can decide OP amount for SSD cache, </a:t>
            </a:r>
            <a:r>
              <a:rPr kumimoji="1" lang="en-US" altLang="zh-TW" sz="1800" dirty="0" err="1">
                <a:latin typeface="+mj-lt"/>
                <a:ea typeface="+mj-ea"/>
              </a:rPr>
              <a:t>Qtier</a:t>
            </a:r>
            <a:r>
              <a:rPr kumimoji="1" lang="en-US" altLang="zh-TW" sz="1800" dirty="0">
                <a:latin typeface="+mj-lt"/>
                <a:ea typeface="+mj-ea"/>
              </a:rPr>
              <a:t> pool and static volume.</a:t>
            </a:r>
            <a:endParaRPr kumimoji="1" lang="zh-TW" altLang="en-US" sz="1800" dirty="0">
              <a:latin typeface="+mj-lt"/>
              <a:ea typeface="+mj-ea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800" dirty="0">
                <a:latin typeface="+mj-lt"/>
                <a:ea typeface="+mj-ea"/>
              </a:rPr>
              <a:t>A number between 1% to 60% in addition to </a:t>
            </a:r>
            <a:r>
              <a:rPr kumimoji="1" lang="en-US" altLang="zh-TW" sz="1600" dirty="0">
                <a:latin typeface="+mj-lt"/>
                <a:ea typeface="+mj-ea"/>
              </a:rPr>
              <a:t>vendor defined amount </a:t>
            </a:r>
            <a:endParaRPr lang="en-US" altLang="zh-TW" sz="1800" dirty="0">
              <a:latin typeface="+mj-lt"/>
              <a:ea typeface="+mj-ea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3919943" y="1954724"/>
            <a:ext cx="4660501" cy="1347146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20">
            <a:extLst>
              <a:ext uri="{FF2B5EF4-FFF2-40B4-BE49-F238E27FC236}">
                <a16:creationId xmlns:a16="http://schemas.microsoft.com/office/drawing/2014/main" id="{AE092F72-53C2-4A7A-A881-439ED4363661}"/>
              </a:ext>
            </a:extLst>
          </p:cNvPr>
          <p:cNvSpPr txBox="1"/>
          <p:nvPr/>
        </p:nvSpPr>
        <p:spPr>
          <a:xfrm>
            <a:off x="290885" y="3719618"/>
            <a:ext cx="3629058" cy="59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</a:rPr>
              <a:t>Note:</a:t>
            </a:r>
          </a:p>
          <a:p>
            <a:r>
              <a:rPr lang="en-US" altLang="zh-TW" sz="1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The over-provisioning can only be configured when a storage space is created and cannot be enabled for existing cache/volume unless recreating the storage.</a:t>
            </a:r>
            <a:endParaRPr lang="zh-TW" altLang="en-US" sz="1000" b="1" dirty="0">
              <a:solidFill>
                <a:srgbClr val="FF0000"/>
              </a:solidFill>
              <a:latin typeface="+mj-lt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869070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" b="98965" l="2045" r="975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212" y="1908503"/>
            <a:ext cx="2261569" cy="324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 dirty="0">
                <a:latin typeface="+mj-lt"/>
                <a:ea typeface="Microsoft JhengHei"/>
              </a:rPr>
              <a:t>Choose SSD is Hard, Choose QNAP is Simple</a:t>
            </a:r>
            <a:endParaRPr lang="zh-TW" sz="2800" dirty="0">
              <a:latin typeface="+mj-lt"/>
              <a:ea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77484AC-C5C8-6A4B-89DE-DB5B28FE08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836" y="1186588"/>
            <a:ext cx="8330085" cy="143509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TW" dirty="0"/>
              <a:t>SSD sustained performance can only be observed after used over time</a:t>
            </a:r>
            <a:endParaRPr lang="zh-TW" altLang="en-US" dirty="0"/>
          </a:p>
          <a:p>
            <a:r>
              <a:rPr lang="en-US" altLang="zh-TW" dirty="0"/>
              <a:t>With the SSD additional Over-provisioning, the TV station editors</a:t>
            </a:r>
            <a:br>
              <a:rPr lang="en-US" altLang="zh-TW" dirty="0"/>
            </a:br>
            <a:r>
              <a:rPr lang="en-US" altLang="zh-TW" dirty="0"/>
              <a:t>gain a smooth editing experience </a:t>
            </a:r>
          </a:p>
          <a:p>
            <a:r>
              <a:rPr lang="en-US" altLang="zh-TW" dirty="0">
                <a:solidFill>
                  <a:srgbClr val="006202"/>
                </a:solidFill>
              </a:rPr>
              <a:t>Achieve the goal of investing 10</a:t>
            </a:r>
            <a:r>
              <a:rPr lang="en" altLang="zh-TW" dirty="0">
                <a:solidFill>
                  <a:srgbClr val="006202"/>
                </a:solidFill>
              </a:rPr>
              <a:t>GbE and</a:t>
            </a:r>
            <a:r>
              <a:rPr lang="zh-TW" altLang="en-US" dirty="0">
                <a:solidFill>
                  <a:srgbClr val="006202"/>
                </a:solidFill>
              </a:rPr>
              <a:t> </a:t>
            </a:r>
            <a:r>
              <a:rPr lang="en" altLang="zh-TW" dirty="0">
                <a:solidFill>
                  <a:srgbClr val="006202"/>
                </a:solidFill>
              </a:rPr>
              <a:t>SSD </a:t>
            </a:r>
            <a:endParaRPr lang="zh-TW" altLang="en-US" dirty="0">
              <a:solidFill>
                <a:srgbClr val="006202"/>
              </a:solidFill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zh-TW" altLang="en-US" dirty="0"/>
          </a:p>
        </p:txBody>
      </p:sp>
      <p:sp>
        <p:nvSpPr>
          <p:cNvPr id="16" name="圓角矩形 8">
            <a:extLst>
              <a:ext uri="{FF2B5EF4-FFF2-40B4-BE49-F238E27FC236}">
                <a16:creationId xmlns:a16="http://schemas.microsoft.com/office/drawing/2014/main" id="{5DCF8495-2443-4CBF-8AE2-86CEF351FA56}"/>
              </a:ext>
            </a:extLst>
          </p:cNvPr>
          <p:cNvSpPr/>
          <p:nvPr/>
        </p:nvSpPr>
        <p:spPr>
          <a:xfrm>
            <a:off x="471258" y="2577405"/>
            <a:ext cx="5459519" cy="2426720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7" name="Shape 241">
            <a:extLst>
              <a:ext uri="{FF2B5EF4-FFF2-40B4-BE49-F238E27FC236}">
                <a16:creationId xmlns:a16="http://schemas.microsoft.com/office/drawing/2014/main" id="{5A78578D-2ECC-4A33-82C8-CC4E5C62BCAA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325" y="2697756"/>
            <a:ext cx="4776098" cy="215724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243">
            <a:extLst>
              <a:ext uri="{FF2B5EF4-FFF2-40B4-BE49-F238E27FC236}">
                <a16:creationId xmlns:a16="http://schemas.microsoft.com/office/drawing/2014/main" id="{0226A943-1B83-4841-99C7-29EFB053013F}"/>
              </a:ext>
            </a:extLst>
          </p:cNvPr>
          <p:cNvSpPr txBox="1"/>
          <p:nvPr/>
        </p:nvSpPr>
        <p:spPr>
          <a:xfrm>
            <a:off x="2125135" y="2755713"/>
            <a:ext cx="3815877" cy="77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Write performance average: 450MB/s</a:t>
            </a:r>
            <a:endParaRPr sz="1400" b="1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0000FF"/>
                </a:solidFill>
              </a:rPr>
              <a:t>Read </a:t>
            </a:r>
            <a:r>
              <a:rPr lang="en-US" altLang="zh-TW" b="1" dirty="0">
                <a:solidFill>
                  <a:srgbClr val="0000FF"/>
                </a:solidFill>
              </a:rPr>
              <a:t>p</a:t>
            </a:r>
            <a:r>
              <a:rPr lang="zh-TW" b="1" dirty="0">
                <a:solidFill>
                  <a:srgbClr val="0000FF"/>
                </a:solidFill>
              </a:rPr>
              <a:t>erformacne average: 300MB/s</a:t>
            </a:r>
            <a:endParaRPr b="1" dirty="0">
              <a:solidFill>
                <a:srgbClr val="0000FF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FFF4F527-A294-4D77-8E9B-80DEE08C6A84}"/>
              </a:ext>
            </a:extLst>
          </p:cNvPr>
          <p:cNvGrpSpPr/>
          <p:nvPr/>
        </p:nvGrpSpPr>
        <p:grpSpPr>
          <a:xfrm rot="449641">
            <a:off x="5489552" y="2308174"/>
            <a:ext cx="2192847" cy="1793160"/>
            <a:chOff x="-64051" y="1941572"/>
            <a:chExt cx="2334752" cy="1997924"/>
          </a:xfrm>
        </p:grpSpPr>
        <p:pic>
          <p:nvPicPr>
            <p:cNvPr id="21" name="圖片 20" descr="對話框-03.png">
              <a:extLst>
                <a:ext uri="{FF2B5EF4-FFF2-40B4-BE49-F238E27FC236}">
                  <a16:creationId xmlns:a16="http://schemas.microsoft.com/office/drawing/2014/main" id="{1415BC7A-C1EE-497B-AA06-9FAF0C5D3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21063">
              <a:off x="-64051" y="1941572"/>
              <a:ext cx="2334752" cy="1997924"/>
            </a:xfrm>
            <a:prstGeom prst="rect">
              <a:avLst/>
            </a:prstGeom>
          </p:spPr>
        </p:pic>
        <p:sp>
          <p:nvSpPr>
            <p:cNvPr id="22" name="Shape 179">
              <a:extLst>
                <a:ext uri="{FF2B5EF4-FFF2-40B4-BE49-F238E27FC236}">
                  <a16:creationId xmlns:a16="http://schemas.microsoft.com/office/drawing/2014/main" id="{D684A3CD-D06F-4FC8-93E6-BC85CD7C252A}"/>
                </a:ext>
              </a:extLst>
            </p:cNvPr>
            <p:cNvSpPr/>
            <p:nvPr/>
          </p:nvSpPr>
          <p:spPr>
            <a:xfrm rot="20620733">
              <a:off x="130961" y="2303413"/>
              <a:ext cx="1989815" cy="1037026"/>
            </a:xfrm>
            <a:prstGeom prst="wedgeRectCallout">
              <a:avLst>
                <a:gd name="adj1" fmla="val 38118"/>
                <a:gd name="adj2" fmla="val 72904"/>
              </a:avLst>
            </a:prstGeom>
            <a:noFill/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r>
                <a:rPr lang="en-US" altLang="zh-TW" sz="1200" b="1" dirty="0">
                  <a:solidFill>
                    <a:schemeClr val="tx1"/>
                  </a:solidFill>
                  <a:latin typeface="+mj-lt"/>
                  <a:ea typeface="Microsoft JhengHei" panose="020B0604030504040204" pitchFamily="34" charset="-120"/>
                </a:rPr>
                <a:t>In 10GbE environment, the total throughput reach a stable 750MB/s</a:t>
              </a:r>
              <a:endParaRPr lang="en-US" altLang="zh-TW" b="1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852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/>
        </p:nvSpPr>
        <p:spPr>
          <a:xfrm>
            <a:off x="263968" y="4683963"/>
            <a:ext cx="8342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800" dirty="0">
                <a:solidFill>
                  <a:srgbClr val="454545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https://ark.intel.com</a:t>
            </a:r>
            <a:r>
              <a:rPr lang="en-US" altLang="zh-TW" sz="800" dirty="0">
                <a:solidFill>
                  <a:srgbClr val="454545"/>
                </a:solidFill>
                <a:latin typeface="Microsoft JhengHei"/>
                <a:ea typeface="Microsoft JhengHei"/>
                <a:cs typeface="Microsoft JhengHei"/>
              </a:rPr>
              <a:t>,</a:t>
            </a:r>
            <a:r>
              <a:rPr lang="zh-TW" sz="800" dirty="0">
                <a:solidFill>
                  <a:srgbClr val="454545"/>
                </a:solidFill>
                <a:latin typeface="Microsoft JhengHei"/>
                <a:ea typeface="Microsoft JhengHei"/>
                <a:cs typeface="Microsoft JhengHei"/>
              </a:rPr>
              <a:t> </a:t>
            </a:r>
            <a:r>
              <a:rPr lang="en-US" altLang="zh-TW" sz="800" dirty="0">
                <a:solidFill>
                  <a:srgbClr val="454545"/>
                </a:solidFill>
                <a:latin typeface="Microsoft JhengHei"/>
                <a:ea typeface="Microsoft JhengHei"/>
                <a:cs typeface="Microsoft JhengHei"/>
              </a:rPr>
              <a:t>https://www.intel.com.tw/content/www/tw/zh/architecture-and-technology/optane-memory.html</a:t>
            </a:r>
            <a:endParaRPr lang="zh-TW" altLang="en-US" sz="800" i="0" u="none" strike="noStrike" cap="none" dirty="0"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571347" y="36944"/>
            <a:ext cx="7344217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sz="28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 All SSD Support / Require The additional Over-provisioning?</a:t>
            </a:r>
            <a:endParaRPr sz="28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5DE684B-71FD-F346-8B03-84E81C5C55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2440" y="1063625"/>
            <a:ext cx="8626610" cy="18478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TW" dirty="0"/>
              <a:t>Not all SSDs' performance are increased in QNAP Lab test.</a:t>
            </a:r>
            <a:endParaRPr lang="zh-TW" altLang="en-US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" altLang="zh-TW" dirty="0"/>
              <a:t>SSD with higher internal over-provisioning or speci</a:t>
            </a:r>
            <a:r>
              <a:rPr lang="en-US" altLang="zh-TW" dirty="0"/>
              <a:t>a</a:t>
            </a:r>
            <a:r>
              <a:rPr lang="en" altLang="zh-TW" dirty="0"/>
              <a:t>l controllor design, </a:t>
            </a:r>
            <a:r>
              <a:rPr lang="en-US" altLang="zh-TW" dirty="0"/>
              <a:t>additional</a:t>
            </a:r>
            <a:r>
              <a:rPr lang="en" altLang="zh-TW" dirty="0"/>
              <a:t> over-provisioning may not be needed. </a:t>
            </a:r>
            <a:endParaRPr lang="zh-TW" altLang="en-US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" altLang="zh-TW" dirty="0"/>
              <a:t>Intel</a:t>
            </a:r>
            <a:r>
              <a:rPr lang="en" altLang="zh-TW" baseline="30000" dirty="0"/>
              <a:t>®</a:t>
            </a:r>
            <a:r>
              <a:rPr lang="en" altLang="zh-TW" dirty="0"/>
              <a:t> Optane™: </a:t>
            </a:r>
            <a:r>
              <a:rPr lang="en-US" altLang="zh-TW" dirty="0"/>
              <a:t>With 3</a:t>
            </a:r>
            <a:r>
              <a:rPr lang="en" altLang="zh-TW" dirty="0"/>
              <a:t>D Xpoint™ technology, the M.2 SSD can reach a </a:t>
            </a:r>
            <a:r>
              <a:rPr lang="en-US" altLang="zh-TW" dirty="0"/>
              <a:t>sustained</a:t>
            </a:r>
            <a:r>
              <a:rPr lang="en" altLang="zh-TW" dirty="0"/>
              <a:t> performance higher than data center SSD. </a:t>
            </a:r>
            <a:endParaRPr lang="en-US" altLang="zh-TW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7F9B377-886E-0B4B-83EE-5637FFD47801}"/>
              </a:ext>
            </a:extLst>
          </p:cNvPr>
          <p:cNvGrpSpPr/>
          <p:nvPr/>
        </p:nvGrpSpPr>
        <p:grpSpPr>
          <a:xfrm>
            <a:off x="6192731" y="2706255"/>
            <a:ext cx="2986121" cy="1917611"/>
            <a:chOff x="6126973" y="3024489"/>
            <a:chExt cx="2757162" cy="1893098"/>
          </a:xfrm>
        </p:grpSpPr>
        <p:pic>
          <p:nvPicPr>
            <p:cNvPr id="257" name="Shape 257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6973" y="3134139"/>
              <a:ext cx="2628144" cy="1783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三角形 3">
              <a:extLst>
                <a:ext uri="{FF2B5EF4-FFF2-40B4-BE49-F238E27FC236}">
                  <a16:creationId xmlns:a16="http://schemas.microsoft.com/office/drawing/2014/main" id="{898A1D6D-D3FA-6A4F-8A35-5BAFB812DEF9}"/>
                </a:ext>
              </a:extLst>
            </p:cNvPr>
            <p:cNvSpPr/>
            <p:nvPr/>
          </p:nvSpPr>
          <p:spPr>
            <a:xfrm rot="9673525">
              <a:off x="8546596" y="3024489"/>
              <a:ext cx="337539" cy="42071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aphicFrame>
        <p:nvGraphicFramePr>
          <p:cNvPr id="9" name="Shape 256">
            <a:extLst>
              <a:ext uri="{FF2B5EF4-FFF2-40B4-BE49-F238E27FC236}">
                <a16:creationId xmlns:a16="http://schemas.microsoft.com/office/drawing/2014/main" id="{CB34D195-E72D-4F0C-87A9-8B0167B419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9923461"/>
              </p:ext>
            </p:extLst>
          </p:nvPr>
        </p:nvGraphicFramePr>
        <p:xfrm>
          <a:off x="282440" y="2808325"/>
          <a:ext cx="5827290" cy="1836813"/>
        </p:xfrm>
        <a:graphic>
          <a:graphicData uri="http://schemas.openxmlformats.org/drawingml/2006/table">
            <a:tbl>
              <a:tblPr>
                <a:noFill/>
                <a:tableStyleId>{1A2277E3-44D4-48D6-BAE2-F028E72A9131}</a:tableStyleId>
              </a:tblPr>
              <a:tblGrid>
                <a:gridCol w="2506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007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kern="1200" dirty="0">
                          <a:solidFill>
                            <a:schemeClr val="bg1"/>
                          </a:solidFill>
                          <a:latin typeface="+mj-ea"/>
                          <a:ea typeface="Arial"/>
                          <a:cs typeface="Microsoft JhengHei"/>
                          <a:sym typeface="Microsoft JhengHei"/>
                        </a:rPr>
                        <a:t>Model </a:t>
                      </a:r>
                    </a:p>
                  </a:txBody>
                  <a:tcPr marL="63500" marR="63500" marT="63500" marB="63500" anchor="ctr">
                    <a:lnL w="28575" cap="flat" cmpd="sng">
                      <a:solidFill>
                        <a:srgbClr val="0B539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B53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kern="1200" dirty="0">
                          <a:solidFill>
                            <a:schemeClr val="bg1"/>
                          </a:solidFill>
                          <a:latin typeface="+mj-ea"/>
                          <a:ea typeface="Arial"/>
                          <a:cs typeface="Microsoft JhengHei"/>
                          <a:sym typeface="Microsoft JhengHei"/>
                        </a:rPr>
                        <a:t>Size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B53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kern="1200" dirty="0">
                          <a:solidFill>
                            <a:schemeClr val="bg1"/>
                          </a:solidFill>
                          <a:latin typeface="+mj-ea"/>
                          <a:ea typeface="Arial"/>
                          <a:cs typeface="Microsoft JhengHei"/>
                          <a:sym typeface="Microsoft JhengHei"/>
                        </a:rPr>
                        <a:t>Random Read IOPS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kern="1200" dirty="0">
                          <a:solidFill>
                            <a:schemeClr val="bg1"/>
                          </a:solidFill>
                          <a:latin typeface="+mj-ea"/>
                          <a:ea typeface="Arial"/>
                          <a:cs typeface="Microsoft JhengHei"/>
                          <a:sym typeface="Microsoft JhengHei"/>
                        </a:rPr>
                        <a:t>(100% Span) 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B53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1" kern="1200" dirty="0">
                          <a:solidFill>
                            <a:schemeClr val="bg1"/>
                          </a:solidFill>
                          <a:latin typeface="+mj-ea"/>
                          <a:ea typeface="Arial"/>
                          <a:cs typeface="Microsoft JhengHei"/>
                          <a:sym typeface="Microsoft JhengHei"/>
                        </a:rPr>
                        <a:t>Random Write IOPS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altLang="zh-TW" sz="1400" b="1" kern="1200" dirty="0">
                          <a:solidFill>
                            <a:schemeClr val="bg1"/>
                          </a:solidFill>
                          <a:latin typeface="+mj-ea"/>
                          <a:ea typeface="Arial"/>
                          <a:cs typeface="Microsoft JhengHei"/>
                          <a:sym typeface="Microsoft JhengHei"/>
                        </a:rPr>
                        <a:t>(100% Span)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B539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B539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9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Intel</a:t>
                      </a:r>
                      <a:r>
                        <a:rPr lang="en-US" altLang="zh-TW" sz="1200" b="1" baseline="30000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®</a:t>
                      </a: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200" b="1" dirty="0" err="1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Optane</a:t>
                      </a: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™ M.2 SSD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16GB</a:t>
                      </a:r>
                      <a:endParaRPr sz="1200" b="1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240K</a:t>
                      </a:r>
                      <a:endParaRPr sz="1200" b="1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65K</a:t>
                      </a:r>
                      <a:endParaRPr sz="1200" b="1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36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Intel</a:t>
                      </a:r>
                      <a:r>
                        <a:rPr lang="en-US" altLang="zh-TW" sz="1200" b="1" baseline="30000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®</a:t>
                      </a: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SSD </a:t>
                      </a:r>
                      <a:br>
                        <a:rPr lang="en-US" altLang="zh-TW" sz="12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DC S4600 2.5 SSD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240GB</a:t>
                      </a:r>
                      <a:endParaRPr sz="1200" b="1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72K</a:t>
                      </a:r>
                      <a:endParaRPr sz="12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38K</a:t>
                      </a:r>
                      <a:endParaRPr sz="12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圓角矩形 108">
            <a:extLst>
              <a:ext uri="{FF2B5EF4-FFF2-40B4-BE49-F238E27FC236}">
                <a16:creationId xmlns:a16="http://schemas.microsoft.com/office/drawing/2014/main" id="{7B446D6A-7424-4AAC-AB90-01B994AB8312}"/>
              </a:ext>
            </a:extLst>
          </p:cNvPr>
          <p:cNvSpPr/>
          <p:nvPr/>
        </p:nvSpPr>
        <p:spPr>
          <a:xfrm rot="5400000" flipH="1">
            <a:off x="3103571" y="838944"/>
            <a:ext cx="191198" cy="58208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alpha val="61000"/>
                </a:srgbClr>
              </a:gs>
              <a:gs pos="38000">
                <a:srgbClr val="00B0F0">
                  <a:alpha val="10000"/>
                </a:srgbClr>
              </a:gs>
              <a:gs pos="97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3563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8">
            <a:extLst>
              <a:ext uri="{FF2B5EF4-FFF2-40B4-BE49-F238E27FC236}">
                <a16:creationId xmlns:a16="http://schemas.microsoft.com/office/drawing/2014/main" id="{7420585C-DB3D-4E2D-9794-1D86F1D32227}"/>
              </a:ext>
            </a:extLst>
          </p:cNvPr>
          <p:cNvSpPr/>
          <p:nvPr/>
        </p:nvSpPr>
        <p:spPr>
          <a:xfrm>
            <a:off x="217801" y="2306430"/>
            <a:ext cx="8721631" cy="2635804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145775" y="86877"/>
            <a:ext cx="889264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 dirty="0">
                <a:latin typeface="+mj-lt"/>
                <a:ea typeface="Microsoft JhengHei"/>
                <a:cs typeface="Microsoft JhengHei"/>
              </a:rPr>
              <a:t>Use </a:t>
            </a:r>
            <a:r>
              <a:rPr lang="zh-TW" altLang="en-US" sz="2800" dirty="0">
                <a:latin typeface="+mj-lt"/>
                <a:ea typeface="Microsoft JhengHei"/>
                <a:cs typeface="Microsoft JhengHei"/>
              </a:rPr>
              <a:t>SSD </a:t>
            </a:r>
            <a:r>
              <a:rPr lang="en-US" altLang="zh-TW" sz="2800" dirty="0">
                <a:latin typeface="+mj-lt"/>
                <a:ea typeface="Microsoft JhengHei"/>
                <a:cs typeface="Microsoft JhengHei"/>
              </a:rPr>
              <a:t>Profiling Tool</a:t>
            </a:r>
            <a:r>
              <a:rPr lang="zh-TW" altLang="en-US" sz="2800" dirty="0">
                <a:latin typeface="+mj-lt"/>
                <a:ea typeface="Microsoft JhengHei"/>
                <a:cs typeface="Microsoft JhengHei"/>
              </a:rPr>
              <a:t> </a:t>
            </a:r>
            <a:r>
              <a:rPr lang="en-US" altLang="zh-TW" sz="2800" dirty="0">
                <a:latin typeface="+mj-lt"/>
                <a:ea typeface="Microsoft JhengHei"/>
                <a:cs typeface="Microsoft JhengHei"/>
              </a:rPr>
              <a:t>to measure the </a:t>
            </a:r>
            <a:br>
              <a:rPr lang="en-US" altLang="zh-TW" sz="2800" dirty="0">
                <a:latin typeface="+mj-lt"/>
                <a:ea typeface="Microsoft JhengHei"/>
                <a:cs typeface="Microsoft JhengHei"/>
              </a:rPr>
            </a:br>
            <a:r>
              <a:rPr lang="en-US" altLang="zh-TW" sz="2800" dirty="0">
                <a:latin typeface="+mj-lt"/>
                <a:ea typeface="Microsoft JhengHei"/>
                <a:cs typeface="Microsoft JhengHei"/>
              </a:rPr>
              <a:t>Best Additional OP Amount On Your NAS</a:t>
            </a:r>
            <a:endParaRPr lang="zh-TW" altLang="en-US" sz="28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BD1A00A-D26A-004D-AD1F-E6AB92941C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7801" y="1044575"/>
            <a:ext cx="8721632" cy="18081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dirty="0"/>
              <a:t>Capacity still matters! For example, more space in the read cache mean more data can be boosted at the same time</a:t>
            </a:r>
            <a:endParaRPr lang="zh-TW" altLang="en-US" dirty="0"/>
          </a:p>
          <a:p>
            <a:r>
              <a:rPr lang="en-US" altLang="zh-TW" dirty="0"/>
              <a:t>The upcoming App will give advice for the best configuration based on your required IOPS</a:t>
            </a:r>
            <a:r>
              <a:rPr lang="zh-TW" altLang="en-US" dirty="0"/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03" y="3415568"/>
            <a:ext cx="2876137" cy="135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1141" y="2479204"/>
            <a:ext cx="5189661" cy="229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 descr="對話框-03.png">
            <a:extLst>
              <a:ext uri="{FF2B5EF4-FFF2-40B4-BE49-F238E27FC236}">
                <a16:creationId xmlns:a16="http://schemas.microsoft.com/office/drawing/2014/main" id="{73E828FF-1D17-4005-A90A-BB4A5FA4C2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6622" y="2180494"/>
            <a:ext cx="2161939" cy="1460159"/>
          </a:xfrm>
          <a:prstGeom prst="rect">
            <a:avLst/>
          </a:prstGeom>
        </p:spPr>
      </p:pic>
      <p:sp>
        <p:nvSpPr>
          <p:cNvPr id="7" name="剪去對角線角落矩形 2">
            <a:extLst>
              <a:ext uri="{FF2B5EF4-FFF2-40B4-BE49-F238E27FC236}">
                <a16:creationId xmlns:a16="http://schemas.microsoft.com/office/drawing/2014/main" id="{9672D1EC-3792-4DF5-BE29-238DDD78A6C8}"/>
              </a:ext>
            </a:extLst>
          </p:cNvPr>
          <p:cNvSpPr/>
          <p:nvPr/>
        </p:nvSpPr>
        <p:spPr>
          <a:xfrm>
            <a:off x="656621" y="2450496"/>
            <a:ext cx="2049008" cy="698769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altLang="zh-TW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Intel</a:t>
            </a:r>
            <a:r>
              <a:rPr lang="en-US" altLang="zh-TW" b="1" baseline="30000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®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SSD </a:t>
            </a:r>
            <a:br>
              <a:rPr lang="en-US" altLang="zh-TW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DC S4600 2.5 SSD</a:t>
            </a:r>
          </a:p>
        </p:txBody>
      </p:sp>
    </p:spTree>
    <p:extLst>
      <p:ext uri="{BB962C8B-B14F-4D97-AF65-F5344CB8AC3E}">
        <p14:creationId xmlns:p14="http://schemas.microsoft.com/office/powerpoint/2010/main" val="1657108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61" descr="https://previews.123rf.com/images/everythingpossible/everythingpossible1502/everythingpossible150200183/36521380-hand-press-play-button-sign-to-start-or-initiate-projects-as-concept-Stock-Photo.jpg">
            <a:extLst>
              <a:ext uri="{FF2B5EF4-FFF2-40B4-BE49-F238E27FC236}">
                <a16:creationId xmlns:a16="http://schemas.microsoft.com/office/drawing/2014/main" id="{BCAACBA9-5D07-40A2-A28A-F478ECAA8C64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22554" cy="5244348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Shape 698"/>
          <p:cNvSpPr/>
          <p:nvPr/>
        </p:nvSpPr>
        <p:spPr>
          <a:xfrm>
            <a:off x="1" y="3813349"/>
            <a:ext cx="9322554" cy="125581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200" b="0" i="0" u="none" strike="noStrike" cap="none">
              <a:solidFill>
                <a:srgbClr val="161D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Shape 699"/>
          <p:cNvSpPr txBox="1"/>
          <p:nvPr/>
        </p:nvSpPr>
        <p:spPr>
          <a:xfrm>
            <a:off x="280687" y="3847832"/>
            <a:ext cx="8145396" cy="122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altLang="zh-TW" sz="2800" b="1" dirty="0">
                <a:solidFill>
                  <a:srgbClr val="0070C0"/>
                </a:solidFill>
                <a:latin typeface="+mj-lt"/>
                <a:ea typeface="Microsoft JhengHei"/>
              </a:rPr>
              <a:t>Use SSD Profiling Tool to Measure the Best SSD Additional Over-provisioning amount</a:t>
            </a:r>
            <a:endParaRPr lang="zh-TW" sz="2800" b="1" dirty="0">
              <a:solidFill>
                <a:srgbClr val="0070C0"/>
              </a:solidFill>
              <a:latin typeface="+mj-lt"/>
              <a:ea typeface="Microsoft JhengHei"/>
            </a:endParaRPr>
          </a:p>
        </p:txBody>
      </p:sp>
      <p:sp>
        <p:nvSpPr>
          <p:cNvPr id="5" name="圓角矩形 8">
            <a:extLst>
              <a:ext uri="{FF2B5EF4-FFF2-40B4-BE49-F238E27FC236}">
                <a16:creationId xmlns:a16="http://schemas.microsoft.com/office/drawing/2014/main" id="{C2AA847B-B1A6-5E4B-869D-2E2E173C4249}"/>
              </a:ext>
            </a:extLst>
          </p:cNvPr>
          <p:cNvSpPr/>
          <p:nvPr/>
        </p:nvSpPr>
        <p:spPr>
          <a:xfrm>
            <a:off x="378614" y="3546765"/>
            <a:ext cx="1847350" cy="53306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Demo</a:t>
            </a:r>
            <a:endParaRPr lang="zh-TW" alt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0913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hape 226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2962" y="979121"/>
            <a:ext cx="5411039" cy="36573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227">
            <a:extLst>
              <a:ext uri="{FF2B5EF4-FFF2-40B4-BE49-F238E27FC236}">
                <a16:creationId xmlns:a16="http://schemas.microsoft.com/office/drawing/2014/main" id="{9397B7C3-287F-4D85-BAA0-F734D28CF5F2}"/>
              </a:ext>
            </a:extLst>
          </p:cNvPr>
          <p:cNvSpPr/>
          <p:nvPr/>
        </p:nvSpPr>
        <p:spPr>
          <a:xfrm>
            <a:off x="-1" y="972514"/>
            <a:ext cx="9144000" cy="4170986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200" b="0" i="0" u="none" strike="noStrike" cap="none">
              <a:solidFill>
                <a:srgbClr val="161D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40550" y="121607"/>
            <a:ext cx="9062898" cy="7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altLang="zh-TW" sz="3200" dirty="0">
                <a:latin typeface="+mn-lt"/>
                <a:ea typeface="Microsoft JhengHei"/>
                <a:cs typeface="Microsoft JhengHei"/>
                <a:sym typeface="Microsoft JhengHei"/>
              </a:rPr>
              <a:t>In Intensive Write Environment, </a:t>
            </a:r>
            <a:br>
              <a:rPr lang="en-US" altLang="zh-TW" sz="3200" dirty="0">
                <a:latin typeface="+mn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200" dirty="0">
                <a:latin typeface="+mn-lt"/>
                <a:ea typeface="Microsoft JhengHei"/>
                <a:cs typeface="Microsoft JhengHei"/>
                <a:sym typeface="Microsoft JhengHei"/>
              </a:rPr>
              <a:t>SSD Over-provisioning is a Must</a:t>
            </a:r>
            <a:endParaRPr lang="zh-TW" sz="3200" dirty="0">
              <a:latin typeface="+mn-lt"/>
              <a:ea typeface="Microsoft JhengHei"/>
              <a:cs typeface="Microsoft JhengHei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446742" y="941049"/>
            <a:ext cx="8656706" cy="146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Multi-Cams </a:t>
            </a:r>
            <a:r>
              <a:rPr 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3D 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Scanning With Thunderbolt NAS 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ts val="1800"/>
              <a:buFont typeface="Microsoft JhengHei"/>
              <a:buAutoNum type="arabicPeriod"/>
            </a:pP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Ensure multi-client combined write IOPS requirement can be met. 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indent="-342900">
              <a:buClr>
                <a:schemeClr val="tx1">
                  <a:lumMod val="75000"/>
                  <a:lumOff val="25000"/>
                </a:schemeClr>
              </a:buClr>
              <a:buSzPts val="1800"/>
              <a:buFont typeface="Microsoft JhengHei"/>
              <a:buAutoNum type="arabicPeriod"/>
            </a:pP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Ensure the SSD lifespan in high workload environment.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17" y="2569925"/>
            <a:ext cx="5220944" cy="20323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233" name="Shape 23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423" y="2934810"/>
            <a:ext cx="3345039" cy="1955173"/>
          </a:xfrm>
          <a:prstGeom prst="rect">
            <a:avLst/>
          </a:prstGeom>
          <a:noFill/>
          <a:ln>
            <a:noFill/>
          </a:ln>
          <a:effectLst>
            <a:reflection stA="23000" endPos="20000" dir="5400000" sy="-100000" algn="bl" rotWithShape="0"/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B1F6C37-AB14-4F77-955D-0070BEFA62AE}"/>
              </a:ext>
            </a:extLst>
          </p:cNvPr>
          <p:cNvSpPr/>
          <p:nvPr/>
        </p:nvSpPr>
        <p:spPr>
          <a:xfrm>
            <a:off x="379403" y="4674539"/>
            <a:ext cx="44284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b="1" dirty="0">
                <a:latin typeface="+mj-ea"/>
                <a:ea typeface="+mj-ea"/>
              </a:rPr>
              <a:t>https://portal.jp-seagate-mktg.com/user_testimonials/rowland_kirishima/</a:t>
            </a:r>
          </a:p>
        </p:txBody>
      </p:sp>
    </p:spTree>
    <p:extLst>
      <p:ext uri="{BB962C8B-B14F-4D97-AF65-F5344CB8AC3E}">
        <p14:creationId xmlns:p14="http://schemas.microsoft.com/office/powerpoint/2010/main" val="3322763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圓角矩形 40">
            <a:extLst>
              <a:ext uri="{FF2B5EF4-FFF2-40B4-BE49-F238E27FC236}">
                <a16:creationId xmlns:a16="http://schemas.microsoft.com/office/drawing/2014/main" id="{0FC488D4-EF20-4F27-B90A-AA2AEB627F9E}"/>
              </a:ext>
            </a:extLst>
          </p:cNvPr>
          <p:cNvSpPr/>
          <p:nvPr/>
        </p:nvSpPr>
        <p:spPr>
          <a:xfrm>
            <a:off x="245386" y="2936383"/>
            <a:ext cx="8664405" cy="206343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9" name="Shape 449">
            <a:extLst>
              <a:ext uri="{FF2B5EF4-FFF2-40B4-BE49-F238E27FC236}">
                <a16:creationId xmlns:a16="http://schemas.microsoft.com/office/drawing/2014/main" id="{F0FE686D-4031-4FFD-859F-EFEE0C16D1AF}"/>
              </a:ext>
            </a:extLst>
          </p:cNvPr>
          <p:cNvSpPr/>
          <p:nvPr/>
        </p:nvSpPr>
        <p:spPr>
          <a:xfrm>
            <a:off x="2279334" y="2895120"/>
            <a:ext cx="6631638" cy="355126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" name="Shape 449">
            <a:extLst>
              <a:ext uri="{FF2B5EF4-FFF2-40B4-BE49-F238E27FC236}">
                <a16:creationId xmlns:a16="http://schemas.microsoft.com/office/drawing/2014/main" id="{4E247846-232F-47FC-B7A6-37E773B74CC8}"/>
              </a:ext>
            </a:extLst>
          </p:cNvPr>
          <p:cNvSpPr/>
          <p:nvPr/>
        </p:nvSpPr>
        <p:spPr>
          <a:xfrm>
            <a:off x="245386" y="2892646"/>
            <a:ext cx="2709412" cy="355126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267098"/>
              </a:gs>
              <a:gs pos="73000">
                <a:srgbClr val="2B8EAC"/>
              </a:gs>
              <a:gs pos="100000">
                <a:srgbClr val="2EAAD0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6322888-2EF8-449C-BD4E-BFBA61BBA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+mj-lt"/>
              </a:rPr>
              <a:t>QNAP Global SSD Cache</a:t>
            </a:r>
            <a:endParaRPr lang="zh-TW" altLang="en-US" dirty="0">
              <a:latin typeface="+mj-lt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B1256B-EEDF-4480-B777-148D012801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" y="1117600"/>
            <a:ext cx="8763000" cy="174625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altLang="zh-TW" sz="1800" dirty="0">
                <a:latin typeface="+mj-lt"/>
              </a:rPr>
              <a:t>The QNAP SSD Cache can be applied to multiple volume / LUN</a:t>
            </a:r>
          </a:p>
          <a:p>
            <a:pPr marL="0" indent="0">
              <a:buNone/>
            </a:pPr>
            <a:r>
              <a:rPr lang="zh-TW" altLang="en-US" sz="1800" dirty="0">
                <a:latin typeface="+mj-lt"/>
              </a:rPr>
              <a:t>      </a:t>
            </a:r>
            <a:r>
              <a:rPr lang="en-US" altLang="zh-TW" sz="1800" dirty="0">
                <a:latin typeface="+mj-lt"/>
              </a:rPr>
              <a:t>-</a:t>
            </a:r>
            <a:r>
              <a:rPr lang="zh-TW" altLang="en-US" sz="1800" dirty="0">
                <a:latin typeface="+mj-lt"/>
              </a:rPr>
              <a:t> </a:t>
            </a:r>
            <a:r>
              <a:rPr lang="en-US" altLang="zh-TW" sz="1800" dirty="0">
                <a:latin typeface="+mj-lt"/>
              </a:rPr>
              <a:t>Cache Type: 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altLang="zh-TW" sz="1600" dirty="0">
                <a:latin typeface="+mj-lt"/>
              </a:rPr>
              <a:t>Store hot data for accessing (Read-Cache)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altLang="zh-TW" sz="1600" dirty="0">
                <a:latin typeface="+mj-lt"/>
              </a:rPr>
              <a:t>Allow new data be written. (Read-write Cache)</a:t>
            </a:r>
          </a:p>
          <a:p>
            <a:pPr marL="0" indent="0">
              <a:buNone/>
            </a:pPr>
            <a:r>
              <a:rPr lang="zh-TW" altLang="en-US" sz="1800" dirty="0">
                <a:latin typeface="+mj-lt"/>
              </a:rPr>
              <a:t>      </a:t>
            </a:r>
            <a:r>
              <a:rPr lang="en-US" altLang="zh-TW" sz="1800" dirty="0">
                <a:latin typeface="+mj-lt"/>
              </a:rPr>
              <a:t>-</a:t>
            </a:r>
            <a:r>
              <a:rPr lang="zh-TW" altLang="en-US" sz="1800" dirty="0">
                <a:latin typeface="+mj-lt"/>
              </a:rPr>
              <a:t> </a:t>
            </a:r>
            <a:r>
              <a:rPr lang="en-US" altLang="zh-TW" sz="1800" dirty="0">
                <a:latin typeface="+mj-lt"/>
              </a:rPr>
              <a:t>RAID</a:t>
            </a:r>
            <a:r>
              <a:rPr lang="zh-TW" altLang="en-US" sz="1800" dirty="0">
                <a:latin typeface="+mj-lt"/>
              </a:rPr>
              <a:t> </a:t>
            </a:r>
            <a:r>
              <a:rPr lang="en-US" altLang="zh-TW" sz="1800" dirty="0">
                <a:latin typeface="+mj-lt"/>
              </a:rPr>
              <a:t>configuration: Single, RAID 0, RAID</a:t>
            </a:r>
            <a:r>
              <a:rPr lang="zh-TW" altLang="en-US" sz="1800" dirty="0">
                <a:latin typeface="+mj-lt"/>
              </a:rPr>
              <a:t> </a:t>
            </a:r>
            <a:r>
              <a:rPr lang="en-US" altLang="zh-TW" sz="1800" dirty="0">
                <a:latin typeface="+mj-lt"/>
              </a:rPr>
              <a:t>1, RAID</a:t>
            </a:r>
            <a:r>
              <a:rPr lang="zh-TW" altLang="en-US" sz="1800" dirty="0">
                <a:latin typeface="+mj-lt"/>
              </a:rPr>
              <a:t> </a:t>
            </a:r>
            <a:r>
              <a:rPr lang="en-US" altLang="zh-TW" sz="1800" dirty="0">
                <a:latin typeface="+mj-lt"/>
              </a:rPr>
              <a:t>10</a:t>
            </a:r>
          </a:p>
          <a:p>
            <a:pPr marL="0" indent="0">
              <a:buNone/>
            </a:pPr>
            <a:r>
              <a:rPr lang="zh-TW" altLang="en-US" sz="1800" dirty="0">
                <a:latin typeface="+mj-lt"/>
              </a:rPr>
              <a:t>      </a:t>
            </a:r>
            <a:r>
              <a:rPr lang="en-US" altLang="zh-TW" sz="1800" dirty="0">
                <a:latin typeface="+mj-lt"/>
              </a:rPr>
              <a:t>-</a:t>
            </a:r>
            <a:r>
              <a:rPr lang="zh-TW" altLang="en-US" sz="1800" dirty="0">
                <a:latin typeface="+mj-lt"/>
              </a:rPr>
              <a:t> </a:t>
            </a:r>
            <a:r>
              <a:rPr lang="en-US" altLang="zh-TW" sz="1800" dirty="0">
                <a:latin typeface="+mj-lt"/>
              </a:rPr>
              <a:t>SSD type: SATA, SAS, M.2, </a:t>
            </a:r>
            <a:r>
              <a:rPr lang="en-US" altLang="zh-TW" sz="1800" dirty="0" err="1">
                <a:latin typeface="+mj-lt"/>
              </a:rPr>
              <a:t>PCIe</a:t>
            </a:r>
            <a:r>
              <a:rPr lang="zh-TW" altLang="en-US" sz="1800" dirty="0">
                <a:latin typeface="+mj-lt"/>
              </a:rPr>
              <a:t> </a:t>
            </a:r>
            <a:r>
              <a:rPr lang="en-US" altLang="zh-TW" sz="1800" dirty="0">
                <a:latin typeface="+mj-lt"/>
              </a:rPr>
              <a:t>SSD</a:t>
            </a:r>
            <a:r>
              <a:rPr lang="zh-TW" altLang="en-US" sz="1800" dirty="0">
                <a:latin typeface="+mj-lt"/>
              </a:rPr>
              <a:t> 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30D0D40-3F52-4671-A375-654979BDB821}"/>
              </a:ext>
            </a:extLst>
          </p:cNvPr>
          <p:cNvSpPr txBox="1"/>
          <p:nvPr/>
        </p:nvSpPr>
        <p:spPr>
          <a:xfrm>
            <a:off x="245386" y="2919500"/>
            <a:ext cx="2739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+mj-lt"/>
                <a:ea typeface="+mj-ea"/>
              </a:rPr>
              <a:t>How Read-write Cache work:</a:t>
            </a:r>
            <a:endParaRPr lang="zh-TW" altLang="en-US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0AE6B58-7C80-41E5-AA21-A98ED2F077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107" y="3322585"/>
            <a:ext cx="953441" cy="12544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箭號: 向左 17">
            <a:extLst>
              <a:ext uri="{FF2B5EF4-FFF2-40B4-BE49-F238E27FC236}">
                <a16:creationId xmlns:a16="http://schemas.microsoft.com/office/drawing/2014/main" id="{22B2DE93-332A-43D5-BB39-5B4F8249BD09}"/>
              </a:ext>
            </a:extLst>
          </p:cNvPr>
          <p:cNvSpPr/>
          <p:nvPr/>
        </p:nvSpPr>
        <p:spPr>
          <a:xfrm>
            <a:off x="1920686" y="4643183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DE9394D-FB1E-415E-992B-A2127CA0A404}"/>
              </a:ext>
            </a:extLst>
          </p:cNvPr>
          <p:cNvSpPr txBox="1"/>
          <p:nvPr/>
        </p:nvSpPr>
        <p:spPr>
          <a:xfrm>
            <a:off x="2873429" y="4627501"/>
            <a:ext cx="3103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u="sng" dirty="0">
                <a:solidFill>
                  <a:srgbClr val="002060"/>
                </a:solidFill>
                <a:latin typeface="+mj-lt"/>
              </a:rPr>
              <a:t>When SSD Space not enough</a:t>
            </a:r>
            <a:endParaRPr lang="zh-TW" altLang="en-US" b="1" u="sng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5D1592FF-1F83-4E30-BF3A-4307FEAC9F50}"/>
              </a:ext>
            </a:extLst>
          </p:cNvPr>
          <p:cNvGrpSpPr/>
          <p:nvPr/>
        </p:nvGrpSpPr>
        <p:grpSpPr>
          <a:xfrm rot="10800000">
            <a:off x="2162008" y="3661586"/>
            <a:ext cx="4279608" cy="357162"/>
            <a:chOff x="2162008" y="3753946"/>
            <a:chExt cx="4279608" cy="357162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6FC859CC-2FBA-41CA-A592-45DE3014015A}"/>
                </a:ext>
              </a:extLst>
            </p:cNvPr>
            <p:cNvGrpSpPr/>
            <p:nvPr/>
          </p:nvGrpSpPr>
          <p:grpSpPr>
            <a:xfrm>
              <a:off x="2162008" y="3753946"/>
              <a:ext cx="912075" cy="126248"/>
              <a:chOff x="2000157" y="3753946"/>
              <a:chExt cx="912075" cy="126248"/>
            </a:xfrm>
          </p:grpSpPr>
          <p:cxnSp>
            <p:nvCxnSpPr>
              <p:cNvPr id="22" name="直線接點 21">
                <a:extLst>
                  <a:ext uri="{FF2B5EF4-FFF2-40B4-BE49-F238E27FC236}">
                    <a16:creationId xmlns:a16="http://schemas.microsoft.com/office/drawing/2014/main" id="{A7B462DE-2A46-482F-A208-3B7A47A994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1C5AB44D-1734-4BE5-A223-B2897CB03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0D76030E-FF7D-4655-94AC-3919E0099DFB}"/>
                </a:ext>
              </a:extLst>
            </p:cNvPr>
            <p:cNvGrpSpPr/>
            <p:nvPr/>
          </p:nvGrpSpPr>
          <p:grpSpPr>
            <a:xfrm rot="10800000">
              <a:off x="2162008" y="3984860"/>
              <a:ext cx="912075" cy="126248"/>
              <a:chOff x="2000157" y="3753946"/>
              <a:chExt cx="912075" cy="126248"/>
            </a:xfrm>
          </p:grpSpPr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8970B7AD-B893-4D69-922A-A9A3B6CCA8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657751EF-6BAF-44BF-903E-F1E317108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A9F1BDEF-5320-4F8A-9EC3-1D89717DAECD}"/>
                </a:ext>
              </a:extLst>
            </p:cNvPr>
            <p:cNvGrpSpPr/>
            <p:nvPr/>
          </p:nvGrpSpPr>
          <p:grpSpPr>
            <a:xfrm>
              <a:off x="5529541" y="3753946"/>
              <a:ext cx="912075" cy="126248"/>
              <a:chOff x="2000157" y="3753946"/>
              <a:chExt cx="912075" cy="126248"/>
            </a:xfrm>
          </p:grpSpPr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2D2A38F4-3B8D-44DA-9FB4-03C291122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CC64EF44-60C6-4EA0-A363-750541A24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6E4F4597-43B8-4F4C-9159-A7452A04136F}"/>
                </a:ext>
              </a:extLst>
            </p:cNvPr>
            <p:cNvGrpSpPr/>
            <p:nvPr/>
          </p:nvGrpSpPr>
          <p:grpSpPr>
            <a:xfrm rot="10800000">
              <a:off x="5529541" y="3984860"/>
              <a:ext cx="912075" cy="126248"/>
              <a:chOff x="2000157" y="3753946"/>
              <a:chExt cx="912075" cy="126248"/>
            </a:xfrm>
          </p:grpSpPr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AD5612C7-58A0-4609-9531-66A56E50D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CF65AE91-EC53-49FA-8A8D-9300D64BEA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5EB3AC1-39EA-43ED-AA83-6902D3F39C9E}"/>
              </a:ext>
            </a:extLst>
          </p:cNvPr>
          <p:cNvSpPr txBox="1"/>
          <p:nvPr/>
        </p:nvSpPr>
        <p:spPr>
          <a:xfrm>
            <a:off x="2279334" y="3883276"/>
            <a:ext cx="70015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Read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F8A2C316-B975-43FD-BED7-73FC5E128864}"/>
              </a:ext>
            </a:extLst>
          </p:cNvPr>
          <p:cNvSpPr txBox="1"/>
          <p:nvPr/>
        </p:nvSpPr>
        <p:spPr>
          <a:xfrm>
            <a:off x="2287233" y="3475034"/>
            <a:ext cx="70015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 dirty="0">
                <a:solidFill>
                  <a:srgbClr val="C00000"/>
                </a:solidFill>
                <a:latin typeface="+mj-lt"/>
              </a:rPr>
              <a:t>Write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441D92E-BCAF-4AB2-8C52-7701A53710BF}"/>
              </a:ext>
            </a:extLst>
          </p:cNvPr>
          <p:cNvSpPr txBox="1"/>
          <p:nvPr/>
        </p:nvSpPr>
        <p:spPr>
          <a:xfrm>
            <a:off x="5673891" y="3892500"/>
            <a:ext cx="70015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Read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C0A7F18-318B-4314-B5EE-4664D4F5379D}"/>
              </a:ext>
            </a:extLst>
          </p:cNvPr>
          <p:cNvSpPr txBox="1"/>
          <p:nvPr/>
        </p:nvSpPr>
        <p:spPr>
          <a:xfrm>
            <a:off x="5669961" y="3468310"/>
            <a:ext cx="70015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 dirty="0">
                <a:solidFill>
                  <a:srgbClr val="C00000"/>
                </a:solidFill>
                <a:latin typeface="+mj-lt"/>
              </a:rPr>
              <a:t>Write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A246732-FD28-409B-B812-BD2B620B41D3}"/>
              </a:ext>
            </a:extLst>
          </p:cNvPr>
          <p:cNvSpPr txBox="1"/>
          <p:nvPr/>
        </p:nvSpPr>
        <p:spPr>
          <a:xfrm>
            <a:off x="6495453" y="4611978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HDD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E803F6A-ADEB-4243-AA8C-81357318862C}"/>
              </a:ext>
            </a:extLst>
          </p:cNvPr>
          <p:cNvSpPr txBox="1"/>
          <p:nvPr/>
        </p:nvSpPr>
        <p:spPr>
          <a:xfrm>
            <a:off x="794113" y="4497657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IO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Intensive</a:t>
            </a:r>
          </a:p>
          <a:p>
            <a:pPr algn="ctr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sym typeface="Microsoft JhengHei"/>
              </a:rPr>
              <a:t>Application</a:t>
            </a:r>
            <a:endParaRPr lang="zh-TW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2DB923-F98F-46C0-8A2F-E983CB5F46FA}"/>
              </a:ext>
            </a:extLst>
          </p:cNvPr>
          <p:cNvSpPr txBox="1"/>
          <p:nvPr/>
        </p:nvSpPr>
        <p:spPr>
          <a:xfrm>
            <a:off x="3032814" y="2926083"/>
            <a:ext cx="4651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4BACC6"/>
                </a:solidFill>
                <a:latin typeface="+mj-lt"/>
              </a:rPr>
              <a:t>Data from clients and storage will both be cached</a:t>
            </a:r>
            <a:endParaRPr lang="zh-TW" altLang="en-US" b="1" dirty="0">
              <a:solidFill>
                <a:srgbClr val="4BACC6"/>
              </a:solidFill>
              <a:latin typeface="+mj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FE3F1B66-A4D0-441F-AAD1-C4DF6D22AEFA}"/>
              </a:ext>
            </a:extLst>
          </p:cNvPr>
          <p:cNvSpPr txBox="1"/>
          <p:nvPr/>
        </p:nvSpPr>
        <p:spPr>
          <a:xfrm>
            <a:off x="3709069" y="4420256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SSD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10D62ED-AA17-48AA-BE6C-1D33CC647F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18" y="3345591"/>
            <a:ext cx="1051104" cy="10682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87" name="圖片 1786">
            <a:extLst>
              <a:ext uri="{FF2B5EF4-FFF2-40B4-BE49-F238E27FC236}">
                <a16:creationId xmlns:a16="http://schemas.microsoft.com/office/drawing/2014/main" id="{E01C1DF0-DEBA-4E9A-811B-1D47BC3F37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280" y="3558870"/>
            <a:ext cx="1264264" cy="793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88" name="圖片 1787">
            <a:extLst>
              <a:ext uri="{FF2B5EF4-FFF2-40B4-BE49-F238E27FC236}">
                <a16:creationId xmlns:a16="http://schemas.microsoft.com/office/drawing/2014/main" id="{A6EF83F5-A832-4C5F-AF86-003377D3E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759" y="3384839"/>
            <a:ext cx="1531261" cy="1029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5" name="箭號: 向左 604">
            <a:extLst>
              <a:ext uri="{FF2B5EF4-FFF2-40B4-BE49-F238E27FC236}">
                <a16:creationId xmlns:a16="http://schemas.microsoft.com/office/drawing/2014/main" id="{7391A00A-D91D-4D75-AFF7-DFB45F312E11}"/>
              </a:ext>
            </a:extLst>
          </p:cNvPr>
          <p:cNvSpPr/>
          <p:nvPr/>
        </p:nvSpPr>
        <p:spPr>
          <a:xfrm rot="10800000">
            <a:off x="5914697" y="4627386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099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圓角矩形 32">
            <a:extLst>
              <a:ext uri="{FF2B5EF4-FFF2-40B4-BE49-F238E27FC236}">
                <a16:creationId xmlns:a16="http://schemas.microsoft.com/office/drawing/2014/main" id="{6B5875F6-80B3-4B68-A445-0CF73496D816}"/>
              </a:ext>
            </a:extLst>
          </p:cNvPr>
          <p:cNvSpPr/>
          <p:nvPr/>
        </p:nvSpPr>
        <p:spPr>
          <a:xfrm>
            <a:off x="5915236" y="1219800"/>
            <a:ext cx="3043477" cy="360560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145775" y="70502"/>
            <a:ext cx="889264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 dirty="0">
                <a:latin typeface="+mn-lt"/>
                <a:ea typeface="Microsoft JhengHei"/>
                <a:cs typeface="Microsoft JhengHei"/>
                <a:sym typeface="Microsoft JhengHei"/>
              </a:rPr>
              <a:t>The </a:t>
            </a:r>
            <a:r>
              <a:rPr lang="zh-TW" sz="2800" dirty="0">
                <a:latin typeface="+mn-lt"/>
                <a:ea typeface="Microsoft JhengHei"/>
                <a:cs typeface="Microsoft JhengHei"/>
                <a:sym typeface="Microsoft JhengHei"/>
              </a:rPr>
              <a:t>Write-</a:t>
            </a:r>
            <a:r>
              <a:rPr lang="en-US" altLang="zh-TW" sz="2800" dirty="0">
                <a:latin typeface="+mn-lt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zh-TW" sz="2800" dirty="0">
                <a:latin typeface="+mn-lt"/>
                <a:ea typeface="Microsoft JhengHei"/>
                <a:cs typeface="Microsoft JhengHei"/>
                <a:sym typeface="Microsoft JhengHei"/>
              </a:rPr>
              <a:t>nly </a:t>
            </a:r>
            <a:r>
              <a:rPr lang="en-US" altLang="zh-TW" sz="2800" dirty="0">
                <a:latin typeface="+mn-lt"/>
                <a:ea typeface="Microsoft JhengHei"/>
                <a:cs typeface="Microsoft JhengHei"/>
                <a:sym typeface="Microsoft JhengHei"/>
              </a:rPr>
              <a:t>Cache Increase ROI of </a:t>
            </a:r>
            <a:br>
              <a:rPr lang="en-US" altLang="zh-TW" sz="2800" dirty="0">
                <a:latin typeface="+mn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800" dirty="0">
                <a:latin typeface="+mn-lt"/>
                <a:ea typeface="Microsoft JhengHei"/>
                <a:cs typeface="Microsoft JhengHei"/>
                <a:sym typeface="Microsoft JhengHei"/>
              </a:rPr>
              <a:t>SSD Cache with high Writing Demand</a:t>
            </a:r>
            <a:endParaRPr sz="2400" i="0" u="none" strike="noStrike" cap="none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38528BA-6309-1E4B-AACE-F64AF967B3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7955" y="1259741"/>
            <a:ext cx="5568950" cy="35829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Write-only cache is promoted by Microsoft</a:t>
            </a:r>
            <a:br>
              <a:rPr kumimoji="1" lang="en-US" altLang="zh-TW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kumimoji="1" lang="en-US" altLang="zh-TW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endurance control.</a:t>
            </a:r>
            <a:endParaRPr lang="en-US" altLang="zh-TW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TW" sz="2100" dirty="0">
                <a:solidFill>
                  <a:srgbClr val="006600"/>
                </a:solidFill>
              </a:rPr>
              <a:t>QNAP</a:t>
            </a:r>
            <a:r>
              <a:rPr lang="zh-TW" altLang="en-US" sz="2100" dirty="0">
                <a:solidFill>
                  <a:srgbClr val="006600"/>
                </a:solidFill>
              </a:rPr>
              <a:t> </a:t>
            </a:r>
            <a:r>
              <a:rPr lang="en-US" altLang="zh-TW" sz="2100" dirty="0">
                <a:solidFill>
                  <a:srgbClr val="006600"/>
                </a:solidFill>
              </a:rPr>
              <a:t>believe Write-only Cache can </a:t>
            </a:r>
            <a:r>
              <a:rPr lang="en-US" altLang="zh-TW" sz="2100" dirty="0">
                <a:solidFill>
                  <a:srgbClr val="006600"/>
                </a:solidFill>
                <a:latin typeface="+mj-lt"/>
              </a:rPr>
              <a:t>increase</a:t>
            </a:r>
            <a:r>
              <a:rPr lang="en-US" altLang="zh-TW" sz="2100" dirty="0">
                <a:solidFill>
                  <a:srgbClr val="006600"/>
                </a:solidFill>
              </a:rPr>
              <a:t> the ROI of purchasing SSD in below scenario:</a:t>
            </a:r>
            <a:endParaRPr lang="zh-TW" dirty="0">
              <a:solidFill>
                <a:srgbClr val="006600"/>
              </a:solidFill>
            </a:endParaRPr>
          </a:p>
          <a:p>
            <a:pPr marL="0" indent="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kumimoji="1" lang="en-US" altLang="zh-TW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r>
              <a:rPr kumimoji="1" lang="zh-TW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en-US" altLang="zh-TW" sz="2100" dirty="0"/>
              <a:t>File Server focusing on write operations</a:t>
            </a:r>
            <a:endParaRPr kumimoji="1" lang="zh-TW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zh-TW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r>
              <a:rPr kumimoji="1" lang="zh-TW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en-US" altLang="zh-TW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Database with more write operation </a:t>
            </a:r>
            <a:br>
              <a:rPr kumimoji="1" lang="en-US" altLang="zh-TW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kumimoji="1" lang="en-US" altLang="zh-TW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(Such as</a:t>
            </a:r>
            <a:r>
              <a:rPr kumimoji="1" lang="zh-TW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en" altLang="zh-TW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kumimoji="1" lang="en-US" altLang="zh-TW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kumimoji="1" lang="en" altLang="zh-TW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 </a:t>
            </a:r>
            <a:r>
              <a:rPr kumimoji="1" lang="en-US" altLang="zh-TW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monitoring server)</a:t>
            </a:r>
            <a:br>
              <a:rPr lang="en-US" altLang="zh-TW" sz="2100" dirty="0"/>
            </a:br>
            <a:r>
              <a:rPr lang="en-US" altLang="zh-TW" sz="2100" dirty="0"/>
              <a:t>3.</a:t>
            </a:r>
            <a:r>
              <a:rPr lang="zh-TW" altLang="en-US" sz="2100" dirty="0"/>
              <a:t> </a:t>
            </a:r>
            <a:r>
              <a:rPr lang="en-US" altLang="zh-TW" sz="2100" dirty="0"/>
              <a:t>Use high endurance SSD (Intel </a:t>
            </a:r>
            <a:r>
              <a:rPr lang="en-US" altLang="zh-TW" sz="2100" dirty="0" err="1"/>
              <a:t>Optane</a:t>
            </a:r>
            <a:r>
              <a:rPr lang="en-US" altLang="zh-TW" sz="2100" dirty="0"/>
              <a:t>™)            with other SSD</a:t>
            </a:r>
            <a:endParaRPr kumimoji="1" lang="zh-TW" altLang="en-US" dirty="0"/>
          </a:p>
        </p:txBody>
      </p:sp>
      <p:sp>
        <p:nvSpPr>
          <p:cNvPr id="266" name="Shape 266"/>
          <p:cNvSpPr txBox="1"/>
          <p:nvPr/>
        </p:nvSpPr>
        <p:spPr>
          <a:xfrm>
            <a:off x="208418" y="4735028"/>
            <a:ext cx="5396136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https://docs.microsoft.com/en-us/windows-server/storage/storage-spaces/understand-the-cache</a:t>
            </a:r>
            <a:endParaRPr lang="zh-TW" altLang="en-US" dirty="0"/>
          </a:p>
        </p:txBody>
      </p:sp>
      <p:grpSp>
        <p:nvGrpSpPr>
          <p:cNvPr id="258" name="群組 257">
            <a:extLst>
              <a:ext uri="{FF2B5EF4-FFF2-40B4-BE49-F238E27FC236}">
                <a16:creationId xmlns:a16="http://schemas.microsoft.com/office/drawing/2014/main" id="{3A246B2D-6644-4A6D-87C6-A8FFEEC65C9A}"/>
              </a:ext>
            </a:extLst>
          </p:cNvPr>
          <p:cNvGrpSpPr/>
          <p:nvPr/>
        </p:nvGrpSpPr>
        <p:grpSpPr>
          <a:xfrm>
            <a:off x="6071579" y="1320887"/>
            <a:ext cx="3758168" cy="4198342"/>
            <a:chOff x="5896920" y="1311362"/>
            <a:chExt cx="3758168" cy="4198342"/>
          </a:xfrm>
        </p:grpSpPr>
        <p:sp>
          <p:nvSpPr>
            <p:cNvPr id="23" name="弧形 22">
              <a:extLst>
                <a:ext uri="{FF2B5EF4-FFF2-40B4-BE49-F238E27FC236}">
                  <a16:creationId xmlns:a16="http://schemas.microsoft.com/office/drawing/2014/main" id="{FFE4EFFA-792B-417D-93A5-9D947575D03E}"/>
                </a:ext>
              </a:extLst>
            </p:cNvPr>
            <p:cNvSpPr/>
            <p:nvPr/>
          </p:nvSpPr>
          <p:spPr>
            <a:xfrm rot="14580648">
              <a:off x="6569274" y="2423889"/>
              <a:ext cx="4110804" cy="2060825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AB9C61D-7074-41BA-8611-2AE8E031F2CB}"/>
                </a:ext>
              </a:extLst>
            </p:cNvPr>
            <p:cNvSpPr/>
            <p:nvPr/>
          </p:nvSpPr>
          <p:spPr>
            <a:xfrm>
              <a:off x="6074229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1B3B694-469D-42DC-A161-D2C647F7468A}"/>
                </a:ext>
              </a:extLst>
            </p:cNvPr>
            <p:cNvSpPr/>
            <p:nvPr/>
          </p:nvSpPr>
          <p:spPr>
            <a:xfrm>
              <a:off x="6741920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" name="接點: 肘形 4">
              <a:extLst>
                <a:ext uri="{FF2B5EF4-FFF2-40B4-BE49-F238E27FC236}">
                  <a16:creationId xmlns:a16="http://schemas.microsoft.com/office/drawing/2014/main" id="{22ACB3A2-9A1F-46C9-B8CF-E5DF4ADAEBA5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6668989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接點: 肘形 13">
              <a:extLst>
                <a:ext uri="{FF2B5EF4-FFF2-40B4-BE49-F238E27FC236}">
                  <a16:creationId xmlns:a16="http://schemas.microsoft.com/office/drawing/2014/main" id="{CAB6BF4F-B6E1-4CB0-B9B1-7DA3473670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72618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1EDCB3AC-2621-410E-82F0-ADBB0E217A71}"/>
                </a:ext>
              </a:extLst>
            </p:cNvPr>
            <p:cNvGrpSpPr/>
            <p:nvPr/>
          </p:nvGrpSpPr>
          <p:grpSpPr>
            <a:xfrm>
              <a:off x="6400398" y="2597499"/>
              <a:ext cx="577780" cy="805526"/>
              <a:chOff x="6404096" y="2612019"/>
              <a:chExt cx="577780" cy="805526"/>
            </a:xfrm>
          </p:grpSpPr>
          <p:sp>
            <p:nvSpPr>
              <p:cNvPr id="16" name="直角三角形 15">
                <a:extLst>
                  <a:ext uri="{FF2B5EF4-FFF2-40B4-BE49-F238E27FC236}">
                    <a16:creationId xmlns:a16="http://schemas.microsoft.com/office/drawing/2014/main" id="{04B1F122-2788-4B2B-96AB-848914CD07E3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直角三角形 19">
                <a:extLst>
                  <a:ext uri="{FF2B5EF4-FFF2-40B4-BE49-F238E27FC236}">
                    <a16:creationId xmlns:a16="http://schemas.microsoft.com/office/drawing/2014/main" id="{9F4B8198-7CEE-433E-8BBC-E275649EE4B3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B55BD61E-3453-4EBD-BEC8-10101CC9B91F}"/>
                </a:ext>
              </a:extLst>
            </p:cNvPr>
            <p:cNvSpPr txBox="1"/>
            <p:nvPr/>
          </p:nvSpPr>
          <p:spPr>
            <a:xfrm>
              <a:off x="6400398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56592B91-1EFB-44F2-9664-9BBDA36E27C9}"/>
                </a:ext>
              </a:extLst>
            </p:cNvPr>
            <p:cNvCxnSpPr/>
            <p:nvPr/>
          </p:nvCxnSpPr>
          <p:spPr>
            <a:xfrm>
              <a:off x="6690414" y="1768510"/>
              <a:ext cx="0" cy="82898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EC8F393-149D-4D97-8F80-20E803663298}"/>
                </a:ext>
              </a:extLst>
            </p:cNvPr>
            <p:cNvSpPr/>
            <p:nvPr/>
          </p:nvSpPr>
          <p:spPr>
            <a:xfrm>
              <a:off x="7425047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59E2B390-6220-479F-957A-C7D1B524898E}"/>
                </a:ext>
              </a:extLst>
            </p:cNvPr>
            <p:cNvSpPr/>
            <p:nvPr/>
          </p:nvSpPr>
          <p:spPr>
            <a:xfrm>
              <a:off x="8092738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" name="接點: 肘形 26">
              <a:extLst>
                <a:ext uri="{FF2B5EF4-FFF2-40B4-BE49-F238E27FC236}">
                  <a16:creationId xmlns:a16="http://schemas.microsoft.com/office/drawing/2014/main" id="{A43C11EF-F499-4EFC-9E57-DED6C4BD0BFF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8019807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接點: 肘形 27">
              <a:extLst>
                <a:ext uri="{FF2B5EF4-FFF2-40B4-BE49-F238E27FC236}">
                  <a16:creationId xmlns:a16="http://schemas.microsoft.com/office/drawing/2014/main" id="{5E3AC861-A026-4D4F-BE27-78DA6CB7F7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23436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7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3F783D14-DA3A-461F-B834-BFE5DB03CD96}"/>
                </a:ext>
              </a:extLst>
            </p:cNvPr>
            <p:cNvGrpSpPr/>
            <p:nvPr/>
          </p:nvGrpSpPr>
          <p:grpSpPr>
            <a:xfrm>
              <a:off x="7751216" y="2597499"/>
              <a:ext cx="577780" cy="805526"/>
              <a:chOff x="6404096" y="2612019"/>
              <a:chExt cx="577780" cy="805526"/>
            </a:xfrm>
          </p:grpSpPr>
          <p:sp>
            <p:nvSpPr>
              <p:cNvPr id="30" name="直角三角形 29">
                <a:extLst>
                  <a:ext uri="{FF2B5EF4-FFF2-40B4-BE49-F238E27FC236}">
                    <a16:creationId xmlns:a16="http://schemas.microsoft.com/office/drawing/2014/main" id="{2D6B84B3-0662-4E85-ADBF-B094EA3685B2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直角三角形 30">
                <a:extLst>
                  <a:ext uri="{FF2B5EF4-FFF2-40B4-BE49-F238E27FC236}">
                    <a16:creationId xmlns:a16="http://schemas.microsoft.com/office/drawing/2014/main" id="{E16E68C9-08AD-4B88-B4D5-7EE985140440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FA24434C-F168-4431-A30D-59C2FF1878D7}"/>
                </a:ext>
              </a:extLst>
            </p:cNvPr>
            <p:cNvSpPr txBox="1"/>
            <p:nvPr/>
          </p:nvSpPr>
          <p:spPr>
            <a:xfrm>
              <a:off x="7751216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A296E341-F7B2-469E-8C9B-CD3CF55BBED2}"/>
                </a:ext>
              </a:extLst>
            </p:cNvPr>
            <p:cNvSpPr txBox="1"/>
            <p:nvPr/>
          </p:nvSpPr>
          <p:spPr>
            <a:xfrm>
              <a:off x="6117793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Writes</a:t>
              </a:r>
              <a:br>
                <a:rPr lang="en-US" altLang="zh-TW" sz="1100" b="1"/>
              </a:br>
              <a:r>
                <a:rPr lang="en-US" altLang="zh-TW" sz="1100"/>
                <a:t>are cached</a:t>
              </a:r>
              <a:endParaRPr lang="zh-TW" altLang="en-US" sz="1100"/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A12D9DA8-A69C-42B7-B2B3-337C0CA12A46}"/>
                </a:ext>
              </a:extLst>
            </p:cNvPr>
            <p:cNvSpPr txBox="1"/>
            <p:nvPr/>
          </p:nvSpPr>
          <p:spPr>
            <a:xfrm>
              <a:off x="7484560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Reads</a:t>
              </a:r>
              <a:br>
                <a:rPr lang="en-US" altLang="zh-TW" sz="1100" b="1"/>
              </a:br>
              <a:r>
                <a:rPr lang="en-US" altLang="zh-TW" sz="1100"/>
                <a:t>are </a:t>
              </a:r>
              <a:r>
                <a:rPr lang="en-US" altLang="zh-TW" sz="1100" b="1">
                  <a:solidFill>
                    <a:srgbClr val="FF0000"/>
                  </a:solidFill>
                </a:rPr>
                <a:t>NOT</a:t>
              </a:r>
              <a:endParaRPr lang="zh-TW" altLang="en-US" sz="1100" b="1">
                <a:solidFill>
                  <a:srgbClr val="FF0000"/>
                </a:solidFill>
              </a:endParaRPr>
            </a:p>
          </p:txBody>
        </p:sp>
        <p:pic>
          <p:nvPicPr>
            <p:cNvPr id="257" name="圖形 256" descr="碼錶">
              <a:extLst>
                <a:ext uri="{FF2B5EF4-FFF2-40B4-BE49-F238E27FC236}">
                  <a16:creationId xmlns:a16="http://schemas.microsoft.com/office/drawing/2014/main" id="{C5219C89-BB3A-4E73-BEA2-036061B4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6920" y="3385108"/>
              <a:ext cx="468711" cy="468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74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DE854D49-374B-4F11-BC90-6C4983D04DDB}"/>
              </a:ext>
            </a:extLst>
          </p:cNvPr>
          <p:cNvGrpSpPr/>
          <p:nvPr/>
        </p:nvGrpSpPr>
        <p:grpSpPr>
          <a:xfrm>
            <a:off x="4793795" y="3944494"/>
            <a:ext cx="3344089" cy="831471"/>
            <a:chOff x="4592097" y="3971537"/>
            <a:chExt cx="3344089" cy="831471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D9CC8AC-713B-41A0-9138-A3682904A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592097" y="3971537"/>
              <a:ext cx="3315660" cy="831471"/>
            </a:xfrm>
            <a:prstGeom prst="rect">
              <a:avLst/>
            </a:prstGeom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E9BDBC86-0FFC-4121-A49A-5D61E8530080}"/>
                </a:ext>
              </a:extLst>
            </p:cNvPr>
            <p:cNvSpPr txBox="1"/>
            <p:nvPr/>
          </p:nvSpPr>
          <p:spPr>
            <a:xfrm flipH="1">
              <a:off x="6971192" y="4029396"/>
              <a:ext cx="964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RAID 60 SSD Data RAID</a:t>
              </a:r>
              <a:endParaRPr lang="zh-TW" altLang="en-US" sz="12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83439ADD-F8C5-4483-888A-D231397E8D59}"/>
                </a:ext>
              </a:extLst>
            </p:cNvPr>
            <p:cNvSpPr txBox="1"/>
            <p:nvPr/>
          </p:nvSpPr>
          <p:spPr>
            <a:xfrm>
              <a:off x="5396004" y="4073317"/>
              <a:ext cx="1396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Random read</a:t>
              </a:r>
            </a:p>
            <a:p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250,000 IOPS</a:t>
              </a:r>
            </a:p>
          </p:txBody>
        </p:sp>
      </p:grpSp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145775" y="40994"/>
            <a:ext cx="889264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Combining Write-only Cache &amp; </a:t>
            </a:r>
            <a:b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Over-provisioning with All Flash Storage </a:t>
            </a:r>
            <a:endParaRPr lang="zh-TW" altLang="en-US" sz="24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E9DB0BF-0DF0-7F4E-8C0F-9D59B914F5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6700" y="1025525"/>
            <a:ext cx="8877300" cy="15890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-US" altLang="zh-TW" sz="1800" dirty="0">
                <a:latin typeface="+mj-lt"/>
              </a:rPr>
              <a:t>In RAID 5/6 All Flash Storage, Add Write-only cache to avoid write penalty</a:t>
            </a:r>
            <a:endParaRPr lang="en-US" altLang="zh-TW" sz="1800" dirty="0">
              <a:latin typeface="+mj-lt"/>
            </a:endParaRPr>
          </a:p>
          <a:p>
            <a:r>
              <a:rPr kumimoji="1" lang="en-US" altLang="zh-TW" sz="1800" dirty="0">
                <a:latin typeface="+mj-lt"/>
              </a:rPr>
              <a:t>For example, The </a:t>
            </a:r>
            <a:r>
              <a:rPr kumimoji="1" lang="en" altLang="zh-TW" sz="1800" dirty="0">
                <a:latin typeface="+mj-lt"/>
              </a:rPr>
              <a:t>TES-3085U </a:t>
            </a:r>
            <a:r>
              <a:rPr kumimoji="1" lang="en-US" altLang="zh-TW" sz="1800" dirty="0">
                <a:latin typeface="+mj-lt"/>
              </a:rPr>
              <a:t>with all flash</a:t>
            </a:r>
            <a:r>
              <a:rPr kumimoji="1" lang="zh-TW" altLang="en-US" sz="1800" dirty="0">
                <a:latin typeface="+mj-lt"/>
              </a:rPr>
              <a:t> </a:t>
            </a:r>
            <a:r>
              <a:rPr kumimoji="1" lang="en" altLang="zh-TW" sz="1800" dirty="0">
                <a:latin typeface="+mj-lt"/>
              </a:rPr>
              <a:t>RAID 60</a:t>
            </a:r>
            <a:r>
              <a:rPr kumimoji="1" lang="zh-TW" altLang="en-US" sz="1800" dirty="0">
                <a:latin typeface="+mj-lt"/>
              </a:rPr>
              <a:t> </a:t>
            </a:r>
            <a:r>
              <a:rPr kumimoji="1" lang="en-US" altLang="zh-TW" sz="1800" dirty="0">
                <a:latin typeface="+mj-lt"/>
              </a:rPr>
              <a:t>can pair with </a:t>
            </a:r>
            <a:r>
              <a:rPr kumimoji="1" lang="en" altLang="zh-TW" sz="1800" dirty="0">
                <a:latin typeface="+mj-lt"/>
              </a:rPr>
              <a:t>RAID 10 SSD Write-only Cache.</a:t>
            </a:r>
            <a:endParaRPr lang="zh-TW" sz="1800" dirty="0">
              <a:latin typeface="+mj-lt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800" dirty="0">
                <a:latin typeface="+mj-lt"/>
              </a:rPr>
              <a:t>Add the SSD additional Over-provisioning on the RAID 10 to create a 3H (high capacity, </a:t>
            </a:r>
            <a:r>
              <a:rPr kumimoji="1" lang="en-US" altLang="zh-TW" sz="1800" dirty="0"/>
              <a:t>high </a:t>
            </a:r>
            <a:r>
              <a:rPr kumimoji="1" lang="en-US" altLang="zh-TW" sz="1800" dirty="0">
                <a:latin typeface="+mj-lt"/>
              </a:rPr>
              <a:t>performance, </a:t>
            </a:r>
            <a:r>
              <a:rPr kumimoji="1" lang="en-US" altLang="zh-TW" sz="1800" dirty="0"/>
              <a:t>high </a:t>
            </a:r>
            <a:r>
              <a:rPr kumimoji="1" lang="en-US" altLang="zh-TW" sz="1800" dirty="0">
                <a:latin typeface="+mj-lt"/>
              </a:rPr>
              <a:t>endurance) all flash storage array. </a:t>
            </a:r>
            <a:endParaRPr lang="en-US" altLang="zh-TW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273" name="Shape 273" descr="https://www.qnap.com/i/_attach_file/product/photo/800_500/246_1470908535_1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66" b="29796"/>
          <a:stretch/>
        </p:blipFill>
        <p:spPr>
          <a:xfrm>
            <a:off x="1114137" y="3694403"/>
            <a:ext cx="4394046" cy="112976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/>
          <p:nvPr/>
        </p:nvSpPr>
        <p:spPr>
          <a:xfrm>
            <a:off x="1485638" y="4079632"/>
            <a:ext cx="3689100" cy="667500"/>
          </a:xfrm>
          <a:prstGeom prst="rect">
            <a:avLst/>
          </a:prstGeom>
          <a:solidFill>
            <a:srgbClr val="8C9921">
              <a:alpha val="55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EAA9252-4FE5-48D6-8F4F-1715222DA5A3}"/>
              </a:ext>
            </a:extLst>
          </p:cNvPr>
          <p:cNvGrpSpPr/>
          <p:nvPr/>
        </p:nvGrpSpPr>
        <p:grpSpPr>
          <a:xfrm>
            <a:off x="971226" y="2623830"/>
            <a:ext cx="7461076" cy="1244528"/>
            <a:chOff x="1310585" y="2696706"/>
            <a:chExt cx="7461076" cy="1244528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7183C7B5-1E03-47FD-BF1D-E959A8B98CFA}"/>
                </a:ext>
              </a:extLst>
            </p:cNvPr>
            <p:cNvGrpSpPr/>
            <p:nvPr/>
          </p:nvGrpSpPr>
          <p:grpSpPr>
            <a:xfrm>
              <a:off x="1310585" y="2904938"/>
              <a:ext cx="3315660" cy="834879"/>
              <a:chOff x="1310585" y="2904938"/>
              <a:chExt cx="3315660" cy="834879"/>
            </a:xfrm>
          </p:grpSpPr>
          <p:pic>
            <p:nvPicPr>
              <p:cNvPr id="4" name="圖片 3">
                <a:extLst>
                  <a:ext uri="{FF2B5EF4-FFF2-40B4-BE49-F238E27FC236}">
                    <a16:creationId xmlns:a16="http://schemas.microsoft.com/office/drawing/2014/main" id="{B3C699B4-FC9E-4898-92B5-8F1046A283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10585" y="2904938"/>
                <a:ext cx="3315660" cy="834879"/>
              </a:xfrm>
              <a:prstGeom prst="rect">
                <a:avLst/>
              </a:prstGeom>
            </p:spPr>
          </p:pic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93938235-6E34-4834-897B-0B4C291E0980}"/>
                  </a:ext>
                </a:extLst>
              </p:cNvPr>
              <p:cNvSpPr txBox="1"/>
              <p:nvPr/>
            </p:nvSpPr>
            <p:spPr>
              <a:xfrm>
                <a:off x="1335367" y="2964501"/>
                <a:ext cx="96882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100" b="1" dirty="0">
                    <a:solidFill>
                      <a:srgbClr val="FFFFFF"/>
                    </a:solidFill>
                    <a:latin typeface="+mj-lt"/>
                    <a:ea typeface="Microsoft JhengHei"/>
                    <a:cs typeface="Microsoft JhengHei"/>
                    <a:sym typeface="Microsoft JhengHei"/>
                  </a:rPr>
                  <a:t>RAID 10 SSD Write-only Cache</a:t>
                </a:r>
                <a:endParaRPr lang="zh-TW" altLang="en-US" sz="1100" b="1" dirty="0">
                  <a:solidFill>
                    <a:srgbClr val="FFFFFF"/>
                  </a:solidFill>
                  <a:latin typeface="+mj-lt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0FB48BBD-032A-40BF-AB00-6405F9B4F444}"/>
                  </a:ext>
                </a:extLst>
              </p:cNvPr>
              <p:cNvSpPr txBox="1"/>
              <p:nvPr/>
            </p:nvSpPr>
            <p:spPr>
              <a:xfrm>
                <a:off x="2454627" y="2999547"/>
                <a:ext cx="21147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Double the random write IOPS to 45,000</a:t>
                </a:r>
                <a:endPara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pic>
          <p:nvPicPr>
            <p:cNvPr id="275" name="Shape 275" descr="https://www.qnap.com/i/_attach_file/product/photo/800_500/246_1470908535_10.png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603" b="27932"/>
            <a:stretch/>
          </p:blipFill>
          <p:spPr>
            <a:xfrm>
              <a:off x="4373444" y="2696706"/>
              <a:ext cx="4398216" cy="11398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Shape 276"/>
            <p:cNvSpPr/>
            <p:nvPr/>
          </p:nvSpPr>
          <p:spPr>
            <a:xfrm>
              <a:off x="4602472" y="3028557"/>
              <a:ext cx="537300" cy="70980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7408798" y="3028557"/>
              <a:ext cx="537300" cy="68850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Shape 281"/>
            <p:cNvSpPr txBox="1"/>
            <p:nvPr/>
          </p:nvSpPr>
          <p:spPr>
            <a:xfrm>
              <a:off x="7998639" y="3759811"/>
              <a:ext cx="773022" cy="181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lang="zh-TW" sz="800" b="1"/>
                <a:t>ES-3085U</a:t>
              </a: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Shape 282"/>
          <p:cNvSpPr txBox="1"/>
          <p:nvPr/>
        </p:nvSpPr>
        <p:spPr>
          <a:xfrm>
            <a:off x="910357" y="4824172"/>
            <a:ext cx="801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solidFill>
                  <a:srgbClr val="595959"/>
                </a:solidFill>
              </a:rPr>
              <a:t>Using</a:t>
            </a:r>
            <a:r>
              <a:rPr lang="zh-TW" sz="800" dirty="0">
                <a:solidFill>
                  <a:srgbClr val="595959"/>
                </a:solidFill>
              </a:rPr>
              <a:t> Samsung 850 Pro, </a:t>
            </a:r>
            <a:r>
              <a:rPr lang="zh-TW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FIO </a:t>
            </a:r>
            <a:r>
              <a:rPr lang="en-US" altLang="zh-TW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For the test</a:t>
            </a:r>
            <a:r>
              <a:rPr lang="en-US" altLang="zh-TW" sz="800" dirty="0">
                <a:solidFill>
                  <a:srgbClr val="595959"/>
                </a:solidFill>
              </a:rPr>
              <a:t>:</a:t>
            </a:r>
            <a:r>
              <a:rPr lang="zh-TW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 --direct=0 --bs=</a:t>
            </a:r>
            <a:r>
              <a:rPr lang="zh-TW" sz="800" dirty="0">
                <a:solidFill>
                  <a:srgbClr val="595959"/>
                </a:solidFill>
              </a:rPr>
              <a:t> </a:t>
            </a:r>
            <a:r>
              <a:rPr lang="zh-TW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4k</a:t>
            </a:r>
            <a:r>
              <a:rPr lang="zh-TW" sz="800" dirty="0">
                <a:solidFill>
                  <a:srgbClr val="595959"/>
                </a:solidFill>
              </a:rPr>
              <a:t>(</a:t>
            </a:r>
            <a:r>
              <a:rPr lang="zh-TW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random</a:t>
            </a:r>
            <a:r>
              <a:rPr lang="zh-TW" sz="800" dirty="0">
                <a:solidFill>
                  <a:srgbClr val="595959"/>
                </a:solidFill>
              </a:rPr>
              <a:t>)1M(sequential)</a:t>
            </a:r>
            <a:r>
              <a:rPr lang="zh-TW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--io depth=1(</a:t>
            </a:r>
            <a:r>
              <a:rPr lang="zh-TW" sz="800" dirty="0">
                <a:solidFill>
                  <a:srgbClr val="595959"/>
                </a:solidFill>
              </a:rPr>
              <a:t>r</a:t>
            </a:r>
            <a:r>
              <a:rPr lang="zh-TW" sz="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zh-TW" sz="800" dirty="0">
                <a:solidFill>
                  <a:srgbClr val="595959"/>
                </a:solidFill>
              </a:rPr>
              <a:t>ndom) 32(sequential), --file size= 90G </a:t>
            </a:r>
            <a:endParaRPr sz="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789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7A158EE9-2706-4737-BACE-4DF898A8C3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163" y="3333744"/>
            <a:ext cx="829978" cy="1120214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9CEB00B3-B8A4-4B99-9C10-71CFC3923C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749" y="3308341"/>
            <a:ext cx="827434" cy="112021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540C807-A975-4C96-8F30-78475C12B8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311" y="3274215"/>
            <a:ext cx="852640" cy="115434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539D01B-DF5E-4B9A-B96A-A4F177F6FB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354" y="3321792"/>
            <a:ext cx="838001" cy="1132166"/>
          </a:xfrm>
          <a:prstGeom prst="rect">
            <a:avLst/>
          </a:prstGeom>
        </p:spPr>
      </p:pic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145775" y="32191"/>
            <a:ext cx="889264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SSD Cache Support </a:t>
            </a:r>
            <a:r>
              <a:rPr 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zh-TW" altLang="en-US" sz="2800" dirty="0"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5/6</a:t>
            </a:r>
            <a:br>
              <a:rPr lang="zh-TW" altLang="en-US" sz="2800" dirty="0">
                <a:latin typeface="+mj-lt"/>
                <a:ea typeface="Microsoft JhengHei"/>
                <a:cs typeface="Microsoft JhengHei"/>
              </a:rPr>
            </a:br>
            <a:r>
              <a:rPr lang="en-US" altLang="zh-TW" sz="2800" dirty="0">
                <a:latin typeface="+mj-lt"/>
                <a:ea typeface="Microsoft JhengHei"/>
                <a:cs typeface="Microsoft JhengHei"/>
              </a:rPr>
              <a:t>Increase ROI for Read-only Cache</a:t>
            </a:r>
            <a:endParaRPr lang="zh-TW" altLang="en-US" sz="28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29D6646-E2E8-9D40-AB3A-0A02DDFA7C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537" y="1215899"/>
            <a:ext cx="9031288" cy="1398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-US" altLang="zh-TW" dirty="0">
                <a:latin typeface="+mj-lt"/>
              </a:rPr>
              <a:t>What is</a:t>
            </a:r>
            <a:r>
              <a:rPr kumimoji="1" lang="zh-TW" altLang="en-US" dirty="0">
                <a:latin typeface="+mj-lt"/>
              </a:rPr>
              <a:t> </a:t>
            </a:r>
            <a:r>
              <a:rPr kumimoji="1" lang="en" altLang="zh-TW" dirty="0">
                <a:latin typeface="+mj-lt"/>
              </a:rPr>
              <a:t>RAID 5/6 </a:t>
            </a:r>
            <a:r>
              <a:rPr kumimoji="1" lang="en-US" altLang="zh-TW" dirty="0">
                <a:latin typeface="+mj-lt"/>
              </a:rPr>
              <a:t>write penalty</a:t>
            </a:r>
            <a:r>
              <a:rPr kumimoji="1" lang="zh-TW" altLang="en-US" dirty="0">
                <a:latin typeface="+mj-lt"/>
              </a:rPr>
              <a:t>？ </a:t>
            </a:r>
            <a:r>
              <a:rPr kumimoji="1" lang="en" altLang="zh-TW" dirty="0">
                <a:latin typeface="+mj-lt"/>
              </a:rPr>
              <a:t>RMW (Read Modify Write) </a:t>
            </a:r>
            <a:br>
              <a:rPr kumimoji="1" lang="en" altLang="zh-TW" dirty="0">
                <a:latin typeface="+mj-lt"/>
              </a:rPr>
            </a:br>
            <a:r>
              <a:rPr kumimoji="1" lang="en-US" altLang="zh-TW" dirty="0">
                <a:latin typeface="+mj-lt"/>
              </a:rPr>
              <a:t>1</a:t>
            </a:r>
            <a:r>
              <a:rPr kumimoji="1" lang="zh-TW" altLang="en-US" dirty="0">
                <a:latin typeface="+mj-lt"/>
              </a:rPr>
              <a:t> </a:t>
            </a:r>
            <a:r>
              <a:rPr kumimoji="1" lang="en-US" altLang="zh-TW" dirty="0">
                <a:latin typeface="+mj-lt"/>
              </a:rPr>
              <a:t>Write=</a:t>
            </a:r>
            <a:r>
              <a:rPr kumimoji="1" lang="zh-TW" altLang="en-US" dirty="0">
                <a:latin typeface="+mj-lt"/>
              </a:rPr>
              <a:t> </a:t>
            </a:r>
            <a:r>
              <a:rPr kumimoji="1" lang="en-US" altLang="zh-TW" dirty="0">
                <a:latin typeface="+mj-lt"/>
              </a:rPr>
              <a:t>Read </a:t>
            </a:r>
            <a:r>
              <a:rPr kumimoji="1" lang="en" altLang="zh-TW" dirty="0">
                <a:latin typeface="+mj-lt"/>
              </a:rPr>
              <a:t>Parity+</a:t>
            </a:r>
            <a:r>
              <a:rPr kumimoji="1" lang="en-US" altLang="zh-TW" dirty="0">
                <a:latin typeface="+mj-lt"/>
              </a:rPr>
              <a:t>Read </a:t>
            </a:r>
            <a:r>
              <a:rPr kumimoji="1" lang="en" altLang="zh-TW" dirty="0">
                <a:latin typeface="+mj-lt"/>
              </a:rPr>
              <a:t>Data+</a:t>
            </a:r>
            <a:r>
              <a:rPr kumimoji="1" lang="en-US" altLang="zh-TW" dirty="0">
                <a:latin typeface="+mj-lt"/>
              </a:rPr>
              <a:t>Calculate </a:t>
            </a:r>
            <a:r>
              <a:rPr kumimoji="1" lang="en" altLang="zh-TW" dirty="0">
                <a:latin typeface="+mj-lt"/>
              </a:rPr>
              <a:t>Parity+</a:t>
            </a:r>
            <a:r>
              <a:rPr kumimoji="1" lang="en-US" altLang="zh-TW" dirty="0">
                <a:latin typeface="+mj-lt"/>
              </a:rPr>
              <a:t>Write </a:t>
            </a:r>
            <a:r>
              <a:rPr kumimoji="1" lang="en" altLang="zh-TW" dirty="0">
                <a:latin typeface="+mj-lt"/>
              </a:rPr>
              <a:t>Parity+</a:t>
            </a:r>
            <a:r>
              <a:rPr kumimoji="1" lang="en-US" altLang="zh-TW" dirty="0">
                <a:latin typeface="+mj-lt"/>
              </a:rPr>
              <a:t>Write </a:t>
            </a:r>
            <a:r>
              <a:rPr kumimoji="1" lang="en" altLang="zh-TW" dirty="0">
                <a:latin typeface="+mj-lt"/>
              </a:rPr>
              <a:t>Data</a:t>
            </a:r>
          </a:p>
          <a:p>
            <a:r>
              <a:rPr kumimoji="1" lang="en-US" altLang="zh-TW" dirty="0">
                <a:latin typeface="+mj-lt"/>
              </a:rPr>
              <a:t>However, if the SSD will only be used as Read-only Cache, the write action will be limited and RAID 5/6 can increase Cache capacity</a:t>
            </a:r>
            <a:endParaRPr kumimoji="1" lang="zh-TW" altLang="en-US" dirty="0">
              <a:latin typeface="+mj-lt"/>
            </a:endParaRPr>
          </a:p>
          <a:p>
            <a:pPr marL="0" indent="0">
              <a:buNone/>
            </a:pPr>
            <a:endParaRPr kumimoji="1" lang="en-US" altLang="zh-TW" dirty="0">
              <a:latin typeface="+mj-lt"/>
            </a:endParaRPr>
          </a:p>
          <a:p>
            <a:endParaRPr kumimoji="1" lang="zh-TW" altLang="en-US" dirty="0">
              <a:latin typeface="+mj-lt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1161157" y="2869442"/>
            <a:ext cx="2723153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10 </a:t>
            </a:r>
            <a:r>
              <a:rPr lang="en-US" altLang="zh-TW" sz="1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Capacity</a:t>
            </a:r>
            <a:r>
              <a:rPr lang="zh-TW" sz="1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= N/2</a:t>
            </a:r>
            <a:endParaRPr sz="1600" b="1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4" name="Shape 324"/>
          <p:cNvSpPr txBox="1"/>
          <p:nvPr/>
        </p:nvSpPr>
        <p:spPr>
          <a:xfrm>
            <a:off x="5624331" y="2913248"/>
            <a:ext cx="2779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5 </a:t>
            </a:r>
            <a:r>
              <a:rPr lang="en-US" altLang="zh-TW" sz="1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Capacity </a:t>
            </a:r>
            <a:r>
              <a:rPr lang="zh-TW" sz="1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= N-1</a:t>
            </a:r>
            <a:endParaRPr sz="1600" b="1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4829804" y="3464133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A1</a:t>
            </a:r>
            <a:endParaRPr sz="14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4829804" y="3782479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B1</a:t>
            </a:r>
            <a:endParaRPr sz="14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Shape 327"/>
          <p:cNvSpPr/>
          <p:nvPr/>
        </p:nvSpPr>
        <p:spPr>
          <a:xfrm>
            <a:off x="4829804" y="4075424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C1</a:t>
            </a:r>
            <a:endParaRPr sz="14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5798131" y="3465044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A2</a:t>
            </a:r>
            <a:endParaRPr sz="14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5798131" y="3784823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B2</a:t>
            </a:r>
            <a:endParaRPr sz="14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Shape 330"/>
          <p:cNvSpPr/>
          <p:nvPr/>
        </p:nvSpPr>
        <p:spPr>
          <a:xfrm>
            <a:off x="5798131" y="4090012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14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Shape 331"/>
          <p:cNvSpPr/>
          <p:nvPr/>
        </p:nvSpPr>
        <p:spPr>
          <a:xfrm>
            <a:off x="6776979" y="3466477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A3</a:t>
            </a:r>
            <a:endParaRPr sz="14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Shape 332"/>
          <p:cNvSpPr/>
          <p:nvPr/>
        </p:nvSpPr>
        <p:spPr>
          <a:xfrm>
            <a:off x="6776979" y="3820124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14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6776979" y="4099912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C2</a:t>
            </a:r>
            <a:endParaRPr sz="14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7725405" y="3468821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14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Shape 335"/>
          <p:cNvSpPr/>
          <p:nvPr/>
        </p:nvSpPr>
        <p:spPr>
          <a:xfrm>
            <a:off x="7725405" y="3754732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B3</a:t>
            </a:r>
            <a:endParaRPr sz="14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7725405" y="4083889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C3</a:t>
            </a:r>
            <a:endParaRPr sz="14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Shape 337"/>
          <p:cNvSpPr txBox="1"/>
          <p:nvPr/>
        </p:nvSpPr>
        <p:spPr>
          <a:xfrm>
            <a:off x="151721" y="4773019"/>
            <a:ext cx="8126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Also, the </a:t>
            </a:r>
            <a:r>
              <a:rPr kumimoji="1" lang="en-US" altLang="zh-TW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write penalty is proved to be less obvious on </a:t>
            </a:r>
            <a:r>
              <a:rPr lang="en-US" altLang="zh-TW" sz="1000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sequential access, in which not all chunk will need to be checked.</a:t>
            </a:r>
            <a:endParaRPr lang="zh-TW" altLang="en-US" sz="10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Arial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7D69380-015E-45D1-9C30-5357E5F5730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029" y="3243616"/>
            <a:ext cx="841544" cy="113932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9AF5749-3EB7-4979-AC7D-5767810EE4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10" y="3243616"/>
            <a:ext cx="841544" cy="113932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91B54AEC-F232-47A2-9129-07E6E30E4A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848" y="3243616"/>
            <a:ext cx="841544" cy="113932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69C706D4-BAD1-4D91-BC5E-CA800CA66FC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666" y="3243616"/>
            <a:ext cx="841544" cy="1139320"/>
          </a:xfrm>
          <a:prstGeom prst="rect">
            <a:avLst/>
          </a:prstGeom>
        </p:spPr>
      </p:pic>
      <p:sp>
        <p:nvSpPr>
          <p:cNvPr id="311" name="Shape 311"/>
          <p:cNvSpPr/>
          <p:nvPr/>
        </p:nvSpPr>
        <p:spPr>
          <a:xfrm>
            <a:off x="627827" y="3386476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A1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Shape 312"/>
          <p:cNvSpPr/>
          <p:nvPr/>
        </p:nvSpPr>
        <p:spPr>
          <a:xfrm>
            <a:off x="627827" y="3714722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B1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627827" y="4045312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C1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Shape 314"/>
          <p:cNvSpPr/>
          <p:nvPr/>
        </p:nvSpPr>
        <p:spPr>
          <a:xfrm>
            <a:off x="1596154" y="3395854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Shape 315"/>
          <p:cNvSpPr/>
          <p:nvPr/>
        </p:nvSpPr>
        <p:spPr>
          <a:xfrm>
            <a:off x="1596154" y="3717066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1596154" y="4054690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2575002" y="3388820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A2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2575002" y="3717066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B2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2575002" y="4047656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C2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3523428" y="3398198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3523428" y="3726444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3523428" y="4057034"/>
            <a:ext cx="815927" cy="337624"/>
          </a:xfrm>
          <a:prstGeom prst="flowChartMagneticDisk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圓角矩形 28">
            <a:extLst>
              <a:ext uri="{FF2B5EF4-FFF2-40B4-BE49-F238E27FC236}">
                <a16:creationId xmlns:a16="http://schemas.microsoft.com/office/drawing/2014/main" id="{72872214-CDDC-49A7-AF38-D54687B8854F}"/>
              </a:ext>
            </a:extLst>
          </p:cNvPr>
          <p:cNvSpPr/>
          <p:nvPr/>
        </p:nvSpPr>
        <p:spPr>
          <a:xfrm>
            <a:off x="347133" y="2744283"/>
            <a:ext cx="4123267" cy="2136436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EAAD0">
                    <a:alpha val="64000"/>
                  </a:srgbClr>
                </a:gs>
                <a:gs pos="67000">
                  <a:srgbClr val="2EAAD0"/>
                </a:gs>
                <a:gs pos="100000">
                  <a:srgbClr val="0070C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5" name="圓角矩形 28">
            <a:extLst>
              <a:ext uri="{FF2B5EF4-FFF2-40B4-BE49-F238E27FC236}">
                <a16:creationId xmlns:a16="http://schemas.microsoft.com/office/drawing/2014/main" id="{E754D528-28E7-4464-8F18-BDC89CF0947D}"/>
              </a:ext>
            </a:extLst>
          </p:cNvPr>
          <p:cNvSpPr/>
          <p:nvPr/>
        </p:nvSpPr>
        <p:spPr>
          <a:xfrm>
            <a:off x="4644813" y="2744283"/>
            <a:ext cx="4123267" cy="2136436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EAAD0">
                    <a:alpha val="64000"/>
                  </a:srgbClr>
                </a:gs>
                <a:gs pos="67000">
                  <a:srgbClr val="2EAAD0"/>
                </a:gs>
                <a:gs pos="100000">
                  <a:srgbClr val="0070C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49524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1">
            <a:extLst>
              <a:ext uri="{FF2B5EF4-FFF2-40B4-BE49-F238E27FC236}">
                <a16:creationId xmlns:a16="http://schemas.microsoft.com/office/drawing/2014/main" id="{875D8730-99D8-4E93-870F-F9EC1CFE845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61680" y="607319"/>
            <a:ext cx="8784079" cy="34261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zh-TW" sz="4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</a:rPr>
              <a:t>Software-defined Additional SSD Over-provisioning and </a:t>
            </a:r>
            <a:br>
              <a:rPr lang="en-US" altLang="zh-TW" sz="4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</a:rPr>
            </a:br>
            <a:r>
              <a:rPr lang="en-US" altLang="zh-TW" sz="4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</a:rPr>
              <a:t>Advanced SSD Cache</a:t>
            </a:r>
            <a:endParaRPr lang="en-US" altLang="zh-TW" sz="4000" dirty="0">
              <a:solidFill>
                <a:srgbClr val="FFFFFF"/>
              </a:solidFill>
              <a:latin typeface="+mj-lt"/>
              <a:ea typeface="Microsoft JhengHei"/>
            </a:endParaRPr>
          </a:p>
        </p:txBody>
      </p:sp>
      <p:sp>
        <p:nvSpPr>
          <p:cNvPr id="13" name="Shape 73">
            <a:extLst>
              <a:ext uri="{FF2B5EF4-FFF2-40B4-BE49-F238E27FC236}">
                <a16:creationId xmlns:a16="http://schemas.microsoft.com/office/drawing/2014/main" id="{6ABD9F90-8953-4FFC-9158-C2843A17E8B4}"/>
              </a:ext>
            </a:extLst>
          </p:cNvPr>
          <p:cNvSpPr/>
          <p:nvPr/>
        </p:nvSpPr>
        <p:spPr>
          <a:xfrm>
            <a:off x="1513278" y="1368154"/>
            <a:ext cx="6461309" cy="48529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">
                <a:srgbClr val="000000">
                  <a:alpha val="0"/>
                </a:srgbClr>
              </a:gs>
              <a:gs pos="24000">
                <a:srgbClr val="000000"/>
              </a:gs>
              <a:gs pos="78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Shape 75" descr="NAS.png">
            <a:extLst>
              <a:ext uri="{FF2B5EF4-FFF2-40B4-BE49-F238E27FC236}">
                <a16:creationId xmlns:a16="http://schemas.microsoft.com/office/drawing/2014/main" id="{B514AA5E-E20A-45C6-A4FE-EB8B49E9985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9611" y="1235430"/>
            <a:ext cx="2471715" cy="7507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72">
            <a:extLst>
              <a:ext uri="{FF2B5EF4-FFF2-40B4-BE49-F238E27FC236}">
                <a16:creationId xmlns:a16="http://schemas.microsoft.com/office/drawing/2014/main" id="{4F307E0B-55D5-42AF-8954-6B52347BCCD1}"/>
              </a:ext>
            </a:extLst>
          </p:cNvPr>
          <p:cNvSpPr txBox="1">
            <a:spLocks/>
          </p:cNvSpPr>
          <p:nvPr/>
        </p:nvSpPr>
        <p:spPr>
          <a:xfrm>
            <a:off x="5175373" y="1275163"/>
            <a:ext cx="2109054" cy="491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altLang="zh-TW" dirty="0">
                <a:latin typeface="+mj-lt"/>
                <a:ea typeface="+mj-ea"/>
              </a:rPr>
              <a:t>Preview</a:t>
            </a:r>
            <a:endParaRPr lang="zh-TW" dirty="0">
              <a:latin typeface="+mj-lt"/>
              <a:ea typeface="+mj-ea"/>
            </a:endParaRPr>
          </a:p>
        </p:txBody>
      </p:sp>
      <p:pic>
        <p:nvPicPr>
          <p:cNvPr id="19" name="Shape 74" descr="NAS.png">
            <a:extLst>
              <a:ext uri="{FF2B5EF4-FFF2-40B4-BE49-F238E27FC236}">
                <a16:creationId xmlns:a16="http://schemas.microsoft.com/office/drawing/2014/main" id="{B1B5E7AD-BBEB-4EBA-A7B6-2BC2D0C058D3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39" y="538705"/>
            <a:ext cx="3048837" cy="1823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809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圓角矩形 77">
            <a:extLst>
              <a:ext uri="{FF2B5EF4-FFF2-40B4-BE49-F238E27FC236}">
                <a16:creationId xmlns:a16="http://schemas.microsoft.com/office/drawing/2014/main" id="{CBBA85D9-E11A-49E4-8BF7-C2DF3AFB08A1}"/>
              </a:ext>
            </a:extLst>
          </p:cNvPr>
          <p:cNvSpPr/>
          <p:nvPr/>
        </p:nvSpPr>
        <p:spPr>
          <a:xfrm>
            <a:off x="145775" y="1867891"/>
            <a:ext cx="4481181" cy="3175164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3417" y="2101100"/>
            <a:ext cx="4318274" cy="27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Verdana"/>
              <a:buNone/>
            </a:pPr>
            <a:r>
              <a:rPr lang="en-US" alt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Create SSD Cache With </a:t>
            </a:r>
            <a:r>
              <a:rPr 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RAID 5/6 </a:t>
            </a:r>
            <a:endParaRPr sz="36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C55D926A-0EA0-AE4B-8C21-CF56655D05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5853" y="1098944"/>
            <a:ext cx="8971691" cy="788988"/>
          </a:xfrm>
        </p:spPr>
        <p:txBody>
          <a:bodyPr>
            <a:normAutofit fontScale="92500"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TW"/>
              <a:t>In </a:t>
            </a:r>
            <a:r>
              <a:rPr lang="en" altLang="zh-TW"/>
              <a:t>QNAP </a:t>
            </a:r>
            <a:r>
              <a:rPr lang="en-US" altLang="zh-TW"/>
              <a:t>Lab</a:t>
            </a:r>
            <a:r>
              <a:rPr lang="zh-TW" altLang="en-US"/>
              <a:t>，</a:t>
            </a:r>
            <a:r>
              <a:rPr lang="en-US" altLang="zh-TW"/>
              <a:t>four 240</a:t>
            </a:r>
            <a:r>
              <a:rPr lang="en" altLang="zh-TW" dirty="0"/>
              <a:t>GB Samsung SSD 850 Pro is used as Cache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TW" dirty="0"/>
              <a:t>Compare the performance </a:t>
            </a:r>
            <a:r>
              <a:rPr lang="en-US" altLang="zh-TW"/>
              <a:t>between</a:t>
            </a:r>
            <a:r>
              <a:rPr lang="zh-TW" altLang="en-US"/>
              <a:t> </a:t>
            </a:r>
            <a:r>
              <a:rPr lang="en" altLang="zh-TW" dirty="0"/>
              <a:t>RAID </a:t>
            </a:r>
            <a:r>
              <a:rPr lang="en" altLang="zh-TW"/>
              <a:t>5 </a:t>
            </a:r>
            <a:r>
              <a:rPr lang="en-US" altLang="zh-TW"/>
              <a:t>and</a:t>
            </a:r>
            <a:r>
              <a:rPr lang="zh-TW" altLang="en-US"/>
              <a:t> </a:t>
            </a:r>
            <a:r>
              <a:rPr lang="en" altLang="zh-TW" dirty="0"/>
              <a:t>RAID </a:t>
            </a:r>
            <a:r>
              <a:rPr lang="en" altLang="zh-TW"/>
              <a:t>10 </a:t>
            </a:r>
            <a:r>
              <a:rPr lang="en-US" altLang="zh-TW" dirty="0"/>
              <a:t>with 100% Cache hit rate*</a:t>
            </a:r>
            <a:endParaRPr lang="zh-TW" altLang="en-US" dirty="0"/>
          </a:p>
        </p:txBody>
      </p:sp>
      <p:sp>
        <p:nvSpPr>
          <p:cNvPr id="351" name="Shape 351"/>
          <p:cNvSpPr txBox="1"/>
          <p:nvPr/>
        </p:nvSpPr>
        <p:spPr>
          <a:xfrm>
            <a:off x="539740" y="4667602"/>
            <a:ext cx="3412214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900" dirty="0">
                <a:solidFill>
                  <a:srgbClr val="595959"/>
                </a:solidFill>
              </a:rPr>
              <a:t>*</a:t>
            </a:r>
            <a:r>
              <a:rPr lang="en-US" altLang="zh-TW" sz="900" dirty="0">
                <a:solidFill>
                  <a:srgbClr val="595959"/>
                </a:solidFill>
              </a:rPr>
              <a:t>The performance for data be written into the RAID 5 Read-only cache can still be lower than RAID 10</a:t>
            </a:r>
            <a:endParaRPr lang="zh-TW" altLang="en-US" sz="90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剪去對角線角落矩形 2">
            <a:extLst>
              <a:ext uri="{FF2B5EF4-FFF2-40B4-BE49-F238E27FC236}">
                <a16:creationId xmlns:a16="http://schemas.microsoft.com/office/drawing/2014/main" id="{F1A3D315-0542-4AD4-8EF6-47D127BAC776}"/>
              </a:ext>
            </a:extLst>
          </p:cNvPr>
          <p:cNvSpPr/>
          <p:nvPr/>
        </p:nvSpPr>
        <p:spPr>
          <a:xfrm>
            <a:off x="6787245" y="1831358"/>
            <a:ext cx="2287092" cy="1286854"/>
          </a:xfrm>
          <a:prstGeom prst="snip2Diag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1800" b="1" dirty="0">
                <a:latin typeface="Microsoft JhengHei"/>
                <a:ea typeface="Microsoft JhengHei"/>
                <a:cs typeface="Microsoft JhengHei"/>
              </a:rPr>
              <a:t>SSD RAID 5  </a:t>
            </a:r>
            <a:endParaRPr lang="en-US" altLang="zh-TW" sz="1800" b="1" dirty="0">
              <a:latin typeface="Microsoft JhengHei"/>
              <a:ea typeface="Microsoft JhengHei"/>
              <a:cs typeface="Microsoft JhengHei"/>
            </a:endParaRPr>
          </a:p>
          <a:p>
            <a:pPr algn="ctr"/>
            <a:r>
              <a:rPr lang="en-US" altLang="zh-TW" sz="1800" b="1" dirty="0">
                <a:latin typeface="Microsoft JhengHei"/>
                <a:ea typeface="Microsoft JhengHei"/>
                <a:cs typeface="Microsoft JhengHei"/>
              </a:rPr>
              <a:t>throughput can </a:t>
            </a:r>
            <a:br>
              <a:rPr lang="zh-TW" sz="1800" b="1" dirty="0">
                <a:latin typeface="Microsoft JhengHei"/>
                <a:ea typeface="Microsoft JhengHei"/>
                <a:cs typeface="Microsoft JhengHei"/>
              </a:rPr>
            </a:br>
            <a:r>
              <a:rPr lang="en-US" altLang="zh-TW" sz="1800" b="1" dirty="0">
                <a:latin typeface="Microsoft JhengHei"/>
                <a:ea typeface="Microsoft JhengHei"/>
                <a:cs typeface="Microsoft JhengHei"/>
              </a:rPr>
              <a:t>match with </a:t>
            </a:r>
            <a:br>
              <a:rPr lang="en-US" altLang="zh-TW" sz="1800" b="1" dirty="0">
                <a:latin typeface="Microsoft JhengHei"/>
                <a:ea typeface="Microsoft JhengHei"/>
                <a:cs typeface="Microsoft JhengHei"/>
              </a:rPr>
            </a:br>
            <a:r>
              <a:rPr lang="en-US" altLang="zh-TW" sz="1800" b="1" dirty="0">
                <a:latin typeface="Microsoft JhengHei"/>
                <a:ea typeface="Microsoft JhengHei"/>
                <a:cs typeface="Microsoft JhengHei"/>
              </a:rPr>
              <a:t>RAID 10</a:t>
            </a:r>
          </a:p>
        </p:txBody>
      </p:sp>
      <p:sp>
        <p:nvSpPr>
          <p:cNvPr id="12" name="圓角矩形 108">
            <a:extLst>
              <a:ext uri="{FF2B5EF4-FFF2-40B4-BE49-F238E27FC236}">
                <a16:creationId xmlns:a16="http://schemas.microsoft.com/office/drawing/2014/main" id="{AA722445-808E-490D-9861-6170CB04EF63}"/>
              </a:ext>
            </a:extLst>
          </p:cNvPr>
          <p:cNvSpPr/>
          <p:nvPr/>
        </p:nvSpPr>
        <p:spPr>
          <a:xfrm rot="5400000">
            <a:off x="1139862" y="3748964"/>
            <a:ext cx="95520" cy="1305121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lumMod val="50000"/>
                  <a:alpha val="32000"/>
                </a:schemeClr>
              </a:gs>
              <a:gs pos="80000">
                <a:schemeClr val="bg1">
                  <a:alpha val="3200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97742F9-B407-48B2-B241-40E3A4E4463E}"/>
              </a:ext>
            </a:extLst>
          </p:cNvPr>
          <p:cNvGrpSpPr/>
          <p:nvPr/>
        </p:nvGrpSpPr>
        <p:grpSpPr>
          <a:xfrm>
            <a:off x="487433" y="2441507"/>
            <a:ext cx="1363272" cy="1751676"/>
            <a:chOff x="1016031" y="2384586"/>
            <a:chExt cx="1899785" cy="1606710"/>
          </a:xfrm>
        </p:grpSpPr>
        <p:cxnSp>
          <p:nvCxnSpPr>
            <p:cNvPr id="68" name="Shape 317">
              <a:extLst>
                <a:ext uri="{FF2B5EF4-FFF2-40B4-BE49-F238E27FC236}">
                  <a16:creationId xmlns:a16="http://schemas.microsoft.com/office/drawing/2014/main" id="{F1615223-43C4-4A47-AB40-39587E602502}"/>
                </a:ext>
              </a:extLst>
            </p:cNvPr>
            <p:cNvCxnSpPr/>
            <p:nvPr/>
          </p:nvCxnSpPr>
          <p:spPr>
            <a:xfrm>
              <a:off x="1016031" y="3989434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Shape 310">
              <a:extLst>
                <a:ext uri="{FF2B5EF4-FFF2-40B4-BE49-F238E27FC236}">
                  <a16:creationId xmlns:a16="http://schemas.microsoft.com/office/drawing/2014/main" id="{433CFDBC-98F7-4625-9C04-92BF7B2B4A1D}"/>
                </a:ext>
              </a:extLst>
            </p:cNvPr>
            <p:cNvCxnSpPr/>
            <p:nvPr/>
          </p:nvCxnSpPr>
          <p:spPr>
            <a:xfrm>
              <a:off x="1016033" y="3072377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Shape 313">
              <a:extLst>
                <a:ext uri="{FF2B5EF4-FFF2-40B4-BE49-F238E27FC236}">
                  <a16:creationId xmlns:a16="http://schemas.microsoft.com/office/drawing/2014/main" id="{90CF6C47-C849-4871-B5F4-65386B3ADECC}"/>
                </a:ext>
              </a:extLst>
            </p:cNvPr>
            <p:cNvCxnSpPr/>
            <p:nvPr/>
          </p:nvCxnSpPr>
          <p:spPr>
            <a:xfrm>
              <a:off x="1016033" y="3530907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Shape 310">
              <a:extLst>
                <a:ext uri="{FF2B5EF4-FFF2-40B4-BE49-F238E27FC236}">
                  <a16:creationId xmlns:a16="http://schemas.microsoft.com/office/drawing/2014/main" id="{B8112C0A-B586-4A05-B4AD-9A39109DD07E}"/>
                </a:ext>
              </a:extLst>
            </p:cNvPr>
            <p:cNvCxnSpPr/>
            <p:nvPr/>
          </p:nvCxnSpPr>
          <p:spPr>
            <a:xfrm>
              <a:off x="1016033" y="2613849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Shape 310">
              <a:extLst>
                <a:ext uri="{FF2B5EF4-FFF2-40B4-BE49-F238E27FC236}">
                  <a16:creationId xmlns:a16="http://schemas.microsoft.com/office/drawing/2014/main" id="{5FA8CA42-4028-4BE3-821C-18B05B6DAE32}"/>
                </a:ext>
              </a:extLst>
            </p:cNvPr>
            <p:cNvCxnSpPr/>
            <p:nvPr/>
          </p:nvCxnSpPr>
          <p:spPr>
            <a:xfrm>
              <a:off x="1016033" y="2843115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Shape 310">
              <a:extLst>
                <a:ext uri="{FF2B5EF4-FFF2-40B4-BE49-F238E27FC236}">
                  <a16:creationId xmlns:a16="http://schemas.microsoft.com/office/drawing/2014/main" id="{41C538EC-B162-4FBA-B98F-BD3B5B29CB25}"/>
                </a:ext>
              </a:extLst>
            </p:cNvPr>
            <p:cNvCxnSpPr/>
            <p:nvPr/>
          </p:nvCxnSpPr>
          <p:spPr>
            <a:xfrm>
              <a:off x="1016033" y="3301644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Shape 310">
              <a:extLst>
                <a:ext uri="{FF2B5EF4-FFF2-40B4-BE49-F238E27FC236}">
                  <a16:creationId xmlns:a16="http://schemas.microsoft.com/office/drawing/2014/main" id="{35DE871D-7CEE-493A-9DFE-4C8FD63CA3CB}"/>
                </a:ext>
              </a:extLst>
            </p:cNvPr>
            <p:cNvCxnSpPr/>
            <p:nvPr/>
          </p:nvCxnSpPr>
          <p:spPr>
            <a:xfrm>
              <a:off x="1016033" y="3760173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Shape 310">
              <a:extLst>
                <a:ext uri="{FF2B5EF4-FFF2-40B4-BE49-F238E27FC236}">
                  <a16:creationId xmlns:a16="http://schemas.microsoft.com/office/drawing/2014/main" id="{7B63613E-988B-4AE7-8DE3-51B497D903F2}"/>
                </a:ext>
              </a:extLst>
            </p:cNvPr>
            <p:cNvCxnSpPr/>
            <p:nvPr/>
          </p:nvCxnSpPr>
          <p:spPr>
            <a:xfrm>
              <a:off x="1016033" y="2384586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6" name="Shape 318">
            <a:extLst>
              <a:ext uri="{FF2B5EF4-FFF2-40B4-BE49-F238E27FC236}">
                <a16:creationId xmlns:a16="http://schemas.microsoft.com/office/drawing/2014/main" id="{4D396D07-BC06-43BA-AE25-0BB657198123}"/>
              </a:ext>
            </a:extLst>
          </p:cNvPr>
          <p:cNvSpPr/>
          <p:nvPr/>
        </p:nvSpPr>
        <p:spPr>
          <a:xfrm>
            <a:off x="711375" y="3313654"/>
            <a:ext cx="295446" cy="1129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319">
            <a:extLst>
              <a:ext uri="{FF2B5EF4-FFF2-40B4-BE49-F238E27FC236}">
                <a16:creationId xmlns:a16="http://schemas.microsoft.com/office/drawing/2014/main" id="{B65EE90C-C1A5-4BAD-B3C3-9CDBB594A0B9}"/>
              </a:ext>
            </a:extLst>
          </p:cNvPr>
          <p:cNvSpPr/>
          <p:nvPr/>
        </p:nvSpPr>
        <p:spPr>
          <a:xfrm>
            <a:off x="1356875" y="2764174"/>
            <a:ext cx="312453" cy="16788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81">
            <a:extLst>
              <a:ext uri="{FF2B5EF4-FFF2-40B4-BE49-F238E27FC236}">
                <a16:creationId xmlns:a16="http://schemas.microsoft.com/office/drawing/2014/main" id="{5C19F1D0-AA81-4BCE-84EC-F9189CEB7B0F}"/>
              </a:ext>
            </a:extLst>
          </p:cNvPr>
          <p:cNvSpPr txBox="1"/>
          <p:nvPr/>
        </p:nvSpPr>
        <p:spPr>
          <a:xfrm>
            <a:off x="458927" y="4439250"/>
            <a:ext cx="795383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RAID 10</a:t>
            </a:r>
            <a:endParaRPr lang="zh-TW" sz="1000" b="1" i="0" u="none" strike="noStrike" cap="none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" name="Shape 82">
            <a:extLst>
              <a:ext uri="{FF2B5EF4-FFF2-40B4-BE49-F238E27FC236}">
                <a16:creationId xmlns:a16="http://schemas.microsoft.com/office/drawing/2014/main" id="{14A8C29D-B375-4622-ADD4-E58DEEBE0618}"/>
              </a:ext>
            </a:extLst>
          </p:cNvPr>
          <p:cNvSpPr txBox="1"/>
          <p:nvPr/>
        </p:nvSpPr>
        <p:spPr>
          <a:xfrm>
            <a:off x="1179133" y="4449285"/>
            <a:ext cx="671571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00" b="1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RAID 5</a:t>
            </a:r>
            <a:endParaRPr lang="zh-TW" sz="1000" b="1" i="0" u="none" strike="noStrike" cap="none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7" name="Shape 324">
            <a:extLst>
              <a:ext uri="{FF2B5EF4-FFF2-40B4-BE49-F238E27FC236}">
                <a16:creationId xmlns:a16="http://schemas.microsoft.com/office/drawing/2014/main" id="{D2014A4E-BA6D-44F3-979F-63C479255C76}"/>
              </a:ext>
            </a:extLst>
          </p:cNvPr>
          <p:cNvSpPr txBox="1"/>
          <p:nvPr/>
        </p:nvSpPr>
        <p:spPr>
          <a:xfrm>
            <a:off x="72395" y="2319514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>
                <a:solidFill>
                  <a:schemeClr val="tx1">
                    <a:lumMod val="50000"/>
                    <a:lumOff val="50000"/>
                  </a:schemeClr>
                </a:solidFill>
              </a:rPr>
              <a:t>800</a:t>
            </a:r>
            <a:endParaRPr lang="zh-TW" sz="800" i="0" u="none" strike="noStrike" cap="none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12">
            <a:extLst>
              <a:ext uri="{FF2B5EF4-FFF2-40B4-BE49-F238E27FC236}">
                <a16:creationId xmlns:a16="http://schemas.microsoft.com/office/drawing/2014/main" id="{4B1AF04E-29D0-4FA2-866E-E4072BBD3F70}"/>
              </a:ext>
            </a:extLst>
          </p:cNvPr>
          <p:cNvSpPr txBox="1"/>
          <p:nvPr/>
        </p:nvSpPr>
        <p:spPr>
          <a:xfrm>
            <a:off x="304231" y="4304778"/>
            <a:ext cx="288032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00" b="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cxnSp>
        <p:nvCxnSpPr>
          <p:cNvPr id="86" name="Shape 310">
            <a:extLst>
              <a:ext uri="{FF2B5EF4-FFF2-40B4-BE49-F238E27FC236}">
                <a16:creationId xmlns:a16="http://schemas.microsoft.com/office/drawing/2014/main" id="{B26913FB-2663-423F-8AF4-F57A36F5B22F}"/>
              </a:ext>
            </a:extLst>
          </p:cNvPr>
          <p:cNvCxnSpPr>
            <a:cxnSpLocks/>
          </p:cNvCxnSpPr>
          <p:nvPr/>
        </p:nvCxnSpPr>
        <p:spPr>
          <a:xfrm flipV="1">
            <a:off x="536721" y="2440936"/>
            <a:ext cx="0" cy="2002137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Shape 324">
            <a:extLst>
              <a:ext uri="{FF2B5EF4-FFF2-40B4-BE49-F238E27FC236}">
                <a16:creationId xmlns:a16="http://schemas.microsoft.com/office/drawing/2014/main" id="{A051B108-CB2D-4B14-A187-445C11AB4843}"/>
              </a:ext>
            </a:extLst>
          </p:cNvPr>
          <p:cNvSpPr txBox="1"/>
          <p:nvPr/>
        </p:nvSpPr>
        <p:spPr>
          <a:xfrm>
            <a:off x="72395" y="2568863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>
                <a:solidFill>
                  <a:schemeClr val="tx1">
                    <a:lumMod val="50000"/>
                    <a:lumOff val="50000"/>
                  </a:schemeClr>
                </a:solidFill>
              </a:rPr>
              <a:t>700</a:t>
            </a:r>
            <a:endParaRPr lang="zh-TW" sz="800" i="0" u="none" strike="noStrike" cap="none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324">
            <a:extLst>
              <a:ext uri="{FF2B5EF4-FFF2-40B4-BE49-F238E27FC236}">
                <a16:creationId xmlns:a16="http://schemas.microsoft.com/office/drawing/2014/main" id="{8AA87066-BCB0-43E6-8778-7CB8F94872CA}"/>
              </a:ext>
            </a:extLst>
          </p:cNvPr>
          <p:cNvSpPr txBox="1"/>
          <p:nvPr/>
        </p:nvSpPr>
        <p:spPr>
          <a:xfrm>
            <a:off x="72395" y="2818212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>
                <a:solidFill>
                  <a:schemeClr val="tx1">
                    <a:lumMod val="50000"/>
                    <a:lumOff val="50000"/>
                  </a:schemeClr>
                </a:solidFill>
              </a:rPr>
              <a:t>600</a:t>
            </a:r>
            <a:endParaRPr lang="zh-TW" sz="800" i="0" u="none" strike="noStrike" cap="none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324">
            <a:extLst>
              <a:ext uri="{FF2B5EF4-FFF2-40B4-BE49-F238E27FC236}">
                <a16:creationId xmlns:a16="http://schemas.microsoft.com/office/drawing/2014/main" id="{82B4FB5D-3AE5-4B6C-8E28-E1EC45461BE4}"/>
              </a:ext>
            </a:extLst>
          </p:cNvPr>
          <p:cNvSpPr txBox="1"/>
          <p:nvPr/>
        </p:nvSpPr>
        <p:spPr>
          <a:xfrm>
            <a:off x="72395" y="3067561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</a:p>
        </p:txBody>
      </p:sp>
      <p:sp>
        <p:nvSpPr>
          <p:cNvPr id="93" name="Shape 324">
            <a:extLst>
              <a:ext uri="{FF2B5EF4-FFF2-40B4-BE49-F238E27FC236}">
                <a16:creationId xmlns:a16="http://schemas.microsoft.com/office/drawing/2014/main" id="{B56DA755-DC65-40C7-B2B6-43E09C0932BD}"/>
              </a:ext>
            </a:extLst>
          </p:cNvPr>
          <p:cNvSpPr txBox="1"/>
          <p:nvPr/>
        </p:nvSpPr>
        <p:spPr>
          <a:xfrm>
            <a:off x="72395" y="3316910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</a:p>
        </p:txBody>
      </p:sp>
      <p:sp>
        <p:nvSpPr>
          <p:cNvPr id="94" name="Shape 324">
            <a:extLst>
              <a:ext uri="{FF2B5EF4-FFF2-40B4-BE49-F238E27FC236}">
                <a16:creationId xmlns:a16="http://schemas.microsoft.com/office/drawing/2014/main" id="{83117C4E-98F9-42DA-84C3-D32485EBCD9B}"/>
              </a:ext>
            </a:extLst>
          </p:cNvPr>
          <p:cNvSpPr txBox="1"/>
          <p:nvPr/>
        </p:nvSpPr>
        <p:spPr>
          <a:xfrm>
            <a:off x="72395" y="3566259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>
                <a:solidFill>
                  <a:schemeClr val="tx1">
                    <a:lumMod val="50000"/>
                    <a:lumOff val="50000"/>
                  </a:schemeClr>
                </a:solidFill>
              </a:rPr>
              <a:t>300</a:t>
            </a:r>
            <a:endParaRPr lang="zh-TW" sz="800" i="0" u="none" strike="noStrike" cap="none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324">
            <a:extLst>
              <a:ext uri="{FF2B5EF4-FFF2-40B4-BE49-F238E27FC236}">
                <a16:creationId xmlns:a16="http://schemas.microsoft.com/office/drawing/2014/main" id="{BF0B6612-085E-4175-89F6-DF1902DCC258}"/>
              </a:ext>
            </a:extLst>
          </p:cNvPr>
          <p:cNvSpPr txBox="1"/>
          <p:nvPr/>
        </p:nvSpPr>
        <p:spPr>
          <a:xfrm>
            <a:off x="72395" y="3815608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>
                <a:solidFill>
                  <a:schemeClr val="tx1">
                    <a:lumMod val="50000"/>
                    <a:lumOff val="50000"/>
                  </a:schemeClr>
                </a:solidFill>
              </a:rPr>
              <a:t>200</a:t>
            </a:r>
            <a:endParaRPr lang="zh-TW" sz="800" i="0" u="none" strike="noStrike" cap="none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Shape 324">
            <a:extLst>
              <a:ext uri="{FF2B5EF4-FFF2-40B4-BE49-F238E27FC236}">
                <a16:creationId xmlns:a16="http://schemas.microsoft.com/office/drawing/2014/main" id="{0351E642-DF4A-406B-A23F-09847C60FE5D}"/>
              </a:ext>
            </a:extLst>
          </p:cNvPr>
          <p:cNvSpPr txBox="1"/>
          <p:nvPr/>
        </p:nvSpPr>
        <p:spPr>
          <a:xfrm>
            <a:off x="72395" y="4064957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>
                <a:solidFill>
                  <a:schemeClr val="tx1">
                    <a:lumMod val="50000"/>
                    <a:lumOff val="50000"/>
                  </a:schemeClr>
                </a:solidFill>
              </a:rPr>
              <a:t>100</a:t>
            </a:r>
            <a:endParaRPr lang="zh-TW" sz="800" i="0" u="none" strike="noStrike" cap="none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81">
            <a:extLst>
              <a:ext uri="{FF2B5EF4-FFF2-40B4-BE49-F238E27FC236}">
                <a16:creationId xmlns:a16="http://schemas.microsoft.com/office/drawing/2014/main" id="{6DB5A1D5-2B69-4835-A162-88709CCFC598}"/>
              </a:ext>
            </a:extLst>
          </p:cNvPr>
          <p:cNvSpPr txBox="1"/>
          <p:nvPr/>
        </p:nvSpPr>
        <p:spPr>
          <a:xfrm>
            <a:off x="382257" y="2066057"/>
            <a:ext cx="1624406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100" dirty="0">
                <a:solidFill>
                  <a:schemeClr val="tx1">
                    <a:lumMod val="85000"/>
                    <a:lumOff val="15000"/>
                  </a:schemeClr>
                </a:solidFill>
                <a:ea typeface="微軟正黑體" pitchFamily="34" charset="-120"/>
              </a:rPr>
              <a:t>Capacity</a:t>
            </a:r>
            <a:r>
              <a:rPr lang="en-US" altLang="zh-TW" sz="11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微軟正黑體" pitchFamily="34" charset="-120"/>
                <a:sym typeface="Arial"/>
              </a:rPr>
              <a:t> (GB)</a:t>
            </a:r>
            <a:endParaRPr lang="zh-TW" sz="11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微軟正黑體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362D5A5-1ACD-4787-BEC1-FDDCF779743B}"/>
              </a:ext>
            </a:extLst>
          </p:cNvPr>
          <p:cNvGrpSpPr/>
          <p:nvPr/>
        </p:nvGrpSpPr>
        <p:grpSpPr>
          <a:xfrm>
            <a:off x="1940163" y="1966864"/>
            <a:ext cx="2583768" cy="2728720"/>
            <a:chOff x="1953269" y="1871407"/>
            <a:chExt cx="2583768" cy="2728720"/>
          </a:xfrm>
        </p:grpSpPr>
        <p:sp>
          <p:nvSpPr>
            <p:cNvPr id="98" name="圓角矩形 108">
              <a:extLst>
                <a:ext uri="{FF2B5EF4-FFF2-40B4-BE49-F238E27FC236}">
                  <a16:creationId xmlns:a16="http://schemas.microsoft.com/office/drawing/2014/main" id="{2F8A19C3-3241-4A9C-AAE5-2432F67B06AE}"/>
                </a:ext>
              </a:extLst>
            </p:cNvPr>
            <p:cNvSpPr/>
            <p:nvPr/>
          </p:nvSpPr>
          <p:spPr>
            <a:xfrm rot="5400000">
              <a:off x="3064963" y="3609280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32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99" name="群組 98">
              <a:extLst>
                <a:ext uri="{FF2B5EF4-FFF2-40B4-BE49-F238E27FC236}">
                  <a16:creationId xmlns:a16="http://schemas.microsoft.com/office/drawing/2014/main" id="{B3EA93BB-7BFC-4252-9319-61BA9EB8004F}"/>
                </a:ext>
              </a:extLst>
            </p:cNvPr>
            <p:cNvGrpSpPr/>
            <p:nvPr/>
          </p:nvGrpSpPr>
          <p:grpSpPr>
            <a:xfrm>
              <a:off x="2368306" y="2346050"/>
              <a:ext cx="1455667" cy="1751676"/>
              <a:chOff x="1016031" y="2384586"/>
              <a:chExt cx="1899785" cy="1606710"/>
            </a:xfrm>
          </p:grpSpPr>
          <p:cxnSp>
            <p:nvCxnSpPr>
              <p:cNvPr id="100" name="Shape 317">
                <a:extLst>
                  <a:ext uri="{FF2B5EF4-FFF2-40B4-BE49-F238E27FC236}">
                    <a16:creationId xmlns:a16="http://schemas.microsoft.com/office/drawing/2014/main" id="{9F714692-5221-459E-AB71-37593BB22225}"/>
                  </a:ext>
                </a:extLst>
              </p:cNvPr>
              <p:cNvCxnSpPr/>
              <p:nvPr/>
            </p:nvCxnSpPr>
            <p:spPr>
              <a:xfrm>
                <a:off x="1016031" y="398943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Shape 310">
                <a:extLst>
                  <a:ext uri="{FF2B5EF4-FFF2-40B4-BE49-F238E27FC236}">
                    <a16:creationId xmlns:a16="http://schemas.microsoft.com/office/drawing/2014/main" id="{6E5DFFBA-4351-427E-BD0F-9A523BA950FC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Shape 313">
                <a:extLst>
                  <a:ext uri="{FF2B5EF4-FFF2-40B4-BE49-F238E27FC236}">
                    <a16:creationId xmlns:a16="http://schemas.microsoft.com/office/drawing/2014/main" id="{A3C923C2-6A19-49B8-97A3-DF03828998B6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Shape 310">
                <a:extLst>
                  <a:ext uri="{FF2B5EF4-FFF2-40B4-BE49-F238E27FC236}">
                    <a16:creationId xmlns:a16="http://schemas.microsoft.com/office/drawing/2014/main" id="{F11BFF79-ECD4-411E-AEF2-C9D25FAEA788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Shape 310">
                <a:extLst>
                  <a:ext uri="{FF2B5EF4-FFF2-40B4-BE49-F238E27FC236}">
                    <a16:creationId xmlns:a16="http://schemas.microsoft.com/office/drawing/2014/main" id="{057CC6E2-0C56-49E0-BF48-CD2B1FDFF72B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Shape 310">
                <a:extLst>
                  <a:ext uri="{FF2B5EF4-FFF2-40B4-BE49-F238E27FC236}">
                    <a16:creationId xmlns:a16="http://schemas.microsoft.com/office/drawing/2014/main" id="{A472B4FB-F513-4CE0-A800-D4AC2A641291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Shape 310">
                <a:extLst>
                  <a:ext uri="{FF2B5EF4-FFF2-40B4-BE49-F238E27FC236}">
                    <a16:creationId xmlns:a16="http://schemas.microsoft.com/office/drawing/2014/main" id="{06A37B68-B5EB-4614-ADEC-D55CBABE8B2E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Shape 310">
                <a:extLst>
                  <a:ext uri="{FF2B5EF4-FFF2-40B4-BE49-F238E27FC236}">
                    <a16:creationId xmlns:a16="http://schemas.microsoft.com/office/drawing/2014/main" id="{25B94E31-8A52-4344-A4B0-ADEEEC77674E}"/>
                  </a:ext>
                </a:extLst>
              </p:cNvPr>
              <p:cNvCxnSpPr/>
              <p:nvPr/>
            </p:nvCxnSpPr>
            <p:spPr>
              <a:xfrm>
                <a:off x="1016033" y="2384586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08" name="Shape 318">
              <a:extLst>
                <a:ext uri="{FF2B5EF4-FFF2-40B4-BE49-F238E27FC236}">
                  <a16:creationId xmlns:a16="http://schemas.microsoft.com/office/drawing/2014/main" id="{5FAF3218-8DD0-45CD-A1F4-DF64C78C6DE6}"/>
                </a:ext>
              </a:extLst>
            </p:cNvPr>
            <p:cNvSpPr/>
            <p:nvPr/>
          </p:nvSpPr>
          <p:spPr>
            <a:xfrm>
              <a:off x="2579399" y="3540934"/>
              <a:ext cx="180000" cy="810000"/>
            </a:xfrm>
            <a:prstGeom prst="rect">
              <a:avLst/>
            </a:prstGeom>
            <a:solidFill>
              <a:srgbClr val="2DDF9B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Shape 81">
              <a:extLst>
                <a:ext uri="{FF2B5EF4-FFF2-40B4-BE49-F238E27FC236}">
                  <a16:creationId xmlns:a16="http://schemas.microsoft.com/office/drawing/2014/main" id="{6F0CB178-9E7D-4341-B2C1-21A1F735B862}"/>
                </a:ext>
              </a:extLst>
            </p:cNvPr>
            <p:cNvSpPr txBox="1"/>
            <p:nvPr/>
          </p:nvSpPr>
          <p:spPr>
            <a:xfrm>
              <a:off x="2339801" y="4343793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i="0" u="none" strike="noStrike" cap="none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RAID 10</a:t>
              </a:r>
              <a:endParaRPr lang="zh-TW" sz="1000" b="1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11" name="Shape 82">
              <a:extLst>
                <a:ext uri="{FF2B5EF4-FFF2-40B4-BE49-F238E27FC236}">
                  <a16:creationId xmlns:a16="http://schemas.microsoft.com/office/drawing/2014/main" id="{892BE796-7C19-44A2-8EFA-031569872520}"/>
                </a:ext>
              </a:extLst>
            </p:cNvPr>
            <p:cNvSpPr txBox="1"/>
            <p:nvPr/>
          </p:nvSpPr>
          <p:spPr>
            <a:xfrm>
              <a:off x="3165778" y="4353828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i="0" u="none" strike="noStrike" cap="none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RAID 5</a:t>
              </a:r>
              <a:endParaRPr lang="zh-TW" sz="1000" b="1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12" name="Shape 324">
              <a:extLst>
                <a:ext uri="{FF2B5EF4-FFF2-40B4-BE49-F238E27FC236}">
                  <a16:creationId xmlns:a16="http://schemas.microsoft.com/office/drawing/2014/main" id="{DA5B84EC-3FB7-485B-9520-750296EF18B8}"/>
                </a:ext>
              </a:extLst>
            </p:cNvPr>
            <p:cNvSpPr txBox="1"/>
            <p:nvPr/>
          </p:nvSpPr>
          <p:spPr>
            <a:xfrm>
              <a:off x="1953269" y="2224057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1600</a:t>
              </a:r>
              <a:endParaRPr lang="zh-TW" sz="10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Shape 312">
              <a:extLst>
                <a:ext uri="{FF2B5EF4-FFF2-40B4-BE49-F238E27FC236}">
                  <a16:creationId xmlns:a16="http://schemas.microsoft.com/office/drawing/2014/main" id="{D589A95F-5613-492E-A9A8-8D6FB141D339}"/>
                </a:ext>
              </a:extLst>
            </p:cNvPr>
            <p:cNvSpPr txBox="1"/>
            <p:nvPr/>
          </p:nvSpPr>
          <p:spPr>
            <a:xfrm>
              <a:off x="2185105" y="4209321"/>
              <a:ext cx="288032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1050" b="0" i="0" u="none" strike="noStrike" cap="none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114" name="Shape 310">
              <a:extLst>
                <a:ext uri="{FF2B5EF4-FFF2-40B4-BE49-F238E27FC236}">
                  <a16:creationId xmlns:a16="http://schemas.microsoft.com/office/drawing/2014/main" id="{68C395EC-B859-4704-ABB3-BD0C754E60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595" y="2345479"/>
              <a:ext cx="0" cy="2002137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5" name="Shape 324">
              <a:extLst>
                <a:ext uri="{FF2B5EF4-FFF2-40B4-BE49-F238E27FC236}">
                  <a16:creationId xmlns:a16="http://schemas.microsoft.com/office/drawing/2014/main" id="{B361F824-D05B-4D98-BFD7-95DFDBE5A731}"/>
                </a:ext>
              </a:extLst>
            </p:cNvPr>
            <p:cNvSpPr txBox="1"/>
            <p:nvPr/>
          </p:nvSpPr>
          <p:spPr>
            <a:xfrm>
              <a:off x="1953269" y="2473406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1400</a:t>
              </a:r>
              <a:endParaRPr lang="zh-TW" sz="10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Shape 324">
              <a:extLst>
                <a:ext uri="{FF2B5EF4-FFF2-40B4-BE49-F238E27FC236}">
                  <a16:creationId xmlns:a16="http://schemas.microsoft.com/office/drawing/2014/main" id="{EFD8958D-22C7-4BCB-9DAA-3BB362F248CB}"/>
                </a:ext>
              </a:extLst>
            </p:cNvPr>
            <p:cNvSpPr txBox="1"/>
            <p:nvPr/>
          </p:nvSpPr>
          <p:spPr>
            <a:xfrm>
              <a:off x="1953269" y="2722755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1200</a:t>
              </a:r>
              <a:endParaRPr lang="zh-TW" sz="10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Shape 324">
              <a:extLst>
                <a:ext uri="{FF2B5EF4-FFF2-40B4-BE49-F238E27FC236}">
                  <a16:creationId xmlns:a16="http://schemas.microsoft.com/office/drawing/2014/main" id="{4F539EDE-BF81-4F44-ABE4-E8AE59C94AB9}"/>
                </a:ext>
              </a:extLst>
            </p:cNvPr>
            <p:cNvSpPr txBox="1"/>
            <p:nvPr/>
          </p:nvSpPr>
          <p:spPr>
            <a:xfrm>
              <a:off x="1953269" y="2972104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1000</a:t>
              </a:r>
              <a:endParaRPr lang="zh-TW" sz="10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Shape 324">
              <a:extLst>
                <a:ext uri="{FF2B5EF4-FFF2-40B4-BE49-F238E27FC236}">
                  <a16:creationId xmlns:a16="http://schemas.microsoft.com/office/drawing/2014/main" id="{8DA239DC-C69C-4452-A107-30E5481DAEB2}"/>
                </a:ext>
              </a:extLst>
            </p:cNvPr>
            <p:cNvSpPr txBox="1"/>
            <p:nvPr/>
          </p:nvSpPr>
          <p:spPr>
            <a:xfrm>
              <a:off x="1953269" y="3221453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800</a:t>
              </a:r>
              <a:endParaRPr lang="zh-TW" sz="10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Shape 324">
              <a:extLst>
                <a:ext uri="{FF2B5EF4-FFF2-40B4-BE49-F238E27FC236}">
                  <a16:creationId xmlns:a16="http://schemas.microsoft.com/office/drawing/2014/main" id="{F39CC230-BA42-48C5-9EF4-0C22A0E921ED}"/>
                </a:ext>
              </a:extLst>
            </p:cNvPr>
            <p:cNvSpPr txBox="1"/>
            <p:nvPr/>
          </p:nvSpPr>
          <p:spPr>
            <a:xfrm>
              <a:off x="1953269" y="3470802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600</a:t>
              </a:r>
              <a:endParaRPr lang="zh-TW" sz="10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Shape 324">
              <a:extLst>
                <a:ext uri="{FF2B5EF4-FFF2-40B4-BE49-F238E27FC236}">
                  <a16:creationId xmlns:a16="http://schemas.microsoft.com/office/drawing/2014/main" id="{85CA580C-789F-4D6E-8B49-9E85B4087EDB}"/>
                </a:ext>
              </a:extLst>
            </p:cNvPr>
            <p:cNvSpPr txBox="1"/>
            <p:nvPr/>
          </p:nvSpPr>
          <p:spPr>
            <a:xfrm>
              <a:off x="1953269" y="3720151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400</a:t>
              </a:r>
              <a:endParaRPr lang="zh-TW" sz="10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Shape 324">
              <a:extLst>
                <a:ext uri="{FF2B5EF4-FFF2-40B4-BE49-F238E27FC236}">
                  <a16:creationId xmlns:a16="http://schemas.microsoft.com/office/drawing/2014/main" id="{D34EBC44-FA5E-4211-8B60-2E385ACFD916}"/>
                </a:ext>
              </a:extLst>
            </p:cNvPr>
            <p:cNvSpPr txBox="1"/>
            <p:nvPr/>
          </p:nvSpPr>
          <p:spPr>
            <a:xfrm>
              <a:off x="1953269" y="3969500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200</a:t>
              </a:r>
              <a:endParaRPr lang="zh-TW" sz="10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Shape 81">
              <a:extLst>
                <a:ext uri="{FF2B5EF4-FFF2-40B4-BE49-F238E27FC236}">
                  <a16:creationId xmlns:a16="http://schemas.microsoft.com/office/drawing/2014/main" id="{D12C7E76-7C28-4626-9345-84E66F06AC09}"/>
                </a:ext>
              </a:extLst>
            </p:cNvPr>
            <p:cNvSpPr txBox="1"/>
            <p:nvPr/>
          </p:nvSpPr>
          <p:spPr>
            <a:xfrm>
              <a:off x="2283935" y="1871407"/>
              <a:ext cx="162440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100" b="1" i="0" u="none" strike="noStrike" cap="none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微軟正黑體" pitchFamily="34" charset="-120"/>
                  <a:sym typeface="Arial"/>
                </a:rPr>
                <a:t>Sequential Cache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1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微軟正黑體" pitchFamily="34" charset="-120"/>
                </a:rPr>
                <a:t>Performance (MB/s)</a:t>
              </a:r>
              <a:endParaRPr lang="zh-TW" sz="11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123" name="Shape 318">
              <a:extLst>
                <a:ext uri="{FF2B5EF4-FFF2-40B4-BE49-F238E27FC236}">
                  <a16:creationId xmlns:a16="http://schemas.microsoft.com/office/drawing/2014/main" id="{9932ED80-68A3-4960-AB42-50D3A2BA6E4D}"/>
                </a:ext>
              </a:extLst>
            </p:cNvPr>
            <p:cNvSpPr/>
            <p:nvPr/>
          </p:nvSpPr>
          <p:spPr>
            <a:xfrm>
              <a:off x="2758476" y="2694934"/>
              <a:ext cx="180000" cy="1656000"/>
            </a:xfrm>
            <a:prstGeom prst="rect">
              <a:avLst/>
            </a:prstGeom>
            <a:solidFill>
              <a:srgbClr val="D73B3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Shape 318">
              <a:extLst>
                <a:ext uri="{FF2B5EF4-FFF2-40B4-BE49-F238E27FC236}">
                  <a16:creationId xmlns:a16="http://schemas.microsoft.com/office/drawing/2014/main" id="{7FB45C3C-5D35-43BD-9D10-778664D9CAC1}"/>
                </a:ext>
              </a:extLst>
            </p:cNvPr>
            <p:cNvSpPr/>
            <p:nvPr/>
          </p:nvSpPr>
          <p:spPr>
            <a:xfrm>
              <a:off x="3323576" y="3670483"/>
              <a:ext cx="180000" cy="680451"/>
            </a:xfrm>
            <a:prstGeom prst="rect">
              <a:avLst/>
            </a:prstGeom>
            <a:solidFill>
              <a:srgbClr val="2DDF9B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Shape 318">
              <a:extLst>
                <a:ext uri="{FF2B5EF4-FFF2-40B4-BE49-F238E27FC236}">
                  <a16:creationId xmlns:a16="http://schemas.microsoft.com/office/drawing/2014/main" id="{52B75B33-7E37-4207-93A7-BF470B70B026}"/>
                </a:ext>
              </a:extLst>
            </p:cNvPr>
            <p:cNvSpPr/>
            <p:nvPr/>
          </p:nvSpPr>
          <p:spPr>
            <a:xfrm>
              <a:off x="3502653" y="2611513"/>
              <a:ext cx="180000" cy="1739421"/>
            </a:xfrm>
            <a:prstGeom prst="rect">
              <a:avLst/>
            </a:prstGeom>
            <a:solidFill>
              <a:srgbClr val="D73B3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4135A37F-C664-4DDA-B278-A7141699F9D3}"/>
                </a:ext>
              </a:extLst>
            </p:cNvPr>
            <p:cNvGrpSpPr/>
            <p:nvPr/>
          </p:nvGrpSpPr>
          <p:grpSpPr>
            <a:xfrm>
              <a:off x="3896002" y="3963022"/>
              <a:ext cx="641035" cy="246299"/>
              <a:chOff x="2524742" y="4548683"/>
              <a:chExt cx="641035" cy="246299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9CBB36FC-766D-4105-AF60-3C9DD028CCA4}"/>
                  </a:ext>
                </a:extLst>
              </p:cNvPr>
              <p:cNvSpPr/>
              <p:nvPr/>
            </p:nvSpPr>
            <p:spPr>
              <a:xfrm>
                <a:off x="2524742" y="4608399"/>
                <a:ext cx="126000" cy="126000"/>
              </a:xfrm>
              <a:prstGeom prst="rect">
                <a:avLst/>
              </a:prstGeom>
              <a:solidFill>
                <a:srgbClr val="2DD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7" name="Shape 81">
                <a:extLst>
                  <a:ext uri="{FF2B5EF4-FFF2-40B4-BE49-F238E27FC236}">
                    <a16:creationId xmlns:a16="http://schemas.microsoft.com/office/drawing/2014/main" id="{EF293B8C-8EBF-4771-80CE-BC99EB11CD6D}"/>
                  </a:ext>
                </a:extLst>
              </p:cNvPr>
              <p:cNvSpPr txBox="1"/>
              <p:nvPr/>
            </p:nvSpPr>
            <p:spPr>
              <a:xfrm>
                <a:off x="2620448" y="4548683"/>
                <a:ext cx="545329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altLang="zh-TW" sz="1000" b="1" i="0" u="none" strike="noStrike" cap="none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  <a:sym typeface="Arial"/>
                  </a:rPr>
                  <a:t>Write</a:t>
                </a:r>
                <a:endParaRPr lang="zh-TW" sz="1000" b="1" i="0" u="none" strike="noStrike" cap="none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B7C2D636-C910-4F7B-9004-C01E1441E48F}"/>
                </a:ext>
              </a:extLst>
            </p:cNvPr>
            <p:cNvGrpSpPr/>
            <p:nvPr/>
          </p:nvGrpSpPr>
          <p:grpSpPr>
            <a:xfrm>
              <a:off x="3896002" y="4189347"/>
              <a:ext cx="641035" cy="246299"/>
              <a:chOff x="3290491" y="4548683"/>
              <a:chExt cx="641035" cy="246299"/>
            </a:xfrm>
          </p:grpSpPr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A698C191-6DFE-4876-A293-2B1C100B9C33}"/>
                  </a:ext>
                </a:extLst>
              </p:cNvPr>
              <p:cNvSpPr/>
              <p:nvPr/>
            </p:nvSpPr>
            <p:spPr>
              <a:xfrm>
                <a:off x="3290491" y="4608399"/>
                <a:ext cx="126000" cy="126000"/>
              </a:xfrm>
              <a:prstGeom prst="rect">
                <a:avLst/>
              </a:prstGeom>
              <a:solidFill>
                <a:srgbClr val="D73B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9" name="Shape 81">
                <a:extLst>
                  <a:ext uri="{FF2B5EF4-FFF2-40B4-BE49-F238E27FC236}">
                    <a16:creationId xmlns:a16="http://schemas.microsoft.com/office/drawing/2014/main" id="{70799FB9-2551-46C1-9CBF-F3C8A294AA16}"/>
                  </a:ext>
                </a:extLst>
              </p:cNvPr>
              <p:cNvSpPr txBox="1"/>
              <p:nvPr/>
            </p:nvSpPr>
            <p:spPr>
              <a:xfrm>
                <a:off x="3386197" y="4548683"/>
                <a:ext cx="545329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altLang="zh-TW" sz="1000" b="1" i="0" u="none" strike="noStrike" cap="none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  <a:sym typeface="Arial"/>
                  </a:rPr>
                  <a:t>Read</a:t>
                </a:r>
                <a:endParaRPr lang="zh-TW" sz="1000" b="1" i="0" u="none" strike="noStrike" cap="none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</p:grp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484B3980-9F8E-4C8E-9536-77D4C068C321}"/>
              </a:ext>
            </a:extLst>
          </p:cNvPr>
          <p:cNvSpPr/>
          <p:nvPr/>
        </p:nvSpPr>
        <p:spPr>
          <a:xfrm>
            <a:off x="5781965" y="3473378"/>
            <a:ext cx="969817" cy="7708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Shape 81">
            <a:extLst>
              <a:ext uri="{FF2B5EF4-FFF2-40B4-BE49-F238E27FC236}">
                <a16:creationId xmlns:a16="http://schemas.microsoft.com/office/drawing/2014/main" id="{5F8B42CD-FA3F-49E1-8E27-671AB94377E7}"/>
              </a:ext>
            </a:extLst>
          </p:cNvPr>
          <p:cNvSpPr txBox="1"/>
          <p:nvPr/>
        </p:nvSpPr>
        <p:spPr>
          <a:xfrm>
            <a:off x="2411853" y="1973341"/>
            <a:ext cx="1721840" cy="386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100" dirty="0">
                <a:solidFill>
                  <a:schemeClr val="tx1">
                    <a:lumMod val="85000"/>
                    <a:lumOff val="15000"/>
                  </a:schemeClr>
                </a:solidFill>
                <a:ea typeface="微軟正黑體" pitchFamily="34" charset="-120"/>
              </a:rPr>
              <a:t>Cache </a:t>
            </a:r>
            <a:r>
              <a:rPr lang="en-US" altLang="zh-TW" sz="1100" dirty="0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Sequential Performance</a:t>
            </a:r>
            <a:r>
              <a:rPr lang="en-US" altLang="zh-TW" sz="1100" dirty="0">
                <a:solidFill>
                  <a:schemeClr val="tx1">
                    <a:lumMod val="85000"/>
                    <a:lumOff val="15000"/>
                  </a:schemeClr>
                </a:solidFill>
                <a:ea typeface="微軟正黑體" pitchFamily="34" charset="-120"/>
              </a:rPr>
              <a:t> </a:t>
            </a:r>
            <a:r>
              <a:rPr lang="en-US" altLang="zh-TW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 (MB/s)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2" name="Shape 81">
            <a:extLst>
              <a:ext uri="{FF2B5EF4-FFF2-40B4-BE49-F238E27FC236}">
                <a16:creationId xmlns:a16="http://schemas.microsoft.com/office/drawing/2014/main" id="{4C32E911-C5C6-4585-8FC8-88856285B844}"/>
              </a:ext>
            </a:extLst>
          </p:cNvPr>
          <p:cNvSpPr txBox="1"/>
          <p:nvPr/>
        </p:nvSpPr>
        <p:spPr>
          <a:xfrm>
            <a:off x="4010607" y="3997896"/>
            <a:ext cx="586703" cy="259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1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itchFamily="34" charset="-120"/>
              </a:rPr>
              <a:t>Write</a:t>
            </a:r>
            <a:endParaRPr lang="en-US" altLang="zh-TW" sz="11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ea typeface="微軟正黑體" pitchFamily="34" charset="-120"/>
            </a:endParaRPr>
          </a:p>
        </p:txBody>
      </p:sp>
      <p:sp>
        <p:nvSpPr>
          <p:cNvPr id="76" name="Shape 81">
            <a:extLst>
              <a:ext uri="{FF2B5EF4-FFF2-40B4-BE49-F238E27FC236}">
                <a16:creationId xmlns:a16="http://schemas.microsoft.com/office/drawing/2014/main" id="{B6ED3B6C-A8E3-455A-A751-73889A189748}"/>
              </a:ext>
            </a:extLst>
          </p:cNvPr>
          <p:cNvSpPr txBox="1"/>
          <p:nvPr/>
        </p:nvSpPr>
        <p:spPr>
          <a:xfrm>
            <a:off x="4042957" y="4291254"/>
            <a:ext cx="532019" cy="23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軟正黑體" pitchFamily="34" charset="-120"/>
              </a:rPr>
              <a:t>Read</a:t>
            </a:r>
            <a:endParaRPr lang="en-US" altLang="zh-TW" sz="11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1239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153332" y="75570"/>
            <a:ext cx="889264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2800" dirty="0">
                <a:latin typeface="+mj-lt"/>
              </a:rPr>
              <a:t>QNAP NAS Provide the </a:t>
            </a:r>
            <a:br>
              <a:rPr lang="en-US" altLang="zh-TW" sz="2800" dirty="0">
                <a:latin typeface="+mj-lt"/>
              </a:rPr>
            </a:br>
            <a:r>
              <a:rPr lang="en-US" altLang="zh-TW" sz="2800" dirty="0">
                <a:latin typeface="+mj-lt"/>
              </a:rPr>
              <a:t>Most Flexible SSD Cache Settings</a:t>
            </a:r>
            <a:endParaRPr sz="28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59" name="Shape 359"/>
          <p:cNvGraphicFramePr/>
          <p:nvPr>
            <p:extLst>
              <p:ext uri="{D42A27DB-BD31-4B8C-83A1-F6EECF244321}">
                <p14:modId xmlns:p14="http://schemas.microsoft.com/office/powerpoint/2010/main" val="1915533114"/>
              </p:ext>
            </p:extLst>
          </p:nvPr>
        </p:nvGraphicFramePr>
        <p:xfrm>
          <a:off x="180029" y="1092461"/>
          <a:ext cx="8798642" cy="3933176"/>
        </p:xfrm>
        <a:graphic>
          <a:graphicData uri="http://schemas.openxmlformats.org/drawingml/2006/table">
            <a:tbl>
              <a:tblPr firstRow="1" bandRow="1">
                <a:noFill/>
                <a:tableStyleId>{4DD36C9F-329C-4DBD-836A-3F9406CA411F}</a:tableStyleId>
              </a:tblPr>
              <a:tblGrid>
                <a:gridCol w="1693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9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9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8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418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Scenarios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File/</a:t>
                      </a:r>
                      <a:b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Application Server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Web Server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Online Media Editing Station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Media Material Storage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Business </a:t>
                      </a:r>
                      <a:endParaRPr lang="en-US" sz="1600" b="1" dirty="0">
                        <a:latin typeface="+mj-lt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Database Storage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Cache Mode</a:t>
                      </a:r>
                      <a:endParaRPr 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Read-write C</a:t>
                      </a:r>
                      <a:endParaRPr 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Read-Only </a:t>
                      </a:r>
                      <a:endParaRPr 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Read-write </a:t>
                      </a:r>
                      <a:endParaRPr 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Write-only</a:t>
                      </a:r>
                      <a:endParaRPr 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Read-write</a:t>
                      </a:r>
                      <a:endParaRPr 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63500" marR="63500" marT="31750" marB="317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52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Cache </a:t>
                      </a:r>
                      <a:endParaRPr 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RAID</a:t>
                      </a:r>
                      <a:endParaRPr 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RAID 10</a:t>
                      </a:r>
                      <a:endParaRPr 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RAID 5</a:t>
                      </a:r>
                      <a:endParaRPr 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RAID 5</a:t>
                      </a:r>
                      <a:endParaRPr lang="en-US" sz="1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RAID 10</a:t>
                      </a:r>
                      <a:endParaRPr lang="en-US" sz="1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63500" marR="63500" marT="31750" marB="317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RAID 10</a:t>
                      </a:r>
                      <a:endParaRPr 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a:txBody>
                  <a:tcPr marL="63500" marR="63500" marT="31750" marB="317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170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SSD additional Over-provisioning</a:t>
                      </a:r>
                      <a:endParaRPr lang="zh-TW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20%</a:t>
                      </a:r>
                      <a:endParaRPr lang="zh-TW" altLang="en-US" sz="1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10%</a:t>
                      </a:r>
                      <a:endParaRPr lang="zh-TW" alt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30%</a:t>
                      </a:r>
                      <a:endParaRPr 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30%</a:t>
                      </a:r>
                      <a:endParaRPr lang="zh-TW" alt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30%</a:t>
                      </a:r>
                      <a:endParaRPr 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98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Recommended/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reference model</a:t>
                      </a:r>
                      <a:endParaRPr lang="zh-TW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TS-877</a:t>
                      </a:r>
                      <a:endParaRPr lang="en-US" sz="1400" b="1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TS-963X</a:t>
                      </a:r>
                      <a:endParaRPr lang="en-US" sz="1400" b="1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TVS-1282T3</a:t>
                      </a:r>
                      <a:endParaRPr lang="en-US" sz="1400" b="1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TS-1685</a:t>
                      </a:r>
                      <a:br>
                        <a:rPr lang="en-US" altLang="zh-TW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en-US" altLang="zh-TW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TS-1635</a:t>
                      </a:r>
                      <a:endParaRPr lang="en-US" sz="1400" b="1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TS-EC2480U R2</a:t>
                      </a:r>
                      <a:endParaRPr lang="en-US" sz="1400" b="1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圓角矩形 108">
            <a:extLst>
              <a:ext uri="{FF2B5EF4-FFF2-40B4-BE49-F238E27FC236}">
                <a16:creationId xmlns:a16="http://schemas.microsoft.com/office/drawing/2014/main" id="{E7B65438-03DA-408E-ADB5-73EA0E532C94}"/>
              </a:ext>
            </a:extLst>
          </p:cNvPr>
          <p:cNvSpPr/>
          <p:nvPr/>
        </p:nvSpPr>
        <p:spPr>
          <a:xfrm rot="5400000" flipH="1">
            <a:off x="4439024" y="-2322920"/>
            <a:ext cx="280650" cy="8798642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39000">
                <a:srgbClr val="E46C0A">
                  <a:alpha val="12000"/>
                </a:srgbClr>
              </a:gs>
              <a:gs pos="97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52877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圓角矩形 72">
            <a:extLst>
              <a:ext uri="{FF2B5EF4-FFF2-40B4-BE49-F238E27FC236}">
                <a16:creationId xmlns:a16="http://schemas.microsoft.com/office/drawing/2014/main" id="{8F186A12-9644-4C3E-AC27-D581AAC6ECD8}"/>
              </a:ext>
            </a:extLst>
          </p:cNvPr>
          <p:cNvSpPr/>
          <p:nvPr/>
        </p:nvSpPr>
        <p:spPr>
          <a:xfrm>
            <a:off x="225175" y="1251184"/>
            <a:ext cx="4798211" cy="354676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64" name="Shape 3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altLang="zh-TW" dirty="0">
                <a:latin typeface="+mj-lt"/>
                <a:ea typeface="Microsoft JhengHei"/>
                <a:sym typeface="Microsoft JhengHei"/>
              </a:rPr>
              <a:t>SSD Cache</a:t>
            </a:r>
            <a:r>
              <a:rPr lang="zh-TW" altLang="en-US" dirty="0">
                <a:latin typeface="+mj-lt"/>
                <a:ea typeface="Microsoft JhengHei"/>
                <a:sym typeface="Microsoft JhengHei"/>
              </a:rPr>
              <a:t> </a:t>
            </a:r>
            <a:r>
              <a:rPr lang="en-US" altLang="zh-TW" dirty="0">
                <a:latin typeface="+mj-lt"/>
                <a:ea typeface="Microsoft JhengHei"/>
                <a:sym typeface="Microsoft JhengHei"/>
              </a:rPr>
              <a:t>or</a:t>
            </a:r>
            <a:r>
              <a:rPr lang="zh-TW" altLang="en-US" dirty="0">
                <a:latin typeface="+mj-lt"/>
                <a:ea typeface="Microsoft JhengHei"/>
                <a:sym typeface="Microsoft JhengHei"/>
              </a:rPr>
              <a:t> </a:t>
            </a:r>
            <a:r>
              <a:rPr lang="en-US" altLang="zh-TW" dirty="0">
                <a:latin typeface="+mj-lt"/>
                <a:ea typeface="Microsoft JhengHei"/>
                <a:sym typeface="Microsoft JhengHei"/>
              </a:rPr>
              <a:t>Qtier</a:t>
            </a:r>
            <a:r>
              <a:rPr lang="zh-TW" altLang="en-US" dirty="0">
                <a:latin typeface="+mj-lt"/>
                <a:ea typeface="Microsoft JhengHei"/>
                <a:sym typeface="Microsoft JhengHei"/>
              </a:rPr>
              <a:t>™</a:t>
            </a:r>
            <a:r>
              <a:rPr lang="en-US" altLang="zh-TW" dirty="0">
                <a:latin typeface="+mj-lt"/>
                <a:ea typeface="Microsoft JhengHei"/>
                <a:sym typeface="Microsoft JhengHei"/>
              </a:rPr>
              <a:t>, Which is Better?</a:t>
            </a:r>
            <a:endParaRPr dirty="0">
              <a:latin typeface="+mj-lt"/>
              <a:ea typeface="Microsoft JhengHei"/>
              <a:sym typeface="Microsoft JhengHei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5084385" y="1408355"/>
            <a:ext cx="3798900" cy="1989899"/>
          </a:xfrm>
          <a:prstGeom prst="roundRect">
            <a:avLst>
              <a:gd name="adj" fmla="val 14518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5084385" y="3092747"/>
            <a:ext cx="3798900" cy="1705200"/>
          </a:xfrm>
          <a:prstGeom prst="roundRect">
            <a:avLst>
              <a:gd name="adj" fmla="val 7805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Shape 367"/>
          <p:cNvSpPr/>
          <p:nvPr/>
        </p:nvSpPr>
        <p:spPr>
          <a:xfrm>
            <a:off x="5268636" y="3398254"/>
            <a:ext cx="3493914" cy="128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altLang="zh-TW" b="1" dirty="0">
                <a:sym typeface="Microsoft JhengHei"/>
              </a:rPr>
              <a:t>Fully utilize the SSD capacity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altLang="zh-TW" b="1" dirty="0">
                <a:sym typeface="Microsoft JhengHei"/>
              </a:rPr>
              <a:t>1</a:t>
            </a:r>
            <a:r>
              <a:rPr lang="en-US" altLang="zh-TW" b="1">
                <a:sym typeface="Microsoft JhengHei"/>
              </a:rPr>
              <a:t>.</a:t>
            </a:r>
            <a:r>
              <a:rPr lang="zh-TW" altLang="en-US" b="1">
                <a:sym typeface="Microsoft JhengHei"/>
              </a:rPr>
              <a:t> </a:t>
            </a:r>
            <a:r>
              <a:rPr lang="en-US" altLang="zh-TW" b="1" dirty="0">
                <a:sym typeface="Microsoft JhengHei"/>
              </a:rPr>
              <a:t>For data with hot and cold access pattern to </a:t>
            </a:r>
            <a:r>
              <a:rPr lang="en-US" altLang="zh-TW" b="1">
                <a:sym typeface="Microsoft JhengHei"/>
              </a:rPr>
              <a:t>conduct tiering</a:t>
            </a:r>
            <a:r>
              <a:rPr lang="en-US" altLang="zh-TW" b="1" dirty="0">
                <a:sym typeface="Microsoft JhengHei"/>
              </a:rPr>
              <a:t> </a:t>
            </a:r>
            <a:endParaRPr lang="zh-TW" altLang="en-US" b="1" dirty="0"/>
          </a:p>
          <a:p>
            <a:pPr>
              <a:buSzPts val="1100"/>
            </a:pPr>
            <a:r>
              <a:rPr lang="en-US" altLang="zh-TW" b="1" dirty="0">
                <a:sym typeface="Microsoft JhengHei"/>
              </a:rPr>
              <a:t>2</a:t>
            </a:r>
            <a:r>
              <a:rPr lang="en-US" altLang="zh-TW" b="1">
                <a:sym typeface="Microsoft JhengHei"/>
              </a:rPr>
              <a:t>.</a:t>
            </a:r>
            <a:r>
              <a:rPr lang="zh-TW" altLang="en-US" b="1">
                <a:sym typeface="Microsoft JhengHei"/>
              </a:rPr>
              <a:t> </a:t>
            </a:r>
            <a:r>
              <a:rPr lang="en-US" altLang="zh-TW" b="1" dirty="0">
                <a:sym typeface="Microsoft JhengHei"/>
              </a:rPr>
              <a:t>Pair with</a:t>
            </a:r>
            <a:r>
              <a:rPr lang="zh-TW" altLang="en-US" b="1" dirty="0">
                <a:sym typeface="Microsoft JhengHei"/>
              </a:rPr>
              <a:t> </a:t>
            </a:r>
            <a:r>
              <a:rPr lang="en-US" altLang="zh-TW" b="1">
                <a:sym typeface="Microsoft JhengHei"/>
              </a:rPr>
              <a:t>Qtier IO-aware</a:t>
            </a:r>
            <a:r>
              <a:rPr lang="en-US" altLang="zh-TW" b="1" dirty="0">
                <a:sym typeface="Microsoft JhengHei"/>
              </a:rPr>
              <a:t> can also be used on databases.</a:t>
            </a:r>
            <a:endParaRPr lang="zh-TW" altLang="en-US" b="1" dirty="0"/>
          </a:p>
        </p:txBody>
      </p:sp>
      <p:sp>
        <p:nvSpPr>
          <p:cNvPr id="368" name="Shape 368"/>
          <p:cNvSpPr/>
          <p:nvPr/>
        </p:nvSpPr>
        <p:spPr>
          <a:xfrm>
            <a:off x="5084395" y="2952402"/>
            <a:ext cx="3798900" cy="401700"/>
          </a:xfrm>
          <a:prstGeom prst="roundRect">
            <a:avLst>
              <a:gd name="adj" fmla="val 0"/>
            </a:avLst>
          </a:prstGeom>
          <a:solidFill>
            <a:srgbClr val="00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Qtier 2.0</a:t>
            </a:r>
            <a:endParaRPr sz="2000" b="1" i="0" u="none" strike="noStrike" cap="none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0" name="Shape 370"/>
          <p:cNvSpPr/>
          <p:nvPr/>
        </p:nvSpPr>
        <p:spPr>
          <a:xfrm>
            <a:off x="5086935" y="1205084"/>
            <a:ext cx="3798900" cy="401700"/>
          </a:xfrm>
          <a:prstGeom prst="roundRect">
            <a:avLst>
              <a:gd name="adj" fmla="val 0"/>
            </a:avLst>
          </a:prstGeom>
          <a:solidFill>
            <a:srgbClr val="00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Global SSD</a:t>
            </a:r>
            <a:r>
              <a:rPr lang="en-US" altLang="zh-TW" sz="20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Cache</a:t>
            </a:r>
            <a:endParaRPr sz="20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5210051" y="1645979"/>
            <a:ext cx="3734233" cy="1197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44981"/>
              </a:buClr>
              <a:buSzPts val="1600"/>
            </a:pPr>
            <a:r>
              <a:rPr lang="en-US" altLang="zh-TW" b="1" dirty="0">
                <a:sym typeface="Microsoft JhengHei"/>
              </a:rPr>
              <a:t>Real time performance boost</a:t>
            </a:r>
            <a:endParaRPr lang="zh-TW" altLang="en-US" b="1" dirty="0"/>
          </a:p>
          <a:p>
            <a:r>
              <a:rPr lang="en-US" altLang="zh-TW" b="1" dirty="0">
                <a:sym typeface="Microsoft JhengHei"/>
              </a:rPr>
              <a:t>1</a:t>
            </a:r>
            <a:r>
              <a:rPr lang="en-US" altLang="zh-TW" b="1">
                <a:sym typeface="Microsoft JhengHei"/>
              </a:rPr>
              <a:t>.</a:t>
            </a:r>
            <a:r>
              <a:rPr lang="zh-TW" altLang="en-US" b="1">
                <a:sym typeface="Microsoft JhengHei"/>
              </a:rPr>
              <a:t> </a:t>
            </a:r>
            <a:r>
              <a:rPr lang="en-US" altLang="zh-TW" b="1" dirty="0">
                <a:sym typeface="Microsoft JhengHei"/>
              </a:rPr>
              <a:t>Burst read and write requirement such as news editing.</a:t>
            </a:r>
          </a:p>
          <a:p>
            <a:r>
              <a:rPr lang="en-US" altLang="zh-TW" b="1" dirty="0">
                <a:sym typeface="Microsoft JhengHei"/>
              </a:rPr>
              <a:t>2</a:t>
            </a:r>
            <a:r>
              <a:rPr lang="en-US" altLang="zh-TW" b="1">
                <a:sym typeface="Microsoft JhengHei"/>
              </a:rPr>
              <a:t>.</a:t>
            </a:r>
            <a:r>
              <a:rPr lang="zh-TW" altLang="en-US" b="1">
                <a:sym typeface="Microsoft JhengHei"/>
              </a:rPr>
              <a:t> </a:t>
            </a:r>
            <a:r>
              <a:rPr lang="en-US" altLang="zh-TW" b="1" dirty="0">
                <a:sym typeface="Microsoft JhengHei"/>
              </a:rPr>
              <a:t>The cache can be disabled and adjusted at any time.</a:t>
            </a:r>
            <a:endParaRPr b="1" dirty="0">
              <a:sym typeface="Microsoft JhengHei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227725" y="4475100"/>
            <a:ext cx="4877512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800" b="0" i="0" u="none" strike="noStrike" cap="none" dirty="0">
                <a:latin typeface="Arial"/>
                <a:ea typeface="Arial"/>
                <a:cs typeface="Arial"/>
                <a:sym typeface="Arial"/>
              </a:rPr>
              <a:t>TVS-871T-i7-16G </a:t>
            </a:r>
            <a:r>
              <a:rPr lang="en-US" altLang="zh-TW" sz="800" dirty="0"/>
              <a:t>with</a:t>
            </a:r>
            <a:r>
              <a:rPr lang="zh-TW" sz="800" b="0" i="0" u="none" strike="noStrike" cap="none" dirty="0">
                <a:latin typeface="Arial"/>
                <a:ea typeface="Arial"/>
                <a:cs typeface="Arial"/>
                <a:sym typeface="Arial"/>
              </a:rPr>
              <a:t> QM2 2P </a:t>
            </a:r>
            <a:r>
              <a:rPr lang="en-US" altLang="zh-TW" sz="800" b="0" i="0" u="none" strike="noStrike" cap="none" dirty="0">
                <a:latin typeface="Arial"/>
                <a:ea typeface="Arial"/>
                <a:cs typeface="Arial"/>
                <a:sym typeface="Arial"/>
              </a:rPr>
              <a:t>Card </a:t>
            </a:r>
            <a:r>
              <a:rPr lang="zh-TW" sz="800" b="0" i="0" u="none" strike="noStrike" cap="none" dirty="0">
                <a:latin typeface="Arial"/>
                <a:ea typeface="Arial"/>
                <a:cs typeface="Arial"/>
                <a:sym typeface="Arial"/>
              </a:rPr>
              <a:t>ADATA SX8000NP 512GB </a:t>
            </a:r>
            <a:r>
              <a:rPr lang="en-US" altLang="zh-TW" sz="800" dirty="0"/>
              <a:t>as</a:t>
            </a:r>
            <a:r>
              <a:rPr lang="zh-TW" altLang="en-US" sz="800" dirty="0"/>
              <a:t> SSD </a:t>
            </a:r>
            <a:r>
              <a:rPr lang="en-US" altLang="zh-TW" sz="800" dirty="0"/>
              <a:t>Cache and</a:t>
            </a:r>
            <a:r>
              <a:rPr lang="zh-TW" altLang="en-US" sz="800" dirty="0"/>
              <a:t> Qtier</a:t>
            </a:r>
            <a:endParaRPr sz="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10908EC-C26D-40F9-B2ED-F129A9D8A7FB}"/>
              </a:ext>
            </a:extLst>
          </p:cNvPr>
          <p:cNvGrpSpPr/>
          <p:nvPr/>
        </p:nvGrpSpPr>
        <p:grpSpPr>
          <a:xfrm>
            <a:off x="191955" y="1477508"/>
            <a:ext cx="1983019" cy="2519419"/>
            <a:chOff x="64969" y="1330467"/>
            <a:chExt cx="1983019" cy="2519419"/>
          </a:xfrm>
        </p:grpSpPr>
        <p:sp>
          <p:nvSpPr>
            <p:cNvPr id="13" name="圓角矩形 108">
              <a:extLst>
                <a:ext uri="{FF2B5EF4-FFF2-40B4-BE49-F238E27FC236}">
                  <a16:creationId xmlns:a16="http://schemas.microsoft.com/office/drawing/2014/main" id="{E89C9C61-0003-48BE-993F-8A796542A993}"/>
                </a:ext>
              </a:extLst>
            </p:cNvPr>
            <p:cNvSpPr/>
            <p:nvPr/>
          </p:nvSpPr>
          <p:spPr>
            <a:xfrm rot="5400000">
              <a:off x="1176663" y="2869074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32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B6451A3-D8AF-4E81-94CF-A7AE271A3429}"/>
                </a:ext>
              </a:extLst>
            </p:cNvPr>
            <p:cNvGrpSpPr/>
            <p:nvPr/>
          </p:nvGrpSpPr>
          <p:grpSpPr>
            <a:xfrm>
              <a:off x="480006" y="1855793"/>
              <a:ext cx="1455667" cy="1501728"/>
              <a:chOff x="1016031" y="2613849"/>
              <a:chExt cx="1899785" cy="1377447"/>
            </a:xfrm>
          </p:grpSpPr>
          <p:cxnSp>
            <p:nvCxnSpPr>
              <p:cNvPr id="38" name="Shape 317">
                <a:extLst>
                  <a:ext uri="{FF2B5EF4-FFF2-40B4-BE49-F238E27FC236}">
                    <a16:creationId xmlns:a16="http://schemas.microsoft.com/office/drawing/2014/main" id="{3C3AD4AB-CE50-42A7-A7D4-2F3F7EB2AC52}"/>
                  </a:ext>
                </a:extLst>
              </p:cNvPr>
              <p:cNvCxnSpPr/>
              <p:nvPr/>
            </p:nvCxnSpPr>
            <p:spPr>
              <a:xfrm>
                <a:off x="1016031" y="398943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Shape 310">
                <a:extLst>
                  <a:ext uri="{FF2B5EF4-FFF2-40B4-BE49-F238E27FC236}">
                    <a16:creationId xmlns:a16="http://schemas.microsoft.com/office/drawing/2014/main" id="{BF851EAE-656D-46DF-BD74-F9ACBC5F7A4F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Shape 313">
                <a:extLst>
                  <a:ext uri="{FF2B5EF4-FFF2-40B4-BE49-F238E27FC236}">
                    <a16:creationId xmlns:a16="http://schemas.microsoft.com/office/drawing/2014/main" id="{2C9DFD71-E4CB-48B2-AA8A-132E0F61B55B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Shape 310">
                <a:extLst>
                  <a:ext uri="{FF2B5EF4-FFF2-40B4-BE49-F238E27FC236}">
                    <a16:creationId xmlns:a16="http://schemas.microsoft.com/office/drawing/2014/main" id="{036D6245-EBD6-483C-902A-0E6D4E7E0045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Shape 310">
                <a:extLst>
                  <a:ext uri="{FF2B5EF4-FFF2-40B4-BE49-F238E27FC236}">
                    <a16:creationId xmlns:a16="http://schemas.microsoft.com/office/drawing/2014/main" id="{9AB2F9E2-E924-4AF2-B3B0-5FE57850A059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Shape 310">
                <a:extLst>
                  <a:ext uri="{FF2B5EF4-FFF2-40B4-BE49-F238E27FC236}">
                    <a16:creationId xmlns:a16="http://schemas.microsoft.com/office/drawing/2014/main" id="{434B921C-72A0-4DF0-9369-AEA2A4C6DE34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Shape 310">
                <a:extLst>
                  <a:ext uri="{FF2B5EF4-FFF2-40B4-BE49-F238E27FC236}">
                    <a16:creationId xmlns:a16="http://schemas.microsoft.com/office/drawing/2014/main" id="{28C119D3-B793-4267-8AEC-8FAD988A6518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5" name="Shape 318">
              <a:extLst>
                <a:ext uri="{FF2B5EF4-FFF2-40B4-BE49-F238E27FC236}">
                  <a16:creationId xmlns:a16="http://schemas.microsoft.com/office/drawing/2014/main" id="{D4398F71-A60B-47E5-A196-7EA29B49A117}"/>
                </a:ext>
              </a:extLst>
            </p:cNvPr>
            <p:cNvSpPr/>
            <p:nvPr/>
          </p:nvSpPr>
          <p:spPr>
            <a:xfrm>
              <a:off x="691099" y="2648287"/>
              <a:ext cx="180000" cy="962441"/>
            </a:xfrm>
            <a:prstGeom prst="rect">
              <a:avLst/>
            </a:prstGeom>
            <a:solidFill>
              <a:srgbClr val="2DDF9B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81">
              <a:extLst>
                <a:ext uri="{FF2B5EF4-FFF2-40B4-BE49-F238E27FC236}">
                  <a16:creationId xmlns:a16="http://schemas.microsoft.com/office/drawing/2014/main" id="{184D16F2-D8F3-40F7-B5CB-2E5A60CDA6FE}"/>
                </a:ext>
              </a:extLst>
            </p:cNvPr>
            <p:cNvSpPr txBox="1"/>
            <p:nvPr/>
          </p:nvSpPr>
          <p:spPr>
            <a:xfrm>
              <a:off x="451501" y="3603587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i="0" u="none" strike="noStrike" cap="none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Cache</a:t>
              </a:r>
              <a:endParaRPr lang="zh-TW" sz="10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7" name="Shape 82">
              <a:extLst>
                <a:ext uri="{FF2B5EF4-FFF2-40B4-BE49-F238E27FC236}">
                  <a16:creationId xmlns:a16="http://schemas.microsoft.com/office/drawing/2014/main" id="{BE213DDE-D487-4E58-94C4-DDF9D5C73D89}"/>
                </a:ext>
              </a:extLst>
            </p:cNvPr>
            <p:cNvSpPr txBox="1"/>
            <p:nvPr/>
          </p:nvSpPr>
          <p:spPr>
            <a:xfrm>
              <a:off x="1269858" y="3583142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i="0" u="none" strike="noStrike" cap="none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Qtier</a:t>
              </a:r>
              <a:endParaRPr lang="zh-TW" sz="1000" b="1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9" name="Shape 312">
              <a:extLst>
                <a:ext uri="{FF2B5EF4-FFF2-40B4-BE49-F238E27FC236}">
                  <a16:creationId xmlns:a16="http://schemas.microsoft.com/office/drawing/2014/main" id="{F04F72EE-647C-44E0-A087-8B6BB6A7852E}"/>
                </a:ext>
              </a:extLst>
            </p:cNvPr>
            <p:cNvSpPr txBox="1"/>
            <p:nvPr/>
          </p:nvSpPr>
          <p:spPr>
            <a:xfrm>
              <a:off x="296805" y="3469115"/>
              <a:ext cx="288032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900" b="0" i="0" u="none" strike="noStrike" cap="none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20" name="Shape 310">
              <a:extLst>
                <a:ext uri="{FF2B5EF4-FFF2-40B4-BE49-F238E27FC236}">
                  <a16:creationId xmlns:a16="http://schemas.microsoft.com/office/drawing/2014/main" id="{44F697DD-C4E6-4E0E-90B0-C2E533B0B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295" y="1783851"/>
              <a:ext cx="0" cy="182356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" name="Shape 324">
              <a:extLst>
                <a:ext uri="{FF2B5EF4-FFF2-40B4-BE49-F238E27FC236}">
                  <a16:creationId xmlns:a16="http://schemas.microsoft.com/office/drawing/2014/main" id="{26910389-517A-423D-BF04-26E41A07A9BE}"/>
                </a:ext>
              </a:extLst>
            </p:cNvPr>
            <p:cNvSpPr txBox="1"/>
            <p:nvPr/>
          </p:nvSpPr>
          <p:spPr>
            <a:xfrm>
              <a:off x="64969" y="1733200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1400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324">
              <a:extLst>
                <a:ext uri="{FF2B5EF4-FFF2-40B4-BE49-F238E27FC236}">
                  <a16:creationId xmlns:a16="http://schemas.microsoft.com/office/drawing/2014/main" id="{0F9C7ED2-B2EE-45DA-B1AD-4596F3722303}"/>
                </a:ext>
              </a:extLst>
            </p:cNvPr>
            <p:cNvSpPr txBox="1"/>
            <p:nvPr/>
          </p:nvSpPr>
          <p:spPr>
            <a:xfrm>
              <a:off x="64969" y="1982549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1200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324">
              <a:extLst>
                <a:ext uri="{FF2B5EF4-FFF2-40B4-BE49-F238E27FC236}">
                  <a16:creationId xmlns:a16="http://schemas.microsoft.com/office/drawing/2014/main" id="{7E9D1C6F-65AE-425E-91F9-AAE9661DF165}"/>
                </a:ext>
              </a:extLst>
            </p:cNvPr>
            <p:cNvSpPr txBox="1"/>
            <p:nvPr/>
          </p:nvSpPr>
          <p:spPr>
            <a:xfrm>
              <a:off x="64969" y="2231898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324">
              <a:extLst>
                <a:ext uri="{FF2B5EF4-FFF2-40B4-BE49-F238E27FC236}">
                  <a16:creationId xmlns:a16="http://schemas.microsoft.com/office/drawing/2014/main" id="{49D1A5D6-54EA-48F8-82E5-3A2AE354EF87}"/>
                </a:ext>
              </a:extLst>
            </p:cNvPr>
            <p:cNvSpPr txBox="1"/>
            <p:nvPr/>
          </p:nvSpPr>
          <p:spPr>
            <a:xfrm>
              <a:off x="64969" y="2481247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324">
              <a:extLst>
                <a:ext uri="{FF2B5EF4-FFF2-40B4-BE49-F238E27FC236}">
                  <a16:creationId xmlns:a16="http://schemas.microsoft.com/office/drawing/2014/main" id="{EB1F5E8F-49F1-48CC-845D-520D8CAF5F01}"/>
                </a:ext>
              </a:extLst>
            </p:cNvPr>
            <p:cNvSpPr txBox="1"/>
            <p:nvPr/>
          </p:nvSpPr>
          <p:spPr>
            <a:xfrm>
              <a:off x="64969" y="2730596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324">
              <a:extLst>
                <a:ext uri="{FF2B5EF4-FFF2-40B4-BE49-F238E27FC236}">
                  <a16:creationId xmlns:a16="http://schemas.microsoft.com/office/drawing/2014/main" id="{9119654F-C2E9-421D-B01B-B14C7CCA8FF1}"/>
                </a:ext>
              </a:extLst>
            </p:cNvPr>
            <p:cNvSpPr txBox="1"/>
            <p:nvPr/>
          </p:nvSpPr>
          <p:spPr>
            <a:xfrm>
              <a:off x="64969" y="2979945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324">
              <a:extLst>
                <a:ext uri="{FF2B5EF4-FFF2-40B4-BE49-F238E27FC236}">
                  <a16:creationId xmlns:a16="http://schemas.microsoft.com/office/drawing/2014/main" id="{2EC02ECF-7A5A-4D15-8050-90760D72F3D7}"/>
                </a:ext>
              </a:extLst>
            </p:cNvPr>
            <p:cNvSpPr txBox="1"/>
            <p:nvPr/>
          </p:nvSpPr>
          <p:spPr>
            <a:xfrm>
              <a:off x="64969" y="3229294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81">
              <a:extLst>
                <a:ext uri="{FF2B5EF4-FFF2-40B4-BE49-F238E27FC236}">
                  <a16:creationId xmlns:a16="http://schemas.microsoft.com/office/drawing/2014/main" id="{77E62355-28B3-4773-A244-D632B20C409B}"/>
                </a:ext>
              </a:extLst>
            </p:cNvPr>
            <p:cNvSpPr txBox="1"/>
            <p:nvPr/>
          </p:nvSpPr>
          <p:spPr>
            <a:xfrm>
              <a:off x="423582" y="1330467"/>
              <a:ext cx="162440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/>
                </a:rPr>
                <a:t>Sequential Performance</a:t>
              </a:r>
              <a:r>
                <a:rPr lang="en-US" altLang="zh-TW" sz="1100" b="1" dirty="0">
                  <a:solidFill>
                    <a:srgbClr val="595959"/>
                  </a:solidFill>
                  <a:latin typeface="+mj-lt"/>
                  <a:ea typeface="微軟正黑體"/>
                </a:rPr>
                <a:t> (MB/s)</a:t>
              </a:r>
              <a:endParaRPr lang="zh-TW" altLang="en-US" sz="1100" dirty="0">
                <a:latin typeface="+mj-lt"/>
              </a:endParaRPr>
            </a:p>
          </p:txBody>
        </p:sp>
        <p:sp>
          <p:nvSpPr>
            <p:cNvPr id="29" name="Shape 318">
              <a:extLst>
                <a:ext uri="{FF2B5EF4-FFF2-40B4-BE49-F238E27FC236}">
                  <a16:creationId xmlns:a16="http://schemas.microsoft.com/office/drawing/2014/main" id="{C08F926B-FB5E-4E21-A9D1-1FAD1750BE07}"/>
                </a:ext>
              </a:extLst>
            </p:cNvPr>
            <p:cNvSpPr/>
            <p:nvPr/>
          </p:nvSpPr>
          <p:spPr>
            <a:xfrm>
              <a:off x="870176" y="2193260"/>
              <a:ext cx="180000" cy="1417467"/>
            </a:xfrm>
            <a:prstGeom prst="rect">
              <a:avLst/>
            </a:prstGeom>
            <a:solidFill>
              <a:srgbClr val="D73B3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318">
              <a:extLst>
                <a:ext uri="{FF2B5EF4-FFF2-40B4-BE49-F238E27FC236}">
                  <a16:creationId xmlns:a16="http://schemas.microsoft.com/office/drawing/2014/main" id="{C82A8351-FF40-4353-9F78-DBB85AE34CEE}"/>
                </a:ext>
              </a:extLst>
            </p:cNvPr>
            <p:cNvSpPr/>
            <p:nvPr/>
          </p:nvSpPr>
          <p:spPr>
            <a:xfrm>
              <a:off x="1435276" y="2648287"/>
              <a:ext cx="180000" cy="962441"/>
            </a:xfrm>
            <a:prstGeom prst="rect">
              <a:avLst/>
            </a:prstGeom>
            <a:solidFill>
              <a:srgbClr val="2DDF9B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318">
              <a:extLst>
                <a:ext uri="{FF2B5EF4-FFF2-40B4-BE49-F238E27FC236}">
                  <a16:creationId xmlns:a16="http://schemas.microsoft.com/office/drawing/2014/main" id="{B0A584E1-2BBC-45EE-9A91-4F72BF14269C}"/>
                </a:ext>
              </a:extLst>
            </p:cNvPr>
            <p:cNvSpPr/>
            <p:nvPr/>
          </p:nvSpPr>
          <p:spPr>
            <a:xfrm>
              <a:off x="1614353" y="2140463"/>
              <a:ext cx="180000" cy="1470265"/>
            </a:xfrm>
            <a:prstGeom prst="rect">
              <a:avLst/>
            </a:prstGeom>
            <a:solidFill>
              <a:srgbClr val="D73B3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BC7CD6D4-7345-4B13-AA38-FE28E1126FD0}"/>
              </a:ext>
            </a:extLst>
          </p:cNvPr>
          <p:cNvGrpSpPr/>
          <p:nvPr/>
        </p:nvGrpSpPr>
        <p:grpSpPr>
          <a:xfrm>
            <a:off x="2719779" y="1445582"/>
            <a:ext cx="2039684" cy="2784950"/>
            <a:chOff x="2332188" y="1635271"/>
            <a:chExt cx="2039684" cy="2784950"/>
          </a:xfrm>
        </p:grpSpPr>
        <p:sp>
          <p:nvSpPr>
            <p:cNvPr id="50" name="圓角矩形 108">
              <a:extLst>
                <a:ext uri="{FF2B5EF4-FFF2-40B4-BE49-F238E27FC236}">
                  <a16:creationId xmlns:a16="http://schemas.microsoft.com/office/drawing/2014/main" id="{14F2DDC0-5B22-4AAB-AAC3-A32CE0989FBF}"/>
                </a:ext>
              </a:extLst>
            </p:cNvPr>
            <p:cNvSpPr/>
            <p:nvPr/>
          </p:nvSpPr>
          <p:spPr>
            <a:xfrm rot="5400000">
              <a:off x="3571154" y="3410716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32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80502F80-550C-41B8-AAA4-A401171A1A67}"/>
                </a:ext>
              </a:extLst>
            </p:cNvPr>
            <p:cNvGrpSpPr/>
            <p:nvPr/>
          </p:nvGrpSpPr>
          <p:grpSpPr>
            <a:xfrm>
              <a:off x="2874497" y="2192523"/>
              <a:ext cx="1455667" cy="1749824"/>
              <a:chOff x="1016031" y="2613849"/>
              <a:chExt cx="1899785" cy="1605011"/>
            </a:xfrm>
          </p:grpSpPr>
          <p:cxnSp>
            <p:nvCxnSpPr>
              <p:cNvPr id="75" name="Shape 317">
                <a:extLst>
                  <a:ext uri="{FF2B5EF4-FFF2-40B4-BE49-F238E27FC236}">
                    <a16:creationId xmlns:a16="http://schemas.microsoft.com/office/drawing/2014/main" id="{DCBBD8ED-4280-4582-8E7C-3798770E10AE}"/>
                  </a:ext>
                </a:extLst>
              </p:cNvPr>
              <p:cNvCxnSpPr/>
              <p:nvPr/>
            </p:nvCxnSpPr>
            <p:spPr>
              <a:xfrm>
                <a:off x="1016031" y="3989433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Shape 310">
                <a:extLst>
                  <a:ext uri="{FF2B5EF4-FFF2-40B4-BE49-F238E27FC236}">
                    <a16:creationId xmlns:a16="http://schemas.microsoft.com/office/drawing/2014/main" id="{FC559C0D-2B6A-4928-8130-17AA489C41E9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Shape 313">
                <a:extLst>
                  <a:ext uri="{FF2B5EF4-FFF2-40B4-BE49-F238E27FC236}">
                    <a16:creationId xmlns:a16="http://schemas.microsoft.com/office/drawing/2014/main" id="{1E1ED023-422A-4858-AB75-7E8EF2877D30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Shape 310">
                <a:extLst>
                  <a:ext uri="{FF2B5EF4-FFF2-40B4-BE49-F238E27FC236}">
                    <a16:creationId xmlns:a16="http://schemas.microsoft.com/office/drawing/2014/main" id="{1FDBA70A-3409-4EA9-B99C-CE96CFF088F3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Shape 310">
                <a:extLst>
                  <a:ext uri="{FF2B5EF4-FFF2-40B4-BE49-F238E27FC236}">
                    <a16:creationId xmlns:a16="http://schemas.microsoft.com/office/drawing/2014/main" id="{3794E5E6-CD3D-4129-8993-B2492479C1FF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Shape 310">
                <a:extLst>
                  <a:ext uri="{FF2B5EF4-FFF2-40B4-BE49-F238E27FC236}">
                    <a16:creationId xmlns:a16="http://schemas.microsoft.com/office/drawing/2014/main" id="{492E2917-DAFB-485E-AA9E-03D5BB52A637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Shape 310">
                <a:extLst>
                  <a:ext uri="{FF2B5EF4-FFF2-40B4-BE49-F238E27FC236}">
                    <a16:creationId xmlns:a16="http://schemas.microsoft.com/office/drawing/2014/main" id="{31C28734-7307-49D6-BDCC-D74A6B1C9E88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Shape 317">
                <a:extLst>
                  <a:ext uri="{FF2B5EF4-FFF2-40B4-BE49-F238E27FC236}">
                    <a16:creationId xmlns:a16="http://schemas.microsoft.com/office/drawing/2014/main" id="{892F02FB-8862-429F-B5E5-2DBB30C3A5FC}"/>
                  </a:ext>
                </a:extLst>
              </p:cNvPr>
              <p:cNvCxnSpPr/>
              <p:nvPr/>
            </p:nvCxnSpPr>
            <p:spPr>
              <a:xfrm>
                <a:off x="1016031" y="4216998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2" name="Shape 318">
              <a:extLst>
                <a:ext uri="{FF2B5EF4-FFF2-40B4-BE49-F238E27FC236}">
                  <a16:creationId xmlns:a16="http://schemas.microsoft.com/office/drawing/2014/main" id="{A87D4F2A-3AC7-4802-8784-FB88EBDCC999}"/>
                </a:ext>
              </a:extLst>
            </p:cNvPr>
            <p:cNvSpPr/>
            <p:nvPr/>
          </p:nvSpPr>
          <p:spPr>
            <a:xfrm>
              <a:off x="3085590" y="3261142"/>
              <a:ext cx="180000" cy="894122"/>
            </a:xfrm>
            <a:prstGeom prst="rect">
              <a:avLst/>
            </a:prstGeom>
            <a:solidFill>
              <a:srgbClr val="2DDF9B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81">
              <a:extLst>
                <a:ext uri="{FF2B5EF4-FFF2-40B4-BE49-F238E27FC236}">
                  <a16:creationId xmlns:a16="http://schemas.microsoft.com/office/drawing/2014/main" id="{7F72FEE5-3AD6-40BE-A2DC-C5573A60C536}"/>
                </a:ext>
              </a:extLst>
            </p:cNvPr>
            <p:cNvSpPr txBox="1"/>
            <p:nvPr/>
          </p:nvSpPr>
          <p:spPr>
            <a:xfrm>
              <a:off x="2845992" y="4173922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i="0" u="none" strike="noStrike" cap="none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Cache</a:t>
              </a:r>
              <a:endParaRPr lang="zh-TW" sz="10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54" name="Shape 82">
              <a:extLst>
                <a:ext uri="{FF2B5EF4-FFF2-40B4-BE49-F238E27FC236}">
                  <a16:creationId xmlns:a16="http://schemas.microsoft.com/office/drawing/2014/main" id="{6B505F05-7542-406B-82B5-3618AA66D2E0}"/>
                </a:ext>
              </a:extLst>
            </p:cNvPr>
            <p:cNvSpPr txBox="1"/>
            <p:nvPr/>
          </p:nvSpPr>
          <p:spPr>
            <a:xfrm>
              <a:off x="3671969" y="4168717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00" b="1" i="0" u="none" strike="noStrike" cap="none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Qtier</a:t>
              </a:r>
              <a:endParaRPr lang="zh-TW" sz="1000" b="1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55" name="Shape 312">
              <a:extLst>
                <a:ext uri="{FF2B5EF4-FFF2-40B4-BE49-F238E27FC236}">
                  <a16:creationId xmlns:a16="http://schemas.microsoft.com/office/drawing/2014/main" id="{87A8BBD1-8FE5-42D7-811D-1FC4E5ACDC20}"/>
                </a:ext>
              </a:extLst>
            </p:cNvPr>
            <p:cNvSpPr txBox="1"/>
            <p:nvPr/>
          </p:nvSpPr>
          <p:spPr>
            <a:xfrm>
              <a:off x="2332188" y="3805845"/>
              <a:ext cx="579329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 b="0" i="0" u="none" strike="noStrike" cap="none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1000</a:t>
              </a:r>
              <a:r>
                <a:rPr lang="zh-TW" sz="800" b="0" i="0" u="none" strike="noStrike" cap="none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56" name="Shape 310">
              <a:extLst>
                <a:ext uri="{FF2B5EF4-FFF2-40B4-BE49-F238E27FC236}">
                  <a16:creationId xmlns:a16="http://schemas.microsoft.com/office/drawing/2014/main" id="{207393D0-D94A-445A-9C53-71625048A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3786" y="2120581"/>
              <a:ext cx="0" cy="2034683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7" name="Shape 324">
              <a:extLst>
                <a:ext uri="{FF2B5EF4-FFF2-40B4-BE49-F238E27FC236}">
                  <a16:creationId xmlns:a16="http://schemas.microsoft.com/office/drawing/2014/main" id="{F6C9228E-DCC6-4759-BC7B-E44F3A8B4DF5}"/>
                </a:ext>
              </a:extLst>
            </p:cNvPr>
            <p:cNvSpPr txBox="1"/>
            <p:nvPr/>
          </p:nvSpPr>
          <p:spPr>
            <a:xfrm>
              <a:off x="2332188" y="2069930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80000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324">
              <a:extLst>
                <a:ext uri="{FF2B5EF4-FFF2-40B4-BE49-F238E27FC236}">
                  <a16:creationId xmlns:a16="http://schemas.microsoft.com/office/drawing/2014/main" id="{15873397-D425-4191-ADEC-22015F6D184C}"/>
                </a:ext>
              </a:extLst>
            </p:cNvPr>
            <p:cNvSpPr txBox="1"/>
            <p:nvPr/>
          </p:nvSpPr>
          <p:spPr>
            <a:xfrm>
              <a:off x="2332188" y="2319279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324">
              <a:extLst>
                <a:ext uri="{FF2B5EF4-FFF2-40B4-BE49-F238E27FC236}">
                  <a16:creationId xmlns:a16="http://schemas.microsoft.com/office/drawing/2014/main" id="{4AB21520-A0BB-4C70-B76C-6D596A2E5B4B}"/>
                </a:ext>
              </a:extLst>
            </p:cNvPr>
            <p:cNvSpPr txBox="1"/>
            <p:nvPr/>
          </p:nvSpPr>
          <p:spPr>
            <a:xfrm>
              <a:off x="2332188" y="2568628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60000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Shape 324">
              <a:extLst>
                <a:ext uri="{FF2B5EF4-FFF2-40B4-BE49-F238E27FC236}">
                  <a16:creationId xmlns:a16="http://schemas.microsoft.com/office/drawing/2014/main" id="{58E6D94E-CB76-4C83-A263-5DECE5D2E719}"/>
                </a:ext>
              </a:extLst>
            </p:cNvPr>
            <p:cNvSpPr txBox="1"/>
            <p:nvPr/>
          </p:nvSpPr>
          <p:spPr>
            <a:xfrm>
              <a:off x="2332188" y="2817977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50000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Shape 324">
              <a:extLst>
                <a:ext uri="{FF2B5EF4-FFF2-40B4-BE49-F238E27FC236}">
                  <a16:creationId xmlns:a16="http://schemas.microsoft.com/office/drawing/2014/main" id="{86DB0A77-6C21-4A90-8263-BFA9F4A1091B}"/>
                </a:ext>
              </a:extLst>
            </p:cNvPr>
            <p:cNvSpPr txBox="1"/>
            <p:nvPr/>
          </p:nvSpPr>
          <p:spPr>
            <a:xfrm>
              <a:off x="2332188" y="3067326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40000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324">
              <a:extLst>
                <a:ext uri="{FF2B5EF4-FFF2-40B4-BE49-F238E27FC236}">
                  <a16:creationId xmlns:a16="http://schemas.microsoft.com/office/drawing/2014/main" id="{E4BF586D-B087-4572-A172-45FCE2F4F6F6}"/>
                </a:ext>
              </a:extLst>
            </p:cNvPr>
            <p:cNvSpPr txBox="1"/>
            <p:nvPr/>
          </p:nvSpPr>
          <p:spPr>
            <a:xfrm>
              <a:off x="2332188" y="3316675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324">
              <a:extLst>
                <a:ext uri="{FF2B5EF4-FFF2-40B4-BE49-F238E27FC236}">
                  <a16:creationId xmlns:a16="http://schemas.microsoft.com/office/drawing/2014/main" id="{20B62E81-67A8-4332-8FCA-6E79B3725B3E}"/>
                </a:ext>
              </a:extLst>
            </p:cNvPr>
            <p:cNvSpPr txBox="1"/>
            <p:nvPr/>
          </p:nvSpPr>
          <p:spPr>
            <a:xfrm>
              <a:off x="2332188" y="3566024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20000</a:t>
              </a:r>
              <a:endParaRPr lang="zh-TW" sz="80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81">
              <a:extLst>
                <a:ext uri="{FF2B5EF4-FFF2-40B4-BE49-F238E27FC236}">
                  <a16:creationId xmlns:a16="http://schemas.microsoft.com/office/drawing/2014/main" id="{89F466EF-BF30-4CF0-AD9B-2F218231BDFD}"/>
                </a:ext>
              </a:extLst>
            </p:cNvPr>
            <p:cNvSpPr txBox="1"/>
            <p:nvPr/>
          </p:nvSpPr>
          <p:spPr>
            <a:xfrm>
              <a:off x="2747466" y="1635271"/>
              <a:ext cx="162440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/>
                </a:rPr>
                <a:t>Random Performance</a:t>
              </a:r>
              <a:r>
                <a:rPr lang="en-US" altLang="zh-TW" sz="1100" b="1" dirty="0">
                  <a:solidFill>
                    <a:srgbClr val="595959"/>
                  </a:solidFill>
                  <a:latin typeface="+mj-lt"/>
                  <a:ea typeface="微軟正黑體"/>
                </a:rPr>
                <a:t> (IOPS)</a:t>
              </a:r>
              <a:endParaRPr lang="zh-TW" altLang="en-US" sz="1100" dirty="0">
                <a:latin typeface="+mj-lt"/>
              </a:endParaRPr>
            </a:p>
          </p:txBody>
        </p:sp>
        <p:sp>
          <p:nvSpPr>
            <p:cNvPr id="65" name="Shape 318">
              <a:extLst>
                <a:ext uri="{FF2B5EF4-FFF2-40B4-BE49-F238E27FC236}">
                  <a16:creationId xmlns:a16="http://schemas.microsoft.com/office/drawing/2014/main" id="{CDBC878A-3984-4904-8614-7482B1506D78}"/>
                </a:ext>
              </a:extLst>
            </p:cNvPr>
            <p:cNvSpPr/>
            <p:nvPr/>
          </p:nvSpPr>
          <p:spPr>
            <a:xfrm>
              <a:off x="3264667" y="2311948"/>
              <a:ext cx="180000" cy="1843315"/>
            </a:xfrm>
            <a:prstGeom prst="rect">
              <a:avLst/>
            </a:prstGeom>
            <a:solidFill>
              <a:srgbClr val="D73B3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318">
              <a:extLst>
                <a:ext uri="{FF2B5EF4-FFF2-40B4-BE49-F238E27FC236}">
                  <a16:creationId xmlns:a16="http://schemas.microsoft.com/office/drawing/2014/main" id="{95138D61-8DB2-4A97-88B6-62EC62F40385}"/>
                </a:ext>
              </a:extLst>
            </p:cNvPr>
            <p:cNvSpPr/>
            <p:nvPr/>
          </p:nvSpPr>
          <p:spPr>
            <a:xfrm>
              <a:off x="3829767" y="3316376"/>
              <a:ext cx="180000" cy="838888"/>
            </a:xfrm>
            <a:prstGeom prst="rect">
              <a:avLst/>
            </a:prstGeom>
            <a:solidFill>
              <a:srgbClr val="2DDF9B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318">
              <a:extLst>
                <a:ext uri="{FF2B5EF4-FFF2-40B4-BE49-F238E27FC236}">
                  <a16:creationId xmlns:a16="http://schemas.microsoft.com/office/drawing/2014/main" id="{EAC708D0-3DDF-497F-A25A-F48340C03618}"/>
                </a:ext>
              </a:extLst>
            </p:cNvPr>
            <p:cNvSpPr/>
            <p:nvPr/>
          </p:nvSpPr>
          <p:spPr>
            <a:xfrm>
              <a:off x="4008844" y="2477193"/>
              <a:ext cx="180000" cy="1678071"/>
            </a:xfrm>
            <a:prstGeom prst="rect">
              <a:avLst/>
            </a:prstGeom>
            <a:solidFill>
              <a:srgbClr val="D73B3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Shape 312">
              <a:extLst>
                <a:ext uri="{FF2B5EF4-FFF2-40B4-BE49-F238E27FC236}">
                  <a16:creationId xmlns:a16="http://schemas.microsoft.com/office/drawing/2014/main" id="{06967E3A-1EEF-4269-AE36-6B0F99D37D3C}"/>
                </a:ext>
              </a:extLst>
            </p:cNvPr>
            <p:cNvSpPr txBox="1"/>
            <p:nvPr/>
          </p:nvSpPr>
          <p:spPr>
            <a:xfrm>
              <a:off x="2332189" y="4025111"/>
              <a:ext cx="561570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800" b="0" i="0" u="none" strike="noStrike" cap="none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lang="zh-TW" sz="800" b="0" i="0" u="none" strike="noStrike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943C4B25-7D28-437B-A8A7-24C6817086CD}"/>
              </a:ext>
            </a:extLst>
          </p:cNvPr>
          <p:cNvGrpSpPr/>
          <p:nvPr/>
        </p:nvGrpSpPr>
        <p:grpSpPr>
          <a:xfrm>
            <a:off x="2284577" y="3937435"/>
            <a:ext cx="542182" cy="415494"/>
            <a:chOff x="2076712" y="3279937"/>
            <a:chExt cx="542182" cy="415494"/>
          </a:xfrm>
        </p:grpSpPr>
        <p:grpSp>
          <p:nvGrpSpPr>
            <p:cNvPr id="68" name="群組 67">
              <a:extLst>
                <a:ext uri="{FF2B5EF4-FFF2-40B4-BE49-F238E27FC236}">
                  <a16:creationId xmlns:a16="http://schemas.microsoft.com/office/drawing/2014/main" id="{4F85FABC-0B55-4AB9-8E13-C354564E8CEC}"/>
                </a:ext>
              </a:extLst>
            </p:cNvPr>
            <p:cNvGrpSpPr/>
            <p:nvPr/>
          </p:nvGrpSpPr>
          <p:grpSpPr>
            <a:xfrm>
              <a:off x="2139471" y="3279937"/>
              <a:ext cx="479423" cy="415494"/>
              <a:chOff x="-284390" y="3222816"/>
              <a:chExt cx="545341" cy="472624"/>
            </a:xfrm>
          </p:grpSpPr>
          <p:sp>
            <p:nvSpPr>
              <p:cNvPr id="74" name="Shape 81">
                <a:extLst>
                  <a:ext uri="{FF2B5EF4-FFF2-40B4-BE49-F238E27FC236}">
                    <a16:creationId xmlns:a16="http://schemas.microsoft.com/office/drawing/2014/main" id="{1D21C07C-352D-4662-B1BB-7E5092D05D4F}"/>
                  </a:ext>
                </a:extLst>
              </p:cNvPr>
              <p:cNvSpPr txBox="1"/>
              <p:nvPr/>
            </p:nvSpPr>
            <p:spPr>
              <a:xfrm>
                <a:off x="-284379" y="3222816"/>
                <a:ext cx="545330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altLang="zh-TW" sz="800" b="1" i="0" u="none" strike="noStrike" cap="none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微軟正黑體" pitchFamily="34" charset="-120"/>
                    <a:sym typeface="Arial"/>
                  </a:rPr>
                  <a:t>Write</a:t>
                </a:r>
                <a:endParaRPr lang="zh-TW" sz="800" b="1" i="0" u="none" strike="noStrike" cap="none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微軟正黑體" pitchFamily="34" charset="-120"/>
                  <a:sym typeface="Arial"/>
                </a:endParaRPr>
              </a:p>
            </p:txBody>
          </p:sp>
          <p:sp>
            <p:nvSpPr>
              <p:cNvPr id="72" name="Shape 81">
                <a:extLst>
                  <a:ext uri="{FF2B5EF4-FFF2-40B4-BE49-F238E27FC236}">
                    <a16:creationId xmlns:a16="http://schemas.microsoft.com/office/drawing/2014/main" id="{425E6AFB-CE55-4538-896F-5D341044FD39}"/>
                  </a:ext>
                </a:extLst>
              </p:cNvPr>
              <p:cNvSpPr txBox="1"/>
              <p:nvPr/>
            </p:nvSpPr>
            <p:spPr>
              <a:xfrm>
                <a:off x="-284390" y="3449141"/>
                <a:ext cx="545335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altLang="zh-TW" sz="800" b="1" i="0" u="none" strike="noStrike" cap="none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微軟正黑體" pitchFamily="34" charset="-120"/>
                    <a:sym typeface="Arial"/>
                  </a:rPr>
                  <a:t>Read</a:t>
                </a:r>
                <a:endParaRPr lang="zh-TW" sz="800" b="1" i="0" u="none" strike="noStrike" cap="none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微軟正黑體" pitchFamily="34" charset="-120"/>
                  <a:sym typeface="Arial"/>
                </a:endParaRPr>
              </a:p>
            </p:txBody>
          </p:sp>
        </p:grpSp>
        <p:grpSp>
          <p:nvGrpSpPr>
            <p:cNvPr id="363" name="群組 1">
              <a:extLst>
                <a:ext uri="{FF2B5EF4-FFF2-40B4-BE49-F238E27FC236}">
                  <a16:creationId xmlns:a16="http://schemas.microsoft.com/office/drawing/2014/main" id="{F044D6E3-EF81-4672-9980-3A1C19FA233C}"/>
                </a:ext>
              </a:extLst>
            </p:cNvPr>
            <p:cNvGrpSpPr/>
            <p:nvPr/>
          </p:nvGrpSpPr>
          <p:grpSpPr>
            <a:xfrm>
              <a:off x="2076712" y="3332430"/>
              <a:ext cx="110803" cy="309736"/>
              <a:chOff x="2059140" y="3282532"/>
              <a:chExt cx="126040" cy="352325"/>
            </a:xfrm>
          </p:grpSpPr>
          <p:sp>
            <p:nvSpPr>
              <p:cNvPr id="371" name="矩形 35">
                <a:extLst>
                  <a:ext uri="{FF2B5EF4-FFF2-40B4-BE49-F238E27FC236}">
                    <a16:creationId xmlns:a16="http://schemas.microsoft.com/office/drawing/2014/main" id="{A0C482FE-B402-4109-B335-6D50AEA4069E}"/>
                  </a:ext>
                </a:extLst>
              </p:cNvPr>
              <p:cNvSpPr/>
              <p:nvPr/>
            </p:nvSpPr>
            <p:spPr>
              <a:xfrm>
                <a:off x="2059176" y="3282532"/>
                <a:ext cx="126004" cy="126000"/>
              </a:xfrm>
              <a:prstGeom prst="rect">
                <a:avLst/>
              </a:prstGeom>
              <a:solidFill>
                <a:srgbClr val="2DD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8" name="矩形 33">
                <a:extLst>
                  <a:ext uri="{FF2B5EF4-FFF2-40B4-BE49-F238E27FC236}">
                    <a16:creationId xmlns:a16="http://schemas.microsoft.com/office/drawing/2014/main" id="{E45B4003-B680-4A89-834F-253BC23150FE}"/>
                  </a:ext>
                </a:extLst>
              </p:cNvPr>
              <p:cNvSpPr/>
              <p:nvPr/>
            </p:nvSpPr>
            <p:spPr>
              <a:xfrm>
                <a:off x="2059140" y="3508857"/>
                <a:ext cx="125999" cy="126000"/>
              </a:xfrm>
              <a:prstGeom prst="rect">
                <a:avLst/>
              </a:prstGeom>
              <a:solidFill>
                <a:srgbClr val="D73B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7845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>
            <a:extLst>
              <a:ext uri="{FF2B5EF4-FFF2-40B4-BE49-F238E27FC236}">
                <a16:creationId xmlns:a16="http://schemas.microsoft.com/office/drawing/2014/main" id="{3B942CCA-1D59-49C9-B28D-C43F97CBF8D5}"/>
              </a:ext>
            </a:extLst>
          </p:cNvPr>
          <p:cNvGrpSpPr/>
          <p:nvPr/>
        </p:nvGrpSpPr>
        <p:grpSpPr>
          <a:xfrm>
            <a:off x="0" y="1329837"/>
            <a:ext cx="9144000" cy="3813663"/>
            <a:chOff x="0" y="1007518"/>
            <a:chExt cx="9916823" cy="4135982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828BAD2-A042-4958-8672-D70306B68DF8}"/>
                </a:ext>
              </a:extLst>
            </p:cNvPr>
            <p:cNvSpPr/>
            <p:nvPr/>
          </p:nvSpPr>
          <p:spPr>
            <a:xfrm>
              <a:off x="3903" y="1007518"/>
              <a:ext cx="3305651" cy="413598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1000">
                  <a:srgbClr val="C9D8EA"/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3C29ED1D-D4EA-4FE3-860F-79C23960C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39305"/>
              <a:ext cx="3304195" cy="3304195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7B314DE-FEF3-4DEF-A7C1-61D5442DE887}"/>
                </a:ext>
              </a:extLst>
            </p:cNvPr>
            <p:cNvSpPr/>
            <p:nvPr/>
          </p:nvSpPr>
          <p:spPr>
            <a:xfrm flipH="1">
              <a:off x="3308098" y="1007518"/>
              <a:ext cx="3305651" cy="413598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1000">
                  <a:srgbClr val="C9D8EA"/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CE0FC706-5519-4C75-B303-978F4A84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304195" y="1839305"/>
              <a:ext cx="3304195" cy="3304195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773B5D0-8500-4483-A33C-88F92A88F74F}"/>
                </a:ext>
              </a:extLst>
            </p:cNvPr>
            <p:cNvSpPr/>
            <p:nvPr/>
          </p:nvSpPr>
          <p:spPr>
            <a:xfrm>
              <a:off x="6611172" y="1007518"/>
              <a:ext cx="3305651" cy="413598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1000">
                  <a:srgbClr val="C9D8EA"/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910F3848-DE3F-469D-840F-7DC3AC7CA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7269" y="1839305"/>
              <a:ext cx="3304195" cy="3304195"/>
            </a:xfrm>
            <a:prstGeom prst="rect">
              <a:avLst/>
            </a:prstGeom>
          </p:spPr>
        </p:pic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12E5A611-1D0E-448D-B723-816BF66615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48" t="1429" r="41844" b="-1429"/>
          <a:stretch/>
        </p:blipFill>
        <p:spPr>
          <a:xfrm>
            <a:off x="4497062" y="6123737"/>
            <a:ext cx="4522934" cy="1167757"/>
          </a:xfrm>
          <a:prstGeom prst="rect">
            <a:avLst/>
          </a:prstGeom>
        </p:spPr>
      </p:pic>
      <p:sp>
        <p:nvSpPr>
          <p:cNvPr id="35" name="Shape 604">
            <a:extLst>
              <a:ext uri="{FF2B5EF4-FFF2-40B4-BE49-F238E27FC236}">
                <a16:creationId xmlns:a16="http://schemas.microsoft.com/office/drawing/2014/main" id="{976BB58D-2AE2-47C0-B3FB-DB5207C39DC3}"/>
              </a:ext>
            </a:extLst>
          </p:cNvPr>
          <p:cNvSpPr/>
          <p:nvPr/>
        </p:nvSpPr>
        <p:spPr>
          <a:xfrm>
            <a:off x="1100101" y="3286870"/>
            <a:ext cx="3121614" cy="1704235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96B2746D-A628-432F-B36F-621EE101F4F7}"/>
              </a:ext>
            </a:extLst>
          </p:cNvPr>
          <p:cNvGrpSpPr/>
          <p:nvPr/>
        </p:nvGrpSpPr>
        <p:grpSpPr>
          <a:xfrm>
            <a:off x="1203498" y="3348024"/>
            <a:ext cx="2905429" cy="1528781"/>
            <a:chOff x="1414967" y="3460253"/>
            <a:chExt cx="2754467" cy="1474866"/>
          </a:xfrm>
        </p:grpSpPr>
        <p:pic>
          <p:nvPicPr>
            <p:cNvPr id="592" name="Shape 592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4967" y="3460253"/>
              <a:ext cx="2754467" cy="14748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3" name="Shape 593"/>
            <p:cNvSpPr/>
            <p:nvPr/>
          </p:nvSpPr>
          <p:spPr>
            <a:xfrm>
              <a:off x="1742697" y="4002072"/>
              <a:ext cx="2092273" cy="860461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4" name="Shape 594"/>
          <p:cNvSpPr txBox="1">
            <a:spLocks noGrp="1"/>
          </p:cNvSpPr>
          <p:nvPr>
            <p:ph type="title"/>
          </p:nvPr>
        </p:nvSpPr>
        <p:spPr>
          <a:xfrm>
            <a:off x="145775" y="58606"/>
            <a:ext cx="889264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sz="32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</a:rPr>
              <a:t>Storage Structure Change </a:t>
            </a:r>
            <a:br>
              <a:rPr lang="zh-TW" sz="32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</a:rPr>
            </a:br>
            <a:r>
              <a:rPr lang="en-US" altLang="zh-TW" sz="3200" dirty="0">
                <a:latin typeface="+mj-lt"/>
                <a:ea typeface="Microsoft JhengHei"/>
                <a:cs typeface="Microsoft JhengHei"/>
                <a:sym typeface="Microsoft JhengHei"/>
              </a:rPr>
              <a:t>For Snapshots to Include Cache Content</a:t>
            </a:r>
            <a:endParaRPr sz="28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2E1CEE8-6708-724C-BA85-6E19E1F0D70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36586" y="1234687"/>
            <a:ext cx="3232150" cy="8731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kumimoji="1"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Old </a:t>
            </a:r>
            <a:r>
              <a:rPr kumimoji="1" lang="en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SSD</a:t>
            </a:r>
            <a:r>
              <a:rPr kumimoji="1" lang="en" altLang="zh-TW" sz="1600" dirty="0">
                <a:latin typeface="+mj-lt"/>
              </a:rPr>
              <a:t> </a:t>
            </a:r>
            <a:r>
              <a:rPr kumimoji="1"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Cache: Taking Snapshot must flush SSD Cache data first and may take up to 30 min.</a:t>
            </a:r>
            <a:endParaRPr kumimoji="1" lang="zh-TW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7DD7094-9B02-47C2-9E2E-FDD7FE538D71}"/>
              </a:ext>
            </a:extLst>
          </p:cNvPr>
          <p:cNvGrpSpPr/>
          <p:nvPr/>
        </p:nvGrpSpPr>
        <p:grpSpPr>
          <a:xfrm>
            <a:off x="1203270" y="2402939"/>
            <a:ext cx="2905887" cy="951456"/>
            <a:chOff x="1184869" y="2615664"/>
            <a:chExt cx="2905887" cy="951456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6E4BECD2-4DD1-4BEA-96C0-F6E32C1F5E53}"/>
                </a:ext>
              </a:extLst>
            </p:cNvPr>
            <p:cNvGrpSpPr/>
            <p:nvPr/>
          </p:nvGrpSpPr>
          <p:grpSpPr>
            <a:xfrm>
              <a:off x="1184869" y="3270637"/>
              <a:ext cx="2905885" cy="296483"/>
              <a:chOff x="789813" y="3158878"/>
              <a:chExt cx="4611996" cy="351064"/>
            </a:xfrm>
          </p:grpSpPr>
          <p:sp>
            <p:nvSpPr>
              <p:cNvPr id="598" name="Shape 598"/>
              <p:cNvSpPr/>
              <p:nvPr/>
            </p:nvSpPr>
            <p:spPr>
              <a:xfrm>
                <a:off x="789813" y="3158878"/>
                <a:ext cx="2367914" cy="3510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TW" b="1" dirty="0">
                    <a:solidFill>
                      <a:schemeClr val="lt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Volume</a:t>
                </a:r>
                <a:endParaRPr sz="1400" b="1" i="0" u="none" strike="noStrike" cap="none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599" name="Shape 599"/>
              <p:cNvSpPr/>
              <p:nvPr/>
            </p:nvSpPr>
            <p:spPr>
              <a:xfrm>
                <a:off x="3079289" y="3158878"/>
                <a:ext cx="2322520" cy="351064"/>
              </a:xfrm>
              <a:prstGeom prst="rect">
                <a:avLst/>
              </a:prstGeom>
              <a:solidFill>
                <a:srgbClr val="CC00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400" b="1" i="0" u="none" strike="noStrike" cap="none">
                    <a:solidFill>
                      <a:schemeClr val="lt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iSCSI LUN</a:t>
                </a:r>
                <a:endParaRPr sz="14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600" name="Shape 600"/>
            <p:cNvSpPr/>
            <p:nvPr/>
          </p:nvSpPr>
          <p:spPr>
            <a:xfrm>
              <a:off x="1184869" y="2615664"/>
              <a:ext cx="2905887" cy="29648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Old SSD Cache</a:t>
              </a:r>
              <a:endParaRPr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" name="Shape 597">
              <a:extLst>
                <a:ext uri="{FF2B5EF4-FFF2-40B4-BE49-F238E27FC236}">
                  <a16:creationId xmlns:a16="http://schemas.microsoft.com/office/drawing/2014/main" id="{C7F52D38-DE23-4878-9571-CF9D50130BD0}"/>
                </a:ext>
              </a:extLst>
            </p:cNvPr>
            <p:cNvSpPr/>
            <p:nvPr/>
          </p:nvSpPr>
          <p:spPr>
            <a:xfrm>
              <a:off x="1184869" y="2953930"/>
              <a:ext cx="2905887" cy="26916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Storage Pool</a:t>
              </a:r>
              <a:endParaRPr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E336EC9-92DF-4CE1-93F0-539CD5549E88}"/>
              </a:ext>
            </a:extLst>
          </p:cNvPr>
          <p:cNvGrpSpPr/>
          <p:nvPr/>
        </p:nvGrpSpPr>
        <p:grpSpPr>
          <a:xfrm>
            <a:off x="5316351" y="2516985"/>
            <a:ext cx="3129091" cy="1769907"/>
            <a:chOff x="5734423" y="2576297"/>
            <a:chExt cx="3129091" cy="1769907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B7445214-9B4D-4234-B1E0-E544F27BF339}"/>
                </a:ext>
              </a:extLst>
            </p:cNvPr>
            <p:cNvSpPr/>
            <p:nvPr/>
          </p:nvSpPr>
          <p:spPr>
            <a:xfrm>
              <a:off x="6749740" y="2576297"/>
              <a:ext cx="1090612" cy="109061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4" name="Shape 604"/>
            <p:cNvSpPr/>
            <p:nvPr/>
          </p:nvSpPr>
          <p:spPr>
            <a:xfrm>
              <a:off x="5734423" y="3262063"/>
              <a:ext cx="3129091" cy="1084141"/>
            </a:xfrm>
            <a:prstGeom prst="rect">
              <a:avLst/>
            </a:prstGeom>
            <a:solidFill>
              <a:schemeClr val="bg1"/>
            </a:solidFill>
            <a:ln w="254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Shape 601"/>
            <p:cNvSpPr/>
            <p:nvPr/>
          </p:nvSpPr>
          <p:spPr>
            <a:xfrm>
              <a:off x="5824956" y="3652549"/>
              <a:ext cx="2948025" cy="29103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New SSD Cache </a:t>
              </a:r>
              <a:endParaRPr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605" name="Shape 605" descr="ç¸éåç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9838" y="2656903"/>
              <a:ext cx="630416" cy="6304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3F5A6918-1953-493B-88D8-99103534DE7B}"/>
                </a:ext>
              </a:extLst>
            </p:cNvPr>
            <p:cNvGrpSpPr/>
            <p:nvPr/>
          </p:nvGrpSpPr>
          <p:grpSpPr>
            <a:xfrm>
              <a:off x="5824955" y="3997426"/>
              <a:ext cx="2948026" cy="260061"/>
              <a:chOff x="4784767" y="4453543"/>
              <a:chExt cx="4540246" cy="323336"/>
            </a:xfrm>
          </p:grpSpPr>
          <p:sp>
            <p:nvSpPr>
              <p:cNvPr id="18" name="Shape 598">
                <a:extLst>
                  <a:ext uri="{FF2B5EF4-FFF2-40B4-BE49-F238E27FC236}">
                    <a16:creationId xmlns:a16="http://schemas.microsoft.com/office/drawing/2014/main" id="{FF1D7578-4B01-463F-8813-4FFE0C9F705C}"/>
                  </a:ext>
                </a:extLst>
              </p:cNvPr>
              <p:cNvSpPr/>
              <p:nvPr/>
            </p:nvSpPr>
            <p:spPr>
              <a:xfrm>
                <a:off x="4784767" y="4453544"/>
                <a:ext cx="2264083" cy="3233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>
                    <a:solidFill>
                      <a:schemeClr val="lt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Volume</a:t>
                </a:r>
                <a:endParaRPr sz="1400" b="1" i="0" u="none" strike="noStrike" cap="none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19" name="Shape 599">
                <a:extLst>
                  <a:ext uri="{FF2B5EF4-FFF2-40B4-BE49-F238E27FC236}">
                    <a16:creationId xmlns:a16="http://schemas.microsoft.com/office/drawing/2014/main" id="{4C9B759B-68BF-4526-A8C7-0DD32A7450AC}"/>
                  </a:ext>
                </a:extLst>
              </p:cNvPr>
              <p:cNvSpPr/>
              <p:nvPr/>
            </p:nvSpPr>
            <p:spPr>
              <a:xfrm>
                <a:off x="7048850" y="4453543"/>
                <a:ext cx="2276163" cy="323336"/>
              </a:xfrm>
              <a:prstGeom prst="rect">
                <a:avLst/>
              </a:prstGeom>
              <a:solidFill>
                <a:srgbClr val="CC00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400" b="1" i="0" u="none" strike="noStrike" cap="none">
                    <a:solidFill>
                      <a:schemeClr val="lt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iSCSI LUN</a:t>
                </a:r>
                <a:endParaRPr sz="14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597" name="Shape 597"/>
            <p:cNvSpPr/>
            <p:nvPr/>
          </p:nvSpPr>
          <p:spPr>
            <a:xfrm>
              <a:off x="5824955" y="3346182"/>
              <a:ext cx="2948026" cy="2563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Storage Pool</a:t>
              </a:r>
              <a:endParaRPr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2" name="內容版面配置區 1">
            <a:extLst>
              <a:ext uri="{FF2B5EF4-FFF2-40B4-BE49-F238E27FC236}">
                <a16:creationId xmlns:a16="http://schemas.microsoft.com/office/drawing/2014/main" id="{2C3E354B-2177-4ED4-A0EB-7025F873B108}"/>
              </a:ext>
            </a:extLst>
          </p:cNvPr>
          <p:cNvSpPr txBox="1">
            <a:spLocks/>
          </p:cNvSpPr>
          <p:nvPr/>
        </p:nvSpPr>
        <p:spPr>
          <a:xfrm>
            <a:off x="5130921" y="1193076"/>
            <a:ext cx="3314521" cy="895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6600"/>
              </a:buClr>
              <a:buSzPct val="85000"/>
              <a:buFont typeface="Wingdings" pitchFamily="2" charset="2"/>
              <a:buChar char="l"/>
              <a:defRPr sz="2000" b="1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b="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New SSD Cache: Taking snapshots no longer require flushing, enabling high frequency snapshots with SSD cache included.</a:t>
            </a:r>
            <a:endParaRPr kumimoji="1" lang="en-US" altLang="zh-TW" sz="1600" dirty="0">
              <a:latin typeface="+mj-lt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7C297FB-A2CE-4719-86BA-D7823D706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35397"/>
          <a:stretch/>
        </p:blipFill>
        <p:spPr>
          <a:xfrm>
            <a:off x="352651" y="6107048"/>
            <a:ext cx="4522934" cy="116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55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1">
            <a:extLst>
              <a:ext uri="{FF2B5EF4-FFF2-40B4-BE49-F238E27FC236}">
                <a16:creationId xmlns:a16="http://schemas.microsoft.com/office/drawing/2014/main" id="{875D8730-99D8-4E93-870F-F9EC1CFE845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0086" y="2432351"/>
            <a:ext cx="8093966" cy="1101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4800"/>
            </a:pPr>
            <a:r>
              <a:rPr lang="en-US" altLang="zh-TW" sz="4400" dirty="0">
                <a:latin typeface="+mj-lt"/>
                <a:ea typeface="Microsoft JhengHei"/>
                <a:cs typeface="Microsoft JhengHei"/>
                <a:sym typeface="Microsoft JhengHei"/>
              </a:rPr>
              <a:t>Storage Space Management and Monitoring</a:t>
            </a:r>
            <a:endParaRPr lang="zh-TW" sz="4400" b="0" dirty="0">
              <a:latin typeface="+mj-lt"/>
              <a:ea typeface="Microsoft JhengHei"/>
            </a:endParaRPr>
          </a:p>
        </p:txBody>
      </p:sp>
      <p:sp>
        <p:nvSpPr>
          <p:cNvPr id="13" name="Shape 73">
            <a:extLst>
              <a:ext uri="{FF2B5EF4-FFF2-40B4-BE49-F238E27FC236}">
                <a16:creationId xmlns:a16="http://schemas.microsoft.com/office/drawing/2014/main" id="{6ABD9F90-8953-4FFC-9158-C2843A17E8B4}"/>
              </a:ext>
            </a:extLst>
          </p:cNvPr>
          <p:cNvSpPr/>
          <p:nvPr/>
        </p:nvSpPr>
        <p:spPr>
          <a:xfrm>
            <a:off x="1453760" y="1456141"/>
            <a:ext cx="6461309" cy="48529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">
                <a:srgbClr val="000000">
                  <a:alpha val="0"/>
                </a:srgbClr>
              </a:gs>
              <a:gs pos="24000">
                <a:srgbClr val="000000"/>
              </a:gs>
              <a:gs pos="78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Shape 75" descr="NAS.png">
            <a:extLst>
              <a:ext uri="{FF2B5EF4-FFF2-40B4-BE49-F238E27FC236}">
                <a16:creationId xmlns:a16="http://schemas.microsoft.com/office/drawing/2014/main" id="{B514AA5E-E20A-45C6-A4FE-EB8B49E9985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093" y="1323417"/>
            <a:ext cx="2471715" cy="7507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72">
            <a:extLst>
              <a:ext uri="{FF2B5EF4-FFF2-40B4-BE49-F238E27FC236}">
                <a16:creationId xmlns:a16="http://schemas.microsoft.com/office/drawing/2014/main" id="{4F307E0B-55D5-42AF-8954-6B52347BCCD1}"/>
              </a:ext>
            </a:extLst>
          </p:cNvPr>
          <p:cNvSpPr txBox="1">
            <a:spLocks/>
          </p:cNvSpPr>
          <p:nvPr/>
        </p:nvSpPr>
        <p:spPr>
          <a:xfrm>
            <a:off x="5115860" y="1363150"/>
            <a:ext cx="2124184" cy="491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Preview</a:t>
            </a:r>
            <a:endParaRPr lang="zh-TW" dirty="0"/>
          </a:p>
        </p:txBody>
      </p:sp>
      <p:pic>
        <p:nvPicPr>
          <p:cNvPr id="19" name="Shape 74" descr="NAS.png">
            <a:extLst>
              <a:ext uri="{FF2B5EF4-FFF2-40B4-BE49-F238E27FC236}">
                <a16:creationId xmlns:a16="http://schemas.microsoft.com/office/drawing/2014/main" id="{B1B5E7AD-BBEB-4EBA-A7B6-2BC2D0C058D3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878" y="641809"/>
            <a:ext cx="3048837" cy="1823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409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>
            <a:extLst>
              <a:ext uri="{FF2B5EF4-FFF2-40B4-BE49-F238E27FC236}">
                <a16:creationId xmlns:a16="http://schemas.microsoft.com/office/drawing/2014/main" id="{90182698-7D2A-4CB0-94A5-C0B6E5BC5EAD}"/>
              </a:ext>
            </a:extLst>
          </p:cNvPr>
          <p:cNvSpPr txBox="1">
            <a:spLocks/>
          </p:cNvSpPr>
          <p:nvPr/>
        </p:nvSpPr>
        <p:spPr>
          <a:xfrm>
            <a:off x="226441" y="1937915"/>
            <a:ext cx="5638649" cy="15870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 panose="020B0604030504040204" pitchFamily="34" charset="-120"/>
                <a:cs typeface="+mj-cs"/>
              </a:defRPr>
            </a:lvl1pPr>
          </a:lstStyle>
          <a:p>
            <a:pPr>
              <a:spcAft>
                <a:spcPts val="1200"/>
              </a:spcAft>
              <a:buClrTx/>
              <a:buFontTx/>
            </a:pPr>
            <a:r>
              <a:rPr lang="en-US" altLang="zh-TW" dirty="0">
                <a:solidFill>
                  <a:srgbClr val="FFFFFF"/>
                </a:solidFill>
                <a:cs typeface="Microsoft JhengHei"/>
                <a:sym typeface="Microsoft JhengHei"/>
              </a:rPr>
              <a:t>Flexibility Storage Management</a:t>
            </a:r>
          </a:p>
          <a:p>
            <a:pPr marL="457200" indent="-41910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3000"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Volume Shrink and Convert</a:t>
            </a:r>
          </a:p>
          <a:p>
            <a:pPr marL="457200" indent="-41910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3000"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VJBOD Support </a:t>
            </a:r>
            <a:r>
              <a:rPr lang="en-US" altLang="zh-TW" sz="2400" dirty="0" err="1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iSER</a:t>
            </a:r>
            <a:endParaRPr lang="en-US" altLang="zh-TW" sz="2400" dirty="0">
              <a:solidFill>
                <a:srgbClr val="FFFFFF"/>
              </a:solidFill>
              <a:ea typeface="Microsoft JhengHei"/>
              <a:cs typeface="Microsoft JhengHei"/>
              <a:sym typeface="Microsoft JhengHei"/>
            </a:endParaRPr>
          </a:p>
          <a:p>
            <a:pPr marL="457200" indent="-41910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3000"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Seagate </a:t>
            </a:r>
            <a:r>
              <a:rPr lang="en-US" altLang="zh-TW" sz="2400" dirty="0" err="1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IronWolf</a:t>
            </a: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 Health</a:t>
            </a:r>
            <a:b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Management</a:t>
            </a:r>
            <a:endParaRPr lang="en-US" sz="2400" dirty="0">
              <a:solidFill>
                <a:srgbClr val="FFFFFF"/>
              </a:solidFill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577077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93314" y="1"/>
            <a:ext cx="10602370" cy="527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" name="Shape 616"/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89">
            <a:extLst>
              <a:ext uri="{FF2B5EF4-FFF2-40B4-BE49-F238E27FC236}">
                <a16:creationId xmlns:a16="http://schemas.microsoft.com/office/drawing/2014/main" id="{165E9511-1F9B-4FDF-8FAE-01624BFE9142}"/>
              </a:ext>
            </a:extLst>
          </p:cNvPr>
          <p:cNvSpPr/>
          <p:nvPr/>
        </p:nvSpPr>
        <p:spPr>
          <a:xfrm>
            <a:off x="0" y="3552092"/>
            <a:ext cx="8505173" cy="1591408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200" b="0" i="0" u="none" strike="noStrike" cap="none" dirty="0">
              <a:solidFill>
                <a:srgbClr val="161D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390">
            <a:extLst>
              <a:ext uri="{FF2B5EF4-FFF2-40B4-BE49-F238E27FC236}">
                <a16:creationId xmlns:a16="http://schemas.microsoft.com/office/drawing/2014/main" id="{CE63CFFE-63E5-4D47-BFA8-900DAB89FBCE}"/>
              </a:ext>
            </a:extLst>
          </p:cNvPr>
          <p:cNvSpPr txBox="1"/>
          <p:nvPr/>
        </p:nvSpPr>
        <p:spPr>
          <a:xfrm>
            <a:off x="232186" y="4481491"/>
            <a:ext cx="8272988" cy="66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2000" b="1" dirty="0">
                <a:solidFill>
                  <a:srgbClr val="0070C0"/>
                </a:solidFill>
              </a:rPr>
              <a:t>My storage space is not enough to store both data &amp; snapshots?</a:t>
            </a:r>
            <a:endParaRPr lang="en-US" altLang="zh-TW" sz="2000" dirty="0">
              <a:solidFill>
                <a:srgbClr val="0070C0"/>
              </a:solidFill>
            </a:endParaRPr>
          </a:p>
          <a:p>
            <a:r>
              <a:rPr lang="en-US" altLang="zh-TW" sz="2000" b="1" dirty="0">
                <a:solidFill>
                  <a:srgbClr val="0070C0"/>
                </a:solidFill>
              </a:rPr>
              <a:t>My HDD become abnormal but the status still shows good?</a:t>
            </a:r>
            <a:endParaRPr lang="en-US" altLang="zh-TW" sz="2000" dirty="0">
              <a:solidFill>
                <a:srgbClr val="0070C0"/>
              </a:solidFill>
            </a:endParaRPr>
          </a:p>
          <a:p>
            <a:br>
              <a:rPr lang="en-US" altLang="zh-TW" sz="2000" dirty="0">
                <a:solidFill>
                  <a:srgbClr val="0070C0"/>
                </a:solidFill>
              </a:rPr>
            </a:br>
            <a:endParaRPr lang="zh-TW" altLang="en-US" sz="1600" b="1" dirty="0">
              <a:solidFill>
                <a:srgbClr val="0070C0"/>
              </a:solidFill>
            </a:endParaRPr>
          </a:p>
        </p:txBody>
      </p:sp>
      <p:sp>
        <p:nvSpPr>
          <p:cNvPr id="7" name="圓角矩形 8">
            <a:extLst>
              <a:ext uri="{FF2B5EF4-FFF2-40B4-BE49-F238E27FC236}">
                <a16:creationId xmlns:a16="http://schemas.microsoft.com/office/drawing/2014/main" id="{ED8E5F97-CBD1-4BD0-BAB9-D3E926F92C8E}"/>
              </a:ext>
            </a:extLst>
          </p:cNvPr>
          <p:cNvSpPr/>
          <p:nvPr/>
        </p:nvSpPr>
        <p:spPr>
          <a:xfrm>
            <a:off x="232184" y="3497043"/>
            <a:ext cx="2095379" cy="566957"/>
          </a:xfrm>
          <a:prstGeom prst="roundRect">
            <a:avLst/>
          </a:prstGeom>
          <a:solidFill>
            <a:srgbClr val="48B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Challenge</a:t>
            </a:r>
            <a:endParaRPr lang="zh-TW" alt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7770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75140DF-08DA-4CE1-87DC-B07F6AEE3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latin typeface="+mj-lt"/>
              </a:rPr>
              <a:t>QNAP</a:t>
            </a:r>
            <a:r>
              <a:rPr lang="zh-TW" altLang="en-US" sz="2800" dirty="0">
                <a:latin typeface="+mj-lt"/>
              </a:rPr>
              <a:t> </a:t>
            </a:r>
            <a:r>
              <a:rPr lang="en-US" altLang="zh-TW" sz="2800" dirty="0">
                <a:latin typeface="+mj-lt"/>
              </a:rPr>
              <a:t>Flexibility Storage Configuration</a:t>
            </a:r>
            <a:endParaRPr lang="zh-TW" altLang="en-US" sz="2800" dirty="0">
              <a:latin typeface="+mj-lt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A3DEC8C-CBBC-41A3-B7DF-948AE2125B2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5775" y="1155496"/>
            <a:ext cx="9213610" cy="1489599"/>
          </a:xfrm>
        </p:spPr>
        <p:txBody>
          <a:bodyPr>
            <a:normAutofit/>
          </a:bodyPr>
          <a:lstStyle/>
          <a:p>
            <a:r>
              <a:rPr lang="en-US" altLang="zh-TW" sz="1800" dirty="0"/>
              <a:t>Already support various configurations with storage pool </a:t>
            </a:r>
          </a:p>
          <a:p>
            <a:pPr marL="0" indent="0">
              <a:buNone/>
            </a:pPr>
            <a:r>
              <a:rPr lang="en-US" altLang="zh-TW" sz="1800" dirty="0"/>
              <a:t>     Guaranteed Space</a:t>
            </a:r>
            <a:r>
              <a:rPr lang="zh-TW" altLang="en-US" sz="1800" dirty="0"/>
              <a:t>：</a:t>
            </a:r>
            <a:r>
              <a:rPr lang="en-US" altLang="zh-TW" sz="1800" dirty="0"/>
              <a:t>Think volume and Block-based</a:t>
            </a:r>
            <a:r>
              <a:rPr lang="zh-TW" altLang="en-US" sz="1800" dirty="0"/>
              <a:t> </a:t>
            </a:r>
            <a:r>
              <a:rPr lang="en-US" altLang="zh-TW" sz="1800" dirty="0" err="1"/>
              <a:t>iSCSI</a:t>
            </a:r>
            <a:r>
              <a:rPr lang="zh-TW" altLang="en-US" sz="1800" dirty="0"/>
              <a:t> </a:t>
            </a:r>
            <a:r>
              <a:rPr lang="en-US" altLang="zh-TW" sz="1800" dirty="0"/>
              <a:t>LUN</a:t>
            </a:r>
          </a:p>
          <a:p>
            <a:pPr marL="0" indent="0">
              <a:buNone/>
            </a:pPr>
            <a:r>
              <a:rPr lang="en-US" altLang="zh-TW" sz="1800" dirty="0"/>
              <a:t>     Thin-provisioning</a:t>
            </a:r>
            <a:r>
              <a:rPr lang="zh-TW" altLang="en-US" sz="1800" dirty="0"/>
              <a:t>：</a:t>
            </a:r>
            <a:r>
              <a:rPr lang="en-US" altLang="zh-TW" sz="1800" dirty="0"/>
              <a:t>Thin Volume and Block-based </a:t>
            </a:r>
            <a:r>
              <a:rPr lang="en-US" altLang="zh-TW" sz="1800" dirty="0" err="1"/>
              <a:t>iSCSI</a:t>
            </a:r>
            <a:r>
              <a:rPr lang="zh-TW" altLang="en-US" sz="1800" dirty="0"/>
              <a:t> </a:t>
            </a:r>
            <a:r>
              <a:rPr lang="en-US" altLang="zh-TW" sz="1800" dirty="0"/>
              <a:t>LUN</a:t>
            </a:r>
          </a:p>
          <a:p>
            <a:pPr marL="0" indent="0">
              <a:buNone/>
            </a:pPr>
            <a:r>
              <a:rPr lang="en-US" altLang="zh-TW" sz="1800" dirty="0"/>
              <a:t>     Other functions</a:t>
            </a:r>
            <a:r>
              <a:rPr lang="zh-TW" altLang="en-US" sz="1800" dirty="0"/>
              <a:t>：</a:t>
            </a:r>
            <a:r>
              <a:rPr lang="en-US" altLang="zh-TW" sz="1800" dirty="0"/>
              <a:t>Encryption of Thick/Thin Volume and File-based iSCSI LUN</a:t>
            </a:r>
            <a:endParaRPr lang="zh-TW" altLang="en-US" sz="18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1C7040-59E6-46FE-B45A-D8E37EB8F131}"/>
              </a:ext>
            </a:extLst>
          </p:cNvPr>
          <p:cNvSpPr/>
          <p:nvPr/>
        </p:nvSpPr>
        <p:spPr>
          <a:xfrm>
            <a:off x="415041" y="3818307"/>
            <a:ext cx="8364948" cy="29297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Storage Pool</a:t>
            </a:r>
            <a:endParaRPr lang="zh-TW" altLang="en-US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99898A8-19D7-494D-ADF6-887AB411A760}"/>
              </a:ext>
            </a:extLst>
          </p:cNvPr>
          <p:cNvSpPr/>
          <p:nvPr/>
        </p:nvSpPr>
        <p:spPr>
          <a:xfrm>
            <a:off x="426718" y="3278401"/>
            <a:ext cx="1538108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Thick Volume</a:t>
            </a:r>
            <a:endParaRPr lang="zh-TW" altLang="en-US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D676248-DBD4-4349-BF20-4F0AF0673A8F}"/>
              </a:ext>
            </a:extLst>
          </p:cNvPr>
          <p:cNvSpPr/>
          <p:nvPr/>
        </p:nvSpPr>
        <p:spPr>
          <a:xfrm>
            <a:off x="2364191" y="3289152"/>
            <a:ext cx="1891578" cy="35814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Block-based LUN</a:t>
            </a:r>
            <a:endParaRPr lang="zh-TW" altLang="en-US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A5E7D6F-7EF7-4455-8CE6-4205E6AFB432}"/>
              </a:ext>
            </a:extLst>
          </p:cNvPr>
          <p:cNvSpPr/>
          <p:nvPr/>
        </p:nvSpPr>
        <p:spPr>
          <a:xfrm>
            <a:off x="407670" y="4527887"/>
            <a:ext cx="98298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HDD</a:t>
            </a:r>
            <a:endParaRPr lang="zh-TW" altLang="en-US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70ACEFF-EE53-4C46-9C5A-E0219060AB36}"/>
              </a:ext>
            </a:extLst>
          </p:cNvPr>
          <p:cNvSpPr/>
          <p:nvPr/>
        </p:nvSpPr>
        <p:spPr>
          <a:xfrm>
            <a:off x="1469277" y="4527887"/>
            <a:ext cx="93726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/>
              <a:t>HDD</a:t>
            </a:r>
            <a:endParaRPr lang="zh-TW" altLang="en-US" b="1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6C3F15A-C767-4214-85FC-891E114EE887}"/>
              </a:ext>
            </a:extLst>
          </p:cNvPr>
          <p:cNvSpPr/>
          <p:nvPr/>
        </p:nvSpPr>
        <p:spPr>
          <a:xfrm>
            <a:off x="2485164" y="4527887"/>
            <a:ext cx="97536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/>
              <a:t>HDD</a:t>
            </a:r>
            <a:endParaRPr lang="zh-TW" altLang="en-US" b="1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B750DDF-BB28-4206-9D97-85B4CAB148CA}"/>
              </a:ext>
            </a:extLst>
          </p:cNvPr>
          <p:cNvSpPr/>
          <p:nvPr/>
        </p:nvSpPr>
        <p:spPr>
          <a:xfrm>
            <a:off x="3539151" y="4527887"/>
            <a:ext cx="98298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/>
              <a:t>HDD</a:t>
            </a:r>
            <a:endParaRPr lang="zh-TW" altLang="en-US" b="1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4982461-2AD0-41CD-BA20-4C795F315D2E}"/>
              </a:ext>
            </a:extLst>
          </p:cNvPr>
          <p:cNvSpPr/>
          <p:nvPr/>
        </p:nvSpPr>
        <p:spPr>
          <a:xfrm>
            <a:off x="4600758" y="4527887"/>
            <a:ext cx="97536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/>
              <a:t>HDD</a:t>
            </a:r>
            <a:endParaRPr lang="zh-TW" altLang="en-US" b="1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0928B3A-518A-4DE3-8B54-9C4FB982CFC9}"/>
              </a:ext>
            </a:extLst>
          </p:cNvPr>
          <p:cNvSpPr/>
          <p:nvPr/>
        </p:nvSpPr>
        <p:spPr>
          <a:xfrm>
            <a:off x="5654745" y="4527887"/>
            <a:ext cx="98298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/>
              <a:t>HDD</a:t>
            </a:r>
            <a:endParaRPr lang="zh-TW" altLang="en-US" b="1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4664525-5AF1-428A-A819-601A6A645A19}"/>
              </a:ext>
            </a:extLst>
          </p:cNvPr>
          <p:cNvSpPr/>
          <p:nvPr/>
        </p:nvSpPr>
        <p:spPr>
          <a:xfrm flipV="1">
            <a:off x="4833895" y="2761299"/>
            <a:ext cx="1990098" cy="3519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D92FA2D-C6A6-407A-A1BA-6448E69F00EE}"/>
              </a:ext>
            </a:extLst>
          </p:cNvPr>
          <p:cNvSpPr/>
          <p:nvPr/>
        </p:nvSpPr>
        <p:spPr>
          <a:xfrm flipV="1">
            <a:off x="2364193" y="3284637"/>
            <a:ext cx="2344470" cy="36265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333E10E-5D04-4166-8ED1-C391B9DA8937}"/>
              </a:ext>
            </a:extLst>
          </p:cNvPr>
          <p:cNvSpPr/>
          <p:nvPr/>
        </p:nvSpPr>
        <p:spPr>
          <a:xfrm>
            <a:off x="4833895" y="2768020"/>
            <a:ext cx="1468663" cy="35814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Thin Volume</a:t>
            </a:r>
            <a:endParaRPr lang="zh-TW" altLang="en-US" b="1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8AE0C6D-2B23-4021-8238-DEB6293EAEAC}"/>
              </a:ext>
            </a:extLst>
          </p:cNvPr>
          <p:cNvSpPr/>
          <p:nvPr/>
        </p:nvSpPr>
        <p:spPr>
          <a:xfrm flipV="1">
            <a:off x="426720" y="3284638"/>
            <a:ext cx="1838909" cy="3518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FC12960-DB5F-4861-8C66-65A3871DD70F}"/>
              </a:ext>
            </a:extLst>
          </p:cNvPr>
          <p:cNvSpPr/>
          <p:nvPr/>
        </p:nvSpPr>
        <p:spPr>
          <a:xfrm flipV="1">
            <a:off x="4833895" y="3295388"/>
            <a:ext cx="1997655" cy="3519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DE58370-031D-472E-8F1A-DD11EBE69FC6}"/>
              </a:ext>
            </a:extLst>
          </p:cNvPr>
          <p:cNvSpPr/>
          <p:nvPr/>
        </p:nvSpPr>
        <p:spPr>
          <a:xfrm>
            <a:off x="4833895" y="3289149"/>
            <a:ext cx="1483777" cy="35814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Thin Volume</a:t>
            </a:r>
            <a:endParaRPr lang="zh-TW" altLang="en-US" b="1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C9F80A6-B60A-4A09-A75E-F68A0D9E4B01}"/>
              </a:ext>
            </a:extLst>
          </p:cNvPr>
          <p:cNvSpPr/>
          <p:nvPr/>
        </p:nvSpPr>
        <p:spPr>
          <a:xfrm>
            <a:off x="6914678" y="3277565"/>
            <a:ext cx="1828801" cy="35814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Encrypted Volume</a:t>
            </a:r>
            <a:endParaRPr lang="zh-TW" altLang="en-US" b="1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971B361-97EB-459F-840E-12210690F4F1}"/>
              </a:ext>
            </a:extLst>
          </p:cNvPr>
          <p:cNvSpPr/>
          <p:nvPr/>
        </p:nvSpPr>
        <p:spPr>
          <a:xfrm>
            <a:off x="6716352" y="4527887"/>
            <a:ext cx="98298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/>
              <a:t>HDD</a:t>
            </a:r>
            <a:endParaRPr lang="zh-TW" altLang="en-US" b="1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ACBBB0B-2F6B-4812-ABB7-EC9A511BB8C6}"/>
              </a:ext>
            </a:extLst>
          </p:cNvPr>
          <p:cNvSpPr/>
          <p:nvPr/>
        </p:nvSpPr>
        <p:spPr>
          <a:xfrm>
            <a:off x="7777959" y="4527887"/>
            <a:ext cx="98298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/>
              <a:t>HDD</a:t>
            </a:r>
            <a:endParaRPr lang="zh-TW" altLang="en-US" b="1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046F10F1-5E43-41FD-8BF4-97804EC7A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371" y="2735826"/>
            <a:ext cx="486618" cy="486618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F7485D33-4229-4CB8-95FB-910372921AFC}"/>
              </a:ext>
            </a:extLst>
          </p:cNvPr>
          <p:cNvSpPr/>
          <p:nvPr/>
        </p:nvSpPr>
        <p:spPr>
          <a:xfrm>
            <a:off x="400050" y="4183379"/>
            <a:ext cx="8379939" cy="26068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RAID</a:t>
            </a:r>
            <a:endParaRPr lang="zh-TW" altLang="en-US" b="1" dirty="0"/>
          </a:p>
        </p:txBody>
      </p:sp>
      <p:pic>
        <p:nvPicPr>
          <p:cNvPr id="33" name="Picture 14" descr="ç¸éåç">
            <a:extLst>
              <a:ext uri="{FF2B5EF4-FFF2-40B4-BE49-F238E27FC236}">
                <a16:creationId xmlns:a16="http://schemas.microsoft.com/office/drawing/2014/main" id="{E1478579-220D-429E-89FC-FCEDB19E7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2750365"/>
            <a:ext cx="455934" cy="45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Shape 81">
            <a:extLst>
              <a:ext uri="{FF2B5EF4-FFF2-40B4-BE49-F238E27FC236}">
                <a16:creationId xmlns:a16="http://schemas.microsoft.com/office/drawing/2014/main" id="{E80C6397-5594-406F-8D26-77A7DDB5B22A}"/>
              </a:ext>
            </a:extLst>
          </p:cNvPr>
          <p:cNvSpPr txBox="1"/>
          <p:nvPr/>
        </p:nvSpPr>
        <p:spPr>
          <a:xfrm>
            <a:off x="852638" y="2937249"/>
            <a:ext cx="1318562" cy="4058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1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File-based LUN</a:t>
            </a:r>
            <a:endParaRPr lang="zh-TW" sz="11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601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8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 the Past, Space Allocation Need to be Careful</a:t>
            </a:r>
            <a:endParaRPr sz="2800" i="0" u="none" strike="noStrike" cap="none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1670841-EF1A-F440-8D48-ECA1216F665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5775" y="1071563"/>
            <a:ext cx="8658225" cy="11128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dirty="0"/>
              <a:t>Allocate all space to thick volume: free space cannot be utilized</a:t>
            </a:r>
          </a:p>
          <a:p>
            <a:r>
              <a:rPr lang="en-US" altLang="zh-TW" dirty="0"/>
              <a:t>Over-subscripted space to thin volume: some volume cannot be used</a:t>
            </a:r>
            <a:endParaRPr lang="zh-TW" altLang="en-US" dirty="0"/>
          </a:p>
          <a:p>
            <a:r>
              <a:rPr lang="en-US" altLang="zh-TW" dirty="0"/>
              <a:t>When Storage Pool Space is limited, snapshot can be auto recycled 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628" name="Shape 628"/>
          <p:cNvSpPr/>
          <p:nvPr/>
        </p:nvSpPr>
        <p:spPr>
          <a:xfrm>
            <a:off x="2167055" y="2404412"/>
            <a:ext cx="4917801" cy="1316578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Shape 630"/>
          <p:cNvSpPr/>
          <p:nvPr/>
        </p:nvSpPr>
        <p:spPr>
          <a:xfrm>
            <a:off x="2167055" y="3720990"/>
            <a:ext cx="2470475" cy="1282481"/>
          </a:xfrm>
          <a:prstGeom prst="rect">
            <a:avLst/>
          </a:prstGeom>
          <a:solidFill>
            <a:schemeClr val="tx2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Shape 643"/>
          <p:cNvSpPr/>
          <p:nvPr/>
        </p:nvSpPr>
        <p:spPr>
          <a:xfrm>
            <a:off x="5841962" y="2674810"/>
            <a:ext cx="1189518" cy="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endParaRPr sz="18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Shape 631">
            <a:extLst>
              <a:ext uri="{FF2B5EF4-FFF2-40B4-BE49-F238E27FC236}">
                <a16:creationId xmlns:a16="http://schemas.microsoft.com/office/drawing/2014/main" id="{5A8D23A4-B087-466D-B851-06332C4A8974}"/>
              </a:ext>
            </a:extLst>
          </p:cNvPr>
          <p:cNvSpPr/>
          <p:nvPr/>
        </p:nvSpPr>
        <p:spPr>
          <a:xfrm>
            <a:off x="4643791" y="2405528"/>
            <a:ext cx="1279909" cy="2048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Shape 631"/>
          <p:cNvSpPr/>
          <p:nvPr/>
        </p:nvSpPr>
        <p:spPr>
          <a:xfrm>
            <a:off x="4642433" y="4461384"/>
            <a:ext cx="1273648" cy="542087"/>
          </a:xfrm>
          <a:prstGeom prst="rect">
            <a:avLst/>
          </a:prstGeom>
          <a:solidFill>
            <a:srgbClr val="00B0F0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630">
            <a:extLst>
              <a:ext uri="{FF2B5EF4-FFF2-40B4-BE49-F238E27FC236}">
                <a16:creationId xmlns:a16="http://schemas.microsoft.com/office/drawing/2014/main" id="{BF71CA92-0005-471D-93F0-981D5EDCC6E2}"/>
              </a:ext>
            </a:extLst>
          </p:cNvPr>
          <p:cNvSpPr/>
          <p:nvPr/>
        </p:nvSpPr>
        <p:spPr>
          <a:xfrm>
            <a:off x="2166439" y="2411937"/>
            <a:ext cx="2470475" cy="1316579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9" name="Shape 639" descr="D:\工作進行中\20170911直播母版16比9\各場PPT元素\20171206\人-04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2570" y="3268070"/>
            <a:ext cx="1347477" cy="14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Shape 64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8873" y="3755611"/>
            <a:ext cx="581899" cy="5818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78603EF-6C54-4AAE-8CB8-25FB32DEFA1A}"/>
              </a:ext>
            </a:extLst>
          </p:cNvPr>
          <p:cNvSpPr/>
          <p:nvPr/>
        </p:nvSpPr>
        <p:spPr>
          <a:xfrm>
            <a:off x="2662570" y="4469357"/>
            <a:ext cx="1726769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Thick Volume</a:t>
            </a:r>
            <a:endParaRPr lang="zh-TW" altLang="en-US" sz="1800" dirty="0">
              <a:solidFill>
                <a:schemeClr val="bg1"/>
              </a:solidFill>
            </a:endParaRPr>
          </a:p>
        </p:txBody>
      </p:sp>
      <p:sp>
        <p:nvSpPr>
          <p:cNvPr id="641" name="Shape 641"/>
          <p:cNvSpPr/>
          <p:nvPr/>
        </p:nvSpPr>
        <p:spPr>
          <a:xfrm>
            <a:off x="2022516" y="2685972"/>
            <a:ext cx="2810001" cy="84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One thick volume: Free space is still allocated</a:t>
            </a:r>
            <a:endParaRPr lang="zh-TW" altLang="en-US" sz="16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3" name="Shape 631">
            <a:extLst>
              <a:ext uri="{FF2B5EF4-FFF2-40B4-BE49-F238E27FC236}">
                <a16:creationId xmlns:a16="http://schemas.microsoft.com/office/drawing/2014/main" id="{A3AC101D-5BB6-44DF-AA47-E1DDBF41F440}"/>
              </a:ext>
            </a:extLst>
          </p:cNvPr>
          <p:cNvSpPr/>
          <p:nvPr/>
        </p:nvSpPr>
        <p:spPr>
          <a:xfrm>
            <a:off x="5908444" y="2710003"/>
            <a:ext cx="1168792" cy="2293468"/>
          </a:xfrm>
          <a:prstGeom prst="rect">
            <a:avLst/>
          </a:prstGeom>
          <a:solidFill>
            <a:srgbClr val="00B0F0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631">
            <a:extLst>
              <a:ext uri="{FF2B5EF4-FFF2-40B4-BE49-F238E27FC236}">
                <a16:creationId xmlns:a16="http://schemas.microsoft.com/office/drawing/2014/main" id="{8D44FEC9-D40F-4FAD-9E77-386A7A2C8E9C}"/>
              </a:ext>
            </a:extLst>
          </p:cNvPr>
          <p:cNvSpPr/>
          <p:nvPr/>
        </p:nvSpPr>
        <p:spPr>
          <a:xfrm>
            <a:off x="5912263" y="2404411"/>
            <a:ext cx="1168792" cy="3123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5" name="Shape 635"/>
          <p:cNvGrpSpPr/>
          <p:nvPr/>
        </p:nvGrpSpPr>
        <p:grpSpPr>
          <a:xfrm>
            <a:off x="4851927" y="3190301"/>
            <a:ext cx="1987438" cy="1463722"/>
            <a:chOff x="6408904" y="2940496"/>
            <a:chExt cx="2554271" cy="1881187"/>
          </a:xfrm>
        </p:grpSpPr>
        <p:pic>
          <p:nvPicPr>
            <p:cNvPr id="636" name="Shape 636" descr="D:\工作進行中\20170911直播母版16比9\各場PPT元素\20171206\人-04.png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2571" y="2940496"/>
              <a:ext cx="1731790" cy="1881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Shape 637" descr="「File png」的圖片搜尋結果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8904" y="3981038"/>
              <a:ext cx="748425" cy="748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8" name="Shape 638" descr="相關圖片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62238" y="3925758"/>
              <a:ext cx="700937" cy="7387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6B6E6FA7-2A44-407D-ABB4-2EECA0FBFF78}"/>
              </a:ext>
            </a:extLst>
          </p:cNvPr>
          <p:cNvSpPr/>
          <p:nvPr/>
        </p:nvSpPr>
        <p:spPr>
          <a:xfrm>
            <a:off x="4824951" y="4489093"/>
            <a:ext cx="2014414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Thin Volume</a:t>
            </a:r>
            <a:endParaRPr lang="zh-TW" altLang="en-US" sz="1800" dirty="0">
              <a:solidFill>
                <a:schemeClr val="bg1"/>
              </a:solidFill>
            </a:endParaRPr>
          </a:p>
        </p:txBody>
      </p:sp>
      <p:sp>
        <p:nvSpPr>
          <p:cNvPr id="36" name="Shape 641">
            <a:extLst>
              <a:ext uri="{FF2B5EF4-FFF2-40B4-BE49-F238E27FC236}">
                <a16:creationId xmlns:a16="http://schemas.microsoft.com/office/drawing/2014/main" id="{B4509C79-E0D1-4635-8AEC-462F9C17BF8E}"/>
              </a:ext>
            </a:extLst>
          </p:cNvPr>
          <p:cNvSpPr/>
          <p:nvPr/>
        </p:nvSpPr>
        <p:spPr>
          <a:xfrm>
            <a:off x="7082313" y="3008619"/>
            <a:ext cx="1895937" cy="85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Multiple Thin Volume: Some volumes space will be limited</a:t>
            </a:r>
            <a:endParaRPr lang="zh-TW" altLang="en-US" sz="16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A767C02-B9E0-4DFE-95E6-CA30698A2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82631">
            <a:off x="748691" y="2163199"/>
            <a:ext cx="4379335" cy="9939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A58EC7C-1B00-4A89-A1B8-5972B07BEA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384077">
            <a:off x="913769" y="2688955"/>
            <a:ext cx="1389827" cy="737492"/>
          </a:xfrm>
          <a:prstGeom prst="rect">
            <a:avLst/>
          </a:prstGeom>
        </p:spPr>
      </p:pic>
      <p:grpSp>
        <p:nvGrpSpPr>
          <p:cNvPr id="632" name="Shape 632"/>
          <p:cNvGrpSpPr/>
          <p:nvPr/>
        </p:nvGrpSpPr>
        <p:grpSpPr>
          <a:xfrm>
            <a:off x="200277" y="2918016"/>
            <a:ext cx="1601785" cy="1499548"/>
            <a:chOff x="2500298" y="3526954"/>
            <a:chExt cx="1345237" cy="1259374"/>
          </a:xfrm>
        </p:grpSpPr>
        <p:pic>
          <p:nvPicPr>
            <p:cNvPr id="633" name="Shape 633" descr="D:\工作進行中\20170911直播母版16比9\各場PPT元素\20171206\人-04.png"/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00298" y="3526954"/>
              <a:ext cx="1157484" cy="1259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Shape 634" descr="「File png」的圖片搜尋結果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4678" y="4084033"/>
              <a:ext cx="630857" cy="6308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8" name="Picture 4" descr="ç¸éåç">
            <a:extLst>
              <a:ext uri="{FF2B5EF4-FFF2-40B4-BE49-F238E27FC236}">
                <a16:creationId xmlns:a16="http://schemas.microsoft.com/office/drawing/2014/main" id="{CDC24EC1-1467-48A4-9A2C-EEF9ADEF4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282" y="2411937"/>
            <a:ext cx="658833" cy="65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130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Shape 653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59533">
            <a:off x="701048" y="2610194"/>
            <a:ext cx="1500256" cy="1179567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Shape 6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dirty="0">
                <a:latin typeface="+mj-lt"/>
              </a:rPr>
              <a:t>Introduce Resize Volume Wizard </a:t>
            </a:r>
            <a:endParaRPr lang="zh-TW" altLang="en-US" b="0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D8612FB-16EB-EF48-AF4E-B6D9CAB01D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5775" y="1063625"/>
            <a:ext cx="8998225" cy="14906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altLang="zh-TW" dirty="0"/>
              <a:t>The Thick and Thin Volumes now support Resize Volume Wizard.</a:t>
            </a:r>
          </a:p>
          <a:p>
            <a:pPr fontAlgn="base"/>
            <a:r>
              <a:rPr lang="en-US" altLang="zh-TW" dirty="0"/>
              <a:t>Reduce the allocated thick volume space to free space for the storage pool, other volumes, LUN or Snapshot.</a:t>
            </a:r>
          </a:p>
          <a:p>
            <a:pPr fontAlgn="base"/>
            <a:r>
              <a:rPr lang="en-US" altLang="zh-TW" dirty="0"/>
              <a:t>Reduce the planned thin volume space to avoid risk of “Oversubscription”.  </a:t>
            </a:r>
            <a:r>
              <a:rPr lang="zh-TW" altLang="en-US" dirty="0"/>
              <a:t> </a:t>
            </a: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658" name="Shape 658"/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163" y="2793987"/>
            <a:ext cx="2695222" cy="2051269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Shape 659"/>
          <p:cNvSpPr txBox="1"/>
          <p:nvPr/>
        </p:nvSpPr>
        <p:spPr>
          <a:xfrm>
            <a:off x="6716164" y="3271370"/>
            <a:ext cx="2141509" cy="124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1600" b="1" dirty="0">
                <a:latin typeface="+mj-lt"/>
              </a:rPr>
              <a:t>The space that thin volume has planned but its storage pool cannot currently provide. </a:t>
            </a:r>
            <a:endParaRPr sz="1600" b="1" i="0" u="none" strike="noStrike" cap="none" dirty="0">
              <a:solidFill>
                <a:srgbClr val="0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0" name="Shape 660"/>
          <p:cNvSpPr/>
          <p:nvPr/>
        </p:nvSpPr>
        <p:spPr>
          <a:xfrm>
            <a:off x="223522" y="4245263"/>
            <a:ext cx="4463100" cy="351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Storage Pool</a:t>
            </a:r>
            <a:endParaRPr sz="14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1" name="Shape 661"/>
          <p:cNvSpPr/>
          <p:nvPr/>
        </p:nvSpPr>
        <p:spPr>
          <a:xfrm>
            <a:off x="244621" y="3894199"/>
            <a:ext cx="3133831" cy="35106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Think Volume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Shape 662"/>
          <p:cNvSpPr/>
          <p:nvPr/>
        </p:nvSpPr>
        <p:spPr>
          <a:xfrm>
            <a:off x="244623" y="3894199"/>
            <a:ext cx="1579350" cy="3510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Thick Volume</a:t>
            </a:r>
            <a:endParaRPr sz="14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3" name="Shape 663"/>
          <p:cNvSpPr/>
          <p:nvPr/>
        </p:nvSpPr>
        <p:spPr>
          <a:xfrm>
            <a:off x="1628089" y="3543135"/>
            <a:ext cx="1490111" cy="351064"/>
          </a:xfrm>
          <a:prstGeom prst="rect">
            <a:avLst/>
          </a:prstGeom>
          <a:solidFill>
            <a:srgbClr val="7030A0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Thin Volume</a:t>
            </a:r>
            <a:endParaRPr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4" name="Shape 664"/>
          <p:cNvSpPr/>
          <p:nvPr/>
        </p:nvSpPr>
        <p:spPr>
          <a:xfrm>
            <a:off x="4055903" y="3178003"/>
            <a:ext cx="2298308" cy="3651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Think Volume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Shape 665"/>
          <p:cNvSpPr/>
          <p:nvPr/>
        </p:nvSpPr>
        <p:spPr>
          <a:xfrm>
            <a:off x="3111166" y="3178003"/>
            <a:ext cx="1668654" cy="351064"/>
          </a:xfrm>
          <a:prstGeom prst="rect">
            <a:avLst/>
          </a:prstGeom>
          <a:solidFill>
            <a:srgbClr val="7030A0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Thin Volume</a:t>
            </a:r>
            <a:endParaRPr sz="14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6" name="Shape 666"/>
          <p:cNvSpPr/>
          <p:nvPr/>
        </p:nvSpPr>
        <p:spPr>
          <a:xfrm>
            <a:off x="4779820" y="3178003"/>
            <a:ext cx="1680360" cy="365132"/>
          </a:xfrm>
          <a:prstGeom prst="rect">
            <a:avLst/>
          </a:prstGeom>
          <a:solidFill>
            <a:srgbClr val="FF9900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b="1" dirty="0">
                <a:latin typeface="+mj-lt"/>
              </a:rPr>
              <a:t>Oversubscription</a:t>
            </a:r>
            <a:endParaRPr lang="en-US" altLang="zh-TW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67" name="Shape 667" descr="ãarrow leftãçåçæå°çµæ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254" y="2705417"/>
            <a:ext cx="1386110" cy="508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Shape 668" descr="ãarrow leftãçåçæå°çµæ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801" y="3819622"/>
            <a:ext cx="1410110" cy="517613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Shape 669"/>
          <p:cNvSpPr/>
          <p:nvPr/>
        </p:nvSpPr>
        <p:spPr>
          <a:xfrm>
            <a:off x="3104132" y="3543135"/>
            <a:ext cx="1675688" cy="349034"/>
          </a:xfrm>
          <a:prstGeom prst="rect">
            <a:avLst/>
          </a:prstGeom>
          <a:solidFill>
            <a:srgbClr val="FF9900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b="1" dirty="0">
                <a:latin typeface="+mj-lt"/>
              </a:rPr>
              <a:t>Oversubscription</a:t>
            </a:r>
            <a:endParaRPr lang="en-US" altLang="zh-TW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Shape 659">
            <a:extLst>
              <a:ext uri="{FF2B5EF4-FFF2-40B4-BE49-F238E27FC236}">
                <a16:creationId xmlns:a16="http://schemas.microsoft.com/office/drawing/2014/main" id="{9DDD078E-3F29-48C3-BE4B-0329A044BBFF}"/>
              </a:ext>
            </a:extLst>
          </p:cNvPr>
          <p:cNvSpPr txBox="1"/>
          <p:nvPr/>
        </p:nvSpPr>
        <p:spPr>
          <a:xfrm>
            <a:off x="6716164" y="2856055"/>
            <a:ext cx="2061740" cy="233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b="1" dirty="0">
                <a:solidFill>
                  <a:schemeClr val="bg1"/>
                </a:solidFill>
                <a:latin typeface="+mj-lt"/>
              </a:rPr>
              <a:t>Oversubscription</a:t>
            </a:r>
            <a:endParaRPr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255832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281859" y="1836315"/>
            <a:ext cx="5638649" cy="158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altLang="zh-TW" sz="3600" dirty="0">
                <a:solidFill>
                  <a:srgbClr val="FFFFFF"/>
                </a:solidFill>
                <a:cs typeface="Microsoft JhengHei"/>
                <a:sym typeface="Microsoft JhengHei"/>
              </a:rPr>
              <a:t>SSD Awareness Storage</a:t>
            </a:r>
            <a:r>
              <a:rPr lang="zh-TW" sz="36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:</a:t>
            </a:r>
            <a:endParaRPr sz="3600" dirty="0">
              <a:solidFill>
                <a:srgbClr val="FFFFFF"/>
              </a:solidFill>
              <a:ea typeface="Microsoft JhengHei"/>
              <a:cs typeface="Microsoft JhengHei"/>
              <a:sym typeface="Microsoft JhengHei"/>
            </a:endParaRPr>
          </a:p>
          <a:p>
            <a:pPr marL="457200" indent="-41910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3000"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Software-defined</a:t>
            </a:r>
            <a:r>
              <a:rPr lang="zh-TW" altLang="en-US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Additional </a:t>
            </a:r>
            <a:r>
              <a:rPr 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Over</a:t>
            </a: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-p</a:t>
            </a:r>
            <a:r>
              <a:rPr 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rovisioning</a:t>
            </a:r>
            <a:endParaRPr sz="2400" dirty="0">
              <a:solidFill>
                <a:srgbClr val="FFFFFF"/>
              </a:solidFill>
              <a:ea typeface="Microsoft JhengHei"/>
              <a:cs typeface="Microsoft JhengHei"/>
              <a:sym typeface="Microsoft JhengHei"/>
            </a:endParaRPr>
          </a:p>
          <a:p>
            <a:pPr marL="457200" lvl="0" indent="-41910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3000"/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SSD Write-</a:t>
            </a: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o</a:t>
            </a:r>
            <a:r>
              <a:rPr 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nly Cache</a:t>
            </a:r>
            <a:endParaRPr sz="2400" dirty="0">
              <a:solidFill>
                <a:srgbClr val="FFFFFF"/>
              </a:solidFill>
              <a:ea typeface="Microsoft JhengHei"/>
              <a:cs typeface="Microsoft JhengHei"/>
              <a:sym typeface="Microsoft JhengHei"/>
            </a:endParaRPr>
          </a:p>
          <a:p>
            <a:pPr marL="457200" lvl="0" indent="-41910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3000"/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Cache Supports </a:t>
            </a:r>
            <a:b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Single/RAID</a:t>
            </a:r>
            <a:r>
              <a:rPr 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 </a:t>
            </a:r>
            <a:br>
              <a:rPr lang="zh-TW" sz="2400" dirty="0">
                <a:solidFill>
                  <a:srgbClr val="FFFFFF"/>
                </a:solidFill>
                <a:ea typeface="Microsoft JhengHei"/>
                <a:cs typeface="Microsoft JhengHei"/>
              </a:rPr>
            </a:br>
            <a:r>
              <a:rPr 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0/</a:t>
            </a:r>
            <a:r>
              <a:rPr lang="zh-TW" sz="2400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1/</a:t>
            </a:r>
            <a:r>
              <a:rPr lang="zh-TW" sz="2400" dirty="0">
                <a:solidFill>
                  <a:srgbClr val="FFFF00"/>
                </a:solidFill>
                <a:ea typeface="Microsoft JhengHei"/>
                <a:cs typeface="Microsoft JhengHei"/>
                <a:sym typeface="Microsoft JhengHei"/>
              </a:rPr>
              <a:t>5/6</a:t>
            </a:r>
            <a:r>
              <a:rPr lang="zh-TW" sz="2400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/1</a:t>
            </a:r>
            <a:r>
              <a:rPr 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0</a:t>
            </a:r>
            <a:endParaRPr sz="2400" dirty="0">
              <a:solidFill>
                <a:srgbClr val="FFFFFF"/>
              </a:solidFill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1450851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>
            <a:spLocks noGrp="1"/>
          </p:cNvSpPr>
          <p:nvPr>
            <p:ph type="title"/>
          </p:nvPr>
        </p:nvSpPr>
        <p:spPr>
          <a:xfrm>
            <a:off x="145775" y="67830"/>
            <a:ext cx="889264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2800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en-US" altLang="zh-TW" sz="2800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800" dirty="0">
                <a:latin typeface="+mj-lt"/>
              </a:rPr>
              <a:t>Three Steps to Reduce </a:t>
            </a:r>
            <a:br>
              <a:rPr lang="en-US" altLang="zh-TW" sz="2800" dirty="0">
                <a:latin typeface="+mj-lt"/>
              </a:rPr>
            </a:br>
            <a:r>
              <a:rPr lang="en-US" altLang="zh-TW" sz="2800" dirty="0">
                <a:latin typeface="+mj-lt"/>
              </a:rPr>
              <a:t>the Volume Space</a:t>
            </a:r>
            <a:endParaRPr sz="2800" i="0" u="none" strike="noStrike" cap="none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90" name="Shape 690"/>
          <p:cNvSpPr/>
          <p:nvPr/>
        </p:nvSpPr>
        <p:spPr>
          <a:xfrm>
            <a:off x="2516720" y="2813538"/>
            <a:ext cx="787792" cy="20398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5E756315-F36C-8647-994A-15FAF9BD103C}"/>
              </a:ext>
            </a:extLst>
          </p:cNvPr>
          <p:cNvGrpSpPr/>
          <p:nvPr/>
        </p:nvGrpSpPr>
        <p:grpSpPr>
          <a:xfrm>
            <a:off x="214275" y="1534300"/>
            <a:ext cx="3929686" cy="2888101"/>
            <a:chOff x="717534" y="2132480"/>
            <a:chExt cx="3929686" cy="2888101"/>
          </a:xfrm>
        </p:grpSpPr>
        <p:grpSp>
          <p:nvGrpSpPr>
            <p:cNvPr id="20" name="Shape 444">
              <a:extLst>
                <a:ext uri="{FF2B5EF4-FFF2-40B4-BE49-F238E27FC236}">
                  <a16:creationId xmlns:a16="http://schemas.microsoft.com/office/drawing/2014/main" id="{08877B2B-1A0F-1A46-995C-834A815675CB}"/>
                </a:ext>
              </a:extLst>
            </p:cNvPr>
            <p:cNvGrpSpPr/>
            <p:nvPr/>
          </p:nvGrpSpPr>
          <p:grpSpPr>
            <a:xfrm>
              <a:off x="717534" y="2132480"/>
              <a:ext cx="3929686" cy="2888101"/>
              <a:chOff x="-11506" y="0"/>
              <a:chExt cx="3929686" cy="2888101"/>
            </a:xfrm>
          </p:grpSpPr>
          <p:sp>
            <p:nvSpPr>
              <p:cNvPr id="27" name="Shape 445">
                <a:extLst>
                  <a:ext uri="{FF2B5EF4-FFF2-40B4-BE49-F238E27FC236}">
                    <a16:creationId xmlns:a16="http://schemas.microsoft.com/office/drawing/2014/main" id="{C5D03073-0C79-4F48-8833-6EB0128F43AA}"/>
                  </a:ext>
                </a:extLst>
              </p:cNvPr>
              <p:cNvSpPr/>
              <p:nvPr/>
            </p:nvSpPr>
            <p:spPr>
              <a:xfrm>
                <a:off x="-1" y="0"/>
                <a:ext cx="3918181" cy="864096"/>
              </a:xfrm>
              <a:prstGeom prst="roundRect">
                <a:avLst>
                  <a:gd name="adj" fmla="val 10000"/>
                </a:avLst>
              </a:prstGeom>
              <a:gradFill>
                <a:gsLst>
                  <a:gs pos="0">
                    <a:srgbClr val="5D427D"/>
                  </a:gs>
                  <a:gs pos="80000">
                    <a:srgbClr val="7A57A5"/>
                  </a:gs>
                  <a:gs pos="100000">
                    <a:srgbClr val="7A56A7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28" name="Shape 446">
                <a:extLst>
                  <a:ext uri="{FF2B5EF4-FFF2-40B4-BE49-F238E27FC236}">
                    <a16:creationId xmlns:a16="http://schemas.microsoft.com/office/drawing/2014/main" id="{775C1C90-5F03-D941-95BF-3EF754F8A281}"/>
                  </a:ext>
                </a:extLst>
              </p:cNvPr>
              <p:cNvSpPr txBox="1"/>
              <p:nvPr/>
            </p:nvSpPr>
            <p:spPr>
              <a:xfrm>
                <a:off x="981632" y="0"/>
                <a:ext cx="2767267" cy="8640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r>
                  <a:rPr lang="en-US" altLang="zh-TW" sz="1600" b="1" dirty="0">
                    <a:solidFill>
                      <a:schemeClr val="bg1"/>
                    </a:solidFill>
                  </a:rPr>
                  <a:t>Ensure all the written actions of the volumes are stopped</a:t>
                </a:r>
              </a:p>
            </p:txBody>
          </p:sp>
          <p:sp>
            <p:nvSpPr>
              <p:cNvPr id="29" name="Shape 447">
                <a:extLst>
                  <a:ext uri="{FF2B5EF4-FFF2-40B4-BE49-F238E27FC236}">
                    <a16:creationId xmlns:a16="http://schemas.microsoft.com/office/drawing/2014/main" id="{836183F4-A76A-EA4D-9D2E-2959B7386C32}"/>
                  </a:ext>
                </a:extLst>
              </p:cNvPr>
              <p:cNvSpPr/>
              <p:nvPr/>
            </p:nvSpPr>
            <p:spPr>
              <a:xfrm>
                <a:off x="-11506" y="1008111"/>
                <a:ext cx="3918181" cy="864096"/>
              </a:xfrm>
              <a:prstGeom prst="roundRect">
                <a:avLst>
                  <a:gd name="adj" fmla="val 10000"/>
                </a:avLst>
              </a:prstGeom>
              <a:gradFill>
                <a:gsLst>
                  <a:gs pos="0">
                    <a:srgbClr val="34438D"/>
                  </a:gs>
                  <a:gs pos="80000">
                    <a:srgbClr val="4557BA"/>
                  </a:gs>
                  <a:gs pos="100000">
                    <a:srgbClr val="4357BD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0" name="Shape 448">
                <a:extLst>
                  <a:ext uri="{FF2B5EF4-FFF2-40B4-BE49-F238E27FC236}">
                    <a16:creationId xmlns:a16="http://schemas.microsoft.com/office/drawing/2014/main" id="{CEDA3AB2-46B9-2049-9190-A038243ED9F8}"/>
                  </a:ext>
                </a:extLst>
              </p:cNvPr>
              <p:cNvSpPr txBox="1"/>
              <p:nvPr/>
            </p:nvSpPr>
            <p:spPr>
              <a:xfrm>
                <a:off x="970186" y="1075964"/>
                <a:ext cx="2867200" cy="754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r>
                  <a:rPr lang="en-US" altLang="zh-TW" sz="1600" b="1" dirty="0">
                    <a:solidFill>
                      <a:schemeClr val="bg1"/>
                    </a:solidFill>
                  </a:rPr>
                  <a:t>Storage/Snapshot &gt; Volume Management &gt; Resize &gt; Input the reduced size</a:t>
                </a:r>
                <a:endParaRPr sz="1600" b="1" i="0" u="none" strike="noStrike" cap="none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1" name="Shape 449">
                <a:extLst>
                  <a:ext uri="{FF2B5EF4-FFF2-40B4-BE49-F238E27FC236}">
                    <a16:creationId xmlns:a16="http://schemas.microsoft.com/office/drawing/2014/main" id="{258BC43A-B21F-8D44-A729-4C2CB59D7DD7}"/>
                  </a:ext>
                </a:extLst>
              </p:cNvPr>
              <p:cNvSpPr/>
              <p:nvPr/>
            </p:nvSpPr>
            <p:spPr>
              <a:xfrm>
                <a:off x="-11506" y="2016223"/>
                <a:ext cx="3918181" cy="864096"/>
              </a:xfrm>
              <a:prstGeom prst="roundRect">
                <a:avLst>
                  <a:gd name="adj" fmla="val 10000"/>
                </a:avLst>
              </a:prstGeom>
              <a:gradFill>
                <a:gsLst>
                  <a:gs pos="0">
                    <a:srgbClr val="267098"/>
                  </a:gs>
                  <a:gs pos="73000">
                    <a:srgbClr val="2B8EAC"/>
                  </a:gs>
                  <a:gs pos="100000">
                    <a:srgbClr val="2EAAD0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2" name="Shape 450">
                <a:extLst>
                  <a:ext uri="{FF2B5EF4-FFF2-40B4-BE49-F238E27FC236}">
                    <a16:creationId xmlns:a16="http://schemas.microsoft.com/office/drawing/2014/main" id="{F940E71D-60D4-8149-ADDD-3C82C4D2EC18}"/>
                  </a:ext>
                </a:extLst>
              </p:cNvPr>
              <p:cNvSpPr txBox="1"/>
              <p:nvPr/>
            </p:nvSpPr>
            <p:spPr>
              <a:xfrm>
                <a:off x="1007352" y="2024005"/>
                <a:ext cx="2770603" cy="8640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r>
                  <a:rPr lang="en-US" altLang="zh-TW" sz="1600" b="1" dirty="0">
                    <a:solidFill>
                      <a:schemeClr val="bg1"/>
                    </a:solidFill>
                  </a:rPr>
                  <a:t>Waiting for the action to complete and continue usage!</a:t>
                </a:r>
                <a:endParaRPr sz="1600" b="1" i="0" u="none" strike="noStrike" cap="none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69EC01C-31BC-C54F-AB10-863BC6472241}"/>
                </a:ext>
              </a:extLst>
            </p:cNvPr>
            <p:cNvSpPr/>
            <p:nvPr/>
          </p:nvSpPr>
          <p:spPr>
            <a:xfrm>
              <a:off x="921574" y="3241815"/>
              <a:ext cx="49084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endParaRPr lang="zh-TW" altLang="en-US" dirty="0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083625B-B9BA-0A4C-9104-65487AB75DFF}"/>
                </a:ext>
              </a:extLst>
            </p:cNvPr>
            <p:cNvSpPr/>
            <p:nvPr/>
          </p:nvSpPr>
          <p:spPr>
            <a:xfrm>
              <a:off x="922146" y="4254745"/>
              <a:ext cx="49084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</a:t>
              </a:r>
              <a:endParaRPr lang="zh-TW" altLang="en-US" dirty="0"/>
            </a:p>
          </p:txBody>
        </p: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BAF36EED-9BFC-7744-BE70-757682B45F2B}"/>
                </a:ext>
              </a:extLst>
            </p:cNvPr>
            <p:cNvCxnSpPr>
              <a:cxnSpLocks/>
            </p:cNvCxnSpPr>
            <p:nvPr/>
          </p:nvCxnSpPr>
          <p:spPr>
            <a:xfrm>
              <a:off x="1609432" y="2132480"/>
              <a:ext cx="0" cy="8640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4965E0D2-BAE0-C140-9502-BD840D3F5E24}"/>
                </a:ext>
              </a:extLst>
            </p:cNvPr>
            <p:cNvCxnSpPr>
              <a:cxnSpLocks/>
            </p:cNvCxnSpPr>
            <p:nvPr/>
          </p:nvCxnSpPr>
          <p:spPr>
            <a:xfrm>
              <a:off x="1612240" y="3140591"/>
              <a:ext cx="0" cy="8640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A944D625-8E7C-5C4A-986E-1840E6380DA1}"/>
                </a:ext>
              </a:extLst>
            </p:cNvPr>
            <p:cNvCxnSpPr>
              <a:cxnSpLocks/>
            </p:cNvCxnSpPr>
            <p:nvPr/>
          </p:nvCxnSpPr>
          <p:spPr>
            <a:xfrm>
              <a:off x="1618819" y="4123809"/>
              <a:ext cx="0" cy="8640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569EC01C-31BC-C54F-AB10-863BC6472241}"/>
              </a:ext>
            </a:extLst>
          </p:cNvPr>
          <p:cNvSpPr/>
          <p:nvPr/>
        </p:nvSpPr>
        <p:spPr>
          <a:xfrm>
            <a:off x="396904" y="1647367"/>
            <a:ext cx="4908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 lang="zh-TW" altLang="en-US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6548" y="1645833"/>
            <a:ext cx="4824635" cy="275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883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61" descr="https://previews.123rf.com/images/everythingpossible/everythingpossible1502/everythingpossible150200183/36521380-hand-press-play-button-sign-to-start-or-initiate-projects-as-concept-Stock-Photo.jpg">
            <a:extLst>
              <a:ext uri="{FF2B5EF4-FFF2-40B4-BE49-F238E27FC236}">
                <a16:creationId xmlns:a16="http://schemas.microsoft.com/office/drawing/2014/main" id="{D2623FD7-39A6-434E-B539-BE6617F3D13F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848"/>
            <a:ext cx="9322554" cy="52443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698">
            <a:extLst>
              <a:ext uri="{FF2B5EF4-FFF2-40B4-BE49-F238E27FC236}">
                <a16:creationId xmlns:a16="http://schemas.microsoft.com/office/drawing/2014/main" id="{00A141DA-37C5-46A3-A71C-CA4ADFC6A409}"/>
              </a:ext>
            </a:extLst>
          </p:cNvPr>
          <p:cNvSpPr/>
          <p:nvPr/>
        </p:nvSpPr>
        <p:spPr>
          <a:xfrm>
            <a:off x="64043" y="3870036"/>
            <a:ext cx="6964830" cy="101346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200" b="0" i="0" u="none" strike="noStrike" cap="none">
              <a:solidFill>
                <a:srgbClr val="161D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699">
            <a:extLst>
              <a:ext uri="{FF2B5EF4-FFF2-40B4-BE49-F238E27FC236}">
                <a16:creationId xmlns:a16="http://schemas.microsoft.com/office/drawing/2014/main" id="{D454F001-4600-4929-8F0A-9419D0BE9488}"/>
              </a:ext>
            </a:extLst>
          </p:cNvPr>
          <p:cNvSpPr txBox="1"/>
          <p:nvPr/>
        </p:nvSpPr>
        <p:spPr>
          <a:xfrm>
            <a:off x="242960" y="3814255"/>
            <a:ext cx="6574827" cy="112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2800" b="1" dirty="0">
                <a:solidFill>
                  <a:srgbClr val="0070C0"/>
                </a:solidFill>
              </a:rPr>
              <a:t>Shrinking Volume Capacity in 3 Steps</a:t>
            </a:r>
            <a:endParaRPr lang="en-US" altLang="zh-TW" sz="2800" dirty="0">
              <a:solidFill>
                <a:srgbClr val="0070C0"/>
              </a:solidFill>
            </a:endParaRPr>
          </a:p>
        </p:txBody>
      </p:sp>
      <p:sp>
        <p:nvSpPr>
          <p:cNvPr id="5" name="圓角矩形 8">
            <a:extLst>
              <a:ext uri="{FF2B5EF4-FFF2-40B4-BE49-F238E27FC236}">
                <a16:creationId xmlns:a16="http://schemas.microsoft.com/office/drawing/2014/main" id="{97BB2603-E2BC-4AAC-9195-598CFEF8CE55}"/>
              </a:ext>
            </a:extLst>
          </p:cNvPr>
          <p:cNvSpPr/>
          <p:nvPr/>
        </p:nvSpPr>
        <p:spPr>
          <a:xfrm>
            <a:off x="307612" y="3543950"/>
            <a:ext cx="1632021" cy="503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Demo</a:t>
            </a:r>
            <a:endParaRPr lang="zh-TW" alt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9079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B0B0B02-B228-0E4F-972C-5E56E497E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68" y="1063626"/>
            <a:ext cx="8654614" cy="35399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sz="1800" dirty="0">
                <a:latin typeface="+mj-lt"/>
              </a:rPr>
              <a:t>QTS 4.3.5 now support convert Thin to Thick in contrast to Thick to Thin conversion introduced in QTS 4.3.4. </a:t>
            </a:r>
          </a:p>
          <a:p>
            <a:r>
              <a:rPr lang="en-US" altLang="zh-TW" sz="1800" dirty="0">
                <a:latin typeface="+mj-lt"/>
              </a:rPr>
              <a:t>The volume space can be converted to guaranteed space or flexible allocation to maximize space allocation efficiency.</a:t>
            </a:r>
            <a:endParaRPr lang="zh-TW" altLang="en-US" sz="1800" dirty="0">
              <a:latin typeface="+mj-lt"/>
            </a:endParaRPr>
          </a:p>
        </p:txBody>
      </p:sp>
      <p:sp>
        <p:nvSpPr>
          <p:cNvPr id="705" name="Shape 7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dirty="0"/>
              <a:t>Convert Thin Volume Back to Thick</a:t>
            </a:r>
            <a:endParaRPr sz="3600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0" name="Shape 710"/>
          <p:cNvSpPr/>
          <p:nvPr/>
        </p:nvSpPr>
        <p:spPr>
          <a:xfrm>
            <a:off x="214282" y="3298827"/>
            <a:ext cx="4485264" cy="35106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Storage Pool</a:t>
            </a: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1" name="Shape 711"/>
          <p:cNvSpPr/>
          <p:nvPr/>
        </p:nvSpPr>
        <p:spPr>
          <a:xfrm>
            <a:off x="3117257" y="2936992"/>
            <a:ext cx="1567293" cy="36178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Think Volume</a:t>
            </a:r>
            <a:endParaRPr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Shape 712"/>
          <p:cNvSpPr/>
          <p:nvPr/>
        </p:nvSpPr>
        <p:spPr>
          <a:xfrm>
            <a:off x="229278" y="2947763"/>
            <a:ext cx="1294227" cy="351064"/>
          </a:xfrm>
          <a:prstGeom prst="rect">
            <a:avLst/>
          </a:prstGeom>
          <a:solidFill>
            <a:srgbClr val="7030A0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Thin Volume</a:t>
            </a:r>
            <a:endParaRPr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3" name="Shape 713"/>
          <p:cNvSpPr/>
          <p:nvPr/>
        </p:nvSpPr>
        <p:spPr>
          <a:xfrm>
            <a:off x="1558673" y="2568563"/>
            <a:ext cx="3125877" cy="3651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Think Volume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Shape 714"/>
          <p:cNvSpPr/>
          <p:nvPr/>
        </p:nvSpPr>
        <p:spPr>
          <a:xfrm>
            <a:off x="1543675" y="2582625"/>
            <a:ext cx="1576800" cy="351000"/>
          </a:xfrm>
          <a:prstGeom prst="rect">
            <a:avLst/>
          </a:prstGeom>
          <a:solidFill>
            <a:srgbClr val="7030A0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Thin Volume</a:t>
            </a: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5" name="Shape 715"/>
          <p:cNvSpPr/>
          <p:nvPr/>
        </p:nvSpPr>
        <p:spPr>
          <a:xfrm>
            <a:off x="1527700" y="2940750"/>
            <a:ext cx="1593000" cy="3651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dirty="0"/>
              <a:t>Oversubscription</a:t>
            </a:r>
            <a:endParaRPr lang="en-US" altLang="zh-TW" b="1" dirty="0">
              <a:solidFill>
                <a:schemeClr val="bg1"/>
              </a:solidFill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6" name="Shape 716"/>
          <p:cNvSpPr/>
          <p:nvPr/>
        </p:nvSpPr>
        <p:spPr>
          <a:xfrm>
            <a:off x="229278" y="4532555"/>
            <a:ext cx="4470269" cy="35106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Storage Pool</a:t>
            </a:r>
          </a:p>
        </p:txBody>
      </p:sp>
      <p:sp>
        <p:nvSpPr>
          <p:cNvPr id="717" name="Shape 717"/>
          <p:cNvSpPr/>
          <p:nvPr/>
        </p:nvSpPr>
        <p:spPr>
          <a:xfrm>
            <a:off x="1411894" y="4181491"/>
            <a:ext cx="1710700" cy="35106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Think Volume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Shape 718"/>
          <p:cNvSpPr/>
          <p:nvPr/>
        </p:nvSpPr>
        <p:spPr>
          <a:xfrm>
            <a:off x="244274" y="4181491"/>
            <a:ext cx="1508956" cy="351064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Thick Volume</a:t>
            </a: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9" name="Shape 719"/>
          <p:cNvSpPr/>
          <p:nvPr/>
        </p:nvSpPr>
        <p:spPr>
          <a:xfrm>
            <a:off x="3122594" y="3802291"/>
            <a:ext cx="1576952" cy="3651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Think Volume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Shape 720"/>
          <p:cNvSpPr/>
          <p:nvPr/>
        </p:nvSpPr>
        <p:spPr>
          <a:xfrm>
            <a:off x="3120631" y="3802291"/>
            <a:ext cx="1561956" cy="351064"/>
          </a:xfrm>
          <a:prstGeom prst="rect">
            <a:avLst/>
          </a:prstGeom>
          <a:solidFill>
            <a:srgbClr val="7030A0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Thin Volume</a:t>
            </a:r>
          </a:p>
        </p:txBody>
      </p:sp>
      <p:sp>
        <p:nvSpPr>
          <p:cNvPr id="721" name="Shape 721"/>
          <p:cNvSpPr/>
          <p:nvPr/>
        </p:nvSpPr>
        <p:spPr>
          <a:xfrm rot="-5400000" flipH="1">
            <a:off x="1144124" y="3519130"/>
            <a:ext cx="899285" cy="5716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Shape 722"/>
          <p:cNvSpPr txBox="1"/>
          <p:nvPr/>
        </p:nvSpPr>
        <p:spPr>
          <a:xfrm>
            <a:off x="3203771" y="2618361"/>
            <a:ext cx="14664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Shared Space</a:t>
            </a:r>
            <a:endParaRPr sz="1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3" name="Shape 723"/>
          <p:cNvSpPr txBox="1"/>
          <p:nvPr/>
        </p:nvSpPr>
        <p:spPr>
          <a:xfrm>
            <a:off x="3234015" y="2962381"/>
            <a:ext cx="1421111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Shared Space</a:t>
            </a:r>
          </a:p>
        </p:txBody>
      </p:sp>
      <p:sp>
        <p:nvSpPr>
          <p:cNvPr id="724" name="Shape 724"/>
          <p:cNvSpPr txBox="1"/>
          <p:nvPr/>
        </p:nvSpPr>
        <p:spPr>
          <a:xfrm>
            <a:off x="1801039" y="4196642"/>
            <a:ext cx="13351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Guaranteed</a:t>
            </a:r>
            <a:endParaRPr sz="1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824" y="2607172"/>
            <a:ext cx="4025123" cy="228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4440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F6BD9A8-4635-49F9-8C2B-E152355D4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5" y="49359"/>
            <a:ext cx="8892646" cy="857250"/>
          </a:xfrm>
        </p:spPr>
        <p:txBody>
          <a:bodyPr>
            <a:noAutofit/>
          </a:bodyPr>
          <a:lstStyle/>
          <a:p>
            <a:r>
              <a:rPr lang="en-US" altLang="zh-TW" sz="2800" dirty="0">
                <a:latin typeface="+mj-lt"/>
              </a:rPr>
              <a:t>Using File Station to Control </a:t>
            </a:r>
            <a:br>
              <a:rPr lang="en-US" altLang="zh-TW" sz="2800" dirty="0">
                <a:latin typeface="+mj-lt"/>
              </a:rPr>
            </a:br>
            <a:r>
              <a:rPr lang="en-US" altLang="zh-TW" sz="2800" dirty="0">
                <a:latin typeface="+mj-lt"/>
              </a:rPr>
              <a:t>Encrypted Volume</a:t>
            </a:r>
            <a:endParaRPr lang="zh-TW" altLang="en-US" sz="2800" dirty="0">
              <a:latin typeface="+mj-lt"/>
            </a:endParaRPr>
          </a:p>
        </p:txBody>
      </p:sp>
      <p:pic>
        <p:nvPicPr>
          <p:cNvPr id="13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8494926-95B8-4E7B-B750-754D6BBEA64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1884" y="1312718"/>
            <a:ext cx="4543425" cy="349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內容版面配置區 11">
            <a:extLst>
              <a:ext uri="{FF2B5EF4-FFF2-40B4-BE49-F238E27FC236}">
                <a16:creationId xmlns:a16="http://schemas.microsoft.com/office/drawing/2014/main" id="{00CF2DE1-B4EB-4016-A950-0D8C67FD3BBB}"/>
              </a:ext>
            </a:extLst>
          </p:cNvPr>
          <p:cNvSpPr txBox="1">
            <a:spLocks/>
          </p:cNvSpPr>
          <p:nvPr/>
        </p:nvSpPr>
        <p:spPr>
          <a:xfrm>
            <a:off x="55961" y="1632767"/>
            <a:ext cx="4047503" cy="17074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6600"/>
              </a:buClr>
              <a:buSzPct val="85000"/>
              <a:buFont typeface="Wingdings" pitchFamily="2" charset="2"/>
              <a:buChar char="l"/>
              <a:defRPr sz="2000" b="1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b="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TW" sz="1800" dirty="0">
                <a:latin typeface="+mj-lt"/>
              </a:rPr>
              <a:t>Use can create encrypted thick or thin volume with National Cyber Security certified (FIPS 140-2 CAVP)</a:t>
            </a:r>
            <a:r>
              <a:rPr lang="zh-TW" altLang="en-US" sz="1800" dirty="0">
                <a:latin typeface="+mj-lt"/>
              </a:rPr>
              <a:t> </a:t>
            </a:r>
            <a:r>
              <a:rPr lang="en-US" altLang="zh-TW" sz="1800" dirty="0">
                <a:latin typeface="+mj-lt"/>
              </a:rPr>
              <a:t>AES-256</a:t>
            </a:r>
            <a:r>
              <a:rPr lang="zh-TW" altLang="en-US" sz="1800" dirty="0">
                <a:latin typeface="+mj-lt"/>
              </a:rPr>
              <a:t> </a:t>
            </a:r>
            <a:r>
              <a:rPr lang="en-US" altLang="zh-TW" sz="1800" dirty="0">
                <a:latin typeface="+mj-lt"/>
              </a:rPr>
              <a:t>bits encryption.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TW" sz="1800" dirty="0">
                <a:latin typeface="+mj-lt"/>
              </a:rPr>
              <a:t>In 4.3.5 User can quickly lock a data volume in File Station.</a:t>
            </a:r>
          </a:p>
        </p:txBody>
      </p:sp>
    </p:spTree>
    <p:extLst>
      <p:ext uri="{BB962C8B-B14F-4D97-AF65-F5344CB8AC3E}">
        <p14:creationId xmlns:p14="http://schemas.microsoft.com/office/powerpoint/2010/main" val="960822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圓角矩形 34">
            <a:extLst>
              <a:ext uri="{FF2B5EF4-FFF2-40B4-BE49-F238E27FC236}">
                <a16:creationId xmlns:a16="http://schemas.microsoft.com/office/drawing/2014/main" id="{5E26737C-0A72-40FA-AEEC-9C1B9DB26CE1}"/>
              </a:ext>
            </a:extLst>
          </p:cNvPr>
          <p:cNvSpPr/>
          <p:nvPr/>
        </p:nvSpPr>
        <p:spPr>
          <a:xfrm>
            <a:off x="746628" y="2437680"/>
            <a:ext cx="7820167" cy="267811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05" name="Shape 7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FF00"/>
              </a:buClr>
              <a:buSzPts val="800"/>
              <a:buFont typeface="Arial"/>
            </a:pPr>
            <a:r>
              <a:rPr lang="zh-TW" altLang="en-US" sz="3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</a:rPr>
              <a:t>VJBOD </a:t>
            </a:r>
            <a:r>
              <a:rPr lang="en-US" altLang="zh-TW" sz="3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</a:rPr>
              <a:t>Support </a:t>
            </a:r>
            <a:r>
              <a:rPr lang="zh-TW" altLang="en-US" sz="3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</a:rPr>
              <a:t>RoCE</a:t>
            </a:r>
            <a:r>
              <a:rPr lang="en-US" altLang="zh-TW" sz="3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</a:rPr>
              <a:t>-based</a:t>
            </a:r>
            <a:r>
              <a:rPr lang="zh-TW" altLang="en-US" sz="3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</a:rPr>
              <a:t> iSER</a:t>
            </a:r>
            <a:endParaRPr lang="zh-TW" altLang="en-US" sz="3600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43B7026-5247-944F-99F5-0B3E0F26A9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0460" y="1043553"/>
            <a:ext cx="8514724" cy="14017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-US" altLang="zh-TW" dirty="0"/>
              <a:t>Earlier in QTS 4.3.3 </a:t>
            </a:r>
            <a:r>
              <a:rPr kumimoji="1" lang="en" altLang="zh-TW" dirty="0"/>
              <a:t>QNAP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" altLang="zh-TW" dirty="0"/>
              <a:t>Mellanox </a:t>
            </a:r>
            <a:r>
              <a:rPr kumimoji="1" lang="en-US" altLang="zh-TW" dirty="0"/>
              <a:t>collaborated so the QNAP NAS </a:t>
            </a:r>
            <a:r>
              <a:rPr kumimoji="1" lang="en" altLang="zh-TW" dirty="0"/>
              <a:t>iSCSI </a:t>
            </a:r>
            <a:r>
              <a:rPr kumimoji="1" lang="en-US" altLang="zh-TW" dirty="0"/>
              <a:t>target can support </a:t>
            </a:r>
            <a:r>
              <a:rPr kumimoji="1" lang="en-US" altLang="zh-TW" dirty="0" err="1"/>
              <a:t>RoCE</a:t>
            </a:r>
            <a:r>
              <a:rPr kumimoji="1" lang="en-US" altLang="zh-TW" dirty="0"/>
              <a:t> </a:t>
            </a:r>
            <a:r>
              <a:rPr kumimoji="1" lang="en-US" altLang="zh-TW" dirty="0" err="1"/>
              <a:t>iSER</a:t>
            </a:r>
            <a:r>
              <a:rPr kumimoji="1" lang="en-US" altLang="zh-TW" dirty="0"/>
              <a:t> with VMware </a:t>
            </a:r>
            <a:r>
              <a:rPr kumimoji="1" lang="en-US" altLang="zh-TW" dirty="0" err="1"/>
              <a:t>ESXi</a:t>
            </a:r>
            <a:endParaRPr kumimoji="1" lang="zh-TW" altLang="en-US" dirty="0"/>
          </a:p>
          <a:p>
            <a:r>
              <a:rPr kumimoji="1" lang="en-US" altLang="zh-TW" dirty="0"/>
              <a:t>At</a:t>
            </a:r>
            <a:r>
              <a:rPr kumimoji="1" lang="zh-TW" altLang="en-US" dirty="0"/>
              <a:t> QTS </a:t>
            </a:r>
            <a:r>
              <a:rPr kumimoji="1" lang="en-US" altLang="zh-TW" dirty="0"/>
              <a:t>4.3.5, The VJBOD that based on </a:t>
            </a:r>
            <a:r>
              <a:rPr kumimoji="1" lang="en-US" altLang="zh-TW" dirty="0" err="1"/>
              <a:t>iSCSI</a:t>
            </a:r>
            <a:r>
              <a:rPr kumimoji="1" lang="en-US" altLang="zh-TW" dirty="0"/>
              <a:t> can also utilize this technology to increase the storage performance </a:t>
            </a:r>
            <a:endParaRPr lang="zh-TW" altLang="en-US" dirty="0"/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A9D8254D-3E76-4655-AD07-53A45E2DFD71}"/>
              </a:ext>
            </a:extLst>
          </p:cNvPr>
          <p:cNvGrpSpPr/>
          <p:nvPr/>
        </p:nvGrpSpPr>
        <p:grpSpPr>
          <a:xfrm>
            <a:off x="5120399" y="2569703"/>
            <a:ext cx="3229145" cy="2142434"/>
            <a:chOff x="908173" y="2596774"/>
            <a:chExt cx="1503119" cy="2142434"/>
          </a:xfrm>
        </p:grpSpPr>
        <p:sp>
          <p:nvSpPr>
            <p:cNvPr id="40" name="矩形: 圓角化同側角落 39">
              <a:extLst>
                <a:ext uri="{FF2B5EF4-FFF2-40B4-BE49-F238E27FC236}">
                  <a16:creationId xmlns:a16="http://schemas.microsoft.com/office/drawing/2014/main" id="{6D1AF816-7276-49F3-A555-E4E17574061D}"/>
                </a:ext>
              </a:extLst>
            </p:cNvPr>
            <p:cNvSpPr/>
            <p:nvPr/>
          </p:nvSpPr>
          <p:spPr>
            <a:xfrm rot="10800000">
              <a:off x="908173" y="3664401"/>
              <a:ext cx="1503119" cy="1074807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51A6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矩形: 圓角化同側角落 40">
              <a:extLst>
                <a:ext uri="{FF2B5EF4-FFF2-40B4-BE49-F238E27FC236}">
                  <a16:creationId xmlns:a16="http://schemas.microsoft.com/office/drawing/2014/main" id="{E8C715AF-A37D-47AC-A649-7EF3D29183F2}"/>
                </a:ext>
              </a:extLst>
            </p:cNvPr>
            <p:cNvSpPr/>
            <p:nvPr/>
          </p:nvSpPr>
          <p:spPr>
            <a:xfrm>
              <a:off x="908173" y="2596774"/>
              <a:ext cx="1503119" cy="1074807"/>
            </a:xfrm>
            <a:prstGeom prst="round2SameRect">
              <a:avLst/>
            </a:prstGeom>
            <a:solidFill>
              <a:srgbClr val="F6F6F6"/>
            </a:solidFill>
            <a:ln>
              <a:solidFill>
                <a:srgbClr val="51A6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A08A7419-CEC6-40C2-91B5-83721D55ED65}"/>
              </a:ext>
            </a:extLst>
          </p:cNvPr>
          <p:cNvGrpSpPr/>
          <p:nvPr/>
        </p:nvGrpSpPr>
        <p:grpSpPr>
          <a:xfrm>
            <a:off x="898937" y="2569703"/>
            <a:ext cx="1503119" cy="2142434"/>
            <a:chOff x="908173" y="2596774"/>
            <a:chExt cx="1503119" cy="2142434"/>
          </a:xfrm>
        </p:grpSpPr>
        <p:sp>
          <p:nvSpPr>
            <p:cNvPr id="44" name="矩形: 圓角化同側角落 43">
              <a:extLst>
                <a:ext uri="{FF2B5EF4-FFF2-40B4-BE49-F238E27FC236}">
                  <a16:creationId xmlns:a16="http://schemas.microsoft.com/office/drawing/2014/main" id="{E2393E4A-9B15-45A9-9798-E681A209918B}"/>
                </a:ext>
              </a:extLst>
            </p:cNvPr>
            <p:cNvSpPr/>
            <p:nvPr/>
          </p:nvSpPr>
          <p:spPr>
            <a:xfrm rot="10800000">
              <a:off x="908173" y="3664401"/>
              <a:ext cx="1503119" cy="1074807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51A6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: 圓角化同側角落 44">
              <a:extLst>
                <a:ext uri="{FF2B5EF4-FFF2-40B4-BE49-F238E27FC236}">
                  <a16:creationId xmlns:a16="http://schemas.microsoft.com/office/drawing/2014/main" id="{C7B44CDD-8E0D-4499-A3E0-4AC8FB166F3A}"/>
                </a:ext>
              </a:extLst>
            </p:cNvPr>
            <p:cNvSpPr/>
            <p:nvPr/>
          </p:nvSpPr>
          <p:spPr>
            <a:xfrm>
              <a:off x="908173" y="2596774"/>
              <a:ext cx="1503119" cy="1074807"/>
            </a:xfrm>
            <a:prstGeom prst="round2SameRect">
              <a:avLst/>
            </a:prstGeom>
            <a:solidFill>
              <a:srgbClr val="F6F6F6"/>
            </a:solidFill>
            <a:ln>
              <a:solidFill>
                <a:srgbClr val="51A6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34ED50F1-B158-4C14-B3A3-035561A97569}"/>
              </a:ext>
            </a:extLst>
          </p:cNvPr>
          <p:cNvCxnSpPr/>
          <p:nvPr/>
        </p:nvCxnSpPr>
        <p:spPr>
          <a:xfrm>
            <a:off x="1666798" y="3544701"/>
            <a:ext cx="0" cy="19929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D915E71-7271-4867-88C5-3196C5B7D55E}"/>
              </a:ext>
            </a:extLst>
          </p:cNvPr>
          <p:cNvSpPr txBox="1"/>
          <p:nvPr/>
        </p:nvSpPr>
        <p:spPr>
          <a:xfrm>
            <a:off x="898937" y="2581987"/>
            <a:ext cx="1535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6B09F7"/>
                </a:solidFill>
              </a:rPr>
              <a:t>Remote NAS</a:t>
            </a:r>
            <a:endParaRPr lang="zh-TW" altLang="en-US" sz="1200" b="1">
              <a:solidFill>
                <a:srgbClr val="6B09F7"/>
              </a:solidFill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6BB27245-9115-47CF-A5C8-2BD5951F1727}"/>
              </a:ext>
            </a:extLst>
          </p:cNvPr>
          <p:cNvSpPr txBox="1"/>
          <p:nvPr/>
        </p:nvSpPr>
        <p:spPr>
          <a:xfrm>
            <a:off x="1065990" y="4411370"/>
            <a:ext cx="1201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6B09F7"/>
                </a:solidFill>
              </a:rPr>
              <a:t>iSCSI LUN</a:t>
            </a:r>
            <a:endParaRPr lang="zh-TW" altLang="en-US" sz="1200" b="1">
              <a:solidFill>
                <a:srgbClr val="6B09F7"/>
              </a:solidFill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53E053A1-5E2C-4BE1-BEFE-D2484F75CBF2}"/>
              </a:ext>
            </a:extLst>
          </p:cNvPr>
          <p:cNvSpPr txBox="1"/>
          <p:nvPr/>
        </p:nvSpPr>
        <p:spPr>
          <a:xfrm>
            <a:off x="2401592" y="4126085"/>
            <a:ext cx="1377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/>
              <a:t>Network</a:t>
            </a:r>
            <a:br>
              <a:rPr lang="en-US" altLang="zh-TW" sz="1200" b="1"/>
            </a:br>
            <a:r>
              <a:rPr lang="en-US" altLang="zh-TW" sz="1200" b="1"/>
              <a:t>(TCP or </a:t>
            </a:r>
            <a:r>
              <a:rPr lang="en-US" altLang="zh-TW" sz="1200" b="1" err="1"/>
              <a:t>iSER</a:t>
            </a:r>
            <a:r>
              <a:rPr lang="en-US" altLang="zh-TW" sz="1200" b="1"/>
              <a:t>)</a:t>
            </a:r>
            <a:endParaRPr lang="zh-TW" altLang="en-US" sz="1200" b="1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987CD774-DD75-44BC-87E8-9543CBD6E4B1}"/>
              </a:ext>
            </a:extLst>
          </p:cNvPr>
          <p:cNvSpPr txBox="1"/>
          <p:nvPr/>
        </p:nvSpPr>
        <p:spPr>
          <a:xfrm>
            <a:off x="3586694" y="4138867"/>
            <a:ext cx="1377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6B09F7"/>
                </a:solidFill>
              </a:rPr>
              <a:t>Virtual Disk</a:t>
            </a:r>
            <a:endParaRPr lang="zh-TW" altLang="en-US" sz="1200" b="1">
              <a:solidFill>
                <a:srgbClr val="6B09F7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E3345F1D-4F09-44D7-8C9C-26660B617106}"/>
              </a:ext>
            </a:extLst>
          </p:cNvPr>
          <p:cNvSpPr txBox="1"/>
          <p:nvPr/>
        </p:nvSpPr>
        <p:spPr>
          <a:xfrm>
            <a:off x="5246270" y="4382562"/>
            <a:ext cx="1550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6B09F7"/>
                </a:solidFill>
              </a:rPr>
              <a:t>Storage Pool 02</a:t>
            </a:r>
            <a:endParaRPr lang="zh-TW" altLang="en-US" sz="1200" b="1">
              <a:solidFill>
                <a:srgbClr val="6B09F7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852C7AB6-4B8C-4381-A7DF-623CFE19CF55}"/>
              </a:ext>
            </a:extLst>
          </p:cNvPr>
          <p:cNvSpPr txBox="1"/>
          <p:nvPr/>
        </p:nvSpPr>
        <p:spPr>
          <a:xfrm>
            <a:off x="6799166" y="4382562"/>
            <a:ext cx="1550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0035FF"/>
                </a:solidFill>
              </a:rPr>
              <a:t>Storage Pool 01</a:t>
            </a:r>
            <a:endParaRPr lang="zh-TW" altLang="en-US" sz="1200" b="1">
              <a:solidFill>
                <a:srgbClr val="0035FF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960A5AEB-3BA9-4E1C-882D-862B5B164A9E}"/>
              </a:ext>
            </a:extLst>
          </p:cNvPr>
          <p:cNvSpPr txBox="1"/>
          <p:nvPr/>
        </p:nvSpPr>
        <p:spPr>
          <a:xfrm>
            <a:off x="5927994" y="2600789"/>
            <a:ext cx="1550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0035FF"/>
                </a:solidFill>
              </a:rPr>
              <a:t>Host NAS</a:t>
            </a:r>
            <a:endParaRPr lang="zh-TW" altLang="en-US" sz="1200" b="1">
              <a:solidFill>
                <a:srgbClr val="0035FF"/>
              </a:solidFill>
            </a:endParaRP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1897F34E-FD37-4ECC-830C-9ABC6E304E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417" y="2825397"/>
            <a:ext cx="793503" cy="777542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BC9C30EB-17B4-451C-9E7D-73BAC15903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47" y="2787653"/>
            <a:ext cx="793503" cy="777542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54445E2C-21F9-4DF2-9326-E91C19923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47" y="3763822"/>
            <a:ext cx="793503" cy="736563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E2E694BA-6A5E-43B5-A50A-50E36B111B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349" y="3442791"/>
            <a:ext cx="759301" cy="759301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B3DAEED0-E87D-4337-8AC7-49D7D784A2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673" y="3375051"/>
            <a:ext cx="793503" cy="777541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32A434D9-7BEF-4AD5-9128-5978F2E67B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224" y="3673658"/>
            <a:ext cx="793503" cy="777541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68E95D86-F54D-458E-B848-53D3F6672ED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943" y="3689776"/>
            <a:ext cx="793503" cy="777541"/>
          </a:xfrm>
          <a:prstGeom prst="rect">
            <a:avLst/>
          </a:prstGeom>
        </p:spPr>
      </p:pic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34CBEF10-D8BA-4808-A7AA-E6D39AA24A72}"/>
              </a:ext>
            </a:extLst>
          </p:cNvPr>
          <p:cNvCxnSpPr>
            <a:cxnSpLocks/>
            <a:stCxn id="69" idx="1"/>
            <a:endCxn id="68" idx="3"/>
          </p:cNvCxnSpPr>
          <p:nvPr/>
        </p:nvCxnSpPr>
        <p:spPr>
          <a:xfrm flipH="1">
            <a:off x="2063550" y="3822442"/>
            <a:ext cx="675799" cy="30966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1EB9BD9F-D421-487F-A84F-684A2532B679}"/>
              </a:ext>
            </a:extLst>
          </p:cNvPr>
          <p:cNvCxnSpPr>
            <a:cxnSpLocks/>
          </p:cNvCxnSpPr>
          <p:nvPr/>
        </p:nvCxnSpPr>
        <p:spPr>
          <a:xfrm flipH="1">
            <a:off x="3470465" y="3746236"/>
            <a:ext cx="40650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567B82BD-EC04-4FE2-BD60-80E3AF07370F}"/>
              </a:ext>
            </a:extLst>
          </p:cNvPr>
          <p:cNvCxnSpPr>
            <a:cxnSpLocks/>
            <a:stCxn id="71" idx="1"/>
            <a:endCxn id="70" idx="3"/>
          </p:cNvCxnSpPr>
          <p:nvPr/>
        </p:nvCxnSpPr>
        <p:spPr>
          <a:xfrm flipH="1" flipV="1">
            <a:off x="4672176" y="3763822"/>
            <a:ext cx="908048" cy="298607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8B5FA2DF-0054-4710-BE88-2FE56EA855A3}"/>
              </a:ext>
            </a:extLst>
          </p:cNvPr>
          <p:cNvCxnSpPr>
            <a:cxnSpLocks/>
            <a:stCxn id="66" idx="1"/>
            <a:endCxn id="71" idx="0"/>
          </p:cNvCxnSpPr>
          <p:nvPr/>
        </p:nvCxnSpPr>
        <p:spPr>
          <a:xfrm flipH="1">
            <a:off x="5976976" y="3214168"/>
            <a:ext cx="367441" cy="45949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AED0E79B-E968-4929-B013-B34794B75F69}"/>
              </a:ext>
            </a:extLst>
          </p:cNvPr>
          <p:cNvCxnSpPr>
            <a:cxnSpLocks/>
            <a:stCxn id="66" idx="3"/>
            <a:endCxn id="72" idx="0"/>
          </p:cNvCxnSpPr>
          <p:nvPr/>
        </p:nvCxnSpPr>
        <p:spPr>
          <a:xfrm>
            <a:off x="7137920" y="3214168"/>
            <a:ext cx="406775" cy="475608"/>
          </a:xfrm>
          <a:prstGeom prst="line">
            <a:avLst/>
          </a:prstGeom>
          <a:ln w="28575">
            <a:solidFill>
              <a:srgbClr val="4472C4"/>
            </a:solidFill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F5280D35-88CB-4807-99D6-5FE8168A0C4D}"/>
              </a:ext>
            </a:extLst>
          </p:cNvPr>
          <p:cNvSpPr txBox="1"/>
          <p:nvPr/>
        </p:nvSpPr>
        <p:spPr>
          <a:xfrm>
            <a:off x="6590858" y="3806142"/>
            <a:ext cx="33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+</a:t>
            </a:r>
            <a:endParaRPr lang="zh-TW" altLang="en-US" sz="28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" name="Shape 374"/>
          <p:cNvSpPr txBox="1"/>
          <p:nvPr/>
        </p:nvSpPr>
        <p:spPr>
          <a:xfrm>
            <a:off x="884717" y="4808236"/>
            <a:ext cx="4877512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800" b="0" i="0" u="none" strike="noStrike" cap="none" dirty="0">
                <a:latin typeface="Arial"/>
                <a:ea typeface="Arial"/>
                <a:cs typeface="Arial"/>
                <a:sym typeface="Arial"/>
              </a:rPr>
              <a:t>Beside from </a:t>
            </a:r>
            <a:r>
              <a:rPr lang="en-US" sz="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ESXi</a:t>
            </a:r>
            <a:r>
              <a:rPr lang="en-US" sz="800" b="0" i="0" u="none" strike="noStrike" cap="none" dirty="0">
                <a:latin typeface="Arial"/>
                <a:ea typeface="Arial"/>
                <a:cs typeface="Arial"/>
                <a:sym typeface="Arial"/>
              </a:rPr>
              <a:t> 6.0, </a:t>
            </a:r>
            <a:r>
              <a:rPr lang="en-US" sz="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ESXi</a:t>
            </a:r>
            <a:r>
              <a:rPr lang="en-US" sz="800" b="0" i="0" u="none" strike="noStrike" cap="none" dirty="0">
                <a:latin typeface="Arial"/>
                <a:ea typeface="Arial"/>
                <a:cs typeface="Arial"/>
                <a:sym typeface="Arial"/>
              </a:rPr>
              <a:t> 6.5 and latest 6.7 will also be support in the upcoming 4.3.5</a:t>
            </a:r>
            <a:endParaRPr sz="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3718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FF00"/>
              </a:buClr>
              <a:buSzPts val="800"/>
              <a:buFont typeface="Arial"/>
            </a:pPr>
            <a:r>
              <a:rPr lang="en-US" altLang="zh-TW" sz="3200" dirty="0"/>
              <a:t>What is</a:t>
            </a:r>
            <a:r>
              <a:rPr lang="zh-TW" altLang="en-US" sz="3200" dirty="0"/>
              <a:t> iSER (</a:t>
            </a:r>
            <a:r>
              <a:rPr lang="en-US" altLang="zh-TW" sz="3200" dirty="0"/>
              <a:t>iSCSI Extensions for RDMA</a:t>
            </a:r>
            <a:r>
              <a:rPr lang="zh-TW" altLang="en-US" sz="3200" dirty="0"/>
              <a:t>)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8D90C1B-1E76-634C-BE85-69D0E8E421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2514" y="1063625"/>
            <a:ext cx="8153174" cy="16954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spcBef>
                <a:spcPts val="0"/>
              </a:spcBef>
            </a:pPr>
            <a:r>
              <a:rPr kumimoji="1" lang="en-US" altLang="zh-TW" dirty="0">
                <a:latin typeface="+mj-lt"/>
              </a:rPr>
              <a:t>Based on different technologies </a:t>
            </a:r>
            <a:r>
              <a:rPr kumimoji="1" lang="en-US" dirty="0">
                <a:latin typeface="+mj-lt"/>
              </a:rPr>
              <a:t>(</a:t>
            </a:r>
            <a:r>
              <a:rPr kumimoji="1" lang="en-US" dirty="0" err="1">
                <a:latin typeface="+mj-lt"/>
              </a:rPr>
              <a:t>RoCE</a:t>
            </a:r>
            <a:r>
              <a:rPr kumimoji="1" lang="en-US" dirty="0">
                <a:latin typeface="+mj-lt"/>
              </a:rPr>
              <a:t>, </a:t>
            </a:r>
            <a:r>
              <a:rPr kumimoji="1" lang="en-US" dirty="0" err="1">
                <a:latin typeface="+mj-lt"/>
              </a:rPr>
              <a:t>iWARP</a:t>
            </a:r>
            <a:r>
              <a:rPr kumimoji="1" lang="en-US" dirty="0">
                <a:latin typeface="+mj-lt"/>
              </a:rPr>
              <a:t>, InfiniBand), the goal of</a:t>
            </a:r>
            <a:r>
              <a:rPr kumimoji="1" lang="en-US" altLang="zh-TW" dirty="0">
                <a:latin typeface="+mj-lt"/>
              </a:rPr>
              <a:t> </a:t>
            </a:r>
            <a:r>
              <a:rPr kumimoji="1" lang="en-US" dirty="0" err="1">
                <a:latin typeface="+mj-lt"/>
              </a:rPr>
              <a:t>iSER</a:t>
            </a:r>
            <a:r>
              <a:rPr kumimoji="1" lang="en-US" altLang="zh-TW" dirty="0">
                <a:latin typeface="+mj-lt"/>
              </a:rPr>
              <a:t> protocol </a:t>
            </a:r>
            <a:r>
              <a:rPr lang="en-US" altLang="zh-TW" dirty="0">
                <a:latin typeface="+mj-lt"/>
              </a:rPr>
              <a:t>is to allow network data to </a:t>
            </a:r>
            <a:r>
              <a:rPr kumimoji="1" lang="en-US" altLang="zh-TW" dirty="0">
                <a:latin typeface="+mj-lt"/>
              </a:rPr>
              <a:t>reach the memory of the systems directly</a:t>
            </a:r>
            <a:endParaRPr lang="en-US" altLang="zh-TW" b="0" dirty="0">
              <a:latin typeface="+mj-lt"/>
            </a:endParaRPr>
          </a:p>
          <a:p>
            <a:pPr marL="285750" indent="-285750">
              <a:spcBef>
                <a:spcPts val="0"/>
              </a:spcBef>
            </a:pPr>
            <a:r>
              <a:rPr kumimoji="1" lang="en-US" dirty="0" err="1">
                <a:latin typeface="+mj-lt"/>
              </a:rPr>
              <a:t>RoCE</a:t>
            </a:r>
            <a:r>
              <a:rPr kumimoji="1" lang="en-US" dirty="0">
                <a:latin typeface="+mj-lt"/>
              </a:rPr>
              <a:t> based </a:t>
            </a:r>
            <a:r>
              <a:rPr kumimoji="1" lang="en-US" dirty="0" err="1">
                <a:latin typeface="+mj-lt"/>
              </a:rPr>
              <a:t>iSER</a:t>
            </a:r>
            <a:r>
              <a:rPr kumimoji="1" lang="en-US" dirty="0">
                <a:latin typeface="+mj-lt"/>
              </a:rPr>
              <a:t> can be active when both host and remote system used the specific network card, and can increase transferring performance by more than 25%. </a:t>
            </a:r>
            <a:endParaRPr lang="en-US" dirty="0">
              <a:latin typeface="+mj-lt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0FEAC5E0-C24B-4A1F-B4ED-8824827E8D91}"/>
              </a:ext>
            </a:extLst>
          </p:cNvPr>
          <p:cNvGrpSpPr/>
          <p:nvPr/>
        </p:nvGrpSpPr>
        <p:grpSpPr>
          <a:xfrm>
            <a:off x="801548" y="2735692"/>
            <a:ext cx="2046165" cy="1870950"/>
            <a:chOff x="1159371" y="2735692"/>
            <a:chExt cx="2046165" cy="1870950"/>
          </a:xfrm>
        </p:grpSpPr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55966D4D-DCA2-42DE-8AB3-4C84902E647C}"/>
                </a:ext>
              </a:extLst>
            </p:cNvPr>
            <p:cNvCxnSpPr>
              <a:cxnSpLocks/>
            </p:cNvCxnSpPr>
            <p:nvPr/>
          </p:nvCxnSpPr>
          <p:spPr>
            <a:xfrm>
              <a:off x="2182454" y="2776788"/>
              <a:ext cx="804" cy="1741470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56DA41D3-BEDC-4362-BC56-3E78EF58E2A9}"/>
                </a:ext>
              </a:extLst>
            </p:cNvPr>
            <p:cNvSpPr/>
            <p:nvPr/>
          </p:nvSpPr>
          <p:spPr>
            <a:xfrm>
              <a:off x="1159371" y="2735692"/>
              <a:ext cx="2046165" cy="267129"/>
            </a:xfrm>
            <a:prstGeom prst="roundRect">
              <a:avLst>
                <a:gd name="adj" fmla="val 50000"/>
              </a:avLst>
            </a:prstGeom>
            <a:solidFill>
              <a:srgbClr val="F6A9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/>
                <a:t>iSCSI</a:t>
              </a:r>
              <a:endParaRPr lang="zh-TW" altLang="en-US" sz="1000" b="1"/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EECB1EC5-C5FA-4EB4-83D3-1D048EB0089C}"/>
                </a:ext>
              </a:extLst>
            </p:cNvPr>
            <p:cNvSpPr/>
            <p:nvPr/>
          </p:nvSpPr>
          <p:spPr>
            <a:xfrm>
              <a:off x="1159371" y="3136647"/>
              <a:ext cx="2046165" cy="267129"/>
            </a:xfrm>
            <a:prstGeom prst="roundRect">
              <a:avLst>
                <a:gd name="adj" fmla="val 50000"/>
              </a:avLst>
            </a:prstGeom>
            <a:solidFill>
              <a:srgbClr val="BD0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/>
                <a:t>Socket Library</a:t>
              </a:r>
              <a:endParaRPr lang="zh-TW" altLang="en-US" sz="1000" b="1"/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35E8E47C-F11B-4868-928E-21AB4D579BF0}"/>
                </a:ext>
              </a:extLst>
            </p:cNvPr>
            <p:cNvSpPr/>
            <p:nvPr/>
          </p:nvSpPr>
          <p:spPr>
            <a:xfrm>
              <a:off x="1159371" y="3537602"/>
              <a:ext cx="2046165" cy="267129"/>
            </a:xfrm>
            <a:prstGeom prst="roundRect">
              <a:avLst>
                <a:gd name="adj" fmla="val 50000"/>
              </a:avLst>
            </a:prstGeom>
            <a:solidFill>
              <a:srgbClr val="8D8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/>
                <a:t>Network Driver</a:t>
              </a:r>
              <a:endParaRPr lang="zh-TW" altLang="en-US" sz="1000" b="1"/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933626C4-704F-4178-99FA-392D212D246D}"/>
                </a:ext>
              </a:extLst>
            </p:cNvPr>
            <p:cNvSpPr/>
            <p:nvPr/>
          </p:nvSpPr>
          <p:spPr>
            <a:xfrm>
              <a:off x="1159371" y="3938557"/>
              <a:ext cx="2046165" cy="267129"/>
            </a:xfrm>
            <a:prstGeom prst="roundRect">
              <a:avLst>
                <a:gd name="adj" fmla="val 50000"/>
              </a:avLst>
            </a:prstGeom>
            <a:solidFill>
              <a:srgbClr val="8D8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/>
                <a:t>TCP/IP</a:t>
              </a:r>
              <a:endParaRPr lang="zh-TW" altLang="en-US" sz="1000" b="1"/>
            </a:p>
          </p:txBody>
        </p:sp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91C27D9-F1CF-44D1-AB56-B6FBDD0723A4}"/>
                </a:ext>
              </a:extLst>
            </p:cNvPr>
            <p:cNvSpPr/>
            <p:nvPr/>
          </p:nvSpPr>
          <p:spPr>
            <a:xfrm>
              <a:off x="1159371" y="4339513"/>
              <a:ext cx="2046165" cy="267129"/>
            </a:xfrm>
            <a:prstGeom prst="roundRect">
              <a:avLst>
                <a:gd name="adj" fmla="val 50000"/>
              </a:avLst>
            </a:prstGeom>
            <a:solidFill>
              <a:srgbClr val="008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/>
                <a:t>Traditional Network Card</a:t>
              </a:r>
              <a:endParaRPr lang="zh-TW" altLang="en-US" sz="1000" b="1"/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48039D5C-A83E-42A9-BE8E-1FE585806A4F}"/>
              </a:ext>
            </a:extLst>
          </p:cNvPr>
          <p:cNvGrpSpPr/>
          <p:nvPr/>
        </p:nvGrpSpPr>
        <p:grpSpPr>
          <a:xfrm>
            <a:off x="6070419" y="2735692"/>
            <a:ext cx="2046165" cy="1870950"/>
            <a:chOff x="6070419" y="2735692"/>
            <a:chExt cx="2046165" cy="1870950"/>
          </a:xfrm>
        </p:grpSpPr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0747A0D0-7DA2-4773-B860-04591AF18C96}"/>
                </a:ext>
              </a:extLst>
            </p:cNvPr>
            <p:cNvCxnSpPr/>
            <p:nvPr/>
          </p:nvCxnSpPr>
          <p:spPr>
            <a:xfrm>
              <a:off x="7093501" y="2776788"/>
              <a:ext cx="804" cy="1741470"/>
            </a:xfrm>
            <a:prstGeom prst="line">
              <a:avLst/>
            </a:prstGeom>
            <a:ln w="2857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1D70D85E-3018-4805-A60B-BC2E25CCD4E0}"/>
                </a:ext>
              </a:extLst>
            </p:cNvPr>
            <p:cNvSpPr/>
            <p:nvPr/>
          </p:nvSpPr>
          <p:spPr>
            <a:xfrm>
              <a:off x="6070419" y="2735692"/>
              <a:ext cx="2046165" cy="267129"/>
            </a:xfrm>
            <a:prstGeom prst="roundRect">
              <a:avLst>
                <a:gd name="adj" fmla="val 50000"/>
              </a:avLst>
            </a:prstGeom>
            <a:solidFill>
              <a:srgbClr val="F6A9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/>
                <a:t>iSCSI</a:t>
              </a:r>
              <a:endParaRPr lang="zh-TW" altLang="en-US" sz="1000" b="1"/>
            </a:p>
          </p:txBody>
        </p:sp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352ED789-51B4-46C3-B168-9AB24D0771EB}"/>
                </a:ext>
              </a:extLst>
            </p:cNvPr>
            <p:cNvSpPr/>
            <p:nvPr/>
          </p:nvSpPr>
          <p:spPr>
            <a:xfrm>
              <a:off x="6070419" y="3537602"/>
              <a:ext cx="2046165" cy="267129"/>
            </a:xfrm>
            <a:prstGeom prst="roundRect">
              <a:avLst>
                <a:gd name="adj" fmla="val 50000"/>
              </a:avLst>
            </a:prstGeom>
            <a:solidFill>
              <a:srgbClr val="8D8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/>
                <a:t>RDMA</a:t>
              </a:r>
              <a:r>
                <a:rPr lang="zh-TW" altLang="en-US" sz="1000" b="1"/>
                <a:t> </a:t>
              </a:r>
              <a:r>
                <a:rPr lang="en-US" altLang="zh-TW" sz="1000" b="1"/>
                <a:t>Lower Layer Protocol</a:t>
              </a:r>
              <a:endParaRPr lang="zh-TW" altLang="en-US" sz="1000" b="1"/>
            </a:p>
          </p:txBody>
        </p:sp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B77D403C-25E4-4C08-A76F-D6E9F8C2B4D1}"/>
                </a:ext>
              </a:extLst>
            </p:cNvPr>
            <p:cNvSpPr/>
            <p:nvPr/>
          </p:nvSpPr>
          <p:spPr>
            <a:xfrm>
              <a:off x="6070419" y="4339513"/>
              <a:ext cx="2046165" cy="267129"/>
            </a:xfrm>
            <a:prstGeom prst="roundRect">
              <a:avLst>
                <a:gd name="adj" fmla="val 50000"/>
              </a:avLst>
            </a:prstGeom>
            <a:solidFill>
              <a:srgbClr val="008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/>
                <a:t>RDMA Network Card</a:t>
              </a:r>
              <a:endParaRPr lang="zh-TW" altLang="en-US" sz="1000" b="1"/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162F385B-2DF8-4CA6-AFE3-A5D4FFDDE2CB}"/>
              </a:ext>
            </a:extLst>
          </p:cNvPr>
          <p:cNvGrpSpPr/>
          <p:nvPr/>
        </p:nvGrpSpPr>
        <p:grpSpPr>
          <a:xfrm>
            <a:off x="3104834" y="2935561"/>
            <a:ext cx="2682834" cy="1516341"/>
            <a:chOff x="3361185" y="2660484"/>
            <a:chExt cx="2733898" cy="1545202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2752A323-3C9D-402E-8C50-0E092A82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1185" y="2660484"/>
              <a:ext cx="2471883" cy="1545202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2726CA15-ADAD-433B-ADC3-72E7A49EB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9841" y="3492110"/>
              <a:ext cx="625242" cy="625242"/>
            </a:xfrm>
            <a:prstGeom prst="rect">
              <a:avLst/>
            </a:prstGeom>
          </p:spPr>
        </p:pic>
      </p:grpSp>
      <p:sp>
        <p:nvSpPr>
          <p:cNvPr id="24" name="Shape 266">
            <a:extLst>
              <a:ext uri="{FF2B5EF4-FFF2-40B4-BE49-F238E27FC236}">
                <a16:creationId xmlns:a16="http://schemas.microsoft.com/office/drawing/2014/main" id="{D29232BC-912C-4FEF-A254-B382341589A2}"/>
              </a:ext>
            </a:extLst>
          </p:cNvPr>
          <p:cNvSpPr txBox="1"/>
          <p:nvPr/>
        </p:nvSpPr>
        <p:spPr>
          <a:xfrm>
            <a:off x="89404" y="4652084"/>
            <a:ext cx="9255904" cy="40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indent="-342900"/>
            <a:r>
              <a:rPr lang="en-US" altLang="zh-TW" sz="1000" b="1" dirty="0">
                <a:solidFill>
                  <a:srgbClr val="595959"/>
                </a:solidFill>
                <a:latin typeface="+mj-lt"/>
                <a:ea typeface="+mj-ea"/>
              </a:rPr>
              <a:t>Tested in QNAP Lab. Figures may vary by environments.</a:t>
            </a:r>
          </a:p>
          <a:p>
            <a:pPr marL="444500" indent="-342900"/>
            <a:r>
              <a:rPr lang="en-US" altLang="zh-TW" sz="1000" b="1" dirty="0">
                <a:solidFill>
                  <a:srgbClr val="595959"/>
                </a:solidFill>
                <a:latin typeface="+mj-lt"/>
                <a:ea typeface="+mj-ea"/>
              </a:rPr>
              <a:t>QNAP</a:t>
            </a:r>
            <a:r>
              <a:rPr lang="zh-TW" sz="1000" b="1" dirty="0">
                <a:solidFill>
                  <a:srgbClr val="595959"/>
                </a:solidFill>
                <a:latin typeface="+mj-lt"/>
                <a:ea typeface="+mj-ea"/>
              </a:rPr>
              <a:t> </a:t>
            </a:r>
            <a:r>
              <a:rPr lang="en-US" altLang="zh-TW" sz="1000" b="1" dirty="0" err="1">
                <a:solidFill>
                  <a:srgbClr val="595959"/>
                </a:solidFill>
                <a:latin typeface="+mj-lt"/>
                <a:ea typeface="+mj-ea"/>
              </a:rPr>
              <a:t>RoEC</a:t>
            </a:r>
            <a:r>
              <a:rPr lang="en-US" altLang="zh-TW" sz="1000" b="1" dirty="0">
                <a:solidFill>
                  <a:srgbClr val="595959"/>
                </a:solidFill>
                <a:latin typeface="+mj-lt"/>
                <a:ea typeface="+mj-ea"/>
              </a:rPr>
              <a:t> based </a:t>
            </a:r>
            <a:r>
              <a:rPr lang="zh-TW" sz="1000" b="1" dirty="0">
                <a:solidFill>
                  <a:srgbClr val="595959"/>
                </a:solidFill>
                <a:latin typeface="+mj-lt"/>
                <a:ea typeface="+mj-ea"/>
              </a:rPr>
              <a:t>iSE</a:t>
            </a:r>
            <a:r>
              <a:rPr lang="en-US" altLang="zh-TW" sz="1000" b="1" dirty="0">
                <a:solidFill>
                  <a:srgbClr val="595959"/>
                </a:solidFill>
                <a:latin typeface="+mj-lt"/>
                <a:ea typeface="+mj-ea"/>
              </a:rPr>
              <a:t>R can only be enabled with specific Mellanox NICs as well as a switch that support Priority</a:t>
            </a:r>
            <a:r>
              <a:rPr lang="zh-TW" altLang="en-US" sz="1000" b="1" dirty="0">
                <a:solidFill>
                  <a:srgbClr val="595959"/>
                </a:solidFill>
                <a:latin typeface="+mj-lt"/>
                <a:ea typeface="+mj-ea"/>
              </a:rPr>
              <a:t> </a:t>
            </a:r>
            <a:r>
              <a:rPr lang="en-US" altLang="zh-TW" sz="1000" b="1" dirty="0">
                <a:solidFill>
                  <a:srgbClr val="595959"/>
                </a:solidFill>
                <a:latin typeface="+mj-lt"/>
                <a:ea typeface="+mj-ea"/>
              </a:rPr>
              <a:t>Flow</a:t>
            </a:r>
            <a:r>
              <a:rPr lang="zh-TW" altLang="en-US" sz="1000" b="1" dirty="0">
                <a:solidFill>
                  <a:srgbClr val="595959"/>
                </a:solidFill>
                <a:latin typeface="+mj-lt"/>
                <a:ea typeface="+mj-ea"/>
              </a:rPr>
              <a:t> </a:t>
            </a:r>
            <a:r>
              <a:rPr lang="en-US" altLang="zh-TW" sz="1000" b="1" dirty="0">
                <a:solidFill>
                  <a:srgbClr val="595959"/>
                </a:solidFill>
                <a:latin typeface="+mj-lt"/>
                <a:ea typeface="+mj-ea"/>
              </a:rPr>
              <a:t>Control</a:t>
            </a:r>
            <a:endParaRPr lang="zh-TW" sz="1000" b="1" dirty="0">
              <a:solidFill>
                <a:srgbClr val="595959"/>
              </a:solidFill>
              <a:latin typeface="+mj-l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5624649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FF00"/>
              </a:buClr>
              <a:buSzPts val="800"/>
              <a:buFont typeface="Arial"/>
            </a:pPr>
            <a:r>
              <a:rPr lang="en-US" altLang="zh-TW" sz="3200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</a:rPr>
              <a:t>Using</a:t>
            </a:r>
            <a:r>
              <a:rPr lang="zh-TW" altLang="en-US" sz="3200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</a:rPr>
              <a:t> iSER </a:t>
            </a:r>
            <a:r>
              <a:rPr lang="en-US" altLang="zh-TW" sz="3200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</a:rPr>
              <a:t>to Increase</a:t>
            </a:r>
            <a:r>
              <a:rPr lang="zh-TW" altLang="en-US" sz="3200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</a:rPr>
              <a:t> VJBOD </a:t>
            </a:r>
            <a:r>
              <a:rPr lang="en-US" altLang="zh-TW" sz="3200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</a:rPr>
              <a:t>Performance </a:t>
            </a:r>
            <a:endParaRPr lang="zh-TW" altLang="en-US" sz="3200" i="0" u="none" strike="noStrike" cap="none" dirty="0">
              <a:solidFill>
                <a:srgbClr val="FFFFFF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42B7789-8262-44F9-8CFF-318220C6E43E}"/>
              </a:ext>
            </a:extLst>
          </p:cNvPr>
          <p:cNvSpPr txBox="1"/>
          <p:nvPr/>
        </p:nvSpPr>
        <p:spPr>
          <a:xfrm>
            <a:off x="214282" y="1031452"/>
            <a:ext cx="8787000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 dirty="0">
                <a:latin typeface="+mj-lt"/>
                <a:ea typeface="Microsoft JhengHei"/>
              </a:rPr>
              <a:t>In QNAP Lab, the TS-1677XU with built-in Mellanox CX4 10GbE</a:t>
            </a:r>
            <a:endParaRPr lang="en-US" sz="1600" dirty="0">
              <a:latin typeface="+mj-lt"/>
            </a:endParaRPr>
          </a:p>
          <a:p>
            <a:r>
              <a:rPr lang="en-US" altLang="zh-TW" sz="1800" b="1" dirty="0">
                <a:solidFill>
                  <a:srgbClr val="267098"/>
                </a:solidFill>
                <a:latin typeface="+mj-lt"/>
                <a:ea typeface="Microsoft JhengHei"/>
              </a:rPr>
              <a:t>The disk performance of Virtual Machine that mount </a:t>
            </a:r>
            <a:r>
              <a:rPr lang="en-US" altLang="zh-TW" sz="1800" b="1" dirty="0" err="1">
                <a:solidFill>
                  <a:srgbClr val="267098"/>
                </a:solidFill>
                <a:latin typeface="+mj-lt"/>
                <a:ea typeface="Microsoft JhengHei"/>
              </a:rPr>
              <a:t>iSER</a:t>
            </a:r>
            <a:r>
              <a:rPr lang="en-US" altLang="zh-TW" sz="1800" b="1" dirty="0">
                <a:solidFill>
                  <a:srgbClr val="267098"/>
                </a:solidFill>
                <a:latin typeface="+mj-lt"/>
                <a:ea typeface="Microsoft JhengHei"/>
              </a:rPr>
              <a:t> VJBOD disks can be faster than other normal VJBOD disk from the same NAS.</a:t>
            </a:r>
          </a:p>
        </p:txBody>
      </p:sp>
      <p:sp>
        <p:nvSpPr>
          <p:cNvPr id="6" name="Shape 266">
            <a:extLst>
              <a:ext uri="{FF2B5EF4-FFF2-40B4-BE49-F238E27FC236}">
                <a16:creationId xmlns:a16="http://schemas.microsoft.com/office/drawing/2014/main" id="{DAA49EAA-7016-4D62-815B-DF571A35CE50}"/>
              </a:ext>
            </a:extLst>
          </p:cNvPr>
          <p:cNvSpPr txBox="1"/>
          <p:nvPr/>
        </p:nvSpPr>
        <p:spPr>
          <a:xfrm>
            <a:off x="4849050" y="4564366"/>
            <a:ext cx="3928842" cy="323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42900"/>
            <a:r>
              <a:rPr lang="en-US" altLang="zh-TW" sz="800" dirty="0"/>
              <a:t>Test condition: Mount a  TES-3085</a:t>
            </a:r>
            <a:r>
              <a:rPr lang="zh-TW" altLang="en-US" sz="800" dirty="0"/>
              <a:t> </a:t>
            </a:r>
            <a:r>
              <a:rPr lang="en-US" altLang="zh-TW" sz="800" dirty="0"/>
              <a:t>iSCSI LUN as VJBOD disk and create virtual disk image for a VM on 1677XU to test the disk performance with </a:t>
            </a:r>
            <a:r>
              <a:rPr lang="en-US" altLang="zh-TW" sz="800" dirty="0" err="1"/>
              <a:t>Iometer</a:t>
            </a:r>
            <a:r>
              <a:rPr lang="en-US" altLang="zh-TW" sz="800" dirty="0"/>
              <a:t>, 64GB 4 Outstanding, Standard 4K random read/write test </a:t>
            </a:r>
          </a:p>
        </p:txBody>
      </p:sp>
      <p:sp>
        <p:nvSpPr>
          <p:cNvPr id="54" name="圓角矩形 88">
            <a:extLst>
              <a:ext uri="{FF2B5EF4-FFF2-40B4-BE49-F238E27FC236}">
                <a16:creationId xmlns:a16="http://schemas.microsoft.com/office/drawing/2014/main" id="{A2269CF4-FF51-4402-8124-783BD647007F}"/>
              </a:ext>
            </a:extLst>
          </p:cNvPr>
          <p:cNvSpPr/>
          <p:nvPr/>
        </p:nvSpPr>
        <p:spPr>
          <a:xfrm>
            <a:off x="259941" y="2002383"/>
            <a:ext cx="4564262" cy="3099367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6DCD75C-BED1-47FF-A080-3C50904B230E}"/>
              </a:ext>
            </a:extLst>
          </p:cNvPr>
          <p:cNvGrpSpPr/>
          <p:nvPr/>
        </p:nvGrpSpPr>
        <p:grpSpPr>
          <a:xfrm>
            <a:off x="259941" y="2088120"/>
            <a:ext cx="4471897" cy="2948118"/>
            <a:chOff x="4237666" y="1874399"/>
            <a:chExt cx="4515611" cy="2976937"/>
          </a:xfrm>
        </p:grpSpPr>
        <p:grpSp>
          <p:nvGrpSpPr>
            <p:cNvPr id="715" name="群組 714">
              <a:extLst>
                <a:ext uri="{FF2B5EF4-FFF2-40B4-BE49-F238E27FC236}">
                  <a16:creationId xmlns:a16="http://schemas.microsoft.com/office/drawing/2014/main" id="{96536977-6FB3-4172-AD1D-F6CE3027306F}"/>
                </a:ext>
              </a:extLst>
            </p:cNvPr>
            <p:cNvGrpSpPr/>
            <p:nvPr/>
          </p:nvGrpSpPr>
          <p:grpSpPr>
            <a:xfrm>
              <a:off x="4237666" y="1874399"/>
              <a:ext cx="2164348" cy="2976937"/>
              <a:chOff x="4197933" y="1874399"/>
              <a:chExt cx="2164348" cy="2976937"/>
            </a:xfrm>
          </p:grpSpPr>
          <p:sp>
            <p:nvSpPr>
              <p:cNvPr id="27" name="Shape 386">
                <a:extLst>
                  <a:ext uri="{FF2B5EF4-FFF2-40B4-BE49-F238E27FC236}">
                    <a16:creationId xmlns:a16="http://schemas.microsoft.com/office/drawing/2014/main" id="{147656DF-7BA7-431B-8D82-BB51B1F22F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7933" y="1874399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en-US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6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</a:rPr>
                  <a:t>0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00</a:t>
                </a:r>
              </a:p>
            </p:txBody>
          </p:sp>
          <p:sp>
            <p:nvSpPr>
              <p:cNvPr id="33" name="Shape 392">
                <a:extLst>
                  <a:ext uri="{FF2B5EF4-FFF2-40B4-BE49-F238E27FC236}">
                    <a16:creationId xmlns:a16="http://schemas.microsoft.com/office/drawing/2014/main" id="{924FE2C8-FAD6-4644-A878-3F973DC34F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1059" y="4380147"/>
                <a:ext cx="1464990" cy="219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ctr">
                  <a:buClr>
                    <a:srgbClr val="9F5900"/>
                  </a:buClr>
                </a:pPr>
                <a:r>
                  <a:rPr lang="en-US" altLang="zh-TW" sz="1100" b="1">
                    <a:solidFill>
                      <a:schemeClr val="accent4">
                        <a:lumMod val="75000"/>
                      </a:schemeClr>
                    </a:solidFill>
                    <a:ea typeface="微軟正黑體" pitchFamily="34" charset="-120"/>
                    <a:cs typeface="Arial" pitchFamily="34" charset="0"/>
                  </a:rPr>
                  <a:t>4K</a:t>
                </a:r>
                <a:r>
                  <a:rPr lang="zh-TW" altLang="en-US" sz="1100" b="1">
                    <a:solidFill>
                      <a:schemeClr val="accent4">
                        <a:lumMod val="75000"/>
                      </a:schemeClr>
                    </a:solidFill>
                    <a:ea typeface="微軟正黑體" pitchFamily="34" charset="-120"/>
                    <a:cs typeface="Arial" pitchFamily="34" charset="0"/>
                  </a:rPr>
                  <a:t> </a:t>
                </a:r>
                <a:r>
                  <a:rPr lang="en-US" altLang="zh-TW" sz="1100" b="1">
                    <a:solidFill>
                      <a:schemeClr val="accent4">
                        <a:lumMod val="75000"/>
                      </a:schemeClr>
                    </a:solidFill>
                    <a:ea typeface="微軟正黑體" pitchFamily="34" charset="-120"/>
                    <a:cs typeface="Arial" pitchFamily="34" charset="0"/>
                  </a:rPr>
                  <a:t>Random Write</a:t>
                </a:r>
                <a:endParaRPr lang="zh-TW" altLang="en-US" sz="1100" b="1">
                  <a:solidFill>
                    <a:schemeClr val="accent4">
                      <a:lumMod val="75000"/>
                    </a:schemeClr>
                  </a:solidFill>
                  <a:ea typeface="微軟正黑體" pitchFamily="34" charset="-120"/>
                  <a:cs typeface="Arial" pitchFamily="34" charset="0"/>
                </a:endParaRPr>
              </a:p>
            </p:txBody>
          </p:sp>
          <p:grpSp>
            <p:nvGrpSpPr>
              <p:cNvPr id="710" name="群組 709">
                <a:extLst>
                  <a:ext uri="{FF2B5EF4-FFF2-40B4-BE49-F238E27FC236}">
                    <a16:creationId xmlns:a16="http://schemas.microsoft.com/office/drawing/2014/main" id="{A024C9C5-1944-4D71-B232-5ACD53513A71}"/>
                  </a:ext>
                </a:extLst>
              </p:cNvPr>
              <p:cNvGrpSpPr/>
              <p:nvPr/>
            </p:nvGrpSpPr>
            <p:grpSpPr>
              <a:xfrm>
                <a:off x="4675101" y="2006681"/>
                <a:ext cx="1565811" cy="2359970"/>
                <a:chOff x="4507012" y="1973644"/>
                <a:chExt cx="4182330" cy="2359970"/>
              </a:xfrm>
            </p:grpSpPr>
            <p:cxnSp>
              <p:nvCxnSpPr>
                <p:cNvPr id="15" name="Shape 374">
                  <a:extLst>
                    <a:ext uri="{FF2B5EF4-FFF2-40B4-BE49-F238E27FC236}">
                      <a16:creationId xmlns:a16="http://schemas.microsoft.com/office/drawing/2014/main" id="{BCDF09C7-B18E-4027-9E8F-A2245C885B4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507016" y="1973644"/>
                  <a:ext cx="4182326" cy="1606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" name="Shape 376">
                  <a:extLst>
                    <a:ext uri="{FF2B5EF4-FFF2-40B4-BE49-F238E27FC236}">
                      <a16:creationId xmlns:a16="http://schemas.microsoft.com/office/drawing/2014/main" id="{398579D9-8B4A-4CD6-A4DD-63F3BE80204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507016" y="2363030"/>
                  <a:ext cx="4182326" cy="1606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  <p:cxnSp>
              <p:nvCxnSpPr>
                <p:cNvPr id="18" name="Shape 377">
                  <a:extLst>
                    <a:ext uri="{FF2B5EF4-FFF2-40B4-BE49-F238E27FC236}">
                      <a16:creationId xmlns:a16="http://schemas.microsoft.com/office/drawing/2014/main" id="{8A7A39EB-0A9E-4A50-9ACF-A34962B7112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10800000" flipH="1">
                  <a:off x="4507016" y="2754796"/>
                  <a:ext cx="4182326" cy="268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" name="Shape 379">
                  <a:extLst>
                    <a:ext uri="{FF2B5EF4-FFF2-40B4-BE49-F238E27FC236}">
                      <a16:creationId xmlns:a16="http://schemas.microsoft.com/office/drawing/2014/main" id="{13DD24F3-406E-4BF5-B12C-49560B22378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507012" y="3144459"/>
                  <a:ext cx="4182326" cy="10442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" name="Shape 379">
                  <a:extLst>
                    <a:ext uri="{FF2B5EF4-FFF2-40B4-BE49-F238E27FC236}">
                      <a16:creationId xmlns:a16="http://schemas.microsoft.com/office/drawing/2014/main" id="{DB7367E8-362A-402E-A03A-3729DA7F1C4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507012" y="3540844"/>
                  <a:ext cx="4182326" cy="10442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  <p:cxnSp>
              <p:nvCxnSpPr>
                <p:cNvPr id="37" name="Shape 379">
                  <a:extLst>
                    <a:ext uri="{FF2B5EF4-FFF2-40B4-BE49-F238E27FC236}">
                      <a16:creationId xmlns:a16="http://schemas.microsoft.com/office/drawing/2014/main" id="{7AED9A6A-41A0-4AA6-B502-6CE09E4C1CF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507012" y="3937229"/>
                  <a:ext cx="4182326" cy="10442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  <p:cxnSp>
              <p:nvCxnSpPr>
                <p:cNvPr id="38" name="Shape 379">
                  <a:extLst>
                    <a:ext uri="{FF2B5EF4-FFF2-40B4-BE49-F238E27FC236}">
                      <a16:creationId xmlns:a16="http://schemas.microsoft.com/office/drawing/2014/main" id="{3F61CFDF-40E6-4E4E-8FE6-4E7F4E25B13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507012" y="4323172"/>
                  <a:ext cx="4182326" cy="10442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47" name="Shape 386">
                <a:extLst>
                  <a:ext uri="{FF2B5EF4-FFF2-40B4-BE49-F238E27FC236}">
                    <a16:creationId xmlns:a16="http://schemas.microsoft.com/office/drawing/2014/main" id="{82BD1103-1968-49F7-8A8A-7516143EF7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7933" y="2286055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en-US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5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</a:rPr>
                  <a:t>0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00</a:t>
                </a:r>
              </a:p>
            </p:txBody>
          </p:sp>
          <p:sp>
            <p:nvSpPr>
              <p:cNvPr id="48" name="Shape 386">
                <a:extLst>
                  <a:ext uri="{FF2B5EF4-FFF2-40B4-BE49-F238E27FC236}">
                    <a16:creationId xmlns:a16="http://schemas.microsoft.com/office/drawing/2014/main" id="{E047470D-4398-4E1D-8B36-DAD4AF1DF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7933" y="2661556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en-US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4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</a:rPr>
                  <a:t>0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00</a:t>
                </a:r>
              </a:p>
            </p:txBody>
          </p:sp>
          <p:sp>
            <p:nvSpPr>
              <p:cNvPr id="49" name="Shape 386">
                <a:extLst>
                  <a:ext uri="{FF2B5EF4-FFF2-40B4-BE49-F238E27FC236}">
                    <a16:creationId xmlns:a16="http://schemas.microsoft.com/office/drawing/2014/main" id="{47BAC3F5-2D0D-4BA1-A62B-56388E2F83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7933" y="3056441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en-US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3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</a:rPr>
                  <a:t>0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00</a:t>
                </a:r>
              </a:p>
            </p:txBody>
          </p:sp>
          <p:sp>
            <p:nvSpPr>
              <p:cNvPr id="50" name="Shape 386">
                <a:extLst>
                  <a:ext uri="{FF2B5EF4-FFF2-40B4-BE49-F238E27FC236}">
                    <a16:creationId xmlns:a16="http://schemas.microsoft.com/office/drawing/2014/main" id="{51F5A99F-BC41-4E88-92B6-5A2EBC4591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7933" y="3456483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en-US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20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00</a:t>
                </a:r>
              </a:p>
            </p:txBody>
          </p:sp>
          <p:sp>
            <p:nvSpPr>
              <p:cNvPr id="51" name="Shape 386">
                <a:extLst>
                  <a:ext uri="{FF2B5EF4-FFF2-40B4-BE49-F238E27FC236}">
                    <a16:creationId xmlns:a16="http://schemas.microsoft.com/office/drawing/2014/main" id="{2CB3CA62-CEEF-4275-BFA3-2B10FAE3C9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7933" y="3841368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1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</a:rPr>
                  <a:t>0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00</a:t>
                </a:r>
              </a:p>
            </p:txBody>
          </p:sp>
          <p:sp>
            <p:nvSpPr>
              <p:cNvPr id="53" name="Shape 386">
                <a:extLst>
                  <a:ext uri="{FF2B5EF4-FFF2-40B4-BE49-F238E27FC236}">
                    <a16:creationId xmlns:a16="http://schemas.microsoft.com/office/drawing/2014/main" id="{98C0048D-E327-4142-A0C3-2AD82C9CE2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7933" y="4231126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0</a:t>
                </a:r>
              </a:p>
            </p:txBody>
          </p:sp>
          <p:sp>
            <p:nvSpPr>
              <p:cNvPr id="22" name="Shape 381">
                <a:extLst>
                  <a:ext uri="{FF2B5EF4-FFF2-40B4-BE49-F238E27FC236}">
                    <a16:creationId xmlns:a16="http://schemas.microsoft.com/office/drawing/2014/main" id="{A4FFADE9-AF1E-4922-8A5D-ACA356EDC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0782" y="3187939"/>
                <a:ext cx="360000" cy="1178712"/>
              </a:xfrm>
              <a:prstGeom prst="rect">
                <a:avLst/>
              </a:prstGeom>
              <a:solidFill>
                <a:srgbClr val="ED7D3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 anchor="ctr"/>
              <a:lstStyle/>
              <a:p>
                <a:pPr algn="ctr">
                  <a:buClr>
                    <a:srgbClr val="000000"/>
                  </a:buClr>
                </a:pPr>
                <a:endParaRPr lang="zh-TW" altLang="zh-TW" sz="1900">
                  <a:solidFill>
                    <a:srgbClr val="FFFFFF"/>
                  </a:solidFill>
                  <a:sym typeface="Arial" pitchFamily="34" charset="0"/>
                </a:endParaRPr>
              </a:p>
            </p:txBody>
          </p:sp>
          <p:sp>
            <p:nvSpPr>
              <p:cNvPr id="46" name="Shape 381">
                <a:extLst>
                  <a:ext uri="{FF2B5EF4-FFF2-40B4-BE49-F238E27FC236}">
                    <a16:creationId xmlns:a16="http://schemas.microsoft.com/office/drawing/2014/main" id="{5B6D7899-2647-41F6-B41F-3345048DB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7927" y="2176335"/>
                <a:ext cx="360000" cy="2179874"/>
              </a:xfrm>
              <a:prstGeom prst="rect">
                <a:avLst/>
              </a:prstGeom>
              <a:solidFill>
                <a:srgbClr val="4472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 anchor="ctr"/>
              <a:lstStyle/>
              <a:p>
                <a:pPr algn="ctr">
                  <a:buClr>
                    <a:srgbClr val="000000"/>
                  </a:buClr>
                </a:pPr>
                <a:endParaRPr lang="zh-TW" altLang="zh-TW" sz="1900">
                  <a:solidFill>
                    <a:srgbClr val="FFFFFF"/>
                  </a:solidFill>
                  <a:sym typeface="Arial" pitchFamily="34" charset="0"/>
                </a:endParaRPr>
              </a:p>
            </p:txBody>
          </p:sp>
          <p:sp>
            <p:nvSpPr>
              <p:cNvPr id="711" name="矩形 710">
                <a:extLst>
                  <a:ext uri="{FF2B5EF4-FFF2-40B4-BE49-F238E27FC236}">
                    <a16:creationId xmlns:a16="http://schemas.microsoft.com/office/drawing/2014/main" id="{A3A903E8-29A7-44E9-87CF-08E670138742}"/>
                  </a:ext>
                </a:extLst>
              </p:cNvPr>
              <p:cNvSpPr/>
              <p:nvPr/>
            </p:nvSpPr>
            <p:spPr>
              <a:xfrm>
                <a:off x="4796470" y="4702641"/>
                <a:ext cx="72000" cy="72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61B97EE3-E1F7-4C43-8B2C-07B529950886}"/>
                  </a:ext>
                </a:extLst>
              </p:cNvPr>
              <p:cNvSpPr/>
              <p:nvPr/>
            </p:nvSpPr>
            <p:spPr>
              <a:xfrm>
                <a:off x="5569157" y="4702641"/>
                <a:ext cx="72000" cy="72000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2" name="文字方塊 711">
                <a:extLst>
                  <a:ext uri="{FF2B5EF4-FFF2-40B4-BE49-F238E27FC236}">
                    <a16:creationId xmlns:a16="http://schemas.microsoft.com/office/drawing/2014/main" id="{6AC8FCF7-A421-488B-99C4-B69FEB2D0903}"/>
                  </a:ext>
                </a:extLst>
              </p:cNvPr>
              <p:cNvSpPr txBox="1"/>
              <p:nvPr/>
            </p:nvSpPr>
            <p:spPr>
              <a:xfrm>
                <a:off x="4821560" y="4620504"/>
                <a:ext cx="63268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b="1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iSER</a:t>
                </a:r>
                <a:endParaRPr lang="zh-TW" altLang="en-US" sz="9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B186DE0D-8311-499E-98A7-0F59FFB0761E}"/>
                  </a:ext>
                </a:extLst>
              </p:cNvPr>
              <p:cNvSpPr txBox="1"/>
              <p:nvPr/>
            </p:nvSpPr>
            <p:spPr>
              <a:xfrm>
                <a:off x="5641157" y="4620504"/>
                <a:ext cx="72112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No </a:t>
                </a:r>
                <a:r>
                  <a:rPr lang="en-US" altLang="zh-TW" sz="900" b="1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iSER</a:t>
                </a:r>
                <a:endParaRPr lang="zh-TW" altLang="en-US" sz="9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714" name="群組 713">
              <a:extLst>
                <a:ext uri="{FF2B5EF4-FFF2-40B4-BE49-F238E27FC236}">
                  <a16:creationId xmlns:a16="http://schemas.microsoft.com/office/drawing/2014/main" id="{F76D8000-D94A-4866-A251-482B405979F3}"/>
                </a:ext>
              </a:extLst>
            </p:cNvPr>
            <p:cNvGrpSpPr/>
            <p:nvPr/>
          </p:nvGrpSpPr>
          <p:grpSpPr>
            <a:xfrm>
              <a:off x="6588929" y="1874399"/>
              <a:ext cx="2164348" cy="2976937"/>
              <a:chOff x="6671047" y="1874399"/>
              <a:chExt cx="2164348" cy="2976937"/>
            </a:xfrm>
          </p:grpSpPr>
          <p:sp>
            <p:nvSpPr>
              <p:cNvPr id="58" name="Shape 386">
                <a:extLst>
                  <a:ext uri="{FF2B5EF4-FFF2-40B4-BE49-F238E27FC236}">
                    <a16:creationId xmlns:a16="http://schemas.microsoft.com/office/drawing/2014/main" id="{DD04D27E-94F2-4AAA-9581-CB6D5C6C3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1047" y="1874399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en-US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13500</a:t>
                </a:r>
                <a:endParaRPr lang="zh-TW" altLang="zh-TW" sz="1000" b="1">
                  <a:solidFill>
                    <a:schemeClr val="accent4">
                      <a:lumMod val="75000"/>
                    </a:schemeClr>
                  </a:solidFill>
                  <a:latin typeface="+mn-lt"/>
                  <a:ea typeface="微軟正黑體" pitchFamily="34" charset="-120"/>
                  <a:cs typeface="Arial" pitchFamily="34" charset="0"/>
                  <a:sym typeface="Arial" pitchFamily="34" charset="0"/>
                </a:endParaRPr>
              </a:p>
            </p:txBody>
          </p:sp>
          <p:sp>
            <p:nvSpPr>
              <p:cNvPr id="59" name="Shape 392">
                <a:extLst>
                  <a:ext uri="{FF2B5EF4-FFF2-40B4-BE49-F238E27FC236}">
                    <a16:creationId xmlns:a16="http://schemas.microsoft.com/office/drawing/2014/main" id="{F6F919DF-ED86-4B3B-B7B9-EE7C499220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54173" y="4380147"/>
                <a:ext cx="1464990" cy="219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ctr">
                  <a:buClr>
                    <a:srgbClr val="9F5900"/>
                  </a:buClr>
                </a:pPr>
                <a:r>
                  <a:rPr lang="en-US" altLang="zh-TW" sz="1100" b="1">
                    <a:solidFill>
                      <a:schemeClr val="accent4">
                        <a:lumMod val="75000"/>
                      </a:schemeClr>
                    </a:solidFill>
                    <a:ea typeface="微軟正黑體" pitchFamily="34" charset="-120"/>
                    <a:cs typeface="Arial" pitchFamily="34" charset="0"/>
                  </a:rPr>
                  <a:t>4K</a:t>
                </a:r>
                <a:r>
                  <a:rPr lang="zh-TW" altLang="en-US" sz="1100" b="1">
                    <a:solidFill>
                      <a:schemeClr val="accent4">
                        <a:lumMod val="75000"/>
                      </a:schemeClr>
                    </a:solidFill>
                    <a:ea typeface="微軟正黑體" pitchFamily="34" charset="-120"/>
                    <a:cs typeface="Arial" pitchFamily="34" charset="0"/>
                  </a:rPr>
                  <a:t> </a:t>
                </a:r>
                <a:r>
                  <a:rPr lang="en-US" altLang="zh-TW" sz="1100" b="1">
                    <a:solidFill>
                      <a:schemeClr val="accent4">
                        <a:lumMod val="75000"/>
                      </a:schemeClr>
                    </a:solidFill>
                    <a:ea typeface="微軟正黑體" pitchFamily="34" charset="-120"/>
                    <a:cs typeface="Arial" pitchFamily="34" charset="0"/>
                  </a:rPr>
                  <a:t>Random Read</a:t>
                </a:r>
                <a:endParaRPr lang="zh-TW" altLang="en-US" sz="1100" b="1">
                  <a:solidFill>
                    <a:schemeClr val="accent4">
                      <a:lumMod val="75000"/>
                    </a:schemeClr>
                  </a:solidFill>
                  <a:ea typeface="微軟正黑體" pitchFamily="34" charset="-120"/>
                  <a:cs typeface="Arial" pitchFamily="34" charset="0"/>
                </a:endParaRPr>
              </a:p>
            </p:txBody>
          </p:sp>
          <p:grpSp>
            <p:nvGrpSpPr>
              <p:cNvPr id="60" name="群組 59">
                <a:extLst>
                  <a:ext uri="{FF2B5EF4-FFF2-40B4-BE49-F238E27FC236}">
                    <a16:creationId xmlns:a16="http://schemas.microsoft.com/office/drawing/2014/main" id="{F9F27377-32C7-4930-B9B8-54587480172B}"/>
                  </a:ext>
                </a:extLst>
              </p:cNvPr>
              <p:cNvGrpSpPr/>
              <p:nvPr/>
            </p:nvGrpSpPr>
            <p:grpSpPr>
              <a:xfrm>
                <a:off x="7148215" y="2006681"/>
                <a:ext cx="1565811" cy="2359970"/>
                <a:chOff x="4507012" y="1973644"/>
                <a:chExt cx="4182330" cy="2359970"/>
              </a:xfrm>
            </p:grpSpPr>
            <p:cxnSp>
              <p:nvCxnSpPr>
                <p:cNvPr id="61" name="Shape 374">
                  <a:extLst>
                    <a:ext uri="{FF2B5EF4-FFF2-40B4-BE49-F238E27FC236}">
                      <a16:creationId xmlns:a16="http://schemas.microsoft.com/office/drawing/2014/main" id="{4DD80FD3-0630-49F7-B2B7-3E5E991A6D3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507016" y="1973644"/>
                  <a:ext cx="4182326" cy="1606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  <p:cxnSp>
              <p:nvCxnSpPr>
                <p:cNvPr id="62" name="Shape 376">
                  <a:extLst>
                    <a:ext uri="{FF2B5EF4-FFF2-40B4-BE49-F238E27FC236}">
                      <a16:creationId xmlns:a16="http://schemas.microsoft.com/office/drawing/2014/main" id="{F2439E26-B523-4F58-8099-EE0B971E6B1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507016" y="2363030"/>
                  <a:ext cx="4182326" cy="1606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  <p:cxnSp>
              <p:nvCxnSpPr>
                <p:cNvPr id="63" name="Shape 377">
                  <a:extLst>
                    <a:ext uri="{FF2B5EF4-FFF2-40B4-BE49-F238E27FC236}">
                      <a16:creationId xmlns:a16="http://schemas.microsoft.com/office/drawing/2014/main" id="{DB09FEE6-4624-40D2-B6E3-68E435A9FCD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10800000" flipH="1">
                  <a:off x="4507016" y="2754796"/>
                  <a:ext cx="4182326" cy="268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  <p:cxnSp>
              <p:nvCxnSpPr>
                <p:cNvPr id="64" name="Shape 379">
                  <a:extLst>
                    <a:ext uri="{FF2B5EF4-FFF2-40B4-BE49-F238E27FC236}">
                      <a16:creationId xmlns:a16="http://schemas.microsoft.com/office/drawing/2014/main" id="{C5E25BF4-F13E-41E9-92FC-4BD23C72579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507012" y="3144459"/>
                  <a:ext cx="4182326" cy="10442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  <p:cxnSp>
              <p:nvCxnSpPr>
                <p:cNvPr id="65" name="Shape 379">
                  <a:extLst>
                    <a:ext uri="{FF2B5EF4-FFF2-40B4-BE49-F238E27FC236}">
                      <a16:creationId xmlns:a16="http://schemas.microsoft.com/office/drawing/2014/main" id="{CF4120EC-3902-4DF0-B811-24F4E368042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507012" y="3540844"/>
                  <a:ext cx="4182326" cy="10442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  <p:cxnSp>
              <p:nvCxnSpPr>
                <p:cNvPr id="66" name="Shape 379">
                  <a:extLst>
                    <a:ext uri="{FF2B5EF4-FFF2-40B4-BE49-F238E27FC236}">
                      <a16:creationId xmlns:a16="http://schemas.microsoft.com/office/drawing/2014/main" id="{264D8E6A-9E39-4764-B8E3-79A41729E43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507012" y="3937229"/>
                  <a:ext cx="4182326" cy="10442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  <p:cxnSp>
              <p:nvCxnSpPr>
                <p:cNvPr id="67" name="Shape 379">
                  <a:extLst>
                    <a:ext uri="{FF2B5EF4-FFF2-40B4-BE49-F238E27FC236}">
                      <a16:creationId xmlns:a16="http://schemas.microsoft.com/office/drawing/2014/main" id="{AB4E50C2-E1F5-4208-A830-435A642C714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507012" y="4323172"/>
                  <a:ext cx="4182326" cy="10442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68" name="Shape 386">
                <a:extLst>
                  <a:ext uri="{FF2B5EF4-FFF2-40B4-BE49-F238E27FC236}">
                    <a16:creationId xmlns:a16="http://schemas.microsoft.com/office/drawing/2014/main" id="{76F4AC37-ACDA-4F2C-BDDA-6111185D85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1047" y="2286055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en-US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13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</a:rPr>
                  <a:t>0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00</a:t>
                </a:r>
              </a:p>
            </p:txBody>
          </p:sp>
          <p:sp>
            <p:nvSpPr>
              <p:cNvPr id="69" name="Shape 386">
                <a:extLst>
                  <a:ext uri="{FF2B5EF4-FFF2-40B4-BE49-F238E27FC236}">
                    <a16:creationId xmlns:a16="http://schemas.microsoft.com/office/drawing/2014/main" id="{2DD639B7-6D78-4260-9CE1-D880C33F59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1047" y="2661556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en-US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12500</a:t>
                </a:r>
                <a:endParaRPr lang="zh-TW" altLang="zh-TW" sz="1000" b="1">
                  <a:solidFill>
                    <a:schemeClr val="accent4">
                      <a:lumMod val="75000"/>
                    </a:schemeClr>
                  </a:solidFill>
                  <a:latin typeface="+mn-lt"/>
                  <a:ea typeface="微軟正黑體" pitchFamily="34" charset="-120"/>
                  <a:cs typeface="Arial" pitchFamily="34" charset="0"/>
                  <a:sym typeface="Arial" pitchFamily="34" charset="0"/>
                </a:endParaRPr>
              </a:p>
            </p:txBody>
          </p:sp>
          <p:sp>
            <p:nvSpPr>
              <p:cNvPr id="70" name="Shape 386">
                <a:extLst>
                  <a:ext uri="{FF2B5EF4-FFF2-40B4-BE49-F238E27FC236}">
                    <a16:creationId xmlns:a16="http://schemas.microsoft.com/office/drawing/2014/main" id="{F3DFEE25-FBF8-48B9-A6D0-24B74ECED6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1047" y="3056441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en-US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12000</a:t>
                </a:r>
                <a:endParaRPr lang="zh-TW" altLang="zh-TW" sz="1000" b="1">
                  <a:solidFill>
                    <a:schemeClr val="accent4">
                      <a:lumMod val="75000"/>
                    </a:schemeClr>
                  </a:solidFill>
                  <a:latin typeface="+mn-lt"/>
                  <a:ea typeface="微軟正黑體" pitchFamily="34" charset="-120"/>
                  <a:cs typeface="Arial" pitchFamily="34" charset="0"/>
                  <a:sym typeface="Arial" pitchFamily="34" charset="0"/>
                </a:endParaRPr>
              </a:p>
            </p:txBody>
          </p:sp>
          <p:sp>
            <p:nvSpPr>
              <p:cNvPr id="71" name="Shape 386">
                <a:extLst>
                  <a:ext uri="{FF2B5EF4-FFF2-40B4-BE49-F238E27FC236}">
                    <a16:creationId xmlns:a16="http://schemas.microsoft.com/office/drawing/2014/main" id="{F9ABD3FF-89D8-4A73-A334-C6EC3C8326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1047" y="3456483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en-US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11500</a:t>
                </a:r>
                <a:endParaRPr lang="zh-TW" altLang="zh-TW" sz="1000" b="1">
                  <a:solidFill>
                    <a:schemeClr val="accent4">
                      <a:lumMod val="75000"/>
                    </a:schemeClr>
                  </a:solidFill>
                  <a:latin typeface="+mn-lt"/>
                  <a:ea typeface="微軟正黑體" pitchFamily="34" charset="-120"/>
                  <a:cs typeface="Arial" pitchFamily="34" charset="0"/>
                  <a:sym typeface="Arial" pitchFamily="34" charset="0"/>
                </a:endParaRPr>
              </a:p>
            </p:txBody>
          </p:sp>
          <p:sp>
            <p:nvSpPr>
              <p:cNvPr id="72" name="Shape 386">
                <a:extLst>
                  <a:ext uri="{FF2B5EF4-FFF2-40B4-BE49-F238E27FC236}">
                    <a16:creationId xmlns:a16="http://schemas.microsoft.com/office/drawing/2014/main" id="{4856D146-5457-46C9-88FF-85014F439D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1047" y="3841368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1</a:t>
                </a:r>
                <a:r>
                  <a:rPr lang="en-US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1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</a:rPr>
                  <a:t>0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00</a:t>
                </a:r>
              </a:p>
            </p:txBody>
          </p:sp>
          <p:sp>
            <p:nvSpPr>
              <p:cNvPr id="73" name="Shape 386">
                <a:extLst>
                  <a:ext uri="{FF2B5EF4-FFF2-40B4-BE49-F238E27FC236}">
                    <a16:creationId xmlns:a16="http://schemas.microsoft.com/office/drawing/2014/main" id="{7F6C17F6-9239-47F3-99BD-60A0072CA1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1047" y="4231126"/>
                <a:ext cx="543949" cy="267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/>
              <a:lstStyle/>
              <a:p>
                <a:pPr algn="r">
                  <a:buClr>
                    <a:srgbClr val="9F5900"/>
                  </a:buClr>
                </a:pPr>
                <a:r>
                  <a:rPr lang="en-US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1050</a:t>
                </a:r>
                <a:r>
                  <a:rPr lang="zh-TW" altLang="zh-TW" sz="1000" b="1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微軟正黑體" pitchFamily="34" charset="-120"/>
                    <a:cs typeface="Arial" pitchFamily="34" charset="0"/>
                    <a:sym typeface="Arial" pitchFamily="34" charset="0"/>
                  </a:rPr>
                  <a:t>0</a:t>
                </a:r>
              </a:p>
            </p:txBody>
          </p:sp>
          <p:sp>
            <p:nvSpPr>
              <p:cNvPr id="74" name="Shape 381">
                <a:extLst>
                  <a:ext uri="{FF2B5EF4-FFF2-40B4-BE49-F238E27FC236}">
                    <a16:creationId xmlns:a16="http://schemas.microsoft.com/office/drawing/2014/main" id="{5194AD4C-4EEE-4ACD-B66F-FC86BA3C1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63896" y="3547099"/>
                <a:ext cx="360000" cy="819551"/>
              </a:xfrm>
              <a:prstGeom prst="rect">
                <a:avLst/>
              </a:prstGeom>
              <a:solidFill>
                <a:srgbClr val="ED7D3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 anchor="ctr"/>
              <a:lstStyle/>
              <a:p>
                <a:pPr algn="ctr">
                  <a:buClr>
                    <a:srgbClr val="000000"/>
                  </a:buClr>
                </a:pPr>
                <a:endParaRPr lang="zh-TW" altLang="zh-TW" sz="1900">
                  <a:solidFill>
                    <a:srgbClr val="FFFFFF"/>
                  </a:solidFill>
                  <a:sym typeface="Arial" pitchFamily="34" charset="0"/>
                </a:endParaRPr>
              </a:p>
            </p:txBody>
          </p:sp>
          <p:sp>
            <p:nvSpPr>
              <p:cNvPr id="75" name="Shape 381">
                <a:extLst>
                  <a:ext uri="{FF2B5EF4-FFF2-40B4-BE49-F238E27FC236}">
                    <a16:creationId xmlns:a16="http://schemas.microsoft.com/office/drawing/2014/main" id="{4B2C73FB-63DE-45BC-9456-DAC31D19B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1041" y="2375439"/>
                <a:ext cx="360000" cy="1980770"/>
              </a:xfrm>
              <a:prstGeom prst="rect">
                <a:avLst/>
              </a:prstGeom>
              <a:solidFill>
                <a:srgbClr val="4472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 anchor="ctr"/>
              <a:lstStyle/>
              <a:p>
                <a:pPr algn="ctr">
                  <a:buClr>
                    <a:srgbClr val="000000"/>
                  </a:buClr>
                </a:pPr>
                <a:endParaRPr lang="zh-TW" altLang="zh-TW" sz="1900">
                  <a:solidFill>
                    <a:srgbClr val="FFFFFF"/>
                  </a:solidFill>
                  <a:sym typeface="Arial" pitchFamily="34" charset="0"/>
                </a:endParaRPr>
              </a:p>
            </p:txBody>
          </p:sp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40751A69-3AFA-4C1D-B838-FD642AE09FB6}"/>
                  </a:ext>
                </a:extLst>
              </p:cNvPr>
              <p:cNvSpPr/>
              <p:nvPr/>
            </p:nvSpPr>
            <p:spPr>
              <a:xfrm>
                <a:off x="7269584" y="4702641"/>
                <a:ext cx="72000" cy="72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369E883A-7A1C-4C09-88EA-35E86EB39FCA}"/>
                  </a:ext>
                </a:extLst>
              </p:cNvPr>
              <p:cNvSpPr/>
              <p:nvPr/>
            </p:nvSpPr>
            <p:spPr>
              <a:xfrm>
                <a:off x="8042271" y="4702641"/>
                <a:ext cx="72000" cy="72000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8" name="文字方塊 77">
                <a:extLst>
                  <a:ext uri="{FF2B5EF4-FFF2-40B4-BE49-F238E27FC236}">
                    <a16:creationId xmlns:a16="http://schemas.microsoft.com/office/drawing/2014/main" id="{0D65D44D-852A-44C6-A9DC-8782879CC1E8}"/>
                  </a:ext>
                </a:extLst>
              </p:cNvPr>
              <p:cNvSpPr txBox="1"/>
              <p:nvPr/>
            </p:nvSpPr>
            <p:spPr>
              <a:xfrm>
                <a:off x="7294674" y="4620504"/>
                <a:ext cx="63268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b="1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iSER</a:t>
                </a:r>
                <a:endParaRPr lang="zh-TW" altLang="en-US" sz="9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80E195F8-A0A2-46CC-88D6-F8F48EA162B8}"/>
                  </a:ext>
                </a:extLst>
              </p:cNvPr>
              <p:cNvSpPr txBox="1"/>
              <p:nvPr/>
            </p:nvSpPr>
            <p:spPr>
              <a:xfrm>
                <a:off x="8114271" y="4620504"/>
                <a:ext cx="72112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No </a:t>
                </a:r>
                <a:r>
                  <a:rPr lang="en-US" altLang="zh-TW" sz="900" b="1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iSER</a:t>
                </a:r>
                <a:endParaRPr lang="zh-TW" altLang="en-US" sz="9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A90BF798-6008-4F8E-AD93-2EB5994AD993}"/>
              </a:ext>
            </a:extLst>
          </p:cNvPr>
          <p:cNvGrpSpPr/>
          <p:nvPr/>
        </p:nvGrpSpPr>
        <p:grpSpPr>
          <a:xfrm>
            <a:off x="4616462" y="2154718"/>
            <a:ext cx="4384820" cy="2480160"/>
            <a:chOff x="4912178" y="2154893"/>
            <a:chExt cx="3915011" cy="2214423"/>
          </a:xfrm>
        </p:grpSpPr>
        <p:pic>
          <p:nvPicPr>
            <p:cNvPr id="80" name="圖片 79">
              <a:extLst>
                <a:ext uri="{FF2B5EF4-FFF2-40B4-BE49-F238E27FC236}">
                  <a16:creationId xmlns:a16="http://schemas.microsoft.com/office/drawing/2014/main" id="{CE8BA355-A5FD-4891-B2FA-2B19B0ED7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8063" y="2966959"/>
              <a:ext cx="3849126" cy="1402357"/>
            </a:xfrm>
            <a:prstGeom prst="rect">
              <a:avLst/>
            </a:prstGeom>
          </p:spPr>
        </p:pic>
        <p:sp>
          <p:nvSpPr>
            <p:cNvPr id="81" name="橢圓 80">
              <a:extLst>
                <a:ext uri="{FF2B5EF4-FFF2-40B4-BE49-F238E27FC236}">
                  <a16:creationId xmlns:a16="http://schemas.microsoft.com/office/drawing/2014/main" id="{6535C05D-F073-4915-802F-D1BB29B2F03E}"/>
                </a:ext>
              </a:extLst>
            </p:cNvPr>
            <p:cNvSpPr/>
            <p:nvPr/>
          </p:nvSpPr>
          <p:spPr>
            <a:xfrm>
              <a:off x="5502618" y="3931041"/>
              <a:ext cx="357052" cy="3570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82" name="直線接點 81">
              <a:extLst>
                <a:ext uri="{FF2B5EF4-FFF2-40B4-BE49-F238E27FC236}">
                  <a16:creationId xmlns:a16="http://schemas.microsoft.com/office/drawing/2014/main" id="{297BBD94-1812-4095-8993-38FB3BAEF885}"/>
                </a:ext>
              </a:extLst>
            </p:cNvPr>
            <p:cNvCxnSpPr>
              <a:cxnSpLocks/>
              <a:stCxn id="81" idx="2"/>
            </p:cNvCxnSpPr>
            <p:nvPr/>
          </p:nvCxnSpPr>
          <p:spPr>
            <a:xfrm flipH="1" flipV="1">
              <a:off x="5003974" y="3259054"/>
              <a:ext cx="498644" cy="8505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接點 82">
              <a:extLst>
                <a:ext uri="{FF2B5EF4-FFF2-40B4-BE49-F238E27FC236}">
                  <a16:creationId xmlns:a16="http://schemas.microsoft.com/office/drawing/2014/main" id="{091594E6-037C-4DB2-9471-BB57543AF4F8}"/>
                </a:ext>
              </a:extLst>
            </p:cNvPr>
            <p:cNvCxnSpPr>
              <a:cxnSpLocks/>
              <a:stCxn id="81" idx="6"/>
            </p:cNvCxnSpPr>
            <p:nvPr/>
          </p:nvCxnSpPr>
          <p:spPr>
            <a:xfrm flipV="1">
              <a:off x="5859670" y="3211687"/>
              <a:ext cx="382660" cy="8978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F9D13842-E81F-450E-80D3-C5191A971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2178" y="2154893"/>
              <a:ext cx="1476959" cy="1462478"/>
            </a:xfrm>
            <a:prstGeom prst="ellipse">
              <a:avLst/>
            </a:prstGeom>
            <a:ln w="38100" cap="rnd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85" name="圖片 84" descr="對話框-03.png">
            <a:extLst>
              <a:ext uri="{FF2B5EF4-FFF2-40B4-BE49-F238E27FC236}">
                <a16:creationId xmlns:a16="http://schemas.microsoft.com/office/drawing/2014/main" id="{FF5AC1FA-BED9-41B8-87A2-135B5FCD69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977" y="1648057"/>
            <a:ext cx="2666328" cy="1782198"/>
          </a:xfrm>
          <a:prstGeom prst="rect">
            <a:avLst/>
          </a:prstGeom>
        </p:spPr>
      </p:pic>
      <p:sp>
        <p:nvSpPr>
          <p:cNvPr id="9" name="剪去對角線角落矩形 8">
            <a:extLst>
              <a:ext uri="{FF2B5EF4-FFF2-40B4-BE49-F238E27FC236}">
                <a16:creationId xmlns:a16="http://schemas.microsoft.com/office/drawing/2014/main" id="{749F45AA-8665-EB45-AD03-A008D76AB2EC}"/>
              </a:ext>
            </a:extLst>
          </p:cNvPr>
          <p:cNvSpPr/>
          <p:nvPr/>
        </p:nvSpPr>
        <p:spPr>
          <a:xfrm>
            <a:off x="6270659" y="2002383"/>
            <a:ext cx="2578023" cy="911011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</a:rPr>
              <a:t>With </a:t>
            </a:r>
            <a:r>
              <a:rPr lang="en-US" altLang="zh-TW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</a:rPr>
              <a:t>iSER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</a:rPr>
              <a:t>, VJBOD random write performance from the same NAS can increase by 80%</a:t>
            </a:r>
          </a:p>
        </p:txBody>
      </p:sp>
    </p:spTree>
    <p:extLst>
      <p:ext uri="{BB962C8B-B14F-4D97-AF65-F5344CB8AC3E}">
        <p14:creationId xmlns:p14="http://schemas.microsoft.com/office/powerpoint/2010/main" val="1560381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21F8A46C-F4ED-41FB-B15D-029FE748EA77}"/>
              </a:ext>
            </a:extLst>
          </p:cNvPr>
          <p:cNvGrpSpPr/>
          <p:nvPr/>
        </p:nvGrpSpPr>
        <p:grpSpPr>
          <a:xfrm>
            <a:off x="0" y="1572211"/>
            <a:ext cx="9144000" cy="3813663"/>
            <a:chOff x="0" y="1007518"/>
            <a:chExt cx="9916823" cy="41359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F6582DC-387F-4C91-A8CB-8448F21460FC}"/>
                </a:ext>
              </a:extLst>
            </p:cNvPr>
            <p:cNvSpPr/>
            <p:nvPr/>
          </p:nvSpPr>
          <p:spPr>
            <a:xfrm>
              <a:off x="3903" y="1007518"/>
              <a:ext cx="3305651" cy="413598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1000">
                  <a:srgbClr val="C9D8EA"/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47D4548D-9DBB-4075-AEE4-01404F122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39305"/>
              <a:ext cx="3304195" cy="3304195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91070E8-12C6-4294-9DCA-73CC53D185C7}"/>
                </a:ext>
              </a:extLst>
            </p:cNvPr>
            <p:cNvSpPr/>
            <p:nvPr/>
          </p:nvSpPr>
          <p:spPr>
            <a:xfrm flipH="1">
              <a:off x="3308098" y="1007518"/>
              <a:ext cx="3305651" cy="413598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1000">
                  <a:srgbClr val="C9D8EA"/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0D52111E-62E7-42D6-81E4-4A3BC45E2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304195" y="1839305"/>
              <a:ext cx="3304195" cy="3304195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4A33766-02D4-425C-80CE-8C76639AB246}"/>
                </a:ext>
              </a:extLst>
            </p:cNvPr>
            <p:cNvSpPr/>
            <p:nvPr/>
          </p:nvSpPr>
          <p:spPr>
            <a:xfrm>
              <a:off x="6611172" y="1007518"/>
              <a:ext cx="3305651" cy="413598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1000">
                  <a:srgbClr val="C9D8EA"/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603E1266-2253-4A7E-96F5-D1EBA293E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7269" y="1839305"/>
              <a:ext cx="3304195" cy="3304195"/>
            </a:xfrm>
            <a:prstGeom prst="rect">
              <a:avLst/>
            </a:prstGeom>
          </p:spPr>
        </p:pic>
      </p:grpSp>
      <p:sp>
        <p:nvSpPr>
          <p:cNvPr id="705" name="Shape 7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FF00"/>
              </a:buClr>
              <a:buSzPts val="800"/>
              <a:buFont typeface="Arial"/>
            </a:pPr>
            <a:r>
              <a:rPr lang="en-US" altLang="zh-TW" sz="3200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</a:rPr>
              <a:t>Easily Enable </a:t>
            </a:r>
            <a:r>
              <a:rPr lang="en-US" altLang="zh-TW" sz="3200" dirty="0" err="1">
                <a:solidFill>
                  <a:srgbClr val="FFFFFF"/>
                </a:solidFill>
                <a:latin typeface="+mj-lt"/>
                <a:ea typeface="Microsoft JhengHei"/>
                <a:cs typeface="Microsoft JhengHei"/>
              </a:rPr>
              <a:t>iSER</a:t>
            </a:r>
            <a:r>
              <a:rPr lang="en-US" altLang="zh-TW" sz="3200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</a:rPr>
              <a:t> Connection For VJBOD</a:t>
            </a:r>
            <a:endParaRPr lang="zh-TW" altLang="en-US" sz="3200" i="0" u="none" strike="noStrike" cap="none" dirty="0">
              <a:solidFill>
                <a:srgbClr val="FFFFFF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8" name="內容版面配置區 3">
            <a:extLst>
              <a:ext uri="{FF2B5EF4-FFF2-40B4-BE49-F238E27FC236}">
                <a16:creationId xmlns:a16="http://schemas.microsoft.com/office/drawing/2014/main" id="{8AC80B92-2BF3-4ED9-BE8E-E949EBAEEE7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5523" y="1106780"/>
            <a:ext cx="8364537" cy="1200150"/>
          </a:xfrm>
        </p:spPr>
        <p:txBody>
          <a:bodyPr>
            <a:normAutofit lnSpcReduction="10000"/>
          </a:bodyPr>
          <a:lstStyle/>
          <a:p>
            <a:r>
              <a:rPr kumimoji="1" lang="en-US" altLang="zh-TW" sz="1800" dirty="0"/>
              <a:t>Use </a:t>
            </a:r>
            <a:r>
              <a:rPr kumimoji="1" lang="en-US" altLang="zh-TW" sz="1800" dirty="0" err="1"/>
              <a:t>iSER</a:t>
            </a:r>
            <a:r>
              <a:rPr kumimoji="1" lang="en-US" altLang="zh-TW" sz="1800" dirty="0"/>
              <a:t> in VMware might be hard, but it is one click to go in QTS</a:t>
            </a:r>
            <a:endParaRPr kumimoji="1" lang="zh-TW" altLang="en-US" sz="1800" dirty="0"/>
          </a:p>
          <a:p>
            <a:r>
              <a:rPr kumimoji="1" lang="en-US" altLang="zh-TW" sz="1800" dirty="0"/>
              <a:t>VJBOD connection wizard can easily identify which interface supports </a:t>
            </a:r>
            <a:r>
              <a:rPr kumimoji="1" lang="en-US" altLang="zh-TW" sz="1800" dirty="0" err="1"/>
              <a:t>iSER</a:t>
            </a:r>
            <a:r>
              <a:rPr kumimoji="1" lang="en-US" altLang="zh-TW" sz="1800" dirty="0"/>
              <a:t> for user to select from  </a:t>
            </a:r>
            <a:endParaRPr kumimoji="1" lang="zh-TW" altLang="en-US" sz="1800" dirty="0"/>
          </a:p>
          <a:p>
            <a:r>
              <a:rPr kumimoji="1" lang="en-US" altLang="zh-TW" sz="1800" dirty="0"/>
              <a:t>Auto reconnection is also supported in </a:t>
            </a:r>
            <a:r>
              <a:rPr kumimoji="1" lang="en-US" altLang="zh-TW" sz="1800" dirty="0" err="1"/>
              <a:t>iSER</a:t>
            </a:r>
            <a:endParaRPr kumimoji="1" lang="zh-TW" altLang="en-US" sz="1800" dirty="0"/>
          </a:p>
          <a:p>
            <a:endParaRPr kumimoji="1" lang="zh-TW" altLang="en-US" sz="1800"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78EC0F8C-6BFC-4F69-8F80-DEA1FE4B5FDD}"/>
              </a:ext>
            </a:extLst>
          </p:cNvPr>
          <p:cNvGrpSpPr/>
          <p:nvPr/>
        </p:nvGrpSpPr>
        <p:grpSpPr>
          <a:xfrm>
            <a:off x="5016999" y="1784855"/>
            <a:ext cx="3654119" cy="3316662"/>
            <a:chOff x="5130304" y="1758881"/>
            <a:chExt cx="3649756" cy="331270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0676950-0D07-4C32-98A7-870DD34B9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0304" y="1758881"/>
              <a:ext cx="3649756" cy="331270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982C573-4B11-4620-A660-4CC0B71697C7}"/>
                </a:ext>
              </a:extLst>
            </p:cNvPr>
            <p:cNvSpPr/>
            <p:nvPr/>
          </p:nvSpPr>
          <p:spPr>
            <a:xfrm>
              <a:off x="6417235" y="2121586"/>
              <a:ext cx="11247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</a:rPr>
                <a:t>Check VJBOD connection</a:t>
              </a:r>
              <a:endPara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355F65E-EE4B-4614-9490-C8E8EF6D4D28}"/>
                </a:ext>
              </a:extLst>
            </p:cNvPr>
            <p:cNvSpPr/>
            <p:nvPr/>
          </p:nvSpPr>
          <p:spPr>
            <a:xfrm>
              <a:off x="5239295" y="2903179"/>
              <a:ext cx="97101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</a:rPr>
                <a:t>When reconnect is finished, auto remount the VJBOD disk</a:t>
              </a:r>
              <a:endPara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42D5496-319D-4E4C-9D28-1673F266E9E7}"/>
                </a:ext>
              </a:extLst>
            </p:cNvPr>
            <p:cNvSpPr/>
            <p:nvPr/>
          </p:nvSpPr>
          <p:spPr>
            <a:xfrm>
              <a:off x="6347149" y="4240587"/>
              <a:ext cx="121606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</a:rPr>
                <a:t>Try to reconnect in the order of </a:t>
              </a:r>
              <a:r>
                <a:rPr lang="en-US" altLang="zh-TW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</a:rPr>
                <a:t>iSER</a:t>
              </a:r>
              <a:r>
                <a:rPr lang="en-US" altLang="zh-TW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</a:rPr>
                <a:t> &gt; TCP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D9B598D-C344-435B-9638-74CE72914311}"/>
                </a:ext>
              </a:extLst>
            </p:cNvPr>
            <p:cNvSpPr/>
            <p:nvPr/>
          </p:nvSpPr>
          <p:spPr>
            <a:xfrm>
              <a:off x="7588421" y="3228460"/>
              <a:ext cx="119163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</a:rPr>
                <a:t>Enter protection mode after disconnected in </a:t>
              </a:r>
              <a:br>
                <a:rPr lang="en-US" altLang="zh-TW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</a:rPr>
              </a:br>
              <a:r>
                <a:rPr lang="en-US" altLang="zh-TW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</a:rPr>
                <a:t>15 sec</a:t>
              </a:r>
              <a:endPara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endParaRPr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B92A3313-D89B-4595-911A-D74373F46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7141" y="3059364"/>
              <a:ext cx="665677" cy="724413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0439" y="2409484"/>
            <a:ext cx="4167985" cy="2805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294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61" descr="https://previews.123rf.com/images/everythingpossible/everythingpossible1502/everythingpossible150200183/36521380-hand-press-play-button-sign-to-start-or-initiate-projects-as-concept-Stock-Photo.jpg">
            <a:extLst>
              <a:ext uri="{FF2B5EF4-FFF2-40B4-BE49-F238E27FC236}">
                <a16:creationId xmlns:a16="http://schemas.microsoft.com/office/drawing/2014/main" id="{BCAACBA9-5D07-40A2-A28A-F478ECAA8C64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22554" cy="5244348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Shape 698"/>
          <p:cNvSpPr/>
          <p:nvPr/>
        </p:nvSpPr>
        <p:spPr>
          <a:xfrm>
            <a:off x="1" y="3813349"/>
            <a:ext cx="9322554" cy="125581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200" b="0" i="0" u="none" strike="noStrike" cap="none">
              <a:solidFill>
                <a:srgbClr val="161D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Shape 699"/>
          <p:cNvSpPr txBox="1"/>
          <p:nvPr/>
        </p:nvSpPr>
        <p:spPr>
          <a:xfrm>
            <a:off x="295760" y="3847831"/>
            <a:ext cx="6401467" cy="122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altLang="zh-TW" sz="2800" b="1" dirty="0">
                <a:solidFill>
                  <a:srgbClr val="0070C0"/>
                </a:solidFill>
                <a:latin typeface="+mj-lt"/>
                <a:ea typeface="Microsoft JhengHei"/>
              </a:rPr>
              <a:t>Use</a:t>
            </a:r>
            <a:r>
              <a:rPr lang="zh-TW" altLang="en-US" sz="2800" b="1" dirty="0">
                <a:solidFill>
                  <a:srgbClr val="0070C0"/>
                </a:solidFill>
                <a:latin typeface="+mj-lt"/>
                <a:ea typeface="Microsoft JhengHei"/>
              </a:rPr>
              <a:t> </a:t>
            </a:r>
            <a:r>
              <a:rPr lang="en-US" altLang="zh-TW" sz="2800" b="1" dirty="0" err="1">
                <a:solidFill>
                  <a:srgbClr val="0070C0"/>
                </a:solidFill>
                <a:latin typeface="+mj-lt"/>
                <a:ea typeface="Microsoft JhengHei"/>
              </a:rPr>
              <a:t>iSER</a:t>
            </a:r>
            <a:r>
              <a:rPr lang="en-US" altLang="zh-TW" sz="2800" b="1" dirty="0">
                <a:solidFill>
                  <a:srgbClr val="0070C0"/>
                </a:solidFill>
                <a:latin typeface="+mj-lt"/>
                <a:ea typeface="Microsoft JhengHei"/>
              </a:rPr>
              <a:t> VJBOD to create a local VM disk and test its performance</a:t>
            </a:r>
            <a:endParaRPr lang="zh-TW" sz="2800" b="1" dirty="0">
              <a:solidFill>
                <a:srgbClr val="0070C0"/>
              </a:solidFill>
              <a:latin typeface="+mj-lt"/>
              <a:ea typeface="Microsoft JhengHei"/>
            </a:endParaRPr>
          </a:p>
        </p:txBody>
      </p:sp>
      <p:sp>
        <p:nvSpPr>
          <p:cNvPr id="5" name="圓角矩形 8">
            <a:extLst>
              <a:ext uri="{FF2B5EF4-FFF2-40B4-BE49-F238E27FC236}">
                <a16:creationId xmlns:a16="http://schemas.microsoft.com/office/drawing/2014/main" id="{C2AA847B-B1A6-5E4B-869D-2E2E173C4249}"/>
              </a:ext>
            </a:extLst>
          </p:cNvPr>
          <p:cNvSpPr/>
          <p:nvPr/>
        </p:nvSpPr>
        <p:spPr>
          <a:xfrm>
            <a:off x="378614" y="3557117"/>
            <a:ext cx="1389896" cy="52271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Demo</a:t>
            </a:r>
            <a:endParaRPr lang="zh-TW" alt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8197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1177" y="2267107"/>
            <a:ext cx="4680542" cy="274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0" name="Shape 7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3200" dirty="0">
                <a:latin typeface="+mj-lt"/>
              </a:rPr>
              <a:t>How to Intelligently Monitor Disk Condition</a:t>
            </a:r>
            <a:endParaRPr sz="3200" i="0" u="none" strike="noStrike" cap="none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52D49AE-25F8-1240-BC41-A413554F00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0406" y="1118625"/>
            <a:ext cx="8229600" cy="11953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fontAlgn="base"/>
            <a:r>
              <a:rPr lang="en-US" altLang="zh-TW" dirty="0"/>
              <a:t>Disk issue is generally reported by S.M.A.R.T., but S.M.A.R.T. only reported error after it has been detected. </a:t>
            </a:r>
          </a:p>
          <a:p>
            <a:pPr fontAlgn="base"/>
            <a:r>
              <a:rPr lang="en-US" altLang="zh-TW" dirty="0"/>
              <a:t>Is there a way to actively analyze disk conditions, to prevent errors from happening such as: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CC40197-338D-7E41-90A9-7D9ABD5DBC74}"/>
              </a:ext>
            </a:extLst>
          </p:cNvPr>
          <p:cNvGrpSpPr/>
          <p:nvPr/>
        </p:nvGrpSpPr>
        <p:grpSpPr>
          <a:xfrm>
            <a:off x="195781" y="2494612"/>
            <a:ext cx="5381303" cy="1411721"/>
            <a:chOff x="145775" y="2537474"/>
            <a:chExt cx="5381303" cy="1411721"/>
          </a:xfrm>
        </p:grpSpPr>
        <p:sp>
          <p:nvSpPr>
            <p:cNvPr id="3" name="圓角矩形 2">
              <a:extLst>
                <a:ext uri="{FF2B5EF4-FFF2-40B4-BE49-F238E27FC236}">
                  <a16:creationId xmlns:a16="http://schemas.microsoft.com/office/drawing/2014/main" id="{456A5C27-6013-DB4D-A6E1-7BFF64A64CD9}"/>
                </a:ext>
              </a:extLst>
            </p:cNvPr>
            <p:cNvSpPr/>
            <p:nvPr/>
          </p:nvSpPr>
          <p:spPr>
            <a:xfrm>
              <a:off x="145775" y="2537474"/>
              <a:ext cx="3897490" cy="1079486"/>
            </a:xfrm>
            <a:prstGeom prst="roundRect">
              <a:avLst>
                <a:gd name="adj" fmla="val 10552"/>
              </a:avLst>
            </a:prstGeom>
            <a:solidFill>
              <a:srgbClr val="2670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8" name="圓角矩形 7">
              <a:extLst>
                <a:ext uri="{FF2B5EF4-FFF2-40B4-BE49-F238E27FC236}">
                  <a16:creationId xmlns:a16="http://schemas.microsoft.com/office/drawing/2014/main" id="{A3F91A4E-210A-BB4B-8970-683A5FB5B3FE}"/>
                </a:ext>
              </a:extLst>
            </p:cNvPr>
            <p:cNvSpPr/>
            <p:nvPr/>
          </p:nvSpPr>
          <p:spPr>
            <a:xfrm>
              <a:off x="290406" y="3118199"/>
              <a:ext cx="3580554" cy="338553"/>
            </a:xfrm>
            <a:prstGeom prst="roundRect">
              <a:avLst>
                <a:gd name="adj" fmla="val 349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C05AB9B-39BB-0D47-8023-DE7F9777916C}"/>
                </a:ext>
              </a:extLst>
            </p:cNvPr>
            <p:cNvSpPr/>
            <p:nvPr/>
          </p:nvSpPr>
          <p:spPr>
            <a:xfrm>
              <a:off x="183662" y="2682823"/>
              <a:ext cx="534341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b="1" dirty="0">
                  <a:solidFill>
                    <a:schemeClr val="bg1"/>
                  </a:solidFill>
                  <a:latin typeface="+mj-lt"/>
                </a:rPr>
                <a:t>Bad connection</a:t>
              </a:r>
              <a:r>
                <a:rPr lang="zh-TW" altLang="en-US" sz="16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altLang="zh-TW" sz="1600" b="1" dirty="0">
                  <a:solidFill>
                    <a:schemeClr val="bg1"/>
                  </a:solidFill>
                  <a:latin typeface="+mj-lt"/>
                </a:rPr>
                <a:t>between NAS &amp; Disk</a:t>
              </a:r>
            </a:p>
            <a:p>
              <a:br>
                <a:rPr lang="en-US" altLang="zh-TW" sz="2000" dirty="0">
                  <a:latin typeface="+mj-lt"/>
                </a:rPr>
              </a:br>
              <a:endParaRPr lang="zh-TW" altLang="en-US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96DED2D-DFD9-524B-A1B5-D95CC05E2CAF}"/>
                </a:ext>
              </a:extLst>
            </p:cNvPr>
            <p:cNvSpPr/>
            <p:nvPr/>
          </p:nvSpPr>
          <p:spPr>
            <a:xfrm>
              <a:off x="344047" y="3118198"/>
              <a:ext cx="250902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 dirty="0">
                  <a:latin typeface="+mj-lt"/>
                </a:rPr>
                <a:t>Cause continuous reset</a:t>
              </a:r>
              <a:endParaRPr lang="en-US" altLang="zh-TW" sz="1600" dirty="0">
                <a:latin typeface="+mj-lt"/>
              </a:endParaRPr>
            </a:p>
            <a:p>
              <a:br>
                <a:rPr lang="en-US" altLang="zh-TW" sz="1600" dirty="0">
                  <a:latin typeface="+mj-lt"/>
                </a:rPr>
              </a:br>
              <a:endParaRPr lang="zh-TW" altLang="en-US" sz="1600" b="1" dirty="0">
                <a:solidFill>
                  <a:srgbClr val="267098"/>
                </a:solidFill>
                <a:latin typeface="+mj-lt"/>
                <a:ea typeface="Microsoft JhengHei"/>
                <a:cs typeface="Microsoft JhengHei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24A5A49D-0784-B146-81F8-3DD61A2F7634}"/>
              </a:ext>
            </a:extLst>
          </p:cNvPr>
          <p:cNvGrpSpPr/>
          <p:nvPr/>
        </p:nvGrpSpPr>
        <p:grpSpPr>
          <a:xfrm>
            <a:off x="-204040" y="3673711"/>
            <a:ext cx="4247305" cy="1419278"/>
            <a:chOff x="-204040" y="2537474"/>
            <a:chExt cx="4247305" cy="1419278"/>
          </a:xfrm>
        </p:grpSpPr>
        <p:sp>
          <p:nvSpPr>
            <p:cNvPr id="14" name="圓角矩形 13">
              <a:extLst>
                <a:ext uri="{FF2B5EF4-FFF2-40B4-BE49-F238E27FC236}">
                  <a16:creationId xmlns:a16="http://schemas.microsoft.com/office/drawing/2014/main" id="{62CD4077-7E1A-9841-862D-CA3EC49A2488}"/>
                </a:ext>
              </a:extLst>
            </p:cNvPr>
            <p:cNvSpPr/>
            <p:nvPr/>
          </p:nvSpPr>
          <p:spPr>
            <a:xfrm>
              <a:off x="145775" y="2537474"/>
              <a:ext cx="3897490" cy="1079486"/>
            </a:xfrm>
            <a:prstGeom prst="roundRect">
              <a:avLst>
                <a:gd name="adj" fmla="val 10552"/>
              </a:avLst>
            </a:prstGeom>
            <a:solidFill>
              <a:srgbClr val="2670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15" name="圓角矩形 14">
              <a:extLst>
                <a:ext uri="{FF2B5EF4-FFF2-40B4-BE49-F238E27FC236}">
                  <a16:creationId xmlns:a16="http://schemas.microsoft.com/office/drawing/2014/main" id="{E0F4CF31-FA64-0C43-8314-9BE65BA90C60}"/>
                </a:ext>
              </a:extLst>
            </p:cNvPr>
            <p:cNvSpPr/>
            <p:nvPr/>
          </p:nvSpPr>
          <p:spPr>
            <a:xfrm>
              <a:off x="290406" y="3118199"/>
              <a:ext cx="3580554" cy="338553"/>
            </a:xfrm>
            <a:prstGeom prst="roundRect">
              <a:avLst>
                <a:gd name="adj" fmla="val 349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184C33E-D80D-9A46-9CFA-FF240157D0F2}"/>
                </a:ext>
              </a:extLst>
            </p:cNvPr>
            <p:cNvSpPr/>
            <p:nvPr/>
          </p:nvSpPr>
          <p:spPr>
            <a:xfrm>
              <a:off x="-204040" y="2675267"/>
              <a:ext cx="40334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4500" lvl="0" indent="-342900" algn="ctr"/>
              <a:r>
                <a:rPr lang="en-US" altLang="zh-TW" sz="1600" b="1" dirty="0">
                  <a:solidFill>
                    <a:schemeClr val="bg1"/>
                  </a:solidFill>
                  <a:latin typeface="+mj-lt"/>
                </a:rPr>
                <a:t>Excessive vibration on the HDD</a:t>
              </a:r>
              <a:endParaRPr lang="zh-TW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07C8682-1BCB-EF4B-A8ED-D4B5A8E26DE3}"/>
                </a:ext>
              </a:extLst>
            </p:cNvPr>
            <p:cNvSpPr/>
            <p:nvPr/>
          </p:nvSpPr>
          <p:spPr>
            <a:xfrm>
              <a:off x="347481" y="3125755"/>
              <a:ext cx="253306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 dirty="0">
                  <a:latin typeface="+mj-lt"/>
                </a:rPr>
                <a:t>Cause future bad sector</a:t>
              </a:r>
              <a:endParaRPr lang="en-US" altLang="zh-TW" sz="1600" dirty="0">
                <a:latin typeface="+mj-lt"/>
              </a:endParaRPr>
            </a:p>
            <a:p>
              <a:br>
                <a:rPr lang="en-US" altLang="zh-TW" sz="1600" dirty="0">
                  <a:latin typeface="+mj-lt"/>
                </a:rPr>
              </a:br>
              <a:endParaRPr lang="zh-TW" altLang="en-US" sz="1600" b="1" dirty="0">
                <a:solidFill>
                  <a:srgbClr val="267098"/>
                </a:solidFill>
                <a:latin typeface="+mj-lt"/>
                <a:ea typeface="Microsoft JhengHei"/>
                <a:cs typeface="Microsoft JhengHei"/>
              </a:endParaRPr>
            </a:p>
          </p:txBody>
        </p:sp>
      </p:grpSp>
      <p:pic>
        <p:nvPicPr>
          <p:cNvPr id="735" name="Shape 735" descr="ãDisk Health iconãçåçæå°çµæ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4444" y="3829205"/>
            <a:ext cx="1217641" cy="1221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194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P5.jpg">
            <a:extLst>
              <a:ext uri="{FF2B5EF4-FFF2-40B4-BE49-F238E27FC236}">
                <a16:creationId xmlns:a16="http://schemas.microsoft.com/office/drawing/2014/main" id="{2C6035AE-291B-4760-BC1D-2EBD02BE9F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06" y="-18"/>
            <a:ext cx="9210012" cy="5181038"/>
          </a:xfrm>
          <a:prstGeom prst="rect">
            <a:avLst/>
          </a:prstGeom>
        </p:spPr>
      </p:pic>
      <p:sp>
        <p:nvSpPr>
          <p:cNvPr id="6" name="Shape 101">
            <a:extLst>
              <a:ext uri="{FF2B5EF4-FFF2-40B4-BE49-F238E27FC236}">
                <a16:creationId xmlns:a16="http://schemas.microsoft.com/office/drawing/2014/main" id="{3BD90AD3-01CC-42B8-9205-12E950ED1C24}"/>
              </a:ext>
            </a:extLst>
          </p:cNvPr>
          <p:cNvSpPr txBox="1"/>
          <p:nvPr/>
        </p:nvSpPr>
        <p:spPr>
          <a:xfrm>
            <a:off x="5652120" y="967956"/>
            <a:ext cx="3240360" cy="322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r>
              <a:rPr lang="en-US" altLang="zh-TW" sz="2800" b="1" dirty="0">
                <a:solidFill>
                  <a:schemeClr val="bg1"/>
                </a:solidFill>
                <a:latin typeface="+mj-lt"/>
              </a:rPr>
              <a:t>SSD Cache performance is not as expected in 10GbE or Thunderbolt environments? </a:t>
            </a:r>
            <a:endParaRPr sz="2800" b="1" i="0" u="none" strike="noStrike" cap="none" dirty="0">
              <a:solidFill>
                <a:schemeClr val="bg1"/>
              </a:solidFill>
              <a:latin typeface="+mj-lt"/>
              <a:ea typeface="+mj-ea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800" b="1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7" name="圓角矩形 8">
            <a:extLst>
              <a:ext uri="{FF2B5EF4-FFF2-40B4-BE49-F238E27FC236}">
                <a16:creationId xmlns:a16="http://schemas.microsoft.com/office/drawing/2014/main" id="{764AEF91-34B9-42F7-889E-E961E108C129}"/>
              </a:ext>
            </a:extLst>
          </p:cNvPr>
          <p:cNvSpPr/>
          <p:nvPr/>
        </p:nvSpPr>
        <p:spPr>
          <a:xfrm>
            <a:off x="5796135" y="668215"/>
            <a:ext cx="2061675" cy="478335"/>
          </a:xfrm>
          <a:prstGeom prst="roundRect">
            <a:avLst/>
          </a:prstGeom>
          <a:solidFill>
            <a:srgbClr val="48B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28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Microsoft JhengHei"/>
                <a:sym typeface="Microsoft JhengHei"/>
              </a:rPr>
              <a:t>Challenge</a:t>
            </a:r>
            <a:endParaRPr lang="zh-TW" altLang="en-US" sz="2800" dirty="0">
              <a:latin typeface="+mj-lt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7016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800"/>
              <a:buFont typeface="Arial"/>
              <a:buNone/>
            </a:pPr>
            <a:r>
              <a:rPr lang="zh-TW" sz="3200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Seagate </a:t>
            </a:r>
            <a:r>
              <a:rPr lang="zh-TW" sz="3200" i="0" u="none" strike="noStrike" cap="none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Iron</a:t>
            </a:r>
            <a:r>
              <a:rPr lang="en-US" altLang="zh-TW" sz="3200" i="0" u="none" strike="noStrike" cap="none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W</a:t>
            </a:r>
            <a:r>
              <a:rPr lang="zh-TW" sz="3200" i="0" u="none" strike="noStrike" cap="none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olf </a:t>
            </a:r>
            <a:r>
              <a:rPr lang="en-US" altLang="zh-TW" sz="3200" i="0" u="none" strike="noStrike" cap="none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Health Management</a:t>
            </a:r>
            <a:endParaRPr sz="3200" i="0" u="none" strike="noStrike" cap="none" dirty="0">
              <a:solidFill>
                <a:srgbClr val="FFFFFF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692A71A-61DC-DB48-BD14-62694ADB808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0708" y="1108843"/>
            <a:ext cx="7939768" cy="3530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" altLang="zh-TW" dirty="0"/>
              <a:t>Iron</a:t>
            </a:r>
            <a:r>
              <a:rPr kumimoji="1" lang="en-US" altLang="zh-TW" dirty="0"/>
              <a:t>W</a:t>
            </a:r>
            <a:r>
              <a:rPr kumimoji="1" lang="en" altLang="zh-TW" dirty="0"/>
              <a:t>olf</a:t>
            </a:r>
            <a:r>
              <a:rPr kumimoji="1" lang="zh-TW" altLang="en-US" dirty="0"/>
              <a:t> </a:t>
            </a:r>
            <a:r>
              <a:rPr kumimoji="1" lang="en-US" altLang="zh-TW" dirty="0"/>
              <a:t>Health Management is incorporated in </a:t>
            </a:r>
            <a:r>
              <a:rPr kumimoji="1" lang="zh-TW" altLang="en-US" dirty="0"/>
              <a:t>QTS </a:t>
            </a:r>
            <a:r>
              <a:rPr kumimoji="1" lang="en-US" altLang="zh-TW" dirty="0"/>
              <a:t>4.3.5</a:t>
            </a:r>
            <a:endParaRPr lang="en" altLang="zh-TW" dirty="0"/>
          </a:p>
          <a:p>
            <a:r>
              <a:rPr kumimoji="1" lang="en-US" altLang="zh-TW" dirty="0"/>
              <a:t>Using the</a:t>
            </a:r>
            <a:r>
              <a:rPr kumimoji="1" lang="zh-TW" altLang="en-US" dirty="0"/>
              <a:t> </a:t>
            </a:r>
            <a:r>
              <a:rPr kumimoji="1" lang="en" altLang="zh-TW" dirty="0"/>
              <a:t>Seagate </a:t>
            </a:r>
            <a:r>
              <a:rPr kumimoji="1" lang="en-US" altLang="zh-TW" dirty="0"/>
              <a:t>Official Analysis Tool to find potential risk that might lead to disk abnormality</a:t>
            </a:r>
            <a:endParaRPr kumimoji="1" lang="zh-TW" altLang="en-US" dirty="0"/>
          </a:p>
          <a:p>
            <a:endParaRPr kumimoji="1" lang="zh-TW" altLang="en-US" dirty="0"/>
          </a:p>
          <a:p>
            <a:r>
              <a:rPr kumimoji="1" lang="en-US" altLang="zh-TW" dirty="0" err="1"/>
              <a:t>aaa</a:t>
            </a:r>
            <a:endParaRPr kumimoji="1" lang="zh-TW" altLang="en-US" dirty="0"/>
          </a:p>
        </p:txBody>
      </p:sp>
      <p:graphicFrame>
        <p:nvGraphicFramePr>
          <p:cNvPr id="9" name="Shape 711">
            <a:extLst>
              <a:ext uri="{FF2B5EF4-FFF2-40B4-BE49-F238E27FC236}">
                <a16:creationId xmlns:a16="http://schemas.microsoft.com/office/drawing/2014/main" id="{D38C32E3-0A1F-4CA2-A792-320833796B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1864589"/>
              </p:ext>
            </p:extLst>
          </p:nvPr>
        </p:nvGraphicFramePr>
        <p:xfrm>
          <a:off x="220708" y="2155990"/>
          <a:ext cx="4155903" cy="273450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15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54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The risk that IHM can help to </a:t>
                      </a:r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latin typeface="Arial"/>
                        </a:rPr>
                        <a:t>detect:a</a:t>
                      </a:r>
                      <a:endParaRPr lang="en-US" dirty="0"/>
                    </a:p>
                  </a:txBody>
                  <a:tcPr marL="63500" marR="63500" marT="31750" marB="31750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7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Excessive host resets have been detected.</a:t>
                      </a:r>
                      <a:endParaRPr lang="en-US"/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7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Connection issues on NAS and hard drive interface.</a:t>
                      </a:r>
                      <a:endParaRPr lang="en-US"/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7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Excessive physical shock to the hard drive.</a:t>
                      </a:r>
                      <a:endParaRPr lang="en-US"/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7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Excessive vibration on the hard drive.</a:t>
                      </a:r>
                      <a:endParaRPr lang="en-US"/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7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Abnormally high operating temperature.</a:t>
                      </a:r>
                      <a:endParaRPr lang="en-US" b="0"/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7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Analysis S.M.A.R.T. values for future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failurea</a:t>
                      </a:r>
                      <a:endParaRPr lang="en-US" b="0" dirty="0"/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840" y="2149835"/>
            <a:ext cx="4554577" cy="268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40477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5E23BC39-8E9B-4746-9FBB-495D03D01BB7}"/>
              </a:ext>
            </a:extLst>
          </p:cNvPr>
          <p:cNvGrpSpPr/>
          <p:nvPr/>
        </p:nvGrpSpPr>
        <p:grpSpPr>
          <a:xfrm>
            <a:off x="0" y="1572211"/>
            <a:ext cx="9144000" cy="3813663"/>
            <a:chOff x="0" y="1007518"/>
            <a:chExt cx="9916823" cy="413598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9289EB7-938B-440E-9A59-AB5EBB1F14EC}"/>
                </a:ext>
              </a:extLst>
            </p:cNvPr>
            <p:cNvSpPr/>
            <p:nvPr/>
          </p:nvSpPr>
          <p:spPr>
            <a:xfrm>
              <a:off x="3903" y="1007518"/>
              <a:ext cx="3305651" cy="413598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1000">
                  <a:srgbClr val="C9D8EA"/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F577A716-3107-4EB8-8EA5-C70AAD50F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39305"/>
              <a:ext cx="3304195" cy="3304195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1ED3BF-B397-416E-84CB-8D56F38F5D85}"/>
                </a:ext>
              </a:extLst>
            </p:cNvPr>
            <p:cNvSpPr/>
            <p:nvPr/>
          </p:nvSpPr>
          <p:spPr>
            <a:xfrm flipH="1">
              <a:off x="3308098" y="1007518"/>
              <a:ext cx="3305651" cy="413598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1000">
                  <a:srgbClr val="C9D8EA"/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0D678B0B-9334-4822-99D0-7620FEA22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304195" y="1839305"/>
              <a:ext cx="3304195" cy="3304195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A466C52-0AF0-429B-AC09-3FF73CB06AE0}"/>
                </a:ext>
              </a:extLst>
            </p:cNvPr>
            <p:cNvSpPr/>
            <p:nvPr/>
          </p:nvSpPr>
          <p:spPr>
            <a:xfrm>
              <a:off x="6611172" y="1007518"/>
              <a:ext cx="3305651" cy="413598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1000">
                  <a:srgbClr val="C9D8EA"/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23952E7-B16A-42E1-A8C4-C55A99F5E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7269" y="1839305"/>
              <a:ext cx="3304195" cy="3304195"/>
            </a:xfrm>
            <a:prstGeom prst="rect">
              <a:avLst/>
            </a:prstGeom>
          </p:spPr>
        </p:pic>
      </p:grpSp>
      <p:sp>
        <p:nvSpPr>
          <p:cNvPr id="752" name="Shape 7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FFFF00"/>
              </a:buClr>
              <a:buSzPts val="800"/>
            </a:pPr>
            <a:r>
              <a:rPr 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QNAP X </a:t>
            </a:r>
            <a:r>
              <a:rPr lang="zh-TW" sz="36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Seagate</a:t>
            </a:r>
            <a:r>
              <a:rPr 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Exclusive Functions </a:t>
            </a:r>
            <a:endParaRPr sz="3600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0224E843-C869-804D-9C5E-6DCD1A3552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98563"/>
            <a:ext cx="8515350" cy="7556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" altLang="zh-TW" dirty="0"/>
              <a:t>QNAP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" altLang="zh-TW" dirty="0"/>
              <a:t>Seagate </a:t>
            </a:r>
            <a:r>
              <a:rPr kumimoji="1" lang="en-US" altLang="zh-TW" dirty="0"/>
              <a:t>are committed to provide more advanced features to protect customer data</a:t>
            </a:r>
          </a:p>
        </p:txBody>
      </p:sp>
      <p:sp>
        <p:nvSpPr>
          <p:cNvPr id="756" name="Shape 756"/>
          <p:cNvSpPr txBox="1"/>
          <p:nvPr/>
        </p:nvSpPr>
        <p:spPr>
          <a:xfrm>
            <a:off x="145775" y="2160388"/>
            <a:ext cx="3489154" cy="20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FontTx/>
              <a:buChar char="-"/>
            </a:pPr>
            <a:r>
              <a:rPr lang="en-US" altLang="zh-TW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Default Warranty Expiry Day</a:t>
            </a:r>
          </a:p>
          <a:p>
            <a:r>
              <a:rPr lang="en-US" altLang="zh-TW" sz="1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Provide info on the out of factory warranty for reminding early replacement </a:t>
            </a:r>
            <a:endParaRPr lang="zh-TW" sz="18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</a:endParaRPr>
          </a:p>
          <a:p>
            <a:pPr>
              <a:spcBef>
                <a:spcPts val="450"/>
              </a:spcBef>
            </a:pPr>
            <a:r>
              <a:rPr lang="en-US" altLang="zh-TW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Workload statistic</a:t>
            </a:r>
            <a:endParaRPr lang="zh-TW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</a:endParaRPr>
          </a:p>
          <a:p>
            <a:pPr lvl="0">
              <a:spcBef>
                <a:spcPts val="450"/>
              </a:spcBef>
            </a:pPr>
            <a:r>
              <a:rPr lang="en-US" altLang="zh-TW" sz="1800" b="1" dirty="0">
                <a:solidFill>
                  <a:srgbClr val="00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Determine warranty based on </a:t>
            </a:r>
          </a:p>
          <a:p>
            <a:pPr lvl="0">
              <a:spcBef>
                <a:spcPts val="450"/>
              </a:spcBef>
            </a:pPr>
            <a:r>
              <a:rPr lang="en-US" altLang="zh-TW" sz="1800" b="1" i="0" u="none" strike="noStrike" cap="none" dirty="0">
                <a:solidFill>
                  <a:srgbClr val="00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total data write while monitoring application workload at disk level</a:t>
            </a:r>
            <a:endParaRPr lang="zh-TW" altLang="en-US" b="1" i="0" u="none" strike="noStrike" cap="none" dirty="0">
              <a:solidFill>
                <a:srgbClr val="006600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E38D1AE-6271-4FFB-AEE9-66FB5875CB4F}"/>
              </a:ext>
            </a:extLst>
          </p:cNvPr>
          <p:cNvGrpSpPr/>
          <p:nvPr/>
        </p:nvGrpSpPr>
        <p:grpSpPr>
          <a:xfrm>
            <a:off x="3698184" y="2160388"/>
            <a:ext cx="5063978" cy="2173893"/>
            <a:chOff x="3771440" y="2242572"/>
            <a:chExt cx="5063978" cy="2173893"/>
          </a:xfrm>
        </p:grpSpPr>
        <p:pic>
          <p:nvPicPr>
            <p:cNvPr id="757" name="Shape 757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1440" y="2242572"/>
              <a:ext cx="5063978" cy="21738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58" name="Shape 758"/>
            <p:cNvSpPr/>
            <p:nvPr/>
          </p:nvSpPr>
          <p:spPr>
            <a:xfrm>
              <a:off x="3849205" y="2463408"/>
              <a:ext cx="4986213" cy="1406682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341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1">
            <a:extLst>
              <a:ext uri="{FF2B5EF4-FFF2-40B4-BE49-F238E27FC236}">
                <a16:creationId xmlns:a16="http://schemas.microsoft.com/office/drawing/2014/main" id="{875D8730-99D8-4E93-870F-F9EC1CFE845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0115" y="2821548"/>
            <a:ext cx="8093966" cy="1101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4800"/>
            </a:pPr>
            <a:r>
              <a:rPr lang="en-US" altLang="zh-TW" sz="4000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Snapshot Remote Restore and Export/Import</a:t>
            </a:r>
            <a:endParaRPr lang="zh-TW" sz="4000" dirty="0"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13" name="Shape 73">
            <a:extLst>
              <a:ext uri="{FF2B5EF4-FFF2-40B4-BE49-F238E27FC236}">
                <a16:creationId xmlns:a16="http://schemas.microsoft.com/office/drawing/2014/main" id="{6ABD9F90-8953-4FFC-9158-C2843A17E8B4}"/>
              </a:ext>
            </a:extLst>
          </p:cNvPr>
          <p:cNvSpPr/>
          <p:nvPr/>
        </p:nvSpPr>
        <p:spPr>
          <a:xfrm>
            <a:off x="1453760" y="1615424"/>
            <a:ext cx="6461309" cy="48529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">
                <a:srgbClr val="000000">
                  <a:alpha val="0"/>
                </a:srgbClr>
              </a:gs>
              <a:gs pos="24000">
                <a:srgbClr val="000000"/>
              </a:gs>
              <a:gs pos="78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Shape 75" descr="NAS.png">
            <a:extLst>
              <a:ext uri="{FF2B5EF4-FFF2-40B4-BE49-F238E27FC236}">
                <a16:creationId xmlns:a16="http://schemas.microsoft.com/office/drawing/2014/main" id="{B514AA5E-E20A-45C6-A4FE-EB8B49E9985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7237" y="1461268"/>
            <a:ext cx="2471715" cy="7507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72">
            <a:extLst>
              <a:ext uri="{FF2B5EF4-FFF2-40B4-BE49-F238E27FC236}">
                <a16:creationId xmlns:a16="http://schemas.microsoft.com/office/drawing/2014/main" id="{4F307E0B-55D5-42AF-8954-6B52347BCCD1}"/>
              </a:ext>
            </a:extLst>
          </p:cNvPr>
          <p:cNvSpPr txBox="1">
            <a:spLocks/>
          </p:cNvSpPr>
          <p:nvPr/>
        </p:nvSpPr>
        <p:spPr>
          <a:xfrm>
            <a:off x="5115860" y="1522433"/>
            <a:ext cx="2803902" cy="491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Preview </a:t>
            </a:r>
            <a:endParaRPr lang="zh-TW" dirty="0"/>
          </a:p>
        </p:txBody>
      </p:sp>
      <p:pic>
        <p:nvPicPr>
          <p:cNvPr id="19" name="Shape 74" descr="NAS.png">
            <a:extLst>
              <a:ext uri="{FF2B5EF4-FFF2-40B4-BE49-F238E27FC236}">
                <a16:creationId xmlns:a16="http://schemas.microsoft.com/office/drawing/2014/main" id="{B1B5E7AD-BBEB-4EBA-A7B6-2BC2D0C058D3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459" y="901105"/>
            <a:ext cx="3048837" cy="1823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6885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3">
            <a:extLst>
              <a:ext uri="{FF2B5EF4-FFF2-40B4-BE49-F238E27FC236}">
                <a16:creationId xmlns:a16="http://schemas.microsoft.com/office/drawing/2014/main" id="{2C7A4A27-492C-4CFB-B6EE-F3CFA638B54E}"/>
              </a:ext>
            </a:extLst>
          </p:cNvPr>
          <p:cNvSpPr txBox="1">
            <a:spLocks/>
          </p:cNvSpPr>
          <p:nvPr/>
        </p:nvSpPr>
        <p:spPr>
          <a:xfrm>
            <a:off x="230501" y="1937610"/>
            <a:ext cx="5638649" cy="15870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 panose="020B0604030504040204" pitchFamily="34" charset="-120"/>
                <a:cs typeface="+mj-cs"/>
              </a:defRPr>
            </a:lvl1pPr>
          </a:lstStyle>
          <a:p>
            <a:pPr>
              <a:spcAft>
                <a:spcPts val="1200"/>
              </a:spcAft>
              <a:buClrTx/>
              <a:buFontTx/>
            </a:pPr>
            <a:r>
              <a:rPr lang="en-US" altLang="zh-TW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Snapshot Replica </a:t>
            </a:r>
            <a:br>
              <a:rPr lang="en-US" altLang="zh-TW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</a:br>
            <a:r>
              <a:rPr lang="en-US" altLang="zh-TW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Remote Restore</a:t>
            </a:r>
            <a:r>
              <a:rPr lang="zh-TW" altLang="zh-TW" sz="30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：</a:t>
            </a:r>
            <a:endParaRPr lang="en-US" altLang="zh-TW" sz="3000" dirty="0">
              <a:solidFill>
                <a:srgbClr val="FFFFFF"/>
              </a:solidFill>
              <a:ea typeface="Microsoft JhengHei"/>
              <a:cs typeface="Microsoft JhengHei"/>
              <a:sym typeface="Microsoft JhengHei"/>
            </a:endParaRPr>
          </a:p>
          <a:p>
            <a:pPr marL="398463" indent="-360363">
              <a:spcAft>
                <a:spcPts val="1200"/>
              </a:spcAft>
              <a:buClr>
                <a:srgbClr val="FFFFFF"/>
              </a:buClr>
              <a:buSzPts val="3000"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Restore from Remote Snapshot Vault</a:t>
            </a:r>
          </a:p>
          <a:p>
            <a:pPr marL="398463" indent="-360363">
              <a:spcAft>
                <a:spcPts val="1200"/>
              </a:spcAft>
              <a:buClr>
                <a:srgbClr val="FFFFFF"/>
              </a:buClr>
              <a:buSzPts val="3000"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Snapshot Export/Import</a:t>
            </a:r>
          </a:p>
          <a:p>
            <a:pPr marL="398463" indent="-360363">
              <a:spcAft>
                <a:spcPts val="1200"/>
              </a:spcAft>
              <a:buClr>
                <a:srgbClr val="FFFFFF"/>
              </a:buClr>
              <a:buSzPts val="3000"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</a:rPr>
              <a:t>Export Snapshot In first </a:t>
            </a:r>
            <a:b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</a:rPr>
            </a:br>
            <a:r>
              <a:rPr lang="en-US" altLang="zh-TW" sz="2400" dirty="0">
                <a:solidFill>
                  <a:srgbClr val="FFFFFF"/>
                </a:solidFill>
                <a:ea typeface="Microsoft JhengHei"/>
                <a:cs typeface="Microsoft JhengHei"/>
              </a:rPr>
              <a:t>Snapshot Replica Task </a:t>
            </a:r>
          </a:p>
          <a:p>
            <a:pPr marL="398463" indent="-360363">
              <a:spcAft>
                <a:spcPts val="1200"/>
              </a:spcAft>
              <a:buClr>
                <a:srgbClr val="FFFFFF"/>
              </a:buClr>
              <a:buSzPts val="3000"/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</a:rPr>
              <a:t>LUN Export/Import</a:t>
            </a:r>
            <a:endParaRPr lang="en-US" sz="2400" dirty="0">
              <a:solidFill>
                <a:srgbClr val="FFFFFF"/>
              </a:solidFill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822391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endParaRPr sz="5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Shape 38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Shape 388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" y="0"/>
            <a:ext cx="91432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Shape 389"/>
          <p:cNvSpPr/>
          <p:nvPr/>
        </p:nvSpPr>
        <p:spPr>
          <a:xfrm>
            <a:off x="357158" y="2587076"/>
            <a:ext cx="3593660" cy="2406617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200" b="0" i="0" u="none" strike="noStrike" cap="none">
              <a:solidFill>
                <a:srgbClr val="161D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Shape 390"/>
          <p:cNvSpPr txBox="1"/>
          <p:nvPr/>
        </p:nvSpPr>
        <p:spPr>
          <a:xfrm>
            <a:off x="504582" y="2644464"/>
            <a:ext cx="3266010" cy="234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2800" b="1" dirty="0">
                <a:solidFill>
                  <a:srgbClr val="0070C0"/>
                </a:solidFill>
              </a:rPr>
              <a:t>Backup data recovery can not be completed in time when disaster happens?</a:t>
            </a:r>
            <a:endParaRPr lang="en-US" altLang="zh-TW" sz="2800" dirty="0">
              <a:solidFill>
                <a:srgbClr val="0070C0"/>
              </a:solidFill>
            </a:endParaRPr>
          </a:p>
        </p:txBody>
      </p:sp>
      <p:sp>
        <p:nvSpPr>
          <p:cNvPr id="7" name="圓角矩形 8">
            <a:extLst>
              <a:ext uri="{FF2B5EF4-FFF2-40B4-BE49-F238E27FC236}">
                <a16:creationId xmlns:a16="http://schemas.microsoft.com/office/drawing/2014/main" id="{D22BD604-2F77-4154-BEB1-DE24C285A8FC}"/>
              </a:ext>
            </a:extLst>
          </p:cNvPr>
          <p:cNvSpPr/>
          <p:nvPr/>
        </p:nvSpPr>
        <p:spPr>
          <a:xfrm>
            <a:off x="504582" y="2078183"/>
            <a:ext cx="2106963" cy="652903"/>
          </a:xfrm>
          <a:prstGeom prst="roundRect">
            <a:avLst/>
          </a:prstGeom>
          <a:solidFill>
            <a:srgbClr val="48B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Challenge</a:t>
            </a:r>
            <a:endParaRPr lang="zh-TW" alt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32963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矩形 2">
            <a:extLst>
              <a:ext uri="{FF2B5EF4-FFF2-40B4-BE49-F238E27FC236}">
                <a16:creationId xmlns:a16="http://schemas.microsoft.com/office/drawing/2014/main" id="{42FA770C-9A70-47C0-B53B-F8A4FDF8613E}"/>
              </a:ext>
            </a:extLst>
          </p:cNvPr>
          <p:cNvSpPr/>
          <p:nvPr/>
        </p:nvSpPr>
        <p:spPr>
          <a:xfrm>
            <a:off x="457199" y="3178767"/>
            <a:ext cx="7541491" cy="17207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99" name="Shape 399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525" y="2592060"/>
            <a:ext cx="2297335" cy="255144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Shape 396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3200" dirty="0"/>
              <a:t>Business Need Shorter RTO!</a:t>
            </a:r>
            <a:endParaRPr sz="32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ACD010A-804D-F846-8954-161C9A44A0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5463" y="1077913"/>
            <a:ext cx="8618537" cy="1500187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en-US" altLang="zh-TW" b="0" dirty="0">
                <a:latin typeface="+mj-lt"/>
              </a:rPr>
              <a:t>In the survey of 300 Enterprise and SMB at Taiwan: </a:t>
            </a:r>
          </a:p>
          <a:p>
            <a:r>
              <a:rPr lang="en-US" altLang="zh-TW" dirty="0">
                <a:solidFill>
                  <a:srgbClr val="0070C0"/>
                </a:solidFill>
                <a:latin typeface="+mj-lt"/>
              </a:rPr>
              <a:t>60% </a:t>
            </a:r>
            <a:r>
              <a:rPr lang="en-US" altLang="zh-TW" dirty="0">
                <a:latin typeface="+mj-lt"/>
              </a:rPr>
              <a:t>have used Remote Replication as Backup Plan.</a:t>
            </a:r>
            <a:endParaRPr lang="en-US" altLang="zh-TW" b="0" dirty="0">
              <a:latin typeface="+mj-lt"/>
            </a:endParaRPr>
          </a:p>
          <a:p>
            <a:r>
              <a:rPr lang="en-US" altLang="zh-TW" dirty="0">
                <a:solidFill>
                  <a:srgbClr val="0070C0"/>
                </a:solidFill>
                <a:latin typeface="+mj-lt"/>
              </a:rPr>
              <a:t>50%</a:t>
            </a:r>
            <a:r>
              <a:rPr lang="en-US" altLang="zh-TW" dirty="0">
                <a:latin typeface="+mj-lt"/>
              </a:rPr>
              <a:t> </a:t>
            </a:r>
            <a:r>
              <a:rPr lang="en-US" altLang="zh-TW" b="0" dirty="0">
                <a:latin typeface="+mj-lt"/>
              </a:rPr>
              <a:t>of business expected the recovering time should be within </a:t>
            </a:r>
            <a:r>
              <a:rPr lang="en-US" altLang="zh-TW" dirty="0">
                <a:solidFill>
                  <a:schemeClr val="accent1"/>
                </a:solidFill>
                <a:latin typeface="+mj-lt"/>
              </a:rPr>
              <a:t>1 Hour.</a:t>
            </a:r>
          </a:p>
          <a:p>
            <a:r>
              <a:rPr lang="en-US" altLang="zh-TW" b="0" dirty="0">
                <a:latin typeface="+mj-lt"/>
              </a:rPr>
              <a:t>But </a:t>
            </a:r>
            <a:r>
              <a:rPr lang="en-US" altLang="zh-TW" b="0" dirty="0">
                <a:solidFill>
                  <a:srgbClr val="FF0000"/>
                </a:solidFill>
                <a:latin typeface="+mj-lt"/>
              </a:rPr>
              <a:t>also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50% </a:t>
            </a:r>
            <a:r>
              <a:rPr lang="en-US" altLang="zh-TW" b="0" dirty="0">
                <a:latin typeface="+mj-lt"/>
              </a:rPr>
              <a:t>of business experience actual recovery time &gt;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1 Day!</a:t>
            </a:r>
          </a:p>
          <a:p>
            <a:endParaRPr kumimoji="1" lang="en-US" altLang="zh-TW" dirty="0">
              <a:latin typeface="+mj-lt"/>
            </a:endParaRPr>
          </a:p>
        </p:txBody>
      </p:sp>
      <p:sp>
        <p:nvSpPr>
          <p:cNvPr id="402" name="Shape 402"/>
          <p:cNvSpPr txBox="1"/>
          <p:nvPr/>
        </p:nvSpPr>
        <p:spPr>
          <a:xfrm>
            <a:off x="457200" y="4899478"/>
            <a:ext cx="212910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Taiwan  IThome survey 2017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DA18ABFB-719D-44CF-864B-D11195D10845}"/>
              </a:ext>
            </a:extLst>
          </p:cNvPr>
          <p:cNvGrpSpPr/>
          <p:nvPr/>
        </p:nvGrpSpPr>
        <p:grpSpPr>
          <a:xfrm>
            <a:off x="580923" y="3478610"/>
            <a:ext cx="5990878" cy="1197093"/>
            <a:chOff x="10750" y="3463362"/>
            <a:chExt cx="5990878" cy="1197093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7E9E444B-36CC-48E4-AB23-25955EE89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302" y="3715087"/>
              <a:ext cx="4990024" cy="666413"/>
            </a:xfrm>
            <a:prstGeom prst="rect">
              <a:avLst/>
            </a:prstGeom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38C6A4A3-D08D-4A46-9E5F-E8C2B5F7F9CD}"/>
                </a:ext>
              </a:extLst>
            </p:cNvPr>
            <p:cNvSpPr txBox="1"/>
            <p:nvPr/>
          </p:nvSpPr>
          <p:spPr>
            <a:xfrm>
              <a:off x="10750" y="3463362"/>
              <a:ext cx="1650559" cy="28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739614"/>
                  </a:solidFill>
                </a:rPr>
                <a:t>Data Backup Time</a:t>
              </a:r>
              <a:endParaRPr lang="zh-TW" altLang="en-US" sz="1200" b="1" dirty="0">
                <a:solidFill>
                  <a:srgbClr val="739614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BD39BCF-7AC6-41C1-91F5-12C84B37BDEF}"/>
                </a:ext>
              </a:extLst>
            </p:cNvPr>
            <p:cNvSpPr txBox="1"/>
            <p:nvPr/>
          </p:nvSpPr>
          <p:spPr>
            <a:xfrm>
              <a:off x="4018881" y="3463362"/>
              <a:ext cx="1762794" cy="28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739614"/>
                  </a:solidFill>
                </a:rPr>
                <a:t>Server Online</a:t>
              </a:r>
              <a:endParaRPr lang="zh-TW" altLang="en-US" sz="1200" b="1" dirty="0">
                <a:solidFill>
                  <a:srgbClr val="739614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889B5A4A-37D3-4ECC-87AD-72F013B468A2}"/>
                </a:ext>
              </a:extLst>
            </p:cNvPr>
            <p:cNvSpPr txBox="1"/>
            <p:nvPr/>
          </p:nvSpPr>
          <p:spPr>
            <a:xfrm>
              <a:off x="2128241" y="3463362"/>
              <a:ext cx="1650559" cy="28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DB0579"/>
                  </a:solidFill>
                </a:rPr>
                <a:t>Disaster Happen</a:t>
              </a:r>
              <a:endParaRPr lang="zh-TW" altLang="en-US" sz="1200" b="1" dirty="0">
                <a:solidFill>
                  <a:srgbClr val="DB0579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BD45996F-4A7E-4421-966E-690311AEFDC9}"/>
                </a:ext>
              </a:extLst>
            </p:cNvPr>
            <p:cNvSpPr txBox="1"/>
            <p:nvPr/>
          </p:nvSpPr>
          <p:spPr>
            <a:xfrm>
              <a:off x="1109066" y="4198790"/>
              <a:ext cx="1650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rgbClr val="740632"/>
                  </a:solidFill>
                </a:rPr>
                <a:t>Recover Point Objective</a:t>
              </a:r>
              <a:endParaRPr lang="zh-TW" altLang="en-US" sz="1200" b="1" dirty="0">
                <a:solidFill>
                  <a:srgbClr val="740632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8CE066B3-5971-4699-AC95-77A4551C008C}"/>
                </a:ext>
              </a:extLst>
            </p:cNvPr>
            <p:cNvSpPr txBox="1"/>
            <p:nvPr/>
          </p:nvSpPr>
          <p:spPr>
            <a:xfrm>
              <a:off x="3349902" y="4191170"/>
              <a:ext cx="1913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rgbClr val="330A41"/>
                  </a:solidFill>
                </a:rPr>
                <a:t>Recover Time </a:t>
              </a:r>
              <a:br>
                <a:rPr lang="en-US" altLang="zh-TW" sz="1200" b="1" dirty="0">
                  <a:solidFill>
                    <a:srgbClr val="330A41"/>
                  </a:solidFill>
                </a:rPr>
              </a:br>
              <a:r>
                <a:rPr lang="en-US" altLang="zh-TW" sz="1200" b="1" dirty="0">
                  <a:solidFill>
                    <a:srgbClr val="330A41"/>
                  </a:solidFill>
                </a:rPr>
                <a:t>Objective</a:t>
              </a:r>
              <a:endParaRPr lang="zh-TW" altLang="en-US" sz="1200" b="1" dirty="0">
                <a:solidFill>
                  <a:srgbClr val="330A41"/>
                </a:solidFill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E6C0DC37-1EF4-4227-A208-573ABAF07298}"/>
                </a:ext>
              </a:extLst>
            </p:cNvPr>
            <p:cNvSpPr txBox="1"/>
            <p:nvPr/>
          </p:nvSpPr>
          <p:spPr>
            <a:xfrm>
              <a:off x="5362575" y="4000501"/>
              <a:ext cx="639053" cy="28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>
                  <a:solidFill>
                    <a:srgbClr val="CB8EEF"/>
                  </a:solidFill>
                </a:rPr>
                <a:t>TIME</a:t>
              </a:r>
              <a:endParaRPr lang="zh-TW" altLang="en-US" sz="1200" b="1">
                <a:solidFill>
                  <a:srgbClr val="CB8EEF"/>
                </a:solidFill>
              </a:endParaRPr>
            </a:p>
          </p:txBody>
        </p:sp>
      </p:grpSp>
      <p:pic>
        <p:nvPicPr>
          <p:cNvPr id="19" name="Picture 3" descr="C:\Users\user\Desktop\TS-x28A_PPT\對話框2.png">
            <a:extLst>
              <a:ext uri="{FF2B5EF4-FFF2-40B4-BE49-F238E27FC236}">
                <a16:creationId xmlns:a16="http://schemas.microsoft.com/office/drawing/2014/main" id="{118F855E-9697-4EFD-848F-A714D0E2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1654" y="2581694"/>
            <a:ext cx="3629474" cy="1085943"/>
          </a:xfrm>
          <a:prstGeom prst="rect">
            <a:avLst/>
          </a:prstGeom>
          <a:noFill/>
        </p:spPr>
      </p:pic>
      <p:sp>
        <p:nvSpPr>
          <p:cNvPr id="20" name="Shape 179">
            <a:extLst>
              <a:ext uri="{FF2B5EF4-FFF2-40B4-BE49-F238E27FC236}">
                <a16:creationId xmlns:a16="http://schemas.microsoft.com/office/drawing/2014/main" id="{74439574-C60B-4E04-9EAF-75B323ECB5E6}"/>
              </a:ext>
            </a:extLst>
          </p:cNvPr>
          <p:cNvSpPr/>
          <p:nvPr/>
        </p:nvSpPr>
        <p:spPr>
          <a:xfrm>
            <a:off x="3935883" y="2664498"/>
            <a:ext cx="3370804" cy="571924"/>
          </a:xfrm>
          <a:prstGeom prst="wedgeRectCallout">
            <a:avLst>
              <a:gd name="adj1" fmla="val 37853"/>
              <a:gd name="adj2" fmla="val 82972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anose="020B0604030504040204" pitchFamily="34" charset="-120"/>
                <a:cs typeface="Microsoft JhengHei"/>
              </a:rPr>
              <a:t>Can business only manually transfer data back from the remote end when disaster happen?</a:t>
            </a:r>
          </a:p>
        </p:txBody>
      </p:sp>
    </p:spTree>
    <p:extLst>
      <p:ext uri="{BB962C8B-B14F-4D97-AF65-F5344CB8AC3E}">
        <p14:creationId xmlns:p14="http://schemas.microsoft.com/office/powerpoint/2010/main" val="30648663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429">
            <a:extLst>
              <a:ext uri="{FF2B5EF4-FFF2-40B4-BE49-F238E27FC236}">
                <a16:creationId xmlns:a16="http://schemas.microsoft.com/office/drawing/2014/main" id="{D974D968-FA4C-40B7-92B8-151353299902}"/>
              </a:ext>
            </a:extLst>
          </p:cNvPr>
          <p:cNvSpPr/>
          <p:nvPr/>
        </p:nvSpPr>
        <p:spPr>
          <a:xfrm rot="16200000" flipH="1">
            <a:off x="1211951" y="2585618"/>
            <a:ext cx="2814929" cy="1524816"/>
          </a:xfrm>
          <a:prstGeom prst="triangle">
            <a:avLst>
              <a:gd name="adj" fmla="val 84846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C35EB4A-5508-4895-A63D-C4AF0BAAD5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547" y="2687952"/>
            <a:ext cx="786667" cy="817787"/>
          </a:xfrm>
          <a:prstGeom prst="rect">
            <a:avLst/>
          </a:prstGeom>
        </p:spPr>
      </p:pic>
      <p:pic>
        <p:nvPicPr>
          <p:cNvPr id="14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id="{746ED506-C444-4B29-84C3-15CDB735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010" y="2726902"/>
            <a:ext cx="614313" cy="614313"/>
          </a:xfrm>
          <a:prstGeom prst="rect">
            <a:avLst/>
          </a:prstGeom>
          <a:noFill/>
        </p:spPr>
      </p:pic>
      <p:sp>
        <p:nvSpPr>
          <p:cNvPr id="425" name="Shape 425"/>
          <p:cNvSpPr/>
          <p:nvPr/>
        </p:nvSpPr>
        <p:spPr>
          <a:xfrm>
            <a:off x="4569772" y="244555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3200" dirty="0">
                <a:latin typeface="+mj-lt"/>
              </a:rPr>
              <a:t>Restore From Remote Snapshot Vault</a:t>
            </a:r>
            <a:endParaRPr lang="zh-TW" sz="3200" dirty="0">
              <a:latin typeface="+mj-lt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E8A9D23-F3AF-6948-AA56-1DABCA030A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1982" y="1100138"/>
            <a:ext cx="8446268" cy="444500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 altLang="zh-TW" dirty="0"/>
              <a:t>The Snapshot Manager now actively connected to Snapshot Vault</a:t>
            </a:r>
          </a:p>
          <a:p>
            <a:r>
              <a:rPr lang="en-US" altLang="zh-TW" dirty="0"/>
              <a:t>Support Monitor and restore select folder and </a:t>
            </a:r>
            <a:r>
              <a:rPr lang="en-US" altLang="zh-TW"/>
              <a:t>files </a:t>
            </a:r>
            <a:r>
              <a:rPr lang="en-US" altLang="zh-TW" dirty="0"/>
              <a:t>at the Source NAS </a:t>
            </a:r>
            <a:r>
              <a:rPr lang="en-US" altLang="zh-TW"/>
              <a:t>directly!</a:t>
            </a:r>
            <a:endParaRPr lang="en-US" altLang="zh-TW" dirty="0"/>
          </a:p>
          <a:p>
            <a:pPr>
              <a:buNone/>
            </a:pPr>
            <a:br>
              <a:rPr lang="en-US" altLang="zh-TW" dirty="0"/>
            </a:br>
            <a:endParaRPr lang="zh-TW" altLang="en-US" dirty="0"/>
          </a:p>
        </p:txBody>
      </p:sp>
      <p:pic>
        <p:nvPicPr>
          <p:cNvPr id="431" name="Shape 431" descr="https://www.qnap.com/i/_attach_file/product/photo/800_500/294_1508401293_TS-877_front.png?v=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450" y="3443660"/>
            <a:ext cx="2095171" cy="1309482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Shape 433"/>
          <p:cNvSpPr txBox="1"/>
          <p:nvPr/>
        </p:nvSpPr>
        <p:spPr>
          <a:xfrm>
            <a:off x="357733" y="4855587"/>
            <a:ext cx="638828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000" b="1" dirty="0">
                <a:solidFill>
                  <a:srgbClr val="C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Both the source and destination NAS must be upgraded to 4.3.5 to support this function</a:t>
            </a:r>
            <a:endParaRPr sz="1000" b="1" i="0" u="none" strike="noStrike" cap="none" dirty="0">
              <a:solidFill>
                <a:srgbClr val="C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824" y="1956952"/>
            <a:ext cx="5420468" cy="2782485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2BDBA97F-3167-425A-BB23-A710DF480B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7284" y="1935008"/>
            <a:ext cx="3482320" cy="190833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388368" y="1935008"/>
            <a:ext cx="3501236" cy="1908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24469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BBDBDFB1-8316-474E-81AA-8CB1416B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ffectLst/>
              </a:rPr>
              <a:t>Support 3 Types of Restoring</a:t>
            </a:r>
            <a:endParaRPr lang="zh-TW" altLang="en-US" b="0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D8AE40A-1765-B24D-A518-EB1D39FF6BB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4650" y="1150456"/>
            <a:ext cx="8769350" cy="1536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dirty="0">
                <a:latin typeface="+mj-lt"/>
              </a:rPr>
              <a:t>From the source snapshot manager, user can</a:t>
            </a:r>
            <a:endParaRPr lang="zh-TW" altLang="en-US" dirty="0">
              <a:latin typeface="+mj-lt"/>
            </a:endParaRPr>
          </a:p>
          <a:p>
            <a:pPr marL="0" indent="0">
              <a:buNone/>
            </a:pPr>
            <a:r>
              <a:rPr lang="zh-TW" altLang="en-US" dirty="0">
                <a:latin typeface="+mj-lt"/>
              </a:rPr>
              <a:t>      </a:t>
            </a:r>
            <a:r>
              <a:rPr lang="zh-TW" dirty="0">
                <a:latin typeface="+mj-lt"/>
              </a:rPr>
              <a:t>1</a:t>
            </a:r>
            <a:r>
              <a:rPr lang="en-US" altLang="zh-TW" dirty="0">
                <a:latin typeface="+mj-lt"/>
              </a:rPr>
              <a:t>.</a:t>
            </a:r>
            <a:r>
              <a:rPr lang="zh-TW" dirty="0">
                <a:latin typeface="+mj-lt"/>
              </a:rPr>
              <a:t> </a:t>
            </a:r>
            <a:r>
              <a:rPr lang="en-US" altLang="zh-TW" dirty="0">
                <a:latin typeface="+mj-lt"/>
              </a:rPr>
              <a:t>Select file and folder to restore back to source</a:t>
            </a:r>
            <a:endParaRPr lang="zh-TW" altLang="en-US" dirty="0">
              <a:latin typeface="+mj-lt"/>
            </a:endParaRPr>
          </a:p>
          <a:p>
            <a:pPr marL="0" indent="0">
              <a:buNone/>
            </a:pPr>
            <a:r>
              <a:rPr lang="zh-TW" altLang="en-US" dirty="0">
                <a:latin typeface="+mj-lt"/>
              </a:rPr>
              <a:t>      </a:t>
            </a:r>
            <a:r>
              <a:rPr lang="en-US" altLang="zh-TW" dirty="0">
                <a:latin typeface="+mj-lt"/>
              </a:rPr>
              <a:t>2.</a:t>
            </a:r>
            <a:r>
              <a:rPr lang="zh-TW" altLang="en-US" dirty="0">
                <a:latin typeface="+mj-lt"/>
              </a:rPr>
              <a:t> </a:t>
            </a:r>
            <a:r>
              <a:rPr lang="en-US" altLang="zh-TW" dirty="0">
                <a:latin typeface="+mj-lt"/>
              </a:rPr>
              <a:t>Select and clone remote snapshot as new volume/LUN</a:t>
            </a:r>
            <a:endParaRPr lang="zh-TW" b="0" dirty="0">
              <a:latin typeface="+mj-lt"/>
            </a:endParaRPr>
          </a:p>
          <a:p>
            <a:pPr marL="0" indent="0">
              <a:buNone/>
            </a:pPr>
            <a:r>
              <a:rPr lang="zh-TW" altLang="en-US" dirty="0">
                <a:latin typeface="+mj-lt"/>
              </a:rPr>
              <a:t>      3. </a:t>
            </a:r>
            <a:r>
              <a:rPr lang="en-US" altLang="zh-TW" dirty="0">
                <a:latin typeface="+mj-lt"/>
              </a:rPr>
              <a:t>Select snapshot and revert the whole volume or LUN from remote</a:t>
            </a:r>
            <a:endParaRPr lang="zh-TW" dirty="0">
              <a:latin typeface="+mj-lt"/>
            </a:endParaRPr>
          </a:p>
        </p:txBody>
      </p:sp>
      <p:pic>
        <p:nvPicPr>
          <p:cNvPr id="10" name="Shape 432" descr="https://www.qnap.com/i/_attach_file/product/photo/800_500/237_1480300406_TS-831X-Right-angle-of-elevation_V2.png">
            <a:extLst>
              <a:ext uri="{FF2B5EF4-FFF2-40B4-BE49-F238E27FC236}">
                <a16:creationId xmlns:a16="http://schemas.microsoft.com/office/drawing/2014/main" id="{7F641579-083B-4F8E-AFF8-DD314D15913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7682" y="3229768"/>
            <a:ext cx="2080844" cy="1341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431" descr="https://www.qnap.com/i/_attach_file/product/photo/800_500/294_1508401293_TS-877_front.png?v=1">
            <a:extLst>
              <a:ext uri="{FF2B5EF4-FFF2-40B4-BE49-F238E27FC236}">
                <a16:creationId xmlns:a16="http://schemas.microsoft.com/office/drawing/2014/main" id="{D25064FD-963E-4013-A3D1-3FCFD318EC9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633" y="3261687"/>
            <a:ext cx="2095171" cy="130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6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28C8D592-36D2-4502-9CCF-72123BC024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960" y="3774256"/>
            <a:ext cx="420198" cy="411489"/>
          </a:xfrm>
          <a:prstGeom prst="rect">
            <a:avLst/>
          </a:prstGeom>
        </p:spPr>
      </p:pic>
      <p:sp>
        <p:nvSpPr>
          <p:cNvPr id="18" name="Shape 433">
            <a:extLst>
              <a:ext uri="{FF2B5EF4-FFF2-40B4-BE49-F238E27FC236}">
                <a16:creationId xmlns:a16="http://schemas.microsoft.com/office/drawing/2014/main" id="{B1643996-15A2-4AD1-B87F-F7F1292E261F}"/>
              </a:ext>
            </a:extLst>
          </p:cNvPr>
          <p:cNvSpPr txBox="1"/>
          <p:nvPr/>
        </p:nvSpPr>
        <p:spPr>
          <a:xfrm>
            <a:off x="193921" y="4548437"/>
            <a:ext cx="457737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 dirty="0">
                <a:solidFill>
                  <a:srgbClr val="C00000"/>
                </a:solidFill>
                <a:latin typeface="+mj-lt"/>
                <a:ea typeface="Microsoft JhengHei"/>
                <a:cs typeface="Microsoft JhengHei"/>
              </a:rPr>
              <a:t>The restore, clone and revert speed is highly depended on the network </a:t>
            </a:r>
            <a:br>
              <a:rPr lang="en-US" altLang="zh-TW" sz="1000" b="1" dirty="0">
                <a:solidFill>
                  <a:srgbClr val="C00000"/>
                </a:solidFill>
                <a:latin typeface="+mj-lt"/>
                <a:ea typeface="Microsoft JhengHei"/>
                <a:cs typeface="Microsoft JhengHei"/>
              </a:rPr>
            </a:br>
            <a:r>
              <a:rPr lang="en-US" altLang="zh-TW" sz="1000" b="1" dirty="0">
                <a:solidFill>
                  <a:srgbClr val="C00000"/>
                </a:solidFill>
                <a:latin typeface="+mj-lt"/>
                <a:ea typeface="Microsoft JhengHei"/>
                <a:cs typeface="Microsoft JhengHei"/>
              </a:rPr>
              <a:t>speed and conditions</a:t>
            </a:r>
            <a:endParaRPr sz="1000" b="1" i="0" u="none" strike="noStrike" cap="none" dirty="0">
              <a:solidFill>
                <a:srgbClr val="C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D8397E73-3349-4CE2-A0A6-980B5623E035}"/>
              </a:ext>
            </a:extLst>
          </p:cNvPr>
          <p:cNvGrpSpPr/>
          <p:nvPr/>
        </p:nvGrpSpPr>
        <p:grpSpPr>
          <a:xfrm>
            <a:off x="7603071" y="808891"/>
            <a:ext cx="1352054" cy="1299063"/>
            <a:chOff x="7603071" y="728861"/>
            <a:chExt cx="1435350" cy="1379094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AF85D3F8-BD79-407A-ADD1-43B5556FD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3071" y="728861"/>
              <a:ext cx="1435350" cy="1379094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EBBBBD9F-3625-4AD4-91E9-D992B4FE7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1016" y="1124828"/>
              <a:ext cx="590984" cy="633540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292" y="2707388"/>
            <a:ext cx="4122791" cy="2108917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sp>
        <p:nvSpPr>
          <p:cNvPr id="9" name="矩形 8"/>
          <p:cNvSpPr/>
          <p:nvPr/>
        </p:nvSpPr>
        <p:spPr>
          <a:xfrm>
            <a:off x="7007343" y="4472499"/>
            <a:ext cx="1845020" cy="481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5103C2B2-E362-4C46-8A55-4298A73831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809" y="3261687"/>
            <a:ext cx="3802612" cy="83694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857E9A2-E70B-47CC-A467-9737A20ACC3D}"/>
              </a:ext>
            </a:extLst>
          </p:cNvPr>
          <p:cNvSpPr/>
          <p:nvPr/>
        </p:nvSpPr>
        <p:spPr>
          <a:xfrm>
            <a:off x="5235809" y="3261687"/>
            <a:ext cx="3802612" cy="8369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B56AED5E-1530-402F-A241-6C68BCBC14FC}"/>
              </a:ext>
            </a:extLst>
          </p:cNvPr>
          <p:cNvCxnSpPr>
            <a:cxnSpLocks/>
          </p:cNvCxnSpPr>
          <p:nvPr/>
        </p:nvCxnSpPr>
        <p:spPr>
          <a:xfrm>
            <a:off x="5235809" y="4098627"/>
            <a:ext cx="1771534" cy="8556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E0D3C7BC-D364-4130-A847-DE5C22D557DD}"/>
              </a:ext>
            </a:extLst>
          </p:cNvPr>
          <p:cNvCxnSpPr>
            <a:cxnSpLocks/>
          </p:cNvCxnSpPr>
          <p:nvPr/>
        </p:nvCxnSpPr>
        <p:spPr>
          <a:xfrm flipH="1">
            <a:off x="8852363" y="4098627"/>
            <a:ext cx="186059" cy="8556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3635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61" descr="https://previews.123rf.com/images/everythingpossible/everythingpossible1502/everythingpossible150200183/36521380-hand-press-play-button-sign-to-start-or-initiate-projects-as-concept-Stock-Photo.jpg">
            <a:extLst>
              <a:ext uri="{FF2B5EF4-FFF2-40B4-BE49-F238E27FC236}">
                <a16:creationId xmlns:a16="http://schemas.microsoft.com/office/drawing/2014/main" id="{8D5B50B8-CF72-4633-A256-74CC0B254425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848"/>
            <a:ext cx="9322554" cy="52443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98">
            <a:extLst>
              <a:ext uri="{FF2B5EF4-FFF2-40B4-BE49-F238E27FC236}">
                <a16:creationId xmlns:a16="http://schemas.microsoft.com/office/drawing/2014/main" id="{615CDFCD-E666-4C70-9CCC-0B20D6CECD9C}"/>
              </a:ext>
            </a:extLst>
          </p:cNvPr>
          <p:cNvSpPr/>
          <p:nvPr/>
        </p:nvSpPr>
        <p:spPr>
          <a:xfrm>
            <a:off x="0" y="3373085"/>
            <a:ext cx="9322555" cy="151041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200" b="0" i="0" u="none" strike="noStrike" cap="none">
              <a:solidFill>
                <a:srgbClr val="161D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圓角矩形 8">
            <a:extLst>
              <a:ext uri="{FF2B5EF4-FFF2-40B4-BE49-F238E27FC236}">
                <a16:creationId xmlns:a16="http://schemas.microsoft.com/office/drawing/2014/main" id="{4E276260-AA54-4ADF-8675-D6B97332E00D}"/>
              </a:ext>
            </a:extLst>
          </p:cNvPr>
          <p:cNvSpPr/>
          <p:nvPr/>
        </p:nvSpPr>
        <p:spPr>
          <a:xfrm>
            <a:off x="242961" y="3232727"/>
            <a:ext cx="1889298" cy="62426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Demo</a:t>
            </a:r>
            <a:endParaRPr lang="zh-TW" altLang="en-US" sz="2800" dirty="0">
              <a:latin typeface="+mj-lt"/>
            </a:endParaRPr>
          </a:p>
        </p:txBody>
      </p:sp>
      <p:sp>
        <p:nvSpPr>
          <p:cNvPr id="8" name="Shape 699">
            <a:extLst>
              <a:ext uri="{FF2B5EF4-FFF2-40B4-BE49-F238E27FC236}">
                <a16:creationId xmlns:a16="http://schemas.microsoft.com/office/drawing/2014/main" id="{F62EBE2A-67D5-4357-9F98-19EC641ADA45}"/>
              </a:ext>
            </a:extLst>
          </p:cNvPr>
          <p:cNvSpPr txBox="1"/>
          <p:nvPr/>
        </p:nvSpPr>
        <p:spPr>
          <a:xfrm>
            <a:off x="140009" y="3986832"/>
            <a:ext cx="8543011" cy="89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4000"/>
            </a:pPr>
            <a:r>
              <a:rPr lang="en-US" altLang="zh-TW" sz="2800" b="1" dirty="0">
                <a:solidFill>
                  <a:srgbClr val="0070C0"/>
                </a:solidFill>
                <a:latin typeface="+mj-lt"/>
                <a:ea typeface="Microsoft JhengHei"/>
                <a:sym typeface="Microsoft JhengHei"/>
              </a:rPr>
              <a:t>Using QNAP 10GbE Solution to </a:t>
            </a:r>
            <a:br>
              <a:rPr lang="en-US" altLang="zh-TW" sz="2800" b="1" dirty="0">
                <a:solidFill>
                  <a:srgbClr val="0070C0"/>
                </a:solidFill>
                <a:latin typeface="+mj-lt"/>
                <a:ea typeface="Microsoft JhengHei"/>
                <a:sym typeface="Microsoft JhengHei"/>
              </a:rPr>
            </a:br>
            <a:r>
              <a:rPr lang="en-US" altLang="zh-TW" sz="2800" b="1" dirty="0">
                <a:solidFill>
                  <a:srgbClr val="0070C0"/>
                </a:solidFill>
                <a:latin typeface="+mj-lt"/>
                <a:ea typeface="Microsoft JhengHei"/>
                <a:sym typeface="Microsoft JhengHei"/>
              </a:rPr>
              <a:t>Restore File From Remote  </a:t>
            </a:r>
            <a:endParaRPr lang="zh-TW" altLang="en-US" sz="2800" b="1" dirty="0">
              <a:solidFill>
                <a:srgbClr val="0070C0"/>
              </a:solidFill>
              <a:latin typeface="+mj-lt"/>
              <a:ea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1094079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645">
            <a:extLst>
              <a:ext uri="{FF2B5EF4-FFF2-40B4-BE49-F238E27FC236}">
                <a16:creationId xmlns:a16="http://schemas.microsoft.com/office/drawing/2014/main" id="{1ABE9022-3E23-4436-8C49-AAF4C31E64ED}"/>
              </a:ext>
            </a:extLst>
          </p:cNvPr>
          <p:cNvSpPr/>
          <p:nvPr/>
        </p:nvSpPr>
        <p:spPr>
          <a:xfrm flipH="1">
            <a:off x="4092244" y="2928964"/>
            <a:ext cx="1607618" cy="721076"/>
          </a:xfrm>
          <a:prstGeom prst="curvedDownArrow">
            <a:avLst>
              <a:gd name="adj1" fmla="val 25000"/>
              <a:gd name="adj2" fmla="val 51785"/>
              <a:gd name="adj3" fmla="val 2923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BBDBDFB1-8316-474E-81AA-8CB1416B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effectLst/>
                <a:latin typeface="+mj-lt"/>
              </a:rPr>
              <a:t>The Forth Way: Snapshot Export/Import </a:t>
            </a:r>
            <a:endParaRPr lang="zh-TW" altLang="en-US" sz="3200" b="0" dirty="0">
              <a:latin typeface="+mj-lt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D8AE40A-1765-B24D-A518-EB1D39FF6BB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9454" y="1066800"/>
            <a:ext cx="8449896" cy="24050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dirty="0">
                <a:latin typeface="+mj-lt"/>
              </a:rPr>
              <a:t>Export a snapshot from snapshot manager or snapshot vault</a:t>
            </a:r>
          </a:p>
          <a:p>
            <a:r>
              <a:rPr lang="en-US" altLang="zh-TW" dirty="0">
                <a:latin typeface="+mj-lt"/>
              </a:rPr>
              <a:t>Using external storage device, the exported imaged can be imported to another NAS to create new volume or LUN </a:t>
            </a:r>
          </a:p>
          <a:p>
            <a:r>
              <a:rPr lang="en-US" altLang="zh-TW" dirty="0">
                <a:latin typeface="+mj-lt"/>
              </a:rPr>
              <a:t>The same image can also be used to revert source volume or LUN</a:t>
            </a:r>
          </a:p>
        </p:txBody>
      </p:sp>
      <p:pic>
        <p:nvPicPr>
          <p:cNvPr id="22" name="Shape 431" descr="https://www.qnap.com/i/_attach_file/product/photo/800_500/294_1508401293_TS-877_front.png?v=1">
            <a:extLst>
              <a:ext uri="{FF2B5EF4-FFF2-40B4-BE49-F238E27FC236}">
                <a16:creationId xmlns:a16="http://schemas.microsoft.com/office/drawing/2014/main" id="{2B14E92C-F2BF-48FC-85C6-61C394958918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0761" y="3456192"/>
            <a:ext cx="2344961" cy="14656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429">
            <a:extLst>
              <a:ext uri="{FF2B5EF4-FFF2-40B4-BE49-F238E27FC236}">
                <a16:creationId xmlns:a16="http://schemas.microsoft.com/office/drawing/2014/main" id="{8A349D07-DBCD-4E91-8107-82CF1110C5C1}"/>
              </a:ext>
            </a:extLst>
          </p:cNvPr>
          <p:cNvSpPr/>
          <p:nvPr/>
        </p:nvSpPr>
        <p:spPr>
          <a:xfrm rot="16200000" flipH="1" flipV="1">
            <a:off x="6289698" y="3159015"/>
            <a:ext cx="1272017" cy="1866373"/>
          </a:xfrm>
          <a:prstGeom prst="triangle">
            <a:avLst>
              <a:gd name="adj" fmla="val 84846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Shape 432" descr="https://www.qnap.com/i/_attach_file/product/photo/800_500/237_1480300406_TS-831X-Right-angle-of-elevation_V2.png">
            <a:extLst>
              <a:ext uri="{FF2B5EF4-FFF2-40B4-BE49-F238E27FC236}">
                <a16:creationId xmlns:a16="http://schemas.microsoft.com/office/drawing/2014/main" id="{EFE5434D-4690-47F2-BD05-9504D435F21D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3872" y="3573084"/>
            <a:ext cx="2080844" cy="1341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14" descr="ç¸éåç">
            <a:extLst>
              <a:ext uri="{FF2B5EF4-FFF2-40B4-BE49-F238E27FC236}">
                <a16:creationId xmlns:a16="http://schemas.microsoft.com/office/drawing/2014/main" id="{89223124-A57E-4EF3-96BD-FC86FF88A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3584" y="3269860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ç¸éåç">
            <a:extLst>
              <a:ext uri="{FF2B5EF4-FFF2-40B4-BE49-F238E27FC236}">
                <a16:creationId xmlns:a16="http://schemas.microsoft.com/office/drawing/2014/main" id="{B1EA4408-1DDA-4A0F-B937-0D880296C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1128" y="4225648"/>
            <a:ext cx="643890" cy="64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torage çæ¬åç¨åç - 36588464">
            <a:extLst>
              <a:ext uri="{FF2B5EF4-FFF2-40B4-BE49-F238E27FC236}">
                <a16:creationId xmlns:a16="http://schemas.microsoft.com/office/drawing/2014/main" id="{2FC90DE8-144B-4FA3-95F7-D2EFD9357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54" y="3021573"/>
            <a:ext cx="2686678" cy="179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hape 179">
            <a:extLst>
              <a:ext uri="{FF2B5EF4-FFF2-40B4-BE49-F238E27FC236}">
                <a16:creationId xmlns:a16="http://schemas.microsoft.com/office/drawing/2014/main" id="{6C7B269B-49C8-4AE3-B200-9BEB48895AB6}"/>
              </a:ext>
            </a:extLst>
          </p:cNvPr>
          <p:cNvSpPr/>
          <p:nvPr/>
        </p:nvSpPr>
        <p:spPr>
          <a:xfrm>
            <a:off x="304346" y="2564618"/>
            <a:ext cx="3642813" cy="581098"/>
          </a:xfrm>
          <a:prstGeom prst="wedgeRectCallout">
            <a:avLst>
              <a:gd name="adj1" fmla="val -19198"/>
              <a:gd name="adj2" fmla="val 102920"/>
            </a:avLst>
          </a:prstGeom>
          <a:solidFill>
            <a:schemeClr val="accent6">
              <a:lumMod val="75000"/>
            </a:scheme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When network speed is unstable, external disk can also be utilized.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Shape 563">
            <a:extLst>
              <a:ext uri="{FF2B5EF4-FFF2-40B4-BE49-F238E27FC236}">
                <a16:creationId xmlns:a16="http://schemas.microsoft.com/office/drawing/2014/main" id="{000DBC1B-4573-4606-BDB7-928B196D2E9A}"/>
              </a:ext>
            </a:extLst>
          </p:cNvPr>
          <p:cNvSpPr txBox="1"/>
          <p:nvPr/>
        </p:nvSpPr>
        <p:spPr>
          <a:xfrm>
            <a:off x="252189" y="4829201"/>
            <a:ext cx="6388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b="1" dirty="0">
                <a:latin typeface="Microsoft JhengHei"/>
                <a:ea typeface="Microsoft JhengHei"/>
                <a:cs typeface="Microsoft JhengHei"/>
              </a:rPr>
              <a:t>The exported image file size is same as the source volume or LUN</a:t>
            </a:r>
            <a:endParaRPr lang="zh-TW" altLang="en-US" sz="8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14119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E7EAA2D5-8C2C-445E-A365-B84BE2B65494}"/>
              </a:ext>
            </a:extLst>
          </p:cNvPr>
          <p:cNvGrpSpPr/>
          <p:nvPr/>
        </p:nvGrpSpPr>
        <p:grpSpPr>
          <a:xfrm>
            <a:off x="5151412" y="2775412"/>
            <a:ext cx="3422198" cy="2108909"/>
            <a:chOff x="4880596" y="2396359"/>
            <a:chExt cx="3967112" cy="2444710"/>
          </a:xfrm>
        </p:grpSpPr>
        <p:sp>
          <p:nvSpPr>
            <p:cNvPr id="16" name="圓角矩形 3">
              <a:extLst>
                <a:ext uri="{FF2B5EF4-FFF2-40B4-BE49-F238E27FC236}">
                  <a16:creationId xmlns:a16="http://schemas.microsoft.com/office/drawing/2014/main" id="{3945411B-C76F-49AD-B76E-EA2ED2D4E89F}"/>
                </a:ext>
              </a:extLst>
            </p:cNvPr>
            <p:cNvSpPr/>
            <p:nvPr/>
          </p:nvSpPr>
          <p:spPr>
            <a:xfrm>
              <a:off x="4880596" y="2396359"/>
              <a:ext cx="3967112" cy="2444710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7" name="圖片 5" descr="一張含有 文字, 地圖 的圖片&#10;&#10;描述是以非常高的可信度產生">
              <a:extLst>
                <a:ext uri="{FF2B5EF4-FFF2-40B4-BE49-F238E27FC236}">
                  <a16:creationId xmlns:a16="http://schemas.microsoft.com/office/drawing/2014/main" id="{5A3B7F8B-FF0E-4D6F-91B4-AA13E28F6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5423" y="2497165"/>
              <a:ext cx="3666076" cy="2258336"/>
            </a:xfrm>
            <a:prstGeom prst="rect">
              <a:avLst/>
            </a:prstGeom>
          </p:spPr>
        </p:pic>
      </p:grpSp>
      <p:pic>
        <p:nvPicPr>
          <p:cNvPr id="18" name="圖片 17" descr="對話框-03.png">
            <a:extLst>
              <a:ext uri="{FF2B5EF4-FFF2-40B4-BE49-F238E27FC236}">
                <a16:creationId xmlns:a16="http://schemas.microsoft.com/office/drawing/2014/main" id="{5F385CA8-34A4-4B64-8DD2-C328A35344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325" y="2043240"/>
            <a:ext cx="3105095" cy="1811044"/>
          </a:xfrm>
          <a:prstGeom prst="rect">
            <a:avLst/>
          </a:prstGeom>
        </p:spPr>
      </p:pic>
      <p:sp>
        <p:nvSpPr>
          <p:cNvPr id="19" name="語音泡泡: 圓角矩形 18">
            <a:extLst>
              <a:ext uri="{FF2B5EF4-FFF2-40B4-BE49-F238E27FC236}">
                <a16:creationId xmlns:a16="http://schemas.microsoft.com/office/drawing/2014/main" id="{12CDD3CC-113B-4520-85E6-6615E27259D4}"/>
              </a:ext>
            </a:extLst>
          </p:cNvPr>
          <p:cNvSpPr/>
          <p:nvPr/>
        </p:nvSpPr>
        <p:spPr>
          <a:xfrm>
            <a:off x="6161364" y="2472553"/>
            <a:ext cx="2764267" cy="752827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/>
              </a:rPr>
              <a:t>SanDisk estimates the </a:t>
            </a:r>
            <a:b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/>
              </a:rPr>
            </a:b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/>
              </a:rPr>
              <a:t>256 GB SSD per GB price in 2018 is only 30% compared to that of 2013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0554143-6723-46C4-A8C9-CC4DE72A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SSD </a:t>
            </a:r>
            <a:r>
              <a:rPr lang="en-US" altLang="zh-TW" dirty="0"/>
              <a:t>Usage in Network Attach Storage</a:t>
            </a:r>
            <a:endParaRPr lang="zh-TW" altLang="en-US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F286F3D-5343-4C89-8CCE-A86136270D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0909" y="1063625"/>
            <a:ext cx="8568604" cy="17719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dirty="0"/>
              <a:t>SSD</a:t>
            </a:r>
            <a:r>
              <a:rPr lang="zh-TW" altLang="en-US" dirty="0"/>
              <a:t> </a:t>
            </a:r>
            <a:r>
              <a:rPr lang="en-US" altLang="zh-TW" dirty="0"/>
              <a:t>can provide high random IOPS for multi-client sync and business applications that can not be achieved with HDD.</a:t>
            </a:r>
            <a:endParaRPr lang="zh-TW" altLang="en-US" dirty="0"/>
          </a:p>
          <a:p>
            <a:r>
              <a:rPr lang="en-US" altLang="zh-TW" dirty="0"/>
              <a:t>In 2018, SSD price also comes close to the sweet spot.</a:t>
            </a:r>
          </a:p>
          <a:p>
            <a:r>
              <a:rPr lang="en-US" altLang="zh-TW" dirty="0"/>
              <a:t>You need not only choose the right SSD, but also choose right NAS!  </a:t>
            </a:r>
            <a:endParaRPr lang="zh-TW" altLang="en-US" dirty="0"/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24A493BF-DD89-4F87-857F-884D228E6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340230"/>
              </p:ext>
            </p:extLst>
          </p:nvPr>
        </p:nvGraphicFramePr>
        <p:xfrm>
          <a:off x="340940" y="2511640"/>
          <a:ext cx="4525283" cy="1175396"/>
        </p:xfrm>
        <a:graphic>
          <a:graphicData uri="http://schemas.openxmlformats.org/drawingml/2006/table">
            <a:tbl>
              <a:tblPr firstRow="1" bandRow="1">
                <a:tableStyleId>{4DD36C9F-329C-4DBD-836A-3F9406CA411F}</a:tableStyleId>
              </a:tblPr>
              <a:tblGrid>
                <a:gridCol w="1049749">
                  <a:extLst>
                    <a:ext uri="{9D8B030D-6E8A-4147-A177-3AD203B41FA5}">
                      <a16:colId xmlns:a16="http://schemas.microsoft.com/office/drawing/2014/main" val="649002736"/>
                    </a:ext>
                  </a:extLst>
                </a:gridCol>
                <a:gridCol w="1784135">
                  <a:extLst>
                    <a:ext uri="{9D8B030D-6E8A-4147-A177-3AD203B41FA5}">
                      <a16:colId xmlns:a16="http://schemas.microsoft.com/office/drawing/2014/main" val="3895754092"/>
                    </a:ext>
                  </a:extLst>
                </a:gridCol>
                <a:gridCol w="1691399">
                  <a:extLst>
                    <a:ext uri="{9D8B030D-6E8A-4147-A177-3AD203B41FA5}">
                      <a16:colId xmlns:a16="http://schemas.microsoft.com/office/drawing/2014/main" val="2874247263"/>
                    </a:ext>
                  </a:extLst>
                </a:gridCol>
              </a:tblGrid>
              <a:tr h="5862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dirty="0">
                          <a:effectLst/>
                          <a:latin typeface="+mj-lt"/>
                          <a:ea typeface="Microsoft JhengHei"/>
                        </a:rPr>
                        <a:t>Drive Type</a:t>
                      </a:r>
                      <a:endParaRPr lang="zh-TW" altLang="en-US" sz="1400" dirty="0">
                        <a:effectLst/>
                        <a:latin typeface="+mj-lt"/>
                        <a:ea typeface="Microsoft JhengHei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dirty="0">
                          <a:effectLst/>
                          <a:latin typeface="+mj-lt"/>
                          <a:ea typeface="Microsoft JhengHei"/>
                        </a:rPr>
                        <a:t>Sequential</a:t>
                      </a:r>
                      <a:r>
                        <a:rPr lang="en-US" altLang="zh-TW" sz="1400" baseline="0" dirty="0">
                          <a:effectLst/>
                          <a:latin typeface="+mj-lt"/>
                          <a:ea typeface="Microsoft JhengHei"/>
                        </a:rPr>
                        <a:t> Access </a:t>
                      </a:r>
                      <a:r>
                        <a:rPr lang="af-ZA" sz="1400" dirty="0">
                          <a:effectLst/>
                          <a:latin typeface="+mj-lt"/>
                        </a:rPr>
                        <a:t>(MB/s)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dirty="0">
                          <a:effectLst/>
                          <a:latin typeface="+mj-lt"/>
                          <a:ea typeface="Microsoft JhengHei"/>
                        </a:rPr>
                        <a:t>Random Access </a:t>
                      </a:r>
                      <a:r>
                        <a:rPr lang="af-ZA" sz="1400" dirty="0">
                          <a:effectLst/>
                          <a:latin typeface="+mj-lt"/>
                        </a:rPr>
                        <a:t>(IOPS)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476119"/>
                  </a:ext>
                </a:extLst>
              </a:tr>
              <a:tr h="2945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+mj-lt"/>
                        </a:rPr>
                        <a:t>HDD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lt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latin typeface="+mj-lt"/>
                        </a:rPr>
                        <a:t>350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7564727"/>
                  </a:ext>
                </a:extLst>
              </a:tr>
              <a:tr h="2945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+mj-lt"/>
                        </a:rPr>
                        <a:t>SSD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+mj-lt"/>
                        </a:rPr>
                        <a:t>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FF0000"/>
                          </a:solidFill>
                          <a:latin typeface="+mj-lt"/>
                        </a:rPr>
                        <a:t>60000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4179924"/>
                  </a:ext>
                </a:extLst>
              </a:tr>
            </a:tbl>
          </a:graphicData>
        </a:graphic>
      </p:graphicFrame>
      <p:pic>
        <p:nvPicPr>
          <p:cNvPr id="13" name="圖片 13">
            <a:extLst>
              <a:ext uri="{FF2B5EF4-FFF2-40B4-BE49-F238E27FC236}">
                <a16:creationId xmlns:a16="http://schemas.microsoft.com/office/drawing/2014/main" id="{71AAEDA8-30CB-4E07-871E-1C76BD5AE4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8"/>
          <a:stretch/>
        </p:blipFill>
        <p:spPr>
          <a:xfrm>
            <a:off x="87208" y="3933334"/>
            <a:ext cx="2757675" cy="717469"/>
          </a:xfrm>
          <a:prstGeom prst="rect">
            <a:avLst/>
          </a:prstGeom>
        </p:spPr>
      </p:pic>
      <p:pic>
        <p:nvPicPr>
          <p:cNvPr id="15" name="圖片 13">
            <a:extLst>
              <a:ext uri="{FF2B5EF4-FFF2-40B4-BE49-F238E27FC236}">
                <a16:creationId xmlns:a16="http://schemas.microsoft.com/office/drawing/2014/main" id="{66D5D708-7093-4EC7-88FB-A9CBAEF3E4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2541290" y="3846340"/>
            <a:ext cx="2750439" cy="938467"/>
          </a:xfrm>
          <a:prstGeom prst="rect">
            <a:avLst/>
          </a:prstGeom>
        </p:spPr>
      </p:pic>
      <p:sp>
        <p:nvSpPr>
          <p:cNvPr id="10" name="Shape 141">
            <a:extLst>
              <a:ext uri="{FF2B5EF4-FFF2-40B4-BE49-F238E27FC236}">
                <a16:creationId xmlns:a16="http://schemas.microsoft.com/office/drawing/2014/main" id="{51A91281-A78A-43B8-A0E7-C08C5292719D}"/>
              </a:ext>
            </a:extLst>
          </p:cNvPr>
          <p:cNvSpPr txBox="1"/>
          <p:nvPr/>
        </p:nvSpPr>
        <p:spPr>
          <a:xfrm>
            <a:off x="87208" y="4784808"/>
            <a:ext cx="5777159" cy="199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7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https://w</a:t>
            </a:r>
            <a:r>
              <a:rPr lang="en-US" altLang="zh-TW" sz="7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ww.sandisk</a:t>
            </a:r>
            <a:r>
              <a:rPr lang="zh-TW" sz="7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en-US" altLang="zh-TW" sz="700" dirty="0"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sz="7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en-US" altLang="zh-TW" sz="700" dirty="0"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sz="7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 dirty="0">
                <a:latin typeface="Microsoft JhengHei"/>
                <a:ea typeface="Microsoft JhengHei"/>
                <a:cs typeface="Microsoft JhengHei"/>
                <a:sym typeface="Microsoft JhengHei"/>
              </a:rPr>
              <a:t>business</a:t>
            </a:r>
            <a:r>
              <a:rPr lang="zh-TW" sz="7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da</a:t>
            </a:r>
            <a:r>
              <a:rPr lang="zh-TW" sz="7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ta</a:t>
            </a:r>
            <a:r>
              <a:rPr lang="en-US" altLang="zh-TW" sz="700" dirty="0">
                <a:latin typeface="Microsoft JhengHei"/>
                <a:ea typeface="Microsoft JhengHei"/>
                <a:cs typeface="Microsoft JhengHei"/>
                <a:sym typeface="Microsoft JhengHei"/>
              </a:rPr>
              <a:t>center/</a:t>
            </a:r>
            <a:r>
              <a:rPr lang="en-US" altLang="zh-TW" sz="700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resou</a:t>
            </a:r>
            <a:r>
              <a:rPr lang="zh-TW" sz="700" dirty="0"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en-US" altLang="zh-TW" sz="700" dirty="0" err="1">
                <a:latin typeface="Microsoft JhengHei"/>
                <a:ea typeface="Microsoft JhengHei"/>
                <a:cs typeface="Microsoft JhengHei"/>
              </a:rPr>
              <a:t>ces</a:t>
            </a:r>
            <a:r>
              <a:rPr lang="en-US" altLang="zh-TW" sz="700" dirty="0">
                <a:latin typeface="Microsoft JhengHei"/>
                <a:ea typeface="Microsoft JhengHei"/>
                <a:cs typeface="Microsoft JhengHei"/>
              </a:rPr>
              <a:t>/</a:t>
            </a:r>
            <a:r>
              <a:rPr lang="en-US" altLang="zh-TW" sz="700" dirty="0" err="1">
                <a:latin typeface="Microsoft JhengHei"/>
                <a:ea typeface="Microsoft JhengHei"/>
                <a:cs typeface="Microsoft JhengHei"/>
              </a:rPr>
              <a:t>wh</a:t>
            </a:r>
            <a:r>
              <a:rPr lang="zh-TW" sz="700" dirty="0"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en-US" altLang="zh-TW" sz="700" dirty="0" err="1">
                <a:latin typeface="Microsoft JhengHei"/>
                <a:ea typeface="Microsoft JhengHei"/>
                <a:cs typeface="Microsoft JhengHei"/>
              </a:rPr>
              <a:t>te</a:t>
            </a:r>
            <a:r>
              <a:rPr lang="en-US" altLang="zh-TW" sz="700" dirty="0">
                <a:latin typeface="Microsoft JhengHei"/>
                <a:ea typeface="Microsoft JhengHei"/>
                <a:cs typeface="Microsoft JhengHei"/>
              </a:rPr>
              <a:t>-pap</a:t>
            </a:r>
            <a:r>
              <a:rPr lang="zh-TW" sz="700" dirty="0">
                <a:latin typeface="Microsoft JhengHei"/>
                <a:ea typeface="Microsoft JhengHei"/>
                <a:cs typeface="Microsoft JhengHei"/>
              </a:rPr>
              <a:t>e</a:t>
            </a:r>
            <a:r>
              <a:rPr lang="en-US" altLang="zh-TW" sz="700" dirty="0"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zh-TW" sz="700" dirty="0">
                <a:latin typeface="Microsoft JhengHei"/>
                <a:ea typeface="Microsoft JhengHei"/>
                <a:cs typeface="Microsoft JhengHei"/>
              </a:rPr>
              <a:t>s/the-ssd-enabled-pc-total-cost-of-ownership</a:t>
            </a:r>
            <a:endParaRPr lang="zh-TW" altLang="en-US" sz="700" i="0" u="none" strike="noStrike" cap="none" dirty="0"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4" name="Shape 141">
            <a:extLst>
              <a:ext uri="{FF2B5EF4-FFF2-40B4-BE49-F238E27FC236}">
                <a16:creationId xmlns:a16="http://schemas.microsoft.com/office/drawing/2014/main" id="{A45EAE35-65BC-4668-A861-4DC42A09037C}"/>
              </a:ext>
            </a:extLst>
          </p:cNvPr>
          <p:cNvSpPr txBox="1"/>
          <p:nvPr/>
        </p:nvSpPr>
        <p:spPr>
          <a:xfrm>
            <a:off x="5609306" y="4944473"/>
            <a:ext cx="5777159" cy="199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800" b="1" dirty="0">
                <a:latin typeface="Microsoft JhengHei"/>
                <a:ea typeface="Microsoft JhengHei"/>
                <a:cs typeface="Microsoft JhengHei"/>
              </a:rPr>
              <a:t>S</a:t>
            </a:r>
            <a:r>
              <a:rPr lang="en-US" altLang="zh-TW" sz="800" b="1" dirty="0" err="1">
                <a:latin typeface="Microsoft JhengHei"/>
                <a:ea typeface="Microsoft JhengHei"/>
                <a:cs typeface="Microsoft JhengHei"/>
              </a:rPr>
              <a:t>anDisk's</a:t>
            </a:r>
            <a:r>
              <a:rPr lang="en-US" altLang="zh-TW" sz="800" b="1" dirty="0">
                <a:latin typeface="Microsoft JhengHei"/>
                <a:ea typeface="Microsoft JhengHei"/>
                <a:cs typeface="Microsoft JhengHei"/>
              </a:rPr>
              <a:t> Statistic for Global SSD/HDD Price Trend</a:t>
            </a:r>
            <a:endParaRPr lang="en-US" altLang="zh-TW" sz="800" b="1" i="0" u="none" strike="noStrike" cap="none" dirty="0">
              <a:latin typeface="Microsoft JhengHei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2459642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圓角矩形 28">
            <a:extLst>
              <a:ext uri="{FF2B5EF4-FFF2-40B4-BE49-F238E27FC236}">
                <a16:creationId xmlns:a16="http://schemas.microsoft.com/office/drawing/2014/main" id="{B62F3CFE-794B-4AC4-AA63-9F412A8F5C12}"/>
              </a:ext>
            </a:extLst>
          </p:cNvPr>
          <p:cNvSpPr/>
          <p:nvPr/>
        </p:nvSpPr>
        <p:spPr>
          <a:xfrm>
            <a:off x="182940" y="2795507"/>
            <a:ext cx="4123267" cy="2136436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EAAD0">
                    <a:alpha val="64000"/>
                  </a:srgbClr>
                </a:gs>
                <a:gs pos="67000">
                  <a:srgbClr val="2EAAD0"/>
                </a:gs>
                <a:gs pos="100000">
                  <a:srgbClr val="0070C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0" name="圓角矩形 28">
            <a:extLst>
              <a:ext uri="{FF2B5EF4-FFF2-40B4-BE49-F238E27FC236}">
                <a16:creationId xmlns:a16="http://schemas.microsoft.com/office/drawing/2014/main" id="{C5B5FF2D-F419-4057-99E6-438511EA857D}"/>
              </a:ext>
            </a:extLst>
          </p:cNvPr>
          <p:cNvSpPr/>
          <p:nvPr/>
        </p:nvSpPr>
        <p:spPr>
          <a:xfrm>
            <a:off x="4430466" y="2795507"/>
            <a:ext cx="4364355" cy="2136436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4E8F00"/>
                </a:gs>
                <a:gs pos="67000">
                  <a:srgbClr val="4E8F00"/>
                </a:gs>
                <a:gs pos="100000">
                  <a:srgbClr val="3C6E1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2" name="Shape 462"/>
          <p:cNvSpPr/>
          <p:nvPr/>
        </p:nvSpPr>
        <p:spPr>
          <a:xfrm>
            <a:off x="4757828" y="237505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63" name="Shape 463"/>
          <p:cNvSpPr txBox="1">
            <a:spLocks noGrp="1"/>
          </p:cNvSpPr>
          <p:nvPr>
            <p:ph type="title"/>
          </p:nvPr>
        </p:nvSpPr>
        <p:spPr>
          <a:xfrm>
            <a:off x="145775" y="41944"/>
            <a:ext cx="889264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altLang="zh-TW" sz="3200" dirty="0">
                <a:sym typeface="Microsoft JhengHei"/>
              </a:rPr>
              <a:t>Multiple Restore Solutions </a:t>
            </a:r>
            <a:br>
              <a:rPr lang="en-US" altLang="zh-TW" sz="3200" dirty="0">
                <a:sym typeface="Microsoft JhengHei"/>
              </a:rPr>
            </a:br>
            <a:r>
              <a:rPr lang="en-US" altLang="zh-TW" sz="3200" dirty="0">
                <a:sym typeface="Microsoft JhengHei"/>
              </a:rPr>
              <a:t>For File Server </a:t>
            </a:r>
            <a:r>
              <a:rPr lang="en-US" altLang="zh-TW" sz="3200">
                <a:sym typeface="Microsoft JhengHei"/>
              </a:rPr>
              <a:t>or iSCSI</a:t>
            </a:r>
            <a:r>
              <a:rPr lang="en-US" altLang="zh-TW" sz="3200" dirty="0">
                <a:sym typeface="Microsoft JhengHei"/>
              </a:rPr>
              <a:t> Storage</a:t>
            </a:r>
            <a:endParaRPr sz="3200" dirty="0"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316C58C-FD8B-C44B-89A3-06E656EE748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6575" y="1040928"/>
            <a:ext cx="8607425" cy="17700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-US" altLang="zh-TW" dirty="0"/>
              <a:t>File Server: </a:t>
            </a:r>
            <a:endParaRPr lang="en-US" altLang="zh-TW" b="0" dirty="0"/>
          </a:p>
          <a:p>
            <a:pPr marL="0" indent="0">
              <a:buNone/>
            </a:pPr>
            <a:r>
              <a:rPr kumimoji="1" lang="zh-TW" altLang="en-US" b="1" dirty="0"/>
              <a:t>     </a:t>
            </a:r>
            <a:r>
              <a:rPr kumimoji="1" lang="en-US" altLang="zh-TW" b="1" dirty="0"/>
              <a:t>Restore </a:t>
            </a:r>
            <a:r>
              <a:rPr kumimoji="1" lang="en-US" altLang="zh-TW" b="1" u="sng" dirty="0"/>
              <a:t>selected data from remote snapshot vault</a:t>
            </a:r>
            <a:r>
              <a:rPr kumimoji="1" lang="en-US" altLang="zh-TW" b="1" dirty="0"/>
              <a:t> directly  </a:t>
            </a:r>
            <a:endParaRPr lang="zh-TW" altLang="en-US" b="1" dirty="0"/>
          </a:p>
          <a:p>
            <a:r>
              <a:rPr kumimoji="1" lang="en" altLang="zh-TW" dirty="0"/>
              <a:t>iSCSI </a:t>
            </a:r>
            <a:r>
              <a:rPr kumimoji="1" lang="en-US" altLang="zh-TW" dirty="0"/>
              <a:t>Storage Server: </a:t>
            </a:r>
          </a:p>
          <a:p>
            <a:pPr marL="0" indent="0">
              <a:buNone/>
            </a:pPr>
            <a:r>
              <a:rPr lang="zh-TW" altLang="en-US" dirty="0"/>
              <a:t>     </a:t>
            </a:r>
            <a:r>
              <a:rPr lang="en-US" altLang="zh-TW" dirty="0"/>
              <a:t>Revert the </a:t>
            </a:r>
            <a:r>
              <a:rPr lang="en-US" altLang="zh-TW" dirty="0" err="1"/>
              <a:t>iSCSI</a:t>
            </a:r>
            <a:r>
              <a:rPr lang="en-US" altLang="zh-TW" dirty="0"/>
              <a:t> LUN from remote or clone the LUN at remote end               </a:t>
            </a:r>
          </a:p>
          <a:p>
            <a:pPr marL="0" indent="0">
              <a:buNone/>
            </a:pPr>
            <a:r>
              <a:rPr lang="en-US" altLang="zh-TW" dirty="0"/>
              <a:t>     for fast remount.</a:t>
            </a:r>
            <a:endParaRPr lang="zh-TW" altLang="en-US" b="1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65" name="Shape 465"/>
          <p:cNvSpPr txBox="1"/>
          <p:nvPr/>
        </p:nvSpPr>
        <p:spPr>
          <a:xfrm>
            <a:off x="491208" y="2811214"/>
            <a:ext cx="3529130" cy="4912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File-level file restoration from remote  </a:t>
            </a:r>
            <a:endParaRPr sz="1400"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6" name="Shape 466"/>
          <p:cNvSpPr txBox="1"/>
          <p:nvPr/>
        </p:nvSpPr>
        <p:spPr>
          <a:xfrm>
            <a:off x="4678653" y="2814051"/>
            <a:ext cx="3908136" cy="47325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Block-level remote restoration or clone the LUN directly at remote end </a:t>
            </a:r>
            <a:endParaRPr sz="1400"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70" name="Shape 470" descr="https://www.qnap.com/i/_attach_file/product/photo/800_500/237_1480300406_TS-831X-Right-angle-of-elevation_V2.png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52000" y="3335370"/>
            <a:ext cx="1891617" cy="1182261"/>
          </a:xfrm>
          <a:prstGeom prst="rect">
            <a:avLst/>
          </a:prstGeom>
        </p:spPr>
      </p:pic>
      <p:pic>
        <p:nvPicPr>
          <p:cNvPr id="471" name="Shape 471" descr="https://www.qnap.com/i/_attach_file/product/photo/800_500/294_1508401293_TS-877_front.png?v=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59" y="3338351"/>
            <a:ext cx="1975476" cy="114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812" y="3759940"/>
            <a:ext cx="1064095" cy="79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 descr="ãServer iconãçåçæå°çµæ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9335" y="3322303"/>
            <a:ext cx="1498967" cy="1297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601E391-491C-4488-B45B-CB69770102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572" y="3914812"/>
            <a:ext cx="479029" cy="63857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E77A3F2B-762E-49D5-8CE4-E2BAEE62D15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948" y="3730160"/>
            <a:ext cx="504674" cy="6727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弧形 6">
            <a:extLst>
              <a:ext uri="{FF2B5EF4-FFF2-40B4-BE49-F238E27FC236}">
                <a16:creationId xmlns:a16="http://schemas.microsoft.com/office/drawing/2014/main" id="{AEEA3CF8-9C89-4171-B1AB-E73F28BCB8A4}"/>
              </a:ext>
            </a:extLst>
          </p:cNvPr>
          <p:cNvSpPr/>
          <p:nvPr/>
        </p:nvSpPr>
        <p:spPr>
          <a:xfrm rot="7613967">
            <a:off x="3101002" y="2010886"/>
            <a:ext cx="2597210" cy="2831022"/>
          </a:xfrm>
          <a:prstGeom prst="arc">
            <a:avLst>
              <a:gd name="adj1" fmla="val 16903518"/>
              <a:gd name="adj2" fmla="val 0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弧形 32">
            <a:extLst>
              <a:ext uri="{FF2B5EF4-FFF2-40B4-BE49-F238E27FC236}">
                <a16:creationId xmlns:a16="http://schemas.microsoft.com/office/drawing/2014/main" id="{E3617813-FE78-4642-9C6C-4CE3CFD5C0F3}"/>
              </a:ext>
            </a:extLst>
          </p:cNvPr>
          <p:cNvSpPr/>
          <p:nvPr/>
        </p:nvSpPr>
        <p:spPr>
          <a:xfrm rot="7613967">
            <a:off x="1312357" y="44071"/>
            <a:ext cx="3808569" cy="5455458"/>
          </a:xfrm>
          <a:prstGeom prst="arc">
            <a:avLst>
              <a:gd name="adj1" fmla="val 16304915"/>
              <a:gd name="adj2" fmla="val 20781084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弧形 33">
            <a:extLst>
              <a:ext uri="{FF2B5EF4-FFF2-40B4-BE49-F238E27FC236}">
                <a16:creationId xmlns:a16="http://schemas.microsoft.com/office/drawing/2014/main" id="{AD574B56-9340-4287-848D-B6515947BE35}"/>
              </a:ext>
            </a:extLst>
          </p:cNvPr>
          <p:cNvSpPr/>
          <p:nvPr/>
        </p:nvSpPr>
        <p:spPr>
          <a:xfrm rot="12928266" flipH="1">
            <a:off x="4724997" y="1895068"/>
            <a:ext cx="2597210" cy="2831022"/>
          </a:xfrm>
          <a:prstGeom prst="arc">
            <a:avLst>
              <a:gd name="adj1" fmla="val 16533928"/>
              <a:gd name="adj2" fmla="val 20236553"/>
            </a:avLst>
          </a:prstGeom>
          <a:ln w="38100">
            <a:solidFill>
              <a:schemeClr val="accent3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弧形 34">
            <a:extLst>
              <a:ext uri="{FF2B5EF4-FFF2-40B4-BE49-F238E27FC236}">
                <a16:creationId xmlns:a16="http://schemas.microsoft.com/office/drawing/2014/main" id="{1D28CE9D-17BC-4C24-B8B7-2F997E4C8C2C}"/>
              </a:ext>
            </a:extLst>
          </p:cNvPr>
          <p:cNvSpPr/>
          <p:nvPr/>
        </p:nvSpPr>
        <p:spPr>
          <a:xfrm rot="12903897" flipH="1">
            <a:off x="4691413" y="1681694"/>
            <a:ext cx="3230623" cy="3165187"/>
          </a:xfrm>
          <a:prstGeom prst="arc">
            <a:avLst>
              <a:gd name="adj1" fmla="val 16080173"/>
              <a:gd name="adj2" fmla="val 20710075"/>
            </a:avLst>
          </a:prstGeom>
          <a:ln w="38100">
            <a:solidFill>
              <a:schemeClr val="accent3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75" name="Shape 475" descr="ãSnapshot Iconãçåçæå°çµæ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617" y="4008002"/>
            <a:ext cx="734965" cy="660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8495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圓角矩形 28">
            <a:extLst>
              <a:ext uri="{FF2B5EF4-FFF2-40B4-BE49-F238E27FC236}">
                <a16:creationId xmlns:a16="http://schemas.microsoft.com/office/drawing/2014/main" id="{F458784E-A6BD-F34F-9C03-9C9CA2D21CD5}"/>
              </a:ext>
            </a:extLst>
          </p:cNvPr>
          <p:cNvSpPr/>
          <p:nvPr/>
        </p:nvSpPr>
        <p:spPr>
          <a:xfrm>
            <a:off x="528320" y="2642285"/>
            <a:ext cx="8036560" cy="2238434"/>
          </a:xfrm>
          <a:prstGeom prst="roundRect">
            <a:avLst/>
          </a:prstGeom>
          <a:noFill/>
          <a:ln w="31750" cmpd="sng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1000">
                  <a:srgbClr val="2EAAD0">
                    <a:alpha val="58000"/>
                  </a:srgbClr>
                </a:gs>
                <a:gs pos="67000">
                  <a:srgbClr val="2EAAD0"/>
                </a:gs>
                <a:gs pos="100000">
                  <a:srgbClr val="0070C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03" name="Shape 503" descr="ãSwitch iconãçåçæå°çµæ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0096" y="4562616"/>
            <a:ext cx="1984442" cy="3664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直線箭頭接點 47">
            <a:extLst>
              <a:ext uri="{FF2B5EF4-FFF2-40B4-BE49-F238E27FC236}">
                <a16:creationId xmlns:a16="http://schemas.microsoft.com/office/drawing/2014/main" id="{24BFC844-D4E2-5D44-8178-E2228AD227BB}"/>
              </a:ext>
            </a:extLst>
          </p:cNvPr>
          <p:cNvCxnSpPr>
            <a:cxnSpLocks/>
          </p:cNvCxnSpPr>
          <p:nvPr/>
        </p:nvCxnSpPr>
        <p:spPr>
          <a:xfrm>
            <a:off x="4882317" y="4385529"/>
            <a:ext cx="0" cy="218540"/>
          </a:xfrm>
          <a:prstGeom prst="straightConnector1">
            <a:avLst/>
          </a:prstGeom>
          <a:ln w="158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492">
            <a:extLst>
              <a:ext uri="{FF2B5EF4-FFF2-40B4-BE49-F238E27FC236}">
                <a16:creationId xmlns:a16="http://schemas.microsoft.com/office/drawing/2014/main" id="{ABEE1D01-5BBD-6E45-AB31-74FE4005984C}"/>
              </a:ext>
            </a:extLst>
          </p:cNvPr>
          <p:cNvSpPr/>
          <p:nvPr/>
        </p:nvSpPr>
        <p:spPr>
          <a:xfrm>
            <a:off x="1800199" y="3906233"/>
            <a:ext cx="1440000" cy="1316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5306468" y="247066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145775" y="54424"/>
            <a:ext cx="889264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3200" dirty="0"/>
              <a:t>Drastically Reduce Recover </a:t>
            </a:r>
            <a:br>
              <a:rPr lang="en-US" altLang="zh-TW" sz="3200" dirty="0"/>
            </a:br>
            <a:r>
              <a:rPr lang="en-US" altLang="zh-TW" sz="3200" dirty="0"/>
              <a:t>Time With 10GbE Network</a:t>
            </a:r>
            <a:endParaRPr sz="32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7850EFB-6F7A-DB4F-B708-BAEA277C76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140" y="1074579"/>
            <a:ext cx="8281158" cy="1530350"/>
          </a:xfrm>
        </p:spPr>
        <p:txBody>
          <a:bodyPr>
            <a:normAutofit/>
          </a:bodyPr>
          <a:lstStyle/>
          <a:p>
            <a:pPr fontAlgn="base"/>
            <a:r>
              <a:rPr lang="en-US" altLang="zh-TW" dirty="0"/>
              <a:t>The Remote Snapshot Vault Recovering is based on Ethernet service. </a:t>
            </a:r>
          </a:p>
          <a:p>
            <a:pPr fontAlgn="base"/>
            <a:r>
              <a:rPr lang="en-US" altLang="zh-TW" dirty="0"/>
              <a:t>Using 1GbE network, recovering large amount of data still take hours.</a:t>
            </a:r>
          </a:p>
          <a:p>
            <a:pPr fontAlgn="base"/>
            <a:r>
              <a:rPr lang="en-US" altLang="zh-TW" dirty="0"/>
              <a:t>Pair the Snapshot Replica Solution with 10GbE or even faster Network to increase both the backup and recovery speed !</a:t>
            </a:r>
          </a:p>
        </p:txBody>
      </p:sp>
      <p:pic>
        <p:nvPicPr>
          <p:cNvPr id="489" name="Shape 489" descr="https://www.qnap.com/i/_attach_file/product/photo/800_500/327_1520841112_QSW-1208-8C_Right-angle-of-elevation.png?v=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7189" y="3108962"/>
            <a:ext cx="2405637" cy="587127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 txBox="1"/>
          <p:nvPr/>
        </p:nvSpPr>
        <p:spPr>
          <a:xfrm>
            <a:off x="501100" y="3927786"/>
            <a:ext cx="1178666" cy="37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en-US" altLang="zh-TW" b="1" dirty="0">
                <a:solidFill>
                  <a:srgbClr val="DB0579"/>
                </a:solidFill>
              </a:rPr>
              <a:t>Disaster Happened</a:t>
            </a:r>
            <a:endParaRPr lang="zh-TW" altLang="en-US" b="1" dirty="0">
              <a:solidFill>
                <a:srgbClr val="DB0579"/>
              </a:solidFill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1990860" y="4266428"/>
            <a:ext cx="4327221" cy="11578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C66981F-F949-9041-974E-531B499663E3}"/>
              </a:ext>
            </a:extLst>
          </p:cNvPr>
          <p:cNvGrpSpPr/>
          <p:nvPr/>
        </p:nvGrpSpPr>
        <p:grpSpPr>
          <a:xfrm>
            <a:off x="6110725" y="4067803"/>
            <a:ext cx="1265383" cy="549670"/>
            <a:chOff x="6799068" y="3956276"/>
            <a:chExt cx="1265383" cy="549670"/>
          </a:xfrm>
        </p:grpSpPr>
        <p:sp>
          <p:nvSpPr>
            <p:cNvPr id="494" name="Shape 494"/>
            <p:cNvSpPr/>
            <p:nvPr/>
          </p:nvSpPr>
          <p:spPr>
            <a:xfrm rot="5400000">
              <a:off x="7751033" y="4069854"/>
              <a:ext cx="323850" cy="302986"/>
            </a:xfrm>
            <a:prstGeom prst="triangle">
              <a:avLst>
                <a:gd name="adj" fmla="val 50000"/>
              </a:avLst>
            </a:prstGeom>
            <a:solidFill>
              <a:srgbClr val="48B4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Shape 497"/>
            <p:cNvSpPr/>
            <p:nvPr/>
          </p:nvSpPr>
          <p:spPr>
            <a:xfrm>
              <a:off x="7211795" y="4167371"/>
              <a:ext cx="565150" cy="131731"/>
            </a:xfrm>
            <a:prstGeom prst="rect">
              <a:avLst/>
            </a:prstGeom>
            <a:solidFill>
              <a:srgbClr val="48B4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8" name="Shape 498" descr="ãGreen Check iconãçåçæå°çµæ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9068" y="3956276"/>
              <a:ext cx="549670" cy="5496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4" name="Shape 504"/>
          <p:cNvSpPr txBox="1"/>
          <p:nvPr/>
        </p:nvSpPr>
        <p:spPr>
          <a:xfrm>
            <a:off x="2960894" y="4559303"/>
            <a:ext cx="983817" cy="345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1GbE</a:t>
            </a:r>
            <a:endParaRPr lang="en-US" altLang="zh-TW"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Switch</a:t>
            </a:r>
            <a:endParaRPr sz="12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5" name="Shape 505"/>
          <p:cNvSpPr txBox="1"/>
          <p:nvPr/>
        </p:nvSpPr>
        <p:spPr>
          <a:xfrm>
            <a:off x="821521" y="3183674"/>
            <a:ext cx="1351280" cy="501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QNAP 10GbE </a:t>
            </a:r>
            <a:endParaRPr lang="en-US" altLang="zh-TW"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Switch </a:t>
            </a:r>
            <a:endParaRPr sz="12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" name="Shape 179">
            <a:extLst>
              <a:ext uri="{FF2B5EF4-FFF2-40B4-BE49-F238E27FC236}">
                <a16:creationId xmlns:a16="http://schemas.microsoft.com/office/drawing/2014/main" id="{76C17C73-A664-EE46-BE99-CE74FC9BC007}"/>
              </a:ext>
            </a:extLst>
          </p:cNvPr>
          <p:cNvSpPr/>
          <p:nvPr/>
        </p:nvSpPr>
        <p:spPr>
          <a:xfrm flipH="1">
            <a:off x="4771719" y="2998780"/>
            <a:ext cx="3092723" cy="624503"/>
          </a:xfrm>
          <a:prstGeom prst="wedgeRectCallout">
            <a:avLst>
              <a:gd name="adj1" fmla="val 63628"/>
              <a:gd name="adj2" fmla="val 28096"/>
            </a:avLst>
          </a:prstGeom>
          <a:solidFill>
            <a:srgbClr val="006600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200" b="1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/>
              </a:rPr>
              <a:t>Using</a:t>
            </a:r>
            <a:r>
              <a:rPr lang="zh-TW" altLang="en-US" sz="1200" b="1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/>
              </a:rPr>
              <a:t> </a:t>
            </a:r>
            <a:r>
              <a:rPr lang="en" altLang="zh-TW" sz="1200" b="1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/>
              </a:rPr>
              <a:t>QNAP 10GbE </a:t>
            </a:r>
            <a:r>
              <a:rPr lang="en-US" altLang="zh-TW" sz="1200" b="1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/>
              </a:rPr>
              <a:t>Switch to replace old 1GbE to reduce RTO dramatically</a:t>
            </a:r>
            <a:endParaRPr lang="en" altLang="zh-TW" sz="1200" b="1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JhengHei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0097A1D-4CCA-7F40-9240-7D61B8D5F94F}"/>
              </a:ext>
            </a:extLst>
          </p:cNvPr>
          <p:cNvGrpSpPr/>
          <p:nvPr/>
        </p:nvGrpSpPr>
        <p:grpSpPr>
          <a:xfrm>
            <a:off x="3294864" y="2509762"/>
            <a:ext cx="3363319" cy="313661"/>
            <a:chOff x="1710173" y="4574603"/>
            <a:chExt cx="3363319" cy="313661"/>
          </a:xfrm>
        </p:grpSpPr>
        <p:sp>
          <p:nvSpPr>
            <p:cNvPr id="4" name="圓角矩形 3">
              <a:extLst>
                <a:ext uri="{FF2B5EF4-FFF2-40B4-BE49-F238E27FC236}">
                  <a16:creationId xmlns:a16="http://schemas.microsoft.com/office/drawing/2014/main" id="{D4C135A0-8847-B24A-AB82-E291F86DC4F0}"/>
                </a:ext>
              </a:extLst>
            </p:cNvPr>
            <p:cNvSpPr/>
            <p:nvPr/>
          </p:nvSpPr>
          <p:spPr>
            <a:xfrm>
              <a:off x="1710173" y="4585383"/>
              <a:ext cx="2579674" cy="302881"/>
            </a:xfrm>
            <a:prstGeom prst="roundRect">
              <a:avLst>
                <a:gd name="adj" fmla="val 40253"/>
              </a:avLst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500" name="Shape 500"/>
            <p:cNvSpPr txBox="1"/>
            <p:nvPr/>
          </p:nvSpPr>
          <p:spPr>
            <a:xfrm>
              <a:off x="2341654" y="4574603"/>
              <a:ext cx="2731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b="1" dirty="0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Recover Time (RTO)</a:t>
              </a:r>
              <a:endParaRPr sz="14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5" name="Shape 492">
              <a:extLst>
                <a:ext uri="{FF2B5EF4-FFF2-40B4-BE49-F238E27FC236}">
                  <a16:creationId xmlns:a16="http://schemas.microsoft.com/office/drawing/2014/main" id="{C5FE05D7-FD94-DB4B-9CA3-FF608403AF12}"/>
                </a:ext>
              </a:extLst>
            </p:cNvPr>
            <p:cNvSpPr/>
            <p:nvPr/>
          </p:nvSpPr>
          <p:spPr>
            <a:xfrm>
              <a:off x="1957424" y="4675385"/>
              <a:ext cx="316216" cy="136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61144B38-8EA3-3F46-A5F0-2489219D4481}"/>
              </a:ext>
            </a:extLst>
          </p:cNvPr>
          <p:cNvGrpSpPr/>
          <p:nvPr/>
        </p:nvGrpSpPr>
        <p:grpSpPr>
          <a:xfrm>
            <a:off x="3076125" y="3790627"/>
            <a:ext cx="1006879" cy="323850"/>
            <a:chOff x="2659860" y="3632426"/>
            <a:chExt cx="1006879" cy="323850"/>
          </a:xfrm>
        </p:grpSpPr>
        <p:sp>
          <p:nvSpPr>
            <p:cNvPr id="496" name="Shape 496"/>
            <p:cNvSpPr/>
            <p:nvPr/>
          </p:nvSpPr>
          <p:spPr>
            <a:xfrm>
              <a:off x="2659860" y="3746293"/>
              <a:ext cx="774700" cy="117787"/>
            </a:xfrm>
            <a:prstGeom prst="rect">
              <a:avLst/>
            </a:prstGeom>
            <a:solidFill>
              <a:srgbClr val="48B4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494">
              <a:extLst>
                <a:ext uri="{FF2B5EF4-FFF2-40B4-BE49-F238E27FC236}">
                  <a16:creationId xmlns:a16="http://schemas.microsoft.com/office/drawing/2014/main" id="{FA360B33-BE98-3D49-8BD4-624D8300888F}"/>
                </a:ext>
              </a:extLst>
            </p:cNvPr>
            <p:cNvSpPr/>
            <p:nvPr/>
          </p:nvSpPr>
          <p:spPr>
            <a:xfrm rot="5400000">
              <a:off x="3353321" y="3642858"/>
              <a:ext cx="323850" cy="302986"/>
            </a:xfrm>
            <a:prstGeom prst="triangle">
              <a:avLst>
                <a:gd name="adj" fmla="val 50000"/>
              </a:avLst>
            </a:prstGeom>
            <a:solidFill>
              <a:srgbClr val="48B4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9" name="Shape 499" descr="ãGreen Check iconãçåçæå°çµæ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0206" y="3653263"/>
            <a:ext cx="565558" cy="56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530" y="3805986"/>
            <a:ext cx="715709" cy="736876"/>
          </a:xfrm>
          <a:prstGeom prst="ellipse">
            <a:avLst/>
          </a:prstGeom>
          <a:noFill/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0" name="直線箭頭接點 19">
            <a:extLst>
              <a:ext uri="{FF2B5EF4-FFF2-40B4-BE49-F238E27FC236}">
                <a16:creationId xmlns:a16="http://schemas.microsoft.com/office/drawing/2014/main" id="{CC3F451C-3C74-684A-8B2A-BB9C9FEB5B46}"/>
              </a:ext>
            </a:extLst>
          </p:cNvPr>
          <p:cNvCxnSpPr/>
          <p:nvPr/>
        </p:nvCxnSpPr>
        <p:spPr>
          <a:xfrm flipV="1">
            <a:off x="2701121" y="3653263"/>
            <a:ext cx="0" cy="251231"/>
          </a:xfrm>
          <a:prstGeom prst="straightConnector1">
            <a:avLst/>
          </a:prstGeom>
          <a:ln w="158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6681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圓角矩形 28">
            <a:extLst>
              <a:ext uri="{FF2B5EF4-FFF2-40B4-BE49-F238E27FC236}">
                <a16:creationId xmlns:a16="http://schemas.microsoft.com/office/drawing/2014/main" id="{0A4558CE-D477-419B-9718-35B38032FD62}"/>
              </a:ext>
            </a:extLst>
          </p:cNvPr>
          <p:cNvSpPr/>
          <p:nvPr/>
        </p:nvSpPr>
        <p:spPr>
          <a:xfrm>
            <a:off x="481404" y="2604109"/>
            <a:ext cx="8427563" cy="2495305"/>
          </a:xfrm>
          <a:prstGeom prst="roundRect">
            <a:avLst/>
          </a:prstGeom>
          <a:noFill/>
          <a:ln w="31750" cmpd="sng">
            <a:gradFill flip="none" rotWithShape="1">
              <a:gsLst>
                <a:gs pos="20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EAAD0">
                    <a:alpha val="90000"/>
                  </a:srgbClr>
                </a:gs>
                <a:gs pos="67000">
                  <a:srgbClr val="2EAAD0"/>
                </a:gs>
                <a:gs pos="100000">
                  <a:srgbClr val="0070C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圓角矩形 45">
            <a:extLst>
              <a:ext uri="{FF2B5EF4-FFF2-40B4-BE49-F238E27FC236}">
                <a16:creationId xmlns:a16="http://schemas.microsoft.com/office/drawing/2014/main" id="{CE087872-0DF3-4D4A-BC12-F987935775E2}"/>
              </a:ext>
            </a:extLst>
          </p:cNvPr>
          <p:cNvSpPr/>
          <p:nvPr/>
        </p:nvSpPr>
        <p:spPr>
          <a:xfrm>
            <a:off x="2912301" y="2503141"/>
            <a:ext cx="2535951" cy="412680"/>
          </a:xfrm>
          <a:prstGeom prst="roundRect">
            <a:avLst>
              <a:gd name="adj" fmla="val 2378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26" name="Shape 5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Verdana"/>
              <a:buNone/>
            </a:pPr>
            <a:r>
              <a:rPr lang="en-US" altLang="zh-TW" sz="2800" dirty="0">
                <a:latin typeface="+mj-lt"/>
                <a:ea typeface="Microsoft JhengHei"/>
                <a:cs typeface="Microsoft JhengHei"/>
                <a:sym typeface="Microsoft JhengHei"/>
              </a:rPr>
              <a:t>Why First Snapshot Replica Take Longer Time?</a:t>
            </a:r>
            <a:endParaRPr sz="28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A7DD028C-DDDA-B447-AD35-D0743A6FA29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7054" y="1063625"/>
            <a:ext cx="8430568" cy="1446213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altLang="zh-TW" dirty="0"/>
              <a:t>In the survey, 30% of IT managers do not feel comfortable with the long backup time.</a:t>
            </a:r>
          </a:p>
          <a:p>
            <a:pPr fontAlgn="base"/>
            <a:r>
              <a:rPr lang="en-US" altLang="zh-TW" dirty="0"/>
              <a:t>For Snapshot Replica, the whole Volume and LUN need to be transferred first before snapshot can be backup* </a:t>
            </a:r>
          </a:p>
          <a:p>
            <a:pPr fontAlgn="base"/>
            <a:r>
              <a:rPr lang="en-US" altLang="zh-TW" dirty="0"/>
              <a:t>Without faster network, setting up a backup can take days. </a:t>
            </a:r>
          </a:p>
        </p:txBody>
      </p:sp>
      <p:sp>
        <p:nvSpPr>
          <p:cNvPr id="40" name="Shape 557">
            <a:extLst>
              <a:ext uri="{FF2B5EF4-FFF2-40B4-BE49-F238E27FC236}">
                <a16:creationId xmlns:a16="http://schemas.microsoft.com/office/drawing/2014/main" id="{9908DCD9-5F3A-4AB8-8700-12D194155E9C}"/>
              </a:ext>
            </a:extLst>
          </p:cNvPr>
          <p:cNvSpPr/>
          <p:nvPr/>
        </p:nvSpPr>
        <p:spPr>
          <a:xfrm>
            <a:off x="3910069" y="3832006"/>
            <a:ext cx="1216539" cy="503046"/>
          </a:xfrm>
          <a:prstGeom prst="rightArrow">
            <a:avLst>
              <a:gd name="adj1" fmla="val 50000"/>
              <a:gd name="adj2" fmla="val 60377"/>
            </a:avLst>
          </a:prstGeom>
          <a:gradFill>
            <a:gsLst>
              <a:gs pos="7000">
                <a:schemeClr val="bg1"/>
              </a:gs>
              <a:gs pos="33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C243329A-8FC9-4D6C-BD18-CB18465F9329}"/>
              </a:ext>
            </a:extLst>
          </p:cNvPr>
          <p:cNvSpPr/>
          <p:nvPr/>
        </p:nvSpPr>
        <p:spPr>
          <a:xfrm>
            <a:off x="622699" y="3778354"/>
            <a:ext cx="7996866" cy="59641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Shape 528">
            <a:extLst>
              <a:ext uri="{FF2B5EF4-FFF2-40B4-BE49-F238E27FC236}">
                <a16:creationId xmlns:a16="http://schemas.microsoft.com/office/drawing/2014/main" id="{1F2BC2DE-86D6-48F7-838F-4093C35E0B94}"/>
              </a:ext>
            </a:extLst>
          </p:cNvPr>
          <p:cNvSpPr/>
          <p:nvPr/>
        </p:nvSpPr>
        <p:spPr>
          <a:xfrm>
            <a:off x="832915" y="4091273"/>
            <a:ext cx="2978778" cy="2730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Thick Volume</a:t>
            </a: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" name="Shape 529">
            <a:extLst>
              <a:ext uri="{FF2B5EF4-FFF2-40B4-BE49-F238E27FC236}">
                <a16:creationId xmlns:a16="http://schemas.microsoft.com/office/drawing/2014/main" id="{C02C6DC5-F0BE-472C-A43F-B812D916A9AA}"/>
              </a:ext>
            </a:extLst>
          </p:cNvPr>
          <p:cNvSpPr/>
          <p:nvPr/>
        </p:nvSpPr>
        <p:spPr>
          <a:xfrm>
            <a:off x="832915" y="4426009"/>
            <a:ext cx="2978778" cy="3510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Source Storage Pool</a:t>
            </a: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" name="Shape 530">
            <a:extLst>
              <a:ext uri="{FF2B5EF4-FFF2-40B4-BE49-F238E27FC236}">
                <a16:creationId xmlns:a16="http://schemas.microsoft.com/office/drawing/2014/main" id="{41E73285-4B7E-4F0B-9354-3EF43A6B7BAD}"/>
              </a:ext>
            </a:extLst>
          </p:cNvPr>
          <p:cNvSpPr/>
          <p:nvPr/>
        </p:nvSpPr>
        <p:spPr>
          <a:xfrm>
            <a:off x="5126608" y="4426009"/>
            <a:ext cx="3384550" cy="351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Remote Storage Pool</a:t>
            </a: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" name="Shape 531">
            <a:extLst>
              <a:ext uri="{FF2B5EF4-FFF2-40B4-BE49-F238E27FC236}">
                <a16:creationId xmlns:a16="http://schemas.microsoft.com/office/drawing/2014/main" id="{EC714EB3-035C-4D4C-BCFA-154889286129}"/>
              </a:ext>
            </a:extLst>
          </p:cNvPr>
          <p:cNvSpPr/>
          <p:nvPr/>
        </p:nvSpPr>
        <p:spPr>
          <a:xfrm>
            <a:off x="5126608" y="4101251"/>
            <a:ext cx="3384550" cy="2730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Snapshot Vault</a:t>
            </a: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3" name="Shape 552">
            <a:extLst>
              <a:ext uri="{FF2B5EF4-FFF2-40B4-BE49-F238E27FC236}">
                <a16:creationId xmlns:a16="http://schemas.microsoft.com/office/drawing/2014/main" id="{DAF96773-BC55-4F9E-B22A-156C9BA0416C}"/>
              </a:ext>
            </a:extLst>
          </p:cNvPr>
          <p:cNvGrpSpPr/>
          <p:nvPr/>
        </p:nvGrpSpPr>
        <p:grpSpPr>
          <a:xfrm>
            <a:off x="1001385" y="2439784"/>
            <a:ext cx="733619" cy="740915"/>
            <a:chOff x="355600" y="3585169"/>
            <a:chExt cx="733619" cy="740915"/>
          </a:xfrm>
        </p:grpSpPr>
        <p:pic>
          <p:nvPicPr>
            <p:cNvPr id="66" name="Shape 553" descr="ç¸éåç">
              <a:extLst>
                <a:ext uri="{FF2B5EF4-FFF2-40B4-BE49-F238E27FC236}">
                  <a16:creationId xmlns:a16="http://schemas.microsoft.com/office/drawing/2014/main" id="{2481A7C6-033D-459B-A781-AB9344641A6A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512" y="3585169"/>
              <a:ext cx="557707" cy="557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Shape 554" descr="ç¸éåç">
              <a:extLst>
                <a:ext uri="{FF2B5EF4-FFF2-40B4-BE49-F238E27FC236}">
                  <a16:creationId xmlns:a16="http://schemas.microsoft.com/office/drawing/2014/main" id="{5B316255-CD12-48D8-9989-02CB6CF96451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562" y="3681931"/>
              <a:ext cx="557707" cy="557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Shape 555" descr="ç¸éåç">
              <a:extLst>
                <a:ext uri="{FF2B5EF4-FFF2-40B4-BE49-F238E27FC236}">
                  <a16:creationId xmlns:a16="http://schemas.microsoft.com/office/drawing/2014/main" id="{BBBB6FDD-BF32-48A6-A45E-0A48F227E7C2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5600" y="3768377"/>
              <a:ext cx="557707" cy="5577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" name="Shape 557">
            <a:extLst>
              <a:ext uri="{FF2B5EF4-FFF2-40B4-BE49-F238E27FC236}">
                <a16:creationId xmlns:a16="http://schemas.microsoft.com/office/drawing/2014/main" id="{DD05F881-13EB-47E4-99B7-71E5BEAF6382}"/>
              </a:ext>
            </a:extLst>
          </p:cNvPr>
          <p:cNvSpPr/>
          <p:nvPr/>
        </p:nvSpPr>
        <p:spPr>
          <a:xfrm>
            <a:off x="3910069" y="3238226"/>
            <a:ext cx="1216539" cy="503046"/>
          </a:xfrm>
          <a:prstGeom prst="rightArrow">
            <a:avLst>
              <a:gd name="adj1" fmla="val 50000"/>
              <a:gd name="adj2" fmla="val 60377"/>
            </a:avLst>
          </a:prstGeom>
          <a:gradFill>
            <a:gsLst>
              <a:gs pos="7000">
                <a:schemeClr val="bg1"/>
              </a:gs>
              <a:gs pos="33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Shape 559" descr="ç¸éåç">
            <a:extLst>
              <a:ext uri="{FF2B5EF4-FFF2-40B4-BE49-F238E27FC236}">
                <a16:creationId xmlns:a16="http://schemas.microsoft.com/office/drawing/2014/main" id="{9389C8D0-E1AB-4C77-8DD7-6139BA9078A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73816">
            <a:off x="4317673" y="3315972"/>
            <a:ext cx="387542" cy="35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560">
            <a:extLst>
              <a:ext uri="{FF2B5EF4-FFF2-40B4-BE49-F238E27FC236}">
                <a16:creationId xmlns:a16="http://schemas.microsoft.com/office/drawing/2014/main" id="{F181E231-EDC7-4539-96FF-336B7BBE59A4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202" y="2515299"/>
            <a:ext cx="683644" cy="55576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561">
            <a:extLst>
              <a:ext uri="{FF2B5EF4-FFF2-40B4-BE49-F238E27FC236}">
                <a16:creationId xmlns:a16="http://schemas.microsoft.com/office/drawing/2014/main" id="{C794089A-91F6-4D84-93FF-70ADFBE0561A}"/>
              </a:ext>
            </a:extLst>
          </p:cNvPr>
          <p:cNvSpPr txBox="1"/>
          <p:nvPr/>
        </p:nvSpPr>
        <p:spPr>
          <a:xfrm>
            <a:off x="1719816" y="2868582"/>
            <a:ext cx="164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Backup Source</a:t>
            </a:r>
            <a:endParaRPr sz="1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3" name="Shape 562">
            <a:extLst>
              <a:ext uri="{FF2B5EF4-FFF2-40B4-BE49-F238E27FC236}">
                <a16:creationId xmlns:a16="http://schemas.microsoft.com/office/drawing/2014/main" id="{66A054A1-6BAC-4625-9F6D-6B2D7A7442CF}"/>
              </a:ext>
            </a:extLst>
          </p:cNvPr>
          <p:cNvSpPr txBox="1"/>
          <p:nvPr/>
        </p:nvSpPr>
        <p:spPr>
          <a:xfrm>
            <a:off x="6227908" y="2793182"/>
            <a:ext cx="2255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Backup Destination </a:t>
            </a:r>
            <a:endParaRPr sz="1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" name="Shape 563">
            <a:extLst>
              <a:ext uri="{FF2B5EF4-FFF2-40B4-BE49-F238E27FC236}">
                <a16:creationId xmlns:a16="http://schemas.microsoft.com/office/drawing/2014/main" id="{A61BD31F-10B6-4F13-AAAC-DF51D68E8C52}"/>
              </a:ext>
            </a:extLst>
          </p:cNvPr>
          <p:cNvSpPr txBox="1"/>
          <p:nvPr/>
        </p:nvSpPr>
        <p:spPr>
          <a:xfrm>
            <a:off x="617593" y="4870216"/>
            <a:ext cx="6388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Thin volume or LUN are not limited by this as space will only be allocated after data usage.</a:t>
            </a:r>
            <a:endParaRPr sz="8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CEDC5887-DC47-4306-9243-9AEE63F3AA1B}"/>
              </a:ext>
            </a:extLst>
          </p:cNvPr>
          <p:cNvGrpSpPr/>
          <p:nvPr/>
        </p:nvGrpSpPr>
        <p:grpSpPr>
          <a:xfrm>
            <a:off x="2980021" y="2568589"/>
            <a:ext cx="1129979" cy="273050"/>
            <a:chOff x="2595171" y="2496576"/>
            <a:chExt cx="1129979" cy="273050"/>
          </a:xfrm>
        </p:grpSpPr>
        <p:sp>
          <p:nvSpPr>
            <p:cNvPr id="76" name="Shape 534">
              <a:extLst>
                <a:ext uri="{FF2B5EF4-FFF2-40B4-BE49-F238E27FC236}">
                  <a16:creationId xmlns:a16="http://schemas.microsoft.com/office/drawing/2014/main" id="{A6179826-15BF-4BC4-8E16-423C01852177}"/>
                </a:ext>
              </a:extLst>
            </p:cNvPr>
            <p:cNvSpPr/>
            <p:nvPr/>
          </p:nvSpPr>
          <p:spPr>
            <a:xfrm>
              <a:off x="2595171" y="2496576"/>
              <a:ext cx="1129979" cy="27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-US" altLang="zh-TW" sz="1000" b="1" dirty="0">
                  <a:solidFill>
                    <a:schemeClr val="tx2"/>
                  </a:solidFill>
                  <a:latin typeface="+mj-ea"/>
                </a:rPr>
                <a:t>Snapshot</a:t>
              </a:r>
              <a:endParaRPr lang="zh-TW" altLang="en-US" sz="1000" b="1" dirty="0">
                <a:solidFill>
                  <a:schemeClr val="tx2"/>
                </a:solidFill>
                <a:latin typeface="+mj-ea"/>
              </a:endParaRPr>
            </a:p>
          </p:txBody>
        </p:sp>
        <p:sp>
          <p:nvSpPr>
            <p:cNvPr id="77" name="Shape 540">
              <a:extLst>
                <a:ext uri="{FF2B5EF4-FFF2-40B4-BE49-F238E27FC236}">
                  <a16:creationId xmlns:a16="http://schemas.microsoft.com/office/drawing/2014/main" id="{18A711D6-250D-4508-A2C2-E1B61085F9BC}"/>
                </a:ext>
              </a:extLst>
            </p:cNvPr>
            <p:cNvSpPr/>
            <p:nvPr/>
          </p:nvSpPr>
          <p:spPr>
            <a:xfrm>
              <a:off x="2666481" y="2582523"/>
              <a:ext cx="117277" cy="94457"/>
            </a:xfrm>
            <a:prstGeom prst="rect">
              <a:avLst/>
            </a:prstGeom>
            <a:solidFill>
              <a:srgbClr val="B7DE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041A93E0-24D0-4A74-8C80-9D93764E7119}"/>
              </a:ext>
            </a:extLst>
          </p:cNvPr>
          <p:cNvGrpSpPr/>
          <p:nvPr/>
        </p:nvGrpSpPr>
        <p:grpSpPr>
          <a:xfrm>
            <a:off x="4109603" y="2574549"/>
            <a:ext cx="1328776" cy="273050"/>
            <a:chOff x="4382284" y="2524540"/>
            <a:chExt cx="1126737" cy="273050"/>
          </a:xfrm>
        </p:grpSpPr>
        <p:sp>
          <p:nvSpPr>
            <p:cNvPr id="79" name="Shape 541">
              <a:extLst>
                <a:ext uri="{FF2B5EF4-FFF2-40B4-BE49-F238E27FC236}">
                  <a16:creationId xmlns:a16="http://schemas.microsoft.com/office/drawing/2014/main" id="{F29F9165-9800-4725-A410-19CD957982F2}"/>
                </a:ext>
              </a:extLst>
            </p:cNvPr>
            <p:cNvSpPr/>
            <p:nvPr/>
          </p:nvSpPr>
          <p:spPr>
            <a:xfrm flipH="1">
              <a:off x="4439264" y="2524540"/>
              <a:ext cx="1069757" cy="27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-US" altLang="zh-TW" sz="1000" b="1" dirty="0">
                  <a:solidFill>
                    <a:schemeClr val="tx2"/>
                  </a:solidFill>
                  <a:latin typeface="+mj-ea"/>
                  <a:ea typeface="+mj-ea"/>
                </a:rPr>
                <a:t>Snapshot with data difference</a:t>
              </a:r>
              <a:endParaRPr sz="1000" b="1" i="0" u="none" strike="noStrike" cap="none" dirty="0">
                <a:solidFill>
                  <a:schemeClr val="tx2"/>
                </a:solidFill>
                <a:latin typeface="+mj-ea"/>
                <a:ea typeface="+mj-ea"/>
                <a:sym typeface="Arial"/>
              </a:endParaRPr>
            </a:p>
          </p:txBody>
        </p:sp>
        <p:sp>
          <p:nvSpPr>
            <p:cNvPr id="80" name="Shape 541">
              <a:extLst>
                <a:ext uri="{FF2B5EF4-FFF2-40B4-BE49-F238E27FC236}">
                  <a16:creationId xmlns:a16="http://schemas.microsoft.com/office/drawing/2014/main" id="{48A388D2-DB6F-4C24-AE90-3EB9FF4972B8}"/>
                </a:ext>
              </a:extLst>
            </p:cNvPr>
            <p:cNvSpPr/>
            <p:nvPr/>
          </p:nvSpPr>
          <p:spPr>
            <a:xfrm>
              <a:off x="4382284" y="2602387"/>
              <a:ext cx="126542" cy="10408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1" name="Shape 558" descr="ç¸éåç">
            <a:extLst>
              <a:ext uri="{FF2B5EF4-FFF2-40B4-BE49-F238E27FC236}">
                <a16:creationId xmlns:a16="http://schemas.microsoft.com/office/drawing/2014/main" id="{22069E49-079E-4890-AB56-7C9188F56D1A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024" y="3983352"/>
            <a:ext cx="318655" cy="25154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528">
            <a:extLst>
              <a:ext uri="{FF2B5EF4-FFF2-40B4-BE49-F238E27FC236}">
                <a16:creationId xmlns:a16="http://schemas.microsoft.com/office/drawing/2014/main" id="{3931D2F5-2224-4F01-ACC2-80FC636A99D9}"/>
              </a:ext>
            </a:extLst>
          </p:cNvPr>
          <p:cNvSpPr/>
          <p:nvPr/>
        </p:nvSpPr>
        <p:spPr>
          <a:xfrm>
            <a:off x="832915" y="3172532"/>
            <a:ext cx="2978778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83" name="Shape 528">
            <a:extLst>
              <a:ext uri="{FF2B5EF4-FFF2-40B4-BE49-F238E27FC236}">
                <a16:creationId xmlns:a16="http://schemas.microsoft.com/office/drawing/2014/main" id="{11A405D5-B3E4-4B04-981D-0198D4782FF0}"/>
              </a:ext>
            </a:extLst>
          </p:cNvPr>
          <p:cNvSpPr/>
          <p:nvPr/>
        </p:nvSpPr>
        <p:spPr>
          <a:xfrm>
            <a:off x="832915" y="3476368"/>
            <a:ext cx="2978778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84" name="Shape 528">
            <a:extLst>
              <a:ext uri="{FF2B5EF4-FFF2-40B4-BE49-F238E27FC236}">
                <a16:creationId xmlns:a16="http://schemas.microsoft.com/office/drawing/2014/main" id="{5B786F84-4378-4100-A9DF-69AA2778F9A1}"/>
              </a:ext>
            </a:extLst>
          </p:cNvPr>
          <p:cNvSpPr/>
          <p:nvPr/>
        </p:nvSpPr>
        <p:spPr>
          <a:xfrm>
            <a:off x="832914" y="3795841"/>
            <a:ext cx="2978778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85" name="Shape 528">
            <a:extLst>
              <a:ext uri="{FF2B5EF4-FFF2-40B4-BE49-F238E27FC236}">
                <a16:creationId xmlns:a16="http://schemas.microsoft.com/office/drawing/2014/main" id="{E54FC0A7-87D9-4BF6-8F7A-FAFBE3576B39}"/>
              </a:ext>
            </a:extLst>
          </p:cNvPr>
          <p:cNvSpPr/>
          <p:nvPr/>
        </p:nvSpPr>
        <p:spPr>
          <a:xfrm>
            <a:off x="5224060" y="3172532"/>
            <a:ext cx="3159632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86" name="Shape 528">
            <a:extLst>
              <a:ext uri="{FF2B5EF4-FFF2-40B4-BE49-F238E27FC236}">
                <a16:creationId xmlns:a16="http://schemas.microsoft.com/office/drawing/2014/main" id="{49341A29-A514-444D-B7C1-89292DFC5655}"/>
              </a:ext>
            </a:extLst>
          </p:cNvPr>
          <p:cNvSpPr/>
          <p:nvPr/>
        </p:nvSpPr>
        <p:spPr>
          <a:xfrm>
            <a:off x="5224060" y="3490836"/>
            <a:ext cx="3159632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87" name="Shape 528">
            <a:extLst>
              <a:ext uri="{FF2B5EF4-FFF2-40B4-BE49-F238E27FC236}">
                <a16:creationId xmlns:a16="http://schemas.microsoft.com/office/drawing/2014/main" id="{FD35F20F-0E22-4616-9CE2-61B0E95C1C3E}"/>
              </a:ext>
            </a:extLst>
          </p:cNvPr>
          <p:cNvSpPr/>
          <p:nvPr/>
        </p:nvSpPr>
        <p:spPr>
          <a:xfrm>
            <a:off x="5224059" y="3801904"/>
            <a:ext cx="3159632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88" name="Shape 528">
            <a:extLst>
              <a:ext uri="{FF2B5EF4-FFF2-40B4-BE49-F238E27FC236}">
                <a16:creationId xmlns:a16="http://schemas.microsoft.com/office/drawing/2014/main" id="{2FFE5DC4-F966-444C-94E2-460E596E8F3A}"/>
              </a:ext>
            </a:extLst>
          </p:cNvPr>
          <p:cNvSpPr/>
          <p:nvPr/>
        </p:nvSpPr>
        <p:spPr>
          <a:xfrm>
            <a:off x="832915" y="3179767"/>
            <a:ext cx="446816" cy="2875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89" name="Shape 528">
            <a:extLst>
              <a:ext uri="{FF2B5EF4-FFF2-40B4-BE49-F238E27FC236}">
                <a16:creationId xmlns:a16="http://schemas.microsoft.com/office/drawing/2014/main" id="{857A2625-0217-4B84-8ABB-179330BB6F70}"/>
              </a:ext>
            </a:extLst>
          </p:cNvPr>
          <p:cNvSpPr/>
          <p:nvPr/>
        </p:nvSpPr>
        <p:spPr>
          <a:xfrm>
            <a:off x="1288667" y="3469133"/>
            <a:ext cx="446816" cy="2875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90" name="Shape 528">
            <a:extLst>
              <a:ext uri="{FF2B5EF4-FFF2-40B4-BE49-F238E27FC236}">
                <a16:creationId xmlns:a16="http://schemas.microsoft.com/office/drawing/2014/main" id="{5F70A56B-735D-4875-94B2-14AF0EA26A7F}"/>
              </a:ext>
            </a:extLst>
          </p:cNvPr>
          <p:cNvSpPr/>
          <p:nvPr/>
        </p:nvSpPr>
        <p:spPr>
          <a:xfrm>
            <a:off x="5224059" y="3172532"/>
            <a:ext cx="446816" cy="2875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91" name="Shape 528">
            <a:extLst>
              <a:ext uri="{FF2B5EF4-FFF2-40B4-BE49-F238E27FC236}">
                <a16:creationId xmlns:a16="http://schemas.microsoft.com/office/drawing/2014/main" id="{D71C1E6C-4301-4A47-8A49-56DD1A8EA365}"/>
              </a:ext>
            </a:extLst>
          </p:cNvPr>
          <p:cNvSpPr/>
          <p:nvPr/>
        </p:nvSpPr>
        <p:spPr>
          <a:xfrm>
            <a:off x="1795059" y="3795456"/>
            <a:ext cx="446816" cy="2875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92" name="Shape 528">
            <a:extLst>
              <a:ext uri="{FF2B5EF4-FFF2-40B4-BE49-F238E27FC236}">
                <a16:creationId xmlns:a16="http://schemas.microsoft.com/office/drawing/2014/main" id="{587E4575-698A-4800-94E8-CF024A18CFFB}"/>
              </a:ext>
            </a:extLst>
          </p:cNvPr>
          <p:cNvSpPr/>
          <p:nvPr/>
        </p:nvSpPr>
        <p:spPr>
          <a:xfrm>
            <a:off x="5679809" y="3483602"/>
            <a:ext cx="446816" cy="2875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93" name="Shape 528">
            <a:extLst>
              <a:ext uri="{FF2B5EF4-FFF2-40B4-BE49-F238E27FC236}">
                <a16:creationId xmlns:a16="http://schemas.microsoft.com/office/drawing/2014/main" id="{6DAFED71-D88E-4333-858D-5CBEDF7B0D8A}"/>
              </a:ext>
            </a:extLst>
          </p:cNvPr>
          <p:cNvSpPr/>
          <p:nvPr/>
        </p:nvSpPr>
        <p:spPr>
          <a:xfrm>
            <a:off x="6128327" y="3803075"/>
            <a:ext cx="446816" cy="2875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C0885492-57D0-4053-A786-0891F05E6F07}"/>
              </a:ext>
            </a:extLst>
          </p:cNvPr>
          <p:cNvSpPr/>
          <p:nvPr/>
        </p:nvSpPr>
        <p:spPr>
          <a:xfrm>
            <a:off x="622699" y="3179178"/>
            <a:ext cx="7996866" cy="5822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2493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對話框-03.png">
            <a:extLst>
              <a:ext uri="{FF2B5EF4-FFF2-40B4-BE49-F238E27FC236}">
                <a16:creationId xmlns:a16="http://schemas.microsoft.com/office/drawing/2014/main" id="{3927D07B-77C5-4332-8490-A9C1CE769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51348" y="1827227"/>
            <a:ext cx="3570438" cy="1466201"/>
          </a:xfrm>
          <a:prstGeom prst="rect">
            <a:avLst/>
          </a:prstGeom>
        </p:spPr>
      </p:pic>
      <p:pic>
        <p:nvPicPr>
          <p:cNvPr id="12290" name="Picture 2" descr="https://lh5.googleusercontent.com/o2pSXGtCFp5l1Nua0d1U_DeqjZC6hlusrA4Bn9bOZeBy445piFsfB4Vtgsjwr0f5Hit7V9Dmn0UYRSyqM9DEzwDQ8RWoV7raNnfGs7qZJsbMvMQAgd_PdMOKOuC7lKhSb9sXjVqTqifQXeyZt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953" y="1948773"/>
            <a:ext cx="4604182" cy="2910394"/>
          </a:xfrm>
          <a:prstGeom prst="rect">
            <a:avLst/>
          </a:prstGeom>
          <a:noFill/>
        </p:spPr>
      </p:pic>
      <p:sp>
        <p:nvSpPr>
          <p:cNvPr id="569" name="Shape 5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3200" dirty="0">
                <a:latin typeface="+mj-lt"/>
              </a:rPr>
              <a:t>Snapshot Replica Support Export/Import</a:t>
            </a:r>
            <a:br>
              <a:rPr lang="en-US" altLang="zh-TW" sz="3200" b="0" dirty="0">
                <a:latin typeface="+mj-lt"/>
              </a:rPr>
            </a:br>
            <a:endParaRPr sz="28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AC64253-05D1-F14E-9431-C9871D28980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4953" y="1063625"/>
            <a:ext cx="8819047" cy="991783"/>
          </a:xfrm>
        </p:spPr>
        <p:txBody>
          <a:bodyPr>
            <a:normAutofit/>
          </a:bodyPr>
          <a:lstStyle/>
          <a:p>
            <a:pPr fontAlgn="base"/>
            <a:r>
              <a:rPr lang="en-US" altLang="zh-TW" dirty="0"/>
              <a:t>Snapshot Replica support options to Export Source to External Storage</a:t>
            </a:r>
          </a:p>
          <a:p>
            <a:pPr fontAlgn="base"/>
            <a:r>
              <a:rPr lang="en-US" altLang="zh-TW" dirty="0"/>
              <a:t>Once exported, go to remote side and import image file to the vault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22" name="Shape 557">
            <a:extLst>
              <a:ext uri="{FF2B5EF4-FFF2-40B4-BE49-F238E27FC236}">
                <a16:creationId xmlns:a16="http://schemas.microsoft.com/office/drawing/2014/main" id="{2FE6FADD-AA7A-4F46-80C3-E897FA4D4B0A}"/>
              </a:ext>
            </a:extLst>
          </p:cNvPr>
          <p:cNvSpPr/>
          <p:nvPr/>
        </p:nvSpPr>
        <p:spPr>
          <a:xfrm>
            <a:off x="6034975" y="4158009"/>
            <a:ext cx="1216539" cy="503046"/>
          </a:xfrm>
          <a:prstGeom prst="rightArrow">
            <a:avLst>
              <a:gd name="adj1" fmla="val 50000"/>
              <a:gd name="adj2" fmla="val 60377"/>
            </a:avLst>
          </a:prstGeom>
          <a:gradFill>
            <a:gsLst>
              <a:gs pos="0">
                <a:schemeClr val="bg1">
                  <a:alpha val="95000"/>
                </a:schemeClr>
              </a:gs>
              <a:gs pos="33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Shape 557">
            <a:extLst>
              <a:ext uri="{FF2B5EF4-FFF2-40B4-BE49-F238E27FC236}">
                <a16:creationId xmlns:a16="http://schemas.microsoft.com/office/drawing/2014/main" id="{A22300CE-72E8-40BE-95D9-BF8A40F89508}"/>
              </a:ext>
            </a:extLst>
          </p:cNvPr>
          <p:cNvSpPr/>
          <p:nvPr/>
        </p:nvSpPr>
        <p:spPr>
          <a:xfrm>
            <a:off x="6034975" y="3261519"/>
            <a:ext cx="1216539" cy="503046"/>
          </a:xfrm>
          <a:prstGeom prst="rightArrow">
            <a:avLst>
              <a:gd name="adj1" fmla="val 50000"/>
              <a:gd name="adj2" fmla="val 60377"/>
            </a:avLst>
          </a:prstGeom>
          <a:gradFill>
            <a:gsLst>
              <a:gs pos="0">
                <a:schemeClr val="bg1">
                  <a:alpha val="95000"/>
                </a:schemeClr>
              </a:gs>
              <a:gs pos="33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Shape 572">
            <a:extLst>
              <a:ext uri="{FF2B5EF4-FFF2-40B4-BE49-F238E27FC236}">
                <a16:creationId xmlns:a16="http://schemas.microsoft.com/office/drawing/2014/main" id="{F5A5ADD8-46D7-44B0-B59A-1C8AFBA7E993}"/>
              </a:ext>
            </a:extLst>
          </p:cNvPr>
          <p:cNvSpPr/>
          <p:nvPr/>
        </p:nvSpPr>
        <p:spPr>
          <a:xfrm>
            <a:off x="370066" y="3275913"/>
            <a:ext cx="4245742" cy="1189066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Shape 573">
            <a:extLst>
              <a:ext uri="{FF2B5EF4-FFF2-40B4-BE49-F238E27FC236}">
                <a16:creationId xmlns:a16="http://schemas.microsoft.com/office/drawing/2014/main" id="{B1B6B4C3-F709-43E1-8467-9F352EB1EA39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918" y="3166226"/>
            <a:ext cx="1770948" cy="157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575">
            <a:extLst>
              <a:ext uri="{FF2B5EF4-FFF2-40B4-BE49-F238E27FC236}">
                <a16:creationId xmlns:a16="http://schemas.microsoft.com/office/drawing/2014/main" id="{388AFFF4-5343-41EF-AF2A-573DDA84AB9C}"/>
              </a:ext>
            </a:extLst>
          </p:cNvPr>
          <p:cNvSpPr/>
          <p:nvPr/>
        </p:nvSpPr>
        <p:spPr>
          <a:xfrm>
            <a:off x="833617" y="4328454"/>
            <a:ext cx="2539625" cy="273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Thick Volume</a:t>
            </a:r>
            <a:endParaRPr sz="14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8" name="Shape 579" descr="https://www.qnap.com/i/_attach_file/product/photo/800_500/237_1480300406_TS-831X-Right-angle-of-elevation_V2.png">
            <a:extLst>
              <a:ext uri="{FF2B5EF4-FFF2-40B4-BE49-F238E27FC236}">
                <a16:creationId xmlns:a16="http://schemas.microsoft.com/office/drawing/2014/main" id="{D8D65C5F-8614-4E34-8DB1-493B497F4129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466" y="3965470"/>
            <a:ext cx="1432082" cy="89505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582">
            <a:extLst>
              <a:ext uri="{FF2B5EF4-FFF2-40B4-BE49-F238E27FC236}">
                <a16:creationId xmlns:a16="http://schemas.microsoft.com/office/drawing/2014/main" id="{0F2BBD4E-F041-403F-B0A1-34B02F06613B}"/>
              </a:ext>
            </a:extLst>
          </p:cNvPr>
          <p:cNvSpPr txBox="1"/>
          <p:nvPr/>
        </p:nvSpPr>
        <p:spPr>
          <a:xfrm>
            <a:off x="-11338" y="4926011"/>
            <a:ext cx="500169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Both the source and destination NAS must be at QTS version equal to or above 4.3.5 to use this function.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Shape 585" descr="https://www.qnap.com/i/_attach_file/product/photo/800_500/237_1480300406_TS-831X-Right-angle-of-elevation_V2.png">
            <a:extLst>
              <a:ext uri="{FF2B5EF4-FFF2-40B4-BE49-F238E27FC236}">
                <a16:creationId xmlns:a16="http://schemas.microsoft.com/office/drawing/2014/main" id="{35C6897F-3443-45C5-AE5B-379E057FD6E8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466" y="3078357"/>
            <a:ext cx="1419382" cy="88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586">
            <a:extLst>
              <a:ext uri="{FF2B5EF4-FFF2-40B4-BE49-F238E27FC236}">
                <a16:creationId xmlns:a16="http://schemas.microsoft.com/office/drawing/2014/main" id="{FFFC61A7-7527-475F-9055-CB574D8ECF34}"/>
              </a:ext>
            </a:extLst>
          </p:cNvPr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028" y="3400483"/>
            <a:ext cx="731040" cy="5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179">
            <a:extLst>
              <a:ext uri="{FF2B5EF4-FFF2-40B4-BE49-F238E27FC236}">
                <a16:creationId xmlns:a16="http://schemas.microsoft.com/office/drawing/2014/main" id="{4BC43CC7-8F78-4617-BBCB-C29574EB80CC}"/>
              </a:ext>
            </a:extLst>
          </p:cNvPr>
          <p:cNvSpPr/>
          <p:nvPr/>
        </p:nvSpPr>
        <p:spPr>
          <a:xfrm>
            <a:off x="5564675" y="2149656"/>
            <a:ext cx="2880897" cy="646544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Use External RAID Storage with Snapshot Replica Export to quickly setup multiple backup site.</a:t>
            </a:r>
            <a:endParaRPr lang="zh-TW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YaHei" panose="020B0503020204020204" pitchFamily="34" charset="-122"/>
              <a:cs typeface="Microsoft JhengHei"/>
            </a:endParaRPr>
          </a:p>
        </p:txBody>
      </p:sp>
      <p:pic>
        <p:nvPicPr>
          <p:cNvPr id="33" name="Shape 586">
            <a:extLst>
              <a:ext uri="{FF2B5EF4-FFF2-40B4-BE49-F238E27FC236}">
                <a16:creationId xmlns:a16="http://schemas.microsoft.com/office/drawing/2014/main" id="{E79DE055-9AFE-46E6-BEAF-9565E0F9BC37}"/>
              </a:ext>
            </a:extLst>
          </p:cNvPr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028" y="4300556"/>
            <a:ext cx="731040" cy="5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557">
            <a:extLst>
              <a:ext uri="{FF2B5EF4-FFF2-40B4-BE49-F238E27FC236}">
                <a16:creationId xmlns:a16="http://schemas.microsoft.com/office/drawing/2014/main" id="{473793F1-11E7-4965-88DB-C96C76888B51}"/>
              </a:ext>
            </a:extLst>
          </p:cNvPr>
          <p:cNvSpPr/>
          <p:nvPr/>
        </p:nvSpPr>
        <p:spPr>
          <a:xfrm>
            <a:off x="3667137" y="4158009"/>
            <a:ext cx="1216539" cy="503046"/>
          </a:xfrm>
          <a:prstGeom prst="rightArrow">
            <a:avLst>
              <a:gd name="adj1" fmla="val 50000"/>
              <a:gd name="adj2" fmla="val 60377"/>
            </a:avLst>
          </a:prstGeom>
          <a:gradFill>
            <a:gsLst>
              <a:gs pos="0">
                <a:schemeClr val="bg1">
                  <a:alpha val="95000"/>
                </a:schemeClr>
              </a:gs>
              <a:gs pos="33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Shape 559" descr="ç¸éåç">
            <a:extLst>
              <a:ext uri="{FF2B5EF4-FFF2-40B4-BE49-F238E27FC236}">
                <a16:creationId xmlns:a16="http://schemas.microsoft.com/office/drawing/2014/main" id="{F4420DFE-7F25-4482-94BF-64B9015149BD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73816">
            <a:off x="4074741" y="4235755"/>
            <a:ext cx="387542" cy="35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863ECB28-ECE2-4497-9C83-E2EB462D771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347" y="3396693"/>
            <a:ext cx="397156" cy="243842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ACB5ED2-5398-42E0-AFD9-AA9DFA0B78E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347" y="4287611"/>
            <a:ext cx="397156" cy="24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03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3685" y="2294116"/>
            <a:ext cx="4253032" cy="266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hape 429">
            <a:extLst>
              <a:ext uri="{FF2B5EF4-FFF2-40B4-BE49-F238E27FC236}">
                <a16:creationId xmlns:a16="http://schemas.microsoft.com/office/drawing/2014/main" id="{4B51C432-8372-4C27-A346-ED963EC615C1}"/>
              </a:ext>
            </a:extLst>
          </p:cNvPr>
          <p:cNvSpPr/>
          <p:nvPr/>
        </p:nvSpPr>
        <p:spPr>
          <a:xfrm rot="16200000" flipH="1">
            <a:off x="-136476" y="3009014"/>
            <a:ext cx="2642260" cy="1195829"/>
          </a:xfrm>
          <a:prstGeom prst="triangle">
            <a:avLst>
              <a:gd name="adj" fmla="val 84846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8900000" scaled="1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Shape 5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 LUN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Support Export/Import</a:t>
            </a:r>
            <a:endParaRPr sz="32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AC64253-05D1-F14E-9431-C9871D28980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6910" y="1063625"/>
            <a:ext cx="8404190" cy="35401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-US" altLang="zh-TW" dirty="0"/>
              <a:t>Besides using QNAP NAS to do Snapshot Replica, iSCSI LUN can also be exported to an Windows/Linux server</a:t>
            </a:r>
          </a:p>
          <a:p>
            <a:r>
              <a:rPr kumimoji="1" lang="en-US" altLang="zh-TW" dirty="0"/>
              <a:t>The exported image can be later imported to same or different NAS</a:t>
            </a:r>
            <a:endParaRPr lang="en-US" altLang="zh-TW" dirty="0"/>
          </a:p>
          <a:p>
            <a:endParaRPr kumimoji="1" lang="zh-TW" altLang="en-US" dirty="0"/>
          </a:p>
        </p:txBody>
      </p:sp>
      <p:sp>
        <p:nvSpPr>
          <p:cNvPr id="582" name="Shape 582"/>
          <p:cNvSpPr txBox="1"/>
          <p:nvPr/>
        </p:nvSpPr>
        <p:spPr>
          <a:xfrm>
            <a:off x="0" y="4928056"/>
            <a:ext cx="500169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Both the source and destination NAS must be at QTS version equal to or above 4.3.5 to use this function.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Shape 585" descr="https://www.qnap.com/i/_attach_file/product/photo/800_500/237_1480300406_TS-831X-Right-angle-of-elevation_V2.png">
            <a:extLst>
              <a:ext uri="{FF2B5EF4-FFF2-40B4-BE49-F238E27FC236}">
                <a16:creationId xmlns:a16="http://schemas.microsoft.com/office/drawing/2014/main" id="{B5057F93-D1F5-413C-BA42-C2F7D8D8B21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944" y="4041014"/>
            <a:ext cx="1419382" cy="88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5145774-0AE9-44AF-8D98-B67A3972B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6592" y="3267943"/>
            <a:ext cx="1048944" cy="118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ç¸éåç">
            <a:extLst>
              <a:ext uri="{FF2B5EF4-FFF2-40B4-BE49-F238E27FC236}">
                <a16:creationId xmlns:a16="http://schemas.microsoft.com/office/drawing/2014/main" id="{99B4D907-F912-406A-A117-C978AF0B0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8408" y="3288812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4DAE6039-1725-4E2E-A316-1D8F37DA0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75394" y="3449726"/>
            <a:ext cx="953622" cy="9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 descr="對話框-03.png">
            <a:extLst>
              <a:ext uri="{FF2B5EF4-FFF2-40B4-BE49-F238E27FC236}">
                <a16:creationId xmlns:a16="http://schemas.microsoft.com/office/drawing/2014/main" id="{2448525D-7526-4499-B6A0-9B8CAC7CE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574" y="1920875"/>
            <a:ext cx="2688829" cy="1739583"/>
          </a:xfrm>
          <a:prstGeom prst="rect">
            <a:avLst/>
          </a:prstGeom>
        </p:spPr>
      </p:pic>
      <p:sp>
        <p:nvSpPr>
          <p:cNvPr id="6" name="Shape 179">
            <a:extLst>
              <a:ext uri="{FF2B5EF4-FFF2-40B4-BE49-F238E27FC236}">
                <a16:creationId xmlns:a16="http://schemas.microsoft.com/office/drawing/2014/main" id="{678B6A8C-4573-44F3-AAEB-7443B5A05623}"/>
              </a:ext>
            </a:extLst>
          </p:cNvPr>
          <p:cNvSpPr/>
          <p:nvPr/>
        </p:nvSpPr>
        <p:spPr>
          <a:xfrm>
            <a:off x="6207994" y="2282811"/>
            <a:ext cx="2224131" cy="804979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Microsoft JhengHei"/>
              </a:rPr>
              <a:t>Even when only 1 QNAP NAS present, </a:t>
            </a:r>
            <a:r>
              <a:rPr lang="en-US" altLang="zh-TW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Microsoft JhengHei"/>
              </a:rPr>
              <a:t>iSCSI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Microsoft JhengHei"/>
              </a:rPr>
              <a:t> LUN can still be properly backup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軟正黑體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5824469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>
            <a:spLocks noGrp="1"/>
          </p:cNvSpPr>
          <p:nvPr>
            <p:ph type="title"/>
          </p:nvPr>
        </p:nvSpPr>
        <p:spPr>
          <a:xfrm>
            <a:off x="214275" y="220475"/>
            <a:ext cx="87870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3200" dirty="0">
                <a:latin typeface="+mj-lt"/>
              </a:rPr>
              <a:t>Work Smart With the Snapshot Replica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9" name="Shape 519"/>
          <p:cNvSpPr txBox="1"/>
          <p:nvPr/>
        </p:nvSpPr>
        <p:spPr>
          <a:xfrm>
            <a:off x="805404" y="1054003"/>
            <a:ext cx="7802887" cy="616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fontAlgn="base"/>
            <a:r>
              <a:rPr lang="en-US" altLang="zh-TW" sz="1800" b="1" dirty="0"/>
              <a:t>With Remote Snapshot Vault Restore, Snapshot Replica is the best option to backup whole volume for file server</a:t>
            </a:r>
            <a:endParaRPr sz="1800" b="1" i="0" u="none" strike="noStrike" cap="none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20" name="Shape 520"/>
          <p:cNvGraphicFramePr/>
          <p:nvPr>
            <p:extLst>
              <p:ext uri="{D42A27DB-BD31-4B8C-83A1-F6EECF244321}">
                <p14:modId xmlns:p14="http://schemas.microsoft.com/office/powerpoint/2010/main" val="2799039944"/>
              </p:ext>
            </p:extLst>
          </p:nvPr>
        </p:nvGraphicFramePr>
        <p:xfrm>
          <a:off x="343113" y="1727200"/>
          <a:ext cx="8529324" cy="3247391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939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6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6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18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Backup Solution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Snapshot Replica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+mj-lt"/>
                        </a:rPr>
                        <a:t>RTRR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latin typeface="+mj-lt"/>
                        </a:rPr>
                        <a:t>Rsync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63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Backup Method</a:t>
                      </a:r>
                      <a:endParaRPr lang="en-US" b="1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Block-level snapshot-based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File-level file-based</a:t>
                      </a:r>
                      <a:endParaRPr lang="en-US" b="1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Block-level file-based</a:t>
                      </a:r>
                      <a:endParaRPr lang="en-US" b="1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96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Backup Type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Differential backup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b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(Only Transfer difference)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Overwrite different file</a:t>
                      </a:r>
                      <a:endParaRPr lang="en-US" b="1" dirty="0">
                        <a:latin typeface="+mj-lt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(Transfer whole file)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Differential backup</a:t>
                      </a:r>
                      <a:r>
                        <a:rPr lang="en-US" altLang="zh-TW" sz="1200" b="1" i="0" u="none" strike="noStrike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br>
                        <a:rPr lang="en-US" altLang="zh-TW" sz="1200" b="1" i="0" u="none" strike="noStrike" baseline="0" dirty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(Only Transfer difference)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84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Backup Time</a:t>
                      </a:r>
                      <a:endParaRPr lang="en-US" b="1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Schedule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Real time/Schedule</a:t>
                      </a:r>
                      <a:endParaRPr lang="en-US" b="1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Schedule</a:t>
                      </a:r>
                      <a:endParaRPr lang="en-US" b="1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96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Recovery Solution</a:t>
                      </a:r>
                      <a:endParaRPr lang="en-US" b="1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Remote recovery/Source recovery/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latin typeface="+mj-lt"/>
                        </a:rPr>
                        <a:t> Import recovery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Remote recovery/ Synchronizing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Remote recovery</a:t>
                      </a:r>
                      <a:endParaRPr lang="en-US" b="1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84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Backup Destination </a:t>
                      </a:r>
                      <a:endParaRPr lang="en-US" b="1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NAS</a:t>
                      </a:r>
                      <a:endParaRPr lang="en-US" b="1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NAS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Rsync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Server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96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Using Scenario </a:t>
                      </a:r>
                      <a:endParaRPr lang="en-US" b="1">
                        <a:latin typeface="+mj-lt"/>
                      </a:endParaRPr>
                    </a:p>
                  </a:txBody>
                  <a:tcPr marL="63500" marR="635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Backup whole volume/LUN with many small files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Data synchronizing</a:t>
                      </a:r>
                      <a:endParaRPr lang="en-US" b="1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Backup specified large files such as VM images</a:t>
                      </a:r>
                      <a:endParaRPr lang="en-US" b="1" dirty="0">
                        <a:latin typeface="+mj-lt"/>
                      </a:endParaRPr>
                    </a:p>
                  </a:txBody>
                  <a:tcPr marL="63500" marR="63500" marT="31750" marB="31750" anchor="ctr">
                    <a:lnL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圓角矩形 108">
            <a:extLst>
              <a:ext uri="{FF2B5EF4-FFF2-40B4-BE49-F238E27FC236}">
                <a16:creationId xmlns:a16="http://schemas.microsoft.com/office/drawing/2014/main" id="{B3E89C09-F15A-4107-93F1-197649582B27}"/>
              </a:ext>
            </a:extLst>
          </p:cNvPr>
          <p:cNvSpPr/>
          <p:nvPr/>
        </p:nvSpPr>
        <p:spPr>
          <a:xfrm rot="5400000" flipH="1">
            <a:off x="4545973" y="-1966919"/>
            <a:ext cx="123600" cy="852932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4E8F00"/>
              </a:gs>
              <a:gs pos="80000">
                <a:srgbClr val="4E8F00">
                  <a:alpha val="0"/>
                </a:srgb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38188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BF1C28E-5F61-404D-8BB1-B53FEC709205}"/>
              </a:ext>
            </a:extLst>
          </p:cNvPr>
          <p:cNvGrpSpPr/>
          <p:nvPr/>
        </p:nvGrpSpPr>
        <p:grpSpPr>
          <a:xfrm>
            <a:off x="0" y="1067753"/>
            <a:ext cx="9144000" cy="4181637"/>
            <a:chOff x="0" y="1053465"/>
            <a:chExt cx="9144000" cy="4181637"/>
          </a:xfrm>
        </p:grpSpPr>
        <p:pic>
          <p:nvPicPr>
            <p:cNvPr id="729" name="Shape 729" descr="https://previews.123rf.com/images/wavebreakmediamicro/wavebreakmediamicro1504/wavebreakmediamicro150406446/38377240-businessman-looking-away-while-using-tablet-against-server-room-Stock-Photo.jpg"/>
            <p:cNvPicPr preferRelativeResize="0"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978"/>
            <a:stretch/>
          </p:blipFill>
          <p:spPr>
            <a:xfrm>
              <a:off x="0" y="1053465"/>
              <a:ext cx="9144000" cy="4100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454F35C0-6C47-894A-A328-8C9C166B19CD}"/>
                </a:ext>
              </a:extLst>
            </p:cNvPr>
            <p:cNvGrpSpPr/>
            <p:nvPr/>
          </p:nvGrpSpPr>
          <p:grpSpPr>
            <a:xfrm>
              <a:off x="163419" y="1214110"/>
              <a:ext cx="5826827" cy="4020992"/>
              <a:chOff x="-75385" y="1142990"/>
              <a:chExt cx="5826827" cy="4020992"/>
            </a:xfrm>
          </p:grpSpPr>
          <p:sp>
            <p:nvSpPr>
              <p:cNvPr id="732" name="Shape 732"/>
              <p:cNvSpPr txBox="1"/>
              <p:nvPr/>
            </p:nvSpPr>
            <p:spPr>
              <a:xfrm>
                <a:off x="72008" y="4917082"/>
                <a:ext cx="5076000" cy="24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" name="群組 24"/>
              <p:cNvGrpSpPr/>
              <p:nvPr/>
            </p:nvGrpSpPr>
            <p:grpSpPr>
              <a:xfrm>
                <a:off x="-75385" y="1142990"/>
                <a:ext cx="5790393" cy="1000132"/>
                <a:chOff x="111157" y="-1785968"/>
                <a:chExt cx="5532413" cy="1000132"/>
              </a:xfrm>
            </p:grpSpPr>
            <p:sp>
              <p:nvSpPr>
                <p:cNvPr id="16" name="Shape 730"/>
                <p:cNvSpPr/>
                <p:nvPr/>
              </p:nvSpPr>
              <p:spPr>
                <a:xfrm>
                  <a:off x="481560" y="-1785968"/>
                  <a:ext cx="5162010" cy="1000132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alpha val="0"/>
                      </a:schemeClr>
                    </a:gs>
                    <a:gs pos="14000">
                      <a:schemeClr val="bg1">
                        <a:alpha val="83000"/>
                      </a:schemeClr>
                    </a:gs>
                    <a:gs pos="100000">
                      <a:schemeClr val="bg1"/>
                    </a:gs>
                  </a:gsLst>
                  <a:lin ang="10800000" scaled="0"/>
                </a:gradFill>
                <a:ln w="12700">
                  <a:gradFill>
                    <a:gsLst>
                      <a:gs pos="0">
                        <a:schemeClr val="accent5">
                          <a:lumMod val="7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200"/>
                    <a:buFont typeface="Arial"/>
                    <a:buNone/>
                  </a:pPr>
                  <a:endParaRPr sz="4200" b="0" i="0" u="none" strike="noStrike" cap="none">
                    <a:solidFill>
                      <a:srgbClr val="161D96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Shape 737"/>
                <p:cNvSpPr txBox="1"/>
                <p:nvPr/>
              </p:nvSpPr>
              <p:spPr>
                <a:xfrm>
                  <a:off x="500034" y="-1785968"/>
                  <a:ext cx="4829837" cy="10001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6350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altLang="zh-TW" sz="2000" b="1" i="0" u="none" strike="noStrike" cap="none" dirty="0">
                      <a:solidFill>
                        <a:srgbClr val="044981"/>
                      </a:solidFill>
                      <a:latin typeface="+mj-lt"/>
                      <a:ea typeface="Microsoft JhengHei"/>
                      <a:cs typeface="Microsoft JhengHei"/>
                      <a:sym typeface="Microsoft JhengHei"/>
                    </a:rPr>
                    <a:t>Software-defined </a:t>
                  </a:r>
                  <a:r>
                    <a:rPr lang="zh-TW" sz="2000" b="1" i="0" u="none" strike="noStrike" cap="none" dirty="0">
                      <a:solidFill>
                        <a:srgbClr val="044981"/>
                      </a:solidFill>
                      <a:latin typeface="+mj-lt"/>
                      <a:ea typeface="Microsoft JhengHei"/>
                      <a:cs typeface="Microsoft JhengHei"/>
                      <a:sym typeface="Microsoft JhengHei"/>
                    </a:rPr>
                    <a:t>SSD</a:t>
                  </a:r>
                  <a:r>
                    <a:rPr lang="en-US" altLang="zh-TW" sz="2000" b="1" dirty="0">
                      <a:solidFill>
                        <a:srgbClr val="044981"/>
                      </a:solidFill>
                      <a:latin typeface="+mj-lt"/>
                      <a:ea typeface="Microsoft JhengHei"/>
                      <a:cs typeface="Microsoft JhengHei"/>
                      <a:sym typeface="Microsoft JhengHei"/>
                    </a:rPr>
                    <a:t> Additional Over-provisioning / SSD Write-only cache / RAID 5, 6 Cache</a:t>
                  </a:r>
                  <a:endParaRPr sz="2000" b="1" i="0" u="none" strike="noStrike" cap="none" dirty="0">
                    <a:solidFill>
                      <a:srgbClr val="044981"/>
                    </a:solidFill>
                    <a:latin typeface="+mj-lt"/>
                    <a:ea typeface="Microsoft JhengHei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738" name="Shape 738"/>
                <p:cNvSpPr txBox="1"/>
                <p:nvPr/>
              </p:nvSpPr>
              <p:spPr>
                <a:xfrm>
                  <a:off x="111157" y="-1624456"/>
                  <a:ext cx="447149" cy="684000"/>
                </a:xfrm>
                <a:prstGeom prst="rect">
                  <a:avLst/>
                </a:prstGeom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93000">
                      <a:srgbClr val="256475"/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lvl="0" algn="ctr"/>
                  <a:r>
                    <a:rPr lang="en-US" altLang="zh-TW" sz="2400" b="1">
                      <a:solidFill>
                        <a:schemeClr val="lt1"/>
                      </a:solidFill>
                      <a:latin typeface="+mj-lt"/>
                    </a:rPr>
                    <a:t>1</a:t>
                  </a:r>
                  <a:endParaRPr lang="zh-TW" altLang="en-US" sz="2400" b="1">
                    <a:solidFill>
                      <a:schemeClr val="lt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27" name="群組 26"/>
              <p:cNvGrpSpPr/>
              <p:nvPr/>
            </p:nvGrpSpPr>
            <p:grpSpPr>
              <a:xfrm>
                <a:off x="-75385" y="2288988"/>
                <a:ext cx="5790392" cy="1100232"/>
                <a:chOff x="111157" y="-1785968"/>
                <a:chExt cx="5532413" cy="1100232"/>
              </a:xfrm>
            </p:grpSpPr>
            <p:sp>
              <p:nvSpPr>
                <p:cNvPr id="28" name="Shape 730"/>
                <p:cNvSpPr/>
                <p:nvPr/>
              </p:nvSpPr>
              <p:spPr>
                <a:xfrm>
                  <a:off x="481560" y="-1785968"/>
                  <a:ext cx="5162010" cy="1100232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alpha val="0"/>
                      </a:schemeClr>
                    </a:gs>
                    <a:gs pos="14000">
                      <a:schemeClr val="bg1">
                        <a:alpha val="83000"/>
                      </a:schemeClr>
                    </a:gs>
                    <a:gs pos="100000">
                      <a:schemeClr val="bg1"/>
                    </a:gs>
                  </a:gsLst>
                  <a:lin ang="10800000" scaled="0"/>
                </a:gradFill>
                <a:ln w="12700">
                  <a:gradFill>
                    <a:gsLst>
                      <a:gs pos="0">
                        <a:schemeClr val="accent5">
                          <a:lumMod val="7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200"/>
                    <a:buFont typeface="Arial"/>
                    <a:buNone/>
                  </a:pPr>
                  <a:endParaRPr sz="4200" b="0" i="0" u="none" strike="noStrike" cap="none">
                    <a:solidFill>
                      <a:srgbClr val="161D96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Shape 737"/>
                <p:cNvSpPr txBox="1"/>
                <p:nvPr/>
              </p:nvSpPr>
              <p:spPr>
                <a:xfrm>
                  <a:off x="500034" y="-1662167"/>
                  <a:ext cx="4829838" cy="7968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63500" lvl="0">
                    <a:spcBef>
                      <a:spcPts val="500"/>
                    </a:spcBef>
                  </a:pPr>
                  <a:r>
                    <a:rPr lang="en-US" altLang="zh-TW" sz="2000" b="1" dirty="0">
                      <a:solidFill>
                        <a:srgbClr val="044981"/>
                      </a:solidFill>
                      <a:effectLst>
                        <a:outerShdw blurRad="50800" dist="38100" dir="2700000" algn="tl" rotWithShape="0">
                          <a:schemeClr val="bg1">
                            <a:alpha val="40000"/>
                          </a:schemeClr>
                        </a:outerShdw>
                      </a:effectLst>
                      <a:latin typeface="+mj-lt"/>
                      <a:ea typeface="Microsoft JhengHei"/>
                      <a:cs typeface="Microsoft JhengHei"/>
                      <a:sym typeface="Microsoft JhengHei"/>
                    </a:rPr>
                    <a:t>Volume Shrink and covert / VJBOD support </a:t>
                  </a:r>
                  <a:r>
                    <a:rPr lang="en-US" altLang="zh-TW" sz="2000" b="1" dirty="0" err="1">
                      <a:solidFill>
                        <a:srgbClr val="044981"/>
                      </a:solidFill>
                      <a:effectLst>
                        <a:outerShdw blurRad="50800" dist="38100" dir="2700000" algn="tl" rotWithShape="0">
                          <a:schemeClr val="bg1">
                            <a:alpha val="40000"/>
                          </a:schemeClr>
                        </a:outerShdw>
                      </a:effectLst>
                      <a:latin typeface="+mj-lt"/>
                      <a:ea typeface="Microsoft JhengHei"/>
                      <a:cs typeface="Microsoft JhengHei"/>
                      <a:sym typeface="Microsoft JhengHei"/>
                    </a:rPr>
                    <a:t>RoCE</a:t>
                  </a:r>
                  <a:r>
                    <a:rPr lang="en-US" altLang="zh-TW" sz="2000" b="1" dirty="0">
                      <a:solidFill>
                        <a:srgbClr val="044981"/>
                      </a:solidFill>
                      <a:effectLst>
                        <a:outerShdw blurRad="50800" dist="38100" dir="2700000" algn="tl" rotWithShape="0">
                          <a:schemeClr val="bg1">
                            <a:alpha val="40000"/>
                          </a:schemeClr>
                        </a:outerShdw>
                      </a:effectLst>
                      <a:latin typeface="+mj-lt"/>
                      <a:ea typeface="Microsoft JhengHei"/>
                      <a:cs typeface="Microsoft JhengHei"/>
                      <a:sym typeface="Microsoft JhengHei"/>
                    </a:rPr>
                    <a:t> based </a:t>
                  </a:r>
                  <a:r>
                    <a:rPr lang="en-US" altLang="zh-TW" sz="2000" b="1" dirty="0" err="1">
                      <a:solidFill>
                        <a:srgbClr val="044981"/>
                      </a:solidFill>
                      <a:effectLst>
                        <a:outerShdw blurRad="50800" dist="38100" dir="2700000" algn="tl" rotWithShape="0">
                          <a:schemeClr val="bg1">
                            <a:alpha val="40000"/>
                          </a:schemeClr>
                        </a:outerShdw>
                      </a:effectLst>
                      <a:latin typeface="+mj-lt"/>
                      <a:ea typeface="Microsoft JhengHei"/>
                      <a:cs typeface="Microsoft JhengHei"/>
                      <a:sym typeface="Microsoft JhengHei"/>
                    </a:rPr>
                    <a:t>iSER</a:t>
                  </a:r>
                  <a:r>
                    <a:rPr lang="en-US" altLang="zh-TW" sz="2000" b="1" dirty="0">
                      <a:solidFill>
                        <a:srgbClr val="044981"/>
                      </a:solidFill>
                      <a:effectLst>
                        <a:outerShdw blurRad="50800" dist="38100" dir="2700000" algn="tl" rotWithShape="0">
                          <a:schemeClr val="bg1">
                            <a:alpha val="40000"/>
                          </a:schemeClr>
                        </a:outerShdw>
                      </a:effectLst>
                      <a:latin typeface="+mj-lt"/>
                      <a:ea typeface="Microsoft JhengHei"/>
                      <a:cs typeface="Microsoft JhengHei"/>
                      <a:sym typeface="Microsoft JhengHei"/>
                    </a:rPr>
                    <a:t>/ Seagate </a:t>
                  </a:r>
                  <a:r>
                    <a:rPr lang="en-US" altLang="zh-TW" sz="2000" b="1" dirty="0" err="1">
                      <a:solidFill>
                        <a:srgbClr val="044981"/>
                      </a:solidFill>
                      <a:effectLst>
                        <a:outerShdw blurRad="50800" dist="38100" dir="2700000" algn="tl" rotWithShape="0">
                          <a:schemeClr val="bg1">
                            <a:alpha val="40000"/>
                          </a:schemeClr>
                        </a:outerShdw>
                      </a:effectLst>
                      <a:latin typeface="+mj-lt"/>
                      <a:ea typeface="Microsoft JhengHei"/>
                      <a:cs typeface="Microsoft JhengHei"/>
                      <a:sym typeface="Microsoft JhengHei"/>
                    </a:rPr>
                    <a:t>IronWolf</a:t>
                  </a:r>
                  <a:r>
                    <a:rPr lang="en-US" altLang="zh-TW" sz="2000" b="1" dirty="0">
                      <a:solidFill>
                        <a:srgbClr val="044981"/>
                      </a:solidFill>
                      <a:effectLst>
                        <a:outerShdw blurRad="50800" dist="38100" dir="2700000" algn="tl" rotWithShape="0">
                          <a:schemeClr val="bg1">
                            <a:alpha val="40000"/>
                          </a:schemeClr>
                        </a:outerShdw>
                      </a:effectLst>
                      <a:latin typeface="+mj-lt"/>
                      <a:ea typeface="Microsoft JhengHei"/>
                      <a:cs typeface="Microsoft JhengHei"/>
                      <a:sym typeface="Microsoft JhengHei"/>
                    </a:rPr>
                    <a:t> Health Management </a:t>
                  </a:r>
                  <a:endParaRPr lang="zh-TW" altLang="en-US" sz="2000" b="1" dirty="0">
                    <a:solidFill>
                      <a:srgbClr val="044981"/>
                    </a:solidFill>
                    <a:effectLst>
                      <a:outerShdw blurRad="50800" dist="38100" dir="2700000" algn="tl" rotWithShape="0">
                        <a:schemeClr val="bg1">
                          <a:alpha val="40000"/>
                        </a:schemeClr>
                      </a:outerShdw>
                    </a:effectLst>
                    <a:latin typeface="+mj-lt"/>
                    <a:ea typeface="Microsoft JhengHei"/>
                    <a:cs typeface="Microsoft JhengHei"/>
                    <a:sym typeface="Microsoft JhengHei"/>
                  </a:endParaRPr>
                </a:p>
              </p:txBody>
            </p:sp>
            <p:sp>
              <p:nvSpPr>
                <p:cNvPr id="30" name="Shape 738"/>
                <p:cNvSpPr txBox="1"/>
                <p:nvPr/>
              </p:nvSpPr>
              <p:spPr>
                <a:xfrm>
                  <a:off x="111157" y="-1604360"/>
                  <a:ext cx="447149" cy="684000"/>
                </a:xfrm>
                <a:prstGeom prst="rect">
                  <a:avLst/>
                </a:prstGeom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93000">
                      <a:srgbClr val="256475"/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lvl="0" algn="ctr"/>
                  <a:r>
                    <a:rPr lang="en-US" altLang="zh-TW" sz="2400" b="1">
                      <a:solidFill>
                        <a:schemeClr val="lt1"/>
                      </a:solidFill>
                      <a:latin typeface="+mj-lt"/>
                    </a:rPr>
                    <a:t>2</a:t>
                  </a:r>
                  <a:endParaRPr lang="zh-TW" altLang="en-US" sz="2400" b="1">
                    <a:solidFill>
                      <a:schemeClr val="lt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32" name="Shape 730"/>
              <p:cNvSpPr/>
              <p:nvPr/>
            </p:nvSpPr>
            <p:spPr>
              <a:xfrm>
                <a:off x="331626" y="3515218"/>
                <a:ext cx="5419816" cy="1015807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4000">
                    <a:schemeClr val="bg1">
                      <a:alpha val="9300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ln w="12700"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200"/>
                  <a:buFont typeface="Arial"/>
                  <a:buNone/>
                </a:pPr>
                <a:endParaRPr sz="4200" b="0" i="0" u="none" strike="noStrike" cap="none">
                  <a:solidFill>
                    <a:srgbClr val="161D96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737"/>
              <p:cNvSpPr txBox="1"/>
              <p:nvPr/>
            </p:nvSpPr>
            <p:spPr>
              <a:xfrm>
                <a:off x="312291" y="3595724"/>
                <a:ext cx="5401340" cy="82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63500" lvl="0"/>
                <a:r>
                  <a:rPr lang="en-US" altLang="zh-TW" sz="2000" b="1" dirty="0">
                    <a:solidFill>
                      <a:srgbClr val="044981"/>
                    </a:solidFill>
                    <a:latin typeface="+mj-lt"/>
                    <a:ea typeface="Microsoft JhengHei"/>
                    <a:cs typeface="Microsoft JhengHei"/>
                    <a:sym typeface="Microsoft JhengHei"/>
                  </a:rPr>
                  <a:t>Remote Snapshot Vault Restoration / Snapshot Export and Import </a:t>
                </a:r>
                <a:endParaRPr lang="zh-TW" altLang="en-US" sz="2000" b="1" dirty="0">
                  <a:solidFill>
                    <a:srgbClr val="044981"/>
                  </a:solidFill>
                  <a:latin typeface="+mj-lt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4" name="Shape 738"/>
              <p:cNvSpPr txBox="1"/>
              <p:nvPr/>
            </p:nvSpPr>
            <p:spPr>
              <a:xfrm>
                <a:off x="-75385" y="3658887"/>
                <a:ext cx="468000" cy="684000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75000"/>
                    </a:schemeClr>
                  </a:gs>
                  <a:gs pos="93000">
                    <a:srgbClr val="256475"/>
                  </a:gs>
                  <a:gs pos="100000">
                    <a:schemeClr val="accent5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/>
                <a:r>
                  <a:rPr lang="en-US" altLang="zh-TW" sz="2400" b="1">
                    <a:solidFill>
                      <a:schemeClr val="lt1"/>
                    </a:solidFill>
                    <a:latin typeface="+mj-lt"/>
                  </a:rPr>
                  <a:t>3</a:t>
                </a:r>
                <a:endParaRPr lang="zh-TW" altLang="en-US" sz="2400" b="1">
                  <a:solidFill>
                    <a:schemeClr val="lt1"/>
                  </a:solidFill>
                  <a:latin typeface="+mj-lt"/>
                </a:endParaRPr>
              </a:p>
            </p:txBody>
          </p:sp>
        </p:grpSp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F9D2A10D-EF53-4245-9995-543EBA61B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latin typeface="+mj-lt"/>
              </a:rPr>
              <a:t>Work Smarter in the Age of Speed!</a:t>
            </a:r>
            <a:endParaRPr kumimoji="1" lang="zh-TW" alt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01052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 txBox="1">
            <a:spLocks noGrp="1"/>
          </p:cNvSpPr>
          <p:nvPr>
            <p:ph type="title"/>
          </p:nvPr>
        </p:nvSpPr>
        <p:spPr>
          <a:xfrm>
            <a:off x="470896" y="1660085"/>
            <a:ext cx="4391918" cy="158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zh-TW" sz="6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altLang="zh-TW" sz="6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NAP</a:t>
            </a:r>
            <a:r>
              <a:rPr lang="en-US" altLang="zh-TW" sz="6000" b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6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NAS</a:t>
            </a:r>
            <a:br>
              <a:rPr lang="en-US" altLang="zh-TW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 Your Best Choose</a:t>
            </a:r>
            <a:endParaRPr lang="zh-TW" altLang="en-US" sz="3600" b="1" i="0" u="none" strike="noStrike" cap="none" dirty="0">
              <a:solidFill>
                <a:schemeClr val="lt1"/>
              </a:solidFill>
              <a:latin typeface="Microsoft YaHei"/>
              <a:ea typeface="Microsoft YaHei"/>
              <a:cs typeface="Arial"/>
            </a:endParaRPr>
          </a:p>
        </p:txBody>
      </p:sp>
      <p:sp>
        <p:nvSpPr>
          <p:cNvPr id="4" name="副標題 16">
            <a:extLst>
              <a:ext uri="{FF2B5EF4-FFF2-40B4-BE49-F238E27FC236}">
                <a16:creationId xmlns:a16="http://schemas.microsoft.com/office/drawing/2014/main" id="{1B06D19A-13B0-4DF8-B36C-AA799CA73F1E}"/>
              </a:ext>
            </a:extLst>
          </p:cNvPr>
          <p:cNvSpPr txBox="1">
            <a:spLocks/>
          </p:cNvSpPr>
          <p:nvPr/>
        </p:nvSpPr>
        <p:spPr>
          <a:xfrm>
            <a:off x="345939" y="4596766"/>
            <a:ext cx="3718061" cy="3262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" b="1" dirty="0">
                <a:solidFill>
                  <a:schemeClr val="bg1"/>
                </a:solidFill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97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CF70544C-7145-4806-8A80-1FB9A7FD7534}"/>
              </a:ext>
            </a:extLst>
          </p:cNvPr>
          <p:cNvSpPr/>
          <p:nvPr/>
        </p:nvSpPr>
        <p:spPr>
          <a:xfrm>
            <a:off x="4603223" y="2384745"/>
            <a:ext cx="4449816" cy="5550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9" name="圓角矩形 25">
            <a:extLst>
              <a:ext uri="{FF2B5EF4-FFF2-40B4-BE49-F238E27FC236}">
                <a16:creationId xmlns:a16="http://schemas.microsoft.com/office/drawing/2014/main" id="{AD1F7CF4-678B-457E-8C5E-FDC7A3609EEF}"/>
              </a:ext>
            </a:extLst>
          </p:cNvPr>
          <p:cNvSpPr/>
          <p:nvPr/>
        </p:nvSpPr>
        <p:spPr>
          <a:xfrm>
            <a:off x="4603223" y="2901485"/>
            <a:ext cx="4449816" cy="151514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CBC966D-7DC0-4CE2-BBD2-86ADB7CC8849}"/>
              </a:ext>
            </a:extLst>
          </p:cNvPr>
          <p:cNvSpPr/>
          <p:nvPr/>
        </p:nvSpPr>
        <p:spPr>
          <a:xfrm>
            <a:off x="68600" y="2384745"/>
            <a:ext cx="4449816" cy="5550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圓角矩形 25">
            <a:extLst>
              <a:ext uri="{FF2B5EF4-FFF2-40B4-BE49-F238E27FC236}">
                <a16:creationId xmlns:a16="http://schemas.microsoft.com/office/drawing/2014/main" id="{CAD39D00-1A1F-46EF-910F-19379DAC9F14}"/>
              </a:ext>
            </a:extLst>
          </p:cNvPr>
          <p:cNvSpPr/>
          <p:nvPr/>
        </p:nvSpPr>
        <p:spPr>
          <a:xfrm>
            <a:off x="68600" y="2901485"/>
            <a:ext cx="4449816" cy="190269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74EF1BB-132F-4FB2-9178-52E34D762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+mj-lt"/>
              </a:rPr>
              <a:t>QNAP SSD </a:t>
            </a:r>
            <a:r>
              <a:rPr lang="en-US" altLang="zh-TW" dirty="0">
                <a:latin typeface="+mj-lt"/>
              </a:rPr>
              <a:t>Global Cache and </a:t>
            </a:r>
            <a:r>
              <a:rPr lang="en-US" altLang="zh-TW" dirty="0" err="1">
                <a:latin typeface="+mj-lt"/>
              </a:rPr>
              <a:t>Qtier</a:t>
            </a:r>
            <a:endParaRPr lang="zh-TW" altLang="en-US" dirty="0">
              <a:latin typeface="+mj-lt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044B5CB-ADC7-404E-A43D-0062DCF99E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7334" y="1025615"/>
            <a:ext cx="8109528" cy="16850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dirty="0"/>
              <a:t>For real-time performance boost, deploy SSD Global Cache or All </a:t>
            </a:r>
            <a:r>
              <a:rPr lang="en-US" altLang="zh-TW"/>
              <a:t>flash</a:t>
            </a:r>
            <a:r>
              <a:rPr lang="zh-TW" altLang="en-US"/>
              <a:t> </a:t>
            </a:r>
            <a:r>
              <a:rPr lang="en-US" altLang="zh-TW" dirty="0"/>
              <a:t>storage </a:t>
            </a:r>
          </a:p>
          <a:p>
            <a:r>
              <a:rPr lang="en-US" altLang="zh-TW" dirty="0"/>
              <a:t>For continuous data tiering between hot and cold data, deploy the Hybrid Storage Qtier™ Auto Tiering 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150A5FE-C45E-4B04-B4E3-63143E78E619}"/>
              </a:ext>
            </a:extLst>
          </p:cNvPr>
          <p:cNvSpPr/>
          <p:nvPr/>
        </p:nvSpPr>
        <p:spPr>
          <a:xfrm>
            <a:off x="176003" y="3843752"/>
            <a:ext cx="4251960" cy="35814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Storage Pool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0CABC76-68FB-4864-84A4-243548C07305}"/>
              </a:ext>
            </a:extLst>
          </p:cNvPr>
          <p:cNvSpPr/>
          <p:nvPr/>
        </p:nvSpPr>
        <p:spPr>
          <a:xfrm>
            <a:off x="176003" y="3383268"/>
            <a:ext cx="201930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Volume 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EC4C06-901D-4C7F-BAC0-B875511961E7}"/>
              </a:ext>
            </a:extLst>
          </p:cNvPr>
          <p:cNvSpPr/>
          <p:nvPr/>
        </p:nvSpPr>
        <p:spPr>
          <a:xfrm>
            <a:off x="2324843" y="3391937"/>
            <a:ext cx="210312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Block-based LUN</a:t>
            </a: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11C15FC-419C-4414-8509-EFB644CD75B7}"/>
              </a:ext>
            </a:extLst>
          </p:cNvPr>
          <p:cNvSpPr/>
          <p:nvPr/>
        </p:nvSpPr>
        <p:spPr>
          <a:xfrm>
            <a:off x="176003" y="4300427"/>
            <a:ext cx="98298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HDD</a:t>
            </a: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151BFF-06F2-4E29-A142-2634D6B53D2D}"/>
              </a:ext>
            </a:extLst>
          </p:cNvPr>
          <p:cNvSpPr/>
          <p:nvPr/>
        </p:nvSpPr>
        <p:spPr>
          <a:xfrm>
            <a:off x="1258043" y="4292807"/>
            <a:ext cx="93726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HDD</a:t>
            </a:r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324C42C-AA95-4453-975C-B1D7818B15DC}"/>
              </a:ext>
            </a:extLst>
          </p:cNvPr>
          <p:cNvSpPr/>
          <p:nvPr/>
        </p:nvSpPr>
        <p:spPr>
          <a:xfrm>
            <a:off x="2370563" y="4292807"/>
            <a:ext cx="97536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HDD</a:t>
            </a:r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79B72BC-F56A-4140-AFCA-307B5AE362BB}"/>
              </a:ext>
            </a:extLst>
          </p:cNvPr>
          <p:cNvSpPr/>
          <p:nvPr/>
        </p:nvSpPr>
        <p:spPr>
          <a:xfrm>
            <a:off x="3444983" y="4285187"/>
            <a:ext cx="98298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HDD</a:t>
            </a: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B33F8BB-9EA0-43E1-B124-30DEB81B4E06}"/>
              </a:ext>
            </a:extLst>
          </p:cNvPr>
          <p:cNvSpPr/>
          <p:nvPr/>
        </p:nvSpPr>
        <p:spPr>
          <a:xfrm>
            <a:off x="4670563" y="3440449"/>
            <a:ext cx="2125980" cy="3581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err="1"/>
              <a:t>Qtier</a:t>
            </a:r>
            <a:r>
              <a:rPr lang="en-US" altLang="zh-TW" dirty="0"/>
              <a:t> SSD Tier</a:t>
            </a:r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FBD47CB-7F01-4FFB-9C49-FF74CCE0A50D}"/>
              </a:ext>
            </a:extLst>
          </p:cNvPr>
          <p:cNvSpPr/>
          <p:nvPr/>
        </p:nvSpPr>
        <p:spPr>
          <a:xfrm>
            <a:off x="4670562" y="2995463"/>
            <a:ext cx="982981" cy="3386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313EC46-8B34-4C09-81CB-E2E7148799B1}"/>
              </a:ext>
            </a:extLst>
          </p:cNvPr>
          <p:cNvSpPr/>
          <p:nvPr/>
        </p:nvSpPr>
        <p:spPr>
          <a:xfrm>
            <a:off x="5653543" y="2996827"/>
            <a:ext cx="1085588" cy="3386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67C9662-CC9E-43F5-ACE0-03475FDD80DE}"/>
              </a:ext>
            </a:extLst>
          </p:cNvPr>
          <p:cNvSpPr/>
          <p:nvPr/>
        </p:nvSpPr>
        <p:spPr>
          <a:xfrm>
            <a:off x="6847121" y="3904425"/>
            <a:ext cx="98298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HDD</a:t>
            </a:r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F658A6F-9350-4FDB-B9E3-DCC8A029AC55}"/>
              </a:ext>
            </a:extLst>
          </p:cNvPr>
          <p:cNvSpPr/>
          <p:nvPr/>
        </p:nvSpPr>
        <p:spPr>
          <a:xfrm>
            <a:off x="7929161" y="3903571"/>
            <a:ext cx="993362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HDD</a:t>
            </a:r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22E36A6-9AA5-4664-92BC-077426275155}"/>
              </a:ext>
            </a:extLst>
          </p:cNvPr>
          <p:cNvSpPr/>
          <p:nvPr/>
        </p:nvSpPr>
        <p:spPr>
          <a:xfrm>
            <a:off x="182766" y="2953136"/>
            <a:ext cx="4245197" cy="3222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SSD</a:t>
            </a:r>
            <a:r>
              <a:rPr lang="zh-TW" altLang="en-US" dirty="0"/>
              <a:t> </a:t>
            </a:r>
            <a:r>
              <a:rPr lang="en-US" altLang="zh-TW" dirty="0"/>
              <a:t>Global </a:t>
            </a:r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CB54233-7DD1-41D2-9561-CA450F7F5AF8}"/>
              </a:ext>
            </a:extLst>
          </p:cNvPr>
          <p:cNvSpPr/>
          <p:nvPr/>
        </p:nvSpPr>
        <p:spPr>
          <a:xfrm>
            <a:off x="4670563" y="3911191"/>
            <a:ext cx="982980" cy="3581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SSD</a:t>
            </a:r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27A43BD-6576-4DED-A37C-3A3496E27731}"/>
              </a:ext>
            </a:extLst>
          </p:cNvPr>
          <p:cNvSpPr/>
          <p:nvPr/>
        </p:nvSpPr>
        <p:spPr>
          <a:xfrm>
            <a:off x="5729743" y="3903571"/>
            <a:ext cx="1018318" cy="3581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SSD</a:t>
            </a:r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D08D229-95D7-476D-9A0C-473B5CE089FA}"/>
              </a:ext>
            </a:extLst>
          </p:cNvPr>
          <p:cNvSpPr/>
          <p:nvPr/>
        </p:nvSpPr>
        <p:spPr>
          <a:xfrm>
            <a:off x="6796543" y="3440449"/>
            <a:ext cx="2125980" cy="35814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err="1"/>
              <a:t>Qtier</a:t>
            </a:r>
            <a:r>
              <a:rPr lang="en-US" altLang="zh-TW" dirty="0"/>
              <a:t> HDD Tier</a:t>
            </a:r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BDC5C1C-B8DC-481D-B7B3-412D075B5691}"/>
              </a:ext>
            </a:extLst>
          </p:cNvPr>
          <p:cNvSpPr txBox="1"/>
          <p:nvPr/>
        </p:nvSpPr>
        <p:spPr>
          <a:xfrm>
            <a:off x="324479" y="2416541"/>
            <a:ext cx="3857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+mj-lt"/>
                <a:ea typeface="+mj-ea"/>
              </a:rPr>
              <a:t>SSD Cache lets all data enter cache and </a:t>
            </a:r>
            <a:br>
              <a:rPr lang="en-US" altLang="zh-TW" b="1" dirty="0">
                <a:solidFill>
                  <a:schemeClr val="bg1"/>
                </a:solidFill>
                <a:latin typeface="+mj-lt"/>
                <a:ea typeface="+mj-ea"/>
              </a:rPr>
            </a:br>
            <a:r>
              <a:rPr lang="en-US" altLang="zh-TW" b="1" dirty="0">
                <a:solidFill>
                  <a:schemeClr val="bg1"/>
                </a:solidFill>
                <a:latin typeface="+mj-lt"/>
                <a:ea typeface="+mj-ea"/>
              </a:rPr>
              <a:t>read hot data from the storage in real time</a:t>
            </a:r>
            <a:endParaRPr lang="zh-TW" altLang="en-US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B0DB030-2BB7-4038-8778-CB53D5DA3F34}"/>
              </a:ext>
            </a:extLst>
          </p:cNvPr>
          <p:cNvSpPr txBox="1"/>
          <p:nvPr/>
        </p:nvSpPr>
        <p:spPr>
          <a:xfrm>
            <a:off x="4663930" y="2399369"/>
            <a:ext cx="4217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err="1">
                <a:solidFill>
                  <a:schemeClr val="bg1"/>
                </a:solidFill>
                <a:latin typeface="+mj-lt"/>
                <a:ea typeface="+mn-ea"/>
              </a:rPr>
              <a:t>Qtier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+mn-ea"/>
              </a:rPr>
              <a:t> utilizes SSD space and let data block be</a:t>
            </a:r>
            <a:br>
              <a:rPr lang="en-US" altLang="zh-TW" b="1" dirty="0">
                <a:solidFill>
                  <a:schemeClr val="bg1"/>
                </a:solidFill>
                <a:latin typeface="+mj-lt"/>
                <a:ea typeface="+mn-ea"/>
              </a:rPr>
            </a:br>
            <a:r>
              <a:rPr lang="en-US" altLang="zh-TW" b="1" dirty="0">
                <a:solidFill>
                  <a:schemeClr val="bg1"/>
                </a:solidFill>
                <a:latin typeface="+mj-lt"/>
                <a:ea typeface="+mn-ea"/>
              </a:rPr>
              <a:t>reallocated based on hot or cold in the storage</a:t>
            </a:r>
            <a:endParaRPr lang="zh-TW" altLang="en-US" b="1" dirty="0">
              <a:solidFill>
                <a:schemeClr val="bg1"/>
              </a:solidFill>
              <a:latin typeface="+mj-lt"/>
              <a:ea typeface="+mn-ea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CED8EE8-9FA4-4033-9431-CF010AB64371}"/>
              </a:ext>
            </a:extLst>
          </p:cNvPr>
          <p:cNvSpPr txBox="1"/>
          <p:nvPr/>
        </p:nvSpPr>
        <p:spPr>
          <a:xfrm>
            <a:off x="5321829" y="3016983"/>
            <a:ext cx="903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+mn-lt"/>
                <a:ea typeface="+mj-ea"/>
              </a:rPr>
              <a:t>Volume</a:t>
            </a:r>
            <a:endParaRPr lang="zh-TW" altLang="en-US" dirty="0">
              <a:solidFill>
                <a:schemeClr val="bg1"/>
              </a:solidFill>
              <a:latin typeface="+mn-lt"/>
              <a:ea typeface="+mj-ea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00AED24-FBF2-4593-AB51-F1C00A35E652}"/>
              </a:ext>
            </a:extLst>
          </p:cNvPr>
          <p:cNvSpPr/>
          <p:nvPr/>
        </p:nvSpPr>
        <p:spPr>
          <a:xfrm>
            <a:off x="6816306" y="2982335"/>
            <a:ext cx="1110789" cy="3386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D6124D0-2E11-40DC-9B40-55AC08A53F06}"/>
              </a:ext>
            </a:extLst>
          </p:cNvPr>
          <p:cNvSpPr/>
          <p:nvPr/>
        </p:nvSpPr>
        <p:spPr>
          <a:xfrm>
            <a:off x="7927098" y="2986170"/>
            <a:ext cx="995426" cy="3386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ECD9952-9B31-472B-B410-84218A194C64}"/>
              </a:ext>
            </a:extLst>
          </p:cNvPr>
          <p:cNvSpPr txBox="1"/>
          <p:nvPr/>
        </p:nvSpPr>
        <p:spPr>
          <a:xfrm>
            <a:off x="7151170" y="3004132"/>
            <a:ext cx="1651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+mn-lt"/>
                <a:ea typeface="+mj-ea"/>
              </a:rPr>
              <a:t>Block-based LUN</a:t>
            </a:r>
            <a:endParaRPr lang="zh-TW" altLang="en-US" dirty="0">
              <a:solidFill>
                <a:schemeClr val="bg1"/>
              </a:solidFill>
              <a:latin typeface="+mn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4676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3200" dirty="0">
                <a:latin typeface="+mj-lt"/>
              </a:rPr>
              <a:t>When SSD Cache Performance Degraded</a:t>
            </a:r>
            <a:endParaRPr sz="32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8" name="Shape 109">
            <a:extLst>
              <a:ext uri="{FF2B5EF4-FFF2-40B4-BE49-F238E27FC236}">
                <a16:creationId xmlns:a16="http://schemas.microsoft.com/office/drawing/2014/main" id="{6613117A-4797-4DC5-83CC-48C5EDAD1AFF}"/>
              </a:ext>
            </a:extLst>
          </p:cNvPr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1225" y="984186"/>
            <a:ext cx="6270171" cy="415931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內容版面配置區 1">
            <a:extLst>
              <a:ext uri="{FF2B5EF4-FFF2-40B4-BE49-F238E27FC236}">
                <a16:creationId xmlns:a16="http://schemas.microsoft.com/office/drawing/2014/main" id="{76D479D4-A016-4E0D-8267-CD6197F96BD8}"/>
              </a:ext>
            </a:extLst>
          </p:cNvPr>
          <p:cNvSpPr txBox="1">
            <a:spLocks/>
          </p:cNvSpPr>
          <p:nvPr/>
        </p:nvSpPr>
        <p:spPr>
          <a:xfrm>
            <a:off x="219364" y="1063625"/>
            <a:ext cx="4306454" cy="1705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85000"/>
              <a:buFont typeface="Wingdings" pitchFamily="2" charset="2"/>
              <a:buChar char="l"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base">
              <a:buFont typeface="Wingdings" pitchFamily="2" charset="2"/>
              <a:buNone/>
            </a:pPr>
            <a:r>
              <a:rPr lang="en-US" altLang="zh-TW" sz="2400" dirty="0"/>
              <a:t>True user story: </a:t>
            </a:r>
          </a:p>
          <a:p>
            <a:pPr marL="0" fontAlgn="base">
              <a:buFont typeface="Wingdings" pitchFamily="2" charset="2"/>
              <a:buNone/>
            </a:pPr>
            <a:r>
              <a:rPr lang="en-US" altLang="zh-TW" sz="1800" b="0" dirty="0"/>
              <a:t>Spain TV Stations use SSD Cache to increase the material upload speed for multiple workstations while editing at the same time for urgent news. </a:t>
            </a:r>
          </a:p>
        </p:txBody>
      </p:sp>
      <p:sp>
        <p:nvSpPr>
          <p:cNvPr id="20" name="圓角矩形 23">
            <a:extLst>
              <a:ext uri="{FF2B5EF4-FFF2-40B4-BE49-F238E27FC236}">
                <a16:creationId xmlns:a16="http://schemas.microsoft.com/office/drawing/2014/main" id="{6675F0FF-5D0B-4B9D-98D9-04B088C0345A}"/>
              </a:ext>
            </a:extLst>
          </p:cNvPr>
          <p:cNvSpPr/>
          <p:nvPr/>
        </p:nvSpPr>
        <p:spPr>
          <a:xfrm>
            <a:off x="205564" y="2879512"/>
            <a:ext cx="4976037" cy="209853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Shape 110">
            <a:extLst>
              <a:ext uri="{FF2B5EF4-FFF2-40B4-BE49-F238E27FC236}">
                <a16:creationId xmlns:a16="http://schemas.microsoft.com/office/drawing/2014/main" id="{5D339555-0423-49BB-B405-14E157426834}"/>
              </a:ext>
            </a:extLst>
          </p:cNvPr>
          <p:cNvSpPr/>
          <p:nvPr/>
        </p:nvSpPr>
        <p:spPr>
          <a:xfrm>
            <a:off x="4743289" y="1065151"/>
            <a:ext cx="2987547" cy="1049975"/>
          </a:xfrm>
          <a:prstGeom prst="wedgeRectCallout">
            <a:avLst>
              <a:gd name="adj1" fmla="val 41131"/>
              <a:gd name="adj2" fmla="val 71058"/>
            </a:avLst>
          </a:prstGeom>
          <a:solidFill>
            <a:schemeClr val="accent6">
              <a:lumMod val="75000"/>
              <a:alpha val="86000"/>
            </a:scheme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1600" b="1" dirty="0">
                <a:solidFill>
                  <a:prstClr val="white"/>
                </a:solidFill>
              </a:rPr>
              <a:t>After writing actions started, editing stations can’t have a smooth editing work. what happened?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F1289B78-05BE-4552-90A6-03D020D97302}"/>
              </a:ext>
            </a:extLst>
          </p:cNvPr>
          <p:cNvGrpSpPr/>
          <p:nvPr/>
        </p:nvGrpSpPr>
        <p:grpSpPr>
          <a:xfrm>
            <a:off x="265975" y="2814986"/>
            <a:ext cx="5410616" cy="2138505"/>
            <a:chOff x="128563" y="2818186"/>
            <a:chExt cx="5410616" cy="2138505"/>
          </a:xfrm>
        </p:grpSpPr>
        <p:pic>
          <p:nvPicPr>
            <p:cNvPr id="23" name="Shape 109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507540E9-C259-4822-9C52-7049D3E3107D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563" y="2965711"/>
              <a:ext cx="4176203" cy="19693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rnd">
              <a:noFill/>
            </a:ln>
            <a:effectLst/>
            <a:scene3d>
              <a:camera prst="orthographicFront"/>
              <a:lightRig rig="twoPt" dir="t">
                <a:rot lat="0" lon="0" rev="7800000"/>
              </a:lightRig>
            </a:scene3d>
            <a:sp3d>
              <a:bevelT w="0" h="0"/>
              <a:contourClr>
                <a:srgbClr val="C0C0C0"/>
              </a:contourClr>
            </a:sp3d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9BB45D9-3E36-4880-A067-108C1BA283DA}"/>
                </a:ext>
              </a:extLst>
            </p:cNvPr>
            <p:cNvSpPr/>
            <p:nvPr/>
          </p:nvSpPr>
          <p:spPr>
            <a:xfrm>
              <a:off x="3051489" y="3729142"/>
              <a:ext cx="491997" cy="78269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5" name="Shape 109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6E44D07E-0E37-45EF-BA8E-AA8E4E0C0E57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1761" y="2970055"/>
              <a:ext cx="1887417" cy="19866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rnd">
              <a:solidFill>
                <a:srgbClr val="FF0000"/>
              </a:solidFill>
            </a:ln>
            <a:effectLst/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0" h="0"/>
              <a:contourClr>
                <a:srgbClr val="C0C0C0"/>
              </a:contourClr>
            </a:sp3d>
          </p:spPr>
        </p:pic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39CB4D14-74C7-4B63-B9ED-0597939B43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1489" y="2944128"/>
              <a:ext cx="662470" cy="78501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1DDE20F6-B701-4229-86FA-1DEC35E1960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489" y="4511840"/>
              <a:ext cx="600271" cy="4448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剪去並圓角化單一角落矩形 26">
              <a:extLst>
                <a:ext uri="{FF2B5EF4-FFF2-40B4-BE49-F238E27FC236}">
                  <a16:creationId xmlns:a16="http://schemas.microsoft.com/office/drawing/2014/main" id="{0FA35303-F8E5-4CB0-A976-59BFB911CCF5}"/>
                </a:ext>
              </a:extLst>
            </p:cNvPr>
            <p:cNvSpPr/>
            <p:nvPr/>
          </p:nvSpPr>
          <p:spPr>
            <a:xfrm>
              <a:off x="3628631" y="2818186"/>
              <a:ext cx="1910548" cy="748513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b="1" dirty="0">
                  <a:solidFill>
                    <a:schemeClr val="bg1"/>
                  </a:solidFill>
                  <a:latin typeface="+mj-lt"/>
                  <a:ea typeface="+mj-ea"/>
                  <a:cs typeface="Microsoft JhengHei"/>
                  <a:sym typeface="Microsoft JhengHei"/>
                </a:rPr>
                <a:t>Read throughput become lower in this time!</a:t>
              </a:r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2DE2BE1-D66B-4C89-80BB-BB950124265F}"/>
              </a:ext>
            </a:extLst>
          </p:cNvPr>
          <p:cNvSpPr txBox="1"/>
          <p:nvPr/>
        </p:nvSpPr>
        <p:spPr>
          <a:xfrm>
            <a:off x="571510" y="4731824"/>
            <a:ext cx="125602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000" dirty="0">
                <a:solidFill>
                  <a:srgbClr val="D73B37"/>
                </a:solidFill>
                <a:latin typeface="+mj-lt"/>
                <a:ea typeface="+mn-ea"/>
              </a:rPr>
              <a:t>Write bandwidth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7013D05-D46C-474E-9B3D-4924E6AA783D}"/>
              </a:ext>
            </a:extLst>
          </p:cNvPr>
          <p:cNvSpPr txBox="1"/>
          <p:nvPr/>
        </p:nvSpPr>
        <p:spPr>
          <a:xfrm>
            <a:off x="1745800" y="4719547"/>
            <a:ext cx="1895564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000" dirty="0">
                <a:solidFill>
                  <a:srgbClr val="586D97"/>
                </a:solidFill>
                <a:latin typeface="+mj-lt"/>
                <a:ea typeface="+mn-ea"/>
              </a:rPr>
              <a:t>Read bandwidth</a:t>
            </a:r>
          </a:p>
        </p:txBody>
      </p:sp>
    </p:spTree>
    <p:extLst>
      <p:ext uri="{BB962C8B-B14F-4D97-AF65-F5344CB8AC3E}">
        <p14:creationId xmlns:p14="http://schemas.microsoft.com/office/powerpoint/2010/main" val="3934549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圓角矩形 244">
            <a:extLst>
              <a:ext uri="{FF2B5EF4-FFF2-40B4-BE49-F238E27FC236}">
                <a16:creationId xmlns:a16="http://schemas.microsoft.com/office/drawing/2014/main" id="{B9E43E58-34A9-4B37-B524-815B9D7A2959}"/>
              </a:ext>
            </a:extLst>
          </p:cNvPr>
          <p:cNvSpPr/>
          <p:nvPr/>
        </p:nvSpPr>
        <p:spPr>
          <a:xfrm>
            <a:off x="3607022" y="2558732"/>
            <a:ext cx="5202319" cy="248278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E08405A-7426-45DB-B74E-91DE33E33518}"/>
              </a:ext>
            </a:extLst>
          </p:cNvPr>
          <p:cNvSpPr txBox="1"/>
          <p:nvPr/>
        </p:nvSpPr>
        <p:spPr>
          <a:xfrm>
            <a:off x="7674111" y="2965939"/>
            <a:ext cx="1039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latin typeface="+mj-lt"/>
                <a:ea typeface="+mj-ea"/>
              </a:rPr>
              <a:t>Invalid Data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3200" dirty="0">
                <a:latin typeface="+mj-lt"/>
              </a:rPr>
              <a:t>The SSD Works Differently from HDD</a:t>
            </a:r>
            <a:endParaRPr sz="32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E5122FC-EA7B-CD4F-9E59-16263F614B6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767" y="1063625"/>
            <a:ext cx="8269534" cy="3540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altLang="zh-TW" dirty="0"/>
              <a:t>When HDD write new data: Overwrite the existed sector directly. </a:t>
            </a:r>
          </a:p>
          <a:p>
            <a:pPr fontAlgn="base"/>
            <a:r>
              <a:rPr lang="en-US" altLang="zh-TW" dirty="0"/>
              <a:t>When SSD write new data: SSD need to clear whole block first.</a:t>
            </a:r>
          </a:p>
          <a:p>
            <a:pPr fontAlgn="base"/>
            <a:r>
              <a:rPr lang="en-US" altLang="zh-TW" dirty="0"/>
              <a:t>Result: The SSD </a:t>
            </a:r>
            <a:r>
              <a:rPr lang="en-US" altLang="zh-TW"/>
              <a:t>must </a:t>
            </a:r>
            <a:r>
              <a:rPr lang="en-US" altLang="zh-TW" dirty="0"/>
              <a:t>collect valid page and rewrite </a:t>
            </a:r>
            <a:r>
              <a:rPr lang="en-US" altLang="zh-TW"/>
              <a:t>them </a:t>
            </a:r>
            <a:r>
              <a:rPr lang="en-US" altLang="zh-TW" dirty="0"/>
              <a:t>into new block before new data can be written (Garbage Collection). </a:t>
            </a:r>
            <a:br>
              <a:rPr lang="en-US" altLang="zh-TW" dirty="0"/>
            </a:br>
            <a:endParaRPr lang="en-US" altLang="zh-TW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" altLang="zh-TW" dirty="0"/>
          </a:p>
        </p:txBody>
      </p:sp>
      <p:pic>
        <p:nvPicPr>
          <p:cNvPr id="119" name="Shape 119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623" y="2894809"/>
            <a:ext cx="775513" cy="77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/>
          <p:nvPr/>
        </p:nvSpPr>
        <p:spPr>
          <a:xfrm rot="16200505">
            <a:off x="412700" y="3405340"/>
            <a:ext cx="1984709" cy="694296"/>
          </a:xfrm>
          <a:prstGeom prst="triangle">
            <a:avLst>
              <a:gd name="adj" fmla="val 49261"/>
            </a:avLst>
          </a:prstGeom>
          <a:gradFill>
            <a:gsLst>
              <a:gs pos="50000">
                <a:srgbClr val="FBEFC9">
                  <a:alpha val="50000"/>
                </a:srgbClr>
              </a:gs>
              <a:gs pos="0">
                <a:srgbClr val="FFE599">
                  <a:alpha val="0"/>
                  <a:lumMod val="0"/>
                  <a:lumOff val="100000"/>
                </a:srgbClr>
              </a:gs>
              <a:gs pos="100000">
                <a:srgbClr val="FFE599"/>
              </a:gs>
              <a:gs pos="100000">
                <a:srgbClr val="FFE599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6" name="Shape 126"/>
          <p:cNvCxnSpPr/>
          <p:nvPr/>
        </p:nvCxnSpPr>
        <p:spPr>
          <a:xfrm>
            <a:off x="4893642" y="4802506"/>
            <a:ext cx="1399500" cy="66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7" name="Shape 127"/>
          <p:cNvCxnSpPr/>
          <p:nvPr/>
        </p:nvCxnSpPr>
        <p:spPr>
          <a:xfrm>
            <a:off x="4911342" y="2990757"/>
            <a:ext cx="1381800" cy="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25923405-E8E0-45D8-A099-E109C86486CD}"/>
              </a:ext>
            </a:extLst>
          </p:cNvPr>
          <p:cNvSpPr txBox="1"/>
          <p:nvPr/>
        </p:nvSpPr>
        <p:spPr>
          <a:xfrm>
            <a:off x="3857793" y="2652252"/>
            <a:ext cx="842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Block</a:t>
            </a: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457CFBB-89DA-4103-8326-B7F80C367681}"/>
              </a:ext>
            </a:extLst>
          </p:cNvPr>
          <p:cNvSpPr txBox="1"/>
          <p:nvPr/>
        </p:nvSpPr>
        <p:spPr>
          <a:xfrm>
            <a:off x="3857793" y="3882577"/>
            <a:ext cx="842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Block Y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A010A1F-C305-4551-A455-5F28B314A8CA}"/>
              </a:ext>
            </a:extLst>
          </p:cNvPr>
          <p:cNvSpPr txBox="1"/>
          <p:nvPr/>
        </p:nvSpPr>
        <p:spPr>
          <a:xfrm>
            <a:off x="5176533" y="3419482"/>
            <a:ext cx="842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Block Z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A4D6195-0136-4231-B1D7-DCBC918AFE39}"/>
              </a:ext>
            </a:extLst>
          </p:cNvPr>
          <p:cNvSpPr txBox="1"/>
          <p:nvPr/>
        </p:nvSpPr>
        <p:spPr>
          <a:xfrm>
            <a:off x="6473792" y="2652252"/>
            <a:ext cx="842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Block X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F261DF1-3869-4DB7-84FE-97ECD4DD9D6E}"/>
              </a:ext>
            </a:extLst>
          </p:cNvPr>
          <p:cNvSpPr txBox="1"/>
          <p:nvPr/>
        </p:nvSpPr>
        <p:spPr>
          <a:xfrm>
            <a:off x="6473792" y="3882577"/>
            <a:ext cx="842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Block Y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Shape 119">
            <a:extLst>
              <a:ext uri="{FF2B5EF4-FFF2-40B4-BE49-F238E27FC236}">
                <a16:creationId xmlns:a16="http://schemas.microsoft.com/office/drawing/2014/main" id="{E6CEE69F-0CA6-4461-BDE3-EE682A9491FE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623" y="4118569"/>
            <a:ext cx="775513" cy="77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119">
            <a:extLst>
              <a:ext uri="{FF2B5EF4-FFF2-40B4-BE49-F238E27FC236}">
                <a16:creationId xmlns:a16="http://schemas.microsoft.com/office/drawing/2014/main" id="{54067A17-3731-46FA-A032-ABCE1567BDBF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179" y="3653055"/>
            <a:ext cx="775513" cy="77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119">
            <a:extLst>
              <a:ext uri="{FF2B5EF4-FFF2-40B4-BE49-F238E27FC236}">
                <a16:creationId xmlns:a16="http://schemas.microsoft.com/office/drawing/2014/main" id="{2D84013B-6513-4FF4-8221-F0DFD59661E3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446" y="2894809"/>
            <a:ext cx="775512" cy="77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119">
            <a:extLst>
              <a:ext uri="{FF2B5EF4-FFF2-40B4-BE49-F238E27FC236}">
                <a16:creationId xmlns:a16="http://schemas.microsoft.com/office/drawing/2014/main" id="{7863ED23-0863-4128-A33B-F67A94779900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446" y="4118569"/>
            <a:ext cx="775512" cy="77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0895E10-4431-4AFA-A0B0-2D69EA0FEF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094" y="2712688"/>
            <a:ext cx="252791" cy="25325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F56EE07-E68E-47C8-83A4-15DBD38EED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094" y="2965939"/>
            <a:ext cx="252791" cy="25325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415F409-3706-4521-B7D0-37E0B818756F}"/>
              </a:ext>
            </a:extLst>
          </p:cNvPr>
          <p:cNvSpPr txBox="1"/>
          <p:nvPr/>
        </p:nvSpPr>
        <p:spPr>
          <a:xfrm>
            <a:off x="7674112" y="2704864"/>
            <a:ext cx="9130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latin typeface="+mj-lt"/>
                <a:ea typeface="+mj-ea"/>
              </a:rPr>
              <a:t>Valid Data</a:t>
            </a:r>
            <a:endParaRPr lang="zh-TW" altLang="en-US" sz="1050" dirty="0">
              <a:latin typeface="+mj-lt"/>
              <a:ea typeface="+mj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513F81D-C161-4A32-AC96-89CE5B653D93}"/>
              </a:ext>
            </a:extLst>
          </p:cNvPr>
          <p:cNvSpPr/>
          <p:nvPr/>
        </p:nvSpPr>
        <p:spPr>
          <a:xfrm>
            <a:off x="7409094" y="2712688"/>
            <a:ext cx="1206648" cy="50650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E59B9430-D95E-466E-9FA1-EC9A3778BAAF}"/>
              </a:ext>
            </a:extLst>
          </p:cNvPr>
          <p:cNvCxnSpPr>
            <a:endCxn id="11" idx="3"/>
          </p:cNvCxnSpPr>
          <p:nvPr/>
        </p:nvCxnSpPr>
        <p:spPr>
          <a:xfrm>
            <a:off x="7661885" y="2965939"/>
            <a:ext cx="9538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hape 127">
            <a:extLst>
              <a:ext uri="{FF2B5EF4-FFF2-40B4-BE49-F238E27FC236}">
                <a16:creationId xmlns:a16="http://schemas.microsoft.com/office/drawing/2014/main" id="{E2E7C890-D676-4D5B-9D89-D1C43CFB02C6}"/>
              </a:ext>
            </a:extLst>
          </p:cNvPr>
          <p:cNvCxnSpPr>
            <a:cxnSpLocks/>
          </p:cNvCxnSpPr>
          <p:nvPr/>
        </p:nvCxnSpPr>
        <p:spPr>
          <a:xfrm>
            <a:off x="4710645" y="3121385"/>
            <a:ext cx="372962" cy="728245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Shape 127">
            <a:extLst>
              <a:ext uri="{FF2B5EF4-FFF2-40B4-BE49-F238E27FC236}">
                <a16:creationId xmlns:a16="http://schemas.microsoft.com/office/drawing/2014/main" id="{9D0EF4C6-8632-492E-942E-5E1BC2D222F7}"/>
              </a:ext>
            </a:extLst>
          </p:cNvPr>
          <p:cNvCxnSpPr>
            <a:cxnSpLocks/>
          </p:cNvCxnSpPr>
          <p:nvPr/>
        </p:nvCxnSpPr>
        <p:spPr>
          <a:xfrm flipV="1">
            <a:off x="4710645" y="3965816"/>
            <a:ext cx="372962" cy="728245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C01824F-2F95-4A93-8D16-91DC9080C9C4}"/>
              </a:ext>
            </a:extLst>
          </p:cNvPr>
          <p:cNvSpPr txBox="1"/>
          <p:nvPr/>
        </p:nvSpPr>
        <p:spPr>
          <a:xfrm>
            <a:off x="4457568" y="2863939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FEC5361F-08AB-4CCC-AFC4-B139AB2AAD4E}"/>
              </a:ext>
            </a:extLst>
          </p:cNvPr>
          <p:cNvSpPr txBox="1"/>
          <p:nvPr/>
        </p:nvSpPr>
        <p:spPr>
          <a:xfrm>
            <a:off x="4271096" y="3254113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85F3BC33-3323-42C8-BED1-D1DE563287D3}"/>
              </a:ext>
            </a:extLst>
          </p:cNvPr>
          <p:cNvSpPr txBox="1"/>
          <p:nvPr/>
        </p:nvSpPr>
        <p:spPr>
          <a:xfrm>
            <a:off x="3879210" y="3056075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6B13323B-E2E5-4755-8FF8-CBD27459CA05}"/>
              </a:ext>
            </a:extLst>
          </p:cNvPr>
          <p:cNvSpPr txBox="1"/>
          <p:nvPr/>
        </p:nvSpPr>
        <p:spPr>
          <a:xfrm>
            <a:off x="3879210" y="4282217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D008767-4D57-462F-A5DC-BEE97F19DD10}"/>
              </a:ext>
            </a:extLst>
          </p:cNvPr>
          <p:cNvSpPr txBox="1"/>
          <p:nvPr/>
        </p:nvSpPr>
        <p:spPr>
          <a:xfrm>
            <a:off x="4271066" y="4483302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69B223E5-CD92-4694-8C43-5C70399AC36A}"/>
              </a:ext>
            </a:extLst>
          </p:cNvPr>
          <p:cNvSpPr txBox="1"/>
          <p:nvPr/>
        </p:nvSpPr>
        <p:spPr>
          <a:xfrm>
            <a:off x="4271066" y="4080620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7B62FE1-9BFD-4C15-9766-54968059061B}"/>
              </a:ext>
            </a:extLst>
          </p:cNvPr>
          <p:cNvSpPr txBox="1"/>
          <p:nvPr/>
        </p:nvSpPr>
        <p:spPr>
          <a:xfrm>
            <a:off x="4457568" y="4675090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E99398A-9A3F-4A7D-939C-BA1E87D7FC7E}"/>
              </a:ext>
            </a:extLst>
          </p:cNvPr>
          <p:cNvSpPr txBox="1"/>
          <p:nvPr/>
        </p:nvSpPr>
        <p:spPr>
          <a:xfrm>
            <a:off x="5214057" y="3625603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3D661EB8-3BF5-4086-8BFC-83B7CB47F8A5}"/>
              </a:ext>
            </a:extLst>
          </p:cNvPr>
          <p:cNvSpPr txBox="1"/>
          <p:nvPr/>
        </p:nvSpPr>
        <p:spPr>
          <a:xfrm>
            <a:off x="5407364" y="3625603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0AA80E0-9808-47A4-8141-1C99FF882F33}"/>
              </a:ext>
            </a:extLst>
          </p:cNvPr>
          <p:cNvSpPr txBox="1"/>
          <p:nvPr/>
        </p:nvSpPr>
        <p:spPr>
          <a:xfrm>
            <a:off x="5593189" y="3625603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B1EC3665-AA95-4833-8E0D-3F37B9238BB5}"/>
              </a:ext>
            </a:extLst>
          </p:cNvPr>
          <p:cNvSpPr txBox="1"/>
          <p:nvPr/>
        </p:nvSpPr>
        <p:spPr>
          <a:xfrm>
            <a:off x="5784626" y="3625603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F7AED060-40F0-4C02-A83C-4601839BD8F0}"/>
              </a:ext>
            </a:extLst>
          </p:cNvPr>
          <p:cNvSpPr txBox="1"/>
          <p:nvPr/>
        </p:nvSpPr>
        <p:spPr>
          <a:xfrm>
            <a:off x="5214057" y="3804926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AE5A1AB5-5ABC-4615-A0BD-922C47CABE22}"/>
              </a:ext>
            </a:extLst>
          </p:cNvPr>
          <p:cNvSpPr txBox="1"/>
          <p:nvPr/>
        </p:nvSpPr>
        <p:spPr>
          <a:xfrm>
            <a:off x="5407364" y="3804926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D3D77DF-D2E0-4017-850A-2AEB57E1595C}"/>
              </a:ext>
            </a:extLst>
          </p:cNvPr>
          <p:cNvSpPr txBox="1"/>
          <p:nvPr/>
        </p:nvSpPr>
        <p:spPr>
          <a:xfrm>
            <a:off x="5593189" y="3804926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26027A9-6B31-4178-9E43-7DA414D3F3D9}"/>
              </a:ext>
            </a:extLst>
          </p:cNvPr>
          <p:cNvSpPr/>
          <p:nvPr/>
        </p:nvSpPr>
        <p:spPr>
          <a:xfrm>
            <a:off x="1752208" y="2765578"/>
            <a:ext cx="1079289" cy="1979334"/>
          </a:xfrm>
          <a:prstGeom prst="rect">
            <a:avLst/>
          </a:prstGeom>
          <a:solidFill>
            <a:srgbClr val="F5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E2C6802-F3D7-4F23-B31D-71BAC322220C}"/>
              </a:ext>
            </a:extLst>
          </p:cNvPr>
          <p:cNvSpPr/>
          <p:nvPr/>
        </p:nvSpPr>
        <p:spPr>
          <a:xfrm>
            <a:off x="1815055" y="2822096"/>
            <a:ext cx="954624" cy="1865562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1530A6F0-0236-4B55-8972-76B72B29CF44}"/>
              </a:ext>
            </a:extLst>
          </p:cNvPr>
          <p:cNvGrpSpPr/>
          <p:nvPr/>
        </p:nvGrpSpPr>
        <p:grpSpPr>
          <a:xfrm>
            <a:off x="1858130" y="2863391"/>
            <a:ext cx="257446" cy="1750671"/>
            <a:chOff x="1994092" y="2841864"/>
            <a:chExt cx="257446" cy="1750671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1FDC7C9-D9B2-433B-9176-895CDB4B3B96}"/>
                </a:ext>
              </a:extLst>
            </p:cNvPr>
            <p:cNvSpPr/>
            <p:nvPr/>
          </p:nvSpPr>
          <p:spPr>
            <a:xfrm>
              <a:off x="1994092" y="284186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5228E743-D394-49E3-A4B4-3B1AF86462D5}"/>
                </a:ext>
              </a:extLst>
            </p:cNvPr>
            <p:cNvSpPr/>
            <p:nvPr/>
          </p:nvSpPr>
          <p:spPr>
            <a:xfrm>
              <a:off x="1994092" y="314050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AD9C6A6E-E530-470C-A764-D4E7C0824AAE}"/>
                </a:ext>
              </a:extLst>
            </p:cNvPr>
            <p:cNvSpPr/>
            <p:nvPr/>
          </p:nvSpPr>
          <p:spPr>
            <a:xfrm>
              <a:off x="1994092" y="343915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2579DD11-C381-47D1-BA21-C742E014A2A5}"/>
                </a:ext>
              </a:extLst>
            </p:cNvPr>
            <p:cNvSpPr/>
            <p:nvPr/>
          </p:nvSpPr>
          <p:spPr>
            <a:xfrm>
              <a:off x="1994092" y="373779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44D0E421-F38E-4A4F-ADA4-D81DDEA96570}"/>
                </a:ext>
              </a:extLst>
            </p:cNvPr>
            <p:cNvSpPr/>
            <p:nvPr/>
          </p:nvSpPr>
          <p:spPr>
            <a:xfrm>
              <a:off x="1994092" y="403644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C4AA1FDD-5438-4A26-9ECC-0CEB1E29B8EF}"/>
                </a:ext>
              </a:extLst>
            </p:cNvPr>
            <p:cNvSpPr/>
            <p:nvPr/>
          </p:nvSpPr>
          <p:spPr>
            <a:xfrm>
              <a:off x="1994092" y="433508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A890EFB-7043-4D76-8EE3-DC783AF0213A}"/>
                </a:ext>
              </a:extLst>
            </p:cNvPr>
            <p:cNvSpPr/>
            <p:nvPr/>
          </p:nvSpPr>
          <p:spPr>
            <a:xfrm flipV="1">
              <a:off x="2011163" y="286799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8385A22E-7596-463C-B9DD-53C9047C73B6}"/>
                </a:ext>
              </a:extLst>
            </p:cNvPr>
            <p:cNvSpPr/>
            <p:nvPr/>
          </p:nvSpPr>
          <p:spPr>
            <a:xfrm flipV="1">
              <a:off x="2011163" y="292352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65F6B24-40A1-4ADF-9B18-BE62035DDE69}"/>
                </a:ext>
              </a:extLst>
            </p:cNvPr>
            <p:cNvSpPr/>
            <p:nvPr/>
          </p:nvSpPr>
          <p:spPr>
            <a:xfrm flipV="1">
              <a:off x="2011163" y="297906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32DCD575-B649-43B6-A2E7-0C49F3FB97AC}"/>
                </a:ext>
              </a:extLst>
            </p:cNvPr>
            <p:cNvSpPr/>
            <p:nvPr/>
          </p:nvSpPr>
          <p:spPr>
            <a:xfrm flipV="1">
              <a:off x="2011163" y="303459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02BE9AD6-068C-4784-8930-41915328B921}"/>
                </a:ext>
              </a:extLst>
            </p:cNvPr>
            <p:cNvSpPr/>
            <p:nvPr/>
          </p:nvSpPr>
          <p:spPr>
            <a:xfrm flipV="1">
              <a:off x="2127661" y="286799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A4D607DE-DF1B-4C00-9358-0AD10B56776D}"/>
                </a:ext>
              </a:extLst>
            </p:cNvPr>
            <p:cNvSpPr/>
            <p:nvPr/>
          </p:nvSpPr>
          <p:spPr>
            <a:xfrm flipV="1">
              <a:off x="2127661" y="292352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6F5B725C-67D0-42B0-A6D5-1F77D7E7B67F}"/>
                </a:ext>
              </a:extLst>
            </p:cNvPr>
            <p:cNvSpPr/>
            <p:nvPr/>
          </p:nvSpPr>
          <p:spPr>
            <a:xfrm flipV="1">
              <a:off x="2127661" y="297906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4303E5E5-BC82-4901-82EF-66C6E4F442FA}"/>
                </a:ext>
              </a:extLst>
            </p:cNvPr>
            <p:cNvSpPr/>
            <p:nvPr/>
          </p:nvSpPr>
          <p:spPr>
            <a:xfrm flipV="1">
              <a:off x="2127661" y="303459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DB765F9D-F965-46AC-81F0-4EDBE629794D}"/>
                </a:ext>
              </a:extLst>
            </p:cNvPr>
            <p:cNvSpPr/>
            <p:nvPr/>
          </p:nvSpPr>
          <p:spPr>
            <a:xfrm flipV="1">
              <a:off x="2011163" y="317058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22666E94-0B21-4FD9-883B-E9E03268CBAC}"/>
                </a:ext>
              </a:extLst>
            </p:cNvPr>
            <p:cNvSpPr/>
            <p:nvPr/>
          </p:nvSpPr>
          <p:spPr>
            <a:xfrm flipV="1">
              <a:off x="2011163" y="322611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C9048F5D-995B-4BE3-A744-64976E4CD523}"/>
                </a:ext>
              </a:extLst>
            </p:cNvPr>
            <p:cNvSpPr/>
            <p:nvPr/>
          </p:nvSpPr>
          <p:spPr>
            <a:xfrm flipV="1">
              <a:off x="2011163" y="32816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2B5A0BD1-1CEB-4CA5-B91B-6CB9216C3718}"/>
                </a:ext>
              </a:extLst>
            </p:cNvPr>
            <p:cNvSpPr/>
            <p:nvPr/>
          </p:nvSpPr>
          <p:spPr>
            <a:xfrm flipV="1">
              <a:off x="2011163" y="333718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3A2C39AF-C8FD-4400-ACCB-90E3B9023138}"/>
                </a:ext>
              </a:extLst>
            </p:cNvPr>
            <p:cNvSpPr/>
            <p:nvPr/>
          </p:nvSpPr>
          <p:spPr>
            <a:xfrm flipV="1">
              <a:off x="2127661" y="317058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702C0D8D-F6F0-45FA-B98C-51DB34A3B355}"/>
                </a:ext>
              </a:extLst>
            </p:cNvPr>
            <p:cNvSpPr/>
            <p:nvPr/>
          </p:nvSpPr>
          <p:spPr>
            <a:xfrm flipV="1">
              <a:off x="2127661" y="322611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843B34E4-E445-4CBA-98D5-71F71CCDA89C}"/>
                </a:ext>
              </a:extLst>
            </p:cNvPr>
            <p:cNvSpPr/>
            <p:nvPr/>
          </p:nvSpPr>
          <p:spPr>
            <a:xfrm flipV="1">
              <a:off x="2127661" y="32816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EDB8B724-EB9B-4A8E-92C3-C8DA93C9169E}"/>
                </a:ext>
              </a:extLst>
            </p:cNvPr>
            <p:cNvSpPr/>
            <p:nvPr/>
          </p:nvSpPr>
          <p:spPr>
            <a:xfrm flipV="1">
              <a:off x="2127661" y="333718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86A59C25-DA10-42DB-AFC6-1C18819E2997}"/>
                </a:ext>
              </a:extLst>
            </p:cNvPr>
            <p:cNvSpPr/>
            <p:nvPr/>
          </p:nvSpPr>
          <p:spPr>
            <a:xfrm flipV="1">
              <a:off x="2011163" y="346704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36984C3D-1036-4415-8989-80AAD3A8A4C4}"/>
                </a:ext>
              </a:extLst>
            </p:cNvPr>
            <p:cNvSpPr/>
            <p:nvPr/>
          </p:nvSpPr>
          <p:spPr>
            <a:xfrm flipV="1">
              <a:off x="2011163" y="352257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F244846D-CDDF-4CA4-A74D-E02194732FED}"/>
                </a:ext>
              </a:extLst>
            </p:cNvPr>
            <p:cNvSpPr/>
            <p:nvPr/>
          </p:nvSpPr>
          <p:spPr>
            <a:xfrm flipV="1">
              <a:off x="2011163" y="357811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0B101127-F365-406E-A741-C65E9E8C1EF9}"/>
                </a:ext>
              </a:extLst>
            </p:cNvPr>
            <p:cNvSpPr/>
            <p:nvPr/>
          </p:nvSpPr>
          <p:spPr>
            <a:xfrm flipV="1">
              <a:off x="2011163" y="363364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BAC000D3-871A-49AA-A0FB-E8FAEFDF4E41}"/>
                </a:ext>
              </a:extLst>
            </p:cNvPr>
            <p:cNvSpPr/>
            <p:nvPr/>
          </p:nvSpPr>
          <p:spPr>
            <a:xfrm flipV="1">
              <a:off x="2127661" y="346704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294068C8-2759-40DB-8AFC-0D5972C0A41D}"/>
                </a:ext>
              </a:extLst>
            </p:cNvPr>
            <p:cNvSpPr/>
            <p:nvPr/>
          </p:nvSpPr>
          <p:spPr>
            <a:xfrm flipV="1">
              <a:off x="2127661" y="352257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BC87E99C-0776-44CE-A4A2-80A03BC45420}"/>
                </a:ext>
              </a:extLst>
            </p:cNvPr>
            <p:cNvSpPr/>
            <p:nvPr/>
          </p:nvSpPr>
          <p:spPr>
            <a:xfrm flipV="1">
              <a:off x="2127661" y="357811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0944ED60-70B2-4666-8F05-7CFE40E5BBFE}"/>
                </a:ext>
              </a:extLst>
            </p:cNvPr>
            <p:cNvSpPr/>
            <p:nvPr/>
          </p:nvSpPr>
          <p:spPr>
            <a:xfrm flipV="1">
              <a:off x="2127661" y="363364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6471394E-7349-4A69-AA0D-112FEAA2BE63}"/>
                </a:ext>
              </a:extLst>
            </p:cNvPr>
            <p:cNvSpPr/>
            <p:nvPr/>
          </p:nvSpPr>
          <p:spPr>
            <a:xfrm flipV="1">
              <a:off x="2011163" y="375996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2239E562-5DD7-408C-AAB4-16FBDFE967FC}"/>
                </a:ext>
              </a:extLst>
            </p:cNvPr>
            <p:cNvSpPr/>
            <p:nvPr/>
          </p:nvSpPr>
          <p:spPr>
            <a:xfrm flipV="1">
              <a:off x="2011163" y="381550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A32404CE-4D44-453B-A333-F647850CA7BB}"/>
                </a:ext>
              </a:extLst>
            </p:cNvPr>
            <p:cNvSpPr/>
            <p:nvPr/>
          </p:nvSpPr>
          <p:spPr>
            <a:xfrm flipV="1">
              <a:off x="2011163" y="387104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DDFBAFC7-ACBE-4791-8590-3B5D877442E0}"/>
                </a:ext>
              </a:extLst>
            </p:cNvPr>
            <p:cNvSpPr/>
            <p:nvPr/>
          </p:nvSpPr>
          <p:spPr>
            <a:xfrm flipV="1">
              <a:off x="2011163" y="39265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8ACE663F-B740-40C7-A679-9CA5B8323222}"/>
                </a:ext>
              </a:extLst>
            </p:cNvPr>
            <p:cNvSpPr/>
            <p:nvPr/>
          </p:nvSpPr>
          <p:spPr>
            <a:xfrm flipV="1">
              <a:off x="2127661" y="375996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DA1D705D-AE92-4884-B9E4-E4EE1FAFB158}"/>
                </a:ext>
              </a:extLst>
            </p:cNvPr>
            <p:cNvSpPr/>
            <p:nvPr/>
          </p:nvSpPr>
          <p:spPr>
            <a:xfrm flipV="1">
              <a:off x="2127661" y="381550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D4191A18-C8B6-4B96-98A2-7D4E3D44F7DC}"/>
                </a:ext>
              </a:extLst>
            </p:cNvPr>
            <p:cNvSpPr/>
            <p:nvPr/>
          </p:nvSpPr>
          <p:spPr>
            <a:xfrm flipV="1">
              <a:off x="2127661" y="387104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F880E583-4118-41F5-BCD3-18460FC9A622}"/>
                </a:ext>
              </a:extLst>
            </p:cNvPr>
            <p:cNvSpPr/>
            <p:nvPr/>
          </p:nvSpPr>
          <p:spPr>
            <a:xfrm flipV="1">
              <a:off x="2127661" y="39265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2EC17CBC-77C8-499B-97AB-C3FB0874B96E}"/>
                </a:ext>
              </a:extLst>
            </p:cNvPr>
            <p:cNvSpPr/>
            <p:nvPr/>
          </p:nvSpPr>
          <p:spPr>
            <a:xfrm flipV="1">
              <a:off x="2011163" y="406790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7165FC52-BE61-4501-9B60-51ED6B42697B}"/>
                </a:ext>
              </a:extLst>
            </p:cNvPr>
            <p:cNvSpPr/>
            <p:nvPr/>
          </p:nvSpPr>
          <p:spPr>
            <a:xfrm flipV="1">
              <a:off x="2011163" y="412344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1030FA60-3F00-4AB4-96A6-0C9A77B12777}"/>
                </a:ext>
              </a:extLst>
            </p:cNvPr>
            <p:cNvSpPr/>
            <p:nvPr/>
          </p:nvSpPr>
          <p:spPr>
            <a:xfrm flipV="1">
              <a:off x="2011163" y="417897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FA2438E8-3BDD-41D8-9FA3-5653A4B3BCB9}"/>
                </a:ext>
              </a:extLst>
            </p:cNvPr>
            <p:cNvSpPr/>
            <p:nvPr/>
          </p:nvSpPr>
          <p:spPr>
            <a:xfrm flipV="1">
              <a:off x="2011163" y="423451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BD6B0F39-1B40-4C37-815D-95169DE19CDE}"/>
                </a:ext>
              </a:extLst>
            </p:cNvPr>
            <p:cNvSpPr/>
            <p:nvPr/>
          </p:nvSpPr>
          <p:spPr>
            <a:xfrm flipV="1">
              <a:off x="2127661" y="406790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8B913183-8074-4303-81EC-24F64DA1CCB1}"/>
                </a:ext>
              </a:extLst>
            </p:cNvPr>
            <p:cNvSpPr/>
            <p:nvPr/>
          </p:nvSpPr>
          <p:spPr>
            <a:xfrm flipV="1">
              <a:off x="2127661" y="412344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33F9CBA5-854B-4B33-8961-57B880714A1D}"/>
                </a:ext>
              </a:extLst>
            </p:cNvPr>
            <p:cNvSpPr/>
            <p:nvPr/>
          </p:nvSpPr>
          <p:spPr>
            <a:xfrm flipV="1">
              <a:off x="2127661" y="417897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426CDC10-DBB9-4753-B997-8D06BA56C117}"/>
                </a:ext>
              </a:extLst>
            </p:cNvPr>
            <p:cNvSpPr/>
            <p:nvPr/>
          </p:nvSpPr>
          <p:spPr>
            <a:xfrm flipV="1">
              <a:off x="2127661" y="423451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21DCFF14-FA40-4667-BE09-4C134DB97875}"/>
                </a:ext>
              </a:extLst>
            </p:cNvPr>
            <p:cNvSpPr/>
            <p:nvPr/>
          </p:nvSpPr>
          <p:spPr>
            <a:xfrm flipV="1">
              <a:off x="2011163" y="436566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D03E3A7B-D376-464F-8063-49D76B268E61}"/>
                </a:ext>
              </a:extLst>
            </p:cNvPr>
            <p:cNvSpPr/>
            <p:nvPr/>
          </p:nvSpPr>
          <p:spPr>
            <a:xfrm flipV="1">
              <a:off x="2011163" y="442120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10C2AA70-E9DB-4240-B3CD-BA9B6DA3FA18}"/>
                </a:ext>
              </a:extLst>
            </p:cNvPr>
            <p:cNvSpPr/>
            <p:nvPr/>
          </p:nvSpPr>
          <p:spPr>
            <a:xfrm flipV="1">
              <a:off x="2011163" y="447674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12B8B1EE-46BA-4D9F-88EF-A8A351E44799}"/>
                </a:ext>
              </a:extLst>
            </p:cNvPr>
            <p:cNvSpPr/>
            <p:nvPr/>
          </p:nvSpPr>
          <p:spPr>
            <a:xfrm flipV="1">
              <a:off x="2011163" y="45322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F27645FB-48EE-4128-92C4-0CA76474D907}"/>
                </a:ext>
              </a:extLst>
            </p:cNvPr>
            <p:cNvSpPr/>
            <p:nvPr/>
          </p:nvSpPr>
          <p:spPr>
            <a:xfrm flipV="1">
              <a:off x="2127661" y="436566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C3BB6AB3-EB4E-4990-B3EA-B6144D280C01}"/>
                </a:ext>
              </a:extLst>
            </p:cNvPr>
            <p:cNvSpPr/>
            <p:nvPr/>
          </p:nvSpPr>
          <p:spPr>
            <a:xfrm flipV="1">
              <a:off x="2127661" y="442120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2" name="矩形 131">
              <a:extLst>
                <a:ext uri="{FF2B5EF4-FFF2-40B4-BE49-F238E27FC236}">
                  <a16:creationId xmlns:a16="http://schemas.microsoft.com/office/drawing/2014/main" id="{C58AE7B0-377B-4DB0-9BEE-D326233D48F6}"/>
                </a:ext>
              </a:extLst>
            </p:cNvPr>
            <p:cNvSpPr/>
            <p:nvPr/>
          </p:nvSpPr>
          <p:spPr>
            <a:xfrm flipV="1">
              <a:off x="2127661" y="447674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F125E3E2-28D6-4F37-B8CE-A3C74C1B56E8}"/>
                </a:ext>
              </a:extLst>
            </p:cNvPr>
            <p:cNvSpPr/>
            <p:nvPr/>
          </p:nvSpPr>
          <p:spPr>
            <a:xfrm flipV="1">
              <a:off x="2127661" y="45322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4" name="群組 133">
            <a:extLst>
              <a:ext uri="{FF2B5EF4-FFF2-40B4-BE49-F238E27FC236}">
                <a16:creationId xmlns:a16="http://schemas.microsoft.com/office/drawing/2014/main" id="{D25048E7-51DD-4DEE-820E-523B09F0A08B}"/>
              </a:ext>
            </a:extLst>
          </p:cNvPr>
          <p:cNvGrpSpPr/>
          <p:nvPr/>
        </p:nvGrpSpPr>
        <p:grpSpPr>
          <a:xfrm>
            <a:off x="2161762" y="2863391"/>
            <a:ext cx="257446" cy="1750671"/>
            <a:chOff x="1994092" y="2841864"/>
            <a:chExt cx="257446" cy="1750671"/>
          </a:xfrm>
        </p:grpSpPr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5653B7E0-0D66-4BA4-AFCB-CBD07A9F8849}"/>
                </a:ext>
              </a:extLst>
            </p:cNvPr>
            <p:cNvSpPr/>
            <p:nvPr/>
          </p:nvSpPr>
          <p:spPr>
            <a:xfrm>
              <a:off x="1994092" y="284186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407A62EC-8677-4CF8-89FE-58FAB9BA6B11}"/>
                </a:ext>
              </a:extLst>
            </p:cNvPr>
            <p:cNvSpPr/>
            <p:nvPr/>
          </p:nvSpPr>
          <p:spPr>
            <a:xfrm>
              <a:off x="1994092" y="314050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07E53067-209D-4BD6-8F7C-D069E2B039D8}"/>
                </a:ext>
              </a:extLst>
            </p:cNvPr>
            <p:cNvSpPr/>
            <p:nvPr/>
          </p:nvSpPr>
          <p:spPr>
            <a:xfrm>
              <a:off x="1994092" y="343915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37DF0D51-49DE-4726-BB76-7FA099AB4F00}"/>
                </a:ext>
              </a:extLst>
            </p:cNvPr>
            <p:cNvSpPr/>
            <p:nvPr/>
          </p:nvSpPr>
          <p:spPr>
            <a:xfrm>
              <a:off x="1994092" y="373779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id="{A56C8D5F-8F6D-4862-9B71-D6B1E4CB6002}"/>
                </a:ext>
              </a:extLst>
            </p:cNvPr>
            <p:cNvSpPr/>
            <p:nvPr/>
          </p:nvSpPr>
          <p:spPr>
            <a:xfrm>
              <a:off x="1994092" y="403644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3D9C84E3-B08E-45DA-90E8-E1E4494C1722}"/>
                </a:ext>
              </a:extLst>
            </p:cNvPr>
            <p:cNvSpPr/>
            <p:nvPr/>
          </p:nvSpPr>
          <p:spPr>
            <a:xfrm>
              <a:off x="1994092" y="433508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1" name="矩形 140">
              <a:extLst>
                <a:ext uri="{FF2B5EF4-FFF2-40B4-BE49-F238E27FC236}">
                  <a16:creationId xmlns:a16="http://schemas.microsoft.com/office/drawing/2014/main" id="{86A8785F-1CBB-418D-A491-0B640D075118}"/>
                </a:ext>
              </a:extLst>
            </p:cNvPr>
            <p:cNvSpPr/>
            <p:nvPr/>
          </p:nvSpPr>
          <p:spPr>
            <a:xfrm flipV="1">
              <a:off x="2011163" y="286799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1FDA62AF-CA6D-4DFC-A3E6-85E8148A2404}"/>
                </a:ext>
              </a:extLst>
            </p:cNvPr>
            <p:cNvSpPr/>
            <p:nvPr/>
          </p:nvSpPr>
          <p:spPr>
            <a:xfrm flipV="1">
              <a:off x="2011163" y="292352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3" name="矩形 142">
              <a:extLst>
                <a:ext uri="{FF2B5EF4-FFF2-40B4-BE49-F238E27FC236}">
                  <a16:creationId xmlns:a16="http://schemas.microsoft.com/office/drawing/2014/main" id="{2D345DCD-B8D9-4BF3-849D-EDEED50C83F2}"/>
                </a:ext>
              </a:extLst>
            </p:cNvPr>
            <p:cNvSpPr/>
            <p:nvPr/>
          </p:nvSpPr>
          <p:spPr>
            <a:xfrm flipV="1">
              <a:off x="2011163" y="297906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4" name="矩形 143">
              <a:extLst>
                <a:ext uri="{FF2B5EF4-FFF2-40B4-BE49-F238E27FC236}">
                  <a16:creationId xmlns:a16="http://schemas.microsoft.com/office/drawing/2014/main" id="{E2E89FED-EB3E-4C89-BA6A-40E26185A820}"/>
                </a:ext>
              </a:extLst>
            </p:cNvPr>
            <p:cNvSpPr/>
            <p:nvPr/>
          </p:nvSpPr>
          <p:spPr>
            <a:xfrm flipV="1">
              <a:off x="2011163" y="303459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5" name="矩形 144">
              <a:extLst>
                <a:ext uri="{FF2B5EF4-FFF2-40B4-BE49-F238E27FC236}">
                  <a16:creationId xmlns:a16="http://schemas.microsoft.com/office/drawing/2014/main" id="{AFE2722F-91F9-4225-BB52-1E12B4ADF0C3}"/>
                </a:ext>
              </a:extLst>
            </p:cNvPr>
            <p:cNvSpPr/>
            <p:nvPr/>
          </p:nvSpPr>
          <p:spPr>
            <a:xfrm flipV="1">
              <a:off x="2127661" y="286799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B07386F7-0F45-4030-84A1-B0A623C2C59E}"/>
                </a:ext>
              </a:extLst>
            </p:cNvPr>
            <p:cNvSpPr/>
            <p:nvPr/>
          </p:nvSpPr>
          <p:spPr>
            <a:xfrm flipV="1">
              <a:off x="2127661" y="292352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7" name="矩形 146">
              <a:extLst>
                <a:ext uri="{FF2B5EF4-FFF2-40B4-BE49-F238E27FC236}">
                  <a16:creationId xmlns:a16="http://schemas.microsoft.com/office/drawing/2014/main" id="{37F4B5A4-94B2-408E-A031-286436ACD635}"/>
                </a:ext>
              </a:extLst>
            </p:cNvPr>
            <p:cNvSpPr/>
            <p:nvPr/>
          </p:nvSpPr>
          <p:spPr>
            <a:xfrm flipV="1">
              <a:off x="2127661" y="297906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E0952A4C-A65C-4A15-9907-E86D143ECE51}"/>
                </a:ext>
              </a:extLst>
            </p:cNvPr>
            <p:cNvSpPr/>
            <p:nvPr/>
          </p:nvSpPr>
          <p:spPr>
            <a:xfrm flipV="1">
              <a:off x="2127661" y="303459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71607533-E083-4BD9-A905-1B0A987F1960}"/>
                </a:ext>
              </a:extLst>
            </p:cNvPr>
            <p:cNvSpPr/>
            <p:nvPr/>
          </p:nvSpPr>
          <p:spPr>
            <a:xfrm flipV="1">
              <a:off x="2011163" y="317058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0" name="矩形 149">
              <a:extLst>
                <a:ext uri="{FF2B5EF4-FFF2-40B4-BE49-F238E27FC236}">
                  <a16:creationId xmlns:a16="http://schemas.microsoft.com/office/drawing/2014/main" id="{BFE943C7-AB14-486A-973A-005D55B53A39}"/>
                </a:ext>
              </a:extLst>
            </p:cNvPr>
            <p:cNvSpPr/>
            <p:nvPr/>
          </p:nvSpPr>
          <p:spPr>
            <a:xfrm flipV="1">
              <a:off x="2011163" y="322611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1" name="矩形 150">
              <a:extLst>
                <a:ext uri="{FF2B5EF4-FFF2-40B4-BE49-F238E27FC236}">
                  <a16:creationId xmlns:a16="http://schemas.microsoft.com/office/drawing/2014/main" id="{FD12E96B-F999-4372-AB1C-E201B02730EF}"/>
                </a:ext>
              </a:extLst>
            </p:cNvPr>
            <p:cNvSpPr/>
            <p:nvPr/>
          </p:nvSpPr>
          <p:spPr>
            <a:xfrm flipV="1">
              <a:off x="2011163" y="32816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6BDA51AD-B43D-451C-87DE-50C35CA5A936}"/>
                </a:ext>
              </a:extLst>
            </p:cNvPr>
            <p:cNvSpPr/>
            <p:nvPr/>
          </p:nvSpPr>
          <p:spPr>
            <a:xfrm flipV="1">
              <a:off x="2011163" y="333718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id="{F7E22501-495B-450A-8BE9-BA22826EDC54}"/>
                </a:ext>
              </a:extLst>
            </p:cNvPr>
            <p:cNvSpPr/>
            <p:nvPr/>
          </p:nvSpPr>
          <p:spPr>
            <a:xfrm flipV="1">
              <a:off x="2127661" y="317058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2A1CE81D-63AB-4BBD-9790-7F34897C4B13}"/>
                </a:ext>
              </a:extLst>
            </p:cNvPr>
            <p:cNvSpPr/>
            <p:nvPr/>
          </p:nvSpPr>
          <p:spPr>
            <a:xfrm flipV="1">
              <a:off x="2127661" y="322611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2CD9DFDD-5F80-4F2F-B18F-9A5D2C0616EA}"/>
                </a:ext>
              </a:extLst>
            </p:cNvPr>
            <p:cNvSpPr/>
            <p:nvPr/>
          </p:nvSpPr>
          <p:spPr>
            <a:xfrm flipV="1">
              <a:off x="2127661" y="32816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6" name="矩形 155">
              <a:extLst>
                <a:ext uri="{FF2B5EF4-FFF2-40B4-BE49-F238E27FC236}">
                  <a16:creationId xmlns:a16="http://schemas.microsoft.com/office/drawing/2014/main" id="{5BD019B8-B912-4524-B0EA-2F45C720F7C2}"/>
                </a:ext>
              </a:extLst>
            </p:cNvPr>
            <p:cNvSpPr/>
            <p:nvPr/>
          </p:nvSpPr>
          <p:spPr>
            <a:xfrm flipV="1">
              <a:off x="2127661" y="333718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" name="矩形 156">
              <a:extLst>
                <a:ext uri="{FF2B5EF4-FFF2-40B4-BE49-F238E27FC236}">
                  <a16:creationId xmlns:a16="http://schemas.microsoft.com/office/drawing/2014/main" id="{712AC8CB-B52D-4E66-BEBD-089058042162}"/>
                </a:ext>
              </a:extLst>
            </p:cNvPr>
            <p:cNvSpPr/>
            <p:nvPr/>
          </p:nvSpPr>
          <p:spPr>
            <a:xfrm flipV="1">
              <a:off x="2011163" y="346704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id="{4B524B8B-692E-4317-9D31-FA3529994F9D}"/>
                </a:ext>
              </a:extLst>
            </p:cNvPr>
            <p:cNvSpPr/>
            <p:nvPr/>
          </p:nvSpPr>
          <p:spPr>
            <a:xfrm flipV="1">
              <a:off x="2011163" y="352257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9" name="矩形 158">
              <a:extLst>
                <a:ext uri="{FF2B5EF4-FFF2-40B4-BE49-F238E27FC236}">
                  <a16:creationId xmlns:a16="http://schemas.microsoft.com/office/drawing/2014/main" id="{56E7C7DB-BE53-4A1A-93C3-2FC1AD8B0C79}"/>
                </a:ext>
              </a:extLst>
            </p:cNvPr>
            <p:cNvSpPr/>
            <p:nvPr/>
          </p:nvSpPr>
          <p:spPr>
            <a:xfrm flipV="1">
              <a:off x="2011163" y="357811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0" name="矩形 159">
              <a:extLst>
                <a:ext uri="{FF2B5EF4-FFF2-40B4-BE49-F238E27FC236}">
                  <a16:creationId xmlns:a16="http://schemas.microsoft.com/office/drawing/2014/main" id="{1DD7AD26-2B55-4214-8F1E-E68F1C04DB33}"/>
                </a:ext>
              </a:extLst>
            </p:cNvPr>
            <p:cNvSpPr/>
            <p:nvPr/>
          </p:nvSpPr>
          <p:spPr>
            <a:xfrm flipV="1">
              <a:off x="2011163" y="363364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1" name="矩形 160">
              <a:extLst>
                <a:ext uri="{FF2B5EF4-FFF2-40B4-BE49-F238E27FC236}">
                  <a16:creationId xmlns:a16="http://schemas.microsoft.com/office/drawing/2014/main" id="{A9211D0E-09B8-41FA-977A-6505A1CA85FD}"/>
                </a:ext>
              </a:extLst>
            </p:cNvPr>
            <p:cNvSpPr/>
            <p:nvPr/>
          </p:nvSpPr>
          <p:spPr>
            <a:xfrm flipV="1">
              <a:off x="2127661" y="346704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2" name="矩形 161">
              <a:extLst>
                <a:ext uri="{FF2B5EF4-FFF2-40B4-BE49-F238E27FC236}">
                  <a16:creationId xmlns:a16="http://schemas.microsoft.com/office/drawing/2014/main" id="{FAF9B7EB-86F1-45AC-9BD5-26755F7B207C}"/>
                </a:ext>
              </a:extLst>
            </p:cNvPr>
            <p:cNvSpPr/>
            <p:nvPr/>
          </p:nvSpPr>
          <p:spPr>
            <a:xfrm flipV="1">
              <a:off x="2127661" y="352257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3" name="矩形 162">
              <a:extLst>
                <a:ext uri="{FF2B5EF4-FFF2-40B4-BE49-F238E27FC236}">
                  <a16:creationId xmlns:a16="http://schemas.microsoft.com/office/drawing/2014/main" id="{6FA7E78C-FC23-46C6-A1E1-193F8B9E4382}"/>
                </a:ext>
              </a:extLst>
            </p:cNvPr>
            <p:cNvSpPr/>
            <p:nvPr/>
          </p:nvSpPr>
          <p:spPr>
            <a:xfrm flipV="1">
              <a:off x="2127661" y="357811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4" name="矩形 163">
              <a:extLst>
                <a:ext uri="{FF2B5EF4-FFF2-40B4-BE49-F238E27FC236}">
                  <a16:creationId xmlns:a16="http://schemas.microsoft.com/office/drawing/2014/main" id="{F75BDA85-2F5D-4B2E-9B9A-D502640C3B94}"/>
                </a:ext>
              </a:extLst>
            </p:cNvPr>
            <p:cNvSpPr/>
            <p:nvPr/>
          </p:nvSpPr>
          <p:spPr>
            <a:xfrm flipV="1">
              <a:off x="2127661" y="363364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5" name="矩形 164">
              <a:extLst>
                <a:ext uri="{FF2B5EF4-FFF2-40B4-BE49-F238E27FC236}">
                  <a16:creationId xmlns:a16="http://schemas.microsoft.com/office/drawing/2014/main" id="{BBBE1A2A-9B98-40DB-84E9-DE4A83677C8D}"/>
                </a:ext>
              </a:extLst>
            </p:cNvPr>
            <p:cNvSpPr/>
            <p:nvPr/>
          </p:nvSpPr>
          <p:spPr>
            <a:xfrm flipV="1">
              <a:off x="2011163" y="375996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6" name="矩形 165">
              <a:extLst>
                <a:ext uri="{FF2B5EF4-FFF2-40B4-BE49-F238E27FC236}">
                  <a16:creationId xmlns:a16="http://schemas.microsoft.com/office/drawing/2014/main" id="{48D9DDD9-1E19-41D7-904F-9934B77B47A7}"/>
                </a:ext>
              </a:extLst>
            </p:cNvPr>
            <p:cNvSpPr/>
            <p:nvPr/>
          </p:nvSpPr>
          <p:spPr>
            <a:xfrm flipV="1">
              <a:off x="2011163" y="381550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7" name="矩形 166">
              <a:extLst>
                <a:ext uri="{FF2B5EF4-FFF2-40B4-BE49-F238E27FC236}">
                  <a16:creationId xmlns:a16="http://schemas.microsoft.com/office/drawing/2014/main" id="{33931277-2909-44BB-9258-A92F495B926C}"/>
                </a:ext>
              </a:extLst>
            </p:cNvPr>
            <p:cNvSpPr/>
            <p:nvPr/>
          </p:nvSpPr>
          <p:spPr>
            <a:xfrm flipV="1">
              <a:off x="2011163" y="387104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8" name="矩形 167">
              <a:extLst>
                <a:ext uri="{FF2B5EF4-FFF2-40B4-BE49-F238E27FC236}">
                  <a16:creationId xmlns:a16="http://schemas.microsoft.com/office/drawing/2014/main" id="{62384B66-CCAA-4FCE-9E6F-0A22051D1F7D}"/>
                </a:ext>
              </a:extLst>
            </p:cNvPr>
            <p:cNvSpPr/>
            <p:nvPr/>
          </p:nvSpPr>
          <p:spPr>
            <a:xfrm flipV="1">
              <a:off x="2011163" y="39265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9" name="矩形 168">
              <a:extLst>
                <a:ext uri="{FF2B5EF4-FFF2-40B4-BE49-F238E27FC236}">
                  <a16:creationId xmlns:a16="http://schemas.microsoft.com/office/drawing/2014/main" id="{91C7FFDC-91F2-45A0-B24F-88A1F7361591}"/>
                </a:ext>
              </a:extLst>
            </p:cNvPr>
            <p:cNvSpPr/>
            <p:nvPr/>
          </p:nvSpPr>
          <p:spPr>
            <a:xfrm flipV="1">
              <a:off x="2127661" y="375996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0" name="矩形 169">
              <a:extLst>
                <a:ext uri="{FF2B5EF4-FFF2-40B4-BE49-F238E27FC236}">
                  <a16:creationId xmlns:a16="http://schemas.microsoft.com/office/drawing/2014/main" id="{628EDFDA-AEC2-4BCB-8853-85E165A4A39F}"/>
                </a:ext>
              </a:extLst>
            </p:cNvPr>
            <p:cNvSpPr/>
            <p:nvPr/>
          </p:nvSpPr>
          <p:spPr>
            <a:xfrm flipV="1">
              <a:off x="2127661" y="381550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1" name="矩形 170">
              <a:extLst>
                <a:ext uri="{FF2B5EF4-FFF2-40B4-BE49-F238E27FC236}">
                  <a16:creationId xmlns:a16="http://schemas.microsoft.com/office/drawing/2014/main" id="{D964EF89-2085-4B23-B113-63E92F07238D}"/>
                </a:ext>
              </a:extLst>
            </p:cNvPr>
            <p:cNvSpPr/>
            <p:nvPr/>
          </p:nvSpPr>
          <p:spPr>
            <a:xfrm flipV="1">
              <a:off x="2127661" y="387104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2" name="矩形 171">
              <a:extLst>
                <a:ext uri="{FF2B5EF4-FFF2-40B4-BE49-F238E27FC236}">
                  <a16:creationId xmlns:a16="http://schemas.microsoft.com/office/drawing/2014/main" id="{FA4A7199-12AA-4DD6-9921-9EA7E7F81D07}"/>
                </a:ext>
              </a:extLst>
            </p:cNvPr>
            <p:cNvSpPr/>
            <p:nvPr/>
          </p:nvSpPr>
          <p:spPr>
            <a:xfrm flipV="1">
              <a:off x="2127661" y="39265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3" name="矩形 172">
              <a:extLst>
                <a:ext uri="{FF2B5EF4-FFF2-40B4-BE49-F238E27FC236}">
                  <a16:creationId xmlns:a16="http://schemas.microsoft.com/office/drawing/2014/main" id="{B2756B5D-BCB0-4B6C-8E2B-83AABC4B9F86}"/>
                </a:ext>
              </a:extLst>
            </p:cNvPr>
            <p:cNvSpPr/>
            <p:nvPr/>
          </p:nvSpPr>
          <p:spPr>
            <a:xfrm flipV="1">
              <a:off x="2011163" y="406790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4" name="矩形 173">
              <a:extLst>
                <a:ext uri="{FF2B5EF4-FFF2-40B4-BE49-F238E27FC236}">
                  <a16:creationId xmlns:a16="http://schemas.microsoft.com/office/drawing/2014/main" id="{936B072C-1D93-4034-A128-A5DD51327A86}"/>
                </a:ext>
              </a:extLst>
            </p:cNvPr>
            <p:cNvSpPr/>
            <p:nvPr/>
          </p:nvSpPr>
          <p:spPr>
            <a:xfrm flipV="1">
              <a:off x="2011163" y="412344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5" name="矩形 174">
              <a:extLst>
                <a:ext uri="{FF2B5EF4-FFF2-40B4-BE49-F238E27FC236}">
                  <a16:creationId xmlns:a16="http://schemas.microsoft.com/office/drawing/2014/main" id="{E177D349-D57C-458C-9112-C0C16508D81D}"/>
                </a:ext>
              </a:extLst>
            </p:cNvPr>
            <p:cNvSpPr/>
            <p:nvPr/>
          </p:nvSpPr>
          <p:spPr>
            <a:xfrm flipV="1">
              <a:off x="2011163" y="417897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6" name="矩形 175">
              <a:extLst>
                <a:ext uri="{FF2B5EF4-FFF2-40B4-BE49-F238E27FC236}">
                  <a16:creationId xmlns:a16="http://schemas.microsoft.com/office/drawing/2014/main" id="{08FB7D80-30A8-4B88-A433-B14B58F99EEB}"/>
                </a:ext>
              </a:extLst>
            </p:cNvPr>
            <p:cNvSpPr/>
            <p:nvPr/>
          </p:nvSpPr>
          <p:spPr>
            <a:xfrm flipV="1">
              <a:off x="2011163" y="423451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537DAF70-47EA-465C-AA31-9F287AAD6F0B}"/>
                </a:ext>
              </a:extLst>
            </p:cNvPr>
            <p:cNvSpPr/>
            <p:nvPr/>
          </p:nvSpPr>
          <p:spPr>
            <a:xfrm flipV="1">
              <a:off x="2127661" y="406790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8" name="矩形 177">
              <a:extLst>
                <a:ext uri="{FF2B5EF4-FFF2-40B4-BE49-F238E27FC236}">
                  <a16:creationId xmlns:a16="http://schemas.microsoft.com/office/drawing/2014/main" id="{735ED492-2F53-4E30-AA32-1CD60BFE559F}"/>
                </a:ext>
              </a:extLst>
            </p:cNvPr>
            <p:cNvSpPr/>
            <p:nvPr/>
          </p:nvSpPr>
          <p:spPr>
            <a:xfrm flipV="1">
              <a:off x="2127661" y="412344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9" name="矩形 178">
              <a:extLst>
                <a:ext uri="{FF2B5EF4-FFF2-40B4-BE49-F238E27FC236}">
                  <a16:creationId xmlns:a16="http://schemas.microsoft.com/office/drawing/2014/main" id="{D74C6802-1313-49BF-A459-1C1ED670EE97}"/>
                </a:ext>
              </a:extLst>
            </p:cNvPr>
            <p:cNvSpPr/>
            <p:nvPr/>
          </p:nvSpPr>
          <p:spPr>
            <a:xfrm flipV="1">
              <a:off x="2127661" y="417897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0" name="矩形 179">
              <a:extLst>
                <a:ext uri="{FF2B5EF4-FFF2-40B4-BE49-F238E27FC236}">
                  <a16:creationId xmlns:a16="http://schemas.microsoft.com/office/drawing/2014/main" id="{6DB753CD-20F0-45EC-8A55-2A479B3E42E0}"/>
                </a:ext>
              </a:extLst>
            </p:cNvPr>
            <p:cNvSpPr/>
            <p:nvPr/>
          </p:nvSpPr>
          <p:spPr>
            <a:xfrm flipV="1">
              <a:off x="2127661" y="423451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1" name="矩形 180">
              <a:extLst>
                <a:ext uri="{FF2B5EF4-FFF2-40B4-BE49-F238E27FC236}">
                  <a16:creationId xmlns:a16="http://schemas.microsoft.com/office/drawing/2014/main" id="{4BF62B8B-2355-4BB2-B07D-58AB757CBD0C}"/>
                </a:ext>
              </a:extLst>
            </p:cNvPr>
            <p:cNvSpPr/>
            <p:nvPr/>
          </p:nvSpPr>
          <p:spPr>
            <a:xfrm flipV="1">
              <a:off x="2011163" y="436566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2" name="矩形 181">
              <a:extLst>
                <a:ext uri="{FF2B5EF4-FFF2-40B4-BE49-F238E27FC236}">
                  <a16:creationId xmlns:a16="http://schemas.microsoft.com/office/drawing/2014/main" id="{64B934B1-CE51-447C-8CFD-A70F95311936}"/>
                </a:ext>
              </a:extLst>
            </p:cNvPr>
            <p:cNvSpPr/>
            <p:nvPr/>
          </p:nvSpPr>
          <p:spPr>
            <a:xfrm flipV="1">
              <a:off x="2011163" y="442120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3" name="矩形 182">
              <a:extLst>
                <a:ext uri="{FF2B5EF4-FFF2-40B4-BE49-F238E27FC236}">
                  <a16:creationId xmlns:a16="http://schemas.microsoft.com/office/drawing/2014/main" id="{5C967E22-63F6-4674-933D-E097D6F00C2A}"/>
                </a:ext>
              </a:extLst>
            </p:cNvPr>
            <p:cNvSpPr/>
            <p:nvPr/>
          </p:nvSpPr>
          <p:spPr>
            <a:xfrm flipV="1">
              <a:off x="2011163" y="447674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4" name="矩形 183">
              <a:extLst>
                <a:ext uri="{FF2B5EF4-FFF2-40B4-BE49-F238E27FC236}">
                  <a16:creationId xmlns:a16="http://schemas.microsoft.com/office/drawing/2014/main" id="{DFC0C8CD-B23D-4C95-8AEF-31D3858CD00D}"/>
                </a:ext>
              </a:extLst>
            </p:cNvPr>
            <p:cNvSpPr/>
            <p:nvPr/>
          </p:nvSpPr>
          <p:spPr>
            <a:xfrm flipV="1">
              <a:off x="2011163" y="45322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5" name="矩形 184">
              <a:extLst>
                <a:ext uri="{FF2B5EF4-FFF2-40B4-BE49-F238E27FC236}">
                  <a16:creationId xmlns:a16="http://schemas.microsoft.com/office/drawing/2014/main" id="{5002EB4F-B1B6-4FDA-B253-8271F6EDACA6}"/>
                </a:ext>
              </a:extLst>
            </p:cNvPr>
            <p:cNvSpPr/>
            <p:nvPr/>
          </p:nvSpPr>
          <p:spPr>
            <a:xfrm flipV="1">
              <a:off x="2127661" y="436566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6" name="矩形 185">
              <a:extLst>
                <a:ext uri="{FF2B5EF4-FFF2-40B4-BE49-F238E27FC236}">
                  <a16:creationId xmlns:a16="http://schemas.microsoft.com/office/drawing/2014/main" id="{E52D3B39-056D-47D0-B5FD-5D0494E7D4BD}"/>
                </a:ext>
              </a:extLst>
            </p:cNvPr>
            <p:cNvSpPr/>
            <p:nvPr/>
          </p:nvSpPr>
          <p:spPr>
            <a:xfrm flipV="1">
              <a:off x="2127661" y="442120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7" name="矩形 186">
              <a:extLst>
                <a:ext uri="{FF2B5EF4-FFF2-40B4-BE49-F238E27FC236}">
                  <a16:creationId xmlns:a16="http://schemas.microsoft.com/office/drawing/2014/main" id="{1550B1EA-F1B2-48F1-AC9B-A4808820ECE6}"/>
                </a:ext>
              </a:extLst>
            </p:cNvPr>
            <p:cNvSpPr/>
            <p:nvPr/>
          </p:nvSpPr>
          <p:spPr>
            <a:xfrm flipV="1">
              <a:off x="2127661" y="447674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8" name="矩形 187">
              <a:extLst>
                <a:ext uri="{FF2B5EF4-FFF2-40B4-BE49-F238E27FC236}">
                  <a16:creationId xmlns:a16="http://schemas.microsoft.com/office/drawing/2014/main" id="{AB0A2C2B-39C8-4930-AD22-AACDAFA91909}"/>
                </a:ext>
              </a:extLst>
            </p:cNvPr>
            <p:cNvSpPr/>
            <p:nvPr/>
          </p:nvSpPr>
          <p:spPr>
            <a:xfrm flipV="1">
              <a:off x="2127661" y="45322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89" name="群組 188">
            <a:extLst>
              <a:ext uri="{FF2B5EF4-FFF2-40B4-BE49-F238E27FC236}">
                <a16:creationId xmlns:a16="http://schemas.microsoft.com/office/drawing/2014/main" id="{8E427145-9738-4A7A-B4B2-E8A597126C4A}"/>
              </a:ext>
            </a:extLst>
          </p:cNvPr>
          <p:cNvGrpSpPr/>
          <p:nvPr/>
        </p:nvGrpSpPr>
        <p:grpSpPr>
          <a:xfrm>
            <a:off x="2465394" y="2863391"/>
            <a:ext cx="257446" cy="1750671"/>
            <a:chOff x="1994092" y="2841864"/>
            <a:chExt cx="257446" cy="1750671"/>
          </a:xfrm>
        </p:grpSpPr>
        <p:sp>
          <p:nvSpPr>
            <p:cNvPr id="190" name="矩形 189">
              <a:extLst>
                <a:ext uri="{FF2B5EF4-FFF2-40B4-BE49-F238E27FC236}">
                  <a16:creationId xmlns:a16="http://schemas.microsoft.com/office/drawing/2014/main" id="{CB8687F1-DFAF-4E7D-A35E-354219813138}"/>
                </a:ext>
              </a:extLst>
            </p:cNvPr>
            <p:cNvSpPr/>
            <p:nvPr/>
          </p:nvSpPr>
          <p:spPr>
            <a:xfrm>
              <a:off x="1994092" y="284186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1" name="矩形 190">
              <a:extLst>
                <a:ext uri="{FF2B5EF4-FFF2-40B4-BE49-F238E27FC236}">
                  <a16:creationId xmlns:a16="http://schemas.microsoft.com/office/drawing/2014/main" id="{47DFAFB8-394C-4C88-8082-7FD57B96BFD4}"/>
                </a:ext>
              </a:extLst>
            </p:cNvPr>
            <p:cNvSpPr/>
            <p:nvPr/>
          </p:nvSpPr>
          <p:spPr>
            <a:xfrm>
              <a:off x="1994092" y="314050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2" name="矩形 191">
              <a:extLst>
                <a:ext uri="{FF2B5EF4-FFF2-40B4-BE49-F238E27FC236}">
                  <a16:creationId xmlns:a16="http://schemas.microsoft.com/office/drawing/2014/main" id="{E37B7655-5FE0-4FBD-BB43-E4322F9AE9AD}"/>
                </a:ext>
              </a:extLst>
            </p:cNvPr>
            <p:cNvSpPr/>
            <p:nvPr/>
          </p:nvSpPr>
          <p:spPr>
            <a:xfrm>
              <a:off x="1994092" y="343915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3" name="矩形 192">
              <a:extLst>
                <a:ext uri="{FF2B5EF4-FFF2-40B4-BE49-F238E27FC236}">
                  <a16:creationId xmlns:a16="http://schemas.microsoft.com/office/drawing/2014/main" id="{12362E8E-D87B-4901-AEE2-1A3B0F192DD2}"/>
                </a:ext>
              </a:extLst>
            </p:cNvPr>
            <p:cNvSpPr/>
            <p:nvPr/>
          </p:nvSpPr>
          <p:spPr>
            <a:xfrm>
              <a:off x="1994092" y="373779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C85EB01E-7023-4744-83B6-888532355DA4}"/>
                </a:ext>
              </a:extLst>
            </p:cNvPr>
            <p:cNvSpPr/>
            <p:nvPr/>
          </p:nvSpPr>
          <p:spPr>
            <a:xfrm>
              <a:off x="1994092" y="403644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5" name="矩形 194">
              <a:extLst>
                <a:ext uri="{FF2B5EF4-FFF2-40B4-BE49-F238E27FC236}">
                  <a16:creationId xmlns:a16="http://schemas.microsoft.com/office/drawing/2014/main" id="{8DEF797B-B3C8-4016-AF94-B70418A2FF79}"/>
                </a:ext>
              </a:extLst>
            </p:cNvPr>
            <p:cNvSpPr/>
            <p:nvPr/>
          </p:nvSpPr>
          <p:spPr>
            <a:xfrm>
              <a:off x="1994092" y="433508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6" name="矩形 195">
              <a:extLst>
                <a:ext uri="{FF2B5EF4-FFF2-40B4-BE49-F238E27FC236}">
                  <a16:creationId xmlns:a16="http://schemas.microsoft.com/office/drawing/2014/main" id="{F4B1C1F9-2619-4A59-8FDD-2FD30C3D90D9}"/>
                </a:ext>
              </a:extLst>
            </p:cNvPr>
            <p:cNvSpPr/>
            <p:nvPr/>
          </p:nvSpPr>
          <p:spPr>
            <a:xfrm flipV="1">
              <a:off x="2011163" y="286799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9B43C859-9A90-4561-945B-C17B0576022A}"/>
                </a:ext>
              </a:extLst>
            </p:cNvPr>
            <p:cNvSpPr/>
            <p:nvPr/>
          </p:nvSpPr>
          <p:spPr>
            <a:xfrm flipV="1">
              <a:off x="2011163" y="292352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8" name="矩形 197">
              <a:extLst>
                <a:ext uri="{FF2B5EF4-FFF2-40B4-BE49-F238E27FC236}">
                  <a16:creationId xmlns:a16="http://schemas.microsoft.com/office/drawing/2014/main" id="{DFC67E59-F869-4AAA-9BF6-13B517CDC7B2}"/>
                </a:ext>
              </a:extLst>
            </p:cNvPr>
            <p:cNvSpPr/>
            <p:nvPr/>
          </p:nvSpPr>
          <p:spPr>
            <a:xfrm flipV="1">
              <a:off x="2011163" y="297906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9" name="矩形 198">
              <a:extLst>
                <a:ext uri="{FF2B5EF4-FFF2-40B4-BE49-F238E27FC236}">
                  <a16:creationId xmlns:a16="http://schemas.microsoft.com/office/drawing/2014/main" id="{37C8F345-E9F9-495A-BE43-7E26249044A0}"/>
                </a:ext>
              </a:extLst>
            </p:cNvPr>
            <p:cNvSpPr/>
            <p:nvPr/>
          </p:nvSpPr>
          <p:spPr>
            <a:xfrm flipV="1">
              <a:off x="2011163" y="303459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0" name="矩形 199">
              <a:extLst>
                <a:ext uri="{FF2B5EF4-FFF2-40B4-BE49-F238E27FC236}">
                  <a16:creationId xmlns:a16="http://schemas.microsoft.com/office/drawing/2014/main" id="{7F14BECD-8A81-44EF-A18E-EDAED68DC83A}"/>
                </a:ext>
              </a:extLst>
            </p:cNvPr>
            <p:cNvSpPr/>
            <p:nvPr/>
          </p:nvSpPr>
          <p:spPr>
            <a:xfrm flipV="1">
              <a:off x="2127661" y="286799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1" name="矩形 200">
              <a:extLst>
                <a:ext uri="{FF2B5EF4-FFF2-40B4-BE49-F238E27FC236}">
                  <a16:creationId xmlns:a16="http://schemas.microsoft.com/office/drawing/2014/main" id="{7269BC35-E785-40BB-A145-60DDABE32F66}"/>
                </a:ext>
              </a:extLst>
            </p:cNvPr>
            <p:cNvSpPr/>
            <p:nvPr/>
          </p:nvSpPr>
          <p:spPr>
            <a:xfrm flipV="1">
              <a:off x="2127661" y="292352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2" name="矩形 201">
              <a:extLst>
                <a:ext uri="{FF2B5EF4-FFF2-40B4-BE49-F238E27FC236}">
                  <a16:creationId xmlns:a16="http://schemas.microsoft.com/office/drawing/2014/main" id="{83F5B265-C3AC-44F4-89C5-A8E7BB75E5B2}"/>
                </a:ext>
              </a:extLst>
            </p:cNvPr>
            <p:cNvSpPr/>
            <p:nvPr/>
          </p:nvSpPr>
          <p:spPr>
            <a:xfrm flipV="1">
              <a:off x="2127661" y="297906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3" name="矩形 202">
              <a:extLst>
                <a:ext uri="{FF2B5EF4-FFF2-40B4-BE49-F238E27FC236}">
                  <a16:creationId xmlns:a16="http://schemas.microsoft.com/office/drawing/2014/main" id="{EF519011-ACCB-4C74-8DB6-7EE6C7365A0E}"/>
                </a:ext>
              </a:extLst>
            </p:cNvPr>
            <p:cNvSpPr/>
            <p:nvPr/>
          </p:nvSpPr>
          <p:spPr>
            <a:xfrm flipV="1">
              <a:off x="2127661" y="303459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4" name="矩形 203">
              <a:extLst>
                <a:ext uri="{FF2B5EF4-FFF2-40B4-BE49-F238E27FC236}">
                  <a16:creationId xmlns:a16="http://schemas.microsoft.com/office/drawing/2014/main" id="{0BC43003-75F8-407A-B787-D1D2F5AEC15A}"/>
                </a:ext>
              </a:extLst>
            </p:cNvPr>
            <p:cNvSpPr/>
            <p:nvPr/>
          </p:nvSpPr>
          <p:spPr>
            <a:xfrm flipV="1">
              <a:off x="2011163" y="317058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5" name="矩形 204">
              <a:extLst>
                <a:ext uri="{FF2B5EF4-FFF2-40B4-BE49-F238E27FC236}">
                  <a16:creationId xmlns:a16="http://schemas.microsoft.com/office/drawing/2014/main" id="{D0CA7039-7644-4E61-B3C3-65685DC2A663}"/>
                </a:ext>
              </a:extLst>
            </p:cNvPr>
            <p:cNvSpPr/>
            <p:nvPr/>
          </p:nvSpPr>
          <p:spPr>
            <a:xfrm flipV="1">
              <a:off x="2011163" y="322611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6" name="矩形 205">
              <a:extLst>
                <a:ext uri="{FF2B5EF4-FFF2-40B4-BE49-F238E27FC236}">
                  <a16:creationId xmlns:a16="http://schemas.microsoft.com/office/drawing/2014/main" id="{A01D82B5-F2EA-4A21-8689-B608D4189882}"/>
                </a:ext>
              </a:extLst>
            </p:cNvPr>
            <p:cNvSpPr/>
            <p:nvPr/>
          </p:nvSpPr>
          <p:spPr>
            <a:xfrm flipV="1">
              <a:off x="2011163" y="32816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7" name="矩形 206">
              <a:extLst>
                <a:ext uri="{FF2B5EF4-FFF2-40B4-BE49-F238E27FC236}">
                  <a16:creationId xmlns:a16="http://schemas.microsoft.com/office/drawing/2014/main" id="{08EA5D2B-9F58-4F71-BB46-8BE15CDF5B6D}"/>
                </a:ext>
              </a:extLst>
            </p:cNvPr>
            <p:cNvSpPr/>
            <p:nvPr/>
          </p:nvSpPr>
          <p:spPr>
            <a:xfrm flipV="1">
              <a:off x="2011163" y="333718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8" name="矩形 207">
              <a:extLst>
                <a:ext uri="{FF2B5EF4-FFF2-40B4-BE49-F238E27FC236}">
                  <a16:creationId xmlns:a16="http://schemas.microsoft.com/office/drawing/2014/main" id="{F1769A50-C23C-464F-AC16-79DB04F49FD8}"/>
                </a:ext>
              </a:extLst>
            </p:cNvPr>
            <p:cNvSpPr/>
            <p:nvPr/>
          </p:nvSpPr>
          <p:spPr>
            <a:xfrm flipV="1">
              <a:off x="2127661" y="317058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899501AF-E848-4FFD-BE41-CB46FC72D025}"/>
                </a:ext>
              </a:extLst>
            </p:cNvPr>
            <p:cNvSpPr/>
            <p:nvPr/>
          </p:nvSpPr>
          <p:spPr>
            <a:xfrm flipV="1">
              <a:off x="2127661" y="322611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0" name="矩形 209">
              <a:extLst>
                <a:ext uri="{FF2B5EF4-FFF2-40B4-BE49-F238E27FC236}">
                  <a16:creationId xmlns:a16="http://schemas.microsoft.com/office/drawing/2014/main" id="{EEA403A5-354A-4230-9A08-3E6F241EFAB8}"/>
                </a:ext>
              </a:extLst>
            </p:cNvPr>
            <p:cNvSpPr/>
            <p:nvPr/>
          </p:nvSpPr>
          <p:spPr>
            <a:xfrm flipV="1">
              <a:off x="2127661" y="32816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1" name="矩形 210">
              <a:extLst>
                <a:ext uri="{FF2B5EF4-FFF2-40B4-BE49-F238E27FC236}">
                  <a16:creationId xmlns:a16="http://schemas.microsoft.com/office/drawing/2014/main" id="{0BFA520D-DDBF-4E68-B775-F1D783C114EB}"/>
                </a:ext>
              </a:extLst>
            </p:cNvPr>
            <p:cNvSpPr/>
            <p:nvPr/>
          </p:nvSpPr>
          <p:spPr>
            <a:xfrm flipV="1">
              <a:off x="2127661" y="333718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2" name="矩形 211">
              <a:extLst>
                <a:ext uri="{FF2B5EF4-FFF2-40B4-BE49-F238E27FC236}">
                  <a16:creationId xmlns:a16="http://schemas.microsoft.com/office/drawing/2014/main" id="{B506BC78-9DFA-43AD-AD99-D980FCD349CA}"/>
                </a:ext>
              </a:extLst>
            </p:cNvPr>
            <p:cNvSpPr/>
            <p:nvPr/>
          </p:nvSpPr>
          <p:spPr>
            <a:xfrm flipV="1">
              <a:off x="2011163" y="346704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3" name="矩形 212">
              <a:extLst>
                <a:ext uri="{FF2B5EF4-FFF2-40B4-BE49-F238E27FC236}">
                  <a16:creationId xmlns:a16="http://schemas.microsoft.com/office/drawing/2014/main" id="{414A4741-D4FA-4562-A1E3-FD9827E402F7}"/>
                </a:ext>
              </a:extLst>
            </p:cNvPr>
            <p:cNvSpPr/>
            <p:nvPr/>
          </p:nvSpPr>
          <p:spPr>
            <a:xfrm flipV="1">
              <a:off x="2011163" y="352257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4" name="矩形 213">
              <a:extLst>
                <a:ext uri="{FF2B5EF4-FFF2-40B4-BE49-F238E27FC236}">
                  <a16:creationId xmlns:a16="http://schemas.microsoft.com/office/drawing/2014/main" id="{AC21D326-4A3D-4ED6-A397-1F2B882F4E87}"/>
                </a:ext>
              </a:extLst>
            </p:cNvPr>
            <p:cNvSpPr/>
            <p:nvPr/>
          </p:nvSpPr>
          <p:spPr>
            <a:xfrm flipV="1">
              <a:off x="2011163" y="357811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5" name="矩形 214">
              <a:extLst>
                <a:ext uri="{FF2B5EF4-FFF2-40B4-BE49-F238E27FC236}">
                  <a16:creationId xmlns:a16="http://schemas.microsoft.com/office/drawing/2014/main" id="{838FB9B4-D669-442A-9703-2389EBC63CF7}"/>
                </a:ext>
              </a:extLst>
            </p:cNvPr>
            <p:cNvSpPr/>
            <p:nvPr/>
          </p:nvSpPr>
          <p:spPr>
            <a:xfrm flipV="1">
              <a:off x="2011163" y="363364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6" name="矩形 215">
              <a:extLst>
                <a:ext uri="{FF2B5EF4-FFF2-40B4-BE49-F238E27FC236}">
                  <a16:creationId xmlns:a16="http://schemas.microsoft.com/office/drawing/2014/main" id="{57064B91-72F0-45C4-8F22-C1BA28444A4B}"/>
                </a:ext>
              </a:extLst>
            </p:cNvPr>
            <p:cNvSpPr/>
            <p:nvPr/>
          </p:nvSpPr>
          <p:spPr>
            <a:xfrm flipV="1">
              <a:off x="2127661" y="346704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7" name="矩形 216">
              <a:extLst>
                <a:ext uri="{FF2B5EF4-FFF2-40B4-BE49-F238E27FC236}">
                  <a16:creationId xmlns:a16="http://schemas.microsoft.com/office/drawing/2014/main" id="{953B474C-4A7C-4469-9660-6BBDDF21929C}"/>
                </a:ext>
              </a:extLst>
            </p:cNvPr>
            <p:cNvSpPr/>
            <p:nvPr/>
          </p:nvSpPr>
          <p:spPr>
            <a:xfrm flipV="1">
              <a:off x="2127661" y="352257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8" name="矩形 217">
              <a:extLst>
                <a:ext uri="{FF2B5EF4-FFF2-40B4-BE49-F238E27FC236}">
                  <a16:creationId xmlns:a16="http://schemas.microsoft.com/office/drawing/2014/main" id="{52A0A17E-E3B9-4E07-8619-F901B9E7914F}"/>
                </a:ext>
              </a:extLst>
            </p:cNvPr>
            <p:cNvSpPr/>
            <p:nvPr/>
          </p:nvSpPr>
          <p:spPr>
            <a:xfrm flipV="1">
              <a:off x="2127661" y="357811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9" name="矩形 218">
              <a:extLst>
                <a:ext uri="{FF2B5EF4-FFF2-40B4-BE49-F238E27FC236}">
                  <a16:creationId xmlns:a16="http://schemas.microsoft.com/office/drawing/2014/main" id="{BD8709F4-DC54-41BF-B79C-B2E066FE707C}"/>
                </a:ext>
              </a:extLst>
            </p:cNvPr>
            <p:cNvSpPr/>
            <p:nvPr/>
          </p:nvSpPr>
          <p:spPr>
            <a:xfrm flipV="1">
              <a:off x="2127661" y="363364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0" name="矩形 219">
              <a:extLst>
                <a:ext uri="{FF2B5EF4-FFF2-40B4-BE49-F238E27FC236}">
                  <a16:creationId xmlns:a16="http://schemas.microsoft.com/office/drawing/2014/main" id="{8CFC9253-B761-41EF-B6A1-B3A51650B586}"/>
                </a:ext>
              </a:extLst>
            </p:cNvPr>
            <p:cNvSpPr/>
            <p:nvPr/>
          </p:nvSpPr>
          <p:spPr>
            <a:xfrm flipV="1">
              <a:off x="2011163" y="375996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1" name="矩形 220">
              <a:extLst>
                <a:ext uri="{FF2B5EF4-FFF2-40B4-BE49-F238E27FC236}">
                  <a16:creationId xmlns:a16="http://schemas.microsoft.com/office/drawing/2014/main" id="{DB3D474F-DDA5-4AAB-9DF2-E2D734280E55}"/>
                </a:ext>
              </a:extLst>
            </p:cNvPr>
            <p:cNvSpPr/>
            <p:nvPr/>
          </p:nvSpPr>
          <p:spPr>
            <a:xfrm flipV="1">
              <a:off x="2011163" y="381550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2" name="矩形 221">
              <a:extLst>
                <a:ext uri="{FF2B5EF4-FFF2-40B4-BE49-F238E27FC236}">
                  <a16:creationId xmlns:a16="http://schemas.microsoft.com/office/drawing/2014/main" id="{2B79D090-9CFA-40E7-AFAB-E0F37052E9B6}"/>
                </a:ext>
              </a:extLst>
            </p:cNvPr>
            <p:cNvSpPr/>
            <p:nvPr/>
          </p:nvSpPr>
          <p:spPr>
            <a:xfrm flipV="1">
              <a:off x="2011163" y="387104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3" name="矩形 222">
              <a:extLst>
                <a:ext uri="{FF2B5EF4-FFF2-40B4-BE49-F238E27FC236}">
                  <a16:creationId xmlns:a16="http://schemas.microsoft.com/office/drawing/2014/main" id="{CBC3AFFC-5243-4534-AD7E-A6185B346F90}"/>
                </a:ext>
              </a:extLst>
            </p:cNvPr>
            <p:cNvSpPr/>
            <p:nvPr/>
          </p:nvSpPr>
          <p:spPr>
            <a:xfrm flipV="1">
              <a:off x="2011163" y="39265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4" name="矩形 223">
              <a:extLst>
                <a:ext uri="{FF2B5EF4-FFF2-40B4-BE49-F238E27FC236}">
                  <a16:creationId xmlns:a16="http://schemas.microsoft.com/office/drawing/2014/main" id="{C9314E39-6C41-41C2-AB26-9B39309D2A02}"/>
                </a:ext>
              </a:extLst>
            </p:cNvPr>
            <p:cNvSpPr/>
            <p:nvPr/>
          </p:nvSpPr>
          <p:spPr>
            <a:xfrm flipV="1">
              <a:off x="2127661" y="375996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5" name="矩形 224">
              <a:extLst>
                <a:ext uri="{FF2B5EF4-FFF2-40B4-BE49-F238E27FC236}">
                  <a16:creationId xmlns:a16="http://schemas.microsoft.com/office/drawing/2014/main" id="{95CCE764-F83F-4610-A118-400850E5AF7C}"/>
                </a:ext>
              </a:extLst>
            </p:cNvPr>
            <p:cNvSpPr/>
            <p:nvPr/>
          </p:nvSpPr>
          <p:spPr>
            <a:xfrm flipV="1">
              <a:off x="2127661" y="381550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6" name="矩形 225">
              <a:extLst>
                <a:ext uri="{FF2B5EF4-FFF2-40B4-BE49-F238E27FC236}">
                  <a16:creationId xmlns:a16="http://schemas.microsoft.com/office/drawing/2014/main" id="{9FAA5614-0E90-442F-86A6-837481B7AB42}"/>
                </a:ext>
              </a:extLst>
            </p:cNvPr>
            <p:cNvSpPr/>
            <p:nvPr/>
          </p:nvSpPr>
          <p:spPr>
            <a:xfrm flipV="1">
              <a:off x="2127661" y="387104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7" name="矩形 226">
              <a:extLst>
                <a:ext uri="{FF2B5EF4-FFF2-40B4-BE49-F238E27FC236}">
                  <a16:creationId xmlns:a16="http://schemas.microsoft.com/office/drawing/2014/main" id="{8AC0C445-430B-48A9-A7AC-5E5FCA66F63D}"/>
                </a:ext>
              </a:extLst>
            </p:cNvPr>
            <p:cNvSpPr/>
            <p:nvPr/>
          </p:nvSpPr>
          <p:spPr>
            <a:xfrm flipV="1">
              <a:off x="2127661" y="39265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8" name="矩形 227">
              <a:extLst>
                <a:ext uri="{FF2B5EF4-FFF2-40B4-BE49-F238E27FC236}">
                  <a16:creationId xmlns:a16="http://schemas.microsoft.com/office/drawing/2014/main" id="{2267EC68-7327-4D5E-B41B-B27A4EC8BBBE}"/>
                </a:ext>
              </a:extLst>
            </p:cNvPr>
            <p:cNvSpPr/>
            <p:nvPr/>
          </p:nvSpPr>
          <p:spPr>
            <a:xfrm flipV="1">
              <a:off x="2011163" y="406790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9" name="矩形 228">
              <a:extLst>
                <a:ext uri="{FF2B5EF4-FFF2-40B4-BE49-F238E27FC236}">
                  <a16:creationId xmlns:a16="http://schemas.microsoft.com/office/drawing/2014/main" id="{8E896B9D-DCE3-401B-BCCB-F5C442F1BD0B}"/>
                </a:ext>
              </a:extLst>
            </p:cNvPr>
            <p:cNvSpPr/>
            <p:nvPr/>
          </p:nvSpPr>
          <p:spPr>
            <a:xfrm flipV="1">
              <a:off x="2011163" y="412344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0" name="矩形 229">
              <a:extLst>
                <a:ext uri="{FF2B5EF4-FFF2-40B4-BE49-F238E27FC236}">
                  <a16:creationId xmlns:a16="http://schemas.microsoft.com/office/drawing/2014/main" id="{65BAACF9-BCDE-4CA0-9937-084608BF0EEF}"/>
                </a:ext>
              </a:extLst>
            </p:cNvPr>
            <p:cNvSpPr/>
            <p:nvPr/>
          </p:nvSpPr>
          <p:spPr>
            <a:xfrm flipV="1">
              <a:off x="2011163" y="417897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1" name="矩形 230">
              <a:extLst>
                <a:ext uri="{FF2B5EF4-FFF2-40B4-BE49-F238E27FC236}">
                  <a16:creationId xmlns:a16="http://schemas.microsoft.com/office/drawing/2014/main" id="{B145FEFE-2139-45E6-9516-6BF238A3BD29}"/>
                </a:ext>
              </a:extLst>
            </p:cNvPr>
            <p:cNvSpPr/>
            <p:nvPr/>
          </p:nvSpPr>
          <p:spPr>
            <a:xfrm flipV="1">
              <a:off x="2011163" y="423451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2" name="矩形 231">
              <a:extLst>
                <a:ext uri="{FF2B5EF4-FFF2-40B4-BE49-F238E27FC236}">
                  <a16:creationId xmlns:a16="http://schemas.microsoft.com/office/drawing/2014/main" id="{23B6ADB2-3C44-4A4D-A46A-8890575E3C50}"/>
                </a:ext>
              </a:extLst>
            </p:cNvPr>
            <p:cNvSpPr/>
            <p:nvPr/>
          </p:nvSpPr>
          <p:spPr>
            <a:xfrm flipV="1">
              <a:off x="2127661" y="406790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3" name="矩形 232">
              <a:extLst>
                <a:ext uri="{FF2B5EF4-FFF2-40B4-BE49-F238E27FC236}">
                  <a16:creationId xmlns:a16="http://schemas.microsoft.com/office/drawing/2014/main" id="{97105060-055F-4015-9218-4E263061E09E}"/>
                </a:ext>
              </a:extLst>
            </p:cNvPr>
            <p:cNvSpPr/>
            <p:nvPr/>
          </p:nvSpPr>
          <p:spPr>
            <a:xfrm flipV="1">
              <a:off x="2127661" y="412344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4" name="矩形 233">
              <a:extLst>
                <a:ext uri="{FF2B5EF4-FFF2-40B4-BE49-F238E27FC236}">
                  <a16:creationId xmlns:a16="http://schemas.microsoft.com/office/drawing/2014/main" id="{F32D1173-C974-4BF7-AB2B-B3AA31652BE8}"/>
                </a:ext>
              </a:extLst>
            </p:cNvPr>
            <p:cNvSpPr/>
            <p:nvPr/>
          </p:nvSpPr>
          <p:spPr>
            <a:xfrm flipV="1">
              <a:off x="2127661" y="417897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5" name="矩形 234">
              <a:extLst>
                <a:ext uri="{FF2B5EF4-FFF2-40B4-BE49-F238E27FC236}">
                  <a16:creationId xmlns:a16="http://schemas.microsoft.com/office/drawing/2014/main" id="{C55325BF-9998-4C9E-9C47-0E91D6E64738}"/>
                </a:ext>
              </a:extLst>
            </p:cNvPr>
            <p:cNvSpPr/>
            <p:nvPr/>
          </p:nvSpPr>
          <p:spPr>
            <a:xfrm flipV="1">
              <a:off x="2127661" y="423451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6" name="矩形 235">
              <a:extLst>
                <a:ext uri="{FF2B5EF4-FFF2-40B4-BE49-F238E27FC236}">
                  <a16:creationId xmlns:a16="http://schemas.microsoft.com/office/drawing/2014/main" id="{506B0F07-6752-4C5B-B4E0-4B4BD8434AF5}"/>
                </a:ext>
              </a:extLst>
            </p:cNvPr>
            <p:cNvSpPr/>
            <p:nvPr/>
          </p:nvSpPr>
          <p:spPr>
            <a:xfrm flipV="1">
              <a:off x="2011163" y="436566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7" name="矩形 236">
              <a:extLst>
                <a:ext uri="{FF2B5EF4-FFF2-40B4-BE49-F238E27FC236}">
                  <a16:creationId xmlns:a16="http://schemas.microsoft.com/office/drawing/2014/main" id="{AA14CA27-C9E0-460F-916D-E9073FE8DD94}"/>
                </a:ext>
              </a:extLst>
            </p:cNvPr>
            <p:cNvSpPr/>
            <p:nvPr/>
          </p:nvSpPr>
          <p:spPr>
            <a:xfrm flipV="1">
              <a:off x="2011163" y="442120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8" name="矩形 237">
              <a:extLst>
                <a:ext uri="{FF2B5EF4-FFF2-40B4-BE49-F238E27FC236}">
                  <a16:creationId xmlns:a16="http://schemas.microsoft.com/office/drawing/2014/main" id="{3F3BB3C9-526D-4795-A502-2A9710EC186F}"/>
                </a:ext>
              </a:extLst>
            </p:cNvPr>
            <p:cNvSpPr/>
            <p:nvPr/>
          </p:nvSpPr>
          <p:spPr>
            <a:xfrm flipV="1">
              <a:off x="2011163" y="447674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1C08C925-5CB1-4C86-928B-84CB0B455B0E}"/>
                </a:ext>
              </a:extLst>
            </p:cNvPr>
            <p:cNvSpPr/>
            <p:nvPr/>
          </p:nvSpPr>
          <p:spPr>
            <a:xfrm flipV="1">
              <a:off x="2011163" y="45322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72757A06-122C-4139-9EF4-82964439A6F6}"/>
                </a:ext>
              </a:extLst>
            </p:cNvPr>
            <p:cNvSpPr/>
            <p:nvPr/>
          </p:nvSpPr>
          <p:spPr>
            <a:xfrm flipV="1">
              <a:off x="2127661" y="436566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1" name="矩形 240">
              <a:extLst>
                <a:ext uri="{FF2B5EF4-FFF2-40B4-BE49-F238E27FC236}">
                  <a16:creationId xmlns:a16="http://schemas.microsoft.com/office/drawing/2014/main" id="{24E53A78-0CF4-472D-A114-3FCCE8CCC451}"/>
                </a:ext>
              </a:extLst>
            </p:cNvPr>
            <p:cNvSpPr/>
            <p:nvPr/>
          </p:nvSpPr>
          <p:spPr>
            <a:xfrm flipV="1">
              <a:off x="2127661" y="442120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2" name="矩形 241">
              <a:extLst>
                <a:ext uri="{FF2B5EF4-FFF2-40B4-BE49-F238E27FC236}">
                  <a16:creationId xmlns:a16="http://schemas.microsoft.com/office/drawing/2014/main" id="{E6833EA7-069A-40B5-8B2E-469F3074944B}"/>
                </a:ext>
              </a:extLst>
            </p:cNvPr>
            <p:cNvSpPr/>
            <p:nvPr/>
          </p:nvSpPr>
          <p:spPr>
            <a:xfrm flipV="1">
              <a:off x="2127661" y="447674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3" name="矩形 242">
              <a:extLst>
                <a:ext uri="{FF2B5EF4-FFF2-40B4-BE49-F238E27FC236}">
                  <a16:creationId xmlns:a16="http://schemas.microsoft.com/office/drawing/2014/main" id="{0F011EA3-18AE-4B43-8F4C-86B6CFEDD173}"/>
                </a:ext>
              </a:extLst>
            </p:cNvPr>
            <p:cNvSpPr/>
            <p:nvPr/>
          </p:nvSpPr>
          <p:spPr>
            <a:xfrm flipV="1">
              <a:off x="2127661" y="45322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0" name="矩形 249">
            <a:extLst>
              <a:ext uri="{FF2B5EF4-FFF2-40B4-BE49-F238E27FC236}">
                <a16:creationId xmlns:a16="http://schemas.microsoft.com/office/drawing/2014/main" id="{FCD732FA-F471-4CCF-A0E3-CDB256CA1A63}"/>
              </a:ext>
            </a:extLst>
          </p:cNvPr>
          <p:cNvSpPr/>
          <p:nvPr/>
        </p:nvSpPr>
        <p:spPr>
          <a:xfrm>
            <a:off x="2957652" y="2992899"/>
            <a:ext cx="202533" cy="202533"/>
          </a:xfrm>
          <a:prstGeom prst="rect">
            <a:avLst/>
          </a:prstGeom>
          <a:solidFill>
            <a:srgbClr val="215968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9" name="矩形 298">
            <a:extLst>
              <a:ext uri="{FF2B5EF4-FFF2-40B4-BE49-F238E27FC236}">
                <a16:creationId xmlns:a16="http://schemas.microsoft.com/office/drawing/2014/main" id="{CAB1D8AA-FC0D-497D-8E82-98132960779C}"/>
              </a:ext>
            </a:extLst>
          </p:cNvPr>
          <p:cNvSpPr/>
          <p:nvPr/>
        </p:nvSpPr>
        <p:spPr>
          <a:xfrm>
            <a:off x="2957652" y="2778698"/>
            <a:ext cx="202533" cy="2025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0" name="文字方塊 299">
            <a:extLst>
              <a:ext uri="{FF2B5EF4-FFF2-40B4-BE49-F238E27FC236}">
                <a16:creationId xmlns:a16="http://schemas.microsoft.com/office/drawing/2014/main" id="{FC2C5008-1C52-4B2D-AA60-7F3A486808A9}"/>
              </a:ext>
            </a:extLst>
          </p:cNvPr>
          <p:cNvSpPr txBox="1"/>
          <p:nvPr/>
        </p:nvSpPr>
        <p:spPr>
          <a:xfrm>
            <a:off x="3131573" y="2772045"/>
            <a:ext cx="475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Block</a:t>
            </a:r>
            <a:endParaRPr lang="zh-TW" altLang="en-US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1" name="文字方塊 300">
            <a:extLst>
              <a:ext uri="{FF2B5EF4-FFF2-40B4-BE49-F238E27FC236}">
                <a16:creationId xmlns:a16="http://schemas.microsoft.com/office/drawing/2014/main" id="{74EDCBD7-9149-4982-A7BA-38163F5CBD77}"/>
              </a:ext>
            </a:extLst>
          </p:cNvPr>
          <p:cNvSpPr txBox="1"/>
          <p:nvPr/>
        </p:nvSpPr>
        <p:spPr>
          <a:xfrm>
            <a:off x="3131573" y="2986542"/>
            <a:ext cx="475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Page</a:t>
            </a:r>
            <a:endParaRPr lang="zh-TW" altLang="en-US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BC88123E-8221-44ED-85A5-005155BCF4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57694" y="3370697"/>
            <a:ext cx="2483199" cy="8575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89440"/>
      </p:ext>
    </p:extLst>
  </p:cSld>
  <p:clrMapOvr>
    <a:masterClrMapping/>
  </p:clrMapOvr>
</p:sld>
</file>

<file path=ppt/theme/theme1.xml><?xml version="1.0" encoding="utf-8"?>
<a:theme xmlns:a="http://schemas.openxmlformats.org/drawingml/2006/main" name="ZH_062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H_0628" id="{D7F39648-A691-4556-80C0-50B0451243FA}" vid="{C9A5A044-D984-4E68-A736-118A98D30985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4526</Words>
  <Application>Microsoft Office PowerPoint</Application>
  <PresentationFormat>如螢幕大小 (16:9)</PresentationFormat>
  <Paragraphs>997</Paragraphs>
  <Slides>67</Slides>
  <Notes>62</Notes>
  <HiddenSlides>1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67</vt:i4>
      </vt:variant>
    </vt:vector>
  </HeadingPairs>
  <TitlesOfParts>
    <vt:vector size="77" baseType="lpstr">
      <vt:lpstr>Microsoft YaHei</vt:lpstr>
      <vt:lpstr>Microsoft YaHei UI</vt:lpstr>
      <vt:lpstr>Noto Sans Symbols</vt:lpstr>
      <vt:lpstr>微軟正黑體</vt:lpstr>
      <vt:lpstr>微軟正黑體</vt:lpstr>
      <vt:lpstr>Arial</vt:lpstr>
      <vt:lpstr>Calibri</vt:lpstr>
      <vt:lpstr>Verdana</vt:lpstr>
      <vt:lpstr>Wingdings</vt:lpstr>
      <vt:lpstr>ZH_0628</vt:lpstr>
      <vt:lpstr>Dive Deep Into Storage Technology</vt:lpstr>
      <vt:lpstr>Boost efficiency with 10GbE Networking</vt:lpstr>
      <vt:lpstr>Software-defined Additional SSD Over-provisioning and  Advanced SSD Cache</vt:lpstr>
      <vt:lpstr>SSD Awareness Storage: Software-defined SSD Additional Over-provisioning SSD Write-only Cache SSD Cache Supports  Single/RAID  0/1/5/6/10</vt:lpstr>
      <vt:lpstr>PowerPoint 簡報</vt:lpstr>
      <vt:lpstr>SSD Usage in Network Attach Storage</vt:lpstr>
      <vt:lpstr>QNAP SSD Global Cache and Qtier</vt:lpstr>
      <vt:lpstr>When SSD Cache Performance Degraded</vt:lpstr>
      <vt:lpstr>The SSD Works Differently from HDD</vt:lpstr>
      <vt:lpstr> Different SSDs have Different Performance!</vt:lpstr>
      <vt:lpstr>SSD Internal Over-provisioning  </vt:lpstr>
      <vt:lpstr>How Over-provisioning can Affect SSD Performance and Endurance (1) </vt:lpstr>
      <vt:lpstr>How Over-provisioning can Affect SSD Performance and Endurance (2) </vt:lpstr>
      <vt:lpstr>How Over-provisioning can Affect SSD Performance and Endurance (2) </vt:lpstr>
      <vt:lpstr>How Over-provisioning can Affect SSD Performance and Endurance (3) </vt:lpstr>
      <vt:lpstr>How Over-provisioning can Effect SSD Performance and Endurance (4) </vt:lpstr>
      <vt:lpstr>SSD Additional Over-provisioning effect on performance  </vt:lpstr>
      <vt:lpstr>QNAP Software-defined SSD Additional  Over-Provisioning</vt:lpstr>
      <vt:lpstr>The Advantage of Software-defined Over-provisioning </vt:lpstr>
      <vt:lpstr>Configure the Software-defined  SSD Additional Over-provisioning </vt:lpstr>
      <vt:lpstr>Choose SSD is Hard, Choose QNAP is Simple</vt:lpstr>
      <vt:lpstr>Is All SSD Support / Require The additional Over-provisioning?</vt:lpstr>
      <vt:lpstr>Use SSD Profiling Tool to measure the  Best Additional OP Amount On Your NAS</vt:lpstr>
      <vt:lpstr>PowerPoint 簡報</vt:lpstr>
      <vt:lpstr>In Intensive Write Environment,  SSD Over-provisioning is a Must</vt:lpstr>
      <vt:lpstr>QNAP Global SSD Cache</vt:lpstr>
      <vt:lpstr>The Write-only Cache Increase ROI of  SSD Cache with high Writing Demand</vt:lpstr>
      <vt:lpstr>Combining Write-only Cache &amp;  Over-provisioning with All Flash Storage </vt:lpstr>
      <vt:lpstr>SSD Cache Support RAID 5/6 Increase ROI for Read-only Cache</vt:lpstr>
      <vt:lpstr>Create SSD Cache With RAID 5/6 </vt:lpstr>
      <vt:lpstr>QNAP NAS Provide the  Most Flexible SSD Cache Settings</vt:lpstr>
      <vt:lpstr>SSD Cache or Qtier™, Which is Better?</vt:lpstr>
      <vt:lpstr>Storage Structure Change  For Snapshots to Include Cache Content</vt:lpstr>
      <vt:lpstr>Storage Space Management and Monitoring</vt:lpstr>
      <vt:lpstr>PowerPoint 簡報</vt:lpstr>
      <vt:lpstr>PowerPoint 簡報</vt:lpstr>
      <vt:lpstr>QNAP Flexibility Storage Configuration</vt:lpstr>
      <vt:lpstr>In the Past, Space Allocation Need to be Careful</vt:lpstr>
      <vt:lpstr>Introduce Resize Volume Wizard </vt:lpstr>
      <vt:lpstr>3 Three Steps to Reduce  the Volume Space</vt:lpstr>
      <vt:lpstr>PowerPoint 簡報</vt:lpstr>
      <vt:lpstr>Convert Thin Volume Back to Thick</vt:lpstr>
      <vt:lpstr>Using File Station to Control  Encrypted Volume</vt:lpstr>
      <vt:lpstr>VJBOD Support RoCE-based iSER</vt:lpstr>
      <vt:lpstr>What is iSER (iSCSI Extensions for RDMA)</vt:lpstr>
      <vt:lpstr>Using iSER to Increase VJBOD Performance </vt:lpstr>
      <vt:lpstr>Easily Enable iSER Connection For VJBOD</vt:lpstr>
      <vt:lpstr>PowerPoint 簡報</vt:lpstr>
      <vt:lpstr>How to Intelligently Monitor Disk Condition</vt:lpstr>
      <vt:lpstr>Seagate IronWolf Health Management</vt:lpstr>
      <vt:lpstr>QNAP X Seagate Exclusive Functions </vt:lpstr>
      <vt:lpstr>Snapshot Remote Restore and Export/Import</vt:lpstr>
      <vt:lpstr>PowerPoint 簡報</vt:lpstr>
      <vt:lpstr>PowerPoint 簡報</vt:lpstr>
      <vt:lpstr>Business Need Shorter RTO!</vt:lpstr>
      <vt:lpstr>Restore From Remote Snapshot Vault</vt:lpstr>
      <vt:lpstr>Support 3 Types of Restoring</vt:lpstr>
      <vt:lpstr>PowerPoint 簡報</vt:lpstr>
      <vt:lpstr>The Forth Way: Snapshot Export/Import </vt:lpstr>
      <vt:lpstr>Multiple Restore Solutions  For File Server or iSCSI Storage</vt:lpstr>
      <vt:lpstr>Drastically Reduce Recover  Time With 10GbE Network</vt:lpstr>
      <vt:lpstr>Why First Snapshot Replica Take Longer Time?</vt:lpstr>
      <vt:lpstr>Snapshot Replica Support Export/Import </vt:lpstr>
      <vt:lpstr> iSCSI LUN Support Export/Import</vt:lpstr>
      <vt:lpstr>Work Smart With the Snapshot Replica</vt:lpstr>
      <vt:lpstr>Work Smarter in the Age of Speed!</vt:lpstr>
      <vt:lpstr>QNAP NAS Is Your Best Choose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Coco Chiang</dc:creator>
  <cp:lastModifiedBy>亞彣 蔡</cp:lastModifiedBy>
  <cp:revision>83</cp:revision>
  <dcterms:modified xsi:type="dcterms:W3CDTF">2018-07-13T07:40:58Z</dcterms:modified>
</cp:coreProperties>
</file>