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0"/>
  </p:notesMasterIdLst>
  <p:sldIdLst>
    <p:sldId id="289" r:id="rId2"/>
    <p:sldId id="256" r:id="rId3"/>
    <p:sldId id="282" r:id="rId4"/>
    <p:sldId id="274" r:id="rId5"/>
    <p:sldId id="275" r:id="rId6"/>
    <p:sldId id="276" r:id="rId7"/>
    <p:sldId id="277" r:id="rId8"/>
    <p:sldId id="279" r:id="rId9"/>
    <p:sldId id="278" r:id="rId10"/>
    <p:sldId id="280" r:id="rId11"/>
    <p:sldId id="284" r:id="rId12"/>
    <p:sldId id="265" r:id="rId13"/>
    <p:sldId id="266" r:id="rId14"/>
    <p:sldId id="267" r:id="rId15"/>
    <p:sldId id="264" r:id="rId16"/>
    <p:sldId id="270" r:id="rId17"/>
    <p:sldId id="269" r:id="rId18"/>
    <p:sldId id="271" r:id="rId19"/>
    <p:sldId id="272" r:id="rId20"/>
    <p:sldId id="286" r:id="rId21"/>
    <p:sldId id="287" r:id="rId22"/>
    <p:sldId id="258" r:id="rId23"/>
    <p:sldId id="259" r:id="rId24"/>
    <p:sldId id="260" r:id="rId25"/>
    <p:sldId id="263" r:id="rId26"/>
    <p:sldId id="288" r:id="rId27"/>
    <p:sldId id="285" r:id="rId28"/>
    <p:sldId id="281" r:id="rId29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Cherry Chen" initials="QC" lastIdx="7" clrIdx="0">
    <p:extLst>
      <p:ext uri="{19B8F6BF-5375-455C-9EA6-DF929625EA0E}">
        <p15:presenceInfo xmlns:p15="http://schemas.microsoft.com/office/powerpoint/2012/main" userId="S::cherrychen@ieinet.onmicrosoft.com::6bd7dd6b-9f82-4cb6-a05e-449191304a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C"/>
    <a:srgbClr val="4578B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37CD5F-AF9F-40B4-B9BA-FA228B09E2F8}" v="214" dt="2018-07-09T04:03:19.9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2" y="7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7-02T05:59:35.575" idx="2">
    <p:pos x="10" y="10"/>
    <p:text>結尾前新增一頁總結</p:text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D0B00-B6B9-4924-8BCB-3C49C131383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9ADF3-25C7-4210-804D-154EC0A5DE4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9ADF3-25C7-4210-804D-154EC0A5DE4A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4421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B3A84-DB17-4981-A71A-FF2B605C8AEF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7501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9ADF3-25C7-4210-804D-154EC0A5DE4A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002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2BBCA1B-0139-4EF0-B494-1FC7E6DE4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" y="0"/>
            <a:ext cx="9141243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226469"/>
            <a:ext cx="7772400" cy="1102519"/>
          </a:xfrm>
        </p:spPr>
        <p:txBody>
          <a:bodyPr>
            <a:noAutofit/>
          </a:bodyPr>
          <a:lstStyle>
            <a:lvl1pPr>
              <a:defRPr sz="6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395663"/>
            <a:ext cx="6400800" cy="131445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ING\0309\Cover-01-01-01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8" name="Shape 98"/>
          <p:cNvSpPr txBox="1">
            <a:spLocks noGrp="1"/>
          </p:cNvSpPr>
          <p:nvPr>
            <p:ph type="ctrTitle"/>
          </p:nvPr>
        </p:nvSpPr>
        <p:spPr>
          <a:xfrm>
            <a:off x="109034" y="1"/>
            <a:ext cx="7731099" cy="77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82576" y="193675"/>
            <a:ext cx="3651088" cy="397177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057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82576" y="193675"/>
            <a:ext cx="3651088" cy="397177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1023720"/>
            <a:ext cx="9144000" cy="41197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00388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31FEF16-06E3-42E2-969F-3827FBB93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8"/>
            <a:ext cx="9143998" cy="51429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81134"/>
            <a:ext cx="8229600" cy="857250"/>
          </a:xfrm>
        </p:spPr>
        <p:txBody>
          <a:bodyPr>
            <a:normAutofit/>
          </a:bodyPr>
          <a:lstStyle>
            <a:lvl1pPr algn="l">
              <a:defRPr sz="42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E328D51-6271-43E5-9220-94BDD6A5B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8"/>
            <a:ext cx="9143998" cy="51429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81134"/>
            <a:ext cx="8229600" cy="857250"/>
          </a:xfrm>
        </p:spPr>
        <p:txBody>
          <a:bodyPr>
            <a:normAutofit/>
          </a:bodyPr>
          <a:lstStyle>
            <a:lvl1pPr algn="l">
              <a:defRPr sz="42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14834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E7434E4-3BC5-4A29-BC43-D47E721E9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81134"/>
            <a:ext cx="8229600" cy="85725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buFont typeface="Arial" panose="020B0604020202020204" pitchFamily="34" charset="0"/>
              <a:buChar char="•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49AB39B-3C93-4C76-B447-D18750DCA0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8929" y="194814"/>
            <a:ext cx="1200746" cy="22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87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A9ADEDA-2D7D-48B8-B211-023655B744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" y="0"/>
            <a:ext cx="9141243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1814579"/>
            <a:ext cx="7772400" cy="1612668"/>
          </a:xfrm>
        </p:spPr>
        <p:txBody>
          <a:bodyPr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5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722313" y="3427247"/>
            <a:ext cx="7772400" cy="1125140"/>
          </a:xfrm>
        </p:spPr>
        <p:txBody>
          <a:bodyPr anchor="t">
            <a:normAutofit/>
          </a:bodyPr>
          <a:lstStyle>
            <a:lvl1pPr marL="0" indent="0" algn="ctr">
              <a:buNone/>
              <a:defRPr lang="zh-TW" altLang="en-US" sz="1800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zh-TW" altLang="en-US"/>
              <a:t>按一下以編輯母片文字樣式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6800E75-A343-4FE1-9ECD-4B4A0509A7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8929" y="194814"/>
            <a:ext cx="1200746" cy="223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B4ACAC34-E6FF-49FA-9EAA-B8F564A86C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AF2E8EE-EE2C-432B-9E83-27045574E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37EA03F-2A0F-4A33-913A-7F363D4ED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01"/>
          <a:stretch/>
        </p:blipFill>
        <p:spPr>
          <a:xfrm>
            <a:off x="5149110" y="1476103"/>
            <a:ext cx="3994890" cy="303058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91D0D5C-FFFE-4FC5-A495-A403796501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28929" y="194814"/>
            <a:ext cx="1200746" cy="22319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6902" y="2102678"/>
            <a:ext cx="7772400" cy="665574"/>
          </a:xfr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5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1477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6" r:id="rId3"/>
    <p:sldLayoutId id="2147483677" r:id="rId4"/>
    <p:sldLayoutId id="2147483664" r:id="rId5"/>
    <p:sldLayoutId id="2147483678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emf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6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11" Type="http://schemas.openxmlformats.org/officeDocument/2006/relationships/image" Target="../media/image5.png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3AA4404-7469-486C-8D46-06E10FFF5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7ECF935-DF66-407F-AA84-A4D41034B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65DC918-3424-4C8B-AE4D-CDAC836234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1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7423" y="2190360"/>
            <a:ext cx="3701740" cy="1129038"/>
          </a:xfrm>
        </p:spPr>
        <p:txBody>
          <a:bodyPr>
            <a:normAutofit/>
          </a:bodyPr>
          <a:lstStyle/>
          <a:p>
            <a:r>
              <a:rPr lang="en-US" altLang="zh-TW" sz="6700"/>
              <a:t>DEMO</a:t>
            </a:r>
            <a:endParaRPr lang="zh-TW" altLang="en-US" sz="6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DD3245A-9E3E-49B0-AB59-B43D8C0459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90" y="547238"/>
            <a:ext cx="4232695" cy="3007239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82463967-FC91-4D95-BCC6-F61B834A2DB3}"/>
              </a:ext>
            </a:extLst>
          </p:cNvPr>
          <p:cNvSpPr txBox="1">
            <a:spLocks/>
          </p:cNvSpPr>
          <p:nvPr/>
        </p:nvSpPr>
        <p:spPr>
          <a:xfrm>
            <a:off x="564152" y="4075638"/>
            <a:ext cx="7886700" cy="678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5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1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文字編輯的好幫手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12F6A2E0-EF95-4761-9825-5C39A72E7C9F}"/>
              </a:ext>
            </a:extLst>
          </p:cNvPr>
          <p:cNvSpPr txBox="1">
            <a:spLocks/>
          </p:cNvSpPr>
          <p:nvPr/>
        </p:nvSpPr>
        <p:spPr>
          <a:xfrm>
            <a:off x="3006090" y="1353068"/>
            <a:ext cx="2976698" cy="873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part</a:t>
            </a:r>
            <a:endParaRPr lang="zh-TW" altLang="en-US" sz="500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1C22ACEE-FF61-4BF2-BC0D-EC409F329771}"/>
              </a:ext>
            </a:extLst>
          </p:cNvPr>
          <p:cNvSpPr txBox="1">
            <a:spLocks/>
          </p:cNvSpPr>
          <p:nvPr/>
        </p:nvSpPr>
        <p:spPr>
          <a:xfrm>
            <a:off x="3019153" y="2334495"/>
            <a:ext cx="2976698" cy="873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6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zh-TW" altLang="en-US" sz="660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FEADA6ED-2393-4BAF-A802-F8F287CD77EF}"/>
              </a:ext>
            </a:extLst>
          </p:cNvPr>
          <p:cNvSpPr txBox="1">
            <a:spLocks/>
          </p:cNvSpPr>
          <p:nvPr/>
        </p:nvSpPr>
        <p:spPr>
          <a:xfrm>
            <a:off x="564152" y="3609804"/>
            <a:ext cx="7886700" cy="678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5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應用撇步大揭露</a:t>
            </a:r>
          </a:p>
        </p:txBody>
      </p:sp>
    </p:spTree>
    <p:extLst>
      <p:ext uri="{BB962C8B-B14F-4D97-AF65-F5344CB8AC3E}">
        <p14:creationId xmlns:p14="http://schemas.microsoft.com/office/powerpoint/2010/main" val="126840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39B922-A160-488B-9BB9-DD84DEE32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>
                <a:sym typeface="Arial"/>
              </a:rPr>
              <a:t>你是否有遇過以下的狀況...</a:t>
            </a:r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654F9700-BE18-42B1-A0D0-8F3A59CE96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2" r="19687" b="2643"/>
          <a:stretch/>
        </p:blipFill>
        <p:spPr>
          <a:xfrm>
            <a:off x="6176336" y="1432363"/>
            <a:ext cx="2949471" cy="370070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ECEFE01-2243-4744-9163-4CEB9C4CF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33" y="3189053"/>
            <a:ext cx="2660226" cy="94567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90984E1A-38E4-404E-B8B8-EB98E82D6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33" y="1968125"/>
            <a:ext cx="2660226" cy="945671"/>
          </a:xfrm>
          <a:prstGeom prst="rect">
            <a:avLst/>
          </a:prstGeom>
        </p:spPr>
      </p:pic>
      <p:pic>
        <p:nvPicPr>
          <p:cNvPr id="23" name="圖片 4">
            <a:extLst>
              <a:ext uri="{FF2B5EF4-FFF2-40B4-BE49-F238E27FC236}">
                <a16:creationId xmlns:a16="http://schemas.microsoft.com/office/drawing/2014/main" id="{D5C6DC65-2337-4A76-BD3A-068F8814B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471" y="1174575"/>
            <a:ext cx="1088344" cy="1087642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C7D2C295-C0D3-4FF7-8834-8D67EA421506}"/>
              </a:ext>
            </a:extLst>
          </p:cNvPr>
          <p:cNvSpPr txBox="1"/>
          <p:nvPr/>
        </p:nvSpPr>
        <p:spPr>
          <a:xfrm>
            <a:off x="4171356" y="2063651"/>
            <a:ext cx="2189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b="1">
                <a:latin typeface="微軟正黑體" pitchFamily="34" charset="-120"/>
                <a:ea typeface="微軟正黑體" pitchFamily="34" charset="-120"/>
                <a:cs typeface="Microsoft YaHei" charset="0"/>
              </a:rPr>
              <a:t>還要安裝編輯軟體</a:t>
            </a:r>
            <a:endParaRPr lang="en-US" altLang="zh-TW" b="1">
              <a:latin typeface="微軟正黑體" pitchFamily="34" charset="-120"/>
              <a:ea typeface="微軟正黑體" pitchFamily="34" charset="-120"/>
              <a:cs typeface="Microsoft YaHei" charset="0"/>
            </a:endParaRPr>
          </a:p>
          <a:p>
            <a:pPr algn="ctr"/>
            <a:r>
              <a:rPr lang="zh-TW" altLang="en-US" sz="3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</a:rPr>
              <a:t>好麻煩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D15BA67-49F4-4A04-BE8C-FEDF82805866}"/>
              </a:ext>
            </a:extLst>
          </p:cNvPr>
          <p:cNvSpPr txBox="1"/>
          <p:nvPr/>
        </p:nvSpPr>
        <p:spPr>
          <a:xfrm>
            <a:off x="4171356" y="3256637"/>
            <a:ext cx="2189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微軟正黑體" pitchFamily="34" charset="-120"/>
                <a:ea typeface="微軟正黑體" pitchFamily="34" charset="-120"/>
              </a:rPr>
              <a:t>Windows </a:t>
            </a: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記事本</a:t>
            </a:r>
            <a:endParaRPr lang="en-US" altLang="zh-TW" b="1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3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好難用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B2CC9277-54EA-4607-B734-FE14FF25F3CA}"/>
              </a:ext>
            </a:extLst>
          </p:cNvPr>
          <p:cNvSpPr/>
          <p:nvPr/>
        </p:nvSpPr>
        <p:spPr>
          <a:xfrm>
            <a:off x="246024" y="2241774"/>
            <a:ext cx="3048321" cy="399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臨時需要遠端修改伺服器設定</a:t>
            </a:r>
            <a:endParaRPr lang="en-US" altLang="zh-TW" sz="2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A5C3C233-68A2-4777-81B4-1CF5FED878B2}"/>
              </a:ext>
            </a:extLst>
          </p:cNvPr>
          <p:cNvSpPr/>
          <p:nvPr/>
        </p:nvSpPr>
        <p:spPr>
          <a:xfrm>
            <a:off x="246024" y="3200700"/>
            <a:ext cx="3048321" cy="4097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發現遠端主機沒有裝編輯器該怎辦？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47B035CE-FF21-4190-87CF-425A39221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23" y="2728373"/>
            <a:ext cx="3509944" cy="297712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C87A34CF-E24B-49D4-AFE1-EAA2BEC9B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23" y="3673013"/>
            <a:ext cx="3509944" cy="2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16C8046-CDCD-4A90-8BB4-6693C246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6481"/>
            <a:ext cx="8229600" cy="857250"/>
          </a:xfrm>
        </p:spPr>
        <p:txBody>
          <a:bodyPr>
            <a:noAutofit/>
          </a:bodyPr>
          <a:lstStyle/>
          <a:p>
            <a:r>
              <a:rPr lang="zh-TW" altLang="zh-TW">
                <a:sym typeface="Arial"/>
              </a:rPr>
              <a:t>對於備份的資料，你有想過...</a:t>
            </a:r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DDEF3E41-B4BB-4095-A9D6-85F2391EBC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32" b="11509"/>
          <a:stretch/>
        </p:blipFill>
        <p:spPr>
          <a:xfrm flipH="1">
            <a:off x="5787399" y="1201385"/>
            <a:ext cx="3406536" cy="3942115"/>
          </a:xfrm>
          <a:prstGeom prst="rect">
            <a:avLst/>
          </a:prstGeom>
        </p:spPr>
      </p:pic>
      <p:pic>
        <p:nvPicPr>
          <p:cNvPr id="23" name="圖片 4">
            <a:extLst>
              <a:ext uri="{FF2B5EF4-FFF2-40B4-BE49-F238E27FC236}">
                <a16:creationId xmlns:a16="http://schemas.microsoft.com/office/drawing/2014/main" id="{A40B0983-8916-4C29-B72B-ED84C6DA9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87" y="1355272"/>
            <a:ext cx="1014921" cy="1014267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06DB70BB-E9E3-4B18-88ED-9D4F2C137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06" y="1825784"/>
            <a:ext cx="2479769" cy="100924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69806A8-B814-4C8D-AE46-971E811E1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06" y="3103439"/>
            <a:ext cx="2479769" cy="1009249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DD7DEF6-0C0D-4E15-9164-D0CB18A54D8E}"/>
              </a:ext>
            </a:extLst>
          </p:cNvPr>
          <p:cNvSpPr/>
          <p:nvPr/>
        </p:nvSpPr>
        <p:spPr>
          <a:xfrm>
            <a:off x="220972" y="2274365"/>
            <a:ext cx="3048321" cy="11213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9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Roboto"/>
              </a:rPr>
              <a:t>備份在 </a:t>
            </a:r>
            <a:r>
              <a:rPr lang="en-US" altLang="zh-TW" sz="19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Roboto"/>
              </a:rPr>
              <a:t>NAS</a:t>
            </a:r>
            <a:r>
              <a:rPr lang="zh-TW" altLang="en-US" sz="19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Roboto"/>
              </a:rPr>
              <a:t> 裡的重要程式檔、</a:t>
            </a:r>
            <a:r>
              <a:rPr lang="en-US" altLang="zh-TW" sz="19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Roboto"/>
              </a:rPr>
              <a:t>LOG</a:t>
            </a:r>
            <a:r>
              <a:rPr lang="zh-TW" altLang="en-US" sz="19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Roboto"/>
              </a:rPr>
              <a:t> 檔該如何方便檢視、小修改？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64C2E5CA-80B0-4C16-A374-FBA02EEB8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23" y="3294634"/>
            <a:ext cx="3048322" cy="258557"/>
          </a:xfrm>
          <a:prstGeom prst="rect">
            <a:avLst/>
          </a:prstGeom>
        </p:spPr>
      </p:pic>
      <p:sp>
        <p:nvSpPr>
          <p:cNvPr id="38" name="文本框 8"/>
          <p:cNvSpPr txBox="1"/>
          <p:nvPr/>
        </p:nvSpPr>
        <p:spPr>
          <a:xfrm>
            <a:off x="3594789" y="1995286"/>
            <a:ext cx="214237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</a:rPr>
              <a:t>小修改還要下載再上傳 </a:t>
            </a:r>
          </a:p>
        </p:txBody>
      </p:sp>
      <p:sp>
        <p:nvSpPr>
          <p:cNvPr id="47" name="文本框 8"/>
          <p:cNvSpPr txBox="1"/>
          <p:nvPr/>
        </p:nvSpPr>
        <p:spPr>
          <a:xfrm>
            <a:off x="3605979" y="3128506"/>
            <a:ext cx="2145047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</a:rPr>
              <a:t>我只是想要看幾眼而已，</a:t>
            </a:r>
            <a:endParaRPr lang="en-US" altLang="zh-TW" sz="20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Microsoft YaHei" charset="0"/>
            </a:endParaRPr>
          </a:p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</a:rPr>
              <a:t>每次都要下載</a:t>
            </a:r>
          </a:p>
        </p:txBody>
      </p:sp>
    </p:spTree>
    <p:extLst>
      <p:ext uri="{BB962C8B-B14F-4D97-AF65-F5344CB8AC3E}">
        <p14:creationId xmlns:p14="http://schemas.microsoft.com/office/powerpoint/2010/main" val="9314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A22C0CB1-748A-4BA4-AE67-35A4E8B18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0" y="1766843"/>
            <a:ext cx="8516129" cy="2673101"/>
          </a:xfrm>
          <a:prstGeom prst="rect">
            <a:avLst/>
          </a:prstGeom>
        </p:spPr>
      </p:pic>
      <p:sp>
        <p:nvSpPr>
          <p:cNvPr id="10" name="標題 9">
            <a:extLst>
              <a:ext uri="{FF2B5EF4-FFF2-40B4-BE49-F238E27FC236}">
                <a16:creationId xmlns:a16="http://schemas.microsoft.com/office/drawing/2014/main" id="{56B1B068-FC80-48D2-B0BF-CE7E532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>
                <a:sym typeface="Arial"/>
              </a:rPr>
              <a:t>隨時檢視</a:t>
            </a:r>
            <a:r>
              <a:rPr lang="zh-TW" altLang="en-US">
                <a:sym typeface="Arial"/>
              </a:rPr>
              <a:t>及</a:t>
            </a:r>
            <a:r>
              <a:rPr lang="zh-TW" altLang="zh-TW">
                <a:sym typeface="Arial"/>
              </a:rPr>
              <a:t>編輯</a:t>
            </a:r>
            <a:r>
              <a:rPr lang="zh-TW" altLang="en-US">
                <a:sym typeface="Arial"/>
              </a:rPr>
              <a:t> </a:t>
            </a:r>
            <a:r>
              <a:rPr lang="zh-TW" altLang="zh-TW">
                <a:sym typeface="Arial"/>
              </a:rPr>
              <a:t>NAS</a:t>
            </a:r>
            <a:r>
              <a:rPr lang="zh-TW" altLang="en-US">
                <a:sym typeface="Arial"/>
              </a:rPr>
              <a:t> </a:t>
            </a:r>
            <a:r>
              <a:rPr lang="zh-TW" altLang="zh-TW">
                <a:sym typeface="Arial"/>
              </a:rPr>
              <a:t>上的程式碼</a:t>
            </a:r>
            <a:r>
              <a:rPr lang="zh-TW" altLang="en-US">
                <a:sym typeface="Arial"/>
              </a:rPr>
              <a:t> </a:t>
            </a:r>
            <a:endParaRPr lang="zh-TW" altLang="en-US"/>
          </a:p>
        </p:txBody>
      </p:sp>
      <p:sp>
        <p:nvSpPr>
          <p:cNvPr id="186" name="矩形 185"/>
          <p:cNvSpPr/>
          <p:nvPr/>
        </p:nvSpPr>
        <p:spPr>
          <a:xfrm>
            <a:off x="971097" y="1883091"/>
            <a:ext cx="1468091" cy="384705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lvl="0" algn="ctr"/>
            <a:r>
              <a:rPr lang="zh-TW" altLang="en-US" sz="19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便利性</a:t>
            </a:r>
          </a:p>
        </p:txBody>
      </p:sp>
      <p:sp>
        <p:nvSpPr>
          <p:cNvPr id="405" name="Freeform 669"/>
          <p:cNvSpPr>
            <a:spLocks/>
          </p:cNvSpPr>
          <p:nvPr/>
        </p:nvSpPr>
        <p:spPr bwMode="auto">
          <a:xfrm flipV="1">
            <a:off x="5629138" y="1794239"/>
            <a:ext cx="8082" cy="2694"/>
          </a:xfrm>
          <a:custGeom>
            <a:avLst/>
            <a:gdLst>
              <a:gd name="T0" fmla="*/ 4 w 6"/>
              <a:gd name="T1" fmla="*/ 0 h 2"/>
              <a:gd name="T2" fmla="*/ 0 w 6"/>
              <a:gd name="T3" fmla="*/ 0 h 2"/>
              <a:gd name="T4" fmla="*/ 6 w 6"/>
              <a:gd name="T5" fmla="*/ 2 h 2"/>
              <a:gd name="T6" fmla="*/ 6 w 6"/>
              <a:gd name="T7" fmla="*/ 2 h 2"/>
              <a:gd name="T8" fmla="*/ 4 w 6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2">
                <a:moveTo>
                  <a:pt x="4" y="0"/>
                </a:moveTo>
                <a:lnTo>
                  <a:pt x="0" y="0"/>
                </a:lnTo>
                <a:lnTo>
                  <a:pt x="6" y="2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rgbClr val="5F5A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6" name="Freeform 670"/>
          <p:cNvSpPr>
            <a:spLocks/>
          </p:cNvSpPr>
          <p:nvPr/>
        </p:nvSpPr>
        <p:spPr bwMode="auto">
          <a:xfrm flipV="1">
            <a:off x="5629138" y="1794239"/>
            <a:ext cx="8082" cy="2694"/>
          </a:xfrm>
          <a:custGeom>
            <a:avLst/>
            <a:gdLst>
              <a:gd name="T0" fmla="*/ 4 w 6"/>
              <a:gd name="T1" fmla="*/ 0 h 2"/>
              <a:gd name="T2" fmla="*/ 0 w 6"/>
              <a:gd name="T3" fmla="*/ 0 h 2"/>
              <a:gd name="T4" fmla="*/ 6 w 6"/>
              <a:gd name="T5" fmla="*/ 2 h 2"/>
              <a:gd name="T6" fmla="*/ 6 w 6"/>
              <a:gd name="T7" fmla="*/ 2 h 2"/>
              <a:gd name="T8" fmla="*/ 4 w 6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2">
                <a:moveTo>
                  <a:pt x="4" y="0"/>
                </a:moveTo>
                <a:lnTo>
                  <a:pt x="0" y="0"/>
                </a:lnTo>
                <a:lnTo>
                  <a:pt x="6" y="2"/>
                </a:lnTo>
                <a:lnTo>
                  <a:pt x="6" y="2"/>
                </a:lnTo>
                <a:lnTo>
                  <a:pt x="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5" name="矩形 614"/>
          <p:cNvSpPr/>
          <p:nvPr/>
        </p:nvSpPr>
        <p:spPr>
          <a:xfrm>
            <a:off x="3859613" y="1883091"/>
            <a:ext cx="1632485" cy="384705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lvl="0"/>
            <a:r>
              <a:rPr lang="zh-TW" altLang="en-US" sz="19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不需下載軟體</a:t>
            </a:r>
          </a:p>
        </p:txBody>
      </p:sp>
      <p:sp>
        <p:nvSpPr>
          <p:cNvPr id="616" name="矩形 615"/>
          <p:cNvSpPr/>
          <p:nvPr/>
        </p:nvSpPr>
        <p:spPr>
          <a:xfrm>
            <a:off x="6245150" y="1883091"/>
            <a:ext cx="2697873" cy="384705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lvl="0" algn="ctr"/>
            <a:r>
              <a:rPr lang="zh-TW" altLang="en-US" sz="19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輕鬆存到</a:t>
            </a:r>
            <a:r>
              <a:rPr lang="en-US" altLang="zh-TW" sz="19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File Station</a:t>
            </a:r>
            <a:endParaRPr lang="zh-TW" altLang="en-US" sz="19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7" name="Shape 97"/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685860" y="2742031"/>
            <a:ext cx="1787240" cy="1215127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620" name="Shape 101"/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3649053" y="2566843"/>
            <a:ext cx="1845893" cy="156550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lumMod val="75000"/>
                <a:alpha val="40000"/>
              </a:schemeClr>
            </a:glow>
          </a:effectLst>
        </p:spPr>
      </p:pic>
      <p:grpSp>
        <p:nvGrpSpPr>
          <p:cNvPr id="9" name="群組 625"/>
          <p:cNvGrpSpPr/>
          <p:nvPr/>
        </p:nvGrpSpPr>
        <p:grpSpPr>
          <a:xfrm>
            <a:off x="6389435" y="2798496"/>
            <a:ext cx="2103274" cy="1053372"/>
            <a:chOff x="6729600" y="6212610"/>
            <a:chExt cx="2804365" cy="1404496"/>
          </a:xfrm>
          <a:effectLst>
            <a:glow rad="101600">
              <a:schemeClr val="bg1">
                <a:lumMod val="75000"/>
                <a:alpha val="40000"/>
              </a:schemeClr>
            </a:glow>
          </a:effectLst>
        </p:grpSpPr>
        <p:sp>
          <p:nvSpPr>
            <p:cNvPr id="621" name="Shape 106"/>
            <p:cNvSpPr/>
            <p:nvPr/>
          </p:nvSpPr>
          <p:spPr>
            <a:xfrm>
              <a:off x="7377748" y="6543361"/>
              <a:ext cx="2156217" cy="1073745"/>
            </a:xfrm>
            <a:prstGeom prst="roundRect">
              <a:avLst>
                <a:gd name="adj" fmla="val 16667"/>
              </a:avLst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622" name="Shape 107"/>
            <p:cNvPicPr preferRelativeResize="0"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9600" y="6212610"/>
              <a:ext cx="1045174" cy="1045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Shape 108"/>
            <p:cNvPicPr preferRelativeResize="0"/>
            <p:nvPr/>
          </p:nvPicPr>
          <p:blipFill>
            <a:blip r:embed="rId7" cstate="print">
              <a:alphaModFix/>
            </a:blip>
            <a:stretch>
              <a:fillRect/>
            </a:stretch>
          </p:blipFill>
          <p:spPr>
            <a:xfrm>
              <a:off x="7774775" y="6691935"/>
              <a:ext cx="785773" cy="785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Shape 109"/>
            <p:cNvPicPr preferRelativeResize="0"/>
            <p:nvPr/>
          </p:nvPicPr>
          <p:blipFill>
            <a:blip r:embed="rId8" cstate="print">
              <a:alphaModFix/>
            </a:blip>
            <a:stretch>
              <a:fillRect/>
            </a:stretch>
          </p:blipFill>
          <p:spPr>
            <a:xfrm>
              <a:off x="8656645" y="6735198"/>
              <a:ext cx="699247" cy="6992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7" name="Shape 110"/>
          <p:cNvPicPr preferRelativeResize="0"/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 rot="-612626">
            <a:off x="2094096" y="2830942"/>
            <a:ext cx="333347" cy="544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81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A0966B19-15B2-4A82-9CA3-2DE53E3A8E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0331" y="4009884"/>
            <a:ext cx="6201332" cy="56997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CBA762C-68E9-4628-861D-A243F5D2F6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8" y="1299369"/>
            <a:ext cx="7927864" cy="242926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你可以選擇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…</a:t>
            </a:r>
            <a:endParaRPr lang="zh-TW" altLang="en-US" sz="360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1725401"/>
              </p:ext>
            </p:extLst>
          </p:nvPr>
        </p:nvGraphicFramePr>
        <p:xfrm>
          <a:off x="608069" y="1222408"/>
          <a:ext cx="7927863" cy="250622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42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2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2621">
                  <a:extLst>
                    <a:ext uri="{9D8B030D-6E8A-4147-A177-3AD203B41FA5}">
                      <a16:colId xmlns:a16="http://schemas.microsoft.com/office/drawing/2014/main" val="3904485647"/>
                    </a:ext>
                  </a:extLst>
                </a:gridCol>
              </a:tblGrid>
              <a:tr h="60630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u="none" strike="noStrik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下載再上傳</a:t>
                      </a:r>
                      <a:endParaRPr lang="zh-TW" altLang="en-US" sz="1600" b="1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u="none" strike="noStrik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利用</a:t>
                      </a:r>
                      <a:r>
                        <a:rPr lang="en-US" altLang="zh-TW" sz="1600" b="1" u="none" strike="noStrik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SMB</a:t>
                      </a:r>
                      <a:r>
                        <a:rPr lang="zh-TW" altLang="en-US" sz="1600" b="1" u="none" strike="noStrik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連線</a:t>
                      </a:r>
                      <a:endParaRPr lang="en-US" altLang="zh-TW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zh-TW" altLang="en-US" sz="1600" b="1" u="none" strike="noStrik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TextEditor 1.1.0</a:t>
                      </a:r>
                      <a:endParaRPr lang="zh-TW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53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u="none" strike="noStrik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麻煩</a:t>
                      </a:r>
                      <a:endParaRPr lang="zh-TW" altLang="en-US" sz="1600" b="1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u="none" strike="noStrik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方便</a:t>
                      </a:r>
                      <a:r>
                        <a:rPr lang="en-US" altLang="zh-TW" sz="1600" b="1" u="none" strike="noStrik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1" u="none" strike="noStrik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須支援</a:t>
                      </a:r>
                      <a:r>
                        <a:rPr lang="en-US" altLang="zh-TW" sz="1600" b="1" u="none" strike="noStrik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SMB)</a:t>
                      </a:r>
                      <a:endParaRPr lang="en-US" altLang="zh-TW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zh-TW" altLang="en-US" sz="1600" b="1" u="none" strike="noStrik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方便</a:t>
                      </a:r>
                      <a:endParaRPr lang="zh-TW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93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u="none" strike="noStrik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遠端主機可能沒有安裝習慣的編輯軟體</a:t>
                      </a:r>
                      <a:endParaRPr lang="zh-TW" alt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zh-TW" sz="1600" b="1" u="none" strike="noStrike" noProof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遠端主機可能沒有安裝習慣</a:t>
                      </a:r>
                      <a:r>
                        <a:rPr lang="zh-TW" altLang="en-US" sz="1600" b="1" u="none" strike="noStrike" noProof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的編輯軟體</a:t>
                      </a:r>
                      <a:endParaRPr lang="zh-TW" b="1" noProof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zh-TW" altLang="en-US" sz="1600" b="1" u="none" strike="noStrike" noProof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       貼近你的使用習慣</a:t>
                      </a:r>
                      <a:endParaRPr lang="zh-TW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44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u="none" strike="noStrik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多人共同編修時，後上傳者覆蓋前者，無法預警</a:t>
                      </a:r>
                      <a:endParaRPr lang="zh-TW" altLang="en-US" sz="1600" b="1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u="none" strike="noStrik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多人共同編修時，後上傳者覆蓋前者，無法預警</a:t>
                      </a:r>
                      <a:endParaRPr lang="zh-TW" alt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zh-TW" altLang="en-US" sz="1600" b="1" u="none" strike="noStrik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       多人共同編修時，</a:t>
                      </a:r>
                      <a:endParaRPr lang="en-US" altLang="zh-TW" sz="1600" b="1" u="none" strike="noStrike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 fontAlgn="t">
                        <a:buNone/>
                      </a:pPr>
                      <a:r>
                        <a:rPr lang="zh-TW" altLang="en-US" sz="1600" b="1" u="none" strike="noStrik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提供預警功能</a:t>
                      </a:r>
                      <a:endParaRPr lang="zh-TW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本框 693"/>
          <p:cNvSpPr txBox="1"/>
          <p:nvPr/>
        </p:nvSpPr>
        <p:spPr>
          <a:xfrm>
            <a:off x="1174282" y="4068845"/>
            <a:ext cx="5034013" cy="4770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TW" altLang="zh-TW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Text Editor</a:t>
            </a:r>
            <a:r>
              <a:rPr kumimoji="1" lang="zh-TW" altLang="zh-TW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1.1.0</a:t>
            </a:r>
            <a:r>
              <a:rPr kumimoji="1" lang="zh-TW" altLang="en-US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是您最好的選擇</a:t>
            </a:r>
            <a:r>
              <a:rPr kumimoji="1" lang="en-US" altLang="zh-TW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!</a:t>
            </a:r>
            <a:endParaRPr lang="zh-CN" altLang="en-US" sz="2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/>
            </a:endParaRPr>
          </a:p>
        </p:txBody>
      </p:sp>
      <p:pic>
        <p:nvPicPr>
          <p:cNvPr id="9" name="Picture 2" descr="C:\Users\Yvonne Tsai\Desktop\Text Editor_app_icon\Text Editor_5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07663"/>
            <a:ext cx="717082" cy="71708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36A1CE9-513A-49FC-A118-BCB53A558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564" y="2464628"/>
            <a:ext cx="440100" cy="37871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E9D4A09-A6DC-462D-B20C-7CFDB8B816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564" y="3090270"/>
            <a:ext cx="440100" cy="37871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90F601EE-5E40-4A92-933C-77C87C39F1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r="1027" b="5557"/>
          <a:stretch/>
        </p:blipFill>
        <p:spPr>
          <a:xfrm flipH="1">
            <a:off x="0" y="1217451"/>
            <a:ext cx="9143999" cy="392604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1994E87-8E6C-4A8F-B54B-6701C87E8E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06"/>
          <a:stretch/>
        </p:blipFill>
        <p:spPr>
          <a:xfrm>
            <a:off x="558263" y="1929744"/>
            <a:ext cx="6602931" cy="244975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4EB7516-321B-4F18-BD4A-AD789A601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ym typeface="Arial"/>
              </a:rPr>
              <a:t>Text Editor  1.1.0 </a:t>
            </a:r>
            <a:r>
              <a:rPr lang="zh-TW" altLang="en-US">
                <a:sym typeface="Arial"/>
              </a:rPr>
              <a:t>再進化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18EC04-C6D3-4CBA-ADE6-1E9FDA0AB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8109" y="2986847"/>
            <a:ext cx="1843237" cy="429121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zh-TW" b="1">
                <a:solidFill>
                  <a:schemeClr val="bg1"/>
                </a:solidFill>
              </a:rPr>
              <a:t>檔案</a:t>
            </a:r>
            <a:r>
              <a:rPr lang="zh-TW" altLang="en-US" b="1">
                <a:solidFill>
                  <a:schemeClr val="bg1"/>
                </a:solidFill>
              </a:rPr>
              <a:t>狀態提示</a:t>
            </a:r>
          </a:p>
          <a:p>
            <a:pPr marL="0" indent="0" algn="ctr">
              <a:buNone/>
            </a:pP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B29FC80C-ED74-4AAD-98FC-10B37439FA5A}"/>
              </a:ext>
            </a:extLst>
          </p:cNvPr>
          <p:cNvSpPr txBox="1">
            <a:spLocks/>
          </p:cNvSpPr>
          <p:nvPr/>
        </p:nvSpPr>
        <p:spPr>
          <a:xfrm>
            <a:off x="577516" y="2986847"/>
            <a:ext cx="2016493" cy="760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zh-TW" b="1">
                <a:solidFill>
                  <a:schemeClr val="bg1"/>
                </a:solidFill>
              </a:rPr>
              <a:t>分割視窗，一次編修多個檔案</a:t>
            </a:r>
          </a:p>
          <a:p>
            <a:pPr marL="0" indent="0">
              <a:buNone/>
            </a:pP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6AD55B9F-8E7B-40A0-8AB3-1C494E8EDCF1}"/>
              </a:ext>
            </a:extLst>
          </p:cNvPr>
          <p:cNvSpPr txBox="1">
            <a:spLocks/>
          </p:cNvSpPr>
          <p:nvPr/>
        </p:nvSpPr>
        <p:spPr>
          <a:xfrm>
            <a:off x="5231329" y="2986846"/>
            <a:ext cx="1804737" cy="429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zh-TW" b="1">
                <a:solidFill>
                  <a:schemeClr val="bg1"/>
                </a:solidFill>
              </a:rPr>
              <a:t>多人編修警示</a:t>
            </a:r>
          </a:p>
          <a:p>
            <a:endParaRPr lang="zh-TW" altLang="en-US">
              <a:solidFill>
                <a:schemeClr val="bg1"/>
              </a:solidFill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B38B5B38-F567-43D7-99A3-4E381A4FA7FB}"/>
              </a:ext>
            </a:extLst>
          </p:cNvPr>
          <p:cNvCxnSpPr/>
          <p:nvPr/>
        </p:nvCxnSpPr>
        <p:spPr>
          <a:xfrm>
            <a:off x="618425" y="2868328"/>
            <a:ext cx="1975584" cy="0"/>
          </a:xfrm>
          <a:prstGeom prst="line">
            <a:avLst/>
          </a:prstGeom>
          <a:ln w="19050">
            <a:solidFill>
              <a:srgbClr val="FBFB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9E95B0A2-3425-43E6-BF65-F95509BFEE1E}"/>
              </a:ext>
            </a:extLst>
          </p:cNvPr>
          <p:cNvCxnSpPr/>
          <p:nvPr/>
        </p:nvCxnSpPr>
        <p:spPr>
          <a:xfrm>
            <a:off x="2861111" y="2868328"/>
            <a:ext cx="1975584" cy="0"/>
          </a:xfrm>
          <a:prstGeom prst="line">
            <a:avLst/>
          </a:prstGeom>
          <a:ln w="19050">
            <a:solidFill>
              <a:srgbClr val="FBFB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07A5196B-467B-466B-ADB4-DB3FD319437C}"/>
              </a:ext>
            </a:extLst>
          </p:cNvPr>
          <p:cNvCxnSpPr/>
          <p:nvPr/>
        </p:nvCxnSpPr>
        <p:spPr>
          <a:xfrm>
            <a:off x="5132673" y="2868328"/>
            <a:ext cx="1975584" cy="0"/>
          </a:xfrm>
          <a:prstGeom prst="line">
            <a:avLst/>
          </a:prstGeom>
          <a:ln w="19050">
            <a:solidFill>
              <a:srgbClr val="FBFB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C807CDE8-C1D1-44A8-9DF7-5508C30A5C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02" y="1980799"/>
            <a:ext cx="735452" cy="77696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1698A6B-A444-4AB0-B630-6649C0B676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23" y="2032658"/>
            <a:ext cx="680187" cy="69962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3002A91-2765-4BB8-8F0D-F28CCABF86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93" y="2054113"/>
            <a:ext cx="694144" cy="64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D56E13F-5201-44D1-B473-E24AEF3B3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297" y="1758462"/>
            <a:ext cx="4607976" cy="27659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A73BEED-E971-4A3E-81A3-A9A05E7F0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0" b="-1"/>
          <a:stretch/>
        </p:blipFill>
        <p:spPr>
          <a:xfrm>
            <a:off x="610470" y="1758462"/>
            <a:ext cx="4607976" cy="27659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分割視窗，一次編修多個檔案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9F6E241-D119-4F74-AA56-21EFE3BEFC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0897" flipH="1">
            <a:off x="1658250" y="2546751"/>
            <a:ext cx="731299" cy="49413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A107DB9-EDA0-48CE-910B-C829B56C46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69044" y="3092137"/>
            <a:ext cx="2066332" cy="658459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AE80F6C6-9693-495D-88D9-BEFFE078B31D}"/>
              </a:ext>
            </a:extLst>
          </p:cNvPr>
          <p:cNvSpPr txBox="1"/>
          <p:nvPr/>
        </p:nvSpPr>
        <p:spPr>
          <a:xfrm>
            <a:off x="1407667" y="3252917"/>
            <a:ext cx="209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拖曳開啟檔案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C4E6265D-8537-4E23-88D9-A2B7919ECD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9966" y="1299164"/>
            <a:ext cx="4261696" cy="48401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7C15D8B-1367-46E0-8087-1E7E4E27B3CC}"/>
              </a:ext>
            </a:extLst>
          </p:cNvPr>
          <p:cNvSpPr txBox="1"/>
          <p:nvPr/>
        </p:nvSpPr>
        <p:spPr>
          <a:xfrm>
            <a:off x="527536" y="1325249"/>
            <a:ext cx="3929605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根據需求，可選擇橫排或直排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檔案狀態提示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9741" t="20700" r="26472" b="5801"/>
          <a:stretch>
            <a:fillRect/>
          </a:stretch>
        </p:blipFill>
        <p:spPr bwMode="auto">
          <a:xfrm>
            <a:off x="3160599" y="1255068"/>
            <a:ext cx="5179564" cy="335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E3D20C1-79FB-4D6E-ABEF-21BFEDF06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0726" t="34581" r="58152" b="57842"/>
          <a:stretch/>
        </p:blipFill>
        <p:spPr bwMode="auto">
          <a:xfrm>
            <a:off x="1542421" y="2338613"/>
            <a:ext cx="3391319" cy="46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CA3C832-2C13-4ADE-862B-74867AED6D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42421" y="2009669"/>
            <a:ext cx="3391319" cy="32894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4D68773-DD97-4F0B-8817-210D0BAC8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9966" y="3838469"/>
            <a:ext cx="4261696" cy="484015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366876" y="3905859"/>
            <a:ext cx="389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提醒您編修過的檔案，不再誤關檔案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多人編修警示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9741" t="20700" r="26472" b="5801"/>
          <a:stretch>
            <a:fillRect/>
          </a:stretch>
        </p:blipFill>
        <p:spPr bwMode="auto">
          <a:xfrm>
            <a:off x="2976262" y="1247163"/>
            <a:ext cx="5313628" cy="344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EB52F8F-B052-4698-B0EC-13C851702B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97915" y="2298436"/>
            <a:ext cx="3391319" cy="32894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58C4492-BDBD-4612-A5D5-D84CBDB29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8776" t="41381" r="56093" b="54691"/>
          <a:stretch/>
        </p:blipFill>
        <p:spPr bwMode="auto">
          <a:xfrm>
            <a:off x="2118494" y="2582047"/>
            <a:ext cx="3270739" cy="47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5646BC4-9D97-4CC4-A169-B6C916E87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9964" y="3838467"/>
            <a:ext cx="4744017" cy="484015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6C7A7B74-8EBD-47E6-9546-9BBE60658713}"/>
              </a:ext>
            </a:extLst>
          </p:cNvPr>
          <p:cNvSpPr txBox="1"/>
          <p:nvPr/>
        </p:nvSpPr>
        <p:spPr>
          <a:xfrm>
            <a:off x="366877" y="3905859"/>
            <a:ext cx="449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多人編修時，不再不小心覆蓋別人的檔案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92012" y="2102230"/>
            <a:ext cx="7772400" cy="1102519"/>
          </a:xfrm>
        </p:spPr>
        <p:txBody>
          <a:bodyPr/>
          <a:lstStyle/>
          <a:p>
            <a:r>
              <a:rPr lang="zh-TW" altLang="en-US"/>
              <a:t>檔案管理更有效率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7812" y="3271424"/>
            <a:ext cx="6400800" cy="13144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err="1"/>
              <a:t>你沒想過</a:t>
            </a:r>
            <a:r>
              <a:rPr lang="zh-TW" altLang="en-US"/>
              <a:t>的File Station應用撇步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DB9659E-17F9-4454-A211-4C0E72AA1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64" y="273192"/>
            <a:ext cx="1258864" cy="234000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9176980A-9339-4C2F-B270-B55A1A005549}"/>
              </a:ext>
            </a:extLst>
          </p:cNvPr>
          <p:cNvGrpSpPr/>
          <p:nvPr/>
        </p:nvGrpSpPr>
        <p:grpSpPr>
          <a:xfrm>
            <a:off x="106108" y="598566"/>
            <a:ext cx="7725192" cy="1823747"/>
            <a:chOff x="805739" y="575954"/>
            <a:chExt cx="6437439" cy="1519738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C4AB262-155C-45E4-8373-132ACFF352CC}"/>
                </a:ext>
              </a:extLst>
            </p:cNvPr>
            <p:cNvGrpSpPr/>
            <p:nvPr/>
          </p:nvGrpSpPr>
          <p:grpSpPr>
            <a:xfrm>
              <a:off x="1858939" y="1143940"/>
              <a:ext cx="5384239" cy="625598"/>
              <a:chOff x="-430638" y="1183147"/>
              <a:chExt cx="5384239" cy="625598"/>
            </a:xfrm>
          </p:grpSpPr>
          <p:sp>
            <p:nvSpPr>
              <p:cNvPr id="10" name="Shape 73">
                <a:extLst>
                  <a:ext uri="{FF2B5EF4-FFF2-40B4-BE49-F238E27FC236}">
                    <a16:creationId xmlns:a16="http://schemas.microsoft.com/office/drawing/2014/main" id="{91A3B265-6ABC-4D76-BFC1-90D56D715775}"/>
                  </a:ext>
                </a:extLst>
              </p:cNvPr>
              <p:cNvSpPr/>
              <p:nvPr/>
            </p:nvSpPr>
            <p:spPr>
              <a:xfrm>
                <a:off x="-430638" y="1293746"/>
                <a:ext cx="5384239" cy="404400"/>
              </a:xfrm>
              <a:prstGeom prst="rect">
                <a:avLst/>
              </a:prstGeom>
              <a:gradFill>
                <a:gsLst>
                  <a:gs pos="0">
                    <a:srgbClr val="000000">
                      <a:alpha val="0"/>
                    </a:srgbClr>
                  </a:gs>
                  <a:gs pos="1000">
                    <a:srgbClr val="000000">
                      <a:alpha val="0"/>
                    </a:srgbClr>
                  </a:gs>
                  <a:gs pos="24000">
                    <a:srgbClr val="000000"/>
                  </a:gs>
                  <a:gs pos="7800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" name="Shape 75" descr="NAS.png">
                <a:extLst>
                  <a:ext uri="{FF2B5EF4-FFF2-40B4-BE49-F238E27FC236}">
                    <a16:creationId xmlns:a16="http://schemas.microsoft.com/office/drawing/2014/main" id="{89B371C3-0D8E-4B48-884B-4E7F4EED964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41266" y="1183147"/>
                <a:ext cx="2059692" cy="6255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Shape 72">
                <a:extLst>
                  <a:ext uri="{FF2B5EF4-FFF2-40B4-BE49-F238E27FC236}">
                    <a16:creationId xmlns:a16="http://schemas.microsoft.com/office/drawing/2014/main" id="{3259504F-BC74-4277-9B0F-2EF0CB72C6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96455" y="1267874"/>
                <a:ext cx="1743411" cy="469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ctr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Arial"/>
                  <a:buNone/>
                  <a:defRPr sz="2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355600" algn="ctr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888888"/>
                  </a:buClr>
                  <a:buSzPts val="2000"/>
                  <a:buFont typeface="Arial"/>
                  <a:buNone/>
                  <a:defRPr sz="2000" b="0" i="0" u="none" strike="noStrike" cap="none">
                    <a:solidFill>
                      <a:srgbClr val="888888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330200" algn="ctr" rtl="0">
                  <a:lnSpc>
                    <a:spcPct val="100000"/>
                  </a:lnSpc>
                  <a:spcBef>
                    <a:spcPts val="320"/>
                  </a:spcBef>
                  <a:spcAft>
                    <a:spcPts val="0"/>
                  </a:spcAft>
                  <a:buClr>
                    <a:srgbClr val="888888"/>
                  </a:buClr>
                  <a:buSzPts val="1600"/>
                  <a:buFont typeface="Arial"/>
                  <a:buNone/>
                  <a:defRPr sz="1600" b="0" i="0" u="none" strike="noStrike" cap="none">
                    <a:solidFill>
                      <a:srgbClr val="888888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280"/>
                  </a:spcBef>
                  <a:spcAft>
                    <a:spcPts val="0"/>
                  </a:spcAft>
                  <a:buClr>
                    <a:srgbClr val="888888"/>
                  </a:buClr>
                  <a:buSzPts val="1400"/>
                  <a:buFont typeface="Arial"/>
                  <a:buNone/>
                  <a:defRPr sz="1400" b="0" i="0" u="none" strike="noStrike" cap="none">
                    <a:solidFill>
                      <a:srgbClr val="888888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280"/>
                  </a:spcBef>
                  <a:spcAft>
                    <a:spcPts val="0"/>
                  </a:spcAft>
                  <a:buClr>
                    <a:srgbClr val="888888"/>
                  </a:buClr>
                  <a:buSzPts val="1400"/>
                  <a:buFont typeface="Arial"/>
                  <a:buNone/>
                  <a:defRPr sz="1400" b="0" i="0" u="none" strike="noStrike" cap="none">
                    <a:solidFill>
                      <a:srgbClr val="888888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355600" algn="ctr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888888"/>
                  </a:buClr>
                  <a:buSzPts val="2000"/>
                  <a:buFont typeface="Arial"/>
                  <a:buNone/>
                  <a:defRPr sz="2000" b="0" i="0" u="none" strike="noStrike" cap="none">
                    <a:solidFill>
                      <a:srgbClr val="888888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355600" algn="ctr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888888"/>
                  </a:buClr>
                  <a:buSzPts val="2000"/>
                  <a:buFont typeface="Arial"/>
                  <a:buNone/>
                  <a:defRPr sz="2000" b="0" i="0" u="none" strike="noStrike" cap="none">
                    <a:solidFill>
                      <a:srgbClr val="888888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355600" algn="ctr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888888"/>
                  </a:buClr>
                  <a:buSzPts val="2000"/>
                  <a:buFont typeface="Arial"/>
                  <a:buNone/>
                  <a:defRPr sz="2000" b="0" i="0" u="none" strike="noStrike" cap="none">
                    <a:solidFill>
                      <a:srgbClr val="888888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355600" algn="ctr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888888"/>
                  </a:buClr>
                  <a:buSzPts val="2000"/>
                  <a:buFont typeface="Arial"/>
                  <a:buNone/>
                  <a:defRPr sz="2000" b="0" i="0" u="none" strike="noStrike" cap="none">
                    <a:solidFill>
                      <a:srgbClr val="888888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>
                  <a:spcBef>
                    <a:spcPts val="0"/>
                  </a:spcBef>
                  <a:buSzPts val="3600"/>
                </a:pPr>
                <a:r>
                  <a:rPr lang="zh-TW" altLang="en-US" sz="26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新功能演繹</a:t>
                </a:r>
                <a:endParaRPr lang="zh-TW" altLang="en-US" sz="2600">
                  <a:latin typeface="微軟正黑體" panose="020B0604030504040204" pitchFamily="34" charset="-120"/>
                  <a:ea typeface="微軟正黑體" panose="020B0604030504040204" pitchFamily="34" charset="-120"/>
                  <a:sym typeface="Microsoft JhengHei"/>
                </a:endParaRPr>
              </a:p>
            </p:txBody>
          </p:sp>
        </p:grpSp>
        <p:pic>
          <p:nvPicPr>
            <p:cNvPr id="9" name="Shape 74" descr="NAS.png">
              <a:extLst>
                <a:ext uri="{FF2B5EF4-FFF2-40B4-BE49-F238E27FC236}">
                  <a16:creationId xmlns:a16="http://schemas.microsoft.com/office/drawing/2014/main" id="{34FAEA79-BF18-4F45-BC2A-F23C37A9A86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4975"/>
            <a:stretch/>
          </p:blipFill>
          <p:spPr>
            <a:xfrm>
              <a:off x="805739" y="575954"/>
              <a:ext cx="2540610" cy="15197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7423" y="2190360"/>
            <a:ext cx="3701740" cy="1129038"/>
          </a:xfrm>
        </p:spPr>
        <p:txBody>
          <a:bodyPr>
            <a:normAutofit/>
          </a:bodyPr>
          <a:lstStyle/>
          <a:p>
            <a:r>
              <a:rPr lang="en-US" altLang="zh-TW" sz="6700"/>
              <a:t>DEMO</a:t>
            </a:r>
            <a:endParaRPr lang="zh-TW" altLang="en-US" sz="6700"/>
          </a:p>
        </p:txBody>
      </p:sp>
    </p:spTree>
    <p:extLst>
      <p:ext uri="{BB962C8B-B14F-4D97-AF65-F5344CB8AC3E}">
        <p14:creationId xmlns:p14="http://schemas.microsoft.com/office/powerpoint/2010/main" val="528755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DD3245A-9E3E-49B0-AB59-B43D8C0459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90" y="547238"/>
            <a:ext cx="4232695" cy="3007239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82463967-FC91-4D95-BCC6-F61B834A2DB3}"/>
              </a:ext>
            </a:extLst>
          </p:cNvPr>
          <p:cNvSpPr txBox="1">
            <a:spLocks/>
          </p:cNvSpPr>
          <p:nvPr/>
        </p:nvSpPr>
        <p:spPr>
          <a:xfrm>
            <a:off x="564152" y="4075638"/>
            <a:ext cx="7886700" cy="678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5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1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不起眼的小功能，讓您效率大加分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12F6A2E0-EF95-4761-9825-5C39A72E7C9F}"/>
              </a:ext>
            </a:extLst>
          </p:cNvPr>
          <p:cNvSpPr txBox="1">
            <a:spLocks/>
          </p:cNvSpPr>
          <p:nvPr/>
        </p:nvSpPr>
        <p:spPr>
          <a:xfrm>
            <a:off x="3006090" y="1353068"/>
            <a:ext cx="2976698" cy="873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part</a:t>
            </a:r>
            <a:endParaRPr lang="zh-TW" altLang="en-US" sz="500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1C22ACEE-FF61-4BF2-BC0D-EC409F329771}"/>
              </a:ext>
            </a:extLst>
          </p:cNvPr>
          <p:cNvSpPr txBox="1">
            <a:spLocks/>
          </p:cNvSpPr>
          <p:nvPr/>
        </p:nvSpPr>
        <p:spPr>
          <a:xfrm>
            <a:off x="3019153" y="2334495"/>
            <a:ext cx="2976698" cy="873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6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zh-TW" altLang="en-US" sz="660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FEADA6ED-2393-4BAF-A802-F8F287CD77EF}"/>
              </a:ext>
            </a:extLst>
          </p:cNvPr>
          <p:cNvSpPr txBox="1">
            <a:spLocks/>
          </p:cNvSpPr>
          <p:nvPr/>
        </p:nvSpPr>
        <p:spPr>
          <a:xfrm>
            <a:off x="564152" y="3609804"/>
            <a:ext cx="7886700" cy="678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5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應用撇步大揭露</a:t>
            </a:r>
          </a:p>
        </p:txBody>
      </p:sp>
    </p:spTree>
    <p:extLst>
      <p:ext uri="{BB962C8B-B14F-4D97-AF65-F5344CB8AC3E}">
        <p14:creationId xmlns:p14="http://schemas.microsoft.com/office/powerpoint/2010/main" val="2436995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D624EF-DCD3-4DC6-A99F-AA8A961E0D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3" b="17690"/>
          <a:stretch/>
        </p:blipFill>
        <p:spPr>
          <a:xfrm>
            <a:off x="0" y="0"/>
            <a:ext cx="9144000" cy="5556738"/>
          </a:xfrm>
          <a:prstGeom prst="rect">
            <a:avLst/>
          </a:prstGeom>
        </p:spPr>
      </p:pic>
      <p:sp>
        <p:nvSpPr>
          <p:cNvPr id="20" name="想法泡泡: 雲朵 19">
            <a:extLst>
              <a:ext uri="{FF2B5EF4-FFF2-40B4-BE49-F238E27FC236}">
                <a16:creationId xmlns:a16="http://schemas.microsoft.com/office/drawing/2014/main" id="{CE946B3C-6858-4370-9C0F-22AA81B2D231}"/>
              </a:ext>
            </a:extLst>
          </p:cNvPr>
          <p:cNvSpPr/>
          <p:nvPr/>
        </p:nvSpPr>
        <p:spPr>
          <a:xfrm rot="969182">
            <a:off x="5615958" y="3144552"/>
            <a:ext cx="2872934" cy="1677479"/>
          </a:xfrm>
          <a:prstGeom prst="cloudCallout">
            <a:avLst/>
          </a:prstGeom>
          <a:solidFill>
            <a:schemeClr val="bg1">
              <a:alpha val="90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想法泡泡: 雲朵 7">
            <a:extLst>
              <a:ext uri="{FF2B5EF4-FFF2-40B4-BE49-F238E27FC236}">
                <a16:creationId xmlns:a16="http://schemas.microsoft.com/office/drawing/2014/main" id="{7BBFD988-8D11-4D68-BF55-1868DC23BBD4}"/>
              </a:ext>
            </a:extLst>
          </p:cNvPr>
          <p:cNvSpPr/>
          <p:nvPr/>
        </p:nvSpPr>
        <p:spPr>
          <a:xfrm>
            <a:off x="3590181" y="1273533"/>
            <a:ext cx="3423567" cy="1799550"/>
          </a:xfrm>
          <a:prstGeom prst="cloudCallout">
            <a:avLst/>
          </a:prstGeom>
          <a:solidFill>
            <a:schemeClr val="bg1">
              <a:alpha val="90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8" name="Shape 158"/>
          <p:cNvSpPr/>
          <p:nvPr/>
        </p:nvSpPr>
        <p:spPr>
          <a:xfrm>
            <a:off x="6124361" y="3607570"/>
            <a:ext cx="200262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想在多個資料夾裡找檔案</a:t>
            </a:r>
            <a:r>
              <a:rPr lang="en-US" altLang="zh-TW"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…</a:t>
            </a:r>
            <a:endParaRPr lang="zh-TW" altLang="en-US" sz="2000" b="1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1037020" y="3148100"/>
            <a:ext cx="2421792" cy="1207548"/>
          </a:xfrm>
          <a:prstGeom prst="cloud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3967130" y="1648963"/>
            <a:ext cx="2795239" cy="106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資料夾層級很多，明明知道檔案在哪裡，卻每次都要花時間開啟</a:t>
            </a:r>
            <a:r>
              <a:rPr lang="en-US" altLang="zh-TW"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…</a:t>
            </a:r>
            <a:endParaRPr lang="zh-TW" altLang="en-US" sz="2000" b="1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6" name="標題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TW"/>
              <a:t>您是否曾有過以下困擾?</a:t>
            </a:r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15E25A2-1D49-4E74-B680-B09EB4877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929" y="194814"/>
            <a:ext cx="1200746" cy="223197"/>
          </a:xfrm>
          <a:prstGeom prst="rect">
            <a:avLst/>
          </a:prstGeom>
        </p:spPr>
      </p:pic>
      <p:sp>
        <p:nvSpPr>
          <p:cNvPr id="19" name="想法泡泡: 雲朵 18">
            <a:extLst>
              <a:ext uri="{FF2B5EF4-FFF2-40B4-BE49-F238E27FC236}">
                <a16:creationId xmlns:a16="http://schemas.microsoft.com/office/drawing/2014/main" id="{AC2AA309-5F5B-4F7C-8C3E-838AFF40F93C}"/>
              </a:ext>
            </a:extLst>
          </p:cNvPr>
          <p:cNvSpPr/>
          <p:nvPr/>
        </p:nvSpPr>
        <p:spPr>
          <a:xfrm rot="20932051" flipH="1">
            <a:off x="408059" y="2469679"/>
            <a:ext cx="3227807" cy="1619742"/>
          </a:xfrm>
          <a:prstGeom prst="cloudCallout">
            <a:avLst/>
          </a:prstGeom>
          <a:solidFill>
            <a:schemeClr val="bg1">
              <a:alpha val="90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0" name="Shape 160"/>
          <p:cNvSpPr/>
          <p:nvPr/>
        </p:nvSpPr>
        <p:spPr>
          <a:xfrm>
            <a:off x="831757" y="2828414"/>
            <a:ext cx="2489200" cy="902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檔案數量過多，找檔案好麻煩</a:t>
            </a:r>
            <a:r>
              <a:rPr lang="en-US" altLang="zh-TW"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…</a:t>
            </a:r>
            <a:endParaRPr lang="zh-TW" altLang="en-US" sz="2000" b="1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撇步</a:t>
            </a:r>
            <a:r>
              <a:rPr lang="en-US" altLang="zh-TW" sz="36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 </a:t>
            </a:r>
            <a:r>
              <a:rPr lang="zh-TW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一鍵加入最愛</a:t>
            </a:r>
            <a:endParaRPr lang="zh-TW" altLang="en-US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0922" t="20700" r="8754" b="5801"/>
          <a:stretch>
            <a:fillRect/>
          </a:stretch>
        </p:blipFill>
        <p:spPr bwMode="auto">
          <a:xfrm>
            <a:off x="1197423" y="1109263"/>
            <a:ext cx="6821162" cy="351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017A1A2-8D2B-47C4-891D-D4747EFC4E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3950">
            <a:off x="7894171" y="1219775"/>
            <a:ext cx="958000" cy="6715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89B6C31-ED28-4E81-B69D-C68EB7AA5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88280" t="35475" r="8960" b="59476"/>
          <a:stretch/>
        </p:blipFill>
        <p:spPr bwMode="auto">
          <a:xfrm>
            <a:off x="8116273" y="825769"/>
            <a:ext cx="607925" cy="62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6F838A2-C459-487B-A3E8-09115AA2A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27206" flipV="1">
            <a:off x="667798" y="2531531"/>
            <a:ext cx="958000" cy="138359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6D0D2B3-BF2C-4C35-BD8B-BA1B025CE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1169" t="72789" r="80050" b="19126"/>
          <a:stretch/>
        </p:blipFill>
        <p:spPr bwMode="auto">
          <a:xfrm>
            <a:off x="479268" y="2449845"/>
            <a:ext cx="1436310" cy="7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04B07D8-C5C9-4B74-AD38-E68CE4589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882038" flipV="1">
            <a:off x="1839954" y="2765883"/>
            <a:ext cx="5956173" cy="22677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C39A021C-EC59-4395-9832-26810CF97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366" y="1318333"/>
            <a:ext cx="602033" cy="77896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撇步</a:t>
            </a:r>
            <a:r>
              <a:rPr lang="en-US" altLang="zh-TW" sz="36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 </a:t>
            </a:r>
            <a:r>
              <a:rPr lang="zh-TW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建立桌面捷徑，一鍵開啟</a:t>
            </a:r>
            <a:endParaRPr lang="zh-TW" altLang="en-US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9838" t="19550" r="18697" b="16401"/>
          <a:stretch>
            <a:fillRect/>
          </a:stretch>
        </p:blipFill>
        <p:spPr bwMode="auto">
          <a:xfrm>
            <a:off x="583887" y="1156059"/>
            <a:ext cx="6870908" cy="3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E179230-DC5E-4EB4-A527-4A1B59DB5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7075442" y="1748831"/>
            <a:ext cx="575277" cy="274652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6FC294C-E259-4F7F-83AB-D5E770F75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63652" t="60231" r="23598" b="36982"/>
          <a:stretch/>
        </p:blipFill>
        <p:spPr bwMode="auto">
          <a:xfrm>
            <a:off x="5989820" y="2640931"/>
            <a:ext cx="2696980" cy="33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EF01C5C-A3DE-4CBA-8590-5718BF464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95280">
            <a:off x="2588177" y="2193033"/>
            <a:ext cx="3742101" cy="19638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3DA76D1-5FB4-4DB9-B6A2-3D76B1886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356" y="2834453"/>
            <a:ext cx="602033" cy="77896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9741" t="20700" r="9935" b="5801"/>
          <a:stretch>
            <a:fillRect/>
          </a:stretch>
        </p:blipFill>
        <p:spPr bwMode="auto">
          <a:xfrm>
            <a:off x="1059052" y="1429791"/>
            <a:ext cx="5998885" cy="30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CFFECDCC-0CAE-45FD-9BFD-ADD09D01C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3260263" y="473508"/>
            <a:ext cx="799159" cy="3078013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30BADD05-2BD4-45F5-A5E3-317D97CD35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712" flipV="1">
            <a:off x="6626824" y="1658801"/>
            <a:ext cx="1177716" cy="101903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撇步</a:t>
            </a:r>
            <a:r>
              <a:rPr lang="en-US" altLang="zh-TW" sz="36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智能過濾，篩選器帶著走</a:t>
            </a:r>
            <a:endParaRPr lang="zh-TW" altLang="en-US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807557CD-F99C-40AF-B862-B1FC475979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29818" b="16878"/>
          <a:stretch/>
        </p:blipFill>
        <p:spPr>
          <a:xfrm>
            <a:off x="6815845" y="1942854"/>
            <a:ext cx="1926239" cy="563389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80AED3AB-D207-4246-85D8-CCEBE5A8E101}"/>
              </a:ext>
            </a:extLst>
          </p:cNvPr>
          <p:cNvSpPr txBox="1"/>
          <p:nvPr/>
        </p:nvSpPr>
        <p:spPr>
          <a:xfrm>
            <a:off x="6540362" y="1983796"/>
            <a:ext cx="2486117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zh-TW" altLang="en-US" sz="1600" b="1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rPr>
              <a:t>清楚明瞭的開關燈號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1D340499-5B58-43B6-8ADD-36E623DF7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327" t="24363" r="11290" b="69763"/>
          <a:stretch/>
        </p:blipFill>
        <p:spPr bwMode="auto">
          <a:xfrm>
            <a:off x="6815728" y="2332398"/>
            <a:ext cx="1926356" cy="51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0BC3127-ECE7-4465-A0C2-7BE73EE83AE9}"/>
              </a:ext>
            </a:extLst>
          </p:cNvPr>
          <p:cNvSpPr/>
          <p:nvPr/>
        </p:nvSpPr>
        <p:spPr>
          <a:xfrm>
            <a:off x="7762370" y="2322350"/>
            <a:ext cx="592852" cy="52401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B692666F-552D-4E6D-818C-11A7266EF0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29818" b="16878"/>
          <a:stretch/>
        </p:blipFill>
        <p:spPr>
          <a:xfrm>
            <a:off x="2056153" y="1138384"/>
            <a:ext cx="3101957" cy="563389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39446734-52EF-449E-9D8A-C7A2BD3BE110}"/>
              </a:ext>
            </a:extLst>
          </p:cNvPr>
          <p:cNvSpPr txBox="1"/>
          <p:nvPr/>
        </p:nvSpPr>
        <p:spPr>
          <a:xfrm>
            <a:off x="2211846" y="1179326"/>
            <a:ext cx="3019799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TW" altLang="en-US" sz="1600" b="1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rPr>
              <a:t>如同進階搜尋般的多條件設定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8D6B3670-64BD-46C6-9D79-FF84A5992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9899" t="47120" r="41667" b="47006"/>
          <a:stretch/>
        </p:blipFill>
        <p:spPr bwMode="auto">
          <a:xfrm>
            <a:off x="2072114" y="1528981"/>
            <a:ext cx="3085996" cy="35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B76C56F6-0CD9-4580-9BF4-16B18C5863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29818" b="16878"/>
          <a:stretch/>
        </p:blipFill>
        <p:spPr>
          <a:xfrm>
            <a:off x="2455861" y="3419361"/>
            <a:ext cx="3101957" cy="379496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3E3F4880-CEB8-4FAF-B8E1-00FF2735760A}"/>
              </a:ext>
            </a:extLst>
          </p:cNvPr>
          <p:cNvSpPr txBox="1"/>
          <p:nvPr/>
        </p:nvSpPr>
        <p:spPr>
          <a:xfrm>
            <a:off x="2591458" y="3440206"/>
            <a:ext cx="3019799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TW" altLang="en-US" sz="1600" b="1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rPr>
              <a:t>一次設定，</a:t>
            </a:r>
            <a:r>
              <a:rPr lang="zh-TW" altLang="en-US" sz="1600" b="1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檢視多個資料夾</a:t>
            </a:r>
            <a:endParaRPr lang="zh-TW" altLang="en-US" sz="1600" b="1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7423" y="2190360"/>
            <a:ext cx="3701740" cy="1129038"/>
          </a:xfrm>
        </p:spPr>
        <p:txBody>
          <a:bodyPr>
            <a:normAutofit/>
          </a:bodyPr>
          <a:lstStyle/>
          <a:p>
            <a:r>
              <a:rPr lang="en-US" altLang="zh-TW" sz="6700"/>
              <a:t>DEMO</a:t>
            </a:r>
            <a:endParaRPr lang="zh-TW" altLang="en-US" sz="6700"/>
          </a:p>
        </p:txBody>
      </p:sp>
    </p:spTree>
    <p:extLst>
      <p:ext uri="{BB962C8B-B14F-4D97-AF65-F5344CB8AC3E}">
        <p14:creationId xmlns:p14="http://schemas.microsoft.com/office/powerpoint/2010/main" val="2510274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>
            <a:extLst>
              <a:ext uri="{FF2B5EF4-FFF2-40B4-BE49-F238E27FC236}">
                <a16:creationId xmlns:a16="http://schemas.microsoft.com/office/drawing/2014/main" id="{4DA1D1EC-FFAC-4F70-825E-08631E9506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8" b="5308"/>
          <a:stretch/>
        </p:blipFill>
        <p:spPr>
          <a:xfrm>
            <a:off x="-4718" y="0"/>
            <a:ext cx="9210586" cy="51435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5582EFDA-7F3A-4F4C-80D7-44B3DF6C2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540" y="1414839"/>
            <a:ext cx="2718819" cy="238887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E13DF67D-BF23-4F79-80D8-97F05C788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89" y="1417320"/>
            <a:ext cx="2718819" cy="238887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52FDB10-4F33-48A4-A2EA-278D9E113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8" y="1414839"/>
            <a:ext cx="2718819" cy="2388872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DDD97A77-39A1-42A3-85F1-F2D3981860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56" y="1316827"/>
            <a:ext cx="726771" cy="7267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5251067D-65EE-40BF-8753-A71577F92D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4070" y="1311878"/>
            <a:ext cx="731720" cy="7317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C:\Users\Yvonne Tsai\Desktop\Text Editor_app_icon\Text Editor_512.png">
            <a:extLst>
              <a:ext uri="{FF2B5EF4-FFF2-40B4-BE49-F238E27FC236}">
                <a16:creationId xmlns:a16="http://schemas.microsoft.com/office/drawing/2014/main" id="{5B9E418A-A8CA-44D6-B947-4272AB412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888" y="1311878"/>
            <a:ext cx="731721" cy="7317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18E77A84-EAC0-4A34-A6D9-435C9B2CC4B2}"/>
              </a:ext>
            </a:extLst>
          </p:cNvPr>
          <p:cNvSpPr txBox="1"/>
          <p:nvPr/>
        </p:nvSpPr>
        <p:spPr>
          <a:xfrm>
            <a:off x="380278" y="1493072"/>
            <a:ext cx="224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圖檔整理與分享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DA37E285-8822-4435-9BDE-07C05D8BD441}"/>
              </a:ext>
            </a:extLst>
          </p:cNvPr>
          <p:cNvSpPr txBox="1"/>
          <p:nvPr/>
        </p:nvSpPr>
        <p:spPr>
          <a:xfrm>
            <a:off x="3264917" y="1493072"/>
            <a:ext cx="224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zh-TW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文字編輯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727B143-EED6-45EA-999B-046BAD13959B}"/>
              </a:ext>
            </a:extLst>
          </p:cNvPr>
          <p:cNvSpPr txBox="1"/>
          <p:nvPr/>
        </p:nvSpPr>
        <p:spPr>
          <a:xfrm>
            <a:off x="6145277" y="1493072"/>
            <a:ext cx="224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效率找檔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CDB7FCE-58B2-4412-8AA8-76A25824682F}"/>
              </a:ext>
            </a:extLst>
          </p:cNvPr>
          <p:cNvSpPr txBox="1"/>
          <p:nvPr/>
        </p:nvSpPr>
        <p:spPr>
          <a:xfrm>
            <a:off x="651539" y="2220582"/>
            <a:ext cx="2441850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Char char="•"/>
            </a:pPr>
            <a:r>
              <a:rPr lang="zh-TW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隨選隨做，快速製成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ct val="20000"/>
              </a:spcBef>
              <a:buChar char="•"/>
            </a:pPr>
            <a:r>
              <a:rPr lang="zh-TW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順序調整超方便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ct val="20000"/>
              </a:spcBef>
              <a:buChar char="•"/>
            </a:pPr>
            <a:r>
              <a:rPr lang="zh-TW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兼顧檔案安全性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ct val="20000"/>
              </a:spcBef>
              <a:buChar char="•"/>
            </a:pPr>
            <a:r>
              <a:rPr lang="zh-TW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多選項客製化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814DFC-0148-4839-BF20-5B1282E6856F}"/>
              </a:ext>
            </a:extLst>
          </p:cNvPr>
          <p:cNvSpPr txBox="1"/>
          <p:nvPr/>
        </p:nvSpPr>
        <p:spPr>
          <a:xfrm>
            <a:off x="3394739" y="2220582"/>
            <a:ext cx="244185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har char="•"/>
            </a:pPr>
            <a:r>
              <a:rPr lang="zh-TW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分割視窗，一次編修多個檔案</a:t>
            </a: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zh-TW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檔案狀態提示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zh-TW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多人編修警示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F21DEBA0-2915-41E3-82C7-BB5E0D0FF634}"/>
              </a:ext>
            </a:extLst>
          </p:cNvPr>
          <p:cNvSpPr txBox="1"/>
          <p:nvPr/>
        </p:nvSpPr>
        <p:spPr>
          <a:xfrm>
            <a:off x="6195089" y="2220582"/>
            <a:ext cx="244185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zh-TW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一鍵加入最愛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zh-TW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建立桌面捷徑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zh-TW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智能過濾</a:t>
            </a: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2F9C9A7D-C5D3-4C3D-9788-46E903AC16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566" y="3285055"/>
            <a:ext cx="2652959" cy="1658394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AD2F9A8B-2CFF-4D33-90D8-81D3F13B3E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8929" y="321144"/>
            <a:ext cx="1200746" cy="2231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60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722313" y="1324257"/>
            <a:ext cx="7772400" cy="16126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2700"/>
              <a:t>File Station</a:t>
            </a:r>
            <a:br>
              <a:rPr lang="zh-TW" altLang="en-US" sz="2700"/>
            </a:br>
            <a:r>
              <a:rPr lang="zh-TW" altLang="en-US" sz="4100"/>
              <a:t>善用小撇步和小幫手</a:t>
            </a:r>
            <a:br>
              <a:rPr lang="zh-TW" altLang="en-US" sz="4100"/>
            </a:br>
            <a:r>
              <a:rPr lang="zh-TW" altLang="en-US" sz="4100"/>
              <a:t>讓您工作更有效率！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240C610-411B-4982-B470-41E1F323B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4" y="3575779"/>
            <a:ext cx="8383094" cy="116583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6D2796F-577D-4DD5-BBB6-43125A52422E}"/>
              </a:ext>
            </a:extLst>
          </p:cNvPr>
          <p:cNvSpPr txBox="1"/>
          <p:nvPr/>
        </p:nvSpPr>
        <p:spPr>
          <a:xfrm>
            <a:off x="1543050" y="731520"/>
            <a:ext cx="402336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10C3081-8EC4-4680-8947-8FB935B2CAE5}"/>
              </a:ext>
            </a:extLst>
          </p:cNvPr>
          <p:cNvSpPr txBox="1"/>
          <p:nvPr/>
        </p:nvSpPr>
        <p:spPr>
          <a:xfrm>
            <a:off x="274320" y="4821232"/>
            <a:ext cx="86725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7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F0585F9-7803-4100-A5DB-478BCB35B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90" y="547238"/>
            <a:ext cx="4232695" cy="3007239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3A7D657F-116B-48CB-BC5B-ABA13094D8AB}"/>
              </a:ext>
            </a:extLst>
          </p:cNvPr>
          <p:cNvSpPr txBox="1">
            <a:spLocks/>
          </p:cNvSpPr>
          <p:nvPr/>
        </p:nvSpPr>
        <p:spPr>
          <a:xfrm>
            <a:off x="564152" y="4075638"/>
            <a:ext cx="7886700" cy="678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5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0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圖檔整理與分享的好幫手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375AAF8E-9A2E-4E2B-845E-CAE9763B2826}"/>
              </a:ext>
            </a:extLst>
          </p:cNvPr>
          <p:cNvSpPr txBox="1">
            <a:spLocks/>
          </p:cNvSpPr>
          <p:nvPr/>
        </p:nvSpPr>
        <p:spPr>
          <a:xfrm>
            <a:off x="3006090" y="1353068"/>
            <a:ext cx="2976698" cy="873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part</a:t>
            </a:r>
            <a:endParaRPr lang="zh-TW" altLang="en-US" sz="500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6CDB23A0-2C61-4201-A711-417232F8BF5B}"/>
              </a:ext>
            </a:extLst>
          </p:cNvPr>
          <p:cNvSpPr txBox="1">
            <a:spLocks/>
          </p:cNvSpPr>
          <p:nvPr/>
        </p:nvSpPr>
        <p:spPr>
          <a:xfrm>
            <a:off x="3019153" y="2334495"/>
            <a:ext cx="2976698" cy="873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6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zh-TW" altLang="en-US" sz="660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F3A1ACAB-CE09-47B4-81DC-64DFD670640F}"/>
              </a:ext>
            </a:extLst>
          </p:cNvPr>
          <p:cNvSpPr txBox="1">
            <a:spLocks/>
          </p:cNvSpPr>
          <p:nvPr/>
        </p:nvSpPr>
        <p:spPr>
          <a:xfrm>
            <a:off x="564152" y="3609804"/>
            <a:ext cx="7886700" cy="678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5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應用撇步大揭露</a:t>
            </a:r>
          </a:p>
        </p:txBody>
      </p:sp>
    </p:spTree>
    <p:extLst>
      <p:ext uri="{BB962C8B-B14F-4D97-AF65-F5344CB8AC3E}">
        <p14:creationId xmlns:p14="http://schemas.microsoft.com/office/powerpoint/2010/main" val="1550271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9D81FF2-3081-40CC-96CD-934EB2E80B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38186" y="281134"/>
            <a:ext cx="5530241" cy="857250"/>
          </a:xfrm>
        </p:spPr>
        <p:txBody>
          <a:bodyPr>
            <a:noAutofit/>
          </a:bodyPr>
          <a:lstStyle/>
          <a:p>
            <a:r>
              <a:rPr lang="en" altLang="zh-TW" sz="4000">
                <a:solidFill>
                  <a:schemeClr val="bg1"/>
                </a:solidFill>
              </a:rPr>
              <a:t>您是否曾有過以下困擾?</a:t>
            </a:r>
            <a:endParaRPr lang="zh-TW" altLang="en-US" sz="400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38187" y="1200151"/>
            <a:ext cx="5217090" cy="17058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製做攝影作品集好麻煩</a:t>
            </a:r>
            <a:endParaRPr lang="en-US" altLang="zh-TW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圖檔要分享給別人，卻擔心被盜用</a:t>
            </a:r>
            <a:endParaRPr lang="en-US" altLang="zh-TW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大量圖檔</a:t>
            </a:r>
            <a:r>
              <a:rPr lang="zh-TW">
                <a:solidFill>
                  <a:schemeClr val="bg1"/>
                </a:solidFill>
              </a:rPr>
              <a:t>彙</a:t>
            </a:r>
            <a:r>
              <a:rPr lang="zh-TW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整</a:t>
            </a:r>
            <a:r>
              <a:rPr lang="zh-TW">
                <a:solidFill>
                  <a:schemeClr val="bg1"/>
                </a:solidFill>
              </a:rPr>
              <a:t>時</a:t>
            </a:r>
            <a:r>
              <a:rPr lang="zh-TW" altLang="en-US">
                <a:solidFill>
                  <a:schemeClr val="bg1"/>
                </a:solidFill>
              </a:rPr>
              <a:t>，</a:t>
            </a:r>
            <a:r>
              <a:rPr lang="zh-TW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難以</a:t>
            </a:r>
            <a:r>
              <a:rPr lang="zh-TW">
                <a:solidFill>
                  <a:schemeClr val="bg1"/>
                </a:solidFill>
              </a:rPr>
              <a:t>自訂排列</a:t>
            </a:r>
            <a:r>
              <a:rPr lang="zh-TW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順序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A767D5F-24FA-4FC6-80FF-23E5494C9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87" y="273192"/>
            <a:ext cx="1258864" cy="23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08281D0-599A-4738-94DD-CD1FACF3DA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1" b="12553"/>
          <a:stretch/>
        </p:blipFill>
        <p:spPr>
          <a:xfrm>
            <a:off x="-65813" y="0"/>
            <a:ext cx="9275626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80213" y="281134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bg1"/>
                </a:solidFill>
              </a:rPr>
              <a:t>Image2PDF</a:t>
            </a:r>
            <a:r>
              <a:rPr lang="zh-TW" altLang="en-US" sz="4000">
                <a:solidFill>
                  <a:schemeClr val="bg1"/>
                </a:solidFill>
              </a:rPr>
              <a:t>當您的好幫手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079055"/>
            <a:ext cx="8229600" cy="16557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>
                <a:solidFill>
                  <a:schemeClr val="bg1"/>
                </a:solidFill>
              </a:rPr>
              <a:t>隨選隨做，快速製成</a:t>
            </a:r>
            <a:endParaRPr lang="en-US" altLang="zh-TW">
              <a:solidFill>
                <a:schemeClr val="bg1"/>
              </a:solidFill>
            </a:endParaRPr>
          </a:p>
          <a:p>
            <a:r>
              <a:rPr lang="zh-TW" altLang="en-US">
                <a:solidFill>
                  <a:schemeClr val="bg1"/>
                </a:solidFill>
              </a:rPr>
              <a:t>順序調整超方便</a:t>
            </a:r>
            <a:endParaRPr lang="en-US" altLang="zh-TW">
              <a:solidFill>
                <a:schemeClr val="bg1"/>
              </a:solidFill>
            </a:endParaRPr>
          </a:p>
          <a:p>
            <a:r>
              <a:rPr lang="zh-TW" altLang="en-US">
                <a:solidFill>
                  <a:schemeClr val="bg1"/>
                </a:solidFill>
              </a:rPr>
              <a:t>兼顧檔案安全性</a:t>
            </a:r>
          </a:p>
          <a:p>
            <a:r>
              <a:rPr lang="zh-TW" altLang="en-US">
                <a:solidFill>
                  <a:schemeClr val="bg1"/>
                </a:solidFill>
              </a:rPr>
              <a:t>多選項客製化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0D5F7BA-CE5C-4AD2-8535-822C79BE6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929" y="194814"/>
            <a:ext cx="1200746" cy="22319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37D871F-FEFB-4025-9BFC-D7E67E876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1" y="333847"/>
            <a:ext cx="726771" cy="7267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9741" t="20700" r="9935" b="6851"/>
          <a:stretch>
            <a:fillRect/>
          </a:stretch>
        </p:blipFill>
        <p:spPr bwMode="auto">
          <a:xfrm>
            <a:off x="824501" y="1327758"/>
            <a:ext cx="6419350" cy="325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F5C56C0-44E4-4CE1-844B-676DF84991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29818" b="16878"/>
          <a:stretch/>
        </p:blipFill>
        <p:spPr>
          <a:xfrm>
            <a:off x="5315494" y="1684199"/>
            <a:ext cx="3271098" cy="5633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隨選隨做，快速製成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72BFF6A-20D0-4F37-83B8-969AF3D49FC1}"/>
              </a:ext>
            </a:extLst>
          </p:cNvPr>
          <p:cNvSpPr txBox="1"/>
          <p:nvPr/>
        </p:nvSpPr>
        <p:spPr>
          <a:xfrm>
            <a:off x="5315494" y="1662813"/>
            <a:ext cx="3086641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在File Station多選檔案</a:t>
            </a:r>
            <a:endParaRPr lang="zh-TW"/>
          </a:p>
          <a:p>
            <a:r>
              <a:rPr lang="zh-TW" altLang="en-US" sz="1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選擇以Image2PDF開啟</a:t>
            </a:r>
            <a:endParaRPr lang="zh-TW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B160204-1576-430E-8D76-6F8A5B0A5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55" b="8861"/>
          <a:stretch/>
        </p:blipFill>
        <p:spPr>
          <a:xfrm rot="20242435">
            <a:off x="3489976" y="2574021"/>
            <a:ext cx="2297530" cy="52225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507EBA6-C23B-4EE8-9854-684303052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8564" t="56100" r="48512" b="40355"/>
          <a:stretch/>
        </p:blipFill>
        <p:spPr bwMode="auto">
          <a:xfrm>
            <a:off x="5315494" y="2214800"/>
            <a:ext cx="3271098" cy="50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C22C7F1-5603-4494-8C83-C4B6DDE36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194" t="19203" r="14723" b="4393"/>
          <a:stretch/>
        </p:blipFill>
        <p:spPr>
          <a:xfrm>
            <a:off x="513142" y="1701152"/>
            <a:ext cx="4550554" cy="2795691"/>
          </a:xfrm>
          <a:prstGeom prst="rect">
            <a:avLst/>
          </a:prstGeom>
        </p:spPr>
      </p:pic>
      <p:pic>
        <p:nvPicPr>
          <p:cNvPr id="6" name="圖片 7" descr="一張含有 螢幕擷取畫面, 貨車, 電腦 的圖片&#10;&#10;描述是以非常高的可信度產生">
            <a:extLst>
              <a:ext uri="{FF2B5EF4-FFF2-40B4-BE49-F238E27FC236}">
                <a16:creationId xmlns:a16="http://schemas.microsoft.com/office/drawing/2014/main" id="{0247119F-74DA-4B13-9C8B-26990236BA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32" t="19533" r="14766" b="4246"/>
          <a:stretch/>
        </p:blipFill>
        <p:spPr>
          <a:xfrm>
            <a:off x="4142784" y="1713240"/>
            <a:ext cx="4493912" cy="277962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順序調整超方便</a:t>
            </a:r>
          </a:p>
        </p:txBody>
      </p:sp>
      <p:pic>
        <p:nvPicPr>
          <p:cNvPr id="15" name="圖片 15" descr="一張含有 螢幕擷取畫面, 貨車, 電腦 的圖片&#10;&#10;描述是以非常高的可信度產生">
            <a:extLst>
              <a:ext uri="{FF2B5EF4-FFF2-40B4-BE49-F238E27FC236}">
                <a16:creationId xmlns:a16="http://schemas.microsoft.com/office/drawing/2014/main" id="{C192E008-B085-406E-9BF6-E7FF72FEE5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03" t="47095" r="68154" b="15270"/>
          <a:stretch/>
        </p:blipFill>
        <p:spPr>
          <a:xfrm>
            <a:off x="325948" y="2138244"/>
            <a:ext cx="876649" cy="1541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C86F754-7C47-4348-96CD-6F1486AE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82" b="-4319"/>
          <a:stretch/>
        </p:blipFill>
        <p:spPr>
          <a:xfrm rot="10800000">
            <a:off x="507755" y="1292688"/>
            <a:ext cx="1847138" cy="4632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81ABF95C-4BCB-45E8-A888-3C15E2EB5C0A}"/>
              </a:ext>
            </a:extLst>
          </p:cNvPr>
          <p:cNvSpPr txBox="1"/>
          <p:nvPr/>
        </p:nvSpPr>
        <p:spPr>
          <a:xfrm>
            <a:off x="686172" y="1342792"/>
            <a:ext cx="121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縮圖模式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DFB9A547-D44B-410F-B239-DA233A10AB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82" b="-4319"/>
          <a:stretch/>
        </p:blipFill>
        <p:spPr>
          <a:xfrm rot="10800000">
            <a:off x="4152829" y="1292688"/>
            <a:ext cx="1847138" cy="463200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2243FB8D-2263-4C57-B552-411C4733F8A1}"/>
              </a:ext>
            </a:extLst>
          </p:cNvPr>
          <p:cNvSpPr txBox="1"/>
          <p:nvPr/>
        </p:nvSpPr>
        <p:spPr>
          <a:xfrm>
            <a:off x="4331246" y="1342792"/>
            <a:ext cx="121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清單模</a:t>
            </a:r>
            <a:r>
              <a:rPr lang="zh-TW" altLang="en-US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式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642599BA-5ECF-48DD-B86E-FCE227A96B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55" b="8861"/>
          <a:stretch/>
        </p:blipFill>
        <p:spPr>
          <a:xfrm rot="20242435">
            <a:off x="6055289" y="2526467"/>
            <a:ext cx="1105963" cy="522257"/>
          </a:xfrm>
          <a:prstGeom prst="rect">
            <a:avLst/>
          </a:prstGeom>
        </p:spPr>
      </p:pic>
      <p:pic>
        <p:nvPicPr>
          <p:cNvPr id="23" name="圖片 7" descr="一張含有 螢幕擷取畫面, 貨車, 電腦 的圖片&#10;&#10;描述是以非常高的可信度產生">
            <a:extLst>
              <a:ext uri="{FF2B5EF4-FFF2-40B4-BE49-F238E27FC236}">
                <a16:creationId xmlns:a16="http://schemas.microsoft.com/office/drawing/2014/main" id="{4761CBFC-C4B2-4BD3-90CA-B02326E518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03" t="46885" r="53571" b="47983"/>
          <a:stretch/>
        </p:blipFill>
        <p:spPr>
          <a:xfrm>
            <a:off x="6888985" y="2330744"/>
            <a:ext cx="1240077" cy="501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5C6AA62-F194-4AB1-8A4A-143D1DD38C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859" y="551145"/>
            <a:ext cx="3691696" cy="410576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BB0C29C-03D0-4EFC-BAE0-BFA8BC11B54B}"/>
              </a:ext>
            </a:extLst>
          </p:cNvPr>
          <p:cNvSpPr txBox="1"/>
          <p:nvPr/>
        </p:nvSpPr>
        <p:spPr>
          <a:xfrm>
            <a:off x="5677025" y="574630"/>
            <a:ext cx="278157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多種排序方式+手動拖曳調整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53777596-CA3D-40C4-BB0B-3FAF9035FB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724" y="3315962"/>
            <a:ext cx="1681426" cy="478174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C2F8BDEA-E2BF-47AA-AB08-D511C8379249}"/>
              </a:ext>
            </a:extLst>
          </p:cNvPr>
          <p:cNvSpPr txBox="1"/>
          <p:nvPr/>
        </p:nvSpPr>
        <p:spPr>
          <a:xfrm>
            <a:off x="2710039" y="3390428"/>
            <a:ext cx="1364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>
                <a:latin typeface="微軟正黑體" pitchFamily="34" charset="-120"/>
                <a:ea typeface="微軟正黑體" pitchFamily="34" charset="-120"/>
              </a:rPr>
              <a:t>拖曳調整順序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F758D83C-13EA-4266-88C4-6E749D9E19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94" y="3327722"/>
            <a:ext cx="681952" cy="460795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9D00C949-DD2B-4B87-BF44-2D834A48AB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000">
            <a:off x="3845554" y="2891708"/>
            <a:ext cx="448883" cy="30450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17C0C79-A13B-4924-B98D-F9CBCF5E1E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2245" y="3154833"/>
            <a:ext cx="489750" cy="6336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5057" t="18600" r="15251" b="4751"/>
          <a:stretch>
            <a:fillRect/>
          </a:stretch>
        </p:blipFill>
        <p:spPr bwMode="auto">
          <a:xfrm>
            <a:off x="1111235" y="1138384"/>
            <a:ext cx="5577664" cy="345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A0D02113-B3A8-4D21-91D4-715184ECE2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29818" b="16878"/>
          <a:stretch/>
        </p:blipFill>
        <p:spPr>
          <a:xfrm>
            <a:off x="5100712" y="1581067"/>
            <a:ext cx="2772272" cy="5633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兼顧檔案安全性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0DC86DE-9C88-458A-A0F3-F56D071AA855}"/>
              </a:ext>
            </a:extLst>
          </p:cNvPr>
          <p:cNvSpPr txBox="1"/>
          <p:nvPr/>
        </p:nvSpPr>
        <p:spPr>
          <a:xfrm>
            <a:off x="5150816" y="1581953"/>
            <a:ext cx="2772272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防止複製、列印、再加密</a:t>
            </a:r>
          </a:p>
          <a:p>
            <a:r>
              <a:rPr lang="zh-TW" altLang="en-US" sz="1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讓您安心把檔案分享出去!!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C9EE1E7-0774-4DE9-839C-49F94188C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435">
            <a:off x="2360833" y="2677321"/>
            <a:ext cx="3241402" cy="95693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CD2616D-B287-46CF-87BE-E8DD437D3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5057" t="57645" r="67943" b="30314"/>
          <a:stretch/>
        </p:blipFill>
        <p:spPr bwMode="auto">
          <a:xfrm>
            <a:off x="5100712" y="2147358"/>
            <a:ext cx="2778159" cy="1106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6294D5E9-DF61-4B1D-A158-E9EDCF1428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29818" b="16878"/>
          <a:stretch/>
        </p:blipFill>
        <p:spPr>
          <a:xfrm>
            <a:off x="566105" y="4344383"/>
            <a:ext cx="2772272" cy="39487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多選項客製化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l="15154" t="18500" r="15154" b="4851"/>
          <a:stretch>
            <a:fillRect/>
          </a:stretch>
        </p:blipFill>
        <p:spPr bwMode="auto">
          <a:xfrm>
            <a:off x="1665704" y="1291629"/>
            <a:ext cx="4776076" cy="295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5057" t="18600" r="36307" b="4751"/>
          <a:stretch/>
        </p:blipFill>
        <p:spPr bwMode="auto">
          <a:xfrm>
            <a:off x="4934997" y="1291629"/>
            <a:ext cx="3333081" cy="295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DCFA4A7D-5AAA-4C85-BC10-4FC04CCC1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5153" t="41945" r="77152" b="14884"/>
          <a:stretch/>
        </p:blipFill>
        <p:spPr bwMode="auto">
          <a:xfrm>
            <a:off x="569934" y="1328751"/>
            <a:ext cx="924584" cy="291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7BED12D0-9AFB-4B05-9D8E-E2DB4066BA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59240" y="2564031"/>
            <a:ext cx="2917574" cy="44701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5E8D1456-BD34-4407-B599-2FCACC6E6E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88812" flipV="1">
            <a:off x="4259862" y="3169878"/>
            <a:ext cx="818117" cy="456188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5DD62E60-046A-45BA-B2F6-58D368FB6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6885" t="70432" r="78530" b="25051"/>
          <a:stretch/>
        </p:blipFill>
        <p:spPr bwMode="auto">
          <a:xfrm>
            <a:off x="3719804" y="3031299"/>
            <a:ext cx="768515" cy="42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CBF5AA8C-20C8-428B-8F29-915CEF5887B0}"/>
              </a:ext>
            </a:extLst>
          </p:cNvPr>
          <p:cNvSpPr txBox="1"/>
          <p:nvPr/>
        </p:nvSpPr>
        <p:spPr>
          <a:xfrm>
            <a:off x="578632" y="4395373"/>
            <a:ext cx="277227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自訂文字、頁碼、日期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</Words>
  <Application>Microsoft Office PowerPoint</Application>
  <PresentationFormat>如螢幕大小 (16:9)</PresentationFormat>
  <Paragraphs>110</Paragraphs>
  <Slides>28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8" baseType="lpstr">
      <vt:lpstr>Arial Unicode MS</vt:lpstr>
      <vt:lpstr>Microsoft YaHei</vt:lpstr>
      <vt:lpstr>宋体</vt:lpstr>
      <vt:lpstr>微軟正黑體</vt:lpstr>
      <vt:lpstr>微軟正黑體</vt:lpstr>
      <vt:lpstr>新細明體</vt:lpstr>
      <vt:lpstr>Arial</vt:lpstr>
      <vt:lpstr>Calibri</vt:lpstr>
      <vt:lpstr>Roboto</vt:lpstr>
      <vt:lpstr>Office 佈景主題</vt:lpstr>
      <vt:lpstr>PowerPoint 簡報</vt:lpstr>
      <vt:lpstr>檔案管理更有效率</vt:lpstr>
      <vt:lpstr>PowerPoint 簡報</vt:lpstr>
      <vt:lpstr>您是否曾有過以下困擾?</vt:lpstr>
      <vt:lpstr>Image2PDF當您的好幫手</vt:lpstr>
      <vt:lpstr>隨選隨做，快速製成</vt:lpstr>
      <vt:lpstr>順序調整超方便</vt:lpstr>
      <vt:lpstr>兼顧檔案安全性</vt:lpstr>
      <vt:lpstr>多選項客製化</vt:lpstr>
      <vt:lpstr>DEMO</vt:lpstr>
      <vt:lpstr>PowerPoint 簡報</vt:lpstr>
      <vt:lpstr>你是否有遇過以下的狀況...</vt:lpstr>
      <vt:lpstr>對於備份的資料，你有想過...</vt:lpstr>
      <vt:lpstr>隨時檢視及編輯 NAS 上的程式碼 </vt:lpstr>
      <vt:lpstr>你可以選擇…</vt:lpstr>
      <vt:lpstr>Text Editor  1.1.0 再進化</vt:lpstr>
      <vt:lpstr>分割視窗，一次編修多個檔案</vt:lpstr>
      <vt:lpstr>檔案狀態提示</vt:lpstr>
      <vt:lpstr>多人編修警示</vt:lpstr>
      <vt:lpstr>DEMO</vt:lpstr>
      <vt:lpstr>PowerPoint 簡報</vt:lpstr>
      <vt:lpstr>您是否曾有過以下困擾?</vt:lpstr>
      <vt:lpstr>撇步1 一鍵加入最愛</vt:lpstr>
      <vt:lpstr>撇步2 建立桌面捷徑，一鍵開啟</vt:lpstr>
      <vt:lpstr>撇步3 智能過濾，篩選器帶著走</vt:lpstr>
      <vt:lpstr>DEMO</vt:lpstr>
      <vt:lpstr>PowerPoint 簡報</vt:lpstr>
      <vt:lpstr>File Station 善用小撇步和小幫手 讓您工作更有效率！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Josh Chen</dc:creator>
  <cp:lastModifiedBy>QNAP_Hsuan Chang</cp:lastModifiedBy>
  <cp:revision>3</cp:revision>
  <dcterms:modified xsi:type="dcterms:W3CDTF">2018-07-10T03:21:05Z</dcterms:modified>
</cp:coreProperties>
</file>