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0"/>
  </p:notesMasterIdLst>
  <p:sldIdLst>
    <p:sldId id="297" r:id="rId2"/>
    <p:sldId id="256" r:id="rId3"/>
    <p:sldId id="282" r:id="rId4"/>
    <p:sldId id="274" r:id="rId5"/>
    <p:sldId id="275" r:id="rId6"/>
    <p:sldId id="276" r:id="rId7"/>
    <p:sldId id="277" r:id="rId8"/>
    <p:sldId id="279" r:id="rId9"/>
    <p:sldId id="278" r:id="rId10"/>
    <p:sldId id="280" r:id="rId11"/>
    <p:sldId id="284" r:id="rId12"/>
    <p:sldId id="265" r:id="rId13"/>
    <p:sldId id="266" r:id="rId14"/>
    <p:sldId id="267" r:id="rId15"/>
    <p:sldId id="289" r:id="rId16"/>
    <p:sldId id="270" r:id="rId17"/>
    <p:sldId id="290" r:id="rId18"/>
    <p:sldId id="291" r:id="rId19"/>
    <p:sldId id="292" r:id="rId20"/>
    <p:sldId id="286" r:id="rId21"/>
    <p:sldId id="287" r:id="rId22"/>
    <p:sldId id="293" r:id="rId23"/>
    <p:sldId id="294" r:id="rId24"/>
    <p:sldId id="295" r:id="rId25"/>
    <p:sldId id="296" r:id="rId26"/>
    <p:sldId id="288" r:id="rId27"/>
    <p:sldId id="285" r:id="rId28"/>
    <p:sldId id="281" r:id="rId29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Cherry Chen" initials="QC" lastIdx="7" clrIdx="0">
    <p:extLst>
      <p:ext uri="{19B8F6BF-5375-455C-9EA6-DF929625EA0E}">
        <p15:presenceInfo xmlns:p15="http://schemas.microsoft.com/office/powerpoint/2012/main" userId="S::cherrychen@ieinet.onmicrosoft.com::6bd7dd6b-9f82-4cb6-a05e-449191304a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BFC"/>
    <a:srgbClr val="4578B5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F56C44-E01B-427C-BD3E-2ADB1239E5DE}" v="173" dt="2018-07-09T03:50:47.836"/>
    <p1510:client id="{DB22B3E4-C602-4CDC-A948-3EBE9A779938}" v="131" dt="2018-07-09T06:55:30.434"/>
    <p1510:client id="{AF1C642A-E7D3-479A-A4F8-54C75924AD65}" v="832" dt="2018-07-09T08:53:40.5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2" y="7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7-02T06:03:07.373" idx="6">
    <p:pos x="10" y="10"/>
    <p:text>前面一頁新增章節頁：小撇步 part 2 - xxxxxxx(Text Editor......)</p:text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D0B00-B6B9-4924-8BCB-3C49C1313832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9ADF3-25C7-4210-804D-154EC0A5DE4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9ADF3-25C7-4210-804D-154EC0A5DE4A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4421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B3A84-DB17-4981-A71A-FF2B605C8AEF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7501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9ADF3-25C7-4210-804D-154EC0A5DE4A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0021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2BBCA1B-0139-4EF0-B494-1FC7E6DE46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" y="0"/>
            <a:ext cx="9141243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226469"/>
            <a:ext cx="7772400" cy="1102519"/>
          </a:xfrm>
        </p:spPr>
        <p:txBody>
          <a:bodyPr>
            <a:noAutofit/>
          </a:bodyPr>
          <a:lstStyle>
            <a:lvl1pPr>
              <a:defRPr sz="6600" b="1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395663"/>
            <a:ext cx="6400800" cy="131445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ING\0309\Cover-01-01-01.pn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8" name="Shape 98"/>
          <p:cNvSpPr txBox="1">
            <a:spLocks noGrp="1"/>
          </p:cNvSpPr>
          <p:nvPr>
            <p:ph type="ctrTitle"/>
          </p:nvPr>
        </p:nvSpPr>
        <p:spPr>
          <a:xfrm>
            <a:off x="109034" y="1"/>
            <a:ext cx="7731099" cy="778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4000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BDC7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02BDC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82576" y="193675"/>
            <a:ext cx="3651088" cy="397177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057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bg>
      <p:bgPr>
        <a:pattFill prst="dot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282576" y="193675"/>
            <a:ext cx="3651088" cy="397177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kumimoji="1" lang="en-US" altLang="zh-CN"/>
              <a:t>CLICK</a:t>
            </a:r>
            <a:r>
              <a:rPr kumimoji="1" lang="zh-CN" altLang="en-US"/>
              <a:t> </a:t>
            </a:r>
            <a:r>
              <a:rPr kumimoji="1" lang="en-US" altLang="zh-CN"/>
              <a:t>HERE</a:t>
            </a:r>
            <a:r>
              <a:rPr kumimoji="1" lang="zh-CN" altLang="en-US"/>
              <a:t> </a:t>
            </a:r>
            <a:r>
              <a:rPr kumimoji="1" lang="en-US" altLang="zh-CN"/>
              <a:t>TO</a:t>
            </a:r>
            <a:r>
              <a:rPr kumimoji="1" lang="zh-CN" altLang="en-US"/>
              <a:t> </a:t>
            </a:r>
            <a:r>
              <a:rPr kumimoji="1" lang="en-US" altLang="zh-CN"/>
              <a:t>ADD</a:t>
            </a:r>
            <a:r>
              <a:rPr kumimoji="1" lang="zh-CN" altLang="en-US"/>
              <a:t> </a:t>
            </a:r>
            <a:r>
              <a:rPr kumimoji="1" lang="en-US" altLang="zh-CN"/>
              <a:t>YOUR</a:t>
            </a:r>
            <a:r>
              <a:rPr kumimoji="1" lang="zh-CN" altLang="en-US"/>
              <a:t> </a:t>
            </a:r>
            <a:r>
              <a:rPr kumimoji="1" lang="en-US" altLang="zh-CN"/>
              <a:t>TITLE</a:t>
            </a:r>
            <a:endParaRPr kumimoji="1"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1023720"/>
            <a:ext cx="9144000" cy="41197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kumimoji="1"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00388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31FEF16-06E3-42E2-969F-3827FBB937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8"/>
            <a:ext cx="9143998" cy="514298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81134"/>
            <a:ext cx="8229600" cy="857250"/>
          </a:xfrm>
        </p:spPr>
        <p:txBody>
          <a:bodyPr>
            <a:normAutofit/>
          </a:bodyPr>
          <a:lstStyle>
            <a:lvl1pPr algn="l">
              <a:defRPr sz="4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E328D51-6271-43E5-9220-94BDD6A5BC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8"/>
            <a:ext cx="9143998" cy="51429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81134"/>
            <a:ext cx="8229600" cy="857250"/>
          </a:xfrm>
        </p:spPr>
        <p:txBody>
          <a:bodyPr>
            <a:normAutofit/>
          </a:bodyPr>
          <a:lstStyle>
            <a:lvl1pPr algn="l">
              <a:defRPr sz="4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14834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E7434E4-3BC5-4A29-BC43-D47E721E9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81134"/>
            <a:ext cx="8229600" cy="85725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49AB39B-3C93-4C76-B447-D18750DCA0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8929" y="194814"/>
            <a:ext cx="1200746" cy="22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87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A9ADEDA-2D7D-48B8-B211-023655B744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" y="0"/>
            <a:ext cx="9141243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1814579"/>
            <a:ext cx="7772400" cy="1612668"/>
          </a:xfrm>
        </p:spPr>
        <p:txBody>
          <a:bodyPr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5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 hasCustomPrompt="1"/>
          </p:nvPr>
        </p:nvSpPr>
        <p:spPr>
          <a:xfrm>
            <a:off x="722313" y="3427247"/>
            <a:ext cx="7772400" cy="1125140"/>
          </a:xfrm>
        </p:spPr>
        <p:txBody>
          <a:bodyPr anchor="t">
            <a:normAutofit/>
          </a:bodyPr>
          <a:lstStyle>
            <a:lvl1pPr marL="0" indent="0" algn="ctr">
              <a:buNone/>
              <a:defRPr lang="zh-TW" altLang="en-US" sz="1800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zh-TW" altLang="en-US"/>
              <a:t>按一下以編輯母片文字樣式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6800E75-A343-4FE1-9ECD-4B4A0509A7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8929" y="194814"/>
            <a:ext cx="1200746" cy="223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B4ACAC34-E6FF-49FA-9EAA-B8F564A86C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AF2E8EE-EE2C-432B-9E83-27045574E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37EA03F-2A0F-4A33-913A-7F363D4ED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01"/>
          <a:stretch/>
        </p:blipFill>
        <p:spPr>
          <a:xfrm>
            <a:off x="5149110" y="1476103"/>
            <a:ext cx="3994890" cy="303058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91D0D5C-FFFE-4FC5-A495-A403796501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28929" y="194814"/>
            <a:ext cx="1200746" cy="22319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6902" y="2102678"/>
            <a:ext cx="7772400" cy="665574"/>
          </a:xfrm>
        </p:spPr>
        <p:txBody>
          <a:bodyPr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500" b="1" kern="12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14775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A20A4-1D4F-4D49-9979-5FEBC63D8812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A20A4-1D4F-4D49-9979-5FEBC63D8812}" type="datetimeFigureOut">
              <a:rPr lang="zh-TW" altLang="en-US" smtClean="0"/>
              <a:pPr/>
              <a:t>2018/7/10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8EA69-D3FA-44C5-9B60-789C2D3B320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6" r:id="rId3"/>
    <p:sldLayoutId id="2147483677" r:id="rId4"/>
    <p:sldLayoutId id="2147483664" r:id="rId5"/>
    <p:sldLayoutId id="2147483678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comments" Target="../comments/comment1.xml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emf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4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62.emf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6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11" Type="http://schemas.openxmlformats.org/officeDocument/2006/relationships/image" Target="../media/image5.png"/><Relationship Id="rId5" Type="http://schemas.openxmlformats.org/officeDocument/2006/relationships/image" Target="../media/image69.pn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6.emf"/><Relationship Id="rId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image" Target="../media/image21.jpe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E283483-E016-4863-B321-8A245950B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8938643-80BF-4841-A03C-A992E30003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1A8DBDB-5987-4C17-B48C-473D089E7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09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7423" y="2190360"/>
            <a:ext cx="3701740" cy="1129038"/>
          </a:xfrm>
        </p:spPr>
        <p:txBody>
          <a:bodyPr>
            <a:normAutofit/>
          </a:bodyPr>
          <a:lstStyle/>
          <a:p>
            <a:r>
              <a:rPr lang="en-US" altLang="zh-TW" sz="6700"/>
              <a:t>DEMO</a:t>
            </a:r>
            <a:endParaRPr lang="zh-TW" altLang="en-US" sz="6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DD3245A-9E3E-49B0-AB59-B43D8C045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90" y="547238"/>
            <a:ext cx="4232695" cy="3007239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12F6A2E0-EF95-4761-9825-5C39A72E7C9F}"/>
              </a:ext>
            </a:extLst>
          </p:cNvPr>
          <p:cNvSpPr txBox="1">
            <a:spLocks/>
          </p:cNvSpPr>
          <p:nvPr/>
        </p:nvSpPr>
        <p:spPr>
          <a:xfrm>
            <a:off x="3006090" y="1353068"/>
            <a:ext cx="2976698" cy="873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4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part</a:t>
            </a:r>
            <a:endParaRPr lang="zh-TW" altLang="en-US" sz="500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1C22ACEE-FF61-4BF2-BC0D-EC409F329771}"/>
              </a:ext>
            </a:extLst>
          </p:cNvPr>
          <p:cNvSpPr txBox="1">
            <a:spLocks/>
          </p:cNvSpPr>
          <p:nvPr/>
        </p:nvSpPr>
        <p:spPr>
          <a:xfrm>
            <a:off x="3019153" y="2334495"/>
            <a:ext cx="2976698" cy="8730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66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zh-TW" altLang="en-US" sz="660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FEADA6ED-2393-4BAF-A802-F8F287CD77EF}"/>
              </a:ext>
            </a:extLst>
          </p:cNvPr>
          <p:cNvSpPr txBox="1">
            <a:spLocks/>
          </p:cNvSpPr>
          <p:nvPr/>
        </p:nvSpPr>
        <p:spPr>
          <a:xfrm>
            <a:off x="564152" y="3609804"/>
            <a:ext cx="7886700" cy="678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5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6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Handy</a:t>
            </a:r>
            <a:r>
              <a:rPr lang="zh-TW" sz="36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6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zh-TW" sz="36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ool </a:t>
            </a:r>
            <a:r>
              <a:rPr lang="en-US" altLang="zh-TW" sz="36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TW" sz="36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sz="36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Text </a:t>
            </a:r>
            <a:r>
              <a:rPr lang="en-US" altLang="zh-TW" sz="36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zh-TW" sz="36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diting</a:t>
            </a:r>
            <a:endParaRPr lang="zh-TW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40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39B922-A160-488B-9BB9-DD84DEE32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sz="3600">
                <a:sym typeface="Arial"/>
              </a:rPr>
              <a:t>Have you ever had those concerns?</a:t>
            </a:r>
            <a:endParaRPr lang="zh-TW" sz="3600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654F9700-BE18-42B1-A0D0-8F3A59CE96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2" r="19687" b="2643"/>
          <a:stretch/>
        </p:blipFill>
        <p:spPr>
          <a:xfrm>
            <a:off x="6176336" y="1432363"/>
            <a:ext cx="2949471" cy="3700703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FECEFE01-2243-4744-9163-4CEB9C4CF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33" y="3189053"/>
            <a:ext cx="2660226" cy="94567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90984E1A-38E4-404E-B8B8-EB98E82D6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33" y="1968125"/>
            <a:ext cx="2660226" cy="945671"/>
          </a:xfrm>
          <a:prstGeom prst="rect">
            <a:avLst/>
          </a:prstGeom>
        </p:spPr>
      </p:pic>
      <p:pic>
        <p:nvPicPr>
          <p:cNvPr id="23" name="圖片 4">
            <a:extLst>
              <a:ext uri="{FF2B5EF4-FFF2-40B4-BE49-F238E27FC236}">
                <a16:creationId xmlns:a16="http://schemas.microsoft.com/office/drawing/2014/main" id="{D5C6DC65-2337-4A76-BD3A-068F8814B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471" y="1174575"/>
            <a:ext cx="1088344" cy="1087642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C7D2C295-C0D3-4FF7-8834-8D67EA421506}"/>
              </a:ext>
            </a:extLst>
          </p:cNvPr>
          <p:cNvSpPr txBox="1"/>
          <p:nvPr/>
        </p:nvSpPr>
        <p:spPr>
          <a:xfrm>
            <a:off x="4024817" y="2114939"/>
            <a:ext cx="257032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Install a new editor ? </a:t>
            </a:r>
            <a:endParaRPr lang="zh-TW">
              <a:solidFill>
                <a:srgbClr val="C000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algn="ctr"/>
            <a:r>
              <a:rPr lang="zh-TW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That is waste of ti</a:t>
            </a:r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m</a:t>
            </a:r>
            <a:r>
              <a:rPr lang="zh-TW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e</a:t>
            </a:r>
            <a:r>
              <a:rPr lang="en-US" altLang="zh-TW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.</a:t>
            </a:r>
            <a:r>
              <a:rPr lang="zh-TW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 </a:t>
            </a:r>
            <a:endParaRPr lang="en-US">
              <a:solidFill>
                <a:srgbClr val="C000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D15BA67-49F4-4A04-BE8C-FEDF82805866}"/>
              </a:ext>
            </a:extLst>
          </p:cNvPr>
          <p:cNvSpPr txBox="1"/>
          <p:nvPr/>
        </p:nvSpPr>
        <p:spPr>
          <a:xfrm>
            <a:off x="4105414" y="3344560"/>
            <a:ext cx="236517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Windows </a:t>
            </a:r>
            <a:r>
              <a:rPr lang="en-US" altLang="zh-TW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notepad?</a:t>
            </a:r>
            <a:endParaRPr lang="zh-TW" altLang="en-US">
              <a:solidFill>
                <a:srgbClr val="C000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Not</a:t>
            </a:r>
            <a:r>
              <a:rPr lang="zh-TW" altLang="en-US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easy</a:t>
            </a:r>
            <a:r>
              <a:rPr lang="zh-TW" altLang="en-US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to</a:t>
            </a:r>
            <a:r>
              <a:rPr lang="zh-TW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u</a:t>
            </a:r>
            <a:r>
              <a:rPr lang="en-US" altLang="zh-TW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se.</a:t>
            </a:r>
            <a:endParaRPr lang="zh-TW" altLang="en-US" b="1">
              <a:solidFill>
                <a:srgbClr val="C000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B2CC9277-54EA-4607-B734-FE14FF25F3CA}"/>
              </a:ext>
            </a:extLst>
          </p:cNvPr>
          <p:cNvSpPr/>
          <p:nvPr/>
        </p:nvSpPr>
        <p:spPr>
          <a:xfrm>
            <a:off x="246024" y="2197812"/>
            <a:ext cx="3421994" cy="5463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</a:t>
            </a:r>
            <a:r>
              <a:rPr lang="zh-TW" sz="1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ou encounter an emergency case that you have to connect to remote server to modify settings</a:t>
            </a:r>
            <a:r>
              <a:rPr lang="en-US" altLang="zh-TW" sz="1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endParaRPr lang="zh-TW" sz="1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/>
            <a:endParaRPr lang="zh-TW" altLang="en-US" sz="14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A5C3C233-68A2-4777-81B4-1CF5FED878B2}"/>
              </a:ext>
            </a:extLst>
          </p:cNvPr>
          <p:cNvSpPr/>
          <p:nvPr/>
        </p:nvSpPr>
        <p:spPr>
          <a:xfrm>
            <a:off x="246024" y="3200700"/>
            <a:ext cx="3048321" cy="4097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Y</a:t>
            </a:r>
            <a:r>
              <a:rPr lang="zh-TW" sz="1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ou find that there is no editor installed on the server</a:t>
            </a:r>
            <a:r>
              <a:rPr lang="en-US" altLang="zh-TW" sz="1400" b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.</a:t>
            </a:r>
            <a:endParaRPr lang="zh-TW" altLang="en-US" sz="1400">
              <a:solidFill>
                <a:schemeClr val="tx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47B035CE-FF21-4190-87CF-425A39221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023" y="2728373"/>
            <a:ext cx="3509944" cy="297712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C87A34CF-E24B-49D4-AFE1-EAA2BEC9B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023" y="3673013"/>
            <a:ext cx="3509944" cy="29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16C8046-CDCD-4A90-8BB4-6693C2463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1134"/>
            <a:ext cx="8138160" cy="857250"/>
          </a:xfrm>
        </p:spPr>
        <p:txBody>
          <a:bodyPr>
            <a:noAutofit/>
          </a:bodyPr>
          <a:lstStyle/>
          <a:p>
            <a:r>
              <a:rPr lang="zh-TW" sz="3400">
                <a:sym typeface="Arial"/>
              </a:rPr>
              <a:t>You back up important files to</a:t>
            </a:r>
            <a:br>
              <a:rPr lang="en-US" altLang="zh-TW" sz="3400">
                <a:sym typeface="Arial"/>
              </a:rPr>
            </a:br>
            <a:r>
              <a:rPr lang="zh-TW" sz="3400">
                <a:sym typeface="Arial"/>
              </a:rPr>
              <a:t>NAS. Have you ever thought ab</a:t>
            </a:r>
            <a:r>
              <a:rPr lang="en-US" altLang="zh-TW" sz="3400">
                <a:sym typeface="Arial"/>
              </a:rPr>
              <a:t>o</a:t>
            </a:r>
            <a:r>
              <a:rPr lang="zh-TW" sz="3400">
                <a:sym typeface="Arial"/>
              </a:rPr>
              <a:t>ut...</a:t>
            </a:r>
            <a:r>
              <a:rPr lang="zh-TW" sz="3400"/>
              <a:t> </a:t>
            </a:r>
            <a:endParaRPr lang="zh-TW" altLang="zh-TW" sz="3400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DDEF3E41-B4BB-4095-A9D6-85F2391EBC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32" b="11509"/>
          <a:stretch/>
        </p:blipFill>
        <p:spPr>
          <a:xfrm flipH="1">
            <a:off x="5787399" y="1201385"/>
            <a:ext cx="3406536" cy="3942115"/>
          </a:xfrm>
          <a:prstGeom prst="rect">
            <a:avLst/>
          </a:prstGeom>
        </p:spPr>
      </p:pic>
      <p:pic>
        <p:nvPicPr>
          <p:cNvPr id="23" name="圖片 4">
            <a:extLst>
              <a:ext uri="{FF2B5EF4-FFF2-40B4-BE49-F238E27FC236}">
                <a16:creationId xmlns:a16="http://schemas.microsoft.com/office/drawing/2014/main" id="{A40B0983-8916-4C29-B72B-ED84C6DA9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087" y="1355272"/>
            <a:ext cx="1014921" cy="1014267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06DB70BB-E9E3-4B18-88ED-9D4F2C137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433" y="1825784"/>
            <a:ext cx="2662942" cy="1009249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069806A8-B814-4C8D-AE46-971E811E1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07" y="3118092"/>
            <a:ext cx="2670268" cy="994596"/>
          </a:xfrm>
          <a:prstGeom prst="rect">
            <a:avLst/>
          </a:prstGeom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FDD7DEF6-0C0D-4E15-9164-D0CB18A54D8E}"/>
              </a:ext>
            </a:extLst>
          </p:cNvPr>
          <p:cNvSpPr/>
          <p:nvPr/>
        </p:nvSpPr>
        <p:spPr>
          <a:xfrm>
            <a:off x="220972" y="2274365"/>
            <a:ext cx="3048321" cy="11213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sz="19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Roboto"/>
              </a:rPr>
              <a:t>How to view or modify code files</a:t>
            </a:r>
            <a:r>
              <a:rPr lang="zh-TW" altLang="en-US" sz="19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Roboto"/>
              </a:rPr>
              <a:t> </a:t>
            </a:r>
            <a:r>
              <a:rPr lang="en-US" sz="1900" b="1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Roboto"/>
              </a:rPr>
              <a:t>th</a:t>
            </a:r>
            <a:r>
              <a:rPr lang="zh-TW" sz="19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Roboto"/>
              </a:rPr>
              <a:t>at are ba</a:t>
            </a:r>
            <a:r>
              <a:rPr lang="en-US" sz="1900" b="1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Roboto"/>
              </a:rPr>
              <a:t>cke</a:t>
            </a:r>
            <a:r>
              <a:rPr lang="zh-TW" sz="19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Roboto"/>
              </a:rPr>
              <a:t>d up to NAS? </a:t>
            </a:r>
            <a:endParaRPr lang="zh-TW" sz="19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Roboto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64C2E5CA-80B0-4C16-A374-FBA02EEB8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023" y="3294634"/>
            <a:ext cx="3048322" cy="258557"/>
          </a:xfrm>
          <a:prstGeom prst="rect">
            <a:avLst/>
          </a:prstGeom>
        </p:spPr>
      </p:pic>
      <p:sp>
        <p:nvSpPr>
          <p:cNvPr id="38" name="文本框 8"/>
          <p:cNvSpPr txBox="1"/>
          <p:nvPr/>
        </p:nvSpPr>
        <p:spPr>
          <a:xfrm>
            <a:off x="3458875" y="1958651"/>
            <a:ext cx="2547287" cy="71558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Need to fix some code.</a:t>
            </a:r>
            <a:r>
              <a:rPr lang="en-US" altLang="zh-TW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</a:p>
          <a:p>
            <a:r>
              <a:rPr 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But I have to download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and upload again... </a:t>
            </a:r>
            <a:endParaRPr lang="zh-TW" sz="1400" dirty="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47" name="文本框 8"/>
          <p:cNvSpPr txBox="1"/>
          <p:nvPr/>
        </p:nvSpPr>
        <p:spPr>
          <a:xfrm>
            <a:off x="3458875" y="3267719"/>
            <a:ext cx="2328220" cy="71558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Just want to quickly view</a:t>
            </a:r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,</a:t>
            </a:r>
            <a:endParaRPr lang="zh-TW" sz="14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</a:t>
            </a:r>
            <a:r>
              <a:rPr 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ut downloading take</a:t>
            </a:r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</a:t>
            </a:r>
            <a:r>
              <a:rPr 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ti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me</a:t>
            </a:r>
            <a:r>
              <a:rPr 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... 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4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A22C0CB1-748A-4BA4-AE67-35A4E8B18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0" y="1766843"/>
            <a:ext cx="8516129" cy="2673101"/>
          </a:xfrm>
          <a:prstGeom prst="rect">
            <a:avLst/>
          </a:prstGeom>
        </p:spPr>
      </p:pic>
      <p:sp>
        <p:nvSpPr>
          <p:cNvPr id="10" name="標題 9">
            <a:extLst>
              <a:ext uri="{FF2B5EF4-FFF2-40B4-BE49-F238E27FC236}">
                <a16:creationId xmlns:a16="http://schemas.microsoft.com/office/drawing/2014/main" id="{56B1B068-FC80-48D2-B0BF-CE7E5325A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sz="3600">
                <a:sym typeface="Arial"/>
              </a:rPr>
              <a:t>Text Editor helps you easily edit</a:t>
            </a:r>
            <a:r>
              <a:rPr lang="zh-TW" altLang="en-US" sz="3600">
                <a:sym typeface="Arial"/>
              </a:rPr>
              <a:t> </a:t>
            </a:r>
            <a:endParaRPr lang="zh-TW" sz="3600"/>
          </a:p>
          <a:p>
            <a:r>
              <a:rPr lang="zh-TW" sz="3600">
                <a:sym typeface="Arial"/>
              </a:rPr>
              <a:t>code/program on the NAS.</a:t>
            </a:r>
            <a:r>
              <a:rPr lang="zh-TW" altLang="en-US" sz="3600">
                <a:sym typeface="Arial"/>
              </a:rPr>
              <a:t> </a:t>
            </a:r>
            <a:endParaRPr lang="zh-TW" sz="3600"/>
          </a:p>
        </p:txBody>
      </p:sp>
      <p:sp>
        <p:nvSpPr>
          <p:cNvPr id="186" name="矩形 185"/>
          <p:cNvSpPr/>
          <p:nvPr/>
        </p:nvSpPr>
        <p:spPr>
          <a:xfrm>
            <a:off x="743963" y="1883091"/>
            <a:ext cx="1951667" cy="384705"/>
          </a:xfrm>
          <a:prstGeom prst="rect">
            <a:avLst/>
          </a:prstGeom>
        </p:spPr>
        <p:txBody>
          <a:bodyPr wrap="square" lIns="91424" tIns="45712" rIns="91424" bIns="45712" anchor="t">
            <a:spAutoFit/>
          </a:bodyPr>
          <a:lstStyle/>
          <a:p>
            <a:pPr algn="ctr"/>
            <a:r>
              <a:rPr lang="zh-TW" sz="1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Convenience 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5" name="Freeform 669"/>
          <p:cNvSpPr>
            <a:spLocks/>
          </p:cNvSpPr>
          <p:nvPr/>
        </p:nvSpPr>
        <p:spPr bwMode="auto">
          <a:xfrm flipV="1">
            <a:off x="5629138" y="1794239"/>
            <a:ext cx="8082" cy="2694"/>
          </a:xfrm>
          <a:custGeom>
            <a:avLst/>
            <a:gdLst>
              <a:gd name="T0" fmla="*/ 4 w 6"/>
              <a:gd name="T1" fmla="*/ 0 h 2"/>
              <a:gd name="T2" fmla="*/ 0 w 6"/>
              <a:gd name="T3" fmla="*/ 0 h 2"/>
              <a:gd name="T4" fmla="*/ 6 w 6"/>
              <a:gd name="T5" fmla="*/ 2 h 2"/>
              <a:gd name="T6" fmla="*/ 6 w 6"/>
              <a:gd name="T7" fmla="*/ 2 h 2"/>
              <a:gd name="T8" fmla="*/ 4 w 6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2">
                <a:moveTo>
                  <a:pt x="4" y="0"/>
                </a:moveTo>
                <a:lnTo>
                  <a:pt x="0" y="0"/>
                </a:lnTo>
                <a:lnTo>
                  <a:pt x="6" y="2"/>
                </a:lnTo>
                <a:lnTo>
                  <a:pt x="6" y="2"/>
                </a:lnTo>
                <a:lnTo>
                  <a:pt x="4" y="0"/>
                </a:lnTo>
                <a:close/>
              </a:path>
            </a:pathLst>
          </a:custGeom>
          <a:solidFill>
            <a:srgbClr val="5F5A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6" name="Freeform 670"/>
          <p:cNvSpPr>
            <a:spLocks/>
          </p:cNvSpPr>
          <p:nvPr/>
        </p:nvSpPr>
        <p:spPr bwMode="auto">
          <a:xfrm flipV="1">
            <a:off x="5629138" y="1794239"/>
            <a:ext cx="8082" cy="2694"/>
          </a:xfrm>
          <a:custGeom>
            <a:avLst/>
            <a:gdLst>
              <a:gd name="T0" fmla="*/ 4 w 6"/>
              <a:gd name="T1" fmla="*/ 0 h 2"/>
              <a:gd name="T2" fmla="*/ 0 w 6"/>
              <a:gd name="T3" fmla="*/ 0 h 2"/>
              <a:gd name="T4" fmla="*/ 6 w 6"/>
              <a:gd name="T5" fmla="*/ 2 h 2"/>
              <a:gd name="T6" fmla="*/ 6 w 6"/>
              <a:gd name="T7" fmla="*/ 2 h 2"/>
              <a:gd name="T8" fmla="*/ 4 w 6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2">
                <a:moveTo>
                  <a:pt x="4" y="0"/>
                </a:moveTo>
                <a:lnTo>
                  <a:pt x="0" y="0"/>
                </a:lnTo>
                <a:lnTo>
                  <a:pt x="6" y="2"/>
                </a:lnTo>
                <a:lnTo>
                  <a:pt x="6" y="2"/>
                </a:lnTo>
                <a:lnTo>
                  <a:pt x="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5" name="矩形 614"/>
          <p:cNvSpPr/>
          <p:nvPr/>
        </p:nvSpPr>
        <p:spPr>
          <a:xfrm>
            <a:off x="3478614" y="1743880"/>
            <a:ext cx="2431118" cy="677092"/>
          </a:xfrm>
          <a:prstGeom prst="rect">
            <a:avLst/>
          </a:prstGeom>
        </p:spPr>
        <p:txBody>
          <a:bodyPr wrap="square" lIns="91424" tIns="45712" rIns="91424" bIns="45712" anchor="t">
            <a:spAutoFit/>
          </a:bodyPr>
          <a:lstStyle/>
          <a:p>
            <a:pPr algn="ctr"/>
            <a:r>
              <a:rPr lang="zh-TW" sz="1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No installation required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616" name="矩形 615"/>
          <p:cNvSpPr/>
          <p:nvPr/>
        </p:nvSpPr>
        <p:spPr>
          <a:xfrm>
            <a:off x="6245151" y="1743880"/>
            <a:ext cx="2697873" cy="677092"/>
          </a:xfrm>
          <a:prstGeom prst="rect">
            <a:avLst/>
          </a:prstGeom>
        </p:spPr>
        <p:txBody>
          <a:bodyPr wrap="square" lIns="91424" tIns="45712" rIns="91424" bIns="45712" anchor="t">
            <a:spAutoFit/>
          </a:bodyPr>
          <a:lstStyle/>
          <a:p>
            <a:pPr algn="ctr"/>
            <a:r>
              <a:rPr lang="en-US" altLang="zh-TW" sz="1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Save back to </a:t>
            </a:r>
            <a:r>
              <a:rPr lang="en-US" sz="1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File Station</a:t>
            </a:r>
            <a:r>
              <a:rPr lang="en-US" altLang="zh-TW" sz="19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 </a:t>
            </a:r>
            <a:endParaRPr lang="zh-TW" altLang="en-US">
              <a:solidFill>
                <a:srgbClr val="000000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617" name="Shape 97"/>
          <p:cNvPicPr preferRelativeResize="0"/>
          <p:nvPr/>
        </p:nvPicPr>
        <p:blipFill>
          <a:blip r:embed="rId4" cstate="print"/>
          <a:stretch>
            <a:fillRect/>
          </a:stretch>
        </p:blipFill>
        <p:spPr>
          <a:xfrm>
            <a:off x="685860" y="2742031"/>
            <a:ext cx="1787240" cy="1215127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lumMod val="75000"/>
                <a:alpha val="40000"/>
              </a:schemeClr>
            </a:glow>
          </a:effectLst>
        </p:spPr>
      </p:pic>
      <p:pic>
        <p:nvPicPr>
          <p:cNvPr id="620" name="Shape 101"/>
          <p:cNvPicPr preferRelativeResize="0"/>
          <p:nvPr/>
        </p:nvPicPr>
        <p:blipFill>
          <a:blip r:embed="rId5" cstate="print"/>
          <a:stretch>
            <a:fillRect/>
          </a:stretch>
        </p:blipFill>
        <p:spPr>
          <a:xfrm>
            <a:off x="3649053" y="2566843"/>
            <a:ext cx="1845893" cy="1565504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lumMod val="75000"/>
                <a:alpha val="40000"/>
              </a:schemeClr>
            </a:glow>
          </a:effectLst>
        </p:spPr>
      </p:pic>
      <p:grpSp>
        <p:nvGrpSpPr>
          <p:cNvPr id="9" name="群組 625"/>
          <p:cNvGrpSpPr/>
          <p:nvPr/>
        </p:nvGrpSpPr>
        <p:grpSpPr>
          <a:xfrm>
            <a:off x="6389435" y="2798496"/>
            <a:ext cx="2103274" cy="1053372"/>
            <a:chOff x="6729600" y="6212610"/>
            <a:chExt cx="2804365" cy="1404496"/>
          </a:xfrm>
          <a:effectLst>
            <a:glow rad="101600">
              <a:schemeClr val="bg1">
                <a:lumMod val="75000"/>
                <a:alpha val="40000"/>
              </a:schemeClr>
            </a:glow>
          </a:effectLst>
        </p:grpSpPr>
        <p:sp>
          <p:nvSpPr>
            <p:cNvPr id="621" name="Shape 106"/>
            <p:cNvSpPr/>
            <p:nvPr/>
          </p:nvSpPr>
          <p:spPr>
            <a:xfrm>
              <a:off x="7377748" y="6543361"/>
              <a:ext cx="2156217" cy="1073745"/>
            </a:xfrm>
            <a:prstGeom prst="roundRect">
              <a:avLst>
                <a:gd name="adj" fmla="val 16667"/>
              </a:avLst>
            </a:prstGeom>
            <a:solidFill>
              <a:srgbClr val="C9D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pic>
          <p:nvPicPr>
            <p:cNvPr id="622" name="Shape 107"/>
            <p:cNvPicPr preferRelativeResize="0"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9600" y="6212610"/>
              <a:ext cx="1045174" cy="1045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3" name="Shape 108"/>
            <p:cNvPicPr preferRelativeResize="0"/>
            <p:nvPr/>
          </p:nvPicPr>
          <p:blipFill>
            <a:blip r:embed="rId7" cstate="print">
              <a:alphaModFix/>
            </a:blip>
            <a:stretch>
              <a:fillRect/>
            </a:stretch>
          </p:blipFill>
          <p:spPr>
            <a:xfrm>
              <a:off x="7774775" y="6691935"/>
              <a:ext cx="785773" cy="7857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4" name="Shape 109"/>
            <p:cNvPicPr preferRelativeResize="0"/>
            <p:nvPr/>
          </p:nvPicPr>
          <p:blipFill>
            <a:blip r:embed="rId8" cstate="print">
              <a:alphaModFix/>
            </a:blip>
            <a:stretch>
              <a:fillRect/>
            </a:stretch>
          </p:blipFill>
          <p:spPr>
            <a:xfrm>
              <a:off x="8656645" y="6735198"/>
              <a:ext cx="699247" cy="6992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7" name="Shape 110"/>
          <p:cNvPicPr preferRelativeResize="0"/>
          <p:nvPr/>
        </p:nvPicPr>
        <p:blipFill>
          <a:blip r:embed="rId9" cstate="print">
            <a:alphaModFix/>
          </a:blip>
          <a:stretch>
            <a:fillRect/>
          </a:stretch>
        </p:blipFill>
        <p:spPr>
          <a:xfrm rot="-612626">
            <a:off x="2094096" y="2830942"/>
            <a:ext cx="333347" cy="544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81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8CBA762C-68E9-4628-861D-A243F5D2F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6" y="1270063"/>
            <a:ext cx="7913210" cy="254649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zh-TW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You can choose to</a:t>
            </a:r>
            <a:r>
              <a:rPr lang="en-US" altLang="zh-TW" sz="36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…</a:t>
            </a:r>
            <a:endParaRPr lang="zh-TW" altLang="en-US" sz="36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6640432"/>
              </p:ext>
            </p:extLst>
          </p:nvPr>
        </p:nvGraphicFramePr>
        <p:xfrm>
          <a:off x="608070" y="1222409"/>
          <a:ext cx="7927863" cy="262701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42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2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2621">
                  <a:extLst>
                    <a:ext uri="{9D8B030D-6E8A-4147-A177-3AD203B41FA5}">
                      <a16:colId xmlns:a16="http://schemas.microsoft.com/office/drawing/2014/main" val="3904485647"/>
                    </a:ext>
                  </a:extLst>
                </a:gridCol>
              </a:tblGrid>
              <a:tr h="593480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600" b="1" u="none" strike="noStrik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Download then Upload</a:t>
                      </a:r>
                      <a:endParaRPr lang="zh-TW" altLang="en-US" sz="16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itchFamily="34" charset="-120"/>
                        <a:cs typeface="Arial" panose="020B0604020202020204" pitchFamily="34" charset="0"/>
                      </a:endParaRPr>
                    </a:p>
                  </a:txBody>
                  <a:tcPr marL="44450" marR="44450" marT="44450" marB="444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t">
                        <a:buNone/>
                      </a:pPr>
                      <a:r>
                        <a:rPr lang="zh-TW" altLang="en-US" sz="1600" b="1" u="none" strike="noStrik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  Connect with Samba</a:t>
                      </a:r>
                      <a:endParaRPr lang="zh-TW" alt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44450" marB="444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t">
                        <a:buNone/>
                      </a:pPr>
                      <a:r>
                        <a:rPr lang="zh-TW" altLang="en-US" sz="1600" b="1" u="none" strike="noStrik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TextEditor 1.1.0</a:t>
                      </a:r>
                      <a:endParaRPr lang="zh-TW" sz="18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44450" marR="44450" marT="44450" marB="444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38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1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Complicated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44450" marR="44450" marT="44450" marB="444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t"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Convenient</a:t>
                      </a:r>
                      <a:r>
                        <a:rPr lang="en-US" altLang="zh-TW" sz="1400" b="1" i="0" u="none" strike="noStrike" noProof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to</a:t>
                      </a:r>
                      <a:r>
                        <a:rPr lang="en-US" sz="1400" b="1" i="0" u="none" strike="noStrike" noProof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use</a:t>
                      </a:r>
                    </a:p>
                    <a:p>
                      <a:pPr lvl="0" algn="ctr" fontAlgn="t">
                        <a:buNone/>
                      </a:pPr>
                      <a:r>
                        <a:rPr lang="en-US" altLang="zh-TW" sz="1400" b="1" i="0" u="none" strike="noStrike" noProof="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(Need SMB support)</a:t>
                      </a:r>
                    </a:p>
                  </a:txBody>
                  <a:tcPr marL="44450" marR="44450" marT="44450" marB="444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t">
                        <a:buNone/>
                      </a:pPr>
                      <a:r>
                        <a:rPr lang="en-US" altLang="zh-TW" sz="1400" b="1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Conv</a:t>
                      </a:r>
                      <a:r>
                        <a:rPr lang="en-US" altLang="en-US" sz="1400" b="1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enience</a:t>
                      </a:r>
                      <a:r>
                        <a:rPr lang="en-US" altLang="en-US" sz="1400" b="1" u="none" strike="noStrike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to use</a:t>
                      </a:r>
                      <a:endParaRPr lang="zh-TW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44450" marR="44450" marT="44450" marB="444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934">
                <a:tc>
                  <a:txBody>
                    <a:bodyPr/>
                    <a:lstStyle/>
                    <a:p>
                      <a:pPr lvl="0" algn="ctr" fontAlgn="t">
                        <a:buNone/>
                      </a:pPr>
                      <a:r>
                        <a:rPr lang="zh-TW" sz="1400" b="1" i="0" u="none" strike="noStrike" noProof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no editor installed on the server</a:t>
                      </a:r>
                      <a:endParaRPr lang="zh-TW" sz="1400" b="0" i="0" u="none" strike="noStrike" noProof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marL="44450" marR="44450" marT="44450" marB="444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t">
                        <a:buNone/>
                      </a:pPr>
                      <a:r>
                        <a: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cs typeface="Arial"/>
                        </a:rPr>
                        <a:t>no</a:t>
                      </a:r>
                      <a:r>
                        <a:rPr lang="zh-TW" altLang="en-US" sz="1400" b="1" i="0" u="none" strike="noStrike" noProof="0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cs typeface="Arial"/>
                        </a:rPr>
                        <a:t>editor</a:t>
                      </a:r>
                      <a:r>
                        <a:rPr lang="zh-TW" altLang="en-US" sz="1400" b="1" i="0" u="none" strike="noStrike" noProof="0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cs typeface="Arial"/>
                        </a:rPr>
                        <a:t> </a:t>
                      </a:r>
                      <a:r>
                        <a: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cs typeface="Arial"/>
                        </a:rPr>
                        <a:t>installed</a:t>
                      </a:r>
                      <a:r>
                        <a:rPr lang="zh-TW" altLang="en-US" sz="1400" b="1" i="0" u="none" strike="noStrike" noProof="0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cs typeface="Arial"/>
                        </a:rPr>
                        <a:t>on</a:t>
                      </a:r>
                      <a:r>
                        <a:rPr lang="zh-TW" altLang="en-US" sz="1400" b="1" i="0" u="none" strike="noStrike" noProof="0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cs typeface="Arial"/>
                        </a:rPr>
                        <a:t>the</a:t>
                      </a:r>
                      <a:r>
                        <a:rPr lang="zh-TW" altLang="en-US" sz="1400" b="1" i="0" u="none" strike="noStrike" noProof="0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en-US" altLang="zh-TW" sz="1400" b="1" i="0" u="none" strike="noStrike" noProof="0" err="1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cs typeface="Arial"/>
                        </a:rPr>
                        <a:t>ser</a:t>
                      </a:r>
                      <a:r>
                        <a:rPr 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cs typeface="Arial"/>
                        </a:rPr>
                        <a:t>ver</a:t>
                      </a:r>
                      <a:endParaRPr lang="zh-TW" sz="1400" b="0" i="0" u="none" strike="noStrike" noProof="0">
                        <a:solidFill>
                          <a:srgbClr val="FFFFFF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44450" marR="44450" marT="44450" marB="444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t">
                        <a:buNone/>
                      </a:pPr>
                      <a:r>
                        <a:rPr lang="zh-TW" altLang="en-US" sz="1400" b="1" u="none" strike="noStrike" noProof="0" dirty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        </a:t>
                      </a:r>
                      <a:r>
                        <a:rPr lang="en-US" altLang="zh-TW" sz="1400" b="1" u="none" strike="noStrike" noProof="0" dirty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Familiar operation</a:t>
                      </a:r>
                      <a:endParaRPr lang="zh-TW" sz="1400" b="1" dirty="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44450" marR="44450" marT="44450" marB="444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12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400" b="1" u="none" strike="noStrike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When edited by multiple users, the latter might overwrite the former</a:t>
                      </a:r>
                    </a:p>
                  </a:txBody>
                  <a:tcPr marL="44450" marR="44450" marT="44450" marB="444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t">
                        <a:buNone/>
                      </a:pPr>
                      <a:r>
                        <a:rPr 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cs typeface="Arial"/>
                        </a:rPr>
                        <a:t>When edited by</a:t>
                      </a:r>
                      <a:r>
                        <a:rPr lang="zh-TW" altLang="en-US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cs typeface="Arial"/>
                        </a:rPr>
                        <a:t>multiple</a:t>
                      </a:r>
                      <a:r>
                        <a:rPr lang="zh-TW" altLang="en-US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cs typeface="Arial"/>
                        </a:rPr>
                        <a:t>user</a:t>
                      </a:r>
                      <a:r>
                        <a:rPr lang="en-US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cs typeface="Arial"/>
                        </a:rPr>
                        <a:t>s</a:t>
                      </a:r>
                      <a:r>
                        <a:rPr 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cs typeface="Arial"/>
                        </a:rPr>
                        <a:t>, the latter</a:t>
                      </a:r>
                      <a:r>
                        <a:rPr lang="zh-TW" altLang="en-US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cs typeface="Arial"/>
                        </a:rPr>
                        <a:t>might</a:t>
                      </a:r>
                      <a:r>
                        <a:rPr lang="zh-TW" altLang="en-US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cs typeface="Arial"/>
                        </a:rPr>
                        <a:t>overwrite the former</a:t>
                      </a:r>
                      <a:r>
                        <a:rPr lang="en-US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  <a:ea typeface="微軟正黑體"/>
                          <a:cs typeface="Arial"/>
                        </a:rPr>
                        <a:t> </a:t>
                      </a:r>
                      <a:endParaRPr lang="zh-TW" sz="1400" dirty="0">
                        <a:latin typeface="Arial"/>
                        <a:cs typeface="Arial"/>
                      </a:endParaRPr>
                    </a:p>
                  </a:txBody>
                  <a:tcPr marL="44450" marR="44450" marT="44450" marB="444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fontAlgn="t">
                        <a:buNone/>
                      </a:pPr>
                      <a:r>
                        <a:rPr lang="en-US" altLang="zh-TW" sz="1400" b="1" u="none" strike="noStrike" dirty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     Newly added warning      </a:t>
                      </a:r>
                    </a:p>
                    <a:p>
                      <a:pPr lvl="0" algn="ctr" fontAlgn="t">
                        <a:buNone/>
                      </a:pPr>
                      <a:r>
                        <a:rPr lang="en-US" altLang="zh-TW" sz="1400" b="1" u="none" strike="noStrike" dirty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        function </a:t>
                      </a:r>
                      <a:r>
                        <a:rPr lang="zh-TW" altLang="en-US" sz="1400" b="1" u="none" strike="noStrike" dirty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to noti</a:t>
                      </a:r>
                      <a:r>
                        <a:rPr lang="en-US" altLang="zh-TW" sz="1400" b="1" u="none" strike="noStrike" dirty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ty</a:t>
                      </a:r>
                      <a:r>
                        <a:rPr lang="zh-TW" altLang="en-US" sz="1400" b="1" u="none" strike="noStrike" dirty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 when</a:t>
                      </a:r>
                      <a:endParaRPr lang="en-US" altLang="zh-TW" sz="1400" b="1" u="none" strike="noStrike" dirty="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  <a:p>
                      <a:pPr lvl="0" algn="ctr" fontAlgn="t">
                        <a:buNone/>
                      </a:pPr>
                      <a:r>
                        <a:rPr lang="zh-TW" altLang="en-US" sz="1400" b="1" u="none" strike="noStrike" dirty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multiple users </a:t>
                      </a:r>
                      <a:r>
                        <a:rPr lang="en-US" altLang="zh-TW" sz="1400" b="1" u="none" strike="noStrike" dirty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are editing</a:t>
                      </a:r>
                      <a:r>
                        <a:rPr lang="zh-TW" altLang="en-US" sz="1400" b="1" u="none" strike="noStrike" dirty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.</a:t>
                      </a:r>
                      <a:endParaRPr lang="en-US" altLang="zh-TW" sz="1400" b="1" u="none" strike="noStrike" dirty="0">
                        <a:solidFill>
                          <a:schemeClr val="bg1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44450" marR="44450" marT="44450" marB="4445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36A1CE9-513A-49FC-A118-BCB53A558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64" y="2493504"/>
            <a:ext cx="440100" cy="37871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02CB26C-40B7-46D4-A4A1-D6F08E302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0331" y="4009884"/>
            <a:ext cx="6904716" cy="569977"/>
          </a:xfrm>
          <a:prstGeom prst="rect">
            <a:avLst/>
          </a:prstGeom>
        </p:spPr>
      </p:pic>
      <p:sp>
        <p:nvSpPr>
          <p:cNvPr id="5" name="文本框 693">
            <a:extLst>
              <a:ext uri="{FF2B5EF4-FFF2-40B4-BE49-F238E27FC236}">
                <a16:creationId xmlns:a16="http://schemas.microsoft.com/office/drawing/2014/main" id="{3CDE1FF5-54C7-457E-B016-F491E9E78135}"/>
              </a:ext>
            </a:extLst>
          </p:cNvPr>
          <p:cNvSpPr txBox="1"/>
          <p:nvPr/>
        </p:nvSpPr>
        <p:spPr>
          <a:xfrm>
            <a:off x="1174282" y="4068845"/>
            <a:ext cx="5671455" cy="4770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TW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Text Editor 1.1.0</a:t>
            </a:r>
            <a:r>
              <a:rPr lang="zh-TW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is your best c</a:t>
            </a:r>
            <a:r>
              <a:rPr lang="en-US" altLang="zh-TW" sz="25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hoice</a:t>
            </a:r>
            <a:r>
              <a:rPr lang="en-US" altLang="zh-TW" sz="25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2" descr="C:\Users\Yvonne Tsai\Desktop\Text Editor_app_icon\Text Editor_512.png">
            <a:extLst>
              <a:ext uri="{FF2B5EF4-FFF2-40B4-BE49-F238E27FC236}">
                <a16:creationId xmlns:a16="http://schemas.microsoft.com/office/drawing/2014/main" id="{B3E9FB5C-7AD0-4FC6-A2E9-4B17A9443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907663"/>
            <a:ext cx="717082" cy="71708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585FD9E5-BE3E-404B-B637-B61FD1040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62" y="3189701"/>
            <a:ext cx="440100" cy="37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87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90F601EE-5E40-4A92-933C-77C87C39F1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5" r="1027" b="5557"/>
          <a:stretch/>
        </p:blipFill>
        <p:spPr>
          <a:xfrm flipH="1">
            <a:off x="0" y="1217451"/>
            <a:ext cx="9143999" cy="392604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1994E87-8E6C-4A8F-B54B-6701C87E8E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06"/>
          <a:stretch/>
        </p:blipFill>
        <p:spPr>
          <a:xfrm>
            <a:off x="558263" y="1929744"/>
            <a:ext cx="6602931" cy="244975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4EB7516-321B-4F18-BD4A-AD789A601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600">
                <a:sym typeface="Arial"/>
              </a:rPr>
              <a:t>Text Editor 1.1.0 </a:t>
            </a:r>
            <a:r>
              <a:rPr lang="zh-TW" altLang="en-US" sz="3600">
                <a:sym typeface="Arial"/>
              </a:rPr>
              <a:t>is</a:t>
            </a:r>
            <a:r>
              <a:rPr lang="zh-TW" altLang="en-US" sz="3600"/>
              <a:t> </a:t>
            </a:r>
            <a:r>
              <a:rPr lang="en-US" altLang="zh-TW" sz="3600" dirty="0"/>
              <a:t>even smarter</a:t>
            </a:r>
            <a:endParaRPr lang="zh-TW" altLang="en-US" sz="3600"/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B29FC80C-ED74-4AAD-98FC-10B37439FA5A}"/>
              </a:ext>
            </a:extLst>
          </p:cNvPr>
          <p:cNvSpPr txBox="1">
            <a:spLocks/>
          </p:cNvSpPr>
          <p:nvPr/>
        </p:nvSpPr>
        <p:spPr>
          <a:xfrm>
            <a:off x="559082" y="2986847"/>
            <a:ext cx="2173193" cy="9539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plit-screen mode to edit different files at the same time.</a:t>
            </a:r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6AD55B9F-8E7B-40A0-8AB3-1C494E8EDCF1}"/>
              </a:ext>
            </a:extLst>
          </p:cNvPr>
          <p:cNvSpPr txBox="1">
            <a:spLocks/>
          </p:cNvSpPr>
          <p:nvPr/>
        </p:nvSpPr>
        <p:spPr>
          <a:xfrm>
            <a:off x="5289080" y="2986846"/>
            <a:ext cx="1679610" cy="9539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Warning</a:t>
            </a:r>
            <a:r>
              <a:rPr lang="zh-TW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 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concurrent editing</a:t>
            </a:r>
            <a:endParaRPr lang="zh-TW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B38B5B38-F567-43D7-99A3-4E381A4FA7FB}"/>
              </a:ext>
            </a:extLst>
          </p:cNvPr>
          <p:cNvCxnSpPr/>
          <p:nvPr/>
        </p:nvCxnSpPr>
        <p:spPr>
          <a:xfrm>
            <a:off x="618425" y="2868328"/>
            <a:ext cx="1975584" cy="0"/>
          </a:xfrm>
          <a:prstGeom prst="line">
            <a:avLst/>
          </a:prstGeom>
          <a:ln w="19050">
            <a:solidFill>
              <a:srgbClr val="FBFB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9E95B0A2-3425-43E6-BF65-F95509BFEE1E}"/>
              </a:ext>
            </a:extLst>
          </p:cNvPr>
          <p:cNvCxnSpPr/>
          <p:nvPr/>
        </p:nvCxnSpPr>
        <p:spPr>
          <a:xfrm>
            <a:off x="2861111" y="2868328"/>
            <a:ext cx="1975584" cy="0"/>
          </a:xfrm>
          <a:prstGeom prst="line">
            <a:avLst/>
          </a:prstGeom>
          <a:ln w="19050">
            <a:solidFill>
              <a:srgbClr val="FBFB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07A5196B-467B-466B-ADB4-DB3FD319437C}"/>
              </a:ext>
            </a:extLst>
          </p:cNvPr>
          <p:cNvCxnSpPr/>
          <p:nvPr/>
        </p:nvCxnSpPr>
        <p:spPr>
          <a:xfrm>
            <a:off x="5132673" y="2868328"/>
            <a:ext cx="1975584" cy="0"/>
          </a:xfrm>
          <a:prstGeom prst="line">
            <a:avLst/>
          </a:prstGeom>
          <a:ln w="19050">
            <a:solidFill>
              <a:srgbClr val="FBFB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>
            <a:extLst>
              <a:ext uri="{FF2B5EF4-FFF2-40B4-BE49-F238E27FC236}">
                <a16:creationId xmlns:a16="http://schemas.microsoft.com/office/drawing/2014/main" id="{C807CDE8-C1D1-44A8-9DF7-5508C30A5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802" y="1980799"/>
            <a:ext cx="735452" cy="776961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1698A6B-A444-4AB0-B630-6649C0B676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23" y="2032658"/>
            <a:ext cx="680187" cy="69962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C3002A91-2765-4BB8-8F0D-F28CCABF86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393" y="2054113"/>
            <a:ext cx="694144" cy="647572"/>
          </a:xfrm>
          <a:prstGeom prst="rect">
            <a:avLst/>
          </a:prstGeom>
        </p:spPr>
      </p:pic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D4CC1F00-FC8D-40D0-9BBA-22B003CC7D05}"/>
              </a:ext>
            </a:extLst>
          </p:cNvPr>
          <p:cNvSpPr txBox="1">
            <a:spLocks/>
          </p:cNvSpPr>
          <p:nvPr/>
        </p:nvSpPr>
        <p:spPr>
          <a:xfrm>
            <a:off x="3171848" y="2986846"/>
            <a:ext cx="1477155" cy="9539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 status notification</a:t>
            </a:r>
            <a:endParaRPr lang="zh-TW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4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FA1ECF6-CFF0-448F-922B-5BE84A78F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76" t="20412" r="18103" b="6122"/>
          <a:stretch/>
        </p:blipFill>
        <p:spPr>
          <a:xfrm>
            <a:off x="3698158" y="1772710"/>
            <a:ext cx="4760295" cy="2758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7141CF2-65CB-4E16-8675-225AC91774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83" t="20393" r="18672" b="5897"/>
          <a:stretch/>
        </p:blipFill>
        <p:spPr>
          <a:xfrm>
            <a:off x="614993" y="1754137"/>
            <a:ext cx="4718628" cy="27680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zh-TW" sz="3600">
                <a:latin typeface="Arial" panose="020B0604020202020204" pitchFamily="34" charset="0"/>
                <a:cs typeface="Arial" panose="020B0604020202020204" pitchFamily="34" charset="0"/>
              </a:rPr>
              <a:t>plit-screen mode</a:t>
            </a:r>
            <a:endParaRPr lang="zh-TW" sz="36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9F6E241-D119-4F74-AA56-21EFE3BEF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0897" flipH="1">
            <a:off x="1658251" y="2546752"/>
            <a:ext cx="731299" cy="49413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1A107DB9-EDA0-48CE-910B-C829B56C46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69045" y="3092138"/>
            <a:ext cx="2308120" cy="658459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AE80F6C6-9693-495D-88D9-BEFFE078B31D}"/>
              </a:ext>
            </a:extLst>
          </p:cNvPr>
          <p:cNvSpPr txBox="1"/>
          <p:nvPr/>
        </p:nvSpPr>
        <p:spPr>
          <a:xfrm>
            <a:off x="1407668" y="3252917"/>
            <a:ext cx="2090057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Drag to open file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C4E6265D-8537-4E23-88D9-A2B7919EC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9967" y="1299165"/>
            <a:ext cx="4261696" cy="48401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7C15D8B-1367-46E0-8087-1E7E4E27B3CC}"/>
              </a:ext>
            </a:extLst>
          </p:cNvPr>
          <p:cNvSpPr txBox="1"/>
          <p:nvPr/>
        </p:nvSpPr>
        <p:spPr>
          <a:xfrm>
            <a:off x="527537" y="1325249"/>
            <a:ext cx="3929605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988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</a:t>
            </a:r>
            <a:r>
              <a:rPr lang="zh-TW" altLang="en-US" sz="1988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orizontal or Vertical</a:t>
            </a:r>
          </a:p>
        </p:txBody>
      </p:sp>
    </p:spTree>
    <p:extLst>
      <p:ext uri="{BB962C8B-B14F-4D97-AF65-F5344CB8AC3E}">
        <p14:creationId xmlns:p14="http://schemas.microsoft.com/office/powerpoint/2010/main" val="3718787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10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2F4A2855-6C27-4789-8152-C076839395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54" t="20363" r="21396" b="5847"/>
          <a:stretch/>
        </p:blipFill>
        <p:spPr>
          <a:xfrm>
            <a:off x="2695748" y="1267691"/>
            <a:ext cx="5459136" cy="3349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zh-TW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zh-TW" sz="3600">
                <a:latin typeface="Arial" panose="020B0604020202020204" pitchFamily="34" charset="0"/>
                <a:cs typeface="Arial" panose="020B0604020202020204" pitchFamily="34" charset="0"/>
              </a:rPr>
              <a:t>ile status notification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CA3C832-2C13-4ADE-862B-74867AED6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42422" y="2009669"/>
            <a:ext cx="3391319" cy="32894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4D68773-DD97-4F0B-8817-210D0BAC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9967" y="3838470"/>
            <a:ext cx="4261696" cy="484015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239967" y="3876984"/>
            <a:ext cx="402053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Indicates the file is modified.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9" name="圖片 4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E8116652-2240-4D14-BC4B-63B1381564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86" t="34420" r="59200" b="59674"/>
          <a:stretch/>
        </p:blipFill>
        <p:spPr>
          <a:xfrm>
            <a:off x="1553230" y="2338744"/>
            <a:ext cx="3377924" cy="36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15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25084FA-40B6-43F8-ABE5-549349426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781" y="1252573"/>
            <a:ext cx="5713535" cy="3436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zh-TW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</a:rPr>
              <a:t>Warning </a:t>
            </a:r>
            <a:r>
              <a:rPr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</a:rPr>
              <a:t> concurrent editing</a:t>
            </a:r>
            <a:endParaRPr lang="zh-TW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EB52F8F-B052-4698-B0EC-13C85170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997916" y="2298436"/>
            <a:ext cx="3391319" cy="32894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5646BC4-9D97-4CC4-A169-B6C916E87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9965" y="3838468"/>
            <a:ext cx="4744017" cy="484015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6C7A7B74-8EBD-47E6-9546-9BBE60658713}"/>
              </a:ext>
            </a:extLst>
          </p:cNvPr>
          <p:cNvSpPr txBox="1"/>
          <p:nvPr/>
        </p:nvSpPr>
        <p:spPr>
          <a:xfrm>
            <a:off x="385666" y="3890927"/>
            <a:ext cx="544169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8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Prevent accidental </a:t>
            </a:r>
            <a:r>
              <a:rPr lang="en-US" altLang="zh-TW" sz="18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overwritting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7154B00-2D9F-4A10-BCD4-4CEFECED42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27" t="41257" r="47973" b="54429"/>
          <a:stretch/>
        </p:blipFill>
        <p:spPr>
          <a:xfrm>
            <a:off x="2060839" y="2615064"/>
            <a:ext cx="3347471" cy="37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20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332346"/>
            <a:ext cx="7772400" cy="1102519"/>
          </a:xfrm>
        </p:spPr>
        <p:txBody>
          <a:bodyPr/>
          <a:lstStyle/>
          <a:p>
            <a:r>
              <a:rPr lang="zh-TW" sz="5000">
                <a:latin typeface="Arial" panose="020B0604020202020204" pitchFamily="34" charset="0"/>
                <a:cs typeface="Arial" panose="020B0604020202020204" pitchFamily="34" charset="0"/>
              </a:rPr>
              <a:t>Make File Management More Efficiently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608143"/>
            <a:ext cx="6400800" cy="5479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 sz="2400" b="0"/>
              <a:t>Useful</a:t>
            </a:r>
            <a:r>
              <a:rPr lang="zh-TW" altLang="en-US" sz="2400" b="0"/>
              <a:t> </a:t>
            </a:r>
            <a:r>
              <a:rPr lang="en-US" altLang="zh-TW" sz="2400" b="0"/>
              <a:t>Tips</a:t>
            </a:r>
            <a:r>
              <a:rPr lang="zh-TW" sz="2400" b="0"/>
              <a:t> in File Station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DB9659E-17F9-4454-A211-4C0E72AA1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64" y="273192"/>
            <a:ext cx="1258864" cy="234000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1FBC9BD3-31FE-4B41-AEE2-864E0B0B6EBC}"/>
              </a:ext>
            </a:extLst>
          </p:cNvPr>
          <p:cNvGrpSpPr/>
          <p:nvPr/>
        </p:nvGrpSpPr>
        <p:grpSpPr>
          <a:xfrm>
            <a:off x="106108" y="598566"/>
            <a:ext cx="7725192" cy="1823747"/>
            <a:chOff x="805739" y="575954"/>
            <a:chExt cx="6437439" cy="1519738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4D5192D5-13FD-4266-921A-B25B6992574D}"/>
                </a:ext>
              </a:extLst>
            </p:cNvPr>
            <p:cNvGrpSpPr/>
            <p:nvPr/>
          </p:nvGrpSpPr>
          <p:grpSpPr>
            <a:xfrm>
              <a:off x="1858939" y="1143940"/>
              <a:ext cx="5384239" cy="625598"/>
              <a:chOff x="-430638" y="1183147"/>
              <a:chExt cx="5384239" cy="625598"/>
            </a:xfrm>
          </p:grpSpPr>
          <p:sp>
            <p:nvSpPr>
              <p:cNvPr id="16" name="Shape 73">
                <a:extLst>
                  <a:ext uri="{FF2B5EF4-FFF2-40B4-BE49-F238E27FC236}">
                    <a16:creationId xmlns:a16="http://schemas.microsoft.com/office/drawing/2014/main" id="{5E648EB5-7344-4BC2-A3DB-9DEB7DE8BB43}"/>
                  </a:ext>
                </a:extLst>
              </p:cNvPr>
              <p:cNvSpPr/>
              <p:nvPr/>
            </p:nvSpPr>
            <p:spPr>
              <a:xfrm>
                <a:off x="-430638" y="1293746"/>
                <a:ext cx="5384239" cy="404400"/>
              </a:xfrm>
              <a:prstGeom prst="rect">
                <a:avLst/>
              </a:prstGeom>
              <a:gradFill>
                <a:gsLst>
                  <a:gs pos="0">
                    <a:srgbClr val="000000">
                      <a:alpha val="0"/>
                    </a:srgbClr>
                  </a:gs>
                  <a:gs pos="1000">
                    <a:srgbClr val="000000">
                      <a:alpha val="0"/>
                    </a:srgbClr>
                  </a:gs>
                  <a:gs pos="24000">
                    <a:srgbClr val="000000"/>
                  </a:gs>
                  <a:gs pos="78000">
                    <a:srgbClr val="000000"/>
                  </a:gs>
                  <a:gs pos="100000">
                    <a:srgbClr val="000000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" name="Shape 75" descr="NAS.png">
                <a:extLst>
                  <a:ext uri="{FF2B5EF4-FFF2-40B4-BE49-F238E27FC236}">
                    <a16:creationId xmlns:a16="http://schemas.microsoft.com/office/drawing/2014/main" id="{00AA511C-9483-4A1A-8F25-49C0F9F250BC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741266" y="1183147"/>
                <a:ext cx="2059692" cy="6255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5" name="Shape 74" descr="NAS.png">
              <a:extLst>
                <a:ext uri="{FF2B5EF4-FFF2-40B4-BE49-F238E27FC236}">
                  <a16:creationId xmlns:a16="http://schemas.microsoft.com/office/drawing/2014/main" id="{7F1D03E1-CA24-4F57-A196-6DD5965D2B2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4975"/>
            <a:stretch/>
          </p:blipFill>
          <p:spPr>
            <a:xfrm>
              <a:off x="805739" y="575954"/>
              <a:ext cx="2540610" cy="15197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Shape 72">
            <a:extLst>
              <a:ext uri="{FF2B5EF4-FFF2-40B4-BE49-F238E27FC236}">
                <a16:creationId xmlns:a16="http://schemas.microsoft.com/office/drawing/2014/main" id="{80C988F2-6651-4EB1-89A2-162EB5C878BE}"/>
              </a:ext>
            </a:extLst>
          </p:cNvPr>
          <p:cNvSpPr txBox="1">
            <a:spLocks/>
          </p:cNvSpPr>
          <p:nvPr/>
        </p:nvSpPr>
        <p:spPr>
          <a:xfrm>
            <a:off x="5014441" y="1323010"/>
            <a:ext cx="2092165" cy="564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SzPts val="3600"/>
            </a:pPr>
            <a:r>
              <a:rPr lang="en-US" altLang="zh-TW" sz="3200" i="1">
                <a:latin typeface="Microsoft PhagsPa" panose="020B0502040204020203" pitchFamily="34" charset="0"/>
                <a:ea typeface="微軟正黑體" panose="020B0604030504040204" pitchFamily="34" charset="-120"/>
              </a:rPr>
              <a:t>Preview</a:t>
            </a:r>
            <a:endParaRPr lang="zh-TW" altLang="en-US" sz="3200" i="1">
              <a:latin typeface="Microsoft PhagsPa" panose="020B0502040204020203" pitchFamily="34" charset="0"/>
              <a:ea typeface="微軟正黑體" panose="020B0604030504040204" pitchFamily="34" charset="-120"/>
              <a:sym typeface="Microsoft JhengHe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7423" y="2190360"/>
            <a:ext cx="3701740" cy="1129038"/>
          </a:xfrm>
        </p:spPr>
        <p:txBody>
          <a:bodyPr>
            <a:normAutofit/>
          </a:bodyPr>
          <a:lstStyle/>
          <a:p>
            <a:r>
              <a:rPr lang="en-US" altLang="zh-TW" sz="6700"/>
              <a:t>DEMO</a:t>
            </a:r>
            <a:endParaRPr lang="zh-TW" altLang="en-US" sz="6700"/>
          </a:p>
        </p:txBody>
      </p:sp>
    </p:spTree>
    <p:extLst>
      <p:ext uri="{BB962C8B-B14F-4D97-AF65-F5344CB8AC3E}">
        <p14:creationId xmlns:p14="http://schemas.microsoft.com/office/powerpoint/2010/main" val="528755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DD3245A-9E3E-49B0-AB59-B43D8C045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90" y="547238"/>
            <a:ext cx="4232695" cy="3007239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12F6A2E0-EF95-4761-9825-5C39A72E7C9F}"/>
              </a:ext>
            </a:extLst>
          </p:cNvPr>
          <p:cNvSpPr txBox="1">
            <a:spLocks/>
          </p:cNvSpPr>
          <p:nvPr/>
        </p:nvSpPr>
        <p:spPr>
          <a:xfrm>
            <a:off x="3006090" y="1353068"/>
            <a:ext cx="2976698" cy="873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4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part</a:t>
            </a:r>
            <a:endParaRPr lang="zh-TW" altLang="en-US" sz="500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1C22ACEE-FF61-4BF2-BC0D-EC409F329771}"/>
              </a:ext>
            </a:extLst>
          </p:cNvPr>
          <p:cNvSpPr txBox="1">
            <a:spLocks/>
          </p:cNvSpPr>
          <p:nvPr/>
        </p:nvSpPr>
        <p:spPr>
          <a:xfrm>
            <a:off x="3019153" y="2334495"/>
            <a:ext cx="2976698" cy="8730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66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endParaRPr lang="zh-TW" altLang="en-US" sz="660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FEADA6ED-2393-4BAF-A802-F8F287CD77EF}"/>
              </a:ext>
            </a:extLst>
          </p:cNvPr>
          <p:cNvSpPr txBox="1">
            <a:spLocks/>
          </p:cNvSpPr>
          <p:nvPr/>
        </p:nvSpPr>
        <p:spPr>
          <a:xfrm>
            <a:off x="195443" y="3609804"/>
            <a:ext cx="8743948" cy="6786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5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sz="32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Small tips </a:t>
            </a:r>
            <a:r>
              <a:rPr lang="en-US" altLang="zh-TW" sz="32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that make a big difference</a:t>
            </a:r>
            <a:endParaRPr lang="zh-TW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995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3D624EF-DCD3-4DC6-A99F-AA8A961E0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3" b="17690"/>
          <a:stretch/>
        </p:blipFill>
        <p:spPr>
          <a:xfrm>
            <a:off x="0" y="0"/>
            <a:ext cx="9144000" cy="5556738"/>
          </a:xfrm>
          <a:prstGeom prst="rect">
            <a:avLst/>
          </a:prstGeom>
        </p:spPr>
      </p:pic>
      <p:sp>
        <p:nvSpPr>
          <p:cNvPr id="20" name="想法泡泡: 雲朵 19">
            <a:extLst>
              <a:ext uri="{FF2B5EF4-FFF2-40B4-BE49-F238E27FC236}">
                <a16:creationId xmlns:a16="http://schemas.microsoft.com/office/drawing/2014/main" id="{CE946B3C-6858-4370-9C0F-22AA81B2D231}"/>
              </a:ext>
            </a:extLst>
          </p:cNvPr>
          <p:cNvSpPr/>
          <p:nvPr/>
        </p:nvSpPr>
        <p:spPr>
          <a:xfrm rot="969182">
            <a:off x="5600353" y="3254530"/>
            <a:ext cx="2872934" cy="1565288"/>
          </a:xfrm>
          <a:prstGeom prst="cloudCallout">
            <a:avLst/>
          </a:prstGeom>
          <a:solidFill>
            <a:schemeClr val="bg1">
              <a:alpha val="90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/>
          </a:p>
        </p:txBody>
      </p:sp>
      <p:sp>
        <p:nvSpPr>
          <p:cNvPr id="8" name="想法泡泡: 雲朵 7">
            <a:extLst>
              <a:ext uri="{FF2B5EF4-FFF2-40B4-BE49-F238E27FC236}">
                <a16:creationId xmlns:a16="http://schemas.microsoft.com/office/drawing/2014/main" id="{7BBFD988-8D11-4D68-BF55-1868DC23BBD4}"/>
              </a:ext>
            </a:extLst>
          </p:cNvPr>
          <p:cNvSpPr/>
          <p:nvPr/>
        </p:nvSpPr>
        <p:spPr>
          <a:xfrm>
            <a:off x="3590182" y="1520793"/>
            <a:ext cx="3423567" cy="1552290"/>
          </a:xfrm>
          <a:prstGeom prst="cloudCallout">
            <a:avLst/>
          </a:prstGeom>
          <a:solidFill>
            <a:schemeClr val="bg1">
              <a:alpha val="90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/>
          </a:p>
        </p:txBody>
      </p:sp>
      <p:sp>
        <p:nvSpPr>
          <p:cNvPr id="158" name="Shape 158"/>
          <p:cNvSpPr/>
          <p:nvPr/>
        </p:nvSpPr>
        <p:spPr>
          <a:xfrm>
            <a:off x="6048992" y="3607570"/>
            <a:ext cx="217846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ts val="2000"/>
            </a:pPr>
            <a:r>
              <a:rPr lang="zh-TW" altLang="en-US" sz="1988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Finding files in different folders</a:t>
            </a:r>
          </a:p>
        </p:txBody>
      </p:sp>
      <p:sp>
        <p:nvSpPr>
          <p:cNvPr id="159" name="Shape 159"/>
          <p:cNvSpPr/>
          <p:nvPr/>
        </p:nvSpPr>
        <p:spPr>
          <a:xfrm>
            <a:off x="1037020" y="3148100"/>
            <a:ext cx="2421792" cy="1207548"/>
          </a:xfrm>
          <a:prstGeom prst="cloud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161" name="Shape 161"/>
          <p:cNvSpPr/>
          <p:nvPr/>
        </p:nvSpPr>
        <p:spPr>
          <a:xfrm>
            <a:off x="4015256" y="1783718"/>
            <a:ext cx="2795239" cy="760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ts val="2000"/>
            </a:pPr>
            <a:r>
              <a:rPr lang="zh-TW" altLang="en-US" sz="1988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S</a:t>
            </a:r>
            <a:r>
              <a:rPr lang="zh-TW" altLang="en-US" sz="1988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pend</a:t>
            </a:r>
            <a:r>
              <a:rPr lang="en-US" altLang="zh-TW" sz="1988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ing</a:t>
            </a:r>
            <a:r>
              <a:rPr lang="zh-TW" altLang="en-US" sz="1988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too much time to </a:t>
            </a:r>
            <a:r>
              <a:rPr lang="en-US" altLang="zh-TW" sz="1988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locate the file through folders</a:t>
            </a:r>
            <a:endParaRPr lang="zh-TW" altLang="en-US" sz="1013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標題 15"/>
          <p:cNvSpPr>
            <a:spLocks noGrp="1"/>
          </p:cNvSpPr>
          <p:nvPr>
            <p:ph type="title"/>
          </p:nvPr>
        </p:nvSpPr>
        <p:spPr>
          <a:xfrm>
            <a:off x="404713" y="428227"/>
            <a:ext cx="8229600" cy="857250"/>
          </a:xfrm>
        </p:spPr>
        <p:txBody>
          <a:bodyPr>
            <a:normAutofit/>
          </a:bodyPr>
          <a:lstStyle>
            <a:defPPr>
              <a:defRPr lang="zh-TW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zh-TW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zh-TW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</a:t>
            </a:r>
            <a:r>
              <a:rPr lang="zh-TW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</a:t>
            </a:r>
            <a:r>
              <a:rPr lang="zh-TW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zh-TW" altLang="en-US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concerns?</a:t>
            </a:r>
            <a:endParaRPr lang="zh-TW" altLang="en-US" sz="3600" b="1">
              <a:solidFill>
                <a:srgbClr val="FFFFFF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615E25A2-1D49-4E74-B680-B09EB4877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929" y="194815"/>
            <a:ext cx="1200746" cy="223197"/>
          </a:xfrm>
          <a:prstGeom prst="rect">
            <a:avLst/>
          </a:prstGeom>
        </p:spPr>
      </p:pic>
      <p:sp>
        <p:nvSpPr>
          <p:cNvPr id="19" name="想法泡泡: 雲朵 18">
            <a:extLst>
              <a:ext uri="{FF2B5EF4-FFF2-40B4-BE49-F238E27FC236}">
                <a16:creationId xmlns:a16="http://schemas.microsoft.com/office/drawing/2014/main" id="{AC2AA309-5F5B-4F7C-8C3E-838AFF40F93C}"/>
              </a:ext>
            </a:extLst>
          </p:cNvPr>
          <p:cNvSpPr/>
          <p:nvPr/>
        </p:nvSpPr>
        <p:spPr>
          <a:xfrm rot="20932051" flipH="1">
            <a:off x="413768" y="2528263"/>
            <a:ext cx="3227807" cy="1560601"/>
          </a:xfrm>
          <a:prstGeom prst="cloudCallout">
            <a:avLst/>
          </a:prstGeom>
          <a:solidFill>
            <a:schemeClr val="bg1">
              <a:alpha val="90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/>
          </a:p>
        </p:txBody>
      </p:sp>
      <p:sp>
        <p:nvSpPr>
          <p:cNvPr id="160" name="Shape 160"/>
          <p:cNvSpPr/>
          <p:nvPr/>
        </p:nvSpPr>
        <p:spPr>
          <a:xfrm>
            <a:off x="899135" y="2775607"/>
            <a:ext cx="2553161" cy="1137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ts val="2000"/>
            </a:pPr>
            <a:r>
              <a:rPr lang="en-US" sz="1988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Looking for right file from massive number of files</a:t>
            </a:r>
            <a:endParaRPr lang="zh-TW" sz="10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00"/>
              </a:buClr>
              <a:buSzPts val="2000"/>
            </a:pPr>
            <a:endParaRPr lang="en" altLang="zh-TW" sz="1988" b="1" i="0" u="none" strike="noStrike" cap="none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007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26FF2D9-3188-42A9-867B-D9EF9B23D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44" t="19237" r="9093" b="6759"/>
          <a:stretch/>
        </p:blipFill>
        <p:spPr>
          <a:xfrm>
            <a:off x="1098262" y="1080690"/>
            <a:ext cx="6947420" cy="3593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2112" y="281134"/>
            <a:ext cx="8821888" cy="857250"/>
          </a:xfrm>
        </p:spPr>
        <p:txBody>
          <a:bodyPr>
            <a:normAutofit/>
          </a:bodyPr>
          <a:lstStyle>
            <a:defPPr>
              <a:defRPr lang="zh-TW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Tip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3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1: </a:t>
            </a:r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One-click a</a:t>
            </a:r>
            <a:r>
              <a:rPr lang="zh-TW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dd to </a:t>
            </a:r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f</a:t>
            </a:r>
            <a:r>
              <a:rPr lang="zh-TW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avorites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017A1A2-8D2B-47C4-891D-D4747EFC4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3950">
            <a:off x="7894172" y="1219776"/>
            <a:ext cx="958000" cy="6715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89B6C31-ED28-4E81-B69D-C68EB7AA5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88280" t="35475" r="8960" b="59476"/>
          <a:stretch/>
        </p:blipFill>
        <p:spPr bwMode="auto">
          <a:xfrm>
            <a:off x="8116274" y="825769"/>
            <a:ext cx="607925" cy="62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6F838A2-C459-487B-A3E8-09115AA2A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20000" flipV="1">
            <a:off x="427429" y="2744012"/>
            <a:ext cx="958000" cy="138359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04B07D8-C5C9-4B74-AD38-E68CE4589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882038" flipV="1">
            <a:off x="1839955" y="2765883"/>
            <a:ext cx="5956173" cy="22677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C39A021C-EC59-4395-9832-26810CF978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367" y="1318334"/>
            <a:ext cx="602033" cy="778966"/>
          </a:xfrm>
          <a:prstGeom prst="rect">
            <a:avLst/>
          </a:prstGeom>
        </p:spPr>
      </p:pic>
      <p:pic>
        <p:nvPicPr>
          <p:cNvPr id="14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ADA1D54-229E-4E55-AD16-33B66EFA1F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03" t="78547" r="80955" b="13513"/>
          <a:stretch/>
        </p:blipFill>
        <p:spPr>
          <a:xfrm>
            <a:off x="385424" y="2392211"/>
            <a:ext cx="1319378" cy="711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1309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5359C9E-F283-44AA-BD77-B17C7108D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50" t="20889" r="13417" b="12296"/>
          <a:stretch/>
        </p:blipFill>
        <p:spPr>
          <a:xfrm>
            <a:off x="685799" y="1215744"/>
            <a:ext cx="7018087" cy="349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81134"/>
            <a:ext cx="8229600" cy="857250"/>
          </a:xfrm>
        </p:spPr>
        <p:txBody>
          <a:bodyPr vert="horz" lIns="91440" tIns="45720" rIns="91440" bIns="45720" rtlCol="0" anchor="ctr">
            <a:noAutofit/>
          </a:bodyPr>
          <a:lstStyle>
            <a:defPPr>
              <a:defRPr lang="zh-TW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Tip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3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2: </a:t>
            </a:r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Desktop shortcut</a:t>
            </a:r>
            <a:endParaRPr lang="zh-TW" altLang="en-US" sz="3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E179230-DC5E-4EB4-A527-4A1B59DB5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6991182" y="2295870"/>
            <a:ext cx="560624" cy="260730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EF01C5C-A3DE-4CBA-8590-5718BF464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720000">
            <a:off x="2361043" y="2817004"/>
            <a:ext cx="3742101" cy="196383"/>
          </a:xfrm>
          <a:prstGeom prst="rect">
            <a:avLst/>
          </a:prstGeom>
        </p:spPr>
      </p:pic>
      <p:pic>
        <p:nvPicPr>
          <p:cNvPr id="10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7787AB3-EC40-48C3-9C53-3F5F424F84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27" t="71812" r="16987" b="24582"/>
          <a:stretch/>
        </p:blipFill>
        <p:spPr>
          <a:xfrm>
            <a:off x="5961184" y="3098998"/>
            <a:ext cx="2625017" cy="33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3DA76D1-5FB4-4DB9-B6A2-3D76B1886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567" y="3260596"/>
            <a:ext cx="602033" cy="7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5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8ABA75BF-E592-4790-ACA1-7227D5854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57" t="20154" r="8609" b="6039"/>
          <a:stretch/>
        </p:blipFill>
        <p:spPr>
          <a:xfrm>
            <a:off x="1059472" y="1399626"/>
            <a:ext cx="6005475" cy="3122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CFFECDCC-0CAE-45FD-9BFD-ADD09D01C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3560781" y="891029"/>
            <a:ext cx="799159" cy="2609317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30BADD05-2BD4-45F5-A5E3-317D97CD3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712" flipV="1">
            <a:off x="6626824" y="1658802"/>
            <a:ext cx="1177716" cy="101903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2942" y="281134"/>
            <a:ext cx="8755694" cy="857250"/>
          </a:xfrm>
        </p:spPr>
        <p:txBody>
          <a:bodyPr>
            <a:noAutofit/>
          </a:bodyPr>
          <a:lstStyle>
            <a:defPPr>
              <a:defRPr lang="zh-TW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Tip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3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3</a:t>
            </a:r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:</a:t>
            </a:r>
            <a:r>
              <a:rPr lang="zh-TW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 Search files with Smart File Fliter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807557CD-F99C-40AF-B862-B1FC475979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r="29818" b="16878"/>
          <a:stretch/>
        </p:blipFill>
        <p:spPr>
          <a:xfrm>
            <a:off x="6793958" y="1950089"/>
            <a:ext cx="1682781" cy="556155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80AED3AB-D207-4246-85D8-CCEBE5A8E101}"/>
              </a:ext>
            </a:extLst>
          </p:cNvPr>
          <p:cNvSpPr txBox="1"/>
          <p:nvPr/>
        </p:nvSpPr>
        <p:spPr>
          <a:xfrm>
            <a:off x="6709993" y="1969329"/>
            <a:ext cx="1946243" cy="33086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550" b="1">
                <a:solidFill>
                  <a:schemeClr val="bg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</a:rPr>
              <a:t>Clear Switch icon </a:t>
            </a:r>
            <a:endParaRPr lang="zh-TW" sz="1575">
              <a:solidFill>
                <a:schemeClr val="bg1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1D340499-5B58-43B6-8ADD-36E623DF7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79736" t="24295" r="11263" b="69786"/>
          <a:stretch/>
        </p:blipFill>
        <p:spPr bwMode="auto">
          <a:xfrm>
            <a:off x="6800983" y="2340539"/>
            <a:ext cx="1670050" cy="598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0BC3127-ECE7-4465-A0C2-7BE73EE83AE9}"/>
              </a:ext>
            </a:extLst>
          </p:cNvPr>
          <p:cNvSpPr/>
          <p:nvPr/>
        </p:nvSpPr>
        <p:spPr>
          <a:xfrm>
            <a:off x="7344735" y="2359357"/>
            <a:ext cx="592852" cy="52401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400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B692666F-552D-4E6D-818C-11A7266EF0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r="29818" b="16878"/>
          <a:stretch/>
        </p:blipFill>
        <p:spPr>
          <a:xfrm>
            <a:off x="2649634" y="1534867"/>
            <a:ext cx="2615385" cy="416022"/>
          </a:xfrm>
          <a:prstGeom prst="rect">
            <a:avLst/>
          </a:prstGeom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39446734-52EF-449E-9D8A-C7A2BD3BE110}"/>
              </a:ext>
            </a:extLst>
          </p:cNvPr>
          <p:cNvSpPr txBox="1"/>
          <p:nvPr/>
        </p:nvSpPr>
        <p:spPr>
          <a:xfrm>
            <a:off x="2768693" y="1555297"/>
            <a:ext cx="3019799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575" b="1">
                <a:solidFill>
                  <a:schemeClr val="bg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</a:rPr>
              <a:t>Multiple options to set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B76C56F6-0CD9-4580-9BF4-16B18C5863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r="29818" b="16878"/>
          <a:stretch/>
        </p:blipFill>
        <p:spPr>
          <a:xfrm>
            <a:off x="2455862" y="3419362"/>
            <a:ext cx="4237630" cy="379496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3E3F4880-CEB8-4FAF-B8E1-00FF2735760A}"/>
              </a:ext>
            </a:extLst>
          </p:cNvPr>
          <p:cNvSpPr txBox="1"/>
          <p:nvPr/>
        </p:nvSpPr>
        <p:spPr>
          <a:xfrm>
            <a:off x="2591458" y="3418226"/>
            <a:ext cx="4309337" cy="3347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575" b="1">
                <a:solidFill>
                  <a:schemeClr val="bg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</a:rPr>
              <a:t>O</a:t>
            </a:r>
            <a:r>
              <a:rPr lang="zh-TW" altLang="en-US" sz="1575" b="1">
                <a:solidFill>
                  <a:schemeClr val="bg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  <a:sym typeface="Arial"/>
              </a:rPr>
              <a:t>ne setting to</a:t>
            </a:r>
            <a:r>
              <a:rPr lang="zh-TW" altLang="en-US" sz="1575" b="1">
                <a:solidFill>
                  <a:schemeClr val="bg1"/>
                </a:solidFill>
                <a:latin typeface="Arial" panose="020B0604020202020204" pitchFamily="34" charset="0"/>
                <a:ea typeface="Microsoft JhengHei" charset="0"/>
                <a:cs typeface="Arial" panose="020B0604020202020204" pitchFamily="34" charset="0"/>
              </a:rPr>
              <a:t> search in different folders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Microsoft JhengHei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331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7423" y="2190360"/>
            <a:ext cx="3701740" cy="1129038"/>
          </a:xfrm>
        </p:spPr>
        <p:txBody>
          <a:bodyPr>
            <a:normAutofit/>
          </a:bodyPr>
          <a:lstStyle/>
          <a:p>
            <a:r>
              <a:rPr lang="en-US" altLang="zh-TW" sz="6700"/>
              <a:t>DEMO</a:t>
            </a:r>
            <a:endParaRPr lang="zh-TW" altLang="en-US" sz="6700"/>
          </a:p>
        </p:txBody>
      </p:sp>
    </p:spTree>
    <p:extLst>
      <p:ext uri="{BB962C8B-B14F-4D97-AF65-F5344CB8AC3E}">
        <p14:creationId xmlns:p14="http://schemas.microsoft.com/office/powerpoint/2010/main" val="2510274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圖片 44">
            <a:extLst>
              <a:ext uri="{FF2B5EF4-FFF2-40B4-BE49-F238E27FC236}">
                <a16:creationId xmlns:a16="http://schemas.microsoft.com/office/drawing/2014/main" id="{4DA1D1EC-FFAC-4F70-825E-08631E9506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8" b="5308"/>
          <a:stretch/>
        </p:blipFill>
        <p:spPr>
          <a:xfrm>
            <a:off x="4807" y="0"/>
            <a:ext cx="9134386" cy="51435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5582EFDA-7F3A-4F4C-80D7-44B3DF6C2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540" y="1414839"/>
            <a:ext cx="2718819" cy="2388872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E13DF67D-BF23-4F79-80D8-97F05C788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89" y="1417320"/>
            <a:ext cx="2718819" cy="2388872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52FDB10-4F33-48A4-A2EA-278D9E113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28" y="1414839"/>
            <a:ext cx="2718819" cy="2388872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DDD97A77-39A1-42A3-85F1-F2D3981860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56" y="1316827"/>
            <a:ext cx="726771" cy="7267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4">
            <a:extLst>
              <a:ext uri="{FF2B5EF4-FFF2-40B4-BE49-F238E27FC236}">
                <a16:creationId xmlns:a16="http://schemas.microsoft.com/office/drawing/2014/main" id="{5251067D-65EE-40BF-8753-A71577F92D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4070" y="1311878"/>
            <a:ext cx="731720" cy="7317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C:\Users\Yvonne Tsai\Desktop\Text Editor_app_icon\Text Editor_512.png">
            <a:extLst>
              <a:ext uri="{FF2B5EF4-FFF2-40B4-BE49-F238E27FC236}">
                <a16:creationId xmlns:a16="http://schemas.microsoft.com/office/drawing/2014/main" id="{5B9E418A-A8CA-44D6-B947-4272AB412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7888" y="1311878"/>
            <a:ext cx="731721" cy="7317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18E77A84-EAC0-4A34-A6D9-435C9B2CC4B2}"/>
              </a:ext>
            </a:extLst>
          </p:cNvPr>
          <p:cNvSpPr txBox="1"/>
          <p:nvPr/>
        </p:nvSpPr>
        <p:spPr>
          <a:xfrm>
            <a:off x="380278" y="1493072"/>
            <a:ext cx="224028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</a:t>
            </a:r>
            <a:r>
              <a:rPr 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mage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2PDF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DA37E285-8822-4435-9BDE-07C05D8BD441}"/>
              </a:ext>
            </a:extLst>
          </p:cNvPr>
          <p:cNvSpPr txBox="1"/>
          <p:nvPr/>
        </p:nvSpPr>
        <p:spPr>
          <a:xfrm>
            <a:off x="3264917" y="1493072"/>
            <a:ext cx="224028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Text Editor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727B143-EED6-45EA-999B-046BAD13959B}"/>
              </a:ext>
            </a:extLst>
          </p:cNvPr>
          <p:cNvSpPr txBox="1"/>
          <p:nvPr/>
        </p:nvSpPr>
        <p:spPr>
          <a:xfrm>
            <a:off x="6145277" y="1493072"/>
            <a:ext cx="224028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Useful tips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0CDB7FCE-58B2-4412-8AA8-76A25824682F}"/>
              </a:ext>
            </a:extLst>
          </p:cNvPr>
          <p:cNvSpPr txBox="1"/>
          <p:nvPr/>
        </p:nvSpPr>
        <p:spPr>
          <a:xfrm>
            <a:off x="663200" y="2191707"/>
            <a:ext cx="2607769" cy="14619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228600">
              <a:spcBef>
                <a:spcPts val="1000"/>
              </a:spcBef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</a:t>
            </a:r>
            <a:r>
              <a:rPr 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hoose a</a:t>
            </a:r>
            <a:r>
              <a:rPr lang="en-US" altLang="zh-TW" sz="16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nd</a:t>
            </a: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create</a:t>
            </a:r>
            <a:endParaRPr lang="zh-TW" altLang="en-US" sz="16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-228600">
              <a:spcBef>
                <a:spcPts val="1000"/>
              </a:spcBef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rrange 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</a:t>
            </a:r>
            <a:r>
              <a:rPr 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or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</a:t>
            </a: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or</a:t>
            </a:r>
            <a:r>
              <a:rPr 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der</a:t>
            </a:r>
            <a:endParaRPr lang="en-US" altLang="zh-TW" sz="16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-228600">
              <a:spcBef>
                <a:spcPts val="1000"/>
              </a:spcBef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</a:t>
            </a:r>
            <a:r>
              <a:rPr lang="zh-TW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pro</a:t>
            </a:r>
            <a:r>
              <a:rPr lang="en-US" altLang="en-US" sz="16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tection</a:t>
            </a:r>
            <a:endParaRPr lang="en-US" altLang="en-US" sz="16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-228600">
              <a:spcBef>
                <a:spcPts val="1000"/>
              </a:spcBef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</a:t>
            </a:r>
            <a:r>
              <a:rPr 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ustomize options</a:t>
            </a:r>
            <a:endParaRPr lang="zh-TW" sz="1600" b="1" dirty="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1814DFC-0148-4839-BF20-5B1282E6856F}"/>
              </a:ext>
            </a:extLst>
          </p:cNvPr>
          <p:cNvSpPr txBox="1"/>
          <p:nvPr/>
        </p:nvSpPr>
        <p:spPr>
          <a:xfrm>
            <a:off x="3404364" y="2191707"/>
            <a:ext cx="2552462" cy="14219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ct val="20000"/>
              </a:spcBef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</a:t>
            </a:r>
            <a:r>
              <a:rPr 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plit-screen mode</a:t>
            </a:r>
            <a:endParaRPr lang="zh-TW" altLang="zh-TW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 status </a:t>
            </a:r>
            <a:b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notification</a:t>
            </a:r>
            <a:endParaRPr lang="en-US" altLang="zh-TW" sz="16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Warning for concurrent editing</a:t>
            </a:r>
            <a:endParaRPr lang="zh-TW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F21DEBA0-2915-41E3-82C7-BB5E0D0FF634}"/>
              </a:ext>
            </a:extLst>
          </p:cNvPr>
          <p:cNvSpPr txBox="1"/>
          <p:nvPr/>
        </p:nvSpPr>
        <p:spPr>
          <a:xfrm>
            <a:off x="6204714" y="2191707"/>
            <a:ext cx="2441850" cy="14711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Add to Favorites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Shortcut on Desktop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Smart File Fliter</a:t>
            </a:r>
            <a:endParaRPr 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>
              <a:spcBef>
                <a:spcPct val="20000"/>
              </a:spcBef>
            </a:pPr>
            <a:endParaRPr lang="zh-TW" altLang="zh-TW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2F9C9A7D-C5D3-4C3D-9788-46E903AC16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566" y="3285055"/>
            <a:ext cx="2652959" cy="1658394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AD2F9A8B-2CFF-4D33-90D8-81D3F13B3E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8929" y="321144"/>
            <a:ext cx="1200746" cy="2231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60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722313" y="1324257"/>
            <a:ext cx="7772400" cy="16126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2700"/>
              <a:t>File Station</a:t>
            </a:r>
            <a:br>
              <a:rPr lang="zh-TW" altLang="en-US" sz="2700"/>
            </a:br>
            <a:r>
              <a:rPr lang="zh-TW" altLang="en-US" sz="4100"/>
              <a:t>Make good use of these tips</a:t>
            </a:r>
            <a:r>
              <a:rPr lang="zh-TW" altLang="en-US" sz="4100" dirty="0"/>
              <a:t> </a:t>
            </a:r>
            <a:r>
              <a:rPr lang="en-US" altLang="zh-TW" sz="4100" dirty="0"/>
              <a:t>to</a:t>
            </a:r>
            <a:r>
              <a:rPr lang="zh-TW" altLang="en-US" sz="4100" dirty="0"/>
              <a:t> </a:t>
            </a:r>
            <a:r>
              <a:rPr lang="zh-TW" altLang="en-US" sz="4100"/>
              <a:t>work more efficiently</a:t>
            </a:r>
            <a:r>
              <a:rPr lang="en-US" altLang="zh-TW" sz="4100"/>
              <a:t>!</a:t>
            </a:r>
            <a:endParaRPr lang="zh-TW" altLang="en-US" sz="41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240C610-411B-4982-B470-41E1F323B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4" y="3575779"/>
            <a:ext cx="8383094" cy="116583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6D2796F-577D-4DD5-BBB6-43125A52422E}"/>
              </a:ext>
            </a:extLst>
          </p:cNvPr>
          <p:cNvSpPr txBox="1"/>
          <p:nvPr/>
        </p:nvSpPr>
        <p:spPr>
          <a:xfrm>
            <a:off x="1543050" y="731520"/>
            <a:ext cx="4023360" cy="502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10C3081-8EC4-4680-8947-8FB935B2CAE5}"/>
              </a:ext>
            </a:extLst>
          </p:cNvPr>
          <p:cNvSpPr txBox="1"/>
          <p:nvPr/>
        </p:nvSpPr>
        <p:spPr>
          <a:xfrm>
            <a:off x="274320" y="4792357"/>
            <a:ext cx="8672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>
                <a:solidFill>
                  <a:schemeClr val="bg1"/>
                </a:solidFill>
              </a:rPr>
              <a:t>Copyright © 2018 QNAP Systems, Inc. All rights reserved. QNAP® and other names of QNAP </a:t>
            </a:r>
            <a:r>
              <a:rPr lang="en-US" altLang="zh-TW" sz="700" err="1">
                <a:solidFill>
                  <a:schemeClr val="bg1"/>
                </a:solidFill>
              </a:rPr>
              <a:t>Pr</a:t>
            </a:r>
            <a:r>
              <a:rPr lang="en-US" altLang="zh-TW" sz="700">
                <a:solidFill>
                  <a:schemeClr val="bg1"/>
                </a:solidFill>
              </a:rPr>
              <a:t> </a:t>
            </a:r>
            <a:r>
              <a:rPr lang="en-US" altLang="zh-TW" sz="700" err="1">
                <a:solidFill>
                  <a:schemeClr val="bg1"/>
                </a:solidFill>
              </a:rPr>
              <a:t>oducts</a:t>
            </a:r>
            <a:r>
              <a:rPr lang="en-US" altLang="zh-TW" sz="700">
                <a:solidFill>
                  <a:schemeClr val="bg1"/>
                </a:solidFill>
              </a:rPr>
              <a:t> are proprietary marks or registered trademarks of QNAP Systems, Inc. Other products and company names mentioned herein are trademarks of their respective holders. </a:t>
            </a:r>
            <a:endParaRPr lang="zh-TW" altLang="en-US" sz="70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F0585F9-7803-4100-A5DB-478BCB35B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090" y="547238"/>
            <a:ext cx="4232695" cy="3007239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375AAF8E-9A2E-4E2B-845E-CAE9763B2826}"/>
              </a:ext>
            </a:extLst>
          </p:cNvPr>
          <p:cNvSpPr txBox="1">
            <a:spLocks/>
          </p:cNvSpPr>
          <p:nvPr/>
        </p:nvSpPr>
        <p:spPr>
          <a:xfrm>
            <a:off x="3006090" y="1353068"/>
            <a:ext cx="2976698" cy="873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54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part</a:t>
            </a:r>
            <a:endParaRPr lang="zh-TW" altLang="en-US" sz="500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6CDB23A0-2C61-4201-A711-417232F8BF5B}"/>
              </a:ext>
            </a:extLst>
          </p:cNvPr>
          <p:cNvSpPr txBox="1">
            <a:spLocks/>
          </p:cNvSpPr>
          <p:nvPr/>
        </p:nvSpPr>
        <p:spPr>
          <a:xfrm>
            <a:off x="3019153" y="2334495"/>
            <a:ext cx="2976698" cy="8730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660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endParaRPr lang="zh-TW" altLang="en-US" sz="660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F3A1ACAB-CE09-47B4-81DC-64DFD670640F}"/>
              </a:ext>
            </a:extLst>
          </p:cNvPr>
          <p:cNvSpPr txBox="1">
            <a:spLocks/>
          </p:cNvSpPr>
          <p:nvPr/>
        </p:nvSpPr>
        <p:spPr>
          <a:xfrm>
            <a:off x="564152" y="3609804"/>
            <a:ext cx="7886700" cy="678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45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600" b="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Handy</a:t>
            </a:r>
            <a:r>
              <a:rPr lang="zh-TW" sz="3600" b="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600" b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zh-TW" sz="3600" b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ool </a:t>
            </a:r>
            <a:r>
              <a:rPr lang="en-US" altLang="zh-TW" sz="3600" b="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TW" sz="3600" b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600" b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zh-TW" sz="3600" b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mage </a:t>
            </a:r>
            <a:r>
              <a:rPr lang="en-US" altLang="zh-TW" sz="3600" b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zh-TW" sz="3600" b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anagement</a:t>
            </a:r>
          </a:p>
        </p:txBody>
      </p:sp>
    </p:spTree>
    <p:extLst>
      <p:ext uri="{BB962C8B-B14F-4D97-AF65-F5344CB8AC3E}">
        <p14:creationId xmlns:p14="http://schemas.microsoft.com/office/powerpoint/2010/main" val="1550271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9D81FF2-3081-40CC-96CD-934EB2E80B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7"/>
          <a:stretch/>
        </p:blipFill>
        <p:spPr>
          <a:xfrm>
            <a:off x="0" y="-211756"/>
            <a:ext cx="9144000" cy="535525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62347" y="254558"/>
            <a:ext cx="4921771" cy="864576"/>
          </a:xfrm>
        </p:spPr>
        <p:txBody>
          <a:bodyPr>
            <a:noAutofit/>
          </a:bodyPr>
          <a:lstStyle/>
          <a:p>
            <a:pPr>
              <a:lnSpc>
                <a:spcPts val="4300"/>
              </a:lnSpc>
            </a:pP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zh-TW" alt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zh-TW" alt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</a:t>
            </a:r>
            <a:r>
              <a:rPr lang="zh-TW" alt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</a:t>
            </a:r>
            <a:r>
              <a:rPr lang="zh-TW" alt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zh-TW" alt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concerns?</a:t>
            </a:r>
            <a:endParaRPr lang="zh-TW" altLang="en-US"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24592" y="1409470"/>
            <a:ext cx="5217090" cy="17058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sz="1800">
                <a:solidFill>
                  <a:schemeClr val="bg1"/>
                </a:solidFill>
              </a:rPr>
              <a:t>It's not easy to create a photo collection.</a:t>
            </a:r>
            <a:endParaRPr lang="zh-TW" altLang="en-US" sz="1800">
              <a:solidFill>
                <a:schemeClr val="bg1"/>
              </a:solidFill>
            </a:endParaRPr>
          </a:p>
          <a:p>
            <a:r>
              <a:rPr lang="en-US" altLang="zh-TW" sz="1800">
                <a:solidFill>
                  <a:schemeClr val="bg1"/>
                </a:solidFill>
              </a:rPr>
              <a:t>There </a:t>
            </a:r>
            <a:r>
              <a:rPr lang="en-US" altLang="zh-TW" sz="1800" dirty="0">
                <a:solidFill>
                  <a:schemeClr val="bg1"/>
                </a:solidFill>
              </a:rPr>
              <a:t>are </a:t>
            </a:r>
            <a:r>
              <a:rPr lang="en-US" altLang="zh-TW" sz="1800">
                <a:solidFill>
                  <a:schemeClr val="bg1"/>
                </a:solidFill>
              </a:rPr>
              <a:t>security</a:t>
            </a:r>
            <a:r>
              <a:rPr lang="en-US" altLang="zh-TW" sz="1800" dirty="0">
                <a:solidFill>
                  <a:schemeClr val="bg1"/>
                </a:solidFill>
              </a:rPr>
              <a:t>/copyright</a:t>
            </a:r>
            <a:r>
              <a:rPr lang="en-US" altLang="zh-TW" sz="1800">
                <a:solidFill>
                  <a:schemeClr val="bg1"/>
                </a:solidFill>
              </a:rPr>
              <a:t> concerns </a:t>
            </a:r>
            <a:r>
              <a:rPr lang="en-US" altLang="zh-TW" sz="1800" dirty="0">
                <a:solidFill>
                  <a:schemeClr val="bg1"/>
                </a:solidFill>
              </a:rPr>
              <a:t>for </a:t>
            </a:r>
            <a:r>
              <a:rPr lang="en-US" altLang="zh-TW" sz="1800">
                <a:solidFill>
                  <a:schemeClr val="bg1"/>
                </a:solidFill>
              </a:rPr>
              <a:t>sharing photo to others.</a:t>
            </a:r>
            <a:endParaRPr lang="zh-TW" altLang="en-US" sz="1800">
              <a:solidFill>
                <a:schemeClr val="bg1"/>
              </a:solidFill>
            </a:endParaRPr>
          </a:p>
          <a:p>
            <a:r>
              <a:rPr lang="en-US" altLang="zh-TW" sz="1800">
                <a:solidFill>
                  <a:schemeClr val="bg1"/>
                </a:solidFill>
              </a:rPr>
              <a:t>It</a:t>
            </a:r>
            <a:r>
              <a:rPr lang="zh-TW" sz="1800">
                <a:solidFill>
                  <a:schemeClr val="bg1"/>
                </a:solidFill>
              </a:rPr>
              <a:t> </a:t>
            </a:r>
            <a:r>
              <a:rPr lang="en-US" altLang="zh-TW" sz="1800">
                <a:solidFill>
                  <a:schemeClr val="bg1"/>
                </a:solidFill>
              </a:rPr>
              <a:t>is</a:t>
            </a:r>
            <a:r>
              <a:rPr lang="zh-TW" sz="1800">
                <a:solidFill>
                  <a:schemeClr val="bg1"/>
                </a:solidFill>
              </a:rPr>
              <a:t> </a:t>
            </a:r>
            <a:r>
              <a:rPr lang="en-US" altLang="zh-TW" sz="1800">
                <a:solidFill>
                  <a:schemeClr val="bg1"/>
                </a:solidFill>
              </a:rPr>
              <a:t>hard</a:t>
            </a:r>
            <a:r>
              <a:rPr lang="zh-TW" sz="1800">
                <a:solidFill>
                  <a:schemeClr val="bg1"/>
                </a:solidFill>
              </a:rPr>
              <a:t> </a:t>
            </a:r>
            <a:r>
              <a:rPr lang="en-US" altLang="zh-TW" sz="1800">
                <a:solidFill>
                  <a:schemeClr val="bg1"/>
                </a:solidFill>
              </a:rPr>
              <a:t>to</a:t>
            </a:r>
            <a:r>
              <a:rPr lang="zh-TW" sz="1800">
                <a:solidFill>
                  <a:schemeClr val="bg1"/>
                </a:solidFill>
              </a:rPr>
              <a:t> </a:t>
            </a:r>
            <a:r>
              <a:rPr lang="en-US" altLang="zh-TW" sz="1800" dirty="0">
                <a:solidFill>
                  <a:schemeClr val="bg1"/>
                </a:solidFill>
              </a:rPr>
              <a:t>arrange massive </a:t>
            </a:r>
            <a:r>
              <a:rPr lang="en-US" altLang="zh-TW" sz="1800">
                <a:solidFill>
                  <a:schemeClr val="bg1"/>
                </a:solidFill>
              </a:rPr>
              <a:t>amount </a:t>
            </a:r>
            <a:r>
              <a:rPr lang="en-US" altLang="zh-TW" sz="1800" dirty="0">
                <a:solidFill>
                  <a:schemeClr val="bg1"/>
                </a:solidFill>
              </a:rPr>
              <a:t>of </a:t>
            </a:r>
            <a:r>
              <a:rPr lang="en-US" altLang="zh-TW" sz="1800">
                <a:solidFill>
                  <a:schemeClr val="bg1"/>
                </a:solidFill>
              </a:rPr>
              <a:t>photos</a:t>
            </a:r>
            <a:r>
              <a:rPr lang="en-US" altLang="zh-TW" sz="1800" dirty="0">
                <a:solidFill>
                  <a:schemeClr val="bg1"/>
                </a:solidFill>
              </a:rPr>
              <a:t> in the order you need</a:t>
            </a:r>
            <a:r>
              <a:rPr lang="en-US" altLang="zh-TW" sz="1800">
                <a:solidFill>
                  <a:schemeClr val="bg1"/>
                </a:solidFill>
              </a:rPr>
              <a:t>.</a:t>
            </a:r>
            <a:endParaRPr lang="zh-TW" sz="1800">
              <a:solidFill>
                <a:schemeClr val="bg1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A767D5F-24FA-4FC6-80FF-23E5494C9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87" y="273192"/>
            <a:ext cx="1258864" cy="23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808281D0-599A-4738-94DD-CD1FACF3D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1" b="12553"/>
          <a:stretch/>
        </p:blipFill>
        <p:spPr>
          <a:xfrm>
            <a:off x="-65813" y="0"/>
            <a:ext cx="9275626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80213" y="281134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Image2PDF is your helper!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8971" y="3768852"/>
            <a:ext cx="8229600" cy="11304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-252000">
              <a:lnSpc>
                <a:spcPct val="50000"/>
              </a:lnSpc>
              <a:spcBef>
                <a:spcPts val="1000"/>
              </a:spcBef>
            </a:pPr>
            <a:r>
              <a:rPr lang="zh-TW" sz="1800">
                <a:solidFill>
                  <a:schemeClr val="bg1"/>
                </a:solidFill>
              </a:rPr>
              <a:t>Eas</a:t>
            </a:r>
            <a:r>
              <a:rPr lang="en-US" altLang="zh-TW" sz="1800" dirty="0">
                <a:solidFill>
                  <a:schemeClr val="bg1"/>
                </a:solidFill>
              </a:rPr>
              <a:t>y image selection and f</a:t>
            </a:r>
            <a:r>
              <a:rPr lang="zh-TW" sz="1800">
                <a:solidFill>
                  <a:schemeClr val="bg1"/>
                </a:solidFill>
              </a:rPr>
              <a:t>ast creat</a:t>
            </a:r>
            <a:r>
              <a:rPr lang="en-US" altLang="zh-TW" sz="1800" dirty="0">
                <a:solidFill>
                  <a:schemeClr val="bg1"/>
                </a:solidFill>
              </a:rPr>
              <a:t>ion</a:t>
            </a:r>
            <a:r>
              <a:rPr lang="zh-TW" sz="1800">
                <a:solidFill>
                  <a:schemeClr val="bg1"/>
                </a:solidFill>
              </a:rPr>
              <a:t>.</a:t>
            </a:r>
            <a:endParaRPr lang="zh-TW" altLang="en-US" sz="1800">
              <a:solidFill>
                <a:schemeClr val="bg1"/>
              </a:solidFill>
            </a:endParaRPr>
          </a:p>
          <a:p>
            <a:pPr marL="0" indent="-252000">
              <a:lnSpc>
                <a:spcPct val="50000"/>
              </a:lnSpc>
              <a:spcBef>
                <a:spcPts val="1000"/>
              </a:spcBef>
            </a:pPr>
            <a:r>
              <a:rPr lang="zh-TW" sz="1800">
                <a:solidFill>
                  <a:schemeClr val="bg1"/>
                </a:solidFill>
              </a:rPr>
              <a:t>Easy to arrange the order of images.</a:t>
            </a:r>
            <a:endParaRPr lang="zh-TW" altLang="en-US" sz="1800">
              <a:solidFill>
                <a:schemeClr val="bg1"/>
              </a:solidFill>
            </a:endParaRPr>
          </a:p>
          <a:p>
            <a:pPr marL="0" indent="-252000">
              <a:lnSpc>
                <a:spcPct val="50000"/>
              </a:lnSpc>
              <a:spcBef>
                <a:spcPts val="1000"/>
              </a:spcBef>
            </a:pPr>
            <a:r>
              <a:rPr lang="zh-TW" sz="1800">
                <a:solidFill>
                  <a:schemeClr val="bg1"/>
                </a:solidFill>
              </a:rPr>
              <a:t>Three security measures.</a:t>
            </a:r>
          </a:p>
          <a:p>
            <a:pPr marL="0" indent="-252000">
              <a:lnSpc>
                <a:spcPct val="50000"/>
              </a:lnSpc>
              <a:spcBef>
                <a:spcPts val="1000"/>
              </a:spcBef>
            </a:pPr>
            <a:r>
              <a:rPr lang="zh-TW" sz="1800">
                <a:solidFill>
                  <a:schemeClr val="bg1"/>
                </a:solidFill>
              </a:rPr>
              <a:t>Multiple customiz</a:t>
            </a:r>
            <a:r>
              <a:rPr lang="en-US" altLang="zh-TW" sz="1800" dirty="0">
                <a:solidFill>
                  <a:schemeClr val="bg1"/>
                </a:solidFill>
              </a:rPr>
              <a:t>able</a:t>
            </a:r>
            <a:r>
              <a:rPr lang="zh-TW" sz="1800">
                <a:solidFill>
                  <a:schemeClr val="bg1"/>
                </a:solidFill>
              </a:rPr>
              <a:t> options.</a:t>
            </a:r>
            <a:endParaRPr lang="zh-TW" sz="180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0D5F7BA-CE5C-4AD2-8535-822C79BE6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929" y="194814"/>
            <a:ext cx="1200746" cy="22319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D37D871F-FEFB-4025-9BFC-D7E67E876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71" y="333847"/>
            <a:ext cx="726771" cy="72677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F3C3B68-183C-48E1-8457-FDB77C759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77" y="1331116"/>
            <a:ext cx="6509238" cy="3257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F5C56C0-44E4-4CE1-844B-676DF84991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r="29818" b="16878"/>
          <a:stretch/>
        </p:blipFill>
        <p:spPr>
          <a:xfrm>
            <a:off x="706859" y="1303199"/>
            <a:ext cx="3227137" cy="56338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787" y="281134"/>
            <a:ext cx="9006214" cy="857250"/>
          </a:xfrm>
        </p:spPr>
        <p:txBody>
          <a:bodyPr>
            <a:noAutofit/>
          </a:bodyPr>
          <a:lstStyle/>
          <a:p>
            <a:pPr indent="96520"/>
            <a:r>
              <a:rPr lang="zh-TW" sz="3600"/>
              <a:t>Eas</a:t>
            </a:r>
            <a:r>
              <a:rPr lang="en-US" altLang="zh-TW" sz="3600" dirty="0"/>
              <a:t>y</a:t>
            </a:r>
            <a:r>
              <a:rPr lang="zh-TW" sz="3600"/>
              <a:t> image</a:t>
            </a:r>
            <a:r>
              <a:rPr lang="en-US" altLang="zh-TW" sz="3600" dirty="0"/>
              <a:t> selection and f</a:t>
            </a:r>
            <a:r>
              <a:rPr lang="zh-TW" sz="3600"/>
              <a:t>ast creat</a:t>
            </a:r>
            <a:r>
              <a:rPr lang="en-US" altLang="zh-TW" sz="3600" dirty="0"/>
              <a:t>ion</a:t>
            </a:r>
            <a:endParaRPr lang="zh-TW" sz="360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72BFF6A-20D0-4F37-83B8-969AF3D49FC1}"/>
              </a:ext>
            </a:extLst>
          </p:cNvPr>
          <p:cNvSpPr txBox="1"/>
          <p:nvPr/>
        </p:nvSpPr>
        <p:spPr>
          <a:xfrm>
            <a:off x="706859" y="1303792"/>
            <a:ext cx="3218525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1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Choose images in File Station, and open</a:t>
            </a:r>
            <a:r>
              <a:rPr lang="zh-TW" altLang="en-US" sz="140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sz="14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 Image2PDF</a:t>
            </a:r>
            <a:endParaRPr lang="zh-TW" sz="1400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7B160204-1576-430E-8D76-6F8A5B0A5F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55" b="8861"/>
          <a:stretch/>
        </p:blipFill>
        <p:spPr>
          <a:xfrm rot="11940000">
            <a:off x="2852534" y="2185694"/>
            <a:ext cx="2297530" cy="522257"/>
          </a:xfrm>
          <a:prstGeom prst="rect">
            <a:avLst/>
          </a:prstGeom>
        </p:spPr>
      </p:pic>
      <p:pic>
        <p:nvPicPr>
          <p:cNvPr id="5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4CB3F85D-0A41-42DA-92D0-972B42DC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07" t="67577" r="47168" b="28503"/>
          <a:stretch/>
        </p:blipFill>
        <p:spPr>
          <a:xfrm>
            <a:off x="709246" y="1873496"/>
            <a:ext cx="3231570" cy="5350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832FE44-25C0-4F5E-BA76-D812C5F20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94" y="1718163"/>
            <a:ext cx="4508256" cy="2757854"/>
          </a:xfrm>
          <a:prstGeom prst="rect">
            <a:avLst/>
          </a:prstGeom>
        </p:spPr>
      </p:pic>
      <p:pic>
        <p:nvPicPr>
          <p:cNvPr id="8" name="圖片 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9733807-E33E-476C-9890-55098A771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922" y="1721826"/>
            <a:ext cx="4451838" cy="276737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indent="96520"/>
            <a:r>
              <a:rPr lang="zh-TW" sz="3600"/>
              <a:t>Easy to arrange the order of images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9C86F754-7C47-4348-96CD-6F1486AEC5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82" b="-4319"/>
          <a:stretch/>
        </p:blipFill>
        <p:spPr>
          <a:xfrm rot="10800000">
            <a:off x="507755" y="1292688"/>
            <a:ext cx="2440618" cy="4632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81ABF95C-4BCB-45E8-A888-3C15E2EB5C0A}"/>
              </a:ext>
            </a:extLst>
          </p:cNvPr>
          <p:cNvSpPr txBox="1"/>
          <p:nvPr/>
        </p:nvSpPr>
        <p:spPr>
          <a:xfrm>
            <a:off x="686172" y="1342792"/>
            <a:ext cx="206864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Thunbnail Mode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DFB9A547-D44B-410F-B239-DA233A10A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82" b="-4319"/>
          <a:stretch/>
        </p:blipFill>
        <p:spPr>
          <a:xfrm rot="10800000">
            <a:off x="4152829" y="1292688"/>
            <a:ext cx="1847138" cy="463200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2243FB8D-2263-4C57-B552-411C4733F8A1}"/>
              </a:ext>
            </a:extLst>
          </p:cNvPr>
          <p:cNvSpPr txBox="1"/>
          <p:nvPr/>
        </p:nvSpPr>
        <p:spPr>
          <a:xfrm>
            <a:off x="4331246" y="1342792"/>
            <a:ext cx="140921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List </a:t>
            </a:r>
            <a:r>
              <a:rPr lang="en-US" altLang="zh-TW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Mode</a:t>
            </a:r>
            <a:endParaRPr lang="zh-TW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642599BA-5ECF-48DD-B86E-FCE227A96B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55" b="8861"/>
          <a:stretch/>
        </p:blipFill>
        <p:spPr>
          <a:xfrm rot="20242435">
            <a:off x="5916078" y="2526467"/>
            <a:ext cx="1105963" cy="522257"/>
          </a:xfrm>
          <a:prstGeom prst="rect">
            <a:avLst/>
          </a:prstGeom>
        </p:spPr>
      </p:pic>
      <p:pic>
        <p:nvPicPr>
          <p:cNvPr id="23" name="圖片 7" descr="一張含有 螢幕擷取畫面, 貨車, 電腦 的圖片&#10;&#10;描述是以非常高的可信度產生">
            <a:extLst>
              <a:ext uri="{FF2B5EF4-FFF2-40B4-BE49-F238E27FC236}">
                <a16:creationId xmlns:a16="http://schemas.microsoft.com/office/drawing/2014/main" id="{4761CBFC-C4B2-4BD3-90CA-B02326E518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203" t="46885" r="53571" b="47983"/>
          <a:stretch/>
        </p:blipFill>
        <p:spPr>
          <a:xfrm>
            <a:off x="6749773" y="2330744"/>
            <a:ext cx="1240077" cy="501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5C6AA62-F194-4AB1-8A4A-143D1DD38C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25" y="4280398"/>
            <a:ext cx="3112870" cy="485392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BBB0C29C-03D0-4EFC-BAE0-BFA8BC11B54B}"/>
              </a:ext>
            </a:extLst>
          </p:cNvPr>
          <p:cNvSpPr txBox="1"/>
          <p:nvPr/>
        </p:nvSpPr>
        <p:spPr>
          <a:xfrm>
            <a:off x="401640" y="4310193"/>
            <a:ext cx="2781572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Multiple sor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ting</a:t>
            </a:r>
            <a:r>
              <a:rPr 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criteria</a:t>
            </a:r>
            <a:endParaRPr lang="zh-TW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53777596-CA3D-40C4-BB0B-3FAF9035FB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455" y="3330616"/>
            <a:ext cx="2575310" cy="463521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C2F8BDEA-E2BF-47AA-AB08-D511C8379249}"/>
              </a:ext>
            </a:extLst>
          </p:cNvPr>
          <p:cNvSpPr txBox="1"/>
          <p:nvPr/>
        </p:nvSpPr>
        <p:spPr>
          <a:xfrm>
            <a:off x="3178962" y="3405082"/>
            <a:ext cx="2045515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sz="14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Drag to arrange order.</a:t>
            </a:r>
            <a:endParaRPr lang="zh-TW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F758D83C-13EA-4266-88C4-6E749D9E1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936" y="3327722"/>
            <a:ext cx="681952" cy="460795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9D00C949-DD2B-4B87-BF44-2D834A48AB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0000">
            <a:off x="3640400" y="2979631"/>
            <a:ext cx="448883" cy="304501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917C0C79-A13B-4924-B98D-F9CBCF5E1E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3841" y="3162160"/>
            <a:ext cx="489750" cy="633684"/>
          </a:xfrm>
          <a:prstGeom prst="rect">
            <a:avLst/>
          </a:prstGeom>
        </p:spPr>
      </p:pic>
      <p:pic>
        <p:nvPicPr>
          <p:cNvPr id="28" name="圖片 27" descr="一張含有 螢幕擷取畫面, 貨車, 電腦, 汽車 的圖片&#10;&#10;描述是以高可信度產生">
            <a:extLst>
              <a:ext uri="{FF2B5EF4-FFF2-40B4-BE49-F238E27FC236}">
                <a16:creationId xmlns:a16="http://schemas.microsoft.com/office/drawing/2014/main" id="{9E7117F2-E786-4794-BD46-4165C85F879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9661" t="46964" r="68865" b="17184"/>
          <a:stretch/>
        </p:blipFill>
        <p:spPr>
          <a:xfrm>
            <a:off x="508489" y="2737268"/>
            <a:ext cx="830417" cy="1467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44E5A195-0EF5-45E9-BE56-666510BB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227" y="1146295"/>
            <a:ext cx="5571392" cy="3444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C9EE1E7-0774-4DE9-839C-49F94188C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2435">
            <a:off x="2830664" y="2322223"/>
            <a:ext cx="3517394" cy="1038412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A0D02113-B3A8-4D21-91D4-715184ECE2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r="29818" b="16878"/>
          <a:stretch/>
        </p:blipFill>
        <p:spPr>
          <a:xfrm>
            <a:off x="5540326" y="1491846"/>
            <a:ext cx="3058021" cy="56338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/>
              <a:t>Three</a:t>
            </a:r>
            <a:r>
              <a:rPr lang="zh-TW" altLang="en-US" sz="3600" dirty="0"/>
              <a:t> </a:t>
            </a:r>
            <a:r>
              <a:rPr lang="en-US" altLang="zh-TW" sz="3600"/>
              <a:t>security</a:t>
            </a:r>
            <a:r>
              <a:rPr lang="zh-TW" altLang="en-US" sz="3600"/>
              <a:t> </a:t>
            </a:r>
            <a:r>
              <a:rPr lang="en-US" altLang="zh-TW" sz="3600"/>
              <a:t>measures</a:t>
            </a:r>
            <a:endParaRPr lang="zh-TW" altLang="en-US" sz="360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0DC86DE-9C88-458A-A0F3-F56D071AA855}"/>
              </a:ext>
            </a:extLst>
          </p:cNvPr>
          <p:cNvSpPr txBox="1"/>
          <p:nvPr/>
        </p:nvSpPr>
        <p:spPr>
          <a:xfrm>
            <a:off x="5513430" y="1492732"/>
            <a:ext cx="309637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12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Prevent copying, printing</a:t>
            </a:r>
            <a:r>
              <a:rPr lang="en-US" altLang="zh-TW" sz="12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;</a:t>
            </a:r>
            <a:r>
              <a:rPr lang="zh-TW" sz="12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then</a:t>
            </a:r>
            <a:r>
              <a:rPr lang="zh-TW" sz="12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sz="12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encrypt.</a:t>
            </a:r>
            <a:endParaRPr lang="en-US" altLang="zh-TW" sz="1200" b="1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1200" b="1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Finally,</a:t>
            </a:r>
            <a:r>
              <a:rPr lang="zh-TW" sz="12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share it!!</a:t>
            </a:r>
            <a:endParaRPr lang="zh-TW" sz="1200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12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7A54A37-635A-45B0-A942-1A132FE66C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9" t="51081" r="64637" b="33108"/>
          <a:stretch/>
        </p:blipFill>
        <p:spPr>
          <a:xfrm>
            <a:off x="5537688" y="1966910"/>
            <a:ext cx="3061261" cy="93912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1212125-DEA6-4AA3-B568-C1808BFE2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221" y="1263894"/>
            <a:ext cx="4789610" cy="2970335"/>
          </a:xfrm>
          <a:prstGeom prst="rect">
            <a:avLst/>
          </a:prstGeom>
        </p:spPr>
      </p:pic>
      <p:pic>
        <p:nvPicPr>
          <p:cNvPr id="6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BD6958F6-122A-46E8-8CFD-7599A15295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" r="25797" b="-58"/>
          <a:stretch/>
        </p:blipFill>
        <p:spPr>
          <a:xfrm>
            <a:off x="4982307" y="1264594"/>
            <a:ext cx="3578520" cy="2975018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6294D5E9-DF61-4B1D-A158-E9EDCF1428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r="29818" b="16878"/>
          <a:stretch/>
        </p:blipFill>
        <p:spPr>
          <a:xfrm>
            <a:off x="5702275" y="1897191"/>
            <a:ext cx="2764946" cy="43883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sz="3600"/>
              <a:t>Multiple customiz</a:t>
            </a:r>
            <a:r>
              <a:rPr lang="en-US" altLang="zh-TW" sz="3600" dirty="0"/>
              <a:t>able</a:t>
            </a:r>
            <a:r>
              <a:rPr lang="zh-TW" sz="3600"/>
              <a:t> options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7BED12D0-9AFB-4B05-9D8E-E2DB4066B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59240" y="2564031"/>
            <a:ext cx="2917574" cy="447015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CBF5AA8C-20C8-428B-8F29-915CEF5887B0}"/>
              </a:ext>
            </a:extLst>
          </p:cNvPr>
          <p:cNvSpPr txBox="1"/>
          <p:nvPr/>
        </p:nvSpPr>
        <p:spPr>
          <a:xfrm>
            <a:off x="5714805" y="1948180"/>
            <a:ext cx="2772272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Page, Date, Custom text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D530381-A53B-49F8-B24F-9F657D679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0" t="36671" r="87299" b="14677"/>
          <a:stretch/>
        </p:blipFill>
        <p:spPr>
          <a:xfrm>
            <a:off x="604472" y="1315184"/>
            <a:ext cx="910774" cy="2879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5DE1E5FD-92E8-4E14-AC13-9F8FBCBB1B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3904384" y="2560366"/>
            <a:ext cx="2016363" cy="447015"/>
          </a:xfrm>
          <a:prstGeom prst="rect">
            <a:avLst/>
          </a:prstGeom>
        </p:spPr>
      </p:pic>
      <p:pic>
        <p:nvPicPr>
          <p:cNvPr id="15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E74EB6D6-2939-4686-9189-0B795FB531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0" t="35640" r="85048" b="27023"/>
          <a:stretch/>
        </p:blipFill>
        <p:spPr>
          <a:xfrm>
            <a:off x="3538898" y="1733517"/>
            <a:ext cx="1172307" cy="20987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454</Words>
  <Application>Microsoft Office PowerPoint</Application>
  <PresentationFormat>如螢幕大小 (16:9)</PresentationFormat>
  <Paragraphs>110</Paragraphs>
  <Slides>28</Slides>
  <Notes>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29" baseType="lpstr">
      <vt:lpstr>Office 佈景主題</vt:lpstr>
      <vt:lpstr>PowerPoint 簡報</vt:lpstr>
      <vt:lpstr>Make File Management More Efficiently</vt:lpstr>
      <vt:lpstr>PowerPoint 簡報</vt:lpstr>
      <vt:lpstr>Have you ever had those concerns?</vt:lpstr>
      <vt:lpstr>Image2PDF is your helper!</vt:lpstr>
      <vt:lpstr>Easy image selection and fast creation</vt:lpstr>
      <vt:lpstr>Easy to arrange the order of images</vt:lpstr>
      <vt:lpstr>Three security measures</vt:lpstr>
      <vt:lpstr>Multiple customizable options</vt:lpstr>
      <vt:lpstr>DEMO</vt:lpstr>
      <vt:lpstr>PowerPoint 簡報</vt:lpstr>
      <vt:lpstr>Have you ever had those concerns?</vt:lpstr>
      <vt:lpstr>You back up important files to NAS. Have you ever thought about... </vt:lpstr>
      <vt:lpstr>Text Editor helps you easily edit  code/program on the NAS. </vt:lpstr>
      <vt:lpstr>You can choose to…</vt:lpstr>
      <vt:lpstr>Text Editor 1.1.0 is even smarter</vt:lpstr>
      <vt:lpstr>Split-screen mode</vt:lpstr>
      <vt:lpstr>File status notification</vt:lpstr>
      <vt:lpstr>Warning for concurrent editing</vt:lpstr>
      <vt:lpstr>DEMO</vt:lpstr>
      <vt:lpstr>PowerPoint 簡報</vt:lpstr>
      <vt:lpstr>Have you ever had those concerns?</vt:lpstr>
      <vt:lpstr>Tip 1: One-click add to favorites</vt:lpstr>
      <vt:lpstr>Tip 2: Desktop shortcut</vt:lpstr>
      <vt:lpstr>Tip 3: Search files with Smart File Fliter</vt:lpstr>
      <vt:lpstr>DEMO</vt:lpstr>
      <vt:lpstr>PowerPoint 簡報</vt:lpstr>
      <vt:lpstr>File Station Make good use of these tips to work more efficiently!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Josh Chen</dc:creator>
  <cp:lastModifiedBy>QNAP_Hsuan Chang</cp:lastModifiedBy>
  <cp:revision>3</cp:revision>
  <dcterms:modified xsi:type="dcterms:W3CDTF">2018-07-10T03:14:47Z</dcterms:modified>
</cp:coreProperties>
</file>