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50"/>
  </p:notesMasterIdLst>
  <p:sldIdLst>
    <p:sldId id="256" r:id="rId2"/>
    <p:sldId id="302" r:id="rId3"/>
    <p:sldId id="303" r:id="rId4"/>
    <p:sldId id="257" r:id="rId5"/>
    <p:sldId id="258" r:id="rId6"/>
    <p:sldId id="259" r:id="rId7"/>
    <p:sldId id="306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301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307" r:id="rId41"/>
    <p:sldId id="293" r:id="rId42"/>
    <p:sldId id="294" r:id="rId43"/>
    <p:sldId id="295" r:id="rId44"/>
    <p:sldId id="296" r:id="rId45"/>
    <p:sldId id="297" r:id="rId46"/>
    <p:sldId id="305" r:id="rId47"/>
    <p:sldId id="299" r:id="rId48"/>
    <p:sldId id="300" r:id="rId4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預設章節" id="{868D5934-B821-4E64-9D6A-DD8DD7CAD68A}">
          <p14:sldIdLst>
            <p14:sldId id="256"/>
            <p14:sldId id="302"/>
            <p14:sldId id="303"/>
            <p14:sldId id="257"/>
            <p14:sldId id="258"/>
            <p14:sldId id="259"/>
            <p14:sldId id="306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301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307"/>
            <p14:sldId id="293"/>
            <p14:sldId id="294"/>
            <p14:sldId id="295"/>
            <p14:sldId id="296"/>
            <p14:sldId id="297"/>
            <p14:sldId id="305"/>
            <p14:sldId id="299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Claire Chang" initials="QC" lastIdx="1" clrIdx="0">
    <p:extLst>
      <p:ext uri="{19B8F6BF-5375-455C-9EA6-DF929625EA0E}">
        <p15:presenceInfo xmlns:p15="http://schemas.microsoft.com/office/powerpoint/2012/main" userId="S::clairechang@ieinet.onmicrosoft.com::52d4712f-905b-4788-94e4-574019783be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BE12C3"/>
    <a:srgbClr val="713B9C"/>
    <a:srgbClr val="FA00FA"/>
    <a:srgbClr val="4D10C6"/>
    <a:srgbClr val="270864"/>
    <a:srgbClr val="723D9D"/>
    <a:srgbClr val="A310C0"/>
    <a:srgbClr val="A810A0"/>
    <a:srgbClr val="723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53FB2F-BB12-4B15-9D04-5CC9E6A88F08}" v="1297" dt="2018-07-02T02:56:06.800"/>
    <p1510:client id="{0DC23DF3-CD77-47B5-B4EF-BB08D5885EFA}" v="243" dt="2018-07-02T07:30:18.930"/>
    <p1510:client id="{07AB1B1F-9595-42AB-BC45-45E60A9EBED6}" v="31" dt="2018-07-02T05:53:32.282"/>
    <p1510:client id="{84102B13-9996-4C83-9BEB-6A48C568A40A}" v="2" dt="2018-07-02T09:28:57.170"/>
    <p1510:client id="{C541E9D8-F406-4570-92D5-7873A4EF1744}" v="35" dt="2018-07-02T05:32:05.557"/>
    <p1510:client id="{F0C4EAD7-25F3-499C-9DC2-0B14BADBBF80}" v="228" dt="2018-07-02T07:36:36.544"/>
    <p1510:client id="{E2C931A7-484F-417A-8B1A-FB8F114B1866}" v="147" dt="2018-07-02T08:41:10.546"/>
    <p1510:client id="{9C002401-EF6D-4507-81FB-C3D11F09D7A4}" v="1" dt="2018-07-02T08:51:40.5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7" d="100"/>
          <a:sy n="137" d="100"/>
        </p:scale>
        <p:origin x="78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endParaRPr lang="en-US" altLang="zh-TW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endParaRPr lang="en-US" altLang="zh-TW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af-ZA"/>
          </a:p>
          <a:p>
            <a:pPr marL="0" indent="0">
              <a:buNone/>
            </a:pPr>
            <a:endParaRPr lang="af-ZA"/>
          </a:p>
          <a:p>
            <a:pPr marL="0" indent="0">
              <a:buNone/>
            </a:pPr>
            <a:endParaRPr lang="af-ZA"/>
          </a:p>
          <a:p>
            <a:pPr marL="0" indent="0">
              <a:buNone/>
            </a:pPr>
            <a:endParaRPr lang="af-ZA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54545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54545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Shape 3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54545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Shape 4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54545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Shape 4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54545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Shape 4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Shape 4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zh-TW" altLang="en-US">
              <a:latin typeface="Microsoft JhengHei"/>
              <a:ea typeface="Microsoft JhengHei"/>
              <a:cs typeface="Microsoft JhengHe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Shape 4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Shape 4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Shape 5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Shape 5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Shape 5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Shape 5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Shape 5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44824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Shape 5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Shape 5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Shape 5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Shape 5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Shape 5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5420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Shape 6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545454"/>
                </a:solidFill>
                <a:latin typeface="Verdana"/>
                <a:ea typeface="Verdana"/>
                <a:cs typeface="Verdana"/>
                <a:sym typeface="Verdana"/>
              </a:rPr>
              <a:t>QNAP NAS 的海量儲存空間可以收藏成千上萬首 1080p 的高清 KTV 歌曲，完全不需擔心容量不足的問題！</a:t>
            </a:r>
            <a:endParaRPr sz="1200">
              <a:solidFill>
                <a:srgbClr val="54545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545454"/>
                </a:solidFill>
                <a:latin typeface="Verdana"/>
                <a:ea typeface="Verdana"/>
                <a:cs typeface="Verdana"/>
                <a:sym typeface="Verdana"/>
              </a:rPr>
              <a:t>蒐藏在您的 NAS 裡的 KTV 歌曲可透過 HDMI 直接輸出至大螢幕 HDTV 欣賞。</a:t>
            </a:r>
            <a:endParaRPr sz="1200">
              <a:solidFill>
                <a:srgbClr val="54545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545454"/>
                </a:solidFill>
                <a:latin typeface="Verdana"/>
                <a:ea typeface="Verdana"/>
                <a:cs typeface="Verdana"/>
                <a:sym typeface="Verdana"/>
              </a:rPr>
              <a:t>部分 QNAP NAS 配有音源輸入孔(3.5 mm 或 6.3 mm)，連接動圈式麥克風後即可開始歡唱。無音源輸入孔的機種亦可使用 Audio Box 以享受歌唱功能。</a:t>
            </a:r>
            <a:endParaRPr sz="1200">
              <a:solidFill>
                <a:srgbClr val="54545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19031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80AB7-9DB1-4A12-B4A7-2D5818AC3D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B372FB-6297-4F95-A81A-E5AEC3C94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2" y="0"/>
            <a:ext cx="9140295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07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80AB7-9DB1-4A12-B4A7-2D5818AC3D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B372FB-6297-4F95-A81A-E5AEC3C94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3" y="0"/>
            <a:ext cx="9140293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77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80AB7-9DB1-4A12-B4A7-2D5818AC3D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B372FB-6297-4F95-A81A-E5AEC3C94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3" y="0"/>
            <a:ext cx="9140293" cy="51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78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80AB7-9DB1-4A12-B4A7-2D5818AC3D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B372FB-6297-4F95-A81A-E5AEC3C94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3" y="0"/>
            <a:ext cx="9140292" cy="51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3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80AB7-9DB1-4A12-B4A7-2D5818AC3D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B372FB-6297-4F95-A81A-E5AEC3C94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3" y="0"/>
            <a:ext cx="9140292" cy="51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6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80AB7-9DB1-4A12-B4A7-2D5818AC3D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B372FB-6297-4F95-A81A-E5AEC3C94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4" y="0"/>
            <a:ext cx="9140290" cy="51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55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80AB7-9DB1-4A12-B4A7-2D5818AC3D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D18551C-C414-488E-BB41-DF12E858D5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4" y="0"/>
            <a:ext cx="9140290" cy="514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2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80AB7-9DB1-4A12-B4A7-2D5818AC3D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B372FB-6297-4F95-A81A-E5AEC3C94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" y="0"/>
            <a:ext cx="9140288" cy="514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38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80AB7-9DB1-4A12-B4A7-2D5818AC3D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B372FB-6297-4F95-A81A-E5AEC3C94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" y="0"/>
            <a:ext cx="9140288" cy="514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01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80AB7-9DB1-4A12-B4A7-2D5818AC3D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B372FB-6297-4F95-A81A-E5AEC3C94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" y="0"/>
            <a:ext cx="9140288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28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BF2646F-93C0-4A91-8907-1290AAB7BE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152233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80AB7-9DB1-4A12-B4A7-2D5818AC3D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B372FB-6297-4F95-A81A-E5AEC3C94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6" y="0"/>
            <a:ext cx="9140286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02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80AB7-9DB1-4A12-B4A7-2D5818AC3D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B372FB-6297-4F95-A81A-E5AEC3C94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6" y="0"/>
            <a:ext cx="9140286" cy="51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699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80AB7-9DB1-4A12-B4A7-2D5818AC3D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B372FB-6297-4F95-A81A-E5AEC3C94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6" y="0"/>
            <a:ext cx="9140285" cy="51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476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80AB7-9DB1-4A12-B4A7-2D5818AC3D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B372FB-6297-4F95-A81A-E5AEC3C94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6" y="1041"/>
            <a:ext cx="9140285" cy="514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532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BF2646F-93C0-4A91-8907-1290AAB7BE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0" y="0"/>
            <a:ext cx="9140299" cy="5143499"/>
          </a:xfrm>
          <a:prstGeom prst="rect">
            <a:avLst/>
          </a:prstGeom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152233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5164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BF2646F-93C0-4A91-8907-1290AAB7BE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1" y="0"/>
            <a:ext cx="9140297" cy="5143499"/>
          </a:xfrm>
          <a:prstGeom prst="rect">
            <a:avLst/>
          </a:prstGeom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152233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4313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BF2646F-93C0-4A91-8907-1290AAB7BE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1" y="0"/>
            <a:ext cx="9140297" cy="5143499"/>
          </a:xfrm>
          <a:prstGeom prst="rect">
            <a:avLst/>
          </a:prstGeom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152233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39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80AB7-9DB1-4A12-B4A7-2D5818AC3D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B372FB-6297-4F95-A81A-E5AEC3C94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0" y="0"/>
            <a:ext cx="91402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85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80AB7-9DB1-4A12-B4A7-2D5818AC3D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B372FB-6297-4F95-A81A-E5AEC3C94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66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80AB7-9DB1-4A12-B4A7-2D5818AC3D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B372FB-6297-4F95-A81A-E5AEC3C94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1" y="0"/>
            <a:ext cx="9140297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94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80AB7-9DB1-4A12-B4A7-2D5818AC3D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B372FB-6297-4F95-A81A-E5AEC3C94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2" y="0"/>
            <a:ext cx="9140295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48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0" r:id="rId3"/>
    <p:sldLayoutId id="2147483679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4" r:id="rId17"/>
    <p:sldLayoutId id="2147483673" r:id="rId18"/>
    <p:sldLayoutId id="2147483675" r:id="rId19"/>
    <p:sldLayoutId id="2147483676" r:id="rId20"/>
    <p:sldLayoutId id="2147483677" r:id="rId21"/>
    <p:sldLayoutId id="2147483678" r:id="rId22"/>
    <p:sldLayoutId id="2147483681" r:id="rId23"/>
    <p:sldLayoutId id="2147483650" r:id="rId24"/>
    <p:sldLayoutId id="2147483654" r:id="rId25"/>
    <p:sldLayoutId id="2147483658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10" Type="http://schemas.openxmlformats.org/officeDocument/2006/relationships/image" Target="../media/image29.svg"/><Relationship Id="rId4" Type="http://schemas.openxmlformats.org/officeDocument/2006/relationships/image" Target="../media/image32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48.png"/><Relationship Id="rId21" Type="http://schemas.openxmlformats.org/officeDocument/2006/relationships/image" Target="../media/image66.jpe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1.png"/><Relationship Id="rId20" Type="http://schemas.openxmlformats.org/officeDocument/2006/relationships/image" Target="../media/image6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79.png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5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87.sv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5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87.sv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2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image" Target="../media/image97.svg"/><Relationship Id="rId10" Type="http://schemas.openxmlformats.org/officeDocument/2006/relationships/image" Target="../media/image101.svg"/><Relationship Id="rId4" Type="http://schemas.openxmlformats.org/officeDocument/2006/relationships/image" Target="../media/image96.png"/><Relationship Id="rId9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A48BF4D-CD92-4C84-93DD-ED868EF86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/>
        </p:nvSpPr>
        <p:spPr>
          <a:xfrm>
            <a:off x="839448" y="2776983"/>
            <a:ext cx="7551738" cy="17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QTS裝了OceanKTV後</a:t>
            </a:r>
            <a:br>
              <a:rPr lang="en-US" altLang="zh-TW" sz="4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4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就可以唱歌了嗎? </a:t>
            </a:r>
            <a:endParaRPr sz="420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5C04DB49-4EB5-4C9C-B544-71AA995566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2" t="23162" b="20937"/>
          <a:stretch/>
        </p:blipFill>
        <p:spPr>
          <a:xfrm>
            <a:off x="0" y="1950153"/>
            <a:ext cx="8769246" cy="2555823"/>
          </a:xfrm>
          <a:prstGeom prst="rect">
            <a:avLst/>
          </a:prstGeom>
        </p:spPr>
      </p:pic>
      <p:sp>
        <p:nvSpPr>
          <p:cNvPr id="141" name="Shape 141"/>
          <p:cNvSpPr txBox="1"/>
          <p:nvPr/>
        </p:nvSpPr>
        <p:spPr>
          <a:xfrm>
            <a:off x="1458420" y="2692767"/>
            <a:ext cx="3395275" cy="8169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bg1"/>
              </a:buClr>
              <a:buSzPts val="3000"/>
            </a:pPr>
            <a:r>
              <a:rPr lang="zh-TW" sz="26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安裝</a:t>
            </a:r>
            <a:r>
              <a:rPr lang="zh-TW" altLang="en-US" sz="26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</a:t>
            </a:r>
            <a:r>
              <a:rPr lang="zh-TW" sz="26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OceanKTV</a:t>
            </a:r>
            <a:r>
              <a:rPr lang="zh-TW" altLang="en-US" sz="26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後</a:t>
            </a:r>
            <a:r>
              <a:rPr lang="zh-TW" sz="26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br>
              <a:rPr lang="en-US" altLang="zh-TW" sz="26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sz="26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進入Web端頁面進行</a:t>
            </a:r>
            <a:br>
              <a:rPr lang="en-US" altLang="zh-TW" sz="26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sz="26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相關管理 </a:t>
            </a:r>
            <a:endParaRPr lang="zh-TW" sz="2600">
              <a:solidFill>
                <a:schemeClr val="bg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145" name="Shape 145"/>
          <p:cNvSpPr txBox="1"/>
          <p:nvPr/>
        </p:nvSpPr>
        <p:spPr>
          <a:xfrm>
            <a:off x="326765" y="1950153"/>
            <a:ext cx="5559679" cy="8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兩步驟開始進行歡唱</a:t>
            </a:r>
            <a:endParaRPr sz="420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2D1D37F2-C694-4ADB-BDB1-D7FAFF93EB7A}"/>
              </a:ext>
            </a:extLst>
          </p:cNvPr>
          <p:cNvGrpSpPr/>
          <p:nvPr/>
        </p:nvGrpSpPr>
        <p:grpSpPr>
          <a:xfrm>
            <a:off x="5238913" y="1978399"/>
            <a:ext cx="3775825" cy="2057174"/>
            <a:chOff x="4287037" y="850538"/>
            <a:chExt cx="3775825" cy="2057174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3FFB737E-B397-45D1-9C6B-1C499F0D2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7037" y="850538"/>
              <a:ext cx="3775825" cy="2057174"/>
            </a:xfrm>
            <a:prstGeom prst="rect">
              <a:avLst/>
            </a:prstGeom>
          </p:spPr>
        </p:pic>
        <p:pic>
          <p:nvPicPr>
            <p:cNvPr id="10" name="Shape 144">
              <a:extLst>
                <a:ext uri="{FF2B5EF4-FFF2-40B4-BE49-F238E27FC236}">
                  <a16:creationId xmlns:a16="http://schemas.microsoft.com/office/drawing/2014/main" id="{3A7E4C34-DD63-48C3-B782-302F9C885E2C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15096" y="951337"/>
              <a:ext cx="2730386" cy="17446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50119891-8D0F-44B3-AF08-207BA5BC8115}"/>
              </a:ext>
            </a:extLst>
          </p:cNvPr>
          <p:cNvGrpSpPr/>
          <p:nvPr/>
        </p:nvGrpSpPr>
        <p:grpSpPr>
          <a:xfrm>
            <a:off x="436194" y="2767053"/>
            <a:ext cx="889189" cy="1064607"/>
            <a:chOff x="436194" y="2767053"/>
            <a:chExt cx="889189" cy="1064607"/>
          </a:xfrm>
          <a:effectLst>
            <a:reflection blurRad="88900" stA="73000" endPos="26000" dist="50800" dir="5400000" sy="-100000" algn="bl" rotWithShape="0"/>
          </a:effectLst>
        </p:grpSpPr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D9D1D1D9-BBD3-41A6-B70E-144FB8D00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6194" y="2767053"/>
              <a:ext cx="889189" cy="1064607"/>
            </a:xfrm>
            <a:prstGeom prst="rect">
              <a:avLst/>
            </a:prstGeom>
          </p:spPr>
        </p:pic>
        <p:sp>
          <p:nvSpPr>
            <p:cNvPr id="14" name="Shape 145">
              <a:extLst>
                <a:ext uri="{FF2B5EF4-FFF2-40B4-BE49-F238E27FC236}">
                  <a16:creationId xmlns:a16="http://schemas.microsoft.com/office/drawing/2014/main" id="{F632B12D-19D7-4778-9055-FBE3BC6AEFB7}"/>
                </a:ext>
              </a:extLst>
            </p:cNvPr>
            <p:cNvSpPr txBox="1"/>
            <p:nvPr/>
          </p:nvSpPr>
          <p:spPr>
            <a:xfrm>
              <a:off x="436194" y="2767053"/>
              <a:ext cx="877441" cy="6845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4500" b="1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01</a:t>
              </a:r>
              <a:endParaRPr sz="450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01D8BAD-ADF6-4681-BFD9-306BDCC9C8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2" t="23162" b="20937"/>
          <a:stretch/>
        </p:blipFill>
        <p:spPr>
          <a:xfrm>
            <a:off x="0" y="184156"/>
            <a:ext cx="8769246" cy="2555823"/>
          </a:xfrm>
          <a:prstGeom prst="rect">
            <a:avLst/>
          </a:prstGeom>
        </p:spPr>
      </p:pic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155975" y="184156"/>
            <a:ext cx="6831113" cy="7966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800">
                <a:latin typeface="Microsoft JhengHei"/>
                <a:ea typeface="Microsoft JhengHei"/>
                <a:cs typeface="Microsoft JhengHei"/>
                <a:sym typeface="Microsoft JhengHei"/>
              </a:rPr>
              <a:t>Web端OceanKTV- 歌庫管理 &amp; 歌曲點播一應俱全</a:t>
            </a:r>
            <a:endParaRPr sz="3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1" name="Shape 151"/>
          <p:cNvSpPr txBox="1"/>
          <p:nvPr/>
        </p:nvSpPr>
        <p:spPr>
          <a:xfrm>
            <a:off x="89198" y="1309325"/>
            <a:ext cx="7924800" cy="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4795" indent="-150495">
              <a:buClr>
                <a:schemeClr val="bg1"/>
              </a:buClr>
              <a:buSzPts val="1800"/>
              <a:buFont typeface="Arial" panose="020B0604020202020204" pitchFamily="34" charset="0"/>
              <a:buChar char="•"/>
            </a:pPr>
            <a:r>
              <a:rPr lang="zh-TW" sz="18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於Web端的OceanKTV匯入及整理您的歌庫</a:t>
            </a:r>
            <a:endParaRPr lang="zh-TW" altLang="en-US" sz="18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</a:endParaRPr>
          </a:p>
          <a:p>
            <a:pPr marL="264795" indent="-150495">
              <a:buClr>
                <a:schemeClr val="bg1"/>
              </a:buClr>
              <a:buSzPts val="1800"/>
              <a:buFont typeface="Arial" panose="020B0604020202020204" pitchFamily="34" charset="0"/>
              <a:buChar char="•"/>
            </a:pPr>
            <a:r>
              <a:rPr lang="zh-TW" sz="1800" b="1">
                <a:solidFill>
                  <a:schemeClr val="accent5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[管理] </a:t>
            </a:r>
            <a:r>
              <a:rPr lang="zh-TW" sz="18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及 </a:t>
            </a:r>
            <a:r>
              <a:rPr lang="zh-TW" sz="1800" b="1">
                <a:solidFill>
                  <a:schemeClr val="accent5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[歡唱]</a:t>
            </a:r>
            <a:r>
              <a:rPr lang="zh-TW" altLang="en-US" sz="1800" b="1">
                <a:solidFill>
                  <a:schemeClr val="accent5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 </a:t>
            </a:r>
            <a:r>
              <a:rPr lang="zh-TW" sz="18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頁面自由切換</a:t>
            </a:r>
            <a:endParaRPr lang="zh-TW" altLang="en-US" sz="18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pic>
        <p:nvPicPr>
          <p:cNvPr id="152" name="Shape 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4925" y="2050927"/>
            <a:ext cx="3954168" cy="2376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 rotWithShape="1">
          <a:blip r:embed="rId5">
            <a:alphaModFix/>
          </a:blip>
          <a:srcRect b="1782"/>
          <a:stretch/>
        </p:blipFill>
        <p:spPr>
          <a:xfrm>
            <a:off x="279206" y="2050927"/>
            <a:ext cx="4247396" cy="237647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/>
          <p:nvPr/>
        </p:nvSpPr>
        <p:spPr>
          <a:xfrm>
            <a:off x="737882" y="4427408"/>
            <a:ext cx="39534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 sz="1800" spc="-150">
                <a:solidFill>
                  <a:schemeClr val="accent5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[管理]</a:t>
            </a:r>
            <a:r>
              <a:rPr lang="zh-TW" sz="1800" spc="-15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 歌曲匯入、歌曲資訊編輯</a:t>
            </a:r>
            <a:endParaRPr spc="-15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6" name="Shape 156"/>
          <p:cNvSpPr txBox="1"/>
          <p:nvPr/>
        </p:nvSpPr>
        <p:spPr>
          <a:xfrm>
            <a:off x="4923111" y="4427408"/>
            <a:ext cx="44394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 sz="1800" spc="-150">
                <a:solidFill>
                  <a:schemeClr val="accent5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[歡唱]</a:t>
            </a:r>
            <a:r>
              <a:rPr lang="zh-TW" sz="1800" spc="-15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 各式分類輕鬆找到歌曲進行點播</a:t>
            </a:r>
            <a:endParaRPr spc="-15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>
            <a:extLst>
              <a:ext uri="{FF2B5EF4-FFF2-40B4-BE49-F238E27FC236}">
                <a16:creationId xmlns:a16="http://schemas.microsoft.com/office/drawing/2014/main" id="{BE910554-225A-458E-98D4-720F35424A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2" t="23162" b="20937"/>
          <a:stretch/>
        </p:blipFill>
        <p:spPr>
          <a:xfrm>
            <a:off x="134315" y="1654573"/>
            <a:ext cx="8769246" cy="3289566"/>
          </a:xfrm>
          <a:prstGeom prst="rect">
            <a:avLst/>
          </a:prstGeom>
        </p:spPr>
      </p:pic>
      <p:sp>
        <p:nvSpPr>
          <p:cNvPr id="11" name="Shape 141">
            <a:extLst>
              <a:ext uri="{FF2B5EF4-FFF2-40B4-BE49-F238E27FC236}">
                <a16:creationId xmlns:a16="http://schemas.microsoft.com/office/drawing/2014/main" id="{683510B3-CD52-4A36-8027-9501552DF177}"/>
              </a:ext>
            </a:extLst>
          </p:cNvPr>
          <p:cNvSpPr txBox="1"/>
          <p:nvPr/>
        </p:nvSpPr>
        <p:spPr>
          <a:xfrm>
            <a:off x="1337360" y="3014130"/>
            <a:ext cx="3767207" cy="84577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bg1"/>
              </a:buClr>
              <a:buSzPts val="3000"/>
            </a:pPr>
            <a:r>
              <a:rPr lang="zh-TW" altLang="en-US" sz="26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透過</a:t>
            </a:r>
            <a:r>
              <a:rPr lang="en-US" altLang="zh-TW" sz="26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HDMI</a:t>
            </a:r>
            <a:r>
              <a:rPr lang="zh-TW" altLang="en-US" sz="26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輸出至電視螢幕進行歡唱  </a:t>
            </a:r>
            <a:endParaRPr lang="zh-TW" sz="2600">
              <a:solidFill>
                <a:schemeClr val="bg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12" name="Shape 145">
            <a:extLst>
              <a:ext uri="{FF2B5EF4-FFF2-40B4-BE49-F238E27FC236}">
                <a16:creationId xmlns:a16="http://schemas.microsoft.com/office/drawing/2014/main" id="{D93DD038-AA86-4AE3-B1CD-902D2D234245}"/>
              </a:ext>
            </a:extLst>
          </p:cNvPr>
          <p:cNvSpPr txBox="1"/>
          <p:nvPr/>
        </p:nvSpPr>
        <p:spPr>
          <a:xfrm>
            <a:off x="326765" y="1950153"/>
            <a:ext cx="5559679" cy="8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兩步驟開始進行歡唱</a:t>
            </a:r>
            <a:endParaRPr sz="420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38B64FCC-85F4-4183-9356-A69778C3BD08}"/>
              </a:ext>
            </a:extLst>
          </p:cNvPr>
          <p:cNvGrpSpPr/>
          <p:nvPr/>
        </p:nvGrpSpPr>
        <p:grpSpPr>
          <a:xfrm>
            <a:off x="4694759" y="1601795"/>
            <a:ext cx="4449241" cy="2824669"/>
            <a:chOff x="4694759" y="1950153"/>
            <a:chExt cx="4449241" cy="2824669"/>
          </a:xfrm>
        </p:grpSpPr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343F8C03-757B-46CA-B0A2-474FA63A6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66708" y="3945125"/>
              <a:ext cx="2076119" cy="798507"/>
            </a:xfrm>
            <a:prstGeom prst="rect">
              <a:avLst/>
            </a:prstGeom>
          </p:spPr>
        </p:pic>
        <p:grpSp>
          <p:nvGrpSpPr>
            <p:cNvPr id="163" name="Shape 163"/>
            <p:cNvGrpSpPr/>
            <p:nvPr/>
          </p:nvGrpSpPr>
          <p:grpSpPr>
            <a:xfrm>
              <a:off x="5643550" y="1950153"/>
              <a:ext cx="3500450" cy="2177497"/>
              <a:chOff x="3784220" y="1624275"/>
              <a:chExt cx="4295031" cy="2671775"/>
            </a:xfrm>
          </p:grpSpPr>
          <p:pic>
            <p:nvPicPr>
              <p:cNvPr id="164" name="Shape 164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3784220" y="1624275"/>
                <a:ext cx="4295031" cy="2671775"/>
              </a:xfrm>
              <a:prstGeom prst="rect">
                <a:avLst/>
              </a:prstGeom>
              <a:noFill/>
              <a:ln>
                <a:noFill/>
              </a:ln>
              <a:effectLst>
                <a:reflection blurRad="139700" stA="96000" endPos="65000" dir="5400000" sy="-100000" algn="bl" rotWithShape="0"/>
              </a:effectLst>
            </p:spPr>
          </p:pic>
          <p:pic>
            <p:nvPicPr>
              <p:cNvPr id="165" name="Shape 165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3815316" y="1652977"/>
                <a:ext cx="4235003" cy="23545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1B22A3D7-5EE7-4FE0-B153-39B5049A1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94759" y="3568603"/>
              <a:ext cx="1929950" cy="1206219"/>
            </a:xfrm>
            <a:prstGeom prst="rect">
              <a:avLst/>
            </a:prstGeom>
            <a:effectLst>
              <a:reflection blurRad="63500" stA="98000" endPos="19000" dist="12700" dir="5400000" sy="-100000" algn="bl" rotWithShape="0"/>
            </a:effectLst>
          </p:spPr>
        </p:pic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6938DD51-A5ED-464C-A3E0-971B3C1B62B7}"/>
              </a:ext>
            </a:extLst>
          </p:cNvPr>
          <p:cNvGrpSpPr/>
          <p:nvPr/>
        </p:nvGrpSpPr>
        <p:grpSpPr>
          <a:xfrm>
            <a:off x="436194" y="2767053"/>
            <a:ext cx="889189" cy="1064607"/>
            <a:chOff x="436194" y="2767053"/>
            <a:chExt cx="889189" cy="1064607"/>
          </a:xfrm>
          <a:effectLst>
            <a:reflection blurRad="88900" stA="73000" endPos="26000" dist="50800" dir="5400000" sy="-100000" algn="bl" rotWithShape="0"/>
          </a:effectLst>
        </p:grpSpPr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EF901599-ED05-4892-947D-13C897AFA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36194" y="2767053"/>
              <a:ext cx="889189" cy="1064607"/>
            </a:xfrm>
            <a:prstGeom prst="rect">
              <a:avLst/>
            </a:prstGeom>
          </p:spPr>
        </p:pic>
        <p:sp>
          <p:nvSpPr>
            <p:cNvPr id="26" name="Shape 145">
              <a:extLst>
                <a:ext uri="{FF2B5EF4-FFF2-40B4-BE49-F238E27FC236}">
                  <a16:creationId xmlns:a16="http://schemas.microsoft.com/office/drawing/2014/main" id="{A064A659-2002-4380-9A28-FB5C71110F08}"/>
                </a:ext>
              </a:extLst>
            </p:cNvPr>
            <p:cNvSpPr txBox="1"/>
            <p:nvPr/>
          </p:nvSpPr>
          <p:spPr>
            <a:xfrm>
              <a:off x="436194" y="2767053"/>
              <a:ext cx="877441" cy="6845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4500" b="1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02</a:t>
              </a:r>
              <a:endParaRPr sz="450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64D71B8A-BAAB-4470-B255-F8A01B1D10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2" t="42773" b="20937"/>
          <a:stretch/>
        </p:blipFill>
        <p:spPr>
          <a:xfrm>
            <a:off x="134912" y="-1"/>
            <a:ext cx="6897067" cy="4873451"/>
          </a:xfrm>
          <a:prstGeom prst="rect">
            <a:avLst/>
          </a:prstGeom>
        </p:spPr>
      </p:pic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351224" y="223423"/>
            <a:ext cx="5967125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4200">
                <a:latin typeface="Microsoft JhengHei"/>
                <a:ea typeface="Microsoft JhengHei"/>
                <a:cs typeface="Microsoft JhengHei"/>
                <a:sym typeface="Microsoft JhengHei"/>
              </a:rPr>
              <a:t>點播、歡唱盡在TV頁面</a:t>
            </a:r>
            <a:endParaRPr sz="4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4" name="Shape 174"/>
          <p:cNvSpPr txBox="1"/>
          <p:nvPr/>
        </p:nvSpPr>
        <p:spPr>
          <a:xfrm>
            <a:off x="230779" y="1097901"/>
            <a:ext cx="4926602" cy="45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zh-TW" sz="2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TV頁面中方塊分類清楚明瞭，</a:t>
            </a:r>
            <a:endParaRPr lang="en-US" altLang="zh-TW" sz="22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12700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zh-TW" sz="2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也可透過搜尋方式找到想唱的歌曲！</a:t>
            </a:r>
            <a:endParaRPr sz="22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76" name="Shape 1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429" y="1927599"/>
            <a:ext cx="4760873" cy="2670373"/>
          </a:xfrm>
          <a:prstGeom prst="rect">
            <a:avLst/>
          </a:prstGeom>
          <a:noFill/>
          <a:ln>
            <a:noFill/>
          </a:ln>
          <a:effectLst>
            <a:reflection blurRad="38100" stA="91000" endPos="14000" dist="12700" dir="5400000" sy="-100000" algn="bl" rotWithShape="0"/>
          </a:effectLst>
        </p:spPr>
      </p:pic>
      <p:pic>
        <p:nvPicPr>
          <p:cNvPr id="178" name="Shape 1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76890" y="2184434"/>
            <a:ext cx="4394934" cy="2413538"/>
          </a:xfrm>
          <a:prstGeom prst="rect">
            <a:avLst/>
          </a:prstGeom>
          <a:noFill/>
          <a:ln>
            <a:noFill/>
          </a:ln>
          <a:effectLst>
            <a:reflection blurRad="38100" stA="91000" endPos="14000" dist="12700" dir="5400000" sy="-100000" algn="bl" rotWithShape="0"/>
          </a:effectLst>
        </p:spPr>
      </p:pic>
      <p:sp>
        <p:nvSpPr>
          <p:cNvPr id="179" name="Shape 179"/>
          <p:cNvSpPr txBox="1"/>
          <p:nvPr/>
        </p:nvSpPr>
        <p:spPr>
          <a:xfrm>
            <a:off x="6318349" y="1706534"/>
            <a:ext cx="2522043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試試NAS遙控器點播吧！</a:t>
            </a:r>
            <a:endParaRPr sz="180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1493F8D2-69F1-4ED2-AF79-BD436B46CA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2" t="42773" b="20937"/>
          <a:stretch/>
        </p:blipFill>
        <p:spPr>
          <a:xfrm>
            <a:off x="134912" y="-1"/>
            <a:ext cx="6897067" cy="4473397"/>
          </a:xfrm>
          <a:prstGeom prst="rect">
            <a:avLst/>
          </a:prstGeom>
        </p:spPr>
      </p:pic>
      <p:sp>
        <p:nvSpPr>
          <p:cNvPr id="16" name="Shape 173">
            <a:extLst>
              <a:ext uri="{FF2B5EF4-FFF2-40B4-BE49-F238E27FC236}">
                <a16:creationId xmlns:a16="http://schemas.microsoft.com/office/drawing/2014/main" id="{9D2F0ED1-C910-4516-82AE-D5A424FD8246}"/>
              </a:ext>
            </a:extLst>
          </p:cNvPr>
          <p:cNvSpPr txBox="1">
            <a:spLocks/>
          </p:cNvSpPr>
          <p:nvPr/>
        </p:nvSpPr>
        <p:spPr>
          <a:xfrm>
            <a:off x="274451" y="240561"/>
            <a:ext cx="5967125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0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ts val="1100"/>
            </a:pPr>
            <a:r>
              <a:rPr lang="zh-TW" altLang="en-US" sz="4200">
                <a:latin typeface="Microsoft JhengHei"/>
                <a:ea typeface="Microsoft JhengHei"/>
                <a:cs typeface="Microsoft JhengHei"/>
                <a:sym typeface="Microsoft JhengHei"/>
              </a:rPr>
              <a:t>享受大螢幕歡唱</a:t>
            </a:r>
          </a:p>
        </p:txBody>
      </p:sp>
      <p:pic>
        <p:nvPicPr>
          <p:cNvPr id="187" name="Shape 187"/>
          <p:cNvPicPr preferRelativeResize="0"/>
          <p:nvPr/>
        </p:nvPicPr>
        <p:blipFill rotWithShape="1">
          <a:blip r:embed="rId4">
            <a:alphaModFix/>
          </a:blip>
          <a:srcRect l="1163" t="4050" r="1241" b="1"/>
          <a:stretch/>
        </p:blipFill>
        <p:spPr>
          <a:xfrm>
            <a:off x="160235" y="2036983"/>
            <a:ext cx="2963392" cy="1607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 rotWithShape="1">
          <a:blip r:embed="rId5">
            <a:alphaModFix/>
          </a:blip>
          <a:srcRect l="3425" t="4517" r="1487" b="1"/>
          <a:stretch/>
        </p:blipFill>
        <p:spPr>
          <a:xfrm>
            <a:off x="6175337" y="2036983"/>
            <a:ext cx="2885722" cy="160788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/>
          <p:nvPr/>
        </p:nvSpPr>
        <p:spPr>
          <a:xfrm>
            <a:off x="231376" y="1025360"/>
            <a:ext cx="5799163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6700" lvl="0" indent="-23495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Font typeface="Microsoft JhengHei"/>
              <a:buChar char="●"/>
            </a:pPr>
            <a:r>
              <a:rPr lang="zh-TW" sz="240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  <a:t>點</a:t>
            </a:r>
            <a:r>
              <a:rPr lang="zh-TW" altLang="en-US" sz="240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  <a:t>唱必備功能一應俱全</a:t>
            </a:r>
            <a:endParaRPr lang="en-US" altLang="zh-TW" sz="2400">
              <a:solidFill>
                <a:schemeClr val="bg1"/>
              </a:solidFill>
              <a:latin typeface="Microsoft JhengHei"/>
              <a:ea typeface="Microsoft JhengHei"/>
              <a:cs typeface="Microsoft JhengHei"/>
            </a:endParaRPr>
          </a:p>
          <a:p>
            <a:pPr marL="266700" indent="-234950">
              <a:buClr>
                <a:schemeClr val="bg1"/>
              </a:buClr>
              <a:buSzPts val="1600"/>
              <a:buFont typeface="Microsoft JhengHei"/>
              <a:buChar char="●"/>
            </a:pPr>
            <a:r>
              <a:rPr lang="zh-TW" altLang="en-US" sz="240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歡唱同時也能進行歌曲搜尋及點播</a:t>
            </a:r>
          </a:p>
        </p:txBody>
      </p:sp>
      <p:sp>
        <p:nvSpPr>
          <p:cNvPr id="191" name="Shape 191"/>
          <p:cNvSpPr/>
          <p:nvPr/>
        </p:nvSpPr>
        <p:spPr>
          <a:xfrm>
            <a:off x="129887" y="3405379"/>
            <a:ext cx="3001071" cy="239441"/>
          </a:xfrm>
          <a:prstGeom prst="rect">
            <a:avLst/>
          </a:prstGeom>
          <a:noFill/>
          <a:ln w="25400" cap="flat" cmpd="sng">
            <a:gradFill>
              <a:gsLst>
                <a:gs pos="0">
                  <a:schemeClr val="accent5">
                    <a:lumMod val="40000"/>
                    <a:lumOff val="60000"/>
                  </a:schemeClr>
                </a:gs>
                <a:gs pos="75000">
                  <a:srgbClr val="00B0F0"/>
                </a:gs>
                <a:gs pos="100000">
                  <a:schemeClr val="accent5">
                    <a:lumMod val="40000"/>
                    <a:lumOff val="60000"/>
                  </a:schemeClr>
                </a:gs>
              </a:gsLst>
              <a:lin ang="5400000" scaled="1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7FB4AC6-91FA-4384-AD19-7F8DEBF098C2}"/>
              </a:ext>
            </a:extLst>
          </p:cNvPr>
          <p:cNvSpPr txBox="1"/>
          <p:nvPr/>
        </p:nvSpPr>
        <p:spPr>
          <a:xfrm>
            <a:off x="129887" y="3734733"/>
            <a:ext cx="2993740" cy="95410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>
                <a:solidFill>
                  <a:schemeClr val="bg1"/>
                </a:solidFill>
              </a:rPr>
              <a:t>暫停、</a:t>
            </a:r>
            <a:r>
              <a:rPr lang="zh-TW">
                <a:solidFill>
                  <a:schemeClr val="bg1"/>
                </a:solidFill>
              </a:rPr>
              <a:t>切歌、</a:t>
            </a:r>
            <a:r>
              <a:rPr lang="zh-TW" altLang="en-US">
                <a:solidFill>
                  <a:schemeClr val="bg1"/>
                </a:solidFill>
              </a:rPr>
              <a:t>開啟／關閉導唱、</a:t>
            </a:r>
            <a:r>
              <a:rPr lang="zh-TW">
                <a:solidFill>
                  <a:schemeClr val="bg1"/>
                </a:solidFill>
              </a:rPr>
              <a:t>調整音</a:t>
            </a:r>
            <a:r>
              <a:rPr lang="zh-TW" altLang="en-US">
                <a:solidFill>
                  <a:schemeClr val="bg1"/>
                </a:solidFill>
              </a:rPr>
              <a:t>樂音</a:t>
            </a:r>
            <a:r>
              <a:rPr lang="zh-TW">
                <a:solidFill>
                  <a:schemeClr val="bg1"/>
                </a:solidFill>
              </a:rPr>
              <a:t>量、</a:t>
            </a:r>
            <a:r>
              <a:rPr lang="zh-TW" altLang="en-US">
                <a:solidFill>
                  <a:schemeClr val="bg1"/>
                </a:solidFill>
              </a:rPr>
              <a:t>調整麥克風迴音效果、</a:t>
            </a:r>
            <a:r>
              <a:rPr lang="zh-TW">
                <a:solidFill>
                  <a:schemeClr val="bg1"/>
                </a:solidFill>
              </a:rPr>
              <a:t>升</a:t>
            </a:r>
            <a:r>
              <a:rPr lang="en-US" altLang="zh-TW">
                <a:solidFill>
                  <a:schemeClr val="bg1"/>
                </a:solidFill>
              </a:rPr>
              <a:t>/</a:t>
            </a:r>
            <a:r>
              <a:rPr lang="zh-TW">
                <a:solidFill>
                  <a:schemeClr val="bg1"/>
                </a:solidFill>
              </a:rPr>
              <a:t>降</a:t>
            </a:r>
            <a:r>
              <a:rPr lang="en-US" altLang="zh-TW">
                <a:solidFill>
                  <a:schemeClr val="bg1"/>
                </a:solidFill>
              </a:rPr>
              <a:t> KEY，</a:t>
            </a:r>
            <a:r>
              <a:rPr lang="zh-TW" altLang="en-US">
                <a:solidFill>
                  <a:schemeClr val="bg1"/>
                </a:solidFill>
              </a:rPr>
              <a:t>甚至是播放特殊音效應有盡有!</a:t>
            </a:r>
            <a:endParaRPr lang="en-US" altLang="zh-TW">
              <a:solidFill>
                <a:schemeClr val="bg1"/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BF3DD29-2C6C-4A9F-A1BA-F0B246172B65}"/>
              </a:ext>
            </a:extLst>
          </p:cNvPr>
          <p:cNvSpPr txBox="1"/>
          <p:nvPr/>
        </p:nvSpPr>
        <p:spPr>
          <a:xfrm>
            <a:off x="6241576" y="3734733"/>
            <a:ext cx="2549426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Microsoft JhengHei"/>
                <a:ea typeface="Microsoft JhengHei"/>
              </a:rPr>
              <a:t>除「歌曲快點」外，同樣也能在歡唱時進行歌曲搜尋並點播</a:t>
            </a:r>
          </a:p>
        </p:txBody>
      </p:sp>
      <p:sp>
        <p:nvSpPr>
          <p:cNvPr id="15" name="文字方塊 2">
            <a:extLst>
              <a:ext uri="{FF2B5EF4-FFF2-40B4-BE49-F238E27FC236}">
                <a16:creationId xmlns:a16="http://schemas.microsoft.com/office/drawing/2014/main" id="{D7D3DB75-545B-480A-AF3D-6CDBF080AFB7}"/>
              </a:ext>
            </a:extLst>
          </p:cNvPr>
          <p:cNvSpPr txBox="1"/>
          <p:nvPr/>
        </p:nvSpPr>
        <p:spPr>
          <a:xfrm>
            <a:off x="3247452" y="3734733"/>
            <a:ext cx="2638425" cy="738664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>
                <a:solidFill>
                  <a:schemeClr val="bg1"/>
                </a:solidFill>
                <a:latin typeface="Microsoft JhengHei"/>
                <a:ea typeface="Microsoft JhengHei"/>
              </a:rPr>
              <a:t>將首頁的各式分類呈現在</a:t>
            </a:r>
            <a:r>
              <a:rPr lang="zh-TW">
                <a:solidFill>
                  <a:schemeClr val="bg1"/>
                </a:solidFill>
                <a:latin typeface="Microsoft JhengHei"/>
                <a:ea typeface="Microsoft JhengHei"/>
              </a:rPr>
              <a:t>「歌曲快點」中</a:t>
            </a:r>
            <a:r>
              <a:rPr lang="zh-TW" altLang="en-US">
                <a:solidFill>
                  <a:schemeClr val="bg1"/>
                </a:solidFill>
                <a:latin typeface="Microsoft JhengHei"/>
                <a:ea typeface="Microsoft JhengHei"/>
              </a:rPr>
              <a:t>，讓您於歡唱時也能快速點播歌曲</a:t>
            </a:r>
          </a:p>
        </p:txBody>
      </p:sp>
      <p:pic>
        <p:nvPicPr>
          <p:cNvPr id="5" name="圖片 5" descr="一張含有 監視器, 電子用品, 螢幕擷取畫面, 顯示 的圖片&#10;&#10;描述是以非常高的可信度產生">
            <a:extLst>
              <a:ext uri="{FF2B5EF4-FFF2-40B4-BE49-F238E27FC236}">
                <a16:creationId xmlns:a16="http://schemas.microsoft.com/office/drawing/2014/main" id="{56D5AA8D-8C78-46CE-8B4E-71C52744F3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20" t="10522" r="7767" b="9025"/>
          <a:stretch/>
        </p:blipFill>
        <p:spPr>
          <a:xfrm>
            <a:off x="3183341" y="2038436"/>
            <a:ext cx="2943830" cy="156806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1095375" y="2842825"/>
            <a:ext cx="7515225" cy="1640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sz="4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遙控器只有一支</a:t>
            </a:r>
            <a:r>
              <a:rPr lang="zh-TW" altLang="en-US" sz="4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，無法一次</a:t>
            </a:r>
            <a:r>
              <a:rPr lang="zh-TW" sz="4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多人點歌，該怎麼辦？</a:t>
            </a:r>
            <a:r>
              <a:rPr lang="zh-TW" altLang="en-US" sz="4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 </a:t>
            </a:r>
            <a:endParaRPr lang="zh-TW" altLang="en-US" sz="420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4EDEFDAF-2E5C-4FA0-A357-6891073AAC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2" t="42773" b="20937"/>
          <a:stretch/>
        </p:blipFill>
        <p:spPr>
          <a:xfrm>
            <a:off x="0" y="-1"/>
            <a:ext cx="6897067" cy="5143501"/>
          </a:xfrm>
          <a:prstGeom prst="rect">
            <a:avLst/>
          </a:prstGeom>
        </p:spPr>
      </p:pic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311700" y="119197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OceanKTV Client- </a:t>
            </a:r>
            <a:br>
              <a:rPr lang="en-US" altLang="zh-TW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行動裝置就是您的K歌遙控器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09" name="Shape 209"/>
          <p:cNvSpPr txBox="1"/>
          <p:nvPr/>
        </p:nvSpPr>
        <p:spPr>
          <a:xfrm>
            <a:off x="311700" y="1606063"/>
            <a:ext cx="4392074" cy="152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6700" indent="-152400">
              <a:spcBef>
                <a:spcPts val="2000"/>
              </a:spcBef>
              <a:buClr>
                <a:schemeClr val="bg1"/>
              </a:buClr>
              <a:buSzPts val="1800"/>
              <a:buFont typeface="Arial" panose="020B0604020202020204" pitchFamily="34" charset="0"/>
              <a:buChar char="•"/>
            </a:pPr>
            <a:r>
              <a:rPr lang="zh-TW" sz="2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OceanKTV Client支援 iOS及Android作業系統</a:t>
            </a:r>
            <a:endParaRPr lang="en-US" altLang="zh-TW" sz="25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66700" indent="-152400">
              <a:spcBef>
                <a:spcPts val="2000"/>
              </a:spcBef>
              <a:buClr>
                <a:schemeClr val="bg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TW" sz="2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K</a:t>
            </a:r>
            <a:r>
              <a:rPr lang="zh-TW" altLang="en-US" sz="2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歌遙控器</a:t>
            </a:r>
            <a:endParaRPr lang="en-US" altLang="zh-TW" sz="25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66700" indent="-152400">
              <a:spcBef>
                <a:spcPts val="2000"/>
              </a:spcBef>
              <a:buClr>
                <a:schemeClr val="bg1"/>
              </a:buClr>
              <a:buSzPts val="1800"/>
              <a:buFont typeface="Arial" panose="020B0604020202020204" pitchFamily="34" charset="0"/>
              <a:buChar char="•"/>
            </a:pPr>
            <a:r>
              <a:rPr lang="zh-TW" altLang="en-US" sz="2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點播歌曲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DC1CF4D5-2B14-4FE4-BB9F-61C8A76A04EF}"/>
              </a:ext>
            </a:extLst>
          </p:cNvPr>
          <p:cNvGrpSpPr/>
          <p:nvPr/>
        </p:nvGrpSpPr>
        <p:grpSpPr>
          <a:xfrm>
            <a:off x="5405480" y="1396721"/>
            <a:ext cx="3599779" cy="3619112"/>
            <a:chOff x="5586144" y="1578355"/>
            <a:chExt cx="3419115" cy="3437477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3EF65662-D3D5-4814-B075-B1E5CAE70680}"/>
                </a:ext>
              </a:extLst>
            </p:cNvPr>
            <p:cNvGrpSpPr/>
            <p:nvPr/>
          </p:nvGrpSpPr>
          <p:grpSpPr>
            <a:xfrm>
              <a:off x="5586144" y="1578355"/>
              <a:ext cx="3419115" cy="3437477"/>
              <a:chOff x="5421028" y="1520897"/>
              <a:chExt cx="3411272" cy="3429591"/>
            </a:xfrm>
          </p:grpSpPr>
          <p:pic>
            <p:nvPicPr>
              <p:cNvPr id="5" name="圖片 4">
                <a:extLst>
                  <a:ext uri="{FF2B5EF4-FFF2-40B4-BE49-F238E27FC236}">
                    <a16:creationId xmlns:a16="http://schemas.microsoft.com/office/drawing/2014/main" id="{581107B4-8F17-4702-A2C1-A15994DECE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27672" y="1604461"/>
                <a:ext cx="1904628" cy="3135051"/>
              </a:xfrm>
              <a:prstGeom prst="rect">
                <a:avLst/>
              </a:prstGeom>
            </p:spPr>
          </p:pic>
          <p:pic>
            <p:nvPicPr>
              <p:cNvPr id="3" name="圖片 2">
                <a:extLst>
                  <a:ext uri="{FF2B5EF4-FFF2-40B4-BE49-F238E27FC236}">
                    <a16:creationId xmlns:a16="http://schemas.microsoft.com/office/drawing/2014/main" id="{72D4B437-2069-4FE3-9759-8312159001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21028" y="1520897"/>
                <a:ext cx="2083569" cy="3429591"/>
              </a:xfrm>
              <a:prstGeom prst="rect">
                <a:avLst/>
              </a:prstGeom>
            </p:spPr>
          </p:pic>
        </p:grpSp>
        <p:pic>
          <p:nvPicPr>
            <p:cNvPr id="13" name="Shape 205">
              <a:extLst>
                <a:ext uri="{FF2B5EF4-FFF2-40B4-BE49-F238E27FC236}">
                  <a16:creationId xmlns:a16="http://schemas.microsoft.com/office/drawing/2014/main" id="{DA8FDA4E-8D87-4FF6-89B0-87F95D7DE496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758686" y="3958402"/>
              <a:ext cx="1057430" cy="1057430"/>
            </a:xfrm>
            <a:prstGeom prst="rect">
              <a:avLst/>
            </a:prstGeom>
            <a:noFill/>
            <a:ln>
              <a:noFill/>
            </a:ln>
            <a:effectLst>
              <a:outerShdw blurRad="50800" dist="50800" dir="5400000" algn="ctr" rotWithShape="0">
                <a:srgbClr val="000000">
                  <a:alpha val="97000"/>
                </a:srgbClr>
              </a:outerShdw>
              <a:reflection blurRad="38100" stA="56000" endPos="39000" dist="25400" dir="5400000" sy="-100000" algn="bl" rotWithShape="0"/>
            </a:effectLst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F290AFB-3BD5-417F-95A1-8983EA5E29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2" t="42773" b="20937"/>
          <a:stretch/>
        </p:blipFill>
        <p:spPr>
          <a:xfrm>
            <a:off x="134912" y="-1"/>
            <a:ext cx="7544430" cy="4473397"/>
          </a:xfrm>
          <a:prstGeom prst="rect">
            <a:avLst/>
          </a:prstGeom>
        </p:spPr>
      </p:pic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1658867" y="211210"/>
            <a:ext cx="5061412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OceanKTV Client</a:t>
            </a:r>
            <a:br>
              <a:rPr lang="en-US" altLang="zh-TW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隨唱隨錄帶著走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7" name="Shape 217"/>
          <p:cNvSpPr txBox="1"/>
          <p:nvPr/>
        </p:nvSpPr>
        <p:spPr>
          <a:xfrm>
            <a:off x="4662546" y="2068539"/>
            <a:ext cx="4370400" cy="71340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zh-TW" sz="2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Karaoke To Go</a:t>
            </a:r>
            <a:br>
              <a:rPr lang="zh-TW" sz="2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</a:br>
            <a:r>
              <a:rPr lang="zh-TW" sz="2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隨唱隨錄帶著走</a:t>
            </a:r>
            <a:endParaRPr sz="2500" b="1">
              <a:solidFill>
                <a:schemeClr val="bg1"/>
              </a:solidFill>
            </a:endParaRPr>
          </a:p>
        </p:txBody>
      </p:sp>
      <p:sp>
        <p:nvSpPr>
          <p:cNvPr id="218" name="Shape 218"/>
          <p:cNvSpPr txBox="1"/>
          <p:nvPr/>
        </p:nvSpPr>
        <p:spPr>
          <a:xfrm>
            <a:off x="4790013" y="2906509"/>
            <a:ext cx="3550871" cy="145860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在OceanKTV Client中下載您匯入NAS中的歌曲，即可邊唱邊錄製您歡唱時的影片，並可將影片分享給您的親朋好友。</a:t>
            </a:r>
            <a:endParaRPr sz="180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3556E2C0-B961-4F97-8EEA-DADBF5345959}"/>
              </a:ext>
            </a:extLst>
          </p:cNvPr>
          <p:cNvGrpSpPr/>
          <p:nvPr/>
        </p:nvGrpSpPr>
        <p:grpSpPr>
          <a:xfrm>
            <a:off x="1" y="1488935"/>
            <a:ext cx="4682362" cy="3132415"/>
            <a:chOff x="497471" y="1657316"/>
            <a:chExt cx="4165075" cy="2786359"/>
          </a:xfrm>
        </p:grpSpPr>
        <p:pic>
          <p:nvPicPr>
            <p:cNvPr id="216" name="Shape 216"/>
            <p:cNvPicPr preferRelativeResize="0"/>
            <p:nvPr/>
          </p:nvPicPr>
          <p:blipFill rotWithShape="1">
            <a:blip r:embed="rId4">
              <a:alphaModFix/>
            </a:blip>
            <a:srcRect l="2023" t="1342" r="1179" b="2623"/>
            <a:stretch/>
          </p:blipFill>
          <p:spPr>
            <a:xfrm>
              <a:off x="497471" y="1657316"/>
              <a:ext cx="3813949" cy="2558426"/>
            </a:xfrm>
            <a:prstGeom prst="rect">
              <a:avLst/>
            </a:prstGeom>
            <a:noFill/>
            <a:ln>
              <a:noFill/>
            </a:ln>
            <a:effectLst>
              <a:reflection blurRad="38100" stA="98000" endPos="19000" dist="38100" dir="5400000" sy="-100000" algn="bl" rotWithShape="0"/>
            </a:effectLst>
          </p:spPr>
        </p:pic>
        <p:pic>
          <p:nvPicPr>
            <p:cNvPr id="7" name="Shape 205">
              <a:extLst>
                <a:ext uri="{FF2B5EF4-FFF2-40B4-BE49-F238E27FC236}">
                  <a16:creationId xmlns:a16="http://schemas.microsoft.com/office/drawing/2014/main" id="{3164C381-687A-4B9A-822C-2A9E7789532A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605116" y="3386245"/>
              <a:ext cx="1057430" cy="1057430"/>
            </a:xfrm>
            <a:prstGeom prst="rect">
              <a:avLst/>
            </a:prstGeom>
            <a:noFill/>
            <a:ln>
              <a:noFill/>
            </a:ln>
            <a:effectLst>
              <a:outerShdw blurRad="50800" dist="50800" dir="5400000" algn="ctr" rotWithShape="0">
                <a:srgbClr val="000000">
                  <a:alpha val="97000"/>
                </a:srgbClr>
              </a:outerShdw>
              <a:reflection blurRad="38100" stA="56000" endPos="39000" dist="25400" dir="5400000" sy="-100000" algn="bl" rotWithShape="0"/>
            </a:effectLst>
          </p:spPr>
        </p:pic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1A0553A0-8BDF-4D8B-A161-1AD66D3EA37B}"/>
              </a:ext>
            </a:extLst>
          </p:cNvPr>
          <p:cNvSpPr/>
          <p:nvPr/>
        </p:nvSpPr>
        <p:spPr>
          <a:xfrm rot="5400000">
            <a:off x="-948753" y="2439692"/>
            <a:ext cx="3654565" cy="1753051"/>
          </a:xfrm>
          <a:prstGeom prst="rect">
            <a:avLst/>
          </a:prstGeom>
          <a:gradFill>
            <a:gsLst>
              <a:gs pos="0">
                <a:srgbClr val="3B1727">
                  <a:alpha val="0"/>
                </a:srgbClr>
              </a:gs>
              <a:gs pos="100000">
                <a:srgbClr val="290C1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圖片 35">
            <a:extLst>
              <a:ext uri="{FF2B5EF4-FFF2-40B4-BE49-F238E27FC236}">
                <a16:creationId xmlns:a16="http://schemas.microsoft.com/office/drawing/2014/main" id="{40B679BC-75F2-497A-A3F7-DB4621507E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2" t="42773" b="20937"/>
          <a:stretch/>
        </p:blipFill>
        <p:spPr>
          <a:xfrm>
            <a:off x="0" y="-1"/>
            <a:ext cx="6897067" cy="5143501"/>
          </a:xfrm>
          <a:prstGeom prst="rect">
            <a:avLst/>
          </a:prstGeom>
        </p:spPr>
      </p:pic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311700" y="152233"/>
            <a:ext cx="6681953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4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OceanKTV三平台各司其職</a:t>
            </a:r>
            <a:br>
              <a:rPr lang="en-US" altLang="zh-TW" sz="4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4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，卻又相輔相成</a:t>
            </a:r>
            <a:endParaRPr sz="4200" b="1">
              <a:solidFill>
                <a:schemeClr val="bg1"/>
              </a:solidFill>
            </a:endParaRPr>
          </a:p>
        </p:txBody>
      </p:sp>
      <p:grpSp>
        <p:nvGrpSpPr>
          <p:cNvPr id="224" name="Shape 224"/>
          <p:cNvGrpSpPr/>
          <p:nvPr/>
        </p:nvGrpSpPr>
        <p:grpSpPr>
          <a:xfrm>
            <a:off x="3443276" y="1766065"/>
            <a:ext cx="2974194" cy="1850125"/>
            <a:chOff x="3167400" y="1180847"/>
            <a:chExt cx="2926575" cy="1820503"/>
          </a:xfrm>
        </p:grpSpPr>
        <p:pic>
          <p:nvPicPr>
            <p:cNvPr id="225" name="Shape 2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167400" y="1180847"/>
              <a:ext cx="2926575" cy="18205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Shape 2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186948" y="1203335"/>
              <a:ext cx="2887477" cy="161959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0" name="Shape 230"/>
          <p:cNvSpPr txBox="1"/>
          <p:nvPr/>
        </p:nvSpPr>
        <p:spPr>
          <a:xfrm>
            <a:off x="1178301" y="1701182"/>
            <a:ext cx="8664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Web</a:t>
            </a:r>
            <a:endParaRPr sz="18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1" name="Shape 231"/>
          <p:cNvSpPr txBox="1"/>
          <p:nvPr/>
        </p:nvSpPr>
        <p:spPr>
          <a:xfrm>
            <a:off x="4711465" y="1332280"/>
            <a:ext cx="8664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TV</a:t>
            </a:r>
            <a:endParaRPr sz="18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3" name="Shape 233"/>
          <p:cNvSpPr txBox="1"/>
          <p:nvPr/>
        </p:nvSpPr>
        <p:spPr>
          <a:xfrm>
            <a:off x="7463220" y="1559030"/>
            <a:ext cx="12042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行動裝置</a:t>
            </a:r>
            <a:endParaRPr sz="18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4" name="Shape 234"/>
          <p:cNvSpPr txBox="1"/>
          <p:nvPr/>
        </p:nvSpPr>
        <p:spPr>
          <a:xfrm>
            <a:off x="932361" y="3613180"/>
            <a:ext cx="12042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歌庫管理</a:t>
            </a:r>
            <a:endParaRPr sz="18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5" name="Shape 235"/>
          <p:cNvSpPr txBox="1"/>
          <p:nvPr/>
        </p:nvSpPr>
        <p:spPr>
          <a:xfrm>
            <a:off x="4454971" y="3613180"/>
            <a:ext cx="13191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歌曲歡唱</a:t>
            </a:r>
            <a:endParaRPr sz="18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6" name="Shape 236"/>
          <p:cNvSpPr txBox="1"/>
          <p:nvPr/>
        </p:nvSpPr>
        <p:spPr>
          <a:xfrm>
            <a:off x="7360031" y="3613180"/>
            <a:ext cx="14721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行動遙控器</a:t>
            </a:r>
            <a:endParaRPr sz="18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3" name="Shape 243"/>
          <p:cNvSpPr txBox="1"/>
          <p:nvPr/>
        </p:nvSpPr>
        <p:spPr>
          <a:xfrm>
            <a:off x="1611501" y="4102424"/>
            <a:ext cx="6171219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三者皆能點播歌曲，及對歌曲進行操作</a:t>
            </a:r>
            <a:endParaRPr sz="25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96DD15B4-7B42-43A0-B361-9E117AF55313}"/>
              </a:ext>
            </a:extLst>
          </p:cNvPr>
          <p:cNvGrpSpPr/>
          <p:nvPr/>
        </p:nvGrpSpPr>
        <p:grpSpPr>
          <a:xfrm>
            <a:off x="217266" y="2148428"/>
            <a:ext cx="2634391" cy="1435289"/>
            <a:chOff x="187607" y="1187265"/>
            <a:chExt cx="3775825" cy="2057174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0B02FECD-53E0-4F22-A6B8-60E8A3D80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7607" y="1187265"/>
              <a:ext cx="3775825" cy="2057174"/>
            </a:xfrm>
            <a:prstGeom prst="rect">
              <a:avLst/>
            </a:prstGeom>
          </p:spPr>
        </p:pic>
        <p:pic>
          <p:nvPicPr>
            <p:cNvPr id="29" name="Shape 229">
              <a:extLst>
                <a:ext uri="{FF2B5EF4-FFF2-40B4-BE49-F238E27FC236}">
                  <a16:creationId xmlns:a16="http://schemas.microsoft.com/office/drawing/2014/main" id="{4FC50762-DE99-4ED1-8336-D668238ABBDD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07626" y="1290880"/>
              <a:ext cx="2738605" cy="17027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B898CCC1-C53C-46AD-A400-B4A844F36C72}"/>
              </a:ext>
            </a:extLst>
          </p:cNvPr>
          <p:cNvGrpSpPr/>
          <p:nvPr/>
        </p:nvGrpSpPr>
        <p:grpSpPr>
          <a:xfrm>
            <a:off x="7523801" y="1982973"/>
            <a:ext cx="958117" cy="1577078"/>
            <a:chOff x="6072693" y="950844"/>
            <a:chExt cx="2744458" cy="4517427"/>
          </a:xfrm>
        </p:grpSpPr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403DE719-C5A3-4446-9CDE-8D3AFBBA0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72693" y="950844"/>
              <a:ext cx="2744458" cy="4517427"/>
            </a:xfrm>
            <a:prstGeom prst="rect">
              <a:avLst/>
            </a:prstGeom>
          </p:spPr>
        </p:pic>
        <p:pic>
          <p:nvPicPr>
            <p:cNvPr id="32" name="圖片 2" descr="一張含有 監視器 的圖片&#10;&#10;描述是以高可信度產生">
              <a:extLst>
                <a:ext uri="{FF2B5EF4-FFF2-40B4-BE49-F238E27FC236}">
                  <a16:creationId xmlns:a16="http://schemas.microsoft.com/office/drawing/2014/main" id="{9B7A8F10-7EEF-446E-BE0A-3DF5C1D3A5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4484" b="4481"/>
            <a:stretch/>
          </p:blipFill>
          <p:spPr>
            <a:xfrm>
              <a:off x="6475645" y="1514310"/>
              <a:ext cx="1934305" cy="3065617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917041E-1764-4E6C-B598-88E05331F0B6}"/>
                </a:ext>
              </a:extLst>
            </p:cNvPr>
            <p:cNvSpPr/>
            <p:nvPr/>
          </p:nvSpPr>
          <p:spPr>
            <a:xfrm>
              <a:off x="6466706" y="4579927"/>
              <a:ext cx="1951810" cy="3363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圖片 39">
            <a:extLst>
              <a:ext uri="{FF2B5EF4-FFF2-40B4-BE49-F238E27FC236}">
                <a16:creationId xmlns:a16="http://schemas.microsoft.com/office/drawing/2014/main" id="{79C8AEAD-379E-4BCA-979D-E6505B3AA1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2" t="42773" b="20937"/>
          <a:stretch/>
        </p:blipFill>
        <p:spPr>
          <a:xfrm>
            <a:off x="134912" y="0"/>
            <a:ext cx="6897067" cy="2799844"/>
          </a:xfrm>
          <a:prstGeom prst="rect">
            <a:avLst/>
          </a:prstGeom>
        </p:spPr>
      </p:pic>
      <p:sp>
        <p:nvSpPr>
          <p:cNvPr id="2" name="Shape 59">
            <a:extLst>
              <a:ext uri="{FF2B5EF4-FFF2-40B4-BE49-F238E27FC236}">
                <a16:creationId xmlns:a16="http://schemas.microsoft.com/office/drawing/2014/main" id="{3B981908-B0A7-4A1F-9FC6-D3C41596A6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296323"/>
            <a:ext cx="8520600" cy="841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>
              <a:lnSpc>
                <a:spcPts val="4000"/>
              </a:lnSpc>
              <a:buNone/>
            </a:pPr>
            <a:r>
              <a:rPr lang="zh-TW" altLang="en-US">
                <a:latin typeface="Microsoft JhengHei"/>
                <a:ea typeface="Microsoft JhengHei"/>
              </a:rPr>
              <a:t>針對OceanKTV的舊雨新知</a:t>
            </a:r>
            <a:br>
              <a:rPr lang="en-US" altLang="zh-TW">
                <a:latin typeface="Microsoft JhengHei"/>
                <a:ea typeface="Microsoft JhengHei"/>
              </a:rPr>
            </a:br>
            <a:r>
              <a:rPr lang="zh-TW" altLang="en-US">
                <a:latin typeface="Microsoft JhengHei"/>
                <a:ea typeface="Microsoft JhengHei"/>
              </a:rPr>
              <a:t>打造的直播主軸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CACF98F-1428-4B9B-9D4A-FF500AA80920}"/>
              </a:ext>
            </a:extLst>
          </p:cNvPr>
          <p:cNvSpPr/>
          <p:nvPr/>
        </p:nvSpPr>
        <p:spPr>
          <a:xfrm>
            <a:off x="811624" y="2114212"/>
            <a:ext cx="307327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 err="1">
                <a:latin typeface="Microsoft JhengHei"/>
                <a:ea typeface="Microsoft JhengHei"/>
                <a:cs typeface="Microsoft JhengHei"/>
              </a:rPr>
              <a:t>快速上手O</a:t>
            </a:r>
            <a:r>
              <a:rPr lang="zh-TW" altLang="zh-TW" sz="2500" b="1">
                <a:latin typeface="Microsoft JhengHei"/>
                <a:ea typeface="Microsoft JhengHei"/>
                <a:cs typeface="Microsoft JhengHei"/>
              </a:rPr>
              <a:t>ceanKTV</a:t>
            </a:r>
            <a:endParaRPr lang="zh-TW" altLang="en-US" sz="2500" b="1"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8F12A2E-7586-4C55-9AF0-CCA5BD241DCD}"/>
              </a:ext>
            </a:extLst>
          </p:cNvPr>
          <p:cNvSpPr/>
          <p:nvPr/>
        </p:nvSpPr>
        <p:spPr>
          <a:xfrm>
            <a:off x="4940170" y="2114212"/>
            <a:ext cx="379462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>
                <a:latin typeface="Microsoft JhengHei"/>
                <a:ea typeface="Microsoft JhengHei"/>
                <a:cs typeface="Microsoft JhengHei"/>
              </a:rPr>
              <a:t>O</a:t>
            </a:r>
            <a:r>
              <a:rPr lang="zh-TW" altLang="zh-TW" sz="2500" b="1">
                <a:latin typeface="Microsoft JhengHei"/>
                <a:ea typeface="Microsoft JhengHei"/>
                <a:cs typeface="Microsoft JhengHei"/>
              </a:rPr>
              <a:t>ceanKTV</a:t>
            </a:r>
            <a:r>
              <a:rPr lang="zh-TW" altLang="en-US" sz="2500" b="1">
                <a:latin typeface="Microsoft JhengHei"/>
                <a:ea typeface="Microsoft JhengHei"/>
                <a:cs typeface="Microsoft JhengHei"/>
              </a:rPr>
              <a:t> 用戶回饋分享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55580CD-A4E9-40A8-BC44-C07FBB055456}"/>
              </a:ext>
            </a:extLst>
          </p:cNvPr>
          <p:cNvSpPr/>
          <p:nvPr/>
        </p:nvSpPr>
        <p:spPr>
          <a:xfrm>
            <a:off x="422177" y="2799844"/>
            <a:ext cx="2708114" cy="178510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179070" indent="-179070">
              <a:lnSpc>
                <a:spcPct val="150000"/>
              </a:lnSpc>
              <a:buClr>
                <a:srgbClr val="FF00FF"/>
              </a:buClr>
              <a:buFont typeface="Arial" panose="020B0604020202020204" pitchFamily="34" charset="0"/>
              <a:buChar char="•"/>
            </a:pPr>
            <a:r>
              <a:rPr lang="en-US" altLang="zh-TW" sz="200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</a:rPr>
              <a:t>O</a:t>
            </a:r>
            <a:r>
              <a:rPr lang="zh-TW" altLang="zh-TW" sz="200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</a:rPr>
              <a:t>ceanKTV 解</a:t>
            </a:r>
            <a:r>
              <a:rPr lang="zh-TW" altLang="zh-TW" sz="2000">
                <a:solidFill>
                  <a:schemeClr val="tx1"/>
                </a:solidFill>
                <a:latin typeface="Microsoft JhengHei"/>
                <a:ea typeface="Microsoft JhengHei"/>
              </a:rPr>
              <a:t>決方案</a:t>
            </a:r>
            <a:endParaRPr lang="en-US" altLang="zh-TW" sz="2000">
              <a:solidFill>
                <a:schemeClr val="tx1"/>
              </a:solidFill>
              <a:latin typeface="Microsoft JhengHei"/>
              <a:ea typeface="Microsoft JhengHei"/>
            </a:endParaRPr>
          </a:p>
          <a:p>
            <a:pPr marL="179070" indent="-179070">
              <a:lnSpc>
                <a:spcPct val="150000"/>
              </a:lnSpc>
              <a:buClr>
                <a:srgbClr val="FF00FF"/>
              </a:buClr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tx1"/>
                </a:solidFill>
                <a:latin typeface="Microsoft JhengHei"/>
                <a:ea typeface="Microsoft JhengHei"/>
              </a:rPr>
              <a:t>如何使用</a:t>
            </a:r>
            <a:endParaRPr lang="en-US" altLang="zh-TW" sz="2000">
              <a:solidFill>
                <a:schemeClr val="tx1"/>
              </a:solidFill>
              <a:latin typeface="Microsoft JhengHei"/>
              <a:ea typeface="Microsoft JhengHei"/>
            </a:endParaRPr>
          </a:p>
          <a:p>
            <a:pPr marL="179070" indent="-179070">
              <a:lnSpc>
                <a:spcPct val="150000"/>
              </a:lnSpc>
              <a:buClr>
                <a:srgbClr val="FF00FF"/>
              </a:buClr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tx1"/>
                </a:solidFill>
                <a:latin typeface="Microsoft JhengHei"/>
                <a:ea typeface="Microsoft JhengHei"/>
              </a:rPr>
              <a:t>平台介紹</a:t>
            </a:r>
            <a:endParaRPr lang="en-US" altLang="zh-TW" sz="2000">
              <a:solidFill>
                <a:schemeClr val="tx1"/>
              </a:solidFill>
              <a:latin typeface="Microsoft JhengHei"/>
              <a:ea typeface="Microsoft JhengHei"/>
            </a:endParaRPr>
          </a:p>
          <a:p>
            <a:endParaRPr lang="zh-TW" altLang="zh-TW" sz="2000">
              <a:solidFill>
                <a:schemeClr val="tx1"/>
              </a:solidFill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DA1A5AB-FF5C-4CEB-8AFA-DC24E5DCB97F}"/>
              </a:ext>
            </a:extLst>
          </p:cNvPr>
          <p:cNvSpPr/>
          <p:nvPr/>
        </p:nvSpPr>
        <p:spPr>
          <a:xfrm>
            <a:off x="3208900" y="1580319"/>
            <a:ext cx="114879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500">
                <a:solidFill>
                  <a:srgbClr val="FF33B7"/>
                </a:solidFill>
                <a:latin typeface="Microsoft JhengHei"/>
                <a:ea typeface="Microsoft JhengHei"/>
                <a:cs typeface="Microsoft JhengHei"/>
              </a:rPr>
              <a:t>新 </a:t>
            </a:r>
            <a:r>
              <a:rPr lang="en-US" altLang="zh-TW" sz="2500">
                <a:solidFill>
                  <a:schemeClr val="bg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</a:rPr>
              <a:t>知</a:t>
            </a:r>
            <a:endParaRPr lang="zh-TW" altLang="en-US" sz="250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2EE978A-50BF-4C6C-BAE0-212F562C9353}"/>
              </a:ext>
            </a:extLst>
          </p:cNvPr>
          <p:cNvSpPr/>
          <p:nvPr/>
        </p:nvSpPr>
        <p:spPr>
          <a:xfrm>
            <a:off x="7667322" y="1580319"/>
            <a:ext cx="114879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500">
                <a:solidFill>
                  <a:srgbClr val="32B3DB"/>
                </a:solidFill>
                <a:latin typeface="Microsoft JhengHei"/>
                <a:ea typeface="Microsoft JhengHei"/>
                <a:cs typeface="Microsoft JhengHei"/>
              </a:rPr>
              <a:t>舊 </a:t>
            </a:r>
            <a:r>
              <a:rPr lang="zh-TW" altLang="en-US" sz="2500">
                <a:solidFill>
                  <a:schemeClr val="bg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</a:rPr>
              <a:t>雨</a:t>
            </a:r>
            <a:endParaRPr lang="zh-TW" altLang="en-US" sz="250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6B09FA32-DF10-4F9D-B483-0C4969E9C767}"/>
              </a:ext>
            </a:extLst>
          </p:cNvPr>
          <p:cNvSpPr/>
          <p:nvPr/>
        </p:nvSpPr>
        <p:spPr>
          <a:xfrm>
            <a:off x="4940170" y="2799844"/>
            <a:ext cx="2577331" cy="14260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9070" indent="-179070">
              <a:lnSpc>
                <a:spcPts val="2000"/>
              </a:lnSpc>
              <a:spcBef>
                <a:spcPts val="2400"/>
              </a:spcBef>
              <a:buClr>
                <a:srgbClr val="32B3DB"/>
              </a:buClr>
              <a:buFont typeface="Arial" panose="020B0604020202020204" pitchFamily="34" charset="0"/>
              <a:buChar char="•"/>
            </a:pPr>
            <a:r>
              <a:rPr lang="en-US" altLang="zh-TW" sz="2000" err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</a:rPr>
              <a:t>OceanKTV</a:t>
            </a:r>
            <a:r>
              <a:rPr lang="en-US" altLang="zh-TW" sz="200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</a:rPr>
              <a:t> </a:t>
            </a:r>
            <a:r>
              <a:rPr lang="zh-TW" altLang="en-US" sz="200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</a:rPr>
              <a:t>上架至今用戶回饋</a:t>
            </a:r>
            <a:endParaRPr lang="zh-TW">
              <a:solidFill>
                <a:schemeClr val="tx1"/>
              </a:solidFill>
            </a:endParaRPr>
          </a:p>
          <a:p>
            <a:pPr marL="179070" indent="-179070">
              <a:lnSpc>
                <a:spcPts val="2000"/>
              </a:lnSpc>
              <a:spcBef>
                <a:spcPts val="2400"/>
              </a:spcBef>
              <a:buClr>
                <a:srgbClr val="32B3DB"/>
              </a:buClr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</a:rPr>
              <a:t>針對用戶需求做了哪些改善</a:t>
            </a:r>
            <a:endParaRPr lang="zh-TW" altLang="zh-TW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953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62">
            <a:extLst>
              <a:ext uri="{FF2B5EF4-FFF2-40B4-BE49-F238E27FC236}">
                <a16:creationId xmlns:a16="http://schemas.microsoft.com/office/drawing/2014/main" id="{A879D0A5-B90B-4560-A670-CB303B2351A8}"/>
              </a:ext>
            </a:extLst>
          </p:cNvPr>
          <p:cNvSpPr txBox="1"/>
          <p:nvPr/>
        </p:nvSpPr>
        <p:spPr>
          <a:xfrm>
            <a:off x="1188369" y="2034490"/>
            <a:ext cx="6813600" cy="8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600" b="1"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4" name="Shape 61">
            <a:extLst>
              <a:ext uri="{FF2B5EF4-FFF2-40B4-BE49-F238E27FC236}">
                <a16:creationId xmlns:a16="http://schemas.microsoft.com/office/drawing/2014/main" id="{B125CAF5-EEDF-4B5C-99D1-A78BC8606598}"/>
              </a:ext>
            </a:extLst>
          </p:cNvPr>
          <p:cNvSpPr txBox="1"/>
          <p:nvPr/>
        </p:nvSpPr>
        <p:spPr>
          <a:xfrm>
            <a:off x="3402400" y="3241602"/>
            <a:ext cx="2585803" cy="514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sz="3200" b="1" spc="50" err="1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</a:rPr>
              <a:t>OceanKTV</a:t>
            </a:r>
            <a:endParaRPr lang="en-US" altLang="zh-TW" sz="3200" b="1" spc="50">
              <a:solidFill>
                <a:schemeClr val="bg2">
                  <a:lumMod val="50000"/>
                </a:schemeClr>
              </a:solidFill>
              <a:latin typeface="Microsoft JhengHei"/>
              <a:ea typeface="Microsoft JhengHei"/>
              <a:cs typeface="Microsoft JhengHei"/>
            </a:endParaRPr>
          </a:p>
          <a:p>
            <a:r>
              <a:rPr lang="zh-TW" altLang="en-US" sz="2800" b="1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</a:rPr>
              <a:t>用戶回饋分享</a:t>
            </a:r>
            <a:endParaRPr lang="zh-TW" altLang="en-US" sz="2800">
              <a:solidFill>
                <a:schemeClr val="bg2">
                  <a:lumMod val="50000"/>
                </a:schemeClr>
              </a:solidFill>
              <a:latin typeface="Microsoft JhengHei"/>
              <a:ea typeface="Microsoft JhengHei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860009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title" idx="4294967295"/>
          </p:nvPr>
        </p:nvSpPr>
        <p:spPr>
          <a:xfrm>
            <a:off x="542611" y="782215"/>
            <a:ext cx="6205538" cy="14319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>
                <a:latin typeface="Microsoft JhengHei"/>
                <a:ea typeface="Microsoft JhengHei"/>
                <a:cs typeface="Microsoft JhengHei"/>
                <a:sym typeface="Microsoft JhengHei"/>
              </a:rPr>
              <a:t>2016</a:t>
            </a:r>
            <a:r>
              <a:rPr lang="zh-TW" altLang="en-US">
                <a:latin typeface="Microsoft JhengHei"/>
                <a:ea typeface="Microsoft JhengHei"/>
                <a:cs typeface="Microsoft JhengHei"/>
                <a:sym typeface="Microsoft JhengHei"/>
              </a:rPr>
              <a:t>年上架至今</a:t>
            </a:r>
            <a:br>
              <a:rPr lang="en-US" altLang="zh-TW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OceanKTV 下載量達</a:t>
            </a:r>
            <a:r>
              <a:rPr lang="zh-TW" b="1">
                <a:latin typeface="Microsoft JhengHei"/>
                <a:ea typeface="Microsoft JhengHei"/>
                <a:cs typeface="Microsoft JhengHei"/>
                <a:sym typeface="Microsoft JhengHei"/>
              </a:rPr>
              <a:t>91K</a:t>
            </a:r>
            <a:endParaRPr b="1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行動裝置 iOS 下載量達 </a:t>
            </a:r>
            <a:r>
              <a:rPr lang="zh-TW" b="1">
                <a:latin typeface="Microsoft JhengHei"/>
                <a:ea typeface="Microsoft JhengHei"/>
                <a:cs typeface="Microsoft JhengHei"/>
                <a:sym typeface="Microsoft JhengHei"/>
              </a:rPr>
              <a:t>14K</a:t>
            </a:r>
            <a:endParaRPr b="1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>
              <a:buSzPts val="1100"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行動裝置 Android 下載量達 </a:t>
            </a:r>
            <a:r>
              <a:rPr lang="zh-TW" b="1">
                <a:latin typeface="Microsoft JhengHei"/>
                <a:ea typeface="Microsoft JhengHei"/>
                <a:cs typeface="Microsoft JhengHei"/>
                <a:sym typeface="Microsoft JhengHei"/>
              </a:rPr>
              <a:t>8.52K</a:t>
            </a:r>
            <a:br>
              <a:rPr lang="en-US" altLang="zh-TW" b="1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>
                <a:latin typeface="Microsoft JhengHei"/>
                <a:ea typeface="Microsoft JhengHei"/>
                <a:cs typeface="Microsoft JhengHei"/>
                <a:sym typeface="Microsoft JhengHei"/>
              </a:rPr>
              <a:t>使用者遍及世界各地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A6C0C93-6A20-4325-8C13-88533F1DBB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66"/>
          <a:stretch/>
        </p:blipFill>
        <p:spPr>
          <a:xfrm>
            <a:off x="615039" y="3227924"/>
            <a:ext cx="1566250" cy="1443664"/>
          </a:xfrm>
          <a:prstGeom prst="rect">
            <a:avLst/>
          </a:prstGeom>
          <a:effectLst>
            <a:reflection blurRad="25400" stA="67000" endPos="24000" dir="5400000" sy="-100000" algn="bl" rotWithShape="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title" idx="4294967295"/>
          </p:nvPr>
        </p:nvSpPr>
        <p:spPr>
          <a:xfrm>
            <a:off x="4211376" y="2673502"/>
            <a:ext cx="4642979" cy="11731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全球各地的OceanKTV使用者給予不同的意見回饋</a:t>
            </a:r>
            <a:endParaRPr sz="2600" b="1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66" name="Shape 266"/>
          <p:cNvPicPr preferRelativeResize="0"/>
          <p:nvPr/>
        </p:nvPicPr>
        <p:blipFill rotWithShape="1">
          <a:blip r:embed="rId3">
            <a:alphaModFix/>
          </a:blip>
          <a:srcRect l="8949" t="16354" r="3236" b="51589"/>
          <a:stretch/>
        </p:blipFill>
        <p:spPr>
          <a:xfrm>
            <a:off x="5609195" y="2097400"/>
            <a:ext cx="3042070" cy="440900"/>
          </a:xfrm>
          <a:prstGeom prst="rect">
            <a:avLst/>
          </a:prstGeom>
          <a:noFill/>
          <a:ln>
            <a:noFill/>
          </a:ln>
          <a:effectLst>
            <a:outerShdw blurRad="76200" dist="381000" dir="2820000" algn="ctr" rotWithShape="0">
              <a:srgbClr val="000000">
                <a:alpha val="9000"/>
              </a:srgbClr>
            </a:outerShdw>
          </a:effectLst>
        </p:spPr>
      </p:pic>
      <p:pic>
        <p:nvPicPr>
          <p:cNvPr id="267" name="Shape 267"/>
          <p:cNvPicPr preferRelativeResize="0"/>
          <p:nvPr/>
        </p:nvPicPr>
        <p:blipFill rotWithShape="1">
          <a:blip r:embed="rId4">
            <a:alphaModFix/>
          </a:blip>
          <a:srcRect l="5231" t="20686" r="13149" b="15296"/>
          <a:stretch/>
        </p:blipFill>
        <p:spPr>
          <a:xfrm>
            <a:off x="435091" y="1921152"/>
            <a:ext cx="971790" cy="25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Shape 269"/>
          <p:cNvPicPr preferRelativeResize="0"/>
          <p:nvPr/>
        </p:nvPicPr>
        <p:blipFill rotWithShape="1">
          <a:blip r:embed="rId5">
            <a:alphaModFix/>
          </a:blip>
          <a:srcRect l="8715" r="4866" b="24201"/>
          <a:stretch/>
        </p:blipFill>
        <p:spPr>
          <a:xfrm>
            <a:off x="295144" y="3360190"/>
            <a:ext cx="3444121" cy="267759"/>
          </a:xfrm>
          <a:prstGeom prst="rect">
            <a:avLst/>
          </a:prstGeom>
          <a:noFill/>
          <a:ln>
            <a:noFill/>
          </a:ln>
          <a:effectLst>
            <a:outerShdw blurRad="76200" dist="76200" dir="2820000" algn="ctr" rotWithShape="0">
              <a:srgbClr val="000000">
                <a:alpha val="9000"/>
              </a:srgbClr>
            </a:outerShdw>
          </a:effectLst>
        </p:spPr>
      </p:pic>
      <p:pic>
        <p:nvPicPr>
          <p:cNvPr id="271" name="Shape 271"/>
          <p:cNvPicPr preferRelativeResize="0"/>
          <p:nvPr/>
        </p:nvPicPr>
        <p:blipFill rotWithShape="1">
          <a:blip r:embed="rId6">
            <a:alphaModFix/>
          </a:blip>
          <a:srcRect l="9434" t="9984" r="5017" b="13963"/>
          <a:stretch/>
        </p:blipFill>
        <p:spPr>
          <a:xfrm>
            <a:off x="3139114" y="738058"/>
            <a:ext cx="3721643" cy="206123"/>
          </a:xfrm>
          <a:prstGeom prst="rect">
            <a:avLst/>
          </a:prstGeom>
          <a:noFill/>
          <a:ln>
            <a:noFill/>
          </a:ln>
          <a:effectLst>
            <a:outerShdw blurRad="76200" dist="203200" dir="2820000" algn="ctr" rotWithShape="0">
              <a:srgbClr val="000000">
                <a:alpha val="9000"/>
              </a:srgbClr>
            </a:outerShdw>
          </a:effectLst>
        </p:spPr>
      </p:pic>
      <p:pic>
        <p:nvPicPr>
          <p:cNvPr id="272" name="Shape 2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3770562"/>
            <a:ext cx="4354124" cy="845875"/>
          </a:xfrm>
          <a:prstGeom prst="rect">
            <a:avLst/>
          </a:prstGeom>
          <a:noFill/>
          <a:ln>
            <a:noFill/>
          </a:ln>
          <a:effectLst>
            <a:outerShdw blurRad="76200" dist="381000" dir="2820000" algn="ctr" rotWithShape="0">
              <a:srgbClr val="000000">
                <a:alpha val="9000"/>
              </a:srgbClr>
            </a:outerShdw>
          </a:effectLst>
        </p:spPr>
      </p:pic>
      <p:pic>
        <p:nvPicPr>
          <p:cNvPr id="273" name="Shape 273"/>
          <p:cNvPicPr preferRelativeResize="0"/>
          <p:nvPr/>
        </p:nvPicPr>
        <p:blipFill rotWithShape="1">
          <a:blip r:embed="rId8">
            <a:alphaModFix/>
          </a:blip>
          <a:srcRect l="8978" t="27027" r="3482" b="16844"/>
          <a:stretch/>
        </p:blipFill>
        <p:spPr>
          <a:xfrm>
            <a:off x="301640" y="3071544"/>
            <a:ext cx="3607788" cy="198279"/>
          </a:xfrm>
          <a:prstGeom prst="rect">
            <a:avLst/>
          </a:prstGeom>
          <a:noFill/>
          <a:ln>
            <a:noFill/>
          </a:ln>
          <a:effectLst>
            <a:outerShdw blurRad="76200" dist="76200" dir="2820000" algn="ctr" rotWithShape="0">
              <a:srgbClr val="000000">
                <a:alpha val="9000"/>
              </a:srgbClr>
            </a:outerShdw>
          </a:effectLst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7C95F62E-0D05-4A18-936B-00F27BBE8B2A}"/>
              </a:ext>
            </a:extLst>
          </p:cNvPr>
          <p:cNvGrpSpPr/>
          <p:nvPr/>
        </p:nvGrpSpPr>
        <p:grpSpPr>
          <a:xfrm>
            <a:off x="5772680" y="4064802"/>
            <a:ext cx="3120039" cy="358428"/>
            <a:chOff x="537099" y="204392"/>
            <a:chExt cx="3120039" cy="358428"/>
          </a:xfrm>
          <a:effectLst>
            <a:outerShdw blurRad="76200" dist="203200" dir="2820000" algn="ctr" rotWithShape="0">
              <a:srgbClr val="000000">
                <a:alpha val="9000"/>
              </a:srgbClr>
            </a:outerShdw>
          </a:effectLst>
        </p:grpSpPr>
        <p:pic>
          <p:nvPicPr>
            <p:cNvPr id="259" name="Shape 259"/>
            <p:cNvPicPr preferRelativeResize="0"/>
            <p:nvPr/>
          </p:nvPicPr>
          <p:blipFill rotWithShape="1">
            <a:blip r:embed="rId9">
              <a:alphaModFix/>
            </a:blip>
            <a:srcRect l="10487" t="8830" r="4440" b="30269"/>
            <a:stretch/>
          </p:blipFill>
          <p:spPr>
            <a:xfrm>
              <a:off x="537099" y="204392"/>
              <a:ext cx="3120039" cy="3584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圖形 2">
              <a:extLst>
                <a:ext uri="{FF2B5EF4-FFF2-40B4-BE49-F238E27FC236}">
                  <a16:creationId xmlns:a16="http://schemas.microsoft.com/office/drawing/2014/main" id="{5A86609D-3E35-4E9D-8B12-E83CFB84C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V="1">
              <a:off x="537099" y="204392"/>
              <a:ext cx="896071" cy="179214"/>
            </a:xfrm>
            <a:prstGeom prst="rect">
              <a:avLst/>
            </a:prstGeom>
          </p:spPr>
        </p:pic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3D57A259-E46E-4790-A1B0-3E026FD83BAB}"/>
              </a:ext>
            </a:extLst>
          </p:cNvPr>
          <p:cNvGrpSpPr/>
          <p:nvPr/>
        </p:nvGrpSpPr>
        <p:grpSpPr>
          <a:xfrm>
            <a:off x="301640" y="1345087"/>
            <a:ext cx="2913214" cy="309977"/>
            <a:chOff x="473282" y="971409"/>
            <a:chExt cx="2913214" cy="309977"/>
          </a:xfrm>
          <a:effectLst>
            <a:outerShdw blurRad="76200" dist="203200" dir="2820000" algn="ctr" rotWithShape="0">
              <a:srgbClr val="000000">
                <a:alpha val="9000"/>
              </a:srgbClr>
            </a:outerShdw>
          </a:effectLst>
        </p:grpSpPr>
        <p:pic>
          <p:nvPicPr>
            <p:cNvPr id="262" name="Shape 262"/>
            <p:cNvPicPr preferRelativeResize="0"/>
            <p:nvPr/>
          </p:nvPicPr>
          <p:blipFill rotWithShape="1">
            <a:blip r:embed="rId12">
              <a:alphaModFix/>
            </a:blip>
            <a:srcRect l="9642" t="17867" r="2750" b="5162"/>
            <a:stretch/>
          </p:blipFill>
          <p:spPr>
            <a:xfrm>
              <a:off x="473282" y="971409"/>
              <a:ext cx="2913214" cy="309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id="{495FA96A-77ED-41A2-A5B4-A38B36CA0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V="1">
              <a:off x="473283" y="971409"/>
              <a:ext cx="641052" cy="135828"/>
            </a:xfrm>
            <a:prstGeom prst="rect">
              <a:avLst/>
            </a:prstGeom>
          </p:spPr>
        </p:pic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9C272C17-0C89-4C5E-99D0-4FB79494F57A}"/>
              </a:ext>
            </a:extLst>
          </p:cNvPr>
          <p:cNvGrpSpPr/>
          <p:nvPr/>
        </p:nvGrpSpPr>
        <p:grpSpPr>
          <a:xfrm>
            <a:off x="301640" y="2544460"/>
            <a:ext cx="2215967" cy="414615"/>
            <a:chOff x="272116" y="2517158"/>
            <a:chExt cx="2215967" cy="414615"/>
          </a:xfrm>
          <a:effectLst>
            <a:outerShdw blurRad="76200" dist="381000" dir="2820000" algn="ctr" rotWithShape="0">
              <a:srgbClr val="000000">
                <a:alpha val="9000"/>
              </a:srgbClr>
            </a:outerShdw>
          </a:effectLst>
        </p:grpSpPr>
        <p:pic>
          <p:nvPicPr>
            <p:cNvPr id="268" name="Shape 268"/>
            <p:cNvPicPr preferRelativeResize="0"/>
            <p:nvPr/>
          </p:nvPicPr>
          <p:blipFill rotWithShape="1">
            <a:blip r:embed="rId13">
              <a:alphaModFix/>
            </a:blip>
            <a:srcRect l="17393" t="68966" r="6223" b="7753"/>
            <a:stretch/>
          </p:blipFill>
          <p:spPr>
            <a:xfrm>
              <a:off x="272116" y="2517159"/>
              <a:ext cx="2215967" cy="4146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69FBA7E9-F54A-4E2F-B744-63DCB16B1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 bright="15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V="1">
              <a:off x="272116" y="2517158"/>
              <a:ext cx="508928" cy="101785"/>
            </a:xfrm>
            <a:prstGeom prst="rect">
              <a:avLst/>
            </a:prstGeom>
          </p:spPr>
        </p:pic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204E382D-BD6D-4040-B25C-0B6D878D0F66}"/>
              </a:ext>
            </a:extLst>
          </p:cNvPr>
          <p:cNvGrpSpPr/>
          <p:nvPr/>
        </p:nvGrpSpPr>
        <p:grpSpPr>
          <a:xfrm>
            <a:off x="4312303" y="1795371"/>
            <a:ext cx="3255661" cy="262047"/>
            <a:chOff x="3066865" y="1438394"/>
            <a:chExt cx="3255661" cy="262047"/>
          </a:xfrm>
          <a:effectLst>
            <a:outerShdw blurRad="76200" dist="203200" dir="2820000" algn="ctr" rotWithShape="0">
              <a:srgbClr val="000000">
                <a:alpha val="9000"/>
              </a:srgbClr>
            </a:outerShdw>
          </a:effectLst>
        </p:grpSpPr>
        <p:pic>
          <p:nvPicPr>
            <p:cNvPr id="264" name="Shape 264"/>
            <p:cNvPicPr preferRelativeResize="0"/>
            <p:nvPr/>
          </p:nvPicPr>
          <p:blipFill rotWithShape="1">
            <a:blip r:embed="rId14">
              <a:alphaModFix/>
            </a:blip>
            <a:srcRect l="11142" t="12876" r="4788" b="36007"/>
            <a:stretch/>
          </p:blipFill>
          <p:spPr>
            <a:xfrm>
              <a:off x="3066866" y="1438394"/>
              <a:ext cx="3255660" cy="2620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圖形 24">
              <a:extLst>
                <a:ext uri="{FF2B5EF4-FFF2-40B4-BE49-F238E27FC236}">
                  <a16:creationId xmlns:a16="http://schemas.microsoft.com/office/drawing/2014/main" id="{BF8C4A96-B5DF-4815-A151-4490F255C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-1" t="-1445" r="27095" b="-2"/>
            <a:stretch/>
          </p:blipFill>
          <p:spPr>
            <a:xfrm flipV="1">
              <a:off x="3066865" y="1438394"/>
              <a:ext cx="679684" cy="262046"/>
            </a:xfrm>
            <a:prstGeom prst="rect">
              <a:avLst/>
            </a:prstGeom>
          </p:spPr>
        </p:pic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2AEF3F45-76BD-45EC-95E6-A9C8751FD551}"/>
              </a:ext>
            </a:extLst>
          </p:cNvPr>
          <p:cNvGrpSpPr/>
          <p:nvPr/>
        </p:nvGrpSpPr>
        <p:grpSpPr>
          <a:xfrm>
            <a:off x="3437401" y="1505345"/>
            <a:ext cx="3097873" cy="290026"/>
            <a:chOff x="4181748" y="694739"/>
            <a:chExt cx="3097873" cy="290026"/>
          </a:xfrm>
          <a:effectLst>
            <a:outerShdw blurRad="76200" dist="203200" dir="2820000" algn="ctr" rotWithShape="0">
              <a:srgbClr val="000000">
                <a:alpha val="9000"/>
              </a:srgbClr>
            </a:outerShdw>
          </a:effectLst>
        </p:grpSpPr>
        <p:pic>
          <p:nvPicPr>
            <p:cNvPr id="261" name="Shape 261"/>
            <p:cNvPicPr preferRelativeResize="0"/>
            <p:nvPr/>
          </p:nvPicPr>
          <p:blipFill rotWithShape="1">
            <a:blip r:embed="rId15">
              <a:alphaModFix/>
            </a:blip>
            <a:srcRect l="10190" t="16513" r="6708" b="36402"/>
            <a:stretch/>
          </p:blipFill>
          <p:spPr>
            <a:xfrm>
              <a:off x="4181749" y="694740"/>
              <a:ext cx="3097872" cy="29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圖形 28">
              <a:extLst>
                <a:ext uri="{FF2B5EF4-FFF2-40B4-BE49-F238E27FC236}">
                  <a16:creationId xmlns:a16="http://schemas.microsoft.com/office/drawing/2014/main" id="{3582E2A9-ED84-452E-84AA-C9CA5CBE98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11658" t="1" b="-1"/>
            <a:stretch/>
          </p:blipFill>
          <p:spPr>
            <a:xfrm flipV="1">
              <a:off x="4181748" y="694739"/>
              <a:ext cx="603729" cy="136679"/>
            </a:xfrm>
            <a:prstGeom prst="rect">
              <a:avLst/>
            </a:prstGeom>
          </p:spPr>
        </p:pic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F43AE8AB-962C-4D77-AA43-BE05A4DAE72E}"/>
              </a:ext>
            </a:extLst>
          </p:cNvPr>
          <p:cNvGrpSpPr/>
          <p:nvPr/>
        </p:nvGrpSpPr>
        <p:grpSpPr>
          <a:xfrm>
            <a:off x="249169" y="342832"/>
            <a:ext cx="2837474" cy="617750"/>
            <a:chOff x="5956051" y="3271838"/>
            <a:chExt cx="2837474" cy="617750"/>
          </a:xfrm>
          <a:effectLst>
            <a:outerShdw blurRad="76200" dist="381000" dir="2820000" algn="ctr" rotWithShape="0">
              <a:srgbClr val="000000">
                <a:alpha val="9000"/>
              </a:srgbClr>
            </a:outerShdw>
          </a:effectLst>
        </p:grpSpPr>
        <p:pic>
          <p:nvPicPr>
            <p:cNvPr id="270" name="Shape 270"/>
            <p:cNvPicPr preferRelativeResize="0"/>
            <p:nvPr/>
          </p:nvPicPr>
          <p:blipFill rotWithShape="1">
            <a:blip r:embed="rId16">
              <a:alphaModFix/>
            </a:blip>
            <a:srcRect l="19226" t="16640" r="3406"/>
            <a:stretch/>
          </p:blipFill>
          <p:spPr>
            <a:xfrm>
              <a:off x="5956052" y="3271838"/>
              <a:ext cx="2837473" cy="617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圖形 30">
              <a:extLst>
                <a:ext uri="{FF2B5EF4-FFF2-40B4-BE49-F238E27FC236}">
                  <a16:creationId xmlns:a16="http://schemas.microsoft.com/office/drawing/2014/main" id="{FF859586-AA36-4946-9705-3E9BA16EA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prstClr val="black"/>
                <a:schemeClr val="accent5">
                  <a:tint val="45000"/>
                  <a:satMod val="400000"/>
                </a:schemeClr>
              </a:duotone>
              <a:lum bright="1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10057" t="-7557" b="1"/>
            <a:stretch/>
          </p:blipFill>
          <p:spPr>
            <a:xfrm>
              <a:off x="5956051" y="3271838"/>
              <a:ext cx="579223" cy="138530"/>
            </a:xfrm>
            <a:prstGeom prst="rect">
              <a:avLst/>
            </a:prstGeom>
          </p:spPr>
        </p:pic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3925CD6D-BA2E-413C-82C3-7D3DCD55A78A}"/>
              </a:ext>
            </a:extLst>
          </p:cNvPr>
          <p:cNvGrpSpPr/>
          <p:nvPr/>
        </p:nvGrpSpPr>
        <p:grpSpPr>
          <a:xfrm>
            <a:off x="5168020" y="3576620"/>
            <a:ext cx="2729696" cy="411628"/>
            <a:chOff x="5891282" y="4553343"/>
            <a:chExt cx="2729696" cy="411628"/>
          </a:xfrm>
          <a:effectLst>
            <a:outerShdw blurRad="76200" dist="203200" dir="2820000" algn="ctr" rotWithShape="0">
              <a:srgbClr val="000000">
                <a:alpha val="9000"/>
              </a:srgbClr>
            </a:outerShdw>
          </a:effectLst>
        </p:grpSpPr>
        <p:pic>
          <p:nvPicPr>
            <p:cNvPr id="263" name="Shape 263"/>
            <p:cNvPicPr preferRelativeResize="0"/>
            <p:nvPr/>
          </p:nvPicPr>
          <p:blipFill rotWithShape="1">
            <a:blip r:embed="rId17">
              <a:alphaModFix/>
            </a:blip>
            <a:srcRect l="10086" t="11628" r="3870" b="8078"/>
            <a:stretch/>
          </p:blipFill>
          <p:spPr>
            <a:xfrm>
              <a:off x="5891282" y="4553343"/>
              <a:ext cx="2729696" cy="4116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圖形 32">
              <a:extLst>
                <a:ext uri="{FF2B5EF4-FFF2-40B4-BE49-F238E27FC236}">
                  <a16:creationId xmlns:a16="http://schemas.microsoft.com/office/drawing/2014/main" id="{BBC5B58E-FF43-45BD-ADCF-97FF97BFD0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prstClr val="black"/>
                <a:schemeClr val="accent5">
                  <a:tint val="45000"/>
                  <a:satMod val="400000"/>
                </a:schemeClr>
              </a:duotone>
              <a:lum bright="1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10057" t="-7557" b="1"/>
            <a:stretch/>
          </p:blipFill>
          <p:spPr>
            <a:xfrm>
              <a:off x="5906832" y="4553343"/>
              <a:ext cx="628442" cy="138530"/>
            </a:xfrm>
            <a:prstGeom prst="rect">
              <a:avLst/>
            </a:prstGeom>
          </p:spPr>
        </p:pic>
      </p:grpSp>
      <p:pic>
        <p:nvPicPr>
          <p:cNvPr id="35" name="Shape 265">
            <a:extLst>
              <a:ext uri="{FF2B5EF4-FFF2-40B4-BE49-F238E27FC236}">
                <a16:creationId xmlns:a16="http://schemas.microsoft.com/office/drawing/2014/main" id="{CE3AC2AA-94F5-4D13-B099-0BEE74B7F02D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 l="5009" t="8680" r="3485" b="3962"/>
          <a:stretch/>
        </p:blipFill>
        <p:spPr>
          <a:xfrm>
            <a:off x="1475452" y="1862831"/>
            <a:ext cx="2186446" cy="626204"/>
          </a:xfrm>
          <a:prstGeom prst="rect">
            <a:avLst/>
          </a:prstGeom>
          <a:noFill/>
          <a:ln>
            <a:noFill/>
          </a:ln>
          <a:effectLst>
            <a:outerShdw blurRad="76200" dist="203200" dir="2820000" algn="ctr" rotWithShape="0">
              <a:srgbClr val="000000">
                <a:alpha val="9000"/>
              </a:srgbClr>
            </a:outerShdw>
          </a:effectLst>
        </p:spPr>
      </p:pic>
      <p:grpSp>
        <p:nvGrpSpPr>
          <p:cNvPr id="36" name="群組 35">
            <a:extLst>
              <a:ext uri="{FF2B5EF4-FFF2-40B4-BE49-F238E27FC236}">
                <a16:creationId xmlns:a16="http://schemas.microsoft.com/office/drawing/2014/main" id="{6C4CFAD6-91C3-4A9C-8E8D-F4F71392819C}"/>
              </a:ext>
            </a:extLst>
          </p:cNvPr>
          <p:cNvGrpSpPr/>
          <p:nvPr/>
        </p:nvGrpSpPr>
        <p:grpSpPr>
          <a:xfrm>
            <a:off x="4586324" y="1022103"/>
            <a:ext cx="2707620" cy="419306"/>
            <a:chOff x="4031189" y="167225"/>
            <a:chExt cx="2707620" cy="419306"/>
          </a:xfrm>
          <a:effectLst>
            <a:outerShdw blurRad="76200" dist="203200" dir="2820000" algn="ctr" rotWithShape="0">
              <a:srgbClr val="000000">
                <a:alpha val="9000"/>
              </a:srgbClr>
            </a:outerShdw>
          </a:effectLst>
        </p:grpSpPr>
        <p:pic>
          <p:nvPicPr>
            <p:cNvPr id="37" name="Shape 260">
              <a:extLst>
                <a:ext uri="{FF2B5EF4-FFF2-40B4-BE49-F238E27FC236}">
                  <a16:creationId xmlns:a16="http://schemas.microsoft.com/office/drawing/2014/main" id="{5B2B620C-A74C-4D6E-BC6F-398E94996A54}"/>
                </a:ext>
              </a:extLst>
            </p:cNvPr>
            <p:cNvPicPr preferRelativeResize="0"/>
            <p:nvPr/>
          </p:nvPicPr>
          <p:blipFill rotWithShape="1">
            <a:blip r:embed="rId19">
              <a:alphaModFix/>
            </a:blip>
            <a:srcRect l="10306" t="5113" r="4345" b="26812"/>
            <a:stretch/>
          </p:blipFill>
          <p:spPr>
            <a:xfrm>
              <a:off x="4031189" y="167225"/>
              <a:ext cx="2707620" cy="4193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圖形 37">
              <a:extLst>
                <a:ext uri="{FF2B5EF4-FFF2-40B4-BE49-F238E27FC236}">
                  <a16:creationId xmlns:a16="http://schemas.microsoft.com/office/drawing/2014/main" id="{B3C8C71A-02B2-4B25-9FA3-463139E72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43380" b="26456"/>
            <a:stretch/>
          </p:blipFill>
          <p:spPr>
            <a:xfrm flipV="1">
              <a:off x="4031189" y="167225"/>
              <a:ext cx="466093" cy="168969"/>
            </a:xfrm>
            <a:prstGeom prst="rect">
              <a:avLst/>
            </a:prstGeom>
          </p:spPr>
        </p:pic>
      </p:grpSp>
      <p:pic>
        <p:nvPicPr>
          <p:cNvPr id="2" name="圖片 7">
            <a:extLst>
              <a:ext uri="{FF2B5EF4-FFF2-40B4-BE49-F238E27FC236}">
                <a16:creationId xmlns:a16="http://schemas.microsoft.com/office/drawing/2014/main" id="{305EEF34-7DF1-454F-8C27-39EB8AD2103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340579" y="94758"/>
            <a:ext cx="3196086" cy="511380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12DD90B6-FF29-454E-95E5-1244843DDA61}"/>
              </a:ext>
            </a:extLst>
          </p:cNvPr>
          <p:cNvGrpSpPr/>
          <p:nvPr/>
        </p:nvGrpSpPr>
        <p:grpSpPr>
          <a:xfrm>
            <a:off x="5356195" y="4503797"/>
            <a:ext cx="2486025" cy="600075"/>
            <a:chOff x="5356195" y="4503797"/>
            <a:chExt cx="2486025" cy="600075"/>
          </a:xfrm>
        </p:grpSpPr>
        <p:pic>
          <p:nvPicPr>
            <p:cNvPr id="12" name="圖片 12" descr="一張含有 文字, 報紙 的圖片&#10;&#10;描述是以非常高的可信度產生">
              <a:extLst>
                <a:ext uri="{FF2B5EF4-FFF2-40B4-BE49-F238E27FC236}">
                  <a16:creationId xmlns:a16="http://schemas.microsoft.com/office/drawing/2014/main" id="{92E9E10B-505E-45B8-935B-2D7C7943A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356195" y="4503797"/>
              <a:ext cx="2486025" cy="600075"/>
            </a:xfrm>
            <a:prstGeom prst="rect">
              <a:avLst/>
            </a:prstGeom>
          </p:spPr>
        </p:pic>
        <p:pic>
          <p:nvPicPr>
            <p:cNvPr id="39" name="圖形 38">
              <a:extLst>
                <a:ext uri="{FF2B5EF4-FFF2-40B4-BE49-F238E27FC236}">
                  <a16:creationId xmlns:a16="http://schemas.microsoft.com/office/drawing/2014/main" id="{634E1640-AC4B-4B58-8FED-87280C236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 bright="15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V="1">
              <a:off x="5406322" y="4548286"/>
              <a:ext cx="562330" cy="1124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群組 18">
            <a:extLst>
              <a:ext uri="{FF2B5EF4-FFF2-40B4-BE49-F238E27FC236}">
                <a16:creationId xmlns:a16="http://schemas.microsoft.com/office/drawing/2014/main" id="{ADDF0A03-408D-4152-9804-0C40C4F99A96}"/>
              </a:ext>
            </a:extLst>
          </p:cNvPr>
          <p:cNvGrpSpPr/>
          <p:nvPr/>
        </p:nvGrpSpPr>
        <p:grpSpPr>
          <a:xfrm>
            <a:off x="-110533" y="1333295"/>
            <a:ext cx="9254531" cy="3450049"/>
            <a:chOff x="-110533" y="1333295"/>
            <a:chExt cx="9254531" cy="3450049"/>
          </a:xfrm>
        </p:grpSpPr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8392832D-F5FE-4A6C-AEE0-9CC13108740F}"/>
                </a:ext>
              </a:extLst>
            </p:cNvPr>
            <p:cNvGrpSpPr/>
            <p:nvPr/>
          </p:nvGrpSpPr>
          <p:grpSpPr>
            <a:xfrm>
              <a:off x="0" y="1333295"/>
              <a:ext cx="7467601" cy="3450049"/>
              <a:chOff x="0" y="1333295"/>
              <a:chExt cx="7467601" cy="3450049"/>
            </a:xfrm>
          </p:grpSpPr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74C015A4-2D6C-4ED0-9468-F4C36F018519}"/>
                  </a:ext>
                </a:extLst>
              </p:cNvPr>
              <p:cNvSpPr/>
              <p:nvPr/>
            </p:nvSpPr>
            <p:spPr>
              <a:xfrm>
                <a:off x="0" y="3572919"/>
                <a:ext cx="7467600" cy="1210425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b="1"/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B845788B-51B6-467B-9FA5-124B55D11D77}"/>
                  </a:ext>
                </a:extLst>
              </p:cNvPr>
              <p:cNvSpPr/>
              <p:nvPr/>
            </p:nvSpPr>
            <p:spPr>
              <a:xfrm>
                <a:off x="0" y="2504295"/>
                <a:ext cx="7467600" cy="10972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lumMod val="10000"/>
                      <a:lumOff val="9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b="1"/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29C7C7FA-338E-4D47-8270-F9E9AD146356}"/>
                  </a:ext>
                </a:extLst>
              </p:cNvPr>
              <p:cNvSpPr/>
              <p:nvPr/>
            </p:nvSpPr>
            <p:spPr>
              <a:xfrm>
                <a:off x="1" y="1333295"/>
                <a:ext cx="7467600" cy="1192212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b="1"/>
              </a:p>
            </p:txBody>
          </p:sp>
        </p:grp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7C260356-6964-4F6F-A803-FFCE34930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0" y="2409283"/>
              <a:ext cx="8420519" cy="232449"/>
            </a:xfrm>
            <a:prstGeom prst="rect">
              <a:avLst/>
            </a:prstGeom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28B43925-EFFE-4597-8A5D-7888A4BA5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516788"/>
              <a:ext cx="8420519" cy="149961"/>
            </a:xfrm>
            <a:prstGeom prst="rect">
              <a:avLst/>
            </a:prstGeom>
          </p:spPr>
        </p:pic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DC90CE05-350B-4430-9A84-3451C9618E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12" t="45288"/>
            <a:stretch/>
          </p:blipFill>
          <p:spPr>
            <a:xfrm>
              <a:off x="-110533" y="1337714"/>
              <a:ext cx="9254531" cy="135132"/>
            </a:xfrm>
            <a:prstGeom prst="rect">
              <a:avLst/>
            </a:prstGeom>
          </p:spPr>
        </p:pic>
      </p:grpSp>
      <p:sp>
        <p:nvSpPr>
          <p:cNvPr id="278" name="Shape 278"/>
          <p:cNvSpPr txBox="1">
            <a:spLocks noGrp="1"/>
          </p:cNvSpPr>
          <p:nvPr>
            <p:ph type="title" idx="4294967295"/>
          </p:nvPr>
        </p:nvSpPr>
        <p:spPr>
          <a:xfrm>
            <a:off x="226716" y="111039"/>
            <a:ext cx="852170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af-ZA" altLang="zh-TW" sz="4000" b="1" err="1">
                <a:solidFill>
                  <a:srgbClr val="A81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OceanKTV</a:t>
            </a:r>
            <a:r>
              <a:rPr lang="zh-TW" altLang="en-US" sz="4000" b="1">
                <a:solidFill>
                  <a:srgbClr val="A81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使用者心聲</a:t>
            </a:r>
            <a:r>
              <a:rPr lang="zh-TW" altLang="en-US" sz="4000" b="1">
                <a:solidFill>
                  <a:srgbClr val="A810A0"/>
                </a:solidFill>
                <a:latin typeface="Microsoft JhengHei"/>
                <a:ea typeface="Microsoft JhengHei"/>
              </a:rPr>
              <a:t>排行榜</a:t>
            </a:r>
            <a:endParaRPr lang="zh-TW" altLang="en-US" sz="4000" b="1">
              <a:solidFill>
                <a:srgbClr val="A810A0"/>
              </a:solidFill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title" idx="4294967295"/>
          </p:nvPr>
        </p:nvSpPr>
        <p:spPr>
          <a:xfrm>
            <a:off x="226716" y="722854"/>
            <a:ext cx="8196263" cy="438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latin typeface="Microsoft JhengHei"/>
                <a:ea typeface="Microsoft JhengHei"/>
                <a:cs typeface="Microsoft JhengHei"/>
                <a:sym typeface="Microsoft JhengHei"/>
              </a:rPr>
              <a:t>統整自FB粉絲頁、論壇、</a:t>
            </a:r>
            <a:r>
              <a:rPr lang="zh-TW" altLang="en-US" sz="2400" b="1">
                <a:latin typeface="Microsoft JhengHei"/>
                <a:ea typeface="Microsoft JhengHei"/>
                <a:cs typeface="Microsoft JhengHei"/>
                <a:sym typeface="Microsoft JhengHei"/>
              </a:rPr>
              <a:t>客服系統</a:t>
            </a:r>
            <a:r>
              <a:rPr lang="zh-TW" sz="2400" b="1">
                <a:latin typeface="Microsoft JhengHei"/>
                <a:ea typeface="Microsoft JhengHei"/>
                <a:cs typeface="Microsoft JhengHei"/>
                <a:sym typeface="Microsoft JhengHei"/>
              </a:rPr>
              <a:t>、App評論</a:t>
            </a:r>
            <a:endParaRPr sz="2400" b="1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0" name="Shape 280"/>
          <p:cNvSpPr txBox="1">
            <a:spLocks noGrp="1"/>
          </p:cNvSpPr>
          <p:nvPr>
            <p:ph type="title" idx="4294967295"/>
          </p:nvPr>
        </p:nvSpPr>
        <p:spPr>
          <a:xfrm>
            <a:off x="247112" y="1675282"/>
            <a:ext cx="154305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latin typeface="Microsoft JhengHei"/>
                <a:ea typeface="Microsoft JhengHei"/>
                <a:cs typeface="Microsoft JhengHei"/>
                <a:sym typeface="Microsoft JhengHei"/>
              </a:rPr>
              <a:t>Web端</a:t>
            </a:r>
            <a:endParaRPr sz="2000" b="1"/>
          </a:p>
        </p:txBody>
      </p:sp>
      <p:sp>
        <p:nvSpPr>
          <p:cNvPr id="281" name="Shape 281"/>
          <p:cNvSpPr txBox="1">
            <a:spLocks noGrp="1"/>
          </p:cNvSpPr>
          <p:nvPr>
            <p:ph type="title" idx="4294967295"/>
          </p:nvPr>
        </p:nvSpPr>
        <p:spPr>
          <a:xfrm>
            <a:off x="247112" y="3978975"/>
            <a:ext cx="992187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latin typeface="Microsoft JhengHei"/>
                <a:ea typeface="Microsoft JhengHei"/>
                <a:cs typeface="Microsoft JhengHei"/>
                <a:sym typeface="Microsoft JhengHei"/>
              </a:rPr>
              <a:t>TV端</a:t>
            </a:r>
            <a:endParaRPr sz="2000" b="1"/>
          </a:p>
        </p:txBody>
      </p:sp>
      <p:sp>
        <p:nvSpPr>
          <p:cNvPr id="282" name="Shape 282"/>
          <p:cNvSpPr txBox="1">
            <a:spLocks noGrp="1"/>
          </p:cNvSpPr>
          <p:nvPr>
            <p:ph type="title" idx="4294967295"/>
          </p:nvPr>
        </p:nvSpPr>
        <p:spPr>
          <a:xfrm>
            <a:off x="162819" y="2737589"/>
            <a:ext cx="179705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latin typeface="Microsoft JhengHei"/>
                <a:ea typeface="Microsoft JhengHei"/>
                <a:cs typeface="Microsoft JhengHei"/>
                <a:sym typeface="Microsoft JhengHei"/>
              </a:rPr>
              <a:t>行動裝置端</a:t>
            </a:r>
            <a:endParaRPr sz="2000" b="1"/>
          </a:p>
        </p:txBody>
      </p:sp>
      <p:sp>
        <p:nvSpPr>
          <p:cNvPr id="283" name="Shape 283"/>
          <p:cNvSpPr txBox="1">
            <a:spLocks noGrp="1"/>
          </p:cNvSpPr>
          <p:nvPr>
            <p:ph type="title" idx="4294967295"/>
          </p:nvPr>
        </p:nvSpPr>
        <p:spPr>
          <a:xfrm>
            <a:off x="3134444" y="1333295"/>
            <a:ext cx="3575259" cy="40481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1. 優化匯入歌曲方式</a:t>
            </a:r>
            <a:br>
              <a:rPr lang="en-US" altLang="zh-TW" sz="20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2. </a:t>
            </a:r>
            <a:r>
              <a:rPr lang="zh-TW" altLang="en-US" sz="2000">
                <a:latin typeface="Microsoft JhengHei"/>
                <a:ea typeface="Microsoft JhengHei"/>
                <a:cs typeface="Microsoft JhengHei"/>
                <a:sym typeface="Microsoft JhengHei"/>
              </a:rPr>
              <a:t>歌手頁面顯示</a:t>
            </a:r>
            <a:r>
              <a:rPr lang="en-US" alt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altLang="en-US" sz="2000">
                <a:latin typeface="Microsoft JhengHei"/>
                <a:ea typeface="Microsoft JhengHei"/>
                <a:cs typeface="Microsoft JhengHei"/>
                <a:sym typeface="Microsoft JhengHei"/>
              </a:rPr>
              <a:t>編輯照片</a:t>
            </a:r>
            <a:br>
              <a:rPr lang="en-US" altLang="zh-TW" sz="20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3. </a:t>
            </a:r>
            <a:r>
              <a:rPr lang="zh-TW" altLang="en-US" sz="2000">
                <a:latin typeface="Microsoft JhengHei"/>
                <a:ea typeface="Microsoft JhengHei"/>
                <a:cs typeface="Microsoft JhengHei"/>
                <a:sym typeface="Microsoft JhengHei"/>
              </a:rPr>
              <a:t>資料夾點歌</a:t>
            </a:r>
            <a:br>
              <a:rPr lang="zh-TW" altLang="en-US" sz="20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6" name="Shape 286"/>
          <p:cNvSpPr txBox="1">
            <a:spLocks noGrp="1"/>
          </p:cNvSpPr>
          <p:nvPr>
            <p:ph type="title" idx="4294967295"/>
          </p:nvPr>
        </p:nvSpPr>
        <p:spPr>
          <a:xfrm>
            <a:off x="3134445" y="2644086"/>
            <a:ext cx="3203470" cy="30956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1. 資料夾點歌</a:t>
            </a:r>
            <a:br>
              <a:rPr lang="en-US" altLang="zh-TW" sz="20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2. </a:t>
            </a:r>
            <a:r>
              <a:rPr lang="zh-TW" altLang="en-US" sz="2000">
                <a:latin typeface="Microsoft JhengHei"/>
                <a:ea typeface="Microsoft JhengHei"/>
                <a:cs typeface="Microsoft JhengHei"/>
                <a:sym typeface="Microsoft JhengHei"/>
              </a:rPr>
              <a:t>歌手</a:t>
            </a:r>
            <a:r>
              <a:rPr lang="en-US" alt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altLang="en-US" sz="2000">
                <a:latin typeface="Microsoft JhengHei"/>
                <a:ea typeface="Microsoft JhengHei"/>
                <a:cs typeface="Microsoft JhengHei"/>
                <a:sym typeface="Microsoft JhengHei"/>
              </a:rPr>
              <a:t>歌曲類型點歌</a:t>
            </a:r>
            <a:br>
              <a:rPr lang="zh-TW" altLang="en-US" sz="20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9" name="Shape 289"/>
          <p:cNvSpPr txBox="1">
            <a:spLocks noGrp="1"/>
          </p:cNvSpPr>
          <p:nvPr>
            <p:ph type="title" idx="4294967295"/>
          </p:nvPr>
        </p:nvSpPr>
        <p:spPr>
          <a:xfrm>
            <a:off x="3134445" y="3653785"/>
            <a:ext cx="3203470" cy="43815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1. 關閉麥克風回音</a:t>
            </a:r>
            <a:br>
              <a:rPr lang="en-US" altLang="zh-TW" sz="20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2. </a:t>
            </a:r>
            <a:r>
              <a:rPr lang="zh-TW" altLang="en-US" sz="2000">
                <a:latin typeface="Microsoft JhengHei"/>
                <a:ea typeface="Microsoft JhengHei"/>
                <a:cs typeface="Microsoft JhengHei"/>
                <a:sym typeface="Microsoft JhengHei"/>
              </a:rPr>
              <a:t>延展播放影片</a:t>
            </a:r>
            <a:br>
              <a:rPr lang="zh-TW" altLang="en-US" sz="20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3. </a:t>
            </a:r>
            <a:r>
              <a:rPr lang="zh-TW" altLang="en-US" sz="2000">
                <a:latin typeface="Microsoft JhengHei"/>
                <a:ea typeface="Microsoft JhengHei"/>
                <a:cs typeface="Microsoft JhengHei"/>
                <a:sym typeface="Microsoft JhengHei"/>
              </a:rPr>
              <a:t>優化歌曲過場時間</a:t>
            </a:r>
            <a:br>
              <a:rPr lang="zh-TW" altLang="en-US" sz="20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7" name="Shape 224">
            <a:extLst>
              <a:ext uri="{FF2B5EF4-FFF2-40B4-BE49-F238E27FC236}">
                <a16:creationId xmlns:a16="http://schemas.microsoft.com/office/drawing/2014/main" id="{F697F3DD-A413-41E0-97A8-90D6398CAEE1}"/>
              </a:ext>
            </a:extLst>
          </p:cNvPr>
          <p:cNvGrpSpPr/>
          <p:nvPr/>
        </p:nvGrpSpPr>
        <p:grpSpPr>
          <a:xfrm>
            <a:off x="1286923" y="3765780"/>
            <a:ext cx="1492165" cy="928215"/>
            <a:chOff x="3167400" y="1180847"/>
            <a:chExt cx="2926575" cy="1820503"/>
          </a:xfrm>
        </p:grpSpPr>
        <p:pic>
          <p:nvPicPr>
            <p:cNvPr id="28" name="Shape 225">
              <a:extLst>
                <a:ext uri="{FF2B5EF4-FFF2-40B4-BE49-F238E27FC236}">
                  <a16:creationId xmlns:a16="http://schemas.microsoft.com/office/drawing/2014/main" id="{D89C07DE-FDBA-4C8B-9B61-6A94660F915C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167400" y="1180847"/>
              <a:ext cx="2926575" cy="18205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Shape 226">
              <a:extLst>
                <a:ext uri="{FF2B5EF4-FFF2-40B4-BE49-F238E27FC236}">
                  <a16:creationId xmlns:a16="http://schemas.microsoft.com/office/drawing/2014/main" id="{268EDDDA-64A2-4A47-A82E-1AB531DA72D4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186948" y="1203335"/>
              <a:ext cx="2887477" cy="161959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0CF2001E-81C9-4434-B62D-E3B25BB309A3}"/>
              </a:ext>
            </a:extLst>
          </p:cNvPr>
          <p:cNvGrpSpPr/>
          <p:nvPr/>
        </p:nvGrpSpPr>
        <p:grpSpPr>
          <a:xfrm>
            <a:off x="1506618" y="1568995"/>
            <a:ext cx="1281379" cy="698131"/>
            <a:chOff x="187607" y="1187265"/>
            <a:chExt cx="3775825" cy="2057174"/>
          </a:xfrm>
        </p:grpSpPr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EB58940D-7695-464D-A470-871F00C41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7607" y="1187265"/>
              <a:ext cx="3775825" cy="2057174"/>
            </a:xfrm>
            <a:prstGeom prst="rect">
              <a:avLst/>
            </a:prstGeom>
          </p:spPr>
        </p:pic>
        <p:pic>
          <p:nvPicPr>
            <p:cNvPr id="32" name="Shape 229">
              <a:extLst>
                <a:ext uri="{FF2B5EF4-FFF2-40B4-BE49-F238E27FC236}">
                  <a16:creationId xmlns:a16="http://schemas.microsoft.com/office/drawing/2014/main" id="{0F6D50AA-9468-4F28-A6DD-6258CA266261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07626" y="1290880"/>
              <a:ext cx="2738605" cy="17027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CA46D8E6-2566-4275-B2C8-566B0A742F7C}"/>
              </a:ext>
            </a:extLst>
          </p:cNvPr>
          <p:cNvGrpSpPr/>
          <p:nvPr/>
        </p:nvGrpSpPr>
        <p:grpSpPr>
          <a:xfrm>
            <a:off x="1790162" y="2667664"/>
            <a:ext cx="486508" cy="800802"/>
            <a:chOff x="6072693" y="950844"/>
            <a:chExt cx="2744458" cy="4517427"/>
          </a:xfrm>
        </p:grpSpPr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AFAAB9D8-A930-4E62-9F77-FC8FC029B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72693" y="950844"/>
              <a:ext cx="2744458" cy="4517427"/>
            </a:xfrm>
            <a:prstGeom prst="rect">
              <a:avLst/>
            </a:prstGeom>
          </p:spPr>
        </p:pic>
        <p:pic>
          <p:nvPicPr>
            <p:cNvPr id="35" name="圖片 2" descr="一張含有 監視器 的圖片&#10;&#10;描述是以高可信度產生">
              <a:extLst>
                <a:ext uri="{FF2B5EF4-FFF2-40B4-BE49-F238E27FC236}">
                  <a16:creationId xmlns:a16="http://schemas.microsoft.com/office/drawing/2014/main" id="{1430C29A-CA80-4020-BE4B-D3C7BB667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4484" b="4481"/>
            <a:stretch/>
          </p:blipFill>
          <p:spPr>
            <a:xfrm>
              <a:off x="6475645" y="1514310"/>
              <a:ext cx="1934305" cy="3065617"/>
            </a:xfrm>
            <a:prstGeom prst="rect">
              <a:avLst/>
            </a:prstGeom>
          </p:spPr>
        </p:pic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E8DB9982-57E5-4A9C-9B0C-410CDF0EBB3E}"/>
                </a:ext>
              </a:extLst>
            </p:cNvPr>
            <p:cNvSpPr/>
            <p:nvPr/>
          </p:nvSpPr>
          <p:spPr>
            <a:xfrm>
              <a:off x="6466706" y="4579927"/>
              <a:ext cx="1951810" cy="3363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 idx="4294967295"/>
          </p:nvPr>
        </p:nvSpPr>
        <p:spPr>
          <a:xfrm>
            <a:off x="1270654" y="1606321"/>
            <a:ext cx="6254937" cy="12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500" b="1">
                <a:latin typeface="Microsoft JhengHei"/>
                <a:ea typeface="Microsoft JhengHei"/>
                <a:cs typeface="Microsoft JhengHei"/>
                <a:sym typeface="Microsoft JhengHei"/>
              </a:rPr>
              <a:t>輕鬆快速匯入海量KTV歌曲，讓我能夠在各分類中進行點播</a:t>
            </a:r>
            <a:endParaRPr sz="3500" b="1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/>
          <p:nvPr/>
        </p:nvSpPr>
        <p:spPr>
          <a:xfrm>
            <a:off x="1849428" y="2249151"/>
            <a:ext cx="2374614" cy="246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bg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檔名要符合特定命名規則，才能在</a:t>
            </a:r>
            <a:r>
              <a:rPr lang="en-US" altLang="zh-TW" sz="1800">
                <a:solidFill>
                  <a:schemeClr val="bg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[</a:t>
            </a:r>
            <a:r>
              <a:rPr lang="zh-TW" altLang="en-US" sz="1800">
                <a:solidFill>
                  <a:schemeClr val="bg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點歌本</a:t>
            </a:r>
            <a:r>
              <a:rPr lang="en-US" altLang="zh-TW" sz="1800">
                <a:solidFill>
                  <a:schemeClr val="bg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]</a:t>
            </a:r>
            <a:r>
              <a:rPr lang="zh-TW" altLang="en-US" sz="1800">
                <a:solidFill>
                  <a:schemeClr val="bg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中找到所加入的歌曲</a:t>
            </a: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zh-TW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e.g. 周杰倫[M]_龍捲風[國][L][Karaoke].mp4</a:t>
            </a:r>
            <a:endParaRPr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8" name="Shape 308"/>
          <p:cNvSpPr txBox="1"/>
          <p:nvPr/>
        </p:nvSpPr>
        <p:spPr>
          <a:xfrm>
            <a:off x="1806746" y="2116614"/>
            <a:ext cx="2600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 altLang="en-US" sz="22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一首首編輯好麻煩</a:t>
            </a:r>
            <a:endParaRPr lang="zh-TW" altLang="en-US" sz="2200" b="1">
              <a:solidFill>
                <a:srgbClr val="A31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9" name="Shape 309"/>
          <p:cNvSpPr txBox="1"/>
          <p:nvPr/>
        </p:nvSpPr>
        <p:spPr>
          <a:xfrm>
            <a:off x="5088332" y="2116614"/>
            <a:ext cx="1449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 altLang="en-US" sz="22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難不倒我</a:t>
            </a:r>
          </a:p>
        </p:txBody>
      </p:sp>
      <p:sp>
        <p:nvSpPr>
          <p:cNvPr id="310" name="Shape 310"/>
          <p:cNvSpPr txBox="1"/>
          <p:nvPr/>
        </p:nvSpPr>
        <p:spPr>
          <a:xfrm>
            <a:off x="2079415" y="131739"/>
            <a:ext cx="565615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200" b="1">
                <a:solidFill>
                  <a:srgbClr val="7F0D1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我有海量</a:t>
            </a:r>
            <a:r>
              <a:rPr lang="af-ZA" altLang="zh-TW" sz="4200" b="1">
                <a:solidFill>
                  <a:srgbClr val="7F0D1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KTV</a:t>
            </a:r>
            <a:r>
              <a:rPr lang="zh-TW" altLang="en-US" sz="4200" b="1">
                <a:solidFill>
                  <a:srgbClr val="7F0D1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歌曲</a:t>
            </a:r>
            <a:r>
              <a:rPr lang="en-US" altLang="zh-TW" sz="4200" b="1">
                <a:solidFill>
                  <a:srgbClr val="7F0D1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...</a:t>
            </a:r>
            <a:endParaRPr lang="zh-TW" altLang="en-US" sz="4200" b="1">
              <a:solidFill>
                <a:srgbClr val="7F0D1B"/>
              </a:solidFill>
            </a:endParaRPr>
          </a:p>
        </p:txBody>
      </p:sp>
      <p:sp>
        <p:nvSpPr>
          <p:cNvPr id="311" name="Shape 311"/>
          <p:cNvSpPr txBox="1"/>
          <p:nvPr/>
        </p:nvSpPr>
        <p:spPr>
          <a:xfrm>
            <a:off x="5088332" y="2372372"/>
            <a:ext cx="1765622" cy="212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bg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只要資料夾中的檔名格式一致，即能按系統提供的設定規則輕鬆匯入大量歌曲！</a:t>
            </a:r>
            <a:endParaRPr lang="zh-TW" altLang="en-US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/>
          <p:nvPr/>
        </p:nvSpPr>
        <p:spPr>
          <a:xfrm>
            <a:off x="2380602" y="1396467"/>
            <a:ext cx="23229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rgbClr val="FF33B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選擇資料夾</a:t>
            </a:r>
            <a:endParaRPr b="1">
              <a:solidFill>
                <a:srgbClr val="FF33B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4" name="Shape 334"/>
          <p:cNvSpPr txBox="1"/>
          <p:nvPr/>
        </p:nvSpPr>
        <p:spPr>
          <a:xfrm>
            <a:off x="7089425" y="1396467"/>
            <a:ext cx="23229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rgbClr val="FF33B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預覽</a:t>
            </a:r>
            <a:endParaRPr b="1">
              <a:solidFill>
                <a:srgbClr val="FF33B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8" name="Shape 338"/>
          <p:cNvSpPr txBox="1"/>
          <p:nvPr/>
        </p:nvSpPr>
        <p:spPr>
          <a:xfrm>
            <a:off x="3830027" y="2263514"/>
            <a:ext cx="3259398" cy="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latin typeface="Microsoft JhengHei"/>
                <a:ea typeface="Microsoft JhengHei"/>
                <a:cs typeface="Microsoft JhengHei"/>
                <a:sym typeface="Microsoft JhengHei"/>
              </a:rPr>
              <a:t>依您的喜好整理歌曲檔名 </a:t>
            </a:r>
            <a:endParaRPr sz="2000" b="1"/>
          </a:p>
        </p:txBody>
      </p:sp>
      <p:sp>
        <p:nvSpPr>
          <p:cNvPr id="340" name="Shape 340"/>
          <p:cNvSpPr txBox="1"/>
          <p:nvPr/>
        </p:nvSpPr>
        <p:spPr>
          <a:xfrm>
            <a:off x="3830026" y="2592505"/>
            <a:ext cx="5476875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例如：歌手-歌名-語言-歌手類型-歌曲類型-導唱軌 </a:t>
            </a:r>
            <a:endParaRPr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E6AD3CF-3BC0-4569-B5FC-12F1BC18BB81}"/>
              </a:ext>
            </a:extLst>
          </p:cNvPr>
          <p:cNvSpPr/>
          <p:nvPr/>
        </p:nvSpPr>
        <p:spPr>
          <a:xfrm>
            <a:off x="59085" y="859801"/>
            <a:ext cx="18261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整理資料夾內歌曲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5D26943-7848-43F7-A2CB-68425038CC6C}"/>
              </a:ext>
            </a:extLst>
          </p:cNvPr>
          <p:cNvSpPr/>
          <p:nvPr/>
        </p:nvSpPr>
        <p:spPr>
          <a:xfrm>
            <a:off x="4318454" y="859205"/>
            <a:ext cx="1800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1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三步驟匯入歌曲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A89F92E-9170-4C33-9F23-7986269EBE57}"/>
              </a:ext>
            </a:extLst>
          </p:cNvPr>
          <p:cNvSpPr/>
          <p:nvPr/>
        </p:nvSpPr>
        <p:spPr>
          <a:xfrm>
            <a:off x="59085" y="1437680"/>
            <a:ext cx="23391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資料夾內歌曲檔名格式一致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E08AD56E-4CCB-4254-98CC-97C1C46ED05D}"/>
              </a:ext>
            </a:extLst>
          </p:cNvPr>
          <p:cNvGrpSpPr/>
          <p:nvPr/>
        </p:nvGrpSpPr>
        <p:grpSpPr>
          <a:xfrm>
            <a:off x="0" y="1885554"/>
            <a:ext cx="4094570" cy="3257947"/>
            <a:chOff x="0" y="1885554"/>
            <a:chExt cx="3889693" cy="3257947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E6D27959-53CC-4A93-87CF-E7E42C17F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096797" y="3128679"/>
              <a:ext cx="2996909" cy="588882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079B6935-B5F5-4886-A2F7-881F95E23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885554"/>
              <a:ext cx="3600450" cy="3257947"/>
            </a:xfrm>
            <a:prstGeom prst="rect">
              <a:avLst/>
            </a:prstGeom>
          </p:spPr>
        </p:pic>
      </p:grpSp>
      <p:grpSp>
        <p:nvGrpSpPr>
          <p:cNvPr id="32" name="Shape 335">
            <a:extLst>
              <a:ext uri="{FF2B5EF4-FFF2-40B4-BE49-F238E27FC236}">
                <a16:creationId xmlns:a16="http://schemas.microsoft.com/office/drawing/2014/main" id="{8E1B441B-26A8-4747-A0C5-2D48CF80A75F}"/>
              </a:ext>
            </a:extLst>
          </p:cNvPr>
          <p:cNvGrpSpPr/>
          <p:nvPr/>
        </p:nvGrpSpPr>
        <p:grpSpPr>
          <a:xfrm>
            <a:off x="3542052" y="3071311"/>
            <a:ext cx="1850263" cy="1850263"/>
            <a:chOff x="293422" y="2105733"/>
            <a:chExt cx="1196750" cy="1196750"/>
          </a:xfrm>
        </p:grpSpPr>
        <p:pic>
          <p:nvPicPr>
            <p:cNvPr id="33" name="Shape 336">
              <a:extLst>
                <a:ext uri="{FF2B5EF4-FFF2-40B4-BE49-F238E27FC236}">
                  <a16:creationId xmlns:a16="http://schemas.microsoft.com/office/drawing/2014/main" id="{8225BBC0-7134-4135-B71C-B188F719E388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93422" y="2105733"/>
              <a:ext cx="1196750" cy="1196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Shape 337">
              <a:extLst>
                <a:ext uri="{FF2B5EF4-FFF2-40B4-BE49-F238E27FC236}">
                  <a16:creationId xmlns:a16="http://schemas.microsoft.com/office/drawing/2014/main" id="{81A0CDE5-CBA7-4315-BD9A-9739C926684E}"/>
                </a:ext>
              </a:extLst>
            </p:cNvPr>
            <p:cNvSpPr txBox="1"/>
            <p:nvPr/>
          </p:nvSpPr>
          <p:spPr>
            <a:xfrm>
              <a:off x="386399" y="2873891"/>
              <a:ext cx="1010794" cy="3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zh-TW" sz="2000" b="1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KTV Songs</a:t>
              </a:r>
              <a:endParaRPr sz="20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37" name="Shape 333">
            <a:extLst>
              <a:ext uri="{FF2B5EF4-FFF2-40B4-BE49-F238E27FC236}">
                <a16:creationId xmlns:a16="http://schemas.microsoft.com/office/drawing/2014/main" id="{0B6AD382-C985-4229-A801-097D1B6A2657}"/>
              </a:ext>
            </a:extLst>
          </p:cNvPr>
          <p:cNvSpPr txBox="1"/>
          <p:nvPr/>
        </p:nvSpPr>
        <p:spPr>
          <a:xfrm>
            <a:off x="4963297" y="1396467"/>
            <a:ext cx="23229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rgbClr val="FF33B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設定規則</a:t>
            </a:r>
            <a:endParaRPr b="1">
              <a:solidFill>
                <a:srgbClr val="FF33B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9" name="Shape 319">
            <a:extLst>
              <a:ext uri="{FF2B5EF4-FFF2-40B4-BE49-F238E27FC236}">
                <a16:creationId xmlns:a16="http://schemas.microsoft.com/office/drawing/2014/main" id="{6DF572A7-80BD-4BA7-8DEE-86080DD7BCCF}"/>
              </a:ext>
            </a:extLst>
          </p:cNvPr>
          <p:cNvSpPr txBox="1">
            <a:spLocks/>
          </p:cNvSpPr>
          <p:nvPr/>
        </p:nvSpPr>
        <p:spPr>
          <a:xfrm>
            <a:off x="131530" y="3162"/>
            <a:ext cx="3671727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4200" b="1">
                <a:solidFill>
                  <a:srgbClr val="440C3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簡易匯入規則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/>
          <p:nvPr/>
        </p:nvSpPr>
        <p:spPr>
          <a:xfrm>
            <a:off x="288457" y="4086409"/>
            <a:ext cx="661457" cy="176463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Shape 332">
            <a:extLst>
              <a:ext uri="{FF2B5EF4-FFF2-40B4-BE49-F238E27FC236}">
                <a16:creationId xmlns:a16="http://schemas.microsoft.com/office/drawing/2014/main" id="{D9D349D1-0004-4168-BCF9-55D1C60F789F}"/>
              </a:ext>
            </a:extLst>
          </p:cNvPr>
          <p:cNvSpPr txBox="1"/>
          <p:nvPr/>
        </p:nvSpPr>
        <p:spPr>
          <a:xfrm>
            <a:off x="2380602" y="1346685"/>
            <a:ext cx="23229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選擇資料夾</a:t>
            </a:r>
          </a:p>
        </p:txBody>
      </p:sp>
      <p:sp>
        <p:nvSpPr>
          <p:cNvPr id="28" name="Shape 333">
            <a:extLst>
              <a:ext uri="{FF2B5EF4-FFF2-40B4-BE49-F238E27FC236}">
                <a16:creationId xmlns:a16="http://schemas.microsoft.com/office/drawing/2014/main" id="{5D27C03A-34D5-469E-8329-D08406AFA9D9}"/>
              </a:ext>
            </a:extLst>
          </p:cNvPr>
          <p:cNvSpPr txBox="1"/>
          <p:nvPr/>
        </p:nvSpPr>
        <p:spPr>
          <a:xfrm>
            <a:off x="4963297" y="1396467"/>
            <a:ext cx="23229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rgbClr val="FF33B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設定規則</a:t>
            </a:r>
            <a:endParaRPr b="1">
              <a:solidFill>
                <a:srgbClr val="FF33B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" name="Shape 334">
            <a:extLst>
              <a:ext uri="{FF2B5EF4-FFF2-40B4-BE49-F238E27FC236}">
                <a16:creationId xmlns:a16="http://schemas.microsoft.com/office/drawing/2014/main" id="{D528D100-3526-454E-91FF-F3C636B62560}"/>
              </a:ext>
            </a:extLst>
          </p:cNvPr>
          <p:cNvSpPr txBox="1"/>
          <p:nvPr/>
        </p:nvSpPr>
        <p:spPr>
          <a:xfrm>
            <a:off x="7089425" y="1396467"/>
            <a:ext cx="23229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rgbClr val="FF33B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預覽</a:t>
            </a:r>
            <a:endParaRPr b="1">
              <a:solidFill>
                <a:srgbClr val="FF33B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54975A6A-E555-4CAA-929B-F598157CB9AB}"/>
              </a:ext>
            </a:extLst>
          </p:cNvPr>
          <p:cNvSpPr/>
          <p:nvPr/>
        </p:nvSpPr>
        <p:spPr>
          <a:xfrm>
            <a:off x="59085" y="859801"/>
            <a:ext cx="18261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整理資料夾內歌曲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6B4AA9F-BC98-4735-A659-D68A10EC87A7}"/>
              </a:ext>
            </a:extLst>
          </p:cNvPr>
          <p:cNvSpPr/>
          <p:nvPr/>
        </p:nvSpPr>
        <p:spPr>
          <a:xfrm>
            <a:off x="4318454" y="859205"/>
            <a:ext cx="1800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1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三步驟匯入歌曲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2BC2E2D5-68AD-41A0-BC2F-DFED7B653E17}"/>
              </a:ext>
            </a:extLst>
          </p:cNvPr>
          <p:cNvSpPr/>
          <p:nvPr/>
        </p:nvSpPr>
        <p:spPr>
          <a:xfrm>
            <a:off x="59085" y="1437680"/>
            <a:ext cx="23391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資料夾內歌曲檔名格式一致</a:t>
            </a:r>
          </a:p>
        </p:txBody>
      </p:sp>
      <p:sp>
        <p:nvSpPr>
          <p:cNvPr id="35" name="Shape 364">
            <a:extLst>
              <a:ext uri="{FF2B5EF4-FFF2-40B4-BE49-F238E27FC236}">
                <a16:creationId xmlns:a16="http://schemas.microsoft.com/office/drawing/2014/main" id="{02B4EAA6-A105-4B92-990A-AAC2E16A2AFE}"/>
              </a:ext>
            </a:extLst>
          </p:cNvPr>
          <p:cNvSpPr txBox="1"/>
          <p:nvPr/>
        </p:nvSpPr>
        <p:spPr>
          <a:xfrm>
            <a:off x="4923425" y="3180008"/>
            <a:ext cx="3198600" cy="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>
                <a:latin typeface="Microsoft JhengHei"/>
                <a:ea typeface="Microsoft JhengHei"/>
                <a:cs typeface="Microsoft JhengHei"/>
                <a:sym typeface="Microsoft JhengHei"/>
              </a:rPr>
              <a:t>任一</a:t>
            </a:r>
            <a:r>
              <a:rPr lang="af-ZA" altLang="zh-TW" sz="2000" b="1"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altLang="en-US" sz="2000" b="1">
                <a:latin typeface="Microsoft JhengHei"/>
                <a:ea typeface="Microsoft JhengHei"/>
                <a:cs typeface="Microsoft JhengHei"/>
                <a:sym typeface="Microsoft JhengHei"/>
              </a:rPr>
              <a:t>共用資料夾皆是匯入歌曲的來源 </a:t>
            </a:r>
            <a:endParaRPr lang="zh-TW" altLang="en-US" sz="2000" b="1"/>
          </a:p>
        </p:txBody>
      </p:sp>
      <p:sp>
        <p:nvSpPr>
          <p:cNvPr id="36" name="Shape 368">
            <a:extLst>
              <a:ext uri="{FF2B5EF4-FFF2-40B4-BE49-F238E27FC236}">
                <a16:creationId xmlns:a16="http://schemas.microsoft.com/office/drawing/2014/main" id="{F3C94C6C-935D-4048-81E5-EDAF69C190D1}"/>
              </a:ext>
            </a:extLst>
          </p:cNvPr>
          <p:cNvSpPr txBox="1"/>
          <p:nvPr/>
        </p:nvSpPr>
        <p:spPr>
          <a:xfrm>
            <a:off x="4923425" y="3844061"/>
            <a:ext cx="2975100" cy="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可勾選是否要包含子資料夾</a:t>
            </a:r>
            <a:endParaRPr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BBF6DF6E-EE7A-46E7-9188-5F95C18D9D2C}"/>
              </a:ext>
            </a:extLst>
          </p:cNvPr>
          <p:cNvGrpSpPr/>
          <p:nvPr/>
        </p:nvGrpSpPr>
        <p:grpSpPr>
          <a:xfrm>
            <a:off x="112867" y="2061373"/>
            <a:ext cx="4590635" cy="2755370"/>
            <a:chOff x="-19050" y="2061373"/>
            <a:chExt cx="4590635" cy="27553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F3AF80AF-BD3C-4A6C-A0F8-2AE863D52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9050" y="2061373"/>
              <a:ext cx="4590635" cy="275537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5A80572-6827-4779-8599-AACF2D37290A}"/>
                </a:ext>
              </a:extLst>
            </p:cNvPr>
            <p:cNvSpPr/>
            <p:nvPr/>
          </p:nvSpPr>
          <p:spPr>
            <a:xfrm>
              <a:off x="278932" y="3981450"/>
              <a:ext cx="787868" cy="243322"/>
            </a:xfrm>
            <a:prstGeom prst="rect">
              <a:avLst/>
            </a:prstGeom>
            <a:noFill/>
            <a:ln w="12700">
              <a:solidFill>
                <a:srgbClr val="FF33B7">
                  <a:alpha val="99000"/>
                </a:srgbClr>
              </a:solidFill>
            </a:ln>
            <a:effectLst>
              <a:glow rad="63500">
                <a:srgbClr val="FF33B7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9" name="Shape 319">
            <a:extLst>
              <a:ext uri="{FF2B5EF4-FFF2-40B4-BE49-F238E27FC236}">
                <a16:creationId xmlns:a16="http://schemas.microsoft.com/office/drawing/2014/main" id="{98E6F716-AAE9-47DE-9204-20C339B7475D}"/>
              </a:ext>
            </a:extLst>
          </p:cNvPr>
          <p:cNvSpPr txBox="1">
            <a:spLocks/>
          </p:cNvSpPr>
          <p:nvPr/>
        </p:nvSpPr>
        <p:spPr>
          <a:xfrm>
            <a:off x="131530" y="3162"/>
            <a:ext cx="3671727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4200" b="1">
                <a:solidFill>
                  <a:srgbClr val="440C3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簡易匯入規則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508B556-5286-4E4F-8502-77D12B33B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84" y="2069430"/>
            <a:ext cx="5200006" cy="2784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3" name="Shape 393"/>
          <p:cNvSpPr txBox="1"/>
          <p:nvPr/>
        </p:nvSpPr>
        <p:spPr>
          <a:xfrm>
            <a:off x="5386072" y="2099446"/>
            <a:ext cx="3508545" cy="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>
                <a:latin typeface="Microsoft JhengHei"/>
                <a:ea typeface="Microsoft JhengHei"/>
                <a:cs typeface="Microsoft JhengHei"/>
                <a:sym typeface="Microsoft JhengHei"/>
              </a:rPr>
              <a:t>依您的歌曲檔名帶入匯入規則</a:t>
            </a:r>
            <a:r>
              <a:rPr lang="zh-TW" altLang="en-US" sz="200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lang="zh-TW" altLang="en-US" sz="2000"/>
          </a:p>
        </p:txBody>
      </p:sp>
      <p:sp>
        <p:nvSpPr>
          <p:cNvPr id="394" name="Shape 394"/>
          <p:cNvSpPr txBox="1"/>
          <p:nvPr/>
        </p:nvSpPr>
        <p:spPr>
          <a:xfrm>
            <a:off x="5670940" y="2713524"/>
            <a:ext cx="3351600" cy="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填入您檔名中所使用分隔歌曲資訊的</a:t>
            </a:r>
            <a:r>
              <a:rPr lang="zh-TW" altLang="en-US" sz="1800" b="1">
                <a:solidFill>
                  <a:srgbClr val="FF33B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符號</a:t>
            </a:r>
            <a:endParaRPr lang="zh-TW" altLang="en-US" b="1">
              <a:solidFill>
                <a:srgbClr val="FF33B7"/>
              </a:solidFill>
            </a:endParaRPr>
          </a:p>
        </p:txBody>
      </p:sp>
      <p:sp>
        <p:nvSpPr>
          <p:cNvPr id="398" name="Shape 398"/>
          <p:cNvSpPr txBox="1"/>
          <p:nvPr/>
        </p:nvSpPr>
        <p:spPr>
          <a:xfrm>
            <a:off x="5692760" y="3608584"/>
            <a:ext cx="2793329" cy="1406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指定方式</a:t>
            </a:r>
            <a:r>
              <a:rPr lang="en-US" altLang="zh-TW" sz="1800" b="1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: </a:t>
            </a:r>
            <a:endParaRPr lang="zh-TW" altLang="en-US" sz="1800" b="1">
              <a:solidFill>
                <a:schemeClr val="accent5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不設定</a:t>
            </a: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使用檔名中欄位</a:t>
            </a: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使用資料夾名稱</a:t>
            </a: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使用預設值</a:t>
            </a: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" name="Shape 319">
            <a:extLst>
              <a:ext uri="{FF2B5EF4-FFF2-40B4-BE49-F238E27FC236}">
                <a16:creationId xmlns:a16="http://schemas.microsoft.com/office/drawing/2014/main" id="{6876C62F-9A53-4250-BC91-C90D13B934DB}"/>
              </a:ext>
            </a:extLst>
          </p:cNvPr>
          <p:cNvSpPr txBox="1">
            <a:spLocks/>
          </p:cNvSpPr>
          <p:nvPr/>
        </p:nvSpPr>
        <p:spPr>
          <a:xfrm>
            <a:off x="131530" y="3162"/>
            <a:ext cx="3671727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4200" b="1">
                <a:solidFill>
                  <a:srgbClr val="440C3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簡易匯入規則</a:t>
            </a:r>
          </a:p>
        </p:txBody>
      </p:sp>
      <p:sp>
        <p:nvSpPr>
          <p:cNvPr id="30" name="Shape 332">
            <a:extLst>
              <a:ext uri="{FF2B5EF4-FFF2-40B4-BE49-F238E27FC236}">
                <a16:creationId xmlns:a16="http://schemas.microsoft.com/office/drawing/2014/main" id="{09821DC4-01A3-4F8C-97E7-86C03414DB26}"/>
              </a:ext>
            </a:extLst>
          </p:cNvPr>
          <p:cNvSpPr txBox="1"/>
          <p:nvPr/>
        </p:nvSpPr>
        <p:spPr>
          <a:xfrm>
            <a:off x="2380602" y="1371357"/>
            <a:ext cx="23229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>
                <a:solidFill>
                  <a:srgbClr val="FF33B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選擇資料夾</a:t>
            </a:r>
          </a:p>
        </p:txBody>
      </p:sp>
      <p:sp>
        <p:nvSpPr>
          <p:cNvPr id="32" name="Shape 334">
            <a:extLst>
              <a:ext uri="{FF2B5EF4-FFF2-40B4-BE49-F238E27FC236}">
                <a16:creationId xmlns:a16="http://schemas.microsoft.com/office/drawing/2014/main" id="{241724C6-E353-46C8-9E85-27F0C2632850}"/>
              </a:ext>
            </a:extLst>
          </p:cNvPr>
          <p:cNvSpPr txBox="1"/>
          <p:nvPr/>
        </p:nvSpPr>
        <p:spPr>
          <a:xfrm>
            <a:off x="7089425" y="1396467"/>
            <a:ext cx="23229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rgbClr val="FF33B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預覽</a:t>
            </a:r>
            <a:endParaRPr b="1">
              <a:solidFill>
                <a:srgbClr val="FF33B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AF2454ED-DC01-462C-9771-37CB518A5689}"/>
              </a:ext>
            </a:extLst>
          </p:cNvPr>
          <p:cNvSpPr/>
          <p:nvPr/>
        </p:nvSpPr>
        <p:spPr>
          <a:xfrm>
            <a:off x="59085" y="859801"/>
            <a:ext cx="18261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整理資料夾內歌曲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1CCE4506-F95C-4C74-82B9-88A99640E64A}"/>
              </a:ext>
            </a:extLst>
          </p:cNvPr>
          <p:cNvSpPr/>
          <p:nvPr/>
        </p:nvSpPr>
        <p:spPr>
          <a:xfrm>
            <a:off x="4318454" y="859205"/>
            <a:ext cx="1800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1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三步驟匯入歌曲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5CB9901C-4F02-4771-BC13-880A001780CE}"/>
              </a:ext>
            </a:extLst>
          </p:cNvPr>
          <p:cNvSpPr/>
          <p:nvPr/>
        </p:nvSpPr>
        <p:spPr>
          <a:xfrm>
            <a:off x="59085" y="1437680"/>
            <a:ext cx="23391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資料夾內歌曲檔名格式一致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3C45FA6B-9326-4234-8D93-718DF1E31E37}"/>
              </a:ext>
            </a:extLst>
          </p:cNvPr>
          <p:cNvSpPr/>
          <p:nvPr/>
        </p:nvSpPr>
        <p:spPr>
          <a:xfrm>
            <a:off x="295275" y="2665569"/>
            <a:ext cx="4769467" cy="472264"/>
          </a:xfrm>
          <a:prstGeom prst="rect">
            <a:avLst/>
          </a:prstGeom>
          <a:noFill/>
          <a:ln w="12700">
            <a:solidFill>
              <a:srgbClr val="FF33B7">
                <a:alpha val="99000"/>
              </a:srgbClr>
            </a:solidFill>
          </a:ln>
          <a:effectLst>
            <a:glow rad="63500">
              <a:srgbClr val="FF33B7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89FC01A8-0460-4781-B692-96F8EE0754BC}"/>
              </a:ext>
            </a:extLst>
          </p:cNvPr>
          <p:cNvSpPr/>
          <p:nvPr/>
        </p:nvSpPr>
        <p:spPr>
          <a:xfrm>
            <a:off x="295275" y="3177270"/>
            <a:ext cx="4769467" cy="1247123"/>
          </a:xfrm>
          <a:prstGeom prst="rect">
            <a:avLst/>
          </a:prstGeom>
          <a:noFill/>
          <a:ln w="12700">
            <a:solidFill>
              <a:srgbClr val="00FFFF">
                <a:alpha val="99000"/>
              </a:srgbClr>
            </a:solidFill>
          </a:ln>
          <a:effectLst>
            <a:glow rad="63500">
              <a:schemeClr val="accent5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4AD64880-4569-4F9C-B2C5-EA1EF0432102}"/>
              </a:ext>
            </a:extLst>
          </p:cNvPr>
          <p:cNvSpPr/>
          <p:nvPr/>
        </p:nvSpPr>
        <p:spPr>
          <a:xfrm>
            <a:off x="5064740" y="2814154"/>
            <a:ext cx="594144" cy="298520"/>
          </a:xfrm>
          <a:prstGeom prst="rightArrow">
            <a:avLst/>
          </a:prstGeom>
          <a:solidFill>
            <a:srgbClr val="FF3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箭號: 向右 47">
            <a:extLst>
              <a:ext uri="{FF2B5EF4-FFF2-40B4-BE49-F238E27FC236}">
                <a16:creationId xmlns:a16="http://schemas.microsoft.com/office/drawing/2014/main" id="{3FC3C3DE-2C82-494B-8DE0-73113FD64306}"/>
              </a:ext>
            </a:extLst>
          </p:cNvPr>
          <p:cNvSpPr/>
          <p:nvPr/>
        </p:nvSpPr>
        <p:spPr>
          <a:xfrm>
            <a:off x="5064740" y="3611986"/>
            <a:ext cx="594144" cy="298520"/>
          </a:xfrm>
          <a:prstGeom prst="rightArrow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Shape 333">
            <a:extLst>
              <a:ext uri="{FF2B5EF4-FFF2-40B4-BE49-F238E27FC236}">
                <a16:creationId xmlns:a16="http://schemas.microsoft.com/office/drawing/2014/main" id="{DCBF61C5-3893-4F91-B2BD-FACE06A98A11}"/>
              </a:ext>
            </a:extLst>
          </p:cNvPr>
          <p:cNvSpPr txBox="1"/>
          <p:nvPr/>
        </p:nvSpPr>
        <p:spPr>
          <a:xfrm>
            <a:off x="4926932" y="1325596"/>
            <a:ext cx="2322900" cy="2898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設定規則</a:t>
            </a:r>
            <a:endParaRPr sz="20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 txBox="1"/>
          <p:nvPr/>
        </p:nvSpPr>
        <p:spPr>
          <a:xfrm>
            <a:off x="5086396" y="2538248"/>
            <a:ext cx="3987266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檔名: </a:t>
            </a:r>
            <a:r>
              <a:rPr lang="zh-TW" sz="1700">
                <a:latin typeface="Microsoft JhengHei"/>
                <a:ea typeface="Microsoft JhengHei"/>
                <a:cs typeface="Microsoft JhengHei"/>
                <a:sym typeface="Microsoft JhengHei"/>
              </a:rPr>
              <a:t>Claire</a:t>
            </a:r>
            <a:r>
              <a:rPr lang="zh-TW" sz="1700" b="1">
                <a:solidFill>
                  <a:srgbClr val="FF33B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&amp;</a:t>
            </a:r>
            <a:r>
              <a:rPr lang="zh-TW" sz="1700">
                <a:latin typeface="Microsoft JhengHei"/>
                <a:ea typeface="Microsoft JhengHei"/>
                <a:cs typeface="Microsoft JhengHei"/>
                <a:sym typeface="Microsoft JhengHei"/>
              </a:rPr>
              <a:t>Joyce</a:t>
            </a:r>
            <a:r>
              <a:rPr lang="zh-TW" sz="1700" b="1">
                <a:solidFill>
                  <a:srgbClr val="FF33B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sz="1700">
                <a:latin typeface="Microsoft JhengHei"/>
                <a:ea typeface="Microsoft JhengHei"/>
                <a:cs typeface="Microsoft JhengHei"/>
                <a:sym typeface="Microsoft JhengHei"/>
              </a:rPr>
              <a:t>對面的男孩看過來</a:t>
            </a:r>
            <a:r>
              <a:rPr lang="zh-TW" sz="1700" b="1">
                <a:solidFill>
                  <a:srgbClr val="FF33B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sz="1700">
                <a:latin typeface="Microsoft JhengHei"/>
                <a:ea typeface="Microsoft JhengHei"/>
                <a:cs typeface="Microsoft JhengHei"/>
                <a:sym typeface="Microsoft JhengHei"/>
              </a:rPr>
              <a:t>國語</a:t>
            </a:r>
            <a:r>
              <a:rPr lang="zh-TW" sz="1700" b="1">
                <a:solidFill>
                  <a:srgbClr val="FF33B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sz="1700">
                <a:latin typeface="Microsoft JhengHei"/>
                <a:ea typeface="Microsoft JhengHei"/>
                <a:cs typeface="Microsoft JhengHei"/>
                <a:sym typeface="Microsoft JhengHei"/>
              </a:rPr>
              <a:t>團體組合</a:t>
            </a:r>
            <a:r>
              <a:rPr lang="zh-TW" sz="1700" b="1">
                <a:solidFill>
                  <a:srgbClr val="FF33B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sz="1700">
                <a:latin typeface="Microsoft JhengHei"/>
                <a:ea typeface="Microsoft JhengHei"/>
                <a:cs typeface="Microsoft JhengHei"/>
                <a:sym typeface="Microsoft JhengHei"/>
              </a:rPr>
              <a:t>流行</a:t>
            </a:r>
            <a:r>
              <a:rPr lang="zh-TW" sz="1700" b="1">
                <a:solidFill>
                  <a:srgbClr val="FF33B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sz="1700">
                <a:latin typeface="Microsoft JhengHei"/>
                <a:ea typeface="Microsoft JhengHei"/>
                <a:cs typeface="Microsoft JhengHei"/>
                <a:sym typeface="Microsoft JhengHei"/>
              </a:rPr>
              <a:t>L.mkv</a:t>
            </a: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endParaRPr/>
          </a:p>
        </p:txBody>
      </p:sp>
      <p:sp>
        <p:nvSpPr>
          <p:cNvPr id="426" name="Shape 426"/>
          <p:cNvSpPr txBox="1"/>
          <p:nvPr/>
        </p:nvSpPr>
        <p:spPr>
          <a:xfrm>
            <a:off x="5086396" y="3356648"/>
            <a:ext cx="3882300" cy="13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資料欄位分隔符號:</a:t>
            </a:r>
            <a:r>
              <a:rPr lang="zh-TW" sz="1800" b="1">
                <a:solidFill>
                  <a:srgbClr val="CC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solidFill>
                  <a:srgbClr val="FF33B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endParaRPr lang="zh-TW" altLang="en-US" sz="1800" b="1">
              <a:solidFill>
                <a:srgbClr val="FF33B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歌手分隔符號: </a:t>
            </a:r>
            <a:r>
              <a:rPr lang="en-US" altLang="zh-TW" sz="1800" b="1">
                <a:solidFill>
                  <a:srgbClr val="FF33B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&amp;</a:t>
            </a:r>
            <a:endParaRPr lang="zh-TW" altLang="en-US" sz="1800" b="1">
              <a:solidFill>
                <a:srgbClr val="FF33B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指定方式: </a:t>
            </a:r>
            <a:r>
              <a:rPr lang="zh-TW" sz="1800" b="1">
                <a:solidFill>
                  <a:srgbClr val="0097A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使用檔名中欄位</a:t>
            </a:r>
            <a:r>
              <a:rPr lang="zh-TW" sz="1800">
                <a:solidFill>
                  <a:srgbClr val="FF33B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將檔名的資訊依序帶入各項目</a:t>
            </a: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27" name="Shape 427"/>
          <p:cNvSpPr txBox="1"/>
          <p:nvPr/>
        </p:nvSpPr>
        <p:spPr>
          <a:xfrm>
            <a:off x="5086396" y="2155005"/>
            <a:ext cx="7341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>
                <a:solidFill>
                  <a:srgbClr val="FF33B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舉例</a:t>
            </a:r>
            <a:endParaRPr lang="zh-TW" altLang="en-US" sz="2000">
              <a:solidFill>
                <a:srgbClr val="FF33B7"/>
              </a:solidFill>
            </a:endParaRPr>
          </a:p>
        </p:txBody>
      </p:sp>
      <p:sp>
        <p:nvSpPr>
          <p:cNvPr id="29" name="Shape 332">
            <a:extLst>
              <a:ext uri="{FF2B5EF4-FFF2-40B4-BE49-F238E27FC236}">
                <a16:creationId xmlns:a16="http://schemas.microsoft.com/office/drawing/2014/main" id="{B76CB9DE-D374-4B2F-838F-752343433557}"/>
              </a:ext>
            </a:extLst>
          </p:cNvPr>
          <p:cNvSpPr txBox="1"/>
          <p:nvPr/>
        </p:nvSpPr>
        <p:spPr>
          <a:xfrm>
            <a:off x="2380602" y="1371357"/>
            <a:ext cx="23229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rgbClr val="FF33B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選擇資料夾</a:t>
            </a:r>
            <a:endParaRPr b="1">
              <a:solidFill>
                <a:srgbClr val="FF33B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" name="Shape 333">
            <a:extLst>
              <a:ext uri="{FF2B5EF4-FFF2-40B4-BE49-F238E27FC236}">
                <a16:creationId xmlns:a16="http://schemas.microsoft.com/office/drawing/2014/main" id="{A0D93BAB-EABD-42EB-8F96-BAB382F9B51C}"/>
              </a:ext>
            </a:extLst>
          </p:cNvPr>
          <p:cNvSpPr txBox="1"/>
          <p:nvPr/>
        </p:nvSpPr>
        <p:spPr>
          <a:xfrm>
            <a:off x="4926932" y="1325596"/>
            <a:ext cx="2322900" cy="2898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設定規則</a:t>
            </a:r>
            <a:endParaRPr sz="20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" name="Shape 334">
            <a:extLst>
              <a:ext uri="{FF2B5EF4-FFF2-40B4-BE49-F238E27FC236}">
                <a16:creationId xmlns:a16="http://schemas.microsoft.com/office/drawing/2014/main" id="{F0D21143-BC62-4182-A5A7-07496C926C13}"/>
              </a:ext>
            </a:extLst>
          </p:cNvPr>
          <p:cNvSpPr txBox="1"/>
          <p:nvPr/>
        </p:nvSpPr>
        <p:spPr>
          <a:xfrm>
            <a:off x="7089425" y="1396467"/>
            <a:ext cx="23229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rgbClr val="FF33B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預覽</a:t>
            </a:r>
            <a:endParaRPr b="1">
              <a:solidFill>
                <a:srgbClr val="FF33B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F7ED7509-EF54-4B5A-A6F1-33DB383DF7D2}"/>
              </a:ext>
            </a:extLst>
          </p:cNvPr>
          <p:cNvSpPr/>
          <p:nvPr/>
        </p:nvSpPr>
        <p:spPr>
          <a:xfrm>
            <a:off x="59085" y="859801"/>
            <a:ext cx="18261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整理資料夾內歌曲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1F2C1E01-C0DA-433B-9189-DF97A86A5E17}"/>
              </a:ext>
            </a:extLst>
          </p:cNvPr>
          <p:cNvSpPr/>
          <p:nvPr/>
        </p:nvSpPr>
        <p:spPr>
          <a:xfrm>
            <a:off x="4318454" y="859205"/>
            <a:ext cx="1800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1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三步驟匯入歌曲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5A64959F-6733-4BFC-A956-1EB59578A6D8}"/>
              </a:ext>
            </a:extLst>
          </p:cNvPr>
          <p:cNvSpPr/>
          <p:nvPr/>
        </p:nvSpPr>
        <p:spPr>
          <a:xfrm>
            <a:off x="59085" y="1437680"/>
            <a:ext cx="23391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資料夾內歌曲檔名格式一致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88E0FE3-D302-468E-9F6D-7A27A3647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8" y="2036331"/>
            <a:ext cx="4786565" cy="2798085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3775C69C-5908-46C9-A24B-B822FADE120D}"/>
              </a:ext>
            </a:extLst>
          </p:cNvPr>
          <p:cNvSpPr/>
          <p:nvPr/>
        </p:nvSpPr>
        <p:spPr>
          <a:xfrm>
            <a:off x="131531" y="2627641"/>
            <a:ext cx="4600947" cy="1678451"/>
          </a:xfrm>
          <a:prstGeom prst="rect">
            <a:avLst/>
          </a:prstGeom>
          <a:noFill/>
          <a:ln w="12700">
            <a:solidFill>
              <a:srgbClr val="FF33B7">
                <a:alpha val="99000"/>
              </a:srgbClr>
            </a:solidFill>
          </a:ln>
          <a:effectLst>
            <a:glow rad="63500">
              <a:srgbClr val="FF33B7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Shape 319">
            <a:extLst>
              <a:ext uri="{FF2B5EF4-FFF2-40B4-BE49-F238E27FC236}">
                <a16:creationId xmlns:a16="http://schemas.microsoft.com/office/drawing/2014/main" id="{68123DA3-CB86-4610-9669-058107513265}"/>
              </a:ext>
            </a:extLst>
          </p:cNvPr>
          <p:cNvSpPr txBox="1">
            <a:spLocks/>
          </p:cNvSpPr>
          <p:nvPr/>
        </p:nvSpPr>
        <p:spPr>
          <a:xfrm>
            <a:off x="131530" y="3162"/>
            <a:ext cx="3671727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4200" b="1">
                <a:solidFill>
                  <a:srgbClr val="440C3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簡易匯入規則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1">
            <a:extLst>
              <a:ext uri="{FF2B5EF4-FFF2-40B4-BE49-F238E27FC236}">
                <a16:creationId xmlns:a16="http://schemas.microsoft.com/office/drawing/2014/main" id="{6EE02A40-2AE6-4F5E-99FE-23CBDB7642EB}"/>
              </a:ext>
            </a:extLst>
          </p:cNvPr>
          <p:cNvSpPr txBox="1"/>
          <p:nvPr/>
        </p:nvSpPr>
        <p:spPr>
          <a:xfrm>
            <a:off x="3362207" y="3250101"/>
            <a:ext cx="2585803" cy="514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sz="3200" b="1" err="1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</a:rPr>
              <a:t>OceanKTV</a:t>
            </a:r>
            <a:endParaRPr lang="en-US" altLang="zh-TW" sz="3200" b="1">
              <a:solidFill>
                <a:schemeClr val="bg2">
                  <a:lumMod val="50000"/>
                </a:schemeClr>
              </a:solidFill>
              <a:latin typeface="Microsoft JhengHei"/>
              <a:ea typeface="Microsoft JhengHei"/>
              <a:cs typeface="Microsoft JhengHei"/>
            </a:endParaRPr>
          </a:p>
          <a:p>
            <a:r>
              <a:rPr lang="zh-TW" altLang="en-US" sz="3000" b="1" spc="1500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</a:rPr>
              <a:t>快速上手</a:t>
            </a:r>
            <a:endParaRPr lang="zh-TW" altLang="en-US" sz="3000" spc="1500">
              <a:solidFill>
                <a:schemeClr val="bg2">
                  <a:lumMod val="50000"/>
                </a:schemeClr>
              </a:solidFill>
              <a:latin typeface="Microsoft JhengHei"/>
              <a:ea typeface="Microsoft JhengHei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1835731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Shape 4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210" y="2065862"/>
            <a:ext cx="4873501" cy="2775858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Shape 453"/>
          <p:cNvSpPr txBox="1"/>
          <p:nvPr/>
        </p:nvSpPr>
        <p:spPr>
          <a:xfrm>
            <a:off x="5178839" y="2253274"/>
            <a:ext cx="3531465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>
                <a:latin typeface="Microsoft JhengHei"/>
                <a:ea typeface="Microsoft JhengHei"/>
                <a:cs typeface="Microsoft JhengHei"/>
                <a:sym typeface="Microsoft JhengHei"/>
              </a:rPr>
              <a:t>於預覽頁看各匯入歌曲的資訊是否帶入正確</a:t>
            </a:r>
            <a:r>
              <a:rPr lang="zh-TW" altLang="en-US" sz="200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lang="zh-TW" altLang="en-US" sz="2000"/>
          </a:p>
        </p:txBody>
      </p:sp>
      <p:sp>
        <p:nvSpPr>
          <p:cNvPr id="454" name="Shape 454"/>
          <p:cNvSpPr txBox="1"/>
          <p:nvPr/>
        </p:nvSpPr>
        <p:spPr>
          <a:xfrm>
            <a:off x="5540085" y="3073708"/>
            <a:ext cx="2265300" cy="6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直接點選以修改資訊</a:t>
            </a:r>
            <a:endParaRPr/>
          </a:p>
        </p:txBody>
      </p:sp>
      <p:sp>
        <p:nvSpPr>
          <p:cNvPr id="29" name="Shape 332">
            <a:extLst>
              <a:ext uri="{FF2B5EF4-FFF2-40B4-BE49-F238E27FC236}">
                <a16:creationId xmlns:a16="http://schemas.microsoft.com/office/drawing/2014/main" id="{4F1FBA4E-0512-4DBA-BAA9-8BD175420534}"/>
              </a:ext>
            </a:extLst>
          </p:cNvPr>
          <p:cNvSpPr txBox="1"/>
          <p:nvPr/>
        </p:nvSpPr>
        <p:spPr>
          <a:xfrm>
            <a:off x="2380602" y="1396467"/>
            <a:ext cx="23229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rgbClr val="FF33B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選擇資料夾</a:t>
            </a:r>
            <a:endParaRPr b="1">
              <a:solidFill>
                <a:srgbClr val="FF33B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" name="Shape 334">
            <a:extLst>
              <a:ext uri="{FF2B5EF4-FFF2-40B4-BE49-F238E27FC236}">
                <a16:creationId xmlns:a16="http://schemas.microsoft.com/office/drawing/2014/main" id="{83C8279C-7B64-4DD1-9ED6-49B1CB3DE00F}"/>
              </a:ext>
            </a:extLst>
          </p:cNvPr>
          <p:cNvSpPr txBox="1"/>
          <p:nvPr/>
        </p:nvSpPr>
        <p:spPr>
          <a:xfrm>
            <a:off x="7083674" y="1348798"/>
            <a:ext cx="23229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預覽</a:t>
            </a:r>
            <a:endParaRPr sz="20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4E4B3C5-F096-45C6-93E1-DFFB152883FA}"/>
              </a:ext>
            </a:extLst>
          </p:cNvPr>
          <p:cNvSpPr/>
          <p:nvPr/>
        </p:nvSpPr>
        <p:spPr>
          <a:xfrm>
            <a:off x="59085" y="859801"/>
            <a:ext cx="18261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整理資料夾內歌曲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DDB74CA0-CD66-419E-A41A-572563611775}"/>
              </a:ext>
            </a:extLst>
          </p:cNvPr>
          <p:cNvSpPr/>
          <p:nvPr/>
        </p:nvSpPr>
        <p:spPr>
          <a:xfrm>
            <a:off x="4318454" y="859205"/>
            <a:ext cx="1800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1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三步驟匯入歌曲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E17D4F04-C77A-4083-A5E7-E86B05832158}"/>
              </a:ext>
            </a:extLst>
          </p:cNvPr>
          <p:cNvSpPr/>
          <p:nvPr/>
        </p:nvSpPr>
        <p:spPr>
          <a:xfrm>
            <a:off x="59085" y="1437680"/>
            <a:ext cx="23391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資料夾內歌曲檔名格式一致</a:t>
            </a:r>
          </a:p>
        </p:txBody>
      </p:sp>
      <p:sp>
        <p:nvSpPr>
          <p:cNvPr id="34" name="Shape 333">
            <a:extLst>
              <a:ext uri="{FF2B5EF4-FFF2-40B4-BE49-F238E27FC236}">
                <a16:creationId xmlns:a16="http://schemas.microsoft.com/office/drawing/2014/main" id="{F9E5201B-BE6F-42B4-A47D-8D27961553AA}"/>
              </a:ext>
            </a:extLst>
          </p:cNvPr>
          <p:cNvSpPr txBox="1"/>
          <p:nvPr/>
        </p:nvSpPr>
        <p:spPr>
          <a:xfrm>
            <a:off x="4963297" y="1396467"/>
            <a:ext cx="23229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rgbClr val="FF33B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設定規則</a:t>
            </a:r>
            <a:endParaRPr b="1">
              <a:solidFill>
                <a:srgbClr val="FF33B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9E0D22C5-5CA8-45D1-9876-CF56945918E6}"/>
              </a:ext>
            </a:extLst>
          </p:cNvPr>
          <p:cNvSpPr/>
          <p:nvPr/>
        </p:nvSpPr>
        <p:spPr>
          <a:xfrm>
            <a:off x="3280787" y="3334265"/>
            <a:ext cx="1107955" cy="175393"/>
          </a:xfrm>
          <a:prstGeom prst="rect">
            <a:avLst/>
          </a:prstGeom>
          <a:noFill/>
          <a:ln w="12700">
            <a:solidFill>
              <a:srgbClr val="FF33B7">
                <a:alpha val="99000"/>
              </a:srgbClr>
            </a:solidFill>
          </a:ln>
          <a:effectLst>
            <a:glow rad="63500">
              <a:srgbClr val="FF33B7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箭號: 向右 35">
            <a:extLst>
              <a:ext uri="{FF2B5EF4-FFF2-40B4-BE49-F238E27FC236}">
                <a16:creationId xmlns:a16="http://schemas.microsoft.com/office/drawing/2014/main" id="{D953C323-210D-4132-BD95-90A6CF024E4F}"/>
              </a:ext>
            </a:extLst>
          </p:cNvPr>
          <p:cNvSpPr/>
          <p:nvPr/>
        </p:nvSpPr>
        <p:spPr>
          <a:xfrm>
            <a:off x="4387684" y="3271078"/>
            <a:ext cx="1151247" cy="298520"/>
          </a:xfrm>
          <a:prstGeom prst="rightArrow">
            <a:avLst/>
          </a:prstGeom>
          <a:solidFill>
            <a:srgbClr val="FF3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Shape 319">
            <a:extLst>
              <a:ext uri="{FF2B5EF4-FFF2-40B4-BE49-F238E27FC236}">
                <a16:creationId xmlns:a16="http://schemas.microsoft.com/office/drawing/2014/main" id="{D03EF3F3-F5BC-4A64-A1BF-2F15F6564399}"/>
              </a:ext>
            </a:extLst>
          </p:cNvPr>
          <p:cNvSpPr txBox="1">
            <a:spLocks/>
          </p:cNvSpPr>
          <p:nvPr/>
        </p:nvSpPr>
        <p:spPr>
          <a:xfrm>
            <a:off x="131530" y="3162"/>
            <a:ext cx="3671727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4200" b="1">
                <a:solidFill>
                  <a:srgbClr val="440C3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簡易匯入規則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 txBox="1">
            <a:spLocks noGrp="1"/>
          </p:cNvSpPr>
          <p:nvPr>
            <p:ph type="title" idx="4294967295"/>
          </p:nvPr>
        </p:nvSpPr>
        <p:spPr>
          <a:xfrm>
            <a:off x="3487667" y="2337151"/>
            <a:ext cx="5300283" cy="11858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8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我無法使用</a:t>
            </a:r>
            <a:r>
              <a:rPr lang="af-ZA" altLang="zh-TW" sz="38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OceanKTV</a:t>
            </a:r>
            <a:r>
              <a:rPr lang="zh-TW" altLang="en-US" sz="38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唱歌了嗎？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63284EC-2951-4548-B9F0-C6566836A10C}"/>
              </a:ext>
            </a:extLst>
          </p:cNvPr>
          <p:cNvSpPr/>
          <p:nvPr/>
        </p:nvSpPr>
        <p:spPr>
          <a:xfrm>
            <a:off x="3390563" y="1244516"/>
            <a:ext cx="391645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4200" b="1">
                <a:solidFill>
                  <a:srgbClr val="BE12C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我沒有KTV歌曲</a:t>
            </a:r>
            <a:endParaRPr lang="zh-TW" altLang="en-US" sz="4200">
              <a:solidFill>
                <a:srgbClr val="BE12C3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title"/>
          </p:nvPr>
        </p:nvSpPr>
        <p:spPr>
          <a:xfrm>
            <a:off x="278790" y="89086"/>
            <a:ext cx="6413324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沒有KTV歌曲也不用擔心！</a:t>
            </a:r>
            <a:endParaRPr lang="zh-TW" altLang="en-US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70" name="Shape 470"/>
          <p:cNvSpPr txBox="1"/>
          <p:nvPr/>
        </p:nvSpPr>
        <p:spPr>
          <a:xfrm>
            <a:off x="191315" y="813703"/>
            <a:ext cx="696150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>
              <a:lnSpc>
                <a:spcPct val="115000"/>
              </a:lnSpc>
              <a:buSzPts val="1800"/>
            </a:pPr>
            <a:r>
              <a:rPr lang="zh-TW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於OceanKTV [管理]頁面中</a:t>
            </a:r>
            <a:r>
              <a:rPr lang="zh-TW" altLang="en-US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的</a:t>
            </a:r>
            <a:r>
              <a:rPr lang="zh-TW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搜尋</a:t>
            </a:r>
            <a:r>
              <a:rPr lang="zh-TW" altLang="en-US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欄位內輸入關鍵字，即能快速尋找</a:t>
            </a:r>
            <a:r>
              <a:rPr lang="af-ZA" altLang="zh-TW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YouTube™ </a:t>
            </a:r>
            <a:r>
              <a:rPr lang="zh-TW" altLang="en-US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平台上的相關歌曲及播放清單 </a:t>
            </a:r>
          </a:p>
        </p:txBody>
      </p:sp>
      <p:pic>
        <p:nvPicPr>
          <p:cNvPr id="471" name="Shape 4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7735" y="1560998"/>
            <a:ext cx="6504427" cy="3167351"/>
          </a:xfrm>
          <a:prstGeom prst="rect">
            <a:avLst/>
          </a:prstGeom>
          <a:noFill/>
          <a:ln>
            <a:noFill/>
          </a:ln>
          <a:effectLst>
            <a:reflection blurRad="38100" stA="52000" endA="300" endPos="9000" dir="5400000" sy="-100000" algn="bl" rotWithShape="0"/>
          </a:effectLst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15D60B4F-762F-4556-AA63-C94D6C0131B1}"/>
              </a:ext>
            </a:extLst>
          </p:cNvPr>
          <p:cNvGrpSpPr/>
          <p:nvPr/>
        </p:nvGrpSpPr>
        <p:grpSpPr>
          <a:xfrm>
            <a:off x="4793831" y="4409031"/>
            <a:ext cx="2775569" cy="323221"/>
            <a:chOff x="6085210" y="1968137"/>
            <a:chExt cx="2775569" cy="323221"/>
          </a:xfrm>
        </p:grpSpPr>
        <p:sp>
          <p:nvSpPr>
            <p:cNvPr id="2" name="矩形: 圓角 1">
              <a:extLst>
                <a:ext uri="{FF2B5EF4-FFF2-40B4-BE49-F238E27FC236}">
                  <a16:creationId xmlns:a16="http://schemas.microsoft.com/office/drawing/2014/main" id="{2C995643-96C3-4C7D-8FB0-EA7A9A415235}"/>
                </a:ext>
              </a:extLst>
            </p:cNvPr>
            <p:cNvSpPr/>
            <p:nvPr/>
          </p:nvSpPr>
          <p:spPr>
            <a:xfrm>
              <a:off x="6085210" y="1979310"/>
              <a:ext cx="2775569" cy="312048"/>
            </a:xfrm>
            <a:prstGeom prst="roundRect">
              <a:avLst/>
            </a:prstGeom>
            <a:solidFill>
              <a:srgbClr val="713B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0315299F-A030-4FDE-9067-05F55C8098EF}"/>
                </a:ext>
              </a:extLst>
            </p:cNvPr>
            <p:cNvSpPr/>
            <p:nvPr/>
          </p:nvSpPr>
          <p:spPr>
            <a:xfrm>
              <a:off x="6278021" y="1968137"/>
              <a:ext cx="2582758" cy="3193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15000"/>
                </a:lnSpc>
                <a:spcAft>
                  <a:spcPts val="1600"/>
                </a:spcAft>
              </a:pPr>
              <a:r>
                <a:rPr lang="zh-TW" altLang="en-US" b="1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建議</a:t>
              </a:r>
              <a:r>
                <a:rPr lang="en-US" altLang="zh-TW" b="1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: </a:t>
              </a:r>
              <a:r>
                <a:rPr lang="zh-TW" altLang="en-US" b="1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可於關鍵字後加上</a:t>
              </a:r>
              <a:r>
                <a:rPr lang="en-US" altLang="zh-TW" b="1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"KTV"</a:t>
              </a:r>
              <a:endParaRPr lang="zh-TW" altLang="en-US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 txBox="1">
            <a:spLocks noGrp="1"/>
          </p:cNvSpPr>
          <p:nvPr>
            <p:ph type="title"/>
          </p:nvPr>
        </p:nvSpPr>
        <p:spPr>
          <a:xfrm>
            <a:off x="245981" y="182040"/>
            <a:ext cx="7110928" cy="6407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進行歌曲資訊編輯，</a:t>
            </a:r>
            <a:br>
              <a:rPr lang="en-US" altLang="zh-TW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將依資訊自動分類在左方欄</a:t>
            </a:r>
            <a:endParaRPr lang="zh-TW" altLang="en-US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77" name="Shape 477"/>
          <p:cNvPicPr preferRelativeResize="0"/>
          <p:nvPr/>
        </p:nvPicPr>
        <p:blipFill rotWithShape="1">
          <a:blip r:embed="rId3">
            <a:alphaModFix/>
          </a:blip>
          <a:srcRect t="1334" b="14206"/>
          <a:stretch/>
        </p:blipFill>
        <p:spPr>
          <a:xfrm>
            <a:off x="7094482" y="1937885"/>
            <a:ext cx="1546974" cy="3003339"/>
          </a:xfrm>
          <a:prstGeom prst="rect">
            <a:avLst/>
          </a:prstGeom>
          <a:noFill/>
          <a:ln>
            <a:noFill/>
          </a:ln>
          <a:effectLst>
            <a:reflection blurRad="25400" stA="53000" endPos="9000" dist="38100" dir="5400000" sy="-100000" algn="bl" rotWithShape="0"/>
          </a:effectLst>
        </p:spPr>
      </p:pic>
      <p:pic>
        <p:nvPicPr>
          <p:cNvPr id="478" name="Shape 4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3581" y="2370937"/>
            <a:ext cx="3210149" cy="1804800"/>
          </a:xfrm>
          <a:prstGeom prst="rect">
            <a:avLst/>
          </a:prstGeom>
          <a:noFill/>
          <a:ln>
            <a:noFill/>
          </a:ln>
          <a:effectLst>
            <a:reflection blurRad="25400" stA="53000" endPos="9000" dist="38100" dir="5400000" sy="-100000" algn="bl" rotWithShape="0"/>
          </a:effectLst>
        </p:spPr>
      </p:pic>
      <p:pic>
        <p:nvPicPr>
          <p:cNvPr id="479" name="Shape 4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4912" y="1926889"/>
            <a:ext cx="2683574" cy="2771300"/>
          </a:xfrm>
          <a:prstGeom prst="rect">
            <a:avLst/>
          </a:prstGeom>
          <a:noFill/>
          <a:ln>
            <a:noFill/>
          </a:ln>
          <a:effectLst>
            <a:reflection blurRad="25400" stA="53000" endPos="9000" dist="38100" dir="5400000" sy="-100000" algn="bl" rotWithShape="0"/>
          </a:effectLst>
        </p:spPr>
      </p:pic>
      <p:sp>
        <p:nvSpPr>
          <p:cNvPr id="483" name="Shape 483"/>
          <p:cNvSpPr txBox="1"/>
          <p:nvPr/>
        </p:nvSpPr>
        <p:spPr>
          <a:xfrm>
            <a:off x="245981" y="1509873"/>
            <a:ext cx="314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選擇想匯入的YouTube歌曲</a:t>
            </a:r>
            <a:endParaRPr sz="1800" b="1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4" name="Shape 484"/>
          <p:cNvSpPr txBox="1"/>
          <p:nvPr/>
        </p:nvSpPr>
        <p:spPr>
          <a:xfrm>
            <a:off x="4217581" y="1937885"/>
            <a:ext cx="1873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編輯歌曲資訊</a:t>
            </a:r>
            <a:endParaRPr sz="1800" b="1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5" name="Shape 485"/>
          <p:cNvSpPr txBox="1"/>
          <p:nvPr/>
        </p:nvSpPr>
        <p:spPr>
          <a:xfrm>
            <a:off x="6826860" y="1562136"/>
            <a:ext cx="2266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自動分類至各項目</a:t>
            </a:r>
            <a:endParaRPr sz="1800" b="1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0721D26-2C18-4818-B85F-A07A94372F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6951" y="2991006"/>
            <a:ext cx="641289" cy="643065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7C2BE408-7208-434F-A8E4-6EBECB81CB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6315" y="2991006"/>
            <a:ext cx="641289" cy="643065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62DF13E0-CB7E-49D4-B90D-E6A5D92926F4}"/>
              </a:ext>
            </a:extLst>
          </p:cNvPr>
          <p:cNvSpPr/>
          <p:nvPr/>
        </p:nvSpPr>
        <p:spPr>
          <a:xfrm>
            <a:off x="364912" y="3981281"/>
            <a:ext cx="2683574" cy="137565"/>
          </a:xfrm>
          <a:prstGeom prst="rect">
            <a:avLst/>
          </a:prstGeom>
          <a:noFill/>
          <a:ln w="12700">
            <a:solidFill>
              <a:srgbClr val="FF33B7">
                <a:alpha val="99000"/>
              </a:srgbClr>
            </a:solidFill>
          </a:ln>
          <a:effectLst>
            <a:glow rad="63500">
              <a:srgbClr val="FF33B7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411524E-6D3D-48A1-8FED-B02084E40072}"/>
              </a:ext>
            </a:extLst>
          </p:cNvPr>
          <p:cNvSpPr/>
          <p:nvPr/>
        </p:nvSpPr>
        <p:spPr>
          <a:xfrm>
            <a:off x="3116959" y="3592577"/>
            <a:ext cx="287771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zh-TW" altLang="en-US" sz="3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如何匯入歌曲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title" idx="4294967295"/>
          </p:nvPr>
        </p:nvSpPr>
        <p:spPr>
          <a:xfrm>
            <a:off x="1110014" y="1853469"/>
            <a:ext cx="6794500" cy="5191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500" b="1">
                <a:latin typeface="Microsoft JhengHei"/>
                <a:ea typeface="Microsoft JhengHei"/>
                <a:cs typeface="Microsoft JhengHei"/>
                <a:sym typeface="Microsoft JhengHei"/>
              </a:rPr>
              <a:t>可</a:t>
            </a:r>
            <a:r>
              <a:rPr lang="zh-TW" sz="3500" b="1">
                <a:latin typeface="Microsoft JhengHei"/>
                <a:ea typeface="Microsoft JhengHei"/>
                <a:cs typeface="Microsoft JhengHei"/>
                <a:sym typeface="Microsoft JhengHei"/>
              </a:rPr>
              <a:t>顯示</a:t>
            </a:r>
            <a:r>
              <a:rPr lang="zh-TW" altLang="en-US" sz="3500" b="1">
                <a:latin typeface="Microsoft JhengHei"/>
                <a:ea typeface="Microsoft JhengHei"/>
                <a:cs typeface="Microsoft JhengHei"/>
                <a:sym typeface="Microsoft JhengHei"/>
              </a:rPr>
              <a:t>歌手照片</a:t>
            </a:r>
            <a:r>
              <a:rPr lang="zh-TW" sz="3500" b="1">
                <a:latin typeface="Microsoft JhengHei"/>
                <a:ea typeface="Microsoft JhengHei"/>
                <a:cs typeface="Microsoft JhengHei"/>
                <a:sym typeface="Microsoft JhengHei"/>
              </a:rPr>
              <a:t>且能依喜好編輯</a:t>
            </a:r>
            <a:endParaRPr sz="3500" b="1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Shape 5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445" y="1406575"/>
            <a:ext cx="6682553" cy="3307817"/>
          </a:xfrm>
          <a:prstGeom prst="rect">
            <a:avLst/>
          </a:prstGeom>
          <a:noFill/>
          <a:ln>
            <a:noFill/>
          </a:ln>
          <a:effectLst>
            <a:reflection blurRad="88900" stA="52000" endA="300" endPos="11000" dist="38100" dir="5400000" sy="-100000" algn="bl" rotWithShape="0"/>
          </a:effectLst>
        </p:spPr>
      </p:pic>
      <p:sp>
        <p:nvSpPr>
          <p:cNvPr id="503" name="Shape 50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顯示歌手照片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04" name="Shape 504"/>
          <p:cNvSpPr txBox="1"/>
          <p:nvPr/>
        </p:nvSpPr>
        <p:spPr>
          <a:xfrm>
            <a:off x="1057863" y="994033"/>
            <a:ext cx="3707700" cy="4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系統幫您搜尋及呈現各歌手照片！</a:t>
            </a:r>
            <a:endParaRPr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" name="Shape 504">
            <a:extLst>
              <a:ext uri="{FF2B5EF4-FFF2-40B4-BE49-F238E27FC236}">
                <a16:creationId xmlns:a16="http://schemas.microsoft.com/office/drawing/2014/main" id="{8A916F65-9652-4493-A6BF-6EDA05B4BCE2}"/>
              </a:ext>
            </a:extLst>
          </p:cNvPr>
          <p:cNvSpPr txBox="1"/>
          <p:nvPr/>
        </p:nvSpPr>
        <p:spPr>
          <a:xfrm>
            <a:off x="5436433" y="4713177"/>
            <a:ext cx="3707700" cy="4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sz="1200" b="1">
                <a:solidFill>
                  <a:schemeClr val="tx1"/>
                </a:solidFill>
                <a:latin typeface="Microsoft JhengHei"/>
                <a:ea typeface="Microsoft JhengHei"/>
                <a:sym typeface="Microsoft JhengHei"/>
              </a:rPr>
              <a:t>* OceanKTV</a:t>
            </a:r>
            <a:r>
              <a:rPr lang="en-US" altLang="zh-TW" sz="1200" b="1">
                <a:solidFill>
                  <a:schemeClr val="tx1"/>
                </a:solidFill>
                <a:latin typeface="Microsoft JhengHei"/>
                <a:ea typeface="Microsoft JhengHei"/>
              </a:rPr>
              <a:t>以超連結的方式使用，並未存取圖片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 txBox="1">
            <a:spLocks noGrp="1"/>
          </p:cNvSpPr>
          <p:nvPr>
            <p:ph type="title"/>
          </p:nvPr>
        </p:nvSpPr>
        <p:spPr>
          <a:xfrm>
            <a:off x="1990671" y="126114"/>
            <a:ext cx="5457923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不喜歡這張照片？</a:t>
            </a:r>
            <a:br>
              <a:rPr lang="en-US" altLang="zh-TW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您能自行替換！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10" name="Shape 510"/>
          <p:cNvSpPr txBox="1"/>
          <p:nvPr/>
        </p:nvSpPr>
        <p:spPr>
          <a:xfrm>
            <a:off x="1917843" y="1155931"/>
            <a:ext cx="6285300" cy="4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若未搜尋到該歌手的照片，或是您想更換照片也可以</a:t>
            </a:r>
            <a:endParaRPr b="1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12" name="Shape 512"/>
          <p:cNvPicPr preferRelativeResize="0"/>
          <p:nvPr/>
        </p:nvPicPr>
        <p:blipFill rotWithShape="1">
          <a:blip r:embed="rId3">
            <a:alphaModFix/>
          </a:blip>
          <a:srcRect l="3610"/>
          <a:stretch/>
        </p:blipFill>
        <p:spPr>
          <a:xfrm>
            <a:off x="258945" y="1882100"/>
            <a:ext cx="2198831" cy="3011350"/>
          </a:xfrm>
          <a:prstGeom prst="rect">
            <a:avLst/>
          </a:prstGeom>
          <a:noFill/>
          <a:ln>
            <a:noFill/>
          </a:ln>
          <a:effectLst>
            <a:reflection blurRad="50800" stA="52000" endA="300" endPos="12000" dist="25400" dir="5400000" sy="-100000" algn="bl" rotWithShape="0"/>
          </a:effectLst>
        </p:spPr>
      </p:pic>
      <p:pic>
        <p:nvPicPr>
          <p:cNvPr id="515" name="Shape 5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4364" y="2406927"/>
            <a:ext cx="3327761" cy="1961696"/>
          </a:xfrm>
          <a:prstGeom prst="rect">
            <a:avLst/>
          </a:prstGeom>
          <a:noFill/>
          <a:ln>
            <a:noFill/>
          </a:ln>
          <a:effectLst>
            <a:reflection blurRad="50800" stA="52000" endA="300" endPos="12000" dist="25400" dir="5400000" sy="-100000" algn="bl" rotWithShape="0"/>
          </a:effectLst>
        </p:spPr>
      </p:pic>
      <p:sp>
        <p:nvSpPr>
          <p:cNvPr id="518" name="Shape 518"/>
          <p:cNvSpPr txBox="1"/>
          <p:nvPr/>
        </p:nvSpPr>
        <p:spPr>
          <a:xfrm>
            <a:off x="559910" y="1444100"/>
            <a:ext cx="1596900" cy="4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點選編輯</a:t>
            </a:r>
            <a:endParaRPr b="1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20" name="Shape 520"/>
          <p:cNvSpPr txBox="1"/>
          <p:nvPr/>
        </p:nvSpPr>
        <p:spPr>
          <a:xfrm>
            <a:off x="2874015" y="1944366"/>
            <a:ext cx="3744000" cy="4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貼上您想更換的照片的</a:t>
            </a:r>
            <a:r>
              <a:rPr lang="zh-TW" sz="1800" b="1">
                <a:solidFill>
                  <a:srgbClr val="A31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照片網址</a:t>
            </a:r>
            <a:endParaRPr b="1">
              <a:solidFill>
                <a:srgbClr val="A31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21" name="Shape 521"/>
          <p:cNvSpPr txBox="1"/>
          <p:nvPr/>
        </p:nvSpPr>
        <p:spPr>
          <a:xfrm>
            <a:off x="7259648" y="1649712"/>
            <a:ext cx="1342200" cy="4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更換成功!</a:t>
            </a:r>
            <a:endParaRPr b="1">
              <a:solidFill>
                <a:srgbClr val="CC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86223FEA-7706-4E35-BA6B-C20746DD37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3749" y="2663997"/>
            <a:ext cx="641289" cy="643065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E17FDCB1-699D-45C6-97A7-355C28531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172" y="2663996"/>
            <a:ext cx="641289" cy="643065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4DA7D988-FFDD-42D4-A0C2-8FD22DFAF063}"/>
              </a:ext>
            </a:extLst>
          </p:cNvPr>
          <p:cNvGrpSpPr/>
          <p:nvPr/>
        </p:nvGrpSpPr>
        <p:grpSpPr>
          <a:xfrm>
            <a:off x="6843409" y="2069026"/>
            <a:ext cx="1954457" cy="2637497"/>
            <a:chOff x="6713937" y="2069026"/>
            <a:chExt cx="1954457" cy="2637497"/>
          </a:xfrm>
          <a:effectLst>
            <a:reflection blurRad="38100" stA="52000" endA="300" endPos="13000" dist="38100" dir="5400000" sy="-100000" algn="bl" rotWithShape="0"/>
          </a:effectLst>
        </p:grpSpPr>
        <p:pic>
          <p:nvPicPr>
            <p:cNvPr id="517" name="Shape 517"/>
            <p:cNvPicPr preferRelativeResize="0"/>
            <p:nvPr/>
          </p:nvPicPr>
          <p:blipFill rotWithShape="1">
            <a:blip r:embed="rId6">
              <a:alphaModFix/>
            </a:blip>
            <a:srcRect l="2585"/>
            <a:stretch/>
          </p:blipFill>
          <p:spPr>
            <a:xfrm>
              <a:off x="6713937" y="2069026"/>
              <a:ext cx="1954457" cy="26374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E728FD8C-B7FC-4CC3-B174-6E274498F73C}"/>
                </a:ext>
              </a:extLst>
            </p:cNvPr>
            <p:cNvSpPr/>
            <p:nvPr/>
          </p:nvSpPr>
          <p:spPr>
            <a:xfrm>
              <a:off x="7691165" y="2549025"/>
              <a:ext cx="910669" cy="1027655"/>
            </a:xfrm>
            <a:prstGeom prst="rect">
              <a:avLst/>
            </a:prstGeom>
            <a:noFill/>
            <a:ln w="12700">
              <a:solidFill>
                <a:srgbClr val="FF33B7">
                  <a:alpha val="99000"/>
                </a:srgbClr>
              </a:solidFill>
            </a:ln>
            <a:effectLst>
              <a:glow rad="63500">
                <a:srgbClr val="FF33B7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8002B210-9919-4651-8666-42BF426FBE22}"/>
              </a:ext>
            </a:extLst>
          </p:cNvPr>
          <p:cNvSpPr/>
          <p:nvPr/>
        </p:nvSpPr>
        <p:spPr>
          <a:xfrm>
            <a:off x="3079059" y="3470476"/>
            <a:ext cx="3054704" cy="397517"/>
          </a:xfrm>
          <a:prstGeom prst="rect">
            <a:avLst/>
          </a:prstGeom>
          <a:noFill/>
          <a:ln w="12700">
            <a:solidFill>
              <a:srgbClr val="FF33B7">
                <a:alpha val="99000"/>
              </a:srgbClr>
            </a:solidFill>
          </a:ln>
          <a:effectLst>
            <a:glow rad="63500">
              <a:srgbClr val="FF33B7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45AC6F7-4D0B-4C0A-9A9A-03B4E3BE7786}"/>
              </a:ext>
            </a:extLst>
          </p:cNvPr>
          <p:cNvSpPr/>
          <p:nvPr/>
        </p:nvSpPr>
        <p:spPr>
          <a:xfrm>
            <a:off x="1739787" y="3470476"/>
            <a:ext cx="613961" cy="170940"/>
          </a:xfrm>
          <a:prstGeom prst="rect">
            <a:avLst/>
          </a:prstGeom>
          <a:noFill/>
          <a:ln w="12700">
            <a:solidFill>
              <a:srgbClr val="FF33B7">
                <a:alpha val="99000"/>
              </a:srgbClr>
            </a:solidFill>
          </a:ln>
          <a:effectLst>
            <a:glow rad="63500">
              <a:srgbClr val="FF33B7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 txBox="1">
            <a:spLocks noGrp="1"/>
          </p:cNvSpPr>
          <p:nvPr>
            <p:ph type="title" idx="4294967295"/>
          </p:nvPr>
        </p:nvSpPr>
        <p:spPr>
          <a:xfrm>
            <a:off x="1497055" y="1549949"/>
            <a:ext cx="5988050" cy="517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500" b="1">
                <a:latin typeface="Microsoft JhengHei"/>
                <a:ea typeface="Microsoft JhengHei"/>
                <a:cs typeface="Microsoft JhengHei"/>
                <a:sym typeface="Microsoft JhengHei"/>
              </a:rPr>
              <a:t>更多分類點歌</a:t>
            </a:r>
            <a:endParaRPr sz="3500" b="1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500" b="1">
                <a:latin typeface="Microsoft JhengHei"/>
                <a:ea typeface="Microsoft JhengHei"/>
                <a:cs typeface="Microsoft JhengHei"/>
                <a:sym typeface="Microsoft JhengHei"/>
              </a:rPr>
              <a:t>(資料夾/歌手類型/歌曲類型)</a:t>
            </a:r>
            <a:endParaRPr sz="3500" b="1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 txBox="1"/>
          <p:nvPr/>
        </p:nvSpPr>
        <p:spPr>
          <a:xfrm>
            <a:off x="3746614" y="1806836"/>
            <a:ext cx="4421494" cy="1425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想透過自己整理好的資料夾進行點歌，但沒有</a:t>
            </a:r>
            <a:r>
              <a:rPr lang="zh-TW" sz="2200" b="1">
                <a:solidFill>
                  <a:srgbClr val="FF00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「資料夾點歌」</a:t>
            </a:r>
            <a:r>
              <a:rPr lang="zh-TW" sz="2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的分類</a:t>
            </a:r>
            <a:endParaRPr sz="2200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37" name="Shape 537"/>
          <p:cNvSpPr txBox="1"/>
          <p:nvPr/>
        </p:nvSpPr>
        <p:spPr>
          <a:xfrm>
            <a:off x="3188264" y="560270"/>
            <a:ext cx="3981280" cy="1019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這些是您在Web及手機端遇到的困擾嗎...</a:t>
            </a:r>
            <a:endParaRPr sz="40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39" name="Shape 539"/>
          <p:cNvSpPr txBox="1"/>
          <p:nvPr/>
        </p:nvSpPr>
        <p:spPr>
          <a:xfrm>
            <a:off x="3746614" y="3078461"/>
            <a:ext cx="3981280" cy="1364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已對各歌曲資訊進行編輯，想在手機端透過</a:t>
            </a:r>
            <a:r>
              <a:rPr lang="zh-TW" sz="2200" b="1">
                <a:solidFill>
                  <a:srgbClr val="FF00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「歌手類型」</a:t>
            </a:r>
            <a:r>
              <a:rPr lang="zh-TW" sz="2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zh-TW" sz="2200" b="1">
                <a:solidFill>
                  <a:srgbClr val="FF00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「歌曲類型」</a:t>
            </a:r>
            <a:r>
              <a:rPr lang="zh-TW" sz="2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的分類來點歌</a:t>
            </a:r>
            <a:endParaRPr sz="2200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C42035B0-A8DB-45C5-817E-B3B9BAA50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27488" y="2181089"/>
            <a:ext cx="419125" cy="497375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733B15CF-AAE8-4105-AC21-75C091A72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27487" y="3232209"/>
            <a:ext cx="419125" cy="4973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 idx="4294967295"/>
          </p:nvPr>
        </p:nvSpPr>
        <p:spPr>
          <a:xfrm>
            <a:off x="359972" y="135134"/>
            <a:ext cx="852170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200" b="1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愛唱歌的您，一定做過...</a:t>
            </a:r>
            <a:endParaRPr sz="4200" b="1">
              <a:solidFill>
                <a:schemeClr val="bg2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4377128" y="1532681"/>
            <a:ext cx="4111417" cy="251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9070" lvl="0" indent="-179070" rtl="0">
              <a:lnSpc>
                <a:spcPts val="2400"/>
              </a:lnSpc>
              <a:spcBef>
                <a:spcPts val="800"/>
              </a:spcBef>
              <a:spcAft>
                <a:spcPts val="0"/>
              </a:spcAft>
              <a:buClr>
                <a:srgbClr val="CC00FF"/>
              </a:buClr>
              <a:buFont typeface="Arial" panose="020B0604020202020204" pitchFamily="34" charset="0"/>
              <a:buChar char="•"/>
            </a:pPr>
            <a:r>
              <a:rPr lang="zh-TW" sz="2000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到KTV歡唱</a:t>
            </a:r>
            <a:endParaRPr lang="en-US" altLang="zh-TW" sz="2000">
              <a:solidFill>
                <a:schemeClr val="bg2">
                  <a:lumMod val="50000"/>
                </a:schemeClr>
              </a:solidFill>
              <a:latin typeface="Microsoft JhengHei"/>
              <a:ea typeface="Microsoft JhengHei"/>
              <a:cs typeface="Microsoft JhengHei"/>
            </a:endParaRPr>
          </a:p>
          <a:p>
            <a:pPr marL="179070" indent="-179070">
              <a:lnSpc>
                <a:spcPts val="2400"/>
              </a:lnSpc>
              <a:spcBef>
                <a:spcPts val="800"/>
              </a:spcBef>
              <a:buClr>
                <a:srgbClr val="CC00FF"/>
              </a:buClr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打開</a:t>
            </a:r>
            <a:r>
              <a:rPr lang="en-US" altLang="zh-TW" sz="2000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YouTube, </a:t>
            </a:r>
            <a:r>
              <a:rPr lang="zh-TW" altLang="en-US" sz="2000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音樂軟體同步唱歌</a:t>
            </a:r>
            <a:endParaRPr lang="en-US" altLang="zh-TW" sz="2000">
              <a:solidFill>
                <a:schemeClr val="bg2">
                  <a:lumMod val="50000"/>
                </a:schemeClr>
              </a:solidFill>
              <a:latin typeface="Microsoft JhengHei"/>
              <a:ea typeface="Microsoft JhengHei"/>
              <a:cs typeface="Microsoft JhengHei"/>
            </a:endParaRPr>
          </a:p>
          <a:p>
            <a:pPr marL="179070" indent="-179070">
              <a:lnSpc>
                <a:spcPts val="2400"/>
              </a:lnSpc>
              <a:spcBef>
                <a:spcPts val="800"/>
              </a:spcBef>
              <a:buClr>
                <a:srgbClr val="CC00FF"/>
              </a:buClr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自己打造</a:t>
            </a:r>
            <a:r>
              <a:rPr lang="en-US" altLang="zh-TW" sz="2000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KTV</a:t>
            </a:r>
            <a:r>
              <a:rPr lang="zh-TW" altLang="en-US" sz="2000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包廂</a:t>
            </a:r>
            <a:br>
              <a:rPr lang="zh-TW" altLang="en-US" sz="2000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</a:rPr>
            </a:br>
            <a:r>
              <a:rPr lang="en-US" altLang="zh-TW" sz="1500">
                <a:solidFill>
                  <a:srgbClr val="FF00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e.g. </a:t>
            </a:r>
            <a:r>
              <a:rPr lang="zh-TW" altLang="en-US" sz="1500">
                <a:solidFill>
                  <a:srgbClr val="FF00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使用網路上</a:t>
            </a:r>
            <a:r>
              <a:rPr lang="en-US" altLang="zh-TW" sz="1500">
                <a:solidFill>
                  <a:srgbClr val="FF00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KTV</a:t>
            </a:r>
            <a:r>
              <a:rPr lang="zh-TW" altLang="en-US" sz="1500">
                <a:solidFill>
                  <a:srgbClr val="FF00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軟體，或用電腦當歌庫自架設備</a:t>
            </a:r>
            <a:endParaRPr lang="zh-TW" altLang="en-US" sz="1500">
              <a:solidFill>
                <a:srgbClr val="FF0066"/>
              </a:solidFill>
              <a:latin typeface="Microsoft JhengHei"/>
              <a:ea typeface="Microsoft JhengHei"/>
              <a:cs typeface="Microsoft JhengHei"/>
            </a:endParaRPr>
          </a:p>
          <a:p>
            <a:pPr marL="179070" indent="-179070">
              <a:lnSpc>
                <a:spcPts val="2400"/>
              </a:lnSpc>
              <a:spcBef>
                <a:spcPts val="800"/>
              </a:spcBef>
              <a:buClr>
                <a:srgbClr val="CC00FF"/>
              </a:buClr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購買伴唱機 </a:t>
            </a:r>
            <a:endParaRPr lang="zh-TW" altLang="en-US" sz="2000">
              <a:solidFill>
                <a:schemeClr val="bg2">
                  <a:lumMod val="50000"/>
                </a:schemeClr>
              </a:solidFill>
              <a:latin typeface="Microsoft JhengHei"/>
              <a:ea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/>
          <p:nvPr/>
        </p:nvSpPr>
        <p:spPr>
          <a:xfrm>
            <a:off x="397681" y="163523"/>
            <a:ext cx="7475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2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以上都幫您解決了！</a:t>
            </a:r>
            <a:endParaRPr sz="4200" b="1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46" name="Shape 546"/>
          <p:cNvSpPr txBox="1"/>
          <p:nvPr/>
        </p:nvSpPr>
        <p:spPr>
          <a:xfrm>
            <a:off x="6490136" y="1918083"/>
            <a:ext cx="2450714" cy="1789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lvl="0" rtl="0">
              <a:lnSpc>
                <a:spcPts val="1900"/>
              </a:lnSpc>
              <a:spcBef>
                <a:spcPts val="1800"/>
              </a:spcBef>
              <a:spcAft>
                <a:spcPts val="0"/>
              </a:spcAft>
              <a:buClr>
                <a:srgbClr val="434343"/>
              </a:buClr>
              <a:buSzPts val="1800"/>
            </a:pPr>
            <a:r>
              <a:rPr lang="zh-TW" sz="1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Web端及TV端皆已提供「資料夾點歌」項目</a:t>
            </a:r>
            <a:endParaRPr sz="1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114300" lvl="0" rtl="0">
              <a:lnSpc>
                <a:spcPts val="1900"/>
              </a:lnSpc>
              <a:spcBef>
                <a:spcPts val="1800"/>
              </a:spcBef>
              <a:spcAft>
                <a:spcPts val="0"/>
              </a:spcAft>
              <a:buClr>
                <a:srgbClr val="434343"/>
              </a:buClr>
              <a:buSzPts val="1800"/>
            </a:pPr>
            <a:r>
              <a:rPr lang="zh-TW" sz="1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手機端</a:t>
            </a:r>
            <a:r>
              <a:rPr lang="zh-TW" altLang="en-US" sz="1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開發中</a:t>
            </a:r>
            <a:r>
              <a:rPr lang="zh-TW" sz="1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!</a:t>
            </a:r>
            <a:endParaRPr sz="1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E99C8C9E-A0AE-4E3D-B563-144F0E595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7964" y="2188081"/>
            <a:ext cx="478686" cy="444797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DBA730AD-E793-44DB-BD0E-900A69CA1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7964" y="3129649"/>
            <a:ext cx="478686" cy="444797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6F708C34-11ED-492C-9D5E-EF3F1DF45E2B}"/>
              </a:ext>
            </a:extLst>
          </p:cNvPr>
          <p:cNvGrpSpPr/>
          <p:nvPr/>
        </p:nvGrpSpPr>
        <p:grpSpPr>
          <a:xfrm>
            <a:off x="0" y="1021820"/>
            <a:ext cx="5971414" cy="3645414"/>
            <a:chOff x="0" y="1021820"/>
            <a:chExt cx="5971414" cy="3645414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34B7A25B-B5E3-46F8-852E-641563BCE797}"/>
                </a:ext>
              </a:extLst>
            </p:cNvPr>
            <p:cNvGrpSpPr/>
            <p:nvPr/>
          </p:nvGrpSpPr>
          <p:grpSpPr>
            <a:xfrm>
              <a:off x="0" y="1021820"/>
              <a:ext cx="3154171" cy="3645414"/>
              <a:chOff x="396739" y="1658800"/>
              <a:chExt cx="2634244" cy="3044511"/>
            </a:xfrm>
          </p:grpSpPr>
          <p:pic>
            <p:nvPicPr>
              <p:cNvPr id="547" name="Shape 547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396739" y="1658800"/>
                <a:ext cx="2634244" cy="15522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8" name="Shape 548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396740" y="3128194"/>
                <a:ext cx="2634243" cy="157511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DBDBF4EE-9B71-4481-B3B4-D56025E2A5B1}"/>
                </a:ext>
              </a:extLst>
            </p:cNvPr>
            <p:cNvSpPr/>
            <p:nvPr/>
          </p:nvSpPr>
          <p:spPr>
            <a:xfrm>
              <a:off x="2249678" y="1021820"/>
              <a:ext cx="718468" cy="3645414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  <a:alpha val="0"/>
                  </a:schemeClr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E9D3904A-F555-428C-9EC5-FEED07509E1C}"/>
                </a:ext>
              </a:extLst>
            </p:cNvPr>
            <p:cNvGrpSpPr/>
            <p:nvPr/>
          </p:nvGrpSpPr>
          <p:grpSpPr>
            <a:xfrm>
              <a:off x="2730094" y="1021820"/>
              <a:ext cx="3241320" cy="3645414"/>
              <a:chOff x="3280300" y="1658800"/>
              <a:chExt cx="2707027" cy="3044511"/>
            </a:xfrm>
          </p:grpSpPr>
          <p:pic>
            <p:nvPicPr>
              <p:cNvPr id="16" name="Shape 549">
                <a:extLst>
                  <a:ext uri="{FF2B5EF4-FFF2-40B4-BE49-F238E27FC236}">
                    <a16:creationId xmlns:a16="http://schemas.microsoft.com/office/drawing/2014/main" id="{6736363C-335E-4524-8FEE-20D4C21730E1}"/>
                  </a:ext>
                </a:extLst>
              </p:cNvPr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3280300" y="1658800"/>
                <a:ext cx="2707027" cy="1521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Shape 550">
                <a:extLst>
                  <a:ext uri="{FF2B5EF4-FFF2-40B4-BE49-F238E27FC236}">
                    <a16:creationId xmlns:a16="http://schemas.microsoft.com/office/drawing/2014/main" id="{56B3DA8A-9948-4509-9B9A-7444DCAB18D8}"/>
                  </a:ext>
                </a:extLst>
              </p:cNvPr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3280300" y="3180700"/>
                <a:ext cx="2707027" cy="1522611"/>
              </a:xfrm>
              <a:prstGeom prst="rect">
                <a:avLst/>
              </a:prstGeom>
              <a:noFill/>
              <a:ln>
                <a:noFill/>
              </a:ln>
              <a:effectLst>
                <a:reflection blurRad="50800" stA="52000" endA="300" endPos="14000" dist="12700" dir="5400000" sy="-100000" algn="bl" rotWithShape="0"/>
              </a:effectLst>
            </p:spPr>
          </p:pic>
        </p:grp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7311243A-1C92-4103-AD96-B608494F7C7D}"/>
              </a:ext>
            </a:extLst>
          </p:cNvPr>
          <p:cNvSpPr/>
          <p:nvPr/>
        </p:nvSpPr>
        <p:spPr>
          <a:xfrm rot="5400000">
            <a:off x="-1704081" y="2665129"/>
            <a:ext cx="4175077" cy="781665"/>
          </a:xfrm>
          <a:prstGeom prst="rect">
            <a:avLst/>
          </a:prstGeom>
          <a:gradFill>
            <a:gsLst>
              <a:gs pos="0">
                <a:srgbClr val="C0C0C0">
                  <a:alpha val="0"/>
                </a:srgbClr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76912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3A2BBBB4-2B7B-4FD7-9153-56981D9E5492}"/>
              </a:ext>
            </a:extLst>
          </p:cNvPr>
          <p:cNvGrpSpPr/>
          <p:nvPr/>
        </p:nvGrpSpPr>
        <p:grpSpPr>
          <a:xfrm>
            <a:off x="3947546" y="2287164"/>
            <a:ext cx="4168764" cy="1789019"/>
            <a:chOff x="4449252" y="1898746"/>
            <a:chExt cx="4168764" cy="1789019"/>
          </a:xfrm>
        </p:grpSpPr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E99C8C9E-A0AE-4E3D-B563-144F0E595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71875" y="2268717"/>
              <a:ext cx="478686" cy="444797"/>
            </a:xfrm>
            <a:prstGeom prst="rect">
              <a:avLst/>
            </a:prstGeom>
          </p:spPr>
        </p:pic>
        <p:sp>
          <p:nvSpPr>
            <p:cNvPr id="14" name="Shape 546">
              <a:extLst>
                <a:ext uri="{FF2B5EF4-FFF2-40B4-BE49-F238E27FC236}">
                  <a16:creationId xmlns:a16="http://schemas.microsoft.com/office/drawing/2014/main" id="{8D97E0D6-C059-4C8A-9104-A98BBCF237F0}"/>
                </a:ext>
              </a:extLst>
            </p:cNvPr>
            <p:cNvSpPr txBox="1"/>
            <p:nvPr/>
          </p:nvSpPr>
          <p:spPr>
            <a:xfrm>
              <a:off x="4806991" y="1898746"/>
              <a:ext cx="3811025" cy="17890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114300" lvl="0">
                <a:lnSpc>
                  <a:spcPts val="1900"/>
                </a:lnSpc>
                <a:spcBef>
                  <a:spcPts val="1800"/>
                </a:spcBef>
                <a:buClr>
                  <a:srgbClr val="434343"/>
                </a:buClr>
                <a:buSzPts val="1800"/>
              </a:pPr>
              <a:r>
                <a:rPr lang="en-US" altLang="zh-TW" sz="1800">
                  <a:solidFill>
                    <a:srgbClr val="434343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Android </a:t>
              </a:r>
              <a:r>
                <a:rPr lang="zh-TW" altLang="en-US" sz="1800">
                  <a:solidFill>
                    <a:srgbClr val="434343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已提供「歌手類型」及「歌曲類型」項目</a:t>
              </a:r>
            </a:p>
            <a:p>
              <a:pPr marL="114300" lvl="0">
                <a:lnSpc>
                  <a:spcPts val="1900"/>
                </a:lnSpc>
                <a:spcBef>
                  <a:spcPts val="1800"/>
                </a:spcBef>
                <a:buClr>
                  <a:srgbClr val="434343"/>
                </a:buClr>
                <a:buSzPts val="1800"/>
              </a:pPr>
              <a:r>
                <a:rPr lang="en-US" altLang="zh-TW" sz="1800">
                  <a:solidFill>
                    <a:srgbClr val="434343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iOS</a:t>
              </a:r>
              <a:r>
                <a:rPr lang="zh-TW" altLang="en-US" sz="1800">
                  <a:solidFill>
                    <a:srgbClr val="434343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版開發中</a:t>
              </a:r>
              <a:r>
                <a:rPr lang="en-US" altLang="zh-TW" sz="1800">
                  <a:solidFill>
                    <a:srgbClr val="434343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!</a:t>
              </a:r>
            </a:p>
          </p:txBody>
        </p:sp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36213E0A-B8EE-4402-8C4B-E631116A4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49252" y="2970149"/>
              <a:ext cx="478686" cy="444797"/>
            </a:xfrm>
            <a:prstGeom prst="rect">
              <a:avLst/>
            </a:prstGeom>
          </p:spPr>
        </p:pic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F1A882E2-88F9-43D8-8572-2EF4BF676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01" y="181045"/>
            <a:ext cx="4284284" cy="4819819"/>
          </a:xfrm>
          <a:prstGeom prst="rect">
            <a:avLst/>
          </a:prstGeom>
        </p:spPr>
      </p:pic>
      <p:sp>
        <p:nvSpPr>
          <p:cNvPr id="21" name="Shape 545">
            <a:extLst>
              <a:ext uri="{FF2B5EF4-FFF2-40B4-BE49-F238E27FC236}">
                <a16:creationId xmlns:a16="http://schemas.microsoft.com/office/drawing/2014/main" id="{A309643E-1E89-477B-A74F-45BE915E75D9}"/>
              </a:ext>
            </a:extLst>
          </p:cNvPr>
          <p:cNvSpPr txBox="1"/>
          <p:nvPr/>
        </p:nvSpPr>
        <p:spPr>
          <a:xfrm>
            <a:off x="3812520" y="1726364"/>
            <a:ext cx="4967338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2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以上都幫您解決了！</a:t>
            </a:r>
            <a:endParaRPr sz="4200" b="1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 txBox="1">
            <a:spLocks noGrp="1"/>
          </p:cNvSpPr>
          <p:nvPr>
            <p:ph type="title" idx="4294967295"/>
          </p:nvPr>
        </p:nvSpPr>
        <p:spPr>
          <a:xfrm>
            <a:off x="2766520" y="1765231"/>
            <a:ext cx="3359150" cy="5191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latin typeface="Microsoft JhengHei"/>
                <a:ea typeface="Microsoft JhengHei"/>
                <a:cs typeface="Microsoft JhengHei"/>
                <a:sym typeface="Microsoft JhengHei"/>
              </a:rPr>
              <a:t>TV端改善</a:t>
            </a:r>
            <a:endParaRPr sz="3600" b="1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 txBox="1"/>
          <p:nvPr/>
        </p:nvSpPr>
        <p:spPr>
          <a:xfrm>
            <a:off x="641581" y="1807909"/>
            <a:ext cx="5372216" cy="474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我是Pro級唱將，</a:t>
            </a:r>
            <a:r>
              <a:rPr lang="zh-TW" sz="24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不想要有麥克風</a:t>
            </a:r>
            <a:r>
              <a:rPr lang="zh-TW" altLang="en-US" sz="24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迴音</a:t>
            </a:r>
          </a:p>
        </p:txBody>
      </p:sp>
      <p:sp>
        <p:nvSpPr>
          <p:cNvPr id="569" name="Shape 569"/>
          <p:cNvSpPr txBox="1"/>
          <p:nvPr/>
        </p:nvSpPr>
        <p:spPr>
          <a:xfrm>
            <a:off x="705971" y="3557218"/>
            <a:ext cx="483441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等不及想唱下一首，</a:t>
            </a:r>
            <a:br>
              <a:rPr lang="en-US" alt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但歌曲</a:t>
            </a:r>
            <a:r>
              <a:rPr lang="zh-TW" sz="24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過場時間好久</a:t>
            </a:r>
            <a:endParaRPr sz="2400" b="1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70" name="Shape 570"/>
          <p:cNvSpPr txBox="1"/>
          <p:nvPr/>
        </p:nvSpPr>
        <p:spPr>
          <a:xfrm>
            <a:off x="705971" y="2693254"/>
            <a:ext cx="4967613" cy="53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有些影片</a:t>
            </a:r>
            <a:r>
              <a:rPr lang="zh-TW" sz="24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沒</a:t>
            </a:r>
            <a:r>
              <a:rPr lang="zh-TW" altLang="en-US" sz="24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有</a:t>
            </a:r>
            <a:r>
              <a:rPr lang="zh-TW" sz="24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全螢幕播放</a:t>
            </a:r>
            <a:br>
              <a:rPr lang="en-US" alt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sz="1600">
                <a:solidFill>
                  <a:srgbClr val="713B9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若非</a:t>
            </a:r>
            <a:r>
              <a:rPr lang="en-US" altLang="zh-TW" sz="1600">
                <a:solidFill>
                  <a:srgbClr val="713B9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16:9</a:t>
            </a:r>
            <a:r>
              <a:rPr lang="zh-TW" altLang="en-US" sz="1600">
                <a:solidFill>
                  <a:srgbClr val="713B9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的影片無法延展至全螢幕播放！畫面不好看</a:t>
            </a:r>
          </a:p>
        </p:txBody>
      </p:sp>
      <p:sp>
        <p:nvSpPr>
          <p:cNvPr id="571" name="Shape 571"/>
          <p:cNvSpPr txBox="1"/>
          <p:nvPr/>
        </p:nvSpPr>
        <p:spPr>
          <a:xfrm>
            <a:off x="223112" y="470133"/>
            <a:ext cx="4081851" cy="83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這些是您在TV端遇到的困擾嗎...</a:t>
            </a:r>
            <a:endParaRPr sz="40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73CDC8F8-8A43-405F-B3FB-45757146F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217" y="1845918"/>
            <a:ext cx="419125" cy="497375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2C975C94-C640-4B38-A9E5-FA9E2FF91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217" y="2634209"/>
            <a:ext cx="419125" cy="497375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0D88C809-E77C-4AF4-A7CA-1599B1C6C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217" y="3550595"/>
            <a:ext cx="419125" cy="49737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 txBox="1"/>
          <p:nvPr/>
        </p:nvSpPr>
        <p:spPr>
          <a:xfrm>
            <a:off x="129196" y="377319"/>
            <a:ext cx="49668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2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以上都幫您解決了！</a:t>
            </a:r>
            <a:endParaRPr sz="4200" b="1"/>
          </a:p>
        </p:txBody>
      </p:sp>
      <p:sp>
        <p:nvSpPr>
          <p:cNvPr id="582" name="Shape 582"/>
          <p:cNvSpPr txBox="1"/>
          <p:nvPr/>
        </p:nvSpPr>
        <p:spPr>
          <a:xfrm>
            <a:off x="591707" y="1718982"/>
            <a:ext cx="2218260" cy="564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</a:pPr>
            <a:r>
              <a:rPr lang="zh-TW" sz="1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TV端提供關閉</a:t>
            </a:r>
            <a:br>
              <a:rPr lang="en-US" altLang="zh-TW" sz="1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回音的選項</a:t>
            </a:r>
            <a:endParaRPr sz="1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85" name="Shape 585"/>
          <p:cNvSpPr txBox="1"/>
          <p:nvPr/>
        </p:nvSpPr>
        <p:spPr>
          <a:xfrm>
            <a:off x="3295059" y="1718982"/>
            <a:ext cx="2932499" cy="5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</a:pPr>
            <a:r>
              <a:rPr lang="zh-TW" sz="1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﹝設定﹞頁面中讓您選擇播放時是否延展影片</a:t>
            </a:r>
            <a:endParaRPr sz="1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8127DF0A-F5A0-4C1F-8403-932C1C5560AF}"/>
              </a:ext>
            </a:extLst>
          </p:cNvPr>
          <p:cNvGrpSpPr/>
          <p:nvPr/>
        </p:nvGrpSpPr>
        <p:grpSpPr>
          <a:xfrm>
            <a:off x="0" y="2407565"/>
            <a:ext cx="9126858" cy="1786847"/>
            <a:chOff x="234669" y="1744825"/>
            <a:chExt cx="8380726" cy="1640770"/>
          </a:xfrm>
          <a:effectLst>
            <a:reflection blurRad="38100" stA="52000" endA="300" endPos="20000" dist="38100" dir="5400000" sy="-100000" algn="bl" rotWithShape="0"/>
          </a:effectLst>
        </p:grpSpPr>
        <p:pic>
          <p:nvPicPr>
            <p:cNvPr id="581" name="Shape 581"/>
            <p:cNvPicPr preferRelativeResize="0"/>
            <p:nvPr/>
          </p:nvPicPr>
          <p:blipFill rotWithShape="1">
            <a:blip r:embed="rId3">
              <a:alphaModFix/>
            </a:blip>
            <a:srcRect l="6988" t="10822" r="6572" b="4496"/>
            <a:stretch/>
          </p:blipFill>
          <p:spPr>
            <a:xfrm>
              <a:off x="234669" y="1756593"/>
              <a:ext cx="2930389" cy="16290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4" name="Shape 584"/>
            <p:cNvPicPr preferRelativeResize="0"/>
            <p:nvPr/>
          </p:nvPicPr>
          <p:blipFill rotWithShape="1">
            <a:blip r:embed="rId4">
              <a:alphaModFix/>
            </a:blip>
            <a:srcRect l="5850" t="8805" r="5638" b="4524"/>
            <a:stretch/>
          </p:blipFill>
          <p:spPr>
            <a:xfrm>
              <a:off x="3007418" y="1755972"/>
              <a:ext cx="2949583" cy="1624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Shape 587"/>
            <p:cNvPicPr preferRelativeResize="0"/>
            <p:nvPr/>
          </p:nvPicPr>
          <p:blipFill rotWithShape="1">
            <a:blip r:embed="rId5">
              <a:alphaModFix/>
            </a:blip>
            <a:srcRect l="11995" t="10511" r="12252" b="6911"/>
            <a:stretch/>
          </p:blipFill>
          <p:spPr>
            <a:xfrm>
              <a:off x="5953116" y="1744825"/>
              <a:ext cx="2662279" cy="16363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8" name="Shape 588"/>
          <p:cNvSpPr txBox="1"/>
          <p:nvPr/>
        </p:nvSpPr>
        <p:spPr>
          <a:xfrm>
            <a:off x="6880753" y="1745273"/>
            <a:ext cx="2157900" cy="5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</a:pPr>
            <a:r>
              <a:rPr lang="zh-TW" sz="1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優化過場時間</a:t>
            </a:r>
            <a:endParaRPr sz="1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5D38A3A3-A22F-4F77-8437-F9C8D61698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2227" y="1714974"/>
            <a:ext cx="478686" cy="444797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128D2509-1A6D-4A4F-A158-2EF2AF8705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55716" y="1714974"/>
            <a:ext cx="478686" cy="444797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D0AE7BA4-1721-4EBA-8670-BCF9A516FE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41410" y="1714974"/>
            <a:ext cx="478686" cy="444797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圖片 71">
            <a:extLst>
              <a:ext uri="{FF2B5EF4-FFF2-40B4-BE49-F238E27FC236}">
                <a16:creationId xmlns:a16="http://schemas.microsoft.com/office/drawing/2014/main" id="{5CDB9240-C0CD-46E1-9ECC-F873B6C721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2" t="42773" b="20937"/>
          <a:stretch/>
        </p:blipFill>
        <p:spPr>
          <a:xfrm>
            <a:off x="0" y="0"/>
            <a:ext cx="7031979" cy="2799844"/>
          </a:xfrm>
          <a:prstGeom prst="rect">
            <a:avLst/>
          </a:prstGeom>
        </p:spPr>
      </p:pic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B4C7C4BD-B6BE-4723-AEF6-239DF1DE810F}"/>
              </a:ext>
            </a:extLst>
          </p:cNvPr>
          <p:cNvSpPr/>
          <p:nvPr/>
        </p:nvSpPr>
        <p:spPr>
          <a:xfrm>
            <a:off x="6657430" y="1194767"/>
            <a:ext cx="1915951" cy="664053"/>
          </a:xfrm>
          <a:prstGeom prst="roundRect">
            <a:avLst/>
          </a:prstGeom>
          <a:solidFill>
            <a:srgbClr val="723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89866C96-59FC-440B-8CE1-06EBD6A4C48D}"/>
              </a:ext>
            </a:extLst>
          </p:cNvPr>
          <p:cNvSpPr/>
          <p:nvPr/>
        </p:nvSpPr>
        <p:spPr>
          <a:xfrm>
            <a:off x="3608304" y="1195163"/>
            <a:ext cx="1915951" cy="664053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7B63FA01-B37E-4730-9D4A-C2C93D925428}"/>
              </a:ext>
            </a:extLst>
          </p:cNvPr>
          <p:cNvSpPr/>
          <p:nvPr/>
        </p:nvSpPr>
        <p:spPr>
          <a:xfrm>
            <a:off x="651402" y="1199424"/>
            <a:ext cx="1915951" cy="664053"/>
          </a:xfrm>
          <a:prstGeom prst="roundRect">
            <a:avLst/>
          </a:prstGeom>
          <a:solidFill>
            <a:srgbClr val="A31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EF42371B-985F-404E-BCAD-5F0481D4CBDE}"/>
              </a:ext>
            </a:extLst>
          </p:cNvPr>
          <p:cNvGrpSpPr/>
          <p:nvPr/>
        </p:nvGrpSpPr>
        <p:grpSpPr>
          <a:xfrm>
            <a:off x="99182" y="3767216"/>
            <a:ext cx="5968544" cy="1062546"/>
            <a:chOff x="99182" y="1668320"/>
            <a:chExt cx="5968544" cy="1062546"/>
          </a:xfrm>
        </p:grpSpPr>
        <p:grpSp>
          <p:nvGrpSpPr>
            <p:cNvPr id="60" name="群組 59">
              <a:extLst>
                <a:ext uri="{FF2B5EF4-FFF2-40B4-BE49-F238E27FC236}">
                  <a16:creationId xmlns:a16="http://schemas.microsoft.com/office/drawing/2014/main" id="{8E7FF650-B646-4FCE-91FD-822856FBA173}"/>
                </a:ext>
              </a:extLst>
            </p:cNvPr>
            <p:cNvGrpSpPr/>
            <p:nvPr/>
          </p:nvGrpSpPr>
          <p:grpSpPr>
            <a:xfrm>
              <a:off x="99182" y="1668320"/>
              <a:ext cx="2976755" cy="1062546"/>
              <a:chOff x="99182" y="1668320"/>
              <a:chExt cx="2976755" cy="1062546"/>
            </a:xfrm>
          </p:grpSpPr>
          <p:pic>
            <p:nvPicPr>
              <p:cNvPr id="67" name="圖形 66">
                <a:extLst>
                  <a:ext uri="{FF2B5EF4-FFF2-40B4-BE49-F238E27FC236}">
                    <a16:creationId xmlns:a16="http://schemas.microsoft.com/office/drawing/2014/main" id="{D5EB9906-338B-4261-964D-D9E3C176AF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9182" y="1668320"/>
                <a:ext cx="2976755" cy="1062546"/>
              </a:xfrm>
              <a:prstGeom prst="rect">
                <a:avLst/>
              </a:prstGeom>
            </p:spPr>
          </p:pic>
          <p:pic>
            <p:nvPicPr>
              <p:cNvPr id="68" name="圖片 67">
                <a:extLst>
                  <a:ext uri="{FF2B5EF4-FFF2-40B4-BE49-F238E27FC236}">
                    <a16:creationId xmlns:a16="http://schemas.microsoft.com/office/drawing/2014/main" id="{DCD07619-6E74-46EA-AF58-390823FDBD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182" y="2205249"/>
                <a:ext cx="426862" cy="428044"/>
              </a:xfrm>
              <a:prstGeom prst="rect">
                <a:avLst/>
              </a:prstGeom>
            </p:spPr>
          </p:pic>
        </p:grpSp>
        <p:grpSp>
          <p:nvGrpSpPr>
            <p:cNvPr id="61" name="群組 60">
              <a:extLst>
                <a:ext uri="{FF2B5EF4-FFF2-40B4-BE49-F238E27FC236}">
                  <a16:creationId xmlns:a16="http://schemas.microsoft.com/office/drawing/2014/main" id="{EF68EF8F-C336-4D71-BEB1-1085DF7ECE5A}"/>
                </a:ext>
              </a:extLst>
            </p:cNvPr>
            <p:cNvGrpSpPr/>
            <p:nvPr/>
          </p:nvGrpSpPr>
          <p:grpSpPr>
            <a:xfrm>
              <a:off x="3090970" y="1668320"/>
              <a:ext cx="2976756" cy="1062546"/>
              <a:chOff x="3090970" y="1668320"/>
              <a:chExt cx="2976756" cy="1062546"/>
            </a:xfrm>
          </p:grpSpPr>
          <p:pic>
            <p:nvPicPr>
              <p:cNvPr id="65" name="圖形 64">
                <a:extLst>
                  <a:ext uri="{FF2B5EF4-FFF2-40B4-BE49-F238E27FC236}">
                    <a16:creationId xmlns:a16="http://schemas.microsoft.com/office/drawing/2014/main" id="{F5E227DC-CEFC-4F47-B862-D3CEF1CE19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090971" y="1668320"/>
                <a:ext cx="2976755" cy="1062546"/>
              </a:xfrm>
              <a:prstGeom prst="rect">
                <a:avLst/>
              </a:prstGeom>
            </p:spPr>
          </p:pic>
          <p:pic>
            <p:nvPicPr>
              <p:cNvPr id="66" name="圖片 65">
                <a:extLst>
                  <a:ext uri="{FF2B5EF4-FFF2-40B4-BE49-F238E27FC236}">
                    <a16:creationId xmlns:a16="http://schemas.microsoft.com/office/drawing/2014/main" id="{D7202F20-6857-4B8E-8BF0-39B02542A4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90970" y="2205048"/>
                <a:ext cx="426862" cy="428044"/>
              </a:xfrm>
              <a:prstGeom prst="rect">
                <a:avLst/>
              </a:prstGeom>
            </p:spPr>
          </p:pic>
        </p:grpSp>
      </p:grp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18BDD6A8-4DA6-45A9-92FE-7BC412445424}"/>
              </a:ext>
            </a:extLst>
          </p:cNvPr>
          <p:cNvGrpSpPr/>
          <p:nvPr/>
        </p:nvGrpSpPr>
        <p:grpSpPr>
          <a:xfrm>
            <a:off x="99182" y="2676323"/>
            <a:ext cx="8960332" cy="1062546"/>
            <a:chOff x="99182" y="1668320"/>
            <a:chExt cx="8960332" cy="1062546"/>
          </a:xfrm>
        </p:grpSpPr>
        <p:grpSp>
          <p:nvGrpSpPr>
            <p:cNvPr id="50" name="群組 49">
              <a:extLst>
                <a:ext uri="{FF2B5EF4-FFF2-40B4-BE49-F238E27FC236}">
                  <a16:creationId xmlns:a16="http://schemas.microsoft.com/office/drawing/2014/main" id="{70877F92-E502-4FB2-8B77-E787EE165C7A}"/>
                </a:ext>
              </a:extLst>
            </p:cNvPr>
            <p:cNvGrpSpPr/>
            <p:nvPr/>
          </p:nvGrpSpPr>
          <p:grpSpPr>
            <a:xfrm>
              <a:off x="99182" y="1668320"/>
              <a:ext cx="2976755" cy="1062546"/>
              <a:chOff x="99182" y="1668320"/>
              <a:chExt cx="2976755" cy="1062546"/>
            </a:xfrm>
          </p:grpSpPr>
          <p:pic>
            <p:nvPicPr>
              <p:cNvPr id="57" name="圖形 56">
                <a:extLst>
                  <a:ext uri="{FF2B5EF4-FFF2-40B4-BE49-F238E27FC236}">
                    <a16:creationId xmlns:a16="http://schemas.microsoft.com/office/drawing/2014/main" id="{1F8B07F4-C863-4216-86FD-515B88B46E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9182" y="1668320"/>
                <a:ext cx="2976755" cy="1062546"/>
              </a:xfrm>
              <a:prstGeom prst="rect">
                <a:avLst/>
              </a:prstGeom>
            </p:spPr>
          </p:pic>
          <p:pic>
            <p:nvPicPr>
              <p:cNvPr id="58" name="圖片 57">
                <a:extLst>
                  <a:ext uri="{FF2B5EF4-FFF2-40B4-BE49-F238E27FC236}">
                    <a16:creationId xmlns:a16="http://schemas.microsoft.com/office/drawing/2014/main" id="{596F6079-B496-481E-983A-0268C61F7F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182" y="2205249"/>
                <a:ext cx="426862" cy="428044"/>
              </a:xfrm>
              <a:prstGeom prst="rect">
                <a:avLst/>
              </a:prstGeom>
            </p:spPr>
          </p:pic>
        </p:grpSp>
        <p:grpSp>
          <p:nvGrpSpPr>
            <p:cNvPr id="51" name="群組 50">
              <a:extLst>
                <a:ext uri="{FF2B5EF4-FFF2-40B4-BE49-F238E27FC236}">
                  <a16:creationId xmlns:a16="http://schemas.microsoft.com/office/drawing/2014/main" id="{C637D880-A240-4B50-BCF4-E2644810CC46}"/>
                </a:ext>
              </a:extLst>
            </p:cNvPr>
            <p:cNvGrpSpPr/>
            <p:nvPr/>
          </p:nvGrpSpPr>
          <p:grpSpPr>
            <a:xfrm>
              <a:off x="3090970" y="1668320"/>
              <a:ext cx="2976756" cy="1062546"/>
              <a:chOff x="3090970" y="1668320"/>
              <a:chExt cx="2976756" cy="1062546"/>
            </a:xfrm>
          </p:grpSpPr>
          <p:pic>
            <p:nvPicPr>
              <p:cNvPr id="55" name="圖形 54">
                <a:extLst>
                  <a:ext uri="{FF2B5EF4-FFF2-40B4-BE49-F238E27FC236}">
                    <a16:creationId xmlns:a16="http://schemas.microsoft.com/office/drawing/2014/main" id="{1CA2C5C9-C2DE-4B25-A4C3-B76B226F7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090971" y="1668320"/>
                <a:ext cx="2976755" cy="1062546"/>
              </a:xfrm>
              <a:prstGeom prst="rect">
                <a:avLst/>
              </a:prstGeom>
            </p:spPr>
          </p:pic>
          <p:pic>
            <p:nvPicPr>
              <p:cNvPr id="56" name="圖片 55">
                <a:extLst>
                  <a:ext uri="{FF2B5EF4-FFF2-40B4-BE49-F238E27FC236}">
                    <a16:creationId xmlns:a16="http://schemas.microsoft.com/office/drawing/2014/main" id="{6DA1E660-DBB9-4527-B34F-342D32A270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90970" y="2205048"/>
                <a:ext cx="426862" cy="428044"/>
              </a:xfrm>
              <a:prstGeom prst="rect">
                <a:avLst/>
              </a:prstGeom>
            </p:spPr>
          </p:pic>
        </p:grpSp>
        <p:grpSp>
          <p:nvGrpSpPr>
            <p:cNvPr id="52" name="群組 51">
              <a:extLst>
                <a:ext uri="{FF2B5EF4-FFF2-40B4-BE49-F238E27FC236}">
                  <a16:creationId xmlns:a16="http://schemas.microsoft.com/office/drawing/2014/main" id="{DB4D474B-9FD8-455D-AC80-486C2747EA52}"/>
                </a:ext>
              </a:extLst>
            </p:cNvPr>
            <p:cNvGrpSpPr/>
            <p:nvPr/>
          </p:nvGrpSpPr>
          <p:grpSpPr>
            <a:xfrm>
              <a:off x="6063723" y="1668320"/>
              <a:ext cx="2995791" cy="1062546"/>
              <a:chOff x="6063723" y="1668320"/>
              <a:chExt cx="2995791" cy="1062546"/>
            </a:xfrm>
          </p:grpSpPr>
          <p:pic>
            <p:nvPicPr>
              <p:cNvPr id="53" name="圖形 52">
                <a:extLst>
                  <a:ext uri="{FF2B5EF4-FFF2-40B4-BE49-F238E27FC236}">
                    <a16:creationId xmlns:a16="http://schemas.microsoft.com/office/drawing/2014/main" id="{BA1B1491-534E-429A-901D-FC3F0D556C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082759" y="1668320"/>
                <a:ext cx="2976755" cy="1062546"/>
              </a:xfrm>
              <a:prstGeom prst="rect">
                <a:avLst/>
              </a:prstGeom>
            </p:spPr>
          </p:pic>
          <p:pic>
            <p:nvPicPr>
              <p:cNvPr id="54" name="圖片 53">
                <a:extLst>
                  <a:ext uri="{FF2B5EF4-FFF2-40B4-BE49-F238E27FC236}">
                    <a16:creationId xmlns:a16="http://schemas.microsoft.com/office/drawing/2014/main" id="{C37CE0F5-AD27-442D-AAD9-1F76F7FF93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63723" y="2187390"/>
                <a:ext cx="426862" cy="428044"/>
              </a:xfrm>
              <a:prstGeom prst="rect">
                <a:avLst/>
              </a:prstGeom>
            </p:spPr>
          </p:pic>
        </p:grp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80231748-06F7-4E3B-A15E-30CCCA8B39E7}"/>
              </a:ext>
            </a:extLst>
          </p:cNvPr>
          <p:cNvGrpSpPr/>
          <p:nvPr/>
        </p:nvGrpSpPr>
        <p:grpSpPr>
          <a:xfrm>
            <a:off x="99182" y="1586843"/>
            <a:ext cx="8960332" cy="1062546"/>
            <a:chOff x="99182" y="1668320"/>
            <a:chExt cx="8960332" cy="1062546"/>
          </a:xfrm>
        </p:grpSpPr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83456997-C032-4BC3-9ED9-78A360F594B0}"/>
                </a:ext>
              </a:extLst>
            </p:cNvPr>
            <p:cNvGrpSpPr/>
            <p:nvPr/>
          </p:nvGrpSpPr>
          <p:grpSpPr>
            <a:xfrm>
              <a:off x="99182" y="1668320"/>
              <a:ext cx="2976755" cy="1062546"/>
              <a:chOff x="99182" y="1668320"/>
              <a:chExt cx="2976755" cy="1062546"/>
            </a:xfrm>
          </p:grpSpPr>
          <p:pic>
            <p:nvPicPr>
              <p:cNvPr id="22" name="圖形 21">
                <a:extLst>
                  <a:ext uri="{FF2B5EF4-FFF2-40B4-BE49-F238E27FC236}">
                    <a16:creationId xmlns:a16="http://schemas.microsoft.com/office/drawing/2014/main" id="{229DA4DB-888F-4C7D-A752-FAB14112EC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9182" y="1668320"/>
                <a:ext cx="2976755" cy="1062546"/>
              </a:xfrm>
              <a:prstGeom prst="rect">
                <a:avLst/>
              </a:prstGeom>
            </p:spPr>
          </p:pic>
          <p:pic>
            <p:nvPicPr>
              <p:cNvPr id="43" name="圖片 42">
                <a:extLst>
                  <a:ext uri="{FF2B5EF4-FFF2-40B4-BE49-F238E27FC236}">
                    <a16:creationId xmlns:a16="http://schemas.microsoft.com/office/drawing/2014/main" id="{0819B828-28E5-4A70-B255-2033AD6D64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182" y="2205249"/>
                <a:ext cx="426862" cy="428044"/>
              </a:xfrm>
              <a:prstGeom prst="rect">
                <a:avLst/>
              </a:prstGeom>
            </p:spPr>
          </p:pic>
        </p:grpSp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3899DA6C-0B35-4D28-B45B-794EC7139073}"/>
                </a:ext>
              </a:extLst>
            </p:cNvPr>
            <p:cNvGrpSpPr/>
            <p:nvPr/>
          </p:nvGrpSpPr>
          <p:grpSpPr>
            <a:xfrm>
              <a:off x="3090970" y="1668320"/>
              <a:ext cx="2976756" cy="1062546"/>
              <a:chOff x="3090970" y="1668320"/>
              <a:chExt cx="2976756" cy="1062546"/>
            </a:xfrm>
          </p:grpSpPr>
          <p:pic>
            <p:nvPicPr>
              <p:cNvPr id="26" name="圖形 25">
                <a:extLst>
                  <a:ext uri="{FF2B5EF4-FFF2-40B4-BE49-F238E27FC236}">
                    <a16:creationId xmlns:a16="http://schemas.microsoft.com/office/drawing/2014/main" id="{E31B1A40-391C-492B-9B03-B2314817E9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090971" y="1668320"/>
                <a:ext cx="2976755" cy="1062546"/>
              </a:xfrm>
              <a:prstGeom prst="rect">
                <a:avLst/>
              </a:prstGeom>
            </p:spPr>
          </p:pic>
          <p:pic>
            <p:nvPicPr>
              <p:cNvPr id="44" name="圖片 43">
                <a:extLst>
                  <a:ext uri="{FF2B5EF4-FFF2-40B4-BE49-F238E27FC236}">
                    <a16:creationId xmlns:a16="http://schemas.microsoft.com/office/drawing/2014/main" id="{CD3413EE-D7FF-44C5-8166-837837AC0F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90970" y="2205048"/>
                <a:ext cx="426862" cy="428044"/>
              </a:xfrm>
              <a:prstGeom prst="rect">
                <a:avLst/>
              </a:prstGeom>
            </p:spPr>
          </p:pic>
        </p:grpSp>
        <p:grpSp>
          <p:nvGrpSpPr>
            <p:cNvPr id="46" name="群組 45">
              <a:extLst>
                <a:ext uri="{FF2B5EF4-FFF2-40B4-BE49-F238E27FC236}">
                  <a16:creationId xmlns:a16="http://schemas.microsoft.com/office/drawing/2014/main" id="{3C76DADB-C9D0-47AA-A930-D377C72F2B75}"/>
                </a:ext>
              </a:extLst>
            </p:cNvPr>
            <p:cNvGrpSpPr/>
            <p:nvPr/>
          </p:nvGrpSpPr>
          <p:grpSpPr>
            <a:xfrm>
              <a:off x="6063723" y="1668320"/>
              <a:ext cx="2995791" cy="1062546"/>
              <a:chOff x="6063723" y="1668320"/>
              <a:chExt cx="2995791" cy="1062546"/>
            </a:xfrm>
          </p:grpSpPr>
          <p:pic>
            <p:nvPicPr>
              <p:cNvPr id="27" name="圖形 26">
                <a:extLst>
                  <a:ext uri="{FF2B5EF4-FFF2-40B4-BE49-F238E27FC236}">
                    <a16:creationId xmlns:a16="http://schemas.microsoft.com/office/drawing/2014/main" id="{4B73EC0A-6AE2-42CF-8F57-823585C3F2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082759" y="1668320"/>
                <a:ext cx="2976755" cy="1062546"/>
              </a:xfrm>
              <a:prstGeom prst="rect">
                <a:avLst/>
              </a:prstGeom>
            </p:spPr>
          </p:pic>
          <p:pic>
            <p:nvPicPr>
              <p:cNvPr id="45" name="圖片 44">
                <a:extLst>
                  <a:ext uri="{FF2B5EF4-FFF2-40B4-BE49-F238E27FC236}">
                    <a16:creationId xmlns:a16="http://schemas.microsoft.com/office/drawing/2014/main" id="{7A60949F-869D-4C4E-AA80-5EE5FC5E61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63723" y="2187390"/>
                <a:ext cx="426862" cy="428044"/>
              </a:xfrm>
              <a:prstGeom prst="rect">
                <a:avLst/>
              </a:prstGeom>
            </p:spPr>
          </p:pic>
        </p:grpSp>
      </p:grpSp>
      <p:sp>
        <p:nvSpPr>
          <p:cNvPr id="598" name="Shape 598"/>
          <p:cNvSpPr txBox="1">
            <a:spLocks noGrp="1"/>
          </p:cNvSpPr>
          <p:nvPr>
            <p:ph type="title"/>
          </p:nvPr>
        </p:nvSpPr>
        <p:spPr>
          <a:xfrm>
            <a:off x="0" y="205063"/>
            <a:ext cx="5721632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/>
              <a:t>您的心聲我們都聽到了</a:t>
            </a:r>
          </a:p>
        </p:txBody>
      </p:sp>
      <p:sp>
        <p:nvSpPr>
          <p:cNvPr id="5" name="Shape 568">
            <a:extLst>
              <a:ext uri="{FF2B5EF4-FFF2-40B4-BE49-F238E27FC236}">
                <a16:creationId xmlns:a16="http://schemas.microsoft.com/office/drawing/2014/main" id="{98491182-3859-41E8-A80D-8EE953403907}"/>
              </a:ext>
            </a:extLst>
          </p:cNvPr>
          <p:cNvSpPr txBox="1"/>
          <p:nvPr/>
        </p:nvSpPr>
        <p:spPr>
          <a:xfrm>
            <a:off x="942153" y="1222780"/>
            <a:ext cx="1245511" cy="32871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altLang="zh-TW" sz="2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</a:t>
            </a:r>
            <a:r>
              <a:rPr lang="zh-TW" sz="2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  <a:t>eb端</a:t>
            </a:r>
            <a:endParaRPr lang="zh-TW" altLang="en-US" sz="22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9" name="Shape 568">
            <a:extLst>
              <a:ext uri="{FF2B5EF4-FFF2-40B4-BE49-F238E27FC236}">
                <a16:creationId xmlns:a16="http://schemas.microsoft.com/office/drawing/2014/main" id="{EF650660-886F-477A-A54B-077B3544DBCB}"/>
              </a:ext>
            </a:extLst>
          </p:cNvPr>
          <p:cNvSpPr txBox="1"/>
          <p:nvPr/>
        </p:nvSpPr>
        <p:spPr>
          <a:xfrm>
            <a:off x="179585" y="1577552"/>
            <a:ext cx="2915303" cy="434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zh-TW" sz="18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  <a:t>輕鬆匯入海量歌曲</a:t>
            </a:r>
          </a:p>
        </p:txBody>
      </p:sp>
      <p:sp>
        <p:nvSpPr>
          <p:cNvPr id="10" name="Shape 568">
            <a:extLst>
              <a:ext uri="{FF2B5EF4-FFF2-40B4-BE49-F238E27FC236}">
                <a16:creationId xmlns:a16="http://schemas.microsoft.com/office/drawing/2014/main" id="{53CF887C-C2D4-4FCB-B72A-35E15A65829C}"/>
              </a:ext>
            </a:extLst>
          </p:cNvPr>
          <p:cNvSpPr txBox="1"/>
          <p:nvPr/>
        </p:nvSpPr>
        <p:spPr>
          <a:xfrm>
            <a:off x="6714241" y="1201234"/>
            <a:ext cx="1731930" cy="3949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zh-TW" sz="2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  <a:t>行動裝置端</a:t>
            </a:r>
            <a:endParaRPr lang="zh-TW" altLang="en-US" sz="22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14" name="Shape 568">
            <a:extLst>
              <a:ext uri="{FF2B5EF4-FFF2-40B4-BE49-F238E27FC236}">
                <a16:creationId xmlns:a16="http://schemas.microsoft.com/office/drawing/2014/main" id="{344FF69A-B35D-4A90-A239-BFC41F55A3B8}"/>
              </a:ext>
            </a:extLst>
          </p:cNvPr>
          <p:cNvSpPr txBox="1"/>
          <p:nvPr/>
        </p:nvSpPr>
        <p:spPr>
          <a:xfrm>
            <a:off x="443132" y="2680402"/>
            <a:ext cx="2332249" cy="467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zh-TW" altLang="en-US" sz="18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  <a:t>歌手頁面顯示照片</a:t>
            </a:r>
            <a:endParaRPr lang="zh-TW" sz="18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15" name="Shape 568">
            <a:extLst>
              <a:ext uri="{FF2B5EF4-FFF2-40B4-BE49-F238E27FC236}">
                <a16:creationId xmlns:a16="http://schemas.microsoft.com/office/drawing/2014/main" id="{0FBA5E26-8D8B-4236-A63D-7A413E291823}"/>
              </a:ext>
            </a:extLst>
          </p:cNvPr>
          <p:cNvSpPr txBox="1"/>
          <p:nvPr/>
        </p:nvSpPr>
        <p:spPr>
          <a:xfrm>
            <a:off x="386862" y="2099513"/>
            <a:ext cx="1838429" cy="485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zh-TW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</a:rPr>
              <a:t>簡易匯入規則</a:t>
            </a:r>
          </a:p>
        </p:txBody>
      </p:sp>
      <p:sp>
        <p:nvSpPr>
          <p:cNvPr id="16" name="Shape 568">
            <a:extLst>
              <a:ext uri="{FF2B5EF4-FFF2-40B4-BE49-F238E27FC236}">
                <a16:creationId xmlns:a16="http://schemas.microsoft.com/office/drawing/2014/main" id="{BA8C1456-E924-4C3D-BEBE-E814D07F6DF5}"/>
              </a:ext>
            </a:extLst>
          </p:cNvPr>
          <p:cNvSpPr txBox="1"/>
          <p:nvPr/>
        </p:nvSpPr>
        <p:spPr>
          <a:xfrm>
            <a:off x="386862" y="3186078"/>
            <a:ext cx="2662908" cy="48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zh-TW" altLang="en-US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</a:rPr>
              <a:t>顯示並能進行歌手照片編輯</a:t>
            </a:r>
            <a:endParaRPr lang="zh-TW" b="1">
              <a:solidFill>
                <a:schemeClr val="tx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17" name="Shape 568">
            <a:extLst>
              <a:ext uri="{FF2B5EF4-FFF2-40B4-BE49-F238E27FC236}">
                <a16:creationId xmlns:a16="http://schemas.microsoft.com/office/drawing/2014/main" id="{5C58476F-633A-4B65-89C3-2EDE6ACF444D}"/>
              </a:ext>
            </a:extLst>
          </p:cNvPr>
          <p:cNvSpPr txBox="1"/>
          <p:nvPr/>
        </p:nvSpPr>
        <p:spPr>
          <a:xfrm>
            <a:off x="99182" y="3789299"/>
            <a:ext cx="2976755" cy="426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zh-TW" altLang="en-US" sz="18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  <a:t>資料夾點歌</a:t>
            </a:r>
          </a:p>
        </p:txBody>
      </p:sp>
      <p:sp>
        <p:nvSpPr>
          <p:cNvPr id="18" name="Shape 568">
            <a:extLst>
              <a:ext uri="{FF2B5EF4-FFF2-40B4-BE49-F238E27FC236}">
                <a16:creationId xmlns:a16="http://schemas.microsoft.com/office/drawing/2014/main" id="{DEC64E14-E4D1-42E5-B68E-01F2314FCA07}"/>
              </a:ext>
            </a:extLst>
          </p:cNvPr>
          <p:cNvSpPr txBox="1"/>
          <p:nvPr/>
        </p:nvSpPr>
        <p:spPr>
          <a:xfrm>
            <a:off x="386862" y="4301852"/>
            <a:ext cx="2757166" cy="467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zh-TW" altLang="en-US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</a:rPr>
              <a:t>提供資料夾點歌的分類</a:t>
            </a:r>
            <a:endParaRPr lang="zh-TW" b="1">
              <a:solidFill>
                <a:schemeClr val="tx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20" name="Shape 568">
            <a:extLst>
              <a:ext uri="{FF2B5EF4-FFF2-40B4-BE49-F238E27FC236}">
                <a16:creationId xmlns:a16="http://schemas.microsoft.com/office/drawing/2014/main" id="{000ECB86-9ECF-4753-9BF5-53317069F112}"/>
              </a:ext>
            </a:extLst>
          </p:cNvPr>
          <p:cNvSpPr txBox="1"/>
          <p:nvPr/>
        </p:nvSpPr>
        <p:spPr>
          <a:xfrm>
            <a:off x="6094410" y="2706628"/>
            <a:ext cx="2965104" cy="422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ts val="2400"/>
            </a:pPr>
            <a:r>
              <a:rPr lang="zh-TW" altLang="en-US" sz="18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  <a:t>資料夾點</a:t>
            </a:r>
            <a:r>
              <a:rPr lang="zh-TW" sz="18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  <a:t>歌</a:t>
            </a:r>
            <a:endParaRPr lang="zh-TW" b="1">
              <a:solidFill>
                <a:schemeClr val="bg1"/>
              </a:solidFill>
            </a:endParaRPr>
          </a:p>
        </p:txBody>
      </p:sp>
      <p:sp>
        <p:nvSpPr>
          <p:cNvPr id="23" name="Shape 568">
            <a:extLst>
              <a:ext uri="{FF2B5EF4-FFF2-40B4-BE49-F238E27FC236}">
                <a16:creationId xmlns:a16="http://schemas.microsoft.com/office/drawing/2014/main" id="{0B88EE88-A4AB-4501-A519-DB9427F95DCB}"/>
              </a:ext>
            </a:extLst>
          </p:cNvPr>
          <p:cNvSpPr txBox="1"/>
          <p:nvPr/>
        </p:nvSpPr>
        <p:spPr>
          <a:xfrm>
            <a:off x="6082759" y="1596165"/>
            <a:ext cx="2976755" cy="476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zh-TW" altLang="en-US" sz="18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  <a:t>歌手類型、歌曲類型點歌</a:t>
            </a:r>
          </a:p>
        </p:txBody>
      </p:sp>
      <p:sp>
        <p:nvSpPr>
          <p:cNvPr id="24" name="Shape 568">
            <a:extLst>
              <a:ext uri="{FF2B5EF4-FFF2-40B4-BE49-F238E27FC236}">
                <a16:creationId xmlns:a16="http://schemas.microsoft.com/office/drawing/2014/main" id="{01AEF70A-5B99-4705-A083-0BE29B85C5D9}"/>
              </a:ext>
            </a:extLst>
          </p:cNvPr>
          <p:cNvSpPr txBox="1"/>
          <p:nvPr/>
        </p:nvSpPr>
        <p:spPr>
          <a:xfrm>
            <a:off x="6683565" y="3178110"/>
            <a:ext cx="2534076" cy="467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lang="zh-TW" sz="2000" b="1">
              <a:solidFill>
                <a:srgbClr val="7030A0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25" name="Shape 568">
            <a:extLst>
              <a:ext uri="{FF2B5EF4-FFF2-40B4-BE49-F238E27FC236}">
                <a16:creationId xmlns:a16="http://schemas.microsoft.com/office/drawing/2014/main" id="{46AE462A-A928-45A5-914E-DC8186647CB0}"/>
              </a:ext>
            </a:extLst>
          </p:cNvPr>
          <p:cNvSpPr txBox="1"/>
          <p:nvPr/>
        </p:nvSpPr>
        <p:spPr>
          <a:xfrm>
            <a:off x="6407834" y="2245652"/>
            <a:ext cx="2795456" cy="44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>
              <a:buClr>
                <a:schemeClr val="dk1"/>
              </a:buClr>
              <a:buSzPts val="2400"/>
            </a:pP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</a:rPr>
              <a:t>Android版已完成歌手類型、</a:t>
            </a:r>
            <a:endParaRPr lang="zh-TW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76200">
              <a:buClr>
                <a:schemeClr val="dk1"/>
              </a:buClr>
              <a:buSzPts val="2400"/>
            </a:pP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</a:rPr>
              <a:t>歌曲類型點歌</a:t>
            </a:r>
            <a:endParaRPr lang="zh-TW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76200"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lang="zh-TW" altLang="en-US" sz="1600" b="1">
              <a:solidFill>
                <a:srgbClr val="7030A0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32" name="Shape 568">
            <a:extLst>
              <a:ext uri="{FF2B5EF4-FFF2-40B4-BE49-F238E27FC236}">
                <a16:creationId xmlns:a16="http://schemas.microsoft.com/office/drawing/2014/main" id="{FA1589D9-F29B-438D-B44B-567BA29E0DB3}"/>
              </a:ext>
            </a:extLst>
          </p:cNvPr>
          <p:cNvSpPr txBox="1"/>
          <p:nvPr/>
        </p:nvSpPr>
        <p:spPr>
          <a:xfrm>
            <a:off x="6407834" y="3195393"/>
            <a:ext cx="1933609" cy="467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zh-TW" altLang="en-US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</a:rPr>
              <a:t>開發中</a:t>
            </a:r>
            <a:endParaRPr lang="zh-TW" b="1">
              <a:solidFill>
                <a:schemeClr val="tx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34" name="Shape 568">
            <a:extLst>
              <a:ext uri="{FF2B5EF4-FFF2-40B4-BE49-F238E27FC236}">
                <a16:creationId xmlns:a16="http://schemas.microsoft.com/office/drawing/2014/main" id="{EFA50360-4329-4F6F-8AFA-159DD09659CD}"/>
              </a:ext>
            </a:extLst>
          </p:cNvPr>
          <p:cNvSpPr txBox="1"/>
          <p:nvPr/>
        </p:nvSpPr>
        <p:spPr>
          <a:xfrm>
            <a:off x="4054281" y="1222779"/>
            <a:ext cx="1046128" cy="3450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altLang="zh-TW" sz="2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  <a:t>TV</a:t>
            </a:r>
            <a:r>
              <a:rPr lang="zh-TW" sz="2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  <a:t>端</a:t>
            </a:r>
            <a:endParaRPr lang="zh-TW" altLang="en-US" sz="22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35" name="Shape 568">
            <a:extLst>
              <a:ext uri="{FF2B5EF4-FFF2-40B4-BE49-F238E27FC236}">
                <a16:creationId xmlns:a16="http://schemas.microsoft.com/office/drawing/2014/main" id="{D77220E4-0FF9-41C7-89E9-AC31268B884C}"/>
              </a:ext>
            </a:extLst>
          </p:cNvPr>
          <p:cNvSpPr txBox="1"/>
          <p:nvPr/>
        </p:nvSpPr>
        <p:spPr>
          <a:xfrm>
            <a:off x="3090970" y="1596165"/>
            <a:ext cx="2950621" cy="427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zh-TW" sz="18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  <a:t>關閉麥克風迴音</a:t>
            </a:r>
            <a:endParaRPr lang="zh-TW" altLang="en-US" sz="18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37" name="Shape 568">
            <a:extLst>
              <a:ext uri="{FF2B5EF4-FFF2-40B4-BE49-F238E27FC236}">
                <a16:creationId xmlns:a16="http://schemas.microsoft.com/office/drawing/2014/main" id="{DB3A3DF7-656A-4123-B9A4-D77E40C9BEF7}"/>
              </a:ext>
            </a:extLst>
          </p:cNvPr>
          <p:cNvSpPr txBox="1"/>
          <p:nvPr/>
        </p:nvSpPr>
        <p:spPr>
          <a:xfrm>
            <a:off x="3090970" y="2687487"/>
            <a:ext cx="2950621" cy="452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zh-TW" altLang="en-US" sz="18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  <a:t>延展播放影片</a:t>
            </a:r>
          </a:p>
        </p:txBody>
      </p:sp>
      <p:sp>
        <p:nvSpPr>
          <p:cNvPr id="38" name="Shape 568">
            <a:extLst>
              <a:ext uri="{FF2B5EF4-FFF2-40B4-BE49-F238E27FC236}">
                <a16:creationId xmlns:a16="http://schemas.microsoft.com/office/drawing/2014/main" id="{CF958F5C-ED4A-4925-9167-93AE96E893B1}"/>
              </a:ext>
            </a:extLst>
          </p:cNvPr>
          <p:cNvSpPr txBox="1"/>
          <p:nvPr/>
        </p:nvSpPr>
        <p:spPr>
          <a:xfrm>
            <a:off x="3363617" y="2084821"/>
            <a:ext cx="2658905" cy="55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zh-TW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</a:rPr>
              <a:t>能依喜好選</a:t>
            </a: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</a:rPr>
              <a:t>擇是否要有麥克風迴音效果</a:t>
            </a:r>
          </a:p>
        </p:txBody>
      </p:sp>
      <p:sp>
        <p:nvSpPr>
          <p:cNvPr id="39" name="Shape 568">
            <a:extLst>
              <a:ext uri="{FF2B5EF4-FFF2-40B4-BE49-F238E27FC236}">
                <a16:creationId xmlns:a16="http://schemas.microsoft.com/office/drawing/2014/main" id="{AC57EC69-99FD-4BE1-88E6-92713A0C9C83}"/>
              </a:ext>
            </a:extLst>
          </p:cNvPr>
          <p:cNvSpPr txBox="1"/>
          <p:nvPr/>
        </p:nvSpPr>
        <p:spPr>
          <a:xfrm>
            <a:off x="3363617" y="3167943"/>
            <a:ext cx="2658905" cy="562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zh-TW" altLang="en-US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</a:rPr>
              <a:t>非16:9的影片也能延展至全螢幕播放</a:t>
            </a:r>
            <a:endParaRPr lang="zh-TW" b="1">
              <a:solidFill>
                <a:schemeClr val="tx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40" name="Shape 568">
            <a:extLst>
              <a:ext uri="{FF2B5EF4-FFF2-40B4-BE49-F238E27FC236}">
                <a16:creationId xmlns:a16="http://schemas.microsoft.com/office/drawing/2014/main" id="{EB199459-29C2-4A7E-A43F-492EAE4AAF26}"/>
              </a:ext>
            </a:extLst>
          </p:cNvPr>
          <p:cNvSpPr txBox="1"/>
          <p:nvPr/>
        </p:nvSpPr>
        <p:spPr>
          <a:xfrm>
            <a:off x="3090969" y="3748607"/>
            <a:ext cx="2972753" cy="467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zh-TW" altLang="en-US" sz="18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  <a:t>優化歌曲過場時間</a:t>
            </a:r>
          </a:p>
        </p:txBody>
      </p:sp>
      <p:sp>
        <p:nvSpPr>
          <p:cNvPr id="41" name="Shape 568">
            <a:extLst>
              <a:ext uri="{FF2B5EF4-FFF2-40B4-BE49-F238E27FC236}">
                <a16:creationId xmlns:a16="http://schemas.microsoft.com/office/drawing/2014/main" id="{EDF7817E-E977-41A1-9B5C-D70B82C3E241}"/>
              </a:ext>
            </a:extLst>
          </p:cNvPr>
          <p:cNvSpPr txBox="1"/>
          <p:nvPr/>
        </p:nvSpPr>
        <p:spPr>
          <a:xfrm>
            <a:off x="3363617" y="4234226"/>
            <a:ext cx="2685766" cy="59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zh-TW" altLang="en-US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</a:rPr>
              <a:t>進行歌曲過場時間優化</a:t>
            </a:r>
            <a:endParaRPr lang="zh-TW" b="1">
              <a:solidFill>
                <a:schemeClr val="tx1"/>
              </a:solidFill>
              <a:latin typeface="Microsoft JhengHei"/>
              <a:ea typeface="Microsoft JhengHei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7705487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6" name="Shape 606"/>
          <p:cNvGrpSpPr/>
          <p:nvPr/>
        </p:nvGrpSpPr>
        <p:grpSpPr>
          <a:xfrm>
            <a:off x="898216" y="1685745"/>
            <a:ext cx="7373865" cy="3042645"/>
            <a:chOff x="387763" y="2101126"/>
            <a:chExt cx="8368474" cy="3806675"/>
          </a:xfrm>
          <a:effectLst>
            <a:reflection blurRad="63500" stA="52000" endA="300" endPos="13000" dist="50800" dir="5400000" sy="-100000" algn="bl" rotWithShape="0"/>
          </a:effectLst>
        </p:grpSpPr>
        <p:pic>
          <p:nvPicPr>
            <p:cNvPr id="607" name="Shape 60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7763" y="2101126"/>
              <a:ext cx="8368474" cy="3806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8" name="Shape 608"/>
            <p:cNvSpPr/>
            <p:nvPr/>
          </p:nvSpPr>
          <p:spPr>
            <a:xfrm>
              <a:off x="5661700" y="2141850"/>
              <a:ext cx="1046100" cy="201600"/>
            </a:xfrm>
            <a:prstGeom prst="rect">
              <a:avLst/>
            </a:prstGeom>
            <a:solidFill>
              <a:srgbClr val="0E46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37AC21B0-FE33-4D63-A4A4-B1FE64CAFC75}"/>
              </a:ext>
            </a:extLst>
          </p:cNvPr>
          <p:cNvSpPr/>
          <p:nvPr/>
        </p:nvSpPr>
        <p:spPr>
          <a:xfrm>
            <a:off x="801112" y="885526"/>
            <a:ext cx="6793263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500"/>
              </a:lnSpc>
            </a:pPr>
            <a:r>
              <a:rPr lang="zh-TW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繼續使用</a:t>
            </a:r>
            <a:r>
              <a:rPr lang="en-US" altLang="zh-TW" sz="2400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OceanKTV</a:t>
            </a:r>
            <a:r>
              <a:rPr lang="zh-TW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並提供意見給我們</a:t>
            </a:r>
          </a:p>
          <a:p>
            <a:pPr lvl="0">
              <a:lnSpc>
                <a:spcPts val="2500"/>
              </a:lnSpc>
            </a:pPr>
            <a:r>
              <a:rPr lang="en-US" altLang="zh-TW" sz="24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FB</a:t>
            </a:r>
            <a:r>
              <a:rPr lang="zh-TW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粉絲頁搜尋：</a:t>
            </a:r>
            <a:r>
              <a:rPr lang="en-US" altLang="zh-TW" sz="24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QNAP </a:t>
            </a:r>
            <a:r>
              <a:rPr lang="en-US" altLang="zh-TW" sz="2400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OceanKTV</a:t>
            </a:r>
            <a:endParaRPr lang="zh-TW" altLang="en-US" sz="240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1217046-0B25-41E9-AA38-ECBBA8972F33}"/>
              </a:ext>
            </a:extLst>
          </p:cNvPr>
          <p:cNvSpPr/>
          <p:nvPr/>
        </p:nvSpPr>
        <p:spPr>
          <a:xfrm>
            <a:off x="2242594" y="57850"/>
            <a:ext cx="5032147" cy="73866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zh-TW" sz="42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還想要更多功能嗎？</a:t>
            </a:r>
            <a:endParaRPr lang="zh-TW" altLang="en-US" sz="42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 txBox="1">
            <a:spLocks noGrp="1"/>
          </p:cNvSpPr>
          <p:nvPr>
            <p:ph type="title" idx="4294967295"/>
          </p:nvPr>
        </p:nvSpPr>
        <p:spPr>
          <a:xfrm>
            <a:off x="3898665" y="3193720"/>
            <a:ext cx="2773739" cy="6358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是您最好的選擇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1643CDA-64BE-425D-8EBA-4399F3C017B0}"/>
              </a:ext>
            </a:extLst>
          </p:cNvPr>
          <p:cNvSpPr txBox="1"/>
          <p:nvPr/>
        </p:nvSpPr>
        <p:spPr>
          <a:xfrm>
            <a:off x="6487956" y="4397126"/>
            <a:ext cx="239482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7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©2018</a:t>
            </a:r>
            <a:r>
              <a:rPr lang="zh-TW" altLang="en-US" sz="7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著作權為威聯通科技股份有限公司所有。威聯通科技並保留所有權利。威聯通科技股份有限公司所使用或注冊之商標或標章。檔案中所提及之產品及公司名稱可能為其他公司所有之商標 。</a:t>
            </a:r>
            <a:endParaRPr lang="zh-TW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 idx="4294967295"/>
          </p:nvPr>
        </p:nvSpPr>
        <p:spPr>
          <a:xfrm>
            <a:off x="191383" y="170632"/>
            <a:ext cx="5595164" cy="841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4200" b="1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但...卻有這些困擾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Shape 75"/>
          <p:cNvSpPr txBox="1"/>
          <p:nvPr/>
        </p:nvSpPr>
        <p:spPr>
          <a:xfrm>
            <a:off x="462476" y="1952121"/>
            <a:ext cx="1871709" cy="468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accent5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訂不到包廂</a:t>
            </a:r>
            <a:endParaRPr sz="2400" b="1">
              <a:solidFill>
                <a:schemeClr val="accent5">
                  <a:lumMod val="7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0" name="Shape 70"/>
          <p:cNvSpPr txBox="1"/>
          <p:nvPr/>
        </p:nvSpPr>
        <p:spPr>
          <a:xfrm>
            <a:off x="288819" y="1432433"/>
            <a:ext cx="2443343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1">
                <a:solidFill>
                  <a:schemeClr val="accent5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到KTV歡唱</a:t>
            </a:r>
            <a:endParaRPr sz="3000" b="1">
              <a:solidFill>
                <a:schemeClr val="accent5">
                  <a:lumMod val="7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1" name="Shape 71"/>
          <p:cNvSpPr txBox="1"/>
          <p:nvPr/>
        </p:nvSpPr>
        <p:spPr>
          <a:xfrm>
            <a:off x="2818151" y="1132638"/>
            <a:ext cx="2810722" cy="688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TW" sz="2400" b="1">
                <a:solidFill>
                  <a:srgbClr val="BE12C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打開YouTube, </a:t>
            </a:r>
            <a:endParaRPr lang="zh-TW" altLang="en-US" sz="2400" b="1">
              <a:solidFill>
                <a:srgbClr val="BE12C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rgbClr val="BE12C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音樂軟體同步唱歌</a:t>
            </a:r>
            <a:endParaRPr sz="2400" b="1">
              <a:solidFill>
                <a:srgbClr val="BE12C3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73" name="Shape 73"/>
          <p:cNvSpPr txBox="1"/>
          <p:nvPr/>
        </p:nvSpPr>
        <p:spPr>
          <a:xfrm>
            <a:off x="3603052" y="2987362"/>
            <a:ext cx="22626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rgbClr val="FF00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購買伴唱機 </a:t>
            </a:r>
            <a:endParaRPr sz="2400" b="1">
              <a:solidFill>
                <a:srgbClr val="FF006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7" name="Shape 77"/>
          <p:cNvSpPr txBox="1"/>
          <p:nvPr/>
        </p:nvSpPr>
        <p:spPr>
          <a:xfrm>
            <a:off x="528721" y="3964231"/>
            <a:ext cx="23457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rgbClr val="713B9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歌庫管理不易</a:t>
            </a:r>
            <a:endParaRPr sz="2400" b="1">
              <a:solidFill>
                <a:srgbClr val="713B9C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8" name="Shape 78"/>
          <p:cNvSpPr txBox="1"/>
          <p:nvPr/>
        </p:nvSpPr>
        <p:spPr>
          <a:xfrm>
            <a:off x="3628343" y="3617243"/>
            <a:ext cx="1656328" cy="728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F00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CP值不高，</a:t>
            </a:r>
            <a:br>
              <a:rPr lang="en-US" altLang="zh-TW" sz="2400">
                <a:solidFill>
                  <a:srgbClr val="FF00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400" b="1">
                <a:solidFill>
                  <a:srgbClr val="FF00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很少使用</a:t>
            </a:r>
            <a:endParaRPr sz="2400" b="1">
              <a:solidFill>
                <a:srgbClr val="FF006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17BE606-48AF-4EA4-A21B-7BF9FD128B48}"/>
              </a:ext>
            </a:extLst>
          </p:cNvPr>
          <p:cNvSpPr/>
          <p:nvPr/>
        </p:nvSpPr>
        <p:spPr>
          <a:xfrm>
            <a:off x="288819" y="2964877"/>
            <a:ext cx="2825504" cy="110799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zh-TW" altLang="en-US" sz="2400" b="1">
                <a:solidFill>
                  <a:srgbClr val="713B9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自己打造</a:t>
            </a:r>
            <a:r>
              <a:rPr lang="en-US" altLang="zh-TW" sz="2400" b="1">
                <a:solidFill>
                  <a:srgbClr val="713B9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KTV</a:t>
            </a:r>
            <a:r>
              <a:rPr lang="zh-TW" altLang="en-US" sz="2400" b="1">
                <a:solidFill>
                  <a:srgbClr val="713B9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包廂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en-US" altLang="zh-TW">
                <a:solidFill>
                  <a:srgbClr val="713B9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e.g. </a:t>
            </a:r>
            <a:r>
              <a:rPr lang="zh-TW" altLang="en-US">
                <a:solidFill>
                  <a:srgbClr val="713B9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使用網路上</a:t>
            </a:r>
            <a:r>
              <a:rPr lang="en-US" altLang="zh-TW">
                <a:solidFill>
                  <a:srgbClr val="713B9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KTV</a:t>
            </a:r>
            <a:r>
              <a:rPr lang="zh-TW" altLang="en-US">
                <a:solidFill>
                  <a:srgbClr val="713B9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軟體，或用電腦當歌庫自架設備</a:t>
            </a:r>
            <a:endParaRPr lang="zh-TW" altLang="en-US">
              <a:solidFill>
                <a:srgbClr val="713B9C"/>
              </a:solidFill>
              <a:latin typeface="Microsoft JhengHei"/>
              <a:ea typeface="Microsoft JhengHei"/>
              <a:cs typeface="Microsoft JhengHei"/>
            </a:endParaRPr>
          </a:p>
          <a:p>
            <a:pPr lvl="0" algn="ctr"/>
            <a:endParaRPr lang="zh-TW" altLang="en-US">
              <a:solidFill>
                <a:srgbClr val="713B9C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43E6FC3-6115-4411-ACB8-962641F196D6}"/>
              </a:ext>
            </a:extLst>
          </p:cNvPr>
          <p:cNvSpPr/>
          <p:nvPr/>
        </p:nvSpPr>
        <p:spPr>
          <a:xfrm>
            <a:off x="3216315" y="1952121"/>
            <a:ext cx="17136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>
                <a:solidFill>
                  <a:srgbClr val="BE12C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跟著歌手一起唱</a:t>
            </a:r>
          </a:p>
          <a:p>
            <a:pPr lvl="0" algn="ctr"/>
            <a:r>
              <a:rPr lang="zh-TW" altLang="en-US" sz="2600" b="1">
                <a:solidFill>
                  <a:srgbClr val="BE12C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沒</a:t>
            </a:r>
            <a:r>
              <a:rPr lang="en-US" altLang="zh-TW" sz="2600" b="1" err="1">
                <a:solidFill>
                  <a:srgbClr val="BE12C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fu</a:t>
            </a:r>
            <a:endParaRPr lang="zh-TW" altLang="en-US" sz="2600" b="1">
              <a:solidFill>
                <a:srgbClr val="BE12C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05054F16-8B42-4941-92EF-BF5A2EE99884}"/>
              </a:ext>
            </a:extLst>
          </p:cNvPr>
          <p:cNvSpPr/>
          <p:nvPr/>
        </p:nvSpPr>
        <p:spPr>
          <a:xfrm>
            <a:off x="342555" y="1952121"/>
            <a:ext cx="1967201" cy="468857"/>
          </a:xfrm>
          <a:prstGeom prst="roundRect">
            <a:avLst/>
          </a:prstGeom>
          <a:noFill/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E1222360-16A8-4C5C-9BC0-A41B73E6D6D9}"/>
              </a:ext>
            </a:extLst>
          </p:cNvPr>
          <p:cNvSpPr/>
          <p:nvPr/>
        </p:nvSpPr>
        <p:spPr>
          <a:xfrm>
            <a:off x="342555" y="3888731"/>
            <a:ext cx="2475596" cy="543410"/>
          </a:xfrm>
          <a:prstGeom prst="roundRect">
            <a:avLst/>
          </a:prstGeom>
          <a:noFill/>
          <a:ln w="12700">
            <a:solidFill>
              <a:srgbClr val="713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1D7FB9B9-7AC9-4D84-8357-417B7D79BA9E}"/>
              </a:ext>
            </a:extLst>
          </p:cNvPr>
          <p:cNvSpPr/>
          <p:nvPr/>
        </p:nvSpPr>
        <p:spPr>
          <a:xfrm>
            <a:off x="2921196" y="1925322"/>
            <a:ext cx="2308205" cy="720441"/>
          </a:xfrm>
          <a:prstGeom prst="roundRect">
            <a:avLst/>
          </a:prstGeom>
          <a:noFill/>
          <a:ln w="12700">
            <a:solidFill>
              <a:srgbClr val="BE1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61AA6EB6-04A3-40C8-8A8A-CDC7E27FAC11}"/>
              </a:ext>
            </a:extLst>
          </p:cNvPr>
          <p:cNvSpPr/>
          <p:nvPr/>
        </p:nvSpPr>
        <p:spPr>
          <a:xfrm>
            <a:off x="3683613" y="3489417"/>
            <a:ext cx="1545788" cy="984651"/>
          </a:xfrm>
          <a:prstGeom prst="roundRect">
            <a:avLst/>
          </a:prstGeom>
          <a:noFill/>
          <a:ln w="127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135D743-5A9F-43BB-B971-BCD5EA7C23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2" t="23162" b="20937"/>
          <a:stretch/>
        </p:blipFill>
        <p:spPr>
          <a:xfrm>
            <a:off x="142407" y="1979916"/>
            <a:ext cx="8769246" cy="2555823"/>
          </a:xfrm>
          <a:prstGeom prst="rect">
            <a:avLst/>
          </a:prstGeom>
        </p:spPr>
      </p:pic>
      <p:sp>
        <p:nvSpPr>
          <p:cNvPr id="83" name="Shape 83"/>
          <p:cNvSpPr txBox="1"/>
          <p:nvPr/>
        </p:nvSpPr>
        <p:spPr>
          <a:xfrm>
            <a:off x="1105842" y="2819828"/>
            <a:ext cx="7262100" cy="4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幫您輕鬆打造家庭K歌房！</a:t>
            </a:r>
            <a:endParaRPr sz="420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/>
        </p:nvSpPr>
        <p:spPr>
          <a:xfrm>
            <a:off x="807519" y="2726190"/>
            <a:ext cx="2607155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9070" lvl="0" indent="-179070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zh-TW" sz="1800" b="1">
                <a:solidFill>
                  <a:srgbClr val="00B0F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海量儲存空間</a:t>
            </a:r>
            <a:endParaRPr lang="en-US" altLang="zh-TW" sz="1800" b="1">
              <a:solidFill>
                <a:srgbClr val="00B0F0"/>
              </a:solidFill>
              <a:latin typeface="Microsoft JhengHei"/>
              <a:ea typeface="Microsoft JhengHei"/>
              <a:cs typeface="Microsoft JhengHei"/>
            </a:endParaRPr>
          </a:p>
          <a:p>
            <a:pPr marL="179070">
              <a:buClr>
                <a:srgbClr val="C08A12"/>
              </a:buClr>
            </a:pPr>
            <a:r>
              <a:rPr lang="zh-TW" altLang="en-US" sz="12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大容量儲存空間可收藏成千上萬首</a:t>
            </a:r>
            <a:r>
              <a:rPr lang="en-US" altLang="zh-TW" sz="12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1080p</a:t>
            </a:r>
            <a:r>
              <a:rPr lang="zh-TW" altLang="en-US" sz="12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的高清</a:t>
            </a:r>
            <a:r>
              <a:rPr lang="en-US" altLang="zh-TW" sz="12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KTV</a:t>
            </a:r>
            <a:r>
              <a:rPr lang="zh-TW" altLang="en-US" sz="12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歌曲</a:t>
            </a:r>
            <a:endParaRPr lang="zh-TW" altLang="en-US" sz="1200" b="1">
              <a:solidFill>
                <a:schemeClr val="dk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98" name="Shape 98"/>
          <p:cNvSpPr txBox="1"/>
          <p:nvPr/>
        </p:nvSpPr>
        <p:spPr>
          <a:xfrm>
            <a:off x="6378316" y="2244974"/>
            <a:ext cx="2522400" cy="4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>
                <a:solidFill>
                  <a:schemeClr val="tx2">
                    <a:lumMod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輕鬆打造家庭</a:t>
            </a:r>
            <a:r>
              <a:rPr lang="af-ZA" altLang="zh-TW" sz="2000">
                <a:solidFill>
                  <a:schemeClr val="tx2">
                    <a:lumMod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K</a:t>
            </a:r>
            <a:r>
              <a:rPr lang="zh-TW" altLang="en-US" sz="2000">
                <a:solidFill>
                  <a:schemeClr val="tx2">
                    <a:lumMod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歌房！</a:t>
            </a:r>
          </a:p>
        </p:txBody>
      </p:sp>
      <p:sp>
        <p:nvSpPr>
          <p:cNvPr id="18" name="Shape 91">
            <a:extLst>
              <a:ext uri="{FF2B5EF4-FFF2-40B4-BE49-F238E27FC236}">
                <a16:creationId xmlns:a16="http://schemas.microsoft.com/office/drawing/2014/main" id="{1A73C95F-AF80-43B9-8FC1-17606E860FE3}"/>
              </a:ext>
            </a:extLst>
          </p:cNvPr>
          <p:cNvSpPr txBox="1"/>
          <p:nvPr/>
        </p:nvSpPr>
        <p:spPr>
          <a:xfrm>
            <a:off x="807518" y="3558020"/>
            <a:ext cx="2607156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9388" lvl="0" indent="-179388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zh-TW" sz="1800" b="1">
                <a:solidFill>
                  <a:srgbClr val="00B0F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</a:t>
            </a:r>
            <a:r>
              <a:rPr lang="zh-TW" altLang="en-US" sz="1800" b="1">
                <a:solidFill>
                  <a:srgbClr val="00B0F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安全保護</a:t>
            </a:r>
            <a:endParaRPr lang="en-US" altLang="zh-TW" sz="1800" b="1">
              <a:solidFill>
                <a:srgbClr val="00B0F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179388">
              <a:buClr>
                <a:srgbClr val="C08A12"/>
              </a:buClr>
            </a:pPr>
            <a:r>
              <a:rPr lang="zh-TW" altLang="en-US" sz="12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能建</a:t>
            </a:r>
            <a:r>
              <a:rPr lang="en-US" altLang="zh-TW" sz="12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</a:t>
            </a:r>
            <a:r>
              <a:rPr lang="zh-TW" altLang="en-US" sz="12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保護海量歌曲。</a:t>
            </a:r>
            <a:r>
              <a:rPr lang="en-US" altLang="zh-TW" sz="12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RAID1/RAID5</a:t>
            </a:r>
            <a:r>
              <a:rPr lang="zh-TW" altLang="en-US" sz="12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任一個硬碟故障，</a:t>
            </a:r>
            <a:br>
              <a:rPr lang="en-US" altLang="zh-TW" sz="12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sz="12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資料都在</a:t>
            </a:r>
          </a:p>
        </p:txBody>
      </p:sp>
      <p:sp>
        <p:nvSpPr>
          <p:cNvPr id="19" name="Shape 91">
            <a:extLst>
              <a:ext uri="{FF2B5EF4-FFF2-40B4-BE49-F238E27FC236}">
                <a16:creationId xmlns:a16="http://schemas.microsoft.com/office/drawing/2014/main" id="{B7B15CC4-6B29-40F8-8B45-04236595671E}"/>
              </a:ext>
            </a:extLst>
          </p:cNvPr>
          <p:cNvSpPr txBox="1"/>
          <p:nvPr/>
        </p:nvSpPr>
        <p:spPr>
          <a:xfrm>
            <a:off x="3607424" y="2726190"/>
            <a:ext cx="2815862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9070" lvl="0" indent="-17907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zh-TW" altLang="en-US" sz="1800" b="1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免費</a:t>
            </a:r>
            <a:r>
              <a:rPr lang="en-US" altLang="zh-TW" sz="1800" b="1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QPKG</a:t>
            </a:r>
            <a:endParaRPr lang="zh-TW" altLang="en-US"/>
          </a:p>
          <a:p>
            <a:pPr marL="179070" lvl="0">
              <a:buClr>
                <a:srgbClr val="C08A12"/>
              </a:buClr>
            </a:pPr>
            <a:r>
              <a:rPr lang="zh-TW" altLang="en-US" sz="12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想用再裝，想唱再用！無須額外花費</a:t>
            </a:r>
            <a:endParaRPr lang="zh-TW" altLang="en-US" sz="1200" b="1">
              <a:solidFill>
                <a:schemeClr val="dk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20" name="Shape 91">
            <a:extLst>
              <a:ext uri="{FF2B5EF4-FFF2-40B4-BE49-F238E27FC236}">
                <a16:creationId xmlns:a16="http://schemas.microsoft.com/office/drawing/2014/main" id="{94985668-AD14-413E-9466-7E2D3235BAA7}"/>
              </a:ext>
            </a:extLst>
          </p:cNvPr>
          <p:cNvSpPr txBox="1"/>
          <p:nvPr/>
        </p:nvSpPr>
        <p:spPr>
          <a:xfrm>
            <a:off x="3607424" y="3235006"/>
            <a:ext cx="2607155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9388" lvl="0" indent="-179388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altLang="zh-TW" sz="1800" b="1" err="1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OceanKTV</a:t>
            </a:r>
            <a:r>
              <a:rPr lang="zh-TW" altLang="en-US" sz="1800" b="1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歌庫管理</a:t>
            </a:r>
            <a:endParaRPr lang="en-US" altLang="zh-TW" sz="1800" b="1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179388" lvl="0">
              <a:buClr>
                <a:srgbClr val="C08A12"/>
              </a:buClr>
            </a:pPr>
            <a:r>
              <a:rPr lang="zh-TW" altLang="en-US" sz="12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簡易匯入規則，輕鬆匯入並管理海量歌曲</a:t>
            </a:r>
          </a:p>
        </p:txBody>
      </p:sp>
      <p:sp>
        <p:nvSpPr>
          <p:cNvPr id="21" name="Shape 91">
            <a:extLst>
              <a:ext uri="{FF2B5EF4-FFF2-40B4-BE49-F238E27FC236}">
                <a16:creationId xmlns:a16="http://schemas.microsoft.com/office/drawing/2014/main" id="{E4A2DC41-54F5-4421-8691-0F1B52B670FE}"/>
              </a:ext>
            </a:extLst>
          </p:cNvPr>
          <p:cNvSpPr txBox="1"/>
          <p:nvPr/>
        </p:nvSpPr>
        <p:spPr>
          <a:xfrm>
            <a:off x="3629620" y="3953686"/>
            <a:ext cx="2716794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9388" lvl="0" indent="-179388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zh-TW" altLang="en-US" sz="1800" b="1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多平台操作</a:t>
            </a:r>
            <a:endParaRPr lang="en-US" altLang="zh-TW" sz="1800" b="1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179388" lvl="0">
              <a:buClr>
                <a:srgbClr val="C08A12"/>
              </a:buClr>
            </a:pPr>
            <a:r>
              <a:rPr lang="en-US" altLang="zh-TW" sz="12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TV</a:t>
            </a:r>
            <a:r>
              <a:rPr lang="zh-TW" altLang="en-US" sz="12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、電腦、行動裝置皆能進行操作</a:t>
            </a:r>
          </a:p>
        </p:txBody>
      </p:sp>
      <p:sp>
        <p:nvSpPr>
          <p:cNvPr id="22" name="Shape 69">
            <a:extLst>
              <a:ext uri="{FF2B5EF4-FFF2-40B4-BE49-F238E27FC236}">
                <a16:creationId xmlns:a16="http://schemas.microsoft.com/office/drawing/2014/main" id="{50F59E69-1A35-4B39-AA5B-2A15629F77B4}"/>
              </a:ext>
            </a:extLst>
          </p:cNvPr>
          <p:cNvSpPr txBox="1">
            <a:spLocks/>
          </p:cNvSpPr>
          <p:nvPr/>
        </p:nvSpPr>
        <p:spPr>
          <a:xfrm>
            <a:off x="491185" y="43216"/>
            <a:ext cx="4703902" cy="841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4400"/>
              </a:lnSpc>
              <a:buSzPts val="1100"/>
            </a:pPr>
            <a:r>
              <a:rPr lang="en-US" altLang="zh-TW" sz="4000" b="1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QNAP </a:t>
            </a:r>
            <a:r>
              <a:rPr lang="en-US" altLang="zh-TW" sz="4000" b="1" err="1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OceanKTV</a:t>
            </a:r>
            <a:r>
              <a:rPr lang="en-US" altLang="zh-TW" sz="4000" b="1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4000" b="1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滿足您的需求</a:t>
            </a:r>
            <a:endParaRPr lang="zh-TW" altLang="en-US" sz="4000"/>
          </a:p>
        </p:txBody>
      </p:sp>
    </p:spTree>
    <p:extLst>
      <p:ext uri="{BB962C8B-B14F-4D97-AF65-F5344CB8AC3E}">
        <p14:creationId xmlns:p14="http://schemas.microsoft.com/office/powerpoint/2010/main" val="2189608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/>
        </p:nvSpPr>
        <p:spPr>
          <a:xfrm>
            <a:off x="910548" y="3172071"/>
            <a:ext cx="7262100" cy="4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200" b="1">
                <a:latin typeface="Microsoft JhengHei"/>
                <a:ea typeface="Microsoft JhengHei"/>
                <a:cs typeface="Microsoft JhengHei"/>
                <a:sym typeface="Microsoft JhengHei"/>
              </a:rPr>
              <a:t>哪些機種可以使用OceanKTV ?</a:t>
            </a:r>
            <a:endParaRPr sz="4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 idx="4294967295"/>
          </p:nvPr>
        </p:nvSpPr>
        <p:spPr>
          <a:xfrm>
            <a:off x="271619" y="137462"/>
            <a:ext cx="8520112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200" b="1">
                <a:latin typeface="Microsoft JhengHei"/>
                <a:ea typeface="Microsoft JhengHei"/>
                <a:cs typeface="Microsoft JhengHei"/>
                <a:sym typeface="Microsoft JhengHei"/>
              </a:rPr>
              <a:t>哪</a:t>
            </a:r>
            <a:r>
              <a:rPr lang="zh-TW" sz="4200" b="1">
                <a:latin typeface="Microsoft JhengHei"/>
                <a:ea typeface="Microsoft JhengHei"/>
                <a:cs typeface="Microsoft JhengHei"/>
                <a:sym typeface="Microsoft JhengHei"/>
              </a:rPr>
              <a:t>些機種能使用OceanKTV</a:t>
            </a:r>
            <a:r>
              <a:rPr lang="en-US" altLang="zh-TW" sz="4200" b="1">
                <a:latin typeface="Microsoft JhengHei"/>
                <a:ea typeface="Microsoft JhengHei"/>
                <a:cs typeface="Microsoft JhengHei"/>
              </a:rPr>
              <a:t>?</a:t>
            </a:r>
            <a:endParaRPr sz="4200" b="1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3" name="Shape 123"/>
          <p:cNvSpPr txBox="1"/>
          <p:nvPr/>
        </p:nvSpPr>
        <p:spPr>
          <a:xfrm>
            <a:off x="3037736" y="2488591"/>
            <a:ext cx="5596597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0045" indent="-245745">
              <a:buClr>
                <a:srgbClr val="7030A0"/>
              </a:buClr>
              <a:buSzPts val="1800"/>
              <a:buFont typeface="Wingdings" panose="05000000000000000000" pitchFamily="2" charset="2"/>
              <a:buChar char="l"/>
            </a:pPr>
            <a:r>
              <a:rPr lang="en-US" altLang="zh-TW" sz="18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Intel 或 AMD </a:t>
            </a:r>
            <a:r>
              <a:rPr lang="en-US" altLang="zh-TW" sz="1800" b="1" dirty="0" err="1">
                <a:latin typeface="Microsoft JhengHei"/>
                <a:ea typeface="Microsoft JhengHei"/>
                <a:cs typeface="Microsoft JhengHei"/>
                <a:sym typeface="Microsoft JhengHei"/>
              </a:rPr>
              <a:t>處理器</a:t>
            </a:r>
            <a:r>
              <a:rPr lang="zh-TW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機種</a:t>
            </a:r>
            <a:endParaRPr lang="en-US" altLang="zh-TW" sz="1800" b="1">
              <a:latin typeface="Microsoft JhengHei"/>
              <a:ea typeface="Microsoft JhengHei"/>
              <a:cs typeface="Microsoft JhengHei"/>
            </a:endParaRPr>
          </a:p>
          <a:p>
            <a:pPr marL="360045" indent="-245745">
              <a:buClr>
                <a:srgbClr val="7030A0"/>
              </a:buClr>
              <a:buSzPts val="1800"/>
              <a:buFont typeface="Wingdings" panose="05000000000000000000" pitchFamily="2" charset="2"/>
              <a:buChar char="l"/>
            </a:pPr>
            <a:r>
              <a:rPr lang="zh-TW" altLang="en-US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至少 2 </a:t>
            </a:r>
            <a:r>
              <a:rPr lang="en-US" altLang="zh-TW" sz="18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GB </a:t>
            </a:r>
            <a:r>
              <a:rPr lang="zh-TW" altLang="en-US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記憶體</a:t>
            </a:r>
            <a:endParaRPr lang="en-US" altLang="zh-TW" sz="1800" b="1">
              <a:latin typeface="Microsoft JhengHei"/>
              <a:ea typeface="Microsoft JhengHei"/>
              <a:cs typeface="Microsoft JhengHei"/>
            </a:endParaRPr>
          </a:p>
          <a:p>
            <a:pPr marL="360045" indent="-245745">
              <a:buClr>
                <a:srgbClr val="7030A0"/>
              </a:buClr>
              <a:buSzPts val="1800"/>
              <a:buFont typeface="Wingdings" panose="05000000000000000000" pitchFamily="2" charset="2"/>
              <a:buChar char="l"/>
            </a:pPr>
            <a:r>
              <a:rPr lang="zh-TW" altLang="en-US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至少有一個</a:t>
            </a:r>
            <a:r>
              <a:rPr lang="en-US" altLang="zh-TW" sz="18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HDMI</a:t>
            </a:r>
            <a:r>
              <a:rPr lang="zh-TW" altLang="en-US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連接</a:t>
            </a:r>
            <a:r>
              <a:rPr lang="zh-TW" altLang="en-US" sz="18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埠</a:t>
            </a:r>
            <a:endParaRPr lang="en-US" altLang="zh-TW" sz="1800" b="1">
              <a:solidFill>
                <a:schemeClr val="dk1"/>
              </a:solidFill>
              <a:latin typeface="Microsoft JhengHei"/>
              <a:ea typeface="Microsoft JhengHei"/>
              <a:cs typeface="Microsoft JhengHei"/>
            </a:endParaRPr>
          </a:p>
          <a:p>
            <a:pPr marL="360045" indent="-245745">
              <a:buClr>
                <a:srgbClr val="7030A0"/>
              </a:buClr>
              <a:buSzPts val="1800"/>
              <a:buFont typeface="Wingdings" panose="05000000000000000000" pitchFamily="2" charset="2"/>
              <a:buChar char="l"/>
            </a:pPr>
            <a:r>
              <a:rPr lang="zh-TW" altLang="en-US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具備音源輸出機種 </a:t>
            </a:r>
            <a:r>
              <a:rPr lang="en-US" altLang="zh-TW" sz="18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en-US" altLang="zh-TW" sz="1800" b="1" dirty="0" err="1">
                <a:latin typeface="Microsoft JhengHei"/>
                <a:ea typeface="Microsoft JhengHei"/>
                <a:cs typeface="Microsoft JhengHei"/>
                <a:sym typeface="Microsoft JhengHei"/>
              </a:rPr>
              <a:t>若無</a:t>
            </a:r>
            <a:r>
              <a:rPr lang="en-US" altLang="zh-TW" sz="18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altLang="en-US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可選購</a:t>
            </a:r>
            <a:r>
              <a:rPr lang="en-US" altLang="zh-TW" sz="1800" b="1" dirty="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USB</a:t>
            </a:r>
            <a:r>
              <a:rPr lang="zh-TW" altLang="en-US" sz="1800" b="1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外接音效卡</a:t>
            </a:r>
            <a:r>
              <a:rPr lang="en-US" altLang="zh-TW" sz="18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lang="en-US" altLang="zh-TW" sz="1800" b="1" dirty="0">
              <a:latin typeface="Microsoft JhengHei"/>
              <a:ea typeface="Microsoft JhengHei"/>
              <a:cs typeface="Microsoft JhengHei"/>
            </a:endParaRPr>
          </a:p>
          <a:p>
            <a:pPr marL="360045" lvl="0" indent="-245745">
              <a:buClr>
                <a:srgbClr val="7030A0"/>
              </a:buClr>
              <a:buSzPts val="1800"/>
              <a:buFont typeface="Wingdings" panose="05000000000000000000" pitchFamily="2" charset="2"/>
              <a:buChar char="l"/>
            </a:pPr>
            <a:r>
              <a:rPr lang="zh-TW" altLang="en-US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無</a:t>
            </a:r>
            <a:r>
              <a:rPr lang="zh-TW" altLang="en-US" sz="1800" b="1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音源輸入孔</a:t>
            </a:r>
            <a:r>
              <a:rPr lang="zh-TW" altLang="en-US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的機種，可選購</a:t>
            </a:r>
            <a:r>
              <a:rPr lang="zh-TW" altLang="en-US" sz="1800" b="1">
                <a:solidFill>
                  <a:srgbClr val="CC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800" b="1" dirty="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Audio Box</a:t>
            </a:r>
            <a:endParaRPr lang="zh-TW" altLang="en-US" sz="1800" b="1" dirty="0">
              <a:solidFill>
                <a:srgbClr val="7030A0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130" name="Shape 130"/>
          <p:cNvSpPr txBox="1"/>
          <p:nvPr/>
        </p:nvSpPr>
        <p:spPr>
          <a:xfrm>
            <a:off x="3148827" y="1975640"/>
            <a:ext cx="4601088" cy="4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具備以下條件的機種皆可使用！</a:t>
            </a:r>
            <a:endParaRPr sz="250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1736</Words>
  <Application>Microsoft Office PowerPoint</Application>
  <PresentationFormat>如螢幕大小 (16:9)</PresentationFormat>
  <Paragraphs>233</Paragraphs>
  <Slides>48</Slides>
  <Notes>45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48</vt:i4>
      </vt:variant>
    </vt:vector>
  </HeadingPairs>
  <TitlesOfParts>
    <vt:vector size="55" baseType="lpstr">
      <vt:lpstr>微軟正黑體</vt:lpstr>
      <vt:lpstr>微軟正黑體</vt:lpstr>
      <vt:lpstr>新細明體</vt:lpstr>
      <vt:lpstr>Arial</vt:lpstr>
      <vt:lpstr>Verdana</vt:lpstr>
      <vt:lpstr>Wingdings</vt:lpstr>
      <vt:lpstr>Simple Light</vt:lpstr>
      <vt:lpstr>PowerPoint 簡報</vt:lpstr>
      <vt:lpstr>針對OceanKTV的舊雨新知 打造的直播主軸</vt:lpstr>
      <vt:lpstr>PowerPoint 簡報</vt:lpstr>
      <vt:lpstr>愛唱歌的您，一定做過...</vt:lpstr>
      <vt:lpstr>但...卻有這些困擾 </vt:lpstr>
      <vt:lpstr>PowerPoint 簡報</vt:lpstr>
      <vt:lpstr>PowerPoint 簡報</vt:lpstr>
      <vt:lpstr>PowerPoint 簡報</vt:lpstr>
      <vt:lpstr>哪些機種能使用OceanKTV?</vt:lpstr>
      <vt:lpstr>PowerPoint 簡報</vt:lpstr>
      <vt:lpstr>PowerPoint 簡報</vt:lpstr>
      <vt:lpstr>Web端OceanKTV- 歌庫管理 &amp; 歌曲點播一應俱全</vt:lpstr>
      <vt:lpstr>PowerPoint 簡報</vt:lpstr>
      <vt:lpstr>點播、歡唱盡在TV頁面</vt:lpstr>
      <vt:lpstr>PowerPoint 簡報</vt:lpstr>
      <vt:lpstr>PowerPoint 簡報</vt:lpstr>
      <vt:lpstr>OceanKTV Client-  行動裝置就是您的K歌遙控器</vt:lpstr>
      <vt:lpstr>OceanKTV Client 隨唱隨錄帶著走</vt:lpstr>
      <vt:lpstr>OceanKTV三平台各司其職 ，卻又相輔相成</vt:lpstr>
      <vt:lpstr>PowerPoint 簡報</vt:lpstr>
      <vt:lpstr>2016年上架至今 OceanKTV 下載量達91K 行動裝置 iOS 下載量達 14K 行動裝置 Android 下載量達 8.52K 使用者遍及世界各地</vt:lpstr>
      <vt:lpstr>全球各地的OceanKTV使用者給予不同的意見回饋</vt:lpstr>
      <vt:lpstr>OceanKTV使用者心聲排行榜</vt:lpstr>
      <vt:lpstr>輕鬆快速匯入海量KTV歌曲，讓我能夠在各分類中進行點播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我無法使用OceanKTV唱歌了嗎？</vt:lpstr>
      <vt:lpstr>沒有KTV歌曲也不用擔心！</vt:lpstr>
      <vt:lpstr>進行歌曲資訊編輯， 將依資訊自動分類在左方欄</vt:lpstr>
      <vt:lpstr>PowerPoint 簡報</vt:lpstr>
      <vt:lpstr>可顯示歌手照片且能依喜好編輯</vt:lpstr>
      <vt:lpstr>顯示歌手照片</vt:lpstr>
      <vt:lpstr>不喜歡這張照片？ 您能自行替換！</vt:lpstr>
      <vt:lpstr>更多分類點歌 (資料夾/歌手類型/歌曲類型)</vt:lpstr>
      <vt:lpstr>PowerPoint 簡報</vt:lpstr>
      <vt:lpstr>PowerPoint 簡報</vt:lpstr>
      <vt:lpstr>PowerPoint 簡報</vt:lpstr>
      <vt:lpstr>TV端改善</vt:lpstr>
      <vt:lpstr>PowerPoint 簡報</vt:lpstr>
      <vt:lpstr>PowerPoint 簡報</vt:lpstr>
      <vt:lpstr>PowerPoint 簡報</vt:lpstr>
      <vt:lpstr>您的心聲我們都聽到了</vt:lpstr>
      <vt:lpstr>PowerPoint 簡報</vt:lpstr>
      <vt:lpstr>是您最好的選擇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點一首歌，真心交陪～ OceanKTV 用戶回饋分享會</dc:title>
  <cp:lastModifiedBy>QNAP_Copy Su</cp:lastModifiedBy>
  <cp:revision>3</cp:revision>
  <dcterms:modified xsi:type="dcterms:W3CDTF">2018-07-03T07:46:48Z</dcterms:modified>
</cp:coreProperties>
</file>