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8" r:id="rId3"/>
    <p:sldId id="259" r:id="rId4"/>
    <p:sldId id="301" r:id="rId5"/>
    <p:sldId id="302" r:id="rId6"/>
    <p:sldId id="303" r:id="rId7"/>
    <p:sldId id="304" r:id="rId8"/>
    <p:sldId id="267" r:id="rId9"/>
    <p:sldId id="299" r:id="rId10"/>
    <p:sldId id="268" r:id="rId11"/>
    <p:sldId id="295" r:id="rId12"/>
    <p:sldId id="300" r:id="rId13"/>
    <p:sldId id="260" r:id="rId14"/>
    <p:sldId id="261" r:id="rId15"/>
    <p:sldId id="262" r:id="rId16"/>
    <p:sldId id="263" r:id="rId17"/>
    <p:sldId id="264" r:id="rId18"/>
    <p:sldId id="265" r:id="rId19"/>
    <p:sldId id="270" r:id="rId20"/>
    <p:sldId id="271" r:id="rId21"/>
    <p:sldId id="283" r:id="rId22"/>
    <p:sldId id="284" r:id="rId23"/>
    <p:sldId id="285" r:id="rId24"/>
    <p:sldId id="286" r:id="rId25"/>
    <p:sldId id="287" r:id="rId26"/>
    <p:sldId id="288" r:id="rId27"/>
    <p:sldId id="289" r:id="rId28"/>
    <p:sldId id="276" r:id="rId29"/>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5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37C16C-F37C-42DA-A257-6B15616BE469}" v="813" dt="2018-06-27T02:45:24.440"/>
    <p1510:client id="{03048ECA-82EF-FF4B-96D1-BC198AE4FAF7}" v="3722" dt="2018-06-26T10:09:27.871"/>
    <p1510:client id="{376C7388-ED24-40FB-B1E0-CDB9B0E52DEA}" v="2" dt="2018-06-27T05:41:48.30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8" d="100"/>
          <a:sy n="158" d="100"/>
        </p:scale>
        <p:origin x="18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xfrm>
            <a:off x="1143000" y="685800"/>
            <a:ext cx="4572000" cy="3429000"/>
          </a:xfrm>
          <a:prstGeom prst="rect">
            <a:avLst/>
          </a:prstGeom>
        </p:spPr>
        <p:txBody>
          <a:bodyPr/>
          <a:lstStyle/>
          <a:p>
            <a:endParaRPr/>
          </a:p>
        </p:txBody>
      </p:sp>
      <p:sp>
        <p:nvSpPr>
          <p:cNvPr id="120" name="Shape 12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xfrm>
            <a:off x="381000" y="685800"/>
            <a:ext cx="6096000" cy="3429000"/>
          </a:xfrm>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3076137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xfrm>
            <a:off x="381000" y="685800"/>
            <a:ext cx="6096000" cy="3429000"/>
          </a:xfrm>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1722732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xfrm>
            <a:off x="381000" y="685800"/>
            <a:ext cx="6096000" cy="3429000"/>
          </a:xfrm>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1867172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xfrm>
            <a:off x="381000" y="685800"/>
            <a:ext cx="6096000" cy="3429000"/>
          </a:xfrm>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1178464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xfrm>
            <a:off x="381000" y="685800"/>
            <a:ext cx="6096000" cy="3429000"/>
          </a:xfrm>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xfrm>
            <a:off x="381000" y="685800"/>
            <a:ext cx="6096000" cy="3429000"/>
          </a:xfrm>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1444967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t>對於3-2-1 規則，BlueGlacier 分層儲存歸檔系統可以協助使用者建立備份而不費吹灰之力；提供與硬碟截然不同的光碟</a:t>
            </a:r>
          </a:p>
          <a:p>
            <a:r>
              <a:t>儲存媒體；以及輕鬆備份於異地端。除了提供輕鬆管理資料的功能，BlueGlacier 也是長期資料歸檔的不二選擇。</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noRot="1" noChangeAspect="1"/>
          </p:cNvSpPr>
          <p:nvPr>
            <p:ph type="sldImg"/>
          </p:nvPr>
        </p:nvSpPr>
        <p:spPr>
          <a:xfrm>
            <a:off x="381000" y="685800"/>
            <a:ext cx="6096000" cy="3429000"/>
          </a:xfrm>
          <a:prstGeom prst="rect">
            <a:avLst/>
          </a:prstGeom>
        </p:spPr>
        <p:txBody>
          <a:bodyPr/>
          <a:lstStyle/>
          <a:p>
            <a:endParaRPr/>
          </a:p>
        </p:txBody>
      </p:sp>
      <p:sp>
        <p:nvSpPr>
          <p:cNvPr id="188" name="Shape 188"/>
          <p:cNvSpPr>
            <a:spLocks noGrp="1"/>
          </p:cNvSpPr>
          <p:nvPr>
            <p:ph type="body" sz="quarter" idx="1"/>
          </p:nvPr>
        </p:nvSpPr>
        <p:spPr>
          <a:prstGeom prst="rect">
            <a:avLst/>
          </a:prstGeom>
        </p:spPr>
        <p:txBody>
          <a:bodyPr/>
          <a:lstStyle/>
          <a:p>
            <a:pPr>
              <a:defRPr sz="1100"/>
            </a:pPr>
            <a:r>
              <a:t>▪ </a:t>
            </a:r>
            <a:r>
              <a:rPr err="1"/>
              <a:t>資料安全</a:t>
            </a:r>
            <a:endParaRPr/>
          </a:p>
          <a:p>
            <a:pPr>
              <a:defRPr sz="1100"/>
            </a:pPr>
            <a:r>
              <a:rPr err="1"/>
              <a:t>光碟使用實體變更來記錄資料，讓覆寫完全不可能發生，所以非常安全</a:t>
            </a:r>
            <a:r>
              <a:t>。</a:t>
            </a:r>
          </a:p>
          <a:p>
            <a:pPr>
              <a:defRPr sz="1100"/>
            </a:pPr>
            <a:r>
              <a:t>HDD </a:t>
            </a:r>
            <a:r>
              <a:rPr err="1"/>
              <a:t>和磁帶之類的磁記錄媒體，可以進行多次覆寫</a:t>
            </a:r>
            <a:r>
              <a:t>。</a:t>
            </a:r>
          </a:p>
          <a:p>
            <a:pPr>
              <a:defRPr sz="1100"/>
            </a:pPr>
            <a:r>
              <a:rPr err="1"/>
              <a:t>舉竹科離職經理刪資料新聞例子</a:t>
            </a:r>
            <a:endParaRPr/>
          </a:p>
          <a:p>
            <a:pPr>
              <a:defRPr sz="1100"/>
            </a:pPr>
            <a:endParaRPr/>
          </a:p>
          <a:p>
            <a:pPr>
              <a:defRPr sz="1100"/>
            </a:pPr>
            <a:r>
              <a:t>▪ </a:t>
            </a:r>
            <a:r>
              <a:rPr err="1"/>
              <a:t>非揮發性</a:t>
            </a:r>
            <a:endParaRPr/>
          </a:p>
          <a:p>
            <a:pPr>
              <a:defRPr sz="1100"/>
            </a:pPr>
            <a:r>
              <a:t>HDD </a:t>
            </a:r>
            <a:r>
              <a:rPr err="1"/>
              <a:t>和磁帶等磁記錄媒體受磁場影響時，有損失記錄資料的風險</a:t>
            </a:r>
            <a:r>
              <a:t>。</a:t>
            </a:r>
          </a:p>
          <a:p>
            <a:pPr>
              <a:defRPr sz="1100"/>
            </a:pPr>
            <a:r>
              <a:rPr err="1"/>
              <a:t>光碟的物理性質具有非揮發性記憶的特性是超長期儲存的最重要特色之一</a:t>
            </a:r>
            <a:r>
              <a:t>。</a:t>
            </a:r>
          </a:p>
          <a:p>
            <a:pPr>
              <a:defRPr sz="1100"/>
            </a:pPr>
            <a:endParaRPr/>
          </a:p>
          <a:p>
            <a:pPr>
              <a:defRPr sz="1100"/>
            </a:pPr>
            <a:r>
              <a:t>▪ </a:t>
            </a:r>
            <a:r>
              <a:rPr err="1"/>
              <a:t>歸檔壽命長、可靠性絕佳</a:t>
            </a:r>
            <a:endParaRPr/>
          </a:p>
          <a:p>
            <a:pPr>
              <a:defRPr sz="1100"/>
            </a:pPr>
            <a:r>
              <a:rPr err="1"/>
              <a:t>Panasonic「歸檔光碟</a:t>
            </a:r>
            <a:r>
              <a:t>」(Archival Disc) </a:t>
            </a:r>
            <a:r>
              <a:rPr err="1"/>
              <a:t>為專業使用的光碟標準，預期有百年以上的使用壽命</a:t>
            </a:r>
            <a:r>
              <a:t>。</a:t>
            </a:r>
          </a:p>
          <a:p>
            <a:pPr>
              <a:defRPr sz="1100"/>
            </a:pPr>
            <a:endParaRPr/>
          </a:p>
          <a:p>
            <a:pPr>
              <a:defRPr sz="1100"/>
            </a:pPr>
            <a:r>
              <a:t>▪ </a:t>
            </a:r>
            <a:r>
              <a:rPr err="1"/>
              <a:t>相容性</a:t>
            </a:r>
            <a:endParaRPr/>
          </a:p>
          <a:p>
            <a:pPr>
              <a:defRPr sz="1100"/>
            </a:pPr>
            <a:r>
              <a:rPr err="1"/>
              <a:t>在歸檔光碟</a:t>
            </a:r>
            <a:r>
              <a:t> (Archival Disc) </a:t>
            </a:r>
            <a:r>
              <a:rPr err="1"/>
              <a:t>的發展藍圖中，都會維持不同世代的光碟相容性，因此不需要額外的遷移成本</a:t>
            </a:r>
            <a: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95231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標題投影片">
    <p:spTree>
      <p:nvGrpSpPr>
        <p:cNvPr id="1" name=""/>
        <p:cNvGrpSpPr/>
        <p:nvPr/>
      </p:nvGrpSpPr>
      <p:grpSpPr>
        <a:xfrm>
          <a:off x="0" y="0"/>
          <a:ext cx="0" cy="0"/>
          <a:chOff x="0" y="0"/>
          <a:chExt cx="0" cy="0"/>
        </a:xfrm>
      </p:grpSpPr>
      <p:pic>
        <p:nvPicPr>
          <p:cNvPr id="14" name="Picture 2" descr="Picture 2"/>
          <p:cNvPicPr>
            <a:picLocks noChangeAspect="1"/>
          </p:cNvPicPr>
          <p:nvPr/>
        </p:nvPicPr>
        <p:blipFill>
          <a:blip r:embed="rId2">
            <a:extLst/>
          </a:blip>
          <a:stretch>
            <a:fillRect/>
          </a:stretch>
        </p:blipFill>
        <p:spPr>
          <a:xfrm>
            <a:off x="-33" y="-18"/>
            <a:ext cx="9144033" cy="5143518"/>
          </a:xfrm>
          <a:prstGeom prst="rect">
            <a:avLst/>
          </a:prstGeom>
          <a:ln w="12700">
            <a:miter lim="400000"/>
          </a:ln>
        </p:spPr>
      </p:pic>
      <p:sp>
        <p:nvSpPr>
          <p:cNvPr id="16" name="Title Text"/>
          <p:cNvSpPr txBox="1">
            <a:spLocks noGrp="1"/>
          </p:cNvSpPr>
          <p:nvPr>
            <p:ph type="title"/>
          </p:nvPr>
        </p:nvSpPr>
        <p:spPr>
          <a:xfrm>
            <a:off x="683568" y="1491629"/>
            <a:ext cx="7772401" cy="1296146"/>
          </a:xfrm>
          <a:prstGeom prst="rect">
            <a:avLst/>
          </a:prstGeom>
        </p:spPr>
        <p:txBody>
          <a:bodyPr/>
          <a:lstStyle>
            <a:lvl1pPr>
              <a:defRPr sz="4800">
                <a:solidFill>
                  <a:srgbClr val="002060"/>
                </a:solidFill>
              </a:defRPr>
            </a:lvl1pPr>
          </a:lstStyle>
          <a:p>
            <a:r>
              <a:t>Title Text</a:t>
            </a:r>
          </a:p>
        </p:txBody>
      </p:sp>
      <p:sp>
        <p:nvSpPr>
          <p:cNvPr id="17" name="Body Level One…"/>
          <p:cNvSpPr txBox="1">
            <a:spLocks noGrp="1"/>
          </p:cNvSpPr>
          <p:nvPr>
            <p:ph type="body" sz="quarter" idx="1"/>
          </p:nvPr>
        </p:nvSpPr>
        <p:spPr>
          <a:xfrm>
            <a:off x="1331640" y="2787774"/>
            <a:ext cx="6400801" cy="571505"/>
          </a:xfrm>
          <a:prstGeom prst="rect">
            <a:avLst/>
          </a:prstGeom>
        </p:spPr>
        <p:txBody>
          <a:bodyPr/>
          <a:lstStyle>
            <a:lvl1pPr marL="0" indent="0" algn="ctr">
              <a:spcBef>
                <a:spcPts val="600"/>
              </a:spcBef>
              <a:buSzTx/>
              <a:buFontTx/>
              <a:buNone/>
              <a:defRPr sz="2600">
                <a:solidFill>
                  <a:srgbClr val="0D0D0D"/>
                </a:solidFill>
              </a:defRPr>
            </a:lvl1pPr>
            <a:lvl2pPr marL="0" indent="457200" algn="ctr">
              <a:spcBef>
                <a:spcPts val="600"/>
              </a:spcBef>
              <a:buSzTx/>
              <a:buFontTx/>
              <a:buNone/>
              <a:defRPr sz="2600">
                <a:solidFill>
                  <a:srgbClr val="0D0D0D"/>
                </a:solidFill>
              </a:defRPr>
            </a:lvl2pPr>
            <a:lvl3pPr marL="0" indent="914400" algn="ctr">
              <a:spcBef>
                <a:spcPts val="600"/>
              </a:spcBef>
              <a:buSzTx/>
              <a:buFontTx/>
              <a:buNone/>
              <a:defRPr sz="2600">
                <a:solidFill>
                  <a:srgbClr val="0D0D0D"/>
                </a:solidFill>
              </a:defRPr>
            </a:lvl3pPr>
            <a:lvl4pPr marL="0" indent="1371600" algn="ctr">
              <a:spcBef>
                <a:spcPts val="600"/>
              </a:spcBef>
              <a:buSzTx/>
              <a:buFontTx/>
              <a:buNone/>
              <a:defRPr sz="2600">
                <a:solidFill>
                  <a:srgbClr val="0D0D0D"/>
                </a:solidFill>
              </a:defRPr>
            </a:lvl4pPr>
            <a:lvl5pPr marL="0" indent="1828800" algn="ctr">
              <a:spcBef>
                <a:spcPts val="600"/>
              </a:spcBef>
              <a:buSzTx/>
              <a:buFontTx/>
              <a:buNone/>
              <a:defRPr sz="2600">
                <a:solidFill>
                  <a:srgbClr val="0D0D0D"/>
                </a:solidFill>
              </a:defRPr>
            </a:lvl5pPr>
          </a:lstStyle>
          <a:p>
            <a:r>
              <a:t>Body Level One</a:t>
            </a:r>
          </a:p>
          <a:p>
            <a:pPr lvl="1"/>
            <a:r>
              <a:t>Body Level Two</a:t>
            </a:r>
          </a:p>
          <a:p>
            <a:pPr lvl="2"/>
            <a:r>
              <a:t>Body Level Three</a:t>
            </a:r>
          </a:p>
          <a:p>
            <a:pPr lvl="3"/>
            <a:r>
              <a:t>Body Level Four</a:t>
            </a:r>
          </a:p>
          <a:p>
            <a:pPr lvl="4"/>
            <a:r>
              <a:t>Body Level Five</a:t>
            </a:r>
          </a:p>
        </p:txBody>
      </p:sp>
      <p:sp>
        <p:nvSpPr>
          <p:cNvPr id="18" name="文字版面配置區 3"/>
          <p:cNvSpPr>
            <a:spLocks noGrp="1"/>
          </p:cNvSpPr>
          <p:nvPr>
            <p:ph type="body" sz="quarter" idx="13"/>
          </p:nvPr>
        </p:nvSpPr>
        <p:spPr>
          <a:xfrm>
            <a:off x="755576" y="3435846"/>
            <a:ext cx="7572428" cy="504057"/>
          </a:xfrm>
          <a:prstGeom prst="rect">
            <a:avLst/>
          </a:prstGeom>
        </p:spPr>
        <p:txBody>
          <a:bodyPr/>
          <a:lstStyle/>
          <a:p>
            <a:pPr marL="0" indent="0" algn="ctr">
              <a:spcBef>
                <a:spcPts val="300"/>
              </a:spcBef>
              <a:buSzTx/>
              <a:buFontTx/>
              <a:buNone/>
              <a:defRPr sz="1400">
                <a:solidFill>
                  <a:srgbClr val="002060"/>
                </a:solidFill>
              </a:defRPr>
            </a:pPr>
            <a:endParaRP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圖片 2">
            <a:extLst>
              <a:ext uri="{FF2B5EF4-FFF2-40B4-BE49-F238E27FC236}">
                <a16:creationId xmlns:a16="http://schemas.microsoft.com/office/drawing/2014/main" id="{0BBD58EB-BA3C-4273-95FC-C9417E51C2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空白">
    <p:spTree>
      <p:nvGrpSpPr>
        <p:cNvPr id="1" name=""/>
        <p:cNvGrpSpPr/>
        <p:nvPr/>
      </p:nvGrpSpPr>
      <p:grpSpPr>
        <a:xfrm>
          <a:off x="0" y="0"/>
          <a:ext cx="0" cy="0"/>
          <a:chOff x="0" y="0"/>
          <a:chExt cx="0" cy="0"/>
        </a:xfrm>
      </p:grpSpPr>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
        <p:cNvGrpSpPr/>
        <p:nvPr/>
      </p:nvGrpSpPr>
      <p:grpSpPr>
        <a:xfrm>
          <a:off x="0" y="0"/>
          <a:ext cx="0" cy="0"/>
          <a:chOff x="0" y="0"/>
          <a:chExt cx="0" cy="0"/>
        </a:xfrm>
      </p:grpSpPr>
      <p:sp>
        <p:nvSpPr>
          <p:cNvPr id="111" name="Title Text"/>
          <p:cNvSpPr txBox="1">
            <a:spLocks noGrp="1"/>
          </p:cNvSpPr>
          <p:nvPr>
            <p:ph type="title"/>
          </p:nvPr>
        </p:nvSpPr>
        <p:spPr>
          <a:xfrm>
            <a:off x="214282" y="357171"/>
            <a:ext cx="8786873" cy="660552"/>
          </a:xfrm>
          <a:prstGeom prst="rect">
            <a:avLst/>
          </a:prstGeom>
        </p:spPr>
        <p:txBody>
          <a:bodyPr lIns="91424" tIns="91424" rIns="91424" bIns="91424" anchor="t"/>
          <a:lstStyle>
            <a:lvl1pPr>
              <a:defRPr sz="4000">
                <a:latin typeface="Verdana"/>
                <a:ea typeface="Verdana"/>
                <a:cs typeface="Verdana"/>
                <a:sym typeface="Verdana"/>
              </a:defRPr>
            </a:lvl1pPr>
          </a:lstStyle>
          <a:p>
            <a:r>
              <a:t>Title Text</a:t>
            </a:r>
          </a:p>
        </p:txBody>
      </p:sp>
      <p:sp>
        <p:nvSpPr>
          <p:cNvPr id="112" name="Body Level One…"/>
          <p:cNvSpPr txBox="1">
            <a:spLocks noGrp="1"/>
          </p:cNvSpPr>
          <p:nvPr>
            <p:ph type="body" idx="1"/>
          </p:nvPr>
        </p:nvSpPr>
        <p:spPr>
          <a:xfrm>
            <a:off x="311699" y="1152475"/>
            <a:ext cx="8520601" cy="3416400"/>
          </a:xfrm>
          <a:prstGeom prst="rect">
            <a:avLst/>
          </a:prstGeom>
        </p:spPr>
        <p:txBody>
          <a:bodyPr lIns="91424" tIns="91424" rIns="91424" bIns="91424"/>
          <a:lstStyle>
            <a:lvl1pPr marL="114300" indent="-114300">
              <a:lnSpc>
                <a:spcPct val="115000"/>
              </a:lnSpc>
              <a:spcBef>
                <a:spcPts val="0"/>
              </a:spcBef>
              <a:buClr>
                <a:srgbClr val="1F497D"/>
              </a:buClr>
              <a:defRPr sz="1800">
                <a:solidFill>
                  <a:srgbClr val="1F497D"/>
                </a:solidFill>
                <a:latin typeface="Verdana"/>
                <a:ea typeface="Verdana"/>
                <a:cs typeface="Verdana"/>
                <a:sym typeface="Verdana"/>
              </a:defRPr>
            </a:lvl1pPr>
            <a:lvl2pPr marL="114300" indent="-114300">
              <a:lnSpc>
                <a:spcPct val="115000"/>
              </a:lnSpc>
              <a:spcBef>
                <a:spcPts val="0"/>
              </a:spcBef>
              <a:buClr>
                <a:srgbClr val="1F497D"/>
              </a:buClr>
              <a:buChar char="○"/>
              <a:defRPr sz="1800">
                <a:solidFill>
                  <a:srgbClr val="1F497D"/>
                </a:solidFill>
                <a:latin typeface="Verdana"/>
                <a:ea typeface="Verdana"/>
                <a:cs typeface="Verdana"/>
                <a:sym typeface="Verdana"/>
              </a:defRPr>
            </a:lvl2pPr>
            <a:lvl3pPr marL="114300" indent="-114300">
              <a:lnSpc>
                <a:spcPct val="115000"/>
              </a:lnSpc>
              <a:spcBef>
                <a:spcPts val="0"/>
              </a:spcBef>
              <a:buClr>
                <a:srgbClr val="1F497D"/>
              </a:buClr>
              <a:buChar char="■"/>
              <a:defRPr sz="1800">
                <a:solidFill>
                  <a:srgbClr val="1F497D"/>
                </a:solidFill>
                <a:latin typeface="Verdana"/>
                <a:ea typeface="Verdana"/>
                <a:cs typeface="Verdana"/>
                <a:sym typeface="Verdana"/>
              </a:defRPr>
            </a:lvl3pPr>
            <a:lvl4pPr marL="114300" indent="-114300">
              <a:lnSpc>
                <a:spcPct val="115000"/>
              </a:lnSpc>
              <a:spcBef>
                <a:spcPts val="0"/>
              </a:spcBef>
              <a:buClr>
                <a:srgbClr val="1F497D"/>
              </a:buClr>
              <a:buChar char="●"/>
              <a:defRPr sz="1800">
                <a:solidFill>
                  <a:srgbClr val="1F497D"/>
                </a:solidFill>
                <a:latin typeface="Verdana"/>
                <a:ea typeface="Verdana"/>
                <a:cs typeface="Verdana"/>
                <a:sym typeface="Verdana"/>
              </a:defRPr>
            </a:lvl4pPr>
            <a:lvl5pPr marL="114300" indent="-114300">
              <a:lnSpc>
                <a:spcPct val="115000"/>
              </a:lnSpc>
              <a:spcBef>
                <a:spcPts val="0"/>
              </a:spcBef>
              <a:buClr>
                <a:srgbClr val="1F497D"/>
              </a:buClr>
              <a:buChar char="○"/>
              <a:defRPr sz="1800">
                <a:solidFill>
                  <a:srgbClr val="1F497D"/>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13" name="Slide Number"/>
          <p:cNvSpPr txBox="1">
            <a:spLocks noGrp="1"/>
          </p:cNvSpPr>
          <p:nvPr>
            <p:ph type="sldNum" sz="quarter" idx="2"/>
          </p:nvPr>
        </p:nvSpPr>
        <p:spPr>
          <a:xfrm>
            <a:off x="8472457" y="4669899"/>
            <a:ext cx="393319" cy="380234"/>
          </a:xfrm>
          <a:prstGeom prst="rect">
            <a:avLst/>
          </a:prstGeom>
        </p:spPr>
        <p:txBody>
          <a:bodyPr lIns="91424" tIns="91424" rIns="91424" bIns="91424"/>
          <a:lstStyle>
            <a:lvl1pPr algn="l">
              <a:defRPr sz="14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標題投影片">
    <p:spTree>
      <p:nvGrpSpPr>
        <p:cNvPr id="1" name=""/>
        <p:cNvGrpSpPr/>
        <p:nvPr/>
      </p:nvGrpSpPr>
      <p:grpSpPr>
        <a:xfrm>
          <a:off x="0" y="0"/>
          <a:ext cx="0" cy="0"/>
          <a:chOff x="0" y="0"/>
          <a:chExt cx="0" cy="0"/>
        </a:xfrm>
      </p:grpSpPr>
      <p:pic>
        <p:nvPicPr>
          <p:cNvPr id="14" name="Picture 2" descr="Picture 2"/>
          <p:cNvPicPr>
            <a:picLocks noChangeAspect="1"/>
          </p:cNvPicPr>
          <p:nvPr/>
        </p:nvPicPr>
        <p:blipFill>
          <a:blip r:embed="rId2">
            <a:extLst/>
          </a:blip>
          <a:stretch>
            <a:fillRect/>
          </a:stretch>
        </p:blipFill>
        <p:spPr>
          <a:xfrm>
            <a:off x="-33" y="-18"/>
            <a:ext cx="9144033" cy="5143518"/>
          </a:xfrm>
          <a:prstGeom prst="rect">
            <a:avLst/>
          </a:prstGeom>
          <a:ln w="12700">
            <a:miter lim="400000"/>
          </a:ln>
        </p:spPr>
      </p:pic>
      <p:sp>
        <p:nvSpPr>
          <p:cNvPr id="16" name="Title Text"/>
          <p:cNvSpPr txBox="1">
            <a:spLocks noGrp="1"/>
          </p:cNvSpPr>
          <p:nvPr>
            <p:ph type="title"/>
          </p:nvPr>
        </p:nvSpPr>
        <p:spPr>
          <a:xfrm>
            <a:off x="683568" y="1491629"/>
            <a:ext cx="7772401" cy="1296146"/>
          </a:xfrm>
          <a:prstGeom prst="rect">
            <a:avLst/>
          </a:prstGeom>
        </p:spPr>
        <p:txBody>
          <a:bodyPr/>
          <a:lstStyle>
            <a:lvl1pPr>
              <a:defRPr sz="4800">
                <a:solidFill>
                  <a:srgbClr val="002060"/>
                </a:solidFill>
              </a:defRPr>
            </a:lvl1pPr>
          </a:lstStyle>
          <a:p>
            <a:r>
              <a:t>Title Text</a:t>
            </a:r>
          </a:p>
        </p:txBody>
      </p:sp>
      <p:sp>
        <p:nvSpPr>
          <p:cNvPr id="17" name="Body Level One…"/>
          <p:cNvSpPr txBox="1">
            <a:spLocks noGrp="1"/>
          </p:cNvSpPr>
          <p:nvPr>
            <p:ph type="body" sz="quarter" idx="1"/>
          </p:nvPr>
        </p:nvSpPr>
        <p:spPr>
          <a:xfrm>
            <a:off x="1331640" y="2787774"/>
            <a:ext cx="6400801" cy="571505"/>
          </a:xfrm>
          <a:prstGeom prst="rect">
            <a:avLst/>
          </a:prstGeom>
        </p:spPr>
        <p:txBody>
          <a:bodyPr/>
          <a:lstStyle>
            <a:lvl1pPr marL="0" indent="0" algn="ctr">
              <a:spcBef>
                <a:spcPts val="600"/>
              </a:spcBef>
              <a:buSzTx/>
              <a:buFontTx/>
              <a:buNone/>
              <a:defRPr sz="2600">
                <a:solidFill>
                  <a:srgbClr val="0D0D0D"/>
                </a:solidFill>
              </a:defRPr>
            </a:lvl1pPr>
            <a:lvl2pPr marL="0" indent="457200" algn="ctr">
              <a:spcBef>
                <a:spcPts val="600"/>
              </a:spcBef>
              <a:buSzTx/>
              <a:buFontTx/>
              <a:buNone/>
              <a:defRPr sz="2600">
                <a:solidFill>
                  <a:srgbClr val="0D0D0D"/>
                </a:solidFill>
              </a:defRPr>
            </a:lvl2pPr>
            <a:lvl3pPr marL="0" indent="914400" algn="ctr">
              <a:spcBef>
                <a:spcPts val="600"/>
              </a:spcBef>
              <a:buSzTx/>
              <a:buFontTx/>
              <a:buNone/>
              <a:defRPr sz="2600">
                <a:solidFill>
                  <a:srgbClr val="0D0D0D"/>
                </a:solidFill>
              </a:defRPr>
            </a:lvl3pPr>
            <a:lvl4pPr marL="0" indent="1371600" algn="ctr">
              <a:spcBef>
                <a:spcPts val="600"/>
              </a:spcBef>
              <a:buSzTx/>
              <a:buFontTx/>
              <a:buNone/>
              <a:defRPr sz="2600">
                <a:solidFill>
                  <a:srgbClr val="0D0D0D"/>
                </a:solidFill>
              </a:defRPr>
            </a:lvl4pPr>
            <a:lvl5pPr marL="0" indent="1828800" algn="ctr">
              <a:spcBef>
                <a:spcPts val="600"/>
              </a:spcBef>
              <a:buSzTx/>
              <a:buFontTx/>
              <a:buNone/>
              <a:defRPr sz="2600">
                <a:solidFill>
                  <a:srgbClr val="0D0D0D"/>
                </a:solidFill>
              </a:defRPr>
            </a:lvl5pPr>
          </a:lstStyle>
          <a:p>
            <a:r>
              <a:t>Body Level One</a:t>
            </a:r>
          </a:p>
          <a:p>
            <a:pPr lvl="1"/>
            <a:r>
              <a:t>Body Level Two</a:t>
            </a:r>
          </a:p>
          <a:p>
            <a:pPr lvl="2"/>
            <a:r>
              <a:t>Body Level Three</a:t>
            </a:r>
          </a:p>
          <a:p>
            <a:pPr lvl="3"/>
            <a:r>
              <a:t>Body Level Four</a:t>
            </a:r>
          </a:p>
          <a:p>
            <a:pPr lvl="4"/>
            <a:r>
              <a:t>Body Level Five</a:t>
            </a:r>
          </a:p>
        </p:txBody>
      </p:sp>
      <p:sp>
        <p:nvSpPr>
          <p:cNvPr id="18" name="文字版面配置區 3"/>
          <p:cNvSpPr>
            <a:spLocks noGrp="1"/>
          </p:cNvSpPr>
          <p:nvPr>
            <p:ph type="body" sz="quarter" idx="13"/>
          </p:nvPr>
        </p:nvSpPr>
        <p:spPr>
          <a:xfrm>
            <a:off x="755576" y="3435846"/>
            <a:ext cx="7572428" cy="504057"/>
          </a:xfrm>
          <a:prstGeom prst="rect">
            <a:avLst/>
          </a:prstGeom>
        </p:spPr>
        <p:txBody>
          <a:bodyPr/>
          <a:lstStyle/>
          <a:p>
            <a:pPr marL="0" indent="0" algn="ctr">
              <a:spcBef>
                <a:spcPts val="300"/>
              </a:spcBef>
              <a:buSzTx/>
              <a:buFontTx/>
              <a:buNone/>
              <a:defRPr sz="1400">
                <a:solidFill>
                  <a:srgbClr val="002060"/>
                </a:solidFill>
              </a:defRPr>
            </a:pPr>
            <a:endParaRP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 name="圖片 3">
            <a:extLst>
              <a:ext uri="{FF2B5EF4-FFF2-40B4-BE49-F238E27FC236}">
                <a16:creationId xmlns:a16="http://schemas.microsoft.com/office/drawing/2014/main" id="{117C276B-9015-455E-AB8B-C9FD6FB69B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9185671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標題及物件">
    <p:spTree>
      <p:nvGrpSpPr>
        <p:cNvPr id="1" name=""/>
        <p:cNvGrpSpPr/>
        <p:nvPr/>
      </p:nvGrpSpPr>
      <p:grpSpPr>
        <a:xfrm>
          <a:off x="0" y="0"/>
          <a:ext cx="0" cy="0"/>
          <a:chOff x="0" y="0"/>
          <a:chExt cx="0" cy="0"/>
        </a:xfrm>
      </p:grpSpPr>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 name="Title Text">
            <a:extLst>
              <a:ext uri="{FF2B5EF4-FFF2-40B4-BE49-F238E27FC236}">
                <a16:creationId xmlns:a16="http://schemas.microsoft.com/office/drawing/2014/main" id="{9F5AB6E3-25BA-4D13-9B37-E20979F3944E}"/>
              </a:ext>
            </a:extLst>
          </p:cNvPr>
          <p:cNvSpPr txBox="1">
            <a:spLocks noGrp="1"/>
          </p:cNvSpPr>
          <p:nvPr>
            <p:ph type="title"/>
          </p:nvPr>
        </p:nvSpPr>
        <p:spPr>
          <a:xfrm>
            <a:off x="230242" y="0"/>
            <a:ext cx="8683516" cy="740229"/>
          </a:xfrm>
          <a:prstGeom prst="rect">
            <a:avLst/>
          </a:prstGeom>
        </p:spPr>
        <p:txBody>
          <a:bodyPr/>
          <a:lstStyle/>
          <a:p>
            <a:r>
              <a:t>Title Text</a:t>
            </a:r>
          </a:p>
        </p:txBody>
      </p:sp>
      <p:sp>
        <p:nvSpPr>
          <p:cNvPr id="6" name="Body Level One…">
            <a:extLst>
              <a:ext uri="{FF2B5EF4-FFF2-40B4-BE49-F238E27FC236}">
                <a16:creationId xmlns:a16="http://schemas.microsoft.com/office/drawing/2014/main" id="{D87D4DE0-BC8B-4C56-A0F4-A2605249FB45}"/>
              </a:ext>
            </a:extLst>
          </p:cNvPr>
          <p:cNvSpPr txBox="1">
            <a:spLocks noGrp="1"/>
          </p:cNvSpPr>
          <p:nvPr>
            <p:ph type="body" idx="1"/>
          </p:nvPr>
        </p:nvSpPr>
        <p:spPr>
          <a:xfrm>
            <a:off x="339634" y="822662"/>
            <a:ext cx="8482149" cy="38049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自訂版面配置">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749D9108-D983-4934-82E6-E5FCBD86B7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4" name="Title Text"/>
          <p:cNvSpPr txBox="1">
            <a:spLocks noGrp="1"/>
          </p:cNvSpPr>
          <p:nvPr>
            <p:ph type="title" hasCustomPrompt="1"/>
          </p:nvPr>
        </p:nvSpPr>
        <p:spPr>
          <a:xfrm>
            <a:off x="456459" y="722810"/>
            <a:ext cx="4916730" cy="3448595"/>
          </a:xfrm>
          <a:prstGeom prst="rect">
            <a:avLst/>
          </a:prstGeom>
        </p:spPr>
        <p:txBody>
          <a:bodyPr anchor="t"/>
          <a:lstStyle>
            <a:lvl1pPr>
              <a:defRPr sz="2000">
                <a:effectLst>
                  <a:outerShdw blurRad="38100" dist="38100" dir="2700000" algn="tl">
                    <a:srgbClr val="000000">
                      <a:alpha val="43137"/>
                    </a:srgbClr>
                  </a:outerShdw>
                </a:effectLst>
              </a:defRPr>
            </a:lvl1pPr>
          </a:lstStyle>
          <a:p>
            <a: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區段標題">
    <p:spTree>
      <p:nvGrpSpPr>
        <p:cNvPr id="1" name=""/>
        <p:cNvGrpSpPr/>
        <p:nvPr/>
      </p:nvGrpSpPr>
      <p:grpSpPr>
        <a:xfrm>
          <a:off x="0" y="0"/>
          <a:ext cx="0" cy="0"/>
          <a:chOff x="0" y="0"/>
          <a:chExt cx="0" cy="0"/>
        </a:xfrm>
      </p:grpSpPr>
      <p:sp>
        <p:nvSpPr>
          <p:cNvPr id="36" name="Title Text"/>
          <p:cNvSpPr txBox="1">
            <a:spLocks noGrp="1"/>
          </p:cNvSpPr>
          <p:nvPr>
            <p:ph type="title"/>
          </p:nvPr>
        </p:nvSpPr>
        <p:spPr>
          <a:xfrm>
            <a:off x="722312" y="3714758"/>
            <a:ext cx="7707340" cy="857257"/>
          </a:xfrm>
          <a:prstGeom prst="rect">
            <a:avLst/>
          </a:prstGeom>
        </p:spPr>
        <p:txBody>
          <a:bodyPr anchor="t"/>
          <a:lstStyle>
            <a:lvl1pPr algn="l">
              <a:defRPr b="0" cap="all">
                <a:solidFill>
                  <a:srgbClr val="262626"/>
                </a:solidFill>
              </a:defRPr>
            </a:lvl1pPr>
          </a:lstStyle>
          <a:p>
            <a:r>
              <a:t>Title Text</a:t>
            </a:r>
          </a:p>
        </p:txBody>
      </p:sp>
      <p:sp>
        <p:nvSpPr>
          <p:cNvPr id="37" name="Body Level One…"/>
          <p:cNvSpPr txBox="1">
            <a:spLocks noGrp="1"/>
          </p:cNvSpPr>
          <p:nvPr>
            <p:ph type="body" idx="1"/>
          </p:nvPr>
        </p:nvSpPr>
        <p:spPr>
          <a:xfrm>
            <a:off x="722312" y="1071552"/>
            <a:ext cx="7707340" cy="2571768"/>
          </a:xfrm>
          <a:prstGeom prst="rect">
            <a:avLst/>
          </a:prstGeom>
        </p:spPr>
        <p:txBody>
          <a:bodyPr anchor="b"/>
          <a:lstStyle>
            <a:lvl1pPr marL="0" indent="0">
              <a:buSzTx/>
              <a:buFontTx/>
              <a:buNone/>
              <a:defRPr>
                <a:solidFill>
                  <a:srgbClr val="888888"/>
                </a:solidFill>
              </a:defRPr>
            </a:lvl1pPr>
            <a:lvl2pPr marL="0" indent="457200">
              <a:buSzTx/>
              <a:buFontTx/>
              <a:buNone/>
              <a:defRPr>
                <a:solidFill>
                  <a:srgbClr val="888888"/>
                </a:solidFill>
              </a:defRPr>
            </a:lvl2pPr>
            <a:lvl3pPr marL="0" indent="914400">
              <a:buSzTx/>
              <a:buFontTx/>
              <a:buNone/>
              <a:defRPr>
                <a:solidFill>
                  <a:srgbClr val="888888"/>
                </a:solidFill>
              </a:defRPr>
            </a:lvl3pPr>
            <a:lvl4pPr marL="0" indent="1371600">
              <a:buSzTx/>
              <a:buFontTx/>
              <a:buNone/>
              <a:defRPr>
                <a:solidFill>
                  <a:srgbClr val="888888"/>
                </a:solidFill>
              </a:defRPr>
            </a:lvl4pPr>
            <a:lvl5pPr marL="0" indent="1828800">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8" name="標題 1"/>
          <p:cNvSpPr txBox="1"/>
          <p:nvPr/>
        </p:nvSpPr>
        <p:spPr>
          <a:xfrm>
            <a:off x="214282" y="392296"/>
            <a:ext cx="8643998" cy="6629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3200" b="1">
                <a:solidFill>
                  <a:srgbClr val="FFFFFF"/>
                </a:solidFill>
                <a:latin typeface="微軟正黑體"/>
                <a:ea typeface="微軟正黑體"/>
                <a:cs typeface="微軟正黑體"/>
                <a:sym typeface="微軟正黑體"/>
              </a:defRPr>
            </a:lvl1pPr>
          </a:lstStyle>
          <a:p>
            <a:pPr>
              <a:defRPr>
                <a:latin typeface="+mj-lt"/>
                <a:ea typeface="+mj-ea"/>
                <a:cs typeface="+mj-cs"/>
                <a:sym typeface="Arial"/>
              </a:defRPr>
            </a:pPr>
            <a:r>
              <a:rPr>
                <a:latin typeface="微軟正黑體"/>
                <a:ea typeface="微軟正黑體"/>
                <a:cs typeface="微軟正黑體"/>
                <a:sym typeface="微軟正黑體"/>
              </a:rPr>
              <a:t>按一下以編輯母片標題樣式</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兩項物件">
    <p:spTree>
      <p:nvGrpSpPr>
        <p:cNvPr id="1" name=""/>
        <p:cNvGrpSpPr/>
        <p:nvPr/>
      </p:nvGrpSpPr>
      <p:grpSpPr>
        <a:xfrm>
          <a:off x="0" y="0"/>
          <a:ext cx="0" cy="0"/>
          <a:chOff x="0" y="0"/>
          <a:chExt cx="0" cy="0"/>
        </a:xfrm>
      </p:grpSpPr>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 name="Title Text">
            <a:extLst>
              <a:ext uri="{FF2B5EF4-FFF2-40B4-BE49-F238E27FC236}">
                <a16:creationId xmlns:a16="http://schemas.microsoft.com/office/drawing/2014/main" id="{5091AF25-075B-4246-ADFC-338A3CC89ABD}"/>
              </a:ext>
            </a:extLst>
          </p:cNvPr>
          <p:cNvSpPr txBox="1">
            <a:spLocks noGrp="1"/>
          </p:cNvSpPr>
          <p:nvPr>
            <p:ph type="title"/>
          </p:nvPr>
        </p:nvSpPr>
        <p:spPr>
          <a:xfrm>
            <a:off x="230242" y="0"/>
            <a:ext cx="8683516" cy="740229"/>
          </a:xfrm>
          <a:prstGeom prst="rect">
            <a:avLst/>
          </a:prstGeom>
        </p:spPr>
        <p:txBody>
          <a:bodyPr/>
          <a:lstStyle/>
          <a:p>
            <a: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含標題的內容">
    <p:spTree>
      <p:nvGrpSpPr>
        <p:cNvPr id="1" name=""/>
        <p:cNvGrpSpPr/>
        <p:nvPr/>
      </p:nvGrpSpPr>
      <p:grpSpPr>
        <a:xfrm>
          <a:off x="0" y="0"/>
          <a:ext cx="0" cy="0"/>
          <a:chOff x="0" y="0"/>
          <a:chExt cx="0" cy="0"/>
        </a:xfrm>
      </p:grpSpPr>
      <p:sp>
        <p:nvSpPr>
          <p:cNvPr id="58" name="Title Text"/>
          <p:cNvSpPr txBox="1">
            <a:spLocks noGrp="1"/>
          </p:cNvSpPr>
          <p:nvPr>
            <p:ph type="title"/>
          </p:nvPr>
        </p:nvSpPr>
        <p:spPr>
          <a:xfrm>
            <a:off x="571473" y="1285865"/>
            <a:ext cx="2894042" cy="375051"/>
          </a:xfrm>
          <a:prstGeom prst="rect">
            <a:avLst/>
          </a:prstGeom>
        </p:spPr>
        <p:txBody>
          <a:bodyPr anchor="b"/>
          <a:lstStyle>
            <a:lvl1pPr algn="l">
              <a:defRPr sz="1800">
                <a:solidFill>
                  <a:srgbClr val="002060"/>
                </a:solidFill>
              </a:defRPr>
            </a:lvl1pPr>
          </a:lstStyle>
          <a:p>
            <a:r>
              <a:t>Title Text</a:t>
            </a:r>
          </a:p>
        </p:txBody>
      </p:sp>
      <p:sp>
        <p:nvSpPr>
          <p:cNvPr id="59" name="Body Level One…"/>
          <p:cNvSpPr txBox="1">
            <a:spLocks noGrp="1"/>
          </p:cNvSpPr>
          <p:nvPr>
            <p:ph type="body" sz="quarter" idx="1"/>
          </p:nvPr>
        </p:nvSpPr>
        <p:spPr>
          <a:xfrm>
            <a:off x="571473" y="1714494"/>
            <a:ext cx="2894042" cy="3000397"/>
          </a:xfrm>
          <a:prstGeom prst="rect">
            <a:avLst/>
          </a:prstGeom>
        </p:spPr>
        <p:txBody>
          <a:bodyPr/>
          <a:lstStyle>
            <a:lvl1pPr marL="0" indent="0">
              <a:spcBef>
                <a:spcPts val="300"/>
              </a:spcBef>
              <a:buSzTx/>
              <a:buFontTx/>
              <a:buNone/>
              <a:defRPr sz="1400">
                <a:solidFill>
                  <a:srgbClr val="002060"/>
                </a:solidFill>
              </a:defRPr>
            </a:lvl1pPr>
            <a:lvl2pPr marL="0" indent="457200">
              <a:spcBef>
                <a:spcPts val="300"/>
              </a:spcBef>
              <a:buSzTx/>
              <a:buFontTx/>
              <a:buNone/>
              <a:defRPr sz="1400">
                <a:solidFill>
                  <a:srgbClr val="002060"/>
                </a:solidFill>
              </a:defRPr>
            </a:lvl2pPr>
            <a:lvl3pPr marL="0" indent="914400">
              <a:spcBef>
                <a:spcPts val="300"/>
              </a:spcBef>
              <a:buSzTx/>
              <a:buFontTx/>
              <a:buNone/>
              <a:defRPr sz="1400">
                <a:solidFill>
                  <a:srgbClr val="002060"/>
                </a:solidFill>
              </a:defRPr>
            </a:lvl3pPr>
            <a:lvl4pPr marL="0" indent="1371600">
              <a:spcBef>
                <a:spcPts val="300"/>
              </a:spcBef>
              <a:buSzTx/>
              <a:buFontTx/>
              <a:buNone/>
              <a:defRPr sz="1400">
                <a:solidFill>
                  <a:srgbClr val="002060"/>
                </a:solidFill>
              </a:defRPr>
            </a:lvl4pPr>
            <a:lvl5pPr marL="0" indent="1828800">
              <a:spcBef>
                <a:spcPts val="300"/>
              </a:spcBef>
              <a:buSzTx/>
              <a:buFontTx/>
              <a:buNone/>
              <a:defRPr sz="1400">
                <a:solidFill>
                  <a:srgbClr val="002060"/>
                </a:solidFill>
              </a:defRPr>
            </a:lvl5pPr>
          </a:lstStyle>
          <a:p>
            <a:r>
              <a:t>Body Level One</a:t>
            </a:r>
          </a:p>
          <a:p>
            <a:pPr lvl="1"/>
            <a:r>
              <a:t>Body Level Two</a:t>
            </a:r>
          </a:p>
          <a:p>
            <a:pPr lvl="2"/>
            <a:r>
              <a:t>Body Level Three</a:t>
            </a:r>
          </a:p>
          <a:p>
            <a:pPr lvl="3"/>
            <a:r>
              <a:t>Body Level Four</a:t>
            </a:r>
          </a:p>
          <a:p>
            <a:pPr lvl="4"/>
            <a:r>
              <a:t>Body Level Five</a:t>
            </a:r>
          </a:p>
        </p:txBody>
      </p:sp>
      <p:sp>
        <p:nvSpPr>
          <p:cNvPr id="60" name="標題 1"/>
          <p:cNvSpPr txBox="1"/>
          <p:nvPr/>
        </p:nvSpPr>
        <p:spPr>
          <a:xfrm>
            <a:off x="539552" y="392296"/>
            <a:ext cx="8001056" cy="6629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3200" b="1">
                <a:solidFill>
                  <a:srgbClr val="FFFFFF"/>
                </a:solidFill>
                <a:latin typeface="微軟正黑體"/>
                <a:ea typeface="微軟正黑體"/>
                <a:cs typeface="微軟正黑體"/>
                <a:sym typeface="微軟正黑體"/>
              </a:defRPr>
            </a:lvl1pPr>
          </a:lstStyle>
          <a:p>
            <a:pPr>
              <a:defRPr>
                <a:latin typeface="+mj-lt"/>
                <a:ea typeface="+mj-ea"/>
                <a:cs typeface="+mj-cs"/>
                <a:sym typeface="Arial"/>
              </a:defRPr>
            </a:pPr>
            <a:r>
              <a:rPr>
                <a:latin typeface="微軟正黑體"/>
                <a:ea typeface="微軟正黑體"/>
                <a:cs typeface="微軟正黑體"/>
                <a:sym typeface="微軟正黑體"/>
              </a:rPr>
              <a:t>按一下以編輯母片標題樣式</a:t>
            </a:r>
          </a:p>
        </p:txBody>
      </p:sp>
      <p:sp>
        <p:nvSpPr>
          <p:cNvPr id="61" name="Rounded Rectangle"/>
          <p:cNvSpPr/>
          <p:nvPr/>
        </p:nvSpPr>
        <p:spPr>
          <a:xfrm>
            <a:off x="1231900" y="107950"/>
            <a:ext cx="572731" cy="231498"/>
          </a:xfrm>
          <a:prstGeom prst="roundRect">
            <a:avLst>
              <a:gd name="adj" fmla="val 50000"/>
            </a:avLst>
          </a:prstGeom>
          <a:solidFill>
            <a:srgbClr val="FFFFFF"/>
          </a:solidFill>
          <a:ln w="25400">
            <a:solidFill>
              <a:schemeClr val="accent1"/>
            </a:solidFill>
          </a:ln>
          <a:effectLst>
            <a:outerShdw blurRad="38100" dist="23000" dir="5400000" rotWithShape="0">
              <a:srgbClr val="000000">
                <a:alpha val="35000"/>
              </a:srgbClr>
            </a:outerShdw>
          </a:effectLst>
        </p:spPr>
        <p:txBody>
          <a:bodyPr lIns="45719" rIns="45719" anchor="ctr"/>
          <a:lstStyle/>
          <a:p>
            <a:endParaRP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含標題的圖片">
    <p:spTree>
      <p:nvGrpSpPr>
        <p:cNvPr id="1" name=""/>
        <p:cNvGrpSpPr/>
        <p:nvPr/>
      </p:nvGrpSpPr>
      <p:grpSpPr>
        <a:xfrm>
          <a:off x="0" y="0"/>
          <a:ext cx="0" cy="0"/>
          <a:chOff x="0" y="0"/>
          <a:chExt cx="0" cy="0"/>
        </a:xfrm>
      </p:grpSpPr>
      <p:sp>
        <p:nvSpPr>
          <p:cNvPr id="71" name="Title Text"/>
          <p:cNvSpPr txBox="1">
            <a:spLocks noGrp="1"/>
          </p:cNvSpPr>
          <p:nvPr>
            <p:ph type="title"/>
          </p:nvPr>
        </p:nvSpPr>
        <p:spPr>
          <a:xfrm>
            <a:off x="785785" y="3600450"/>
            <a:ext cx="7572429" cy="425054"/>
          </a:xfrm>
          <a:prstGeom prst="rect">
            <a:avLst/>
          </a:prstGeom>
        </p:spPr>
        <p:txBody>
          <a:bodyPr anchor="b"/>
          <a:lstStyle>
            <a:lvl1pPr algn="l">
              <a:defRPr sz="2000">
                <a:latin typeface="微軟正黑體"/>
                <a:ea typeface="微軟正黑體"/>
                <a:cs typeface="微軟正黑體"/>
                <a:sym typeface="微軟正黑體"/>
              </a:defRPr>
            </a:lvl1pPr>
          </a:lstStyle>
          <a:p>
            <a:r>
              <a:t>Title Text</a:t>
            </a:r>
          </a:p>
        </p:txBody>
      </p:sp>
      <p:sp>
        <p:nvSpPr>
          <p:cNvPr id="72" name="圖片版面配置區 2"/>
          <p:cNvSpPr>
            <a:spLocks noGrp="1"/>
          </p:cNvSpPr>
          <p:nvPr>
            <p:ph type="pic" sz="half" idx="13"/>
          </p:nvPr>
        </p:nvSpPr>
        <p:spPr>
          <a:xfrm>
            <a:off x="785785" y="1214428"/>
            <a:ext cx="7572429" cy="2331253"/>
          </a:xfrm>
          <a:prstGeom prst="rect">
            <a:avLst/>
          </a:prstGeom>
        </p:spPr>
        <p:txBody>
          <a:bodyPr lIns="91439" rIns="91439">
            <a:noAutofit/>
          </a:bodyPr>
          <a:lstStyle/>
          <a:p>
            <a:endParaRPr/>
          </a:p>
        </p:txBody>
      </p:sp>
      <p:sp>
        <p:nvSpPr>
          <p:cNvPr id="73" name="Body Level One…"/>
          <p:cNvSpPr txBox="1">
            <a:spLocks noGrp="1"/>
          </p:cNvSpPr>
          <p:nvPr>
            <p:ph type="body" sz="quarter" idx="1"/>
          </p:nvPr>
        </p:nvSpPr>
        <p:spPr>
          <a:xfrm>
            <a:off x="785785" y="4025503"/>
            <a:ext cx="7572429" cy="603648"/>
          </a:xfrm>
          <a:prstGeom prst="rect">
            <a:avLst/>
          </a:prstGeom>
        </p:spPr>
        <p:txBody>
          <a:bodyPr/>
          <a:lstStyle>
            <a:lvl1pPr marL="0" indent="0">
              <a:spcBef>
                <a:spcPts val="300"/>
              </a:spcBef>
              <a:buSzTx/>
              <a:buFontTx/>
              <a:buNone/>
              <a:defRPr sz="1400">
                <a:solidFill>
                  <a:srgbClr val="002060"/>
                </a:solidFill>
                <a:latin typeface="Arial Unicode MS"/>
                <a:ea typeface="Arial Unicode MS"/>
                <a:cs typeface="Arial Unicode MS"/>
                <a:sym typeface="Arial Unicode MS"/>
              </a:defRPr>
            </a:lvl1pPr>
            <a:lvl2pPr marL="0" indent="457200">
              <a:spcBef>
                <a:spcPts val="300"/>
              </a:spcBef>
              <a:buSzTx/>
              <a:buFontTx/>
              <a:buNone/>
              <a:defRPr sz="1400">
                <a:solidFill>
                  <a:srgbClr val="002060"/>
                </a:solidFill>
                <a:latin typeface="Arial Unicode MS"/>
                <a:ea typeface="Arial Unicode MS"/>
                <a:cs typeface="Arial Unicode MS"/>
                <a:sym typeface="Arial Unicode MS"/>
              </a:defRPr>
            </a:lvl2pPr>
            <a:lvl3pPr marL="0" indent="914400">
              <a:spcBef>
                <a:spcPts val="300"/>
              </a:spcBef>
              <a:buSzTx/>
              <a:buFontTx/>
              <a:buNone/>
              <a:defRPr sz="1400">
                <a:solidFill>
                  <a:srgbClr val="002060"/>
                </a:solidFill>
                <a:latin typeface="Arial Unicode MS"/>
                <a:ea typeface="Arial Unicode MS"/>
                <a:cs typeface="Arial Unicode MS"/>
                <a:sym typeface="Arial Unicode MS"/>
              </a:defRPr>
            </a:lvl3pPr>
            <a:lvl4pPr marL="0" indent="1371600">
              <a:spcBef>
                <a:spcPts val="300"/>
              </a:spcBef>
              <a:buSzTx/>
              <a:buFontTx/>
              <a:buNone/>
              <a:defRPr sz="1400">
                <a:solidFill>
                  <a:srgbClr val="002060"/>
                </a:solidFill>
                <a:latin typeface="Arial Unicode MS"/>
                <a:ea typeface="Arial Unicode MS"/>
                <a:cs typeface="Arial Unicode MS"/>
                <a:sym typeface="Arial Unicode MS"/>
              </a:defRPr>
            </a:lvl4pPr>
            <a:lvl5pPr marL="0" indent="1828800">
              <a:spcBef>
                <a:spcPts val="300"/>
              </a:spcBef>
              <a:buSzTx/>
              <a:buFontTx/>
              <a:buNone/>
              <a:defRPr sz="1400">
                <a:solidFill>
                  <a:srgbClr val="002060"/>
                </a:solidFill>
                <a:latin typeface="Arial Unicode MS"/>
                <a:ea typeface="Arial Unicode MS"/>
                <a:cs typeface="Arial Unicode MS"/>
                <a:sym typeface="Arial Unicode MS"/>
              </a:defRPr>
            </a:lvl5pPr>
          </a:lstStyle>
          <a:p>
            <a:r>
              <a:t>Body Level One</a:t>
            </a:r>
          </a:p>
          <a:p>
            <a:pPr lvl="1"/>
            <a:r>
              <a:t>Body Level Two</a:t>
            </a:r>
          </a:p>
          <a:p>
            <a:pPr lvl="2"/>
            <a:r>
              <a:t>Body Level Three</a:t>
            </a:r>
          </a:p>
          <a:p>
            <a:pPr lvl="3"/>
            <a:r>
              <a:t>Body Level Four</a:t>
            </a:r>
          </a:p>
          <a:p>
            <a:pPr lvl="4"/>
            <a:r>
              <a:t>Body Level Five</a:t>
            </a:r>
          </a:p>
        </p:txBody>
      </p:sp>
      <p:sp>
        <p:nvSpPr>
          <p:cNvPr id="74" name="標題 1"/>
          <p:cNvSpPr txBox="1"/>
          <p:nvPr/>
        </p:nvSpPr>
        <p:spPr>
          <a:xfrm>
            <a:off x="214281" y="404996"/>
            <a:ext cx="8715438" cy="6375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a:defRPr sz="3200">
                <a:solidFill>
                  <a:srgbClr val="FFFFFF"/>
                </a:solidFill>
                <a:latin typeface="Arial Unicode MS"/>
                <a:ea typeface="Arial Unicode MS"/>
                <a:cs typeface="Arial Unicode MS"/>
                <a:sym typeface="Arial Unicode MS"/>
              </a:defRPr>
            </a:lvl1pPr>
          </a:lstStyle>
          <a:p>
            <a:pPr>
              <a:defRPr b="1">
                <a:latin typeface="+mj-lt"/>
                <a:ea typeface="+mj-ea"/>
                <a:cs typeface="+mj-cs"/>
                <a:sym typeface="Arial"/>
              </a:defRPr>
            </a:pPr>
            <a:r>
              <a:rPr b="0">
                <a:latin typeface="Arial Unicode MS"/>
                <a:ea typeface="Arial Unicode MS"/>
                <a:cs typeface="Arial Unicode MS"/>
                <a:sym typeface="Arial Unicode MS"/>
              </a:rPr>
              <a:t>按一下以編輯母片標題樣式</a:t>
            </a: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1_自訂版面配置">
    <p:spTree>
      <p:nvGrpSpPr>
        <p:cNvPr id="1" name=""/>
        <p:cNvGrpSpPr/>
        <p:nvPr/>
      </p:nvGrpSpPr>
      <p:grpSpPr>
        <a:xfrm>
          <a:off x="0" y="0"/>
          <a:ext cx="0" cy="0"/>
          <a:chOff x="0" y="0"/>
          <a:chExt cx="0" cy="0"/>
        </a:xfrm>
      </p:grpSpPr>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B35B7CDE-F2F2-4321-A320-98D895E315C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itle Text"/>
          <p:cNvSpPr txBox="1">
            <a:spLocks noGrp="1"/>
          </p:cNvSpPr>
          <p:nvPr>
            <p:ph type="title"/>
          </p:nvPr>
        </p:nvSpPr>
        <p:spPr>
          <a:xfrm>
            <a:off x="230242" y="0"/>
            <a:ext cx="8683516" cy="74022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p>
            <a:r>
              <a:t>Title Text</a:t>
            </a:r>
          </a:p>
        </p:txBody>
      </p:sp>
      <p:sp>
        <p:nvSpPr>
          <p:cNvPr id="7" name="Slide Number"/>
          <p:cNvSpPr txBox="1">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atin typeface="+mj-lt"/>
                <a:ea typeface="+mj-ea"/>
                <a:cs typeface="+mj-cs"/>
                <a:sym typeface="Arial"/>
              </a:defRPr>
            </a:lvl1pPr>
          </a:lstStyle>
          <a:p>
            <a:fld id="{86CB4B4D-7CA3-9044-876B-883B54F8677D}" type="slidenum">
              <a:t>‹#›</a:t>
            </a:fld>
            <a:endParaRPr/>
          </a:p>
        </p:txBody>
      </p:sp>
      <p:sp>
        <p:nvSpPr>
          <p:cNvPr id="12" name="Body Level One…">
            <a:extLst>
              <a:ext uri="{FF2B5EF4-FFF2-40B4-BE49-F238E27FC236}">
                <a16:creationId xmlns:a16="http://schemas.microsoft.com/office/drawing/2014/main" id="{76C6D4D3-6951-48E4-A67D-C65F7C33F231}"/>
              </a:ext>
            </a:extLst>
          </p:cNvPr>
          <p:cNvSpPr txBox="1">
            <a:spLocks/>
          </p:cNvSpPr>
          <p:nvPr userDrawn="1"/>
        </p:nvSpPr>
        <p:spPr>
          <a:xfrm>
            <a:off x="339634" y="822662"/>
            <a:ext cx="8482149" cy="3804900"/>
          </a:xfrm>
          <a:prstGeom prst="rect">
            <a:avLst/>
          </a:prstGeom>
        </p:spPr>
        <p:txBody>
          <a:bodyPr/>
          <a:lstStyle>
            <a:lvl1pPr marL="342900" marR="0" indent="-342900" algn="l" defTabSz="914400" rtl="0" latinLnBrk="0">
              <a:lnSpc>
                <a:spcPct val="100000"/>
              </a:lnSpc>
              <a:spcBef>
                <a:spcPts val="400"/>
              </a:spcBef>
              <a:spcAft>
                <a:spcPts val="0"/>
              </a:spcAft>
              <a:buClrTx/>
              <a:buSzPct val="100000"/>
              <a:buFont typeface="Arial"/>
              <a:buChar char="•"/>
              <a:tabLst/>
              <a:defRPr sz="2000" b="1" i="0" u="none" strike="noStrike" cap="none" spc="0" baseline="0">
                <a:ln>
                  <a:noFill/>
                </a:ln>
                <a:solidFill>
                  <a:schemeClr val="tx1"/>
                </a:solidFill>
                <a:uFillTx/>
                <a:latin typeface="微軟正黑體" panose="020B0604030504040204" pitchFamily="34" charset="-120"/>
                <a:ea typeface="微軟正黑體" panose="020B0604030504040204" pitchFamily="34" charset="-120"/>
                <a:cs typeface="+mj-cs"/>
                <a:sym typeface="Arial"/>
              </a:defRPr>
            </a:lvl1pPr>
            <a:lvl2pPr marL="774700" marR="0" indent="-317500" algn="l" defTabSz="914400" rtl="0" latinLnBrk="0">
              <a:lnSpc>
                <a:spcPct val="100000"/>
              </a:lnSpc>
              <a:spcBef>
                <a:spcPts val="400"/>
              </a:spcBef>
              <a:spcAft>
                <a:spcPts val="0"/>
              </a:spcAft>
              <a:buClrTx/>
              <a:buSzPct val="100000"/>
              <a:buFont typeface="Arial"/>
              <a:buChar char="–"/>
              <a:tabLst/>
              <a:defRPr sz="2000" b="1" i="0" u="none" strike="noStrike" cap="none" spc="0" baseline="0">
                <a:ln>
                  <a:noFill/>
                </a:ln>
                <a:solidFill>
                  <a:schemeClr val="tx1"/>
                </a:solidFill>
                <a:uFillTx/>
                <a:latin typeface="微軟正黑體" panose="020B0604030504040204" pitchFamily="34" charset="-120"/>
                <a:ea typeface="微軟正黑體" panose="020B0604030504040204" pitchFamily="34" charset="-120"/>
                <a:cs typeface="+mj-cs"/>
                <a:sym typeface="Arial"/>
              </a:defRPr>
            </a:lvl2pPr>
            <a:lvl3pPr marL="1200150" marR="0" indent="-285750" algn="l" defTabSz="914400" rtl="0" latinLnBrk="0">
              <a:lnSpc>
                <a:spcPct val="100000"/>
              </a:lnSpc>
              <a:spcBef>
                <a:spcPts val="400"/>
              </a:spcBef>
              <a:spcAft>
                <a:spcPts val="0"/>
              </a:spcAft>
              <a:buClrTx/>
              <a:buSzPct val="100000"/>
              <a:buFont typeface="Arial"/>
              <a:buChar char="•"/>
              <a:tabLst/>
              <a:defRPr sz="2000" b="1" i="0" u="none" strike="noStrike" cap="none" spc="0" baseline="0">
                <a:ln>
                  <a:noFill/>
                </a:ln>
                <a:solidFill>
                  <a:schemeClr val="tx1"/>
                </a:solidFill>
                <a:uFillTx/>
                <a:latin typeface="微軟正黑體" panose="020B0604030504040204" pitchFamily="34" charset="-120"/>
                <a:ea typeface="微軟正黑體" panose="020B0604030504040204" pitchFamily="34" charset="-120"/>
                <a:cs typeface="+mj-cs"/>
                <a:sym typeface="Arial"/>
              </a:defRPr>
            </a:lvl3pPr>
            <a:lvl4pPr marL="1698171" marR="0" indent="-326571" algn="l" defTabSz="914400" rtl="0" latinLnBrk="0">
              <a:lnSpc>
                <a:spcPct val="100000"/>
              </a:lnSpc>
              <a:spcBef>
                <a:spcPts val="400"/>
              </a:spcBef>
              <a:spcAft>
                <a:spcPts val="0"/>
              </a:spcAft>
              <a:buClrTx/>
              <a:buSzPct val="100000"/>
              <a:buFont typeface="Arial"/>
              <a:buChar char="–"/>
              <a:tabLst/>
              <a:defRPr sz="2000" b="1" i="0" u="none" strike="noStrike" cap="none" spc="0" baseline="0">
                <a:ln>
                  <a:noFill/>
                </a:ln>
                <a:solidFill>
                  <a:schemeClr val="tx1"/>
                </a:solidFill>
                <a:uFillTx/>
                <a:latin typeface="微軟正黑體" panose="020B0604030504040204" pitchFamily="34" charset="-120"/>
                <a:ea typeface="微軟正黑體" panose="020B0604030504040204" pitchFamily="34" charset="-120"/>
                <a:cs typeface="+mj-cs"/>
                <a:sym typeface="Arial"/>
              </a:defRPr>
            </a:lvl4pPr>
            <a:lvl5pPr marL="2209800" marR="0" indent="-381000" algn="l" defTabSz="914400" rtl="0" latinLnBrk="0">
              <a:lnSpc>
                <a:spcPct val="100000"/>
              </a:lnSpc>
              <a:spcBef>
                <a:spcPts val="400"/>
              </a:spcBef>
              <a:spcAft>
                <a:spcPts val="0"/>
              </a:spcAft>
              <a:buClrTx/>
              <a:buSzPct val="100000"/>
              <a:buFont typeface="Arial"/>
              <a:buChar char="»"/>
              <a:tabLst/>
              <a:defRPr sz="2000" b="1" i="0" u="none" strike="noStrike" cap="none" spc="0" baseline="0">
                <a:ln>
                  <a:noFill/>
                </a:ln>
                <a:solidFill>
                  <a:schemeClr val="tx1"/>
                </a:solidFill>
                <a:uFillTx/>
                <a:latin typeface="微軟正黑體" panose="020B0604030504040204" pitchFamily="34" charset="-120"/>
                <a:ea typeface="微軟正黑體" panose="020B0604030504040204" pitchFamily="34" charset="-120"/>
                <a:cs typeface="+mj-cs"/>
                <a:sym typeface="Arial"/>
              </a:defRPr>
            </a:lvl5pPr>
            <a:lvl6pPr marL="2514600" marR="0" indent="-228600" algn="l" defTabSz="9144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262626"/>
                </a:solidFill>
                <a:uFillTx/>
                <a:latin typeface="+mj-lt"/>
                <a:ea typeface="+mj-ea"/>
                <a:cs typeface="+mj-cs"/>
                <a:sym typeface="Arial"/>
              </a:defRPr>
            </a:lvl6pPr>
            <a:lvl7pPr marL="2971800" marR="0" indent="-228600" algn="l" defTabSz="9144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262626"/>
                </a:solidFill>
                <a:uFillTx/>
                <a:latin typeface="+mj-lt"/>
                <a:ea typeface="+mj-ea"/>
                <a:cs typeface="+mj-cs"/>
                <a:sym typeface="Arial"/>
              </a:defRPr>
            </a:lvl7pPr>
            <a:lvl8pPr marL="3429000" marR="0" indent="-228600" algn="l" defTabSz="9144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262626"/>
                </a:solidFill>
                <a:uFillTx/>
                <a:latin typeface="+mj-lt"/>
                <a:ea typeface="+mj-ea"/>
                <a:cs typeface="+mj-cs"/>
                <a:sym typeface="Arial"/>
              </a:defRPr>
            </a:lvl8pPr>
            <a:lvl9pPr marL="3886200" marR="0" indent="-228600" algn="l" defTabSz="9144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262626"/>
                </a:solidFill>
                <a:uFillTx/>
                <a:latin typeface="+mj-lt"/>
                <a:ea typeface="+mj-ea"/>
                <a:cs typeface="+mj-cs"/>
                <a:sym typeface="Arial"/>
              </a:defRPr>
            </a:lvl9pPr>
          </a:lstStyle>
          <a:p>
            <a:pPr hangingPunct="1"/>
            <a:endParaRPr lang="en-US"/>
          </a:p>
        </p:txBody>
      </p:sp>
    </p:spTree>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5" r:id="rId4"/>
    <p:sldLayoutId id="2147483651" r:id="rId5"/>
    <p:sldLayoutId id="2147483652" r:id="rId6"/>
    <p:sldLayoutId id="2147483653" r:id="rId7"/>
    <p:sldLayoutId id="2147483654" r:id="rId8"/>
    <p:sldLayoutId id="2147483656" r:id="rId9"/>
    <p:sldLayoutId id="2147483657" r:id="rId10"/>
    <p:sldLayoutId id="2147483658" r:id="rId11"/>
  </p:sldLayoutIdLst>
  <p:transition spd="med"/>
  <p:txStyles>
    <p:titleStyle>
      <a:lvl1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微軟正黑體" panose="020B0604030504040204" pitchFamily="34" charset="-120"/>
          <a:ea typeface="微軟正黑體" panose="020B0604030504040204" pitchFamily="34" charset="-120"/>
          <a:cs typeface="+mj-cs"/>
          <a:sym typeface="Arial"/>
        </a:defRPr>
      </a:lvl1pPr>
      <a:lvl2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5pPr>
      <a:lvl6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6pPr>
      <a:lvl7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7pPr>
      <a:lvl8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8pPr>
      <a:lvl9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9pPr>
    </p:titleStyle>
    <p:bodyStyle>
      <a:lvl1pPr marL="342900" marR="0" indent="-342900" algn="l" defTabSz="914400" rtl="0" latinLnBrk="0">
        <a:lnSpc>
          <a:spcPct val="100000"/>
        </a:lnSpc>
        <a:spcBef>
          <a:spcPts val="400"/>
        </a:spcBef>
        <a:spcAft>
          <a:spcPts val="0"/>
        </a:spcAft>
        <a:buClrTx/>
        <a:buSzPct val="100000"/>
        <a:buFont typeface="Arial"/>
        <a:buChar char="•"/>
        <a:tabLst/>
        <a:defRPr sz="2000" b="1" i="0" u="none" strike="noStrike" cap="none" spc="0" baseline="0">
          <a:ln>
            <a:noFill/>
          </a:ln>
          <a:solidFill>
            <a:schemeClr val="tx1"/>
          </a:solidFill>
          <a:uFillTx/>
          <a:latin typeface="微軟正黑體" panose="020B0604030504040204" pitchFamily="34" charset="-120"/>
          <a:ea typeface="微軟正黑體" panose="020B0604030504040204" pitchFamily="34" charset="-120"/>
          <a:cs typeface="+mj-cs"/>
          <a:sym typeface="Arial"/>
        </a:defRPr>
      </a:lvl1pPr>
      <a:lvl2pPr marL="774700" marR="0" indent="-317500" algn="l" defTabSz="914400" rtl="0" latinLnBrk="0">
        <a:lnSpc>
          <a:spcPct val="100000"/>
        </a:lnSpc>
        <a:spcBef>
          <a:spcPts val="400"/>
        </a:spcBef>
        <a:spcAft>
          <a:spcPts val="0"/>
        </a:spcAft>
        <a:buClrTx/>
        <a:buSzPct val="100000"/>
        <a:buFont typeface="Arial"/>
        <a:buChar char="–"/>
        <a:tabLst/>
        <a:defRPr sz="2000" b="1" i="0" u="none" strike="noStrike" cap="none" spc="0" baseline="0">
          <a:ln>
            <a:noFill/>
          </a:ln>
          <a:solidFill>
            <a:schemeClr val="tx1"/>
          </a:solidFill>
          <a:uFillTx/>
          <a:latin typeface="微軟正黑體" panose="020B0604030504040204" pitchFamily="34" charset="-120"/>
          <a:ea typeface="微軟正黑體" panose="020B0604030504040204" pitchFamily="34" charset="-120"/>
          <a:cs typeface="+mj-cs"/>
          <a:sym typeface="Arial"/>
        </a:defRPr>
      </a:lvl2pPr>
      <a:lvl3pPr marL="1200150" marR="0" indent="-285750" algn="l" defTabSz="914400" rtl="0" latinLnBrk="0">
        <a:lnSpc>
          <a:spcPct val="100000"/>
        </a:lnSpc>
        <a:spcBef>
          <a:spcPts val="400"/>
        </a:spcBef>
        <a:spcAft>
          <a:spcPts val="0"/>
        </a:spcAft>
        <a:buClrTx/>
        <a:buSzPct val="100000"/>
        <a:buFont typeface="Arial"/>
        <a:buChar char="•"/>
        <a:tabLst/>
        <a:defRPr sz="2000" b="1" i="0" u="none" strike="noStrike" cap="none" spc="0" baseline="0">
          <a:ln>
            <a:noFill/>
          </a:ln>
          <a:solidFill>
            <a:schemeClr val="tx1"/>
          </a:solidFill>
          <a:uFillTx/>
          <a:latin typeface="微軟正黑體" panose="020B0604030504040204" pitchFamily="34" charset="-120"/>
          <a:ea typeface="微軟正黑體" panose="020B0604030504040204" pitchFamily="34" charset="-120"/>
          <a:cs typeface="+mj-cs"/>
          <a:sym typeface="Arial"/>
        </a:defRPr>
      </a:lvl3pPr>
      <a:lvl4pPr marL="1698171" marR="0" indent="-326571" algn="l" defTabSz="914400" rtl="0" latinLnBrk="0">
        <a:lnSpc>
          <a:spcPct val="100000"/>
        </a:lnSpc>
        <a:spcBef>
          <a:spcPts val="400"/>
        </a:spcBef>
        <a:spcAft>
          <a:spcPts val="0"/>
        </a:spcAft>
        <a:buClrTx/>
        <a:buSzPct val="100000"/>
        <a:buFont typeface="Arial"/>
        <a:buChar char="–"/>
        <a:tabLst/>
        <a:defRPr sz="2000" b="1" i="0" u="none" strike="noStrike" cap="none" spc="0" baseline="0">
          <a:ln>
            <a:noFill/>
          </a:ln>
          <a:solidFill>
            <a:schemeClr val="tx1"/>
          </a:solidFill>
          <a:uFillTx/>
          <a:latin typeface="微軟正黑體" panose="020B0604030504040204" pitchFamily="34" charset="-120"/>
          <a:ea typeface="微軟正黑體" panose="020B0604030504040204" pitchFamily="34" charset="-120"/>
          <a:cs typeface="+mj-cs"/>
          <a:sym typeface="Arial"/>
        </a:defRPr>
      </a:lvl4pPr>
      <a:lvl5pPr marL="2209800" marR="0" indent="-381000" algn="l" defTabSz="914400" rtl="0" latinLnBrk="0">
        <a:lnSpc>
          <a:spcPct val="100000"/>
        </a:lnSpc>
        <a:spcBef>
          <a:spcPts val="400"/>
        </a:spcBef>
        <a:spcAft>
          <a:spcPts val="0"/>
        </a:spcAft>
        <a:buClrTx/>
        <a:buSzPct val="100000"/>
        <a:buFont typeface="Arial"/>
        <a:buChar char="»"/>
        <a:tabLst/>
        <a:defRPr sz="2000" b="1" i="0" u="none" strike="noStrike" cap="none" spc="0" baseline="0">
          <a:ln>
            <a:noFill/>
          </a:ln>
          <a:solidFill>
            <a:schemeClr val="tx1"/>
          </a:solidFill>
          <a:uFillTx/>
          <a:latin typeface="微軟正黑體" panose="020B0604030504040204" pitchFamily="34" charset="-120"/>
          <a:ea typeface="微軟正黑體" panose="020B0604030504040204" pitchFamily="34" charset="-120"/>
          <a:cs typeface="+mj-cs"/>
          <a:sym typeface="Arial"/>
        </a:defRPr>
      </a:lvl5pPr>
      <a:lvl6pPr marL="2514600" marR="0" indent="-228600" algn="l" defTabSz="9144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262626"/>
          </a:solidFill>
          <a:uFillTx/>
          <a:latin typeface="+mj-lt"/>
          <a:ea typeface="+mj-ea"/>
          <a:cs typeface="+mj-cs"/>
          <a:sym typeface="Arial"/>
        </a:defRPr>
      </a:lvl6pPr>
      <a:lvl7pPr marL="2971800" marR="0" indent="-228600" algn="l" defTabSz="9144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262626"/>
          </a:solidFill>
          <a:uFillTx/>
          <a:latin typeface="+mj-lt"/>
          <a:ea typeface="+mj-ea"/>
          <a:cs typeface="+mj-cs"/>
          <a:sym typeface="Arial"/>
        </a:defRPr>
      </a:lvl7pPr>
      <a:lvl8pPr marL="3429000" marR="0" indent="-228600" algn="l" defTabSz="9144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262626"/>
          </a:solidFill>
          <a:uFillTx/>
          <a:latin typeface="+mj-lt"/>
          <a:ea typeface="+mj-ea"/>
          <a:cs typeface="+mj-cs"/>
          <a:sym typeface="Arial"/>
        </a:defRPr>
      </a:lvl8pPr>
      <a:lvl9pPr marL="3886200" marR="0" indent="-228600" algn="l" defTabSz="914400" rtl="0" latinLnBrk="0">
        <a:lnSpc>
          <a:spcPct val="100000"/>
        </a:lnSpc>
        <a:spcBef>
          <a:spcPts val="400"/>
        </a:spcBef>
        <a:spcAft>
          <a:spcPts val="0"/>
        </a:spcAft>
        <a:buClrTx/>
        <a:buSzPct val="100000"/>
        <a:buFont typeface="Arial"/>
        <a:buChar char="•"/>
        <a:tabLst/>
        <a:defRPr sz="2000" b="0" i="0" u="none" strike="noStrike" cap="none" spc="0" baseline="0">
          <a:ln>
            <a:noFill/>
          </a:ln>
          <a:solidFill>
            <a:srgbClr val="262626"/>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5" Type="http://schemas.openxmlformats.org/officeDocument/2006/relationships/image" Target="../media/image40.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jpg"/><Relationship Id="rId12" Type="http://schemas.openxmlformats.org/officeDocument/2006/relationships/image" Target="../media/image40.png"/><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3.png"/><Relationship Id="rId7" Type="http://schemas.openxmlformats.org/officeDocument/2006/relationships/image" Target="../media/image65.png"/><Relationship Id="rId12" Type="http://schemas.openxmlformats.org/officeDocument/2006/relationships/image" Target="../media/image70.emf"/><Relationship Id="rId2" Type="http://schemas.openxmlformats.org/officeDocument/2006/relationships/image" Target="../media/image62.png"/><Relationship Id="rId1" Type="http://schemas.openxmlformats.org/officeDocument/2006/relationships/slideLayout" Target="../slideLayouts/slideLayout3.xml"/><Relationship Id="rId6" Type="http://schemas.microsoft.com/office/2007/relationships/hdphoto" Target="../media/hdphoto5.wdp"/><Relationship Id="rId11" Type="http://schemas.openxmlformats.org/officeDocument/2006/relationships/image" Target="../media/image69.jpeg"/><Relationship Id="rId5" Type="http://schemas.openxmlformats.org/officeDocument/2006/relationships/image" Target="../media/image64.png"/><Relationship Id="rId10" Type="http://schemas.openxmlformats.org/officeDocument/2006/relationships/image" Target="../media/image68.png"/><Relationship Id="rId4" Type="http://schemas.microsoft.com/office/2007/relationships/hdphoto" Target="../media/hdphoto4.wdp"/><Relationship Id="rId9" Type="http://schemas.openxmlformats.org/officeDocument/2006/relationships/image" Target="../media/image6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CCB28A9A-D6CA-4A14-912C-E307F424B820}"/>
              </a:ext>
            </a:extLst>
          </p:cNvPr>
          <p:cNvSpPr/>
          <p:nvPr/>
        </p:nvSpPr>
        <p:spPr>
          <a:xfrm>
            <a:off x="-104504" y="1229557"/>
            <a:ext cx="5373189" cy="824022"/>
          </a:xfrm>
          <a:prstGeom prst="rect">
            <a:avLst/>
          </a:prstGeom>
          <a:gradFill>
            <a:gsLst>
              <a:gs pos="0">
                <a:schemeClr val="accent1">
                  <a:lumMod val="5000"/>
                  <a:lumOff val="95000"/>
                  <a:alpha val="0"/>
                </a:schemeClr>
              </a:gs>
              <a:gs pos="70000">
                <a:srgbClr val="FFFF00"/>
              </a:gs>
              <a:gs pos="30000">
                <a:srgbClr val="FFFF00"/>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標題 5">
            <a:extLst>
              <a:ext uri="{FF2B5EF4-FFF2-40B4-BE49-F238E27FC236}">
                <a16:creationId xmlns:a16="http://schemas.microsoft.com/office/drawing/2014/main" id="{BBB883DD-FC2D-48CC-840F-7F23B7A5EBC6}"/>
              </a:ext>
            </a:extLst>
          </p:cNvPr>
          <p:cNvSpPr txBox="1">
            <a:spLocks/>
          </p:cNvSpPr>
          <p:nvPr/>
        </p:nvSpPr>
        <p:spPr>
          <a:xfrm>
            <a:off x="369375" y="1314996"/>
            <a:ext cx="4899310" cy="65314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t">
            <a:noAutofit/>
          </a:bodyPr>
          <a:lstStyle>
            <a:lvl1pPr marL="0" marR="0" indent="0" algn="l" defTabSz="914400" rtl="0" latinLnBrk="0">
              <a:lnSpc>
                <a:spcPct val="100000"/>
              </a:lnSpc>
              <a:spcBef>
                <a:spcPts val="0"/>
              </a:spcBef>
              <a:spcAft>
                <a:spcPts val="0"/>
              </a:spcAft>
              <a:buClrTx/>
              <a:buSzTx/>
              <a:buFontTx/>
              <a:buNone/>
              <a:tabLst/>
              <a:defRPr sz="2000" b="1" i="0" u="none" strike="noStrike" cap="none" spc="0" baseline="0">
                <a:ln>
                  <a:noFill/>
                </a:ln>
                <a:solidFill>
                  <a:srgbClr val="FFFFFF"/>
                </a:solidFill>
                <a:effectLst>
                  <a:outerShdw blurRad="38100" dist="38100" dir="2700000" algn="tl">
                    <a:srgbClr val="000000">
                      <a:alpha val="43137"/>
                    </a:srgbClr>
                  </a:outerShdw>
                </a:effectLst>
                <a:uFillTx/>
                <a:latin typeface="微軟正黑體" panose="020B0604030504040204" pitchFamily="34" charset="-120"/>
                <a:ea typeface="微軟正黑體" panose="020B0604030504040204" pitchFamily="34" charset="-120"/>
                <a:cs typeface="+mj-cs"/>
                <a:sym typeface="Arial"/>
              </a:defRPr>
            </a:lvl1pPr>
            <a:lvl2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5pPr>
            <a:lvl6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6pPr>
            <a:lvl7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7pPr>
            <a:lvl8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8pPr>
            <a:lvl9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9pPr>
          </a:lstStyle>
          <a:p>
            <a:pPr algn="ctr" hangingPunct="1">
              <a:defRPr sz="4000" b="1">
                <a:solidFill>
                  <a:srgbClr val="002060"/>
                </a:solidFill>
                <a:latin typeface="+mj-lt"/>
                <a:ea typeface="+mj-ea"/>
                <a:cs typeface="+mj-cs"/>
                <a:sym typeface="Arial"/>
              </a:defRPr>
            </a:pPr>
            <a:r>
              <a:rPr lang="zh-TW" altLang="zh-TW" sz="4000">
                <a:solidFill>
                  <a:srgbClr val="0070C0"/>
                </a:solidFill>
                <a:effectLst/>
                <a:latin typeface="+mj-lt"/>
                <a:ea typeface="+mj-ea"/>
              </a:rPr>
              <a:t>實際展</a:t>
            </a:r>
            <a:r>
              <a:rPr lang="zh-TW" altLang="en-US" sz="4000">
                <a:solidFill>
                  <a:srgbClr val="0070C0"/>
                </a:solidFill>
                <a:effectLst/>
                <a:latin typeface="+mj-lt"/>
                <a:ea typeface="+mj-ea"/>
              </a:rPr>
              <a:t>示</a:t>
            </a:r>
          </a:p>
        </p:txBody>
      </p:sp>
      <p:sp>
        <p:nvSpPr>
          <p:cNvPr id="14" name="標題 5">
            <a:extLst>
              <a:ext uri="{FF2B5EF4-FFF2-40B4-BE49-F238E27FC236}">
                <a16:creationId xmlns:a16="http://schemas.microsoft.com/office/drawing/2014/main" id="{5E2395F2-6ECF-42B0-B860-6543D5A9E4FF}"/>
              </a:ext>
            </a:extLst>
          </p:cNvPr>
          <p:cNvSpPr txBox="1">
            <a:spLocks/>
          </p:cNvSpPr>
          <p:nvPr/>
        </p:nvSpPr>
        <p:spPr>
          <a:xfrm>
            <a:off x="117986" y="1812510"/>
            <a:ext cx="5545395" cy="266482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t">
            <a:noAutofit/>
          </a:bodyPr>
          <a:lstStyle>
            <a:lvl1pPr marL="0" marR="0" indent="0" algn="l" defTabSz="914400" rtl="0" latinLnBrk="0">
              <a:lnSpc>
                <a:spcPct val="100000"/>
              </a:lnSpc>
              <a:spcBef>
                <a:spcPts val="0"/>
              </a:spcBef>
              <a:spcAft>
                <a:spcPts val="0"/>
              </a:spcAft>
              <a:buClrTx/>
              <a:buSzTx/>
              <a:buFontTx/>
              <a:buNone/>
              <a:tabLst/>
              <a:defRPr sz="2000" b="1" i="0" u="none" strike="noStrike" cap="none" spc="0" baseline="0">
                <a:ln>
                  <a:noFill/>
                </a:ln>
                <a:solidFill>
                  <a:srgbClr val="FFFFFF"/>
                </a:solidFill>
                <a:effectLst>
                  <a:outerShdw blurRad="38100" dist="38100" dir="2700000" algn="tl">
                    <a:srgbClr val="000000">
                      <a:alpha val="43137"/>
                    </a:srgbClr>
                  </a:outerShdw>
                </a:effectLst>
                <a:uFillTx/>
                <a:latin typeface="微軟正黑體" panose="020B0604030504040204" pitchFamily="34" charset="-120"/>
                <a:ea typeface="微軟正黑體" panose="020B0604030504040204" pitchFamily="34" charset="-120"/>
                <a:cs typeface="+mj-cs"/>
                <a:sym typeface="Arial"/>
              </a:defRPr>
            </a:lvl1pPr>
            <a:lvl2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5pPr>
            <a:lvl6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6pPr>
            <a:lvl7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7pPr>
            <a:lvl8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8pPr>
            <a:lvl9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9pPr>
          </a:lstStyle>
          <a:p>
            <a:pPr algn="ctr" hangingPunct="1">
              <a:defRPr sz="4000" b="1">
                <a:solidFill>
                  <a:srgbClr val="002060"/>
                </a:solidFill>
                <a:latin typeface="+mj-lt"/>
                <a:ea typeface="+mj-ea"/>
                <a:cs typeface="+mj-cs"/>
                <a:sym typeface="Arial"/>
              </a:defRPr>
            </a:pPr>
            <a:endParaRPr lang="en-US" altLang="zh-TW" sz="2800">
              <a:solidFill>
                <a:schemeClr val="bg1"/>
              </a:solidFill>
              <a:latin typeface="+mj-lt"/>
              <a:ea typeface="+mj-ea"/>
            </a:endParaRPr>
          </a:p>
          <a:p>
            <a:pPr algn="ctr" hangingPunct="1">
              <a:defRPr sz="4000" b="1">
                <a:solidFill>
                  <a:srgbClr val="002060"/>
                </a:solidFill>
                <a:latin typeface="+mj-lt"/>
                <a:ea typeface="+mj-ea"/>
                <a:cs typeface="+mj-cs"/>
                <a:sym typeface="Arial"/>
              </a:defRPr>
            </a:pPr>
            <a:r>
              <a:rPr lang="en-US" altLang="zh-TW" sz="2800" err="1">
                <a:solidFill>
                  <a:schemeClr val="bg1"/>
                </a:solidFill>
                <a:latin typeface="+mj-lt"/>
                <a:ea typeface="+mj-ea"/>
              </a:rPr>
              <a:t>BlueGlacier</a:t>
            </a:r>
            <a:r>
              <a:rPr lang="en-US" altLang="zh-TW" sz="2800">
                <a:solidFill>
                  <a:schemeClr val="bg1"/>
                </a:solidFill>
                <a:latin typeface="+mj-lt"/>
                <a:ea typeface="+mj-ea"/>
              </a:rPr>
              <a:t> </a:t>
            </a:r>
            <a:r>
              <a:rPr lang="zh-CN" altLang="en-US" sz="2800">
                <a:solidFill>
                  <a:schemeClr val="bg1"/>
                </a:solidFill>
                <a:latin typeface="+mj-lt"/>
                <a:ea typeface="+mj-ea"/>
              </a:rPr>
              <a:t>整合 </a:t>
            </a:r>
            <a:r>
              <a:rPr lang="en-US" altLang="zh-TW" sz="2800">
                <a:solidFill>
                  <a:schemeClr val="bg1"/>
                </a:solidFill>
                <a:latin typeface="+mj-lt"/>
                <a:ea typeface="+mj-ea"/>
              </a:rPr>
              <a:t>QNAP </a:t>
            </a:r>
            <a:r>
              <a:rPr lang="zh-CN" altLang="en-US" sz="2800">
                <a:solidFill>
                  <a:schemeClr val="bg1"/>
                </a:solidFill>
                <a:latin typeface="+mj-lt"/>
                <a:ea typeface="+mj-ea"/>
              </a:rPr>
              <a:t>應用程式</a:t>
            </a:r>
            <a:endParaRPr lang="en-US" altLang="zh-CN" sz="2800">
              <a:solidFill>
                <a:schemeClr val="bg1"/>
              </a:solidFill>
              <a:latin typeface="+mj-lt"/>
              <a:ea typeface="+mj-ea"/>
            </a:endParaRPr>
          </a:p>
          <a:p>
            <a:pPr algn="ctr" hangingPunct="1">
              <a:defRPr sz="4000" b="1">
                <a:solidFill>
                  <a:srgbClr val="002060"/>
                </a:solidFill>
                <a:latin typeface="+mj-lt"/>
                <a:ea typeface="+mj-ea"/>
                <a:cs typeface="+mj-cs"/>
                <a:sym typeface="Arial"/>
              </a:defRPr>
            </a:pPr>
            <a:r>
              <a:rPr lang="zh-CN" altLang="en-US" sz="2800">
                <a:solidFill>
                  <a:schemeClr val="bg1"/>
                </a:solidFill>
                <a:latin typeface="+mj-lt"/>
                <a:ea typeface="+mj-ea"/>
              </a:rPr>
              <a:t>成為您</a:t>
            </a:r>
            <a:r>
              <a:rPr lang="zh-TW" altLang="en-US" sz="2800">
                <a:solidFill>
                  <a:schemeClr val="bg1"/>
                </a:solidFill>
                <a:latin typeface="+mj-lt"/>
                <a:ea typeface="+mj-ea"/>
              </a:rPr>
              <a:t>管理資料生命週期的核心</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群組 36">
            <a:extLst>
              <a:ext uri="{FF2B5EF4-FFF2-40B4-BE49-F238E27FC236}">
                <a16:creationId xmlns:a16="http://schemas.microsoft.com/office/drawing/2014/main" id="{F3E85BA9-B7F6-4DC1-8131-EB1CD5CF3935}"/>
              </a:ext>
            </a:extLst>
          </p:cNvPr>
          <p:cNvGrpSpPr/>
          <p:nvPr/>
        </p:nvGrpSpPr>
        <p:grpSpPr>
          <a:xfrm>
            <a:off x="4798078" y="949060"/>
            <a:ext cx="3479542" cy="3435042"/>
            <a:chOff x="5296433" y="870158"/>
            <a:chExt cx="3479542" cy="3435042"/>
          </a:xfrm>
        </p:grpSpPr>
        <p:sp>
          <p:nvSpPr>
            <p:cNvPr id="38" name="圓角化同側角落矩形 24">
              <a:extLst>
                <a:ext uri="{FF2B5EF4-FFF2-40B4-BE49-F238E27FC236}">
                  <a16:creationId xmlns:a16="http://schemas.microsoft.com/office/drawing/2014/main" id="{9E771690-D86B-4568-92C1-AC0F4A2BC71A}"/>
                </a:ext>
              </a:extLst>
            </p:cNvPr>
            <p:cNvSpPr/>
            <p:nvPr/>
          </p:nvSpPr>
          <p:spPr>
            <a:xfrm>
              <a:off x="5296433" y="1078236"/>
              <a:ext cx="3479542" cy="3226964"/>
            </a:xfrm>
            <a:prstGeom prst="round2SameRect">
              <a:avLst>
                <a:gd name="adj1" fmla="val 15753"/>
                <a:gd name="adj2"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zh-TW" altLang="en-US"/>
            </a:p>
          </p:txBody>
        </p:sp>
        <p:sp>
          <p:nvSpPr>
            <p:cNvPr id="39" name="Shape 392">
              <a:extLst>
                <a:ext uri="{FF2B5EF4-FFF2-40B4-BE49-F238E27FC236}">
                  <a16:creationId xmlns:a16="http://schemas.microsoft.com/office/drawing/2014/main" id="{B145CBEC-0C52-4CB5-BE95-A8FF06CFDFC4}"/>
                </a:ext>
              </a:extLst>
            </p:cNvPr>
            <p:cNvSpPr/>
            <p:nvPr/>
          </p:nvSpPr>
          <p:spPr>
            <a:xfrm>
              <a:off x="5905778" y="870158"/>
              <a:ext cx="2260852" cy="486697"/>
            </a:xfrm>
            <a:prstGeom prst="rect">
              <a:avLst/>
            </a:prstGeom>
            <a:gradFill>
              <a:gsLst>
                <a:gs pos="0">
                  <a:srgbClr val="00B0F0"/>
                </a:gs>
                <a:gs pos="50000">
                  <a:srgbClr val="00B0F0"/>
                </a:gs>
                <a:gs pos="100000">
                  <a:srgbClr val="0070C0"/>
                </a:gs>
              </a:gsLst>
              <a:lin ang="5400000" scaled="1"/>
            </a:gra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rtl="0">
                <a:spcBef>
                  <a:spcPts val="0"/>
                </a:spcBef>
                <a:buNone/>
              </a:pPr>
              <a:endParaRPr sz="1800">
                <a:solidFill>
                  <a:schemeClr val="lt1"/>
                </a:solidFill>
                <a:latin typeface="Arial"/>
                <a:ea typeface="Arial"/>
                <a:cs typeface="Arial"/>
                <a:sym typeface="Arial"/>
              </a:endParaRPr>
            </a:p>
          </p:txBody>
        </p:sp>
      </p:grpSp>
      <p:sp>
        <p:nvSpPr>
          <p:cNvPr id="40" name="TextBox 14">
            <a:extLst>
              <a:ext uri="{FF2B5EF4-FFF2-40B4-BE49-F238E27FC236}">
                <a16:creationId xmlns:a16="http://schemas.microsoft.com/office/drawing/2014/main" id="{26F6955C-C4CA-4829-8C33-A16B1D03F8E8}"/>
              </a:ext>
            </a:extLst>
          </p:cNvPr>
          <p:cNvSpPr txBox="1"/>
          <p:nvPr/>
        </p:nvSpPr>
        <p:spPr>
          <a:xfrm>
            <a:off x="4992905" y="3709187"/>
            <a:ext cx="2771563"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altLang="zh-TW" sz="1600" b="1">
                <a:solidFill>
                  <a:schemeClr val="accent6">
                    <a:lumMod val="75000"/>
                  </a:schemeClr>
                </a:solidFill>
                <a:latin typeface="+mj-lt"/>
                <a:ea typeface="微軟正黑體" panose="020B0604030504040204" pitchFamily="34" charset="-120"/>
              </a:rPr>
              <a:t>File</a:t>
            </a:r>
            <a:r>
              <a:rPr lang="zh-TW" altLang="en-US" sz="1600" b="1">
                <a:solidFill>
                  <a:schemeClr val="accent6">
                    <a:lumMod val="75000"/>
                  </a:schemeClr>
                </a:solidFill>
                <a:latin typeface="+mj-lt"/>
                <a:ea typeface="微軟正黑體" panose="020B0604030504040204" pitchFamily="34" charset="-120"/>
              </a:rPr>
              <a:t> </a:t>
            </a:r>
            <a:r>
              <a:rPr lang="en-US" altLang="zh-TW" sz="1600" b="1">
                <a:solidFill>
                  <a:schemeClr val="accent6">
                    <a:lumMod val="75000"/>
                  </a:schemeClr>
                </a:solidFill>
                <a:latin typeface="+mj-lt"/>
                <a:ea typeface="微軟正黑體" panose="020B0604030504040204" pitchFamily="34" charset="-120"/>
              </a:rPr>
              <a:t>Station</a:t>
            </a:r>
            <a:br>
              <a:rPr lang="en-US" altLang="zh-TW" sz="1200" b="1">
                <a:latin typeface="+mj-lt"/>
                <a:ea typeface="微軟正黑體" panose="020B0604030504040204" pitchFamily="34" charset="-120"/>
              </a:rPr>
            </a:br>
            <a:r>
              <a:rPr lang="zh-CN" altLang="en-US" sz="1200" b="1">
                <a:latin typeface="+mj-lt"/>
                <a:ea typeface="微軟正黑體" panose="020B0604030504040204" pitchFamily="34" charset="-120"/>
              </a:rPr>
              <a:t>有效管理</a:t>
            </a:r>
            <a:r>
              <a:rPr lang="en-US" altLang="zh-TW" sz="1200" b="1">
                <a:latin typeface="+mj-lt"/>
                <a:ea typeface="微軟正黑體" panose="020B0604030504040204" pitchFamily="34" charset="-120"/>
              </a:rPr>
              <a:t>SSD、HDD</a:t>
            </a:r>
            <a:r>
              <a:rPr lang="zh-CN" altLang="en-US" sz="1200" b="1">
                <a:latin typeface="+mj-lt"/>
                <a:ea typeface="微軟正黑體" panose="020B0604030504040204" pitchFamily="34" charset="-120"/>
              </a:rPr>
              <a:t>以及藍光櫃</a:t>
            </a:r>
            <a:r>
              <a:rPr lang="zh-TW" altLang="en-US" sz="1200" b="1">
                <a:latin typeface="+mj-lt"/>
                <a:ea typeface="微軟正黑體" panose="020B0604030504040204" pitchFamily="34" charset="-120"/>
              </a:rPr>
              <a:t>的檔案</a:t>
            </a:r>
            <a:endParaRPr lang="en-US" altLang="zh-TW" sz="1200" b="1">
              <a:latin typeface="+mj-lt"/>
              <a:ea typeface="微軟正黑體" panose="020B0604030504040204" pitchFamily="34" charset="-120"/>
            </a:endParaRPr>
          </a:p>
        </p:txBody>
      </p:sp>
      <p:sp>
        <p:nvSpPr>
          <p:cNvPr id="41" name="TextBox 23">
            <a:extLst>
              <a:ext uri="{FF2B5EF4-FFF2-40B4-BE49-F238E27FC236}">
                <a16:creationId xmlns:a16="http://schemas.microsoft.com/office/drawing/2014/main" id="{DFFB5C4B-A6D0-46CA-A5BC-CCE3606C81F3}"/>
              </a:ext>
            </a:extLst>
          </p:cNvPr>
          <p:cNvSpPr txBox="1"/>
          <p:nvPr/>
        </p:nvSpPr>
        <p:spPr>
          <a:xfrm>
            <a:off x="5404428" y="992354"/>
            <a:ext cx="2260851"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zh-CN" altLang="en-US" sz="2000" b="1">
                <a:solidFill>
                  <a:schemeClr val="bg1"/>
                </a:solidFill>
                <a:latin typeface="+mj-lt"/>
                <a:ea typeface="微軟正黑體" panose="020B0604030504040204" pitchFamily="34" charset="-120"/>
              </a:rPr>
              <a:t>檔案</a:t>
            </a:r>
            <a:r>
              <a:rPr lang="en-US" altLang="zh-TW" sz="2000" b="1">
                <a:solidFill>
                  <a:schemeClr val="bg1"/>
                </a:solidFill>
                <a:latin typeface="+mj-lt"/>
                <a:ea typeface="微軟正黑體" panose="020B0604030504040204" pitchFamily="34" charset="-120"/>
              </a:rPr>
              <a:t>/</a:t>
            </a:r>
            <a:r>
              <a:rPr lang="zh-CN" altLang="en-US" sz="2000" b="1">
                <a:solidFill>
                  <a:schemeClr val="bg1"/>
                </a:solidFill>
                <a:latin typeface="+mj-lt"/>
                <a:ea typeface="微軟正黑體" panose="020B0604030504040204" pitchFamily="34" charset="-120"/>
              </a:rPr>
              <a:t>資料管理</a:t>
            </a:r>
            <a:endParaRPr lang="en-US" altLang="zh-TW" sz="2000" b="1">
              <a:solidFill>
                <a:schemeClr val="bg1"/>
              </a:solidFill>
              <a:latin typeface="+mj-lt"/>
              <a:ea typeface="微軟正黑體" panose="020B0604030504040204" pitchFamily="34" charset="-120"/>
            </a:endParaRPr>
          </a:p>
        </p:txBody>
      </p:sp>
      <p:grpSp>
        <p:nvGrpSpPr>
          <p:cNvPr id="3" name="群組 2">
            <a:extLst>
              <a:ext uri="{FF2B5EF4-FFF2-40B4-BE49-F238E27FC236}">
                <a16:creationId xmlns:a16="http://schemas.microsoft.com/office/drawing/2014/main" id="{67C17739-1BF9-485C-BD0B-39384FCDCCDD}"/>
              </a:ext>
            </a:extLst>
          </p:cNvPr>
          <p:cNvGrpSpPr/>
          <p:nvPr/>
        </p:nvGrpSpPr>
        <p:grpSpPr>
          <a:xfrm>
            <a:off x="1666080" y="949060"/>
            <a:ext cx="2862279" cy="3435042"/>
            <a:chOff x="5296433" y="870158"/>
            <a:chExt cx="2862279" cy="3435042"/>
          </a:xfrm>
        </p:grpSpPr>
        <p:sp>
          <p:nvSpPr>
            <p:cNvPr id="30" name="圓角化同側角落矩形 24">
              <a:extLst>
                <a:ext uri="{FF2B5EF4-FFF2-40B4-BE49-F238E27FC236}">
                  <a16:creationId xmlns:a16="http://schemas.microsoft.com/office/drawing/2014/main" id="{512DFB08-A639-445E-B5BC-4804DE38D860}"/>
                </a:ext>
              </a:extLst>
            </p:cNvPr>
            <p:cNvSpPr/>
            <p:nvPr/>
          </p:nvSpPr>
          <p:spPr>
            <a:xfrm>
              <a:off x="5296433" y="1078236"/>
              <a:ext cx="2862279" cy="3226964"/>
            </a:xfrm>
            <a:prstGeom prst="round2Same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zh-TW" altLang="en-US"/>
            </a:p>
          </p:txBody>
        </p:sp>
        <p:sp>
          <p:nvSpPr>
            <p:cNvPr id="32" name="Shape 392">
              <a:extLst>
                <a:ext uri="{FF2B5EF4-FFF2-40B4-BE49-F238E27FC236}">
                  <a16:creationId xmlns:a16="http://schemas.microsoft.com/office/drawing/2014/main" id="{456265E8-5690-4CDC-A864-4AD54F6ECD37}"/>
                </a:ext>
              </a:extLst>
            </p:cNvPr>
            <p:cNvSpPr/>
            <p:nvPr/>
          </p:nvSpPr>
          <p:spPr>
            <a:xfrm>
              <a:off x="5597146" y="870158"/>
              <a:ext cx="2260852" cy="486697"/>
            </a:xfrm>
            <a:prstGeom prst="rect">
              <a:avLst/>
            </a:prstGeom>
            <a:gradFill>
              <a:gsLst>
                <a:gs pos="0">
                  <a:srgbClr val="00B0F0"/>
                </a:gs>
                <a:gs pos="50000">
                  <a:srgbClr val="00B0F0"/>
                </a:gs>
                <a:gs pos="100000">
                  <a:srgbClr val="0070C0"/>
                </a:gs>
              </a:gsLst>
              <a:lin ang="5400000" scaled="1"/>
            </a:gra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rtl="0">
                <a:spcBef>
                  <a:spcPts val="0"/>
                </a:spcBef>
                <a:buNone/>
              </a:pPr>
              <a:endParaRPr sz="1800">
                <a:solidFill>
                  <a:schemeClr val="lt1"/>
                </a:solidFill>
                <a:latin typeface="Arial"/>
                <a:ea typeface="Arial"/>
                <a:cs typeface="Arial"/>
                <a:sym typeface="Arial"/>
              </a:endParaRPr>
            </a:p>
          </p:txBody>
        </p:sp>
      </p:grpSp>
      <p:sp>
        <p:nvSpPr>
          <p:cNvPr id="192" name="Shape 262"/>
          <p:cNvSpPr txBox="1">
            <a:spLocks noGrp="1"/>
          </p:cNvSpPr>
          <p:nvPr>
            <p:ph type="title"/>
          </p:nvPr>
        </p:nvSpPr>
        <p:spPr>
          <a:prstGeom prst="rect">
            <a:avLst/>
          </a:prstGeom>
        </p:spPr>
        <p:txBody>
          <a:bodyPr lIns="91424" tIns="91424" rIns="91424" bIns="91424" anchor="ctr"/>
          <a:lstStyle>
            <a:lvl1pPr defTabSz="786384">
              <a:defRPr sz="2752"/>
            </a:lvl1pPr>
          </a:lstStyle>
          <a:p>
            <a:r>
              <a:rPr lang="zh-TW" altLang="en-US" sz="3100">
                <a:latin typeface="+mj-lt"/>
              </a:rPr>
              <a:t>整合</a:t>
            </a:r>
            <a:r>
              <a:rPr lang="en-US" altLang="zh-TW" sz="3100">
                <a:latin typeface="+mj-lt"/>
              </a:rPr>
              <a:t>QNAP</a:t>
            </a:r>
            <a:r>
              <a:rPr lang="zh-TW" altLang="en-US" sz="3100">
                <a:latin typeface="+mj-lt"/>
              </a:rPr>
              <a:t>應用程式 完整管理您的資料生命週期</a:t>
            </a:r>
          </a:p>
        </p:txBody>
      </p:sp>
      <p:pic>
        <p:nvPicPr>
          <p:cNvPr id="7" name="Picture 6">
            <a:extLst>
              <a:ext uri="{FF2B5EF4-FFF2-40B4-BE49-F238E27FC236}">
                <a16:creationId xmlns:a16="http://schemas.microsoft.com/office/drawing/2014/main" id="{C71149A8-99AC-A244-B173-00287DB172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677" y="1724589"/>
            <a:ext cx="2410057" cy="1803957"/>
          </a:xfrm>
          <a:prstGeom prst="rect">
            <a:avLst/>
          </a:prstGeom>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pic>
      <p:pic>
        <p:nvPicPr>
          <p:cNvPr id="9" name="Picture 8">
            <a:extLst>
              <a:ext uri="{FF2B5EF4-FFF2-40B4-BE49-F238E27FC236}">
                <a16:creationId xmlns:a16="http://schemas.microsoft.com/office/drawing/2014/main" id="{C43E5336-B442-A242-8DBC-69079AB615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2906" y="1724589"/>
            <a:ext cx="3095260" cy="1803957"/>
          </a:xfrm>
          <a:prstGeom prst="rect">
            <a:avLst/>
          </a:prstGeom>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pic>
      <p:sp>
        <p:nvSpPr>
          <p:cNvPr id="15" name="TextBox 14">
            <a:extLst>
              <a:ext uri="{FF2B5EF4-FFF2-40B4-BE49-F238E27FC236}">
                <a16:creationId xmlns:a16="http://schemas.microsoft.com/office/drawing/2014/main" id="{E4C5BB12-88B3-5645-A689-9F4E1AFC1889}"/>
              </a:ext>
            </a:extLst>
          </p:cNvPr>
          <p:cNvSpPr txBox="1"/>
          <p:nvPr/>
        </p:nvSpPr>
        <p:spPr>
          <a:xfrm>
            <a:off x="1874811" y="3709187"/>
            <a:ext cx="2546337"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altLang="zh-TW" sz="1600" b="1" err="1">
                <a:solidFill>
                  <a:schemeClr val="accent6">
                    <a:lumMod val="75000"/>
                  </a:schemeClr>
                </a:solidFill>
                <a:latin typeface="+mj-lt"/>
                <a:ea typeface="微軟正黑體" panose="020B0604030504040204" pitchFamily="34" charset="-120"/>
              </a:rPr>
              <a:t>Qsync</a:t>
            </a:r>
            <a:br>
              <a:rPr lang="en-US" altLang="zh-TW" sz="1200" b="1">
                <a:latin typeface="+mj-lt"/>
                <a:ea typeface="微軟正黑體" panose="020B0604030504040204" pitchFamily="34" charset="-120"/>
              </a:rPr>
            </a:br>
            <a:r>
              <a:rPr lang="zh-CN" altLang="en-US" sz="1200" b="1">
                <a:latin typeface="+mj-lt"/>
                <a:ea typeface="微軟正黑體" panose="020B0604030504040204" pitchFamily="34" charset="-120"/>
              </a:rPr>
              <a:t>將戶端資料自動將同步至</a:t>
            </a:r>
            <a:r>
              <a:rPr lang="en-US" altLang="zh-TW" sz="1200" b="1">
                <a:latin typeface="+mj-lt"/>
                <a:ea typeface="微軟正黑體" panose="020B0604030504040204" pitchFamily="34" charset="-120"/>
              </a:rPr>
              <a:t>NAS</a:t>
            </a:r>
            <a:endParaRPr lang="en-US" sz="1200" b="1">
              <a:latin typeface="+mj-lt"/>
              <a:ea typeface="微軟正黑體" panose="020B0604030504040204" pitchFamily="34" charset="-120"/>
            </a:endParaRPr>
          </a:p>
        </p:txBody>
      </p:sp>
      <p:sp>
        <p:nvSpPr>
          <p:cNvPr id="2" name="TextBox 1">
            <a:extLst>
              <a:ext uri="{FF2B5EF4-FFF2-40B4-BE49-F238E27FC236}">
                <a16:creationId xmlns:a16="http://schemas.microsoft.com/office/drawing/2014/main" id="{E8AAF7F5-C6FB-3A45-A2B7-58D1B2B4342A}"/>
              </a:ext>
            </a:extLst>
          </p:cNvPr>
          <p:cNvSpPr txBox="1"/>
          <p:nvPr/>
        </p:nvSpPr>
        <p:spPr>
          <a:xfrm>
            <a:off x="210161" y="898490"/>
            <a:ext cx="1432913"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zh-CN" altLang="en-US" sz="2000" b="1">
                <a:solidFill>
                  <a:srgbClr val="0070C0"/>
                </a:solidFill>
                <a:latin typeface="+mj-lt"/>
                <a:ea typeface="微軟正黑體" panose="020B0604030504040204" pitchFamily="34" charset="-120"/>
              </a:rPr>
              <a:t>資料</a:t>
            </a:r>
            <a:br>
              <a:rPr lang="en-US" altLang="zh-CN" sz="2000" b="1">
                <a:solidFill>
                  <a:srgbClr val="0070C0"/>
                </a:solidFill>
                <a:latin typeface="+mj-lt"/>
                <a:ea typeface="微軟正黑體" panose="020B0604030504040204" pitchFamily="34" charset="-120"/>
              </a:rPr>
            </a:br>
            <a:r>
              <a:rPr lang="zh-CN" altLang="en-US" sz="2000" b="1">
                <a:solidFill>
                  <a:srgbClr val="0070C0"/>
                </a:solidFill>
                <a:latin typeface="+mj-lt"/>
                <a:ea typeface="微軟正黑體" panose="020B0604030504040204" pitchFamily="34" charset="-120"/>
              </a:rPr>
              <a:t>生命週期</a:t>
            </a:r>
            <a:endParaRPr lang="en-US" sz="2000" b="1">
              <a:solidFill>
                <a:srgbClr val="0070C0"/>
              </a:solidFill>
              <a:latin typeface="+mj-lt"/>
              <a:ea typeface="微軟正黑體" panose="020B0604030504040204" pitchFamily="34" charset="-120"/>
            </a:endParaRPr>
          </a:p>
        </p:txBody>
      </p:sp>
      <p:sp>
        <p:nvSpPr>
          <p:cNvPr id="17" name="TextBox 16">
            <a:extLst>
              <a:ext uri="{FF2B5EF4-FFF2-40B4-BE49-F238E27FC236}">
                <a16:creationId xmlns:a16="http://schemas.microsoft.com/office/drawing/2014/main" id="{57D7CDDF-2009-A442-AADA-D429ED1CE203}"/>
              </a:ext>
            </a:extLst>
          </p:cNvPr>
          <p:cNvSpPr txBox="1"/>
          <p:nvPr/>
        </p:nvSpPr>
        <p:spPr>
          <a:xfrm>
            <a:off x="332612" y="3676218"/>
            <a:ext cx="1188011"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altLang="zh-TW" sz="2000" b="1">
                <a:solidFill>
                  <a:srgbClr val="0070C0"/>
                </a:solidFill>
                <a:latin typeface="+mj-lt"/>
                <a:ea typeface="微軟正黑體" panose="020B0604030504040204" pitchFamily="34" charset="-120"/>
              </a:rPr>
              <a:t>QNAP</a:t>
            </a:r>
            <a:br>
              <a:rPr lang="en-US" altLang="zh-TW" sz="2000" b="1">
                <a:solidFill>
                  <a:srgbClr val="0070C0"/>
                </a:solidFill>
                <a:latin typeface="+mj-lt"/>
                <a:ea typeface="微軟正黑體" panose="020B0604030504040204" pitchFamily="34" charset="-120"/>
              </a:rPr>
            </a:br>
            <a:r>
              <a:rPr lang="zh-CN" altLang="en-US" sz="2000" b="1">
                <a:solidFill>
                  <a:srgbClr val="0070C0"/>
                </a:solidFill>
                <a:latin typeface="+mj-lt"/>
                <a:ea typeface="微軟正黑體" panose="020B0604030504040204" pitchFamily="34" charset="-120"/>
              </a:rPr>
              <a:t>軟體應用</a:t>
            </a:r>
            <a:endParaRPr lang="en-US" sz="2000" b="1">
              <a:solidFill>
                <a:srgbClr val="0070C0"/>
              </a:solidFill>
              <a:latin typeface="+mj-lt"/>
              <a:ea typeface="微軟正黑體" panose="020B0604030504040204" pitchFamily="34" charset="-120"/>
            </a:endParaRPr>
          </a:p>
        </p:txBody>
      </p:sp>
      <p:sp>
        <p:nvSpPr>
          <p:cNvPr id="22" name="Right Arrow 21">
            <a:extLst>
              <a:ext uri="{FF2B5EF4-FFF2-40B4-BE49-F238E27FC236}">
                <a16:creationId xmlns:a16="http://schemas.microsoft.com/office/drawing/2014/main" id="{2F0C036A-9693-5E4F-90A2-7784EDD6E16D}"/>
              </a:ext>
            </a:extLst>
          </p:cNvPr>
          <p:cNvSpPr/>
          <p:nvPr/>
        </p:nvSpPr>
        <p:spPr>
          <a:xfrm>
            <a:off x="4421148" y="2514008"/>
            <a:ext cx="504709" cy="513224"/>
          </a:xfrm>
          <a:prstGeom prst="rightArrow">
            <a:avLst/>
          </a:prstGeom>
          <a:gradFill>
            <a:gsLst>
              <a:gs pos="0">
                <a:srgbClr val="00B0F0"/>
              </a:gs>
              <a:gs pos="50000">
                <a:srgbClr val="00B0F0"/>
              </a:gs>
              <a:gs pos="100000">
                <a:srgbClr val="0070C0"/>
              </a:gs>
            </a:gsLst>
            <a:lin ang="5400000" scaled="1"/>
          </a:gradFill>
          <a:ln>
            <a:noFill/>
          </a:ln>
        </p:spPr>
        <p:txBody>
          <a:bodyPr wrap="square" lIns="91425" tIns="45700" rIns="91425" bIns="45700" anchor="ctr" anchorCtr="0">
            <a:noAutofit/>
          </a:bodyPr>
          <a:lstStyle/>
          <a:p>
            <a:pPr algn="ctr"/>
            <a:endParaRPr lang="en-US" sz="1800">
              <a:solidFill>
                <a:schemeClr val="lt1"/>
              </a:solidFill>
              <a:latin typeface="Arial"/>
              <a:cs typeface="Arial"/>
            </a:endParaRPr>
          </a:p>
        </p:txBody>
      </p:sp>
      <p:sp>
        <p:nvSpPr>
          <p:cNvPr id="24" name="TextBox 23">
            <a:extLst>
              <a:ext uri="{FF2B5EF4-FFF2-40B4-BE49-F238E27FC236}">
                <a16:creationId xmlns:a16="http://schemas.microsoft.com/office/drawing/2014/main" id="{43B7293B-C51B-2843-9615-814480620ABF}"/>
              </a:ext>
            </a:extLst>
          </p:cNvPr>
          <p:cNvSpPr txBox="1"/>
          <p:nvPr/>
        </p:nvSpPr>
        <p:spPr>
          <a:xfrm>
            <a:off x="1962310" y="992354"/>
            <a:ext cx="2260851"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zh-CN" altLang="en-US" sz="2000" b="1">
                <a:solidFill>
                  <a:schemeClr val="bg1"/>
                </a:solidFill>
                <a:latin typeface="+mj-lt"/>
                <a:ea typeface="微軟正黑體" panose="020B0604030504040204" pitchFamily="34" charset="-120"/>
              </a:rPr>
              <a:t>資料產生</a:t>
            </a:r>
            <a:endParaRPr lang="en-US" sz="2000" b="1">
              <a:solidFill>
                <a:schemeClr val="bg1"/>
              </a:solidFill>
              <a:latin typeface="+mj-lt"/>
              <a:ea typeface="微軟正黑體" panose="020B0604030504040204" pitchFamily="34" charset="-120"/>
            </a:endParaRPr>
          </a:p>
        </p:txBody>
      </p:sp>
      <p:sp>
        <p:nvSpPr>
          <p:cNvPr id="42" name="Right Arrow 21">
            <a:extLst>
              <a:ext uri="{FF2B5EF4-FFF2-40B4-BE49-F238E27FC236}">
                <a16:creationId xmlns:a16="http://schemas.microsoft.com/office/drawing/2014/main" id="{0AE6E400-5AAE-4428-BDE7-F32418E6ADFF}"/>
              </a:ext>
            </a:extLst>
          </p:cNvPr>
          <p:cNvSpPr/>
          <p:nvPr/>
        </p:nvSpPr>
        <p:spPr>
          <a:xfrm>
            <a:off x="8193410" y="2514008"/>
            <a:ext cx="504709" cy="513224"/>
          </a:xfrm>
          <a:prstGeom prst="rightArrow">
            <a:avLst/>
          </a:prstGeom>
          <a:gradFill>
            <a:gsLst>
              <a:gs pos="0">
                <a:srgbClr val="00B0F0"/>
              </a:gs>
              <a:gs pos="50000">
                <a:srgbClr val="00B0F0"/>
              </a:gs>
              <a:gs pos="100000">
                <a:srgbClr val="0070C0"/>
              </a:gs>
            </a:gsLst>
            <a:lin ang="5400000" scaled="1"/>
          </a:gradFill>
          <a:ln>
            <a:noFill/>
          </a:ln>
        </p:spPr>
        <p:txBody>
          <a:bodyPr wrap="square" lIns="91425" tIns="45700" rIns="91425" bIns="45700" anchor="ctr" anchorCtr="0">
            <a:noAutofit/>
          </a:bodyPr>
          <a:lstStyle/>
          <a:p>
            <a:pPr algn="ctr"/>
            <a:endParaRPr lang="en-US" sz="1800">
              <a:solidFill>
                <a:schemeClr val="lt1"/>
              </a:solidFill>
              <a:latin typeface="Arial"/>
              <a:cs typeface="Arial"/>
            </a:endParaRPr>
          </a:p>
        </p:txBody>
      </p:sp>
    </p:spTree>
    <p:extLst>
      <p:ext uri="{BB962C8B-B14F-4D97-AF65-F5344CB8AC3E}">
        <p14:creationId xmlns:p14="http://schemas.microsoft.com/office/powerpoint/2010/main" val="294138162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群組 31">
            <a:extLst>
              <a:ext uri="{FF2B5EF4-FFF2-40B4-BE49-F238E27FC236}">
                <a16:creationId xmlns:a16="http://schemas.microsoft.com/office/drawing/2014/main" id="{A1B2D16C-E963-46F4-9CBA-90E37D636F1C}"/>
              </a:ext>
            </a:extLst>
          </p:cNvPr>
          <p:cNvGrpSpPr/>
          <p:nvPr/>
        </p:nvGrpSpPr>
        <p:grpSpPr>
          <a:xfrm>
            <a:off x="5230787" y="949060"/>
            <a:ext cx="3566625" cy="3435042"/>
            <a:chOff x="5296432" y="870158"/>
            <a:chExt cx="3566625" cy="3435042"/>
          </a:xfrm>
        </p:grpSpPr>
        <p:sp>
          <p:nvSpPr>
            <p:cNvPr id="33" name="圓角化同側角落矩形 24">
              <a:extLst>
                <a:ext uri="{FF2B5EF4-FFF2-40B4-BE49-F238E27FC236}">
                  <a16:creationId xmlns:a16="http://schemas.microsoft.com/office/drawing/2014/main" id="{176587A5-EA20-4AAC-A47B-0978E7F2FB85}"/>
                </a:ext>
              </a:extLst>
            </p:cNvPr>
            <p:cNvSpPr/>
            <p:nvPr/>
          </p:nvSpPr>
          <p:spPr>
            <a:xfrm>
              <a:off x="5296432" y="1078236"/>
              <a:ext cx="3566625" cy="3226964"/>
            </a:xfrm>
            <a:prstGeom prst="round2Same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zh-TW" altLang="en-US"/>
            </a:p>
          </p:txBody>
        </p:sp>
        <p:sp>
          <p:nvSpPr>
            <p:cNvPr id="34" name="Shape 392">
              <a:extLst>
                <a:ext uri="{FF2B5EF4-FFF2-40B4-BE49-F238E27FC236}">
                  <a16:creationId xmlns:a16="http://schemas.microsoft.com/office/drawing/2014/main" id="{AA05BC3C-EAD1-4273-872C-A37CC34A9E3B}"/>
                </a:ext>
              </a:extLst>
            </p:cNvPr>
            <p:cNvSpPr/>
            <p:nvPr/>
          </p:nvSpPr>
          <p:spPr>
            <a:xfrm>
              <a:off x="5936387" y="870158"/>
              <a:ext cx="2260852" cy="486697"/>
            </a:xfrm>
            <a:prstGeom prst="rect">
              <a:avLst/>
            </a:prstGeom>
            <a:gradFill>
              <a:gsLst>
                <a:gs pos="0">
                  <a:srgbClr val="00B0F0"/>
                </a:gs>
                <a:gs pos="50000">
                  <a:srgbClr val="00B0F0"/>
                </a:gs>
                <a:gs pos="100000">
                  <a:srgbClr val="0070C0"/>
                </a:gs>
              </a:gsLst>
              <a:lin ang="5400000" scaled="1"/>
            </a:gra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rtl="0">
                <a:spcBef>
                  <a:spcPts val="0"/>
                </a:spcBef>
                <a:buNone/>
              </a:pPr>
              <a:endParaRPr sz="1800">
                <a:solidFill>
                  <a:schemeClr val="lt1"/>
                </a:solidFill>
                <a:latin typeface="Arial"/>
                <a:ea typeface="Arial"/>
                <a:cs typeface="Arial"/>
                <a:sym typeface="Arial"/>
              </a:endParaRPr>
            </a:p>
          </p:txBody>
        </p:sp>
      </p:grpSp>
      <p:sp>
        <p:nvSpPr>
          <p:cNvPr id="35" name="TextBox 14">
            <a:extLst>
              <a:ext uri="{FF2B5EF4-FFF2-40B4-BE49-F238E27FC236}">
                <a16:creationId xmlns:a16="http://schemas.microsoft.com/office/drawing/2014/main" id="{8114EDFD-658A-42E2-933A-9B37FF04C0D4}"/>
              </a:ext>
            </a:extLst>
          </p:cNvPr>
          <p:cNvSpPr txBox="1"/>
          <p:nvPr/>
        </p:nvSpPr>
        <p:spPr>
          <a:xfrm>
            <a:off x="5452522" y="3612971"/>
            <a:ext cx="3204781"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altLang="zh-TW" sz="1600" b="1" err="1">
                <a:solidFill>
                  <a:schemeClr val="accent6">
                    <a:lumMod val="75000"/>
                  </a:schemeClr>
                </a:solidFill>
                <a:latin typeface="+mj-lt"/>
                <a:ea typeface="微軟正黑體" panose="020B0604030504040204" pitchFamily="34" charset="-120"/>
              </a:rPr>
              <a:t>Qsirch</a:t>
            </a:r>
            <a:br>
              <a:rPr lang="en-US" altLang="zh-TW" sz="1200" b="1">
                <a:latin typeface="+mj-lt"/>
                <a:ea typeface="微軟正黑體" panose="020B0604030504040204" pitchFamily="34" charset="-120"/>
              </a:rPr>
            </a:br>
            <a:r>
              <a:rPr lang="zh-CN" altLang="en-US" sz="1200" b="1">
                <a:latin typeface="+mj-lt"/>
                <a:ea typeface="微軟正黑體" panose="020B0604030504040204" pitchFamily="34" charset="-120"/>
              </a:rPr>
              <a:t>在不停累積的海量資料中快速找到需要的資訊</a:t>
            </a:r>
            <a:endParaRPr lang="en-US" altLang="zh-TW" sz="1200" b="1">
              <a:latin typeface="+mj-lt"/>
              <a:ea typeface="微軟正黑體" panose="020B0604030504040204" pitchFamily="34" charset="-120"/>
            </a:endParaRPr>
          </a:p>
        </p:txBody>
      </p:sp>
      <p:sp>
        <p:nvSpPr>
          <p:cNvPr id="36" name="TextBox 23">
            <a:extLst>
              <a:ext uri="{FF2B5EF4-FFF2-40B4-BE49-F238E27FC236}">
                <a16:creationId xmlns:a16="http://schemas.microsoft.com/office/drawing/2014/main" id="{09001870-0518-4C7E-A017-FC9043700074}"/>
              </a:ext>
            </a:extLst>
          </p:cNvPr>
          <p:cNvSpPr txBox="1"/>
          <p:nvPr/>
        </p:nvSpPr>
        <p:spPr>
          <a:xfrm>
            <a:off x="5873853" y="992354"/>
            <a:ext cx="2260851"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zh-CN" altLang="en-US" sz="2000" b="1">
                <a:solidFill>
                  <a:schemeClr val="bg1"/>
                </a:solidFill>
                <a:latin typeface="+mj-lt"/>
                <a:ea typeface="微軟正黑體" panose="020B0604030504040204" pitchFamily="34" charset="-120"/>
              </a:rPr>
              <a:t>歸檔後海量資料</a:t>
            </a:r>
            <a:endParaRPr lang="en-US" altLang="zh-TW" sz="2000" b="1">
              <a:solidFill>
                <a:schemeClr val="bg1"/>
              </a:solidFill>
              <a:latin typeface="+mj-lt"/>
              <a:ea typeface="微軟正黑體" panose="020B0604030504040204" pitchFamily="34" charset="-120"/>
            </a:endParaRPr>
          </a:p>
        </p:txBody>
      </p:sp>
      <p:sp>
        <p:nvSpPr>
          <p:cNvPr id="2" name="標題 1">
            <a:extLst>
              <a:ext uri="{FF2B5EF4-FFF2-40B4-BE49-F238E27FC236}">
                <a16:creationId xmlns:a16="http://schemas.microsoft.com/office/drawing/2014/main" id="{664CB336-F550-460B-89F6-80822081BEF1}"/>
              </a:ext>
            </a:extLst>
          </p:cNvPr>
          <p:cNvSpPr>
            <a:spLocks noGrp="1"/>
          </p:cNvSpPr>
          <p:nvPr>
            <p:ph type="title"/>
          </p:nvPr>
        </p:nvSpPr>
        <p:spPr/>
        <p:txBody>
          <a:bodyPr/>
          <a:lstStyle/>
          <a:p>
            <a:r>
              <a:rPr lang="zh-TW" altLang="en-US" sz="3100">
                <a:latin typeface="+mj-lt"/>
              </a:rPr>
              <a:t>整合</a:t>
            </a:r>
            <a:r>
              <a:rPr lang="en-US" altLang="zh-TW" sz="3100">
                <a:latin typeface="+mj-lt"/>
              </a:rPr>
              <a:t>QNAP</a:t>
            </a:r>
            <a:r>
              <a:rPr lang="zh-CN" altLang="en-US" sz="3100">
                <a:latin typeface="+mj-lt"/>
              </a:rPr>
              <a:t>應用程式</a:t>
            </a:r>
            <a:r>
              <a:rPr lang="en-US" altLang="zh-CN" sz="3100">
                <a:latin typeface="+mj-lt"/>
              </a:rPr>
              <a:t> </a:t>
            </a:r>
            <a:r>
              <a:rPr lang="zh-CN" altLang="en-US" sz="3100">
                <a:latin typeface="+mj-lt"/>
              </a:rPr>
              <a:t>完整管理您的資料生命週期</a:t>
            </a:r>
            <a:endParaRPr lang="zh-TW" altLang="en-US" sz="3100">
              <a:latin typeface="+mj-lt"/>
            </a:endParaRPr>
          </a:p>
        </p:txBody>
      </p:sp>
      <p:grpSp>
        <p:nvGrpSpPr>
          <p:cNvPr id="18" name="群組 17">
            <a:extLst>
              <a:ext uri="{FF2B5EF4-FFF2-40B4-BE49-F238E27FC236}">
                <a16:creationId xmlns:a16="http://schemas.microsoft.com/office/drawing/2014/main" id="{18840775-6772-4C86-A64A-A155146B5050}"/>
              </a:ext>
            </a:extLst>
          </p:cNvPr>
          <p:cNvGrpSpPr/>
          <p:nvPr/>
        </p:nvGrpSpPr>
        <p:grpSpPr>
          <a:xfrm>
            <a:off x="1481726" y="949060"/>
            <a:ext cx="3504602" cy="3435042"/>
            <a:chOff x="5296433" y="870158"/>
            <a:chExt cx="3492935" cy="3435042"/>
          </a:xfrm>
        </p:grpSpPr>
        <p:sp>
          <p:nvSpPr>
            <p:cNvPr id="19" name="圓角化同側角落矩形 24">
              <a:extLst>
                <a:ext uri="{FF2B5EF4-FFF2-40B4-BE49-F238E27FC236}">
                  <a16:creationId xmlns:a16="http://schemas.microsoft.com/office/drawing/2014/main" id="{CB85E45A-CCCF-4DE6-A587-EB316B15F367}"/>
                </a:ext>
              </a:extLst>
            </p:cNvPr>
            <p:cNvSpPr/>
            <p:nvPr/>
          </p:nvSpPr>
          <p:spPr>
            <a:xfrm>
              <a:off x="5296433" y="1078236"/>
              <a:ext cx="3492935" cy="3226964"/>
            </a:xfrm>
            <a:prstGeom prst="round2Same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endParaRPr lang="zh-TW" altLang="en-US"/>
            </a:p>
          </p:txBody>
        </p:sp>
        <p:sp>
          <p:nvSpPr>
            <p:cNvPr id="20" name="Shape 392">
              <a:extLst>
                <a:ext uri="{FF2B5EF4-FFF2-40B4-BE49-F238E27FC236}">
                  <a16:creationId xmlns:a16="http://schemas.microsoft.com/office/drawing/2014/main" id="{99B2D602-2ECD-4DAD-88D7-C15D0760D4AA}"/>
                </a:ext>
              </a:extLst>
            </p:cNvPr>
            <p:cNvSpPr/>
            <p:nvPr/>
          </p:nvSpPr>
          <p:spPr>
            <a:xfrm>
              <a:off x="5897151" y="870158"/>
              <a:ext cx="2260852" cy="486697"/>
            </a:xfrm>
            <a:prstGeom prst="rect">
              <a:avLst/>
            </a:prstGeom>
            <a:gradFill>
              <a:gsLst>
                <a:gs pos="0">
                  <a:srgbClr val="00B0F0"/>
                </a:gs>
                <a:gs pos="50000">
                  <a:srgbClr val="00B0F0"/>
                </a:gs>
                <a:gs pos="100000">
                  <a:srgbClr val="0070C0"/>
                </a:gs>
              </a:gsLst>
              <a:lin ang="5400000" scaled="1"/>
            </a:gra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rtl="0">
                <a:spcBef>
                  <a:spcPts val="0"/>
                </a:spcBef>
                <a:buNone/>
              </a:pPr>
              <a:endParaRPr sz="1800">
                <a:solidFill>
                  <a:schemeClr val="lt1"/>
                </a:solidFill>
                <a:latin typeface="Arial"/>
                <a:ea typeface="Arial"/>
                <a:cs typeface="Arial"/>
                <a:sym typeface="Arial"/>
              </a:endParaRPr>
            </a:p>
          </p:txBody>
        </p:sp>
      </p:grpSp>
      <p:sp>
        <p:nvSpPr>
          <p:cNvPr id="22" name="TextBox 14">
            <a:extLst>
              <a:ext uri="{FF2B5EF4-FFF2-40B4-BE49-F238E27FC236}">
                <a16:creationId xmlns:a16="http://schemas.microsoft.com/office/drawing/2014/main" id="{48F8EDA1-70AD-46DF-A183-15DA3E3E9429}"/>
              </a:ext>
            </a:extLst>
          </p:cNvPr>
          <p:cNvSpPr txBox="1"/>
          <p:nvPr/>
        </p:nvSpPr>
        <p:spPr>
          <a:xfrm>
            <a:off x="1651964" y="3612971"/>
            <a:ext cx="2588197"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altLang="zh-TW" sz="1600" b="1">
                <a:solidFill>
                  <a:schemeClr val="accent6">
                    <a:lumMod val="75000"/>
                  </a:schemeClr>
                </a:solidFill>
                <a:latin typeface="+mj-lt"/>
                <a:ea typeface="微軟正黑體" panose="020B0604030504040204" pitchFamily="34" charset="-120"/>
              </a:rPr>
              <a:t>QHAM</a:t>
            </a:r>
            <a:br>
              <a:rPr lang="en-US" altLang="zh-TW" sz="1200" b="1">
                <a:latin typeface="+mj-lt"/>
                <a:ea typeface="微軟正黑體" panose="020B0604030504040204" pitchFamily="34" charset="-120"/>
              </a:rPr>
            </a:br>
            <a:r>
              <a:rPr lang="zh-TW" altLang="en-US" sz="1200" b="1">
                <a:latin typeface="+mj-lt"/>
                <a:ea typeface="微軟正黑體" panose="020B0604030504040204" pitchFamily="34" charset="-120"/>
              </a:rPr>
              <a:t>透過藍光櫃管理應用程式進行</a:t>
            </a:r>
            <a:r>
              <a:rPr lang="zh-CN" altLang="en-US" sz="1200" b="1">
                <a:latin typeface="+mj-lt"/>
                <a:ea typeface="微軟正黑體" panose="020B0604030504040204" pitchFamily="34" charset="-120"/>
              </a:rPr>
              <a:t>冷資料與歸檔資料夾管理</a:t>
            </a:r>
            <a:endParaRPr lang="en-US" altLang="zh-TW" sz="1200" b="1">
              <a:latin typeface="+mj-lt"/>
              <a:ea typeface="微軟正黑體" panose="020B0604030504040204" pitchFamily="34" charset="-120"/>
            </a:endParaRPr>
          </a:p>
        </p:txBody>
      </p:sp>
      <p:sp>
        <p:nvSpPr>
          <p:cNvPr id="23" name="TextBox 1">
            <a:extLst>
              <a:ext uri="{FF2B5EF4-FFF2-40B4-BE49-F238E27FC236}">
                <a16:creationId xmlns:a16="http://schemas.microsoft.com/office/drawing/2014/main" id="{D0F73266-7717-4065-9B75-A831CC01AB4C}"/>
              </a:ext>
            </a:extLst>
          </p:cNvPr>
          <p:cNvSpPr txBox="1"/>
          <p:nvPr/>
        </p:nvSpPr>
        <p:spPr>
          <a:xfrm>
            <a:off x="118243" y="898490"/>
            <a:ext cx="1432913"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zh-CN" altLang="en-US" sz="2000" b="1">
                <a:solidFill>
                  <a:srgbClr val="0070C0"/>
                </a:solidFill>
                <a:latin typeface="+mj-lt"/>
                <a:ea typeface="微軟正黑體" panose="020B0604030504040204" pitchFamily="34" charset="-120"/>
              </a:rPr>
              <a:t>資料</a:t>
            </a:r>
            <a:br>
              <a:rPr lang="en-US" altLang="zh-CN" sz="2000" b="1">
                <a:solidFill>
                  <a:srgbClr val="0070C0"/>
                </a:solidFill>
                <a:latin typeface="+mj-lt"/>
                <a:ea typeface="微軟正黑體" panose="020B0604030504040204" pitchFamily="34" charset="-120"/>
              </a:rPr>
            </a:br>
            <a:r>
              <a:rPr lang="zh-CN" altLang="en-US" sz="2000" b="1">
                <a:solidFill>
                  <a:srgbClr val="0070C0"/>
                </a:solidFill>
                <a:latin typeface="+mj-lt"/>
                <a:ea typeface="微軟正黑體" panose="020B0604030504040204" pitchFamily="34" charset="-120"/>
              </a:rPr>
              <a:t>生命週期</a:t>
            </a:r>
            <a:endParaRPr lang="en-US" sz="2000" b="1">
              <a:solidFill>
                <a:srgbClr val="0070C0"/>
              </a:solidFill>
              <a:latin typeface="+mj-lt"/>
              <a:ea typeface="微軟正黑體" panose="020B0604030504040204" pitchFamily="34" charset="-120"/>
            </a:endParaRPr>
          </a:p>
        </p:txBody>
      </p:sp>
      <p:sp>
        <p:nvSpPr>
          <p:cNvPr id="24" name="TextBox 16">
            <a:extLst>
              <a:ext uri="{FF2B5EF4-FFF2-40B4-BE49-F238E27FC236}">
                <a16:creationId xmlns:a16="http://schemas.microsoft.com/office/drawing/2014/main" id="{174409B6-0C4A-4F0A-A9AF-C50FDFAA14A7}"/>
              </a:ext>
            </a:extLst>
          </p:cNvPr>
          <p:cNvSpPr txBox="1"/>
          <p:nvPr/>
        </p:nvSpPr>
        <p:spPr>
          <a:xfrm>
            <a:off x="240694" y="3676218"/>
            <a:ext cx="1188011"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altLang="zh-TW" sz="2000" b="1">
                <a:solidFill>
                  <a:srgbClr val="0070C0"/>
                </a:solidFill>
                <a:latin typeface="+mj-lt"/>
                <a:ea typeface="微軟正黑體" panose="020B0604030504040204" pitchFamily="34" charset="-120"/>
              </a:rPr>
              <a:t>QNAP</a:t>
            </a:r>
            <a:br>
              <a:rPr lang="en-US" altLang="zh-TW" sz="2000" b="1">
                <a:solidFill>
                  <a:srgbClr val="0070C0"/>
                </a:solidFill>
                <a:latin typeface="+mj-lt"/>
                <a:ea typeface="微軟正黑體" panose="020B0604030504040204" pitchFamily="34" charset="-120"/>
              </a:rPr>
            </a:br>
            <a:r>
              <a:rPr lang="zh-CN" altLang="en-US" sz="2000" b="1">
                <a:solidFill>
                  <a:srgbClr val="0070C0"/>
                </a:solidFill>
                <a:latin typeface="+mj-lt"/>
                <a:ea typeface="微軟正黑體" panose="020B0604030504040204" pitchFamily="34" charset="-120"/>
              </a:rPr>
              <a:t>軟體應用</a:t>
            </a:r>
            <a:endParaRPr lang="en-US" sz="2000" b="1">
              <a:solidFill>
                <a:srgbClr val="0070C0"/>
              </a:solidFill>
              <a:latin typeface="+mj-lt"/>
              <a:ea typeface="微軟正黑體" panose="020B0604030504040204" pitchFamily="34" charset="-120"/>
            </a:endParaRPr>
          </a:p>
        </p:txBody>
      </p:sp>
      <p:sp>
        <p:nvSpPr>
          <p:cNvPr id="26" name="TextBox 23">
            <a:extLst>
              <a:ext uri="{FF2B5EF4-FFF2-40B4-BE49-F238E27FC236}">
                <a16:creationId xmlns:a16="http://schemas.microsoft.com/office/drawing/2014/main" id="{2FA20433-025F-44FF-9198-A8F75C68B235}"/>
              </a:ext>
            </a:extLst>
          </p:cNvPr>
          <p:cNvSpPr txBox="1"/>
          <p:nvPr/>
        </p:nvSpPr>
        <p:spPr>
          <a:xfrm>
            <a:off x="2087741" y="992354"/>
            <a:ext cx="2260851"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zh-CN" altLang="en-US" sz="2000" b="1">
                <a:solidFill>
                  <a:schemeClr val="bg1"/>
                </a:solidFill>
                <a:latin typeface="+mj-lt"/>
                <a:ea typeface="微軟正黑體" panose="020B0604030504040204" pitchFamily="34" charset="-120"/>
              </a:rPr>
              <a:t>冷資料</a:t>
            </a:r>
            <a:r>
              <a:rPr lang="en-US" altLang="zh-TW" sz="2000" b="1">
                <a:solidFill>
                  <a:schemeClr val="bg1"/>
                </a:solidFill>
                <a:latin typeface="+mj-lt"/>
                <a:ea typeface="微軟正黑體" panose="020B0604030504040204" pitchFamily="34" charset="-120"/>
              </a:rPr>
              <a:t>/</a:t>
            </a:r>
            <a:r>
              <a:rPr lang="zh-CN" altLang="en-US" sz="2000" b="1">
                <a:solidFill>
                  <a:schemeClr val="bg1"/>
                </a:solidFill>
                <a:latin typeface="+mj-lt"/>
                <a:ea typeface="微軟正黑體" panose="020B0604030504040204" pitchFamily="34" charset="-120"/>
              </a:rPr>
              <a:t>歸檔設置</a:t>
            </a:r>
            <a:endParaRPr lang="en-US" altLang="zh-TW" sz="2000" b="1">
              <a:solidFill>
                <a:schemeClr val="bg1"/>
              </a:solidFill>
              <a:latin typeface="+mj-lt"/>
              <a:ea typeface="微軟正黑體" panose="020B0604030504040204" pitchFamily="34" charset="-120"/>
            </a:endParaRPr>
          </a:p>
        </p:txBody>
      </p:sp>
      <p:pic>
        <p:nvPicPr>
          <p:cNvPr id="4" name="Picture 10">
            <a:extLst>
              <a:ext uri="{FF2B5EF4-FFF2-40B4-BE49-F238E27FC236}">
                <a16:creationId xmlns:a16="http://schemas.microsoft.com/office/drawing/2014/main" id="{486DCBD6-F51D-443E-B9A2-CFD01C99E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088" y="1724590"/>
            <a:ext cx="3089128" cy="1800383"/>
          </a:xfrm>
          <a:prstGeom prst="rect">
            <a:avLst/>
          </a:prstGeom>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pic>
      <p:sp>
        <p:nvSpPr>
          <p:cNvPr id="30" name="Right Arrow 21">
            <a:extLst>
              <a:ext uri="{FF2B5EF4-FFF2-40B4-BE49-F238E27FC236}">
                <a16:creationId xmlns:a16="http://schemas.microsoft.com/office/drawing/2014/main" id="{65593450-DB3F-49C3-A611-5136949B09C5}"/>
              </a:ext>
            </a:extLst>
          </p:cNvPr>
          <p:cNvSpPr/>
          <p:nvPr/>
        </p:nvSpPr>
        <p:spPr>
          <a:xfrm>
            <a:off x="317091" y="2514008"/>
            <a:ext cx="1240542" cy="513224"/>
          </a:xfrm>
          <a:prstGeom prst="rightArrow">
            <a:avLst/>
          </a:prstGeom>
          <a:gradFill>
            <a:gsLst>
              <a:gs pos="0">
                <a:srgbClr val="00B0F0"/>
              </a:gs>
              <a:gs pos="50000">
                <a:srgbClr val="00B0F0"/>
              </a:gs>
              <a:gs pos="100000">
                <a:srgbClr val="0070C0"/>
              </a:gs>
            </a:gsLst>
            <a:lin ang="5400000" scaled="1"/>
          </a:gradFill>
          <a:ln>
            <a:noFill/>
          </a:ln>
        </p:spPr>
        <p:txBody>
          <a:bodyPr wrap="square" lIns="91425" tIns="45700" rIns="91425" bIns="45700" anchor="ctr" anchorCtr="0">
            <a:noAutofit/>
          </a:bodyPr>
          <a:lstStyle/>
          <a:p>
            <a:pPr algn="ctr"/>
            <a:endParaRPr lang="en-US" sz="1800">
              <a:solidFill>
                <a:schemeClr val="lt1"/>
              </a:solidFill>
              <a:latin typeface="Arial"/>
              <a:cs typeface="Arial"/>
            </a:endParaRPr>
          </a:p>
        </p:txBody>
      </p:sp>
      <p:sp>
        <p:nvSpPr>
          <p:cNvPr id="31" name="Right Arrow 21">
            <a:extLst>
              <a:ext uri="{FF2B5EF4-FFF2-40B4-BE49-F238E27FC236}">
                <a16:creationId xmlns:a16="http://schemas.microsoft.com/office/drawing/2014/main" id="{E7A6D66A-4F35-481E-95B0-37594C0EAEF2}"/>
              </a:ext>
            </a:extLst>
          </p:cNvPr>
          <p:cNvSpPr/>
          <p:nvPr/>
        </p:nvSpPr>
        <p:spPr>
          <a:xfrm>
            <a:off x="4879672" y="2514008"/>
            <a:ext cx="504709" cy="513224"/>
          </a:xfrm>
          <a:prstGeom prst="rightArrow">
            <a:avLst/>
          </a:prstGeom>
          <a:gradFill>
            <a:gsLst>
              <a:gs pos="0">
                <a:srgbClr val="00B0F0"/>
              </a:gs>
              <a:gs pos="50000">
                <a:srgbClr val="00B0F0"/>
              </a:gs>
              <a:gs pos="100000">
                <a:srgbClr val="0070C0"/>
              </a:gs>
            </a:gsLst>
            <a:lin ang="5400000" scaled="1"/>
          </a:gradFill>
          <a:ln>
            <a:noFill/>
          </a:ln>
        </p:spPr>
        <p:txBody>
          <a:bodyPr wrap="square" lIns="91425" tIns="45700" rIns="91425" bIns="45700" anchor="ctr" anchorCtr="0">
            <a:noAutofit/>
          </a:bodyPr>
          <a:lstStyle/>
          <a:p>
            <a:pPr algn="ctr"/>
            <a:endParaRPr lang="en-US" sz="1800">
              <a:solidFill>
                <a:schemeClr val="lt1"/>
              </a:solidFill>
              <a:latin typeface="Arial"/>
              <a:cs typeface="Arial"/>
            </a:endParaRPr>
          </a:p>
        </p:txBody>
      </p:sp>
      <p:pic>
        <p:nvPicPr>
          <p:cNvPr id="5" name="Picture 12">
            <a:extLst>
              <a:ext uri="{FF2B5EF4-FFF2-40B4-BE49-F238E27FC236}">
                <a16:creationId xmlns:a16="http://schemas.microsoft.com/office/drawing/2014/main" id="{CECAD2F7-B675-4237-9067-21F153902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8026" y="1721624"/>
            <a:ext cx="3112914" cy="1803241"/>
          </a:xfrm>
          <a:prstGeom prst="rect">
            <a:avLst/>
          </a:prstGeom>
          <a:ln>
            <a:no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pic>
      <p:sp>
        <p:nvSpPr>
          <p:cNvPr id="37" name="TextBox 23">
            <a:extLst>
              <a:ext uri="{FF2B5EF4-FFF2-40B4-BE49-F238E27FC236}">
                <a16:creationId xmlns:a16="http://schemas.microsoft.com/office/drawing/2014/main" id="{CD91D6C9-D0D4-4936-99D6-2E00BAF82BB0}"/>
              </a:ext>
            </a:extLst>
          </p:cNvPr>
          <p:cNvSpPr txBox="1"/>
          <p:nvPr/>
        </p:nvSpPr>
        <p:spPr>
          <a:xfrm>
            <a:off x="317092" y="2635986"/>
            <a:ext cx="110099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zh-CN" altLang="en-US" sz="1200" b="1">
                <a:solidFill>
                  <a:schemeClr val="bg1"/>
                </a:solidFill>
                <a:latin typeface="+mj-lt"/>
                <a:ea typeface="微軟正黑體" panose="020B0604030504040204" pitchFamily="34" charset="-120"/>
              </a:rPr>
              <a:t>檔案</a:t>
            </a:r>
            <a:r>
              <a:rPr lang="en-US" altLang="zh-TW" sz="1200" b="1">
                <a:solidFill>
                  <a:schemeClr val="bg1"/>
                </a:solidFill>
                <a:latin typeface="+mj-lt"/>
                <a:ea typeface="微軟正黑體" panose="020B0604030504040204" pitchFamily="34" charset="-120"/>
              </a:rPr>
              <a:t>/</a:t>
            </a:r>
            <a:r>
              <a:rPr lang="zh-CN" altLang="en-US" sz="1200" b="1">
                <a:solidFill>
                  <a:schemeClr val="bg1"/>
                </a:solidFill>
                <a:latin typeface="+mj-lt"/>
                <a:ea typeface="微軟正黑體" panose="020B0604030504040204" pitchFamily="34" charset="-120"/>
              </a:rPr>
              <a:t>資料管理</a:t>
            </a:r>
            <a:endParaRPr lang="en-US" altLang="zh-TW" sz="1200" b="1">
              <a:solidFill>
                <a:schemeClr val="bg1"/>
              </a:solidFill>
              <a:latin typeface="+mj-lt"/>
              <a:ea typeface="微軟正黑體" panose="020B0604030504040204" pitchFamily="34" charset="-120"/>
            </a:endParaRPr>
          </a:p>
        </p:txBody>
      </p:sp>
    </p:spTree>
    <p:extLst>
      <p:ext uri="{BB962C8B-B14F-4D97-AF65-F5344CB8AC3E}">
        <p14:creationId xmlns:p14="http://schemas.microsoft.com/office/powerpoint/2010/main" val="249970820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B43F089E-9C3D-4EBF-9F7C-BDD2B44E098E}"/>
              </a:ext>
            </a:extLst>
          </p:cNvPr>
          <p:cNvSpPr/>
          <p:nvPr/>
        </p:nvSpPr>
        <p:spPr>
          <a:xfrm>
            <a:off x="-365760" y="1229557"/>
            <a:ext cx="6052457" cy="824022"/>
          </a:xfrm>
          <a:prstGeom prst="rect">
            <a:avLst/>
          </a:prstGeom>
          <a:gradFill>
            <a:gsLst>
              <a:gs pos="0">
                <a:schemeClr val="accent1">
                  <a:lumMod val="5000"/>
                  <a:lumOff val="95000"/>
                  <a:alpha val="0"/>
                </a:schemeClr>
              </a:gs>
              <a:gs pos="80000">
                <a:srgbClr val="FFFF00"/>
              </a:gs>
              <a:gs pos="20000">
                <a:srgbClr val="FFFF00"/>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0" name="標題 5">
            <a:extLst>
              <a:ext uri="{FF2B5EF4-FFF2-40B4-BE49-F238E27FC236}">
                <a16:creationId xmlns:a16="http://schemas.microsoft.com/office/drawing/2014/main" id="{C4697C34-571D-42A5-B7E5-B66D79B6F373}"/>
              </a:ext>
            </a:extLst>
          </p:cNvPr>
          <p:cNvSpPr txBox="1">
            <a:spLocks/>
          </p:cNvSpPr>
          <p:nvPr/>
        </p:nvSpPr>
        <p:spPr>
          <a:xfrm>
            <a:off x="369375" y="2139021"/>
            <a:ext cx="4899311" cy="266482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t">
            <a:noAutofit/>
          </a:bodyPr>
          <a:lstStyle>
            <a:lvl1pPr marL="0" marR="0" indent="0" algn="l" defTabSz="914400" rtl="0" latinLnBrk="0">
              <a:lnSpc>
                <a:spcPct val="100000"/>
              </a:lnSpc>
              <a:spcBef>
                <a:spcPts val="0"/>
              </a:spcBef>
              <a:spcAft>
                <a:spcPts val="0"/>
              </a:spcAft>
              <a:buClrTx/>
              <a:buSzTx/>
              <a:buFontTx/>
              <a:buNone/>
              <a:tabLst/>
              <a:defRPr sz="2000" b="1" i="0" u="none" strike="noStrike" cap="none" spc="0" baseline="0">
                <a:ln>
                  <a:noFill/>
                </a:ln>
                <a:solidFill>
                  <a:srgbClr val="FFFFFF"/>
                </a:solidFill>
                <a:effectLst>
                  <a:outerShdw blurRad="38100" dist="38100" dir="2700000" algn="tl">
                    <a:srgbClr val="000000">
                      <a:alpha val="43137"/>
                    </a:srgbClr>
                  </a:outerShdw>
                </a:effectLst>
                <a:uFillTx/>
                <a:latin typeface="微軟正黑體" panose="020B0604030504040204" pitchFamily="34" charset="-120"/>
                <a:ea typeface="微軟正黑體" panose="020B0604030504040204" pitchFamily="34" charset="-120"/>
                <a:cs typeface="+mj-cs"/>
                <a:sym typeface="Arial"/>
              </a:defRPr>
            </a:lvl1pPr>
            <a:lvl2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5pPr>
            <a:lvl6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6pPr>
            <a:lvl7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7pPr>
            <a:lvl8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8pPr>
            <a:lvl9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9pPr>
          </a:lstStyle>
          <a:p>
            <a:pPr algn="ctr" hangingPunct="1">
              <a:defRPr sz="4000" b="1">
                <a:solidFill>
                  <a:srgbClr val="002060"/>
                </a:solidFill>
                <a:latin typeface="+mj-lt"/>
                <a:ea typeface="+mj-ea"/>
                <a:cs typeface="+mj-cs"/>
                <a:sym typeface="Arial"/>
              </a:defRPr>
            </a:pPr>
            <a:r>
              <a:rPr lang="zh-TW" altLang="en-US" sz="2800">
                <a:solidFill>
                  <a:schemeClr val="bg1"/>
                </a:solidFill>
                <a:latin typeface="+mj-lt"/>
                <a:ea typeface="+mj-ea"/>
              </a:rPr>
              <a:t>解決方案</a:t>
            </a:r>
          </a:p>
          <a:p>
            <a:pPr algn="ctr" hangingPunct="1">
              <a:defRPr sz="4000" b="1">
                <a:solidFill>
                  <a:srgbClr val="002060"/>
                </a:solidFill>
                <a:latin typeface="+mj-lt"/>
                <a:ea typeface="+mj-ea"/>
                <a:cs typeface="+mj-cs"/>
                <a:sym typeface="Arial"/>
              </a:defRPr>
            </a:pPr>
            <a:r>
              <a:rPr lang="zh-TW" altLang="en-US" sz="2800">
                <a:solidFill>
                  <a:schemeClr val="bg1"/>
                </a:solidFill>
                <a:latin typeface="+mj-lt"/>
                <a:ea typeface="+mj-ea"/>
              </a:rPr>
              <a:t>特色與優勢</a:t>
            </a:r>
          </a:p>
        </p:txBody>
      </p:sp>
      <p:pic>
        <p:nvPicPr>
          <p:cNvPr id="13" name="圖片 12">
            <a:extLst>
              <a:ext uri="{FF2B5EF4-FFF2-40B4-BE49-F238E27FC236}">
                <a16:creationId xmlns:a16="http://schemas.microsoft.com/office/drawing/2014/main" id="{6A80492C-4FE5-4385-8543-14EECA8555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211" y="1404258"/>
            <a:ext cx="4089637" cy="474619"/>
          </a:xfrm>
          <a:prstGeom prst="rect">
            <a:avLst/>
          </a:prstGeom>
          <a:effectLst>
            <a:outerShdw blurRad="50800" dist="38100" dir="8100000" algn="tr" rotWithShape="0">
              <a:prstClr val="black">
                <a:alpha val="40000"/>
              </a:prstClr>
            </a:outerShdw>
          </a:effec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滿足所有資料儲存應用"/>
          <p:cNvSpPr txBox="1">
            <a:spLocks noGrp="1"/>
          </p:cNvSpPr>
          <p:nvPr>
            <p:ph type="title"/>
          </p:nvPr>
        </p:nvSpPr>
        <p:spPr>
          <a:prstGeom prst="rect">
            <a:avLst/>
          </a:prstGeom>
        </p:spPr>
        <p:txBody>
          <a:bodyPr/>
          <a:lstStyle/>
          <a:p>
            <a:r>
              <a:rPr err="1">
                <a:latin typeface="+mj-lt"/>
              </a:rPr>
              <a:t>滿足所有資料儲存應用</a:t>
            </a:r>
            <a:endParaRPr>
              <a:latin typeface="+mj-lt"/>
            </a:endParaRPr>
          </a:p>
        </p:txBody>
      </p:sp>
      <p:sp>
        <p:nvSpPr>
          <p:cNvPr id="141" name="將SSD用於高I/O作業、HDD用於一般應用，光碟則用於儲存冷資料及長期歸檔。內建的 10 GbE 介面則提供高速網路傳輸，提升繁重工作負載的效率。能滿足廣泛的儲存應用。"/>
          <p:cNvSpPr txBox="1">
            <a:spLocks noGrp="1"/>
          </p:cNvSpPr>
          <p:nvPr>
            <p:ph type="body" idx="1"/>
          </p:nvPr>
        </p:nvSpPr>
        <p:spPr>
          <a:prstGeom prst="rect">
            <a:avLst/>
          </a:prstGeom>
        </p:spPr>
        <p:txBody>
          <a:bodyPr lIns="45719" rIns="45719" anchor="t">
            <a:normAutofit/>
          </a:bodyPr>
          <a:lstStyle>
            <a:lvl1pPr marL="0" indent="0" defTabSz="457200">
              <a:spcBef>
                <a:spcPts val="0"/>
              </a:spcBef>
              <a:buSzTx/>
              <a:buFontTx/>
              <a:buNone/>
              <a:defRPr sz="1600">
                <a:solidFill>
                  <a:srgbClr val="000000"/>
                </a:solidFill>
              </a:defRPr>
            </a:lvl1pPr>
          </a:lstStyle>
          <a:p>
            <a:pPr marL="0" lvl="1" indent="0" defTabSz="416052">
              <a:lnSpc>
                <a:spcPct val="120000"/>
              </a:lnSpc>
              <a:spcBef>
                <a:spcPts val="0"/>
              </a:spcBef>
              <a:buClr>
                <a:srgbClr val="262626"/>
              </a:buClr>
              <a:buNone/>
              <a:defRPr sz="1547">
                <a:solidFill>
                  <a:srgbClr val="000000"/>
                </a:solidFill>
                <a:uFill>
                  <a:solidFill>
                    <a:srgbClr val="000000"/>
                  </a:solidFill>
                </a:uFill>
              </a:defRPr>
            </a:pPr>
            <a:r>
              <a:rPr sz="1700" err="1">
                <a:solidFill>
                  <a:srgbClr val="000000"/>
                </a:solidFill>
                <a:uFill>
                  <a:solidFill>
                    <a:srgbClr val="000000"/>
                  </a:solidFill>
                </a:uFill>
                <a:latin typeface="+mj-lt"/>
              </a:rPr>
              <a:t>將SSD用於高I</a:t>
            </a:r>
            <a:r>
              <a:rPr sz="1700">
                <a:solidFill>
                  <a:srgbClr val="000000"/>
                </a:solidFill>
                <a:uFill>
                  <a:solidFill>
                    <a:srgbClr val="000000"/>
                  </a:solidFill>
                </a:uFill>
                <a:latin typeface="+mj-lt"/>
              </a:rPr>
              <a:t>/O作業、HDD用於一般應用，光碟則用於儲存冷資料及長期歸檔。內建的10 </a:t>
            </a:r>
            <a:r>
              <a:rPr sz="1700" err="1">
                <a:solidFill>
                  <a:srgbClr val="000000"/>
                </a:solidFill>
                <a:uFill>
                  <a:solidFill>
                    <a:srgbClr val="000000"/>
                  </a:solidFill>
                </a:uFill>
                <a:latin typeface="+mj-lt"/>
              </a:rPr>
              <a:t>GbE</a:t>
            </a:r>
            <a:r>
              <a:rPr sz="1700">
                <a:solidFill>
                  <a:srgbClr val="000000"/>
                </a:solidFill>
                <a:uFill>
                  <a:solidFill>
                    <a:srgbClr val="000000"/>
                  </a:solidFill>
                </a:uFill>
                <a:latin typeface="+mj-lt"/>
              </a:rPr>
              <a:t> </a:t>
            </a:r>
            <a:r>
              <a:rPr sz="1700" err="1">
                <a:solidFill>
                  <a:srgbClr val="000000"/>
                </a:solidFill>
                <a:uFill>
                  <a:solidFill>
                    <a:srgbClr val="000000"/>
                  </a:solidFill>
                </a:uFill>
                <a:latin typeface="+mj-lt"/>
              </a:rPr>
              <a:t>介面則提供高速網路傳輸</a:t>
            </a:r>
            <a:r>
              <a:rPr sz="1700">
                <a:solidFill>
                  <a:srgbClr val="000000"/>
                </a:solidFill>
                <a:uFill>
                  <a:solidFill>
                    <a:srgbClr val="000000"/>
                  </a:solidFill>
                </a:uFill>
                <a:latin typeface="+mj-lt"/>
              </a:rPr>
              <a:t>，</a:t>
            </a:r>
            <a:r>
              <a:rPr lang="zh-TW" altLang="en-US" sz="1700">
                <a:solidFill>
                  <a:srgbClr val="000000"/>
                </a:solidFill>
                <a:uFill>
                  <a:solidFill>
                    <a:srgbClr val="000000"/>
                  </a:solidFill>
                </a:uFill>
                <a:latin typeface="+mj-lt"/>
              </a:rPr>
              <a:t>提升繁重負載任務的效率，滿足廣泛的儲存應用</a:t>
            </a:r>
            <a:r>
              <a:rPr sz="1700">
                <a:solidFill>
                  <a:srgbClr val="000000"/>
                </a:solidFill>
                <a:uFill>
                  <a:solidFill>
                    <a:srgbClr val="000000"/>
                  </a:solidFill>
                </a:uFill>
                <a:latin typeface="+mj-lt"/>
              </a:rPr>
              <a:t>。</a:t>
            </a:r>
          </a:p>
        </p:txBody>
      </p:sp>
      <p:pic>
        <p:nvPicPr>
          <p:cNvPr id="3" name="圖片 2">
            <a:extLst>
              <a:ext uri="{FF2B5EF4-FFF2-40B4-BE49-F238E27FC236}">
                <a16:creationId xmlns:a16="http://schemas.microsoft.com/office/drawing/2014/main" id="{931DE974-CC6F-416E-BE24-7C7F552135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808" r="1484" b="22270"/>
          <a:stretch/>
        </p:blipFill>
        <p:spPr>
          <a:xfrm>
            <a:off x="989357" y="1725686"/>
            <a:ext cx="7091546" cy="2706203"/>
          </a:xfrm>
          <a:prstGeom prst="rect">
            <a:avLst/>
          </a:prstGeom>
        </p:spPr>
      </p:pic>
      <p:sp>
        <p:nvSpPr>
          <p:cNvPr id="7" name="文字方塊 6">
            <a:extLst>
              <a:ext uri="{FF2B5EF4-FFF2-40B4-BE49-F238E27FC236}">
                <a16:creationId xmlns:a16="http://schemas.microsoft.com/office/drawing/2014/main" id="{671D9192-78A2-4DAC-A454-2568C231A573}"/>
              </a:ext>
            </a:extLst>
          </p:cNvPr>
          <p:cNvSpPr txBox="1"/>
          <p:nvPr/>
        </p:nvSpPr>
        <p:spPr>
          <a:xfrm>
            <a:off x="1224117" y="1953240"/>
            <a:ext cx="1378974"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熱資料 </a:t>
            </a:r>
            <a:r>
              <a:rPr kumimoji="0" lang="en-US" altLang="zh-TW" sz="1200" b="1" i="0" u="none" strike="noStrike" cap="none" spc="0" normalizeH="0" baseline="0">
                <a:ln>
                  <a:noFill/>
                </a:ln>
                <a:solidFill>
                  <a:srgbClr val="000000"/>
                </a:solidFill>
                <a:effectLst/>
                <a:uFillTx/>
                <a:latin typeface="+mj-lt"/>
                <a:ea typeface="微軟正黑體" panose="020B0604030504040204" pitchFamily="34" charset="-120"/>
                <a:sym typeface="Calibri"/>
              </a:rPr>
              <a:t>/</a:t>
            </a: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 常用資料</a:t>
            </a:r>
            <a:endParaRPr kumimoji="0" lang="en-US" altLang="zh-TW" sz="1200" b="1" i="0" u="none" strike="noStrike" cap="none" spc="0" normalizeH="0" baseline="0">
              <a:ln>
                <a:noFill/>
              </a:ln>
              <a:solidFill>
                <a:srgbClr val="000000"/>
              </a:solidFill>
              <a:effectLst/>
              <a:uFillTx/>
              <a:latin typeface="+mj-lt"/>
              <a:ea typeface="微軟正黑體" panose="020B0604030504040204" pitchFamily="34" charset="-120"/>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n-US" altLang="zh-TW" sz="1200" b="1">
                <a:latin typeface="+mj-lt"/>
                <a:ea typeface="微軟正黑體" panose="020B0604030504040204" pitchFamily="34" charset="-120"/>
              </a:rPr>
              <a:t>(Hot</a:t>
            </a:r>
            <a:r>
              <a:rPr lang="zh-TW" altLang="en-US" sz="1200" b="1">
                <a:latin typeface="+mj-lt"/>
                <a:ea typeface="微軟正黑體" panose="020B0604030504040204" pitchFamily="34" charset="-120"/>
              </a:rPr>
              <a:t> </a:t>
            </a:r>
            <a:r>
              <a:rPr lang="en-US" altLang="zh-TW" sz="1200" b="1">
                <a:latin typeface="+mj-lt"/>
                <a:ea typeface="微軟正黑體" panose="020B0604030504040204" pitchFamily="34" charset="-120"/>
              </a:rPr>
              <a:t>Data)</a:t>
            </a:r>
            <a:endPar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8" name="文字方塊 7">
            <a:extLst>
              <a:ext uri="{FF2B5EF4-FFF2-40B4-BE49-F238E27FC236}">
                <a16:creationId xmlns:a16="http://schemas.microsoft.com/office/drawing/2014/main" id="{3F83125B-25BB-45A5-A0C5-BF10CB21A791}"/>
              </a:ext>
            </a:extLst>
          </p:cNvPr>
          <p:cNvSpPr txBox="1"/>
          <p:nvPr/>
        </p:nvSpPr>
        <p:spPr>
          <a:xfrm>
            <a:off x="2706329" y="1953240"/>
            <a:ext cx="1378974"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一般資料</a:t>
            </a:r>
            <a:endParaRPr kumimoji="0" lang="en-US" altLang="zh-TW" sz="1200" b="1" i="0" u="none" strike="noStrike" cap="none" spc="0" normalizeH="0" baseline="0">
              <a:ln>
                <a:noFill/>
              </a:ln>
              <a:solidFill>
                <a:srgbClr val="000000"/>
              </a:solidFill>
              <a:effectLst/>
              <a:uFillTx/>
              <a:latin typeface="+mj-lt"/>
              <a:ea typeface="微軟正黑體" panose="020B0604030504040204" pitchFamily="34" charset="-120"/>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n-US" altLang="zh-TW" sz="1200" b="1">
                <a:latin typeface="+mj-lt"/>
                <a:ea typeface="微軟正黑體" panose="020B0604030504040204" pitchFamily="34" charset="-120"/>
              </a:rPr>
              <a:t>(Warm)</a:t>
            </a:r>
            <a:endPar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9" name="文字方塊 8">
            <a:extLst>
              <a:ext uri="{FF2B5EF4-FFF2-40B4-BE49-F238E27FC236}">
                <a16:creationId xmlns:a16="http://schemas.microsoft.com/office/drawing/2014/main" id="{F6829319-72A1-43E0-B05C-6FE4F66AE471}"/>
              </a:ext>
            </a:extLst>
          </p:cNvPr>
          <p:cNvSpPr txBox="1"/>
          <p:nvPr/>
        </p:nvSpPr>
        <p:spPr>
          <a:xfrm>
            <a:off x="4755192" y="2012232"/>
            <a:ext cx="1962698"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zh-TW" altLang="en-US" sz="1200" b="1">
                <a:latin typeface="+mj-lt"/>
                <a:ea typeface="微軟正黑體" panose="020B0604030504040204" pitchFamily="34" charset="-120"/>
              </a:rPr>
              <a:t>冷資料 </a:t>
            </a:r>
            <a:r>
              <a:rPr lang="en-US" altLang="zh-TW" sz="1200" b="1">
                <a:latin typeface="+mj-lt"/>
                <a:ea typeface="微軟正黑體" panose="020B0604030504040204" pitchFamily="34" charset="-120"/>
              </a:rPr>
              <a:t>/</a:t>
            </a:r>
            <a:r>
              <a:rPr lang="zh-TW" altLang="en-US" sz="1200" b="1">
                <a:latin typeface="+mj-lt"/>
                <a:ea typeface="微軟正黑體" panose="020B0604030504040204" pitchFamily="34" charset="-120"/>
              </a:rPr>
              <a:t> 少用資料</a:t>
            </a:r>
            <a:endParaRPr lang="en-US" altLang="zh-TW" sz="1200" b="1">
              <a:latin typeface="+mj-lt"/>
              <a:ea typeface="微軟正黑體" panose="020B0604030504040204" pitchFamily="34" charset="-120"/>
            </a:endParaRPr>
          </a:p>
          <a:p>
            <a:pPr marL="0" marR="0" indent="0" algn="ctr" defTabSz="914400" rtl="0" fontAlgn="auto" latinLnBrk="0" hangingPunct="0">
              <a:lnSpc>
                <a:spcPct val="100000"/>
              </a:lnSpc>
              <a:spcBef>
                <a:spcPts val="0"/>
              </a:spcBef>
              <a:spcAft>
                <a:spcPts val="0"/>
              </a:spcAft>
              <a:buClrTx/>
              <a:buSzTx/>
              <a:buFontTx/>
              <a:buNone/>
              <a:tabLst/>
            </a:pPr>
            <a:r>
              <a:rPr lang="en-US" altLang="zh-TW" sz="1200" b="1">
                <a:latin typeface="+mj-lt"/>
                <a:ea typeface="微軟正黑體" panose="020B0604030504040204" pitchFamily="34" charset="-120"/>
              </a:rPr>
              <a:t>(Warm)</a:t>
            </a:r>
            <a:endPar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10" name="文字方塊 9">
            <a:extLst>
              <a:ext uri="{FF2B5EF4-FFF2-40B4-BE49-F238E27FC236}">
                <a16:creationId xmlns:a16="http://schemas.microsoft.com/office/drawing/2014/main" id="{1EEBE9CC-B2A2-4227-8A5B-9B87650FF07F}"/>
              </a:ext>
            </a:extLst>
          </p:cNvPr>
          <p:cNvSpPr txBox="1"/>
          <p:nvPr/>
        </p:nvSpPr>
        <p:spPr>
          <a:xfrm>
            <a:off x="6813755" y="2012232"/>
            <a:ext cx="1157748"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歸檔</a:t>
            </a:r>
            <a:endParaRPr kumimoji="0" lang="en-US" altLang="zh-TW" sz="1200" b="1" i="0" u="none" strike="noStrike" cap="none" spc="0" normalizeH="0" baseline="0">
              <a:ln>
                <a:noFill/>
              </a:ln>
              <a:solidFill>
                <a:srgbClr val="000000"/>
              </a:solidFill>
              <a:effectLst/>
              <a:uFillTx/>
              <a:latin typeface="+mj-lt"/>
              <a:ea typeface="微軟正黑體" panose="020B0604030504040204" pitchFamily="34" charset="-120"/>
              <a:sym typeface="Calibri"/>
            </a:endParaRPr>
          </a:p>
          <a:p>
            <a:pPr marL="0" marR="0" indent="0" defTabSz="914400" rtl="0" fontAlgn="auto" latinLnBrk="0" hangingPunct="0">
              <a:lnSpc>
                <a:spcPct val="100000"/>
              </a:lnSpc>
              <a:spcBef>
                <a:spcPts val="0"/>
              </a:spcBef>
              <a:spcAft>
                <a:spcPts val="0"/>
              </a:spcAft>
              <a:buClrTx/>
              <a:buSzTx/>
              <a:buFontTx/>
              <a:buNone/>
              <a:tabLst/>
            </a:pPr>
            <a:r>
              <a:rPr lang="zh-TW" altLang="en-US" sz="1200" b="1">
                <a:latin typeface="+mj-lt"/>
                <a:ea typeface="微軟正黑體" panose="020B0604030504040204" pitchFamily="34" charset="-120"/>
              </a:rPr>
              <a:t>離線歸檔</a:t>
            </a:r>
            <a:endPar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cxnSp>
        <p:nvCxnSpPr>
          <p:cNvPr id="5" name="直線接點 4">
            <a:extLst>
              <a:ext uri="{FF2B5EF4-FFF2-40B4-BE49-F238E27FC236}">
                <a16:creationId xmlns:a16="http://schemas.microsoft.com/office/drawing/2014/main" id="{92187CDE-0D7D-474D-BD59-105EBD958D09}"/>
              </a:ext>
            </a:extLst>
          </p:cNvPr>
          <p:cNvCxnSpPr/>
          <p:nvPr/>
        </p:nvCxnSpPr>
        <p:spPr>
          <a:xfrm>
            <a:off x="6599903" y="2023148"/>
            <a:ext cx="0" cy="461663"/>
          </a:xfrm>
          <a:prstGeom prst="line">
            <a:avLst/>
          </a:prstGeom>
          <a:ln w="19050"/>
        </p:spPr>
        <p:style>
          <a:lnRef idx="1">
            <a:schemeClr val="dk1"/>
          </a:lnRef>
          <a:fillRef idx="0">
            <a:schemeClr val="dk1"/>
          </a:fillRef>
          <a:effectRef idx="0">
            <a:schemeClr val="dk1"/>
          </a:effectRef>
          <a:fontRef idx="minor">
            <a:schemeClr val="tx1"/>
          </a:fontRef>
        </p:style>
      </p:cxnSp>
      <p:sp>
        <p:nvSpPr>
          <p:cNvPr id="13" name="文字方塊 12">
            <a:extLst>
              <a:ext uri="{FF2B5EF4-FFF2-40B4-BE49-F238E27FC236}">
                <a16:creationId xmlns:a16="http://schemas.microsoft.com/office/drawing/2014/main" id="{721B49DC-2A7A-4DCF-929F-7F1F681C80AA}"/>
              </a:ext>
            </a:extLst>
          </p:cNvPr>
          <p:cNvSpPr txBox="1"/>
          <p:nvPr/>
        </p:nvSpPr>
        <p:spPr>
          <a:xfrm>
            <a:off x="1224117" y="2599086"/>
            <a:ext cx="137897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TW" sz="1800" b="1">
                <a:solidFill>
                  <a:srgbClr val="00B0F0"/>
                </a:solidFill>
                <a:latin typeface="+mj-lt"/>
                <a:ea typeface="微軟正黑體" panose="020B0604030504040204" pitchFamily="34" charset="-120"/>
              </a:rPr>
              <a:t>SSD</a:t>
            </a:r>
            <a:r>
              <a:rPr lang="zh-TW" altLang="en-US" sz="1800" b="1">
                <a:solidFill>
                  <a:srgbClr val="00B0F0"/>
                </a:solidFill>
                <a:latin typeface="+mj-lt"/>
                <a:ea typeface="微軟正黑體" panose="020B0604030504040204" pitchFamily="34" charset="-120"/>
              </a:rPr>
              <a:t> </a:t>
            </a:r>
            <a:r>
              <a:rPr lang="en-US" altLang="zh-TW" sz="1800" b="1">
                <a:solidFill>
                  <a:srgbClr val="00B0F0"/>
                </a:solidFill>
                <a:latin typeface="+mj-lt"/>
                <a:ea typeface="微軟正黑體" panose="020B0604030504040204" pitchFamily="34" charset="-120"/>
              </a:rPr>
              <a:t>+</a:t>
            </a:r>
            <a:r>
              <a:rPr lang="zh-TW" altLang="en-US" sz="1800" b="1">
                <a:solidFill>
                  <a:srgbClr val="00B0F0"/>
                </a:solidFill>
                <a:latin typeface="+mj-lt"/>
                <a:ea typeface="微軟正黑體" panose="020B0604030504040204" pitchFamily="34" charset="-120"/>
              </a:rPr>
              <a:t> </a:t>
            </a:r>
            <a:r>
              <a:rPr lang="en-US" altLang="zh-TW" sz="1800" b="1">
                <a:solidFill>
                  <a:srgbClr val="00B0F0"/>
                </a:solidFill>
                <a:latin typeface="+mj-lt"/>
                <a:ea typeface="微軟正黑體" panose="020B0604030504040204" pitchFamily="34" charset="-120"/>
              </a:rPr>
              <a:t>HDD</a:t>
            </a:r>
            <a:endParaRPr kumimoji="0" lang="zh-TW" altLang="en-US" sz="1800" b="1" i="0" u="none" strike="noStrike" cap="none" spc="0" normalizeH="0" baseline="0">
              <a:ln>
                <a:noFill/>
              </a:ln>
              <a:solidFill>
                <a:srgbClr val="00B0F0"/>
              </a:solidFill>
              <a:effectLst/>
              <a:uFillTx/>
              <a:latin typeface="+mj-lt"/>
              <a:ea typeface="微軟正黑體" panose="020B0604030504040204" pitchFamily="34" charset="-120"/>
              <a:sym typeface="Calibri"/>
            </a:endParaRPr>
          </a:p>
        </p:txBody>
      </p:sp>
      <p:sp>
        <p:nvSpPr>
          <p:cNvPr id="14" name="文字方塊 13">
            <a:extLst>
              <a:ext uri="{FF2B5EF4-FFF2-40B4-BE49-F238E27FC236}">
                <a16:creationId xmlns:a16="http://schemas.microsoft.com/office/drawing/2014/main" id="{113B12DB-C352-4399-8B91-87445E1CCD29}"/>
              </a:ext>
            </a:extLst>
          </p:cNvPr>
          <p:cNvSpPr txBox="1"/>
          <p:nvPr/>
        </p:nvSpPr>
        <p:spPr>
          <a:xfrm>
            <a:off x="5633884" y="2764337"/>
            <a:ext cx="137897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zh-TW" altLang="en-US" sz="1800" b="1">
                <a:solidFill>
                  <a:srgbClr val="EEB500"/>
                </a:solidFill>
                <a:latin typeface="+mj-lt"/>
                <a:ea typeface="微軟正黑體" panose="020B0604030504040204" pitchFamily="34" charset="-120"/>
              </a:rPr>
              <a:t>光碟</a:t>
            </a:r>
            <a:endParaRPr kumimoji="0" lang="zh-TW" altLang="en-US" sz="1800" b="1" i="0" u="none" strike="noStrike" cap="none" spc="0" normalizeH="0" baseline="0">
              <a:ln>
                <a:noFill/>
              </a:ln>
              <a:solidFill>
                <a:srgbClr val="EEB500"/>
              </a:solidFill>
              <a:effectLst/>
              <a:uFillTx/>
              <a:latin typeface="+mj-lt"/>
              <a:ea typeface="微軟正黑體" panose="020B0604030504040204" pitchFamily="34" charset="-120"/>
              <a:sym typeface="Calibri"/>
            </a:endParaRPr>
          </a:p>
        </p:txBody>
      </p:sp>
      <p:sp>
        <p:nvSpPr>
          <p:cNvPr id="15" name="文字方塊 14">
            <a:extLst>
              <a:ext uri="{FF2B5EF4-FFF2-40B4-BE49-F238E27FC236}">
                <a16:creationId xmlns:a16="http://schemas.microsoft.com/office/drawing/2014/main" id="{85E49601-1531-4886-84BC-5DE9A112E4A9}"/>
              </a:ext>
            </a:extLst>
          </p:cNvPr>
          <p:cNvSpPr txBox="1"/>
          <p:nvPr/>
        </p:nvSpPr>
        <p:spPr>
          <a:xfrm>
            <a:off x="2706329" y="2599086"/>
            <a:ext cx="137897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TW" sz="1800" b="1">
                <a:solidFill>
                  <a:srgbClr val="00B0F0"/>
                </a:solidFill>
                <a:latin typeface="+mj-lt"/>
                <a:ea typeface="微軟正黑體" panose="020B0604030504040204" pitchFamily="34" charset="-120"/>
              </a:rPr>
              <a:t>HDD</a:t>
            </a:r>
            <a:endParaRPr kumimoji="0" lang="zh-TW" altLang="en-US" sz="1800" b="1" i="0" u="none" strike="noStrike" cap="none" spc="0" normalizeH="0" baseline="0">
              <a:ln>
                <a:noFill/>
              </a:ln>
              <a:solidFill>
                <a:srgbClr val="00B0F0"/>
              </a:solidFill>
              <a:effectLst/>
              <a:uFillTx/>
              <a:latin typeface="+mj-lt"/>
              <a:ea typeface="微軟正黑體" panose="020B0604030504040204" pitchFamily="34" charset="-120"/>
              <a:sym typeface="Calibri"/>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標題 1"/>
          <p:cNvSpPr txBox="1">
            <a:spLocks noGrp="1"/>
          </p:cNvSpPr>
          <p:nvPr>
            <p:ph type="title"/>
          </p:nvPr>
        </p:nvSpPr>
        <p:spPr>
          <a:prstGeom prst="rect">
            <a:avLst/>
          </a:prstGeom>
        </p:spPr>
        <p:txBody>
          <a:bodyPr/>
          <a:lstStyle>
            <a:lvl1pPr>
              <a:defRPr sz="2800"/>
            </a:lvl1pPr>
          </a:lstStyle>
          <a:p>
            <a:r>
              <a:rPr sz="3200" err="1">
                <a:latin typeface="+mj-lt"/>
              </a:rPr>
              <a:t>無可替代的資料儲存安全性</a:t>
            </a:r>
            <a:endParaRPr sz="3200">
              <a:latin typeface="+mj-lt"/>
            </a:endParaRPr>
          </a:p>
        </p:txBody>
      </p:sp>
      <p:sp>
        <p:nvSpPr>
          <p:cNvPr id="145" name="文字版面配置區 2"/>
          <p:cNvSpPr txBox="1">
            <a:spLocks noGrp="1"/>
          </p:cNvSpPr>
          <p:nvPr>
            <p:ph type="body" idx="1"/>
          </p:nvPr>
        </p:nvSpPr>
        <p:spPr>
          <a:prstGeom prst="rect">
            <a:avLst/>
          </a:prstGeom>
        </p:spPr>
        <p:txBody>
          <a:bodyPr/>
          <a:lstStyle>
            <a:lvl1pPr marL="0" indent="0" defTabSz="457200">
              <a:lnSpc>
                <a:spcPct val="120000"/>
              </a:lnSpc>
              <a:spcBef>
                <a:spcPts val="0"/>
              </a:spcBef>
              <a:buSzTx/>
              <a:buFontTx/>
              <a:buNone/>
              <a:defRPr sz="1500">
                <a:solidFill>
                  <a:srgbClr val="000000"/>
                </a:solidFill>
                <a:uFill>
                  <a:solidFill>
                    <a:srgbClr val="000000"/>
                  </a:solidFill>
                </a:uFill>
              </a:defRPr>
            </a:lvl1pPr>
          </a:lstStyle>
          <a:p>
            <a:pPr marL="0" lvl="1" indent="0" defTabSz="416052">
              <a:lnSpc>
                <a:spcPct val="120000"/>
              </a:lnSpc>
              <a:spcBef>
                <a:spcPts val="0"/>
              </a:spcBef>
              <a:buClr>
                <a:srgbClr val="262626"/>
              </a:buClr>
              <a:buNone/>
              <a:defRPr sz="1547">
                <a:solidFill>
                  <a:srgbClr val="000000"/>
                </a:solidFill>
                <a:uFill>
                  <a:solidFill>
                    <a:srgbClr val="000000"/>
                  </a:solidFill>
                </a:uFill>
              </a:defRPr>
            </a:pPr>
            <a:r>
              <a:rPr sz="1700" err="1">
                <a:solidFill>
                  <a:srgbClr val="000000"/>
                </a:solidFill>
                <a:uFill>
                  <a:solidFill>
                    <a:srgbClr val="000000"/>
                  </a:solidFill>
                </a:uFill>
                <a:latin typeface="+mj-ea"/>
                <a:ea typeface="+mj-ea"/>
              </a:rPr>
              <a:t>美國電腦緊急事件應變小組（United</a:t>
            </a:r>
            <a:r>
              <a:rPr sz="1700">
                <a:solidFill>
                  <a:srgbClr val="000000"/>
                </a:solidFill>
                <a:uFill>
                  <a:solidFill>
                    <a:srgbClr val="000000"/>
                  </a:solidFill>
                </a:uFill>
                <a:latin typeface="+mj-ea"/>
                <a:ea typeface="+mj-ea"/>
              </a:rPr>
              <a:t> States Computer Emergency Readiness Team，US-CERT）建議資料存放的3-2-1原</a:t>
            </a:r>
            <a:r>
              <a:rPr lang="zh-TW" altLang="en-US" sz="1700">
                <a:solidFill>
                  <a:srgbClr val="000000"/>
                </a:solidFill>
                <a:uFill>
                  <a:solidFill>
                    <a:srgbClr val="000000"/>
                  </a:solidFill>
                </a:uFill>
                <a:latin typeface="+mj-ea"/>
                <a:ea typeface="+mj-ea"/>
              </a:rPr>
              <a:t>則。</a:t>
            </a:r>
            <a:endParaRPr sz="1700">
              <a:solidFill>
                <a:srgbClr val="000000"/>
              </a:solidFill>
              <a:uFill>
                <a:solidFill>
                  <a:srgbClr val="000000"/>
                </a:solidFill>
              </a:uFill>
              <a:latin typeface="+mj-ea"/>
              <a:ea typeface="+mj-ea"/>
            </a:endParaRPr>
          </a:p>
        </p:txBody>
      </p:sp>
      <p:sp>
        <p:nvSpPr>
          <p:cNvPr id="146" name="Text"/>
          <p:cNvSpPr txBox="1"/>
          <p:nvPr/>
        </p:nvSpPr>
        <p:spPr>
          <a:xfrm>
            <a:off x="4635500" y="2685818"/>
            <a:ext cx="127000" cy="599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defTabSz="457200">
              <a:lnSpc>
                <a:spcPts val="2800"/>
              </a:lnSpc>
              <a:spcBef>
                <a:spcPts val="1200"/>
              </a:spcBef>
              <a:defRPr sz="1200">
                <a:latin typeface="Times"/>
                <a:ea typeface="Times"/>
                <a:cs typeface="Times"/>
                <a:sym typeface="Times"/>
              </a:defRPr>
            </a:pPr>
            <a:endParaRPr/>
          </a:p>
        </p:txBody>
      </p:sp>
      <p:pic>
        <p:nvPicPr>
          <p:cNvPr id="3" name="圖片 2">
            <a:extLst>
              <a:ext uri="{FF2B5EF4-FFF2-40B4-BE49-F238E27FC236}">
                <a16:creationId xmlns:a16="http://schemas.microsoft.com/office/drawing/2014/main" id="{F481642B-7FBE-40D5-A1E2-5EDC053348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162" y="1806064"/>
            <a:ext cx="8308258" cy="2269835"/>
          </a:xfrm>
          <a:prstGeom prst="rect">
            <a:avLst/>
          </a:prstGeom>
        </p:spPr>
      </p:pic>
      <p:sp>
        <p:nvSpPr>
          <p:cNvPr id="8" name="文字方塊 7">
            <a:extLst>
              <a:ext uri="{FF2B5EF4-FFF2-40B4-BE49-F238E27FC236}">
                <a16:creationId xmlns:a16="http://schemas.microsoft.com/office/drawing/2014/main" id="{F3E3C523-B822-4BCD-9C5F-8CC23C9F193D}"/>
              </a:ext>
            </a:extLst>
          </p:cNvPr>
          <p:cNvSpPr txBox="1"/>
          <p:nvPr/>
        </p:nvSpPr>
        <p:spPr>
          <a:xfrm>
            <a:off x="995517" y="2762335"/>
            <a:ext cx="148958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b="1" i="0" u="none" strike="noStrike" cap="none" spc="0" normalizeH="0" baseline="0">
                <a:ln>
                  <a:noFill/>
                </a:ln>
                <a:solidFill>
                  <a:schemeClr val="accent6">
                    <a:lumMod val="75000"/>
                  </a:schemeClr>
                </a:solidFill>
                <a:effectLst/>
                <a:uFillTx/>
                <a:latin typeface="+mj-lt"/>
                <a:ea typeface="微軟正黑體" panose="020B0604030504040204" pitchFamily="34" charset="-120"/>
                <a:sym typeface="Calibri"/>
              </a:rPr>
              <a:t>重要檔案備份</a:t>
            </a:r>
            <a:r>
              <a:rPr kumimoji="0" lang="en-US" altLang="zh-TW" b="1" i="0" u="none" strike="noStrike" cap="none" spc="0" normalizeH="0" baseline="0">
                <a:ln>
                  <a:noFill/>
                </a:ln>
                <a:solidFill>
                  <a:schemeClr val="accent6">
                    <a:lumMod val="75000"/>
                  </a:schemeClr>
                </a:solidFill>
                <a:effectLst/>
                <a:uFillTx/>
                <a:latin typeface="+mj-lt"/>
                <a:ea typeface="微軟正黑體" panose="020B0604030504040204" pitchFamily="34" charset="-120"/>
                <a:sym typeface="Calibri"/>
              </a:rPr>
              <a:t>3</a:t>
            </a:r>
            <a:r>
              <a:rPr lang="zh-TW" altLang="en-US" b="1">
                <a:solidFill>
                  <a:schemeClr val="accent6">
                    <a:lumMod val="75000"/>
                  </a:schemeClr>
                </a:solidFill>
                <a:latin typeface="+mj-lt"/>
                <a:ea typeface="微軟正黑體" panose="020B0604030504040204" pitchFamily="34" charset="-120"/>
              </a:rPr>
              <a:t>份</a:t>
            </a:r>
            <a:endParaRPr kumimoji="0" lang="zh-TW" altLang="en-US" b="1" i="0" u="none" strike="noStrike" cap="none" spc="0" normalizeH="0" baseline="0">
              <a:ln>
                <a:noFill/>
              </a:ln>
              <a:solidFill>
                <a:schemeClr val="accent6">
                  <a:lumMod val="75000"/>
                </a:schemeClr>
              </a:solidFill>
              <a:effectLst/>
              <a:uFillTx/>
              <a:latin typeface="+mj-lt"/>
              <a:ea typeface="微軟正黑體" panose="020B0604030504040204" pitchFamily="34" charset="-120"/>
              <a:sym typeface="Calibri"/>
            </a:endParaRPr>
          </a:p>
        </p:txBody>
      </p:sp>
      <p:sp>
        <p:nvSpPr>
          <p:cNvPr id="9" name="文字方塊 8">
            <a:extLst>
              <a:ext uri="{FF2B5EF4-FFF2-40B4-BE49-F238E27FC236}">
                <a16:creationId xmlns:a16="http://schemas.microsoft.com/office/drawing/2014/main" id="{FC95387F-9F30-4C35-8F64-9E1BB1231B7D}"/>
              </a:ext>
            </a:extLst>
          </p:cNvPr>
          <p:cNvSpPr txBox="1"/>
          <p:nvPr/>
        </p:nvSpPr>
        <p:spPr>
          <a:xfrm>
            <a:off x="3856704" y="2310998"/>
            <a:ext cx="2022986"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600" b="1" i="0" u="none" strike="noStrike" cap="none" spc="0" normalizeH="0" baseline="0">
                <a:ln>
                  <a:noFill/>
                </a:ln>
                <a:solidFill>
                  <a:schemeClr val="accent3">
                    <a:lumMod val="75000"/>
                  </a:schemeClr>
                </a:solidFill>
                <a:effectLst/>
                <a:uFillTx/>
                <a:latin typeface="+mj-lt"/>
                <a:ea typeface="微軟正黑體" panose="020B0604030504040204" pitchFamily="34" charset="-120"/>
                <a:sym typeface="Calibri"/>
              </a:rPr>
              <a:t>檔案存放在</a:t>
            </a:r>
            <a:r>
              <a:rPr kumimoji="0" lang="en-US" altLang="zh-TW" sz="1600" b="1" i="0" u="none" strike="noStrike" cap="none" spc="0" normalizeH="0" baseline="0">
                <a:ln>
                  <a:noFill/>
                </a:ln>
                <a:solidFill>
                  <a:schemeClr val="accent3">
                    <a:lumMod val="75000"/>
                  </a:schemeClr>
                </a:solidFill>
                <a:effectLst/>
                <a:uFillTx/>
                <a:latin typeface="+mj-lt"/>
                <a:ea typeface="微軟正黑體" panose="020B0604030504040204" pitchFamily="34" charset="-120"/>
                <a:sym typeface="Calibri"/>
              </a:rPr>
              <a:t>2</a:t>
            </a:r>
            <a:r>
              <a:rPr kumimoji="0" lang="zh-TW" altLang="en-US" sz="1600" b="1" i="0" u="none" strike="noStrike" cap="none" spc="0" normalizeH="0" baseline="0">
                <a:ln>
                  <a:noFill/>
                </a:ln>
                <a:solidFill>
                  <a:schemeClr val="accent3">
                    <a:lumMod val="75000"/>
                  </a:schemeClr>
                </a:solidFill>
                <a:effectLst/>
                <a:uFillTx/>
                <a:latin typeface="+mj-lt"/>
                <a:ea typeface="微軟正黑體" panose="020B0604030504040204" pitchFamily="34" charset="-120"/>
                <a:sym typeface="Calibri"/>
              </a:rPr>
              <a:t>種不同的媒體類型上</a:t>
            </a:r>
          </a:p>
        </p:txBody>
      </p:sp>
      <p:sp>
        <p:nvSpPr>
          <p:cNvPr id="10" name="文字方塊 9">
            <a:extLst>
              <a:ext uri="{FF2B5EF4-FFF2-40B4-BE49-F238E27FC236}">
                <a16:creationId xmlns:a16="http://schemas.microsoft.com/office/drawing/2014/main" id="{363BDBE0-BA0E-4330-9D87-2E2472AED6F6}"/>
              </a:ext>
            </a:extLst>
          </p:cNvPr>
          <p:cNvSpPr txBox="1"/>
          <p:nvPr/>
        </p:nvSpPr>
        <p:spPr>
          <a:xfrm>
            <a:off x="7085987" y="2762335"/>
            <a:ext cx="148958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TW" b="1" i="0" u="none" strike="noStrike" cap="none" spc="0" normalizeH="0" baseline="0">
                <a:ln>
                  <a:noFill/>
                </a:ln>
                <a:solidFill>
                  <a:srgbClr val="0070C0"/>
                </a:solidFill>
                <a:effectLst/>
                <a:uFillTx/>
                <a:latin typeface="+mj-lt"/>
                <a:ea typeface="微軟正黑體" panose="020B0604030504040204" pitchFamily="34" charset="-120"/>
                <a:sym typeface="Calibri"/>
              </a:rPr>
              <a:t>1</a:t>
            </a:r>
            <a:r>
              <a:rPr kumimoji="0" lang="zh-TW" altLang="en-US" b="1" i="0" u="none" strike="noStrike" cap="none" spc="0" normalizeH="0" baseline="0">
                <a:ln>
                  <a:noFill/>
                </a:ln>
                <a:solidFill>
                  <a:srgbClr val="0070C0"/>
                </a:solidFill>
                <a:effectLst/>
                <a:uFillTx/>
                <a:latin typeface="+mj-lt"/>
                <a:ea typeface="微軟正黑體" panose="020B0604030504040204" pitchFamily="34" charset="-120"/>
                <a:sym typeface="Calibri"/>
              </a:rPr>
              <a:t>份儲存在異地端</a:t>
            </a:r>
          </a:p>
        </p:txBody>
      </p:sp>
      <p:sp>
        <p:nvSpPr>
          <p:cNvPr id="11" name="文字方塊 10">
            <a:extLst>
              <a:ext uri="{FF2B5EF4-FFF2-40B4-BE49-F238E27FC236}">
                <a16:creationId xmlns:a16="http://schemas.microsoft.com/office/drawing/2014/main" id="{6577D93A-9F99-427B-A75F-85358909977A}"/>
              </a:ext>
            </a:extLst>
          </p:cNvPr>
          <p:cNvSpPr txBox="1"/>
          <p:nvPr/>
        </p:nvSpPr>
        <p:spPr>
          <a:xfrm>
            <a:off x="612059" y="3528450"/>
            <a:ext cx="47194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主要儲存</a:t>
            </a:r>
          </a:p>
        </p:txBody>
      </p:sp>
      <p:sp>
        <p:nvSpPr>
          <p:cNvPr id="12" name="文字方塊 11">
            <a:extLst>
              <a:ext uri="{FF2B5EF4-FFF2-40B4-BE49-F238E27FC236}">
                <a16:creationId xmlns:a16="http://schemas.microsoft.com/office/drawing/2014/main" id="{B6402252-9190-4953-971C-02B8C371CE65}"/>
              </a:ext>
            </a:extLst>
          </p:cNvPr>
          <p:cNvSpPr txBox="1"/>
          <p:nvPr/>
        </p:nvSpPr>
        <p:spPr>
          <a:xfrm>
            <a:off x="1268363" y="3528450"/>
            <a:ext cx="47194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主動歸檔</a:t>
            </a:r>
          </a:p>
        </p:txBody>
      </p:sp>
      <p:sp>
        <p:nvSpPr>
          <p:cNvPr id="13" name="文字方塊 12">
            <a:extLst>
              <a:ext uri="{FF2B5EF4-FFF2-40B4-BE49-F238E27FC236}">
                <a16:creationId xmlns:a16="http://schemas.microsoft.com/office/drawing/2014/main" id="{F29CA8DF-2420-4BC6-826B-ECD452B11E3A}"/>
              </a:ext>
            </a:extLst>
          </p:cNvPr>
          <p:cNvSpPr txBox="1"/>
          <p:nvPr/>
        </p:nvSpPr>
        <p:spPr>
          <a:xfrm>
            <a:off x="1880423" y="3528450"/>
            <a:ext cx="47194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深度歸檔</a:t>
            </a:r>
          </a:p>
        </p:txBody>
      </p:sp>
      <p:sp>
        <p:nvSpPr>
          <p:cNvPr id="14" name="文字方塊 13">
            <a:extLst>
              <a:ext uri="{FF2B5EF4-FFF2-40B4-BE49-F238E27FC236}">
                <a16:creationId xmlns:a16="http://schemas.microsoft.com/office/drawing/2014/main" id="{AB53ED2B-BA86-4E48-96CD-31D1C050C886}"/>
              </a:ext>
            </a:extLst>
          </p:cNvPr>
          <p:cNvSpPr txBox="1"/>
          <p:nvPr/>
        </p:nvSpPr>
        <p:spPr>
          <a:xfrm>
            <a:off x="3259393" y="3528450"/>
            <a:ext cx="101763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磁記錄</a:t>
            </a:r>
            <a:endParaRPr kumimoji="0" lang="en-US" altLang="zh-TW" sz="1200" b="1" i="0" u="none" strike="noStrike" cap="none" spc="0" normalizeH="0" baseline="0">
              <a:ln>
                <a:noFill/>
              </a:ln>
              <a:solidFill>
                <a:srgbClr val="000000"/>
              </a:solidFill>
              <a:effectLst/>
              <a:uFillTx/>
              <a:latin typeface="+mj-lt"/>
              <a:ea typeface="微軟正黑體" panose="020B0604030504040204" pitchFamily="34" charset="-120"/>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n-US" altLang="zh-TW" sz="1200" b="1">
                <a:latin typeface="+mj-lt"/>
                <a:ea typeface="微軟正黑體" panose="020B0604030504040204" pitchFamily="34" charset="-120"/>
              </a:rPr>
              <a:t>(HDD</a:t>
            </a:r>
            <a:r>
              <a:rPr lang="zh-TW" altLang="en-US" sz="1200" b="1">
                <a:latin typeface="+mj-lt"/>
                <a:ea typeface="微軟正黑體" panose="020B0604030504040204" pitchFamily="34" charset="-120"/>
              </a:rPr>
              <a:t>、磁帶</a:t>
            </a:r>
            <a:r>
              <a:rPr lang="en-US" altLang="zh-TW" sz="1200" b="1">
                <a:latin typeface="+mj-lt"/>
                <a:ea typeface="微軟正黑體" panose="020B0604030504040204" pitchFamily="34" charset="-120"/>
              </a:rPr>
              <a:t>)</a:t>
            </a:r>
            <a:endPar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15" name="文字方塊 14">
            <a:extLst>
              <a:ext uri="{FF2B5EF4-FFF2-40B4-BE49-F238E27FC236}">
                <a16:creationId xmlns:a16="http://schemas.microsoft.com/office/drawing/2014/main" id="{4424EE34-086C-48CA-8653-6E648FF2BA68}"/>
              </a:ext>
            </a:extLst>
          </p:cNvPr>
          <p:cNvSpPr txBox="1"/>
          <p:nvPr/>
        </p:nvSpPr>
        <p:spPr>
          <a:xfrm>
            <a:off x="4551184" y="3528450"/>
            <a:ext cx="101763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zh-TW" altLang="en-US" sz="1200" b="1">
                <a:latin typeface="+mj-lt"/>
                <a:ea typeface="微軟正黑體" panose="020B0604030504040204" pitchFamily="34" charset="-120"/>
              </a:rPr>
              <a:t>光學記錄</a:t>
            </a:r>
            <a:endParaRPr kumimoji="0" lang="en-US" altLang="zh-TW" sz="1200" b="1" i="0" u="none" strike="noStrike" cap="none" spc="0" normalizeH="0" baseline="0">
              <a:ln>
                <a:noFill/>
              </a:ln>
              <a:solidFill>
                <a:srgbClr val="000000"/>
              </a:solidFill>
              <a:effectLst/>
              <a:uFillTx/>
              <a:latin typeface="+mj-lt"/>
              <a:ea typeface="微軟正黑體" panose="020B0604030504040204" pitchFamily="34" charset="-120"/>
              <a:sym typeface="Calibri"/>
            </a:endParaRPr>
          </a:p>
          <a:p>
            <a:pPr marL="0" marR="0" indent="0" algn="ctr" defTabSz="914400" rtl="0" fontAlgn="auto" latinLnBrk="0" hangingPunct="0">
              <a:lnSpc>
                <a:spcPct val="100000"/>
              </a:lnSpc>
              <a:spcBef>
                <a:spcPts val="0"/>
              </a:spcBef>
              <a:spcAft>
                <a:spcPts val="0"/>
              </a:spcAft>
              <a:buClrTx/>
              <a:buSzTx/>
              <a:buFontTx/>
              <a:buNone/>
              <a:tabLst/>
            </a:pPr>
            <a:r>
              <a:rPr lang="en-US" altLang="zh-TW" sz="1200" b="1">
                <a:latin typeface="+mj-lt"/>
                <a:ea typeface="微軟正黑體" panose="020B0604030504040204" pitchFamily="34" charset="-120"/>
              </a:rPr>
              <a:t>(</a:t>
            </a:r>
            <a:r>
              <a:rPr lang="zh-TW" altLang="en-US" sz="1200" b="1">
                <a:latin typeface="+mj-lt"/>
                <a:ea typeface="微軟正黑體" panose="020B0604030504040204" pitchFamily="34" charset="-120"/>
              </a:rPr>
              <a:t>光碟</a:t>
            </a:r>
            <a:r>
              <a:rPr lang="en-US" altLang="zh-TW" sz="1200" b="1">
                <a:latin typeface="+mj-lt"/>
                <a:ea typeface="微軟正黑體" panose="020B0604030504040204" pitchFamily="34" charset="-120"/>
              </a:rPr>
              <a:t>)</a:t>
            </a:r>
            <a:endPar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16" name="文字方塊 15">
            <a:extLst>
              <a:ext uri="{FF2B5EF4-FFF2-40B4-BE49-F238E27FC236}">
                <a16:creationId xmlns:a16="http://schemas.microsoft.com/office/drawing/2014/main" id="{04B3379F-9C95-4415-9FA9-96D44254060B}"/>
              </a:ext>
            </a:extLst>
          </p:cNvPr>
          <p:cNvSpPr txBox="1"/>
          <p:nvPr/>
        </p:nvSpPr>
        <p:spPr>
          <a:xfrm>
            <a:off x="7631676" y="3147978"/>
            <a:ext cx="101763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異地或雲端</a:t>
            </a:r>
          </a:p>
        </p:txBody>
      </p:sp>
      <p:sp>
        <p:nvSpPr>
          <p:cNvPr id="17" name="文字方塊 16">
            <a:extLst>
              <a:ext uri="{FF2B5EF4-FFF2-40B4-BE49-F238E27FC236}">
                <a16:creationId xmlns:a16="http://schemas.microsoft.com/office/drawing/2014/main" id="{EF5123BE-97D3-4CDA-8EE2-E33A5EBDF7EA}"/>
              </a:ext>
            </a:extLst>
          </p:cNvPr>
          <p:cNvSpPr txBox="1"/>
          <p:nvPr/>
        </p:nvSpPr>
        <p:spPr>
          <a:xfrm>
            <a:off x="7157019" y="2058030"/>
            <a:ext cx="157530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altLang="zh-TW" sz="1200" b="1">
                <a:latin typeface="+mj-lt"/>
                <a:ea typeface="微軟正黑體" panose="020B0604030504040204" pitchFamily="34" charset="-120"/>
              </a:rPr>
              <a:t>QNAP</a:t>
            </a:r>
            <a:br>
              <a:rPr lang="en-US" altLang="zh-TW" sz="1200" b="1">
                <a:latin typeface="+mj-lt"/>
                <a:ea typeface="微軟正黑體" panose="020B0604030504040204" pitchFamily="34" charset="-120"/>
              </a:rPr>
            </a:br>
            <a:r>
              <a:rPr lang="en-US" altLang="zh-TW" sz="1200" b="1">
                <a:latin typeface="+mj-lt"/>
                <a:ea typeface="微軟正黑體" panose="020B0604030504040204" pitchFamily="34" charset="-120"/>
              </a:rPr>
              <a:t>Hybrid Backup Sync</a:t>
            </a:r>
            <a:endPar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標題 1"/>
          <p:cNvSpPr txBox="1">
            <a:spLocks noGrp="1"/>
          </p:cNvSpPr>
          <p:nvPr>
            <p:ph type="title"/>
          </p:nvPr>
        </p:nvSpPr>
        <p:spPr>
          <a:prstGeom prst="rect">
            <a:avLst/>
          </a:prstGeom>
        </p:spPr>
        <p:txBody>
          <a:bodyPr/>
          <a:lstStyle/>
          <a:p>
            <a:r>
              <a:rPr err="1">
                <a:latin typeface="+mj-lt"/>
              </a:rPr>
              <a:t>完整的</a:t>
            </a:r>
            <a:r>
              <a:rPr lang="zh-TW" altLang="en-US">
                <a:latin typeface="+mj-lt"/>
              </a:rPr>
              <a:t> </a:t>
            </a:r>
            <a:r>
              <a:rPr>
                <a:latin typeface="+mj-lt"/>
              </a:rPr>
              <a:t>API</a:t>
            </a:r>
            <a:r>
              <a:rPr lang="zh-TW" altLang="en-US">
                <a:latin typeface="+mj-lt"/>
              </a:rPr>
              <a:t> </a:t>
            </a:r>
            <a:r>
              <a:rPr err="1">
                <a:latin typeface="+mj-lt"/>
              </a:rPr>
              <a:t>支援</a:t>
            </a:r>
            <a:endParaRPr>
              <a:latin typeface="+mj-lt"/>
            </a:endParaRPr>
          </a:p>
        </p:txBody>
      </p:sp>
      <p:sp>
        <p:nvSpPr>
          <p:cNvPr id="152" name="文字版面配置區 2"/>
          <p:cNvSpPr txBox="1">
            <a:spLocks noGrp="1"/>
          </p:cNvSpPr>
          <p:nvPr>
            <p:ph type="body" idx="1"/>
          </p:nvPr>
        </p:nvSpPr>
        <p:spPr>
          <a:xfrm>
            <a:off x="877127" y="1878419"/>
            <a:ext cx="8036629" cy="2464234"/>
          </a:xfrm>
          <a:prstGeom prst="rect">
            <a:avLst/>
          </a:prstGeom>
        </p:spPr>
        <p:txBody>
          <a:bodyPr lIns="45719" rIns="45719" anchor="t">
            <a:normAutofit/>
          </a:bodyPr>
          <a:lstStyle/>
          <a:p>
            <a:pPr marL="285750" lvl="1" indent="-285750" defTabSz="416052">
              <a:lnSpc>
                <a:spcPct val="120000"/>
              </a:lnSpc>
              <a:spcBef>
                <a:spcPts val="0"/>
              </a:spcBef>
              <a:buClr>
                <a:srgbClr val="262626"/>
              </a:buClr>
              <a:buFont typeface="Arial" panose="020B0604020202020204" pitchFamily="34" charset="0"/>
              <a:buChar char="•"/>
              <a:defRPr sz="1547">
                <a:solidFill>
                  <a:srgbClr val="000000"/>
                </a:solidFill>
                <a:uFill>
                  <a:solidFill>
                    <a:srgbClr val="000000"/>
                  </a:solidFill>
                </a:uFill>
              </a:defRPr>
            </a:pPr>
            <a:r>
              <a:rPr sz="1700">
                <a:solidFill>
                  <a:srgbClr val="000000"/>
                </a:solidFill>
                <a:uFill>
                  <a:solidFill>
                    <a:srgbClr val="000000"/>
                  </a:solidFill>
                </a:uFill>
                <a:latin typeface="+mj-ea"/>
                <a:ea typeface="+mj-ea"/>
              </a:rPr>
              <a:t>NAS</a:t>
            </a:r>
            <a:r>
              <a:rPr lang="zh-TW" altLang="en-US" sz="1700">
                <a:solidFill>
                  <a:srgbClr val="000000"/>
                </a:solidFill>
                <a:uFill>
                  <a:solidFill>
                    <a:srgbClr val="000000"/>
                  </a:solidFill>
                </a:uFill>
                <a:latin typeface="+mj-ea"/>
                <a:ea typeface="+mj-ea"/>
              </a:rPr>
              <a:t> </a:t>
            </a:r>
            <a:r>
              <a:rPr sz="1700" err="1">
                <a:solidFill>
                  <a:srgbClr val="000000"/>
                </a:solidFill>
                <a:uFill>
                  <a:solidFill>
                    <a:srgbClr val="000000"/>
                  </a:solidFill>
                </a:uFill>
                <a:latin typeface="+mj-ea"/>
                <a:ea typeface="+mj-ea"/>
              </a:rPr>
              <a:t>系統管理</a:t>
            </a:r>
            <a:r>
              <a:rPr lang="zh-TW" altLang="en-US" sz="1700">
                <a:solidFill>
                  <a:srgbClr val="000000"/>
                </a:solidFill>
                <a:uFill>
                  <a:solidFill>
                    <a:srgbClr val="000000"/>
                  </a:solidFill>
                </a:uFill>
                <a:latin typeface="+mj-ea"/>
                <a:ea typeface="+mj-ea"/>
              </a:rPr>
              <a:t> </a:t>
            </a:r>
            <a:r>
              <a:rPr sz="1700">
                <a:solidFill>
                  <a:srgbClr val="000000"/>
                </a:solidFill>
                <a:uFill>
                  <a:solidFill>
                    <a:srgbClr val="000000"/>
                  </a:solidFill>
                </a:uFill>
                <a:latin typeface="+mj-ea"/>
                <a:ea typeface="+mj-ea"/>
              </a:rPr>
              <a:t>API</a:t>
            </a:r>
            <a:r>
              <a:rPr lang="zh-TW" altLang="en-US" sz="1700">
                <a:solidFill>
                  <a:srgbClr val="000000"/>
                </a:solidFill>
                <a:uFill>
                  <a:solidFill>
                    <a:srgbClr val="000000"/>
                  </a:solidFill>
                </a:uFill>
                <a:latin typeface="+mj-ea"/>
                <a:ea typeface="+mj-ea"/>
              </a:rPr>
              <a:t>。</a:t>
            </a:r>
            <a:endParaRPr sz="1700">
              <a:solidFill>
                <a:srgbClr val="000000"/>
              </a:solidFill>
              <a:uFill>
                <a:solidFill>
                  <a:srgbClr val="000000"/>
                </a:solidFill>
              </a:uFill>
              <a:latin typeface="+mj-ea"/>
              <a:ea typeface="+mj-ea"/>
            </a:endParaRPr>
          </a:p>
          <a:p>
            <a:pPr marL="285750" lvl="1" indent="-285750" defTabSz="416052">
              <a:lnSpc>
                <a:spcPct val="120000"/>
              </a:lnSpc>
              <a:spcBef>
                <a:spcPts val="0"/>
              </a:spcBef>
              <a:buClr>
                <a:srgbClr val="262626"/>
              </a:buClr>
              <a:buFont typeface="Arial" panose="020B0604020202020204" pitchFamily="34" charset="0"/>
              <a:buChar char="•"/>
              <a:defRPr sz="1547">
                <a:solidFill>
                  <a:srgbClr val="000000"/>
                </a:solidFill>
                <a:uFill>
                  <a:solidFill>
                    <a:srgbClr val="000000"/>
                  </a:solidFill>
                </a:uFill>
              </a:defRPr>
            </a:pPr>
            <a:r>
              <a:rPr lang="zh-TW" altLang="en-US" sz="1700">
                <a:solidFill>
                  <a:srgbClr val="000000"/>
                </a:solidFill>
                <a:uFill>
                  <a:solidFill>
                    <a:srgbClr val="000000"/>
                  </a:solidFill>
                </a:uFill>
                <a:latin typeface="+mj-ea"/>
                <a:ea typeface="+mj-ea"/>
              </a:rPr>
              <a:t>資料歸檔</a:t>
            </a:r>
            <a:r>
              <a:rPr lang="en-US" sz="1700">
                <a:solidFill>
                  <a:srgbClr val="000000"/>
                </a:solidFill>
                <a:uFill>
                  <a:solidFill>
                    <a:srgbClr val="000000"/>
                  </a:solidFill>
                </a:uFill>
                <a:latin typeface="+mj-ea"/>
                <a:ea typeface="+mj-ea"/>
              </a:rPr>
              <a:t>/</a:t>
            </a:r>
            <a:r>
              <a:rPr lang="zh-TW" altLang="en-US" sz="1700">
                <a:solidFill>
                  <a:srgbClr val="000000"/>
                </a:solidFill>
                <a:uFill>
                  <a:solidFill>
                    <a:srgbClr val="000000"/>
                  </a:solidFill>
                </a:uFill>
                <a:latin typeface="+mj-ea"/>
                <a:ea typeface="+mj-ea"/>
              </a:rPr>
              <a:t>取回等</a:t>
            </a:r>
            <a:r>
              <a:rPr sz="1700" err="1">
                <a:solidFill>
                  <a:srgbClr val="000000"/>
                </a:solidFill>
                <a:uFill>
                  <a:solidFill>
                    <a:srgbClr val="000000"/>
                  </a:solidFill>
                </a:uFill>
                <a:latin typeface="+mj-ea"/>
                <a:ea typeface="+mj-ea"/>
              </a:rPr>
              <a:t>操作管理</a:t>
            </a:r>
            <a:r>
              <a:rPr lang="zh-TW" altLang="en-US" sz="1700">
                <a:solidFill>
                  <a:srgbClr val="000000"/>
                </a:solidFill>
                <a:uFill>
                  <a:solidFill>
                    <a:srgbClr val="000000"/>
                  </a:solidFill>
                </a:uFill>
                <a:latin typeface="+mj-ea"/>
                <a:ea typeface="+mj-ea"/>
              </a:rPr>
              <a:t> </a:t>
            </a:r>
            <a:r>
              <a:rPr sz="1700">
                <a:solidFill>
                  <a:srgbClr val="000000"/>
                </a:solidFill>
                <a:uFill>
                  <a:solidFill>
                    <a:srgbClr val="000000"/>
                  </a:solidFill>
                </a:uFill>
                <a:latin typeface="+mj-ea"/>
                <a:ea typeface="+mj-ea"/>
              </a:rPr>
              <a:t>API</a:t>
            </a:r>
            <a:r>
              <a:rPr lang="zh-TW" altLang="en-US" sz="1700">
                <a:solidFill>
                  <a:srgbClr val="000000"/>
                </a:solidFill>
                <a:uFill>
                  <a:solidFill>
                    <a:srgbClr val="000000"/>
                  </a:solidFill>
                </a:uFill>
                <a:latin typeface="+mj-ea"/>
              </a:rPr>
              <a:t>。</a:t>
            </a:r>
            <a:endParaRPr lang="en-US" sz="1700">
              <a:solidFill>
                <a:srgbClr val="000000"/>
              </a:solidFill>
              <a:uFill>
                <a:solidFill>
                  <a:srgbClr val="000000"/>
                </a:solidFill>
              </a:uFill>
              <a:latin typeface="+mj-ea"/>
              <a:ea typeface="+mj-ea"/>
            </a:endParaRPr>
          </a:p>
          <a:p>
            <a:pPr marL="285750" lvl="1" indent="-285750" defTabSz="416052">
              <a:lnSpc>
                <a:spcPct val="120000"/>
              </a:lnSpc>
              <a:spcBef>
                <a:spcPts val="0"/>
              </a:spcBef>
              <a:buClr>
                <a:srgbClr val="262626"/>
              </a:buClr>
              <a:buFont typeface="Arial" panose="020B0604020202020204" pitchFamily="34" charset="0"/>
              <a:buChar char="•"/>
              <a:defRPr sz="1547">
                <a:solidFill>
                  <a:srgbClr val="000000"/>
                </a:solidFill>
                <a:uFill>
                  <a:solidFill>
                    <a:srgbClr val="000000"/>
                  </a:solidFill>
                </a:uFill>
              </a:defRPr>
            </a:pPr>
            <a:r>
              <a:rPr sz="1700" err="1">
                <a:solidFill>
                  <a:srgbClr val="000000"/>
                </a:solidFill>
                <a:uFill>
                  <a:solidFill>
                    <a:srgbClr val="000000"/>
                  </a:solidFill>
                </a:uFill>
                <a:latin typeface="+mj-ea"/>
                <a:ea typeface="+mj-ea"/>
              </a:rPr>
              <a:t>檔案</a:t>
            </a:r>
            <a:r>
              <a:rPr sz="1700">
                <a:solidFill>
                  <a:srgbClr val="000000"/>
                </a:solidFill>
                <a:uFill>
                  <a:solidFill>
                    <a:srgbClr val="000000"/>
                  </a:solidFill>
                </a:uFill>
                <a:latin typeface="+mj-ea"/>
                <a:ea typeface="+mj-ea"/>
              </a:rPr>
              <a:t>/</a:t>
            </a:r>
            <a:r>
              <a:rPr sz="1700" err="1">
                <a:solidFill>
                  <a:srgbClr val="000000"/>
                </a:solidFill>
                <a:uFill>
                  <a:solidFill>
                    <a:srgbClr val="000000"/>
                  </a:solidFill>
                </a:uFill>
                <a:latin typeface="+mj-ea"/>
                <a:ea typeface="+mj-ea"/>
              </a:rPr>
              <a:t>資料夾讀寫等</a:t>
            </a:r>
            <a:r>
              <a:rPr lang="zh-TW" altLang="en-US" sz="1700">
                <a:solidFill>
                  <a:srgbClr val="000000"/>
                </a:solidFill>
                <a:uFill>
                  <a:solidFill>
                    <a:srgbClr val="000000"/>
                  </a:solidFill>
                </a:uFill>
                <a:latin typeface="+mj-ea"/>
                <a:ea typeface="+mj-ea"/>
              </a:rPr>
              <a:t>操作 </a:t>
            </a:r>
            <a:r>
              <a:rPr lang="en-US" sz="1700">
                <a:solidFill>
                  <a:srgbClr val="000000"/>
                </a:solidFill>
                <a:uFill>
                  <a:solidFill>
                    <a:srgbClr val="000000"/>
                  </a:solidFill>
                </a:uFill>
                <a:latin typeface="+mj-ea"/>
                <a:ea typeface="+mj-ea"/>
              </a:rPr>
              <a:t>API</a:t>
            </a:r>
            <a:r>
              <a:rPr lang="zh-TW" altLang="en-US" sz="1700">
                <a:solidFill>
                  <a:srgbClr val="000000"/>
                </a:solidFill>
                <a:uFill>
                  <a:solidFill>
                    <a:srgbClr val="000000"/>
                  </a:solidFill>
                </a:uFill>
                <a:latin typeface="+mj-ea"/>
              </a:rPr>
              <a:t>。</a:t>
            </a:r>
            <a:endParaRPr sz="1700">
              <a:solidFill>
                <a:srgbClr val="000000"/>
              </a:solidFill>
              <a:uFill>
                <a:solidFill>
                  <a:srgbClr val="000000"/>
                </a:solidFill>
              </a:uFill>
              <a:latin typeface="+mj-ea"/>
              <a:ea typeface="+mj-ea"/>
            </a:endParaRPr>
          </a:p>
          <a:p>
            <a:pPr marL="285750" lvl="1" indent="-285750" defTabSz="416052">
              <a:lnSpc>
                <a:spcPct val="120000"/>
              </a:lnSpc>
              <a:spcBef>
                <a:spcPts val="0"/>
              </a:spcBef>
              <a:buClr>
                <a:srgbClr val="262626"/>
              </a:buClr>
              <a:buFont typeface="Arial" panose="020B0604020202020204" pitchFamily="34" charset="0"/>
              <a:buChar char="•"/>
              <a:defRPr sz="1547">
                <a:solidFill>
                  <a:srgbClr val="000000"/>
                </a:solidFill>
                <a:uFill>
                  <a:solidFill>
                    <a:srgbClr val="000000"/>
                  </a:solidFill>
                </a:uFill>
              </a:defRPr>
            </a:pPr>
            <a:r>
              <a:rPr sz="1700" err="1">
                <a:solidFill>
                  <a:srgbClr val="000000"/>
                </a:solidFill>
                <a:uFill>
                  <a:solidFill>
                    <a:srgbClr val="000000"/>
                  </a:solidFill>
                </a:uFill>
                <a:latin typeface="+mj-ea"/>
                <a:ea typeface="+mj-ea"/>
              </a:rPr>
              <a:t>資料歸檔檔案系統</a:t>
            </a:r>
            <a:r>
              <a:rPr lang="zh-TW" altLang="en-US" sz="1700">
                <a:solidFill>
                  <a:srgbClr val="000000"/>
                </a:solidFill>
                <a:uFill>
                  <a:solidFill>
                    <a:srgbClr val="000000"/>
                  </a:solidFill>
                </a:uFill>
                <a:latin typeface="+mj-ea"/>
                <a:ea typeface="+mj-ea"/>
              </a:rPr>
              <a:t> </a:t>
            </a:r>
            <a:r>
              <a:rPr lang="en-US" sz="1700">
                <a:solidFill>
                  <a:srgbClr val="000000"/>
                </a:solidFill>
                <a:uFill>
                  <a:solidFill>
                    <a:srgbClr val="000000"/>
                  </a:solidFill>
                </a:uFill>
                <a:latin typeface="+mj-ea"/>
                <a:ea typeface="+mj-ea"/>
              </a:rPr>
              <a:t>(Data</a:t>
            </a:r>
            <a:r>
              <a:rPr lang="en-US" altLang="zh-TW" sz="1700">
                <a:solidFill>
                  <a:srgbClr val="000000"/>
                </a:solidFill>
                <a:uFill>
                  <a:solidFill>
                    <a:srgbClr val="000000"/>
                  </a:solidFill>
                </a:uFill>
                <a:latin typeface="+mj-ea"/>
                <a:ea typeface="+mj-ea"/>
              </a:rPr>
              <a:t> </a:t>
            </a:r>
            <a:r>
              <a:rPr lang="en-US" sz="1700">
                <a:solidFill>
                  <a:srgbClr val="000000"/>
                </a:solidFill>
                <a:uFill>
                  <a:solidFill>
                    <a:srgbClr val="000000"/>
                  </a:solidFill>
                </a:uFill>
                <a:latin typeface="+mj-ea"/>
                <a:ea typeface="+mj-ea"/>
              </a:rPr>
              <a:t>Archival</a:t>
            </a:r>
            <a:r>
              <a:rPr lang="en-US" altLang="zh-TW" sz="1700">
                <a:solidFill>
                  <a:srgbClr val="000000"/>
                </a:solidFill>
                <a:uFill>
                  <a:solidFill>
                    <a:srgbClr val="000000"/>
                  </a:solidFill>
                </a:uFill>
                <a:latin typeface="+mj-ea"/>
                <a:ea typeface="+mj-ea"/>
              </a:rPr>
              <a:t> </a:t>
            </a:r>
            <a:r>
              <a:rPr lang="en-US" sz="1700">
                <a:solidFill>
                  <a:srgbClr val="000000"/>
                </a:solidFill>
                <a:uFill>
                  <a:solidFill>
                    <a:srgbClr val="000000"/>
                  </a:solidFill>
                </a:uFill>
                <a:latin typeface="+mj-ea"/>
                <a:ea typeface="+mj-ea"/>
              </a:rPr>
              <a:t>File</a:t>
            </a:r>
            <a:r>
              <a:rPr lang="en-US" altLang="zh-TW" sz="1700">
                <a:solidFill>
                  <a:srgbClr val="000000"/>
                </a:solidFill>
                <a:uFill>
                  <a:solidFill>
                    <a:srgbClr val="000000"/>
                  </a:solidFill>
                </a:uFill>
                <a:latin typeface="+mj-ea"/>
                <a:ea typeface="+mj-ea"/>
              </a:rPr>
              <a:t> </a:t>
            </a:r>
            <a:r>
              <a:rPr lang="en-US" sz="1700">
                <a:solidFill>
                  <a:srgbClr val="000000"/>
                </a:solidFill>
                <a:uFill>
                  <a:solidFill>
                    <a:srgbClr val="000000"/>
                  </a:solidFill>
                </a:uFill>
                <a:latin typeface="+mj-ea"/>
                <a:ea typeface="+mj-ea"/>
              </a:rPr>
              <a:t>System, </a:t>
            </a:r>
            <a:r>
              <a:rPr sz="1700">
                <a:solidFill>
                  <a:srgbClr val="000000"/>
                </a:solidFill>
                <a:uFill>
                  <a:solidFill>
                    <a:srgbClr val="000000"/>
                  </a:solidFill>
                </a:uFill>
                <a:latin typeface="+mj-ea"/>
                <a:ea typeface="+mj-ea"/>
              </a:rPr>
              <a:t>DAFS)</a:t>
            </a:r>
            <a:r>
              <a:rPr lang="zh-TW" altLang="en-US" sz="1700">
                <a:solidFill>
                  <a:srgbClr val="000000"/>
                </a:solidFill>
                <a:uFill>
                  <a:solidFill>
                    <a:srgbClr val="000000"/>
                  </a:solidFill>
                </a:uFill>
                <a:latin typeface="+mj-ea"/>
                <a:ea typeface="+mj-ea"/>
              </a:rPr>
              <a:t> 管理 </a:t>
            </a:r>
            <a:r>
              <a:rPr lang="af-ZA" sz="1700">
                <a:solidFill>
                  <a:srgbClr val="000000"/>
                </a:solidFill>
                <a:uFill>
                  <a:solidFill>
                    <a:srgbClr val="000000"/>
                  </a:solidFill>
                </a:uFill>
                <a:latin typeface="+mj-ea"/>
                <a:ea typeface="+mj-ea"/>
              </a:rPr>
              <a:t>API</a:t>
            </a:r>
            <a:r>
              <a:rPr lang="zh-TW" altLang="en-US" sz="1700">
                <a:solidFill>
                  <a:srgbClr val="000000"/>
                </a:solidFill>
                <a:uFill>
                  <a:solidFill>
                    <a:srgbClr val="000000"/>
                  </a:solidFill>
                </a:uFill>
                <a:latin typeface="+mj-ea"/>
              </a:rPr>
              <a:t>。</a:t>
            </a:r>
            <a:endParaRPr sz="1700">
              <a:solidFill>
                <a:srgbClr val="000000"/>
              </a:solidFill>
              <a:uFill>
                <a:solidFill>
                  <a:srgbClr val="000000"/>
                </a:solidFill>
              </a:uFill>
              <a:latin typeface="+mj-ea"/>
              <a:ea typeface="+mj-ea"/>
            </a:endParaRPr>
          </a:p>
          <a:p>
            <a:pPr marL="285750" lvl="1" indent="-285750" defTabSz="416052">
              <a:lnSpc>
                <a:spcPct val="120000"/>
              </a:lnSpc>
              <a:spcBef>
                <a:spcPts val="0"/>
              </a:spcBef>
              <a:buClr>
                <a:srgbClr val="262626"/>
              </a:buClr>
              <a:buFont typeface="Arial" panose="020B0604020202020204" pitchFamily="34" charset="0"/>
              <a:buChar char="•"/>
              <a:defRPr sz="1547">
                <a:solidFill>
                  <a:srgbClr val="000000"/>
                </a:solidFill>
                <a:uFill>
                  <a:solidFill>
                    <a:srgbClr val="000000"/>
                  </a:solidFill>
                </a:uFill>
              </a:defRPr>
            </a:pPr>
            <a:r>
              <a:rPr sz="1700">
                <a:solidFill>
                  <a:srgbClr val="000000"/>
                </a:solidFill>
                <a:uFill>
                  <a:solidFill>
                    <a:srgbClr val="000000"/>
                  </a:solidFill>
                </a:uFill>
                <a:latin typeface="+mj-ea"/>
                <a:ea typeface="+mj-ea"/>
              </a:rPr>
              <a:t>freeze-ray</a:t>
            </a:r>
            <a:r>
              <a:rPr lang="zh-TW" altLang="en-US" sz="1700">
                <a:solidFill>
                  <a:srgbClr val="000000"/>
                </a:solidFill>
                <a:uFill>
                  <a:solidFill>
                    <a:srgbClr val="000000"/>
                  </a:solidFill>
                </a:uFill>
                <a:latin typeface="+mj-ea"/>
                <a:ea typeface="+mj-ea"/>
              </a:rPr>
              <a:t> </a:t>
            </a:r>
            <a:r>
              <a:rPr sz="1700" err="1">
                <a:solidFill>
                  <a:srgbClr val="000000"/>
                </a:solidFill>
                <a:uFill>
                  <a:solidFill>
                    <a:srgbClr val="000000"/>
                  </a:solidFill>
                </a:uFill>
                <a:latin typeface="+mj-ea"/>
                <a:ea typeface="+mj-ea"/>
              </a:rPr>
              <a:t>系統和歸檔匣管理</a:t>
            </a:r>
            <a:r>
              <a:rPr lang="zh-TW" altLang="en-US" sz="1700">
                <a:solidFill>
                  <a:srgbClr val="000000"/>
                </a:solidFill>
                <a:uFill>
                  <a:solidFill>
                    <a:srgbClr val="000000"/>
                  </a:solidFill>
                </a:uFill>
                <a:latin typeface="+mj-ea"/>
                <a:ea typeface="+mj-ea"/>
              </a:rPr>
              <a:t> </a:t>
            </a:r>
            <a:r>
              <a:rPr sz="1700">
                <a:solidFill>
                  <a:srgbClr val="000000"/>
                </a:solidFill>
                <a:uFill>
                  <a:solidFill>
                    <a:srgbClr val="000000"/>
                  </a:solidFill>
                </a:uFill>
                <a:latin typeface="+mj-ea"/>
                <a:ea typeface="+mj-ea"/>
              </a:rPr>
              <a:t>API</a:t>
            </a:r>
            <a:r>
              <a:rPr lang="zh-TW" altLang="en-US" sz="1700">
                <a:solidFill>
                  <a:srgbClr val="000000"/>
                </a:solidFill>
                <a:uFill>
                  <a:solidFill>
                    <a:srgbClr val="000000"/>
                  </a:solidFill>
                </a:uFill>
                <a:latin typeface="+mj-ea"/>
              </a:rPr>
              <a:t>。</a:t>
            </a:r>
          </a:p>
        </p:txBody>
      </p:sp>
      <p:sp>
        <p:nvSpPr>
          <p:cNvPr id="6" name="矩形 5">
            <a:extLst>
              <a:ext uri="{FF2B5EF4-FFF2-40B4-BE49-F238E27FC236}">
                <a16:creationId xmlns:a16="http://schemas.microsoft.com/office/drawing/2014/main" id="{4AC38078-984E-4CEA-863D-AD55E8D5F3F2}"/>
              </a:ext>
            </a:extLst>
          </p:cNvPr>
          <p:cNvSpPr/>
          <p:nvPr/>
        </p:nvSpPr>
        <p:spPr>
          <a:xfrm>
            <a:off x="877128" y="1063295"/>
            <a:ext cx="7366820" cy="565797"/>
          </a:xfrm>
          <a:prstGeom prst="rect">
            <a:avLst/>
          </a:prstGeom>
          <a:gradFill>
            <a:gsLst>
              <a:gs pos="0">
                <a:schemeClr val="accent4">
                  <a:lumMod val="20000"/>
                  <a:lumOff val="80000"/>
                  <a:alpha val="90000"/>
                </a:schemeClr>
              </a:gs>
              <a:gs pos="80000">
                <a:srgbClr val="7030A0"/>
              </a:gs>
              <a:gs pos="20000">
                <a:srgbClr val="7030A0"/>
              </a:gs>
              <a:gs pos="100000">
                <a:schemeClr val="accent4">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a:p>
        </p:txBody>
      </p:sp>
      <p:sp>
        <p:nvSpPr>
          <p:cNvPr id="7" name="一般的歸檔解決方案">
            <a:extLst>
              <a:ext uri="{FF2B5EF4-FFF2-40B4-BE49-F238E27FC236}">
                <a16:creationId xmlns:a16="http://schemas.microsoft.com/office/drawing/2014/main" id="{74C8B720-5E2F-4A46-88F9-E925A902295F}"/>
              </a:ext>
            </a:extLst>
          </p:cNvPr>
          <p:cNvSpPr txBox="1"/>
          <p:nvPr/>
        </p:nvSpPr>
        <p:spPr>
          <a:xfrm>
            <a:off x="877129" y="1098802"/>
            <a:ext cx="7366820" cy="4616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800"/>
            </a:lvl1pPr>
          </a:lstStyle>
          <a:p>
            <a:pPr algn="ctr"/>
            <a:r>
              <a:rPr lang="zh-TW" altLang="en-US" sz="2400" b="1">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建立強勁企業級儲存生態體系</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53"/>
          <p:cNvSpPr txBox="1">
            <a:spLocks noGrp="1"/>
          </p:cNvSpPr>
          <p:nvPr>
            <p:ph type="title"/>
          </p:nvPr>
        </p:nvSpPr>
        <p:spPr>
          <a:xfrm>
            <a:off x="230242" y="0"/>
            <a:ext cx="8683516" cy="740229"/>
          </a:xfrm>
          <a:prstGeom prst="rect">
            <a:avLst/>
          </a:prstGeom>
        </p:spPr>
        <p:txBody>
          <a:bodyPr lIns="91424" tIns="91424" rIns="91424" bIns="91424" anchor="ctr"/>
          <a:lstStyle>
            <a:lvl1pPr defTabSz="786384">
              <a:defRPr sz="2752"/>
            </a:lvl1pPr>
          </a:lstStyle>
          <a:p>
            <a:r>
              <a:rPr sz="3200" err="1">
                <a:latin typeface="+mj-lt"/>
              </a:rPr>
              <a:t>先進的資料歸檔檔案系統</a:t>
            </a:r>
            <a:endParaRPr sz="3200">
              <a:latin typeface="+mj-lt"/>
            </a:endParaRPr>
          </a:p>
        </p:txBody>
      </p:sp>
      <p:sp>
        <p:nvSpPr>
          <p:cNvPr id="174" name="QNAP針對冷資料儲存量身打造…"/>
          <p:cNvSpPr txBox="1"/>
          <p:nvPr/>
        </p:nvSpPr>
        <p:spPr>
          <a:xfrm>
            <a:off x="4822113" y="1502355"/>
            <a:ext cx="3960551" cy="7201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defTabSz="457200">
              <a:lnSpc>
                <a:spcPct val="120000"/>
              </a:lnSpc>
              <a:defRPr sz="1800"/>
            </a:pPr>
            <a:r>
              <a:rPr sz="1700" b="1" err="1">
                <a:solidFill>
                  <a:schemeClr val="accent6">
                    <a:lumMod val="75000"/>
                  </a:schemeClr>
                </a:solidFill>
                <a:uFill>
                  <a:solidFill>
                    <a:srgbClr val="000000"/>
                  </a:solidFill>
                </a:uFill>
                <a:latin typeface="+mj-lt"/>
                <a:ea typeface="微軟正黑體" panose="020B0604030504040204" pitchFamily="34" charset="-120"/>
                <a:cs typeface="+mj-cs"/>
              </a:rPr>
              <a:t>QNAP針對冷資料儲存量身打造先進的DAFS資料歸檔檔案系統</a:t>
            </a:r>
            <a:endParaRPr sz="1700" b="1">
              <a:solidFill>
                <a:schemeClr val="accent6">
                  <a:lumMod val="75000"/>
                </a:schemeClr>
              </a:solidFill>
              <a:uFill>
                <a:solidFill>
                  <a:srgbClr val="000000"/>
                </a:solidFill>
              </a:uFill>
              <a:latin typeface="+mj-lt"/>
              <a:ea typeface="微軟正黑體" panose="020B0604030504040204" pitchFamily="34" charset="-120"/>
              <a:cs typeface="+mj-cs"/>
            </a:endParaRPr>
          </a:p>
        </p:txBody>
      </p:sp>
      <p:sp>
        <p:nvSpPr>
          <p:cNvPr id="175" name="一般的歸檔解決方案"/>
          <p:cNvSpPr txBox="1"/>
          <p:nvPr/>
        </p:nvSpPr>
        <p:spPr>
          <a:xfrm>
            <a:off x="435077" y="1659321"/>
            <a:ext cx="3937819" cy="40626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800"/>
            </a:lvl1pPr>
          </a:lstStyle>
          <a:p>
            <a:pPr algn="ctr" defTabSz="457200">
              <a:lnSpc>
                <a:spcPct val="120000"/>
              </a:lnSpc>
            </a:pPr>
            <a:r>
              <a:rPr sz="1700" b="1" err="1">
                <a:uFill>
                  <a:solidFill>
                    <a:srgbClr val="000000"/>
                  </a:solidFill>
                </a:uFill>
                <a:latin typeface="+mj-lt"/>
                <a:ea typeface="微軟正黑體" panose="020B0604030504040204" pitchFamily="34" charset="-120"/>
                <a:cs typeface="+mj-cs"/>
                <a:sym typeface="Arial"/>
              </a:rPr>
              <a:t>一般的歸檔解決方案</a:t>
            </a:r>
            <a:endParaRPr sz="1700" b="1">
              <a:uFill>
                <a:solidFill>
                  <a:srgbClr val="000000"/>
                </a:solidFill>
              </a:uFill>
              <a:latin typeface="+mj-lt"/>
              <a:ea typeface="微軟正黑體" panose="020B0604030504040204" pitchFamily="34" charset="-120"/>
              <a:cs typeface="+mj-cs"/>
              <a:sym typeface="Arial"/>
            </a:endParaRPr>
          </a:p>
        </p:txBody>
      </p:sp>
      <p:pic>
        <p:nvPicPr>
          <p:cNvPr id="3" name="圖片 2">
            <a:extLst>
              <a:ext uri="{FF2B5EF4-FFF2-40B4-BE49-F238E27FC236}">
                <a16:creationId xmlns:a16="http://schemas.microsoft.com/office/drawing/2014/main" id="{0DFD707D-5907-4DF6-9706-7AF8D497FA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212" y="2042404"/>
            <a:ext cx="8443452" cy="2417180"/>
          </a:xfrm>
          <a:prstGeom prst="rect">
            <a:avLst/>
          </a:prstGeom>
        </p:spPr>
      </p:pic>
      <p:sp>
        <p:nvSpPr>
          <p:cNvPr id="16" name="文字方塊 15">
            <a:extLst>
              <a:ext uri="{FF2B5EF4-FFF2-40B4-BE49-F238E27FC236}">
                <a16:creationId xmlns:a16="http://schemas.microsoft.com/office/drawing/2014/main" id="{9D528CF4-CB25-44BC-BA9C-C8FB566171DC}"/>
              </a:ext>
            </a:extLst>
          </p:cNvPr>
          <p:cNvSpPr txBox="1"/>
          <p:nvPr/>
        </p:nvSpPr>
        <p:spPr>
          <a:xfrm>
            <a:off x="3289489" y="2963777"/>
            <a:ext cx="47194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人力</a:t>
            </a:r>
          </a:p>
        </p:txBody>
      </p:sp>
      <p:sp>
        <p:nvSpPr>
          <p:cNvPr id="17" name="文字方塊 16">
            <a:extLst>
              <a:ext uri="{FF2B5EF4-FFF2-40B4-BE49-F238E27FC236}">
                <a16:creationId xmlns:a16="http://schemas.microsoft.com/office/drawing/2014/main" id="{2D713178-890B-475A-8318-269AE7BB92B6}"/>
              </a:ext>
            </a:extLst>
          </p:cNvPr>
          <p:cNvSpPr txBox="1"/>
          <p:nvPr/>
        </p:nvSpPr>
        <p:spPr>
          <a:xfrm>
            <a:off x="3505181" y="3490097"/>
            <a:ext cx="847434"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磁帶 </a:t>
            </a:r>
            <a:r>
              <a:rPr kumimoji="0" lang="en-US" altLang="zh-TW" sz="1200" b="1" i="0" u="none" strike="noStrike" cap="none" spc="0" normalizeH="0" baseline="0">
                <a:ln>
                  <a:noFill/>
                </a:ln>
                <a:solidFill>
                  <a:srgbClr val="000000"/>
                </a:solidFill>
                <a:effectLst/>
                <a:uFillTx/>
                <a:latin typeface="+mj-lt"/>
                <a:ea typeface="微軟正黑體" panose="020B0604030504040204" pitchFamily="34" charset="-120"/>
                <a:sym typeface="Calibri"/>
              </a:rPr>
              <a:t>/</a:t>
            </a: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 光碟歸檔匣</a:t>
            </a:r>
          </a:p>
        </p:txBody>
      </p:sp>
      <p:sp>
        <p:nvSpPr>
          <p:cNvPr id="18" name="文字方塊 17">
            <a:extLst>
              <a:ext uri="{FF2B5EF4-FFF2-40B4-BE49-F238E27FC236}">
                <a16:creationId xmlns:a16="http://schemas.microsoft.com/office/drawing/2014/main" id="{C4363F61-1CC7-4B43-94BD-77E2406D4C19}"/>
              </a:ext>
            </a:extLst>
          </p:cNvPr>
          <p:cNvSpPr txBox="1"/>
          <p:nvPr/>
        </p:nvSpPr>
        <p:spPr>
          <a:xfrm>
            <a:off x="1283708" y="4129183"/>
            <a:ext cx="47194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浪費</a:t>
            </a:r>
          </a:p>
        </p:txBody>
      </p:sp>
      <p:sp>
        <p:nvSpPr>
          <p:cNvPr id="19" name="文字方塊 18">
            <a:extLst>
              <a:ext uri="{FF2B5EF4-FFF2-40B4-BE49-F238E27FC236}">
                <a16:creationId xmlns:a16="http://schemas.microsoft.com/office/drawing/2014/main" id="{D5D6AEA5-1DD1-4970-8EC8-F899843DC6EF}"/>
              </a:ext>
            </a:extLst>
          </p:cNvPr>
          <p:cNvSpPr txBox="1"/>
          <p:nvPr/>
        </p:nvSpPr>
        <p:spPr>
          <a:xfrm>
            <a:off x="8178961" y="3102275"/>
            <a:ext cx="47194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檔案</a:t>
            </a:r>
          </a:p>
        </p:txBody>
      </p:sp>
      <p:sp>
        <p:nvSpPr>
          <p:cNvPr id="20" name="文字方塊 19">
            <a:extLst>
              <a:ext uri="{FF2B5EF4-FFF2-40B4-BE49-F238E27FC236}">
                <a16:creationId xmlns:a16="http://schemas.microsoft.com/office/drawing/2014/main" id="{F0EDDE70-569B-4715-B8D8-B545804D5F23}"/>
              </a:ext>
            </a:extLst>
          </p:cNvPr>
          <p:cNvSpPr txBox="1"/>
          <p:nvPr/>
        </p:nvSpPr>
        <p:spPr>
          <a:xfrm>
            <a:off x="8146076" y="3411162"/>
            <a:ext cx="53771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TW" sz="1200" b="1" i="0" u="none" strike="noStrike" cap="none" spc="0" normalizeH="0" baseline="0">
                <a:ln>
                  <a:noFill/>
                </a:ln>
                <a:solidFill>
                  <a:srgbClr val="000000"/>
                </a:solidFill>
                <a:effectLst/>
                <a:uFillTx/>
                <a:latin typeface="+mj-lt"/>
                <a:ea typeface="微軟正黑體" panose="020B0604030504040204" pitchFamily="34" charset="-120"/>
                <a:sym typeface="Calibri"/>
              </a:rPr>
              <a:t>DAFS</a:t>
            </a:r>
            <a:endPar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21" name="文字方塊 20">
            <a:extLst>
              <a:ext uri="{FF2B5EF4-FFF2-40B4-BE49-F238E27FC236}">
                <a16:creationId xmlns:a16="http://schemas.microsoft.com/office/drawing/2014/main" id="{FD458F86-06DE-4D26-A0FD-C8CB308B18DA}"/>
              </a:ext>
            </a:extLst>
          </p:cNvPr>
          <p:cNvSpPr txBox="1"/>
          <p:nvPr/>
        </p:nvSpPr>
        <p:spPr>
          <a:xfrm>
            <a:off x="8047205" y="3834202"/>
            <a:ext cx="73545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磁帶 </a:t>
            </a:r>
            <a:r>
              <a:rPr kumimoji="0" lang="en-US" altLang="zh-TW" sz="1200" b="1" i="0" u="none" strike="noStrike" cap="none" spc="0" normalizeH="0" baseline="0">
                <a:ln>
                  <a:noFill/>
                </a:ln>
                <a:solidFill>
                  <a:srgbClr val="000000"/>
                </a:solidFill>
                <a:effectLst/>
                <a:uFillTx/>
                <a:latin typeface="+mj-lt"/>
                <a:ea typeface="微軟正黑體" panose="020B0604030504040204" pitchFamily="34" charset="-120"/>
                <a:sym typeface="Calibri"/>
              </a:rPr>
              <a:t>/</a:t>
            </a: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 光碟歸檔匣</a:t>
            </a:r>
          </a:p>
        </p:txBody>
      </p:sp>
      <p:sp>
        <p:nvSpPr>
          <p:cNvPr id="23" name="Rectangle 10">
            <a:extLst>
              <a:ext uri="{FF2B5EF4-FFF2-40B4-BE49-F238E27FC236}">
                <a16:creationId xmlns:a16="http://schemas.microsoft.com/office/drawing/2014/main" id="{FDA9EB37-B06F-4F10-B94D-9913F2974098}"/>
              </a:ext>
            </a:extLst>
          </p:cNvPr>
          <p:cNvSpPr/>
          <p:nvPr/>
        </p:nvSpPr>
        <p:spPr>
          <a:xfrm>
            <a:off x="375386" y="927197"/>
            <a:ext cx="8538372" cy="377026"/>
          </a:xfrm>
          <a:prstGeom prst="rect">
            <a:avLst/>
          </a:prstGeom>
          <a:noFill/>
        </p:spPr>
        <p:txBody>
          <a:bodyPr wrap="square" lIns="68580" tIns="34290" rIns="68580" bIns="34290" anchor="t">
            <a:spAutoFit/>
          </a:bodyPr>
          <a:lstStyle/>
          <a:p>
            <a:pPr algn="ctr" defTabSz="457200" hangingPunct="1"/>
            <a:r>
              <a:rPr lang="en-US" sz="2000" b="1" kern="1200">
                <a:solidFill>
                  <a:prstClr val="white"/>
                </a:solidFill>
                <a:latin typeface="+mj-lt"/>
                <a:ea typeface="微軟正黑體" panose="020B0604030504040204" pitchFamily="34" charset="-120"/>
                <a:cs typeface="+mn-cs"/>
              </a:rPr>
              <a:t>WORM</a:t>
            </a:r>
            <a:r>
              <a:rPr lang="en-US" altLang="zh-TW" sz="2000" b="1" kern="1200">
                <a:solidFill>
                  <a:prstClr val="white"/>
                </a:solidFill>
                <a:latin typeface="+mj-lt"/>
                <a:ea typeface="微軟正黑體" panose="020B0604030504040204" pitchFamily="34" charset="-120"/>
                <a:cs typeface="+mn-cs"/>
              </a:rPr>
              <a:t> (Write-Once, Read-Many) </a:t>
            </a:r>
            <a:r>
              <a:rPr lang="zh-TW" altLang="en-US" sz="2000" b="1" kern="1200">
                <a:solidFill>
                  <a:prstClr val="white"/>
                </a:solidFill>
                <a:latin typeface="+mj-lt"/>
                <a:ea typeface="微軟正黑體" panose="020B0604030504040204" pitchFamily="34" charset="-120"/>
                <a:cs typeface="+mn-cs"/>
              </a:rPr>
              <a:t>刻寫</a:t>
            </a:r>
            <a:endParaRPr lang="en-US" sz="2000" b="1" kern="1200">
              <a:solidFill>
                <a:prstClr val="white"/>
              </a:solidFill>
              <a:latin typeface="+mj-lt"/>
              <a:ea typeface="微軟正黑體" panose="020B0604030504040204" pitchFamily="34" charset="-120"/>
              <a:cs typeface="+mn-cs"/>
            </a:endParaRPr>
          </a:p>
        </p:txBody>
      </p:sp>
      <p:sp>
        <p:nvSpPr>
          <p:cNvPr id="26" name="矩形 25">
            <a:extLst>
              <a:ext uri="{FF2B5EF4-FFF2-40B4-BE49-F238E27FC236}">
                <a16:creationId xmlns:a16="http://schemas.microsoft.com/office/drawing/2014/main" id="{A56F91A2-CFB1-4241-873D-87C2BB9838B8}"/>
              </a:ext>
            </a:extLst>
          </p:cNvPr>
          <p:cNvSpPr/>
          <p:nvPr/>
        </p:nvSpPr>
        <p:spPr>
          <a:xfrm>
            <a:off x="1415844" y="871910"/>
            <a:ext cx="7366820" cy="565797"/>
          </a:xfrm>
          <a:prstGeom prst="rect">
            <a:avLst/>
          </a:prstGeom>
          <a:gradFill>
            <a:gsLst>
              <a:gs pos="0">
                <a:schemeClr val="accent3">
                  <a:lumMod val="20000"/>
                  <a:lumOff val="80000"/>
                </a:schemeClr>
              </a:gs>
              <a:gs pos="80000">
                <a:srgbClr val="00B050"/>
              </a:gs>
              <a:gs pos="20000">
                <a:srgbClr val="00B050"/>
              </a:gs>
              <a:gs pos="100000">
                <a:schemeClr val="accent3">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TW"/>
          </a:p>
        </p:txBody>
      </p:sp>
      <p:sp>
        <p:nvSpPr>
          <p:cNvPr id="27" name="一般的歸檔解決方案">
            <a:extLst>
              <a:ext uri="{FF2B5EF4-FFF2-40B4-BE49-F238E27FC236}">
                <a16:creationId xmlns:a16="http://schemas.microsoft.com/office/drawing/2014/main" id="{7FABA1E3-1D11-468A-B9DD-0544F4D2970A}"/>
              </a:ext>
            </a:extLst>
          </p:cNvPr>
          <p:cNvSpPr txBox="1"/>
          <p:nvPr/>
        </p:nvSpPr>
        <p:spPr>
          <a:xfrm>
            <a:off x="1415845" y="907417"/>
            <a:ext cx="7366820" cy="5355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800"/>
            </a:lvl1pPr>
          </a:lstStyle>
          <a:p>
            <a:pPr algn="ctr" defTabSz="457200">
              <a:lnSpc>
                <a:spcPct val="120000"/>
              </a:lnSpc>
            </a:pPr>
            <a:r>
              <a:rPr lang="zh-TW" altLang="en-US" sz="2400" b="1">
                <a:solidFill>
                  <a:schemeClr val="bg1"/>
                </a:solidFill>
                <a:effectLst>
                  <a:outerShdw blurRad="38100" dist="38100" dir="2700000" algn="tl">
                    <a:srgbClr val="000000">
                      <a:alpha val="43137"/>
                    </a:srgbClr>
                  </a:outerShdw>
                </a:effectLst>
                <a:uFill>
                  <a:solidFill>
                    <a:srgbClr val="000000"/>
                  </a:solidFill>
                </a:uFill>
                <a:latin typeface="+mj-lt"/>
                <a:ea typeface="微軟正黑體" panose="020B0604030504040204" pitchFamily="34" charset="-120"/>
                <a:cs typeface="+mj-cs"/>
                <a:sym typeface="Arial"/>
              </a:rPr>
              <a:t>高解析度來源 </a:t>
            </a:r>
            <a:r>
              <a:rPr lang="en-US" altLang="zh-TW" sz="2400" b="1">
                <a:solidFill>
                  <a:schemeClr val="bg1"/>
                </a:solidFill>
                <a:effectLst>
                  <a:outerShdw blurRad="38100" dist="38100" dir="2700000" algn="tl">
                    <a:srgbClr val="000000">
                      <a:alpha val="43137"/>
                    </a:srgbClr>
                  </a:outerShdw>
                </a:effectLst>
                <a:uFill>
                  <a:solidFill>
                    <a:srgbClr val="000000"/>
                  </a:solidFill>
                </a:uFill>
                <a:latin typeface="+mj-lt"/>
                <a:ea typeface="微軟正黑體" panose="020B0604030504040204" pitchFamily="34" charset="-120"/>
                <a:cs typeface="+mj-cs"/>
                <a:sym typeface="Arial"/>
              </a:rPr>
              <a:t>/</a:t>
            </a:r>
            <a:r>
              <a:rPr lang="zh-TW" altLang="en-US" sz="2400" b="1">
                <a:solidFill>
                  <a:schemeClr val="bg1"/>
                </a:solidFill>
                <a:effectLst>
                  <a:outerShdw blurRad="38100" dist="38100" dir="2700000" algn="tl">
                    <a:srgbClr val="000000">
                      <a:alpha val="43137"/>
                    </a:srgbClr>
                  </a:outerShdw>
                </a:effectLst>
                <a:uFill>
                  <a:solidFill>
                    <a:srgbClr val="000000"/>
                  </a:solidFill>
                </a:uFill>
                <a:latin typeface="+mj-lt"/>
                <a:ea typeface="微軟正黑體" panose="020B0604030504040204" pitchFamily="34" charset="-120"/>
                <a:cs typeface="+mj-cs"/>
                <a:sym typeface="Arial"/>
              </a:rPr>
              <a:t> 大量文件 </a:t>
            </a:r>
            <a:r>
              <a:rPr lang="en-US" altLang="zh-TW" sz="2400" b="1">
                <a:solidFill>
                  <a:schemeClr val="bg1"/>
                </a:solidFill>
                <a:effectLst>
                  <a:outerShdw blurRad="38100" dist="38100" dir="2700000" algn="tl">
                    <a:srgbClr val="000000">
                      <a:alpha val="43137"/>
                    </a:srgbClr>
                  </a:outerShdw>
                </a:effectLst>
                <a:uFill>
                  <a:solidFill>
                    <a:srgbClr val="000000"/>
                  </a:solidFill>
                </a:uFill>
                <a:latin typeface="+mj-lt"/>
                <a:ea typeface="微軟正黑體" panose="020B0604030504040204" pitchFamily="34" charset="-120"/>
                <a:cs typeface="+mj-cs"/>
                <a:sym typeface="Arial"/>
              </a:rPr>
              <a:t>/</a:t>
            </a:r>
            <a:r>
              <a:rPr lang="zh-TW" altLang="en-US" sz="2400" b="1">
                <a:solidFill>
                  <a:schemeClr val="bg1"/>
                </a:solidFill>
                <a:effectLst>
                  <a:outerShdw blurRad="38100" dist="38100" dir="2700000" algn="tl">
                    <a:srgbClr val="000000">
                      <a:alpha val="43137"/>
                    </a:srgbClr>
                  </a:outerShdw>
                </a:effectLst>
                <a:uFill>
                  <a:solidFill>
                    <a:srgbClr val="000000"/>
                  </a:solidFill>
                </a:uFill>
                <a:latin typeface="+mj-lt"/>
                <a:ea typeface="微軟正黑體" panose="020B0604030504040204" pitchFamily="34" charset="-120"/>
                <a:cs typeface="+mj-cs"/>
                <a:sym typeface="Arial"/>
              </a:rPr>
              <a:t> 大量照片 </a:t>
            </a:r>
            <a:r>
              <a:rPr lang="en-US" altLang="zh-TW" sz="2400" b="1">
                <a:solidFill>
                  <a:schemeClr val="bg1"/>
                </a:solidFill>
                <a:effectLst>
                  <a:outerShdw blurRad="38100" dist="38100" dir="2700000" algn="tl">
                    <a:srgbClr val="000000">
                      <a:alpha val="43137"/>
                    </a:srgbClr>
                  </a:outerShdw>
                </a:effectLst>
                <a:uFill>
                  <a:solidFill>
                    <a:srgbClr val="000000"/>
                  </a:solidFill>
                </a:uFill>
                <a:latin typeface="+mj-lt"/>
                <a:ea typeface="微軟正黑體" panose="020B0604030504040204" pitchFamily="34" charset="-120"/>
                <a:cs typeface="+mj-cs"/>
                <a:sym typeface="Arial"/>
              </a:rPr>
              <a:t>/</a:t>
            </a:r>
            <a:r>
              <a:rPr lang="zh-TW" altLang="en-US" sz="2400" b="1">
                <a:solidFill>
                  <a:schemeClr val="bg1"/>
                </a:solidFill>
                <a:effectLst>
                  <a:outerShdw blurRad="38100" dist="38100" dir="2700000" algn="tl">
                    <a:srgbClr val="000000">
                      <a:alpha val="43137"/>
                    </a:srgbClr>
                  </a:outerShdw>
                </a:effectLst>
                <a:uFill>
                  <a:solidFill>
                    <a:srgbClr val="000000"/>
                  </a:solidFill>
                </a:uFill>
                <a:latin typeface="+mj-lt"/>
                <a:ea typeface="微軟正黑體" panose="020B0604030504040204" pitchFamily="34" charset="-120"/>
                <a:cs typeface="+mj-cs"/>
                <a:sym typeface="Arial"/>
              </a:rPr>
              <a:t> 工程圖檔</a:t>
            </a:r>
            <a:endParaRPr sz="2400" b="1">
              <a:solidFill>
                <a:schemeClr val="bg1"/>
              </a:solidFill>
              <a:effectLst>
                <a:outerShdw blurRad="38100" dist="38100" dir="2700000" algn="tl">
                  <a:srgbClr val="000000">
                    <a:alpha val="43137"/>
                  </a:srgbClr>
                </a:outerShdw>
              </a:effectLst>
              <a:uFill>
                <a:solidFill>
                  <a:srgbClr val="000000"/>
                </a:solidFill>
              </a:uFill>
              <a:latin typeface="+mj-lt"/>
              <a:ea typeface="微軟正黑體" panose="020B0604030504040204" pitchFamily="34" charset="-120"/>
              <a:cs typeface="+mj-cs"/>
              <a:sym typeface="Arial"/>
            </a:endParaRPr>
          </a:p>
        </p:txBody>
      </p:sp>
      <p:pic>
        <p:nvPicPr>
          <p:cNvPr id="28" name="Picture 5" descr="C:\Users\user\Desktop\TS-x28A_PPT\圖片.png">
            <a:extLst>
              <a:ext uri="{FF2B5EF4-FFF2-40B4-BE49-F238E27FC236}">
                <a16:creationId xmlns:a16="http://schemas.microsoft.com/office/drawing/2014/main" id="{7826BB34-25D1-48F9-93BB-5D84FC225FBA}"/>
              </a:ext>
            </a:extLst>
          </p:cNvPr>
          <p:cNvPicPr>
            <a:picLocks noChangeAspect="1" noChangeArrowheads="1"/>
          </p:cNvPicPr>
          <p:nvPr/>
        </p:nvPicPr>
        <p:blipFill>
          <a:blip r:embed="rId3"/>
          <a:srcRect/>
          <a:stretch>
            <a:fillRect/>
          </a:stretch>
        </p:blipFill>
        <p:spPr bwMode="auto">
          <a:xfrm rot="19989520">
            <a:off x="312342" y="1064961"/>
            <a:ext cx="783938" cy="688916"/>
          </a:xfrm>
          <a:prstGeom prst="rect">
            <a:avLst/>
          </a:prstGeom>
          <a:noFill/>
        </p:spPr>
      </p:pic>
      <p:pic>
        <p:nvPicPr>
          <p:cNvPr id="5" name="圖片 4">
            <a:extLst>
              <a:ext uri="{FF2B5EF4-FFF2-40B4-BE49-F238E27FC236}">
                <a16:creationId xmlns:a16="http://schemas.microsoft.com/office/drawing/2014/main" id="{4875BBDF-03EC-43F7-A40A-FE887848E9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836" y="826999"/>
            <a:ext cx="1001743" cy="854241"/>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B7589BCF-1CAA-40BE-99AD-1D734E9B79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879" y="918585"/>
            <a:ext cx="4721036" cy="409919"/>
          </a:xfrm>
          <a:prstGeom prst="rect">
            <a:avLst/>
          </a:prstGeom>
        </p:spPr>
      </p:pic>
      <p:sp>
        <p:nvSpPr>
          <p:cNvPr id="185" name="標題 1"/>
          <p:cNvSpPr txBox="1">
            <a:spLocks noGrp="1"/>
          </p:cNvSpPr>
          <p:nvPr>
            <p:ph type="title"/>
          </p:nvPr>
        </p:nvSpPr>
        <p:spPr>
          <a:xfrm>
            <a:off x="230242" y="0"/>
            <a:ext cx="8683516" cy="740229"/>
          </a:xfrm>
          <a:prstGeom prst="rect">
            <a:avLst/>
          </a:prstGeom>
        </p:spPr>
        <p:txBody>
          <a:bodyPr>
            <a:normAutofit/>
          </a:bodyPr>
          <a:lstStyle/>
          <a:p>
            <a:r>
              <a:rPr err="1"/>
              <a:t>儲存媒體優缺點比較</a:t>
            </a:r>
            <a:endParaRPr/>
          </a:p>
        </p:txBody>
      </p:sp>
      <p:pic>
        <p:nvPicPr>
          <p:cNvPr id="3" name="圖片 2">
            <a:extLst>
              <a:ext uri="{FF2B5EF4-FFF2-40B4-BE49-F238E27FC236}">
                <a16:creationId xmlns:a16="http://schemas.microsoft.com/office/drawing/2014/main" id="{2478F008-2624-4160-869C-CEA348577C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539"/>
          <a:stretch/>
        </p:blipFill>
        <p:spPr>
          <a:xfrm>
            <a:off x="652490" y="1439866"/>
            <a:ext cx="7818549" cy="3034577"/>
          </a:xfrm>
          <a:prstGeom prst="rect">
            <a:avLst/>
          </a:prstGeom>
        </p:spPr>
      </p:pic>
      <p:sp>
        <p:nvSpPr>
          <p:cNvPr id="4" name="文字方塊 3">
            <a:extLst>
              <a:ext uri="{FF2B5EF4-FFF2-40B4-BE49-F238E27FC236}">
                <a16:creationId xmlns:a16="http://schemas.microsoft.com/office/drawing/2014/main" id="{EA9DABC8-0D59-42DA-BF3A-91AC1F0066E2}"/>
              </a:ext>
            </a:extLst>
          </p:cNvPr>
          <p:cNvSpPr txBox="1"/>
          <p:nvPr/>
        </p:nvSpPr>
        <p:spPr>
          <a:xfrm>
            <a:off x="968050" y="955998"/>
            <a:ext cx="76691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zh-TW" altLang="en-US" sz="1400" b="1" i="0" u="none" strike="noStrike" cap="none" spc="0" normalizeH="0" baseline="0">
                <a:ln>
                  <a:noFill/>
                </a:ln>
                <a:solidFill>
                  <a:srgbClr val="000000"/>
                </a:solidFill>
                <a:effectLst/>
                <a:uFillTx/>
                <a:latin typeface="+mj-lt"/>
                <a:ea typeface="微軟正黑體" panose="020B0604030504040204" pitchFamily="34" charset="-120"/>
                <a:sym typeface="Calibri"/>
              </a:rPr>
              <a:t>最優</a:t>
            </a:r>
          </a:p>
        </p:txBody>
      </p:sp>
      <p:sp>
        <p:nvSpPr>
          <p:cNvPr id="7" name="文字方塊 6">
            <a:extLst>
              <a:ext uri="{FF2B5EF4-FFF2-40B4-BE49-F238E27FC236}">
                <a16:creationId xmlns:a16="http://schemas.microsoft.com/office/drawing/2014/main" id="{704BE889-F3B8-470A-80AC-3B284C145A3F}"/>
              </a:ext>
            </a:extLst>
          </p:cNvPr>
          <p:cNvSpPr txBox="1"/>
          <p:nvPr/>
        </p:nvSpPr>
        <p:spPr>
          <a:xfrm>
            <a:off x="2258535" y="955998"/>
            <a:ext cx="76691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zh-TW" altLang="en-US" sz="1400" b="1" i="0" u="none" strike="noStrike" cap="none" spc="0" normalizeH="0" baseline="0">
                <a:ln>
                  <a:noFill/>
                </a:ln>
                <a:solidFill>
                  <a:srgbClr val="000000"/>
                </a:solidFill>
                <a:effectLst/>
                <a:uFillTx/>
                <a:latin typeface="+mj-lt"/>
                <a:ea typeface="微軟正黑體" panose="020B0604030504040204" pitchFamily="34" charset="-120"/>
                <a:sym typeface="Calibri"/>
              </a:rPr>
              <a:t>優</a:t>
            </a:r>
          </a:p>
        </p:txBody>
      </p:sp>
      <p:sp>
        <p:nvSpPr>
          <p:cNvPr id="8" name="文字方塊 7">
            <a:extLst>
              <a:ext uri="{FF2B5EF4-FFF2-40B4-BE49-F238E27FC236}">
                <a16:creationId xmlns:a16="http://schemas.microsoft.com/office/drawing/2014/main" id="{046320CD-12A6-4DF3-A8A5-24BA947451E2}"/>
              </a:ext>
            </a:extLst>
          </p:cNvPr>
          <p:cNvSpPr txBox="1"/>
          <p:nvPr/>
        </p:nvSpPr>
        <p:spPr>
          <a:xfrm>
            <a:off x="3261425" y="955998"/>
            <a:ext cx="76691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zh-TW" altLang="en-US" b="1">
                <a:latin typeface="+mj-lt"/>
                <a:ea typeface="微軟正黑體" panose="020B0604030504040204" pitchFamily="34" charset="-120"/>
              </a:rPr>
              <a:t>較差</a:t>
            </a:r>
            <a:endParaRPr kumimoji="0" lang="zh-TW" altLang="en-US" sz="1400"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9" name="文字方塊 8">
            <a:extLst>
              <a:ext uri="{FF2B5EF4-FFF2-40B4-BE49-F238E27FC236}">
                <a16:creationId xmlns:a16="http://schemas.microsoft.com/office/drawing/2014/main" id="{6D3B4DBA-E227-4AC9-BFE4-BF2FA040D605}"/>
              </a:ext>
            </a:extLst>
          </p:cNvPr>
          <p:cNvSpPr txBox="1"/>
          <p:nvPr/>
        </p:nvSpPr>
        <p:spPr>
          <a:xfrm>
            <a:off x="4549999" y="955998"/>
            <a:ext cx="76691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zh-TW" altLang="en-US" b="1">
                <a:latin typeface="+mj-lt"/>
                <a:ea typeface="微軟正黑體" panose="020B0604030504040204" pitchFamily="34" charset="-120"/>
              </a:rPr>
              <a:t>差</a:t>
            </a:r>
            <a:endParaRPr kumimoji="0" lang="zh-TW" altLang="en-US" sz="1400"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10" name="文字方塊 9">
            <a:extLst>
              <a:ext uri="{FF2B5EF4-FFF2-40B4-BE49-F238E27FC236}">
                <a16:creationId xmlns:a16="http://schemas.microsoft.com/office/drawing/2014/main" id="{2D6E2FFC-0B70-4E8A-ACC7-D86F63F14F7A}"/>
              </a:ext>
            </a:extLst>
          </p:cNvPr>
          <p:cNvSpPr txBox="1"/>
          <p:nvPr/>
        </p:nvSpPr>
        <p:spPr>
          <a:xfrm>
            <a:off x="2223318" y="1466096"/>
            <a:ext cx="1522771" cy="492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TW" b="1" i="0" u="none" strike="noStrike" cap="none" spc="0" normalizeH="0" baseline="0">
                <a:ln>
                  <a:noFill/>
                </a:ln>
                <a:solidFill>
                  <a:srgbClr val="000000"/>
                </a:solidFill>
                <a:effectLst/>
                <a:uFillTx/>
                <a:latin typeface="+mj-lt"/>
                <a:ea typeface="微軟正黑體" panose="020B0604030504040204" pitchFamily="34" charset="-120"/>
                <a:sym typeface="Calibri"/>
              </a:rPr>
              <a:t>HDD</a:t>
            </a:r>
          </a:p>
          <a:p>
            <a:pPr marL="0" marR="0" indent="0" algn="ctr" defTabSz="914400" rtl="0" fontAlgn="auto" latinLnBrk="0" hangingPunct="0">
              <a:lnSpc>
                <a:spcPct val="100000"/>
              </a:lnSpc>
              <a:spcBef>
                <a:spcPts val="0"/>
              </a:spcBef>
              <a:spcAft>
                <a:spcPts val="0"/>
              </a:spcAft>
              <a:buClrTx/>
              <a:buSzTx/>
              <a:buFontTx/>
              <a:buNone/>
              <a:tabLst/>
            </a:pPr>
            <a:r>
              <a:rPr lang="en-US" altLang="zh-TW" sz="1200" b="1">
                <a:latin typeface="+mj-lt"/>
                <a:ea typeface="微軟正黑體" panose="020B0604030504040204" pitchFamily="34" charset="-120"/>
              </a:rPr>
              <a:t>(</a:t>
            </a:r>
            <a:r>
              <a:rPr lang="zh-TW" altLang="en-US" sz="1200" b="1">
                <a:latin typeface="+mj-lt"/>
                <a:ea typeface="微軟正黑體" panose="020B0604030504040204" pitchFamily="34" charset="-120"/>
              </a:rPr>
              <a:t>近線儲存</a:t>
            </a:r>
            <a:r>
              <a:rPr lang="en-US" altLang="zh-TW" sz="1200" b="1">
                <a:latin typeface="+mj-lt"/>
                <a:ea typeface="微軟正黑體" panose="020B0604030504040204" pitchFamily="34" charset="-120"/>
              </a:rPr>
              <a:t>)</a:t>
            </a:r>
            <a:endPar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11" name="文字方塊 10">
            <a:extLst>
              <a:ext uri="{FF2B5EF4-FFF2-40B4-BE49-F238E27FC236}">
                <a16:creationId xmlns:a16="http://schemas.microsoft.com/office/drawing/2014/main" id="{7EF8CB83-FE61-4372-8E30-774D9B5BBA37}"/>
              </a:ext>
            </a:extLst>
          </p:cNvPr>
          <p:cNvSpPr txBox="1"/>
          <p:nvPr/>
        </p:nvSpPr>
        <p:spPr>
          <a:xfrm>
            <a:off x="3794146" y="1558428"/>
            <a:ext cx="152277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b="1" i="0" u="none" strike="noStrike" cap="none" spc="0" normalizeH="0" baseline="0">
                <a:ln>
                  <a:noFill/>
                </a:ln>
                <a:solidFill>
                  <a:srgbClr val="000000"/>
                </a:solidFill>
                <a:effectLst/>
                <a:uFillTx/>
                <a:latin typeface="+mj-lt"/>
                <a:ea typeface="微軟正黑體" panose="020B0604030504040204" pitchFamily="34" charset="-120"/>
                <a:sym typeface="Calibri"/>
              </a:rPr>
              <a:t>磁帶</a:t>
            </a:r>
          </a:p>
        </p:txBody>
      </p:sp>
      <p:sp>
        <p:nvSpPr>
          <p:cNvPr id="12" name="文字方塊 11">
            <a:extLst>
              <a:ext uri="{FF2B5EF4-FFF2-40B4-BE49-F238E27FC236}">
                <a16:creationId xmlns:a16="http://schemas.microsoft.com/office/drawing/2014/main" id="{73E41E2F-F28D-45FA-96CB-DEDDAD445DC2}"/>
              </a:ext>
            </a:extLst>
          </p:cNvPr>
          <p:cNvSpPr txBox="1"/>
          <p:nvPr/>
        </p:nvSpPr>
        <p:spPr>
          <a:xfrm>
            <a:off x="5371206" y="1558428"/>
            <a:ext cx="152277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b="1" i="0" u="none" strike="noStrike" cap="none" spc="0" normalizeH="0" baseline="0">
                <a:ln>
                  <a:noFill/>
                </a:ln>
                <a:solidFill>
                  <a:srgbClr val="000000"/>
                </a:solidFill>
                <a:effectLst/>
                <a:uFillTx/>
                <a:latin typeface="+mj-lt"/>
                <a:ea typeface="微軟正黑體" panose="020B0604030504040204" pitchFamily="34" charset="-120"/>
                <a:sym typeface="Calibri"/>
              </a:rPr>
              <a:t>光碟</a:t>
            </a:r>
          </a:p>
        </p:txBody>
      </p:sp>
      <p:sp>
        <p:nvSpPr>
          <p:cNvPr id="13" name="文字方塊 12">
            <a:extLst>
              <a:ext uri="{FF2B5EF4-FFF2-40B4-BE49-F238E27FC236}">
                <a16:creationId xmlns:a16="http://schemas.microsoft.com/office/drawing/2014/main" id="{9FB4A8DB-38BB-4E0E-ACA1-F8932D9E47E6}"/>
              </a:ext>
            </a:extLst>
          </p:cNvPr>
          <p:cNvSpPr txBox="1"/>
          <p:nvPr/>
        </p:nvSpPr>
        <p:spPr>
          <a:xfrm>
            <a:off x="6948268" y="1444815"/>
            <a:ext cx="1522771" cy="4801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90000"/>
              </a:lnSpc>
              <a:spcBef>
                <a:spcPts val="0"/>
              </a:spcBef>
              <a:spcAft>
                <a:spcPts val="0"/>
              </a:spcAft>
              <a:buClrTx/>
              <a:buSzTx/>
              <a:buFontTx/>
              <a:buNone/>
              <a:tabLst/>
            </a:pPr>
            <a:r>
              <a:rPr kumimoji="0" lang="en-US" altLang="zh-TW" b="1" i="0" u="none" strike="noStrike" cap="none" spc="0" normalizeH="0" baseline="0">
                <a:ln>
                  <a:noFill/>
                </a:ln>
                <a:solidFill>
                  <a:schemeClr val="bg1"/>
                </a:solidFill>
                <a:effectLst>
                  <a:outerShdw blurRad="38100" dist="38100" dir="2700000" algn="tl">
                    <a:srgbClr val="000000">
                      <a:alpha val="43137"/>
                    </a:srgbClr>
                  </a:outerShdw>
                </a:effectLst>
                <a:uFillTx/>
                <a:latin typeface="+mj-lt"/>
                <a:ea typeface="微軟正黑體" panose="020B0604030504040204" pitchFamily="34" charset="-120"/>
                <a:sym typeface="Calibri"/>
              </a:rPr>
              <a:t>QNAP</a:t>
            </a:r>
          </a:p>
          <a:p>
            <a:pPr marL="0" marR="0" indent="0" algn="ctr" defTabSz="914400" rtl="0" fontAlgn="auto" latinLnBrk="0" hangingPunct="0">
              <a:lnSpc>
                <a:spcPct val="90000"/>
              </a:lnSpc>
              <a:spcBef>
                <a:spcPts val="0"/>
              </a:spcBef>
              <a:spcAft>
                <a:spcPts val="0"/>
              </a:spcAft>
              <a:buClrTx/>
              <a:buSzTx/>
              <a:buFontTx/>
              <a:buNone/>
              <a:tabLst/>
            </a:pPr>
            <a:r>
              <a:rPr lang="en-US" altLang="zh-TW" b="1" err="1">
                <a:solidFill>
                  <a:schemeClr val="bg1"/>
                </a:solidFill>
                <a:effectLst>
                  <a:outerShdw blurRad="38100" dist="38100" dir="2700000" algn="tl">
                    <a:srgbClr val="000000">
                      <a:alpha val="43137"/>
                    </a:srgbClr>
                  </a:outerShdw>
                </a:effectLst>
                <a:latin typeface="+mj-lt"/>
                <a:ea typeface="微軟正黑體" panose="020B0604030504040204" pitchFamily="34" charset="-120"/>
              </a:rPr>
              <a:t>BlueGlacier</a:t>
            </a:r>
            <a:endParaRPr kumimoji="0" lang="zh-TW" altLang="en-US" b="1" i="0" u="none" strike="noStrike" cap="none" spc="0" normalizeH="0" baseline="0">
              <a:ln>
                <a:noFill/>
              </a:ln>
              <a:solidFill>
                <a:schemeClr val="bg1"/>
              </a:solidFill>
              <a:effectLst>
                <a:outerShdw blurRad="38100" dist="38100" dir="2700000" algn="tl">
                  <a:srgbClr val="000000">
                    <a:alpha val="43137"/>
                  </a:srgbClr>
                </a:outerShdw>
              </a:effectLst>
              <a:uFillTx/>
              <a:latin typeface="+mj-lt"/>
              <a:ea typeface="微軟正黑體" panose="020B0604030504040204" pitchFamily="34" charset="-120"/>
              <a:sym typeface="Calibri"/>
            </a:endParaRPr>
          </a:p>
        </p:txBody>
      </p:sp>
      <p:sp>
        <p:nvSpPr>
          <p:cNvPr id="14" name="文字方塊 13">
            <a:extLst>
              <a:ext uri="{FF2B5EF4-FFF2-40B4-BE49-F238E27FC236}">
                <a16:creationId xmlns:a16="http://schemas.microsoft.com/office/drawing/2014/main" id="{DEF543D4-7F15-425F-8105-87287DED675D}"/>
              </a:ext>
            </a:extLst>
          </p:cNvPr>
          <p:cNvSpPr txBox="1"/>
          <p:nvPr/>
        </p:nvSpPr>
        <p:spPr>
          <a:xfrm>
            <a:off x="639648" y="1958194"/>
            <a:ext cx="152277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資料安全</a:t>
            </a:r>
          </a:p>
        </p:txBody>
      </p:sp>
      <p:sp>
        <p:nvSpPr>
          <p:cNvPr id="15" name="文字方塊 14">
            <a:extLst>
              <a:ext uri="{FF2B5EF4-FFF2-40B4-BE49-F238E27FC236}">
                <a16:creationId xmlns:a16="http://schemas.microsoft.com/office/drawing/2014/main" id="{412891F3-3ADE-450A-A0FC-AB7AC820D685}"/>
              </a:ext>
            </a:extLst>
          </p:cNvPr>
          <p:cNvSpPr txBox="1"/>
          <p:nvPr/>
        </p:nvSpPr>
        <p:spPr>
          <a:xfrm>
            <a:off x="639648" y="2280087"/>
            <a:ext cx="152277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非揮發性</a:t>
            </a:r>
          </a:p>
        </p:txBody>
      </p:sp>
      <p:sp>
        <p:nvSpPr>
          <p:cNvPr id="16" name="文字方塊 15">
            <a:extLst>
              <a:ext uri="{FF2B5EF4-FFF2-40B4-BE49-F238E27FC236}">
                <a16:creationId xmlns:a16="http://schemas.microsoft.com/office/drawing/2014/main" id="{4ECD1102-7C3A-43D5-BA06-5C9143C1B1BC}"/>
              </a:ext>
            </a:extLst>
          </p:cNvPr>
          <p:cNvSpPr txBox="1"/>
          <p:nvPr/>
        </p:nvSpPr>
        <p:spPr>
          <a:xfrm>
            <a:off x="639648" y="2601980"/>
            <a:ext cx="152277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壽命</a:t>
            </a:r>
          </a:p>
        </p:txBody>
      </p:sp>
      <p:sp>
        <p:nvSpPr>
          <p:cNvPr id="17" name="文字方塊 16">
            <a:extLst>
              <a:ext uri="{FF2B5EF4-FFF2-40B4-BE49-F238E27FC236}">
                <a16:creationId xmlns:a16="http://schemas.microsoft.com/office/drawing/2014/main" id="{1028A031-9A7C-4041-9A88-AA3B43ABF2AB}"/>
              </a:ext>
            </a:extLst>
          </p:cNvPr>
          <p:cNvSpPr txBox="1"/>
          <p:nvPr/>
        </p:nvSpPr>
        <p:spPr>
          <a:xfrm>
            <a:off x="639648" y="2904841"/>
            <a:ext cx="152277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耐用度</a:t>
            </a:r>
          </a:p>
        </p:txBody>
      </p:sp>
      <p:sp>
        <p:nvSpPr>
          <p:cNvPr id="18" name="文字方塊 17">
            <a:extLst>
              <a:ext uri="{FF2B5EF4-FFF2-40B4-BE49-F238E27FC236}">
                <a16:creationId xmlns:a16="http://schemas.microsoft.com/office/drawing/2014/main" id="{F6427E5B-1A2F-48C9-97B2-F777A15EFE34}"/>
              </a:ext>
            </a:extLst>
          </p:cNvPr>
          <p:cNvSpPr txBox="1"/>
          <p:nvPr/>
        </p:nvSpPr>
        <p:spPr>
          <a:xfrm>
            <a:off x="639648" y="3226734"/>
            <a:ext cx="152277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zh-TW" altLang="en-US" sz="1200" b="1">
                <a:latin typeface="+mj-lt"/>
                <a:ea typeface="微軟正黑體" panose="020B0604030504040204" pitchFamily="34" charset="-120"/>
              </a:rPr>
              <a:t>相容性</a:t>
            </a:r>
            <a:endPar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19" name="文字方塊 18">
            <a:extLst>
              <a:ext uri="{FF2B5EF4-FFF2-40B4-BE49-F238E27FC236}">
                <a16:creationId xmlns:a16="http://schemas.microsoft.com/office/drawing/2014/main" id="{CBB42C5E-FEC2-4E67-90BB-D8459F90DB93}"/>
              </a:ext>
            </a:extLst>
          </p:cNvPr>
          <p:cNvSpPr txBox="1"/>
          <p:nvPr/>
        </p:nvSpPr>
        <p:spPr>
          <a:xfrm>
            <a:off x="639648" y="3548627"/>
            <a:ext cx="152277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整體</a:t>
            </a:r>
            <a:r>
              <a:rPr lang="zh-TW" altLang="en-US" sz="1200" b="1">
                <a:latin typeface="+mj-lt"/>
                <a:ea typeface="微軟正黑體" panose="020B0604030504040204" pitchFamily="34" charset="-120"/>
              </a:rPr>
              <a:t>擁有成本 </a:t>
            </a:r>
            <a:r>
              <a:rPr lang="en-US" altLang="zh-TW" sz="1200" b="1">
                <a:latin typeface="+mj-lt"/>
                <a:ea typeface="微軟正黑體" panose="020B0604030504040204" pitchFamily="34" charset="-120"/>
              </a:rPr>
              <a:t>(TCO)</a:t>
            </a:r>
            <a:endPar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20" name="文字方塊 19">
            <a:extLst>
              <a:ext uri="{FF2B5EF4-FFF2-40B4-BE49-F238E27FC236}">
                <a16:creationId xmlns:a16="http://schemas.microsoft.com/office/drawing/2014/main" id="{F3148DC6-4386-453D-AA1E-216714A5A6F4}"/>
              </a:ext>
            </a:extLst>
          </p:cNvPr>
          <p:cNvSpPr txBox="1"/>
          <p:nvPr/>
        </p:nvSpPr>
        <p:spPr>
          <a:xfrm>
            <a:off x="639648" y="3870520"/>
            <a:ext cx="152277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隨機存取能力</a:t>
            </a:r>
          </a:p>
        </p:txBody>
      </p:sp>
      <p:sp>
        <p:nvSpPr>
          <p:cNvPr id="21" name="文字方塊 20">
            <a:extLst>
              <a:ext uri="{FF2B5EF4-FFF2-40B4-BE49-F238E27FC236}">
                <a16:creationId xmlns:a16="http://schemas.microsoft.com/office/drawing/2014/main" id="{42D22EA4-2950-4510-9914-3431887DF14F}"/>
              </a:ext>
            </a:extLst>
          </p:cNvPr>
          <p:cNvSpPr txBox="1"/>
          <p:nvPr/>
        </p:nvSpPr>
        <p:spPr>
          <a:xfrm>
            <a:off x="639648" y="4197446"/>
            <a:ext cx="152277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傳輸速度</a:t>
            </a:r>
          </a:p>
        </p:txBody>
      </p:sp>
      <p:sp>
        <p:nvSpPr>
          <p:cNvPr id="22" name="文字方塊 21">
            <a:extLst>
              <a:ext uri="{FF2B5EF4-FFF2-40B4-BE49-F238E27FC236}">
                <a16:creationId xmlns:a16="http://schemas.microsoft.com/office/drawing/2014/main" id="{A8B5DD1F-5BD3-46AC-8831-6BE117A3B3C8}"/>
              </a:ext>
            </a:extLst>
          </p:cNvPr>
          <p:cNvSpPr txBox="1"/>
          <p:nvPr/>
        </p:nvSpPr>
        <p:spPr>
          <a:xfrm>
            <a:off x="2223318" y="2601980"/>
            <a:ext cx="152277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約 </a:t>
            </a:r>
            <a:r>
              <a:rPr kumimoji="0" lang="en-US" altLang="zh-TW" sz="1200" b="1" i="0" u="none" strike="noStrike" cap="none" spc="0" normalizeH="0" baseline="0">
                <a:ln>
                  <a:noFill/>
                </a:ln>
                <a:solidFill>
                  <a:srgbClr val="000000"/>
                </a:solidFill>
                <a:effectLst/>
                <a:uFillTx/>
                <a:latin typeface="+mj-lt"/>
                <a:ea typeface="微軟正黑體" panose="020B0604030504040204" pitchFamily="34" charset="-120"/>
                <a:sym typeface="Calibri"/>
              </a:rPr>
              <a:t>4</a:t>
            </a: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 年</a:t>
            </a:r>
          </a:p>
        </p:txBody>
      </p:sp>
      <p:sp>
        <p:nvSpPr>
          <p:cNvPr id="23" name="文字方塊 22">
            <a:extLst>
              <a:ext uri="{FF2B5EF4-FFF2-40B4-BE49-F238E27FC236}">
                <a16:creationId xmlns:a16="http://schemas.microsoft.com/office/drawing/2014/main" id="{5876423E-76A1-47FF-A4CE-7B019AE4BDA8}"/>
              </a:ext>
            </a:extLst>
          </p:cNvPr>
          <p:cNvSpPr txBox="1"/>
          <p:nvPr/>
        </p:nvSpPr>
        <p:spPr>
          <a:xfrm>
            <a:off x="3794145" y="2601980"/>
            <a:ext cx="152277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TW" sz="1200" b="1">
                <a:latin typeface="+mj-lt"/>
                <a:ea typeface="微軟正黑體" panose="020B0604030504040204" pitchFamily="34" charset="-120"/>
              </a:rPr>
              <a:t>10-30</a:t>
            </a: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 年</a:t>
            </a:r>
          </a:p>
        </p:txBody>
      </p:sp>
      <p:sp>
        <p:nvSpPr>
          <p:cNvPr id="24" name="文字方塊 23">
            <a:extLst>
              <a:ext uri="{FF2B5EF4-FFF2-40B4-BE49-F238E27FC236}">
                <a16:creationId xmlns:a16="http://schemas.microsoft.com/office/drawing/2014/main" id="{92131B92-7256-4B97-AC3A-32D27D00FE68}"/>
              </a:ext>
            </a:extLst>
          </p:cNvPr>
          <p:cNvSpPr txBox="1"/>
          <p:nvPr/>
        </p:nvSpPr>
        <p:spPr>
          <a:xfrm>
            <a:off x="5374538" y="2601980"/>
            <a:ext cx="152277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TW" sz="1200" b="1" i="0" u="none" strike="noStrike" cap="none" spc="0" normalizeH="0" baseline="0">
                <a:ln>
                  <a:noFill/>
                </a:ln>
                <a:solidFill>
                  <a:srgbClr val="000000"/>
                </a:solidFill>
                <a:effectLst/>
                <a:uFillTx/>
                <a:latin typeface="+mj-lt"/>
                <a:ea typeface="微軟正黑體" panose="020B0604030504040204" pitchFamily="34" charset="-120"/>
                <a:sym typeface="Calibri"/>
              </a:rPr>
              <a:t>50-100</a:t>
            </a: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 年</a:t>
            </a:r>
          </a:p>
        </p:txBody>
      </p:sp>
      <p:sp>
        <p:nvSpPr>
          <p:cNvPr id="25" name="文字方塊 24">
            <a:extLst>
              <a:ext uri="{FF2B5EF4-FFF2-40B4-BE49-F238E27FC236}">
                <a16:creationId xmlns:a16="http://schemas.microsoft.com/office/drawing/2014/main" id="{2BE38DAD-9B40-4901-9545-5A70280B9DB5}"/>
              </a:ext>
            </a:extLst>
          </p:cNvPr>
          <p:cNvSpPr txBox="1"/>
          <p:nvPr/>
        </p:nvSpPr>
        <p:spPr>
          <a:xfrm>
            <a:off x="6942737" y="2601980"/>
            <a:ext cx="152277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TW" sz="1200" b="1" i="0" u="none" strike="noStrike" cap="none" spc="0" normalizeH="0" baseline="0">
                <a:ln>
                  <a:noFill/>
                </a:ln>
                <a:solidFill>
                  <a:srgbClr val="0070C0"/>
                </a:solidFill>
                <a:effectLst/>
                <a:uFillTx/>
                <a:latin typeface="+mj-lt"/>
                <a:ea typeface="微軟正黑體" panose="020B0604030504040204" pitchFamily="34" charset="-120"/>
                <a:sym typeface="Calibri"/>
              </a:rPr>
              <a:t>50-100</a:t>
            </a:r>
            <a:r>
              <a:rPr kumimoji="0" lang="zh-TW" altLang="en-US" sz="1200" b="1" i="0" u="none" strike="noStrike" cap="none" spc="0" normalizeH="0" baseline="0">
                <a:ln>
                  <a:noFill/>
                </a:ln>
                <a:solidFill>
                  <a:srgbClr val="0070C0"/>
                </a:solidFill>
                <a:effectLst/>
                <a:uFillTx/>
                <a:latin typeface="+mj-lt"/>
                <a:ea typeface="微軟正黑體" panose="020B0604030504040204" pitchFamily="34" charset="-120"/>
                <a:sym typeface="Calibri"/>
              </a:rPr>
              <a:t> 年</a:t>
            </a:r>
          </a:p>
        </p:txBody>
      </p:sp>
      <p:sp>
        <p:nvSpPr>
          <p:cNvPr id="27" name="文字方塊 26">
            <a:extLst>
              <a:ext uri="{FF2B5EF4-FFF2-40B4-BE49-F238E27FC236}">
                <a16:creationId xmlns:a16="http://schemas.microsoft.com/office/drawing/2014/main" id="{296DA064-C7F2-4E6C-AF0D-B2EB5AAE7271}"/>
              </a:ext>
            </a:extLst>
          </p:cNvPr>
          <p:cNvSpPr txBox="1"/>
          <p:nvPr/>
        </p:nvSpPr>
        <p:spPr>
          <a:xfrm>
            <a:off x="3794144" y="4578847"/>
            <a:ext cx="152277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70C0"/>
                </a:solidFill>
                <a:effectLst/>
                <a:uFillTx/>
                <a:latin typeface="+mj-lt"/>
                <a:ea typeface="微軟正黑體" panose="020B0604030504040204" pitchFamily="34" charset="-120"/>
                <a:sym typeface="Calibri"/>
              </a:rPr>
              <a:t>* 最多向下支援 </a:t>
            </a:r>
            <a:r>
              <a:rPr kumimoji="0" lang="en-US" altLang="zh-TW" sz="1200" b="1" i="0" u="none" strike="noStrike" cap="none" spc="0" normalizeH="0" baseline="0">
                <a:ln>
                  <a:noFill/>
                </a:ln>
                <a:solidFill>
                  <a:srgbClr val="0070C0"/>
                </a:solidFill>
                <a:effectLst/>
                <a:uFillTx/>
                <a:latin typeface="+mj-lt"/>
                <a:ea typeface="微軟正黑體" panose="020B0604030504040204" pitchFamily="34" charset="-120"/>
                <a:sym typeface="Calibri"/>
              </a:rPr>
              <a:t>2</a:t>
            </a:r>
            <a:r>
              <a:rPr kumimoji="0" lang="zh-TW" altLang="en-US" sz="1200" b="1" i="0" u="none" strike="noStrike" cap="none" spc="0" normalizeH="0" baseline="0">
                <a:ln>
                  <a:noFill/>
                </a:ln>
                <a:solidFill>
                  <a:srgbClr val="0070C0"/>
                </a:solidFill>
                <a:effectLst/>
                <a:uFillTx/>
                <a:latin typeface="+mj-lt"/>
                <a:ea typeface="微軟正黑體" panose="020B0604030504040204" pitchFamily="34" charset="-120"/>
                <a:sym typeface="Calibri"/>
              </a:rPr>
              <a:t> 代</a:t>
            </a:r>
          </a:p>
        </p:txBody>
      </p:sp>
      <p:sp>
        <p:nvSpPr>
          <p:cNvPr id="28" name="文字方塊 27">
            <a:extLst>
              <a:ext uri="{FF2B5EF4-FFF2-40B4-BE49-F238E27FC236}">
                <a16:creationId xmlns:a16="http://schemas.microsoft.com/office/drawing/2014/main" id="{FAC733E1-E901-4227-8CEF-178FF1FB0708}"/>
              </a:ext>
            </a:extLst>
          </p:cNvPr>
          <p:cNvSpPr txBox="1"/>
          <p:nvPr/>
        </p:nvSpPr>
        <p:spPr>
          <a:xfrm>
            <a:off x="4339267" y="3211334"/>
            <a:ext cx="15842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70C0"/>
                </a:solidFill>
                <a:effectLst/>
                <a:uFillTx/>
                <a:latin typeface="+mj-lt"/>
                <a:ea typeface="微軟正黑體" panose="020B0604030504040204" pitchFamily="34" charset="-120"/>
                <a:sym typeface="Calibri"/>
              </a:rPr>
              <a: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0B55D40E-3E78-4401-985F-CDAB3C6C2999}"/>
              </a:ext>
            </a:extLst>
          </p:cNvPr>
          <p:cNvSpPr/>
          <p:nvPr/>
        </p:nvSpPr>
        <p:spPr>
          <a:xfrm>
            <a:off x="-104504" y="1229557"/>
            <a:ext cx="5373189" cy="824022"/>
          </a:xfrm>
          <a:prstGeom prst="rect">
            <a:avLst/>
          </a:prstGeom>
          <a:gradFill>
            <a:gsLst>
              <a:gs pos="0">
                <a:schemeClr val="accent1">
                  <a:lumMod val="5000"/>
                  <a:lumOff val="95000"/>
                  <a:alpha val="0"/>
                </a:schemeClr>
              </a:gs>
              <a:gs pos="70000">
                <a:srgbClr val="FFFF00"/>
              </a:gs>
              <a:gs pos="30000">
                <a:srgbClr val="FFFF00"/>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6" name="標題 5">
            <a:extLst>
              <a:ext uri="{FF2B5EF4-FFF2-40B4-BE49-F238E27FC236}">
                <a16:creationId xmlns:a16="http://schemas.microsoft.com/office/drawing/2014/main" id="{2C7B332C-4CF4-4250-8816-56BD60C86A1C}"/>
              </a:ext>
            </a:extLst>
          </p:cNvPr>
          <p:cNvSpPr>
            <a:spLocks noGrp="1"/>
          </p:cNvSpPr>
          <p:nvPr>
            <p:ph type="title"/>
          </p:nvPr>
        </p:nvSpPr>
        <p:spPr>
          <a:xfrm>
            <a:off x="369375" y="1314996"/>
            <a:ext cx="4899310" cy="653144"/>
          </a:xfrm>
        </p:spPr>
        <p:txBody>
          <a:bodyPr/>
          <a:lstStyle/>
          <a:p>
            <a:pPr algn="ctr">
              <a:defRPr sz="4000" b="1">
                <a:solidFill>
                  <a:srgbClr val="002060"/>
                </a:solidFill>
                <a:latin typeface="+mj-lt"/>
                <a:ea typeface="+mj-ea"/>
                <a:cs typeface="+mj-cs"/>
                <a:sym typeface="Arial"/>
              </a:defRPr>
            </a:pPr>
            <a:r>
              <a:rPr lang="zh-TW" altLang="en-US" sz="4000">
                <a:solidFill>
                  <a:srgbClr val="0070C0"/>
                </a:solidFill>
                <a:effectLst/>
              </a:rPr>
              <a:t>特別來賓</a:t>
            </a:r>
            <a:endParaRPr lang="zh-TW" altLang="en-US" sz="3200">
              <a:solidFill>
                <a:srgbClr val="0070C0"/>
              </a:solidFill>
              <a:effectLst/>
            </a:endParaRPr>
          </a:p>
        </p:txBody>
      </p:sp>
      <p:sp>
        <p:nvSpPr>
          <p:cNvPr id="9" name="標題 5">
            <a:extLst>
              <a:ext uri="{FF2B5EF4-FFF2-40B4-BE49-F238E27FC236}">
                <a16:creationId xmlns:a16="http://schemas.microsoft.com/office/drawing/2014/main" id="{9C5CB035-5829-4263-B956-973E108B3D65}"/>
              </a:ext>
            </a:extLst>
          </p:cNvPr>
          <p:cNvSpPr txBox="1">
            <a:spLocks/>
          </p:cNvSpPr>
          <p:nvPr/>
        </p:nvSpPr>
        <p:spPr>
          <a:xfrm>
            <a:off x="369374" y="2139021"/>
            <a:ext cx="4960272" cy="266482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t">
            <a:noAutofit/>
          </a:bodyPr>
          <a:lstStyle>
            <a:lvl1pPr marL="0" marR="0" indent="0" algn="l" defTabSz="914400" rtl="0" latinLnBrk="0">
              <a:lnSpc>
                <a:spcPct val="100000"/>
              </a:lnSpc>
              <a:spcBef>
                <a:spcPts val="0"/>
              </a:spcBef>
              <a:spcAft>
                <a:spcPts val="0"/>
              </a:spcAft>
              <a:buClrTx/>
              <a:buSzTx/>
              <a:buFontTx/>
              <a:buNone/>
              <a:tabLst/>
              <a:defRPr sz="2000" b="1" i="0" u="none" strike="noStrike" cap="none" spc="0" baseline="0">
                <a:ln>
                  <a:noFill/>
                </a:ln>
                <a:solidFill>
                  <a:srgbClr val="FFFFFF"/>
                </a:solidFill>
                <a:effectLst>
                  <a:outerShdw blurRad="38100" dist="38100" dir="2700000" algn="tl">
                    <a:srgbClr val="000000">
                      <a:alpha val="43137"/>
                    </a:srgbClr>
                  </a:outerShdw>
                </a:effectLst>
                <a:uFillTx/>
                <a:latin typeface="微軟正黑體" panose="020B0604030504040204" pitchFamily="34" charset="-120"/>
                <a:ea typeface="微軟正黑體" panose="020B0604030504040204" pitchFamily="34" charset="-120"/>
                <a:cs typeface="+mj-cs"/>
                <a:sym typeface="Arial"/>
              </a:defRPr>
            </a:lvl1pPr>
            <a:lvl2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5pPr>
            <a:lvl6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6pPr>
            <a:lvl7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7pPr>
            <a:lvl8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8pPr>
            <a:lvl9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9pPr>
          </a:lstStyle>
          <a:p>
            <a:pPr algn="ctr" hangingPunct="1">
              <a:defRPr sz="4000" b="1">
                <a:solidFill>
                  <a:srgbClr val="002060"/>
                </a:solidFill>
                <a:latin typeface="+mj-lt"/>
                <a:ea typeface="+mj-ea"/>
                <a:cs typeface="+mj-cs"/>
                <a:sym typeface="Arial"/>
              </a:defRPr>
            </a:pPr>
            <a:r>
              <a:rPr lang="zh-TW" altLang="en-US" sz="2800">
                <a:solidFill>
                  <a:schemeClr val="bg1"/>
                </a:solidFill>
                <a:latin typeface="+mj-lt"/>
                <a:ea typeface="+mj-ea"/>
              </a:rPr>
              <a:t>松下產業</a:t>
            </a:r>
            <a:r>
              <a:rPr lang="en-US" altLang="zh-TW" sz="2800">
                <a:solidFill>
                  <a:schemeClr val="bg1"/>
                </a:solidFill>
                <a:latin typeface="+mj-lt"/>
                <a:ea typeface="+mj-ea"/>
              </a:rPr>
              <a:t>(Panasonic)</a:t>
            </a:r>
            <a:r>
              <a:rPr lang="zh-TW" altLang="en-US" sz="2800">
                <a:solidFill>
                  <a:schemeClr val="bg1"/>
                </a:solidFill>
                <a:latin typeface="+mj-lt"/>
                <a:ea typeface="+mj-ea"/>
              </a:rPr>
              <a:t>業務主任</a:t>
            </a:r>
            <a:br>
              <a:rPr lang="zh-TW" altLang="en-US" sz="2800">
                <a:solidFill>
                  <a:schemeClr val="bg1"/>
                </a:solidFill>
                <a:latin typeface="+mj-lt"/>
                <a:ea typeface="+mj-ea"/>
              </a:rPr>
            </a:br>
            <a:r>
              <a:rPr lang="zh-TW" altLang="en-US" sz="2800">
                <a:solidFill>
                  <a:schemeClr val="bg1"/>
                </a:solidFill>
                <a:latin typeface="+mj-lt"/>
                <a:ea typeface="+mj-ea"/>
              </a:rPr>
              <a:t>分享藍光儲存的發展與未來</a:t>
            </a:r>
            <a:endParaRPr lang="zh-TW" altLang="en-US" sz="3200">
              <a:solidFill>
                <a:schemeClr val="bg1"/>
              </a:solidFill>
              <a:latin typeface="+mj-lt"/>
              <a:ea typeface="+mj-ea"/>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E3C2B26-5D64-4C4C-924C-5D86311B3301}"/>
              </a:ext>
            </a:extLst>
          </p:cNvPr>
          <p:cNvSpPr/>
          <p:nvPr/>
        </p:nvSpPr>
        <p:spPr>
          <a:xfrm>
            <a:off x="-104504" y="731131"/>
            <a:ext cx="5373189" cy="824022"/>
          </a:xfrm>
          <a:prstGeom prst="rect">
            <a:avLst/>
          </a:prstGeom>
          <a:gradFill>
            <a:gsLst>
              <a:gs pos="0">
                <a:schemeClr val="accent1">
                  <a:lumMod val="5000"/>
                  <a:lumOff val="95000"/>
                  <a:alpha val="0"/>
                </a:schemeClr>
              </a:gs>
              <a:gs pos="70000">
                <a:srgbClr val="FFFF00"/>
              </a:gs>
              <a:gs pos="30000">
                <a:srgbClr val="FFFF00"/>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6" name="標題 5">
            <a:extLst>
              <a:ext uri="{FF2B5EF4-FFF2-40B4-BE49-F238E27FC236}">
                <a16:creationId xmlns:a16="http://schemas.microsoft.com/office/drawing/2014/main" id="{CD637E89-BF87-4223-AF62-0D071467C7F7}"/>
              </a:ext>
            </a:extLst>
          </p:cNvPr>
          <p:cNvSpPr txBox="1">
            <a:spLocks/>
          </p:cNvSpPr>
          <p:nvPr/>
        </p:nvSpPr>
        <p:spPr>
          <a:xfrm>
            <a:off x="369375" y="816570"/>
            <a:ext cx="4899310" cy="65314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t">
            <a:noAutofit/>
          </a:bodyPr>
          <a:lstStyle>
            <a:lvl1pPr marL="0" marR="0" indent="0" algn="l" defTabSz="914400" rtl="0" latinLnBrk="0">
              <a:lnSpc>
                <a:spcPct val="100000"/>
              </a:lnSpc>
              <a:spcBef>
                <a:spcPts val="0"/>
              </a:spcBef>
              <a:spcAft>
                <a:spcPts val="0"/>
              </a:spcAft>
              <a:buClrTx/>
              <a:buSzTx/>
              <a:buFontTx/>
              <a:buNone/>
              <a:tabLst/>
              <a:defRPr sz="2000" b="1" i="0" u="none" strike="noStrike" cap="none" spc="0" baseline="0">
                <a:ln>
                  <a:noFill/>
                </a:ln>
                <a:solidFill>
                  <a:srgbClr val="FFFFFF"/>
                </a:solidFill>
                <a:effectLst>
                  <a:outerShdw blurRad="38100" dist="38100" dir="2700000" algn="tl">
                    <a:srgbClr val="000000">
                      <a:alpha val="43137"/>
                    </a:srgbClr>
                  </a:outerShdw>
                </a:effectLst>
                <a:uFillTx/>
                <a:latin typeface="微軟正黑體" panose="020B0604030504040204" pitchFamily="34" charset="-120"/>
                <a:ea typeface="微軟正黑體" panose="020B0604030504040204" pitchFamily="34" charset="-120"/>
                <a:cs typeface="+mj-cs"/>
                <a:sym typeface="Arial"/>
              </a:defRPr>
            </a:lvl1pPr>
            <a:lvl2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5pPr>
            <a:lvl6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6pPr>
            <a:lvl7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7pPr>
            <a:lvl8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8pPr>
            <a:lvl9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9pPr>
          </a:lstStyle>
          <a:p>
            <a:pPr algn="ctr" hangingPunct="1">
              <a:defRPr sz="4000" b="1">
                <a:solidFill>
                  <a:srgbClr val="002060"/>
                </a:solidFill>
                <a:latin typeface="+mj-lt"/>
                <a:ea typeface="+mj-ea"/>
                <a:cs typeface="+mj-cs"/>
                <a:sym typeface="Arial"/>
              </a:defRPr>
            </a:pPr>
            <a:r>
              <a:rPr lang="zh-TW" altLang="en-US" sz="4000">
                <a:solidFill>
                  <a:srgbClr val="0070C0"/>
                </a:solidFill>
                <a:effectLst/>
                <a:latin typeface="+mj-lt"/>
                <a:ea typeface="+mj-ea"/>
              </a:rPr>
              <a:t>摘要</a:t>
            </a:r>
          </a:p>
        </p:txBody>
      </p:sp>
      <p:sp>
        <p:nvSpPr>
          <p:cNvPr id="7" name="標題 5">
            <a:extLst>
              <a:ext uri="{FF2B5EF4-FFF2-40B4-BE49-F238E27FC236}">
                <a16:creationId xmlns:a16="http://schemas.microsoft.com/office/drawing/2014/main" id="{4B2D4BF6-8CD1-4750-BCB3-3C6DDFFF21FF}"/>
              </a:ext>
            </a:extLst>
          </p:cNvPr>
          <p:cNvSpPr txBox="1">
            <a:spLocks/>
          </p:cNvSpPr>
          <p:nvPr/>
        </p:nvSpPr>
        <p:spPr>
          <a:xfrm>
            <a:off x="369373" y="1639261"/>
            <a:ext cx="5273781" cy="266482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t">
            <a:noAutofit/>
          </a:bodyPr>
          <a:lstStyle>
            <a:lvl1pPr marL="0" marR="0" indent="0" algn="l" defTabSz="914400" rtl="0" latinLnBrk="0">
              <a:lnSpc>
                <a:spcPct val="100000"/>
              </a:lnSpc>
              <a:spcBef>
                <a:spcPts val="0"/>
              </a:spcBef>
              <a:spcAft>
                <a:spcPts val="0"/>
              </a:spcAft>
              <a:buClrTx/>
              <a:buSzTx/>
              <a:buFontTx/>
              <a:buNone/>
              <a:tabLst/>
              <a:defRPr sz="2000" b="1" i="0" u="none" strike="noStrike" cap="none" spc="0" baseline="0">
                <a:ln>
                  <a:noFill/>
                </a:ln>
                <a:solidFill>
                  <a:srgbClr val="FFFFFF"/>
                </a:solidFill>
                <a:effectLst>
                  <a:outerShdw blurRad="38100" dist="38100" dir="2700000" algn="tl">
                    <a:srgbClr val="000000">
                      <a:alpha val="43137"/>
                    </a:srgbClr>
                  </a:outerShdw>
                </a:effectLst>
                <a:uFillTx/>
                <a:latin typeface="微軟正黑體" panose="020B0604030504040204" pitchFamily="34" charset="-120"/>
                <a:ea typeface="微軟正黑體" panose="020B0604030504040204" pitchFamily="34" charset="-120"/>
                <a:cs typeface="+mj-cs"/>
                <a:sym typeface="Arial"/>
              </a:defRPr>
            </a:lvl1pPr>
            <a:lvl2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5pPr>
            <a:lvl6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6pPr>
            <a:lvl7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7pPr>
            <a:lvl8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8pPr>
            <a:lvl9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9pPr>
          </a:lstStyle>
          <a:p>
            <a:pPr marL="285750" indent="-285750" defTabSz="416052">
              <a:buFont typeface="Arial" panose="020B0604020202020204" pitchFamily="34" charset="0"/>
              <a:buChar char="•"/>
              <a:defRPr sz="1638">
                <a:solidFill>
                  <a:srgbClr val="000000"/>
                </a:solidFill>
                <a:uFill>
                  <a:solidFill>
                    <a:srgbClr val="000000"/>
                  </a:solidFill>
                </a:uFill>
              </a:defRPr>
            </a:pPr>
            <a:r>
              <a:rPr lang="en-US" altLang="zh-TW" sz="1700" err="1">
                <a:solidFill>
                  <a:schemeClr val="bg1"/>
                </a:solidFill>
                <a:latin typeface="+mj-lt"/>
              </a:rPr>
              <a:t>BlueGlacier</a:t>
            </a:r>
            <a:r>
              <a:rPr lang="zh-TW" altLang="en-US" sz="1700">
                <a:solidFill>
                  <a:schemeClr val="bg1"/>
                </a:solidFill>
                <a:latin typeface="+mj-lt"/>
              </a:rPr>
              <a:t>冷資料分層儲存歸檔系統介紹</a:t>
            </a:r>
          </a:p>
          <a:p>
            <a:pPr marL="589280" indent="-173355" defTabSz="416052">
              <a:buChar char="–"/>
              <a:defRPr sz="1638">
                <a:solidFill>
                  <a:srgbClr val="000000"/>
                </a:solidFill>
                <a:uFill>
                  <a:solidFill>
                    <a:srgbClr val="000000"/>
                  </a:solidFill>
                </a:uFill>
              </a:defRPr>
            </a:pPr>
            <a:r>
              <a:rPr lang="zh-TW" altLang="en-US" sz="1700">
                <a:solidFill>
                  <a:schemeClr val="bg1"/>
                </a:solidFill>
                <a:latin typeface="+mj-lt"/>
              </a:rPr>
              <a:t>什麼是</a:t>
            </a:r>
            <a:r>
              <a:rPr lang="en-US" altLang="zh-TW" sz="1700" err="1">
                <a:solidFill>
                  <a:schemeClr val="bg1"/>
                </a:solidFill>
                <a:latin typeface="+mj-lt"/>
              </a:rPr>
              <a:t>BlueGlacier</a:t>
            </a:r>
            <a:r>
              <a:rPr lang="zh-TW" altLang="en-US" sz="1700">
                <a:solidFill>
                  <a:schemeClr val="bg1"/>
                </a:solidFill>
                <a:latin typeface="+mj-lt"/>
              </a:rPr>
              <a:t>？</a:t>
            </a:r>
            <a:endParaRPr lang="en-US" altLang="zh-TW" sz="1700">
              <a:solidFill>
                <a:schemeClr val="bg1"/>
              </a:solidFill>
              <a:latin typeface="+mj-lt"/>
            </a:endParaRPr>
          </a:p>
          <a:p>
            <a:pPr marL="589280" indent="-173355" defTabSz="416052">
              <a:buChar char="–"/>
              <a:defRPr sz="1638">
                <a:solidFill>
                  <a:srgbClr val="000000"/>
                </a:solidFill>
                <a:uFill>
                  <a:solidFill>
                    <a:srgbClr val="000000"/>
                  </a:solidFill>
                </a:uFill>
              </a:defRPr>
            </a:pPr>
            <a:r>
              <a:rPr lang="zh-TW" altLang="en-US" sz="1700">
                <a:solidFill>
                  <a:schemeClr val="bg1"/>
                </a:solidFill>
                <a:latin typeface="+mj-lt"/>
              </a:rPr>
              <a:t>產品方案介紹</a:t>
            </a:r>
          </a:p>
          <a:p>
            <a:pPr marL="285750" indent="-285750" defTabSz="416052">
              <a:buFont typeface="Arial" panose="020B0604020202020204" pitchFamily="34" charset="0"/>
              <a:buChar char="•"/>
              <a:defRPr sz="1638">
                <a:solidFill>
                  <a:srgbClr val="000000"/>
                </a:solidFill>
                <a:uFill>
                  <a:solidFill>
                    <a:srgbClr val="000000"/>
                  </a:solidFill>
                </a:uFill>
              </a:defRPr>
            </a:pPr>
            <a:r>
              <a:rPr lang="zh-TW" altLang="en-US" sz="1700">
                <a:solidFill>
                  <a:schemeClr val="bg1"/>
                </a:solidFill>
                <a:latin typeface="+mj-lt"/>
              </a:rPr>
              <a:t>實際展示：管理資料生命週期的核心</a:t>
            </a:r>
            <a:endParaRPr lang="en-US" altLang="zh-TW" sz="1700">
              <a:solidFill>
                <a:schemeClr val="bg1"/>
              </a:solidFill>
              <a:latin typeface="+mj-lt"/>
            </a:endParaRPr>
          </a:p>
          <a:p>
            <a:pPr marL="285750" indent="-285750" defTabSz="416052">
              <a:buFont typeface="Arial" panose="020B0604020202020204" pitchFamily="34" charset="0"/>
              <a:buChar char="•"/>
              <a:defRPr sz="1638">
                <a:solidFill>
                  <a:srgbClr val="000000"/>
                </a:solidFill>
                <a:uFill>
                  <a:solidFill>
                    <a:srgbClr val="000000"/>
                  </a:solidFill>
                </a:uFill>
              </a:defRPr>
            </a:pPr>
            <a:r>
              <a:rPr lang="en-US" altLang="zh-TW" sz="1700" err="1">
                <a:solidFill>
                  <a:schemeClr val="bg1"/>
                </a:solidFill>
                <a:uFill>
                  <a:solidFill>
                    <a:srgbClr val="000000"/>
                  </a:solidFill>
                </a:uFill>
              </a:rPr>
              <a:t>BlueGlacier</a:t>
            </a:r>
            <a:r>
              <a:rPr lang="zh-CN" altLang="en-US" sz="1700">
                <a:solidFill>
                  <a:schemeClr val="bg1"/>
                </a:solidFill>
                <a:uFill>
                  <a:solidFill>
                    <a:srgbClr val="000000"/>
                  </a:solidFill>
                </a:uFill>
              </a:rPr>
              <a:t>解決方案的</a:t>
            </a:r>
            <a:r>
              <a:rPr lang="zh-TW" altLang="en-US" sz="1700">
                <a:solidFill>
                  <a:schemeClr val="bg1"/>
                </a:solidFill>
                <a:uFill>
                  <a:solidFill>
                    <a:srgbClr val="000000"/>
                  </a:solidFill>
                </a:uFill>
              </a:rPr>
              <a:t>特色與優勢</a:t>
            </a:r>
            <a:br>
              <a:rPr lang="en-US" altLang="zh-TW" sz="1700">
                <a:solidFill>
                  <a:schemeClr val="bg1"/>
                </a:solidFill>
                <a:uFill>
                  <a:solidFill>
                    <a:srgbClr val="000000"/>
                  </a:solidFill>
                </a:uFill>
              </a:rPr>
            </a:br>
            <a:endParaRPr lang="zh-TW" altLang="en-US" sz="1700">
              <a:solidFill>
                <a:schemeClr val="bg1"/>
              </a:solidFill>
              <a:latin typeface="+mj-lt"/>
            </a:endParaRPr>
          </a:p>
          <a:p>
            <a:pPr marL="285750" indent="-285750" defTabSz="416052">
              <a:buFont typeface="Arial" panose="020B0604020202020204" pitchFamily="34" charset="0"/>
              <a:buChar char="•"/>
              <a:defRPr sz="1638">
                <a:solidFill>
                  <a:srgbClr val="000000"/>
                </a:solidFill>
                <a:uFill>
                  <a:solidFill>
                    <a:srgbClr val="000000"/>
                  </a:solidFill>
                </a:uFill>
              </a:defRPr>
            </a:pPr>
            <a:r>
              <a:rPr lang="zh-TW" altLang="en-US" sz="1700">
                <a:solidFill>
                  <a:schemeClr val="bg1"/>
                </a:solidFill>
                <a:latin typeface="+mj-lt"/>
              </a:rPr>
              <a:t>特別來賓：松下產業</a:t>
            </a:r>
            <a:r>
              <a:rPr lang="en-US" altLang="zh-TW" sz="1700">
                <a:solidFill>
                  <a:schemeClr val="bg1"/>
                </a:solidFill>
                <a:latin typeface="+mj-lt"/>
              </a:rPr>
              <a:t>(Panasonic)</a:t>
            </a:r>
            <a:r>
              <a:rPr lang="zh-TW" altLang="en-US" sz="1700">
                <a:solidFill>
                  <a:schemeClr val="bg1"/>
                </a:solidFill>
                <a:latin typeface="+mj-lt"/>
              </a:rPr>
              <a:t>業務主任</a:t>
            </a:r>
          </a:p>
          <a:p>
            <a:pPr marL="589280" indent="-173355" defTabSz="416052">
              <a:buChar char="–"/>
              <a:defRPr sz="1638">
                <a:solidFill>
                  <a:srgbClr val="000000"/>
                </a:solidFill>
                <a:uFill>
                  <a:solidFill>
                    <a:srgbClr val="000000"/>
                  </a:solidFill>
                </a:uFill>
              </a:defRPr>
            </a:pPr>
            <a:r>
              <a:rPr lang="zh-TW" altLang="en-US" sz="1700">
                <a:solidFill>
                  <a:schemeClr val="bg1"/>
                </a:solidFill>
                <a:latin typeface="+mj-lt"/>
              </a:rPr>
              <a:t>藍光儲存介紹</a:t>
            </a:r>
          </a:p>
          <a:p>
            <a:pPr marL="589280" indent="-173355" defTabSz="416052">
              <a:buChar char="–"/>
              <a:defRPr sz="1638">
                <a:solidFill>
                  <a:srgbClr val="000000"/>
                </a:solidFill>
                <a:uFill>
                  <a:solidFill>
                    <a:srgbClr val="000000"/>
                  </a:solidFill>
                </a:uFill>
              </a:defRPr>
            </a:pPr>
            <a:r>
              <a:rPr lang="zh-TW" altLang="en-US" sz="1700">
                <a:solidFill>
                  <a:schemeClr val="bg1"/>
                </a:solidFill>
                <a:latin typeface="+mj-lt"/>
              </a:rPr>
              <a:t>藍光儲存的優勢</a:t>
            </a:r>
          </a:p>
          <a:p>
            <a:pPr marL="589280" indent="-173355" defTabSz="416052">
              <a:buChar char="–"/>
              <a:defRPr sz="1638">
                <a:solidFill>
                  <a:srgbClr val="000000"/>
                </a:solidFill>
                <a:uFill>
                  <a:solidFill>
                    <a:srgbClr val="000000"/>
                  </a:solidFill>
                </a:uFill>
              </a:defRPr>
            </a:pPr>
            <a:r>
              <a:rPr lang="zh-TW" altLang="en-US" sz="1700">
                <a:solidFill>
                  <a:schemeClr val="bg1"/>
                </a:solidFill>
                <a:latin typeface="+mj-lt"/>
              </a:rPr>
              <a:t>藍光儲存的發展與未來</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flipV="1">
            <a:off x="4520926" y="2105805"/>
            <a:ext cx="1584002" cy="2057096"/>
          </a:xfrm>
          <a:prstGeom prst="rect">
            <a:avLst/>
          </a:prstGeom>
          <a:gradFill flip="none" rotWithShape="1">
            <a:gsLst>
              <a:gs pos="0">
                <a:srgbClr val="4F81BD">
                  <a:lumMod val="60000"/>
                  <a:lumOff val="40000"/>
                </a:srgbClr>
              </a:gs>
              <a:gs pos="51000">
                <a:sysClr val="window" lastClr="FFFFFF"/>
              </a:gs>
              <a:gs pos="15000">
                <a:srgbClr val="4F81BD">
                  <a:lumMod val="20000"/>
                  <a:lumOff val="80000"/>
                </a:srgbClr>
              </a:gs>
            </a:gsLst>
            <a:lin ang="5400000" scaled="1"/>
            <a:tileRect/>
          </a:gradFill>
          <a:ln w="9525" cap="flat" cmpd="sng" algn="ctr">
            <a:noFill/>
            <a:prstDash val="solid"/>
          </a:ln>
          <a:effectLst/>
        </p:spPr>
        <p:txBody>
          <a:bodyPr rtlCol="0" anchor="ctr"/>
          <a:lstStyle/>
          <a:p>
            <a:pPr algn="ctr" defTabSz="457200" fontAlgn="base" hangingPunct="1">
              <a:spcBef>
                <a:spcPct val="0"/>
              </a:spcBef>
              <a:spcAft>
                <a:spcPct val="0"/>
              </a:spcAft>
              <a:defRPr/>
            </a:pPr>
            <a:endParaRPr lang="ja-JP" altLang="en-US">
              <a:solidFill>
                <a:prstClr val="white"/>
              </a:solidFill>
              <a:ea typeface="ＭＳ Ｐゴシック"/>
              <a:cs typeface="+mn-cs"/>
            </a:endParaRPr>
          </a:p>
        </p:txBody>
      </p:sp>
      <p:pic>
        <p:nvPicPr>
          <p:cNvPr id="46" name="図 4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353388" y="2306363"/>
            <a:ext cx="559307" cy="559307"/>
          </a:xfrm>
          <a:prstGeom prst="rect">
            <a:avLst/>
          </a:prstGeom>
        </p:spPr>
      </p:pic>
      <p:sp>
        <p:nvSpPr>
          <p:cNvPr id="48" name="正方形/長方形 47"/>
          <p:cNvSpPr/>
          <p:nvPr/>
        </p:nvSpPr>
        <p:spPr>
          <a:xfrm flipV="1">
            <a:off x="957546" y="2105805"/>
            <a:ext cx="1584002" cy="2057096"/>
          </a:xfrm>
          <a:prstGeom prst="rect">
            <a:avLst/>
          </a:prstGeom>
          <a:gradFill flip="none" rotWithShape="1">
            <a:gsLst>
              <a:gs pos="0">
                <a:srgbClr val="4F81BD">
                  <a:lumMod val="60000"/>
                  <a:lumOff val="40000"/>
                </a:srgbClr>
              </a:gs>
              <a:gs pos="51000">
                <a:sysClr val="window" lastClr="FFFFFF"/>
              </a:gs>
              <a:gs pos="15000">
                <a:srgbClr val="4F81BD">
                  <a:lumMod val="20000"/>
                  <a:lumOff val="80000"/>
                </a:srgbClr>
              </a:gs>
            </a:gsLst>
            <a:lin ang="5400000" scaled="1"/>
            <a:tileRect/>
          </a:gradFill>
          <a:ln w="9525" cap="flat" cmpd="sng" algn="ctr">
            <a:noFill/>
            <a:prstDash val="solid"/>
          </a:ln>
          <a:effectLst/>
        </p:spPr>
        <p:txBody>
          <a:bodyPr rtlCol="0" anchor="ctr"/>
          <a:lstStyle/>
          <a:p>
            <a:pPr algn="ctr" defTabSz="457200" fontAlgn="base" hangingPunct="1">
              <a:spcBef>
                <a:spcPct val="0"/>
              </a:spcBef>
              <a:spcAft>
                <a:spcPct val="0"/>
              </a:spcAft>
              <a:defRPr/>
            </a:pPr>
            <a:endParaRPr lang="ja-JP" altLang="en-US">
              <a:solidFill>
                <a:prstClr val="white"/>
              </a:solidFill>
              <a:ea typeface="ＭＳ Ｐゴシック"/>
              <a:cs typeface="+mn-cs"/>
            </a:endParaRPr>
          </a:p>
        </p:txBody>
      </p:sp>
      <p:sp>
        <p:nvSpPr>
          <p:cNvPr id="49" name="正方形/長方形 48"/>
          <p:cNvSpPr/>
          <p:nvPr/>
        </p:nvSpPr>
        <p:spPr>
          <a:xfrm flipV="1">
            <a:off x="2732203" y="2105805"/>
            <a:ext cx="1584002" cy="2057096"/>
          </a:xfrm>
          <a:prstGeom prst="rect">
            <a:avLst/>
          </a:prstGeom>
          <a:gradFill flip="none" rotWithShape="1">
            <a:gsLst>
              <a:gs pos="0">
                <a:srgbClr val="4F81BD">
                  <a:lumMod val="60000"/>
                  <a:lumOff val="40000"/>
                </a:srgbClr>
              </a:gs>
              <a:gs pos="51000">
                <a:sysClr val="window" lastClr="FFFFFF"/>
              </a:gs>
              <a:gs pos="15000">
                <a:srgbClr val="4F81BD">
                  <a:lumMod val="20000"/>
                  <a:lumOff val="80000"/>
                </a:srgbClr>
              </a:gs>
            </a:gsLst>
            <a:lin ang="5400000" scaled="1"/>
            <a:tileRect/>
          </a:gradFill>
          <a:ln w="9525" cap="flat" cmpd="sng" algn="ctr">
            <a:noFill/>
            <a:prstDash val="solid"/>
          </a:ln>
          <a:effectLst/>
        </p:spPr>
        <p:txBody>
          <a:bodyPr rtlCol="0" anchor="ctr"/>
          <a:lstStyle/>
          <a:p>
            <a:pPr algn="ctr" defTabSz="457200" fontAlgn="base" hangingPunct="1">
              <a:spcBef>
                <a:spcPct val="0"/>
              </a:spcBef>
              <a:spcAft>
                <a:spcPct val="0"/>
              </a:spcAft>
              <a:defRPr/>
            </a:pPr>
            <a:endParaRPr lang="ja-JP" altLang="en-US">
              <a:solidFill>
                <a:prstClr val="white"/>
              </a:solidFill>
              <a:ea typeface="ＭＳ Ｐゴシック"/>
              <a:cs typeface="+mn-cs"/>
            </a:endParaRPr>
          </a:p>
        </p:txBody>
      </p:sp>
      <p:pic>
        <p:nvPicPr>
          <p:cNvPr id="50" name="図 4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883718" y="2429923"/>
            <a:ext cx="609875" cy="311036"/>
          </a:xfrm>
          <a:prstGeom prst="rect">
            <a:avLst/>
          </a:prstGeom>
        </p:spPr>
      </p:pic>
      <p:sp>
        <p:nvSpPr>
          <p:cNvPr id="51" name="Text Box 38"/>
          <p:cNvSpPr txBox="1">
            <a:spLocks noChangeArrowheads="1"/>
          </p:cNvSpPr>
          <p:nvPr/>
        </p:nvSpPr>
        <p:spPr bwMode="auto">
          <a:xfrm>
            <a:off x="1273988" y="3043266"/>
            <a:ext cx="920444" cy="369332"/>
          </a:xfrm>
          <a:prstGeom prst="rect">
            <a:avLst/>
          </a:prstGeom>
          <a:noFill/>
          <a:ln w="9525">
            <a:noFill/>
            <a:miter lim="800000"/>
            <a:headEnd/>
            <a:tailEnd/>
          </a:ln>
        </p:spPr>
        <p:txBody>
          <a:bodyPr wrap="none">
            <a:spAutoFit/>
          </a:bodyPr>
          <a:lstStyle>
            <a:defPPr>
              <a:defRPr lang="ja-JP"/>
            </a:defPPr>
            <a:lvl1pPr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1pPr>
            <a:lvl2pPr marL="4572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2pPr>
            <a:lvl3pPr marL="9144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3pPr>
            <a:lvl4pPr marL="13716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4pPr>
            <a:lvl5pPr marL="18288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3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3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3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3200" kern="1200">
                <a:solidFill>
                  <a:schemeClr val="tx1"/>
                </a:solidFill>
                <a:latin typeface="ＭＳ Ｐゴシック" charset="-128"/>
                <a:ea typeface="ＭＳ Ｐゴシック" charset="-128"/>
                <a:cs typeface="+mn-cs"/>
              </a:defRPr>
            </a:lvl9pPr>
          </a:lstStyle>
          <a:p>
            <a:pPr defTabSz="457200" hangingPunct="1"/>
            <a:r>
              <a:rPr lang="en-US" altLang="ja-JP" sz="1800" b="1">
                <a:solidFill>
                  <a:prstClr val="black"/>
                </a:solidFill>
                <a:effectLst>
                  <a:glow rad="50800">
                    <a:prstClr val="white">
                      <a:alpha val="90000"/>
                    </a:prstClr>
                  </a:glow>
                </a:effectLst>
                <a:latin typeface="穝灿砰"/>
                <a:ea typeface="Meiryo UI" pitchFamily="50" charset="-128"/>
                <a:cs typeface="Meiryo UI" pitchFamily="50" charset="-128"/>
              </a:rPr>
              <a:t>640 MB</a:t>
            </a:r>
            <a:endParaRPr lang="ja-JP" altLang="en-US" sz="1800" b="1">
              <a:solidFill>
                <a:srgbClr val="F79646"/>
              </a:solidFill>
              <a:effectLst>
                <a:glow rad="50800">
                  <a:prstClr val="white">
                    <a:alpha val="90000"/>
                  </a:prstClr>
                </a:glow>
              </a:effectLst>
              <a:latin typeface="穝灿砰"/>
              <a:ea typeface="Meiryo UI" pitchFamily="50" charset="-128"/>
              <a:cs typeface="Meiryo UI" pitchFamily="50" charset="-128"/>
            </a:endParaRPr>
          </a:p>
        </p:txBody>
      </p:sp>
      <p:pic>
        <p:nvPicPr>
          <p:cNvPr id="52" name="Picture 4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91999" y="2408222"/>
            <a:ext cx="510525" cy="354439"/>
          </a:xfrm>
          <a:prstGeom prst="rect">
            <a:avLst/>
          </a:prstGeom>
          <a:noFill/>
          <a:ln w="9525">
            <a:noFill/>
            <a:miter lim="800000"/>
            <a:headEnd/>
            <a:tailEnd/>
          </a:ln>
        </p:spPr>
      </p:pic>
      <p:sp>
        <p:nvSpPr>
          <p:cNvPr id="53" name="Text Box 40"/>
          <p:cNvSpPr txBox="1">
            <a:spLocks noChangeArrowheads="1"/>
          </p:cNvSpPr>
          <p:nvPr/>
        </p:nvSpPr>
        <p:spPr bwMode="auto">
          <a:xfrm>
            <a:off x="3109290" y="3043266"/>
            <a:ext cx="809837" cy="369332"/>
          </a:xfrm>
          <a:prstGeom prst="rect">
            <a:avLst/>
          </a:prstGeom>
          <a:noFill/>
          <a:ln w="9525">
            <a:noFill/>
            <a:miter lim="800000"/>
            <a:headEnd/>
            <a:tailEnd/>
          </a:ln>
        </p:spPr>
        <p:txBody>
          <a:bodyPr wrap="none">
            <a:spAutoFit/>
          </a:bodyPr>
          <a:lstStyle>
            <a:defPPr>
              <a:defRPr lang="ja-JP"/>
            </a:defPPr>
            <a:lvl1pPr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1pPr>
            <a:lvl2pPr marL="4572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2pPr>
            <a:lvl3pPr marL="9144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3pPr>
            <a:lvl4pPr marL="13716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4pPr>
            <a:lvl5pPr marL="18288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3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3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3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3200" kern="1200">
                <a:solidFill>
                  <a:schemeClr val="tx1"/>
                </a:solidFill>
                <a:latin typeface="ＭＳ Ｐゴシック" charset="-128"/>
                <a:ea typeface="ＭＳ Ｐゴシック" charset="-128"/>
                <a:cs typeface="+mn-cs"/>
              </a:defRPr>
            </a:lvl9pPr>
          </a:lstStyle>
          <a:p>
            <a:pPr defTabSz="457200" hangingPunct="1"/>
            <a:r>
              <a:rPr lang="en-US" altLang="zh-TW" sz="1800" b="1">
                <a:solidFill>
                  <a:prstClr val="black"/>
                </a:solidFill>
                <a:effectLst>
                  <a:glow rad="50800">
                    <a:prstClr val="white">
                      <a:alpha val="90000"/>
                    </a:prstClr>
                  </a:glow>
                </a:effectLst>
                <a:latin typeface="穝灿砰"/>
                <a:ea typeface="Meiryo UI" pitchFamily="50" charset="-128"/>
                <a:cs typeface="Meiryo UI" pitchFamily="50" charset="-128"/>
              </a:rPr>
              <a:t>4.7 GB</a:t>
            </a:r>
            <a:endParaRPr lang="ja-JP" altLang="en-US" sz="1800" b="1">
              <a:solidFill>
                <a:srgbClr val="FF0000"/>
              </a:solidFill>
              <a:effectLst>
                <a:glow rad="50800">
                  <a:prstClr val="white">
                    <a:alpha val="90000"/>
                  </a:prstClr>
                </a:glow>
              </a:effectLst>
              <a:latin typeface="穝灿砰"/>
              <a:ea typeface="Meiryo UI" pitchFamily="50" charset="-128"/>
              <a:cs typeface="Meiryo UI" pitchFamily="50" charset="-128"/>
            </a:endParaRPr>
          </a:p>
        </p:txBody>
      </p:sp>
      <p:sp>
        <p:nvSpPr>
          <p:cNvPr id="54" name="Text Box 41"/>
          <p:cNvSpPr txBox="1">
            <a:spLocks noChangeArrowheads="1"/>
          </p:cNvSpPr>
          <p:nvPr/>
        </p:nvSpPr>
        <p:spPr bwMode="auto">
          <a:xfrm>
            <a:off x="4753288" y="3019021"/>
            <a:ext cx="1107996" cy="553998"/>
          </a:xfrm>
          <a:prstGeom prst="rect">
            <a:avLst/>
          </a:prstGeom>
          <a:noFill/>
          <a:ln w="9525">
            <a:noFill/>
            <a:miter lim="800000"/>
            <a:headEnd/>
            <a:tailEnd/>
          </a:ln>
        </p:spPr>
        <p:txBody>
          <a:bodyPr wrap="none">
            <a:spAutoFit/>
          </a:bodyPr>
          <a:lstStyle>
            <a:defPPr>
              <a:defRPr lang="ja-JP"/>
            </a:defPPr>
            <a:lvl1pPr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1pPr>
            <a:lvl2pPr marL="4572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2pPr>
            <a:lvl3pPr marL="9144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3pPr>
            <a:lvl4pPr marL="13716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4pPr>
            <a:lvl5pPr marL="18288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3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3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3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3200" kern="1200">
                <a:solidFill>
                  <a:schemeClr val="tx1"/>
                </a:solidFill>
                <a:latin typeface="ＭＳ Ｐゴシック" charset="-128"/>
                <a:ea typeface="ＭＳ Ｐゴシック" charset="-128"/>
                <a:cs typeface="+mn-cs"/>
              </a:defRPr>
            </a:lvl9pPr>
          </a:lstStyle>
          <a:p>
            <a:pPr defTabSz="457200" hangingPunct="1"/>
            <a:r>
              <a:rPr lang="en-US" altLang="zh-TW" sz="1800" b="1">
                <a:solidFill>
                  <a:prstClr val="black"/>
                </a:solidFill>
                <a:effectLst>
                  <a:glow rad="50800">
                    <a:prstClr val="white">
                      <a:alpha val="90000"/>
                    </a:prstClr>
                  </a:glow>
                </a:effectLst>
                <a:latin typeface="+mj-lt"/>
                <a:ea typeface="微軟正黑體" panose="020B0604030504040204" pitchFamily="34" charset="-120"/>
                <a:cs typeface="Meiryo UI" pitchFamily="50" charset="-128"/>
              </a:rPr>
              <a:t>25/50GB</a:t>
            </a:r>
            <a:br>
              <a:rPr lang="zh-TW" altLang="en-US" sz="1800" b="1">
                <a:solidFill>
                  <a:prstClr val="black"/>
                </a:solidFill>
                <a:effectLst>
                  <a:glow rad="50800">
                    <a:prstClr val="white">
                      <a:alpha val="90000"/>
                    </a:prstClr>
                  </a:glow>
                </a:effectLst>
                <a:latin typeface="+mj-lt"/>
                <a:ea typeface="微軟正黑體" panose="020B0604030504040204" pitchFamily="34" charset="-120"/>
                <a:cs typeface="Meiryo UI" pitchFamily="50" charset="-128"/>
              </a:rPr>
            </a:br>
            <a:r>
              <a:rPr lang="en-US" altLang="zh-TW" sz="1200" b="1">
                <a:solidFill>
                  <a:prstClr val="black"/>
                </a:solidFill>
                <a:effectLst>
                  <a:glow rad="50800">
                    <a:prstClr val="white">
                      <a:alpha val="90000"/>
                    </a:prstClr>
                  </a:glow>
                </a:effectLst>
                <a:latin typeface="+mj-lt"/>
                <a:ea typeface="微軟正黑體" panose="020B0604030504040204" pitchFamily="34" charset="-120"/>
                <a:cs typeface="Meiryo UI" pitchFamily="50" charset="-128"/>
              </a:rPr>
              <a:t>(</a:t>
            </a:r>
            <a:r>
              <a:rPr lang="zh-TW" altLang="en-US" sz="1200" b="1">
                <a:solidFill>
                  <a:prstClr val="black"/>
                </a:solidFill>
                <a:effectLst>
                  <a:glow rad="50800">
                    <a:prstClr val="white">
                      <a:alpha val="90000"/>
                    </a:prstClr>
                  </a:glow>
                </a:effectLst>
                <a:latin typeface="+mj-lt"/>
                <a:ea typeface="微軟正黑體" panose="020B0604030504040204" pitchFamily="34" charset="-120"/>
                <a:cs typeface="Meiryo UI" pitchFamily="50" charset="-128"/>
              </a:rPr>
              <a:t>單面／雙面</a:t>
            </a:r>
            <a:r>
              <a:rPr lang="en-US" altLang="zh-TW" sz="1200" b="1">
                <a:solidFill>
                  <a:prstClr val="black"/>
                </a:solidFill>
                <a:effectLst>
                  <a:glow rad="50800">
                    <a:prstClr val="white">
                      <a:alpha val="90000"/>
                    </a:prstClr>
                  </a:glow>
                </a:effectLst>
                <a:latin typeface="+mj-lt"/>
                <a:ea typeface="微軟正黑體" panose="020B0604030504040204" pitchFamily="34" charset="-120"/>
                <a:cs typeface="Meiryo UI" pitchFamily="50" charset="-128"/>
              </a:rPr>
              <a:t>)</a:t>
            </a:r>
            <a:endParaRPr lang="ja-JP" altLang="en-US" sz="1200" b="1">
              <a:solidFill>
                <a:prstClr val="black"/>
              </a:solidFill>
              <a:effectLst>
                <a:glow rad="50800">
                  <a:prstClr val="white">
                    <a:alpha val="90000"/>
                  </a:prstClr>
                </a:glow>
              </a:effectLst>
              <a:latin typeface="+mj-lt"/>
              <a:ea typeface="微軟正黑體" panose="020B0604030504040204" pitchFamily="34" charset="-120"/>
              <a:cs typeface="Meiryo UI" pitchFamily="50" charset="-128"/>
            </a:endParaRPr>
          </a:p>
        </p:txBody>
      </p:sp>
      <p:sp>
        <p:nvSpPr>
          <p:cNvPr id="57" name="テキスト ボックス 56"/>
          <p:cNvSpPr txBox="1"/>
          <p:nvPr/>
        </p:nvSpPr>
        <p:spPr>
          <a:xfrm>
            <a:off x="1184424" y="3815960"/>
            <a:ext cx="1082349" cy="307777"/>
          </a:xfrm>
          <a:prstGeom prst="rect">
            <a:avLst/>
          </a:prstGeom>
          <a:noFill/>
        </p:spPr>
        <p:txBody>
          <a:bodyPr wrap="none" rtlCol="0">
            <a:spAutoFit/>
          </a:bodyPr>
          <a:lstStyle/>
          <a:p>
            <a:pPr algn="ctr" defTabSz="457200" fontAlgn="base" hangingPunct="1">
              <a:spcBef>
                <a:spcPct val="0"/>
              </a:spcBef>
              <a:spcAft>
                <a:spcPct val="0"/>
              </a:spcAft>
            </a:pPr>
            <a:r>
              <a:rPr kumimoji="1" lang="zh-TW" altLang="en-US" b="1" kern="1200">
                <a:solidFill>
                  <a:prstClr val="black"/>
                </a:solidFill>
                <a:effectLst>
                  <a:glow rad="50800">
                    <a:prstClr val="white"/>
                  </a:glow>
                </a:effectLst>
                <a:latin typeface="微軟正黑體" panose="020B0604030504040204" pitchFamily="34" charset="-120"/>
                <a:ea typeface="微軟正黑體" panose="020B0604030504040204" pitchFamily="34" charset="-120"/>
                <a:cs typeface="Meiryo UI" panose="020B0604030504040204" pitchFamily="50" charset="-128"/>
              </a:rPr>
              <a:t>音樂，資料</a:t>
            </a:r>
            <a:endParaRPr kumimoji="1" lang="ja-JP" altLang="en-US" b="1" kern="1200">
              <a:solidFill>
                <a:prstClr val="black"/>
              </a:solidFill>
              <a:effectLst>
                <a:glow rad="50800">
                  <a:prstClr val="white"/>
                </a:glow>
              </a:effectLst>
              <a:latin typeface="微軟正黑體" panose="020B0604030504040204" pitchFamily="34" charset="-120"/>
              <a:ea typeface="微軟正黑體" panose="020B0604030504040204" pitchFamily="34" charset="-120"/>
              <a:cs typeface="Meiryo UI" panose="020B0604030504040204" pitchFamily="50" charset="-128"/>
            </a:endParaRPr>
          </a:p>
        </p:txBody>
      </p:sp>
      <p:sp>
        <p:nvSpPr>
          <p:cNvPr id="58" name="テキスト ボックス 57"/>
          <p:cNvSpPr txBox="1"/>
          <p:nvPr/>
        </p:nvSpPr>
        <p:spPr>
          <a:xfrm>
            <a:off x="2954290" y="3815960"/>
            <a:ext cx="1082349" cy="307777"/>
          </a:xfrm>
          <a:prstGeom prst="rect">
            <a:avLst/>
          </a:prstGeom>
          <a:noFill/>
        </p:spPr>
        <p:txBody>
          <a:bodyPr wrap="none" rtlCol="0">
            <a:spAutoFit/>
          </a:bodyPr>
          <a:lstStyle/>
          <a:p>
            <a:pPr algn="ctr" defTabSz="457200" fontAlgn="base" hangingPunct="1">
              <a:spcBef>
                <a:spcPct val="0"/>
              </a:spcBef>
              <a:spcAft>
                <a:spcPct val="0"/>
              </a:spcAft>
            </a:pPr>
            <a:r>
              <a:rPr kumimoji="1" lang="zh-TW" altLang="en-US" b="1" kern="1200">
                <a:solidFill>
                  <a:prstClr val="black"/>
                </a:solidFill>
                <a:effectLst>
                  <a:glow rad="50800">
                    <a:prstClr val="white"/>
                  </a:glow>
                </a:effectLst>
                <a:latin typeface="微軟正黑體" panose="020B0604030504040204" pitchFamily="34" charset="-120"/>
                <a:ea typeface="微軟正黑體" panose="020B0604030504040204" pitchFamily="34" charset="-120"/>
                <a:cs typeface="Meiryo UI" panose="020B0604030504040204" pitchFamily="50" charset="-128"/>
              </a:rPr>
              <a:t>電影，資料</a:t>
            </a:r>
            <a:endParaRPr kumimoji="1" lang="ja-JP" altLang="en-US" b="1" kern="1200">
              <a:solidFill>
                <a:prstClr val="black"/>
              </a:solidFill>
              <a:effectLst>
                <a:glow rad="50800">
                  <a:prstClr val="white"/>
                </a:glow>
              </a:effectLst>
              <a:latin typeface="微軟正黑體" panose="020B0604030504040204" pitchFamily="34" charset="-120"/>
              <a:ea typeface="微軟正黑體" panose="020B0604030504040204" pitchFamily="34" charset="-120"/>
              <a:cs typeface="Meiryo UI" panose="020B0604030504040204" pitchFamily="50" charset="-128"/>
            </a:endParaRPr>
          </a:p>
        </p:txBody>
      </p:sp>
      <p:sp>
        <p:nvSpPr>
          <p:cNvPr id="59" name="テキスト ボックス 58"/>
          <p:cNvSpPr txBox="1"/>
          <p:nvPr/>
        </p:nvSpPr>
        <p:spPr>
          <a:xfrm>
            <a:off x="4780213" y="3815960"/>
            <a:ext cx="1082349" cy="307777"/>
          </a:xfrm>
          <a:prstGeom prst="rect">
            <a:avLst/>
          </a:prstGeom>
          <a:noFill/>
        </p:spPr>
        <p:txBody>
          <a:bodyPr wrap="none" rtlCol="0">
            <a:spAutoFit/>
          </a:bodyPr>
          <a:lstStyle/>
          <a:p>
            <a:pPr algn="ctr" defTabSz="457200" fontAlgn="base" hangingPunct="1">
              <a:spcBef>
                <a:spcPct val="0"/>
              </a:spcBef>
              <a:spcAft>
                <a:spcPct val="0"/>
              </a:spcAft>
            </a:pPr>
            <a:r>
              <a:rPr kumimoji="1" lang="zh-TW" altLang="en-US" b="1" kern="1200">
                <a:solidFill>
                  <a:prstClr val="black"/>
                </a:solidFill>
                <a:effectLst>
                  <a:glow rad="50800">
                    <a:prstClr val="white"/>
                  </a:glow>
                </a:effectLst>
                <a:latin typeface="微軟正黑體" panose="020B0604030504040204" pitchFamily="34" charset="-120"/>
                <a:ea typeface="微軟正黑體" panose="020B0604030504040204" pitchFamily="34" charset="-120"/>
                <a:cs typeface="Meiryo UI" panose="020B0604030504040204" pitchFamily="50" charset="-128"/>
              </a:rPr>
              <a:t>電影，資料</a:t>
            </a:r>
            <a:endParaRPr kumimoji="1" lang="ja-JP" altLang="en-US" b="1" kern="1200">
              <a:solidFill>
                <a:prstClr val="black"/>
              </a:solidFill>
              <a:effectLst>
                <a:glow rad="50800">
                  <a:prstClr val="white"/>
                </a:glow>
              </a:effectLst>
              <a:latin typeface="微軟正黑體" panose="020B0604030504040204" pitchFamily="34" charset="-120"/>
              <a:ea typeface="微軟正黑體" panose="020B0604030504040204" pitchFamily="34" charset="-120"/>
              <a:cs typeface="Meiryo UI" panose="020B0604030504040204" pitchFamily="50" charset="-128"/>
            </a:endParaRPr>
          </a:p>
        </p:txBody>
      </p:sp>
      <p:pic>
        <p:nvPicPr>
          <p:cNvPr id="61" name="図 60"/>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581509" y="2384001"/>
            <a:ext cx="750707" cy="402880"/>
          </a:xfrm>
          <a:prstGeom prst="rect">
            <a:avLst/>
          </a:prstGeom>
        </p:spPr>
      </p:pic>
      <p:sp>
        <p:nvSpPr>
          <p:cNvPr id="62" name="ホームベース 61"/>
          <p:cNvSpPr/>
          <p:nvPr/>
        </p:nvSpPr>
        <p:spPr>
          <a:xfrm>
            <a:off x="977350" y="1915858"/>
            <a:ext cx="1552471" cy="307777"/>
          </a:xfrm>
          <a:prstGeom prst="homePlate">
            <a:avLst>
              <a:gd name="adj" fmla="val 18490"/>
            </a:avLst>
          </a:prstGeom>
          <a:solidFill>
            <a:srgbClr val="00B0F0"/>
          </a:solidFill>
          <a:ln w="9525" cap="flat" cmpd="sng" algn="ctr">
            <a:noFill/>
            <a:prstDash val="solid"/>
          </a:ln>
          <a:effectLst/>
        </p:spPr>
        <p:txBody>
          <a:bodyPr wrap="none" rtlCol="0" anchor="ctr">
            <a:spAutoFit/>
          </a:bodyPr>
          <a:lstStyle/>
          <a:p>
            <a:pPr algn="ctr" defTabSz="457200" fontAlgn="base" hangingPunct="1">
              <a:spcBef>
                <a:spcPct val="0"/>
              </a:spcBef>
              <a:spcAft>
                <a:spcPct val="0"/>
              </a:spcAft>
              <a:defRPr/>
            </a:pPr>
            <a:r>
              <a:rPr lang="zh-TW" altLang="en-US" b="1">
                <a:solidFill>
                  <a:prstClr val="white"/>
                </a:solidFill>
                <a:effectLst>
                  <a:outerShdw blurRad="38100" dist="38100" dir="2700000" algn="tl">
                    <a:srgbClr val="000000">
                      <a:alpha val="43137"/>
                    </a:srgbClr>
                  </a:outerShdw>
                </a:effectLst>
                <a:latin typeface="穝灿砰"/>
                <a:ea typeface="Meiryo UI" panose="020B0604030504040204" pitchFamily="50" charset="-128"/>
                <a:cs typeface="+mn-cs"/>
              </a:rPr>
              <a:t>第一世代：</a:t>
            </a:r>
            <a:r>
              <a:rPr lang="en-US" altLang="zh-TW" b="1">
                <a:solidFill>
                  <a:prstClr val="white"/>
                </a:solidFill>
                <a:effectLst>
                  <a:outerShdw blurRad="38100" dist="38100" dir="2700000" algn="tl">
                    <a:srgbClr val="000000">
                      <a:alpha val="43137"/>
                    </a:srgbClr>
                  </a:outerShdw>
                </a:effectLst>
                <a:latin typeface="穝灿砰"/>
                <a:ea typeface="Meiryo UI" panose="020B0604030504040204" pitchFamily="50" charset="-128"/>
                <a:cs typeface="+mn-cs"/>
              </a:rPr>
              <a:t>1980~</a:t>
            </a:r>
            <a:endParaRPr lang="ja-JP" altLang="en-US" b="1">
              <a:solidFill>
                <a:prstClr val="white"/>
              </a:solidFill>
              <a:effectLst>
                <a:outerShdw blurRad="38100" dist="38100" dir="2700000" algn="tl">
                  <a:srgbClr val="000000">
                    <a:alpha val="43137"/>
                  </a:srgbClr>
                </a:outerShdw>
              </a:effectLst>
              <a:latin typeface="穝灿砰"/>
              <a:ea typeface="Meiryo UI" panose="020B0604030504040204" pitchFamily="50" charset="-128"/>
              <a:cs typeface="+mn-cs"/>
            </a:endParaRPr>
          </a:p>
        </p:txBody>
      </p:sp>
      <p:sp>
        <p:nvSpPr>
          <p:cNvPr id="63" name="ホームベース 62"/>
          <p:cNvSpPr/>
          <p:nvPr/>
        </p:nvSpPr>
        <p:spPr>
          <a:xfrm>
            <a:off x="2752007" y="1915858"/>
            <a:ext cx="1552471" cy="307777"/>
          </a:xfrm>
          <a:prstGeom prst="homePlate">
            <a:avLst>
              <a:gd name="adj" fmla="val 18490"/>
            </a:avLst>
          </a:prstGeom>
          <a:solidFill>
            <a:srgbClr val="00B0F0"/>
          </a:solidFill>
          <a:ln w="9525" cap="flat" cmpd="sng" algn="ctr">
            <a:noFill/>
            <a:prstDash val="solid"/>
          </a:ln>
          <a:effectLst/>
        </p:spPr>
        <p:txBody>
          <a:bodyPr wrap="none" rtlCol="0" anchor="ctr">
            <a:spAutoFit/>
          </a:bodyPr>
          <a:lstStyle/>
          <a:p>
            <a:pPr algn="ctr" defTabSz="457200" fontAlgn="base" hangingPunct="1">
              <a:spcBef>
                <a:spcPct val="0"/>
              </a:spcBef>
              <a:spcAft>
                <a:spcPct val="0"/>
              </a:spcAft>
              <a:defRPr/>
            </a:pPr>
            <a:r>
              <a:rPr lang="zh-TW" altLang="en-US" b="1">
                <a:solidFill>
                  <a:prstClr val="white"/>
                </a:solidFill>
                <a:effectLst>
                  <a:outerShdw blurRad="38100" dist="38100" dir="2700000" algn="tl">
                    <a:srgbClr val="000000">
                      <a:alpha val="43137"/>
                    </a:srgbClr>
                  </a:outerShdw>
                </a:effectLst>
                <a:latin typeface="穝灿砰"/>
                <a:ea typeface="Meiryo UI" panose="020B0604030504040204" pitchFamily="50" charset="-128"/>
                <a:cs typeface="+mn-cs"/>
              </a:rPr>
              <a:t>第二世代：</a:t>
            </a:r>
            <a:r>
              <a:rPr lang="en-US" altLang="zh-TW" b="1">
                <a:solidFill>
                  <a:prstClr val="white"/>
                </a:solidFill>
                <a:effectLst>
                  <a:outerShdw blurRad="38100" dist="38100" dir="2700000" algn="tl">
                    <a:srgbClr val="000000">
                      <a:alpha val="43137"/>
                    </a:srgbClr>
                  </a:outerShdw>
                </a:effectLst>
                <a:latin typeface="穝灿砰"/>
                <a:ea typeface="Meiryo UI" panose="020B0604030504040204" pitchFamily="50" charset="-128"/>
                <a:cs typeface="+mn-cs"/>
              </a:rPr>
              <a:t>1990~</a:t>
            </a:r>
            <a:endParaRPr lang="ja-JP" altLang="en-US" b="1">
              <a:solidFill>
                <a:prstClr val="white"/>
              </a:solidFill>
              <a:effectLst>
                <a:outerShdw blurRad="38100" dist="38100" dir="2700000" algn="tl">
                  <a:srgbClr val="000000">
                    <a:alpha val="43137"/>
                  </a:srgbClr>
                </a:outerShdw>
              </a:effectLst>
              <a:latin typeface="穝灿砰"/>
              <a:ea typeface="Meiryo UI" panose="020B0604030504040204" pitchFamily="50" charset="-128"/>
              <a:cs typeface="+mn-cs"/>
            </a:endParaRPr>
          </a:p>
        </p:txBody>
      </p:sp>
      <p:sp>
        <p:nvSpPr>
          <p:cNvPr id="64" name="ホームベース 63"/>
          <p:cNvSpPr/>
          <p:nvPr/>
        </p:nvSpPr>
        <p:spPr>
          <a:xfrm>
            <a:off x="4540730" y="1915858"/>
            <a:ext cx="1552471" cy="307777"/>
          </a:xfrm>
          <a:prstGeom prst="homePlate">
            <a:avLst>
              <a:gd name="adj" fmla="val 18490"/>
            </a:avLst>
          </a:prstGeom>
          <a:solidFill>
            <a:srgbClr val="00B0F0"/>
          </a:solidFill>
          <a:ln w="9525" cap="flat" cmpd="sng" algn="ctr">
            <a:noFill/>
            <a:prstDash val="solid"/>
          </a:ln>
          <a:effectLst/>
        </p:spPr>
        <p:txBody>
          <a:bodyPr wrap="none" rtlCol="0" anchor="ctr">
            <a:spAutoFit/>
          </a:bodyPr>
          <a:lstStyle/>
          <a:p>
            <a:pPr algn="ctr" defTabSz="457200" fontAlgn="base" hangingPunct="1">
              <a:spcBef>
                <a:spcPct val="0"/>
              </a:spcBef>
              <a:spcAft>
                <a:spcPct val="0"/>
              </a:spcAft>
              <a:defRPr/>
            </a:pPr>
            <a:r>
              <a:rPr lang="zh-TW" altLang="en-US" b="1">
                <a:solidFill>
                  <a:prstClr val="white"/>
                </a:solidFill>
                <a:effectLst>
                  <a:outerShdw blurRad="38100" dist="38100" dir="2700000" algn="tl">
                    <a:srgbClr val="000000">
                      <a:alpha val="43137"/>
                    </a:srgbClr>
                  </a:outerShdw>
                </a:effectLst>
                <a:latin typeface="穝灿砰"/>
                <a:ea typeface="Meiryo UI" panose="020B0604030504040204" pitchFamily="50" charset="-128"/>
                <a:cs typeface="+mn-cs"/>
              </a:rPr>
              <a:t>第三世代：</a:t>
            </a:r>
            <a:r>
              <a:rPr lang="en-US" altLang="zh-TW" b="1">
                <a:solidFill>
                  <a:prstClr val="white"/>
                </a:solidFill>
                <a:effectLst>
                  <a:outerShdw blurRad="38100" dist="38100" dir="2700000" algn="tl">
                    <a:srgbClr val="000000">
                      <a:alpha val="43137"/>
                    </a:srgbClr>
                  </a:outerShdw>
                </a:effectLst>
                <a:latin typeface="穝灿砰"/>
                <a:ea typeface="Meiryo UI" panose="020B0604030504040204" pitchFamily="50" charset="-128"/>
                <a:cs typeface="+mn-cs"/>
              </a:rPr>
              <a:t>2000~</a:t>
            </a:r>
            <a:endParaRPr lang="ja-JP" altLang="en-US" b="1">
              <a:solidFill>
                <a:prstClr val="white"/>
              </a:solidFill>
              <a:effectLst>
                <a:outerShdw blurRad="38100" dist="38100" dir="2700000" algn="tl">
                  <a:srgbClr val="000000">
                    <a:alpha val="43137"/>
                  </a:srgbClr>
                </a:outerShdw>
              </a:effectLst>
              <a:latin typeface="穝灿砰"/>
              <a:ea typeface="Meiryo UI" panose="020B0604030504040204" pitchFamily="50" charset="-128"/>
              <a:cs typeface="+mn-cs"/>
            </a:endParaRPr>
          </a:p>
        </p:txBody>
      </p:sp>
      <p:sp>
        <p:nvSpPr>
          <p:cNvPr id="66" name="Text Box 38"/>
          <p:cNvSpPr txBox="1">
            <a:spLocks noChangeArrowheads="1"/>
          </p:cNvSpPr>
          <p:nvPr/>
        </p:nvSpPr>
        <p:spPr bwMode="auto">
          <a:xfrm>
            <a:off x="1193036" y="3568788"/>
            <a:ext cx="1082349" cy="307777"/>
          </a:xfrm>
          <a:prstGeom prst="rect">
            <a:avLst/>
          </a:prstGeom>
          <a:noFill/>
          <a:ln w="9525">
            <a:noFill/>
            <a:miter lim="800000"/>
            <a:headEnd/>
            <a:tailEnd/>
          </a:ln>
        </p:spPr>
        <p:txBody>
          <a:bodyPr wrap="none">
            <a:spAutoFit/>
          </a:bodyPr>
          <a:lstStyle>
            <a:defPPr>
              <a:defRPr lang="ja-JP"/>
            </a:defPPr>
            <a:lvl1pPr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1pPr>
            <a:lvl2pPr marL="4572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2pPr>
            <a:lvl3pPr marL="9144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3pPr>
            <a:lvl4pPr marL="13716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4pPr>
            <a:lvl5pPr marL="18288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3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3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3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3200" kern="1200">
                <a:solidFill>
                  <a:schemeClr val="tx1"/>
                </a:solidFill>
                <a:latin typeface="ＭＳ Ｐゴシック" charset="-128"/>
                <a:ea typeface="ＭＳ Ｐゴシック" charset="-128"/>
                <a:cs typeface="+mn-cs"/>
              </a:defRPr>
            </a:lvl9pPr>
          </a:lstStyle>
          <a:p>
            <a:pPr defTabSz="457200" hangingPunct="1"/>
            <a:r>
              <a:rPr lang="zh-TW" altLang="en-US" sz="1400" b="1">
                <a:solidFill>
                  <a:schemeClr val="accent6">
                    <a:lumMod val="75000"/>
                  </a:schemeClr>
                </a:solidFill>
                <a:effectLst>
                  <a:glow rad="50800">
                    <a:prstClr val="white">
                      <a:alpha val="90000"/>
                    </a:prstClr>
                  </a:glow>
                </a:effectLst>
                <a:latin typeface="微軟正黑體" panose="020B0604030504040204" pitchFamily="34" charset="-120"/>
                <a:ea typeface="微軟正黑體" panose="020B0604030504040204" pitchFamily="34" charset="-120"/>
                <a:cs typeface="Meiryo UI" pitchFamily="50" charset="-128"/>
              </a:rPr>
              <a:t>紅外線雷射</a:t>
            </a:r>
            <a:endParaRPr lang="ja-JP" altLang="en-US" sz="1400" b="1">
              <a:solidFill>
                <a:schemeClr val="accent6">
                  <a:lumMod val="75000"/>
                </a:schemeClr>
              </a:solidFill>
              <a:effectLst>
                <a:glow rad="50800">
                  <a:prstClr val="white">
                    <a:alpha val="90000"/>
                  </a:prstClr>
                </a:glow>
              </a:effectLst>
              <a:latin typeface="微軟正黑體" panose="020B0604030504040204" pitchFamily="34" charset="-120"/>
              <a:ea typeface="微軟正黑體" panose="020B0604030504040204" pitchFamily="34" charset="-120"/>
              <a:cs typeface="Meiryo UI" pitchFamily="50" charset="-128"/>
            </a:endParaRPr>
          </a:p>
        </p:txBody>
      </p:sp>
      <p:sp>
        <p:nvSpPr>
          <p:cNvPr id="67" name="Text Box 40"/>
          <p:cNvSpPr txBox="1">
            <a:spLocks noChangeArrowheads="1"/>
          </p:cNvSpPr>
          <p:nvPr/>
        </p:nvSpPr>
        <p:spPr bwMode="auto">
          <a:xfrm>
            <a:off x="3201849" y="3576288"/>
            <a:ext cx="543739" cy="307777"/>
          </a:xfrm>
          <a:prstGeom prst="rect">
            <a:avLst/>
          </a:prstGeom>
          <a:noFill/>
          <a:ln w="9525">
            <a:noFill/>
            <a:miter lim="800000"/>
            <a:headEnd/>
            <a:tailEnd/>
          </a:ln>
        </p:spPr>
        <p:txBody>
          <a:bodyPr wrap="none">
            <a:spAutoFit/>
          </a:bodyPr>
          <a:lstStyle>
            <a:defPPr>
              <a:defRPr lang="ja-JP"/>
            </a:defPPr>
            <a:lvl1pPr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1pPr>
            <a:lvl2pPr marL="4572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2pPr>
            <a:lvl3pPr marL="9144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3pPr>
            <a:lvl4pPr marL="13716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4pPr>
            <a:lvl5pPr marL="18288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3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3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3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3200" kern="1200">
                <a:solidFill>
                  <a:schemeClr val="tx1"/>
                </a:solidFill>
                <a:latin typeface="ＭＳ Ｐゴシック" charset="-128"/>
                <a:ea typeface="ＭＳ Ｐゴシック" charset="-128"/>
                <a:cs typeface="+mn-cs"/>
              </a:defRPr>
            </a:lvl9pPr>
          </a:lstStyle>
          <a:p>
            <a:pPr defTabSz="457200" hangingPunct="1"/>
            <a:r>
              <a:rPr lang="zh-TW" altLang="en-US" sz="1400" b="1">
                <a:solidFill>
                  <a:srgbClr val="C00000"/>
                </a:solidFill>
                <a:effectLst>
                  <a:glow rad="50800">
                    <a:prstClr val="white">
                      <a:alpha val="90000"/>
                    </a:prstClr>
                  </a:glow>
                </a:effectLst>
                <a:latin typeface="微軟正黑體" panose="020B0604030504040204" pitchFamily="34" charset="-120"/>
                <a:ea typeface="微軟正黑體" panose="020B0604030504040204" pitchFamily="34" charset="-120"/>
                <a:cs typeface="Meiryo UI" pitchFamily="50" charset="-128"/>
              </a:rPr>
              <a:t>紅光</a:t>
            </a:r>
            <a:endParaRPr lang="ja-JP" altLang="en-US" sz="1400" b="1">
              <a:solidFill>
                <a:srgbClr val="C00000"/>
              </a:solidFill>
              <a:effectLst>
                <a:glow rad="50800">
                  <a:prstClr val="white">
                    <a:alpha val="90000"/>
                  </a:prstClr>
                </a:glow>
              </a:effectLst>
              <a:latin typeface="微軟正黑體" panose="020B0604030504040204" pitchFamily="34" charset="-120"/>
              <a:ea typeface="微軟正黑體" panose="020B0604030504040204" pitchFamily="34" charset="-120"/>
              <a:cs typeface="Meiryo UI" pitchFamily="50" charset="-128"/>
            </a:endParaRPr>
          </a:p>
        </p:txBody>
      </p:sp>
      <p:sp>
        <p:nvSpPr>
          <p:cNvPr id="68" name="Text Box 41"/>
          <p:cNvSpPr txBox="1">
            <a:spLocks noChangeArrowheads="1"/>
          </p:cNvSpPr>
          <p:nvPr/>
        </p:nvSpPr>
        <p:spPr bwMode="auto">
          <a:xfrm>
            <a:off x="5035418" y="3584736"/>
            <a:ext cx="543739" cy="307777"/>
          </a:xfrm>
          <a:prstGeom prst="rect">
            <a:avLst/>
          </a:prstGeom>
          <a:noFill/>
          <a:ln w="9525">
            <a:noFill/>
            <a:miter lim="800000"/>
            <a:headEnd/>
            <a:tailEnd/>
          </a:ln>
        </p:spPr>
        <p:txBody>
          <a:bodyPr wrap="none">
            <a:spAutoFit/>
          </a:bodyPr>
          <a:lstStyle>
            <a:defPPr>
              <a:defRPr lang="ja-JP"/>
            </a:defPPr>
            <a:lvl1pPr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1pPr>
            <a:lvl2pPr marL="4572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2pPr>
            <a:lvl3pPr marL="9144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3pPr>
            <a:lvl4pPr marL="13716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4pPr>
            <a:lvl5pPr marL="18288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3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3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3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3200" kern="1200">
                <a:solidFill>
                  <a:schemeClr val="tx1"/>
                </a:solidFill>
                <a:latin typeface="ＭＳ Ｐゴシック" charset="-128"/>
                <a:ea typeface="ＭＳ Ｐゴシック" charset="-128"/>
                <a:cs typeface="+mn-cs"/>
              </a:defRPr>
            </a:lvl9pPr>
          </a:lstStyle>
          <a:p>
            <a:pPr defTabSz="457200" hangingPunct="1"/>
            <a:r>
              <a:rPr lang="zh-TW" altLang="en-US" sz="1400" b="1">
                <a:solidFill>
                  <a:srgbClr val="0070C0"/>
                </a:solidFill>
                <a:effectLst>
                  <a:glow rad="50800">
                    <a:prstClr val="white">
                      <a:alpha val="90000"/>
                    </a:prstClr>
                  </a:glow>
                </a:effectLst>
                <a:latin typeface="微軟正黑體" panose="020B0604030504040204" pitchFamily="34" charset="-120"/>
                <a:ea typeface="微軟正黑體" panose="020B0604030504040204" pitchFamily="34" charset="-120"/>
                <a:cs typeface="Meiryo UI" pitchFamily="50" charset="-128"/>
              </a:rPr>
              <a:t>藍光</a:t>
            </a:r>
            <a:endParaRPr lang="ja-JP" altLang="en-US" sz="1400" b="1">
              <a:solidFill>
                <a:srgbClr val="0070C0"/>
              </a:solidFill>
              <a:effectLst>
                <a:glow rad="50800">
                  <a:prstClr val="white">
                    <a:alpha val="90000"/>
                  </a:prstClr>
                </a:glow>
              </a:effectLst>
              <a:latin typeface="微軟正黑體" panose="020B0604030504040204" pitchFamily="34" charset="-120"/>
              <a:ea typeface="微軟正黑體" panose="020B0604030504040204" pitchFamily="34" charset="-120"/>
              <a:cs typeface="Meiryo UI" pitchFamily="50" charset="-128"/>
            </a:endParaRPr>
          </a:p>
        </p:txBody>
      </p:sp>
      <p:grpSp>
        <p:nvGrpSpPr>
          <p:cNvPr id="70" name="グループ化 69"/>
          <p:cNvGrpSpPr/>
          <p:nvPr/>
        </p:nvGrpSpPr>
        <p:grpSpPr>
          <a:xfrm>
            <a:off x="3548775" y="2337055"/>
            <a:ext cx="522365" cy="525244"/>
            <a:chOff x="-578596" y="1848327"/>
            <a:chExt cx="616344" cy="619741"/>
          </a:xfrm>
        </p:grpSpPr>
        <p:sp>
          <p:nvSpPr>
            <p:cNvPr id="71" name="楕円 45"/>
            <p:cNvSpPr/>
            <p:nvPr/>
          </p:nvSpPr>
          <p:spPr>
            <a:xfrm>
              <a:off x="-575770" y="1848327"/>
              <a:ext cx="607088" cy="607088"/>
            </a:xfrm>
            <a:prstGeom prst="ellipse">
              <a:avLst/>
            </a:prstGeom>
            <a:solidFill>
              <a:sysClr val="window" lastClr="FFFFFF"/>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fontAlgn="base" hangingPunct="1">
                <a:spcBef>
                  <a:spcPct val="0"/>
                </a:spcBef>
                <a:spcAft>
                  <a:spcPct val="0"/>
                </a:spcAft>
                <a:defRPr/>
              </a:pPr>
              <a:endParaRPr lang="ja-JP" altLang="en-US">
                <a:solidFill>
                  <a:prstClr val="white"/>
                </a:solidFill>
                <a:ea typeface="ＭＳ Ｐゴシック"/>
                <a:cs typeface="+mn-cs"/>
              </a:endParaRPr>
            </a:p>
          </p:txBody>
        </p:sp>
        <p:pic>
          <p:nvPicPr>
            <p:cNvPr id="72" name="図 71"/>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8596" y="1851724"/>
              <a:ext cx="616344" cy="616344"/>
            </a:xfrm>
            <a:prstGeom prst="rect">
              <a:avLst/>
            </a:prstGeom>
          </p:spPr>
        </p:pic>
      </p:grpSp>
      <p:grpSp>
        <p:nvGrpSpPr>
          <p:cNvPr id="73" name="グループ化 72"/>
          <p:cNvGrpSpPr/>
          <p:nvPr/>
        </p:nvGrpSpPr>
        <p:grpSpPr>
          <a:xfrm>
            <a:off x="1762038" y="2337055"/>
            <a:ext cx="522365" cy="525244"/>
            <a:chOff x="-578596" y="1848327"/>
            <a:chExt cx="616344" cy="619741"/>
          </a:xfrm>
        </p:grpSpPr>
        <p:sp>
          <p:nvSpPr>
            <p:cNvPr id="74" name="楕円 50"/>
            <p:cNvSpPr/>
            <p:nvPr/>
          </p:nvSpPr>
          <p:spPr>
            <a:xfrm>
              <a:off x="-575770" y="1848327"/>
              <a:ext cx="607088" cy="607088"/>
            </a:xfrm>
            <a:prstGeom prst="ellipse">
              <a:avLst/>
            </a:prstGeom>
            <a:solidFill>
              <a:sysClr val="window" lastClr="FFFFFF"/>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fontAlgn="base" hangingPunct="1">
                <a:spcBef>
                  <a:spcPct val="0"/>
                </a:spcBef>
                <a:spcAft>
                  <a:spcPct val="0"/>
                </a:spcAft>
                <a:defRPr/>
              </a:pPr>
              <a:endParaRPr lang="ja-JP" altLang="en-US">
                <a:solidFill>
                  <a:prstClr val="white"/>
                </a:solidFill>
                <a:ea typeface="ＭＳ Ｐゴシック"/>
                <a:cs typeface="+mn-cs"/>
              </a:endParaRPr>
            </a:p>
          </p:txBody>
        </p:sp>
        <p:pic>
          <p:nvPicPr>
            <p:cNvPr id="75" name="図 74"/>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8596" y="1851724"/>
              <a:ext cx="616344" cy="616344"/>
            </a:xfrm>
            <a:prstGeom prst="rect">
              <a:avLst/>
            </a:prstGeom>
          </p:spPr>
        </p:pic>
      </p:grpSp>
      <p:sp>
        <p:nvSpPr>
          <p:cNvPr id="80" name="テキスト ボックス 79"/>
          <p:cNvSpPr txBox="1"/>
          <p:nvPr/>
        </p:nvSpPr>
        <p:spPr>
          <a:xfrm>
            <a:off x="558530" y="1048195"/>
            <a:ext cx="8081554" cy="400110"/>
          </a:xfrm>
          <a:prstGeom prst="rect">
            <a:avLst/>
          </a:prstGeom>
          <a:noFill/>
        </p:spPr>
        <p:txBody>
          <a:bodyPr wrap="square" rtlCol="0" anchor="t">
            <a:spAutoFit/>
          </a:bodyPr>
          <a:lstStyle/>
          <a:p>
            <a:pPr algn="ctr" fontAlgn="base" hangingPunct="1"/>
            <a:r>
              <a:rPr kumimoji="1" lang="en-US" altLang="zh-TW" sz="2000" b="1" kern="1200">
                <a:solidFill>
                  <a:prstClr val="black"/>
                </a:solidFill>
                <a:latin typeface="+mj-lt"/>
                <a:ea typeface="微軟正黑體" panose="020B0604030504040204" pitchFamily="34" charset="-120"/>
                <a:cs typeface="Arial Unicode MS" panose="020B0604020202020204" pitchFamily="50" charset="-128"/>
              </a:rPr>
              <a:t>Panasonic</a:t>
            </a:r>
            <a:r>
              <a:rPr kumimoji="1" lang="zh-TW" altLang="en-US" sz="2000" b="1" kern="1200">
                <a:solidFill>
                  <a:prstClr val="black"/>
                </a:solidFill>
                <a:latin typeface="+mj-lt"/>
                <a:ea typeface="微軟正黑體" panose="020B0604030504040204" pitchFamily="34" charset="-120"/>
                <a:cs typeface="Arial Unicode MS" panose="020B0604020202020204" pitchFamily="50" charset="-128"/>
              </a:rPr>
              <a:t> 擁有 </a:t>
            </a:r>
            <a:r>
              <a:rPr kumimoji="1" lang="en-US" altLang="zh-TW" sz="2000" b="1" kern="1200">
                <a:solidFill>
                  <a:prstClr val="black"/>
                </a:solidFill>
                <a:latin typeface="+mj-lt"/>
                <a:ea typeface="微軟正黑體" panose="020B0604030504040204" pitchFamily="34" charset="-120"/>
                <a:cs typeface="Arial Unicode MS" panose="020B0604020202020204" pitchFamily="50" charset="-128"/>
              </a:rPr>
              <a:t>40</a:t>
            </a:r>
            <a:r>
              <a:rPr kumimoji="1" lang="zh-TW" altLang="en-US" sz="2000" b="1" kern="1200">
                <a:solidFill>
                  <a:prstClr val="black"/>
                </a:solidFill>
                <a:latin typeface="+mj-lt"/>
                <a:ea typeface="微軟正黑體" panose="020B0604030504040204" pitchFamily="34" charset="-120"/>
                <a:cs typeface="Arial Unicode MS" panose="020B0604020202020204" pitchFamily="50" charset="-128"/>
              </a:rPr>
              <a:t> 年光學技術，並且為光碟格式標準的制定者。</a:t>
            </a:r>
            <a:endParaRPr lang="en-US" altLang="ja-JP" sz="2000" b="1" kern="1200">
              <a:solidFill>
                <a:prstClr val="black"/>
              </a:solidFill>
              <a:latin typeface="+mj-lt"/>
              <a:ea typeface="微軟正黑體" panose="020B0604030504040204" pitchFamily="34" charset="-120"/>
              <a:cs typeface="Arial Unicode MS" panose="020B0604020202020204" pitchFamily="50" charset="-128"/>
            </a:endParaRPr>
          </a:p>
        </p:txBody>
      </p:sp>
      <p:grpSp>
        <p:nvGrpSpPr>
          <p:cNvPr id="2" name="グループ化 1"/>
          <p:cNvGrpSpPr/>
          <p:nvPr/>
        </p:nvGrpSpPr>
        <p:grpSpPr>
          <a:xfrm>
            <a:off x="6282239" y="1691154"/>
            <a:ext cx="1890921" cy="2568500"/>
            <a:chOff x="6345925" y="2072608"/>
            <a:chExt cx="2010839" cy="2731390"/>
          </a:xfrm>
        </p:grpSpPr>
        <p:sp>
          <p:nvSpPr>
            <p:cNvPr id="45" name="正方形/長方形 44"/>
            <p:cNvSpPr/>
            <p:nvPr/>
          </p:nvSpPr>
          <p:spPr>
            <a:xfrm flipV="1">
              <a:off x="6414911" y="2371761"/>
              <a:ext cx="1872867" cy="2432237"/>
            </a:xfrm>
            <a:prstGeom prst="rect">
              <a:avLst/>
            </a:prstGeom>
            <a:gradFill flip="none" rotWithShape="1">
              <a:gsLst>
                <a:gs pos="0">
                  <a:srgbClr val="4F81BD">
                    <a:lumMod val="60000"/>
                    <a:lumOff val="40000"/>
                  </a:srgbClr>
                </a:gs>
                <a:gs pos="51000">
                  <a:sysClr val="window" lastClr="FFFFFF"/>
                </a:gs>
                <a:gs pos="15000">
                  <a:srgbClr val="4F81BD">
                    <a:lumMod val="20000"/>
                    <a:lumOff val="80000"/>
                  </a:srgbClr>
                </a:gs>
              </a:gsLst>
              <a:lin ang="5400000" scaled="1"/>
              <a:tileRect/>
            </a:gradFill>
            <a:ln w="9525" cap="flat" cmpd="sng" algn="ctr">
              <a:noFill/>
              <a:prstDash val="solid"/>
            </a:ln>
            <a:effectLst/>
          </p:spPr>
          <p:txBody>
            <a:bodyPr rtlCol="0" anchor="ctr"/>
            <a:lstStyle/>
            <a:p>
              <a:pPr algn="ctr" defTabSz="457200" fontAlgn="base" hangingPunct="1">
                <a:spcBef>
                  <a:spcPct val="0"/>
                </a:spcBef>
                <a:spcAft>
                  <a:spcPct val="0"/>
                </a:spcAft>
                <a:defRPr/>
              </a:pPr>
              <a:endParaRPr lang="ja-JP" altLang="en-US">
                <a:solidFill>
                  <a:prstClr val="white"/>
                </a:solidFill>
                <a:ea typeface="ＭＳ Ｐゴシック"/>
                <a:cs typeface="+mn-cs"/>
              </a:endParaRPr>
            </a:p>
          </p:txBody>
        </p:sp>
        <p:pic>
          <p:nvPicPr>
            <p:cNvPr id="47" name="図 4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401269" y="2608894"/>
              <a:ext cx="661305" cy="661305"/>
            </a:xfrm>
            <a:prstGeom prst="rect">
              <a:avLst/>
            </a:prstGeom>
          </p:spPr>
        </p:pic>
        <p:sp>
          <p:nvSpPr>
            <p:cNvPr id="55" name="Text Box 41"/>
            <p:cNvSpPr txBox="1">
              <a:spLocks noChangeArrowheads="1"/>
            </p:cNvSpPr>
            <p:nvPr/>
          </p:nvSpPr>
          <p:spPr bwMode="auto">
            <a:xfrm>
              <a:off x="6425686" y="3582479"/>
              <a:ext cx="1834870" cy="371685"/>
            </a:xfrm>
            <a:prstGeom prst="rect">
              <a:avLst/>
            </a:prstGeom>
            <a:noFill/>
            <a:ln w="9525">
              <a:noFill/>
              <a:miter lim="800000"/>
              <a:headEnd/>
              <a:tailEnd/>
            </a:ln>
          </p:spPr>
          <p:txBody>
            <a:bodyPr wrap="square" anchor="ctr">
              <a:spAutoFit/>
            </a:bodyPr>
            <a:lstStyle>
              <a:defPPr>
                <a:defRPr lang="ja-JP"/>
              </a:defPPr>
              <a:lvl1pPr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1pPr>
              <a:lvl2pPr marL="4572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2pPr>
              <a:lvl3pPr marL="9144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3pPr>
              <a:lvl4pPr marL="13716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4pPr>
              <a:lvl5pPr marL="18288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3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3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3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3200" kern="1200">
                  <a:solidFill>
                    <a:schemeClr val="tx1"/>
                  </a:solidFill>
                  <a:latin typeface="ＭＳ Ｐゴシック" charset="-128"/>
                  <a:ea typeface="ＭＳ Ｐゴシック" charset="-128"/>
                  <a:cs typeface="+mn-cs"/>
                </a:defRPr>
              </a:lvl9pPr>
            </a:lstStyle>
            <a:p>
              <a:pPr defTabSz="457200" hangingPunct="1">
                <a:lnSpc>
                  <a:spcPts val="2200"/>
                </a:lnSpc>
              </a:pPr>
              <a:r>
                <a:rPr lang="en-US" altLang="zh-TW" sz="1600" b="1">
                  <a:effectLst>
                    <a:glow rad="50800">
                      <a:prstClr val="white">
                        <a:alpha val="90000"/>
                      </a:prstClr>
                    </a:glow>
                  </a:effectLst>
                  <a:latin typeface="+mj-lt"/>
                  <a:ea typeface="Meiryo UI" pitchFamily="50" charset="-128"/>
                  <a:cs typeface="Meiryo UI" pitchFamily="50" charset="-128"/>
                </a:rPr>
                <a:t>(</a:t>
              </a:r>
              <a:r>
                <a:rPr lang="en-US" altLang="ja-JP" sz="1600" b="1">
                  <a:effectLst>
                    <a:glow rad="50800">
                      <a:prstClr val="white">
                        <a:alpha val="90000"/>
                      </a:prstClr>
                    </a:glow>
                  </a:effectLst>
                  <a:latin typeface="+mj-lt"/>
                  <a:ea typeface="Meiryo UI" pitchFamily="50" charset="-128"/>
                  <a:cs typeface="Meiryo UI" pitchFamily="50" charset="-128"/>
                </a:rPr>
                <a:t>500GB</a:t>
              </a:r>
              <a:r>
                <a:rPr lang="ja-JP" altLang="en-US" sz="1600" b="1">
                  <a:effectLst>
                    <a:glow rad="50800">
                      <a:prstClr val="white">
                        <a:alpha val="90000"/>
                      </a:prstClr>
                    </a:glow>
                  </a:effectLst>
                  <a:latin typeface="+mj-lt"/>
                  <a:ea typeface="Meiryo UI" pitchFamily="50" charset="-128"/>
                  <a:cs typeface="Meiryo UI" pitchFamily="50" charset="-128"/>
                </a:rPr>
                <a:t>、</a:t>
              </a:r>
              <a:r>
                <a:rPr lang="en-US" altLang="ja-JP" sz="1600" b="1">
                  <a:effectLst>
                    <a:glow rad="50800">
                      <a:prstClr val="white">
                        <a:alpha val="90000"/>
                      </a:prstClr>
                    </a:glow>
                  </a:effectLst>
                  <a:latin typeface="+mj-lt"/>
                  <a:ea typeface="Meiryo UI" pitchFamily="50" charset="-128"/>
                  <a:cs typeface="Meiryo UI" pitchFamily="50" charset="-128"/>
                </a:rPr>
                <a:t>1TB</a:t>
              </a:r>
              <a:r>
                <a:rPr lang="en-US" altLang="zh-TW" sz="1600" b="1">
                  <a:effectLst>
                    <a:glow rad="50800">
                      <a:prstClr val="white">
                        <a:alpha val="90000"/>
                      </a:prstClr>
                    </a:glow>
                  </a:effectLst>
                  <a:latin typeface="+mj-lt"/>
                  <a:ea typeface="Meiryo UI" pitchFamily="50" charset="-128"/>
                  <a:cs typeface="Meiryo UI" pitchFamily="50" charset="-128"/>
                </a:rPr>
                <a:t>)</a:t>
              </a:r>
              <a:endParaRPr lang="ja-JP" altLang="en-US" sz="1600" b="1">
                <a:effectLst>
                  <a:glow rad="50800">
                    <a:prstClr val="white">
                      <a:alpha val="90000"/>
                    </a:prstClr>
                  </a:glow>
                </a:effectLst>
                <a:latin typeface="+mj-lt"/>
                <a:ea typeface="Meiryo UI" pitchFamily="50" charset="-128"/>
                <a:cs typeface="Meiryo UI" pitchFamily="50" charset="-128"/>
              </a:endParaRPr>
            </a:p>
          </p:txBody>
        </p:sp>
        <p:pic>
          <p:nvPicPr>
            <p:cNvPr id="56" name="Picture 5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33921" y="2700520"/>
              <a:ext cx="626612" cy="476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60" name="テキスト ボックス 59"/>
            <p:cNvSpPr txBox="1"/>
            <p:nvPr/>
          </p:nvSpPr>
          <p:spPr>
            <a:xfrm>
              <a:off x="6871311" y="4393787"/>
              <a:ext cx="960065" cy="327296"/>
            </a:xfrm>
            <a:prstGeom prst="rect">
              <a:avLst/>
            </a:prstGeom>
            <a:noFill/>
          </p:spPr>
          <p:txBody>
            <a:bodyPr wrap="none" rtlCol="0">
              <a:spAutoFit/>
            </a:bodyPr>
            <a:lstStyle/>
            <a:p>
              <a:pPr algn="ctr" defTabSz="457200" fontAlgn="base" hangingPunct="1">
                <a:spcBef>
                  <a:spcPct val="0"/>
                </a:spcBef>
                <a:spcAft>
                  <a:spcPct val="0"/>
                </a:spcAft>
              </a:pPr>
              <a:r>
                <a:rPr kumimoji="1" lang="zh-TW" altLang="en-US" b="1" kern="1200">
                  <a:solidFill>
                    <a:prstClr val="black"/>
                  </a:solidFill>
                  <a:effectLst>
                    <a:glow rad="50800">
                      <a:prstClr val="white"/>
                    </a:glow>
                  </a:effectLst>
                  <a:latin typeface="微軟正黑體" panose="020B0604030504040204" pitchFamily="34" charset="-120"/>
                  <a:ea typeface="微軟正黑體" panose="020B0604030504040204" pitchFamily="34" charset="-120"/>
                  <a:cs typeface="Meiryo UI" panose="020B0604030504040204" pitchFamily="50" charset="-128"/>
                </a:rPr>
                <a:t>歸檔光碟</a:t>
              </a:r>
              <a:endParaRPr kumimoji="1" lang="ja-JP" altLang="en-US" b="1" kern="1200">
                <a:solidFill>
                  <a:prstClr val="black"/>
                </a:solidFill>
                <a:effectLst>
                  <a:glow rad="50800">
                    <a:prstClr val="white"/>
                  </a:glow>
                </a:effectLst>
                <a:latin typeface="微軟正黑體" panose="020B0604030504040204" pitchFamily="34" charset="-120"/>
                <a:ea typeface="微軟正黑體" panose="020B0604030504040204" pitchFamily="34" charset="-120"/>
                <a:cs typeface="Meiryo UI" panose="020B0604030504040204" pitchFamily="50" charset="-128"/>
              </a:endParaRPr>
            </a:p>
          </p:txBody>
        </p:sp>
        <p:sp>
          <p:nvSpPr>
            <p:cNvPr id="65" name="ホームベース 64"/>
            <p:cNvSpPr/>
            <p:nvPr/>
          </p:nvSpPr>
          <p:spPr>
            <a:xfrm>
              <a:off x="6410136" y="2131383"/>
              <a:ext cx="1882417" cy="395489"/>
            </a:xfrm>
            <a:prstGeom prst="homePlate">
              <a:avLst>
                <a:gd name="adj" fmla="val 18490"/>
              </a:avLst>
            </a:prstGeom>
            <a:solidFill>
              <a:srgbClr val="FF0000"/>
            </a:solidFill>
            <a:ln w="9525" cap="flat" cmpd="sng" algn="ctr">
              <a:noFill/>
              <a:prstDash val="solid"/>
            </a:ln>
            <a:effectLst/>
          </p:spPr>
          <p:txBody>
            <a:bodyPr wrap="none" rtlCol="0" anchor="ctr"/>
            <a:lstStyle/>
            <a:p>
              <a:pPr algn="ctr" defTabSz="457200" fontAlgn="base" hangingPunct="1">
                <a:spcBef>
                  <a:spcPct val="0"/>
                </a:spcBef>
                <a:spcAft>
                  <a:spcPct val="0"/>
                </a:spcAft>
                <a:defRPr/>
              </a:pPr>
              <a:r>
                <a:rPr lang="zh-TW" altLang="en-US" b="1">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rPr>
                <a:t>第四世代</a:t>
              </a:r>
              <a:r>
                <a:rPr lang="ja-JP" altLang="en-US" b="1">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rPr>
                <a:t>：</a:t>
              </a:r>
              <a:r>
                <a:rPr lang="en-US" altLang="ja-JP" b="1">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rPr>
                <a:t>2016</a:t>
              </a:r>
              <a:r>
                <a:rPr lang="ja-JP" altLang="en-US" b="1">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n-cs"/>
                </a:rPr>
                <a:t>～</a:t>
              </a:r>
            </a:p>
          </p:txBody>
        </p:sp>
        <p:sp>
          <p:nvSpPr>
            <p:cNvPr id="69" name="Text Box 41"/>
            <p:cNvSpPr txBox="1">
              <a:spLocks noChangeArrowheads="1"/>
            </p:cNvSpPr>
            <p:nvPr/>
          </p:nvSpPr>
          <p:spPr bwMode="auto">
            <a:xfrm>
              <a:off x="7060461" y="4141251"/>
              <a:ext cx="578222" cy="327296"/>
            </a:xfrm>
            <a:prstGeom prst="rect">
              <a:avLst/>
            </a:prstGeom>
            <a:noFill/>
            <a:ln w="9525">
              <a:noFill/>
              <a:miter lim="800000"/>
              <a:headEnd/>
              <a:tailEnd/>
            </a:ln>
          </p:spPr>
          <p:txBody>
            <a:bodyPr wrap="none">
              <a:spAutoFit/>
            </a:bodyPr>
            <a:lstStyle>
              <a:defPPr>
                <a:defRPr lang="ja-JP"/>
              </a:defPPr>
              <a:lvl1pPr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1pPr>
              <a:lvl2pPr marL="4572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2pPr>
              <a:lvl3pPr marL="9144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3pPr>
              <a:lvl4pPr marL="13716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4pPr>
              <a:lvl5pPr marL="18288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3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3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3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3200" kern="1200">
                  <a:solidFill>
                    <a:schemeClr val="tx1"/>
                  </a:solidFill>
                  <a:latin typeface="ＭＳ Ｐゴシック" charset="-128"/>
                  <a:ea typeface="ＭＳ Ｐゴシック" charset="-128"/>
                  <a:cs typeface="+mn-cs"/>
                </a:defRPr>
              </a:lvl9pPr>
            </a:lstStyle>
            <a:p>
              <a:pPr defTabSz="457200" hangingPunct="1"/>
              <a:r>
                <a:rPr lang="zh-TW" altLang="en-US" sz="1400" b="1">
                  <a:solidFill>
                    <a:srgbClr val="0070C0"/>
                  </a:solidFill>
                  <a:effectLst>
                    <a:glow rad="50800">
                      <a:prstClr val="white">
                        <a:alpha val="90000"/>
                      </a:prstClr>
                    </a:glow>
                  </a:effectLst>
                  <a:latin typeface="微軟正黑體" panose="020B0604030504040204" pitchFamily="34" charset="-120"/>
                  <a:ea typeface="微軟正黑體" panose="020B0604030504040204" pitchFamily="34" charset="-120"/>
                  <a:cs typeface="Meiryo UI" pitchFamily="50" charset="-128"/>
                </a:rPr>
                <a:t>藍光</a:t>
              </a:r>
              <a:endParaRPr lang="ja-JP" altLang="en-US" sz="1400" b="1">
                <a:solidFill>
                  <a:srgbClr val="0070C0"/>
                </a:solidFill>
                <a:effectLst>
                  <a:glow rad="50800">
                    <a:prstClr val="white">
                      <a:alpha val="90000"/>
                    </a:prstClr>
                  </a:glow>
                </a:effectLst>
                <a:latin typeface="微軟正黑體" panose="020B0604030504040204" pitchFamily="34" charset="-120"/>
                <a:ea typeface="微軟正黑體" panose="020B0604030504040204" pitchFamily="34" charset="-120"/>
                <a:cs typeface="Meiryo UI" pitchFamily="50" charset="-128"/>
              </a:endParaRPr>
            </a:p>
          </p:txBody>
        </p:sp>
        <p:sp>
          <p:nvSpPr>
            <p:cNvPr id="76" name="Text Box 41"/>
            <p:cNvSpPr txBox="1">
              <a:spLocks noChangeArrowheads="1"/>
            </p:cNvSpPr>
            <p:nvPr/>
          </p:nvSpPr>
          <p:spPr bwMode="auto">
            <a:xfrm>
              <a:off x="6703526" y="3317532"/>
              <a:ext cx="1324333" cy="334530"/>
            </a:xfrm>
            <a:prstGeom prst="rect">
              <a:avLst/>
            </a:prstGeom>
            <a:noFill/>
            <a:ln w="9525">
              <a:noFill/>
              <a:miter lim="800000"/>
              <a:headEnd/>
              <a:tailEnd/>
            </a:ln>
          </p:spPr>
          <p:txBody>
            <a:bodyPr wrap="none" anchor="ctr" anchorCtr="1">
              <a:noAutofit/>
            </a:bodyPr>
            <a:lstStyle>
              <a:defPPr>
                <a:defRPr lang="ja-JP"/>
              </a:defPPr>
              <a:lvl1pPr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1pPr>
              <a:lvl2pPr marL="4572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2pPr>
              <a:lvl3pPr marL="9144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3pPr>
              <a:lvl4pPr marL="13716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4pPr>
              <a:lvl5pPr marL="18288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3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3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3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3200" kern="1200">
                  <a:solidFill>
                    <a:schemeClr val="tx1"/>
                  </a:solidFill>
                  <a:latin typeface="ＭＳ Ｐゴシック" charset="-128"/>
                  <a:ea typeface="ＭＳ Ｐゴシック" charset="-128"/>
                  <a:cs typeface="+mn-cs"/>
                </a:defRPr>
              </a:lvl9pPr>
            </a:lstStyle>
            <a:p>
              <a:pPr defTabSz="457200" hangingPunct="1"/>
              <a:r>
                <a:rPr lang="en-US" altLang="ja-JP" sz="2000" b="1">
                  <a:solidFill>
                    <a:srgbClr val="0070C0"/>
                  </a:solidFill>
                  <a:effectLst>
                    <a:glow rad="50800">
                      <a:prstClr val="white">
                        <a:alpha val="90000"/>
                      </a:prstClr>
                    </a:glow>
                  </a:effectLst>
                  <a:latin typeface="+mj-lt"/>
                  <a:ea typeface="Meiryo UI" pitchFamily="50" charset="-128"/>
                  <a:cs typeface="Meiryo UI" pitchFamily="50" charset="-128"/>
                </a:rPr>
                <a:t>300GB</a:t>
              </a:r>
              <a:r>
                <a:rPr lang="en-US" altLang="zh-TW" sz="2000" b="1">
                  <a:solidFill>
                    <a:srgbClr val="0070C0"/>
                  </a:solidFill>
                  <a:effectLst>
                    <a:glow rad="50800">
                      <a:prstClr val="white">
                        <a:alpha val="90000"/>
                      </a:prstClr>
                    </a:glow>
                  </a:effectLst>
                  <a:latin typeface="+mj-lt"/>
                  <a:ea typeface="Meiryo UI" pitchFamily="50" charset="-128"/>
                  <a:cs typeface="Meiryo UI" pitchFamily="50" charset="-128"/>
                </a:rPr>
                <a:t>~</a:t>
              </a:r>
              <a:endParaRPr lang="ja-JP" altLang="en-US" sz="2000">
                <a:solidFill>
                  <a:srgbClr val="0070C0"/>
                </a:solidFill>
                <a:effectLst>
                  <a:glow rad="50800">
                    <a:prstClr val="white">
                      <a:alpha val="90000"/>
                    </a:prstClr>
                  </a:glow>
                </a:effectLst>
                <a:latin typeface="+mj-lt"/>
                <a:ea typeface="Meiryo UI" pitchFamily="50" charset="-128"/>
                <a:cs typeface="Meiryo UI" pitchFamily="50" charset="-128"/>
              </a:endParaRPr>
            </a:p>
          </p:txBody>
        </p:sp>
        <p:sp>
          <p:nvSpPr>
            <p:cNvPr id="77" name="Text Box 41"/>
            <p:cNvSpPr txBox="1">
              <a:spLocks noChangeArrowheads="1"/>
            </p:cNvSpPr>
            <p:nvPr/>
          </p:nvSpPr>
          <p:spPr bwMode="auto">
            <a:xfrm>
              <a:off x="6675276" y="3805562"/>
              <a:ext cx="1352138" cy="398209"/>
            </a:xfrm>
            <a:prstGeom prst="rect">
              <a:avLst/>
            </a:prstGeom>
            <a:noFill/>
            <a:ln w="9525">
              <a:noFill/>
              <a:miter lim="800000"/>
              <a:headEnd/>
              <a:tailEnd/>
            </a:ln>
          </p:spPr>
          <p:txBody>
            <a:bodyPr wrap="none" anchor="ctr">
              <a:spAutoFit/>
            </a:bodyPr>
            <a:lstStyle>
              <a:defPPr>
                <a:defRPr lang="ja-JP"/>
              </a:defPPr>
              <a:lvl1pPr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1pPr>
              <a:lvl2pPr marL="4572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2pPr>
              <a:lvl3pPr marL="9144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3pPr>
              <a:lvl4pPr marL="13716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4pPr>
              <a:lvl5pPr marL="1828800" algn="ctr" rtl="0" fontAlgn="base">
                <a:spcBef>
                  <a:spcPct val="0"/>
                </a:spcBef>
                <a:spcAft>
                  <a:spcPct val="0"/>
                </a:spcAft>
                <a:defRPr kumimoji="1" sz="3200" kern="1200">
                  <a:solidFill>
                    <a:schemeClr val="tx1"/>
                  </a:solidFill>
                  <a:latin typeface="ＭＳ Ｐゴシック" charset="-128"/>
                  <a:ea typeface="ＭＳ Ｐゴシック" charset="-128"/>
                  <a:cs typeface="+mn-cs"/>
                </a:defRPr>
              </a:lvl5pPr>
              <a:lvl6pPr marL="2286000" algn="l" defTabSz="914400" rtl="0" eaLnBrk="1" latinLnBrk="0" hangingPunct="1">
                <a:defRPr kumimoji="1" sz="3200" kern="1200">
                  <a:solidFill>
                    <a:schemeClr val="tx1"/>
                  </a:solidFill>
                  <a:latin typeface="ＭＳ Ｐゴシック" charset="-128"/>
                  <a:ea typeface="ＭＳ Ｐゴシック" charset="-128"/>
                  <a:cs typeface="+mn-cs"/>
                </a:defRPr>
              </a:lvl6pPr>
              <a:lvl7pPr marL="2743200" algn="l" defTabSz="914400" rtl="0" eaLnBrk="1" latinLnBrk="0" hangingPunct="1">
                <a:defRPr kumimoji="1" sz="3200" kern="1200">
                  <a:solidFill>
                    <a:schemeClr val="tx1"/>
                  </a:solidFill>
                  <a:latin typeface="ＭＳ Ｐゴシック" charset="-128"/>
                  <a:ea typeface="ＭＳ Ｐゴシック" charset="-128"/>
                  <a:cs typeface="+mn-cs"/>
                </a:defRPr>
              </a:lvl7pPr>
              <a:lvl8pPr marL="3200400" algn="l" defTabSz="914400" rtl="0" eaLnBrk="1" latinLnBrk="0" hangingPunct="1">
                <a:defRPr kumimoji="1" sz="3200" kern="1200">
                  <a:solidFill>
                    <a:schemeClr val="tx1"/>
                  </a:solidFill>
                  <a:latin typeface="ＭＳ Ｐゴシック" charset="-128"/>
                  <a:ea typeface="ＭＳ Ｐゴシック" charset="-128"/>
                  <a:cs typeface="+mn-cs"/>
                </a:defRPr>
              </a:lvl8pPr>
              <a:lvl9pPr marL="3657600" algn="l" defTabSz="914400" rtl="0" eaLnBrk="1" latinLnBrk="0" hangingPunct="1">
                <a:defRPr kumimoji="1" sz="3200" kern="1200">
                  <a:solidFill>
                    <a:schemeClr val="tx1"/>
                  </a:solidFill>
                  <a:latin typeface="ＭＳ Ｐゴシック" charset="-128"/>
                  <a:ea typeface="ＭＳ Ｐゴシック" charset="-128"/>
                  <a:cs typeface="+mn-cs"/>
                </a:defRPr>
              </a:lvl9pPr>
            </a:lstStyle>
            <a:p>
              <a:pPr defTabSz="457200" hangingPunct="1">
                <a:lnSpc>
                  <a:spcPts val="2200"/>
                </a:lnSpc>
              </a:pPr>
              <a:r>
                <a:rPr lang="en-US" altLang="zh-TW" sz="1200" b="1">
                  <a:solidFill>
                    <a:prstClr val="black"/>
                  </a:solidFill>
                  <a:effectLst>
                    <a:glow rad="50800">
                      <a:prstClr val="white">
                        <a:alpha val="90000"/>
                      </a:prstClr>
                    </a:glow>
                  </a:effectLst>
                  <a:latin typeface="+mj-lt"/>
                  <a:ea typeface="微軟正黑體" panose="020B0604030504040204" pitchFamily="34" charset="-120"/>
                  <a:cs typeface="Meiryo UI" pitchFamily="50" charset="-128"/>
                </a:rPr>
                <a:t>(</a:t>
              </a:r>
              <a:r>
                <a:rPr lang="en-US" altLang="ja-JP" sz="1200" b="1">
                  <a:solidFill>
                    <a:prstClr val="black"/>
                  </a:solidFill>
                  <a:effectLst>
                    <a:glow rad="50800">
                      <a:prstClr val="white">
                        <a:alpha val="90000"/>
                      </a:prstClr>
                    </a:glow>
                  </a:effectLst>
                  <a:latin typeface="+mj-lt"/>
                  <a:ea typeface="微軟正黑體" panose="020B0604030504040204" pitchFamily="34" charset="-120"/>
                  <a:cs typeface="Meiryo UI" pitchFamily="50" charset="-128"/>
                </a:rPr>
                <a:t>3 </a:t>
              </a:r>
              <a:r>
                <a:rPr lang="zh-TW" altLang="en-US" sz="1200" b="1">
                  <a:solidFill>
                    <a:prstClr val="black"/>
                  </a:solidFill>
                  <a:effectLst>
                    <a:glow rad="50800">
                      <a:prstClr val="white">
                        <a:alpha val="90000"/>
                      </a:prstClr>
                    </a:glow>
                  </a:effectLst>
                  <a:latin typeface="+mj-lt"/>
                  <a:ea typeface="微軟正黑體" panose="020B0604030504040204" pitchFamily="34" charset="-120"/>
                  <a:cs typeface="Meiryo UI" pitchFamily="50" charset="-128"/>
                </a:rPr>
                <a:t>層 雙面 碟片</a:t>
              </a:r>
              <a:r>
                <a:rPr lang="en-US" altLang="zh-TW" sz="1200" b="1">
                  <a:solidFill>
                    <a:prstClr val="black"/>
                  </a:solidFill>
                  <a:effectLst>
                    <a:glow rad="50800">
                      <a:prstClr val="white">
                        <a:alpha val="90000"/>
                      </a:prstClr>
                    </a:glow>
                  </a:effectLst>
                  <a:latin typeface="+mj-lt"/>
                  <a:ea typeface="微軟正黑體" panose="020B0604030504040204" pitchFamily="34" charset="-120"/>
                  <a:cs typeface="Meiryo UI" pitchFamily="50" charset="-128"/>
                </a:rPr>
                <a:t>)</a:t>
              </a:r>
              <a:endParaRPr lang="ja-JP" altLang="en-US" sz="2400" b="1">
                <a:solidFill>
                  <a:srgbClr val="0000FF"/>
                </a:solidFill>
                <a:effectLst>
                  <a:glow rad="50800">
                    <a:prstClr val="white">
                      <a:alpha val="90000"/>
                    </a:prstClr>
                  </a:glow>
                </a:effectLst>
                <a:latin typeface="+mj-lt"/>
                <a:ea typeface="微軟正黑體" panose="020B0604030504040204" pitchFamily="34" charset="-120"/>
                <a:cs typeface="Meiryo UI" pitchFamily="50" charset="-128"/>
              </a:endParaRPr>
            </a:p>
          </p:txBody>
        </p:sp>
        <p:sp>
          <p:nvSpPr>
            <p:cNvPr id="414" name="正方形/長方形 413"/>
            <p:cNvSpPr/>
            <p:nvPr/>
          </p:nvSpPr>
          <p:spPr>
            <a:xfrm>
              <a:off x="6345925" y="2072608"/>
              <a:ext cx="2010839" cy="2731390"/>
            </a:xfrm>
            <a:prstGeom prst="rect">
              <a:avLst/>
            </a:prstGeom>
            <a:noFill/>
            <a:ln w="44450"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Times New Roman"/>
                <a:cs typeface="+mn-cs"/>
              </a:endParaRPr>
            </a:p>
          </p:txBody>
        </p:sp>
      </p:grpSp>
      <p:sp>
        <p:nvSpPr>
          <p:cNvPr id="43" name="展演劇本 [本頁非直播投影片]">
            <a:extLst>
              <a:ext uri="{FF2B5EF4-FFF2-40B4-BE49-F238E27FC236}">
                <a16:creationId xmlns:a16="http://schemas.microsoft.com/office/drawing/2014/main" id="{CFC26DF9-52D8-4757-8A61-462AB90FBE9D}"/>
              </a:ext>
            </a:extLst>
          </p:cNvPr>
          <p:cNvSpPr txBox="1">
            <a:spLocks/>
          </p:cNvSpPr>
          <p:nvPr/>
        </p:nvSpPr>
        <p:spPr>
          <a:xfrm>
            <a:off x="230242" y="0"/>
            <a:ext cx="8683516" cy="74022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l"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微軟正黑體" panose="020B0604030504040204" pitchFamily="34" charset="-120"/>
                <a:ea typeface="微軟正黑體" panose="020B0604030504040204" pitchFamily="34" charset="-120"/>
                <a:cs typeface="+mj-cs"/>
                <a:sym typeface="Arial"/>
              </a:defRPr>
            </a:lvl1pPr>
            <a:lvl2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5pPr>
            <a:lvl6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6pPr>
            <a:lvl7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7pPr>
            <a:lvl8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8pPr>
            <a:lvl9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9pPr>
          </a:lstStyle>
          <a:p>
            <a:pPr algn="ctr" hangingPunct="1"/>
            <a:r>
              <a:rPr lang="zh-TW" altLang="en-US">
                <a:latin typeface="+mj-lt"/>
              </a:rPr>
              <a:t>光儲存發展以及 </a:t>
            </a:r>
            <a:r>
              <a:rPr lang="en-US" altLang="zh-TW">
                <a:latin typeface="+mj-lt"/>
              </a:rPr>
              <a:t>Panasonic</a:t>
            </a:r>
            <a:r>
              <a:rPr lang="zh-TW" altLang="en-US">
                <a:latin typeface="+mj-lt"/>
              </a:rPr>
              <a:t> 領導地位</a:t>
            </a:r>
            <a:endParaRPr lang="en-US" altLang="zh-TW">
              <a:latin typeface="+mj-lt"/>
            </a:endParaRPr>
          </a:p>
        </p:txBody>
      </p:sp>
    </p:spTree>
    <p:extLst>
      <p:ext uri="{BB962C8B-B14F-4D97-AF65-F5344CB8AC3E}">
        <p14:creationId xmlns:p14="http://schemas.microsoft.com/office/powerpoint/2010/main" val="69766402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展演劇本 [本頁非直播投影片]">
            <a:extLst>
              <a:ext uri="{FF2B5EF4-FFF2-40B4-BE49-F238E27FC236}">
                <a16:creationId xmlns:a16="http://schemas.microsoft.com/office/drawing/2014/main" id="{CFC26DF9-52D8-4757-8A61-462AB90FBE9D}"/>
              </a:ext>
            </a:extLst>
          </p:cNvPr>
          <p:cNvSpPr txBox="1">
            <a:spLocks/>
          </p:cNvSpPr>
          <p:nvPr/>
        </p:nvSpPr>
        <p:spPr>
          <a:xfrm>
            <a:off x="230242" y="0"/>
            <a:ext cx="8683516" cy="74022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l"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微軟正黑體" panose="020B0604030504040204" pitchFamily="34" charset="-120"/>
                <a:ea typeface="微軟正黑體" panose="020B0604030504040204" pitchFamily="34" charset="-120"/>
                <a:cs typeface="+mj-cs"/>
                <a:sym typeface="Arial"/>
              </a:defRPr>
            </a:lvl1pPr>
            <a:lvl2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5pPr>
            <a:lvl6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6pPr>
            <a:lvl7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7pPr>
            <a:lvl8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8pPr>
            <a:lvl9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9pPr>
          </a:lstStyle>
          <a:p>
            <a:pPr algn="ctr" hangingPunct="1"/>
            <a:r>
              <a:rPr lang="zh-CN" altLang="en-US"/>
              <a:t>光</a:t>
            </a:r>
            <a:r>
              <a:rPr lang="zh-TW" altLang="en-US"/>
              <a:t>碟儲</a:t>
            </a:r>
            <a:r>
              <a:rPr lang="zh-CN" altLang="en-US"/>
              <a:t>存的優勢</a:t>
            </a:r>
            <a:endParaRPr lang="en-US" altLang="zh-TW" sz="2400">
              <a:latin typeface="+mj-lt"/>
            </a:endParaRPr>
          </a:p>
        </p:txBody>
      </p:sp>
      <p:pic>
        <p:nvPicPr>
          <p:cNvPr id="40" name="Picture 13">
            <a:extLst>
              <a:ext uri="{FF2B5EF4-FFF2-40B4-BE49-F238E27FC236}">
                <a16:creationId xmlns:a16="http://schemas.microsoft.com/office/drawing/2014/main" id="{18BEFBB5-7EA2-46DF-A046-0B33811BE30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78982" y="1432200"/>
            <a:ext cx="3303917" cy="1917700"/>
          </a:xfrm>
          <a:prstGeom prst="rect">
            <a:avLst/>
          </a:prstGeom>
          <a:ln>
            <a:noFill/>
          </a:ln>
          <a:effectLst/>
        </p:spPr>
      </p:pic>
      <p:sp>
        <p:nvSpPr>
          <p:cNvPr id="41" name="TextBox 5">
            <a:extLst>
              <a:ext uri="{FF2B5EF4-FFF2-40B4-BE49-F238E27FC236}">
                <a16:creationId xmlns:a16="http://schemas.microsoft.com/office/drawing/2014/main" id="{D029E067-950E-4FB2-BB7C-A9059E202731}"/>
              </a:ext>
            </a:extLst>
          </p:cNvPr>
          <p:cNvSpPr txBox="1"/>
          <p:nvPr/>
        </p:nvSpPr>
        <p:spPr>
          <a:xfrm>
            <a:off x="777693" y="3415905"/>
            <a:ext cx="1677382" cy="377026"/>
          </a:xfrm>
          <a:prstGeom prst="rect">
            <a:avLst/>
          </a:prstGeom>
          <a:noFill/>
        </p:spPr>
        <p:txBody>
          <a:bodyPr wrap="none" lIns="68580" tIns="34290" rIns="68580" bIns="34290" rtlCol="0">
            <a:spAutoFit/>
          </a:bodyPr>
          <a:lstStyle/>
          <a:p>
            <a:pPr defTabSz="126206" hangingPunct="1"/>
            <a:r>
              <a:rPr lang="zh-TW" altLang="en-US" sz="2000" b="1" kern="1200">
                <a:solidFill>
                  <a:srgbClr val="0070C0"/>
                </a:solidFill>
                <a:latin typeface="+mj-lt"/>
                <a:ea typeface="微軟正黑體" panose="020B0604030504040204" pitchFamily="34" charset="-120"/>
                <a:cs typeface="+mn-cs"/>
              </a:rPr>
              <a:t>數據不可覆蓋</a:t>
            </a:r>
            <a:endParaRPr lang="en-US" altLang="ja-JP" sz="2000" b="1" kern="1200">
              <a:solidFill>
                <a:srgbClr val="0070C0"/>
              </a:solidFill>
              <a:latin typeface="+mj-lt"/>
              <a:ea typeface="微軟正黑體" panose="020B0604030504040204" pitchFamily="34" charset="-120"/>
              <a:cs typeface="+mn-cs"/>
            </a:endParaRPr>
          </a:p>
        </p:txBody>
      </p:sp>
      <p:pic>
        <p:nvPicPr>
          <p:cNvPr id="42" name="Picture 3">
            <a:extLst>
              <a:ext uri="{FF2B5EF4-FFF2-40B4-BE49-F238E27FC236}">
                <a16:creationId xmlns:a16="http://schemas.microsoft.com/office/drawing/2014/main" id="{687032B0-0218-4449-9BA6-D2DC01FCB59E}"/>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15846" r="4426" b="7634"/>
          <a:stretch/>
        </p:blipFill>
        <p:spPr bwMode="auto">
          <a:xfrm>
            <a:off x="5218735" y="1432199"/>
            <a:ext cx="3152888" cy="191770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8" name="Straight Connector 4">
            <a:extLst>
              <a:ext uri="{FF2B5EF4-FFF2-40B4-BE49-F238E27FC236}">
                <a16:creationId xmlns:a16="http://schemas.microsoft.com/office/drawing/2014/main" id="{3980BC43-8ECB-473E-AC4B-31211A38FBB3}"/>
              </a:ext>
            </a:extLst>
          </p:cNvPr>
          <p:cNvCxnSpPr/>
          <p:nvPr/>
        </p:nvCxnSpPr>
        <p:spPr>
          <a:xfrm>
            <a:off x="4651051" y="1432199"/>
            <a:ext cx="0" cy="2895621"/>
          </a:xfrm>
          <a:prstGeom prst="line">
            <a:avLst/>
          </a:prstGeom>
          <a:noFill/>
          <a:ln w="9525" cap="flat" cmpd="sng" algn="ctr">
            <a:solidFill>
              <a:srgbClr val="000000"/>
            </a:solidFill>
            <a:prstDash val="solid"/>
          </a:ln>
          <a:effectLst/>
        </p:spPr>
      </p:cxnSp>
      <p:pic>
        <p:nvPicPr>
          <p:cNvPr id="79" name="図 10">
            <a:extLst>
              <a:ext uri="{FF2B5EF4-FFF2-40B4-BE49-F238E27FC236}">
                <a16:creationId xmlns:a16="http://schemas.microsoft.com/office/drawing/2014/main" id="{2CD41F3E-BA55-4C4B-B3EE-7D06119CF52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5719"/>
          <a:stretch/>
        </p:blipFill>
        <p:spPr>
          <a:xfrm>
            <a:off x="2236199" y="2196591"/>
            <a:ext cx="1848056" cy="1151470"/>
          </a:xfrm>
          <a:prstGeom prst="rect">
            <a:avLst/>
          </a:prstGeom>
          <a:effectLst/>
        </p:spPr>
      </p:pic>
      <p:pic>
        <p:nvPicPr>
          <p:cNvPr id="81" name="Picture 11">
            <a:extLst>
              <a:ext uri="{FF2B5EF4-FFF2-40B4-BE49-F238E27FC236}">
                <a16:creationId xmlns:a16="http://schemas.microsoft.com/office/drawing/2014/main" id="{75E1BABB-C227-4FE4-9D07-E801BB9D001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7924" y="3858937"/>
            <a:ext cx="225913" cy="225913"/>
          </a:xfrm>
          <a:prstGeom prst="rect">
            <a:avLst/>
          </a:prstGeom>
        </p:spPr>
      </p:pic>
      <p:sp>
        <p:nvSpPr>
          <p:cNvPr id="82" name="TextBox 14">
            <a:extLst>
              <a:ext uri="{FF2B5EF4-FFF2-40B4-BE49-F238E27FC236}">
                <a16:creationId xmlns:a16="http://schemas.microsoft.com/office/drawing/2014/main" id="{6646E6DB-9F83-4A55-BF55-00013A36E312}"/>
              </a:ext>
            </a:extLst>
          </p:cNvPr>
          <p:cNvSpPr txBox="1"/>
          <p:nvPr/>
        </p:nvSpPr>
        <p:spPr>
          <a:xfrm>
            <a:off x="1179073" y="3827728"/>
            <a:ext cx="2510944" cy="623248"/>
          </a:xfrm>
          <a:prstGeom prst="rect">
            <a:avLst/>
          </a:prstGeom>
          <a:noFill/>
        </p:spPr>
        <p:txBody>
          <a:bodyPr wrap="none" lIns="68580" tIns="34290" rIns="68580" bIns="34290" rtlCol="0" anchor="t">
            <a:spAutoFit/>
          </a:bodyPr>
          <a:lstStyle/>
          <a:p>
            <a:pPr defTabSz="126206" hangingPunct="1"/>
            <a:r>
              <a:rPr lang="zh-TW" altLang="en-US" sz="1800" b="1" kern="1200">
                <a:latin typeface="+mj-lt"/>
                <a:ea typeface="微軟正黑體" panose="020B0604030504040204" pitchFamily="34" charset="-120"/>
                <a:cs typeface="+mn-cs"/>
              </a:rPr>
              <a:t>防止惡意</a:t>
            </a:r>
            <a:r>
              <a:rPr lang="en-US" altLang="zh-TW" sz="1800" b="1" kern="1200">
                <a:latin typeface="+mj-lt"/>
                <a:ea typeface="微軟正黑體" panose="020B0604030504040204" pitchFamily="34" charset="-120"/>
                <a:cs typeface="+mn-cs"/>
              </a:rPr>
              <a:t>/</a:t>
            </a:r>
            <a:r>
              <a:rPr lang="zh-TW" altLang="en-US" sz="1800" b="1" kern="1200">
                <a:latin typeface="+mj-lt"/>
                <a:ea typeface="微軟正黑體" panose="020B0604030504040204" pitchFamily="34" charset="-120"/>
                <a:cs typeface="+mn-cs"/>
              </a:rPr>
              <a:t>無意篡改數據</a:t>
            </a:r>
          </a:p>
          <a:p>
            <a:pPr defTabSz="126206" hangingPunct="1"/>
            <a:r>
              <a:rPr lang="zh-TW" altLang="en-US" sz="1800" b="1" kern="1200">
                <a:latin typeface="+mj-lt"/>
                <a:ea typeface="微軟正黑體" panose="020B0604030504040204" pitchFamily="34" charset="-120"/>
                <a:cs typeface="+mn-cs"/>
              </a:rPr>
              <a:t>防止人為失誤操作</a:t>
            </a:r>
            <a:endParaRPr lang="en-US" altLang="ja-JP" sz="1800" b="1" kern="1200">
              <a:latin typeface="+mj-lt"/>
              <a:ea typeface="微軟正黑體" panose="020B0604030504040204" pitchFamily="34" charset="-120"/>
              <a:cs typeface="+mn-cs"/>
            </a:endParaRPr>
          </a:p>
        </p:txBody>
      </p:sp>
      <p:pic>
        <p:nvPicPr>
          <p:cNvPr id="83" name="Picture 11">
            <a:extLst>
              <a:ext uri="{FF2B5EF4-FFF2-40B4-BE49-F238E27FC236}">
                <a16:creationId xmlns:a16="http://schemas.microsoft.com/office/drawing/2014/main" id="{964B7553-2A48-488F-8E3F-D34012E5B97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7924" y="4187768"/>
            <a:ext cx="225913" cy="225913"/>
          </a:xfrm>
          <a:prstGeom prst="rect">
            <a:avLst/>
          </a:prstGeom>
        </p:spPr>
      </p:pic>
      <p:sp>
        <p:nvSpPr>
          <p:cNvPr id="84" name="TextBox 14">
            <a:extLst>
              <a:ext uri="{FF2B5EF4-FFF2-40B4-BE49-F238E27FC236}">
                <a16:creationId xmlns:a16="http://schemas.microsoft.com/office/drawing/2014/main" id="{9188EBCD-95AF-433C-9F9F-928825617FD6}"/>
              </a:ext>
            </a:extLst>
          </p:cNvPr>
          <p:cNvSpPr txBox="1"/>
          <p:nvPr/>
        </p:nvSpPr>
        <p:spPr>
          <a:xfrm>
            <a:off x="5210365" y="3415905"/>
            <a:ext cx="1677382" cy="377026"/>
          </a:xfrm>
          <a:prstGeom prst="rect">
            <a:avLst/>
          </a:prstGeom>
          <a:noFill/>
        </p:spPr>
        <p:txBody>
          <a:bodyPr wrap="none" lIns="68580" tIns="34290" rIns="68580" bIns="34290" rtlCol="0">
            <a:spAutoFit/>
          </a:bodyPr>
          <a:lstStyle/>
          <a:p>
            <a:pPr defTabSz="126206" hangingPunct="1"/>
            <a:r>
              <a:rPr lang="zh-TW" altLang="en-US" sz="2000" b="1" kern="1200">
                <a:solidFill>
                  <a:srgbClr val="0070C0"/>
                </a:solidFill>
                <a:latin typeface="+mj-lt"/>
                <a:ea typeface="微軟正黑體" panose="020B0604030504040204" pitchFamily="34" charset="-120"/>
                <a:cs typeface="+mn-cs"/>
              </a:rPr>
              <a:t>非接觸式刻寫</a:t>
            </a:r>
            <a:endParaRPr lang="en-US" altLang="ja-JP" sz="2000" b="1" kern="1200">
              <a:solidFill>
                <a:srgbClr val="0070C0"/>
              </a:solidFill>
              <a:latin typeface="+mj-lt"/>
              <a:ea typeface="微軟正黑體" panose="020B0604030504040204" pitchFamily="34" charset="-120"/>
              <a:cs typeface="+mn-cs"/>
            </a:endParaRPr>
          </a:p>
        </p:txBody>
      </p:sp>
      <p:pic>
        <p:nvPicPr>
          <p:cNvPr id="85" name="Picture 11">
            <a:extLst>
              <a:ext uri="{FF2B5EF4-FFF2-40B4-BE49-F238E27FC236}">
                <a16:creationId xmlns:a16="http://schemas.microsoft.com/office/drawing/2014/main" id="{E0EF126A-1EA9-4108-B670-4CA018D414B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80596" y="3858937"/>
            <a:ext cx="225913" cy="225913"/>
          </a:xfrm>
          <a:prstGeom prst="rect">
            <a:avLst/>
          </a:prstGeom>
        </p:spPr>
      </p:pic>
      <p:sp>
        <p:nvSpPr>
          <p:cNvPr id="86" name="TextBox 14">
            <a:extLst>
              <a:ext uri="{FF2B5EF4-FFF2-40B4-BE49-F238E27FC236}">
                <a16:creationId xmlns:a16="http://schemas.microsoft.com/office/drawing/2014/main" id="{65A0B43B-3AD0-49AC-A00F-A3D16CC1E1FC}"/>
              </a:ext>
            </a:extLst>
          </p:cNvPr>
          <p:cNvSpPr txBox="1"/>
          <p:nvPr/>
        </p:nvSpPr>
        <p:spPr>
          <a:xfrm>
            <a:off x="5611745" y="3827728"/>
            <a:ext cx="2446824" cy="623248"/>
          </a:xfrm>
          <a:prstGeom prst="rect">
            <a:avLst/>
          </a:prstGeom>
          <a:noFill/>
        </p:spPr>
        <p:txBody>
          <a:bodyPr wrap="none" lIns="68580" tIns="34290" rIns="68580" bIns="34290" rtlCol="0">
            <a:spAutoFit/>
          </a:bodyPr>
          <a:lstStyle/>
          <a:p>
            <a:pPr defTabSz="126206" hangingPunct="1"/>
            <a:r>
              <a:rPr lang="zh-TW" altLang="en-US" sz="1800" b="1" kern="1200">
                <a:latin typeface="+mj-lt"/>
                <a:ea typeface="微軟正黑體" panose="020B0604030504040204" pitchFamily="34" charset="-120"/>
                <a:cs typeface="+mn-cs"/>
              </a:rPr>
              <a:t>無部件損壞風險</a:t>
            </a:r>
          </a:p>
          <a:p>
            <a:pPr defTabSz="126206" hangingPunct="1"/>
            <a:r>
              <a:rPr lang="zh-TW" altLang="en-US" sz="1800" b="1" kern="1200">
                <a:latin typeface="+mj-lt"/>
                <a:ea typeface="微軟正黑體" panose="020B0604030504040204" pitchFamily="34" charset="-120"/>
                <a:cs typeface="+mn-cs"/>
              </a:rPr>
              <a:t>低維護費用，可用性高</a:t>
            </a:r>
            <a:endParaRPr lang="en-US" altLang="ja-JP" sz="1800" b="1" kern="1200">
              <a:latin typeface="+mj-lt"/>
              <a:ea typeface="微軟正黑體" panose="020B0604030504040204" pitchFamily="34" charset="-120"/>
              <a:cs typeface="+mn-cs"/>
            </a:endParaRPr>
          </a:p>
        </p:txBody>
      </p:sp>
      <p:pic>
        <p:nvPicPr>
          <p:cNvPr id="87" name="Picture 11">
            <a:extLst>
              <a:ext uri="{FF2B5EF4-FFF2-40B4-BE49-F238E27FC236}">
                <a16:creationId xmlns:a16="http://schemas.microsoft.com/office/drawing/2014/main" id="{35E80893-50D9-4ECF-9DEE-BFFF32B6FCD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80596" y="4187768"/>
            <a:ext cx="225913" cy="225913"/>
          </a:xfrm>
          <a:prstGeom prst="rect">
            <a:avLst/>
          </a:prstGeom>
        </p:spPr>
      </p:pic>
      <p:sp>
        <p:nvSpPr>
          <p:cNvPr id="88" name="正方形/長方形 26">
            <a:extLst>
              <a:ext uri="{FF2B5EF4-FFF2-40B4-BE49-F238E27FC236}">
                <a16:creationId xmlns:a16="http://schemas.microsoft.com/office/drawing/2014/main" id="{4308D256-36B6-4AC1-B98E-466537F8ED81}"/>
              </a:ext>
            </a:extLst>
          </p:cNvPr>
          <p:cNvSpPr/>
          <p:nvPr/>
        </p:nvSpPr>
        <p:spPr>
          <a:xfrm>
            <a:off x="777693" y="843147"/>
            <a:ext cx="7592641" cy="474871"/>
          </a:xfrm>
          <a:prstGeom prst="rect">
            <a:avLst/>
          </a:pr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2700000" scaled="1"/>
            <a:tileRect/>
          </a:gradFill>
          <a:ln w="9525" cap="flat" cmpd="sng" algn="ctr">
            <a:solidFill>
              <a:sysClr val="window" lastClr="FFFFFF">
                <a:lumMod val="7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A54A0"/>
              </a:solidFill>
              <a:effectLst/>
              <a:uLnTx/>
              <a:uFillTx/>
              <a:latin typeface="微软雅黑" panose="020B0503020204020204" pitchFamily="34" charset="-122"/>
              <a:ea typeface="微软雅黑" panose="020B0503020204020204" pitchFamily="34" charset="-122"/>
              <a:cs typeface="+mn-cs"/>
            </a:endParaRPr>
          </a:p>
        </p:txBody>
      </p:sp>
      <p:sp>
        <p:nvSpPr>
          <p:cNvPr id="89" name="Rectangle 10">
            <a:extLst>
              <a:ext uri="{FF2B5EF4-FFF2-40B4-BE49-F238E27FC236}">
                <a16:creationId xmlns:a16="http://schemas.microsoft.com/office/drawing/2014/main" id="{08097F64-E266-441F-8A3E-BF81A7B070F7}"/>
              </a:ext>
            </a:extLst>
          </p:cNvPr>
          <p:cNvSpPr/>
          <p:nvPr/>
        </p:nvSpPr>
        <p:spPr>
          <a:xfrm>
            <a:off x="375386" y="897701"/>
            <a:ext cx="8538372" cy="377026"/>
          </a:xfrm>
          <a:prstGeom prst="rect">
            <a:avLst/>
          </a:prstGeom>
          <a:noFill/>
        </p:spPr>
        <p:txBody>
          <a:bodyPr wrap="square" lIns="68580" tIns="34290" rIns="68580" bIns="34290" anchor="t">
            <a:spAutoFit/>
          </a:bodyPr>
          <a:lstStyle/>
          <a:p>
            <a:pPr algn="ctr" defTabSz="457200" hangingPunct="1"/>
            <a:r>
              <a:rPr lang="en-US" sz="2000" b="1" kern="1200">
                <a:solidFill>
                  <a:prstClr val="white"/>
                </a:solidFill>
                <a:latin typeface="+mj-lt"/>
                <a:ea typeface="微軟正黑體" panose="020B0604030504040204" pitchFamily="34" charset="-120"/>
                <a:cs typeface="+mn-cs"/>
              </a:rPr>
              <a:t>WORM</a:t>
            </a:r>
            <a:r>
              <a:rPr lang="en-US" altLang="zh-TW" sz="2000" b="1" kern="1200">
                <a:solidFill>
                  <a:prstClr val="white"/>
                </a:solidFill>
                <a:latin typeface="+mj-lt"/>
                <a:ea typeface="微軟正黑體" panose="020B0604030504040204" pitchFamily="34" charset="-120"/>
                <a:cs typeface="+mn-cs"/>
              </a:rPr>
              <a:t> (Write-Once, Read-Many) </a:t>
            </a:r>
            <a:r>
              <a:rPr lang="zh-TW" altLang="en-US" sz="2000" b="1" kern="1200">
                <a:solidFill>
                  <a:prstClr val="white"/>
                </a:solidFill>
                <a:latin typeface="+mj-lt"/>
                <a:ea typeface="微軟正黑體" panose="020B0604030504040204" pitchFamily="34" charset="-120"/>
                <a:cs typeface="+mn-cs"/>
              </a:rPr>
              <a:t>刻寫</a:t>
            </a:r>
            <a:endParaRPr lang="en-US" sz="2000" b="1" kern="1200">
              <a:solidFill>
                <a:prstClr val="white"/>
              </a:solidFill>
              <a:latin typeface="+mj-lt"/>
              <a:ea typeface="微軟正黑體" panose="020B0604030504040204" pitchFamily="34" charset="-120"/>
              <a:cs typeface="+mn-cs"/>
            </a:endParaRPr>
          </a:p>
        </p:txBody>
      </p:sp>
    </p:spTree>
    <p:extLst>
      <p:ext uri="{BB962C8B-B14F-4D97-AF65-F5344CB8AC3E}">
        <p14:creationId xmlns:p14="http://schemas.microsoft.com/office/powerpoint/2010/main" val="277364343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展演劇本 [本頁非直播投影片]">
            <a:extLst>
              <a:ext uri="{FF2B5EF4-FFF2-40B4-BE49-F238E27FC236}">
                <a16:creationId xmlns:a16="http://schemas.microsoft.com/office/drawing/2014/main" id="{CFC26DF9-52D8-4757-8A61-462AB90FBE9D}"/>
              </a:ext>
            </a:extLst>
          </p:cNvPr>
          <p:cNvSpPr txBox="1">
            <a:spLocks/>
          </p:cNvSpPr>
          <p:nvPr/>
        </p:nvSpPr>
        <p:spPr>
          <a:xfrm>
            <a:off x="230242" y="0"/>
            <a:ext cx="8683516" cy="74022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l"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微軟正黑體" panose="020B0604030504040204" pitchFamily="34" charset="-120"/>
                <a:ea typeface="微軟正黑體" panose="020B0604030504040204" pitchFamily="34" charset="-120"/>
                <a:cs typeface="+mj-cs"/>
                <a:sym typeface="Arial"/>
              </a:defRPr>
            </a:lvl1pPr>
            <a:lvl2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5pPr>
            <a:lvl6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6pPr>
            <a:lvl7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7pPr>
            <a:lvl8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8pPr>
            <a:lvl9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9pPr>
          </a:lstStyle>
          <a:p>
            <a:pPr algn="ctr" hangingPunct="1"/>
            <a:r>
              <a:rPr lang="zh-CN" altLang="en-US"/>
              <a:t>光</a:t>
            </a:r>
            <a:r>
              <a:rPr lang="zh-TW" altLang="en-US"/>
              <a:t>碟儲</a:t>
            </a:r>
            <a:r>
              <a:rPr lang="zh-CN" altLang="en-US"/>
              <a:t>存的優勢</a:t>
            </a:r>
            <a:endParaRPr lang="en-US" altLang="zh-TW" sz="2400">
              <a:latin typeface="+mj-lt"/>
            </a:endParaRPr>
          </a:p>
        </p:txBody>
      </p:sp>
      <p:sp>
        <p:nvSpPr>
          <p:cNvPr id="17" name="正方形/長方形 12">
            <a:extLst>
              <a:ext uri="{FF2B5EF4-FFF2-40B4-BE49-F238E27FC236}">
                <a16:creationId xmlns:a16="http://schemas.microsoft.com/office/drawing/2014/main" id="{DD49EEBD-0C0F-4303-BAB8-98AFE22D8E87}"/>
              </a:ext>
            </a:extLst>
          </p:cNvPr>
          <p:cNvSpPr/>
          <p:nvPr/>
        </p:nvSpPr>
        <p:spPr>
          <a:xfrm>
            <a:off x="296583" y="843147"/>
            <a:ext cx="4072934" cy="454056"/>
          </a:xfrm>
          <a:prstGeom prst="rect">
            <a:avLst/>
          </a:pr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2700000" scaled="1"/>
            <a:tileRect/>
          </a:gradFill>
          <a:ln w="9525" cap="flat" cmpd="sng" algn="ctr">
            <a:solidFill>
              <a:sysClr val="window" lastClr="FFFFFF">
                <a:lumMod val="7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A54A0"/>
              </a:solidFill>
              <a:effectLst/>
              <a:uLnTx/>
              <a:uFillTx/>
              <a:latin typeface="微软雅黑" panose="020B0503020204020204" pitchFamily="34" charset="-122"/>
              <a:ea typeface="微软雅黑" panose="020B0503020204020204" pitchFamily="34" charset="-122"/>
              <a:cs typeface="+mn-cs"/>
            </a:endParaRPr>
          </a:p>
        </p:txBody>
      </p:sp>
      <p:sp>
        <p:nvSpPr>
          <p:cNvPr id="18" name="Rectangle 10">
            <a:extLst>
              <a:ext uri="{FF2B5EF4-FFF2-40B4-BE49-F238E27FC236}">
                <a16:creationId xmlns:a16="http://schemas.microsoft.com/office/drawing/2014/main" id="{B9E6DE51-5D83-42FF-BAD4-276BF74E374A}"/>
              </a:ext>
            </a:extLst>
          </p:cNvPr>
          <p:cNvSpPr/>
          <p:nvPr/>
        </p:nvSpPr>
        <p:spPr>
          <a:xfrm>
            <a:off x="296583" y="885287"/>
            <a:ext cx="4072934" cy="377026"/>
          </a:xfrm>
          <a:prstGeom prst="rect">
            <a:avLst/>
          </a:prstGeom>
          <a:noFill/>
        </p:spPr>
        <p:txBody>
          <a:bodyPr wrap="square" lIns="68580" tIns="34290" rIns="68580" bIns="34290">
            <a:spAutoFit/>
          </a:bodyPr>
          <a:lstStyle/>
          <a:p>
            <a:pPr algn="ctr" defTabSz="457200" hangingPunct="1"/>
            <a:r>
              <a:rPr lang="zh-CN" altLang="en-US" sz="2000" b="1" kern="1200">
                <a:solidFill>
                  <a:prstClr val="white"/>
                </a:solidFill>
                <a:latin typeface="+mj-lt"/>
                <a:ea typeface="微軟正黑體" panose="020B0604030504040204" pitchFamily="34" charset="-120"/>
                <a:cs typeface="+mn-cs"/>
              </a:rPr>
              <a:t>超長壽命</a:t>
            </a:r>
            <a:endParaRPr lang="en-US" sz="2000" b="1" kern="1200">
              <a:solidFill>
                <a:prstClr val="white"/>
              </a:solidFill>
              <a:latin typeface="+mj-lt"/>
              <a:ea typeface="微軟正黑體" panose="020B0604030504040204" pitchFamily="34" charset="-120"/>
              <a:cs typeface="+mn-cs"/>
            </a:endParaRPr>
          </a:p>
        </p:txBody>
      </p:sp>
      <p:pic>
        <p:nvPicPr>
          <p:cNvPr id="19" name="Picture 2">
            <a:extLst>
              <a:ext uri="{FF2B5EF4-FFF2-40B4-BE49-F238E27FC236}">
                <a16:creationId xmlns:a16="http://schemas.microsoft.com/office/drawing/2014/main" id="{124ACCAF-896D-4E05-BFE7-21240BFC5802}"/>
              </a:ext>
            </a:extLst>
          </p:cNvPr>
          <p:cNvPicPr>
            <a:picLocks noChangeAspect="1"/>
          </p:cNvPicPr>
          <p:nvPr/>
        </p:nvPicPr>
        <p:blipFill>
          <a:blip r:embed="rId2"/>
          <a:stretch>
            <a:fillRect/>
          </a:stretch>
        </p:blipFill>
        <p:spPr>
          <a:xfrm>
            <a:off x="483327" y="1479132"/>
            <a:ext cx="1930486" cy="1930486"/>
          </a:xfrm>
          <a:prstGeom prst="rect">
            <a:avLst/>
          </a:prstGeom>
          <a:ln>
            <a:noFill/>
          </a:ln>
          <a:effectLst>
            <a:softEdge rad="112500"/>
          </a:effectLst>
        </p:spPr>
      </p:pic>
      <p:grpSp>
        <p:nvGrpSpPr>
          <p:cNvPr id="20" name="グループ化 31">
            <a:extLst>
              <a:ext uri="{FF2B5EF4-FFF2-40B4-BE49-F238E27FC236}">
                <a16:creationId xmlns:a16="http://schemas.microsoft.com/office/drawing/2014/main" id="{D9A9C6CC-18F2-4C89-B185-C01560C0C9ED}"/>
              </a:ext>
            </a:extLst>
          </p:cNvPr>
          <p:cNvGrpSpPr/>
          <p:nvPr/>
        </p:nvGrpSpPr>
        <p:grpSpPr>
          <a:xfrm>
            <a:off x="2611775" y="1901052"/>
            <a:ext cx="1095250" cy="1398636"/>
            <a:chOff x="2632867" y="1800744"/>
            <a:chExt cx="1227932" cy="1568071"/>
          </a:xfrm>
        </p:grpSpPr>
        <p:pic>
          <p:nvPicPr>
            <p:cNvPr id="21" name="Picture 5">
              <a:extLst>
                <a:ext uri="{FF2B5EF4-FFF2-40B4-BE49-F238E27FC236}">
                  <a16:creationId xmlns:a16="http://schemas.microsoft.com/office/drawing/2014/main" id="{B0F54F9A-65F6-4B45-8254-527FFEDFA2C2}"/>
                </a:ext>
              </a:extLst>
            </p:cNvPr>
            <p:cNvPicPr>
              <a:picLocks noChangeAspect="1"/>
            </p:cNvPicPr>
            <p:nvPr/>
          </p:nvPicPr>
          <p:blipFill rotWithShape="1">
            <a:blip r:embed="rId3" cstate="print">
              <a:duotone>
                <a:srgbClr val="D90066">
                  <a:shade val="45000"/>
                  <a:satMod val="135000"/>
                </a:srgbClr>
                <a:prstClr val="white"/>
              </a:duotone>
              <a:extLst>
                <a:ext uri="{28A0092B-C50C-407E-A947-70E740481C1C}">
                  <a14:useLocalDpi xmlns:a14="http://schemas.microsoft.com/office/drawing/2010/main"/>
                </a:ext>
              </a:extLst>
            </a:blip>
            <a:srcRect/>
            <a:stretch/>
          </p:blipFill>
          <p:spPr>
            <a:xfrm>
              <a:off x="2632867" y="1800744"/>
              <a:ext cx="1227932" cy="1568071"/>
            </a:xfrm>
            <a:prstGeom prst="rect">
              <a:avLst/>
            </a:prstGeom>
          </p:spPr>
        </p:pic>
        <p:sp>
          <p:nvSpPr>
            <p:cNvPr id="22" name="TextBox 11">
              <a:extLst>
                <a:ext uri="{FF2B5EF4-FFF2-40B4-BE49-F238E27FC236}">
                  <a16:creationId xmlns:a16="http://schemas.microsoft.com/office/drawing/2014/main" id="{3FE21F11-5E4F-4CEC-9416-B580D49C5B94}"/>
                </a:ext>
              </a:extLst>
            </p:cNvPr>
            <p:cNvSpPr txBox="1"/>
            <p:nvPr/>
          </p:nvSpPr>
          <p:spPr>
            <a:xfrm>
              <a:off x="2659777" y="2025419"/>
              <a:ext cx="493150" cy="422700"/>
            </a:xfrm>
            <a:prstGeom prst="rect">
              <a:avLst/>
            </a:prstGeom>
            <a:noFill/>
          </p:spPr>
          <p:txBody>
            <a:bodyPr wrap="none" lIns="68580" tIns="34290" rIns="68580" bIns="3429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30</a:t>
              </a:r>
            </a:p>
          </p:txBody>
        </p:sp>
        <p:sp>
          <p:nvSpPr>
            <p:cNvPr id="23" name="TextBox 12">
              <a:extLst>
                <a:ext uri="{FF2B5EF4-FFF2-40B4-BE49-F238E27FC236}">
                  <a16:creationId xmlns:a16="http://schemas.microsoft.com/office/drawing/2014/main" id="{AC427E60-BC39-4FF6-BFDD-8AAA7E5C5C47}"/>
                </a:ext>
              </a:extLst>
            </p:cNvPr>
            <p:cNvSpPr txBox="1"/>
            <p:nvPr/>
          </p:nvSpPr>
          <p:spPr>
            <a:xfrm>
              <a:off x="2655542" y="2664653"/>
              <a:ext cx="493150" cy="422700"/>
            </a:xfrm>
            <a:prstGeom prst="rect">
              <a:avLst/>
            </a:prstGeom>
            <a:noFill/>
          </p:spPr>
          <p:txBody>
            <a:bodyPr wrap="none" lIns="68580" tIns="34290" rIns="68580" bIns="3429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70</a:t>
              </a:r>
            </a:p>
          </p:txBody>
        </p:sp>
      </p:grpSp>
      <p:sp>
        <p:nvSpPr>
          <p:cNvPr id="24" name="TextBox 13">
            <a:extLst>
              <a:ext uri="{FF2B5EF4-FFF2-40B4-BE49-F238E27FC236}">
                <a16:creationId xmlns:a16="http://schemas.microsoft.com/office/drawing/2014/main" id="{0F86BE30-B5FF-4BD3-817F-A95A8A7A6224}"/>
              </a:ext>
            </a:extLst>
          </p:cNvPr>
          <p:cNvSpPr txBox="1"/>
          <p:nvPr/>
        </p:nvSpPr>
        <p:spPr>
          <a:xfrm>
            <a:off x="2384704" y="1467921"/>
            <a:ext cx="1616405" cy="453970"/>
          </a:xfrm>
          <a:prstGeom prst="rect">
            <a:avLst/>
          </a:prstGeom>
          <a:noFill/>
        </p:spPr>
        <p:txBody>
          <a:bodyPr wrap="none" lIns="68580" tIns="34290" rIns="68580" bIns="34290" rtlCol="0">
            <a:spAutoFit/>
          </a:bodyPr>
          <a:lstStyle/>
          <a:p>
            <a:pPr defTabSz="457200" hangingPunct="1"/>
            <a:r>
              <a:rPr lang="en-US" sz="2500" b="1" i="1" kern="1200">
                <a:solidFill>
                  <a:schemeClr val="accent6">
                    <a:lumMod val="75000"/>
                  </a:schemeClr>
                </a:solidFill>
                <a:latin typeface="+mj-lt"/>
                <a:ea typeface="微软雅黑" panose="020B0503020204020204" pitchFamily="34" charset="-122"/>
                <a:cs typeface="+mn-cs"/>
              </a:rPr>
              <a:t>100 Years</a:t>
            </a:r>
          </a:p>
        </p:txBody>
      </p:sp>
      <p:pic>
        <p:nvPicPr>
          <p:cNvPr id="25" name="Picture 2">
            <a:extLst>
              <a:ext uri="{FF2B5EF4-FFF2-40B4-BE49-F238E27FC236}">
                <a16:creationId xmlns:a16="http://schemas.microsoft.com/office/drawing/2014/main" id="{8C3F757B-50BC-4857-95AA-A4A0A5D00795}"/>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b="1108"/>
          <a:stretch/>
        </p:blipFill>
        <p:spPr bwMode="auto">
          <a:xfrm>
            <a:off x="7031676" y="1564098"/>
            <a:ext cx="1688988" cy="1246922"/>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
            <a:extLst>
              <a:ext uri="{FF2B5EF4-FFF2-40B4-BE49-F238E27FC236}">
                <a16:creationId xmlns:a16="http://schemas.microsoft.com/office/drawing/2014/main" id="{91CDBF3C-D932-43BD-86CD-75D86AFF91AF}"/>
              </a:ext>
            </a:extLst>
          </p:cNvPr>
          <p:cNvPicPr>
            <a:picLocks noChangeAspect="1"/>
          </p:cNvPicPr>
          <p:nvPr/>
        </p:nvPicPr>
        <p:blipFill>
          <a:blip r:embed="rId5"/>
          <a:stretch>
            <a:fillRect/>
          </a:stretch>
        </p:blipFill>
        <p:spPr>
          <a:xfrm>
            <a:off x="5046373" y="1564098"/>
            <a:ext cx="1780748" cy="1246922"/>
          </a:xfrm>
          <a:prstGeom prst="rect">
            <a:avLst/>
          </a:prstGeom>
          <a:ln>
            <a:noFill/>
          </a:ln>
          <a:effectLst/>
        </p:spPr>
      </p:pic>
      <p:sp>
        <p:nvSpPr>
          <p:cNvPr id="27" name="TextBox 16">
            <a:extLst>
              <a:ext uri="{FF2B5EF4-FFF2-40B4-BE49-F238E27FC236}">
                <a16:creationId xmlns:a16="http://schemas.microsoft.com/office/drawing/2014/main" id="{7CBD6495-F725-4231-8CC3-92EC0AACFC2E}"/>
              </a:ext>
            </a:extLst>
          </p:cNvPr>
          <p:cNvSpPr txBox="1"/>
          <p:nvPr/>
        </p:nvSpPr>
        <p:spPr>
          <a:xfrm>
            <a:off x="5472045" y="2871240"/>
            <a:ext cx="830997" cy="346249"/>
          </a:xfrm>
          <a:prstGeom prst="rect">
            <a:avLst/>
          </a:prstGeom>
          <a:noFill/>
        </p:spPr>
        <p:txBody>
          <a:bodyPr wrap="none" lIns="68580" tIns="34290" rIns="68580" bIns="34290" rtlCol="0">
            <a:spAutoFit/>
          </a:bodyPr>
          <a:lstStyle/>
          <a:p>
            <a:pPr algn="ctr" defTabSz="457200" hangingPunct="1"/>
            <a:r>
              <a:rPr lang="zh-CN" altLang="en-US" sz="1800" b="1" kern="1200">
                <a:solidFill>
                  <a:srgbClr val="C00000"/>
                </a:solidFill>
                <a:latin typeface="微軟正黑體" panose="020B0604030504040204" pitchFamily="34" charset="-120"/>
                <a:ea typeface="微軟正黑體" panose="020B0604030504040204" pitchFamily="34" charset="-120"/>
                <a:cs typeface="+mn-cs"/>
              </a:rPr>
              <a:t>防水性</a:t>
            </a:r>
            <a:endParaRPr lang="en-US" sz="1800" b="1" kern="1200">
              <a:solidFill>
                <a:srgbClr val="C00000"/>
              </a:solidFill>
              <a:latin typeface="微軟正黑體" panose="020B0604030504040204" pitchFamily="34" charset="-120"/>
              <a:ea typeface="微軟正黑體" panose="020B0604030504040204" pitchFamily="34" charset="-120"/>
              <a:cs typeface="+mn-cs"/>
            </a:endParaRPr>
          </a:p>
        </p:txBody>
      </p:sp>
      <p:sp>
        <p:nvSpPr>
          <p:cNvPr id="28" name="TextBox 17">
            <a:extLst>
              <a:ext uri="{FF2B5EF4-FFF2-40B4-BE49-F238E27FC236}">
                <a16:creationId xmlns:a16="http://schemas.microsoft.com/office/drawing/2014/main" id="{77F91836-4D89-4A3D-B693-67496ADB4B06}"/>
              </a:ext>
            </a:extLst>
          </p:cNvPr>
          <p:cNvSpPr txBox="1"/>
          <p:nvPr/>
        </p:nvSpPr>
        <p:spPr>
          <a:xfrm>
            <a:off x="7345255" y="2875514"/>
            <a:ext cx="1061830" cy="346249"/>
          </a:xfrm>
          <a:prstGeom prst="rect">
            <a:avLst/>
          </a:prstGeom>
          <a:noFill/>
        </p:spPr>
        <p:txBody>
          <a:bodyPr wrap="none" lIns="68580" tIns="34290" rIns="68580" bIns="34290" rtlCol="0">
            <a:spAutoFit/>
          </a:bodyPr>
          <a:lstStyle/>
          <a:p>
            <a:pPr algn="ctr" defTabSz="457200" hangingPunct="1"/>
            <a:r>
              <a:rPr lang="zh-CN" altLang="en-US" sz="1800" b="1" kern="1200">
                <a:solidFill>
                  <a:srgbClr val="C00000"/>
                </a:solidFill>
                <a:latin typeface="微軟正黑體" panose="020B0604030504040204" pitchFamily="34" charset="-120"/>
                <a:ea typeface="微軟正黑體" panose="020B0604030504040204" pitchFamily="34" charset="-120"/>
                <a:cs typeface="+mn-cs"/>
              </a:rPr>
              <a:t>防電磁波</a:t>
            </a:r>
            <a:endParaRPr lang="en-US" sz="1800" b="1" kern="1200">
              <a:solidFill>
                <a:srgbClr val="C00000"/>
              </a:solidFill>
              <a:latin typeface="微軟正黑體" panose="020B0604030504040204" pitchFamily="34" charset="-120"/>
              <a:ea typeface="微軟正黑體" panose="020B0604030504040204" pitchFamily="34" charset="-120"/>
              <a:cs typeface="+mn-cs"/>
            </a:endParaRPr>
          </a:p>
        </p:txBody>
      </p:sp>
      <p:sp>
        <p:nvSpPr>
          <p:cNvPr id="29" name="TextBox 14">
            <a:extLst>
              <a:ext uri="{FF2B5EF4-FFF2-40B4-BE49-F238E27FC236}">
                <a16:creationId xmlns:a16="http://schemas.microsoft.com/office/drawing/2014/main" id="{DC7E17CC-C6D6-4506-B776-2423306001A5}"/>
              </a:ext>
            </a:extLst>
          </p:cNvPr>
          <p:cNvSpPr txBox="1"/>
          <p:nvPr/>
        </p:nvSpPr>
        <p:spPr>
          <a:xfrm>
            <a:off x="700179" y="3468361"/>
            <a:ext cx="1677382" cy="377026"/>
          </a:xfrm>
          <a:prstGeom prst="rect">
            <a:avLst/>
          </a:prstGeom>
          <a:noFill/>
        </p:spPr>
        <p:txBody>
          <a:bodyPr wrap="none" lIns="68580" tIns="34290" rIns="68580" bIns="34290" rtlCol="0">
            <a:spAutoFit/>
          </a:bodyPr>
          <a:lstStyle/>
          <a:p>
            <a:pPr defTabSz="126206" hangingPunct="1"/>
            <a:r>
              <a:rPr lang="zh-TW" altLang="en-US" sz="2000" b="1" kern="1200">
                <a:solidFill>
                  <a:srgbClr val="0070C0"/>
                </a:solidFill>
                <a:latin typeface="+mj-lt"/>
                <a:ea typeface="微軟正黑體" panose="020B0604030504040204" pitchFamily="34" charset="-120"/>
                <a:cs typeface="+mn-cs"/>
              </a:rPr>
              <a:t>無需介質更換</a:t>
            </a:r>
            <a:endParaRPr lang="en-US" altLang="ja-JP" sz="2000" b="1" kern="1200">
              <a:solidFill>
                <a:srgbClr val="0070C0"/>
              </a:solidFill>
              <a:latin typeface="+mj-lt"/>
              <a:ea typeface="微軟正黑體" panose="020B0604030504040204" pitchFamily="34" charset="-120"/>
              <a:cs typeface="+mn-cs"/>
            </a:endParaRPr>
          </a:p>
        </p:txBody>
      </p:sp>
      <p:cxnSp>
        <p:nvCxnSpPr>
          <p:cNvPr id="30" name="Straight Connector 4">
            <a:extLst>
              <a:ext uri="{FF2B5EF4-FFF2-40B4-BE49-F238E27FC236}">
                <a16:creationId xmlns:a16="http://schemas.microsoft.com/office/drawing/2014/main" id="{AFB69335-B14E-4AD6-96A9-E1BD5B85020F}"/>
              </a:ext>
            </a:extLst>
          </p:cNvPr>
          <p:cNvCxnSpPr/>
          <p:nvPr/>
        </p:nvCxnSpPr>
        <p:spPr>
          <a:xfrm>
            <a:off x="4572248" y="973757"/>
            <a:ext cx="0" cy="3494515"/>
          </a:xfrm>
          <a:prstGeom prst="line">
            <a:avLst/>
          </a:prstGeom>
          <a:noFill/>
          <a:ln w="9525" cap="flat" cmpd="sng" algn="ctr">
            <a:solidFill>
              <a:srgbClr val="000000"/>
            </a:solidFill>
            <a:prstDash val="solid"/>
          </a:ln>
          <a:effectLst/>
        </p:spPr>
      </p:cxnSp>
      <p:pic>
        <p:nvPicPr>
          <p:cNvPr id="31" name="Picture 11">
            <a:extLst>
              <a:ext uri="{FF2B5EF4-FFF2-40B4-BE49-F238E27FC236}">
                <a16:creationId xmlns:a16="http://schemas.microsoft.com/office/drawing/2014/main" id="{92A45F84-D482-498D-AA15-8296FC0BDB5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70410" y="3913528"/>
            <a:ext cx="225913" cy="225913"/>
          </a:xfrm>
          <a:prstGeom prst="rect">
            <a:avLst/>
          </a:prstGeom>
        </p:spPr>
      </p:pic>
      <p:sp>
        <p:nvSpPr>
          <p:cNvPr id="32" name="TextBox 14">
            <a:extLst>
              <a:ext uri="{FF2B5EF4-FFF2-40B4-BE49-F238E27FC236}">
                <a16:creationId xmlns:a16="http://schemas.microsoft.com/office/drawing/2014/main" id="{746F0764-EAEB-4AB2-938D-DCAA49A54C38}"/>
              </a:ext>
            </a:extLst>
          </p:cNvPr>
          <p:cNvSpPr txBox="1"/>
          <p:nvPr/>
        </p:nvSpPr>
        <p:spPr>
          <a:xfrm>
            <a:off x="1101559" y="3882319"/>
            <a:ext cx="3139321" cy="623248"/>
          </a:xfrm>
          <a:prstGeom prst="rect">
            <a:avLst/>
          </a:prstGeom>
          <a:noFill/>
        </p:spPr>
        <p:txBody>
          <a:bodyPr wrap="none" lIns="68580" tIns="34290" rIns="68580" bIns="34290" rtlCol="0" anchor="t">
            <a:spAutoFit/>
          </a:bodyPr>
          <a:lstStyle/>
          <a:p>
            <a:pPr defTabSz="126206" hangingPunct="1"/>
            <a:r>
              <a:rPr lang="en-US" altLang="zh-TW" sz="1800" b="1" kern="1200">
                <a:latin typeface="+mj-lt"/>
                <a:ea typeface="微軟正黑體" panose="020B0604030504040204" pitchFamily="34" charset="-120"/>
                <a:cs typeface="+mn-cs"/>
              </a:rPr>
              <a:t>100</a:t>
            </a:r>
            <a:r>
              <a:rPr lang="zh-TW" altLang="en-US" sz="1800" b="1" kern="1200">
                <a:latin typeface="+mj-lt"/>
                <a:ea typeface="微軟正黑體" panose="020B0604030504040204" pitchFamily="34" charset="-120"/>
                <a:cs typeface="+mn-cs"/>
              </a:rPr>
              <a:t>年長壽命</a:t>
            </a:r>
          </a:p>
          <a:p>
            <a:pPr defTabSz="126206" hangingPunct="1"/>
            <a:r>
              <a:rPr lang="zh-TW" altLang="en-US" sz="1800" b="1" kern="1200">
                <a:latin typeface="+mj-lt"/>
                <a:ea typeface="微軟正黑體" panose="020B0604030504040204" pitchFamily="34" charset="-120"/>
                <a:cs typeface="+mn-cs"/>
              </a:rPr>
              <a:t>可存放於數據中心及其他環境</a:t>
            </a:r>
            <a:endParaRPr lang="en-US" altLang="ja-JP" sz="1800" b="1" kern="1200">
              <a:latin typeface="+mj-lt"/>
              <a:ea typeface="微軟正黑體" panose="020B0604030504040204" pitchFamily="34" charset="-120"/>
              <a:cs typeface="+mn-cs"/>
            </a:endParaRPr>
          </a:p>
        </p:txBody>
      </p:sp>
      <p:pic>
        <p:nvPicPr>
          <p:cNvPr id="33" name="Picture 11">
            <a:extLst>
              <a:ext uri="{FF2B5EF4-FFF2-40B4-BE49-F238E27FC236}">
                <a16:creationId xmlns:a16="http://schemas.microsoft.com/office/drawing/2014/main" id="{311C7702-398C-45DA-BA3D-32A405FCD50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70410" y="4242359"/>
            <a:ext cx="225913" cy="225913"/>
          </a:xfrm>
          <a:prstGeom prst="rect">
            <a:avLst/>
          </a:prstGeom>
        </p:spPr>
      </p:pic>
      <p:sp>
        <p:nvSpPr>
          <p:cNvPr id="34" name="TextBox 14">
            <a:extLst>
              <a:ext uri="{FF2B5EF4-FFF2-40B4-BE49-F238E27FC236}">
                <a16:creationId xmlns:a16="http://schemas.microsoft.com/office/drawing/2014/main" id="{3A849D0D-0223-452B-8EAF-5DECE95D5EC8}"/>
              </a:ext>
            </a:extLst>
          </p:cNvPr>
          <p:cNvSpPr txBox="1"/>
          <p:nvPr/>
        </p:nvSpPr>
        <p:spPr>
          <a:xfrm>
            <a:off x="5046373" y="3468361"/>
            <a:ext cx="1420902" cy="377026"/>
          </a:xfrm>
          <a:prstGeom prst="rect">
            <a:avLst/>
          </a:prstGeom>
          <a:noFill/>
        </p:spPr>
        <p:txBody>
          <a:bodyPr wrap="none" lIns="68580" tIns="34290" rIns="68580" bIns="34290" rtlCol="0">
            <a:spAutoFit/>
          </a:bodyPr>
          <a:lstStyle/>
          <a:p>
            <a:pPr defTabSz="126206" hangingPunct="1"/>
            <a:r>
              <a:rPr lang="zh-CN" altLang="en-US" sz="2000" b="1" kern="1200">
                <a:solidFill>
                  <a:srgbClr val="0070C0"/>
                </a:solidFill>
                <a:latin typeface="+mj-lt"/>
                <a:ea typeface="微軟正黑體" panose="020B0604030504040204" pitchFamily="34" charset="-120"/>
                <a:cs typeface="+mn-cs"/>
              </a:rPr>
              <a:t>無數據損傷</a:t>
            </a:r>
            <a:endParaRPr lang="en-US" altLang="ja-JP" sz="2000" b="1" kern="1200">
              <a:solidFill>
                <a:srgbClr val="0070C0"/>
              </a:solidFill>
              <a:latin typeface="+mj-lt"/>
              <a:ea typeface="微軟正黑體" panose="020B0604030504040204" pitchFamily="34" charset="-120"/>
              <a:cs typeface="+mn-cs"/>
            </a:endParaRPr>
          </a:p>
        </p:txBody>
      </p:sp>
      <p:pic>
        <p:nvPicPr>
          <p:cNvPr id="35" name="Picture 11">
            <a:extLst>
              <a:ext uri="{FF2B5EF4-FFF2-40B4-BE49-F238E27FC236}">
                <a16:creationId xmlns:a16="http://schemas.microsoft.com/office/drawing/2014/main" id="{360A2926-D311-4545-94CC-5BBF5AC24D0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116604" y="3913528"/>
            <a:ext cx="225913" cy="225913"/>
          </a:xfrm>
          <a:prstGeom prst="rect">
            <a:avLst/>
          </a:prstGeom>
        </p:spPr>
      </p:pic>
      <p:sp>
        <p:nvSpPr>
          <p:cNvPr id="36" name="TextBox 14">
            <a:extLst>
              <a:ext uri="{FF2B5EF4-FFF2-40B4-BE49-F238E27FC236}">
                <a16:creationId xmlns:a16="http://schemas.microsoft.com/office/drawing/2014/main" id="{4298B4E4-444A-4313-8B7E-7567EE0E4F57}"/>
              </a:ext>
            </a:extLst>
          </p:cNvPr>
          <p:cNvSpPr txBox="1"/>
          <p:nvPr/>
        </p:nvSpPr>
        <p:spPr>
          <a:xfrm>
            <a:off x="5447753" y="3882319"/>
            <a:ext cx="2677656" cy="623248"/>
          </a:xfrm>
          <a:prstGeom prst="rect">
            <a:avLst/>
          </a:prstGeom>
          <a:noFill/>
        </p:spPr>
        <p:txBody>
          <a:bodyPr wrap="none" lIns="68580" tIns="34290" rIns="68580" bIns="34290" rtlCol="0">
            <a:spAutoFit/>
          </a:bodyPr>
          <a:lstStyle/>
          <a:p>
            <a:pPr defTabSz="126206" hangingPunct="1"/>
            <a:r>
              <a:rPr lang="zh-TW" altLang="en-US" sz="1800" b="1" kern="1200">
                <a:latin typeface="+mj-lt"/>
                <a:ea typeface="微軟正黑體" panose="020B0604030504040204" pitchFamily="34" charset="-120"/>
                <a:cs typeface="+mn-cs"/>
              </a:rPr>
              <a:t>保存商務資料完整及延續</a:t>
            </a:r>
          </a:p>
          <a:p>
            <a:pPr defTabSz="126206" hangingPunct="1"/>
            <a:r>
              <a:rPr lang="zh-TW" altLang="en-US" sz="1800" b="1" kern="1200">
                <a:latin typeface="+mj-lt"/>
                <a:ea typeface="微軟正黑體" panose="020B0604030504040204" pitchFamily="34" charset="-120"/>
                <a:cs typeface="+mn-cs"/>
              </a:rPr>
              <a:t>無需數據恢復</a:t>
            </a:r>
            <a:endParaRPr lang="en-US" altLang="ja-JP" sz="1800" b="1" kern="1200">
              <a:latin typeface="+mj-lt"/>
              <a:ea typeface="微軟正黑體" panose="020B0604030504040204" pitchFamily="34" charset="-120"/>
              <a:cs typeface="+mn-cs"/>
            </a:endParaRPr>
          </a:p>
        </p:txBody>
      </p:sp>
      <p:pic>
        <p:nvPicPr>
          <p:cNvPr id="37" name="Picture 11">
            <a:extLst>
              <a:ext uri="{FF2B5EF4-FFF2-40B4-BE49-F238E27FC236}">
                <a16:creationId xmlns:a16="http://schemas.microsoft.com/office/drawing/2014/main" id="{9EC7A350-2718-44AF-82D2-6F0A85E813F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116604" y="4242359"/>
            <a:ext cx="225913" cy="225913"/>
          </a:xfrm>
          <a:prstGeom prst="rect">
            <a:avLst/>
          </a:prstGeom>
        </p:spPr>
      </p:pic>
      <p:sp>
        <p:nvSpPr>
          <p:cNvPr id="38" name="正方形/長方形 30">
            <a:extLst>
              <a:ext uri="{FF2B5EF4-FFF2-40B4-BE49-F238E27FC236}">
                <a16:creationId xmlns:a16="http://schemas.microsoft.com/office/drawing/2014/main" id="{60275650-68C8-4D79-BB2A-413F518BD57E}"/>
              </a:ext>
            </a:extLst>
          </p:cNvPr>
          <p:cNvSpPr/>
          <p:nvPr/>
        </p:nvSpPr>
        <p:spPr>
          <a:xfrm>
            <a:off x="4762021" y="843147"/>
            <a:ext cx="4072934" cy="454056"/>
          </a:xfrm>
          <a:prstGeom prst="rect">
            <a:avLst/>
          </a:pr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2700000" scaled="1"/>
            <a:tileRect/>
          </a:gradFill>
          <a:ln w="9525" cap="flat" cmpd="sng" algn="ctr">
            <a:solidFill>
              <a:sysClr val="window" lastClr="FFFFFF">
                <a:lumMod val="7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A54A0"/>
              </a:solidFill>
              <a:effectLst/>
              <a:uLnTx/>
              <a:uFillTx/>
              <a:latin typeface="微软雅黑" panose="020B0503020204020204" pitchFamily="34" charset="-122"/>
              <a:ea typeface="微软雅黑" panose="020B0503020204020204" pitchFamily="34" charset="-122"/>
              <a:cs typeface="+mn-cs"/>
            </a:endParaRPr>
          </a:p>
        </p:txBody>
      </p:sp>
      <p:sp>
        <p:nvSpPr>
          <p:cNvPr id="44" name="正方形/長方形 12">
            <a:extLst>
              <a:ext uri="{FF2B5EF4-FFF2-40B4-BE49-F238E27FC236}">
                <a16:creationId xmlns:a16="http://schemas.microsoft.com/office/drawing/2014/main" id="{AC135920-F4F5-41BB-B1E8-BE3A7E29F2AA}"/>
              </a:ext>
            </a:extLst>
          </p:cNvPr>
          <p:cNvSpPr/>
          <p:nvPr/>
        </p:nvSpPr>
        <p:spPr>
          <a:xfrm>
            <a:off x="4762021" y="843147"/>
            <a:ext cx="4072934" cy="454056"/>
          </a:xfrm>
          <a:prstGeom prst="rect">
            <a:avLst/>
          </a:pr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2700000" scaled="1"/>
            <a:tileRect/>
          </a:gradFill>
          <a:ln w="9525" cap="flat" cmpd="sng" algn="ctr">
            <a:solidFill>
              <a:sysClr val="window" lastClr="FFFFFF">
                <a:lumMod val="7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A54A0"/>
              </a:solidFill>
              <a:effectLst/>
              <a:uLnTx/>
              <a:uFillTx/>
              <a:latin typeface="微软雅黑" panose="020B0503020204020204" pitchFamily="34" charset="-122"/>
              <a:ea typeface="微软雅黑" panose="020B0503020204020204" pitchFamily="34" charset="-122"/>
              <a:cs typeface="+mn-cs"/>
            </a:endParaRPr>
          </a:p>
        </p:txBody>
      </p:sp>
      <p:sp>
        <p:nvSpPr>
          <p:cNvPr id="45" name="Rectangle 10">
            <a:extLst>
              <a:ext uri="{FF2B5EF4-FFF2-40B4-BE49-F238E27FC236}">
                <a16:creationId xmlns:a16="http://schemas.microsoft.com/office/drawing/2014/main" id="{DE9EF9FE-1489-4217-8C43-9E1A24D7A1B1}"/>
              </a:ext>
            </a:extLst>
          </p:cNvPr>
          <p:cNvSpPr/>
          <p:nvPr/>
        </p:nvSpPr>
        <p:spPr>
          <a:xfrm>
            <a:off x="4762021" y="885287"/>
            <a:ext cx="4072934" cy="377026"/>
          </a:xfrm>
          <a:prstGeom prst="rect">
            <a:avLst/>
          </a:prstGeom>
          <a:noFill/>
        </p:spPr>
        <p:txBody>
          <a:bodyPr wrap="square" lIns="68580" tIns="34290" rIns="68580" bIns="34290">
            <a:spAutoFit/>
          </a:bodyPr>
          <a:lstStyle/>
          <a:p>
            <a:pPr algn="ctr" defTabSz="457200" hangingPunct="1"/>
            <a:r>
              <a:rPr lang="zh-CN" altLang="en-US" sz="2000" b="1" kern="1200">
                <a:solidFill>
                  <a:prstClr val="white"/>
                </a:solidFill>
                <a:latin typeface="+mj-lt"/>
                <a:ea typeface="微軟正黑體" panose="020B0604030504040204" pitchFamily="34" charset="-120"/>
                <a:cs typeface="+mn-cs"/>
              </a:rPr>
              <a:t>容災備份</a:t>
            </a:r>
            <a:endParaRPr lang="en-US" altLang="zh-TW" sz="2000" b="1" kern="1200">
              <a:solidFill>
                <a:prstClr val="white"/>
              </a:solidFill>
              <a:latin typeface="+mj-lt"/>
              <a:ea typeface="微軟正黑體" panose="020B0604030504040204" pitchFamily="34" charset="-120"/>
              <a:cs typeface="+mn-cs"/>
            </a:endParaRPr>
          </a:p>
        </p:txBody>
      </p:sp>
    </p:spTree>
    <p:extLst>
      <p:ext uri="{BB962C8B-B14F-4D97-AF65-F5344CB8AC3E}">
        <p14:creationId xmlns:p14="http://schemas.microsoft.com/office/powerpoint/2010/main" val="3819277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展演劇本 [本頁非直播投影片]">
            <a:extLst>
              <a:ext uri="{FF2B5EF4-FFF2-40B4-BE49-F238E27FC236}">
                <a16:creationId xmlns:a16="http://schemas.microsoft.com/office/drawing/2014/main" id="{CFC26DF9-52D8-4757-8A61-462AB90FBE9D}"/>
              </a:ext>
            </a:extLst>
          </p:cNvPr>
          <p:cNvSpPr txBox="1">
            <a:spLocks/>
          </p:cNvSpPr>
          <p:nvPr/>
        </p:nvSpPr>
        <p:spPr>
          <a:xfrm>
            <a:off x="230242" y="0"/>
            <a:ext cx="8683516" cy="74022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l"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微軟正黑體" panose="020B0604030504040204" pitchFamily="34" charset="-120"/>
                <a:ea typeface="微軟正黑體" panose="020B0604030504040204" pitchFamily="34" charset="-120"/>
                <a:cs typeface="+mj-cs"/>
                <a:sym typeface="Arial"/>
              </a:defRPr>
            </a:lvl1pPr>
            <a:lvl2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5pPr>
            <a:lvl6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6pPr>
            <a:lvl7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7pPr>
            <a:lvl8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8pPr>
            <a:lvl9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9pPr>
          </a:lstStyle>
          <a:p>
            <a:pPr algn="ctr" hangingPunct="1"/>
            <a:r>
              <a:rPr lang="zh-CN" altLang="en-US"/>
              <a:t>光</a:t>
            </a:r>
            <a:r>
              <a:rPr lang="zh-TW" altLang="en-US"/>
              <a:t>碟儲</a:t>
            </a:r>
            <a:r>
              <a:rPr lang="zh-CN" altLang="en-US"/>
              <a:t>存的優勢</a:t>
            </a:r>
            <a:endParaRPr lang="en-US" altLang="zh-TW" sz="2400">
              <a:latin typeface="+mj-lt"/>
            </a:endParaRPr>
          </a:p>
        </p:txBody>
      </p:sp>
      <p:pic>
        <p:nvPicPr>
          <p:cNvPr id="39" name="Picture 27">
            <a:extLst>
              <a:ext uri="{FF2B5EF4-FFF2-40B4-BE49-F238E27FC236}">
                <a16:creationId xmlns:a16="http://schemas.microsoft.com/office/drawing/2014/main" id="{82880326-1794-4C38-97F4-12455895AF3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23577" y="1381048"/>
            <a:ext cx="2548137" cy="2104267"/>
          </a:xfrm>
          <a:prstGeom prst="rect">
            <a:avLst/>
          </a:prstGeom>
          <a:solidFill>
            <a:sysClr val="window" lastClr="FFFFFF"/>
          </a:solidFill>
          <a:ln>
            <a:noFill/>
          </a:ln>
        </p:spPr>
      </p:pic>
      <p:grpSp>
        <p:nvGrpSpPr>
          <p:cNvPr id="40" name="グループ化 4">
            <a:extLst>
              <a:ext uri="{FF2B5EF4-FFF2-40B4-BE49-F238E27FC236}">
                <a16:creationId xmlns:a16="http://schemas.microsoft.com/office/drawing/2014/main" id="{88D94E40-65F3-4885-8105-B93DFD4F8808}"/>
              </a:ext>
            </a:extLst>
          </p:cNvPr>
          <p:cNvGrpSpPr>
            <a:grpSpLocks noChangeAspect="1"/>
          </p:cNvGrpSpPr>
          <p:nvPr/>
        </p:nvGrpSpPr>
        <p:grpSpPr>
          <a:xfrm>
            <a:off x="516744" y="1566444"/>
            <a:ext cx="3581201" cy="1922832"/>
            <a:chOff x="442357" y="1447966"/>
            <a:chExt cx="3913982" cy="2011225"/>
          </a:xfrm>
        </p:grpSpPr>
        <p:pic>
          <p:nvPicPr>
            <p:cNvPr id="41" name="Picture 2">
              <a:extLst>
                <a:ext uri="{FF2B5EF4-FFF2-40B4-BE49-F238E27FC236}">
                  <a16:creationId xmlns:a16="http://schemas.microsoft.com/office/drawing/2014/main" id="{CC14B14E-713A-4481-87D2-0AAFB7A2EE0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650935" y="1447966"/>
              <a:ext cx="3537251" cy="20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正方形/長方形 1">
              <a:extLst>
                <a:ext uri="{FF2B5EF4-FFF2-40B4-BE49-F238E27FC236}">
                  <a16:creationId xmlns:a16="http://schemas.microsoft.com/office/drawing/2014/main" id="{73AEE8BF-BB08-42FF-BEBB-4C037B9CF5CB}"/>
                </a:ext>
              </a:extLst>
            </p:cNvPr>
            <p:cNvSpPr/>
            <p:nvPr/>
          </p:nvSpPr>
          <p:spPr>
            <a:xfrm>
              <a:off x="442357" y="2708502"/>
              <a:ext cx="3913982" cy="731439"/>
            </a:xfrm>
            <a:prstGeom prst="rect">
              <a:avLst/>
            </a:prstGeom>
            <a:noFill/>
            <a:ln w="38100" cap="flat" cmpd="sng" algn="ctr">
              <a:solidFill>
                <a:srgbClr val="00B0F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srgbClr val="0A54A0"/>
                </a:solidFill>
                <a:effectLst/>
                <a:uLnTx/>
                <a:uFillTx/>
                <a:latin typeface="微软雅黑" panose="020B0503020204020204" pitchFamily="34" charset="-122"/>
                <a:ea typeface="微软雅黑" panose="020B0503020204020204" pitchFamily="34" charset="-122"/>
                <a:cs typeface="+mn-cs"/>
              </a:endParaRPr>
            </a:p>
          </p:txBody>
        </p:sp>
      </p:grpSp>
      <p:sp>
        <p:nvSpPr>
          <p:cNvPr id="46" name="正方形/長方形 2">
            <a:extLst>
              <a:ext uri="{FF2B5EF4-FFF2-40B4-BE49-F238E27FC236}">
                <a16:creationId xmlns:a16="http://schemas.microsoft.com/office/drawing/2014/main" id="{24BC05FC-4B5B-413E-9B69-E51614922363}"/>
              </a:ext>
            </a:extLst>
          </p:cNvPr>
          <p:cNvSpPr/>
          <p:nvPr/>
        </p:nvSpPr>
        <p:spPr>
          <a:xfrm>
            <a:off x="430500" y="1421188"/>
            <a:ext cx="3826041" cy="257369"/>
          </a:xfrm>
          <a:prstGeom prst="rect">
            <a:avLst/>
          </a:prstGeom>
          <a:solidFill>
            <a:srgbClr val="14A6DB">
              <a:lumMod val="20000"/>
              <a:lumOff val="80000"/>
            </a:srgbClr>
          </a:solidFill>
        </p:spPr>
        <p:txBody>
          <a:bodyPr wrap="square" tIns="36000" bIns="36000" anchor="ctr" anchorCtr="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a:ln>
                  <a:noFill/>
                </a:ln>
                <a:solidFill>
                  <a:srgbClr val="176AB7"/>
                </a:solidFill>
                <a:effectLst/>
                <a:uLnTx/>
                <a:uFillTx/>
                <a:latin typeface="微軟正黑體" panose="020B0604030504040204" pitchFamily="34" charset="-120"/>
                <a:ea typeface="微軟正黑體" panose="020B0604030504040204" pitchFamily="34" charset="-120"/>
                <a:cs typeface="+mn-cs"/>
              </a:rPr>
              <a:t>數據遷移</a:t>
            </a:r>
            <a:endParaRPr kumimoji="0" lang="en-US" sz="1200" b="1" i="0" u="none" strike="noStrike" kern="1200" cap="none" spc="0" normalizeH="0" baseline="0" noProof="0">
              <a:ln>
                <a:noFill/>
              </a:ln>
              <a:solidFill>
                <a:srgbClr val="176AB7"/>
              </a:solidFill>
              <a:effectLst/>
              <a:uLnTx/>
              <a:uFillTx/>
              <a:latin typeface="微軟正黑體" panose="020B0604030504040204" pitchFamily="34" charset="-120"/>
              <a:ea typeface="微軟正黑體" panose="020B0604030504040204" pitchFamily="34" charset="-120"/>
              <a:cs typeface="+mn-cs"/>
            </a:endParaRPr>
          </a:p>
        </p:txBody>
      </p:sp>
      <p:sp>
        <p:nvSpPr>
          <p:cNvPr id="47" name="テキスト ボックス 13">
            <a:extLst>
              <a:ext uri="{FF2B5EF4-FFF2-40B4-BE49-F238E27FC236}">
                <a16:creationId xmlns:a16="http://schemas.microsoft.com/office/drawing/2014/main" id="{B705EB56-B7EA-4FE7-AEE5-E128135E8BD3}"/>
              </a:ext>
            </a:extLst>
          </p:cNvPr>
          <p:cNvSpPr txBox="1">
            <a:spLocks noChangeArrowheads="1"/>
          </p:cNvSpPr>
          <p:nvPr/>
        </p:nvSpPr>
        <p:spPr bwMode="auto">
          <a:xfrm>
            <a:off x="538010" y="2812030"/>
            <a:ext cx="540000" cy="369332"/>
          </a:xfrm>
          <a:prstGeom prst="rect">
            <a:avLst/>
          </a:prstGeom>
          <a:solidFill>
            <a:sysClr val="window" lastClr="FFFFFF"/>
          </a:solidFill>
          <a:ln>
            <a:noFill/>
          </a:ln>
          <a:extLst/>
        </p:spPr>
        <p:txBody>
          <a:bodyPr wrap="square" lIns="0" rIns="0" anchor="ctr" anchorCtr="0">
            <a:spAutoFit/>
          </a:bodyPr>
          <a:lstStyle>
            <a:lvl1pPr eaLnBrk="0" hangingPunct="0">
              <a:defRPr kumimoji="1" sz="3000">
                <a:solidFill>
                  <a:schemeClr val="tx1"/>
                </a:solidFill>
                <a:latin typeface="Arial" charset="0"/>
                <a:ea typeface="HGP創英角ｺﾞｼｯｸUB" pitchFamily="50" charset="-128"/>
              </a:defRPr>
            </a:lvl1pPr>
            <a:lvl2pPr marL="742950" indent="-285750" eaLnBrk="0" hangingPunct="0">
              <a:defRPr kumimoji="1" sz="3000">
                <a:solidFill>
                  <a:schemeClr val="tx1"/>
                </a:solidFill>
                <a:latin typeface="Arial" charset="0"/>
                <a:ea typeface="HGP創英角ｺﾞｼｯｸUB" pitchFamily="50" charset="-128"/>
              </a:defRPr>
            </a:lvl2pPr>
            <a:lvl3pPr marL="1143000" indent="-228600" eaLnBrk="0" hangingPunct="0">
              <a:defRPr kumimoji="1" sz="3000">
                <a:solidFill>
                  <a:schemeClr val="tx1"/>
                </a:solidFill>
                <a:latin typeface="Arial" charset="0"/>
                <a:ea typeface="HGP創英角ｺﾞｼｯｸUB" pitchFamily="50" charset="-128"/>
              </a:defRPr>
            </a:lvl3pPr>
            <a:lvl4pPr marL="1600200" indent="-228600" eaLnBrk="0" hangingPunct="0">
              <a:defRPr kumimoji="1" sz="3000">
                <a:solidFill>
                  <a:schemeClr val="tx1"/>
                </a:solidFill>
                <a:latin typeface="Arial" charset="0"/>
                <a:ea typeface="HGP創英角ｺﾞｼｯｸUB" pitchFamily="50" charset="-128"/>
              </a:defRPr>
            </a:lvl4pPr>
            <a:lvl5pPr marL="2057400" indent="-228600" eaLnBrk="0" hangingPunct="0">
              <a:defRPr kumimoji="1" sz="3000">
                <a:solidFill>
                  <a:schemeClr val="tx1"/>
                </a:solidFill>
                <a:latin typeface="Arial" charset="0"/>
                <a:ea typeface="HGP創英角ｺﾞｼｯｸUB" pitchFamily="50" charset="-128"/>
              </a:defRPr>
            </a:lvl5pPr>
            <a:lvl6pPr marL="2514600" indent="-228600" algn="ctr" eaLnBrk="0" fontAlgn="base" hangingPunct="0">
              <a:spcBef>
                <a:spcPct val="0"/>
              </a:spcBef>
              <a:spcAft>
                <a:spcPct val="0"/>
              </a:spcAft>
              <a:defRPr kumimoji="1" sz="3000">
                <a:solidFill>
                  <a:schemeClr val="tx1"/>
                </a:solidFill>
                <a:latin typeface="Arial" charset="0"/>
                <a:ea typeface="HGP創英角ｺﾞｼｯｸUB" pitchFamily="50" charset="-128"/>
              </a:defRPr>
            </a:lvl6pPr>
            <a:lvl7pPr marL="2971800" indent="-228600" algn="ctr" eaLnBrk="0" fontAlgn="base" hangingPunct="0">
              <a:spcBef>
                <a:spcPct val="0"/>
              </a:spcBef>
              <a:spcAft>
                <a:spcPct val="0"/>
              </a:spcAft>
              <a:defRPr kumimoji="1" sz="3000">
                <a:solidFill>
                  <a:schemeClr val="tx1"/>
                </a:solidFill>
                <a:latin typeface="Arial" charset="0"/>
                <a:ea typeface="HGP創英角ｺﾞｼｯｸUB" pitchFamily="50" charset="-128"/>
              </a:defRPr>
            </a:lvl7pPr>
            <a:lvl8pPr marL="3429000" indent="-228600" algn="ctr" eaLnBrk="0" fontAlgn="base" hangingPunct="0">
              <a:spcBef>
                <a:spcPct val="0"/>
              </a:spcBef>
              <a:spcAft>
                <a:spcPct val="0"/>
              </a:spcAft>
              <a:defRPr kumimoji="1" sz="3000">
                <a:solidFill>
                  <a:schemeClr val="tx1"/>
                </a:solidFill>
                <a:latin typeface="Arial" charset="0"/>
                <a:ea typeface="HGP創英角ｺﾞｼｯｸUB" pitchFamily="50" charset="-128"/>
              </a:defRPr>
            </a:lvl8pPr>
            <a:lvl9pPr marL="3886200" indent="-228600" algn="ctr" eaLnBrk="0" fontAlgn="base" hangingPunct="0">
              <a:spcBef>
                <a:spcPct val="0"/>
              </a:spcBef>
              <a:spcAft>
                <a:spcPct val="0"/>
              </a:spcAft>
              <a:defRPr kumimoji="1" sz="3000">
                <a:solidFill>
                  <a:schemeClr val="tx1"/>
                </a:solidFill>
                <a:latin typeface="Arial" charset="0"/>
                <a:ea typeface="HGP創英角ｺﾞｼｯｸUB" pitchFamily="50" charset="-128"/>
              </a:defRPr>
            </a:lvl9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a:ln>
                  <a:noFill/>
                </a:ln>
                <a:solidFill>
                  <a:srgbClr val="000000">
                    <a:lumMod val="65000"/>
                    <a:lumOff val="35000"/>
                  </a:srgbClr>
                </a:solidFill>
                <a:effectLst/>
                <a:uLnTx/>
                <a:uFillTx/>
                <a:latin typeface="穝灿砰"/>
                <a:ea typeface="微软雅黑" panose="020B0503020204020204" pitchFamily="34" charset="-122"/>
                <a:cs typeface="Arial" panose="020B0604020202020204" pitchFamily="34" charset="0"/>
              </a:rPr>
              <a:t>Optical Storage</a:t>
            </a:r>
          </a:p>
        </p:txBody>
      </p:sp>
      <p:sp>
        <p:nvSpPr>
          <p:cNvPr id="48" name="TextBox 14">
            <a:extLst>
              <a:ext uri="{FF2B5EF4-FFF2-40B4-BE49-F238E27FC236}">
                <a16:creationId xmlns:a16="http://schemas.microsoft.com/office/drawing/2014/main" id="{15A3191D-B911-40C9-A03A-061BD858A7D4}"/>
              </a:ext>
            </a:extLst>
          </p:cNvPr>
          <p:cNvSpPr txBox="1"/>
          <p:nvPr/>
        </p:nvSpPr>
        <p:spPr>
          <a:xfrm>
            <a:off x="734539" y="3517828"/>
            <a:ext cx="1997983" cy="377026"/>
          </a:xfrm>
          <a:prstGeom prst="rect">
            <a:avLst/>
          </a:prstGeom>
          <a:noFill/>
        </p:spPr>
        <p:txBody>
          <a:bodyPr wrap="none" lIns="68580" tIns="34290" rIns="68580" bIns="34290" rtlCol="0">
            <a:spAutoFit/>
          </a:bodyPr>
          <a:lstStyle/>
          <a:p>
            <a:pPr defTabSz="126206" hangingPunct="1"/>
            <a:r>
              <a:rPr lang="zh-TW" altLang="en-US" sz="2000" b="1" kern="1200">
                <a:solidFill>
                  <a:srgbClr val="0070C0"/>
                </a:solidFill>
                <a:latin typeface="+mj-lt"/>
                <a:ea typeface="微軟正黑體" panose="020B0604030504040204" pitchFamily="34" charset="-120"/>
                <a:cs typeface="+mn-cs"/>
              </a:rPr>
              <a:t>不需要數據遷移 </a:t>
            </a:r>
            <a:endParaRPr lang="en-US" altLang="ja-JP" sz="2000" b="1" kern="1200">
              <a:solidFill>
                <a:srgbClr val="0070C0"/>
              </a:solidFill>
              <a:latin typeface="+mj-lt"/>
              <a:ea typeface="微軟正黑體" panose="020B0604030504040204" pitchFamily="34" charset="-120"/>
              <a:cs typeface="+mn-cs"/>
            </a:endParaRPr>
          </a:p>
        </p:txBody>
      </p:sp>
      <p:pic>
        <p:nvPicPr>
          <p:cNvPr id="49" name="Picture 11">
            <a:extLst>
              <a:ext uri="{FF2B5EF4-FFF2-40B4-BE49-F238E27FC236}">
                <a16:creationId xmlns:a16="http://schemas.microsoft.com/office/drawing/2014/main" id="{9EF9129D-4B4B-4878-B888-5CC962EF7B9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4770" y="3941810"/>
            <a:ext cx="225913" cy="225913"/>
          </a:xfrm>
          <a:prstGeom prst="rect">
            <a:avLst/>
          </a:prstGeom>
        </p:spPr>
      </p:pic>
      <p:sp>
        <p:nvSpPr>
          <p:cNvPr id="50" name="TextBox 14">
            <a:extLst>
              <a:ext uri="{FF2B5EF4-FFF2-40B4-BE49-F238E27FC236}">
                <a16:creationId xmlns:a16="http://schemas.microsoft.com/office/drawing/2014/main" id="{F9D21E07-2B35-46FA-8B30-C76FA156A292}"/>
              </a:ext>
            </a:extLst>
          </p:cNvPr>
          <p:cNvSpPr txBox="1"/>
          <p:nvPr/>
        </p:nvSpPr>
        <p:spPr>
          <a:xfrm>
            <a:off x="1046468" y="3891551"/>
            <a:ext cx="2908489" cy="623248"/>
          </a:xfrm>
          <a:prstGeom prst="rect">
            <a:avLst/>
          </a:prstGeom>
          <a:noFill/>
        </p:spPr>
        <p:txBody>
          <a:bodyPr wrap="none" lIns="68580" tIns="34290" rIns="68580" bIns="34290" rtlCol="0">
            <a:spAutoFit/>
          </a:bodyPr>
          <a:lstStyle/>
          <a:p>
            <a:pPr defTabSz="126206" hangingPunct="1"/>
            <a:r>
              <a:rPr lang="zh-TW" altLang="en-US" sz="1800" b="1" kern="1200">
                <a:latin typeface="+mj-lt"/>
                <a:ea typeface="微軟正黑體" panose="020B0604030504040204" pitchFamily="34" charset="-120"/>
                <a:cs typeface="+mn-cs"/>
              </a:rPr>
              <a:t>無數據遷移成本，省時省力</a:t>
            </a:r>
          </a:p>
          <a:p>
            <a:pPr defTabSz="126206" hangingPunct="1"/>
            <a:r>
              <a:rPr lang="zh-TW" altLang="en-US" sz="1800" b="1" kern="1200">
                <a:latin typeface="+mj-lt"/>
                <a:ea typeface="微軟正黑體" panose="020B0604030504040204" pitchFamily="34" charset="-120"/>
                <a:cs typeface="+mn-cs"/>
              </a:rPr>
              <a:t>一次性投入</a:t>
            </a:r>
            <a:endParaRPr lang="en-US" altLang="ja-JP" sz="1800" b="1" kern="1200">
              <a:latin typeface="+mj-lt"/>
              <a:ea typeface="微軟正黑體" panose="020B0604030504040204" pitchFamily="34" charset="-120"/>
              <a:cs typeface="+mn-cs"/>
            </a:endParaRPr>
          </a:p>
        </p:txBody>
      </p:sp>
      <p:pic>
        <p:nvPicPr>
          <p:cNvPr id="51" name="Picture 11">
            <a:extLst>
              <a:ext uri="{FF2B5EF4-FFF2-40B4-BE49-F238E27FC236}">
                <a16:creationId xmlns:a16="http://schemas.microsoft.com/office/drawing/2014/main" id="{59F8D721-7EA7-4B37-BF32-4C6BA20CCF1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4770" y="4251591"/>
            <a:ext cx="225913" cy="225913"/>
          </a:xfrm>
          <a:prstGeom prst="rect">
            <a:avLst/>
          </a:prstGeom>
        </p:spPr>
      </p:pic>
      <p:sp>
        <p:nvSpPr>
          <p:cNvPr id="52" name="TextBox 14">
            <a:extLst>
              <a:ext uri="{FF2B5EF4-FFF2-40B4-BE49-F238E27FC236}">
                <a16:creationId xmlns:a16="http://schemas.microsoft.com/office/drawing/2014/main" id="{175AB3B2-FAF5-4576-A938-8FD8C6A8EECD}"/>
              </a:ext>
            </a:extLst>
          </p:cNvPr>
          <p:cNvSpPr txBox="1"/>
          <p:nvPr/>
        </p:nvSpPr>
        <p:spPr>
          <a:xfrm>
            <a:off x="4895873" y="3517828"/>
            <a:ext cx="907941" cy="377026"/>
          </a:xfrm>
          <a:prstGeom prst="rect">
            <a:avLst/>
          </a:prstGeom>
          <a:noFill/>
        </p:spPr>
        <p:txBody>
          <a:bodyPr wrap="none" lIns="68580" tIns="34290" rIns="68580" bIns="34290" rtlCol="0">
            <a:spAutoFit/>
          </a:bodyPr>
          <a:lstStyle/>
          <a:p>
            <a:pPr defTabSz="126206" hangingPunct="1"/>
            <a:r>
              <a:rPr lang="zh-CN" altLang="en-US" sz="2000" b="1" kern="1200">
                <a:solidFill>
                  <a:srgbClr val="0070C0"/>
                </a:solidFill>
                <a:latin typeface="+mj-lt"/>
                <a:ea typeface="微軟正黑體" panose="020B0604030504040204" pitchFamily="34" charset="-120"/>
                <a:cs typeface="+mn-cs"/>
              </a:rPr>
              <a:t>低功耗</a:t>
            </a:r>
            <a:endParaRPr lang="en-US" altLang="ja-JP" sz="2000" b="1" kern="1200">
              <a:solidFill>
                <a:srgbClr val="0070C0"/>
              </a:solidFill>
              <a:latin typeface="+mj-lt"/>
              <a:ea typeface="微軟正黑體" panose="020B0604030504040204" pitchFamily="34" charset="-120"/>
              <a:cs typeface="+mn-cs"/>
            </a:endParaRPr>
          </a:p>
        </p:txBody>
      </p:sp>
      <p:pic>
        <p:nvPicPr>
          <p:cNvPr id="53" name="Picture 11">
            <a:extLst>
              <a:ext uri="{FF2B5EF4-FFF2-40B4-BE49-F238E27FC236}">
                <a16:creationId xmlns:a16="http://schemas.microsoft.com/office/drawing/2014/main" id="{D1B4720C-11A8-4031-8DC2-AE24C96B295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66104" y="3922760"/>
            <a:ext cx="225913" cy="225913"/>
          </a:xfrm>
          <a:prstGeom prst="rect">
            <a:avLst/>
          </a:prstGeom>
        </p:spPr>
      </p:pic>
      <p:sp>
        <p:nvSpPr>
          <p:cNvPr id="54" name="TextBox 14">
            <a:extLst>
              <a:ext uri="{FF2B5EF4-FFF2-40B4-BE49-F238E27FC236}">
                <a16:creationId xmlns:a16="http://schemas.microsoft.com/office/drawing/2014/main" id="{EABBA291-C4F4-4D84-BA35-C57A43A3CA1D}"/>
              </a:ext>
            </a:extLst>
          </p:cNvPr>
          <p:cNvSpPr txBox="1"/>
          <p:nvPr/>
        </p:nvSpPr>
        <p:spPr>
          <a:xfrm>
            <a:off x="5207802" y="3891551"/>
            <a:ext cx="2446824" cy="623248"/>
          </a:xfrm>
          <a:prstGeom prst="rect">
            <a:avLst/>
          </a:prstGeom>
          <a:noFill/>
        </p:spPr>
        <p:txBody>
          <a:bodyPr wrap="none" lIns="68580" tIns="34290" rIns="68580" bIns="34290" rtlCol="0">
            <a:spAutoFit/>
          </a:bodyPr>
          <a:lstStyle/>
          <a:p>
            <a:pPr defTabSz="126206" hangingPunct="1"/>
            <a:r>
              <a:rPr lang="zh-TW" altLang="en-US" sz="1800" b="1" kern="1200">
                <a:latin typeface="+mj-lt"/>
                <a:ea typeface="微軟正黑體" panose="020B0604030504040204" pitchFamily="34" charset="-120"/>
                <a:cs typeface="+mn-cs"/>
              </a:rPr>
              <a:t>降低空調耗電</a:t>
            </a:r>
          </a:p>
          <a:p>
            <a:pPr defTabSz="126206" hangingPunct="1"/>
            <a:r>
              <a:rPr lang="zh-TW" altLang="en-US" sz="1800" b="1" kern="1200">
                <a:latin typeface="+mj-lt"/>
                <a:ea typeface="微軟正黑體" panose="020B0604030504040204" pitchFamily="34" charset="-120"/>
                <a:cs typeface="+mn-cs"/>
              </a:rPr>
              <a:t>設備低功耗，節能環保</a:t>
            </a:r>
            <a:endParaRPr lang="en-US" altLang="ja-JP" sz="1800" b="1" kern="1200">
              <a:latin typeface="+mj-lt"/>
              <a:ea typeface="微軟正黑體" panose="020B0604030504040204" pitchFamily="34" charset="-120"/>
              <a:cs typeface="+mn-cs"/>
            </a:endParaRPr>
          </a:p>
        </p:txBody>
      </p:sp>
      <p:pic>
        <p:nvPicPr>
          <p:cNvPr id="55" name="Picture 11">
            <a:extLst>
              <a:ext uri="{FF2B5EF4-FFF2-40B4-BE49-F238E27FC236}">
                <a16:creationId xmlns:a16="http://schemas.microsoft.com/office/drawing/2014/main" id="{DBD401C3-FF8E-4F43-BB55-09E1A638782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66104" y="4251591"/>
            <a:ext cx="225913" cy="225913"/>
          </a:xfrm>
          <a:prstGeom prst="rect">
            <a:avLst/>
          </a:prstGeom>
        </p:spPr>
      </p:pic>
      <p:cxnSp>
        <p:nvCxnSpPr>
          <p:cNvPr id="60" name="Straight Connector 4">
            <a:extLst>
              <a:ext uri="{FF2B5EF4-FFF2-40B4-BE49-F238E27FC236}">
                <a16:creationId xmlns:a16="http://schemas.microsoft.com/office/drawing/2014/main" id="{9B345DEA-8684-4696-8756-A3166B67BC47}"/>
              </a:ext>
            </a:extLst>
          </p:cNvPr>
          <p:cNvCxnSpPr/>
          <p:nvPr/>
        </p:nvCxnSpPr>
        <p:spPr>
          <a:xfrm>
            <a:off x="4581379" y="867619"/>
            <a:ext cx="0" cy="3404805"/>
          </a:xfrm>
          <a:prstGeom prst="line">
            <a:avLst/>
          </a:prstGeom>
          <a:noFill/>
          <a:ln w="9525" cap="flat" cmpd="sng" algn="ctr">
            <a:solidFill>
              <a:srgbClr val="000000"/>
            </a:solidFill>
            <a:prstDash val="solid"/>
          </a:ln>
          <a:effectLst/>
        </p:spPr>
      </p:cxnSp>
      <p:sp>
        <p:nvSpPr>
          <p:cNvPr id="61" name="正方形/長方形 12">
            <a:extLst>
              <a:ext uri="{FF2B5EF4-FFF2-40B4-BE49-F238E27FC236}">
                <a16:creationId xmlns:a16="http://schemas.microsoft.com/office/drawing/2014/main" id="{505ED912-769A-488F-9329-327E68C3EEA5}"/>
              </a:ext>
            </a:extLst>
          </p:cNvPr>
          <p:cNvSpPr/>
          <p:nvPr/>
        </p:nvSpPr>
        <p:spPr>
          <a:xfrm>
            <a:off x="296583" y="843147"/>
            <a:ext cx="4072934" cy="454056"/>
          </a:xfrm>
          <a:prstGeom prst="rect">
            <a:avLst/>
          </a:pr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2700000" scaled="1"/>
            <a:tileRect/>
          </a:gradFill>
          <a:ln w="9525" cap="flat" cmpd="sng" algn="ctr">
            <a:solidFill>
              <a:sysClr val="window" lastClr="FFFFFF">
                <a:lumMod val="7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A54A0"/>
              </a:solidFill>
              <a:effectLst/>
              <a:uLnTx/>
              <a:uFillTx/>
              <a:latin typeface="微软雅黑" panose="020B0503020204020204" pitchFamily="34" charset="-122"/>
              <a:ea typeface="微软雅黑" panose="020B0503020204020204" pitchFamily="34" charset="-122"/>
              <a:cs typeface="+mn-cs"/>
            </a:endParaRPr>
          </a:p>
        </p:txBody>
      </p:sp>
      <p:sp>
        <p:nvSpPr>
          <p:cNvPr id="62" name="Rectangle 10">
            <a:extLst>
              <a:ext uri="{FF2B5EF4-FFF2-40B4-BE49-F238E27FC236}">
                <a16:creationId xmlns:a16="http://schemas.microsoft.com/office/drawing/2014/main" id="{6F062B24-DE64-43FD-B977-661570AAC587}"/>
              </a:ext>
            </a:extLst>
          </p:cNvPr>
          <p:cNvSpPr/>
          <p:nvPr/>
        </p:nvSpPr>
        <p:spPr>
          <a:xfrm>
            <a:off x="296583" y="885287"/>
            <a:ext cx="4072934" cy="377026"/>
          </a:xfrm>
          <a:prstGeom prst="rect">
            <a:avLst/>
          </a:prstGeom>
          <a:noFill/>
        </p:spPr>
        <p:txBody>
          <a:bodyPr wrap="square" lIns="68580" tIns="34290" rIns="68580" bIns="34290">
            <a:spAutoFit/>
          </a:bodyPr>
          <a:lstStyle/>
          <a:p>
            <a:pPr algn="ctr" defTabSz="457200" hangingPunct="1"/>
            <a:r>
              <a:rPr lang="en-US" altLang="zh-TW" sz="2000" b="1" kern="1200">
                <a:solidFill>
                  <a:prstClr val="white"/>
                </a:solidFill>
                <a:latin typeface="+mj-lt"/>
                <a:ea typeface="微軟正黑體" panose="020B0604030504040204" pitchFamily="34" charset="-120"/>
                <a:cs typeface="+mn-cs"/>
              </a:rPr>
              <a:t>CAPEX</a:t>
            </a:r>
          </a:p>
        </p:txBody>
      </p:sp>
      <p:sp>
        <p:nvSpPr>
          <p:cNvPr id="63" name="正方形/長方形 30">
            <a:extLst>
              <a:ext uri="{FF2B5EF4-FFF2-40B4-BE49-F238E27FC236}">
                <a16:creationId xmlns:a16="http://schemas.microsoft.com/office/drawing/2014/main" id="{42695DA4-2D9B-415B-985D-C6BF8563DDAD}"/>
              </a:ext>
            </a:extLst>
          </p:cNvPr>
          <p:cNvSpPr/>
          <p:nvPr/>
        </p:nvSpPr>
        <p:spPr>
          <a:xfrm>
            <a:off x="4762021" y="843147"/>
            <a:ext cx="4072934" cy="454056"/>
          </a:xfrm>
          <a:prstGeom prst="rect">
            <a:avLst/>
          </a:pr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2700000" scaled="1"/>
            <a:tileRect/>
          </a:gradFill>
          <a:ln w="9525" cap="flat" cmpd="sng" algn="ctr">
            <a:solidFill>
              <a:sysClr val="window" lastClr="FFFFFF">
                <a:lumMod val="7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A54A0"/>
              </a:solidFill>
              <a:effectLst/>
              <a:uLnTx/>
              <a:uFillTx/>
              <a:latin typeface="微软雅黑" panose="020B0503020204020204" pitchFamily="34" charset="-122"/>
              <a:ea typeface="微软雅黑" panose="020B0503020204020204" pitchFamily="34" charset="-122"/>
              <a:cs typeface="+mn-cs"/>
            </a:endParaRPr>
          </a:p>
        </p:txBody>
      </p:sp>
      <p:sp>
        <p:nvSpPr>
          <p:cNvPr id="64" name="正方形/長方形 12">
            <a:extLst>
              <a:ext uri="{FF2B5EF4-FFF2-40B4-BE49-F238E27FC236}">
                <a16:creationId xmlns:a16="http://schemas.microsoft.com/office/drawing/2014/main" id="{58386407-6822-426E-B5C5-C497DD0AD36D}"/>
              </a:ext>
            </a:extLst>
          </p:cNvPr>
          <p:cNvSpPr/>
          <p:nvPr/>
        </p:nvSpPr>
        <p:spPr>
          <a:xfrm>
            <a:off x="4762021" y="843147"/>
            <a:ext cx="4072934" cy="454056"/>
          </a:xfrm>
          <a:prstGeom prst="rect">
            <a:avLst/>
          </a:pr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2700000" scaled="1"/>
            <a:tileRect/>
          </a:gradFill>
          <a:ln w="9525" cap="flat" cmpd="sng" algn="ctr">
            <a:solidFill>
              <a:sysClr val="window" lastClr="FFFFFF">
                <a:lumMod val="7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A54A0"/>
              </a:solidFill>
              <a:effectLst/>
              <a:uLnTx/>
              <a:uFillTx/>
              <a:latin typeface="微软雅黑" panose="020B0503020204020204" pitchFamily="34" charset="-122"/>
              <a:ea typeface="微软雅黑" panose="020B0503020204020204" pitchFamily="34" charset="-122"/>
              <a:cs typeface="+mn-cs"/>
            </a:endParaRPr>
          </a:p>
        </p:txBody>
      </p:sp>
      <p:sp>
        <p:nvSpPr>
          <p:cNvPr id="65" name="Rectangle 10">
            <a:extLst>
              <a:ext uri="{FF2B5EF4-FFF2-40B4-BE49-F238E27FC236}">
                <a16:creationId xmlns:a16="http://schemas.microsoft.com/office/drawing/2014/main" id="{6CEBCD84-2FEB-4556-8618-7EAF85F561AC}"/>
              </a:ext>
            </a:extLst>
          </p:cNvPr>
          <p:cNvSpPr/>
          <p:nvPr/>
        </p:nvSpPr>
        <p:spPr>
          <a:xfrm>
            <a:off x="4762021" y="885287"/>
            <a:ext cx="4072934" cy="377026"/>
          </a:xfrm>
          <a:prstGeom prst="rect">
            <a:avLst/>
          </a:prstGeom>
          <a:noFill/>
        </p:spPr>
        <p:txBody>
          <a:bodyPr wrap="square" lIns="68580" tIns="34290" rIns="68580" bIns="34290">
            <a:spAutoFit/>
          </a:bodyPr>
          <a:lstStyle/>
          <a:p>
            <a:pPr algn="ctr" defTabSz="457200" hangingPunct="1"/>
            <a:r>
              <a:rPr lang="en-US" altLang="zh-TW" sz="2000" b="1" kern="1200">
                <a:solidFill>
                  <a:prstClr val="white"/>
                </a:solidFill>
                <a:latin typeface="+mj-lt"/>
                <a:ea typeface="微軟正黑體" panose="020B0604030504040204" pitchFamily="34" charset="-120"/>
                <a:cs typeface="+mn-cs"/>
              </a:rPr>
              <a:t>OPEX</a:t>
            </a:r>
          </a:p>
        </p:txBody>
      </p:sp>
    </p:spTree>
    <p:extLst>
      <p:ext uri="{BB962C8B-B14F-4D97-AF65-F5344CB8AC3E}">
        <p14:creationId xmlns:p14="http://schemas.microsoft.com/office/powerpoint/2010/main" val="125620654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展演劇本 [本頁非直播投影片]">
            <a:extLst>
              <a:ext uri="{FF2B5EF4-FFF2-40B4-BE49-F238E27FC236}">
                <a16:creationId xmlns:a16="http://schemas.microsoft.com/office/drawing/2014/main" id="{CFC26DF9-52D8-4757-8A61-462AB90FBE9D}"/>
              </a:ext>
            </a:extLst>
          </p:cNvPr>
          <p:cNvSpPr txBox="1">
            <a:spLocks/>
          </p:cNvSpPr>
          <p:nvPr/>
        </p:nvSpPr>
        <p:spPr>
          <a:xfrm>
            <a:off x="230242" y="0"/>
            <a:ext cx="8683516" cy="74022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l"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微軟正黑體" panose="020B0604030504040204" pitchFamily="34" charset="-120"/>
                <a:ea typeface="微軟正黑體" panose="020B0604030504040204" pitchFamily="34" charset="-120"/>
                <a:cs typeface="+mj-cs"/>
                <a:sym typeface="Arial"/>
              </a:defRPr>
            </a:lvl1pPr>
            <a:lvl2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5pPr>
            <a:lvl6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6pPr>
            <a:lvl7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7pPr>
            <a:lvl8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8pPr>
            <a:lvl9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9pPr>
          </a:lstStyle>
          <a:p>
            <a:pPr algn="ctr" hangingPunct="1"/>
            <a:r>
              <a:rPr lang="zh-CN" altLang="en-US"/>
              <a:t>光</a:t>
            </a:r>
            <a:r>
              <a:rPr lang="zh-TW" altLang="en-US"/>
              <a:t>碟儲</a:t>
            </a:r>
            <a:r>
              <a:rPr lang="zh-CN" altLang="en-US"/>
              <a:t>存的優勢</a:t>
            </a:r>
            <a:endParaRPr lang="en-US" altLang="zh-TW" sz="2400">
              <a:latin typeface="+mj-lt"/>
            </a:endParaRPr>
          </a:p>
        </p:txBody>
      </p:sp>
      <p:cxnSp>
        <p:nvCxnSpPr>
          <p:cNvPr id="60" name="Straight Connector 4">
            <a:extLst>
              <a:ext uri="{FF2B5EF4-FFF2-40B4-BE49-F238E27FC236}">
                <a16:creationId xmlns:a16="http://schemas.microsoft.com/office/drawing/2014/main" id="{9B345DEA-8684-4696-8756-A3166B67BC47}"/>
              </a:ext>
            </a:extLst>
          </p:cNvPr>
          <p:cNvCxnSpPr/>
          <p:nvPr/>
        </p:nvCxnSpPr>
        <p:spPr>
          <a:xfrm>
            <a:off x="4581379" y="867619"/>
            <a:ext cx="0" cy="3404805"/>
          </a:xfrm>
          <a:prstGeom prst="line">
            <a:avLst/>
          </a:prstGeom>
          <a:noFill/>
          <a:ln w="9525" cap="flat" cmpd="sng" algn="ctr">
            <a:solidFill>
              <a:srgbClr val="000000"/>
            </a:solidFill>
            <a:prstDash val="solid"/>
          </a:ln>
          <a:effectLst/>
        </p:spPr>
      </p:cxnSp>
      <p:sp>
        <p:nvSpPr>
          <p:cNvPr id="61" name="正方形/長方形 12">
            <a:extLst>
              <a:ext uri="{FF2B5EF4-FFF2-40B4-BE49-F238E27FC236}">
                <a16:creationId xmlns:a16="http://schemas.microsoft.com/office/drawing/2014/main" id="{505ED912-769A-488F-9329-327E68C3EEA5}"/>
              </a:ext>
            </a:extLst>
          </p:cNvPr>
          <p:cNvSpPr/>
          <p:nvPr/>
        </p:nvSpPr>
        <p:spPr>
          <a:xfrm>
            <a:off x="296583" y="843147"/>
            <a:ext cx="4072934" cy="454056"/>
          </a:xfrm>
          <a:prstGeom prst="rect">
            <a:avLst/>
          </a:pr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2700000" scaled="1"/>
            <a:tileRect/>
          </a:gradFill>
          <a:ln w="9525" cap="flat" cmpd="sng" algn="ctr">
            <a:solidFill>
              <a:sysClr val="window" lastClr="FFFFFF">
                <a:lumMod val="7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A54A0"/>
              </a:solidFill>
              <a:effectLst/>
              <a:uLnTx/>
              <a:uFillTx/>
              <a:latin typeface="微软雅黑" panose="020B0503020204020204" pitchFamily="34" charset="-122"/>
              <a:ea typeface="微软雅黑" panose="020B0503020204020204" pitchFamily="34" charset="-122"/>
              <a:cs typeface="+mn-cs"/>
            </a:endParaRPr>
          </a:p>
        </p:txBody>
      </p:sp>
      <p:sp>
        <p:nvSpPr>
          <p:cNvPr id="62" name="Rectangle 10">
            <a:extLst>
              <a:ext uri="{FF2B5EF4-FFF2-40B4-BE49-F238E27FC236}">
                <a16:creationId xmlns:a16="http://schemas.microsoft.com/office/drawing/2014/main" id="{6F062B24-DE64-43FD-B977-661570AAC587}"/>
              </a:ext>
            </a:extLst>
          </p:cNvPr>
          <p:cNvSpPr/>
          <p:nvPr/>
        </p:nvSpPr>
        <p:spPr>
          <a:xfrm>
            <a:off x="296583" y="885287"/>
            <a:ext cx="4072934" cy="377026"/>
          </a:xfrm>
          <a:prstGeom prst="rect">
            <a:avLst/>
          </a:prstGeom>
          <a:noFill/>
        </p:spPr>
        <p:txBody>
          <a:bodyPr wrap="square" lIns="68580" tIns="34290" rIns="68580" bIns="34290">
            <a:spAutoFit/>
          </a:bodyPr>
          <a:lstStyle/>
          <a:p>
            <a:pPr algn="ctr" defTabSz="457200" hangingPunct="1"/>
            <a:r>
              <a:rPr lang="zh-TW" altLang="en-US" sz="2000" b="1" kern="1200">
                <a:solidFill>
                  <a:prstClr val="white"/>
                </a:solidFill>
                <a:latin typeface="+mj-lt"/>
                <a:ea typeface="微軟正黑體" panose="020B0604030504040204" pitchFamily="34" charset="-120"/>
                <a:cs typeface="+mn-cs"/>
              </a:rPr>
              <a:t>技術性能提升</a:t>
            </a:r>
            <a:endParaRPr lang="en-US" altLang="zh-TW" sz="2000" b="1" kern="1200">
              <a:solidFill>
                <a:prstClr val="white"/>
              </a:solidFill>
              <a:latin typeface="+mj-lt"/>
              <a:ea typeface="微軟正黑體" panose="020B0604030504040204" pitchFamily="34" charset="-120"/>
              <a:cs typeface="+mn-cs"/>
            </a:endParaRPr>
          </a:p>
        </p:txBody>
      </p:sp>
      <p:sp>
        <p:nvSpPr>
          <p:cNvPr id="63" name="正方形/長方形 30">
            <a:extLst>
              <a:ext uri="{FF2B5EF4-FFF2-40B4-BE49-F238E27FC236}">
                <a16:creationId xmlns:a16="http://schemas.microsoft.com/office/drawing/2014/main" id="{42695DA4-2D9B-415B-985D-C6BF8563DDAD}"/>
              </a:ext>
            </a:extLst>
          </p:cNvPr>
          <p:cNvSpPr/>
          <p:nvPr/>
        </p:nvSpPr>
        <p:spPr>
          <a:xfrm>
            <a:off x="4762021" y="843147"/>
            <a:ext cx="4072934" cy="454056"/>
          </a:xfrm>
          <a:prstGeom prst="rect">
            <a:avLst/>
          </a:pr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2700000" scaled="1"/>
            <a:tileRect/>
          </a:gradFill>
          <a:ln w="9525" cap="flat" cmpd="sng" algn="ctr">
            <a:solidFill>
              <a:sysClr val="window" lastClr="FFFFFF">
                <a:lumMod val="7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A54A0"/>
              </a:solidFill>
              <a:effectLst/>
              <a:uLnTx/>
              <a:uFillTx/>
              <a:latin typeface="微软雅黑" panose="020B0503020204020204" pitchFamily="34" charset="-122"/>
              <a:ea typeface="微软雅黑" panose="020B0503020204020204" pitchFamily="34" charset="-122"/>
              <a:cs typeface="+mn-cs"/>
            </a:endParaRPr>
          </a:p>
        </p:txBody>
      </p:sp>
      <p:sp>
        <p:nvSpPr>
          <p:cNvPr id="64" name="正方形/長方形 12">
            <a:extLst>
              <a:ext uri="{FF2B5EF4-FFF2-40B4-BE49-F238E27FC236}">
                <a16:creationId xmlns:a16="http://schemas.microsoft.com/office/drawing/2014/main" id="{58386407-6822-426E-B5C5-C497DD0AD36D}"/>
              </a:ext>
            </a:extLst>
          </p:cNvPr>
          <p:cNvSpPr/>
          <p:nvPr/>
        </p:nvSpPr>
        <p:spPr>
          <a:xfrm>
            <a:off x="4762021" y="843147"/>
            <a:ext cx="4072934" cy="454056"/>
          </a:xfrm>
          <a:prstGeom prst="rect">
            <a:avLst/>
          </a:pr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2700000" scaled="1"/>
            <a:tileRect/>
          </a:gradFill>
          <a:ln w="9525" cap="flat" cmpd="sng" algn="ctr">
            <a:solidFill>
              <a:sysClr val="window" lastClr="FFFFFF">
                <a:lumMod val="75000"/>
              </a:sys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A54A0"/>
              </a:solidFill>
              <a:effectLst/>
              <a:uLnTx/>
              <a:uFillTx/>
              <a:latin typeface="微软雅黑" panose="020B0503020204020204" pitchFamily="34" charset="-122"/>
              <a:ea typeface="微软雅黑" panose="020B0503020204020204" pitchFamily="34" charset="-122"/>
              <a:cs typeface="+mn-cs"/>
            </a:endParaRPr>
          </a:p>
        </p:txBody>
      </p:sp>
      <p:sp>
        <p:nvSpPr>
          <p:cNvPr id="65" name="Rectangle 10">
            <a:extLst>
              <a:ext uri="{FF2B5EF4-FFF2-40B4-BE49-F238E27FC236}">
                <a16:creationId xmlns:a16="http://schemas.microsoft.com/office/drawing/2014/main" id="{6CEBCD84-2FEB-4556-8618-7EAF85F561AC}"/>
              </a:ext>
            </a:extLst>
          </p:cNvPr>
          <p:cNvSpPr/>
          <p:nvPr/>
        </p:nvSpPr>
        <p:spPr>
          <a:xfrm>
            <a:off x="4762021" y="885287"/>
            <a:ext cx="4072934" cy="377026"/>
          </a:xfrm>
          <a:prstGeom prst="rect">
            <a:avLst/>
          </a:prstGeom>
          <a:noFill/>
        </p:spPr>
        <p:txBody>
          <a:bodyPr wrap="square" lIns="68580" tIns="34290" rIns="68580" bIns="34290">
            <a:spAutoFit/>
          </a:bodyPr>
          <a:lstStyle/>
          <a:p>
            <a:pPr algn="ctr" defTabSz="457200" hangingPunct="1"/>
            <a:r>
              <a:rPr lang="zh-TW" altLang="en-US" sz="2000" b="1" kern="1200">
                <a:solidFill>
                  <a:prstClr val="white"/>
                </a:solidFill>
                <a:latin typeface="+mj-lt"/>
                <a:ea typeface="微軟正黑體" panose="020B0604030504040204" pitchFamily="34" charset="-120"/>
                <a:cs typeface="+mn-cs"/>
              </a:rPr>
              <a:t>單位成本減少</a:t>
            </a:r>
            <a:endParaRPr lang="en-US" altLang="zh-TW" sz="2000" b="1" kern="1200">
              <a:solidFill>
                <a:prstClr val="white"/>
              </a:solidFill>
              <a:latin typeface="+mj-lt"/>
              <a:ea typeface="微軟正黑體" panose="020B0604030504040204" pitchFamily="34" charset="-120"/>
              <a:cs typeface="+mn-cs"/>
            </a:endParaRPr>
          </a:p>
        </p:txBody>
      </p:sp>
      <p:sp>
        <p:nvSpPr>
          <p:cNvPr id="23" name="台形 75">
            <a:extLst>
              <a:ext uri="{FF2B5EF4-FFF2-40B4-BE49-F238E27FC236}">
                <a16:creationId xmlns:a16="http://schemas.microsoft.com/office/drawing/2014/main" id="{67CAD606-EACD-47FD-8170-802F4DA9B71E}"/>
              </a:ext>
            </a:extLst>
          </p:cNvPr>
          <p:cNvSpPr/>
          <p:nvPr/>
        </p:nvSpPr>
        <p:spPr>
          <a:xfrm>
            <a:off x="4873388" y="2985463"/>
            <a:ext cx="3771547" cy="187143"/>
          </a:xfrm>
          <a:prstGeom prst="trapezoid">
            <a:avLst/>
          </a:prstGeom>
          <a:gradFill rotWithShape="1">
            <a:gsLst>
              <a:gs pos="0">
                <a:sysClr val="window" lastClr="FFFFFF">
                  <a:lumMod val="65000"/>
                </a:sysClr>
              </a:gs>
              <a:gs pos="99000">
                <a:sysClr val="window" lastClr="FFFFFF"/>
              </a:gs>
            </a:gsLst>
            <a:lin ang="16200000" scaled="0"/>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台形 1">
            <a:extLst>
              <a:ext uri="{FF2B5EF4-FFF2-40B4-BE49-F238E27FC236}">
                <a16:creationId xmlns:a16="http://schemas.microsoft.com/office/drawing/2014/main" id="{C495C499-0A83-4E48-BDC3-61AE633F9866}"/>
              </a:ext>
            </a:extLst>
          </p:cNvPr>
          <p:cNvSpPr/>
          <p:nvPr/>
        </p:nvSpPr>
        <p:spPr>
          <a:xfrm>
            <a:off x="348838" y="2985463"/>
            <a:ext cx="3771547" cy="187143"/>
          </a:xfrm>
          <a:prstGeom prst="trapezoid">
            <a:avLst/>
          </a:prstGeom>
          <a:gradFill rotWithShape="1">
            <a:gsLst>
              <a:gs pos="0">
                <a:sysClr val="window" lastClr="FFFFFF">
                  <a:lumMod val="65000"/>
                </a:sysClr>
              </a:gs>
              <a:gs pos="99000">
                <a:sysClr val="window" lastClr="FFFFFF"/>
              </a:gs>
            </a:gsLst>
            <a:lin ang="16200000" scaled="0"/>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5" name="Picture 62">
            <a:extLst>
              <a:ext uri="{FF2B5EF4-FFF2-40B4-BE49-F238E27FC236}">
                <a16:creationId xmlns:a16="http://schemas.microsoft.com/office/drawing/2014/main" id="{B8FCFD9B-5794-4CE9-89E7-3922E7585121}"/>
              </a:ext>
            </a:extLst>
          </p:cNvPr>
          <p:cNvPicPr>
            <a:picLocks noChangeAspect="1"/>
          </p:cNvPicPr>
          <p:nvPr/>
        </p:nvPicPr>
        <p:blipFill>
          <a:blip r:embed="rId2"/>
          <a:stretch>
            <a:fillRect/>
          </a:stretch>
        </p:blipFill>
        <p:spPr>
          <a:xfrm>
            <a:off x="4802005" y="1316486"/>
            <a:ext cx="867309" cy="867309"/>
          </a:xfrm>
          <a:prstGeom prst="rect">
            <a:avLst/>
          </a:prstGeom>
        </p:spPr>
      </p:pic>
      <p:sp>
        <p:nvSpPr>
          <p:cNvPr id="26" name="TextBox 8">
            <a:extLst>
              <a:ext uri="{FF2B5EF4-FFF2-40B4-BE49-F238E27FC236}">
                <a16:creationId xmlns:a16="http://schemas.microsoft.com/office/drawing/2014/main" id="{FACF3CFF-8155-4262-8A20-231BC4A41896}"/>
              </a:ext>
            </a:extLst>
          </p:cNvPr>
          <p:cNvSpPr txBox="1"/>
          <p:nvPr/>
        </p:nvSpPr>
        <p:spPr>
          <a:xfrm>
            <a:off x="3036692" y="2292661"/>
            <a:ext cx="657872" cy="377026"/>
          </a:xfrm>
          <a:prstGeom prst="rect">
            <a:avLst/>
          </a:prstGeom>
          <a:noFill/>
        </p:spPr>
        <p:txBody>
          <a:bodyPr wrap="none" lIns="68580" tIns="34290" rIns="68580" bIns="34290" rtlCol="0">
            <a:spAutoFit/>
          </a:bodyPr>
          <a:lstStyle/>
          <a:p>
            <a:pPr defTabSz="457200" hangingPunct="1"/>
            <a:r>
              <a:rPr lang="en-US" sz="2000" b="1" kern="1200">
                <a:solidFill>
                  <a:prstClr val="white"/>
                </a:solidFill>
                <a:latin typeface="穝灿砰"/>
                <a:ea typeface="微软雅黑" panose="020B0503020204020204" pitchFamily="34" charset="-122"/>
                <a:cs typeface="+mn-cs"/>
              </a:rPr>
              <a:t>2020</a:t>
            </a:r>
          </a:p>
        </p:txBody>
      </p:sp>
      <p:sp>
        <p:nvSpPr>
          <p:cNvPr id="27" name="Rectangle 25">
            <a:extLst>
              <a:ext uri="{FF2B5EF4-FFF2-40B4-BE49-F238E27FC236}">
                <a16:creationId xmlns:a16="http://schemas.microsoft.com/office/drawing/2014/main" id="{2C6F68A3-56B1-4C60-A7D9-A3B956EE2536}"/>
              </a:ext>
            </a:extLst>
          </p:cNvPr>
          <p:cNvSpPr/>
          <p:nvPr/>
        </p:nvSpPr>
        <p:spPr>
          <a:xfrm>
            <a:off x="3036692" y="2567985"/>
            <a:ext cx="606576" cy="346249"/>
          </a:xfrm>
          <a:prstGeom prst="rect">
            <a:avLst/>
          </a:prstGeom>
        </p:spPr>
        <p:txBody>
          <a:bodyPr wrap="none" lIns="68580" tIns="34290" rIns="68580" bIns="34290">
            <a:spAutoFit/>
          </a:bodyPr>
          <a:lstStyle/>
          <a:p>
            <a:pPr defTabSz="457200" hangingPunct="1"/>
            <a:r>
              <a:rPr lang="en-US" altLang="ja-JP" sz="1800" kern="1200">
                <a:latin typeface="穝灿砰"/>
                <a:ea typeface="微软雅黑" panose="020B0503020204020204" pitchFamily="34" charset="-122"/>
                <a:cs typeface="+mn-cs"/>
              </a:rPr>
              <a:t>2013</a:t>
            </a:r>
            <a:endParaRPr lang="en-US" sz="1800" kern="1200">
              <a:latin typeface="穝灿砰"/>
              <a:ea typeface="微软雅黑" panose="020B0503020204020204" pitchFamily="34" charset="-122"/>
              <a:cs typeface="+mn-cs"/>
            </a:endParaRPr>
          </a:p>
        </p:txBody>
      </p:sp>
      <p:pic>
        <p:nvPicPr>
          <p:cNvPr id="28" name="図 9">
            <a:extLst>
              <a:ext uri="{FF2B5EF4-FFF2-40B4-BE49-F238E27FC236}">
                <a16:creationId xmlns:a16="http://schemas.microsoft.com/office/drawing/2014/main" id="{6EA98B01-577E-42FC-8C49-15D7D58FB4E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9616" y="2901256"/>
            <a:ext cx="756000" cy="231593"/>
          </a:xfrm>
          <a:prstGeom prst="rect">
            <a:avLst/>
          </a:prstGeom>
        </p:spPr>
      </p:pic>
      <p:pic>
        <p:nvPicPr>
          <p:cNvPr id="29" name="図 10">
            <a:extLst>
              <a:ext uri="{FF2B5EF4-FFF2-40B4-BE49-F238E27FC236}">
                <a16:creationId xmlns:a16="http://schemas.microsoft.com/office/drawing/2014/main" id="{CC8942EF-09DF-48DD-B5AB-EE2013354A6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70211" y="2732919"/>
            <a:ext cx="756000" cy="399930"/>
          </a:xfrm>
          <a:prstGeom prst="rect">
            <a:avLst/>
          </a:prstGeom>
        </p:spPr>
      </p:pic>
      <p:pic>
        <p:nvPicPr>
          <p:cNvPr id="30" name="図 11">
            <a:extLst>
              <a:ext uri="{FF2B5EF4-FFF2-40B4-BE49-F238E27FC236}">
                <a16:creationId xmlns:a16="http://schemas.microsoft.com/office/drawing/2014/main" id="{2D19A943-BBC4-45CC-8A4D-B70A0F938E8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196608" y="2563563"/>
            <a:ext cx="756000" cy="569287"/>
          </a:xfrm>
          <a:prstGeom prst="rect">
            <a:avLst/>
          </a:prstGeom>
        </p:spPr>
      </p:pic>
      <p:pic>
        <p:nvPicPr>
          <p:cNvPr id="31" name="図 12">
            <a:extLst>
              <a:ext uri="{FF2B5EF4-FFF2-40B4-BE49-F238E27FC236}">
                <a16:creationId xmlns:a16="http://schemas.microsoft.com/office/drawing/2014/main" id="{33C373E3-A03F-4094-A472-B0491D7266E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040526" y="2142205"/>
            <a:ext cx="756000" cy="990644"/>
          </a:xfrm>
          <a:prstGeom prst="rect">
            <a:avLst/>
          </a:prstGeom>
        </p:spPr>
      </p:pic>
      <p:sp>
        <p:nvSpPr>
          <p:cNvPr id="32" name="TextBox 15">
            <a:extLst>
              <a:ext uri="{FF2B5EF4-FFF2-40B4-BE49-F238E27FC236}">
                <a16:creationId xmlns:a16="http://schemas.microsoft.com/office/drawing/2014/main" id="{AF1F82DC-AED7-4A42-9FB9-77D0C990B4BC}"/>
              </a:ext>
            </a:extLst>
          </p:cNvPr>
          <p:cNvSpPr txBox="1"/>
          <p:nvPr/>
        </p:nvSpPr>
        <p:spPr>
          <a:xfrm>
            <a:off x="587434" y="2850429"/>
            <a:ext cx="667490" cy="284693"/>
          </a:xfrm>
          <a:prstGeom prst="rect">
            <a:avLst/>
          </a:prstGeom>
          <a:noFill/>
        </p:spPr>
        <p:txBody>
          <a:bodyPr wrap="none" lIns="68580" tIns="34290" rIns="68580" bIns="34290" rtlCol="0">
            <a:spAutoFit/>
          </a:bodyPr>
          <a:lstStyle/>
          <a:p>
            <a:pPr defTabSz="457200" hangingPunct="1"/>
            <a:r>
              <a:rPr lang="en-US" b="1" kern="1200">
                <a:latin typeface="穝灿砰"/>
                <a:ea typeface="微软雅黑" panose="020B0503020204020204" pitchFamily="34" charset="-122"/>
                <a:cs typeface="+mn-cs"/>
              </a:rPr>
              <a:t>100 GB</a:t>
            </a:r>
          </a:p>
        </p:txBody>
      </p:sp>
      <p:sp>
        <p:nvSpPr>
          <p:cNvPr id="33" name="TextBox 16">
            <a:extLst>
              <a:ext uri="{FF2B5EF4-FFF2-40B4-BE49-F238E27FC236}">
                <a16:creationId xmlns:a16="http://schemas.microsoft.com/office/drawing/2014/main" id="{0C41524C-CC91-424A-883C-582A6BE54648}"/>
              </a:ext>
            </a:extLst>
          </p:cNvPr>
          <p:cNvSpPr txBox="1"/>
          <p:nvPr/>
        </p:nvSpPr>
        <p:spPr>
          <a:xfrm>
            <a:off x="1418029" y="2833977"/>
            <a:ext cx="667490" cy="284693"/>
          </a:xfrm>
          <a:prstGeom prst="rect">
            <a:avLst/>
          </a:prstGeom>
          <a:noFill/>
        </p:spPr>
        <p:txBody>
          <a:bodyPr wrap="none" lIns="68580" tIns="34290" rIns="68580" bIns="34290" rtlCol="0">
            <a:spAutoFit/>
          </a:bodyPr>
          <a:lstStyle/>
          <a:p>
            <a:pPr defTabSz="457200" hangingPunct="1"/>
            <a:r>
              <a:rPr lang="en-US" b="1" kern="1200">
                <a:latin typeface="穝灿砰"/>
                <a:ea typeface="微软雅黑" panose="020B0503020204020204" pitchFamily="34" charset="-122"/>
                <a:cs typeface="+mn-cs"/>
              </a:rPr>
              <a:t>300 GB</a:t>
            </a:r>
          </a:p>
        </p:txBody>
      </p:sp>
      <p:sp>
        <p:nvSpPr>
          <p:cNvPr id="34" name="TextBox 17">
            <a:extLst>
              <a:ext uri="{FF2B5EF4-FFF2-40B4-BE49-F238E27FC236}">
                <a16:creationId xmlns:a16="http://schemas.microsoft.com/office/drawing/2014/main" id="{E47C2AB4-EF31-4508-9A4B-CDFC441195EF}"/>
              </a:ext>
            </a:extLst>
          </p:cNvPr>
          <p:cNvSpPr txBox="1"/>
          <p:nvPr/>
        </p:nvSpPr>
        <p:spPr>
          <a:xfrm>
            <a:off x="2244426" y="2752254"/>
            <a:ext cx="667490" cy="284693"/>
          </a:xfrm>
          <a:prstGeom prst="rect">
            <a:avLst/>
          </a:prstGeom>
          <a:noFill/>
        </p:spPr>
        <p:txBody>
          <a:bodyPr wrap="none" lIns="68580" tIns="34290" rIns="68580" bIns="34290" rtlCol="0">
            <a:spAutoFit/>
          </a:bodyPr>
          <a:lstStyle/>
          <a:p>
            <a:pPr defTabSz="457200" hangingPunct="1"/>
            <a:r>
              <a:rPr lang="en-US" b="1" kern="1200">
                <a:latin typeface="穝灿砰"/>
                <a:ea typeface="微软雅黑" panose="020B0503020204020204" pitchFamily="34" charset="-122"/>
                <a:cs typeface="+mn-cs"/>
              </a:rPr>
              <a:t>500 GB</a:t>
            </a:r>
          </a:p>
        </p:txBody>
      </p:sp>
      <p:sp>
        <p:nvSpPr>
          <p:cNvPr id="35" name="TextBox 18">
            <a:extLst>
              <a:ext uri="{FF2B5EF4-FFF2-40B4-BE49-F238E27FC236}">
                <a16:creationId xmlns:a16="http://schemas.microsoft.com/office/drawing/2014/main" id="{47AD7E65-7D55-4720-A3D5-E99E00D56B68}"/>
              </a:ext>
            </a:extLst>
          </p:cNvPr>
          <p:cNvSpPr txBox="1"/>
          <p:nvPr/>
        </p:nvSpPr>
        <p:spPr>
          <a:xfrm>
            <a:off x="3186357" y="2526650"/>
            <a:ext cx="459100" cy="284693"/>
          </a:xfrm>
          <a:prstGeom prst="rect">
            <a:avLst/>
          </a:prstGeom>
          <a:noFill/>
        </p:spPr>
        <p:txBody>
          <a:bodyPr wrap="none" lIns="68580" tIns="34290" rIns="68580" bIns="34290" rtlCol="0">
            <a:spAutoFit/>
          </a:bodyPr>
          <a:lstStyle/>
          <a:p>
            <a:pPr defTabSz="457200" hangingPunct="1"/>
            <a:r>
              <a:rPr lang="en-US" b="1" kern="1200">
                <a:latin typeface="穝灿砰"/>
                <a:ea typeface="微软雅黑" panose="020B0503020204020204" pitchFamily="34" charset="-122"/>
                <a:cs typeface="+mn-cs"/>
              </a:rPr>
              <a:t>1 TB</a:t>
            </a:r>
          </a:p>
        </p:txBody>
      </p:sp>
      <p:pic>
        <p:nvPicPr>
          <p:cNvPr id="36" name="Picture 39">
            <a:extLst>
              <a:ext uri="{FF2B5EF4-FFF2-40B4-BE49-F238E27FC236}">
                <a16:creationId xmlns:a16="http://schemas.microsoft.com/office/drawing/2014/main" id="{E4B4240D-8487-496E-93F1-D7C921F51E30}"/>
              </a:ext>
            </a:extLst>
          </p:cNvPr>
          <p:cNvPicPr>
            <a:picLocks noChangeAspect="1"/>
          </p:cNvPicPr>
          <p:nvPr/>
        </p:nvPicPr>
        <p:blipFill>
          <a:blip r:embed="rId7" cstate="email">
            <a:duotone>
              <a:srgbClr val="D90066">
                <a:shade val="45000"/>
                <a:satMod val="135000"/>
              </a:srgbClr>
              <a:prstClr val="white"/>
            </a:duotone>
            <a:extLst>
              <a:ext uri="{28A0092B-C50C-407E-A947-70E740481C1C}">
                <a14:useLocalDpi xmlns:a14="http://schemas.microsoft.com/office/drawing/2010/main"/>
              </a:ext>
            </a:extLst>
          </a:blip>
          <a:stretch>
            <a:fillRect/>
          </a:stretch>
        </p:blipFill>
        <p:spPr>
          <a:xfrm rot="20147903" flipV="1">
            <a:off x="217075" y="1924908"/>
            <a:ext cx="3166433" cy="759536"/>
          </a:xfrm>
          <a:prstGeom prst="rect">
            <a:avLst/>
          </a:prstGeom>
        </p:spPr>
      </p:pic>
      <p:pic>
        <p:nvPicPr>
          <p:cNvPr id="37" name="Picture 40">
            <a:extLst>
              <a:ext uri="{FF2B5EF4-FFF2-40B4-BE49-F238E27FC236}">
                <a16:creationId xmlns:a16="http://schemas.microsoft.com/office/drawing/2014/main" id="{DC5714B4-FEEE-4C51-A434-82A4971E416E}"/>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127009" y="1371104"/>
            <a:ext cx="1027928" cy="660811"/>
          </a:xfrm>
          <a:prstGeom prst="rect">
            <a:avLst/>
          </a:prstGeom>
        </p:spPr>
      </p:pic>
      <p:sp>
        <p:nvSpPr>
          <p:cNvPr id="38" name="Rectangle 44">
            <a:extLst>
              <a:ext uri="{FF2B5EF4-FFF2-40B4-BE49-F238E27FC236}">
                <a16:creationId xmlns:a16="http://schemas.microsoft.com/office/drawing/2014/main" id="{9F64D785-23DD-4589-86C0-F1E91D92F7D6}"/>
              </a:ext>
            </a:extLst>
          </p:cNvPr>
          <p:cNvSpPr/>
          <p:nvPr/>
        </p:nvSpPr>
        <p:spPr>
          <a:xfrm>
            <a:off x="7708339" y="2677567"/>
            <a:ext cx="760465" cy="438582"/>
          </a:xfrm>
          <a:prstGeom prst="rect">
            <a:avLst/>
          </a:prstGeom>
        </p:spPr>
        <p:txBody>
          <a:bodyPr wrap="none" lIns="68580" tIns="34290" rIns="68580" bIns="34290">
            <a:spAutoFit/>
          </a:bodyPr>
          <a:lstStyle/>
          <a:p>
            <a:pPr defTabSz="457200" hangingPunct="1"/>
            <a:r>
              <a:rPr lang="en-US" altLang="ja-JP" sz="2400" kern="1200">
                <a:solidFill>
                  <a:prstClr val="white"/>
                </a:solidFill>
                <a:latin typeface="穝灿砰"/>
                <a:ea typeface="微软雅黑" panose="020B0503020204020204" pitchFamily="34" charset="-122"/>
                <a:cs typeface="+mn-cs"/>
              </a:rPr>
              <a:t>2013</a:t>
            </a:r>
            <a:endParaRPr lang="en-US" sz="2400" kern="1200">
              <a:solidFill>
                <a:prstClr val="white"/>
              </a:solidFill>
              <a:latin typeface="穝灿砰"/>
              <a:ea typeface="微软雅黑" panose="020B0503020204020204" pitchFamily="34" charset="-122"/>
              <a:cs typeface="+mn-cs"/>
            </a:endParaRPr>
          </a:p>
        </p:txBody>
      </p:sp>
      <p:pic>
        <p:nvPicPr>
          <p:cNvPr id="44" name="図 9">
            <a:extLst>
              <a:ext uri="{FF2B5EF4-FFF2-40B4-BE49-F238E27FC236}">
                <a16:creationId xmlns:a16="http://schemas.microsoft.com/office/drawing/2014/main" id="{9953201E-CAF7-4590-9344-C8CF61E02B8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84476" y="2901256"/>
            <a:ext cx="756000" cy="231593"/>
          </a:xfrm>
          <a:prstGeom prst="rect">
            <a:avLst/>
          </a:prstGeom>
        </p:spPr>
      </p:pic>
      <p:pic>
        <p:nvPicPr>
          <p:cNvPr id="45" name="図 10">
            <a:extLst>
              <a:ext uri="{FF2B5EF4-FFF2-40B4-BE49-F238E27FC236}">
                <a16:creationId xmlns:a16="http://schemas.microsoft.com/office/drawing/2014/main" id="{0E9E5FD3-A2D1-430A-B26A-473329D24A3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35559" y="2732919"/>
            <a:ext cx="756000" cy="399930"/>
          </a:xfrm>
          <a:prstGeom prst="rect">
            <a:avLst/>
          </a:prstGeom>
        </p:spPr>
      </p:pic>
      <p:pic>
        <p:nvPicPr>
          <p:cNvPr id="56" name="図 11">
            <a:extLst>
              <a:ext uri="{FF2B5EF4-FFF2-40B4-BE49-F238E27FC236}">
                <a16:creationId xmlns:a16="http://schemas.microsoft.com/office/drawing/2014/main" id="{53124042-5719-49C7-BC35-BF1E07DE8C7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57373" y="2563563"/>
            <a:ext cx="756000" cy="569287"/>
          </a:xfrm>
          <a:prstGeom prst="rect">
            <a:avLst/>
          </a:prstGeom>
        </p:spPr>
      </p:pic>
      <p:pic>
        <p:nvPicPr>
          <p:cNvPr id="57" name="図 12">
            <a:extLst>
              <a:ext uri="{FF2B5EF4-FFF2-40B4-BE49-F238E27FC236}">
                <a16:creationId xmlns:a16="http://schemas.microsoft.com/office/drawing/2014/main" id="{57EA920F-0928-4B0B-B3BF-CCEC3A4B555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76618" y="2142205"/>
            <a:ext cx="756000" cy="990644"/>
          </a:xfrm>
          <a:prstGeom prst="rect">
            <a:avLst/>
          </a:prstGeom>
        </p:spPr>
      </p:pic>
      <p:sp>
        <p:nvSpPr>
          <p:cNvPr id="58" name="Rectangle 54">
            <a:extLst>
              <a:ext uri="{FF2B5EF4-FFF2-40B4-BE49-F238E27FC236}">
                <a16:creationId xmlns:a16="http://schemas.microsoft.com/office/drawing/2014/main" id="{BD60A966-0DF6-4E52-B36C-CCD9C4E2B784}"/>
              </a:ext>
            </a:extLst>
          </p:cNvPr>
          <p:cNvSpPr/>
          <p:nvPr/>
        </p:nvSpPr>
        <p:spPr>
          <a:xfrm>
            <a:off x="701922" y="3166168"/>
            <a:ext cx="452688" cy="253916"/>
          </a:xfrm>
          <a:prstGeom prst="rect">
            <a:avLst/>
          </a:prstGeom>
        </p:spPr>
        <p:txBody>
          <a:bodyPr wrap="none" lIns="68580" tIns="34290" rIns="68580" bIns="34290">
            <a:spAutoFit/>
          </a:bodyPr>
          <a:lstStyle/>
          <a:p>
            <a:pPr algn="ctr" defTabSz="457200" hangingPunct="1"/>
            <a:r>
              <a:rPr lang="en-US" sz="1200" b="1" kern="1200">
                <a:solidFill>
                  <a:srgbClr val="000000">
                    <a:lumMod val="50000"/>
                    <a:lumOff val="50000"/>
                  </a:srgbClr>
                </a:solidFill>
                <a:latin typeface="穝灿砰"/>
                <a:ea typeface="微软雅黑" panose="020B0503020204020204" pitchFamily="34" charset="-122"/>
                <a:cs typeface="+mn-cs"/>
              </a:rPr>
              <a:t>2013</a:t>
            </a:r>
            <a:endParaRPr lang="en-US" sz="1200" kern="1200">
              <a:solidFill>
                <a:srgbClr val="000000">
                  <a:lumMod val="50000"/>
                  <a:lumOff val="50000"/>
                </a:srgbClr>
              </a:solidFill>
              <a:latin typeface="穝灿砰"/>
              <a:ea typeface="微软雅黑" panose="020B0503020204020204" pitchFamily="34" charset="-122"/>
              <a:cs typeface="+mn-cs"/>
            </a:endParaRPr>
          </a:p>
        </p:txBody>
      </p:sp>
      <p:sp>
        <p:nvSpPr>
          <p:cNvPr id="59" name="Rectangle 55">
            <a:extLst>
              <a:ext uri="{FF2B5EF4-FFF2-40B4-BE49-F238E27FC236}">
                <a16:creationId xmlns:a16="http://schemas.microsoft.com/office/drawing/2014/main" id="{4FCC6A49-08CE-44E1-8D8A-188036751D79}"/>
              </a:ext>
            </a:extLst>
          </p:cNvPr>
          <p:cNvSpPr/>
          <p:nvPr/>
        </p:nvSpPr>
        <p:spPr>
          <a:xfrm>
            <a:off x="1497563" y="3166168"/>
            <a:ext cx="452688" cy="253916"/>
          </a:xfrm>
          <a:prstGeom prst="rect">
            <a:avLst/>
          </a:prstGeom>
        </p:spPr>
        <p:txBody>
          <a:bodyPr wrap="none" lIns="68580" tIns="34290" rIns="68580" bIns="34290">
            <a:spAutoFit/>
          </a:bodyPr>
          <a:lstStyle/>
          <a:p>
            <a:pPr algn="ctr" defTabSz="457200" hangingPunct="1"/>
            <a:r>
              <a:rPr lang="en-US" sz="1200" b="1" kern="1200">
                <a:solidFill>
                  <a:srgbClr val="000000">
                    <a:lumMod val="50000"/>
                    <a:lumOff val="50000"/>
                  </a:srgbClr>
                </a:solidFill>
                <a:latin typeface="穝灿砰"/>
                <a:ea typeface="微软雅黑" panose="020B0503020204020204" pitchFamily="34" charset="-122"/>
                <a:cs typeface="+mn-cs"/>
              </a:rPr>
              <a:t>2016</a:t>
            </a:r>
            <a:endParaRPr lang="en-US" sz="1200" kern="1200">
              <a:solidFill>
                <a:srgbClr val="000000">
                  <a:lumMod val="50000"/>
                  <a:lumOff val="50000"/>
                </a:srgbClr>
              </a:solidFill>
              <a:latin typeface="穝灿砰"/>
              <a:ea typeface="微软雅黑" panose="020B0503020204020204" pitchFamily="34" charset="-122"/>
              <a:cs typeface="+mn-cs"/>
            </a:endParaRPr>
          </a:p>
        </p:txBody>
      </p:sp>
      <p:sp>
        <p:nvSpPr>
          <p:cNvPr id="66" name="Rectangle 56">
            <a:extLst>
              <a:ext uri="{FF2B5EF4-FFF2-40B4-BE49-F238E27FC236}">
                <a16:creationId xmlns:a16="http://schemas.microsoft.com/office/drawing/2014/main" id="{88418970-1CF9-4A68-9153-2E9A53365E30}"/>
              </a:ext>
            </a:extLst>
          </p:cNvPr>
          <p:cNvSpPr/>
          <p:nvPr/>
        </p:nvSpPr>
        <p:spPr>
          <a:xfrm>
            <a:off x="2198222" y="3166168"/>
            <a:ext cx="756169" cy="253916"/>
          </a:xfrm>
          <a:prstGeom prst="rect">
            <a:avLst/>
          </a:prstGeom>
        </p:spPr>
        <p:txBody>
          <a:bodyPr wrap="none" lIns="68580" tIns="34290" rIns="68580" bIns="34290">
            <a:spAutoFit/>
          </a:bodyPr>
          <a:lstStyle/>
          <a:p>
            <a:pPr algn="ctr" defTabSz="457200" hangingPunct="1"/>
            <a:r>
              <a:rPr lang="en-US" altLang="ja-JP" sz="1200" b="1" kern="1200">
                <a:solidFill>
                  <a:srgbClr val="000000">
                    <a:lumMod val="50000"/>
                    <a:lumOff val="50000"/>
                  </a:srgbClr>
                </a:solidFill>
                <a:latin typeface="穝灿砰"/>
                <a:ea typeface="微软雅黑" panose="020B0503020204020204" pitchFamily="34" charset="-122"/>
                <a:cs typeface="+mn-cs"/>
              </a:rPr>
              <a:t>Next Step</a:t>
            </a:r>
            <a:endParaRPr lang="en-US" sz="1200" b="1" kern="1200">
              <a:solidFill>
                <a:srgbClr val="000000">
                  <a:lumMod val="50000"/>
                  <a:lumOff val="50000"/>
                </a:srgbClr>
              </a:solidFill>
              <a:latin typeface="穝灿砰"/>
              <a:ea typeface="微软雅黑" panose="020B0503020204020204" pitchFamily="34" charset="-122"/>
              <a:cs typeface="+mn-cs"/>
            </a:endParaRPr>
          </a:p>
        </p:txBody>
      </p:sp>
      <p:sp>
        <p:nvSpPr>
          <p:cNvPr id="67" name="Rectangle 59">
            <a:extLst>
              <a:ext uri="{FF2B5EF4-FFF2-40B4-BE49-F238E27FC236}">
                <a16:creationId xmlns:a16="http://schemas.microsoft.com/office/drawing/2014/main" id="{19F4BE39-04AD-4A84-9478-E7E15C6A47B6}"/>
              </a:ext>
            </a:extLst>
          </p:cNvPr>
          <p:cNvSpPr/>
          <p:nvPr/>
        </p:nvSpPr>
        <p:spPr>
          <a:xfrm>
            <a:off x="5238924" y="3166168"/>
            <a:ext cx="452688" cy="253916"/>
          </a:xfrm>
          <a:prstGeom prst="rect">
            <a:avLst/>
          </a:prstGeom>
        </p:spPr>
        <p:txBody>
          <a:bodyPr wrap="none" lIns="68580" tIns="34290" rIns="68580" bIns="34290">
            <a:spAutoFit/>
          </a:bodyPr>
          <a:lstStyle/>
          <a:p>
            <a:pPr algn="ctr" defTabSz="457200" hangingPunct="1"/>
            <a:r>
              <a:rPr lang="en-US" sz="1200" b="1" kern="1200">
                <a:solidFill>
                  <a:srgbClr val="000000">
                    <a:lumMod val="50000"/>
                    <a:lumOff val="50000"/>
                  </a:srgbClr>
                </a:solidFill>
                <a:latin typeface="穝灿砰"/>
                <a:ea typeface="微软雅黑" panose="020B0503020204020204" pitchFamily="34" charset="-122"/>
                <a:cs typeface="+mn-cs"/>
              </a:rPr>
              <a:t>2013</a:t>
            </a:r>
            <a:endParaRPr lang="en-US" sz="1200" kern="1200">
              <a:solidFill>
                <a:srgbClr val="000000">
                  <a:lumMod val="50000"/>
                  <a:lumOff val="50000"/>
                </a:srgbClr>
              </a:solidFill>
              <a:latin typeface="穝灿砰"/>
              <a:ea typeface="微软雅黑" panose="020B0503020204020204" pitchFamily="34" charset="-122"/>
              <a:cs typeface="+mn-cs"/>
            </a:endParaRPr>
          </a:p>
        </p:txBody>
      </p:sp>
      <p:sp>
        <p:nvSpPr>
          <p:cNvPr id="68" name="Rectangle 60">
            <a:extLst>
              <a:ext uri="{FF2B5EF4-FFF2-40B4-BE49-F238E27FC236}">
                <a16:creationId xmlns:a16="http://schemas.microsoft.com/office/drawing/2014/main" id="{5812E55C-6B94-43C8-B264-4394C79E649A}"/>
              </a:ext>
            </a:extLst>
          </p:cNvPr>
          <p:cNvSpPr/>
          <p:nvPr/>
        </p:nvSpPr>
        <p:spPr>
          <a:xfrm>
            <a:off x="6119680" y="3166168"/>
            <a:ext cx="452688" cy="253916"/>
          </a:xfrm>
          <a:prstGeom prst="rect">
            <a:avLst/>
          </a:prstGeom>
        </p:spPr>
        <p:txBody>
          <a:bodyPr wrap="none" lIns="68580" tIns="34290" rIns="68580" bIns="34290">
            <a:spAutoFit/>
          </a:bodyPr>
          <a:lstStyle/>
          <a:p>
            <a:pPr algn="ctr" defTabSz="457200" hangingPunct="1"/>
            <a:r>
              <a:rPr lang="en-US" sz="1200" b="1" kern="1200">
                <a:solidFill>
                  <a:srgbClr val="000000">
                    <a:lumMod val="50000"/>
                    <a:lumOff val="50000"/>
                  </a:srgbClr>
                </a:solidFill>
                <a:latin typeface="穝灿砰"/>
                <a:ea typeface="微软雅黑" panose="020B0503020204020204" pitchFamily="34" charset="-122"/>
                <a:cs typeface="+mn-cs"/>
              </a:rPr>
              <a:t>2016</a:t>
            </a:r>
            <a:endParaRPr lang="en-US" sz="1200" kern="1200">
              <a:solidFill>
                <a:srgbClr val="000000">
                  <a:lumMod val="50000"/>
                  <a:lumOff val="50000"/>
                </a:srgbClr>
              </a:solidFill>
              <a:latin typeface="穝灿砰"/>
              <a:ea typeface="微软雅黑" panose="020B0503020204020204" pitchFamily="34" charset="-122"/>
              <a:cs typeface="+mn-cs"/>
            </a:endParaRPr>
          </a:p>
        </p:txBody>
      </p:sp>
      <p:pic>
        <p:nvPicPr>
          <p:cNvPr id="69" name="Picture 63">
            <a:extLst>
              <a:ext uri="{FF2B5EF4-FFF2-40B4-BE49-F238E27FC236}">
                <a16:creationId xmlns:a16="http://schemas.microsoft.com/office/drawing/2014/main" id="{61475E09-2E4D-443E-8AEB-0C8FFBA59234}"/>
              </a:ext>
            </a:extLst>
          </p:cNvPr>
          <p:cNvPicPr>
            <a:picLocks noChangeAspect="1"/>
          </p:cNvPicPr>
          <p:nvPr/>
        </p:nvPicPr>
        <p:blipFill>
          <a:blip r:embed="rId7" cstate="email">
            <a:duotone>
              <a:srgbClr val="D90066">
                <a:shade val="45000"/>
                <a:satMod val="135000"/>
              </a:srgbClr>
              <a:prstClr val="white"/>
            </a:duotone>
            <a:extLst>
              <a:ext uri="{28A0092B-C50C-407E-A947-70E740481C1C}">
                <a14:useLocalDpi xmlns:a14="http://schemas.microsoft.com/office/drawing/2010/main"/>
              </a:ext>
            </a:extLst>
          </a:blip>
          <a:stretch>
            <a:fillRect/>
          </a:stretch>
        </p:blipFill>
        <p:spPr>
          <a:xfrm rot="952602">
            <a:off x="5404118" y="1818780"/>
            <a:ext cx="3166433" cy="759536"/>
          </a:xfrm>
          <a:prstGeom prst="rect">
            <a:avLst/>
          </a:prstGeom>
        </p:spPr>
      </p:pic>
      <p:pic>
        <p:nvPicPr>
          <p:cNvPr id="70" name="Picture 68">
            <a:extLst>
              <a:ext uri="{FF2B5EF4-FFF2-40B4-BE49-F238E27FC236}">
                <a16:creationId xmlns:a16="http://schemas.microsoft.com/office/drawing/2014/main" id="{91836895-F424-4B5A-B508-4A6C41F9F29F}"/>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472010" y="1400149"/>
            <a:ext cx="323831" cy="660811"/>
          </a:xfrm>
          <a:prstGeom prst="rect">
            <a:avLst/>
          </a:prstGeom>
        </p:spPr>
      </p:pic>
      <p:pic>
        <p:nvPicPr>
          <p:cNvPr id="71" name="Picture 69">
            <a:extLst>
              <a:ext uri="{FF2B5EF4-FFF2-40B4-BE49-F238E27FC236}">
                <a16:creationId xmlns:a16="http://schemas.microsoft.com/office/drawing/2014/main" id="{395909EA-4579-4D35-A75C-D231F53EABE8}"/>
              </a:ext>
            </a:extLst>
          </p:cNvPr>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251105" y="1400149"/>
            <a:ext cx="336729" cy="660811"/>
          </a:xfrm>
          <a:prstGeom prst="rect">
            <a:avLst/>
          </a:prstGeom>
        </p:spPr>
      </p:pic>
      <p:pic>
        <p:nvPicPr>
          <p:cNvPr id="72" name="Picture 70">
            <a:extLst>
              <a:ext uri="{FF2B5EF4-FFF2-40B4-BE49-F238E27FC236}">
                <a16:creationId xmlns:a16="http://schemas.microsoft.com/office/drawing/2014/main" id="{A3222E9F-1698-4E90-9B29-EEDF8DE5EF30}"/>
              </a:ext>
            </a:extLst>
          </p:cNvPr>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821813" y="1400149"/>
            <a:ext cx="650196" cy="660811"/>
          </a:xfrm>
          <a:prstGeom prst="rect">
            <a:avLst/>
          </a:prstGeom>
        </p:spPr>
      </p:pic>
      <p:cxnSp>
        <p:nvCxnSpPr>
          <p:cNvPr id="73" name="Straight Connector 16">
            <a:extLst>
              <a:ext uri="{FF2B5EF4-FFF2-40B4-BE49-F238E27FC236}">
                <a16:creationId xmlns:a16="http://schemas.microsoft.com/office/drawing/2014/main" id="{622E1113-D863-4A2D-A12F-A6943A717D6A}"/>
              </a:ext>
            </a:extLst>
          </p:cNvPr>
          <p:cNvCxnSpPr/>
          <p:nvPr/>
        </p:nvCxnSpPr>
        <p:spPr>
          <a:xfrm flipH="1">
            <a:off x="7618221" y="1507519"/>
            <a:ext cx="199687" cy="446070"/>
          </a:xfrm>
          <a:prstGeom prst="line">
            <a:avLst/>
          </a:prstGeom>
          <a:noFill/>
          <a:ln w="82550" cap="flat" cmpd="sng" algn="ctr">
            <a:solidFill>
              <a:srgbClr val="FF6600">
                <a:alpha val="69000"/>
              </a:srgbClr>
            </a:solidFill>
            <a:prstDash val="solid"/>
          </a:ln>
          <a:effectLst/>
        </p:spPr>
      </p:cxnSp>
      <p:sp>
        <p:nvSpPr>
          <p:cNvPr id="74" name="TextBox 14">
            <a:extLst>
              <a:ext uri="{FF2B5EF4-FFF2-40B4-BE49-F238E27FC236}">
                <a16:creationId xmlns:a16="http://schemas.microsoft.com/office/drawing/2014/main" id="{FB75DAD9-C3F2-4EE6-967F-479BA6937198}"/>
              </a:ext>
            </a:extLst>
          </p:cNvPr>
          <p:cNvSpPr txBox="1"/>
          <p:nvPr/>
        </p:nvSpPr>
        <p:spPr>
          <a:xfrm>
            <a:off x="525496" y="3477441"/>
            <a:ext cx="1677382" cy="377026"/>
          </a:xfrm>
          <a:prstGeom prst="rect">
            <a:avLst/>
          </a:prstGeom>
          <a:noFill/>
        </p:spPr>
        <p:txBody>
          <a:bodyPr wrap="none" lIns="68580" tIns="34290" rIns="68580" bIns="34290" rtlCol="0">
            <a:spAutoFit/>
          </a:bodyPr>
          <a:lstStyle/>
          <a:p>
            <a:pPr defTabSz="126206" hangingPunct="1"/>
            <a:r>
              <a:rPr lang="zh-CN" altLang="en-US" sz="2000" b="1" kern="1200">
                <a:solidFill>
                  <a:srgbClr val="0070C0"/>
                </a:solidFill>
                <a:latin typeface="+mj-lt"/>
                <a:ea typeface="微軟正黑體" panose="020B0604030504040204" pitchFamily="34" charset="-120"/>
                <a:cs typeface="+mn-cs"/>
              </a:rPr>
              <a:t>容量增</a:t>
            </a:r>
            <a:r>
              <a:rPr lang="zh-TW" altLang="en-US" sz="2000" b="1" kern="1200">
                <a:solidFill>
                  <a:srgbClr val="0070C0"/>
                </a:solidFill>
                <a:latin typeface="+mj-lt"/>
                <a:ea typeface="微軟正黑體" panose="020B0604030504040204" pitchFamily="34" charset="-120"/>
                <a:cs typeface="+mn-cs"/>
              </a:rPr>
              <a:t>長快速</a:t>
            </a:r>
            <a:endParaRPr lang="en-US" altLang="ja-JP" sz="2000" b="1" kern="1200">
              <a:solidFill>
                <a:srgbClr val="0070C0"/>
              </a:solidFill>
              <a:latin typeface="+mj-lt"/>
              <a:ea typeface="微軟正黑體" panose="020B0604030504040204" pitchFamily="34" charset="-120"/>
              <a:cs typeface="+mn-cs"/>
            </a:endParaRPr>
          </a:p>
        </p:txBody>
      </p:sp>
      <p:pic>
        <p:nvPicPr>
          <p:cNvPr id="75" name="Picture 11">
            <a:extLst>
              <a:ext uri="{FF2B5EF4-FFF2-40B4-BE49-F238E27FC236}">
                <a16:creationId xmlns:a16="http://schemas.microsoft.com/office/drawing/2014/main" id="{564E5589-8095-4D0A-901D-6BF136F963E0}"/>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95727" y="3863323"/>
            <a:ext cx="225913" cy="225913"/>
          </a:xfrm>
          <a:prstGeom prst="rect">
            <a:avLst/>
          </a:prstGeom>
        </p:spPr>
      </p:pic>
      <p:sp>
        <p:nvSpPr>
          <p:cNvPr id="76" name="TextBox 14">
            <a:extLst>
              <a:ext uri="{FF2B5EF4-FFF2-40B4-BE49-F238E27FC236}">
                <a16:creationId xmlns:a16="http://schemas.microsoft.com/office/drawing/2014/main" id="{3EAC3893-CAEE-4037-A11A-ABF8FFC8CDD0}"/>
              </a:ext>
            </a:extLst>
          </p:cNvPr>
          <p:cNvSpPr txBox="1"/>
          <p:nvPr/>
        </p:nvSpPr>
        <p:spPr>
          <a:xfrm>
            <a:off x="926876" y="3832114"/>
            <a:ext cx="1985159" cy="623248"/>
          </a:xfrm>
          <a:prstGeom prst="rect">
            <a:avLst/>
          </a:prstGeom>
          <a:noFill/>
        </p:spPr>
        <p:txBody>
          <a:bodyPr wrap="none" lIns="68580" tIns="34290" rIns="68580" bIns="34290" rtlCol="0">
            <a:spAutoFit/>
          </a:bodyPr>
          <a:lstStyle/>
          <a:p>
            <a:pPr defTabSz="126206" hangingPunct="1"/>
            <a:r>
              <a:rPr lang="zh-TW" altLang="en-US" sz="1800" b="1" kern="1200">
                <a:latin typeface="+mj-lt"/>
                <a:ea typeface="微軟正黑體" panose="020B0604030504040204" pitchFamily="34" charset="-120"/>
                <a:cs typeface="+mn-cs"/>
              </a:rPr>
              <a:t>擴容計劃明確</a:t>
            </a:r>
          </a:p>
          <a:p>
            <a:pPr defTabSz="126206" hangingPunct="1"/>
            <a:r>
              <a:rPr lang="zh-TW" altLang="en-US" sz="1800" b="1" kern="1200">
                <a:latin typeface="+mj-lt"/>
                <a:ea typeface="微軟正黑體" panose="020B0604030504040204" pitchFamily="34" charset="-120"/>
                <a:cs typeface="+mn-cs"/>
              </a:rPr>
              <a:t>單盤容量增長較快</a:t>
            </a:r>
            <a:endParaRPr lang="en-US" altLang="ja-JP" sz="1800" b="1" kern="1200">
              <a:latin typeface="+mj-lt"/>
              <a:ea typeface="微軟正黑體" panose="020B0604030504040204" pitchFamily="34" charset="-120"/>
              <a:cs typeface="+mn-cs"/>
            </a:endParaRPr>
          </a:p>
        </p:txBody>
      </p:sp>
      <p:pic>
        <p:nvPicPr>
          <p:cNvPr id="77" name="Picture 11">
            <a:extLst>
              <a:ext uri="{FF2B5EF4-FFF2-40B4-BE49-F238E27FC236}">
                <a16:creationId xmlns:a16="http://schemas.microsoft.com/office/drawing/2014/main" id="{B7A412AB-264C-410D-8F1A-60680FC8D67C}"/>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95727" y="4192154"/>
            <a:ext cx="225913" cy="225913"/>
          </a:xfrm>
          <a:prstGeom prst="rect">
            <a:avLst/>
          </a:prstGeom>
        </p:spPr>
      </p:pic>
      <p:sp>
        <p:nvSpPr>
          <p:cNvPr id="78" name="TextBox 14">
            <a:extLst>
              <a:ext uri="{FF2B5EF4-FFF2-40B4-BE49-F238E27FC236}">
                <a16:creationId xmlns:a16="http://schemas.microsoft.com/office/drawing/2014/main" id="{8B2DDB5D-B226-47F7-8BB9-20A1C4868A26}"/>
              </a:ext>
            </a:extLst>
          </p:cNvPr>
          <p:cNvSpPr txBox="1"/>
          <p:nvPr/>
        </p:nvSpPr>
        <p:spPr>
          <a:xfrm>
            <a:off x="5054910" y="3468585"/>
            <a:ext cx="1677382" cy="377026"/>
          </a:xfrm>
          <a:prstGeom prst="rect">
            <a:avLst/>
          </a:prstGeom>
          <a:noFill/>
        </p:spPr>
        <p:txBody>
          <a:bodyPr wrap="none" lIns="68580" tIns="34290" rIns="68580" bIns="34290" rtlCol="0">
            <a:spAutoFit/>
          </a:bodyPr>
          <a:lstStyle/>
          <a:p>
            <a:pPr defTabSz="126206" hangingPunct="1"/>
            <a:r>
              <a:rPr lang="zh-CN" altLang="en-US" sz="2000" b="1" kern="1200">
                <a:solidFill>
                  <a:srgbClr val="0070C0"/>
                </a:solidFill>
                <a:latin typeface="+mj-lt"/>
                <a:ea typeface="微軟正黑體" panose="020B0604030504040204" pitchFamily="34" charset="-120"/>
                <a:cs typeface="+mn-cs"/>
              </a:rPr>
              <a:t>成本逐步降低</a:t>
            </a:r>
            <a:endParaRPr lang="en-US" altLang="ja-JP" sz="2000" b="1" kern="1200">
              <a:solidFill>
                <a:srgbClr val="0070C0"/>
              </a:solidFill>
              <a:latin typeface="+mj-lt"/>
              <a:ea typeface="微軟正黑體" panose="020B0604030504040204" pitchFamily="34" charset="-120"/>
              <a:cs typeface="+mn-cs"/>
            </a:endParaRPr>
          </a:p>
        </p:txBody>
      </p:sp>
      <p:pic>
        <p:nvPicPr>
          <p:cNvPr id="79" name="Picture 11">
            <a:extLst>
              <a:ext uri="{FF2B5EF4-FFF2-40B4-BE49-F238E27FC236}">
                <a16:creationId xmlns:a16="http://schemas.microsoft.com/office/drawing/2014/main" id="{29E4A5BC-7D33-4F29-82DF-CF567DE1FB91}"/>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125141" y="3854467"/>
            <a:ext cx="225913" cy="225913"/>
          </a:xfrm>
          <a:prstGeom prst="rect">
            <a:avLst/>
          </a:prstGeom>
        </p:spPr>
      </p:pic>
      <p:sp>
        <p:nvSpPr>
          <p:cNvPr id="80" name="TextBox 14">
            <a:extLst>
              <a:ext uri="{FF2B5EF4-FFF2-40B4-BE49-F238E27FC236}">
                <a16:creationId xmlns:a16="http://schemas.microsoft.com/office/drawing/2014/main" id="{808045EE-3860-4C37-8C05-D163053C80F3}"/>
              </a:ext>
            </a:extLst>
          </p:cNvPr>
          <p:cNvSpPr txBox="1"/>
          <p:nvPr/>
        </p:nvSpPr>
        <p:spPr>
          <a:xfrm>
            <a:off x="5456290" y="3823258"/>
            <a:ext cx="1523494" cy="623248"/>
          </a:xfrm>
          <a:prstGeom prst="rect">
            <a:avLst/>
          </a:prstGeom>
          <a:noFill/>
        </p:spPr>
        <p:txBody>
          <a:bodyPr wrap="none" lIns="68580" tIns="34290" rIns="68580" bIns="34290" rtlCol="0">
            <a:spAutoFit/>
          </a:bodyPr>
          <a:lstStyle/>
          <a:p>
            <a:pPr defTabSz="126206" hangingPunct="1"/>
            <a:r>
              <a:rPr lang="zh-TW" altLang="en-US" sz="1800" b="1" kern="1200">
                <a:latin typeface="+mj-lt"/>
                <a:ea typeface="微軟正黑體" panose="020B0604030504040204" pitchFamily="34" charset="-120"/>
                <a:cs typeface="+mn-cs"/>
              </a:rPr>
              <a:t>可靠性不變</a:t>
            </a:r>
          </a:p>
          <a:p>
            <a:pPr defTabSz="126206" hangingPunct="1"/>
            <a:r>
              <a:rPr lang="zh-TW" altLang="en-US" sz="1800" b="1" kern="1200">
                <a:latin typeface="+mj-lt"/>
                <a:ea typeface="微軟正黑體" panose="020B0604030504040204" pitchFamily="34" charset="-120"/>
                <a:cs typeface="+mn-cs"/>
              </a:rPr>
              <a:t>性能逐步改善</a:t>
            </a:r>
            <a:endParaRPr lang="zh-CN" altLang="en-US" sz="1800" b="1" kern="1200">
              <a:latin typeface="+mj-lt"/>
              <a:ea typeface="微軟正黑體" panose="020B0604030504040204" pitchFamily="34" charset="-120"/>
              <a:cs typeface="+mn-cs"/>
            </a:endParaRPr>
          </a:p>
        </p:txBody>
      </p:sp>
      <p:pic>
        <p:nvPicPr>
          <p:cNvPr id="81" name="Picture 11">
            <a:extLst>
              <a:ext uri="{FF2B5EF4-FFF2-40B4-BE49-F238E27FC236}">
                <a16:creationId xmlns:a16="http://schemas.microsoft.com/office/drawing/2014/main" id="{627FF56D-4A69-4017-85AD-4A55F38603F1}"/>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125141" y="4183298"/>
            <a:ext cx="225913" cy="225913"/>
          </a:xfrm>
          <a:prstGeom prst="rect">
            <a:avLst/>
          </a:prstGeom>
        </p:spPr>
      </p:pic>
      <p:sp>
        <p:nvSpPr>
          <p:cNvPr id="82" name="Isosceles Triangle 73">
            <a:extLst>
              <a:ext uri="{FF2B5EF4-FFF2-40B4-BE49-F238E27FC236}">
                <a16:creationId xmlns:a16="http://schemas.microsoft.com/office/drawing/2014/main" id="{470D4C87-085C-4CB8-A3B8-F17CB1F5476C}"/>
              </a:ext>
            </a:extLst>
          </p:cNvPr>
          <p:cNvSpPr/>
          <p:nvPr/>
        </p:nvSpPr>
        <p:spPr>
          <a:xfrm rot="5400000">
            <a:off x="3920041" y="2452817"/>
            <a:ext cx="461118" cy="271128"/>
          </a:xfrm>
          <a:prstGeom prst="triangle">
            <a:avLst/>
          </a:prstGeom>
          <a:gradFill flip="none" rotWithShape="1">
            <a:gsLst>
              <a:gs pos="0">
                <a:srgbClr val="176AB7">
                  <a:lumMod val="60000"/>
                  <a:lumOff val="40000"/>
                </a:srgbClr>
              </a:gs>
              <a:gs pos="54000">
                <a:srgbClr val="118FBA">
                  <a:tint val="37000"/>
                  <a:satMod val="300000"/>
                </a:srgbClr>
              </a:gs>
              <a:gs pos="100000">
                <a:srgbClr val="118FBA">
                  <a:tint val="15000"/>
                  <a:satMod val="350000"/>
                  <a:alpha val="0"/>
                </a:srgbClr>
              </a:gs>
            </a:gsLst>
            <a:lin ang="5400000" scaled="1"/>
            <a:tileRect/>
          </a:gradFill>
          <a:ln w="9525" cap="flat" cmpd="sng" algn="ctr">
            <a:noFill/>
            <a:prstDash val="solid"/>
          </a:ln>
          <a:effectLst/>
        </p:spPr>
        <p:txBody>
          <a:bodyPr lIns="68580" tIns="34290" rIns="68580" bIns="3429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54A0"/>
              </a:solidFill>
              <a:effectLst/>
              <a:uLnTx/>
              <a:uFillTx/>
              <a:latin typeface="微软雅黑" panose="020B0503020204020204" pitchFamily="34" charset="-122"/>
              <a:ea typeface="微软雅黑" panose="020B0503020204020204" pitchFamily="34" charset="-122"/>
              <a:cs typeface="+mn-cs"/>
            </a:endParaRPr>
          </a:p>
        </p:txBody>
      </p:sp>
      <p:sp>
        <p:nvSpPr>
          <p:cNvPr id="83" name="Isosceles Triangle 73">
            <a:extLst>
              <a:ext uri="{FF2B5EF4-FFF2-40B4-BE49-F238E27FC236}">
                <a16:creationId xmlns:a16="http://schemas.microsoft.com/office/drawing/2014/main" id="{139F9390-AC8E-4647-BB3B-77E069A9D136}"/>
              </a:ext>
            </a:extLst>
          </p:cNvPr>
          <p:cNvSpPr/>
          <p:nvPr/>
        </p:nvSpPr>
        <p:spPr>
          <a:xfrm rot="5400000">
            <a:off x="8450801" y="2452817"/>
            <a:ext cx="461118" cy="271128"/>
          </a:xfrm>
          <a:prstGeom prst="triangle">
            <a:avLst/>
          </a:prstGeom>
          <a:gradFill flip="none" rotWithShape="1">
            <a:gsLst>
              <a:gs pos="0">
                <a:srgbClr val="176AB7">
                  <a:lumMod val="60000"/>
                  <a:lumOff val="40000"/>
                </a:srgbClr>
              </a:gs>
              <a:gs pos="54000">
                <a:srgbClr val="118FBA">
                  <a:tint val="37000"/>
                  <a:satMod val="300000"/>
                </a:srgbClr>
              </a:gs>
              <a:gs pos="100000">
                <a:srgbClr val="118FBA">
                  <a:tint val="15000"/>
                  <a:satMod val="350000"/>
                  <a:alpha val="0"/>
                </a:srgbClr>
              </a:gs>
            </a:gsLst>
            <a:lin ang="5400000" scaled="1"/>
            <a:tileRect/>
          </a:gradFill>
          <a:ln w="9525" cap="flat" cmpd="sng" algn="ctr">
            <a:noFill/>
            <a:prstDash val="solid"/>
          </a:ln>
          <a:effectLst/>
        </p:spPr>
        <p:txBody>
          <a:bodyPr lIns="68580" tIns="34290" rIns="68580" bIns="3429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54A0"/>
              </a:solidFill>
              <a:effectLst/>
              <a:uLnTx/>
              <a:uFillTx/>
              <a:latin typeface="微软雅黑" panose="020B0503020204020204" pitchFamily="34" charset="-122"/>
              <a:ea typeface="微软雅黑" panose="020B0503020204020204" pitchFamily="34" charset="-122"/>
              <a:cs typeface="+mn-cs"/>
            </a:endParaRPr>
          </a:p>
        </p:txBody>
      </p:sp>
      <p:sp>
        <p:nvSpPr>
          <p:cNvPr id="84" name="Rectangle 56">
            <a:extLst>
              <a:ext uri="{FF2B5EF4-FFF2-40B4-BE49-F238E27FC236}">
                <a16:creationId xmlns:a16="http://schemas.microsoft.com/office/drawing/2014/main" id="{50F29D26-66C9-4809-8305-28B0B405A867}"/>
              </a:ext>
            </a:extLst>
          </p:cNvPr>
          <p:cNvSpPr/>
          <p:nvPr/>
        </p:nvSpPr>
        <p:spPr>
          <a:xfrm>
            <a:off x="3072038" y="3166168"/>
            <a:ext cx="289182" cy="253916"/>
          </a:xfrm>
          <a:prstGeom prst="rect">
            <a:avLst/>
          </a:prstGeom>
        </p:spPr>
        <p:txBody>
          <a:bodyPr wrap="none" lIns="68580" tIns="34290" rIns="68580" bIns="34290">
            <a:spAutoFit/>
          </a:bodyPr>
          <a:lstStyle/>
          <a:p>
            <a:pPr algn="ctr" defTabSz="457200" hangingPunct="1"/>
            <a:r>
              <a:rPr lang="en-US" sz="1200" b="1" kern="1200">
                <a:solidFill>
                  <a:srgbClr val="000000">
                    <a:lumMod val="50000"/>
                    <a:lumOff val="50000"/>
                  </a:srgbClr>
                </a:solidFill>
                <a:latin typeface="穝灿砰"/>
                <a:ea typeface="微软雅黑" panose="020B0503020204020204" pitchFamily="34" charset="-122"/>
                <a:cs typeface="+mn-cs"/>
                <a:sym typeface="Wingdings" panose="05000000000000000000" pitchFamily="2" charset="2"/>
              </a:rPr>
              <a:t></a:t>
            </a:r>
            <a:endParaRPr lang="en-US" sz="1200" b="1" kern="1200">
              <a:solidFill>
                <a:srgbClr val="000000">
                  <a:lumMod val="50000"/>
                  <a:lumOff val="50000"/>
                </a:srgbClr>
              </a:solidFill>
              <a:latin typeface="穝灿砰"/>
              <a:ea typeface="微软雅黑" panose="020B0503020204020204" pitchFamily="34" charset="-122"/>
              <a:cs typeface="+mn-cs"/>
            </a:endParaRPr>
          </a:p>
        </p:txBody>
      </p:sp>
      <p:sp>
        <p:nvSpPr>
          <p:cNvPr id="85" name="Rectangle 56">
            <a:extLst>
              <a:ext uri="{FF2B5EF4-FFF2-40B4-BE49-F238E27FC236}">
                <a16:creationId xmlns:a16="http://schemas.microsoft.com/office/drawing/2014/main" id="{49A60E4C-B7C5-4AA1-B9C8-AD5E7F7C97F6}"/>
              </a:ext>
            </a:extLst>
          </p:cNvPr>
          <p:cNvSpPr/>
          <p:nvPr/>
        </p:nvSpPr>
        <p:spPr>
          <a:xfrm>
            <a:off x="6866944" y="3159218"/>
            <a:ext cx="756169" cy="253916"/>
          </a:xfrm>
          <a:prstGeom prst="rect">
            <a:avLst/>
          </a:prstGeom>
        </p:spPr>
        <p:txBody>
          <a:bodyPr wrap="none" lIns="68580" tIns="34290" rIns="68580" bIns="34290">
            <a:spAutoFit/>
          </a:bodyPr>
          <a:lstStyle/>
          <a:p>
            <a:pPr algn="ctr" defTabSz="457200" hangingPunct="1"/>
            <a:r>
              <a:rPr lang="en-US" altLang="ja-JP" sz="1200" b="1" kern="1200">
                <a:solidFill>
                  <a:srgbClr val="000000">
                    <a:lumMod val="50000"/>
                    <a:lumOff val="50000"/>
                  </a:srgbClr>
                </a:solidFill>
                <a:latin typeface="穝灿砰"/>
                <a:ea typeface="微软雅黑" panose="020B0503020204020204" pitchFamily="34" charset="-122"/>
                <a:cs typeface="+mn-cs"/>
              </a:rPr>
              <a:t>Next Step</a:t>
            </a:r>
            <a:endParaRPr lang="en-US" sz="1200" b="1" kern="1200">
              <a:solidFill>
                <a:srgbClr val="000000">
                  <a:lumMod val="50000"/>
                  <a:lumOff val="50000"/>
                </a:srgbClr>
              </a:solidFill>
              <a:latin typeface="穝灿砰"/>
              <a:ea typeface="微软雅黑" panose="020B0503020204020204" pitchFamily="34" charset="-122"/>
              <a:cs typeface="+mn-cs"/>
            </a:endParaRPr>
          </a:p>
        </p:txBody>
      </p:sp>
      <p:sp>
        <p:nvSpPr>
          <p:cNvPr id="86" name="Rectangle 56">
            <a:extLst>
              <a:ext uri="{FF2B5EF4-FFF2-40B4-BE49-F238E27FC236}">
                <a16:creationId xmlns:a16="http://schemas.microsoft.com/office/drawing/2014/main" id="{0C501376-866F-4BED-BC37-72E50491FFAF}"/>
              </a:ext>
            </a:extLst>
          </p:cNvPr>
          <p:cNvSpPr/>
          <p:nvPr/>
        </p:nvSpPr>
        <p:spPr>
          <a:xfrm>
            <a:off x="7740760" y="3159218"/>
            <a:ext cx="289182" cy="253916"/>
          </a:xfrm>
          <a:prstGeom prst="rect">
            <a:avLst/>
          </a:prstGeom>
        </p:spPr>
        <p:txBody>
          <a:bodyPr wrap="none" lIns="68580" tIns="34290" rIns="68580" bIns="34290">
            <a:spAutoFit/>
          </a:bodyPr>
          <a:lstStyle/>
          <a:p>
            <a:pPr algn="ctr" defTabSz="457200" hangingPunct="1"/>
            <a:r>
              <a:rPr lang="en-US" sz="1200" b="1" kern="1200">
                <a:solidFill>
                  <a:srgbClr val="000000">
                    <a:lumMod val="50000"/>
                    <a:lumOff val="50000"/>
                  </a:srgbClr>
                </a:solidFill>
                <a:latin typeface="穝灿砰"/>
                <a:ea typeface="微软雅黑" panose="020B0503020204020204" pitchFamily="34" charset="-122"/>
                <a:cs typeface="+mn-cs"/>
                <a:sym typeface="Wingdings" panose="05000000000000000000" pitchFamily="2" charset="2"/>
              </a:rPr>
              <a:t></a:t>
            </a:r>
            <a:endParaRPr lang="en-US" sz="1200" b="1" kern="1200">
              <a:solidFill>
                <a:srgbClr val="000000">
                  <a:lumMod val="50000"/>
                  <a:lumOff val="50000"/>
                </a:srgbClr>
              </a:solidFill>
              <a:latin typeface="穝灿砰"/>
              <a:ea typeface="微软雅黑" panose="020B0503020204020204" pitchFamily="34" charset="-122"/>
              <a:cs typeface="+mn-cs"/>
            </a:endParaRPr>
          </a:p>
        </p:txBody>
      </p:sp>
    </p:spTree>
    <p:extLst>
      <p:ext uri="{BB962C8B-B14F-4D97-AF65-F5344CB8AC3E}">
        <p14:creationId xmlns:p14="http://schemas.microsoft.com/office/powerpoint/2010/main" val="150952756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展演劇本 [本頁非直播投影片]">
            <a:extLst>
              <a:ext uri="{FF2B5EF4-FFF2-40B4-BE49-F238E27FC236}">
                <a16:creationId xmlns:a16="http://schemas.microsoft.com/office/drawing/2014/main" id="{CFC26DF9-52D8-4757-8A61-462AB90FBE9D}"/>
              </a:ext>
            </a:extLst>
          </p:cNvPr>
          <p:cNvSpPr txBox="1">
            <a:spLocks/>
          </p:cNvSpPr>
          <p:nvPr/>
        </p:nvSpPr>
        <p:spPr>
          <a:xfrm>
            <a:off x="230242" y="0"/>
            <a:ext cx="8683516" cy="74022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l"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微軟正黑體" panose="020B0604030504040204" pitchFamily="34" charset="-120"/>
                <a:ea typeface="微軟正黑體" panose="020B0604030504040204" pitchFamily="34" charset="-120"/>
                <a:cs typeface="+mj-cs"/>
                <a:sym typeface="Arial"/>
              </a:defRPr>
            </a:lvl1pPr>
            <a:lvl2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5pPr>
            <a:lvl6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6pPr>
            <a:lvl7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7pPr>
            <a:lvl8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8pPr>
            <a:lvl9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9pPr>
          </a:lstStyle>
          <a:p>
            <a:pPr algn="ctr" hangingPunct="1"/>
            <a:r>
              <a:rPr lang="en-US" altLang="zh-TW">
                <a:latin typeface="+mj-lt"/>
              </a:rPr>
              <a:t>Panasonic </a:t>
            </a:r>
            <a:r>
              <a:rPr lang="zh-TW" altLang="en-US">
                <a:latin typeface="+mj-lt"/>
              </a:rPr>
              <a:t>藍光光碟發展藍圖</a:t>
            </a:r>
            <a:endParaRPr lang="en-US" altLang="zh-TW" sz="2400">
              <a:latin typeface="+mj-lt"/>
            </a:endParaRPr>
          </a:p>
        </p:txBody>
      </p:sp>
      <p:pic>
        <p:nvPicPr>
          <p:cNvPr id="52" name="Picture 2" descr="\\nas_o4bu_03\MBU\4_DA_アーカイバー\1510_アーカイバルディスクパネル_カンパニー・事業部長会議用\151014_稲田様へ納品\イラスト\DataArchiver_illust1.jpg">
            <a:extLst>
              <a:ext uri="{FF2B5EF4-FFF2-40B4-BE49-F238E27FC236}">
                <a16:creationId xmlns:a16="http://schemas.microsoft.com/office/drawing/2014/main" id="{D187E169-D974-46D0-AE43-6CCE8BDD64C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54" b="12829"/>
          <a:stretch/>
        </p:blipFill>
        <p:spPr bwMode="auto">
          <a:xfrm>
            <a:off x="729740" y="1165763"/>
            <a:ext cx="7549280" cy="2797784"/>
          </a:xfrm>
          <a:prstGeom prst="rect">
            <a:avLst/>
          </a:prstGeom>
          <a:noFill/>
          <a:extLst>
            <a:ext uri="{909E8E84-426E-40DD-AFC4-6F175D3DCCD1}">
              <a14:hiddenFill xmlns:a14="http://schemas.microsoft.com/office/drawing/2010/main">
                <a:solidFill>
                  <a:srgbClr val="FFFFFF"/>
                </a:solidFill>
              </a14:hiddenFill>
            </a:ext>
          </a:extLst>
        </p:spPr>
      </p:pic>
      <p:sp>
        <p:nvSpPr>
          <p:cNvPr id="53" name="正方形/長方形 58">
            <a:extLst>
              <a:ext uri="{FF2B5EF4-FFF2-40B4-BE49-F238E27FC236}">
                <a16:creationId xmlns:a16="http://schemas.microsoft.com/office/drawing/2014/main" id="{A962590A-7B01-4142-BC23-B1B3E3ABBC9F}"/>
              </a:ext>
            </a:extLst>
          </p:cNvPr>
          <p:cNvSpPr/>
          <p:nvPr/>
        </p:nvSpPr>
        <p:spPr>
          <a:xfrm>
            <a:off x="5061374" y="1274646"/>
            <a:ext cx="3036499" cy="1630392"/>
          </a:xfrm>
          <a:prstGeom prst="rect">
            <a:avLst/>
          </a:prstGeom>
          <a:noFill/>
          <a:ln w="50800" cap="flat" cmpd="sng" algn="ctr">
            <a:solidFill>
              <a:srgbClr val="002060"/>
            </a:solidFill>
            <a:prstDash val="solid"/>
          </a:ln>
          <a:effectLst/>
        </p:spPr>
        <p:txBody>
          <a:bodyPr lIns="68580" tIns="34290" rIns="68580" bIns="3429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54" name="角丸四角形吹き出し 59">
            <a:extLst>
              <a:ext uri="{FF2B5EF4-FFF2-40B4-BE49-F238E27FC236}">
                <a16:creationId xmlns:a16="http://schemas.microsoft.com/office/drawing/2014/main" id="{B6CCF1C5-AE59-4E82-865A-5A1CC244767C}"/>
              </a:ext>
            </a:extLst>
          </p:cNvPr>
          <p:cNvSpPr/>
          <p:nvPr/>
        </p:nvSpPr>
        <p:spPr>
          <a:xfrm>
            <a:off x="5110779" y="905030"/>
            <a:ext cx="2987094" cy="303247"/>
          </a:xfrm>
          <a:prstGeom prst="wedgeRoundRectCallout">
            <a:avLst>
              <a:gd name="adj1" fmla="val -19313"/>
              <a:gd name="adj2" fmla="val 17523"/>
              <a:gd name="adj3" fmla="val 16667"/>
            </a:avLst>
          </a:prstGeom>
          <a:solidFill>
            <a:srgbClr val="002060"/>
          </a:solidFill>
          <a:ln w="25400" cap="flat" cmpd="sng" algn="ctr">
            <a:noFill/>
            <a:prstDash val="solid"/>
          </a:ln>
          <a:effectLst/>
        </p:spPr>
        <p:txBody>
          <a:bodyPr lIns="68580" tIns="18000" rIns="68580" bIns="18000" rtlCol="0" anchor="ctr"/>
          <a:lstStyle/>
          <a:p>
            <a:pPr lvl="0" algn="ctr" defTabSz="457200" eaLnBrk="1" hangingPunct="1">
              <a:defRPr/>
            </a:pPr>
            <a:r>
              <a:rPr lang="zh-TW" altLang="en-US" sz="2000" b="1" kern="1200">
                <a:solidFill>
                  <a:prstClr val="white"/>
                </a:solidFill>
                <a:latin typeface="+mj-lt"/>
                <a:ea typeface="微軟正黑體" panose="020B0604030504040204" pitchFamily="34" charset="-120"/>
                <a:cs typeface="+mn-cs"/>
              </a:rPr>
              <a:t>次世代</a:t>
            </a:r>
            <a:endParaRPr lang="en-US" altLang="ja-JP" sz="2000" b="1" kern="1200">
              <a:solidFill>
                <a:prstClr val="white"/>
              </a:solidFill>
              <a:latin typeface="+mj-lt"/>
              <a:ea typeface="微軟正黑體" panose="020B0604030504040204" pitchFamily="34" charset="-120"/>
              <a:cs typeface="+mn-cs"/>
            </a:endParaRPr>
          </a:p>
        </p:txBody>
      </p:sp>
      <p:sp>
        <p:nvSpPr>
          <p:cNvPr id="55" name="正方形/長方形 60">
            <a:extLst>
              <a:ext uri="{FF2B5EF4-FFF2-40B4-BE49-F238E27FC236}">
                <a16:creationId xmlns:a16="http://schemas.microsoft.com/office/drawing/2014/main" id="{CCC4C7D1-C276-4603-9EC7-72E137AFCE06}"/>
              </a:ext>
            </a:extLst>
          </p:cNvPr>
          <p:cNvSpPr/>
          <p:nvPr/>
        </p:nvSpPr>
        <p:spPr>
          <a:xfrm>
            <a:off x="3583373" y="1274646"/>
            <a:ext cx="1440000" cy="1630392"/>
          </a:xfrm>
          <a:prstGeom prst="rect">
            <a:avLst/>
          </a:prstGeom>
          <a:noFill/>
          <a:ln w="50800" cap="flat" cmpd="sng" algn="ctr">
            <a:solidFill>
              <a:srgbClr val="E20000"/>
            </a:solidFill>
            <a:prstDash val="sysDash"/>
          </a:ln>
          <a:effectLst/>
        </p:spPr>
        <p:txBody>
          <a:bodyPr lIns="68580" tIns="34290" rIns="68580" bIns="3429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87" name="角丸四角形吹き出し 61">
            <a:extLst>
              <a:ext uri="{FF2B5EF4-FFF2-40B4-BE49-F238E27FC236}">
                <a16:creationId xmlns:a16="http://schemas.microsoft.com/office/drawing/2014/main" id="{CB7D0531-C918-449E-A852-D3E25F2190D6}"/>
              </a:ext>
            </a:extLst>
          </p:cNvPr>
          <p:cNvSpPr/>
          <p:nvPr/>
        </p:nvSpPr>
        <p:spPr>
          <a:xfrm>
            <a:off x="3583373" y="905030"/>
            <a:ext cx="1440000" cy="303245"/>
          </a:xfrm>
          <a:prstGeom prst="wedgeRoundRectCallout">
            <a:avLst>
              <a:gd name="adj1" fmla="val -18988"/>
              <a:gd name="adj2" fmla="val 13714"/>
              <a:gd name="adj3" fmla="val 16667"/>
            </a:avLst>
          </a:prstGeom>
          <a:solidFill>
            <a:srgbClr val="E20000"/>
          </a:solidFill>
          <a:ln w="25400" cap="flat" cmpd="sng" algn="ctr">
            <a:noFill/>
            <a:prstDash val="solid"/>
          </a:ln>
          <a:effectLst/>
        </p:spPr>
        <p:txBody>
          <a:bodyPr lIns="68580" tIns="18000" rIns="68580" bIns="1800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j-lt"/>
                <a:ea typeface="HGP創英ﾌﾟﾚｾﾞﾝｽEB" panose="02020800000000000000" pitchFamily="18" charset="-128"/>
                <a:cs typeface="Arial" panose="020B0604020202020204" pitchFamily="34" charset="0"/>
              </a:rPr>
              <a:t>2016</a:t>
            </a:r>
            <a:r>
              <a:rPr kumimoji="1" lang="ja-JP" altLang="en-US" sz="2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j-lt"/>
                <a:ea typeface="HGP創英ﾌﾟﾚｾﾞﾝｽEB" panose="02020800000000000000" pitchFamily="18" charset="-128"/>
                <a:cs typeface="Arial" panose="020B0604020202020204" pitchFamily="34" charset="0"/>
              </a:rPr>
              <a:t>～</a:t>
            </a:r>
            <a:endParaRPr kumimoji="1" lang="en-US" altLang="ja-JP" sz="2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j-lt"/>
              <a:ea typeface="HGP創英ﾌﾟﾚｾﾞﾝｽEB" panose="02020800000000000000" pitchFamily="18" charset="-128"/>
              <a:cs typeface="Arial" panose="020B0604020202020204" pitchFamily="34" charset="0"/>
            </a:endParaRPr>
          </a:p>
        </p:txBody>
      </p:sp>
      <p:sp>
        <p:nvSpPr>
          <p:cNvPr id="88" name="正方形/長方形 1">
            <a:extLst>
              <a:ext uri="{FF2B5EF4-FFF2-40B4-BE49-F238E27FC236}">
                <a16:creationId xmlns:a16="http://schemas.microsoft.com/office/drawing/2014/main" id="{ADFCB1F4-69BA-4B1C-AD1D-4B798FB44877}"/>
              </a:ext>
            </a:extLst>
          </p:cNvPr>
          <p:cNvSpPr/>
          <p:nvPr/>
        </p:nvSpPr>
        <p:spPr>
          <a:xfrm>
            <a:off x="1000065" y="2961044"/>
            <a:ext cx="1008112" cy="936104"/>
          </a:xfrm>
          <a:prstGeom prst="rect">
            <a:avLst/>
          </a:prstGeom>
          <a:solidFill>
            <a:schemeClr val="bg1">
              <a:lumMod val="95000"/>
            </a:schemeClr>
          </a:solidFill>
        </p:spPr>
        <p:txBody>
          <a:bodyPr wrap="square" lIns="72000" rIns="72000">
            <a:noAutofit/>
          </a:bodyPr>
          <a:lstStyle/>
          <a:p>
            <a:r>
              <a:rPr lang="en-US" altLang="ja-JP">
                <a:solidFill>
                  <a:srgbClr val="00B0F0"/>
                </a:solidFill>
              </a:rPr>
              <a:t>Signal Processing Technology</a:t>
            </a:r>
            <a:endParaRPr lang="ja-JP" altLang="en-US">
              <a:solidFill>
                <a:srgbClr val="00B0F0"/>
              </a:solidFill>
            </a:endParaRPr>
          </a:p>
        </p:txBody>
      </p:sp>
      <p:sp>
        <p:nvSpPr>
          <p:cNvPr id="89" name="正方形/長方形 66">
            <a:extLst>
              <a:ext uri="{FF2B5EF4-FFF2-40B4-BE49-F238E27FC236}">
                <a16:creationId xmlns:a16="http://schemas.microsoft.com/office/drawing/2014/main" id="{4F2063F5-4FEA-4DBC-A50D-F87B0CA5BB68}"/>
              </a:ext>
            </a:extLst>
          </p:cNvPr>
          <p:cNvSpPr/>
          <p:nvPr/>
        </p:nvSpPr>
        <p:spPr>
          <a:xfrm>
            <a:off x="993947" y="1335519"/>
            <a:ext cx="1008112" cy="1569519"/>
          </a:xfrm>
          <a:prstGeom prst="rect">
            <a:avLst/>
          </a:prstGeom>
          <a:solidFill>
            <a:schemeClr val="bg1">
              <a:lumMod val="95000"/>
            </a:schemeClr>
          </a:solidFill>
        </p:spPr>
        <p:txBody>
          <a:bodyPr wrap="square" lIns="72000" rIns="72000" anchor="ctr">
            <a:noAutofit/>
          </a:bodyPr>
          <a:lstStyle/>
          <a:p>
            <a:r>
              <a:rPr lang="zh-TW" altLang="en-US" sz="1600" b="1">
                <a:solidFill>
                  <a:schemeClr val="tx1"/>
                </a:solidFill>
                <a:latin typeface="+mj-lt"/>
                <a:ea typeface="微軟正黑體" panose="020B0604030504040204" pitchFamily="34" charset="-120"/>
              </a:rPr>
              <a:t>光碟片</a:t>
            </a:r>
            <a:endParaRPr lang="en-US" altLang="zh-TW" sz="1600" b="1">
              <a:solidFill>
                <a:schemeClr val="tx1"/>
              </a:solidFill>
              <a:latin typeface="+mj-lt"/>
              <a:ea typeface="微軟正黑體" panose="020B0604030504040204" pitchFamily="34" charset="-120"/>
            </a:endParaRPr>
          </a:p>
          <a:p>
            <a:r>
              <a:rPr lang="zh-TW" altLang="en-US" sz="1600" b="1">
                <a:solidFill>
                  <a:schemeClr val="tx1"/>
                </a:solidFill>
                <a:latin typeface="+mj-lt"/>
                <a:ea typeface="微軟正黑體" panose="020B0604030504040204" pitchFamily="34" charset="-120"/>
              </a:rPr>
              <a:t>容量</a:t>
            </a:r>
            <a:endParaRPr lang="ja-JP" altLang="en-US" sz="1600" b="1">
              <a:solidFill>
                <a:schemeClr val="tx1"/>
              </a:solidFill>
              <a:latin typeface="+mj-lt"/>
              <a:ea typeface="微軟正黑體" panose="020B0604030504040204" pitchFamily="34" charset="-120"/>
            </a:endParaRPr>
          </a:p>
        </p:txBody>
      </p:sp>
      <p:graphicFrame>
        <p:nvGraphicFramePr>
          <p:cNvPr id="90" name="表 2">
            <a:extLst>
              <a:ext uri="{FF2B5EF4-FFF2-40B4-BE49-F238E27FC236}">
                <a16:creationId xmlns:a16="http://schemas.microsoft.com/office/drawing/2014/main" id="{DE45AD48-2EBF-4B4E-A6F6-6FBEB1E0B9F8}"/>
              </a:ext>
            </a:extLst>
          </p:cNvPr>
          <p:cNvGraphicFramePr>
            <a:graphicFrameLocks noGrp="1"/>
          </p:cNvGraphicFramePr>
          <p:nvPr>
            <p:extLst>
              <p:ext uri="{D42A27DB-BD31-4B8C-83A1-F6EECF244321}">
                <p14:modId xmlns:p14="http://schemas.microsoft.com/office/powerpoint/2010/main" val="2230112656"/>
              </p:ext>
            </p:extLst>
          </p:nvPr>
        </p:nvGraphicFramePr>
        <p:xfrm>
          <a:off x="972133" y="2916923"/>
          <a:ext cx="7137724" cy="1635814"/>
        </p:xfrm>
        <a:graphic>
          <a:graphicData uri="http://schemas.openxmlformats.org/drawingml/2006/table">
            <a:tbl>
              <a:tblPr firstRow="1" bandRow="1">
                <a:tableStyleId>{5940675A-B579-460E-94D1-54222C63F5DA}</a:tableStyleId>
              </a:tblPr>
              <a:tblGrid>
                <a:gridCol w="1070112">
                  <a:extLst>
                    <a:ext uri="{9D8B030D-6E8A-4147-A177-3AD203B41FA5}">
                      <a16:colId xmlns:a16="http://schemas.microsoft.com/office/drawing/2014/main" val="20000"/>
                    </a:ext>
                  </a:extLst>
                </a:gridCol>
                <a:gridCol w="1512047">
                  <a:extLst>
                    <a:ext uri="{9D8B030D-6E8A-4147-A177-3AD203B41FA5}">
                      <a16:colId xmlns:a16="http://schemas.microsoft.com/office/drawing/2014/main" val="20001"/>
                    </a:ext>
                  </a:extLst>
                </a:gridCol>
                <a:gridCol w="1500094">
                  <a:extLst>
                    <a:ext uri="{9D8B030D-6E8A-4147-A177-3AD203B41FA5}">
                      <a16:colId xmlns:a16="http://schemas.microsoft.com/office/drawing/2014/main" val="20002"/>
                    </a:ext>
                  </a:extLst>
                </a:gridCol>
                <a:gridCol w="1503449">
                  <a:extLst>
                    <a:ext uri="{9D8B030D-6E8A-4147-A177-3AD203B41FA5}">
                      <a16:colId xmlns:a16="http://schemas.microsoft.com/office/drawing/2014/main" val="20003"/>
                    </a:ext>
                  </a:extLst>
                </a:gridCol>
                <a:gridCol w="1552022">
                  <a:extLst>
                    <a:ext uri="{9D8B030D-6E8A-4147-A177-3AD203B41FA5}">
                      <a16:colId xmlns:a16="http://schemas.microsoft.com/office/drawing/2014/main" val="20004"/>
                    </a:ext>
                  </a:extLst>
                </a:gridCol>
              </a:tblGrid>
              <a:tr h="490297">
                <a:tc rowSpan="3">
                  <a:txBody>
                    <a:bodyPr/>
                    <a:lstStyle/>
                    <a:p>
                      <a:pPr marL="0" marR="0" indent="0" algn="l" defTabSz="914400" rtl="0" eaLnBrk="1" fontAlgn="auto" latinLnBrk="0" hangingPunct="0">
                        <a:lnSpc>
                          <a:spcPct val="100000"/>
                        </a:lnSpc>
                        <a:spcBef>
                          <a:spcPts val="0"/>
                        </a:spcBef>
                        <a:spcAft>
                          <a:spcPts val="0"/>
                        </a:spcAft>
                        <a:buClrTx/>
                        <a:buSzTx/>
                        <a:buFontTx/>
                        <a:buNone/>
                        <a:tabLst/>
                        <a:defRPr/>
                      </a:pPr>
                      <a:r>
                        <a:rPr kumimoji="0" lang="zh-TW" altLang="en-US" sz="1600" b="1" i="0" u="none" strike="noStrike" cap="none" spc="0" normalizeH="0" baseline="0">
                          <a:ln>
                            <a:noFill/>
                          </a:ln>
                          <a:solidFill>
                            <a:srgbClr val="0070C0"/>
                          </a:solidFill>
                          <a:effectLst/>
                          <a:uFillTx/>
                          <a:latin typeface="+mj-lt"/>
                          <a:ea typeface="微軟正黑體" panose="020B0604030504040204" pitchFamily="34" charset="-120"/>
                          <a:sym typeface="Calibri"/>
                        </a:rPr>
                        <a:t>訊號處理技術</a:t>
                      </a:r>
                      <a:endParaRPr kumimoji="0" lang="ja-JP" altLang="en-US" sz="1600" b="1" i="0" u="none" strike="noStrike" cap="none" spc="0" normalizeH="0" baseline="0">
                        <a:ln>
                          <a:noFill/>
                        </a:ln>
                        <a:solidFill>
                          <a:srgbClr val="0070C0"/>
                        </a:solidFill>
                        <a:effectLst/>
                        <a:uFillTx/>
                        <a:latin typeface="+mj-lt"/>
                        <a:ea typeface="微軟正黑體" panose="020B0604030504040204" pitchFamily="34" charset="-120"/>
                        <a:sym typeface="Calibri"/>
                      </a:endParaRPr>
                    </a:p>
                  </a:txBody>
                  <a:tcPr marT="36000" marB="36000" anchor="ctr">
                    <a:solidFill>
                      <a:schemeClr val="bg1">
                        <a:lumMod val="95000"/>
                      </a:schemeClr>
                    </a:solidFill>
                  </a:tcPr>
                </a:tc>
                <a:tc>
                  <a:txBody>
                    <a:bodyPr/>
                    <a:lstStyle/>
                    <a:p>
                      <a:endParaRPr kumimoji="1" lang="ja-JP" altLang="en-US" sz="1100"/>
                    </a:p>
                  </a:txBody>
                  <a:tcPr marT="36000" marB="36000">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endParaRPr kumimoji="1" lang="ja-JP" altLang="en-US" sz="1100"/>
                    </a:p>
                  </a:txBody>
                  <a:tcPr marT="36000" marB="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endParaRPr kumimoji="1" lang="ja-JP" altLang="en-US" sz="1100"/>
                    </a:p>
                  </a:txBody>
                  <a:tcPr marT="36000" marB="36000">
                    <a:lnL w="12700" cap="flat" cmpd="sng" algn="ctr">
                      <a:solidFill>
                        <a:schemeClr val="bg1">
                          <a:lumMod val="50000"/>
                        </a:schemeClr>
                      </a:solidFill>
                      <a:prstDash val="solid"/>
                      <a:round/>
                      <a:headEnd type="none" w="med" len="med"/>
                      <a:tailEnd type="none" w="med" len="med"/>
                    </a:lnL>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1" i="0" u="none" strike="noStrike" cap="none" spc="0" baseline="0">
                          <a:ln>
                            <a:noFill/>
                          </a:ln>
                          <a:solidFill>
                            <a:schemeClr val="bg1"/>
                          </a:solidFill>
                          <a:effectLst>
                            <a:outerShdw blurRad="38100" dist="38100" dir="2700000" algn="tl">
                              <a:srgbClr val="000000">
                                <a:alpha val="43137"/>
                              </a:srgbClr>
                            </a:outerShdw>
                          </a:effectLst>
                          <a:uFillTx/>
                          <a:latin typeface="+mn-lt"/>
                          <a:ea typeface="+mn-ea"/>
                          <a:cs typeface="+mn-cs"/>
                          <a:sym typeface="Arial"/>
                        </a:rPr>
                        <a:t>高密度</a:t>
                      </a:r>
                      <a:endParaRPr lang="en-US" altLang="zh-TW" sz="1400" b="1" i="0" u="none" strike="noStrike" cap="none" spc="0" baseline="0">
                        <a:ln>
                          <a:noFill/>
                        </a:ln>
                        <a:solidFill>
                          <a:schemeClr val="bg1"/>
                        </a:solidFill>
                        <a:effectLst>
                          <a:outerShdw blurRad="38100" dist="38100" dir="2700000" algn="tl">
                            <a:srgbClr val="000000">
                              <a:alpha val="43137"/>
                            </a:srgbClr>
                          </a:outerShdw>
                        </a:effectLst>
                        <a:uFillTx/>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i="0" u="none" strike="noStrike" cap="none" spc="0" baseline="0">
                          <a:ln>
                            <a:noFill/>
                          </a:ln>
                          <a:solidFill>
                            <a:schemeClr val="bg1"/>
                          </a:solidFill>
                          <a:effectLst>
                            <a:outerShdw blurRad="38100" dist="38100" dir="2700000" algn="tl">
                              <a:srgbClr val="000000">
                                <a:alpha val="43137"/>
                              </a:srgbClr>
                            </a:outerShdw>
                          </a:effectLst>
                          <a:uFillTx/>
                          <a:latin typeface="+mn-lt"/>
                          <a:ea typeface="+mn-ea"/>
                          <a:cs typeface="+mn-cs"/>
                          <a:sym typeface="Arial"/>
                        </a:rPr>
                        <a:t>(</a:t>
                      </a:r>
                      <a:r>
                        <a:rPr lang="zh-TW" altLang="en-US" sz="1400" b="1" i="0" u="none" strike="noStrike" cap="none" spc="0" baseline="0">
                          <a:ln>
                            <a:noFill/>
                          </a:ln>
                          <a:solidFill>
                            <a:schemeClr val="bg1"/>
                          </a:solidFill>
                          <a:effectLst>
                            <a:outerShdw blurRad="38100" dist="38100" dir="2700000" algn="tl">
                              <a:srgbClr val="000000">
                                <a:alpha val="43137"/>
                              </a:srgbClr>
                            </a:outerShdw>
                          </a:effectLst>
                          <a:uFillTx/>
                          <a:latin typeface="+mn-lt"/>
                          <a:ea typeface="+mn-ea"/>
                          <a:cs typeface="+mn-cs"/>
                          <a:sym typeface="Arial"/>
                        </a:rPr>
                        <a:t>多層紀錄技術</a:t>
                      </a:r>
                      <a:r>
                        <a:rPr lang="en-US" altLang="ja-JP" sz="1400" b="1" i="0" u="none" strike="noStrike" cap="none" spc="0" baseline="0">
                          <a:ln>
                            <a:noFill/>
                          </a:ln>
                          <a:solidFill>
                            <a:schemeClr val="bg1"/>
                          </a:solidFill>
                          <a:effectLst>
                            <a:outerShdw blurRad="38100" dist="38100" dir="2700000" algn="tl">
                              <a:srgbClr val="000000">
                                <a:alpha val="43137"/>
                              </a:srgbClr>
                            </a:outerShdw>
                          </a:effectLst>
                          <a:uFillTx/>
                          <a:latin typeface="+mn-lt"/>
                          <a:ea typeface="+mn-ea"/>
                          <a:cs typeface="+mn-cs"/>
                          <a:sym typeface="Arial"/>
                        </a:rPr>
                        <a:t>)</a:t>
                      </a:r>
                      <a:endParaRPr lang="ja-JP" altLang="en-US" sz="1400" b="1" i="0" u="none" strike="noStrike" cap="none" spc="0" baseline="0">
                        <a:ln>
                          <a:noFill/>
                        </a:ln>
                        <a:solidFill>
                          <a:schemeClr val="bg1"/>
                        </a:solidFill>
                        <a:effectLst>
                          <a:outerShdw blurRad="38100" dist="38100" dir="2700000" algn="tl">
                            <a:srgbClr val="000000">
                              <a:alpha val="43137"/>
                            </a:srgbClr>
                          </a:outerShdw>
                        </a:effectLst>
                        <a:uFillTx/>
                        <a:latin typeface="+mn-lt"/>
                        <a:ea typeface="+mn-ea"/>
                        <a:cs typeface="+mn-cs"/>
                        <a:sym typeface="Arial"/>
                      </a:endParaRPr>
                    </a:p>
                  </a:txBody>
                  <a:tcPr marL="72000" marR="36000" marT="36000" marB="36000">
                    <a:lnB w="12700" cap="flat" cmpd="sng" algn="ctr">
                      <a:solidFill>
                        <a:schemeClr val="bg1">
                          <a:lumMod val="50000"/>
                        </a:schemeClr>
                      </a:solidFill>
                      <a:prstDash val="sysDash"/>
                      <a:round/>
                      <a:headEnd type="none" w="med" len="med"/>
                      <a:tailEnd type="none" w="med" len="med"/>
                    </a:lnB>
                    <a:solidFill>
                      <a:srgbClr val="006699"/>
                    </a:solidFill>
                  </a:tcPr>
                </a:tc>
                <a:extLst>
                  <a:ext uri="{0D108BD9-81ED-4DB2-BD59-A6C34878D82A}">
                    <a16:rowId xmlns:a16="http://schemas.microsoft.com/office/drawing/2014/main" val="10000"/>
                  </a:ext>
                </a:extLst>
              </a:tr>
              <a:tr h="353014">
                <a:tc vMerge="1">
                  <a:txBody>
                    <a:bodyPr/>
                    <a:lstStyle/>
                    <a:p>
                      <a:endParaRPr kumimoji="1" lang="ja-JP" altLang="en-US"/>
                    </a:p>
                  </a:txBody>
                  <a:tcPr/>
                </a:tc>
                <a:tc>
                  <a:txBody>
                    <a:bodyPr/>
                    <a:lstStyle/>
                    <a:p>
                      <a:endParaRPr kumimoji="1" lang="ja-JP" altLang="en-US" sz="1100"/>
                    </a:p>
                  </a:txBody>
                  <a:tcPr marT="36000" marB="36000">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a:txBody>
                    <a:bodyPr/>
                    <a:lstStyle/>
                    <a:p>
                      <a:endParaRPr kumimoji="1" lang="ja-JP" altLang="en-US" sz="1100"/>
                    </a:p>
                  </a:txBody>
                  <a:tcPr marT="36000" marB="3600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chemeClr val="bg1"/>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1">
                          <a:solidFill>
                            <a:schemeClr val="bg1"/>
                          </a:solidFill>
                          <a:effectLst>
                            <a:outerShdw blurRad="38100" dist="38100" dir="2700000" algn="tl">
                              <a:srgbClr val="000000">
                                <a:alpha val="43137"/>
                              </a:srgbClr>
                            </a:outerShdw>
                          </a:effectLst>
                        </a:rPr>
                        <a:t>高線性紀錄</a:t>
                      </a:r>
                      <a:r>
                        <a:rPr lang="en-US" altLang="ja-JP" sz="1400" b="1">
                          <a:solidFill>
                            <a:schemeClr val="bg1"/>
                          </a:solidFill>
                          <a:effectLst>
                            <a:outerShdw blurRad="38100" dist="38100" dir="2700000" algn="tl">
                              <a:srgbClr val="000000">
                                <a:alpha val="43137"/>
                              </a:srgbClr>
                            </a:outerShdw>
                          </a:effectLst>
                        </a:rPr>
                        <a:t>(</a:t>
                      </a:r>
                      <a:r>
                        <a:rPr lang="zh-TW" altLang="en-US" sz="1400" b="1" i="0" u="none" strike="noStrike" cap="none" spc="0" baseline="0">
                          <a:ln>
                            <a:noFill/>
                          </a:ln>
                          <a:solidFill>
                            <a:schemeClr val="bg1"/>
                          </a:solidFill>
                          <a:effectLst>
                            <a:outerShdw blurRad="38100" dist="38100" dir="2700000" algn="tl">
                              <a:srgbClr val="000000">
                                <a:alpha val="43137"/>
                              </a:srgbClr>
                            </a:outerShdw>
                          </a:effectLst>
                          <a:uFillTx/>
                          <a:latin typeface="+mn-lt"/>
                          <a:ea typeface="+mn-ea"/>
                          <a:cs typeface="+mn-cs"/>
                          <a:sym typeface="Arial"/>
                        </a:rPr>
                        <a:t>符碼間干擾技術</a:t>
                      </a:r>
                      <a:r>
                        <a:rPr lang="en-US" altLang="ja-JP" sz="1400" b="1" i="0" u="none" strike="noStrike" cap="none" spc="0" baseline="0">
                          <a:ln>
                            <a:noFill/>
                          </a:ln>
                          <a:solidFill>
                            <a:schemeClr val="bg1"/>
                          </a:solidFill>
                          <a:effectLst>
                            <a:outerShdw blurRad="38100" dist="38100" dir="2700000" algn="tl">
                              <a:srgbClr val="000000">
                                <a:alpha val="43137"/>
                              </a:srgbClr>
                            </a:outerShdw>
                          </a:effectLst>
                          <a:uFillTx/>
                          <a:latin typeface="+mn-lt"/>
                          <a:ea typeface="+mn-ea"/>
                          <a:cs typeface="+mn-cs"/>
                          <a:sym typeface="Arial"/>
                        </a:rPr>
                        <a:t>)</a:t>
                      </a:r>
                      <a:endParaRPr lang="ja-JP" altLang="en-US" sz="1400" b="1" i="0" u="none" strike="noStrike" cap="none" spc="0" baseline="0">
                        <a:ln>
                          <a:noFill/>
                        </a:ln>
                        <a:solidFill>
                          <a:schemeClr val="bg1"/>
                        </a:solidFill>
                        <a:effectLst>
                          <a:outerShdw blurRad="38100" dist="38100" dir="2700000" algn="tl">
                            <a:srgbClr val="000000">
                              <a:alpha val="43137"/>
                            </a:srgbClr>
                          </a:outerShdw>
                        </a:effectLst>
                        <a:uFillTx/>
                        <a:latin typeface="+mn-lt"/>
                        <a:ea typeface="+mn-ea"/>
                        <a:cs typeface="+mn-cs"/>
                        <a:sym typeface="Arial"/>
                      </a:endParaRPr>
                    </a:p>
                  </a:txBody>
                  <a:tcPr marL="72000" marR="36000" marT="36000" marB="36000" anchor="ctr">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ysDash"/>
                      <a:round/>
                      <a:headEnd type="none" w="med" len="med"/>
                      <a:tailEnd type="none" w="med" len="med"/>
                    </a:lnT>
                    <a:lnB w="12700" cap="flat" cmpd="sng" algn="ctr">
                      <a:solidFill>
                        <a:schemeClr val="bg1">
                          <a:lumMod val="50000"/>
                        </a:schemeClr>
                      </a:solidFill>
                      <a:prstDash val="sysDash"/>
                      <a:round/>
                      <a:headEnd type="none" w="med" len="med"/>
                      <a:tailEnd type="none" w="med" len="med"/>
                    </a:lnB>
                    <a:solidFill>
                      <a:srgbClr val="0099CC"/>
                    </a:solidFill>
                  </a:tcPr>
                </a:tc>
                <a:tc hMerge="1">
                  <a:txBody>
                    <a:bodyPr/>
                    <a:lstStyle/>
                    <a:p>
                      <a:endParaRPr kumimoji="1" lang="ja-JP" altLang="en-US"/>
                    </a:p>
                  </a:txBody>
                  <a:tcPr/>
                </a:tc>
                <a:extLst>
                  <a:ext uri="{0D108BD9-81ED-4DB2-BD59-A6C34878D82A}">
                    <a16:rowId xmlns:a16="http://schemas.microsoft.com/office/drawing/2014/main" val="10001"/>
                  </a:ext>
                </a:extLst>
              </a:tr>
              <a:tr h="235343">
                <a:tc vMerge="1">
                  <a:txBody>
                    <a:bodyPr/>
                    <a:lstStyle/>
                    <a:p>
                      <a:endParaRPr kumimoji="1" lang="ja-JP" altLang="en-US"/>
                    </a:p>
                  </a:txBody>
                  <a:tcPr/>
                </a:tc>
                <a:tc>
                  <a:txBody>
                    <a:bodyPr/>
                    <a:lstStyle/>
                    <a:p>
                      <a:endParaRPr kumimoji="1" lang="ja-JP" altLang="en-US" sz="1100"/>
                    </a:p>
                  </a:txBody>
                  <a:tcPr marT="36000" marB="36000">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ash"/>
                      <a:round/>
                      <a:headEnd type="none" w="med" len="med"/>
                      <a:tailEnd type="none" w="med" len="med"/>
                    </a:lnT>
                    <a:solidFill>
                      <a:schemeClr val="bg1"/>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b="1" i="0" u="none" strike="noStrike" cap="none" spc="0" baseline="0">
                          <a:ln>
                            <a:noFill/>
                          </a:ln>
                          <a:solidFill>
                            <a:schemeClr val="bg1"/>
                          </a:solidFill>
                          <a:effectLst>
                            <a:outerShdw blurRad="38100" dist="38100" dir="2700000" algn="tl">
                              <a:srgbClr val="000000">
                                <a:alpha val="43137"/>
                              </a:srgbClr>
                            </a:outerShdw>
                          </a:effectLst>
                          <a:uFillTx/>
                          <a:latin typeface="+mn-lt"/>
                          <a:ea typeface="+mn-ea"/>
                          <a:cs typeface="+mn-cs"/>
                          <a:sym typeface="Arial"/>
                        </a:rPr>
                        <a:t>高軌道密度</a:t>
                      </a:r>
                      <a:r>
                        <a:rPr lang="en-US" altLang="ja-JP" sz="1400" b="1" i="0" u="none" strike="noStrike" cap="none" spc="0" baseline="0">
                          <a:ln>
                            <a:noFill/>
                          </a:ln>
                          <a:solidFill>
                            <a:schemeClr val="bg1"/>
                          </a:solidFill>
                          <a:effectLst>
                            <a:outerShdw blurRad="38100" dist="38100" dir="2700000" algn="tl">
                              <a:srgbClr val="000000">
                                <a:alpha val="43137"/>
                              </a:srgbClr>
                            </a:outerShdw>
                          </a:effectLst>
                          <a:uFillTx/>
                          <a:latin typeface="+mn-lt"/>
                          <a:ea typeface="+mn-ea"/>
                          <a:cs typeface="+mn-cs"/>
                          <a:sym typeface="Arial"/>
                        </a:rPr>
                        <a:t>(</a:t>
                      </a:r>
                      <a:r>
                        <a:rPr lang="zh-TW" altLang="en-US" sz="1400" b="1" i="0" u="none" strike="noStrike" cap="none" spc="0" baseline="0">
                          <a:ln>
                            <a:noFill/>
                          </a:ln>
                          <a:solidFill>
                            <a:schemeClr val="bg1"/>
                          </a:solidFill>
                          <a:effectLst>
                            <a:outerShdw blurRad="38100" dist="38100" dir="2700000" algn="tl">
                              <a:srgbClr val="000000">
                                <a:alpha val="43137"/>
                              </a:srgbClr>
                            </a:outerShdw>
                          </a:effectLst>
                          <a:uFillTx/>
                          <a:latin typeface="+mn-lt"/>
                          <a:ea typeface="+mn-ea"/>
                          <a:cs typeface="+mn-cs"/>
                          <a:sym typeface="Arial"/>
                        </a:rPr>
                        <a:t>串擾消除技術</a:t>
                      </a:r>
                      <a:r>
                        <a:rPr lang="en-US" altLang="zh-TW" sz="1400" b="1" i="0" u="none" strike="noStrike" cap="none" spc="0" baseline="0">
                          <a:ln>
                            <a:noFill/>
                          </a:ln>
                          <a:solidFill>
                            <a:schemeClr val="bg1"/>
                          </a:solidFill>
                          <a:effectLst>
                            <a:outerShdw blurRad="38100" dist="38100" dir="2700000" algn="tl">
                              <a:srgbClr val="000000">
                                <a:alpha val="43137"/>
                              </a:srgbClr>
                            </a:outerShdw>
                          </a:effectLst>
                          <a:uFillTx/>
                          <a:latin typeface="+mn-lt"/>
                          <a:ea typeface="+mn-ea"/>
                          <a:cs typeface="+mn-cs"/>
                          <a:sym typeface="Arial"/>
                        </a:rPr>
                        <a:t>)</a:t>
                      </a:r>
                      <a:endParaRPr lang="ja-JP" altLang="en-US" sz="1400" b="1" i="0" u="none" strike="noStrike" cap="none" spc="0" baseline="0">
                        <a:ln>
                          <a:noFill/>
                        </a:ln>
                        <a:solidFill>
                          <a:schemeClr val="bg1"/>
                        </a:solidFill>
                        <a:effectLst>
                          <a:outerShdw blurRad="38100" dist="38100" dir="2700000" algn="tl">
                            <a:srgbClr val="000000">
                              <a:alpha val="43137"/>
                            </a:srgbClr>
                          </a:outerShdw>
                        </a:effectLst>
                        <a:uFillTx/>
                        <a:latin typeface="+mn-lt"/>
                        <a:ea typeface="+mn-ea"/>
                        <a:cs typeface="+mn-cs"/>
                        <a:sym typeface="Arial"/>
                      </a:endParaRPr>
                    </a:p>
                  </a:txBody>
                  <a:tcPr marL="72000" marR="36000" marT="36000" marB="36000">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ysDash"/>
                      <a:round/>
                      <a:headEnd type="none" w="med" len="med"/>
                      <a:tailEnd type="none" w="med" len="med"/>
                    </a:lnT>
                    <a:solidFill>
                      <a:srgbClr val="38C3E4"/>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92238">
                <a:tc>
                  <a:txBody>
                    <a:bodyPr/>
                    <a:lstStyle/>
                    <a:p>
                      <a:pPr marL="0" marR="0" indent="0" algn="l" defTabSz="914400" rtl="0" fontAlgn="auto" latinLnBrk="0" hangingPunct="0">
                        <a:lnSpc>
                          <a:spcPct val="100000"/>
                        </a:lnSpc>
                        <a:spcBef>
                          <a:spcPts val="0"/>
                        </a:spcBef>
                        <a:spcAft>
                          <a:spcPts val="0"/>
                        </a:spcAft>
                        <a:buClrTx/>
                        <a:buSzTx/>
                        <a:buFontTx/>
                        <a:buNone/>
                        <a:tabLst/>
                      </a:pPr>
                      <a:r>
                        <a:rPr kumimoji="0" lang="zh-TW" altLang="en-US" sz="1600" b="1" i="0" u="none" strike="noStrike" cap="none" spc="0" normalizeH="0" baseline="0">
                          <a:ln>
                            <a:noFill/>
                          </a:ln>
                          <a:solidFill>
                            <a:schemeClr val="tx1"/>
                          </a:solidFill>
                          <a:effectLst/>
                          <a:uFillTx/>
                          <a:latin typeface="+mj-lt"/>
                          <a:ea typeface="微軟正黑體" panose="020B0604030504040204" pitchFamily="34" charset="-120"/>
                          <a:sym typeface="Calibri"/>
                        </a:rPr>
                        <a:t>基本規格</a:t>
                      </a:r>
                      <a:endParaRPr kumimoji="0" lang="ja-JP" altLang="en-US" sz="1600" b="1" i="0" u="none" strike="noStrike" cap="none" spc="0" normalizeH="0" baseline="0">
                        <a:ln>
                          <a:noFill/>
                        </a:ln>
                        <a:solidFill>
                          <a:schemeClr val="tx1"/>
                        </a:solidFill>
                        <a:effectLst/>
                        <a:uFillTx/>
                        <a:latin typeface="+mj-lt"/>
                        <a:ea typeface="微軟正黑體" panose="020B0604030504040204" pitchFamily="34" charset="-120"/>
                        <a:sym typeface="Calibri"/>
                      </a:endParaRPr>
                    </a:p>
                  </a:txBody>
                  <a:tcPr marT="36000" marB="36000" anchor="ctr">
                    <a:solidFill>
                      <a:schemeClr val="bg1">
                        <a:lumMod val="95000"/>
                      </a:schemeClr>
                    </a:solidFill>
                  </a:tcPr>
                </a:tc>
                <a:tc gridSpan="4">
                  <a:txBody>
                    <a:bodyPr/>
                    <a:lstStyle/>
                    <a:p>
                      <a:pPr algn="l"/>
                      <a:r>
                        <a:rPr lang="zh-TW" altLang="en-US" sz="1400" b="1" i="0" u="none" strike="noStrike" cap="none" spc="0" baseline="0">
                          <a:ln>
                            <a:noFill/>
                          </a:ln>
                          <a:solidFill>
                            <a:schemeClr val="tx1"/>
                          </a:solidFill>
                          <a:uFillTx/>
                          <a:latin typeface="+mn-lt"/>
                          <a:ea typeface="+mn-ea"/>
                          <a:cs typeface="+mn-cs"/>
                          <a:sym typeface="Arial"/>
                        </a:rPr>
                        <a:t>雙面碟片</a:t>
                      </a:r>
                      <a:r>
                        <a:rPr lang="en-US" altLang="zh-TW" sz="1400" b="1" i="0" u="none" strike="noStrike" cap="none" spc="0" baseline="0">
                          <a:ln>
                            <a:noFill/>
                          </a:ln>
                          <a:solidFill>
                            <a:schemeClr val="tx1"/>
                          </a:solidFill>
                          <a:uFillTx/>
                          <a:latin typeface="+mn-lt"/>
                          <a:ea typeface="+mn-ea"/>
                          <a:cs typeface="+mn-cs"/>
                          <a:sym typeface="Arial"/>
                        </a:rPr>
                        <a:t>(</a:t>
                      </a:r>
                      <a:r>
                        <a:rPr lang="zh-TW" altLang="en-US" sz="1400" b="1" i="0" u="none" strike="noStrike" cap="none" spc="0" baseline="0">
                          <a:ln>
                            <a:noFill/>
                          </a:ln>
                          <a:solidFill>
                            <a:schemeClr val="tx1"/>
                          </a:solidFill>
                          <a:uFillTx/>
                          <a:latin typeface="+mn-lt"/>
                          <a:ea typeface="+mn-ea"/>
                          <a:cs typeface="+mn-cs"/>
                          <a:sym typeface="Arial"/>
                        </a:rPr>
                        <a:t>單面三層</a:t>
                      </a:r>
                      <a:r>
                        <a:rPr lang="en-US" altLang="zh-TW" sz="1400" b="1" i="0" u="none" strike="noStrike" cap="none" spc="0" baseline="0">
                          <a:ln>
                            <a:noFill/>
                          </a:ln>
                          <a:solidFill>
                            <a:schemeClr val="tx1"/>
                          </a:solidFill>
                          <a:uFillTx/>
                          <a:latin typeface="+mn-lt"/>
                          <a:ea typeface="+mn-ea"/>
                          <a:cs typeface="+mn-cs"/>
                          <a:sym typeface="Arial"/>
                        </a:rPr>
                        <a:t>)</a:t>
                      </a:r>
                      <a:r>
                        <a:rPr lang="zh-TW" altLang="en-US" sz="1400" b="1" i="0" u="none" strike="noStrike" cap="none" spc="0" baseline="0">
                          <a:ln>
                            <a:noFill/>
                          </a:ln>
                          <a:solidFill>
                            <a:schemeClr val="tx1"/>
                          </a:solidFill>
                          <a:uFillTx/>
                          <a:latin typeface="+mn-lt"/>
                          <a:ea typeface="+mn-ea"/>
                          <a:cs typeface="+mn-cs"/>
                          <a:sym typeface="Arial"/>
                        </a:rPr>
                        <a:t>規格</a:t>
                      </a:r>
                      <a:endParaRPr lang="en-US" altLang="ja-JP" sz="1400" b="1" i="0" u="none" strike="noStrike" cap="none" spc="0" baseline="0">
                        <a:ln>
                          <a:noFill/>
                        </a:ln>
                        <a:solidFill>
                          <a:schemeClr val="tx1"/>
                        </a:solidFill>
                        <a:uFillTx/>
                        <a:latin typeface="+mn-lt"/>
                        <a:ea typeface="+mn-ea"/>
                        <a:cs typeface="+mn-cs"/>
                        <a:sym typeface="Arial"/>
                      </a:endParaRPr>
                    </a:p>
                    <a:p>
                      <a:pPr algn="l"/>
                      <a:r>
                        <a:rPr lang="el-GR" altLang="ja-JP" sz="1400" b="1" i="0" u="none" strike="noStrike" cap="none" spc="0" baseline="0">
                          <a:ln>
                            <a:noFill/>
                          </a:ln>
                          <a:solidFill>
                            <a:schemeClr val="tx1"/>
                          </a:solidFill>
                          <a:uFillTx/>
                          <a:latin typeface="+mn-lt"/>
                          <a:ea typeface="+mn-ea"/>
                          <a:cs typeface="+mn-cs"/>
                          <a:sym typeface="Arial"/>
                        </a:rPr>
                        <a:t>λ</a:t>
                      </a:r>
                      <a:r>
                        <a:rPr lang="en-US" altLang="ja-JP" sz="1400" b="1" i="0" u="none" strike="noStrike" cap="none" spc="0" baseline="0">
                          <a:ln>
                            <a:noFill/>
                          </a:ln>
                          <a:solidFill>
                            <a:schemeClr val="tx1"/>
                          </a:solidFill>
                          <a:uFillTx/>
                          <a:latin typeface="+mn-lt"/>
                          <a:ea typeface="+mn-ea"/>
                          <a:cs typeface="+mn-cs"/>
                          <a:sym typeface="Arial"/>
                        </a:rPr>
                        <a:t>=405nm, NA=0.85, Layer Structure: 3 layer/side</a:t>
                      </a:r>
                      <a:endParaRPr lang="ja-JP" altLang="en-US" sz="1400" b="1" i="0" u="none" strike="noStrike" cap="none" spc="0" baseline="0">
                        <a:ln>
                          <a:noFill/>
                        </a:ln>
                        <a:solidFill>
                          <a:schemeClr val="tx1"/>
                        </a:solidFill>
                        <a:uFillTx/>
                        <a:latin typeface="+mn-lt"/>
                        <a:ea typeface="+mn-ea"/>
                        <a:cs typeface="+mn-cs"/>
                        <a:sym typeface="Arial"/>
                      </a:endParaRPr>
                    </a:p>
                  </a:txBody>
                  <a:tcPr marL="72000" marR="36000" marT="36000" marB="36000" anchor="ctr">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2081244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圓角 1">
            <a:extLst>
              <a:ext uri="{FF2B5EF4-FFF2-40B4-BE49-F238E27FC236}">
                <a16:creationId xmlns:a16="http://schemas.microsoft.com/office/drawing/2014/main" id="{8326EBC7-A217-4590-9C4F-9E36BA411E50}"/>
              </a:ext>
            </a:extLst>
          </p:cNvPr>
          <p:cNvSpPr/>
          <p:nvPr/>
        </p:nvSpPr>
        <p:spPr>
          <a:xfrm>
            <a:off x="7495158" y="1596937"/>
            <a:ext cx="1255570" cy="1881570"/>
          </a:xfrm>
          <a:prstGeom prst="roundRect">
            <a:avLst/>
          </a:prstGeom>
          <a:noFill/>
          <a:ln w="381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400" b="0" i="0" u="none" strike="noStrike" cap="none" spc="0" normalizeH="0" baseline="0">
              <a:ln>
                <a:noFill/>
              </a:ln>
              <a:solidFill>
                <a:srgbClr val="000000"/>
              </a:solidFill>
              <a:effectLst/>
              <a:uFillTx/>
              <a:latin typeface="Calibri"/>
              <a:ea typeface="Calibri"/>
              <a:cs typeface="Calibri"/>
              <a:sym typeface="Calibri"/>
            </a:endParaRPr>
          </a:p>
        </p:txBody>
      </p:sp>
      <p:sp>
        <p:nvSpPr>
          <p:cNvPr id="43" name="展演劇本 [本頁非直播投影片]">
            <a:extLst>
              <a:ext uri="{FF2B5EF4-FFF2-40B4-BE49-F238E27FC236}">
                <a16:creationId xmlns:a16="http://schemas.microsoft.com/office/drawing/2014/main" id="{CFC26DF9-52D8-4757-8A61-462AB90FBE9D}"/>
              </a:ext>
            </a:extLst>
          </p:cNvPr>
          <p:cNvSpPr txBox="1">
            <a:spLocks/>
          </p:cNvSpPr>
          <p:nvPr/>
        </p:nvSpPr>
        <p:spPr>
          <a:xfrm>
            <a:off x="230242" y="0"/>
            <a:ext cx="8683516" cy="74022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l"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微軟正黑體" panose="020B0604030504040204" pitchFamily="34" charset="-120"/>
                <a:ea typeface="微軟正黑體" panose="020B0604030504040204" pitchFamily="34" charset="-120"/>
                <a:cs typeface="+mj-cs"/>
                <a:sym typeface="Arial"/>
              </a:defRPr>
            </a:lvl1pPr>
            <a:lvl2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5pPr>
            <a:lvl6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6pPr>
            <a:lvl7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7pPr>
            <a:lvl8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8pPr>
            <a:lvl9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9pPr>
          </a:lstStyle>
          <a:p>
            <a:pPr algn="ctr" hangingPunct="1"/>
            <a:r>
              <a:rPr lang="zh-TW" altLang="en-US">
                <a:latin typeface="+mj-lt"/>
              </a:rPr>
              <a:t>大容量集成式卡匣</a:t>
            </a:r>
            <a:endParaRPr lang="en-US" altLang="zh-TW">
              <a:latin typeface="+mj-lt"/>
            </a:endParaRPr>
          </a:p>
        </p:txBody>
      </p:sp>
      <p:sp>
        <p:nvSpPr>
          <p:cNvPr id="11" name="フリーフォーム 44">
            <a:extLst>
              <a:ext uri="{FF2B5EF4-FFF2-40B4-BE49-F238E27FC236}">
                <a16:creationId xmlns:a16="http://schemas.microsoft.com/office/drawing/2014/main" id="{AA507E02-C4DA-45C7-A06B-6636AE906A6B}"/>
              </a:ext>
            </a:extLst>
          </p:cNvPr>
          <p:cNvSpPr/>
          <p:nvPr/>
        </p:nvSpPr>
        <p:spPr>
          <a:xfrm>
            <a:off x="4517375" y="1609337"/>
            <a:ext cx="2015810" cy="2011492"/>
          </a:xfrm>
          <a:custGeom>
            <a:avLst/>
            <a:gdLst>
              <a:gd name="connsiteX0" fmla="*/ 0 w 2324100"/>
              <a:gd name="connsiteY0" fmla="*/ 790575 h 2543175"/>
              <a:gd name="connsiteX1" fmla="*/ 2324100 w 2324100"/>
              <a:gd name="connsiteY1" fmla="*/ 0 h 2543175"/>
              <a:gd name="connsiteX2" fmla="*/ 2324100 w 2324100"/>
              <a:gd name="connsiteY2" fmla="*/ 2381250 h 2543175"/>
              <a:gd name="connsiteX3" fmla="*/ 2190750 w 2324100"/>
              <a:gd name="connsiteY3" fmla="*/ 2543175 h 2543175"/>
              <a:gd name="connsiteX4" fmla="*/ 1981200 w 2324100"/>
              <a:gd name="connsiteY4" fmla="*/ 2543175 h 2543175"/>
              <a:gd name="connsiteX5" fmla="*/ 19050 w 2324100"/>
              <a:gd name="connsiteY5" fmla="*/ 1047750 h 2543175"/>
              <a:gd name="connsiteX6" fmla="*/ 0 w 2324100"/>
              <a:gd name="connsiteY6" fmla="*/ 790575 h 2543175"/>
              <a:gd name="connsiteX0" fmla="*/ 0 w 2324100"/>
              <a:gd name="connsiteY0" fmla="*/ 752475 h 2543175"/>
              <a:gd name="connsiteX1" fmla="*/ 2324100 w 2324100"/>
              <a:gd name="connsiteY1" fmla="*/ 0 h 2543175"/>
              <a:gd name="connsiteX2" fmla="*/ 2324100 w 2324100"/>
              <a:gd name="connsiteY2" fmla="*/ 2381250 h 2543175"/>
              <a:gd name="connsiteX3" fmla="*/ 2190750 w 2324100"/>
              <a:gd name="connsiteY3" fmla="*/ 2543175 h 2543175"/>
              <a:gd name="connsiteX4" fmla="*/ 1981200 w 2324100"/>
              <a:gd name="connsiteY4" fmla="*/ 2543175 h 2543175"/>
              <a:gd name="connsiteX5" fmla="*/ 19050 w 2324100"/>
              <a:gd name="connsiteY5" fmla="*/ 1047750 h 2543175"/>
              <a:gd name="connsiteX6" fmla="*/ 0 w 2324100"/>
              <a:gd name="connsiteY6" fmla="*/ 752475 h 2543175"/>
              <a:gd name="connsiteX0" fmla="*/ 0 w 2324100"/>
              <a:gd name="connsiteY0" fmla="*/ 752475 h 2543175"/>
              <a:gd name="connsiteX1" fmla="*/ 2324100 w 2324100"/>
              <a:gd name="connsiteY1" fmla="*/ 0 h 2543175"/>
              <a:gd name="connsiteX2" fmla="*/ 2324100 w 2324100"/>
              <a:gd name="connsiteY2" fmla="*/ 2381250 h 2543175"/>
              <a:gd name="connsiteX3" fmla="*/ 2190750 w 2324100"/>
              <a:gd name="connsiteY3" fmla="*/ 2543175 h 2543175"/>
              <a:gd name="connsiteX4" fmla="*/ 1981200 w 2324100"/>
              <a:gd name="connsiteY4" fmla="*/ 2543175 h 2543175"/>
              <a:gd name="connsiteX5" fmla="*/ 36293 w 2324100"/>
              <a:gd name="connsiteY5" fmla="*/ 1763351 h 2543175"/>
              <a:gd name="connsiteX6" fmla="*/ 0 w 2324100"/>
              <a:gd name="connsiteY6" fmla="*/ 752475 h 2543175"/>
              <a:gd name="connsiteX0" fmla="*/ 0 w 2324100"/>
              <a:gd name="connsiteY0" fmla="*/ 752475 h 2543175"/>
              <a:gd name="connsiteX1" fmla="*/ 2324100 w 2324100"/>
              <a:gd name="connsiteY1" fmla="*/ 0 h 2543175"/>
              <a:gd name="connsiteX2" fmla="*/ 2324100 w 2324100"/>
              <a:gd name="connsiteY2" fmla="*/ 2381250 h 2543175"/>
              <a:gd name="connsiteX3" fmla="*/ 2190750 w 2324100"/>
              <a:gd name="connsiteY3" fmla="*/ 2543175 h 2543175"/>
              <a:gd name="connsiteX4" fmla="*/ 2007064 w 2324100"/>
              <a:gd name="connsiteY4" fmla="*/ 2474202 h 2543175"/>
              <a:gd name="connsiteX5" fmla="*/ 36293 w 2324100"/>
              <a:gd name="connsiteY5" fmla="*/ 1763351 h 2543175"/>
              <a:gd name="connsiteX6" fmla="*/ 0 w 2324100"/>
              <a:gd name="connsiteY6" fmla="*/ 752475 h 2543175"/>
              <a:gd name="connsiteX0" fmla="*/ 0 w 2375830"/>
              <a:gd name="connsiteY0" fmla="*/ 942152 h 2543175"/>
              <a:gd name="connsiteX1" fmla="*/ 2375830 w 2375830"/>
              <a:gd name="connsiteY1" fmla="*/ 0 h 2543175"/>
              <a:gd name="connsiteX2" fmla="*/ 2375830 w 2375830"/>
              <a:gd name="connsiteY2" fmla="*/ 2381250 h 2543175"/>
              <a:gd name="connsiteX3" fmla="*/ 2242480 w 2375830"/>
              <a:gd name="connsiteY3" fmla="*/ 2543175 h 2543175"/>
              <a:gd name="connsiteX4" fmla="*/ 2058794 w 2375830"/>
              <a:gd name="connsiteY4" fmla="*/ 2474202 h 2543175"/>
              <a:gd name="connsiteX5" fmla="*/ 88023 w 2375830"/>
              <a:gd name="connsiteY5" fmla="*/ 1763351 h 2543175"/>
              <a:gd name="connsiteX6" fmla="*/ 0 w 2375830"/>
              <a:gd name="connsiteY6" fmla="*/ 942152 h 2543175"/>
              <a:gd name="connsiteX0" fmla="*/ 0 w 2375830"/>
              <a:gd name="connsiteY0" fmla="*/ 968017 h 2543175"/>
              <a:gd name="connsiteX1" fmla="*/ 2375830 w 2375830"/>
              <a:gd name="connsiteY1" fmla="*/ 0 h 2543175"/>
              <a:gd name="connsiteX2" fmla="*/ 2375830 w 2375830"/>
              <a:gd name="connsiteY2" fmla="*/ 2381250 h 2543175"/>
              <a:gd name="connsiteX3" fmla="*/ 2242480 w 2375830"/>
              <a:gd name="connsiteY3" fmla="*/ 2543175 h 2543175"/>
              <a:gd name="connsiteX4" fmla="*/ 2058794 w 2375830"/>
              <a:gd name="connsiteY4" fmla="*/ 2474202 h 2543175"/>
              <a:gd name="connsiteX5" fmla="*/ 88023 w 2375830"/>
              <a:gd name="connsiteY5" fmla="*/ 1763351 h 2543175"/>
              <a:gd name="connsiteX6" fmla="*/ 0 w 2375830"/>
              <a:gd name="connsiteY6" fmla="*/ 968017 h 2543175"/>
              <a:gd name="connsiteX0" fmla="*/ 0 w 2375830"/>
              <a:gd name="connsiteY0" fmla="*/ 795583 h 2370741"/>
              <a:gd name="connsiteX1" fmla="*/ 1841286 w 2375830"/>
              <a:gd name="connsiteY1" fmla="*/ 0 h 2370741"/>
              <a:gd name="connsiteX2" fmla="*/ 2375830 w 2375830"/>
              <a:gd name="connsiteY2" fmla="*/ 2208816 h 2370741"/>
              <a:gd name="connsiteX3" fmla="*/ 2242480 w 2375830"/>
              <a:gd name="connsiteY3" fmla="*/ 2370741 h 2370741"/>
              <a:gd name="connsiteX4" fmla="*/ 2058794 w 2375830"/>
              <a:gd name="connsiteY4" fmla="*/ 2301768 h 2370741"/>
              <a:gd name="connsiteX5" fmla="*/ 88023 w 2375830"/>
              <a:gd name="connsiteY5" fmla="*/ 1590917 h 2370741"/>
              <a:gd name="connsiteX6" fmla="*/ 0 w 2375830"/>
              <a:gd name="connsiteY6" fmla="*/ 795583 h 237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5830" h="2370741">
                <a:moveTo>
                  <a:pt x="0" y="795583"/>
                </a:moveTo>
                <a:lnTo>
                  <a:pt x="1841286" y="0"/>
                </a:lnTo>
                <a:lnTo>
                  <a:pt x="2375830" y="2208816"/>
                </a:lnTo>
                <a:lnTo>
                  <a:pt x="2242480" y="2370741"/>
                </a:lnTo>
                <a:lnTo>
                  <a:pt x="2058794" y="2301768"/>
                </a:lnTo>
                <a:lnTo>
                  <a:pt x="88023" y="1590917"/>
                </a:lnTo>
                <a:lnTo>
                  <a:pt x="0" y="795583"/>
                </a:lnTo>
                <a:close/>
              </a:path>
            </a:pathLst>
          </a:custGeom>
          <a:gradFill flip="none" rotWithShape="1">
            <a:gsLst>
              <a:gs pos="0">
                <a:srgbClr val="6DCCFB"/>
              </a:gs>
              <a:gs pos="100000">
                <a:srgbClr val="4F81BD">
                  <a:tint val="23500"/>
                  <a:satMod val="160000"/>
                  <a:alpha val="0"/>
                </a:srgbClr>
              </a:gs>
            </a:gsLst>
            <a:lin ang="10800000" scaled="1"/>
            <a:tileRect/>
          </a:gra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pic>
        <p:nvPicPr>
          <p:cNvPr id="12" name="Picture 6">
            <a:extLst>
              <a:ext uri="{FF2B5EF4-FFF2-40B4-BE49-F238E27FC236}">
                <a16:creationId xmlns:a16="http://schemas.microsoft.com/office/drawing/2014/main" id="{4F2A07BB-1A17-4413-BA19-EA436D4C022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5848908" y="2836381"/>
            <a:ext cx="1219344" cy="814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28">
            <a:extLst>
              <a:ext uri="{FF2B5EF4-FFF2-40B4-BE49-F238E27FC236}">
                <a16:creationId xmlns:a16="http://schemas.microsoft.com/office/drawing/2014/main" id="{5A4F69E6-5302-41A5-A172-4E18AD679D8E}"/>
              </a:ext>
            </a:extLst>
          </p:cNvPr>
          <p:cNvSpPr txBox="1"/>
          <p:nvPr/>
        </p:nvSpPr>
        <p:spPr>
          <a:xfrm>
            <a:off x="6993349" y="1072169"/>
            <a:ext cx="1731058" cy="307777"/>
          </a:xfrm>
          <a:prstGeom prst="rect">
            <a:avLst/>
          </a:prstGeom>
          <a:noFill/>
        </p:spPr>
        <p:txBody>
          <a:bodyPr wrap="square" rtlCol="0">
            <a:spAutoFit/>
          </a:bodyPr>
          <a:lstStyle/>
          <a:p>
            <a:pPr defTabSz="685800" fontAlgn="base" hangingPunct="1">
              <a:spcBef>
                <a:spcPct val="0"/>
              </a:spcBef>
              <a:spcAft>
                <a:spcPct val="0"/>
              </a:spcAft>
            </a:pPr>
            <a:r>
              <a:rPr kumimoji="1" lang="zh-TW" altLang="en-US" b="1" kern="120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上蓋</a:t>
            </a:r>
            <a:endParaRPr kumimoji="1" lang="ja-JP" altLang="en-US" b="1" kern="1200">
              <a:solidFill>
                <a:prstClr val="black"/>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4" name="テキスト ボックス 29">
            <a:extLst>
              <a:ext uri="{FF2B5EF4-FFF2-40B4-BE49-F238E27FC236}">
                <a16:creationId xmlns:a16="http://schemas.microsoft.com/office/drawing/2014/main" id="{C00D6691-971C-4EC1-AD25-E94DE7E891C3}"/>
              </a:ext>
            </a:extLst>
          </p:cNvPr>
          <p:cNvSpPr txBox="1"/>
          <p:nvPr/>
        </p:nvSpPr>
        <p:spPr>
          <a:xfrm>
            <a:off x="6972243" y="3411032"/>
            <a:ext cx="1072315" cy="307777"/>
          </a:xfrm>
          <a:prstGeom prst="rect">
            <a:avLst/>
          </a:prstGeom>
          <a:noFill/>
        </p:spPr>
        <p:txBody>
          <a:bodyPr wrap="square" rtlCol="0">
            <a:spAutoFit/>
          </a:bodyPr>
          <a:lstStyle/>
          <a:p>
            <a:pPr defTabSz="685800" fontAlgn="base" hangingPunct="1">
              <a:spcBef>
                <a:spcPct val="0"/>
              </a:spcBef>
              <a:spcAft>
                <a:spcPct val="0"/>
              </a:spcAft>
            </a:pPr>
            <a:r>
              <a:rPr kumimoji="1" lang="zh-TW" altLang="en-US" b="1" kern="120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下蓋</a:t>
            </a:r>
            <a:endParaRPr kumimoji="1" lang="ja-JP" altLang="en-US" b="1" kern="1200">
              <a:solidFill>
                <a:prstClr val="black"/>
              </a:solidFill>
              <a:latin typeface="微軟正黑體" panose="020B0604030504040204" pitchFamily="34" charset="-120"/>
              <a:ea typeface="微軟正黑體" panose="020B0604030504040204" pitchFamily="34" charset="-120"/>
              <a:cs typeface="Arial" panose="020B0604020202020204" pitchFamily="34" charset="0"/>
            </a:endParaRPr>
          </a:p>
        </p:txBody>
      </p:sp>
      <p:pic>
        <p:nvPicPr>
          <p:cNvPr id="15" name="図 48">
            <a:extLst>
              <a:ext uri="{FF2B5EF4-FFF2-40B4-BE49-F238E27FC236}">
                <a16:creationId xmlns:a16="http://schemas.microsoft.com/office/drawing/2014/main" id="{64BBDDAE-0396-4A01-87D4-06CF046F8A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72738" y="2845492"/>
            <a:ext cx="1079352" cy="602221"/>
          </a:xfrm>
          <a:prstGeom prst="rect">
            <a:avLst/>
          </a:prstGeom>
        </p:spPr>
      </p:pic>
      <p:pic>
        <p:nvPicPr>
          <p:cNvPr id="16" name="図 13">
            <a:extLst>
              <a:ext uri="{FF2B5EF4-FFF2-40B4-BE49-F238E27FC236}">
                <a16:creationId xmlns:a16="http://schemas.microsoft.com/office/drawing/2014/main" id="{7A5D72C8-3885-478F-ADAF-71662FBFB2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8901" y="2628593"/>
            <a:ext cx="1079352" cy="602221"/>
          </a:xfrm>
          <a:prstGeom prst="rect">
            <a:avLst/>
          </a:prstGeom>
        </p:spPr>
      </p:pic>
      <p:pic>
        <p:nvPicPr>
          <p:cNvPr id="17" name="図 13">
            <a:extLst>
              <a:ext uri="{FF2B5EF4-FFF2-40B4-BE49-F238E27FC236}">
                <a16:creationId xmlns:a16="http://schemas.microsoft.com/office/drawing/2014/main" id="{E1DC41C7-F6E4-44FD-ABBC-5E933B8213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8901" y="2567496"/>
            <a:ext cx="1079352" cy="602221"/>
          </a:xfrm>
          <a:prstGeom prst="rect">
            <a:avLst/>
          </a:prstGeom>
        </p:spPr>
      </p:pic>
      <p:pic>
        <p:nvPicPr>
          <p:cNvPr id="18" name="図 13">
            <a:extLst>
              <a:ext uri="{FF2B5EF4-FFF2-40B4-BE49-F238E27FC236}">
                <a16:creationId xmlns:a16="http://schemas.microsoft.com/office/drawing/2014/main" id="{D451EC8E-6695-423B-BF03-25B433D0E5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8901" y="2506400"/>
            <a:ext cx="1079352" cy="602221"/>
          </a:xfrm>
          <a:prstGeom prst="rect">
            <a:avLst/>
          </a:prstGeom>
        </p:spPr>
      </p:pic>
      <p:pic>
        <p:nvPicPr>
          <p:cNvPr id="19" name="図 13">
            <a:extLst>
              <a:ext uri="{FF2B5EF4-FFF2-40B4-BE49-F238E27FC236}">
                <a16:creationId xmlns:a16="http://schemas.microsoft.com/office/drawing/2014/main" id="{5E8502B2-8922-4E89-9DBB-D5BD2DC61B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8901" y="2445304"/>
            <a:ext cx="1079352" cy="602221"/>
          </a:xfrm>
          <a:prstGeom prst="rect">
            <a:avLst/>
          </a:prstGeom>
        </p:spPr>
      </p:pic>
      <p:pic>
        <p:nvPicPr>
          <p:cNvPr id="20" name="図 13">
            <a:extLst>
              <a:ext uri="{FF2B5EF4-FFF2-40B4-BE49-F238E27FC236}">
                <a16:creationId xmlns:a16="http://schemas.microsoft.com/office/drawing/2014/main" id="{54C15C52-980A-454F-A855-E20EF04C58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8901" y="2384207"/>
            <a:ext cx="1079352" cy="602221"/>
          </a:xfrm>
          <a:prstGeom prst="rect">
            <a:avLst/>
          </a:prstGeom>
        </p:spPr>
      </p:pic>
      <p:pic>
        <p:nvPicPr>
          <p:cNvPr id="21" name="図 54">
            <a:extLst>
              <a:ext uri="{FF2B5EF4-FFF2-40B4-BE49-F238E27FC236}">
                <a16:creationId xmlns:a16="http://schemas.microsoft.com/office/drawing/2014/main" id="{9A1FF710-6841-44B7-8CC4-0C77A804D3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8901" y="2323111"/>
            <a:ext cx="1079352" cy="602221"/>
          </a:xfrm>
          <a:prstGeom prst="rect">
            <a:avLst/>
          </a:prstGeom>
        </p:spPr>
      </p:pic>
      <p:pic>
        <p:nvPicPr>
          <p:cNvPr id="22" name="図 13">
            <a:extLst>
              <a:ext uri="{FF2B5EF4-FFF2-40B4-BE49-F238E27FC236}">
                <a16:creationId xmlns:a16="http://schemas.microsoft.com/office/drawing/2014/main" id="{A05EB49D-3C88-4DF3-ABA7-151102622A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8901" y="2262015"/>
            <a:ext cx="1079352" cy="602221"/>
          </a:xfrm>
          <a:prstGeom prst="rect">
            <a:avLst/>
          </a:prstGeom>
        </p:spPr>
      </p:pic>
      <p:pic>
        <p:nvPicPr>
          <p:cNvPr id="23" name="図 13">
            <a:extLst>
              <a:ext uri="{FF2B5EF4-FFF2-40B4-BE49-F238E27FC236}">
                <a16:creationId xmlns:a16="http://schemas.microsoft.com/office/drawing/2014/main" id="{CF2CB0ED-C086-4C34-B55D-9858EDF89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8901" y="2200918"/>
            <a:ext cx="1079352" cy="602221"/>
          </a:xfrm>
          <a:prstGeom prst="rect">
            <a:avLst/>
          </a:prstGeom>
        </p:spPr>
      </p:pic>
      <p:pic>
        <p:nvPicPr>
          <p:cNvPr id="24" name="図 13">
            <a:extLst>
              <a:ext uri="{FF2B5EF4-FFF2-40B4-BE49-F238E27FC236}">
                <a16:creationId xmlns:a16="http://schemas.microsoft.com/office/drawing/2014/main" id="{E5D858E1-E8DC-4805-A539-617F8C571D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8901" y="2139822"/>
            <a:ext cx="1079352" cy="602221"/>
          </a:xfrm>
          <a:prstGeom prst="rect">
            <a:avLst/>
          </a:prstGeom>
        </p:spPr>
      </p:pic>
      <p:pic>
        <p:nvPicPr>
          <p:cNvPr id="25" name="図 13">
            <a:extLst>
              <a:ext uri="{FF2B5EF4-FFF2-40B4-BE49-F238E27FC236}">
                <a16:creationId xmlns:a16="http://schemas.microsoft.com/office/drawing/2014/main" id="{E628CD1F-7EFE-4BA9-8ABA-5FF08E707E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8901" y="2078725"/>
            <a:ext cx="1079352" cy="602221"/>
          </a:xfrm>
          <a:prstGeom prst="rect">
            <a:avLst/>
          </a:prstGeom>
        </p:spPr>
      </p:pic>
      <p:pic>
        <p:nvPicPr>
          <p:cNvPr id="26" name="図 13">
            <a:extLst>
              <a:ext uri="{FF2B5EF4-FFF2-40B4-BE49-F238E27FC236}">
                <a16:creationId xmlns:a16="http://schemas.microsoft.com/office/drawing/2014/main" id="{5BE4AD57-07E6-4079-A997-FB712473AF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8901" y="2017629"/>
            <a:ext cx="1079352" cy="602221"/>
          </a:xfrm>
          <a:prstGeom prst="rect">
            <a:avLst/>
          </a:prstGeom>
        </p:spPr>
      </p:pic>
      <p:pic>
        <p:nvPicPr>
          <p:cNvPr id="27" name="Picture 8">
            <a:extLst>
              <a:ext uri="{FF2B5EF4-FFF2-40B4-BE49-F238E27FC236}">
                <a16:creationId xmlns:a16="http://schemas.microsoft.com/office/drawing/2014/main" id="{787A2346-0917-428C-AC49-D849C70685D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743462" y="1453332"/>
            <a:ext cx="1646703" cy="903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フリーフォーム 67">
            <a:extLst>
              <a:ext uri="{FF2B5EF4-FFF2-40B4-BE49-F238E27FC236}">
                <a16:creationId xmlns:a16="http://schemas.microsoft.com/office/drawing/2014/main" id="{291E4A7A-1E02-450A-BF9D-64806723A068}"/>
              </a:ext>
            </a:extLst>
          </p:cNvPr>
          <p:cNvSpPr/>
          <p:nvPr/>
        </p:nvSpPr>
        <p:spPr>
          <a:xfrm>
            <a:off x="4577437" y="1747207"/>
            <a:ext cx="1166031" cy="515803"/>
          </a:xfrm>
          <a:custGeom>
            <a:avLst/>
            <a:gdLst>
              <a:gd name="connsiteX0" fmla="*/ 1600200 w 1600200"/>
              <a:gd name="connsiteY0" fmla="*/ 0 h 523875"/>
              <a:gd name="connsiteX1" fmla="*/ 0 w 1600200"/>
              <a:gd name="connsiteY1" fmla="*/ 523875 h 523875"/>
            </a:gdLst>
            <a:ahLst/>
            <a:cxnLst>
              <a:cxn ang="0">
                <a:pos x="connsiteX0" y="connsiteY0"/>
              </a:cxn>
              <a:cxn ang="0">
                <a:pos x="connsiteX1" y="connsiteY1"/>
              </a:cxn>
            </a:cxnLst>
            <a:rect l="l" t="t" r="r" b="b"/>
            <a:pathLst>
              <a:path w="1600200" h="523875">
                <a:moveTo>
                  <a:pt x="1600200" y="0"/>
                </a:moveTo>
                <a:lnTo>
                  <a:pt x="0" y="523875"/>
                </a:lnTo>
              </a:path>
            </a:pathLst>
          </a:custGeom>
          <a:noFill/>
          <a:ln w="19050" cap="flat" cmpd="sng" algn="ctr">
            <a:solidFill>
              <a:srgbClr val="6DCCFB"/>
            </a:solidFill>
            <a:prstDash val="sysDot"/>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29" name="フリーフォーム 68">
            <a:extLst>
              <a:ext uri="{FF2B5EF4-FFF2-40B4-BE49-F238E27FC236}">
                <a16:creationId xmlns:a16="http://schemas.microsoft.com/office/drawing/2014/main" id="{2479570E-BDE3-47D0-BE90-FD261E1790D5}"/>
              </a:ext>
            </a:extLst>
          </p:cNvPr>
          <p:cNvSpPr/>
          <p:nvPr/>
        </p:nvSpPr>
        <p:spPr>
          <a:xfrm flipV="1">
            <a:off x="4577428" y="2955026"/>
            <a:ext cx="1592082" cy="584182"/>
          </a:xfrm>
          <a:custGeom>
            <a:avLst/>
            <a:gdLst>
              <a:gd name="connsiteX0" fmla="*/ 1600200 w 1600200"/>
              <a:gd name="connsiteY0" fmla="*/ 0 h 523875"/>
              <a:gd name="connsiteX1" fmla="*/ 0 w 1600200"/>
              <a:gd name="connsiteY1" fmla="*/ 523875 h 523875"/>
            </a:gdLst>
            <a:ahLst/>
            <a:cxnLst>
              <a:cxn ang="0">
                <a:pos x="connsiteX0" y="connsiteY0"/>
              </a:cxn>
              <a:cxn ang="0">
                <a:pos x="connsiteX1" y="connsiteY1"/>
              </a:cxn>
            </a:cxnLst>
            <a:rect l="l" t="t" r="r" b="b"/>
            <a:pathLst>
              <a:path w="1600200" h="523875">
                <a:moveTo>
                  <a:pt x="1600200" y="0"/>
                </a:moveTo>
                <a:lnTo>
                  <a:pt x="0" y="523875"/>
                </a:lnTo>
              </a:path>
            </a:pathLst>
          </a:custGeom>
          <a:noFill/>
          <a:ln w="19050" cap="flat" cmpd="sng" algn="ctr">
            <a:solidFill>
              <a:srgbClr val="6DCCFB"/>
            </a:solidFill>
            <a:prstDash val="sysDot"/>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30" name="フリーフォーム 69">
            <a:extLst>
              <a:ext uri="{FF2B5EF4-FFF2-40B4-BE49-F238E27FC236}">
                <a16:creationId xmlns:a16="http://schemas.microsoft.com/office/drawing/2014/main" id="{4F29A9EA-C4E8-4F25-87A9-6CD3FEF2FF19}"/>
              </a:ext>
            </a:extLst>
          </p:cNvPr>
          <p:cNvSpPr/>
          <p:nvPr/>
        </p:nvSpPr>
        <p:spPr>
          <a:xfrm>
            <a:off x="6824124" y="1382216"/>
            <a:ext cx="1026368" cy="266694"/>
          </a:xfrm>
          <a:custGeom>
            <a:avLst/>
            <a:gdLst>
              <a:gd name="connsiteX0" fmla="*/ 0 w 1400175"/>
              <a:gd name="connsiteY0" fmla="*/ 314325 h 314325"/>
              <a:gd name="connsiteX1" fmla="*/ 238125 w 1400175"/>
              <a:gd name="connsiteY1" fmla="*/ 0 h 314325"/>
              <a:gd name="connsiteX2" fmla="*/ 1400175 w 1400175"/>
              <a:gd name="connsiteY2" fmla="*/ 0 h 314325"/>
            </a:gdLst>
            <a:ahLst/>
            <a:cxnLst>
              <a:cxn ang="0">
                <a:pos x="connsiteX0" y="connsiteY0"/>
              </a:cxn>
              <a:cxn ang="0">
                <a:pos x="connsiteX1" y="connsiteY1"/>
              </a:cxn>
              <a:cxn ang="0">
                <a:pos x="connsiteX2" y="connsiteY2"/>
              </a:cxn>
            </a:cxnLst>
            <a:rect l="l" t="t" r="r" b="b"/>
            <a:pathLst>
              <a:path w="1400175" h="314325">
                <a:moveTo>
                  <a:pt x="0" y="314325"/>
                </a:moveTo>
                <a:lnTo>
                  <a:pt x="238125" y="0"/>
                </a:lnTo>
                <a:lnTo>
                  <a:pt x="1400175" y="0"/>
                </a:lnTo>
              </a:path>
            </a:pathLst>
          </a:custGeom>
          <a:noFill/>
          <a:ln w="19050" cap="flat" cmpd="sng" algn="ctr">
            <a:solidFill>
              <a:srgbClr val="0070C0"/>
            </a:solidFill>
            <a:prstDash val="solid"/>
            <a:headEnd type="oval" w="med" len="med"/>
            <a:tailEnd type="non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31" name="フリーフォーム 70">
            <a:extLst>
              <a:ext uri="{FF2B5EF4-FFF2-40B4-BE49-F238E27FC236}">
                <a16:creationId xmlns:a16="http://schemas.microsoft.com/office/drawing/2014/main" id="{5F3FFD22-1D17-4097-87C1-586C50639626}"/>
              </a:ext>
            </a:extLst>
          </p:cNvPr>
          <p:cNvSpPr/>
          <p:nvPr/>
        </p:nvSpPr>
        <p:spPr>
          <a:xfrm flipV="1">
            <a:off x="6824124" y="3426534"/>
            <a:ext cx="1026368" cy="293654"/>
          </a:xfrm>
          <a:custGeom>
            <a:avLst/>
            <a:gdLst>
              <a:gd name="connsiteX0" fmla="*/ 0 w 1400175"/>
              <a:gd name="connsiteY0" fmla="*/ 314325 h 314325"/>
              <a:gd name="connsiteX1" fmla="*/ 238125 w 1400175"/>
              <a:gd name="connsiteY1" fmla="*/ 0 h 314325"/>
              <a:gd name="connsiteX2" fmla="*/ 1400175 w 1400175"/>
              <a:gd name="connsiteY2" fmla="*/ 0 h 314325"/>
            </a:gdLst>
            <a:ahLst/>
            <a:cxnLst>
              <a:cxn ang="0">
                <a:pos x="connsiteX0" y="connsiteY0"/>
              </a:cxn>
              <a:cxn ang="0">
                <a:pos x="connsiteX1" y="connsiteY1"/>
              </a:cxn>
              <a:cxn ang="0">
                <a:pos x="connsiteX2" y="connsiteY2"/>
              </a:cxn>
            </a:cxnLst>
            <a:rect l="l" t="t" r="r" b="b"/>
            <a:pathLst>
              <a:path w="1400175" h="314325">
                <a:moveTo>
                  <a:pt x="0" y="314325"/>
                </a:moveTo>
                <a:lnTo>
                  <a:pt x="238125" y="0"/>
                </a:lnTo>
                <a:lnTo>
                  <a:pt x="1400175" y="0"/>
                </a:lnTo>
              </a:path>
            </a:pathLst>
          </a:custGeom>
          <a:noFill/>
          <a:ln w="19050" cap="flat" cmpd="sng" algn="ctr">
            <a:solidFill>
              <a:srgbClr val="0070C0"/>
            </a:solidFill>
            <a:prstDash val="solid"/>
            <a:headEnd type="oval" w="med" len="med"/>
            <a:tailEnd type="none" w="med" len="me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sp>
        <p:nvSpPr>
          <p:cNvPr id="32" name="テキスト ボックス 9">
            <a:extLst>
              <a:ext uri="{FF2B5EF4-FFF2-40B4-BE49-F238E27FC236}">
                <a16:creationId xmlns:a16="http://schemas.microsoft.com/office/drawing/2014/main" id="{C5397EC8-A04F-40A4-B375-65BB31140B2A}"/>
              </a:ext>
            </a:extLst>
          </p:cNvPr>
          <p:cNvSpPr txBox="1"/>
          <p:nvPr/>
        </p:nvSpPr>
        <p:spPr>
          <a:xfrm>
            <a:off x="7660327" y="2680946"/>
            <a:ext cx="1064080" cy="707882"/>
          </a:xfrm>
          <a:prstGeom prst="rect">
            <a:avLst/>
          </a:prstGeom>
          <a:noFill/>
        </p:spPr>
        <p:txBody>
          <a:bodyPr wrap="square" lIns="91435" tIns="45718" rIns="91435" bIns="45718" rtlCol="0">
            <a:spAutoFit/>
          </a:bodyPr>
          <a:lstStyle/>
          <a:p>
            <a:pPr defTabSz="685800" hangingPunct="1"/>
            <a:r>
              <a:rPr kumimoji="1" lang="en-US" altLang="ja-JP" sz="2000" b="1" kern="1200">
                <a:solidFill>
                  <a:srgbClr val="0070C0"/>
                </a:solidFill>
                <a:latin typeface="+mj-lt"/>
                <a:ea typeface="HGP創英角ｺﾞｼｯｸUB" pitchFamily="50" charset="-128"/>
                <a:cs typeface="Arial" panose="020B0604020202020204" pitchFamily="34" charset="0"/>
              </a:rPr>
              <a:t>X</a:t>
            </a:r>
            <a:r>
              <a:rPr kumimoji="1" lang="en-US" altLang="ja-JP" sz="4000" b="1" kern="1200">
                <a:solidFill>
                  <a:srgbClr val="0070C0"/>
                </a:solidFill>
                <a:latin typeface="+mj-lt"/>
                <a:ea typeface="HGP創英角ｺﾞｼｯｸUB" pitchFamily="50" charset="-128"/>
                <a:cs typeface="Arial" panose="020B0604020202020204" pitchFamily="34" charset="0"/>
              </a:rPr>
              <a:t>12</a:t>
            </a:r>
            <a:endParaRPr kumimoji="1" lang="ja-JP" altLang="en-US" sz="4000" b="1" kern="1200">
              <a:solidFill>
                <a:srgbClr val="0070C0"/>
              </a:solidFill>
              <a:latin typeface="+mj-lt"/>
              <a:ea typeface="HGP創英角ｺﾞｼｯｸUB" pitchFamily="50" charset="-128"/>
              <a:cs typeface="Arial" panose="020B0604020202020204" pitchFamily="34" charset="0"/>
            </a:endParaRPr>
          </a:p>
        </p:txBody>
      </p:sp>
      <p:grpSp>
        <p:nvGrpSpPr>
          <p:cNvPr id="33" name="グループ化 72">
            <a:extLst>
              <a:ext uri="{FF2B5EF4-FFF2-40B4-BE49-F238E27FC236}">
                <a16:creationId xmlns:a16="http://schemas.microsoft.com/office/drawing/2014/main" id="{76A920BC-C01A-47E1-AA38-7544443BE3AB}"/>
              </a:ext>
            </a:extLst>
          </p:cNvPr>
          <p:cNvGrpSpPr>
            <a:grpSpLocks noChangeAspect="1"/>
          </p:cNvGrpSpPr>
          <p:nvPr/>
        </p:nvGrpSpPr>
        <p:grpSpPr>
          <a:xfrm>
            <a:off x="7468837" y="1720216"/>
            <a:ext cx="1330474" cy="1020226"/>
            <a:chOff x="1304925" y="3848936"/>
            <a:chExt cx="1315412" cy="1008675"/>
          </a:xfrm>
        </p:grpSpPr>
        <p:pic>
          <p:nvPicPr>
            <p:cNvPr id="34" name="図 13">
              <a:extLst>
                <a:ext uri="{FF2B5EF4-FFF2-40B4-BE49-F238E27FC236}">
                  <a16:creationId xmlns:a16="http://schemas.microsoft.com/office/drawing/2014/main" id="{7352A5AA-2034-4770-AAE3-1166035FCF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2562" y="3848936"/>
              <a:ext cx="1020137" cy="1008675"/>
            </a:xfrm>
            <a:prstGeom prst="rect">
              <a:avLst/>
            </a:prstGeom>
          </p:spPr>
        </p:pic>
        <p:sp>
          <p:nvSpPr>
            <p:cNvPr id="35" name="テキスト ボックス 74">
              <a:extLst>
                <a:ext uri="{FF2B5EF4-FFF2-40B4-BE49-F238E27FC236}">
                  <a16:creationId xmlns:a16="http://schemas.microsoft.com/office/drawing/2014/main" id="{E36594F7-DB96-486F-A6FA-70876A3901E5}"/>
                </a:ext>
              </a:extLst>
            </p:cNvPr>
            <p:cNvSpPr txBox="1"/>
            <p:nvPr/>
          </p:nvSpPr>
          <p:spPr>
            <a:xfrm>
              <a:off x="1304925" y="4421945"/>
              <a:ext cx="1315412" cy="304288"/>
            </a:xfrm>
            <a:prstGeom prst="rect">
              <a:avLst/>
            </a:prstGeom>
            <a:noFill/>
          </p:spPr>
          <p:txBody>
            <a:bodyPr wrap="square" lIns="91435" tIns="45718" rIns="91435" bIns="45718" rtlCol="0">
              <a:spAutoFit/>
            </a:bodyPr>
            <a:lstStyle/>
            <a:p>
              <a:pPr algn="ctr" defTabSz="685800" hangingPunct="1"/>
              <a:r>
                <a:rPr kumimoji="1" lang="en-US" altLang="ja-JP" b="1" kern="1200">
                  <a:solidFill>
                    <a:prstClr val="white"/>
                  </a:solidFill>
                  <a:effectLst>
                    <a:outerShdw blurRad="38100" dist="38100" dir="2700000" algn="tl">
                      <a:srgbClr val="000000">
                        <a:alpha val="43137"/>
                      </a:srgbClr>
                    </a:outerShdw>
                  </a:effectLst>
                  <a:latin typeface="+mj-ea"/>
                  <a:ea typeface="+mj-ea"/>
                  <a:cs typeface="Arial" panose="020B0604020202020204" pitchFamily="34" charset="0"/>
                </a:rPr>
                <a:t>300 GB</a:t>
              </a:r>
              <a:endParaRPr kumimoji="1" lang="ja-JP" altLang="en-US" b="1" kern="1200">
                <a:solidFill>
                  <a:prstClr val="white"/>
                </a:solidFill>
                <a:effectLst>
                  <a:outerShdw blurRad="38100" dist="38100" dir="2700000" algn="tl">
                    <a:srgbClr val="000000">
                      <a:alpha val="43137"/>
                    </a:srgbClr>
                  </a:outerShdw>
                </a:effectLst>
                <a:latin typeface="+mj-ea"/>
                <a:ea typeface="+mj-ea"/>
                <a:cs typeface="Arial" panose="020B0604020202020204" pitchFamily="34" charset="0"/>
              </a:endParaRPr>
            </a:p>
          </p:txBody>
        </p:sp>
      </p:grpSp>
      <p:sp>
        <p:nvSpPr>
          <p:cNvPr id="36" name="テキスト ボックス 9">
            <a:extLst>
              <a:ext uri="{FF2B5EF4-FFF2-40B4-BE49-F238E27FC236}">
                <a16:creationId xmlns:a16="http://schemas.microsoft.com/office/drawing/2014/main" id="{5F3C7573-53C8-4579-84DF-588B75EE40A8}"/>
              </a:ext>
            </a:extLst>
          </p:cNvPr>
          <p:cNvSpPr txBox="1"/>
          <p:nvPr/>
        </p:nvSpPr>
        <p:spPr>
          <a:xfrm>
            <a:off x="330606" y="2288191"/>
            <a:ext cx="1314445" cy="707882"/>
          </a:xfrm>
          <a:prstGeom prst="rect">
            <a:avLst/>
          </a:prstGeom>
          <a:noFill/>
        </p:spPr>
        <p:txBody>
          <a:bodyPr wrap="square" lIns="91435" tIns="45718" rIns="91435" bIns="45718" rtlCol="0">
            <a:spAutoFit/>
          </a:bodyPr>
          <a:lstStyle/>
          <a:p>
            <a:pPr defTabSz="685800" hangingPunct="1"/>
            <a:r>
              <a:rPr kumimoji="1" lang="en-US" altLang="ja-JP" sz="4000" b="1" kern="1200">
                <a:solidFill>
                  <a:srgbClr val="0070C0"/>
                </a:solidFill>
                <a:latin typeface="+mj-lt"/>
                <a:ea typeface="HGP創英角ｺﾞｼｯｸUB" pitchFamily="50" charset="-128"/>
                <a:cs typeface="Arial" panose="020B0604020202020204" pitchFamily="34" charset="0"/>
              </a:rPr>
              <a:t>3.6</a:t>
            </a:r>
            <a:r>
              <a:rPr kumimoji="1" lang="en-US" altLang="ja-JP" sz="2000" b="1" kern="1200">
                <a:solidFill>
                  <a:srgbClr val="0070C0"/>
                </a:solidFill>
                <a:latin typeface="+mj-lt"/>
                <a:ea typeface="HGP創英角ｺﾞｼｯｸUB" pitchFamily="50" charset="-128"/>
                <a:cs typeface="Arial" panose="020B0604020202020204" pitchFamily="34" charset="0"/>
              </a:rPr>
              <a:t>TB</a:t>
            </a:r>
            <a:endParaRPr kumimoji="1" lang="ja-JP" altLang="en-US" sz="2000" b="1" kern="1200">
              <a:solidFill>
                <a:srgbClr val="0070C0"/>
              </a:solidFill>
              <a:latin typeface="+mj-lt"/>
              <a:ea typeface="HGP創英角ｺﾞｼｯｸUB" pitchFamily="50" charset="-128"/>
              <a:cs typeface="Arial" panose="020B0604020202020204" pitchFamily="34" charset="0"/>
            </a:endParaRPr>
          </a:p>
        </p:txBody>
      </p:sp>
      <p:sp>
        <p:nvSpPr>
          <p:cNvPr id="37" name="テキスト ボックス 28">
            <a:extLst>
              <a:ext uri="{FF2B5EF4-FFF2-40B4-BE49-F238E27FC236}">
                <a16:creationId xmlns:a16="http://schemas.microsoft.com/office/drawing/2014/main" id="{4A37120C-805A-4377-AAF2-1E4D4F90459C}"/>
              </a:ext>
            </a:extLst>
          </p:cNvPr>
          <p:cNvSpPr txBox="1"/>
          <p:nvPr/>
        </p:nvSpPr>
        <p:spPr>
          <a:xfrm>
            <a:off x="352908" y="2883815"/>
            <a:ext cx="1777885" cy="523220"/>
          </a:xfrm>
          <a:prstGeom prst="rect">
            <a:avLst/>
          </a:prstGeom>
          <a:noFill/>
        </p:spPr>
        <p:txBody>
          <a:bodyPr wrap="square" rtlCol="0">
            <a:spAutoFit/>
          </a:bodyPr>
          <a:lstStyle/>
          <a:p>
            <a:pPr defTabSz="685800" fontAlgn="base" hangingPunct="1">
              <a:spcBef>
                <a:spcPct val="0"/>
              </a:spcBef>
              <a:spcAft>
                <a:spcPct val="0"/>
              </a:spcAft>
            </a:pPr>
            <a:r>
              <a:rPr kumimoji="1" lang="zh-TW" altLang="en-US" b="1" kern="120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裝載</a:t>
            </a:r>
            <a:r>
              <a:rPr kumimoji="1" lang="en-US" altLang="ja-JP" b="1" kern="120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12</a:t>
            </a:r>
            <a:r>
              <a:rPr kumimoji="1" lang="zh-TW" altLang="en-US" b="1" kern="120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片</a:t>
            </a:r>
            <a:endParaRPr kumimoji="1" lang="en-US" altLang="ja-JP" b="1" kern="1200">
              <a:solidFill>
                <a:prstClr val="black"/>
              </a:solidFill>
              <a:latin typeface="微軟正黑體" panose="020B0604030504040204" pitchFamily="34" charset="-120"/>
              <a:ea typeface="微軟正黑體" panose="020B0604030504040204" pitchFamily="34" charset="-120"/>
              <a:cs typeface="Arial" panose="020B0604020202020204" pitchFamily="34" charset="0"/>
            </a:endParaRPr>
          </a:p>
          <a:p>
            <a:pPr defTabSz="685800" fontAlgn="base" hangingPunct="1">
              <a:spcBef>
                <a:spcPct val="0"/>
              </a:spcBef>
              <a:spcAft>
                <a:spcPct val="0"/>
              </a:spcAft>
            </a:pPr>
            <a:r>
              <a:rPr kumimoji="1" lang="en-US" altLang="ja-JP" b="1" kern="120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300GB </a:t>
            </a:r>
            <a:r>
              <a:rPr kumimoji="1" lang="zh-TW" altLang="en-US" b="1" kern="120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歸檔光碟片</a:t>
            </a:r>
            <a:endParaRPr kumimoji="1" lang="en-US" altLang="ja-JP" b="1" kern="1200">
              <a:solidFill>
                <a:prstClr val="black"/>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38" name="フリーフォーム 77">
            <a:extLst>
              <a:ext uri="{FF2B5EF4-FFF2-40B4-BE49-F238E27FC236}">
                <a16:creationId xmlns:a16="http://schemas.microsoft.com/office/drawing/2014/main" id="{E062A85A-D6D8-4A68-AF31-2CFDF772768B}"/>
              </a:ext>
            </a:extLst>
          </p:cNvPr>
          <p:cNvSpPr/>
          <p:nvPr/>
        </p:nvSpPr>
        <p:spPr>
          <a:xfrm flipV="1">
            <a:off x="426719" y="3405851"/>
            <a:ext cx="2201896" cy="45719"/>
          </a:xfrm>
          <a:custGeom>
            <a:avLst/>
            <a:gdLst>
              <a:gd name="connsiteX0" fmla="*/ 2289658 w 2289658"/>
              <a:gd name="connsiteY0" fmla="*/ 0 h 0"/>
              <a:gd name="connsiteX1" fmla="*/ 0 w 2289658"/>
              <a:gd name="connsiteY1" fmla="*/ 0 h 0"/>
            </a:gdLst>
            <a:ahLst/>
            <a:cxnLst>
              <a:cxn ang="0">
                <a:pos x="connsiteX0" y="connsiteY0"/>
              </a:cxn>
              <a:cxn ang="0">
                <a:pos x="connsiteX1" y="connsiteY1"/>
              </a:cxn>
            </a:cxnLst>
            <a:rect l="l" t="t" r="r" b="b"/>
            <a:pathLst>
              <a:path w="2289658">
                <a:moveTo>
                  <a:pt x="2289658" y="0"/>
                </a:moveTo>
                <a:lnTo>
                  <a:pt x="0" y="0"/>
                </a:lnTo>
              </a:path>
            </a:pathLst>
          </a:custGeom>
          <a:noFill/>
          <a:ln w="19050" cap="flat" cmpd="sng" algn="ctr">
            <a:solidFill>
              <a:schemeClr val="tx1"/>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a:cs typeface="+mn-cs"/>
            </a:endParaRPr>
          </a:p>
        </p:txBody>
      </p:sp>
      <p:pic>
        <p:nvPicPr>
          <p:cNvPr id="39" name="図 78">
            <a:extLst>
              <a:ext uri="{FF2B5EF4-FFF2-40B4-BE49-F238E27FC236}">
                <a16:creationId xmlns:a16="http://schemas.microsoft.com/office/drawing/2014/main" id="{E6A7085E-439F-477C-93D4-C49E8DFBAE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51302" y="1544964"/>
            <a:ext cx="3539320" cy="2402899"/>
          </a:xfrm>
          <a:prstGeom prst="rect">
            <a:avLst/>
          </a:prstGeom>
        </p:spPr>
      </p:pic>
    </p:spTree>
    <p:extLst>
      <p:ext uri="{BB962C8B-B14F-4D97-AF65-F5344CB8AC3E}">
        <p14:creationId xmlns:p14="http://schemas.microsoft.com/office/powerpoint/2010/main" val="28000140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展演劇本 [本頁非直播投影片]">
            <a:extLst>
              <a:ext uri="{FF2B5EF4-FFF2-40B4-BE49-F238E27FC236}">
                <a16:creationId xmlns:a16="http://schemas.microsoft.com/office/drawing/2014/main" id="{CFC26DF9-52D8-4757-8A61-462AB90FBE9D}"/>
              </a:ext>
            </a:extLst>
          </p:cNvPr>
          <p:cNvSpPr txBox="1">
            <a:spLocks/>
          </p:cNvSpPr>
          <p:nvPr/>
        </p:nvSpPr>
        <p:spPr>
          <a:xfrm>
            <a:off x="230242" y="0"/>
            <a:ext cx="8683516" cy="74022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l"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微軟正黑體" panose="020B0604030504040204" pitchFamily="34" charset="-120"/>
                <a:ea typeface="微軟正黑體" panose="020B0604030504040204" pitchFamily="34" charset="-120"/>
                <a:cs typeface="+mj-cs"/>
                <a:sym typeface="Arial"/>
              </a:defRPr>
            </a:lvl1pPr>
            <a:lvl2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5pPr>
            <a:lvl6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6pPr>
            <a:lvl7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7pPr>
            <a:lvl8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8pPr>
            <a:lvl9pPr marL="0" marR="0" indent="0" algn="ctr" defTabSz="914400" rtl="0" latinLnBrk="0">
              <a:lnSpc>
                <a:spcPct val="100000"/>
              </a:lnSpc>
              <a:spcBef>
                <a:spcPts val="0"/>
              </a:spcBef>
              <a:spcAft>
                <a:spcPts val="0"/>
              </a:spcAft>
              <a:buClrTx/>
              <a:buSzTx/>
              <a:buFontTx/>
              <a:buNone/>
              <a:tabLst/>
              <a:defRPr sz="3200" b="1" i="0" u="none" strike="noStrike" cap="none" spc="0" baseline="0">
                <a:ln>
                  <a:noFill/>
                </a:ln>
                <a:solidFill>
                  <a:srgbClr val="FFFFFF"/>
                </a:solidFill>
                <a:uFillTx/>
                <a:latin typeface="+mj-lt"/>
                <a:ea typeface="+mj-ea"/>
                <a:cs typeface="+mj-cs"/>
                <a:sym typeface="Arial"/>
              </a:defRPr>
            </a:lvl9pPr>
          </a:lstStyle>
          <a:p>
            <a:pPr algn="ctr"/>
            <a:r>
              <a:rPr lang="en-US" altLang="zh-TW">
                <a:latin typeface="+mj-lt"/>
              </a:rPr>
              <a:t>Panasonic</a:t>
            </a:r>
            <a:r>
              <a:rPr lang="zh-TW" altLang="en-US">
                <a:latin typeface="+mj-lt"/>
              </a:rPr>
              <a:t> 藍光櫃構成</a:t>
            </a:r>
          </a:p>
        </p:txBody>
      </p:sp>
      <p:sp>
        <p:nvSpPr>
          <p:cNvPr id="40" name="角丸四角形 35">
            <a:extLst>
              <a:ext uri="{FF2B5EF4-FFF2-40B4-BE49-F238E27FC236}">
                <a16:creationId xmlns:a16="http://schemas.microsoft.com/office/drawing/2014/main" id="{54C2F50E-DBE8-4A53-BE8B-9D2F0C2326C4}"/>
              </a:ext>
            </a:extLst>
          </p:cNvPr>
          <p:cNvSpPr/>
          <p:nvPr/>
        </p:nvSpPr>
        <p:spPr>
          <a:xfrm>
            <a:off x="506355" y="3032242"/>
            <a:ext cx="3432817" cy="1557543"/>
          </a:xfrm>
          <a:prstGeom prst="roundRect">
            <a:avLst>
              <a:gd name="adj" fmla="val 9020"/>
            </a:avLst>
          </a:prstGeom>
          <a:solidFill>
            <a:sysClr val="window" lastClr="FFFFFF"/>
          </a:solidFill>
          <a:ln w="25400" cap="flat" cmpd="sng" algn="ctr">
            <a:solidFill>
              <a:srgbClr val="176AB7">
                <a:lumMod val="40000"/>
                <a:lumOff val="60000"/>
              </a:srgbClr>
            </a:solidFill>
            <a:prstDash val="solid"/>
          </a:ln>
          <a:effectLst/>
        </p:spPr>
        <p:txBody>
          <a:bodyPr lIns="77925" tIns="38963" rIns="77925" bIns="38963" rtlCol="0" anchor="ctr"/>
          <a:lstStyle/>
          <a:p>
            <a:pPr marL="0" marR="0" lvl="0" indent="0" algn="ctr" defTabSz="779252"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メイリオ" panose="020B0604030504040204" pitchFamily="50" charset="-128"/>
            </a:endParaRPr>
          </a:p>
        </p:txBody>
      </p:sp>
      <p:sp>
        <p:nvSpPr>
          <p:cNvPr id="41" name="角丸四角形 37">
            <a:extLst>
              <a:ext uri="{FF2B5EF4-FFF2-40B4-BE49-F238E27FC236}">
                <a16:creationId xmlns:a16="http://schemas.microsoft.com/office/drawing/2014/main" id="{C6CEE784-E18C-4004-A246-DA8DC38CD30D}"/>
              </a:ext>
            </a:extLst>
          </p:cNvPr>
          <p:cNvSpPr/>
          <p:nvPr/>
        </p:nvSpPr>
        <p:spPr>
          <a:xfrm>
            <a:off x="493313" y="1386985"/>
            <a:ext cx="3432817" cy="1368000"/>
          </a:xfrm>
          <a:prstGeom prst="roundRect">
            <a:avLst>
              <a:gd name="adj" fmla="val 9020"/>
            </a:avLst>
          </a:prstGeom>
          <a:solidFill>
            <a:sysClr val="window" lastClr="FFFFFF"/>
          </a:solidFill>
          <a:ln w="25400" cap="flat" cmpd="sng" algn="ctr">
            <a:solidFill>
              <a:srgbClr val="176AB7">
                <a:lumMod val="40000"/>
                <a:lumOff val="60000"/>
              </a:srgbClr>
            </a:solidFill>
            <a:prstDash val="solid"/>
          </a:ln>
          <a:effectLst/>
        </p:spPr>
        <p:txBody>
          <a:bodyPr lIns="77925" tIns="38963" rIns="77925" bIns="38963" rtlCol="0" anchor="ctr"/>
          <a:lstStyle/>
          <a:p>
            <a:pPr marL="0" marR="0" lvl="0" indent="0" algn="ctr" defTabSz="779252"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メイリオ" panose="020B0604030504040204" pitchFamily="50" charset="-128"/>
            </a:endParaRPr>
          </a:p>
        </p:txBody>
      </p:sp>
      <p:sp>
        <p:nvSpPr>
          <p:cNvPr id="42" name="角丸四角形 53">
            <a:extLst>
              <a:ext uri="{FF2B5EF4-FFF2-40B4-BE49-F238E27FC236}">
                <a16:creationId xmlns:a16="http://schemas.microsoft.com/office/drawing/2014/main" id="{2E16C646-8EE7-49A7-8583-8532A0955DDA}"/>
              </a:ext>
            </a:extLst>
          </p:cNvPr>
          <p:cNvSpPr/>
          <p:nvPr/>
        </p:nvSpPr>
        <p:spPr>
          <a:xfrm>
            <a:off x="5839003" y="1364649"/>
            <a:ext cx="2810192" cy="2984652"/>
          </a:xfrm>
          <a:prstGeom prst="roundRect">
            <a:avLst>
              <a:gd name="adj" fmla="val 9020"/>
            </a:avLst>
          </a:prstGeom>
          <a:solidFill>
            <a:sysClr val="window" lastClr="FFFFFF"/>
          </a:solidFill>
          <a:ln w="25400" cap="flat" cmpd="sng" algn="ctr">
            <a:solidFill>
              <a:srgbClr val="176AB7">
                <a:lumMod val="40000"/>
                <a:lumOff val="60000"/>
              </a:srgbClr>
            </a:solidFill>
            <a:prstDash val="solid"/>
          </a:ln>
          <a:effectLst/>
        </p:spPr>
        <p:txBody>
          <a:bodyPr lIns="77925" tIns="38963" rIns="77925" bIns="38963" rtlCol="0" anchor="ctr"/>
          <a:lstStyle/>
          <a:p>
            <a:pPr marL="0" marR="0" lvl="0" indent="0" algn="ctr" defTabSz="779252"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メイリオ" panose="020B0604030504040204" pitchFamily="50" charset="-128"/>
            </a:endParaRPr>
          </a:p>
        </p:txBody>
      </p:sp>
      <p:sp>
        <p:nvSpPr>
          <p:cNvPr id="44" name="テキスト ボックス 2">
            <a:extLst>
              <a:ext uri="{FF2B5EF4-FFF2-40B4-BE49-F238E27FC236}">
                <a16:creationId xmlns:a16="http://schemas.microsoft.com/office/drawing/2014/main" id="{2DD71D15-1D41-411A-9862-1C6C143AEC50}"/>
              </a:ext>
            </a:extLst>
          </p:cNvPr>
          <p:cNvSpPr txBox="1"/>
          <p:nvPr/>
        </p:nvSpPr>
        <p:spPr>
          <a:xfrm>
            <a:off x="791662" y="801415"/>
            <a:ext cx="7569900" cy="369330"/>
          </a:xfrm>
          <a:prstGeom prst="rect">
            <a:avLst/>
          </a:prstGeom>
          <a:noFill/>
        </p:spPr>
        <p:txBody>
          <a:bodyPr wrap="square" lIns="91438" tIns="45719" rIns="91438" bIns="45719" rtlCol="0">
            <a:spAutoFit/>
          </a:bodyPr>
          <a:lstStyle/>
          <a:p>
            <a:pPr marL="285750" indent="-285750" defTabSz="457200" hangingPunct="1">
              <a:buFont typeface="Wingdings" pitchFamily="2" charset="2"/>
              <a:buChar char="n"/>
            </a:pPr>
            <a:r>
              <a:rPr lang="zh-CN" altLang="en-US" sz="1800" b="1" kern="1200">
                <a:solidFill>
                  <a:schemeClr val="tx1"/>
                </a:solidFill>
                <a:latin typeface="微軟正黑體" panose="020B0604030504040204" pitchFamily="34" charset="-120"/>
                <a:ea typeface="微軟正黑體" panose="020B0604030504040204" pitchFamily="34" charset="-120"/>
                <a:cs typeface="+mn-cs"/>
              </a:rPr>
              <a:t>模</a:t>
            </a:r>
            <a:r>
              <a:rPr lang="zh-TW" altLang="en-US" sz="1800" b="1" kern="1200">
                <a:solidFill>
                  <a:schemeClr val="tx1"/>
                </a:solidFill>
                <a:latin typeface="微軟正黑體" panose="020B0604030504040204" pitchFamily="34" charset="-120"/>
                <a:ea typeface="微軟正黑體" panose="020B0604030504040204" pitchFamily="34" charset="-120"/>
                <a:cs typeface="+mn-cs"/>
              </a:rPr>
              <a:t>組</a:t>
            </a:r>
            <a:r>
              <a:rPr lang="zh-CN" altLang="en-US" sz="1800" b="1" kern="1200">
                <a:solidFill>
                  <a:schemeClr val="tx1"/>
                </a:solidFill>
                <a:latin typeface="微軟正黑體" panose="020B0604030504040204" pitchFamily="34" charset="-120"/>
                <a:ea typeface="微軟正黑體" panose="020B0604030504040204" pitchFamily="34" charset="-120"/>
                <a:cs typeface="+mn-cs"/>
              </a:rPr>
              <a:t>化設計 </a:t>
            </a:r>
            <a:endParaRPr lang="en-US" altLang="ja-JP" sz="1800" b="1" kern="1200">
              <a:solidFill>
                <a:schemeClr val="tx1"/>
              </a:solidFill>
              <a:latin typeface="微軟正黑體" panose="020B0604030504040204" pitchFamily="34" charset="-120"/>
              <a:ea typeface="微軟正黑體" panose="020B0604030504040204" pitchFamily="34" charset="-120"/>
              <a:cs typeface="+mn-cs"/>
            </a:endParaRPr>
          </a:p>
        </p:txBody>
      </p:sp>
      <p:pic>
        <p:nvPicPr>
          <p:cNvPr id="45" name="Picture 2" descr="\\nas_o4bu_03\MBU\4_DA_アーカイバー\★アーカイバー商品情報はここに集約\160216_稲田様より_DA3F商品カット\Rack and Data Center\jpg(2000pixel)\rear標準_UNIT差替.png">
            <a:extLst>
              <a:ext uri="{FF2B5EF4-FFF2-40B4-BE49-F238E27FC236}">
                <a16:creationId xmlns:a16="http://schemas.microsoft.com/office/drawing/2014/main" id="{9FBB2722-76E3-4B9A-BDD6-366F22582A0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388010" y="1392598"/>
            <a:ext cx="1138421" cy="3107418"/>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10">
            <a:extLst>
              <a:ext uri="{FF2B5EF4-FFF2-40B4-BE49-F238E27FC236}">
                <a16:creationId xmlns:a16="http://schemas.microsoft.com/office/drawing/2014/main" id="{419E3402-4842-45BF-A7E9-1323094C0DEF}"/>
              </a:ext>
            </a:extLst>
          </p:cNvPr>
          <p:cNvSpPr/>
          <p:nvPr/>
        </p:nvSpPr>
        <p:spPr>
          <a:xfrm>
            <a:off x="6796147" y="3322056"/>
            <a:ext cx="919218" cy="247964"/>
          </a:xfrm>
          <a:prstGeom prst="rect">
            <a:avLst/>
          </a:prstGeom>
        </p:spPr>
        <p:txBody>
          <a:bodyPr wrap="square" lIns="77925" tIns="38963" rIns="77925" bIns="38963">
            <a:spAutoFit/>
          </a:bodyPr>
          <a:lstStyle/>
          <a:p>
            <a:pPr algn="ctr" defTabSz="457200" hangingPunct="1"/>
            <a:r>
              <a:rPr lang="zh-TW" altLang="en-US" sz="1100" b="1" kern="1200">
                <a:solidFill>
                  <a:schemeClr val="tx1"/>
                </a:solidFill>
                <a:latin typeface="微軟正黑體" panose="020B0604030504040204" pitchFamily="34" charset="-120"/>
                <a:ea typeface="微軟正黑體" panose="020B0604030504040204" pitchFamily="34" charset="-120"/>
                <a:cs typeface="メイリオ" panose="020B0604030504040204" pitchFamily="50" charset="-128"/>
              </a:rPr>
              <a:t>光碟機</a:t>
            </a:r>
            <a:endParaRPr lang="en-US" altLang="ja-JP" sz="1100" b="1" kern="1200">
              <a:solidFill>
                <a:schemeClr val="tx1"/>
              </a:solidFill>
              <a:latin typeface="微軟正黑體" panose="020B0604030504040204" pitchFamily="34" charset="-120"/>
              <a:ea typeface="微軟正黑體" panose="020B0604030504040204" pitchFamily="34" charset="-120"/>
              <a:cs typeface="メイリオ" panose="020B0604030504040204" pitchFamily="50" charset="-128"/>
            </a:endParaRPr>
          </a:p>
        </p:txBody>
      </p:sp>
      <p:sp>
        <p:nvSpPr>
          <p:cNvPr id="47" name="テキスト ボックス 138">
            <a:extLst>
              <a:ext uri="{FF2B5EF4-FFF2-40B4-BE49-F238E27FC236}">
                <a16:creationId xmlns:a16="http://schemas.microsoft.com/office/drawing/2014/main" id="{2D3A13A1-DA28-4A43-87AD-05F79C4088EA}"/>
              </a:ext>
            </a:extLst>
          </p:cNvPr>
          <p:cNvSpPr txBox="1">
            <a:spLocks noChangeArrowheads="1"/>
          </p:cNvSpPr>
          <p:nvPr/>
        </p:nvSpPr>
        <p:spPr bwMode="auto">
          <a:xfrm>
            <a:off x="6129736" y="1196321"/>
            <a:ext cx="2252040" cy="359473"/>
          </a:xfrm>
          <a:prstGeom prst="roundRect">
            <a:avLst/>
          </a:prstGeom>
          <a:solidFill>
            <a:srgbClr val="176AB7"/>
          </a:solidFill>
          <a:ln w="25400" cap="flat" cmpd="sng" algn="ctr">
            <a:noFill/>
            <a:prstDash val="solid"/>
          </a:ln>
          <a:effectLst/>
        </p:spPr>
        <p:txBody>
          <a:bodyPr wrap="square" lIns="77925" tIns="38963" rIns="77925" bIns="38963"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lvl="0" algn="ctr" defTabSz="779252">
              <a:defRPr/>
            </a:pPr>
            <a:r>
              <a:rPr lang="zh-CN" altLang="en-US" sz="1600" b="1">
                <a:solidFill>
                  <a:schemeClr val="bg1"/>
                </a:solidFill>
                <a:latin typeface="微軟正黑體" panose="020B0604030504040204" pitchFamily="34" charset="-120"/>
                <a:ea typeface="微軟正黑體" panose="020B0604030504040204" pitchFamily="34" charset="-120"/>
                <a:cs typeface="メイリオ" panose="020B0604030504040204" pitchFamily="50" charset="-128"/>
              </a:rPr>
              <a:t>光</a:t>
            </a:r>
            <a:r>
              <a:rPr lang="zh-TW" altLang="en-US" sz="1600" b="1">
                <a:solidFill>
                  <a:schemeClr val="bg1"/>
                </a:solidFill>
                <a:latin typeface="微軟正黑體" panose="020B0604030504040204" pitchFamily="34" charset="-120"/>
                <a:ea typeface="微軟正黑體" panose="020B0604030504040204" pitchFamily="34" charset="-120"/>
                <a:cs typeface="メイリオ" panose="020B0604030504040204" pitchFamily="50" charset="-128"/>
              </a:rPr>
              <a:t>碟機</a:t>
            </a:r>
            <a:r>
              <a:rPr lang="zh-CN" altLang="en-US" sz="1600" b="1">
                <a:solidFill>
                  <a:schemeClr val="bg1"/>
                </a:solidFill>
                <a:latin typeface="微軟正黑體" panose="020B0604030504040204" pitchFamily="34" charset="-120"/>
                <a:ea typeface="微軟正黑體" panose="020B0604030504040204" pitchFamily="34" charset="-120"/>
                <a:cs typeface="メイリオ" panose="020B0604030504040204" pitchFamily="50" charset="-128"/>
              </a:rPr>
              <a:t>模</a:t>
            </a:r>
            <a:r>
              <a:rPr lang="zh-TW" altLang="en-US" sz="1600" b="1">
                <a:solidFill>
                  <a:schemeClr val="bg1"/>
                </a:solidFill>
                <a:latin typeface="微軟正黑體" panose="020B0604030504040204" pitchFamily="34" charset="-120"/>
                <a:ea typeface="微軟正黑體" panose="020B0604030504040204" pitchFamily="34" charset="-120"/>
                <a:cs typeface="メイリオ" panose="020B0604030504040204" pitchFamily="50" charset="-128"/>
              </a:rPr>
              <a:t>組</a:t>
            </a:r>
            <a:endParaRPr lang="en-US" altLang="ja-JP" sz="1600" b="1">
              <a:solidFill>
                <a:schemeClr val="bg1"/>
              </a:solidFill>
              <a:latin typeface="微軟正黑體" panose="020B0604030504040204" pitchFamily="34" charset="-120"/>
              <a:ea typeface="微軟正黑體" panose="020B0604030504040204" pitchFamily="34" charset="-120"/>
              <a:cs typeface="メイリオ" panose="020B0604030504040204" pitchFamily="50" charset="-128"/>
            </a:endParaRPr>
          </a:p>
        </p:txBody>
      </p:sp>
      <p:sp>
        <p:nvSpPr>
          <p:cNvPr id="48" name="左右矢印 20">
            <a:extLst>
              <a:ext uri="{FF2B5EF4-FFF2-40B4-BE49-F238E27FC236}">
                <a16:creationId xmlns:a16="http://schemas.microsoft.com/office/drawing/2014/main" id="{33984FE7-B91F-4DAD-8E99-873E0D560774}"/>
              </a:ext>
            </a:extLst>
          </p:cNvPr>
          <p:cNvSpPr/>
          <p:nvPr/>
        </p:nvSpPr>
        <p:spPr>
          <a:xfrm>
            <a:off x="5339188" y="2734092"/>
            <a:ext cx="790548" cy="224473"/>
          </a:xfrm>
          <a:prstGeom prst="leftRightArrow">
            <a:avLst/>
          </a:prstGeom>
          <a:solidFill>
            <a:srgbClr val="176AB7"/>
          </a:solidFill>
          <a:ln w="19050" cap="flat" cmpd="sng" algn="ctr">
            <a:solidFill>
              <a:sysClr val="window" lastClr="FFFFFF"/>
            </a:solidFill>
            <a:prstDash val="solid"/>
          </a:ln>
          <a:effectLst/>
        </p:spPr>
        <p:txBody>
          <a:bodyPr lIns="77925" tIns="38963" rIns="77925" bIns="38963" anchor="ctr"/>
          <a:lstStyle/>
          <a:p>
            <a:pPr marL="0" marR="0" lvl="0" indent="0" algn="ctr" defTabSz="779252"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メイリオ" panose="020B0604030504040204" pitchFamily="50" charset="-128"/>
            </a:endParaRPr>
          </a:p>
        </p:txBody>
      </p:sp>
      <p:pic>
        <p:nvPicPr>
          <p:cNvPr id="49" name="図 32">
            <a:extLst>
              <a:ext uri="{FF2B5EF4-FFF2-40B4-BE49-F238E27FC236}">
                <a16:creationId xmlns:a16="http://schemas.microsoft.com/office/drawing/2014/main" id="{8B524246-D05D-475B-96DE-68586FC147C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3842" l="2875" r="100000">
                        <a14:foregroundMark x1="79466" y1="68473" x2="79466" y2="68473"/>
                        <a14:foregroundMark x1="76797" y1="50739" x2="76797" y2="50739"/>
                        <a14:foregroundMark x1="76386" y1="33498" x2="76386" y2="33498"/>
                        <a14:foregroundMark x1="73922" y1="26355" x2="73922" y2="26355"/>
                        <a14:foregroundMark x1="72074" y1="27094" x2="72074" y2="27094"/>
                        <a14:foregroundMark x1="76797" y1="72906" x2="76797" y2="72906"/>
                        <a14:foregroundMark x1="55647" y1="36946" x2="55647" y2="36946"/>
                        <a14:foregroundMark x1="70637" y1="76847" x2="70637" y2="76847"/>
                      </a14:backgroundRemoval>
                    </a14:imgEffect>
                  </a14:imgLayer>
                </a14:imgProps>
              </a:ext>
              <a:ext uri="{28A0092B-C50C-407E-A947-70E740481C1C}">
                <a14:useLocalDpi xmlns:a14="http://schemas.microsoft.com/office/drawing/2010/main"/>
              </a:ext>
            </a:extLst>
          </a:blip>
          <a:srcRect/>
          <a:stretch/>
        </p:blipFill>
        <p:spPr>
          <a:xfrm>
            <a:off x="5934999" y="3584555"/>
            <a:ext cx="1019028" cy="690477"/>
          </a:xfrm>
          <a:prstGeom prst="rect">
            <a:avLst/>
          </a:prstGeom>
        </p:spPr>
      </p:pic>
      <p:sp>
        <p:nvSpPr>
          <p:cNvPr id="50" name="左右矢印 33">
            <a:extLst>
              <a:ext uri="{FF2B5EF4-FFF2-40B4-BE49-F238E27FC236}">
                <a16:creationId xmlns:a16="http://schemas.microsoft.com/office/drawing/2014/main" id="{901FE077-B3B3-423D-BB07-DEB3D70300E1}"/>
              </a:ext>
            </a:extLst>
          </p:cNvPr>
          <p:cNvSpPr/>
          <p:nvPr/>
        </p:nvSpPr>
        <p:spPr>
          <a:xfrm rot="8831650">
            <a:off x="6411798" y="3265994"/>
            <a:ext cx="411597" cy="252000"/>
          </a:xfrm>
          <a:prstGeom prst="leftRightArrow">
            <a:avLst/>
          </a:prstGeom>
          <a:solidFill>
            <a:srgbClr val="176AB7"/>
          </a:solidFill>
          <a:ln w="9525" cap="flat" cmpd="sng" algn="ctr">
            <a:solidFill>
              <a:sysClr val="window" lastClr="FFFFFF"/>
            </a:solidFill>
            <a:prstDash val="solid"/>
          </a:ln>
          <a:effectLst/>
        </p:spPr>
        <p:txBody>
          <a:bodyPr lIns="77925" tIns="38963" rIns="77925" bIns="38963" anchor="ctr"/>
          <a:lstStyle/>
          <a:p>
            <a:pPr marL="0" marR="0" lvl="0" indent="0" algn="ctr" defTabSz="779252"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メイリオ" panose="020B0604030504040204" pitchFamily="50" charset="-128"/>
            </a:endParaRPr>
          </a:p>
        </p:txBody>
      </p:sp>
      <p:pic>
        <p:nvPicPr>
          <p:cNvPr id="51" name="Picture 2" descr="C:\Users\ueda\AppData\Local\Temp\B2Temp\Attach\image1.JPG">
            <a:extLst>
              <a:ext uri="{FF2B5EF4-FFF2-40B4-BE49-F238E27FC236}">
                <a16:creationId xmlns:a16="http://schemas.microsoft.com/office/drawing/2014/main" id="{2FA62D1E-D7A7-4F24-8AB3-390A75AD5C64}"/>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422" b="96789" l="794" r="96825">
                        <a14:foregroundMark x1="8333" y1="37156" x2="8333" y2="37156"/>
                        <a14:foregroundMark x1="8730" y1="38532" x2="8730" y2="38532"/>
                        <a14:foregroundMark x1="12302" y1="54587" x2="12302" y2="54587"/>
                        <a14:foregroundMark x1="10317" y1="49541" x2="10317" y2="49541"/>
                        <a14:foregroundMark x1="9921" y1="45413" x2="9921" y2="45413"/>
                        <a14:foregroundMark x1="9524" y1="41743" x2="9524" y2="41743"/>
                        <a14:foregroundMark x1="9921" y1="44037" x2="9921" y2="44037"/>
                        <a14:foregroundMark x1="9921" y1="46330" x2="9921" y2="46330"/>
                        <a14:foregroundMark x1="9921" y1="49083" x2="9921" y2="49083"/>
                        <a14:foregroundMark x1="11111" y1="52752" x2="11111" y2="52752"/>
                        <a14:foregroundMark x1="10714" y1="51835" x2="10714" y2="51835"/>
                        <a14:foregroundMark x1="11508" y1="54587" x2="11508" y2="54587"/>
                      </a14:backgroundRemoval>
                    </a14:imgEffect>
                  </a14:imgLayer>
                </a14:imgProps>
              </a:ext>
              <a:ext uri="{28A0092B-C50C-407E-A947-70E740481C1C}">
                <a14:useLocalDpi xmlns:a14="http://schemas.microsoft.com/office/drawing/2010/main"/>
              </a:ext>
            </a:extLst>
          </a:blip>
          <a:srcRect/>
          <a:stretch/>
        </p:blipFill>
        <p:spPr bwMode="auto">
          <a:xfrm>
            <a:off x="7614234" y="3606637"/>
            <a:ext cx="879665" cy="568768"/>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138">
            <a:extLst>
              <a:ext uri="{FF2B5EF4-FFF2-40B4-BE49-F238E27FC236}">
                <a16:creationId xmlns:a16="http://schemas.microsoft.com/office/drawing/2014/main" id="{4ADBA9A8-AAED-4E0A-A767-6E75001B0E4D}"/>
              </a:ext>
            </a:extLst>
          </p:cNvPr>
          <p:cNvSpPr txBox="1">
            <a:spLocks noChangeArrowheads="1"/>
          </p:cNvSpPr>
          <p:nvPr/>
        </p:nvSpPr>
        <p:spPr bwMode="auto">
          <a:xfrm>
            <a:off x="858438" y="1196321"/>
            <a:ext cx="2649715" cy="359473"/>
          </a:xfrm>
          <a:prstGeom prst="roundRect">
            <a:avLst/>
          </a:prstGeom>
          <a:solidFill>
            <a:srgbClr val="176AB7"/>
          </a:solidFill>
          <a:ln w="25400" cap="flat" cmpd="sng" algn="ctr">
            <a:noFill/>
            <a:prstDash val="solid"/>
          </a:ln>
          <a:effectLst/>
        </p:spPr>
        <p:txBody>
          <a:bodyPr wrap="square" lIns="77925" tIns="38963" rIns="77925" bIns="38963"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779252" eaLnBrk="0" fontAlgn="auto" latinLnBrk="0" hangingPunct="0">
              <a:lnSpc>
                <a:spcPct val="100000"/>
              </a:lnSpc>
              <a:spcBef>
                <a:spcPts val="0"/>
              </a:spcBef>
              <a:spcAft>
                <a:spcPts val="0"/>
              </a:spcAft>
              <a:buClrTx/>
              <a:buSzTx/>
              <a:buFontTx/>
              <a:buNone/>
              <a:tabLst/>
              <a:defRPr/>
            </a:pPr>
            <a:r>
              <a:rPr kumimoji="1" lang="zh-TW" altLang="en-US" sz="1600" b="1" i="0" u="none" strike="noStrike" kern="0" cap="none" spc="0" normalizeH="0" baseline="0" noProof="0">
                <a:ln>
                  <a:noFill/>
                </a:ln>
                <a:solidFill>
                  <a:schemeClr val="bg1"/>
                </a:solidFill>
                <a:effectLst/>
                <a:uLnTx/>
                <a:uFillTx/>
                <a:latin typeface="微軟正黑體" panose="020B0604030504040204" pitchFamily="34" charset="-120"/>
                <a:ea typeface="微軟正黑體" panose="020B0604030504040204" pitchFamily="34" charset="-120"/>
                <a:cs typeface="メイリオ" panose="020B0604030504040204" pitchFamily="50" charset="-128"/>
              </a:rPr>
              <a:t>基本單元模組</a:t>
            </a:r>
            <a:endParaRPr kumimoji="1" lang="en-US" altLang="ja-JP" sz="1600" b="1" i="0" u="none" strike="noStrike" kern="0" cap="none" spc="0" normalizeH="0" baseline="0" noProof="0">
              <a:ln>
                <a:noFill/>
              </a:ln>
              <a:solidFill>
                <a:schemeClr val="bg1"/>
              </a:solidFill>
              <a:effectLst/>
              <a:uLnTx/>
              <a:uFillTx/>
              <a:latin typeface="微軟正黑體" panose="020B0604030504040204" pitchFamily="34" charset="-120"/>
              <a:ea typeface="微軟正黑體" panose="020B0604030504040204" pitchFamily="34" charset="-120"/>
              <a:cs typeface="メイリオ" panose="020B0604030504040204" pitchFamily="50" charset="-128"/>
            </a:endParaRPr>
          </a:p>
        </p:txBody>
      </p:sp>
      <p:sp>
        <p:nvSpPr>
          <p:cNvPr id="53" name="テキスト ボックス 138">
            <a:extLst>
              <a:ext uri="{FF2B5EF4-FFF2-40B4-BE49-F238E27FC236}">
                <a16:creationId xmlns:a16="http://schemas.microsoft.com/office/drawing/2014/main" id="{56F7A63A-33CE-4CBB-9AC1-823AF52E8A63}"/>
              </a:ext>
            </a:extLst>
          </p:cNvPr>
          <p:cNvSpPr txBox="1">
            <a:spLocks noChangeArrowheads="1"/>
          </p:cNvSpPr>
          <p:nvPr/>
        </p:nvSpPr>
        <p:spPr bwMode="auto">
          <a:xfrm>
            <a:off x="899211" y="2852505"/>
            <a:ext cx="2563997" cy="359473"/>
          </a:xfrm>
          <a:prstGeom prst="roundRect">
            <a:avLst/>
          </a:prstGeom>
          <a:solidFill>
            <a:srgbClr val="176AB7"/>
          </a:solidFill>
          <a:ln w="25400" cap="flat" cmpd="sng" algn="ctr">
            <a:noFill/>
            <a:prstDash val="solid"/>
          </a:ln>
          <a:effectLst/>
        </p:spPr>
        <p:txBody>
          <a:bodyPr wrap="square" lIns="77925" tIns="38963" rIns="77925" bIns="38963"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779252">
              <a:defRPr/>
            </a:pPr>
            <a:r>
              <a:rPr lang="zh-TW" altLang="en-US" sz="1600" b="1">
                <a:solidFill>
                  <a:schemeClr val="bg1"/>
                </a:solidFill>
                <a:latin typeface="微軟正黑體" panose="020B0604030504040204" pitchFamily="34" charset="-120"/>
                <a:ea typeface="微軟正黑體" panose="020B0604030504040204" pitchFamily="34" charset="-120"/>
                <a:cs typeface="メイリオ" panose="020B0604030504040204" pitchFamily="50" charset="-128"/>
              </a:rPr>
              <a:t>機械手臂模組</a:t>
            </a:r>
            <a:endParaRPr lang="en-US" altLang="ja-JP" sz="1600" b="1">
              <a:solidFill>
                <a:schemeClr val="bg1"/>
              </a:solidFill>
              <a:latin typeface="微軟正黑體" panose="020B0604030504040204" pitchFamily="34" charset="-120"/>
              <a:ea typeface="微軟正黑體" panose="020B0604030504040204" pitchFamily="34" charset="-120"/>
              <a:cs typeface="メイリオ" panose="020B0604030504040204" pitchFamily="50" charset="-128"/>
            </a:endParaRPr>
          </a:p>
        </p:txBody>
      </p:sp>
      <p:pic>
        <p:nvPicPr>
          <p:cNvPr id="54" name="Picture 2">
            <a:extLst>
              <a:ext uri="{FF2B5EF4-FFF2-40B4-BE49-F238E27FC236}">
                <a16:creationId xmlns:a16="http://schemas.microsoft.com/office/drawing/2014/main" id="{A53314FF-4F64-4D91-86F5-B63A48075D11}"/>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231386" y="3797070"/>
            <a:ext cx="1031929" cy="531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正方形/長方形 45">
            <a:extLst>
              <a:ext uri="{FF2B5EF4-FFF2-40B4-BE49-F238E27FC236}">
                <a16:creationId xmlns:a16="http://schemas.microsoft.com/office/drawing/2014/main" id="{51BC810B-2EF1-4534-BB13-2BC1A49336D4}"/>
              </a:ext>
            </a:extLst>
          </p:cNvPr>
          <p:cNvSpPr/>
          <p:nvPr/>
        </p:nvSpPr>
        <p:spPr>
          <a:xfrm>
            <a:off x="919011" y="4298608"/>
            <a:ext cx="1535282" cy="217186"/>
          </a:xfrm>
          <a:prstGeom prst="rect">
            <a:avLst/>
          </a:prstGeom>
        </p:spPr>
        <p:txBody>
          <a:bodyPr wrap="square" lIns="77925" tIns="38963" rIns="77925" bIns="38963">
            <a:spAutoFit/>
          </a:bodyPr>
          <a:lstStyle/>
          <a:p>
            <a:pPr algn="ctr" defTabSz="457200" hangingPunct="1"/>
            <a:r>
              <a:rPr lang="en-US" altLang="ja-JP" sz="900" b="1" kern="1200">
                <a:solidFill>
                  <a:schemeClr val="tx1"/>
                </a:solidFill>
                <a:latin typeface="+mj-lt"/>
                <a:ea typeface="微軟正黑體" panose="020B0604030504040204" pitchFamily="34" charset="-120"/>
                <a:cs typeface="メイリオ" panose="020B0604030504040204" pitchFamily="50" charset="-128"/>
              </a:rPr>
              <a:t>Magazine Carrier unit</a:t>
            </a:r>
          </a:p>
        </p:txBody>
      </p:sp>
      <p:sp>
        <p:nvSpPr>
          <p:cNvPr id="56" name="左右矢印 51">
            <a:extLst>
              <a:ext uri="{FF2B5EF4-FFF2-40B4-BE49-F238E27FC236}">
                <a16:creationId xmlns:a16="http://schemas.microsoft.com/office/drawing/2014/main" id="{B3956F66-B733-41FC-8B73-2ABDD27B567C}"/>
              </a:ext>
            </a:extLst>
          </p:cNvPr>
          <p:cNvSpPr/>
          <p:nvPr/>
        </p:nvSpPr>
        <p:spPr>
          <a:xfrm>
            <a:off x="3695323" y="2008315"/>
            <a:ext cx="1034711" cy="216000"/>
          </a:xfrm>
          <a:prstGeom prst="leftRightArrow">
            <a:avLst/>
          </a:prstGeom>
          <a:solidFill>
            <a:srgbClr val="176AB7"/>
          </a:solidFill>
          <a:ln w="19050" cap="flat" cmpd="sng" algn="ctr">
            <a:solidFill>
              <a:sysClr val="window" lastClr="FFFFFF"/>
            </a:solidFill>
            <a:prstDash val="solid"/>
          </a:ln>
          <a:effectLst/>
        </p:spPr>
        <p:txBody>
          <a:bodyPr lIns="77925" tIns="38963" rIns="77925" bIns="38963" anchor="ctr"/>
          <a:lstStyle/>
          <a:p>
            <a:pPr marL="0" marR="0" lvl="0" indent="0" algn="ctr" defTabSz="779252"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メイリオ" panose="020B0604030504040204" pitchFamily="50" charset="-128"/>
            </a:endParaRPr>
          </a:p>
        </p:txBody>
      </p:sp>
      <p:sp>
        <p:nvSpPr>
          <p:cNvPr id="57" name="左右矢印 52">
            <a:extLst>
              <a:ext uri="{FF2B5EF4-FFF2-40B4-BE49-F238E27FC236}">
                <a16:creationId xmlns:a16="http://schemas.microsoft.com/office/drawing/2014/main" id="{D094B4E9-7B66-4632-9137-411E6269E65B}"/>
              </a:ext>
            </a:extLst>
          </p:cNvPr>
          <p:cNvSpPr/>
          <p:nvPr/>
        </p:nvSpPr>
        <p:spPr>
          <a:xfrm>
            <a:off x="3690487" y="3945948"/>
            <a:ext cx="998452" cy="236753"/>
          </a:xfrm>
          <a:prstGeom prst="leftRightArrow">
            <a:avLst/>
          </a:prstGeom>
          <a:solidFill>
            <a:srgbClr val="176AB7"/>
          </a:solidFill>
          <a:ln w="19050" cap="flat" cmpd="sng" algn="ctr">
            <a:solidFill>
              <a:sysClr val="window" lastClr="FFFFFF"/>
            </a:solidFill>
            <a:prstDash val="solid"/>
          </a:ln>
          <a:effectLst/>
        </p:spPr>
        <p:txBody>
          <a:bodyPr lIns="77925" tIns="38963" rIns="77925" bIns="38963" anchor="ctr"/>
          <a:lstStyle/>
          <a:p>
            <a:pPr marL="0" marR="0" lvl="0" indent="0" algn="ctr" defTabSz="779252"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メイリオ" panose="020B0604030504040204" pitchFamily="50" charset="-128"/>
            </a:endParaRPr>
          </a:p>
        </p:txBody>
      </p:sp>
      <p:pic>
        <p:nvPicPr>
          <p:cNvPr id="58" name="Picture 2" descr="\\nas_o4bu_03\MBU\4_DA_アーカイバー\★アーカイバー商品情報はここに集約\141219_e-pressより_商品カット\l-jn141218-2-8.jpg">
            <a:extLst>
              <a:ext uri="{FF2B5EF4-FFF2-40B4-BE49-F238E27FC236}">
                <a16:creationId xmlns:a16="http://schemas.microsoft.com/office/drawing/2014/main" id="{AF317FA0-4F92-43B4-A911-093AA2D6DF45}"/>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2632933" y="3883982"/>
            <a:ext cx="888262" cy="662590"/>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组合 32">
            <a:extLst>
              <a:ext uri="{FF2B5EF4-FFF2-40B4-BE49-F238E27FC236}">
                <a16:creationId xmlns:a16="http://schemas.microsoft.com/office/drawing/2014/main" id="{8870AF41-713E-4A94-AECE-C007EDC559EB}"/>
              </a:ext>
            </a:extLst>
          </p:cNvPr>
          <p:cNvGrpSpPr/>
          <p:nvPr/>
        </p:nvGrpSpPr>
        <p:grpSpPr>
          <a:xfrm>
            <a:off x="568890" y="1860171"/>
            <a:ext cx="2506307" cy="928066"/>
            <a:chOff x="586307" y="1903615"/>
            <a:chExt cx="2506307" cy="928066"/>
          </a:xfrm>
        </p:grpSpPr>
        <p:pic>
          <p:nvPicPr>
            <p:cNvPr id="60" name="図 46">
              <a:extLst>
                <a:ext uri="{FF2B5EF4-FFF2-40B4-BE49-F238E27FC236}">
                  <a16:creationId xmlns:a16="http://schemas.microsoft.com/office/drawing/2014/main" id="{2377A2AC-C716-4F31-BC3D-CAA3D5C8AD2D}"/>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86307" y="1903615"/>
              <a:ext cx="1644737" cy="928066"/>
            </a:xfrm>
            <a:prstGeom prst="rect">
              <a:avLst/>
            </a:prstGeom>
          </p:spPr>
        </p:pic>
        <p:sp>
          <p:nvSpPr>
            <p:cNvPr id="61" name="正方形/長方形 47">
              <a:extLst>
                <a:ext uri="{FF2B5EF4-FFF2-40B4-BE49-F238E27FC236}">
                  <a16:creationId xmlns:a16="http://schemas.microsoft.com/office/drawing/2014/main" id="{B92F04F7-172A-480E-A27C-0E91A7F8E941}"/>
                </a:ext>
              </a:extLst>
            </p:cNvPr>
            <p:cNvSpPr/>
            <p:nvPr/>
          </p:nvSpPr>
          <p:spPr>
            <a:xfrm>
              <a:off x="2331563" y="2505336"/>
              <a:ext cx="761051" cy="217186"/>
            </a:xfrm>
            <a:prstGeom prst="rect">
              <a:avLst/>
            </a:prstGeom>
          </p:spPr>
          <p:txBody>
            <a:bodyPr wrap="square" lIns="77925" tIns="38963" rIns="77925" bIns="38963">
              <a:spAutoFit/>
            </a:bodyPr>
            <a:lstStyle/>
            <a:p>
              <a:pPr defTabSz="457200" hangingPunct="1"/>
              <a:r>
                <a:rPr lang="en-US" altLang="ja-JP" sz="900" b="1" kern="1200">
                  <a:solidFill>
                    <a:schemeClr val="tx1"/>
                  </a:solidFill>
                  <a:latin typeface="+mj-lt"/>
                  <a:ea typeface="微軟正黑體" panose="020B0604030504040204" pitchFamily="34" charset="-120"/>
                  <a:cs typeface="メイリオ" panose="020B0604030504040204" pitchFamily="50" charset="-128"/>
                </a:rPr>
                <a:t>Drawer</a:t>
              </a:r>
            </a:p>
          </p:txBody>
        </p:sp>
        <p:sp>
          <p:nvSpPr>
            <p:cNvPr id="62" name="正方形/長方形 48">
              <a:extLst>
                <a:ext uri="{FF2B5EF4-FFF2-40B4-BE49-F238E27FC236}">
                  <a16:creationId xmlns:a16="http://schemas.microsoft.com/office/drawing/2014/main" id="{8DC7F3D8-9AF7-467F-8182-9090C60D6E4B}"/>
                </a:ext>
              </a:extLst>
            </p:cNvPr>
            <p:cNvSpPr/>
            <p:nvPr/>
          </p:nvSpPr>
          <p:spPr>
            <a:xfrm>
              <a:off x="1919475" y="2023489"/>
              <a:ext cx="890679" cy="217186"/>
            </a:xfrm>
            <a:prstGeom prst="rect">
              <a:avLst/>
            </a:prstGeom>
          </p:spPr>
          <p:txBody>
            <a:bodyPr wrap="square" lIns="77925" tIns="38963" rIns="77925" bIns="38963">
              <a:spAutoFit/>
            </a:bodyPr>
            <a:lstStyle/>
            <a:p>
              <a:pPr defTabSz="457200" hangingPunct="1"/>
              <a:r>
                <a:rPr lang="en-US" altLang="ja-JP" sz="900" b="1" kern="1200">
                  <a:solidFill>
                    <a:schemeClr val="tx1"/>
                  </a:solidFill>
                  <a:latin typeface="+mj-lt"/>
                  <a:ea typeface="微軟正黑體" panose="020B0604030504040204" pitchFamily="34" charset="-120"/>
                  <a:cs typeface="メイリオ" panose="020B0604030504040204" pitchFamily="50" charset="-128"/>
                </a:rPr>
                <a:t>Magazine</a:t>
              </a:r>
            </a:p>
          </p:txBody>
        </p:sp>
        <p:cxnSp>
          <p:nvCxnSpPr>
            <p:cNvPr id="63" name="直線コネクタ 49">
              <a:extLst>
                <a:ext uri="{FF2B5EF4-FFF2-40B4-BE49-F238E27FC236}">
                  <a16:creationId xmlns:a16="http://schemas.microsoft.com/office/drawing/2014/main" id="{6B9E5D8F-3EC1-4A26-8E75-5E25602E94E0}"/>
                </a:ext>
              </a:extLst>
            </p:cNvPr>
            <p:cNvCxnSpPr/>
            <p:nvPr/>
          </p:nvCxnSpPr>
          <p:spPr>
            <a:xfrm flipV="1">
              <a:off x="1643518" y="2176158"/>
              <a:ext cx="298948" cy="232149"/>
            </a:xfrm>
            <a:prstGeom prst="line">
              <a:avLst/>
            </a:prstGeom>
            <a:noFill/>
            <a:ln w="9525" cap="flat" cmpd="sng" algn="ctr">
              <a:solidFill>
                <a:srgbClr val="FF0000"/>
              </a:solidFill>
              <a:prstDash val="solid"/>
            </a:ln>
            <a:effectLst/>
          </p:spPr>
        </p:cxnSp>
        <p:cxnSp>
          <p:nvCxnSpPr>
            <p:cNvPr id="64" name="直線コネクタ 50">
              <a:extLst>
                <a:ext uri="{FF2B5EF4-FFF2-40B4-BE49-F238E27FC236}">
                  <a16:creationId xmlns:a16="http://schemas.microsoft.com/office/drawing/2014/main" id="{C5009357-9555-4761-96C6-3CE11F64E60E}"/>
                </a:ext>
              </a:extLst>
            </p:cNvPr>
            <p:cNvCxnSpPr/>
            <p:nvPr/>
          </p:nvCxnSpPr>
          <p:spPr>
            <a:xfrm>
              <a:off x="2097272" y="2569702"/>
              <a:ext cx="267542" cy="0"/>
            </a:xfrm>
            <a:prstGeom prst="line">
              <a:avLst/>
            </a:prstGeom>
            <a:noFill/>
            <a:ln w="9525" cap="flat" cmpd="sng" algn="ctr">
              <a:solidFill>
                <a:srgbClr val="FF0000"/>
              </a:solidFill>
              <a:prstDash val="solid"/>
            </a:ln>
            <a:effectLst/>
          </p:spPr>
        </p:cxnSp>
        <p:cxnSp>
          <p:nvCxnSpPr>
            <p:cNvPr id="65" name="直線コネクタ 57">
              <a:extLst>
                <a:ext uri="{FF2B5EF4-FFF2-40B4-BE49-F238E27FC236}">
                  <a16:creationId xmlns:a16="http://schemas.microsoft.com/office/drawing/2014/main" id="{61A27095-88EE-440D-B60D-2D24877E7CF8}"/>
                </a:ext>
              </a:extLst>
            </p:cNvPr>
            <p:cNvCxnSpPr/>
            <p:nvPr/>
          </p:nvCxnSpPr>
          <p:spPr>
            <a:xfrm flipV="1">
              <a:off x="1263626" y="2176158"/>
              <a:ext cx="678840" cy="107037"/>
            </a:xfrm>
            <a:prstGeom prst="line">
              <a:avLst/>
            </a:prstGeom>
            <a:noFill/>
            <a:ln w="9525" cap="flat" cmpd="sng" algn="ctr">
              <a:solidFill>
                <a:srgbClr val="FF0000"/>
              </a:solidFill>
              <a:prstDash val="solid"/>
            </a:ln>
            <a:effectLst/>
          </p:spPr>
        </p:cxnSp>
      </p:grpSp>
      <p:sp>
        <p:nvSpPr>
          <p:cNvPr id="66" name="左右矢印 63">
            <a:extLst>
              <a:ext uri="{FF2B5EF4-FFF2-40B4-BE49-F238E27FC236}">
                <a16:creationId xmlns:a16="http://schemas.microsoft.com/office/drawing/2014/main" id="{B191A715-4110-4997-9F43-CE3A5F1BDBDD}"/>
              </a:ext>
            </a:extLst>
          </p:cNvPr>
          <p:cNvSpPr/>
          <p:nvPr/>
        </p:nvSpPr>
        <p:spPr>
          <a:xfrm rot="1159978">
            <a:off x="2116701" y="4007970"/>
            <a:ext cx="582590" cy="252000"/>
          </a:xfrm>
          <a:prstGeom prst="leftRightArrow">
            <a:avLst/>
          </a:prstGeom>
          <a:solidFill>
            <a:srgbClr val="176AB7"/>
          </a:solidFill>
          <a:ln w="9525" cap="flat" cmpd="sng" algn="ctr">
            <a:solidFill>
              <a:sysClr val="window" lastClr="FFFFFF"/>
            </a:solidFill>
            <a:prstDash val="solid"/>
          </a:ln>
          <a:effectLst/>
        </p:spPr>
        <p:txBody>
          <a:bodyPr lIns="77925" tIns="38963" rIns="77925" bIns="38963" anchor="ctr"/>
          <a:lstStyle/>
          <a:p>
            <a:pPr marL="0" marR="0" lvl="0" indent="0" algn="ctr" defTabSz="779252"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メイリオ" panose="020B0604030504040204" pitchFamily="50" charset="-128"/>
            </a:endParaRPr>
          </a:p>
        </p:txBody>
      </p:sp>
      <p:pic>
        <p:nvPicPr>
          <p:cNvPr id="67" name="図 20">
            <a:extLst>
              <a:ext uri="{FF2B5EF4-FFF2-40B4-BE49-F238E27FC236}">
                <a16:creationId xmlns:a16="http://schemas.microsoft.com/office/drawing/2014/main" id="{49FF3B7C-D29C-4A05-9101-D675CBCC2D7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897584" y="1575251"/>
            <a:ext cx="637160" cy="490300"/>
          </a:xfrm>
          <a:prstGeom prst="rect">
            <a:avLst/>
          </a:prstGeom>
          <a:effectLst>
            <a:glow rad="63500">
              <a:srgbClr val="176AB7">
                <a:alpha val="40000"/>
              </a:srgbClr>
            </a:glow>
          </a:effectLst>
        </p:spPr>
      </p:pic>
      <p:sp>
        <p:nvSpPr>
          <p:cNvPr id="68" name="TextBox 34">
            <a:extLst>
              <a:ext uri="{FF2B5EF4-FFF2-40B4-BE49-F238E27FC236}">
                <a16:creationId xmlns:a16="http://schemas.microsoft.com/office/drawing/2014/main" id="{E790B8B2-F980-46C1-8871-61DB74841853}"/>
              </a:ext>
            </a:extLst>
          </p:cNvPr>
          <p:cNvSpPr txBox="1"/>
          <p:nvPr/>
        </p:nvSpPr>
        <p:spPr>
          <a:xfrm>
            <a:off x="2692618" y="2101252"/>
            <a:ext cx="1107996" cy="461665"/>
          </a:xfrm>
          <a:prstGeom prst="rect">
            <a:avLst/>
          </a:prstGeom>
          <a:noFill/>
        </p:spPr>
        <p:txBody>
          <a:bodyPr wrap="none" rtlCol="0">
            <a:spAutoFit/>
          </a:bodyPr>
          <a:lstStyle/>
          <a:p>
            <a:pPr defTabSz="457200" hangingPunct="1"/>
            <a:r>
              <a:rPr lang="zh-TW" altLang="en-US" sz="1200" b="1" kern="1200">
                <a:solidFill>
                  <a:schemeClr val="tx1"/>
                </a:solidFill>
                <a:latin typeface="+mj-lt"/>
                <a:ea typeface="微軟正黑體" panose="020B0604030504040204" pitchFamily="34" charset="-120"/>
                <a:cs typeface="+mn-cs"/>
              </a:rPr>
              <a:t>可裝載容量為</a:t>
            </a:r>
          </a:p>
          <a:p>
            <a:pPr defTabSz="457200" hangingPunct="1"/>
            <a:r>
              <a:rPr lang="en-US" altLang="zh-TW" sz="1200" b="1" kern="1200">
                <a:solidFill>
                  <a:schemeClr val="tx1"/>
                </a:solidFill>
                <a:latin typeface="+mj-lt"/>
                <a:ea typeface="微軟正黑體" panose="020B0604030504040204" pitchFamily="34" charset="-120"/>
                <a:cs typeface="+mn-cs"/>
              </a:rPr>
              <a:t>3.6TB</a:t>
            </a:r>
            <a:r>
              <a:rPr lang="zh-TW" altLang="en-US" sz="1200" b="1" kern="1200">
                <a:solidFill>
                  <a:schemeClr val="tx1"/>
                </a:solidFill>
                <a:latin typeface="+mj-lt"/>
                <a:ea typeface="微軟正黑體" panose="020B0604030504040204" pitchFamily="34" charset="-120"/>
                <a:cs typeface="+mn-cs"/>
              </a:rPr>
              <a:t>盤匣</a:t>
            </a:r>
            <a:endParaRPr lang="zh-CN" altLang="en-US" sz="1200" b="1" kern="1200">
              <a:solidFill>
                <a:schemeClr val="tx1"/>
              </a:solidFill>
              <a:latin typeface="+mj-lt"/>
              <a:ea typeface="微軟正黑體" panose="020B0604030504040204" pitchFamily="34" charset="-120"/>
              <a:cs typeface="+mn-cs"/>
            </a:endParaRPr>
          </a:p>
        </p:txBody>
      </p:sp>
      <p:sp>
        <p:nvSpPr>
          <p:cNvPr id="69" name="TextBox 35">
            <a:extLst>
              <a:ext uri="{FF2B5EF4-FFF2-40B4-BE49-F238E27FC236}">
                <a16:creationId xmlns:a16="http://schemas.microsoft.com/office/drawing/2014/main" id="{9F375FD5-9BBD-490B-B9D3-91E87CCD7D24}"/>
              </a:ext>
            </a:extLst>
          </p:cNvPr>
          <p:cNvSpPr txBox="1"/>
          <p:nvPr/>
        </p:nvSpPr>
        <p:spPr>
          <a:xfrm>
            <a:off x="2512498" y="1571986"/>
            <a:ext cx="1349030" cy="461665"/>
          </a:xfrm>
          <a:prstGeom prst="rect">
            <a:avLst/>
          </a:prstGeom>
          <a:noFill/>
        </p:spPr>
        <p:txBody>
          <a:bodyPr wrap="square" rtlCol="0">
            <a:spAutoFit/>
          </a:bodyPr>
          <a:lstStyle/>
          <a:p>
            <a:pPr defTabSz="457200" hangingPunct="1"/>
            <a:r>
              <a:rPr lang="zh-TW" altLang="en-US" sz="1200" b="1" kern="1200">
                <a:solidFill>
                  <a:schemeClr val="tx1"/>
                </a:solidFill>
                <a:latin typeface="+mj-lt"/>
                <a:ea typeface="微軟正黑體" panose="020B0604030504040204" pitchFamily="34" charset="-120"/>
                <a:cs typeface="+mn-cs"/>
              </a:rPr>
              <a:t>盤匣內裝載</a:t>
            </a:r>
            <a:r>
              <a:rPr lang="en-US" altLang="zh-TW" sz="1200" b="1" kern="1200">
                <a:solidFill>
                  <a:schemeClr val="tx1"/>
                </a:solidFill>
                <a:latin typeface="+mj-lt"/>
                <a:ea typeface="微軟正黑體" panose="020B0604030504040204" pitchFamily="34" charset="-120"/>
                <a:cs typeface="+mn-cs"/>
              </a:rPr>
              <a:t>12</a:t>
            </a:r>
            <a:r>
              <a:rPr lang="zh-TW" altLang="en-US" sz="1200" b="1" kern="1200">
                <a:solidFill>
                  <a:schemeClr val="tx1"/>
                </a:solidFill>
                <a:latin typeface="+mj-lt"/>
                <a:ea typeface="微軟正黑體" panose="020B0604030504040204" pitchFamily="34" charset="-120"/>
                <a:cs typeface="+mn-cs"/>
              </a:rPr>
              <a:t>張工業級藍光盤</a:t>
            </a:r>
            <a:endParaRPr lang="en-US" altLang="zh-CN" sz="1200" b="1" kern="1200">
              <a:solidFill>
                <a:schemeClr val="tx1"/>
              </a:solidFill>
              <a:latin typeface="+mj-lt"/>
              <a:ea typeface="微軟正黑體" panose="020B0604030504040204" pitchFamily="34" charset="-120"/>
              <a:cs typeface="+mn-cs"/>
            </a:endParaRPr>
          </a:p>
        </p:txBody>
      </p:sp>
      <p:sp>
        <p:nvSpPr>
          <p:cNvPr id="70" name="TextBox 36">
            <a:extLst>
              <a:ext uri="{FF2B5EF4-FFF2-40B4-BE49-F238E27FC236}">
                <a16:creationId xmlns:a16="http://schemas.microsoft.com/office/drawing/2014/main" id="{83AF1AD5-8867-49C6-B066-23BE2ECBE6C4}"/>
              </a:ext>
            </a:extLst>
          </p:cNvPr>
          <p:cNvSpPr txBox="1"/>
          <p:nvPr/>
        </p:nvSpPr>
        <p:spPr>
          <a:xfrm>
            <a:off x="5906858" y="1597229"/>
            <a:ext cx="2742337" cy="830997"/>
          </a:xfrm>
          <a:prstGeom prst="rect">
            <a:avLst/>
          </a:prstGeom>
          <a:noFill/>
        </p:spPr>
        <p:txBody>
          <a:bodyPr wrap="square" rtlCol="0">
            <a:spAutoFit/>
          </a:bodyPr>
          <a:lstStyle/>
          <a:p>
            <a:pPr defTabSz="457200" hangingPunct="1"/>
            <a:r>
              <a:rPr lang="en-US" altLang="zh-TW" sz="1200" b="1" kern="1200">
                <a:solidFill>
                  <a:schemeClr val="tx1"/>
                </a:solidFill>
                <a:latin typeface="+mj-lt"/>
                <a:ea typeface="微軟正黑體" panose="020B0604030504040204" pitchFamily="34" charset="-120"/>
                <a:cs typeface="+mn-cs"/>
              </a:rPr>
              <a:t>3</a:t>
            </a:r>
            <a:r>
              <a:rPr lang="zh-TW" altLang="en-US" sz="1200" b="1" kern="1200">
                <a:solidFill>
                  <a:schemeClr val="tx1"/>
                </a:solidFill>
                <a:latin typeface="+mj-lt"/>
                <a:ea typeface="微軟正黑體" panose="020B0604030504040204" pitchFamily="34" charset="-120"/>
                <a:cs typeface="+mn-cs"/>
              </a:rPr>
              <a:t>光碟機組成一個光碟機模組，</a:t>
            </a:r>
            <a:r>
              <a:rPr lang="en-US" altLang="zh-TW" sz="1200" b="1" kern="1200">
                <a:solidFill>
                  <a:schemeClr val="tx1"/>
                </a:solidFill>
                <a:latin typeface="+mj-lt"/>
                <a:ea typeface="微軟正黑體" panose="020B0604030504040204" pitchFamily="34" charset="-120"/>
                <a:cs typeface="+mn-cs"/>
              </a:rPr>
              <a:t>2</a:t>
            </a:r>
            <a:r>
              <a:rPr lang="zh-TW" altLang="en-US" sz="1200" b="1" kern="1200">
                <a:solidFill>
                  <a:schemeClr val="tx1"/>
                </a:solidFill>
                <a:latin typeface="+mj-lt"/>
                <a:ea typeface="微軟正黑體" panose="020B0604030504040204" pitchFamily="34" charset="-120"/>
                <a:cs typeface="+mn-cs"/>
              </a:rPr>
              <a:t>個光碟機模組構成</a:t>
            </a:r>
            <a:r>
              <a:rPr lang="en-US" altLang="zh-TW" sz="1200" b="1" kern="1200">
                <a:solidFill>
                  <a:schemeClr val="tx1"/>
                </a:solidFill>
                <a:latin typeface="+mj-lt"/>
                <a:ea typeface="微軟正黑體" panose="020B0604030504040204" pitchFamily="34" charset="-120"/>
                <a:cs typeface="+mn-cs"/>
              </a:rPr>
              <a:t>1</a:t>
            </a:r>
            <a:r>
              <a:rPr lang="zh-TW" altLang="en-US" sz="1200" b="1" kern="1200">
                <a:solidFill>
                  <a:schemeClr val="tx1"/>
                </a:solidFill>
                <a:latin typeface="+mj-lt"/>
                <a:ea typeface="微軟正黑體" panose="020B0604030504040204" pitchFamily="34" charset="-120"/>
                <a:cs typeface="+mn-cs"/>
              </a:rPr>
              <a:t>組光碟機系統，讀</a:t>
            </a:r>
            <a:r>
              <a:rPr lang="en-US" altLang="zh-TW" sz="1200" b="1" kern="1200">
                <a:solidFill>
                  <a:schemeClr val="tx1"/>
                </a:solidFill>
                <a:latin typeface="+mj-lt"/>
                <a:ea typeface="微軟正黑體" panose="020B0604030504040204" pitchFamily="34" charset="-120"/>
                <a:cs typeface="+mn-cs"/>
              </a:rPr>
              <a:t>/</a:t>
            </a:r>
            <a:r>
              <a:rPr lang="zh-TW" altLang="en-US" sz="1200" b="1" kern="1200">
                <a:solidFill>
                  <a:schemeClr val="tx1"/>
                </a:solidFill>
                <a:latin typeface="+mj-lt"/>
                <a:ea typeface="微軟正黑體" panose="020B0604030504040204" pitchFamily="34" charset="-120"/>
                <a:cs typeface="+mn-cs"/>
              </a:rPr>
              <a:t>寫速度</a:t>
            </a:r>
            <a:r>
              <a:rPr lang="en-US" altLang="zh-TW" sz="1200" b="1" kern="1200">
                <a:solidFill>
                  <a:schemeClr val="tx1"/>
                </a:solidFill>
                <a:latin typeface="+mj-lt"/>
                <a:ea typeface="微軟正黑體" panose="020B0604030504040204" pitchFamily="34" charset="-120"/>
                <a:cs typeface="+mn-cs"/>
              </a:rPr>
              <a:t>360</a:t>
            </a:r>
            <a:r>
              <a:rPr lang="en-US" altLang="zh-CN" sz="1200" b="1" kern="1200">
                <a:solidFill>
                  <a:schemeClr val="tx1"/>
                </a:solidFill>
                <a:latin typeface="+mj-lt"/>
                <a:ea typeface="微軟正黑體" panose="020B0604030504040204" pitchFamily="34" charset="-120"/>
                <a:cs typeface="+mn-cs"/>
              </a:rPr>
              <a:t>MB/s</a:t>
            </a:r>
          </a:p>
          <a:p>
            <a:pPr defTabSz="457200" hangingPunct="1"/>
            <a:r>
              <a:rPr lang="en-US" altLang="zh-CN" sz="1200" b="1" kern="1200">
                <a:solidFill>
                  <a:schemeClr val="tx1"/>
                </a:solidFill>
                <a:latin typeface="+mj-lt"/>
                <a:ea typeface="微軟正黑體" panose="020B0604030504040204" pitchFamily="34" charset="-120"/>
                <a:cs typeface="+mn-cs"/>
              </a:rPr>
              <a:t>(max 1080MB/s with 3 drive sets)</a:t>
            </a:r>
            <a:endParaRPr lang="en-US" altLang="zh-CN" sz="1200" b="1" kern="1200">
              <a:solidFill>
                <a:schemeClr val="tx1"/>
              </a:solidFill>
              <a:latin typeface="+mj-lt"/>
              <a:ea typeface="微軟正黑體" panose="020B0604030504040204" pitchFamily="34" charset="-120"/>
            </a:endParaRPr>
          </a:p>
        </p:txBody>
      </p:sp>
      <p:sp>
        <p:nvSpPr>
          <p:cNvPr id="71" name="TextBox 38">
            <a:extLst>
              <a:ext uri="{FF2B5EF4-FFF2-40B4-BE49-F238E27FC236}">
                <a16:creationId xmlns:a16="http://schemas.microsoft.com/office/drawing/2014/main" id="{DA3ED190-281A-43ED-9F52-8730A4671A17}"/>
              </a:ext>
            </a:extLst>
          </p:cNvPr>
          <p:cNvSpPr txBox="1"/>
          <p:nvPr/>
        </p:nvSpPr>
        <p:spPr>
          <a:xfrm>
            <a:off x="858438" y="3303941"/>
            <a:ext cx="2629521" cy="276999"/>
          </a:xfrm>
          <a:prstGeom prst="rect">
            <a:avLst/>
          </a:prstGeom>
          <a:noFill/>
        </p:spPr>
        <p:txBody>
          <a:bodyPr wrap="square" rtlCol="0">
            <a:spAutoFit/>
          </a:bodyPr>
          <a:lstStyle/>
          <a:p>
            <a:pPr algn="ctr" defTabSz="457200" hangingPunct="1"/>
            <a:r>
              <a:rPr lang="zh-TW" altLang="en-US" sz="1200" b="1" kern="1200">
                <a:solidFill>
                  <a:schemeClr val="tx1"/>
                </a:solidFill>
                <a:latin typeface="微軟正黑體" panose="020B0604030504040204" pitchFamily="34" charset="-120"/>
                <a:ea typeface="微軟正黑體" panose="020B0604030504040204" pitchFamily="34" charset="-120"/>
                <a:cs typeface="+mn-cs"/>
              </a:rPr>
              <a:t>插拔式模塊化設計易於快速更換</a:t>
            </a:r>
            <a:endParaRPr lang="en-US" altLang="zh-CN" sz="1200" b="1" kern="1200">
              <a:solidFill>
                <a:schemeClr val="tx1"/>
              </a:solidFill>
              <a:latin typeface="微軟正黑體" panose="020B0604030504040204" pitchFamily="34" charset="-120"/>
              <a:ea typeface="微軟正黑體" panose="020B0604030504040204" pitchFamily="34" charset="-120"/>
              <a:cs typeface="+mn-cs"/>
            </a:endParaRPr>
          </a:p>
        </p:txBody>
      </p:sp>
      <p:sp>
        <p:nvSpPr>
          <p:cNvPr id="72" name="左右矢印 20">
            <a:extLst>
              <a:ext uri="{FF2B5EF4-FFF2-40B4-BE49-F238E27FC236}">
                <a16:creationId xmlns:a16="http://schemas.microsoft.com/office/drawing/2014/main" id="{8446352B-7521-463B-ABA5-C49295F5AD93}"/>
              </a:ext>
            </a:extLst>
          </p:cNvPr>
          <p:cNvSpPr/>
          <p:nvPr/>
        </p:nvSpPr>
        <p:spPr>
          <a:xfrm>
            <a:off x="7050023" y="3680285"/>
            <a:ext cx="517288" cy="224473"/>
          </a:xfrm>
          <a:prstGeom prst="leftRightArrow">
            <a:avLst/>
          </a:prstGeom>
          <a:solidFill>
            <a:srgbClr val="176AB7"/>
          </a:solidFill>
          <a:ln w="19050" cap="flat" cmpd="sng" algn="ctr">
            <a:solidFill>
              <a:sysClr val="window" lastClr="FFFFFF"/>
            </a:solidFill>
            <a:prstDash val="solid"/>
          </a:ln>
          <a:effectLst/>
        </p:spPr>
        <p:txBody>
          <a:bodyPr lIns="77925" tIns="38963" rIns="77925" bIns="38963" anchor="ctr"/>
          <a:lstStyle/>
          <a:p>
            <a:pPr marL="0" marR="0" lvl="0" indent="0" algn="ctr" defTabSz="779252" eaLnBrk="1" fontAlgn="auto" latinLnBrk="0" hangingPunct="1">
              <a:lnSpc>
                <a:spcPct val="100000"/>
              </a:lnSpc>
              <a:spcBef>
                <a:spcPts val="0"/>
              </a:spcBef>
              <a:spcAft>
                <a:spcPts val="0"/>
              </a:spcAft>
              <a:buClrTx/>
              <a:buSzTx/>
              <a:buFontTx/>
              <a:buNone/>
              <a:tabLst/>
              <a:defRPr/>
            </a:pPr>
            <a:endParaRPr kumimoji="0" lang="ja-JP" altLang="en-US" sz="1200" b="1" i="0" u="none" strike="noStrike" kern="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メイリオ" panose="020B0604030504040204" pitchFamily="50" charset="-128"/>
            </a:endParaRPr>
          </a:p>
        </p:txBody>
      </p:sp>
      <p:pic>
        <p:nvPicPr>
          <p:cNvPr id="73" name="図 11">
            <a:extLst>
              <a:ext uri="{FF2B5EF4-FFF2-40B4-BE49-F238E27FC236}">
                <a16:creationId xmlns:a16="http://schemas.microsoft.com/office/drawing/2014/main" id="{C81718D0-61A6-48CA-9E03-D117B091036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282774" y="2500390"/>
            <a:ext cx="1855986" cy="724018"/>
          </a:xfrm>
          <a:prstGeom prst="rect">
            <a:avLst/>
          </a:prstGeom>
          <a:effectLst/>
        </p:spPr>
      </p:pic>
      <p:pic>
        <p:nvPicPr>
          <p:cNvPr id="74" name="Picture 2">
            <a:extLst>
              <a:ext uri="{FF2B5EF4-FFF2-40B4-BE49-F238E27FC236}">
                <a16:creationId xmlns:a16="http://schemas.microsoft.com/office/drawing/2014/main" id="{81DCA56C-DED9-43EF-BD8A-4FFFC55950B9}"/>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939172" y="902126"/>
            <a:ext cx="2093548" cy="38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10651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A204686D-6A8C-43D7-86E9-15770725688D}"/>
              </a:ext>
            </a:extLst>
          </p:cNvPr>
          <p:cNvSpPr txBox="1"/>
          <p:nvPr/>
        </p:nvSpPr>
        <p:spPr>
          <a:xfrm>
            <a:off x="380999" y="4718533"/>
            <a:ext cx="3666745"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600" b="1">
                <a:solidFill>
                  <a:schemeClr val="bg1"/>
                </a:solidFill>
                <a:latin typeface="微軟正黑體" pitchFamily="34" charset="-120"/>
                <a:ea typeface="微軟正黑體" pitchFamily="34" charset="-120"/>
              </a:rPr>
              <a:t>©2018</a:t>
            </a:r>
            <a:r>
              <a:rPr lang="zh-TW" altLang="en-US" sz="600" b="1">
                <a:solidFill>
                  <a:schemeClr val="bg1"/>
                </a:solidFill>
                <a:latin typeface="微軟正黑體" pitchFamily="34" charset="-120"/>
                <a:ea typeface="微軟正黑體" pitchFamily="34" charset="-120"/>
              </a:rPr>
              <a:t>著作權為威聯通科技股份有限公司所有。威聯通科技並保留所有權利。威聯通科技股份有限公司所使用或註冊之商標或標章。檔案中所提及之產品及公司名稱可能為其他公司所有之商標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圓角 19">
            <a:extLst>
              <a:ext uri="{FF2B5EF4-FFF2-40B4-BE49-F238E27FC236}">
                <a16:creationId xmlns:a16="http://schemas.microsoft.com/office/drawing/2014/main" id="{C993A586-300C-48D0-9C98-EFF3AF3B7A09}"/>
              </a:ext>
            </a:extLst>
          </p:cNvPr>
          <p:cNvSpPr/>
          <p:nvPr/>
        </p:nvSpPr>
        <p:spPr>
          <a:xfrm>
            <a:off x="5269418" y="3098305"/>
            <a:ext cx="3399503" cy="1448241"/>
          </a:xfrm>
          <a:prstGeom prst="roundRect">
            <a:avLst/>
          </a:prstGeom>
          <a:gradFill>
            <a:gsLst>
              <a:gs pos="2151">
                <a:srgbClr val="00B0F0"/>
              </a:gs>
              <a:gs pos="30000">
                <a:schemeClr val="accent5">
                  <a:lumMod val="20000"/>
                  <a:lumOff val="80000"/>
                  <a:alpha val="40000"/>
                </a:schemeClr>
              </a:gs>
              <a:gs pos="70000">
                <a:schemeClr val="accent5">
                  <a:lumMod val="20000"/>
                  <a:lumOff val="80000"/>
                  <a:alpha val="40000"/>
                </a:schemeClr>
              </a:gs>
              <a:gs pos="100000">
                <a:srgbClr val="00B0F0"/>
              </a:gs>
            </a:gsLst>
            <a:lin ang="5400000" scaled="0"/>
          </a:gra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TW" altLang="en-US" sz="1400" b="0" i="0" u="none" strike="noStrike" cap="none" spc="0" normalizeH="0" baseline="0">
              <a:ln>
                <a:noFill/>
              </a:ln>
              <a:solidFill>
                <a:srgbClr val="000000"/>
              </a:solidFill>
              <a:effectLst/>
              <a:uFillTx/>
              <a:latin typeface="Calibri"/>
              <a:ea typeface="Calibri"/>
              <a:cs typeface="Calibri"/>
              <a:sym typeface="Calibri"/>
            </a:endParaRPr>
          </a:p>
        </p:txBody>
      </p:sp>
      <p:sp>
        <p:nvSpPr>
          <p:cNvPr id="12" name="Shape 325">
            <a:extLst>
              <a:ext uri="{FF2B5EF4-FFF2-40B4-BE49-F238E27FC236}">
                <a16:creationId xmlns:a16="http://schemas.microsoft.com/office/drawing/2014/main" id="{D3F4F563-83DA-4CD3-B3A9-9505B8921BC0}"/>
              </a:ext>
            </a:extLst>
          </p:cNvPr>
          <p:cNvSpPr/>
          <p:nvPr/>
        </p:nvSpPr>
        <p:spPr>
          <a:xfrm>
            <a:off x="2910021" y="3098305"/>
            <a:ext cx="1448241" cy="1448241"/>
          </a:xfrm>
          <a:prstGeom prst="ellipse">
            <a:avLst/>
          </a:prstGeom>
          <a:gradFill>
            <a:gsLst>
              <a:gs pos="2151">
                <a:schemeClr val="accent4"/>
              </a:gs>
              <a:gs pos="30000">
                <a:schemeClr val="accent4">
                  <a:lumMod val="20000"/>
                  <a:lumOff val="80000"/>
                  <a:alpha val="40000"/>
                </a:schemeClr>
              </a:gs>
              <a:gs pos="70000">
                <a:schemeClr val="accent4">
                  <a:lumMod val="20000"/>
                  <a:lumOff val="80000"/>
                  <a:alpha val="40000"/>
                </a:schemeClr>
              </a:gs>
              <a:gs pos="100000">
                <a:schemeClr val="accent4"/>
              </a:gs>
            </a:gsLst>
            <a:lin ang="5400000" scaled="0"/>
          </a:gra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34" name="標題 1"/>
          <p:cNvSpPr txBox="1">
            <a:spLocks noGrp="1"/>
          </p:cNvSpPr>
          <p:nvPr>
            <p:ph type="title"/>
          </p:nvPr>
        </p:nvSpPr>
        <p:spPr>
          <a:prstGeom prst="rect">
            <a:avLst/>
          </a:prstGeom>
        </p:spPr>
        <p:txBody>
          <a:bodyPr/>
          <a:lstStyle>
            <a:lvl1pPr>
              <a:defRPr sz="2800"/>
            </a:lvl1pPr>
          </a:lstStyle>
          <a:p>
            <a:r>
              <a:rPr sz="3200" err="1">
                <a:latin typeface="+mj-lt"/>
              </a:rPr>
              <a:t>什麼是</a:t>
            </a:r>
            <a:r>
              <a:rPr lang="en-US" altLang="zh-TW" sz="3200">
                <a:latin typeface="+mj-lt"/>
              </a:rPr>
              <a:t> </a:t>
            </a:r>
            <a:r>
              <a:rPr sz="3200" err="1">
                <a:latin typeface="+mj-lt"/>
              </a:rPr>
              <a:t>BlueGlacier</a:t>
            </a:r>
            <a:r>
              <a:rPr sz="3200">
                <a:latin typeface="+mj-lt"/>
              </a:rPr>
              <a:t> </a:t>
            </a:r>
            <a:r>
              <a:rPr sz="3200" err="1">
                <a:latin typeface="+mj-lt"/>
              </a:rPr>
              <a:t>冷資料分層儲存系統</a:t>
            </a:r>
            <a:r>
              <a:rPr sz="3200">
                <a:latin typeface="+mj-lt"/>
              </a:rPr>
              <a:t>？</a:t>
            </a:r>
          </a:p>
        </p:txBody>
      </p:sp>
      <p:sp>
        <p:nvSpPr>
          <p:cNvPr id="135" name="文字版面配置區 2"/>
          <p:cNvSpPr txBox="1">
            <a:spLocks noGrp="1"/>
          </p:cNvSpPr>
          <p:nvPr>
            <p:ph type="body" idx="1"/>
          </p:nvPr>
        </p:nvSpPr>
        <p:spPr>
          <a:prstGeom prst="rect">
            <a:avLst/>
          </a:prstGeom>
        </p:spPr>
        <p:txBody>
          <a:bodyPr lIns="45719" rIns="45719" anchor="t">
            <a:normAutofit/>
          </a:bodyPr>
          <a:lstStyle/>
          <a:p>
            <a:pPr marL="155575" lvl="1" indent="-155575" defTabSz="416052">
              <a:lnSpc>
                <a:spcPct val="120000"/>
              </a:lnSpc>
              <a:spcBef>
                <a:spcPts val="0"/>
              </a:spcBef>
              <a:buClr>
                <a:srgbClr val="262626"/>
              </a:buClr>
              <a:buChar char="•"/>
              <a:defRPr sz="1547">
                <a:solidFill>
                  <a:srgbClr val="000000"/>
                </a:solidFill>
                <a:uFill>
                  <a:solidFill>
                    <a:srgbClr val="000000"/>
                  </a:solidFill>
                </a:uFill>
              </a:defRPr>
            </a:pPr>
            <a:r>
              <a:rPr sz="1700" err="1">
                <a:latin typeface="+mj-lt"/>
              </a:rPr>
              <a:t>BlueGlacier</a:t>
            </a:r>
            <a:r>
              <a:rPr lang="zh-TW" altLang="en-US" sz="1700">
                <a:latin typeface="+mj-lt"/>
              </a:rPr>
              <a:t> (冷資料分層儲存系統</a:t>
            </a:r>
            <a:r>
              <a:rPr lang="en-US" altLang="en-US" sz="1700">
                <a:latin typeface="+mj-lt"/>
              </a:rPr>
              <a:t>)</a:t>
            </a:r>
            <a:r>
              <a:rPr lang="zh-TW" altLang="en-US" sz="1700">
                <a:latin typeface="+mj-lt"/>
              </a:rPr>
              <a:t> </a:t>
            </a:r>
            <a:r>
              <a:rPr lang="zh-TW" sz="1700">
                <a:latin typeface="+mj-lt"/>
              </a:rPr>
              <a:t>由</a:t>
            </a:r>
            <a:r>
              <a:rPr sz="1700" err="1">
                <a:latin typeface="+mj-lt"/>
              </a:rPr>
              <a:t>QNAP與日本松下（Panasonic</a:t>
            </a:r>
            <a:r>
              <a:rPr sz="1700">
                <a:latin typeface="+mj-lt"/>
              </a:rPr>
              <a:t>）</a:t>
            </a:r>
            <a:r>
              <a:rPr lang="zh-TW" sz="1700">
                <a:latin typeface="+mj-lt"/>
              </a:rPr>
              <a:t>合作開發</a:t>
            </a:r>
            <a:r>
              <a:rPr sz="1700">
                <a:latin typeface="+mj-lt"/>
              </a:rPr>
              <a:t>。</a:t>
            </a:r>
            <a:endParaRPr lang="zh-TW" altLang="en-US" sz="1700">
              <a:latin typeface="+mj-lt"/>
            </a:endParaRPr>
          </a:p>
          <a:p>
            <a:pPr marL="155575" lvl="1" indent="-155575" defTabSz="416052">
              <a:lnSpc>
                <a:spcPct val="120000"/>
              </a:lnSpc>
              <a:spcBef>
                <a:spcPts val="0"/>
              </a:spcBef>
              <a:buClr>
                <a:srgbClr val="262626"/>
              </a:buClr>
              <a:buChar char="•"/>
              <a:defRPr sz="1547">
                <a:solidFill>
                  <a:srgbClr val="000000"/>
                </a:solidFill>
                <a:uFill>
                  <a:solidFill>
                    <a:srgbClr val="000000"/>
                  </a:solidFill>
                </a:uFill>
              </a:defRPr>
            </a:pPr>
            <a:r>
              <a:rPr lang="zh-TW" altLang="en-US" sz="1700">
                <a:latin typeface="+mj-lt"/>
              </a:rPr>
              <a:t>整合了</a:t>
            </a:r>
            <a:r>
              <a:rPr sz="1700" err="1">
                <a:latin typeface="+mj-lt"/>
              </a:rPr>
              <a:t>QNAP在市場領先的企業級NAS、日本松下頂尖技術的藍光檔案櫃</a:t>
            </a:r>
            <a:r>
              <a:rPr sz="1700">
                <a:latin typeface="+mj-lt"/>
              </a:rPr>
              <a:t>、</a:t>
            </a:r>
            <a:r>
              <a:rPr lang="zh-TW" sz="1700">
                <a:latin typeface="+mj-lt"/>
              </a:rPr>
              <a:t>及</a:t>
            </a:r>
            <a:r>
              <a:rPr sz="1700" err="1">
                <a:latin typeface="+mj-lt"/>
              </a:rPr>
              <a:t>QNAP量身打造的管理</a:t>
            </a:r>
            <a:r>
              <a:rPr sz="1700">
                <a:latin typeface="+mj-lt"/>
              </a:rPr>
              <a:t>/</a:t>
            </a:r>
            <a:r>
              <a:rPr sz="1700" err="1">
                <a:latin typeface="+mj-lt"/>
              </a:rPr>
              <a:t>應用軟體所組成</a:t>
            </a:r>
            <a:r>
              <a:rPr sz="1700">
                <a:latin typeface="+mj-lt"/>
              </a:rPr>
              <a:t>。</a:t>
            </a:r>
          </a:p>
          <a:p>
            <a:pPr marL="155575" lvl="1" indent="-155575" defTabSz="416052">
              <a:lnSpc>
                <a:spcPct val="120000"/>
              </a:lnSpc>
              <a:spcBef>
                <a:spcPts val="0"/>
              </a:spcBef>
              <a:buClr>
                <a:srgbClr val="262626"/>
              </a:buClr>
              <a:buChar char="•"/>
              <a:defRPr sz="1547">
                <a:solidFill>
                  <a:srgbClr val="000000"/>
                </a:solidFill>
                <a:uFill>
                  <a:solidFill>
                    <a:srgbClr val="000000"/>
                  </a:solidFill>
                </a:uFill>
              </a:defRPr>
            </a:pPr>
            <a:r>
              <a:rPr sz="1700" err="1">
                <a:latin typeface="+mj-lt"/>
              </a:rPr>
              <a:t>從使用者產生資料開始，BlueGlacier提供第一線SSD</a:t>
            </a:r>
            <a:r>
              <a:rPr sz="1700">
                <a:latin typeface="+mj-lt"/>
              </a:rPr>
              <a:t>/</a:t>
            </a:r>
            <a:r>
              <a:rPr sz="1700" err="1">
                <a:latin typeface="+mj-lt"/>
              </a:rPr>
              <a:t>HDD供熱</a:t>
            </a:r>
            <a:r>
              <a:rPr sz="1700">
                <a:latin typeface="+mj-lt"/>
              </a:rPr>
              <a:t>/</a:t>
            </a:r>
            <a:r>
              <a:rPr sz="1700" err="1">
                <a:latin typeface="+mj-lt"/>
              </a:rPr>
              <a:t>溫資料存取；當使用者需要冷資料儲存或是長時間歸檔保存，即可存放至藍光櫃</a:t>
            </a:r>
            <a:r>
              <a:rPr sz="1700">
                <a:latin typeface="+mj-lt"/>
              </a:rPr>
              <a:t>。</a:t>
            </a:r>
          </a:p>
          <a:p>
            <a:pPr marL="155575" lvl="1" indent="-155575" defTabSz="416052">
              <a:lnSpc>
                <a:spcPct val="120000"/>
              </a:lnSpc>
              <a:spcBef>
                <a:spcPts val="0"/>
              </a:spcBef>
              <a:buClr>
                <a:srgbClr val="262626"/>
              </a:buClr>
              <a:buChar char="•"/>
              <a:defRPr sz="1547">
                <a:solidFill>
                  <a:srgbClr val="000000"/>
                </a:solidFill>
                <a:uFill>
                  <a:solidFill>
                    <a:srgbClr val="000000"/>
                  </a:solidFill>
                </a:uFill>
              </a:defRPr>
            </a:pPr>
            <a:r>
              <a:rPr sz="1700" err="1">
                <a:latin typeface="+mj-lt"/>
              </a:rPr>
              <a:t>BlueGlacier成為管理資料生命週期的核心，能安全、可靠、有效率的解決資料儲存的課題</a:t>
            </a:r>
            <a:r>
              <a:rPr sz="1700">
                <a:latin typeface="+mj-lt"/>
              </a:rPr>
              <a:t>。</a:t>
            </a:r>
          </a:p>
        </p:txBody>
      </p:sp>
      <p:pic>
        <p:nvPicPr>
          <p:cNvPr id="3" name="圖片 2">
            <a:extLst>
              <a:ext uri="{FF2B5EF4-FFF2-40B4-BE49-F238E27FC236}">
                <a16:creationId xmlns:a16="http://schemas.microsoft.com/office/drawing/2014/main" id="{FF42E70E-9EE6-49E0-B373-8A66313C4A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6969" y="3569170"/>
            <a:ext cx="1894343" cy="346587"/>
          </a:xfrm>
          <a:prstGeom prst="rect">
            <a:avLst/>
          </a:prstGeom>
        </p:spPr>
      </p:pic>
      <p:sp>
        <p:nvSpPr>
          <p:cNvPr id="13" name="Shape 325">
            <a:extLst>
              <a:ext uri="{FF2B5EF4-FFF2-40B4-BE49-F238E27FC236}">
                <a16:creationId xmlns:a16="http://schemas.microsoft.com/office/drawing/2014/main" id="{C12C8489-F569-4431-A8BB-DC433A469CD9}"/>
              </a:ext>
            </a:extLst>
          </p:cNvPr>
          <p:cNvSpPr/>
          <p:nvPr/>
        </p:nvSpPr>
        <p:spPr>
          <a:xfrm>
            <a:off x="511930" y="3098305"/>
            <a:ext cx="1448241" cy="1448241"/>
          </a:xfrm>
          <a:prstGeom prst="ellipse">
            <a:avLst/>
          </a:prstGeom>
          <a:gradFill>
            <a:gsLst>
              <a:gs pos="2151">
                <a:schemeClr val="accent6"/>
              </a:gs>
              <a:gs pos="30000">
                <a:schemeClr val="accent6">
                  <a:lumMod val="20000"/>
                  <a:lumOff val="80000"/>
                  <a:alpha val="40000"/>
                </a:schemeClr>
              </a:gs>
              <a:gs pos="70000">
                <a:schemeClr val="accent6">
                  <a:lumMod val="20000"/>
                  <a:lumOff val="80000"/>
                  <a:alpha val="40000"/>
                </a:schemeClr>
              </a:gs>
              <a:gs pos="100000">
                <a:schemeClr val="accent6"/>
              </a:gs>
            </a:gsLst>
            <a:lin ang="5400000" scaled="0"/>
          </a:gra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rtl="0">
              <a:spcBef>
                <a:spcPts val="0"/>
              </a:spcBef>
              <a:buNone/>
            </a:pPr>
            <a:endParaRPr sz="1800">
              <a:solidFill>
                <a:schemeClr val="lt1"/>
              </a:solidFill>
              <a:latin typeface="Arial"/>
              <a:ea typeface="Arial"/>
              <a:cs typeface="Arial"/>
              <a:sym typeface="Arial"/>
            </a:endParaRPr>
          </a:p>
        </p:txBody>
      </p:sp>
      <p:pic>
        <p:nvPicPr>
          <p:cNvPr id="11" name="圖片 10">
            <a:extLst>
              <a:ext uri="{FF2B5EF4-FFF2-40B4-BE49-F238E27FC236}">
                <a16:creationId xmlns:a16="http://schemas.microsoft.com/office/drawing/2014/main" id="{499D35D9-E201-40C8-886F-B72D15F248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468" y="3647597"/>
            <a:ext cx="3012872" cy="349656"/>
          </a:xfrm>
          <a:prstGeom prst="rect">
            <a:avLst/>
          </a:prstGeom>
        </p:spPr>
      </p:pic>
      <p:pic>
        <p:nvPicPr>
          <p:cNvPr id="17" name="圖片 16">
            <a:extLst>
              <a:ext uri="{FF2B5EF4-FFF2-40B4-BE49-F238E27FC236}">
                <a16:creationId xmlns:a16="http://schemas.microsoft.com/office/drawing/2014/main" id="{683305D2-B8AC-401C-AEAD-E296C33AF4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962" y="3610285"/>
            <a:ext cx="1330176" cy="240756"/>
          </a:xfrm>
          <a:prstGeom prst="rect">
            <a:avLst/>
          </a:prstGeom>
        </p:spPr>
      </p:pic>
      <p:sp>
        <p:nvSpPr>
          <p:cNvPr id="23" name="文字方塊 22">
            <a:extLst>
              <a:ext uri="{FF2B5EF4-FFF2-40B4-BE49-F238E27FC236}">
                <a16:creationId xmlns:a16="http://schemas.microsoft.com/office/drawing/2014/main" id="{BC9BFA32-C3D3-4AA7-94F7-3E6DBF20F630}"/>
              </a:ext>
            </a:extLst>
          </p:cNvPr>
          <p:cNvSpPr txBox="1"/>
          <p:nvPr/>
        </p:nvSpPr>
        <p:spPr>
          <a:xfrm>
            <a:off x="546602" y="3905356"/>
            <a:ext cx="137897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TW" sz="1200" b="1" i="0" u="none" strike="noStrike" cap="none" spc="0" normalizeH="0" baseline="0">
                <a:ln>
                  <a:noFill/>
                </a:ln>
                <a:solidFill>
                  <a:schemeClr val="bg2"/>
                </a:solidFill>
                <a:effectLst/>
                <a:uFillTx/>
                <a:latin typeface="+mj-lt"/>
                <a:ea typeface="微軟正黑體" panose="020B0604030504040204" pitchFamily="34" charset="-120"/>
                <a:sym typeface="Calibri"/>
              </a:rPr>
              <a:t>Enterprise</a:t>
            </a:r>
            <a:r>
              <a:rPr kumimoji="0" lang="zh-TW" altLang="en-US" sz="1200" b="1" i="0" u="none" strike="noStrike" cap="none" spc="0" normalizeH="0" baseline="0">
                <a:ln>
                  <a:noFill/>
                </a:ln>
                <a:solidFill>
                  <a:schemeClr val="bg2"/>
                </a:solidFill>
                <a:effectLst/>
                <a:uFillTx/>
                <a:latin typeface="+mj-lt"/>
                <a:ea typeface="微軟正黑體" panose="020B0604030504040204" pitchFamily="34" charset="-120"/>
                <a:sym typeface="Calibri"/>
              </a:rPr>
              <a:t> </a:t>
            </a:r>
            <a:r>
              <a:rPr kumimoji="0" lang="en-US" altLang="zh-TW" sz="1200" b="1" i="0" u="none" strike="noStrike" cap="none" spc="0" normalizeH="0" baseline="0">
                <a:ln>
                  <a:noFill/>
                </a:ln>
                <a:solidFill>
                  <a:schemeClr val="bg2"/>
                </a:solidFill>
                <a:effectLst/>
                <a:uFillTx/>
                <a:latin typeface="+mj-lt"/>
                <a:ea typeface="微軟正黑體" panose="020B0604030504040204" pitchFamily="34" charset="-120"/>
                <a:sym typeface="Calibri"/>
              </a:rPr>
              <a:t>NAS</a:t>
            </a:r>
            <a:endParaRPr kumimoji="0" lang="zh-TW" altLang="en-US" sz="1200" b="1" i="0" u="none" strike="noStrike" cap="none" spc="0" normalizeH="0" baseline="0">
              <a:ln>
                <a:noFill/>
              </a:ln>
              <a:solidFill>
                <a:schemeClr val="bg2"/>
              </a:solidFill>
              <a:effectLst/>
              <a:uFillTx/>
              <a:latin typeface="+mj-lt"/>
              <a:ea typeface="微軟正黑體" panose="020B0604030504040204" pitchFamily="34" charset="-120"/>
              <a:sym typeface="Calibri"/>
            </a:endParaRPr>
          </a:p>
        </p:txBody>
      </p:sp>
      <p:sp>
        <p:nvSpPr>
          <p:cNvPr id="24" name="文字方塊 23">
            <a:extLst>
              <a:ext uri="{FF2B5EF4-FFF2-40B4-BE49-F238E27FC236}">
                <a16:creationId xmlns:a16="http://schemas.microsoft.com/office/drawing/2014/main" id="{74D6CF6F-8550-4ADA-B8A5-399FD3F18BEE}"/>
              </a:ext>
            </a:extLst>
          </p:cNvPr>
          <p:cNvSpPr txBox="1"/>
          <p:nvPr/>
        </p:nvSpPr>
        <p:spPr>
          <a:xfrm>
            <a:off x="2969470" y="3905356"/>
            <a:ext cx="1378974"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TW" sz="1200" b="1" i="0" u="none" strike="noStrike" cap="none" spc="0" normalizeH="0" baseline="0">
                <a:ln>
                  <a:noFill/>
                </a:ln>
                <a:solidFill>
                  <a:schemeClr val="bg2"/>
                </a:solidFill>
                <a:effectLst/>
                <a:uFillTx/>
                <a:latin typeface="+mj-lt"/>
                <a:ea typeface="微軟正黑體" panose="020B0604030504040204" pitchFamily="34" charset="-120"/>
                <a:sym typeface="Calibri"/>
              </a:rPr>
              <a:t>Powered</a:t>
            </a:r>
            <a:r>
              <a:rPr kumimoji="0" lang="zh-TW" altLang="en-US" sz="1200" b="1" i="0" u="none" strike="noStrike" cap="none" spc="0" normalizeH="0" baseline="0">
                <a:ln>
                  <a:noFill/>
                </a:ln>
                <a:solidFill>
                  <a:schemeClr val="bg2"/>
                </a:solidFill>
                <a:effectLst/>
                <a:uFillTx/>
                <a:latin typeface="+mj-lt"/>
                <a:ea typeface="微軟正黑體" panose="020B0604030504040204" pitchFamily="34" charset="-120"/>
                <a:sym typeface="Calibri"/>
              </a:rPr>
              <a:t> </a:t>
            </a:r>
            <a:r>
              <a:rPr kumimoji="0" lang="en-US" altLang="zh-TW" sz="1200" b="1" i="0" u="none" strike="noStrike" cap="none" spc="0" normalizeH="0" baseline="0">
                <a:ln>
                  <a:noFill/>
                </a:ln>
                <a:solidFill>
                  <a:schemeClr val="bg2"/>
                </a:solidFill>
                <a:effectLst/>
                <a:uFillTx/>
                <a:latin typeface="+mj-lt"/>
                <a:ea typeface="微軟正黑體" panose="020B0604030504040204" pitchFamily="34" charset="-120"/>
                <a:sym typeface="Calibri"/>
              </a:rPr>
              <a:t>by</a:t>
            </a:r>
          </a:p>
          <a:p>
            <a:pPr marL="0" marR="0" indent="0" algn="ctr" defTabSz="914400" rtl="0" fontAlgn="auto" latinLnBrk="0" hangingPunct="0">
              <a:lnSpc>
                <a:spcPct val="100000"/>
              </a:lnSpc>
              <a:spcBef>
                <a:spcPts val="0"/>
              </a:spcBef>
              <a:spcAft>
                <a:spcPts val="0"/>
              </a:spcAft>
              <a:buClrTx/>
              <a:buSzTx/>
              <a:buFontTx/>
              <a:buNone/>
              <a:tabLst/>
            </a:pPr>
            <a:r>
              <a:rPr lang="en-US" altLang="zh-TW" sz="1200" b="1">
                <a:solidFill>
                  <a:schemeClr val="bg2"/>
                </a:solidFill>
                <a:latin typeface="+mj-lt"/>
                <a:ea typeface="微軟正黑體" panose="020B0604030504040204" pitchFamily="34" charset="-120"/>
              </a:rPr>
              <a:t>Panasonic</a:t>
            </a:r>
            <a:endParaRPr kumimoji="0" lang="zh-TW" altLang="en-US" sz="1200" b="1" i="0" u="none" strike="noStrike" cap="none" spc="0" normalizeH="0" baseline="0">
              <a:ln>
                <a:noFill/>
              </a:ln>
              <a:solidFill>
                <a:schemeClr val="bg2"/>
              </a:solidFill>
              <a:effectLst/>
              <a:uFillTx/>
              <a:latin typeface="+mj-lt"/>
              <a:ea typeface="微軟正黑體" panose="020B0604030504040204" pitchFamily="34" charset="-120"/>
              <a:sym typeface="Calibri"/>
            </a:endParaRPr>
          </a:p>
        </p:txBody>
      </p:sp>
      <p:sp>
        <p:nvSpPr>
          <p:cNvPr id="27" name="文字方塊 26">
            <a:extLst>
              <a:ext uri="{FF2B5EF4-FFF2-40B4-BE49-F238E27FC236}">
                <a16:creationId xmlns:a16="http://schemas.microsoft.com/office/drawing/2014/main" id="{462955F9-6497-4043-A453-36F8CEA69866}"/>
              </a:ext>
            </a:extLst>
          </p:cNvPr>
          <p:cNvSpPr txBox="1"/>
          <p:nvPr/>
        </p:nvSpPr>
        <p:spPr>
          <a:xfrm>
            <a:off x="1631721" y="3391475"/>
            <a:ext cx="1378974"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TW" sz="3600" i="0" u="none" strike="noStrike" cap="none" spc="0" normalizeH="0" baseline="0">
                <a:ln>
                  <a:noFill/>
                </a:ln>
                <a:solidFill>
                  <a:srgbClr val="0070C0"/>
                </a:solidFill>
                <a:effectLst/>
                <a:uFillTx/>
                <a:latin typeface="+mj-lt"/>
                <a:ea typeface="微軟正黑體" panose="020B0604030504040204" pitchFamily="34" charset="-120"/>
                <a:sym typeface="Calibri"/>
              </a:rPr>
              <a:t>x</a:t>
            </a:r>
            <a:endParaRPr kumimoji="0" lang="zh-TW" altLang="en-US" sz="3600" i="0" u="none" strike="noStrike" cap="none" spc="0" normalizeH="0" baseline="0">
              <a:ln>
                <a:noFill/>
              </a:ln>
              <a:solidFill>
                <a:srgbClr val="0070C0"/>
              </a:solidFill>
              <a:effectLst/>
              <a:uFillTx/>
              <a:latin typeface="+mj-lt"/>
              <a:ea typeface="微軟正黑體" panose="020B0604030504040204" pitchFamily="34" charset="-120"/>
              <a:sym typeface="Calibri"/>
            </a:endParaRPr>
          </a:p>
        </p:txBody>
      </p:sp>
      <p:sp>
        <p:nvSpPr>
          <p:cNvPr id="28" name="文字方塊 27">
            <a:extLst>
              <a:ext uri="{FF2B5EF4-FFF2-40B4-BE49-F238E27FC236}">
                <a16:creationId xmlns:a16="http://schemas.microsoft.com/office/drawing/2014/main" id="{881DB49F-6B2E-46E4-8A66-33BE7156E130}"/>
              </a:ext>
            </a:extLst>
          </p:cNvPr>
          <p:cNvSpPr txBox="1"/>
          <p:nvPr/>
        </p:nvSpPr>
        <p:spPr>
          <a:xfrm>
            <a:off x="4189201" y="3438034"/>
            <a:ext cx="1378974"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TW" sz="3600" i="0" u="none" strike="noStrike" cap="none" spc="0" normalizeH="0" baseline="0">
                <a:ln>
                  <a:noFill/>
                </a:ln>
                <a:solidFill>
                  <a:srgbClr val="0070C0"/>
                </a:solidFill>
                <a:effectLst/>
                <a:uFillTx/>
                <a:latin typeface="+mj-lt"/>
                <a:ea typeface="微軟正黑體" panose="020B0604030504040204" pitchFamily="34" charset="-120"/>
                <a:sym typeface="Calibri"/>
              </a:rPr>
              <a:t>=</a:t>
            </a:r>
            <a:endParaRPr kumimoji="0" lang="zh-TW" altLang="en-US" sz="3600" i="0" u="none" strike="noStrike" cap="none" spc="0" normalizeH="0" baseline="0">
              <a:ln>
                <a:noFill/>
              </a:ln>
              <a:solidFill>
                <a:srgbClr val="0070C0"/>
              </a:solidFill>
              <a:effectLst/>
              <a:uFillTx/>
              <a:latin typeface="+mj-lt"/>
              <a:ea typeface="微軟正黑體" panose="020B0604030504040204" pitchFamily="34" charset="-120"/>
              <a:sym typeface="Calibri"/>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262"/>
          <p:cNvSpPr txBox="1">
            <a:spLocks noGrp="1"/>
          </p:cNvSpPr>
          <p:nvPr>
            <p:ph type="title"/>
          </p:nvPr>
        </p:nvSpPr>
        <p:spPr>
          <a:prstGeom prst="rect">
            <a:avLst/>
          </a:prstGeom>
        </p:spPr>
        <p:txBody>
          <a:bodyPr lIns="91424" tIns="91424" rIns="91424" bIns="91424" anchor="ctr"/>
          <a:lstStyle>
            <a:lvl1pPr defTabSz="786384">
              <a:defRPr sz="2752"/>
            </a:lvl1pPr>
          </a:lstStyle>
          <a:p>
            <a:pPr defTabSz="914400"/>
            <a:r>
              <a:rPr lang="zh-CN" altLang="en-US" sz="3200"/>
              <a:t>解決方案架構</a:t>
            </a:r>
          </a:p>
        </p:txBody>
      </p:sp>
      <p:pic>
        <p:nvPicPr>
          <p:cNvPr id="4" name="圖片 3">
            <a:extLst>
              <a:ext uri="{FF2B5EF4-FFF2-40B4-BE49-F238E27FC236}">
                <a16:creationId xmlns:a16="http://schemas.microsoft.com/office/drawing/2014/main" id="{7D3320FA-E39D-491D-9028-9D496B241B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308" y="973027"/>
            <a:ext cx="7872549" cy="3499750"/>
          </a:xfrm>
          <a:prstGeom prst="rect">
            <a:avLst/>
          </a:prstGeom>
        </p:spPr>
      </p:pic>
      <p:sp>
        <p:nvSpPr>
          <p:cNvPr id="9" name="文字方塊 8">
            <a:extLst>
              <a:ext uri="{FF2B5EF4-FFF2-40B4-BE49-F238E27FC236}">
                <a16:creationId xmlns:a16="http://schemas.microsoft.com/office/drawing/2014/main" id="{6371DA05-6DF0-458E-AE81-BE4F345432AF}"/>
              </a:ext>
            </a:extLst>
          </p:cNvPr>
          <p:cNvSpPr txBox="1"/>
          <p:nvPr/>
        </p:nvSpPr>
        <p:spPr>
          <a:xfrm>
            <a:off x="618308" y="1940774"/>
            <a:ext cx="128887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zh-TW" altLang="en-US" b="1">
                <a:latin typeface="+mj-lt"/>
                <a:ea typeface="微軟正黑體" panose="020B0604030504040204" pitchFamily="34" charset="-120"/>
              </a:rPr>
              <a:t>用戶端</a:t>
            </a:r>
            <a:endParaRPr kumimoji="0" lang="zh-TW" altLang="en-US"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10" name="文字方塊 9">
            <a:extLst>
              <a:ext uri="{FF2B5EF4-FFF2-40B4-BE49-F238E27FC236}">
                <a16:creationId xmlns:a16="http://schemas.microsoft.com/office/drawing/2014/main" id="{C4B6889B-3290-46EE-A035-496AC9A1500E}"/>
              </a:ext>
            </a:extLst>
          </p:cNvPr>
          <p:cNvSpPr txBox="1"/>
          <p:nvPr/>
        </p:nvSpPr>
        <p:spPr>
          <a:xfrm>
            <a:off x="7437121" y="833737"/>
            <a:ext cx="105373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zh-TW" altLang="en-US" b="1">
                <a:latin typeface="+mj-lt"/>
                <a:ea typeface="微軟正黑體" panose="020B0604030504040204" pitchFamily="34" charset="-120"/>
              </a:rPr>
              <a:t>藍光櫃</a:t>
            </a:r>
            <a:endParaRPr kumimoji="0" lang="zh-TW" altLang="en-US"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11" name="文字方塊 10">
            <a:extLst>
              <a:ext uri="{FF2B5EF4-FFF2-40B4-BE49-F238E27FC236}">
                <a16:creationId xmlns:a16="http://schemas.microsoft.com/office/drawing/2014/main" id="{F9A63418-81D9-4196-823D-F1F34F5A2BAE}"/>
              </a:ext>
            </a:extLst>
          </p:cNvPr>
          <p:cNvSpPr txBox="1"/>
          <p:nvPr/>
        </p:nvSpPr>
        <p:spPr>
          <a:xfrm>
            <a:off x="3474722" y="4502306"/>
            <a:ext cx="244710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TW" b="1">
                <a:latin typeface="+mj-lt"/>
                <a:ea typeface="微軟正黑體" panose="020B0604030504040204" pitchFamily="34" charset="-120"/>
              </a:rPr>
              <a:t>TES-1885U</a:t>
            </a:r>
            <a:r>
              <a:rPr lang="zh-TW" altLang="en-US" b="1">
                <a:latin typeface="+mj-lt"/>
                <a:ea typeface="微軟正黑體" panose="020B0604030504040204" pitchFamily="34" charset="-120"/>
              </a:rPr>
              <a:t> 企業級 </a:t>
            </a:r>
            <a:r>
              <a:rPr lang="en-US" altLang="zh-TW" b="1">
                <a:latin typeface="+mj-lt"/>
                <a:ea typeface="微軟正黑體" panose="020B0604030504040204" pitchFamily="34" charset="-120"/>
              </a:rPr>
              <a:t>NAS</a:t>
            </a:r>
            <a:endParaRPr kumimoji="0" lang="zh-TW" altLang="en-US"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14" name="文字方塊 13">
            <a:extLst>
              <a:ext uri="{FF2B5EF4-FFF2-40B4-BE49-F238E27FC236}">
                <a16:creationId xmlns:a16="http://schemas.microsoft.com/office/drawing/2014/main" id="{24909723-6D76-418C-8DCC-5F1D62981E7B}"/>
              </a:ext>
            </a:extLst>
          </p:cNvPr>
          <p:cNvSpPr txBox="1"/>
          <p:nvPr/>
        </p:nvSpPr>
        <p:spPr>
          <a:xfrm>
            <a:off x="3413761" y="961355"/>
            <a:ext cx="107115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b="1" i="0" u="none" strike="noStrike" cap="none" spc="0" normalizeH="0" baseline="0">
                <a:ln>
                  <a:noFill/>
                </a:ln>
                <a:solidFill>
                  <a:schemeClr val="bg1"/>
                </a:solidFill>
                <a:effectLst/>
                <a:uFillTx/>
                <a:latin typeface="+mj-lt"/>
                <a:ea typeface="微軟正黑體" panose="020B0604030504040204" pitchFamily="34" charset="-120"/>
                <a:sym typeface="Calibri"/>
              </a:rPr>
              <a:t>生態體系</a:t>
            </a:r>
          </a:p>
        </p:txBody>
      </p:sp>
      <p:sp>
        <p:nvSpPr>
          <p:cNvPr id="15" name="文字方塊 14">
            <a:extLst>
              <a:ext uri="{FF2B5EF4-FFF2-40B4-BE49-F238E27FC236}">
                <a16:creationId xmlns:a16="http://schemas.microsoft.com/office/drawing/2014/main" id="{5EE4384C-4A2B-4F48-B280-D6AA7250D20D}"/>
              </a:ext>
            </a:extLst>
          </p:cNvPr>
          <p:cNvSpPr txBox="1"/>
          <p:nvPr/>
        </p:nvSpPr>
        <p:spPr>
          <a:xfrm>
            <a:off x="4554584" y="961355"/>
            <a:ext cx="214230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TW" b="1" i="0" u="none" strike="noStrike" cap="none" spc="0" normalizeH="0" baseline="0">
                <a:ln>
                  <a:noFill/>
                </a:ln>
                <a:solidFill>
                  <a:schemeClr val="bg1"/>
                </a:solidFill>
                <a:effectLst/>
                <a:uFillTx/>
                <a:latin typeface="+mj-lt"/>
                <a:ea typeface="微軟正黑體" panose="020B0604030504040204" pitchFamily="34" charset="-120"/>
                <a:sym typeface="Calibri"/>
              </a:rPr>
              <a:t>QNAP</a:t>
            </a:r>
            <a:r>
              <a:rPr kumimoji="0" lang="zh-TW" altLang="en-US" b="1" i="0" u="none" strike="noStrike" cap="none" spc="0" normalizeH="0" baseline="0">
                <a:ln>
                  <a:noFill/>
                </a:ln>
                <a:solidFill>
                  <a:schemeClr val="bg1"/>
                </a:solidFill>
                <a:effectLst/>
                <a:uFillTx/>
                <a:latin typeface="+mj-lt"/>
                <a:ea typeface="微軟正黑體" panose="020B0604030504040204" pitchFamily="34" charset="-120"/>
                <a:sym typeface="Calibri"/>
              </a:rPr>
              <a:t> 應用工具</a:t>
            </a:r>
          </a:p>
        </p:txBody>
      </p:sp>
      <p:sp>
        <p:nvSpPr>
          <p:cNvPr id="16" name="文字方塊 15">
            <a:extLst>
              <a:ext uri="{FF2B5EF4-FFF2-40B4-BE49-F238E27FC236}">
                <a16:creationId xmlns:a16="http://schemas.microsoft.com/office/drawing/2014/main" id="{DC269163-E139-41BF-A861-421B94C200A1}"/>
              </a:ext>
            </a:extLst>
          </p:cNvPr>
          <p:cNvSpPr txBox="1"/>
          <p:nvPr/>
        </p:nvSpPr>
        <p:spPr>
          <a:xfrm>
            <a:off x="3474722" y="1280802"/>
            <a:ext cx="93181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zh-TW" altLang="en-US" sz="1200" b="1">
                <a:latin typeface="+mj-lt"/>
                <a:ea typeface="微軟正黑體" panose="020B0604030504040204" pitchFamily="34" charset="-120"/>
              </a:rPr>
              <a:t>第</a:t>
            </a:r>
            <a:r>
              <a:rPr lang="en-US" altLang="zh-TW" sz="1200" b="1">
                <a:latin typeface="+mj-lt"/>
                <a:ea typeface="微軟正黑體" panose="020B0604030504040204" pitchFamily="34" charset="-120"/>
              </a:rPr>
              <a:t>3</a:t>
            </a:r>
            <a:r>
              <a:rPr lang="zh-TW" altLang="en-US" sz="1200" b="1">
                <a:latin typeface="+mj-lt"/>
                <a:ea typeface="微軟正黑體" panose="020B0604030504040204" pitchFamily="34" charset="-120"/>
              </a:rPr>
              <a:t>方應用</a:t>
            </a:r>
            <a:endPar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17" name="文字方塊 16">
            <a:extLst>
              <a:ext uri="{FF2B5EF4-FFF2-40B4-BE49-F238E27FC236}">
                <a16:creationId xmlns:a16="http://schemas.microsoft.com/office/drawing/2014/main" id="{C4B5EC6C-C059-40E8-B16D-979E3B45FBB7}"/>
              </a:ext>
            </a:extLst>
          </p:cNvPr>
          <p:cNvSpPr txBox="1"/>
          <p:nvPr/>
        </p:nvSpPr>
        <p:spPr>
          <a:xfrm>
            <a:off x="3474722" y="1677716"/>
            <a:ext cx="93181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zh-TW" altLang="en-US" sz="1200" b="1">
                <a:latin typeface="+mj-lt"/>
                <a:ea typeface="微軟正黑體" panose="020B0604030504040204" pitchFamily="34" charset="-120"/>
              </a:rPr>
              <a:t>第</a:t>
            </a:r>
            <a:r>
              <a:rPr lang="en-US" altLang="zh-TW" sz="1200" b="1">
                <a:latin typeface="+mj-lt"/>
                <a:ea typeface="微軟正黑體" panose="020B0604030504040204" pitchFamily="34" charset="-120"/>
              </a:rPr>
              <a:t>3</a:t>
            </a:r>
            <a:r>
              <a:rPr lang="zh-TW" altLang="en-US" sz="1200" b="1">
                <a:latin typeface="+mj-lt"/>
                <a:ea typeface="微軟正黑體" panose="020B0604030504040204" pitchFamily="34" charset="-120"/>
              </a:rPr>
              <a:t>方應用</a:t>
            </a:r>
            <a:endPar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18" name="文字方塊 17">
            <a:extLst>
              <a:ext uri="{FF2B5EF4-FFF2-40B4-BE49-F238E27FC236}">
                <a16:creationId xmlns:a16="http://schemas.microsoft.com/office/drawing/2014/main" id="{E64837C2-7653-4DCA-9EB1-4835DB72DA50}"/>
              </a:ext>
            </a:extLst>
          </p:cNvPr>
          <p:cNvSpPr txBox="1"/>
          <p:nvPr/>
        </p:nvSpPr>
        <p:spPr>
          <a:xfrm>
            <a:off x="3457306" y="2603487"/>
            <a:ext cx="107115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TW" b="1" i="0" u="none" strike="noStrike" cap="none" spc="0" normalizeH="0" baseline="0">
                <a:ln>
                  <a:noFill/>
                </a:ln>
                <a:solidFill>
                  <a:srgbClr val="00B050"/>
                </a:solidFill>
                <a:effectLst/>
                <a:uFillTx/>
                <a:latin typeface="+mj-lt"/>
                <a:ea typeface="微軟正黑體" panose="020B0604030504040204" pitchFamily="34" charset="-120"/>
                <a:sym typeface="Calibri"/>
              </a:rPr>
              <a:t>APIs</a:t>
            </a:r>
            <a:endParaRPr kumimoji="0" lang="zh-TW" altLang="en-US" b="1" i="0" u="none" strike="noStrike" cap="none" spc="0" normalizeH="0" baseline="0">
              <a:ln>
                <a:noFill/>
              </a:ln>
              <a:solidFill>
                <a:srgbClr val="00B050"/>
              </a:solidFill>
              <a:effectLst/>
              <a:uFillTx/>
              <a:latin typeface="+mj-lt"/>
              <a:ea typeface="微軟正黑體" panose="020B0604030504040204" pitchFamily="34" charset="-120"/>
              <a:sym typeface="Calibri"/>
            </a:endParaRPr>
          </a:p>
        </p:txBody>
      </p:sp>
      <p:sp>
        <p:nvSpPr>
          <p:cNvPr id="19" name="文字方塊 18">
            <a:extLst>
              <a:ext uri="{FF2B5EF4-FFF2-40B4-BE49-F238E27FC236}">
                <a16:creationId xmlns:a16="http://schemas.microsoft.com/office/drawing/2014/main" id="{6F539755-EF97-4A6C-BB74-C4ACA764E013}"/>
              </a:ext>
            </a:extLst>
          </p:cNvPr>
          <p:cNvSpPr txBox="1"/>
          <p:nvPr/>
        </p:nvSpPr>
        <p:spPr>
          <a:xfrm>
            <a:off x="4990013" y="1280802"/>
            <a:ext cx="162850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TW" sz="1200" b="1">
                <a:latin typeface="+mj-lt"/>
                <a:ea typeface="微軟正黑體" panose="020B0604030504040204" pitchFamily="34" charset="-120"/>
              </a:rPr>
              <a:t>Hybrid</a:t>
            </a:r>
            <a:r>
              <a:rPr lang="zh-TW" altLang="en-US" sz="1200" b="1">
                <a:latin typeface="+mj-lt"/>
                <a:ea typeface="微軟正黑體" panose="020B0604030504040204" pitchFamily="34" charset="-120"/>
              </a:rPr>
              <a:t> </a:t>
            </a:r>
            <a:r>
              <a:rPr lang="en-US" altLang="zh-TW" sz="1200" b="1">
                <a:latin typeface="+mj-lt"/>
                <a:ea typeface="微軟正黑體" panose="020B0604030504040204" pitchFamily="34" charset="-120"/>
              </a:rPr>
              <a:t>Backup</a:t>
            </a:r>
            <a:r>
              <a:rPr lang="zh-TW" altLang="en-US" sz="1200" b="1">
                <a:latin typeface="+mj-lt"/>
                <a:ea typeface="微軟正黑體" panose="020B0604030504040204" pitchFamily="34" charset="-120"/>
              </a:rPr>
              <a:t> </a:t>
            </a:r>
            <a:r>
              <a:rPr lang="en-US" altLang="zh-TW" sz="1200" b="1">
                <a:latin typeface="+mj-lt"/>
                <a:ea typeface="微軟正黑體" panose="020B0604030504040204" pitchFamily="34" charset="-120"/>
              </a:rPr>
              <a:t>Sync</a:t>
            </a:r>
            <a:endPar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20" name="文字方塊 19">
            <a:extLst>
              <a:ext uri="{FF2B5EF4-FFF2-40B4-BE49-F238E27FC236}">
                <a16:creationId xmlns:a16="http://schemas.microsoft.com/office/drawing/2014/main" id="{58FABA9E-A97E-4D6B-AF24-35C880762BD5}"/>
              </a:ext>
            </a:extLst>
          </p:cNvPr>
          <p:cNvSpPr txBox="1"/>
          <p:nvPr/>
        </p:nvSpPr>
        <p:spPr>
          <a:xfrm>
            <a:off x="4990013" y="1667975"/>
            <a:ext cx="162850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TW" b="1" i="0" u="none" strike="noStrike" cap="none" spc="0" normalizeH="0" baseline="0" err="1">
                <a:ln>
                  <a:noFill/>
                </a:ln>
                <a:solidFill>
                  <a:srgbClr val="000000"/>
                </a:solidFill>
                <a:effectLst/>
                <a:uFillTx/>
                <a:latin typeface="+mj-lt"/>
                <a:ea typeface="微軟正黑體" panose="020B0604030504040204" pitchFamily="34" charset="-120"/>
                <a:sym typeface="Calibri"/>
              </a:rPr>
              <a:t>Qtier</a:t>
            </a:r>
            <a:endParaRPr kumimoji="0" lang="zh-TW" altLang="en-US"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21" name="文字方塊 20">
            <a:extLst>
              <a:ext uri="{FF2B5EF4-FFF2-40B4-BE49-F238E27FC236}">
                <a16:creationId xmlns:a16="http://schemas.microsoft.com/office/drawing/2014/main" id="{3B67AA79-8F37-4913-A0FF-9B0EEA9F386F}"/>
              </a:ext>
            </a:extLst>
          </p:cNvPr>
          <p:cNvSpPr txBox="1"/>
          <p:nvPr/>
        </p:nvSpPr>
        <p:spPr>
          <a:xfrm>
            <a:off x="4990013" y="2063597"/>
            <a:ext cx="162850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TW" b="1" i="0" u="none" strike="noStrike" cap="none" spc="0" normalizeH="0" baseline="0" err="1">
                <a:ln>
                  <a:noFill/>
                </a:ln>
                <a:solidFill>
                  <a:srgbClr val="000000"/>
                </a:solidFill>
                <a:effectLst/>
                <a:uFillTx/>
                <a:latin typeface="+mj-lt"/>
                <a:ea typeface="微軟正黑體" panose="020B0604030504040204" pitchFamily="34" charset="-120"/>
                <a:sym typeface="Calibri"/>
              </a:rPr>
              <a:t>Qsirch</a:t>
            </a:r>
            <a:endParaRPr kumimoji="0" lang="zh-TW" altLang="en-US"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22" name="文字方塊 21">
            <a:extLst>
              <a:ext uri="{FF2B5EF4-FFF2-40B4-BE49-F238E27FC236}">
                <a16:creationId xmlns:a16="http://schemas.microsoft.com/office/drawing/2014/main" id="{86297726-AFEC-42DB-AFA1-8773CBC2684D}"/>
              </a:ext>
            </a:extLst>
          </p:cNvPr>
          <p:cNvSpPr txBox="1"/>
          <p:nvPr/>
        </p:nvSpPr>
        <p:spPr>
          <a:xfrm>
            <a:off x="4990013" y="2461333"/>
            <a:ext cx="162850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TW" b="1" err="1">
                <a:latin typeface="+mj-lt"/>
                <a:ea typeface="微軟正黑體" panose="020B0604030504040204" pitchFamily="34" charset="-120"/>
              </a:rPr>
              <a:t>Qfiling</a:t>
            </a:r>
            <a:endParaRPr kumimoji="0" lang="zh-TW" altLang="en-US"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23" name="文字方塊 22">
            <a:extLst>
              <a:ext uri="{FF2B5EF4-FFF2-40B4-BE49-F238E27FC236}">
                <a16:creationId xmlns:a16="http://schemas.microsoft.com/office/drawing/2014/main" id="{3548ACDF-F2B6-44E8-BB21-D4642D851E13}"/>
              </a:ext>
            </a:extLst>
          </p:cNvPr>
          <p:cNvSpPr txBox="1"/>
          <p:nvPr/>
        </p:nvSpPr>
        <p:spPr>
          <a:xfrm>
            <a:off x="3587933" y="3468460"/>
            <a:ext cx="69668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TW" sz="1200" b="1" i="0" u="none" strike="noStrike" cap="none" spc="0" normalizeH="0" baseline="0">
                <a:ln>
                  <a:noFill/>
                </a:ln>
                <a:solidFill>
                  <a:srgbClr val="000000"/>
                </a:solidFill>
                <a:effectLst/>
                <a:uFillTx/>
                <a:latin typeface="+mj-lt"/>
                <a:ea typeface="微軟正黑體" panose="020B0604030504040204" pitchFamily="34" charset="-120"/>
                <a:sym typeface="Calibri"/>
              </a:rPr>
              <a:t>File</a:t>
            </a: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 </a:t>
            </a:r>
            <a:r>
              <a:rPr kumimoji="0" lang="en-US" altLang="zh-TW" sz="1200" b="1" i="0" u="none" strike="noStrike" cap="none" spc="0" normalizeH="0" baseline="0">
                <a:ln>
                  <a:noFill/>
                </a:ln>
                <a:solidFill>
                  <a:srgbClr val="000000"/>
                </a:solidFill>
                <a:effectLst/>
                <a:uFillTx/>
                <a:latin typeface="+mj-lt"/>
                <a:ea typeface="微軟正黑體" panose="020B0604030504040204" pitchFamily="34" charset="-120"/>
                <a:sym typeface="Calibri"/>
              </a:rPr>
              <a:t>Station</a:t>
            </a:r>
            <a:endPar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24" name="文字方塊 23">
            <a:extLst>
              <a:ext uri="{FF2B5EF4-FFF2-40B4-BE49-F238E27FC236}">
                <a16:creationId xmlns:a16="http://schemas.microsoft.com/office/drawing/2014/main" id="{AB9483E2-FD49-4BF5-B5F4-E82F269C792B}"/>
              </a:ext>
            </a:extLst>
          </p:cNvPr>
          <p:cNvSpPr txBox="1"/>
          <p:nvPr/>
        </p:nvSpPr>
        <p:spPr>
          <a:xfrm>
            <a:off x="4349933" y="3564258"/>
            <a:ext cx="69668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TW" sz="1200" b="1" i="0" u="none" strike="noStrike" cap="none" spc="0" normalizeH="0" baseline="0">
                <a:ln>
                  <a:noFill/>
                </a:ln>
                <a:solidFill>
                  <a:srgbClr val="000000"/>
                </a:solidFill>
                <a:effectLst/>
                <a:uFillTx/>
                <a:latin typeface="+mj-lt"/>
                <a:ea typeface="微軟正黑體" panose="020B0604030504040204" pitchFamily="34" charset="-120"/>
                <a:sym typeface="Calibri"/>
              </a:rPr>
              <a:t>QHAM</a:t>
            </a:r>
            <a:endPar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25" name="文字方塊 24">
            <a:extLst>
              <a:ext uri="{FF2B5EF4-FFF2-40B4-BE49-F238E27FC236}">
                <a16:creationId xmlns:a16="http://schemas.microsoft.com/office/drawing/2014/main" id="{E6F1FD5C-8726-493B-8C96-7147CEFA2D49}"/>
              </a:ext>
            </a:extLst>
          </p:cNvPr>
          <p:cNvSpPr txBox="1"/>
          <p:nvPr/>
        </p:nvSpPr>
        <p:spPr>
          <a:xfrm>
            <a:off x="5111933" y="3564258"/>
            <a:ext cx="69668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TW" sz="1200" b="1">
                <a:latin typeface="+mj-lt"/>
                <a:ea typeface="微軟正黑體" panose="020B0604030504040204" pitchFamily="34" charset="-120"/>
              </a:rPr>
              <a:t>DAFS</a:t>
            </a:r>
            <a:endPar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26" name="文字方塊 25">
            <a:extLst>
              <a:ext uri="{FF2B5EF4-FFF2-40B4-BE49-F238E27FC236}">
                <a16:creationId xmlns:a16="http://schemas.microsoft.com/office/drawing/2014/main" id="{B1302BE2-9900-436D-9E35-A52F3FA9B45F}"/>
              </a:ext>
            </a:extLst>
          </p:cNvPr>
          <p:cNvSpPr txBox="1"/>
          <p:nvPr/>
        </p:nvSpPr>
        <p:spPr>
          <a:xfrm>
            <a:off x="3579224" y="3930914"/>
            <a:ext cx="222939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TW" sz="1200" b="1">
                <a:latin typeface="+mj-lt"/>
                <a:ea typeface="微軟正黑體" panose="020B0604030504040204" pitchFamily="34" charset="-120"/>
              </a:rPr>
              <a:t>QTS</a:t>
            </a:r>
            <a:endPar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27" name="文字方塊 26">
            <a:extLst>
              <a:ext uri="{FF2B5EF4-FFF2-40B4-BE49-F238E27FC236}">
                <a16:creationId xmlns:a16="http://schemas.microsoft.com/office/drawing/2014/main" id="{85D211BD-C318-4854-92A4-F25864A1B58B}"/>
              </a:ext>
            </a:extLst>
          </p:cNvPr>
          <p:cNvSpPr txBox="1"/>
          <p:nvPr/>
        </p:nvSpPr>
        <p:spPr>
          <a:xfrm>
            <a:off x="3474723" y="4179766"/>
            <a:ext cx="244710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b="1" i="0" u="none" strike="noStrike" cap="none" spc="0" normalizeH="0" baseline="0">
                <a:ln>
                  <a:noFill/>
                </a:ln>
                <a:solidFill>
                  <a:schemeClr val="bg1"/>
                </a:solidFill>
                <a:effectLst/>
                <a:uFillTx/>
                <a:latin typeface="+mj-lt"/>
                <a:ea typeface="微軟正黑體" panose="020B0604030504040204" pitchFamily="34" charset="-120"/>
                <a:sym typeface="Calibri"/>
              </a:rPr>
              <a:t>建構 </a:t>
            </a:r>
            <a:r>
              <a:rPr lang="en-US" altLang="zh-TW" b="1" err="1">
                <a:solidFill>
                  <a:schemeClr val="bg1"/>
                </a:solidFill>
                <a:latin typeface="+mj-lt"/>
                <a:ea typeface="微軟正黑體" panose="020B0604030504040204" pitchFamily="34" charset="-120"/>
              </a:rPr>
              <a:t>BlueGlacier</a:t>
            </a:r>
            <a:r>
              <a:rPr lang="zh-TW" altLang="en-US" b="1">
                <a:solidFill>
                  <a:schemeClr val="bg1"/>
                </a:solidFill>
                <a:latin typeface="+mj-lt"/>
                <a:ea typeface="微軟正黑體" panose="020B0604030504040204" pitchFamily="34" charset="-120"/>
              </a:rPr>
              <a:t> 的基石</a:t>
            </a:r>
            <a:endParaRPr kumimoji="0" lang="zh-TW" altLang="en-US" b="1" i="0" u="none" strike="noStrike" cap="none" spc="0" normalizeH="0" baseline="0">
              <a:ln>
                <a:noFill/>
              </a:ln>
              <a:solidFill>
                <a:schemeClr val="bg1"/>
              </a:solidFill>
              <a:effectLst/>
              <a:uFillTx/>
              <a:latin typeface="+mj-lt"/>
              <a:ea typeface="微軟正黑體" panose="020B0604030504040204" pitchFamily="34" charset="-120"/>
              <a:sym typeface="Calibri"/>
            </a:endParaRPr>
          </a:p>
        </p:txBody>
      </p:sp>
      <p:sp>
        <p:nvSpPr>
          <p:cNvPr id="28" name="文字方塊 27">
            <a:extLst>
              <a:ext uri="{FF2B5EF4-FFF2-40B4-BE49-F238E27FC236}">
                <a16:creationId xmlns:a16="http://schemas.microsoft.com/office/drawing/2014/main" id="{0DF01BD5-E52C-403E-AB56-8945F8A6B436}"/>
              </a:ext>
            </a:extLst>
          </p:cNvPr>
          <p:cNvSpPr txBox="1"/>
          <p:nvPr/>
        </p:nvSpPr>
        <p:spPr>
          <a:xfrm>
            <a:off x="2020388" y="3325722"/>
            <a:ext cx="140208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ltLang="zh-TW" sz="1200" b="1">
                <a:latin typeface="+mj-lt"/>
                <a:ea typeface="微軟正黑體" panose="020B0604030504040204" pitchFamily="34" charset="-120"/>
              </a:rPr>
              <a:t>SMB/NFS/FTP</a:t>
            </a:r>
          </a:p>
          <a:p>
            <a:pPr marL="0" marR="0" indent="0" algn="ctr" defTabSz="914400" rtl="0" fontAlgn="auto" latinLnBrk="0" hangingPunct="0">
              <a:lnSpc>
                <a:spcPct val="100000"/>
              </a:lnSpc>
              <a:spcBef>
                <a:spcPts val="0"/>
              </a:spcBef>
              <a:spcAft>
                <a:spcPts val="0"/>
              </a:spcAft>
              <a:buClrTx/>
              <a:buSzTx/>
              <a:buFontTx/>
              <a:buNone/>
              <a:tabLst/>
            </a:pPr>
            <a:r>
              <a:rPr lang="en-US" altLang="zh-TW" sz="1200" b="1" err="1">
                <a:latin typeface="+mj-lt"/>
                <a:ea typeface="微軟正黑體" panose="020B0604030504040204" pitchFamily="34" charset="-120"/>
              </a:rPr>
              <a:t>WebUI</a:t>
            </a:r>
            <a:endPar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endParaRPr>
          </a:p>
        </p:txBody>
      </p:sp>
      <p:sp>
        <p:nvSpPr>
          <p:cNvPr id="29" name="文字方塊 28">
            <a:extLst>
              <a:ext uri="{FF2B5EF4-FFF2-40B4-BE49-F238E27FC236}">
                <a16:creationId xmlns:a16="http://schemas.microsoft.com/office/drawing/2014/main" id="{63BE1574-236D-4B1A-BACB-8738FA316F23}"/>
              </a:ext>
            </a:extLst>
          </p:cNvPr>
          <p:cNvSpPr txBox="1"/>
          <p:nvPr/>
        </p:nvSpPr>
        <p:spPr>
          <a:xfrm>
            <a:off x="5891547" y="3325722"/>
            <a:ext cx="156299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zh-TW" altLang="en-US" sz="1200" b="1" i="0" u="none" strike="noStrike" cap="none" spc="0" normalizeH="0" baseline="0">
                <a:ln>
                  <a:noFill/>
                </a:ln>
                <a:solidFill>
                  <a:srgbClr val="000000"/>
                </a:solidFill>
                <a:effectLst/>
                <a:uFillTx/>
                <a:latin typeface="+mj-lt"/>
                <a:ea typeface="微軟正黑體" panose="020B0604030504040204" pitchFamily="34" charset="-120"/>
                <a:sym typeface="Calibri"/>
              </a:rPr>
              <a:t>少用資料和歸檔資料</a:t>
            </a:r>
          </a:p>
        </p:txBody>
      </p:sp>
    </p:spTree>
    <p:extLst>
      <p:ext uri="{BB962C8B-B14F-4D97-AF65-F5344CB8AC3E}">
        <p14:creationId xmlns:p14="http://schemas.microsoft.com/office/powerpoint/2010/main" val="203022390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對話框-02.png">
            <a:extLst>
              <a:ext uri="{FF2B5EF4-FFF2-40B4-BE49-F238E27FC236}">
                <a16:creationId xmlns:a16="http://schemas.microsoft.com/office/drawing/2014/main" id="{C7EBA058-42AB-43E7-934B-54A11D43591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rot="475403">
            <a:off x="6019458" y="879186"/>
            <a:ext cx="3286829" cy="3253043"/>
          </a:xfrm>
          <a:prstGeom prst="rect">
            <a:avLst/>
          </a:prstGeom>
        </p:spPr>
      </p:pic>
      <p:sp>
        <p:nvSpPr>
          <p:cNvPr id="192" name="Shape 262"/>
          <p:cNvSpPr txBox="1">
            <a:spLocks noGrp="1"/>
          </p:cNvSpPr>
          <p:nvPr>
            <p:ph type="title"/>
          </p:nvPr>
        </p:nvSpPr>
        <p:spPr>
          <a:prstGeom prst="rect">
            <a:avLst/>
          </a:prstGeom>
        </p:spPr>
        <p:txBody>
          <a:bodyPr lIns="91424" tIns="91424" rIns="91424" bIns="91424" anchor="ctr"/>
          <a:lstStyle>
            <a:lvl1pPr defTabSz="786384">
              <a:defRPr sz="2752"/>
            </a:lvl1pPr>
          </a:lstStyle>
          <a:p>
            <a:pPr defTabSz="914400"/>
            <a:r>
              <a:rPr lang="en-US" altLang="zh-TW" sz="2400">
                <a:latin typeface="+mj-lt"/>
              </a:rPr>
              <a:t>QNAP</a:t>
            </a:r>
            <a:r>
              <a:rPr lang="zh-TW" altLang="en-US" sz="2400">
                <a:latin typeface="+mj-lt"/>
              </a:rPr>
              <a:t> </a:t>
            </a:r>
            <a:r>
              <a:rPr lang="en-US" altLang="zh-TW" sz="2400">
                <a:latin typeface="+mj-lt"/>
              </a:rPr>
              <a:t>Hybrid</a:t>
            </a:r>
            <a:r>
              <a:rPr lang="zh-TW" altLang="en-US" sz="2400">
                <a:latin typeface="+mj-lt"/>
              </a:rPr>
              <a:t> </a:t>
            </a:r>
            <a:r>
              <a:rPr lang="en-US" altLang="zh-TW" sz="2400">
                <a:latin typeface="+mj-lt"/>
              </a:rPr>
              <a:t>Archival</a:t>
            </a:r>
            <a:r>
              <a:rPr lang="zh-TW" altLang="en-US" sz="2400">
                <a:latin typeface="+mj-lt"/>
              </a:rPr>
              <a:t> </a:t>
            </a:r>
            <a:r>
              <a:rPr lang="en-US" altLang="zh-TW" sz="2400">
                <a:latin typeface="+mj-lt"/>
              </a:rPr>
              <a:t>Manager</a:t>
            </a:r>
            <a:r>
              <a:rPr lang="zh-TW" altLang="en-US" sz="2400">
                <a:latin typeface="+mj-lt"/>
              </a:rPr>
              <a:t> </a:t>
            </a:r>
            <a:r>
              <a:rPr lang="en-US" altLang="zh-TW" sz="2400">
                <a:latin typeface="+mj-lt"/>
              </a:rPr>
              <a:t>(QHAM)</a:t>
            </a:r>
            <a:br>
              <a:rPr lang="en-US" altLang="zh-TW" sz="2400">
                <a:latin typeface="+mj-lt"/>
              </a:rPr>
            </a:br>
            <a:r>
              <a:rPr lang="zh-TW" altLang="en-US" sz="2400">
                <a:latin typeface="+mj-lt"/>
              </a:rPr>
              <a:t>藍光櫃管理應用程式</a:t>
            </a:r>
            <a:endParaRPr lang="zh-CN" altLang="en-US" sz="2400">
              <a:latin typeface="+mj-lt"/>
            </a:endParaRPr>
          </a:p>
        </p:txBody>
      </p:sp>
      <p:pic>
        <p:nvPicPr>
          <p:cNvPr id="3" name="Picture 2">
            <a:extLst>
              <a:ext uri="{FF2B5EF4-FFF2-40B4-BE49-F238E27FC236}">
                <a16:creationId xmlns:a16="http://schemas.microsoft.com/office/drawing/2014/main" id="{55078C2D-5838-874D-BA83-604C090E812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21" t="12930" r="3210" b="6740"/>
          <a:stretch/>
        </p:blipFill>
        <p:spPr>
          <a:xfrm>
            <a:off x="334647" y="853613"/>
            <a:ext cx="6083559" cy="3697122"/>
          </a:xfrm>
          <a:prstGeom prst="rect">
            <a:avLst/>
          </a:prstGeom>
          <a:ln>
            <a:noFill/>
          </a:ln>
          <a:effectLst>
            <a:outerShdw blurRad="50800" dist="38100" dir="5400000" algn="t" rotWithShape="0">
              <a:prstClr val="black">
                <a:alpha val="40000"/>
              </a:prstClr>
            </a:outerShdw>
          </a:effectLst>
        </p:spPr>
      </p:pic>
      <p:sp>
        <p:nvSpPr>
          <p:cNvPr id="7" name="TextBox 6">
            <a:extLst>
              <a:ext uri="{FF2B5EF4-FFF2-40B4-BE49-F238E27FC236}">
                <a16:creationId xmlns:a16="http://schemas.microsoft.com/office/drawing/2014/main" id="{42BD157C-34DE-3941-8A5E-3E9A19938ACC}"/>
              </a:ext>
            </a:extLst>
          </p:cNvPr>
          <p:cNvSpPr txBox="1"/>
          <p:nvPr/>
        </p:nvSpPr>
        <p:spPr>
          <a:xfrm>
            <a:off x="6727768" y="1800479"/>
            <a:ext cx="1944985" cy="10341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1" defTabSz="416052" fontAlgn="auto" hangingPunct="0">
              <a:lnSpc>
                <a:spcPct val="120000"/>
              </a:lnSpc>
              <a:buClr>
                <a:srgbClr val="262626"/>
              </a:buClr>
              <a:buSzPct val="100000"/>
              <a:defRPr sz="1547">
                <a:solidFill>
                  <a:srgbClr val="000000"/>
                </a:solidFill>
                <a:uFill>
                  <a:solidFill>
                    <a:srgbClr val="000000"/>
                  </a:solidFill>
                </a:uFill>
              </a:defRPr>
            </a:pPr>
            <a:r>
              <a:rPr lang="zh-CN" altLang="en-US" sz="1700" b="1">
                <a:solidFill>
                  <a:schemeClr val="bg1"/>
                </a:solidFill>
                <a:effectLst>
                  <a:outerShdw blurRad="38100" dist="38100" dir="2700000" algn="tl">
                    <a:srgbClr val="000000">
                      <a:alpha val="43137"/>
                    </a:srgbClr>
                  </a:outerShdw>
                </a:effectLst>
                <a:uFill>
                  <a:solidFill>
                    <a:srgbClr val="000000"/>
                  </a:solidFill>
                </a:uFill>
                <a:latin typeface="+mj-lt"/>
                <a:ea typeface="微軟正黑體" panose="020B0604030504040204" pitchFamily="34" charset="-120"/>
                <a:cs typeface="+mj-cs"/>
              </a:rPr>
              <a:t>簡明的圖形化介面協助使用者輕鬆掌握藍光櫃的狀態</a:t>
            </a:r>
            <a:r>
              <a:rPr lang="zh-TW" altLang="en-US" sz="1700" b="1">
                <a:solidFill>
                  <a:schemeClr val="bg1"/>
                </a:solidFill>
                <a:effectLst>
                  <a:outerShdw blurRad="38100" dist="38100" dir="2700000" algn="tl">
                    <a:srgbClr val="000000">
                      <a:alpha val="43137"/>
                    </a:srgbClr>
                  </a:outerShdw>
                </a:effectLst>
                <a:uFill>
                  <a:solidFill>
                    <a:srgbClr val="000000"/>
                  </a:solidFill>
                </a:uFill>
                <a:latin typeface="+mj-lt"/>
                <a:ea typeface="微軟正黑體" panose="020B0604030504040204" pitchFamily="34" charset="-120"/>
                <a:cs typeface="+mj-cs"/>
              </a:rPr>
              <a:t>。</a:t>
            </a:r>
            <a:endParaRPr lang="en-US" sz="1700" b="1">
              <a:solidFill>
                <a:schemeClr val="bg1"/>
              </a:solidFill>
              <a:effectLst>
                <a:outerShdw blurRad="38100" dist="38100" dir="2700000" algn="tl">
                  <a:srgbClr val="000000">
                    <a:alpha val="43137"/>
                  </a:srgbClr>
                </a:outerShdw>
              </a:effectLst>
              <a:uFill>
                <a:solidFill>
                  <a:srgbClr val="000000"/>
                </a:solidFill>
              </a:uFill>
              <a:latin typeface="+mj-lt"/>
              <a:ea typeface="微軟正黑體" panose="020B0604030504040204" pitchFamily="34" charset="-120"/>
              <a:cs typeface="+mj-cs"/>
            </a:endParaRPr>
          </a:p>
        </p:txBody>
      </p:sp>
    </p:spTree>
    <p:extLst>
      <p:ext uri="{BB962C8B-B14F-4D97-AF65-F5344CB8AC3E}">
        <p14:creationId xmlns:p14="http://schemas.microsoft.com/office/powerpoint/2010/main" val="396764913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 name="Shape 262"/>
          <p:cNvSpPr txBox="1">
            <a:spLocks noGrp="1"/>
          </p:cNvSpPr>
          <p:nvPr>
            <p:ph type="title"/>
          </p:nvPr>
        </p:nvSpPr>
        <p:spPr>
          <a:prstGeom prst="rect">
            <a:avLst/>
          </a:prstGeom>
        </p:spPr>
        <p:txBody>
          <a:bodyPr lIns="91424" tIns="91424" rIns="91424" bIns="91424" anchor="ctr"/>
          <a:lstStyle>
            <a:lvl1pPr defTabSz="786384">
              <a:defRPr sz="2752"/>
            </a:lvl1pPr>
          </a:lstStyle>
          <a:p>
            <a:pPr defTabSz="914400"/>
            <a:r>
              <a:rPr lang="en-US" altLang="zh-TW" sz="3200">
                <a:latin typeface="+mj-lt"/>
              </a:rPr>
              <a:t>QHAM</a:t>
            </a:r>
            <a:r>
              <a:rPr lang="zh-TW" altLang="en-US" sz="3200">
                <a:latin typeface="+mj-lt"/>
              </a:rPr>
              <a:t> 藍光櫃管理應用程式</a:t>
            </a:r>
            <a:endParaRPr lang="zh-CN" altLang="en-US" sz="3200">
              <a:latin typeface="+mj-lt"/>
            </a:endParaRPr>
          </a:p>
        </p:txBody>
      </p:sp>
      <p:pic>
        <p:nvPicPr>
          <p:cNvPr id="6" name="Picture 5">
            <a:extLst>
              <a:ext uri="{FF2B5EF4-FFF2-40B4-BE49-F238E27FC236}">
                <a16:creationId xmlns:a16="http://schemas.microsoft.com/office/drawing/2014/main" id="{8F54081C-FB8B-874E-BC59-F33632E724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208" t="23758" r="3322" b="6767"/>
          <a:stretch/>
        </p:blipFill>
        <p:spPr>
          <a:xfrm>
            <a:off x="382387" y="895586"/>
            <a:ext cx="5195454" cy="2733662"/>
          </a:xfrm>
          <a:prstGeom prst="rect">
            <a:avLst/>
          </a:prstGeom>
          <a:ln>
            <a:noFill/>
          </a:ln>
          <a:effectLst>
            <a:outerShdw blurRad="50800" dist="38100" dir="5400000" algn="t" rotWithShape="0">
              <a:prstClr val="black">
                <a:alpha val="40000"/>
              </a:prstClr>
            </a:outerShdw>
          </a:effectLst>
        </p:spPr>
      </p:pic>
      <p:pic>
        <p:nvPicPr>
          <p:cNvPr id="4" name="Picture 3">
            <a:extLst>
              <a:ext uri="{FF2B5EF4-FFF2-40B4-BE49-F238E27FC236}">
                <a16:creationId xmlns:a16="http://schemas.microsoft.com/office/drawing/2014/main" id="{F2580FE2-DBDA-BE47-A55A-83C7316963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93" t="12930" r="3324" b="6586"/>
          <a:stretch/>
        </p:blipFill>
        <p:spPr>
          <a:xfrm>
            <a:off x="1440953" y="1562405"/>
            <a:ext cx="4929181" cy="3000895"/>
          </a:xfrm>
          <a:prstGeom prst="rect">
            <a:avLst/>
          </a:prstGeom>
          <a:ln>
            <a:noFill/>
          </a:ln>
          <a:effectLst>
            <a:outerShdw blurRad="50800" dist="38100" dir="5400000" algn="t" rotWithShape="0">
              <a:prstClr val="black">
                <a:alpha val="40000"/>
              </a:prstClr>
            </a:outerShdw>
          </a:effectLst>
        </p:spPr>
      </p:pic>
      <p:pic>
        <p:nvPicPr>
          <p:cNvPr id="7" name="圖片 6" descr="對話框-02.png">
            <a:extLst>
              <a:ext uri="{FF2B5EF4-FFF2-40B4-BE49-F238E27FC236}">
                <a16:creationId xmlns:a16="http://schemas.microsoft.com/office/drawing/2014/main" id="{00F22E25-9971-40E8-BD6B-3085509C53B1}"/>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rot="475403">
            <a:off x="6019458" y="879186"/>
            <a:ext cx="3286829" cy="3253043"/>
          </a:xfrm>
          <a:prstGeom prst="rect">
            <a:avLst/>
          </a:prstGeom>
        </p:spPr>
      </p:pic>
      <p:sp>
        <p:nvSpPr>
          <p:cNvPr id="8" name="TextBox 6">
            <a:extLst>
              <a:ext uri="{FF2B5EF4-FFF2-40B4-BE49-F238E27FC236}">
                <a16:creationId xmlns:a16="http://schemas.microsoft.com/office/drawing/2014/main" id="{7501D415-48BA-485E-A772-5E4D14AC91CF}"/>
              </a:ext>
            </a:extLst>
          </p:cNvPr>
          <p:cNvSpPr txBox="1"/>
          <p:nvPr/>
        </p:nvSpPr>
        <p:spPr>
          <a:xfrm>
            <a:off x="6727768" y="1672265"/>
            <a:ext cx="1944985" cy="13480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1" defTabSz="416052">
              <a:lnSpc>
                <a:spcPct val="120000"/>
              </a:lnSpc>
              <a:buClr>
                <a:srgbClr val="262626"/>
              </a:buClr>
              <a:buSzPct val="100000"/>
              <a:defRPr sz="1547">
                <a:solidFill>
                  <a:srgbClr val="000000"/>
                </a:solidFill>
                <a:uFill>
                  <a:solidFill>
                    <a:srgbClr val="000000"/>
                  </a:solidFill>
                </a:uFill>
              </a:defRPr>
            </a:pPr>
            <a:r>
              <a:rPr lang="zh-CN" altLang="en-US" sz="1700" b="1">
                <a:solidFill>
                  <a:schemeClr val="bg1"/>
                </a:solidFill>
                <a:effectLst>
                  <a:outerShdw blurRad="38100" dist="38100" dir="2700000" algn="tl">
                    <a:srgbClr val="000000">
                      <a:alpha val="43137"/>
                    </a:srgbClr>
                  </a:outerShdw>
                </a:effectLst>
                <a:uFill>
                  <a:solidFill>
                    <a:srgbClr val="000000"/>
                  </a:solidFill>
                </a:uFill>
                <a:latin typeface="+mj-lt"/>
                <a:ea typeface="微軟正黑體" panose="020B0604030504040204" pitchFamily="34" charset="-120"/>
                <a:cs typeface="+mj-cs"/>
              </a:rPr>
              <a:t>透過模組管理與卡匣管理頁面協助系統管理員進行維運操作</a:t>
            </a:r>
            <a:r>
              <a:rPr lang="zh-TW" altLang="en-US" sz="1700" b="1">
                <a:solidFill>
                  <a:schemeClr val="bg1"/>
                </a:solidFill>
                <a:effectLst>
                  <a:outerShdw blurRad="38100" dist="38100" dir="2700000" algn="tl">
                    <a:srgbClr val="000000">
                      <a:alpha val="43137"/>
                    </a:srgbClr>
                  </a:outerShdw>
                </a:effectLst>
                <a:uFill>
                  <a:solidFill>
                    <a:srgbClr val="000000"/>
                  </a:solidFill>
                </a:uFill>
                <a:ea typeface="微軟正黑體" panose="020B0604030504040204" pitchFamily="34" charset="-120"/>
              </a:rPr>
              <a:t>。</a:t>
            </a:r>
            <a:endParaRPr lang="en-US" altLang="zh-TW" sz="1700" b="1">
              <a:solidFill>
                <a:schemeClr val="bg1"/>
              </a:solidFill>
              <a:effectLst>
                <a:outerShdw blurRad="38100" dist="38100" dir="2700000" algn="tl">
                  <a:srgbClr val="000000">
                    <a:alpha val="43137"/>
                  </a:srgbClr>
                </a:outerShdw>
              </a:effectLst>
              <a:uFill>
                <a:solidFill>
                  <a:srgbClr val="000000"/>
                </a:solidFill>
              </a:uFill>
              <a:latin typeface="+mj-lt"/>
              <a:ea typeface="微軟正黑體" panose="020B0604030504040204" pitchFamily="34" charset="-120"/>
              <a:cs typeface="+mj-cs"/>
            </a:endParaRPr>
          </a:p>
        </p:txBody>
      </p:sp>
    </p:spTree>
    <p:extLst>
      <p:ext uri="{BB962C8B-B14F-4D97-AF65-F5344CB8AC3E}">
        <p14:creationId xmlns:p14="http://schemas.microsoft.com/office/powerpoint/2010/main" val="41061049"/>
      </p:ext>
    </p:extLst>
  </p:cSld>
  <p:clrMapOvr>
    <a:overrideClrMapping bg1="lt1" tx1="dk1" bg2="lt2" tx2="dk2" accent1="accent1" accent2="accent2" accent3="accent3" accent4="accent4" accent5="accent5" accent6="accent6" hlink="hlink" folHlink="folHlink"/>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262"/>
          <p:cNvSpPr txBox="1">
            <a:spLocks noGrp="1"/>
          </p:cNvSpPr>
          <p:nvPr>
            <p:ph type="title"/>
          </p:nvPr>
        </p:nvSpPr>
        <p:spPr>
          <a:prstGeom prst="rect">
            <a:avLst/>
          </a:prstGeom>
        </p:spPr>
        <p:txBody>
          <a:bodyPr lIns="91424" tIns="91424" rIns="91424" bIns="91424" anchor="ctr"/>
          <a:lstStyle>
            <a:lvl1pPr defTabSz="786384">
              <a:defRPr sz="2752"/>
            </a:lvl1pPr>
          </a:lstStyle>
          <a:p>
            <a:pPr defTabSz="914400"/>
            <a:r>
              <a:rPr lang="en-US" altLang="zh-TW" sz="3200">
                <a:latin typeface="+mj-lt"/>
              </a:rPr>
              <a:t>QHAM</a:t>
            </a:r>
            <a:r>
              <a:rPr lang="zh-TW" altLang="en-US" sz="3200">
                <a:latin typeface="+mj-lt"/>
              </a:rPr>
              <a:t> 藍光櫃管理應用程式</a:t>
            </a:r>
            <a:endParaRPr lang="zh-CN" altLang="en-US" sz="3200">
              <a:latin typeface="+mj-lt"/>
            </a:endParaRPr>
          </a:p>
        </p:txBody>
      </p:sp>
      <p:pic>
        <p:nvPicPr>
          <p:cNvPr id="8" name="Picture 7">
            <a:extLst>
              <a:ext uri="{FF2B5EF4-FFF2-40B4-BE49-F238E27FC236}">
                <a16:creationId xmlns:a16="http://schemas.microsoft.com/office/drawing/2014/main" id="{9812BDAD-BF30-1743-919B-136B5E4D14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03" t="12930" r="3209" b="7015"/>
          <a:stretch/>
        </p:blipFill>
        <p:spPr>
          <a:xfrm>
            <a:off x="353394" y="844882"/>
            <a:ext cx="6061584" cy="3670411"/>
          </a:xfrm>
          <a:prstGeom prst="rect">
            <a:avLst/>
          </a:prstGeom>
          <a:ln>
            <a:noFill/>
          </a:ln>
          <a:effectLst>
            <a:outerShdw blurRad="50800" dist="38100" dir="5400000" algn="t" rotWithShape="0">
              <a:prstClr val="black">
                <a:alpha val="40000"/>
              </a:prstClr>
            </a:outerShdw>
          </a:effectLst>
        </p:spPr>
      </p:pic>
      <p:pic>
        <p:nvPicPr>
          <p:cNvPr id="5" name="圖片 4" descr="對話框-02.png">
            <a:extLst>
              <a:ext uri="{FF2B5EF4-FFF2-40B4-BE49-F238E27FC236}">
                <a16:creationId xmlns:a16="http://schemas.microsoft.com/office/drawing/2014/main" id="{E67DE0FA-0817-432E-A460-AF1ACD50AE5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rot="475403">
            <a:off x="6019458" y="879186"/>
            <a:ext cx="3286829" cy="3253043"/>
          </a:xfrm>
          <a:prstGeom prst="rect">
            <a:avLst/>
          </a:prstGeom>
        </p:spPr>
      </p:pic>
      <p:sp>
        <p:nvSpPr>
          <p:cNvPr id="6" name="TextBox 6">
            <a:extLst>
              <a:ext uri="{FF2B5EF4-FFF2-40B4-BE49-F238E27FC236}">
                <a16:creationId xmlns:a16="http://schemas.microsoft.com/office/drawing/2014/main" id="{5842E780-D158-4BEE-9A1E-DC29623C55C0}"/>
              </a:ext>
            </a:extLst>
          </p:cNvPr>
          <p:cNvSpPr txBox="1"/>
          <p:nvPr/>
        </p:nvSpPr>
        <p:spPr>
          <a:xfrm>
            <a:off x="6727768" y="1800479"/>
            <a:ext cx="1834985" cy="10341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1" defTabSz="416052">
              <a:lnSpc>
                <a:spcPct val="120000"/>
              </a:lnSpc>
              <a:buClr>
                <a:srgbClr val="262626"/>
              </a:buClr>
              <a:buSzPct val="100000"/>
              <a:defRPr sz="1547">
                <a:solidFill>
                  <a:srgbClr val="000000"/>
                </a:solidFill>
                <a:uFill>
                  <a:solidFill>
                    <a:srgbClr val="000000"/>
                  </a:solidFill>
                </a:uFill>
              </a:defRPr>
            </a:pPr>
            <a:r>
              <a:rPr lang="zh-CN" altLang="en-US" sz="1700" b="1">
                <a:solidFill>
                  <a:schemeClr val="bg1"/>
                </a:solidFill>
                <a:effectLst>
                  <a:outerShdw blurRad="38100" dist="38100" dir="2700000" algn="tl">
                    <a:srgbClr val="000000">
                      <a:alpha val="43137"/>
                    </a:srgbClr>
                  </a:outerShdw>
                </a:effectLst>
                <a:uFill>
                  <a:solidFill>
                    <a:srgbClr val="000000"/>
                  </a:solidFill>
                </a:uFill>
                <a:latin typeface="+mj-lt"/>
                <a:ea typeface="微軟正黑體" panose="020B0604030504040204" pitchFamily="34" charset="-120"/>
                <a:cs typeface="+mj-cs"/>
              </a:rPr>
              <a:t>排程器讓您的歸檔作業自動完成，提高管理的效率</a:t>
            </a:r>
            <a:r>
              <a:rPr lang="zh-TW" altLang="en-US" sz="1700" b="1">
                <a:solidFill>
                  <a:schemeClr val="bg1"/>
                </a:solidFill>
                <a:effectLst>
                  <a:outerShdw blurRad="38100" dist="38100" dir="2700000" algn="tl">
                    <a:srgbClr val="000000">
                      <a:alpha val="43137"/>
                    </a:srgbClr>
                  </a:outerShdw>
                </a:effectLst>
                <a:uFill>
                  <a:solidFill>
                    <a:srgbClr val="000000"/>
                  </a:solidFill>
                </a:uFill>
                <a:ea typeface="微軟正黑體" panose="020B0604030504040204" pitchFamily="34" charset="-120"/>
              </a:rPr>
              <a:t>。</a:t>
            </a:r>
            <a:endParaRPr lang="en-US" altLang="zh-TW" sz="1700" b="1">
              <a:solidFill>
                <a:schemeClr val="bg1"/>
              </a:solidFill>
              <a:effectLst>
                <a:outerShdw blurRad="38100" dist="38100" dir="2700000" algn="tl">
                  <a:srgbClr val="000000">
                    <a:alpha val="43137"/>
                  </a:srgbClr>
                </a:outerShdw>
              </a:effectLst>
              <a:uFill>
                <a:solidFill>
                  <a:srgbClr val="000000"/>
                </a:solidFill>
              </a:uFill>
              <a:latin typeface="+mj-lt"/>
              <a:ea typeface="微軟正黑體" panose="020B0604030504040204" pitchFamily="34" charset="-120"/>
              <a:cs typeface="+mj-cs"/>
            </a:endParaRPr>
          </a:p>
        </p:txBody>
      </p:sp>
    </p:spTree>
    <p:extLst>
      <p:ext uri="{BB962C8B-B14F-4D97-AF65-F5344CB8AC3E}">
        <p14:creationId xmlns:p14="http://schemas.microsoft.com/office/powerpoint/2010/main" val="351398169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262"/>
          <p:cNvSpPr txBox="1">
            <a:spLocks noGrp="1"/>
          </p:cNvSpPr>
          <p:nvPr>
            <p:ph type="title"/>
          </p:nvPr>
        </p:nvSpPr>
        <p:spPr>
          <a:prstGeom prst="rect">
            <a:avLst/>
          </a:prstGeom>
        </p:spPr>
        <p:txBody>
          <a:bodyPr lIns="91424" tIns="91424" rIns="91424" bIns="91424" anchor="ctr"/>
          <a:lstStyle>
            <a:lvl1pPr defTabSz="786384">
              <a:defRPr sz="2752"/>
            </a:lvl1pPr>
          </a:lstStyle>
          <a:p>
            <a:pPr defTabSz="914400"/>
            <a:r>
              <a:rPr lang="zh-CN" altLang="en-US" sz="3200">
                <a:latin typeface="+mj-lt"/>
              </a:rPr>
              <a:t>產品套組方案</a:t>
            </a:r>
          </a:p>
        </p:txBody>
      </p:sp>
      <p:grpSp>
        <p:nvGrpSpPr>
          <p:cNvPr id="5" name="群組 4">
            <a:extLst>
              <a:ext uri="{FF2B5EF4-FFF2-40B4-BE49-F238E27FC236}">
                <a16:creationId xmlns:a16="http://schemas.microsoft.com/office/drawing/2014/main" id="{254164F1-FB4B-487F-A900-7AB2B724D40B}"/>
              </a:ext>
            </a:extLst>
          </p:cNvPr>
          <p:cNvGrpSpPr/>
          <p:nvPr/>
        </p:nvGrpSpPr>
        <p:grpSpPr>
          <a:xfrm>
            <a:off x="593500" y="882260"/>
            <a:ext cx="338328" cy="3661834"/>
            <a:chOff x="825909" y="882260"/>
            <a:chExt cx="338328" cy="3661834"/>
          </a:xfrm>
        </p:grpSpPr>
        <p:sp>
          <p:nvSpPr>
            <p:cNvPr id="193" name="肘形接點 73"/>
            <p:cNvSpPr/>
            <p:nvPr/>
          </p:nvSpPr>
          <p:spPr>
            <a:xfrm rot="5400000">
              <a:off x="-835050" y="2543219"/>
              <a:ext cx="3660245" cy="338328"/>
            </a:xfrm>
            <a:custGeom>
              <a:avLst/>
              <a:gdLst/>
              <a:ahLst/>
              <a:cxnLst>
                <a:cxn ang="0">
                  <a:pos x="wd2" y="hd2"/>
                </a:cxn>
                <a:cxn ang="5400000">
                  <a:pos x="wd2" y="hd2"/>
                </a:cxn>
                <a:cxn ang="10800000">
                  <a:pos x="wd2" y="hd2"/>
                </a:cxn>
                <a:cxn ang="16200000">
                  <a:pos x="wd2" y="hd2"/>
                </a:cxn>
              </a:cxnLst>
              <a:rect l="0" t="0" r="r" b="b"/>
              <a:pathLst>
                <a:path w="21600" h="21600" extrusionOk="0">
                  <a:moveTo>
                    <a:pt x="74" y="0"/>
                  </a:moveTo>
                  <a:lnTo>
                    <a:pt x="0" y="0"/>
                  </a:lnTo>
                  <a:lnTo>
                    <a:pt x="0" y="21600"/>
                  </a:lnTo>
                  <a:lnTo>
                    <a:pt x="21600" y="21600"/>
                  </a:lnTo>
                </a:path>
              </a:pathLst>
            </a:custGeom>
            <a:ln w="19050">
              <a:solidFill>
                <a:schemeClr val="tx1"/>
              </a:solidFill>
            </a:ln>
          </p:spPr>
          <p:txBody>
            <a:bodyPr lIns="45719" rIns="45719" anchor="ctr"/>
            <a:lstStyle/>
            <a:p>
              <a:endParaRPr/>
            </a:p>
          </p:txBody>
        </p:sp>
        <p:sp>
          <p:nvSpPr>
            <p:cNvPr id="194" name="直線接點 74"/>
            <p:cNvSpPr/>
            <p:nvPr/>
          </p:nvSpPr>
          <p:spPr>
            <a:xfrm>
              <a:off x="825909" y="4542505"/>
              <a:ext cx="338328" cy="1589"/>
            </a:xfrm>
            <a:prstGeom prst="line">
              <a:avLst/>
            </a:prstGeom>
            <a:ln w="25400">
              <a:solidFill>
                <a:schemeClr val="tx1"/>
              </a:solidFill>
            </a:ln>
          </p:spPr>
          <p:txBody>
            <a:bodyPr lIns="45719" rIns="45719"/>
            <a:lstStyle/>
            <a:p>
              <a:endParaRPr/>
            </a:p>
          </p:txBody>
        </p:sp>
      </p:grpSp>
      <p:sp>
        <p:nvSpPr>
          <p:cNvPr id="195" name="文字方塊 75"/>
          <p:cNvSpPr txBox="1"/>
          <p:nvPr/>
        </p:nvSpPr>
        <p:spPr>
          <a:xfrm>
            <a:off x="322207" y="2516334"/>
            <a:ext cx="534011" cy="338554"/>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b="1">
                <a:solidFill>
                  <a:srgbClr val="002060"/>
                </a:solidFill>
                <a:latin typeface="+mj-lt"/>
                <a:ea typeface="+mj-ea"/>
                <a:cs typeface="+mj-cs"/>
                <a:sym typeface="Arial"/>
              </a:defRPr>
            </a:lvl1pPr>
          </a:lstStyle>
          <a:p>
            <a:r>
              <a:rPr sz="1600">
                <a:solidFill>
                  <a:schemeClr val="tx1"/>
                </a:solidFill>
              </a:rPr>
              <a:t>42U</a:t>
            </a:r>
          </a:p>
        </p:txBody>
      </p:sp>
      <p:pic>
        <p:nvPicPr>
          <p:cNvPr id="3" name="圖片 2">
            <a:extLst>
              <a:ext uri="{FF2B5EF4-FFF2-40B4-BE49-F238E27FC236}">
                <a16:creationId xmlns:a16="http://schemas.microsoft.com/office/drawing/2014/main" id="{31A36EDA-FF87-4172-970B-447471FBCB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678"/>
          <a:stretch/>
        </p:blipFill>
        <p:spPr>
          <a:xfrm>
            <a:off x="997643" y="804666"/>
            <a:ext cx="1135957" cy="3822896"/>
          </a:xfrm>
          <a:prstGeom prst="rect">
            <a:avLst/>
          </a:prstGeom>
        </p:spPr>
      </p:pic>
      <p:sp>
        <p:nvSpPr>
          <p:cNvPr id="4" name="TextBox 3">
            <a:extLst>
              <a:ext uri="{FF2B5EF4-FFF2-40B4-BE49-F238E27FC236}">
                <a16:creationId xmlns:a16="http://schemas.microsoft.com/office/drawing/2014/main" id="{232A5863-75A6-454B-8C09-292E47659F7C}"/>
              </a:ext>
            </a:extLst>
          </p:cNvPr>
          <p:cNvSpPr txBox="1"/>
          <p:nvPr/>
        </p:nvSpPr>
        <p:spPr>
          <a:xfrm>
            <a:off x="2383879" y="952494"/>
            <a:ext cx="6588052" cy="4247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1" defTabSz="416052" fontAlgn="auto" hangingPunct="0">
              <a:lnSpc>
                <a:spcPct val="120000"/>
              </a:lnSpc>
              <a:buClr>
                <a:srgbClr val="262626"/>
              </a:buClr>
              <a:buSzPct val="100000"/>
              <a:defRPr sz="1547">
                <a:solidFill>
                  <a:srgbClr val="000000"/>
                </a:solidFill>
                <a:uFill>
                  <a:solidFill>
                    <a:srgbClr val="000000"/>
                  </a:solidFill>
                </a:uFill>
              </a:defRPr>
            </a:pPr>
            <a:r>
              <a:rPr lang="en-US" altLang="zh-TW" sz="1800" b="1" err="1">
                <a:uFill>
                  <a:solidFill>
                    <a:srgbClr val="000000"/>
                  </a:solidFill>
                </a:uFill>
                <a:latin typeface="+mj-lt"/>
                <a:ea typeface="微軟正黑體" panose="020B0604030504040204" pitchFamily="34" charset="-120"/>
                <a:cs typeface="+mj-cs"/>
                <a:sym typeface="Arial"/>
              </a:rPr>
              <a:t>BlueGlacier</a:t>
            </a:r>
            <a:r>
              <a:rPr lang="zh-CN" altLang="en-US" sz="1800" b="1">
                <a:uFill>
                  <a:solidFill>
                    <a:srgbClr val="000000"/>
                  </a:solidFill>
                </a:uFill>
                <a:latin typeface="+mj-lt"/>
                <a:ea typeface="微軟正黑體" panose="020B0604030504040204" pitchFamily="34" charset="-120"/>
                <a:cs typeface="+mj-cs"/>
                <a:sym typeface="Arial"/>
              </a:rPr>
              <a:t>包含一套獨立授權的</a:t>
            </a:r>
            <a:r>
              <a:rPr lang="en-US" altLang="zh-TW" sz="1800" b="1">
                <a:uFill>
                  <a:solidFill>
                    <a:srgbClr val="000000"/>
                  </a:solidFill>
                </a:uFill>
                <a:latin typeface="+mj-lt"/>
                <a:ea typeface="微軟正黑體" panose="020B0604030504040204" pitchFamily="34" charset="-120"/>
                <a:cs typeface="+mj-cs"/>
                <a:sym typeface="Arial"/>
              </a:rPr>
              <a:t>QHAM</a:t>
            </a:r>
            <a:r>
              <a:rPr lang="zh-TW" altLang="en-US" sz="1800" b="1">
                <a:uFill>
                  <a:solidFill>
                    <a:srgbClr val="000000"/>
                  </a:solidFill>
                </a:uFill>
                <a:latin typeface="+mj-lt"/>
                <a:ea typeface="微軟正黑體" panose="020B0604030504040204" pitchFamily="34" charset="-120"/>
                <a:cs typeface="+mj-cs"/>
                <a:sym typeface="Arial"/>
              </a:rPr>
              <a:t> 藍光櫃管理應用程式</a:t>
            </a:r>
            <a:endParaRPr lang="en-US" sz="1800" b="1">
              <a:uFill>
                <a:solidFill>
                  <a:srgbClr val="000000"/>
                </a:solidFill>
              </a:uFill>
              <a:latin typeface="+mj-lt"/>
              <a:ea typeface="微軟正黑體" panose="020B0604030504040204" pitchFamily="34" charset="-120"/>
              <a:cs typeface="+mj-cs"/>
            </a:endParaRPr>
          </a:p>
        </p:txBody>
      </p:sp>
      <p:pic>
        <p:nvPicPr>
          <p:cNvPr id="7" name="圖片 6">
            <a:extLst>
              <a:ext uri="{FF2B5EF4-FFF2-40B4-BE49-F238E27FC236}">
                <a16:creationId xmlns:a16="http://schemas.microsoft.com/office/drawing/2014/main" id="{8318757A-952D-41E3-B9AB-5DA1F46162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37922"/>
          <a:stretch/>
        </p:blipFill>
        <p:spPr>
          <a:xfrm>
            <a:off x="2383879" y="1485793"/>
            <a:ext cx="6273424" cy="2835484"/>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88A195-FA0D-4224-B021-A58D2290C9E5}"/>
              </a:ext>
            </a:extLst>
          </p:cNvPr>
          <p:cNvSpPr>
            <a:spLocks noGrp="1"/>
          </p:cNvSpPr>
          <p:nvPr>
            <p:ph type="title"/>
          </p:nvPr>
        </p:nvSpPr>
        <p:spPr/>
        <p:txBody>
          <a:bodyPr/>
          <a:lstStyle/>
          <a:p>
            <a:r>
              <a:rPr lang="zh-CN" altLang="en-US"/>
              <a:t>產品套組方案</a:t>
            </a:r>
            <a:endParaRPr lang="zh-TW" altLang="en-US"/>
          </a:p>
        </p:txBody>
      </p:sp>
      <p:grpSp>
        <p:nvGrpSpPr>
          <p:cNvPr id="10" name="群組 9">
            <a:extLst>
              <a:ext uri="{FF2B5EF4-FFF2-40B4-BE49-F238E27FC236}">
                <a16:creationId xmlns:a16="http://schemas.microsoft.com/office/drawing/2014/main" id="{DA135E49-F3EA-474E-ADA5-6395D5C967DF}"/>
              </a:ext>
            </a:extLst>
          </p:cNvPr>
          <p:cNvGrpSpPr/>
          <p:nvPr/>
        </p:nvGrpSpPr>
        <p:grpSpPr>
          <a:xfrm>
            <a:off x="593500" y="882260"/>
            <a:ext cx="338328" cy="3661834"/>
            <a:chOff x="825909" y="882260"/>
            <a:chExt cx="338328" cy="3661834"/>
          </a:xfrm>
        </p:grpSpPr>
        <p:sp>
          <p:nvSpPr>
            <p:cNvPr id="11" name="肘形接點 73">
              <a:extLst>
                <a:ext uri="{FF2B5EF4-FFF2-40B4-BE49-F238E27FC236}">
                  <a16:creationId xmlns:a16="http://schemas.microsoft.com/office/drawing/2014/main" id="{7D587B2D-27ED-4352-93F2-9E5B8D364D90}"/>
                </a:ext>
              </a:extLst>
            </p:cNvPr>
            <p:cNvSpPr/>
            <p:nvPr/>
          </p:nvSpPr>
          <p:spPr>
            <a:xfrm rot="5400000">
              <a:off x="-835050" y="2543219"/>
              <a:ext cx="3660245" cy="338328"/>
            </a:xfrm>
            <a:custGeom>
              <a:avLst/>
              <a:gdLst/>
              <a:ahLst/>
              <a:cxnLst>
                <a:cxn ang="0">
                  <a:pos x="wd2" y="hd2"/>
                </a:cxn>
                <a:cxn ang="5400000">
                  <a:pos x="wd2" y="hd2"/>
                </a:cxn>
                <a:cxn ang="10800000">
                  <a:pos x="wd2" y="hd2"/>
                </a:cxn>
                <a:cxn ang="16200000">
                  <a:pos x="wd2" y="hd2"/>
                </a:cxn>
              </a:cxnLst>
              <a:rect l="0" t="0" r="r" b="b"/>
              <a:pathLst>
                <a:path w="21600" h="21600" extrusionOk="0">
                  <a:moveTo>
                    <a:pt x="74" y="0"/>
                  </a:moveTo>
                  <a:lnTo>
                    <a:pt x="0" y="0"/>
                  </a:lnTo>
                  <a:lnTo>
                    <a:pt x="0" y="21600"/>
                  </a:lnTo>
                  <a:lnTo>
                    <a:pt x="21600" y="21600"/>
                  </a:lnTo>
                </a:path>
              </a:pathLst>
            </a:custGeom>
            <a:ln w="19050">
              <a:solidFill>
                <a:schemeClr val="tx1"/>
              </a:solidFill>
            </a:ln>
          </p:spPr>
          <p:txBody>
            <a:bodyPr lIns="45719" rIns="45719" anchor="ctr"/>
            <a:lstStyle/>
            <a:p>
              <a:endParaRPr/>
            </a:p>
          </p:txBody>
        </p:sp>
        <p:sp>
          <p:nvSpPr>
            <p:cNvPr id="12" name="直線接點 74">
              <a:extLst>
                <a:ext uri="{FF2B5EF4-FFF2-40B4-BE49-F238E27FC236}">
                  <a16:creationId xmlns:a16="http://schemas.microsoft.com/office/drawing/2014/main" id="{62EA36D4-D909-4CFF-ABAF-8DFF6F9946AC}"/>
                </a:ext>
              </a:extLst>
            </p:cNvPr>
            <p:cNvSpPr/>
            <p:nvPr/>
          </p:nvSpPr>
          <p:spPr>
            <a:xfrm>
              <a:off x="825909" y="4542505"/>
              <a:ext cx="338328" cy="1589"/>
            </a:xfrm>
            <a:prstGeom prst="line">
              <a:avLst/>
            </a:prstGeom>
            <a:ln w="25400">
              <a:solidFill>
                <a:schemeClr val="tx1"/>
              </a:solidFill>
            </a:ln>
          </p:spPr>
          <p:txBody>
            <a:bodyPr lIns="45719" rIns="45719"/>
            <a:lstStyle/>
            <a:p>
              <a:endParaRPr/>
            </a:p>
          </p:txBody>
        </p:sp>
      </p:grpSp>
      <p:sp>
        <p:nvSpPr>
          <p:cNvPr id="13" name="文字方塊 75">
            <a:extLst>
              <a:ext uri="{FF2B5EF4-FFF2-40B4-BE49-F238E27FC236}">
                <a16:creationId xmlns:a16="http://schemas.microsoft.com/office/drawing/2014/main" id="{A0A91498-1FDA-4B9F-9F3F-DFCFB1DE2CEA}"/>
              </a:ext>
            </a:extLst>
          </p:cNvPr>
          <p:cNvSpPr txBox="1"/>
          <p:nvPr/>
        </p:nvSpPr>
        <p:spPr>
          <a:xfrm>
            <a:off x="322207" y="2516334"/>
            <a:ext cx="534011" cy="338554"/>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b="1">
                <a:solidFill>
                  <a:srgbClr val="002060"/>
                </a:solidFill>
                <a:latin typeface="+mj-lt"/>
                <a:ea typeface="+mj-ea"/>
                <a:cs typeface="+mj-cs"/>
                <a:sym typeface="Arial"/>
              </a:defRPr>
            </a:lvl1pPr>
          </a:lstStyle>
          <a:p>
            <a:r>
              <a:rPr sz="1600">
                <a:solidFill>
                  <a:schemeClr val="tx1"/>
                </a:solidFill>
              </a:rPr>
              <a:t>42U</a:t>
            </a:r>
          </a:p>
        </p:txBody>
      </p:sp>
      <p:pic>
        <p:nvPicPr>
          <p:cNvPr id="14" name="圖片 13">
            <a:extLst>
              <a:ext uri="{FF2B5EF4-FFF2-40B4-BE49-F238E27FC236}">
                <a16:creationId xmlns:a16="http://schemas.microsoft.com/office/drawing/2014/main" id="{E2CB8E19-71B7-43BC-9D7E-1CD18DBADB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072"/>
          <a:stretch/>
        </p:blipFill>
        <p:spPr>
          <a:xfrm>
            <a:off x="997643" y="804666"/>
            <a:ext cx="1143045" cy="3822896"/>
          </a:xfrm>
          <a:prstGeom prst="rect">
            <a:avLst/>
          </a:prstGeom>
        </p:spPr>
      </p:pic>
      <p:grpSp>
        <p:nvGrpSpPr>
          <p:cNvPr id="6" name="群組 5">
            <a:extLst>
              <a:ext uri="{FF2B5EF4-FFF2-40B4-BE49-F238E27FC236}">
                <a16:creationId xmlns:a16="http://schemas.microsoft.com/office/drawing/2014/main" id="{E7E3C4DD-DA03-4628-8FD7-360C60381435}"/>
              </a:ext>
            </a:extLst>
          </p:cNvPr>
          <p:cNvGrpSpPr/>
          <p:nvPr/>
        </p:nvGrpSpPr>
        <p:grpSpPr>
          <a:xfrm>
            <a:off x="2383878" y="1456483"/>
            <a:ext cx="6273426" cy="2334328"/>
            <a:chOff x="2383878" y="1019737"/>
            <a:chExt cx="6273426" cy="2334328"/>
          </a:xfrm>
        </p:grpSpPr>
        <p:pic>
          <p:nvPicPr>
            <p:cNvPr id="4" name="圖片 3">
              <a:extLst>
                <a:ext uri="{FF2B5EF4-FFF2-40B4-BE49-F238E27FC236}">
                  <a16:creationId xmlns:a16="http://schemas.microsoft.com/office/drawing/2014/main" id="{1D8BD3A2-CE4F-412B-9F90-308637D824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4912"/>
            <a:stretch/>
          </p:blipFill>
          <p:spPr>
            <a:xfrm>
              <a:off x="2383880" y="1019737"/>
              <a:ext cx="6273424" cy="232395"/>
            </a:xfrm>
            <a:prstGeom prst="rect">
              <a:avLst/>
            </a:prstGeom>
          </p:spPr>
        </p:pic>
        <p:pic>
          <p:nvPicPr>
            <p:cNvPr id="8" name="圖片 7">
              <a:extLst>
                <a:ext uri="{FF2B5EF4-FFF2-40B4-BE49-F238E27FC236}">
                  <a16:creationId xmlns:a16="http://schemas.microsoft.com/office/drawing/2014/main" id="{AF4C9BD5-35A2-41AE-AE71-8DA042F8AB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727"/>
            <a:stretch/>
          </p:blipFill>
          <p:spPr>
            <a:xfrm>
              <a:off x="2383878" y="1606381"/>
              <a:ext cx="6271671" cy="1747684"/>
            </a:xfrm>
            <a:prstGeom prst="rect">
              <a:avLst/>
            </a:prstGeom>
          </p:spPr>
        </p:pic>
        <p:pic>
          <p:nvPicPr>
            <p:cNvPr id="5" name="圖片 4">
              <a:extLst>
                <a:ext uri="{FF2B5EF4-FFF2-40B4-BE49-F238E27FC236}">
                  <a16:creationId xmlns:a16="http://schemas.microsoft.com/office/drawing/2014/main" id="{7F25705F-5FE8-4767-A317-C6946DC7CD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946" b="86986"/>
            <a:stretch/>
          </p:blipFill>
          <p:spPr>
            <a:xfrm>
              <a:off x="2383878" y="1252132"/>
              <a:ext cx="6271671" cy="368425"/>
            </a:xfrm>
            <a:prstGeom prst="rect">
              <a:avLst/>
            </a:prstGeom>
          </p:spPr>
        </p:pic>
      </p:grpSp>
    </p:spTree>
    <p:extLst>
      <p:ext uri="{BB962C8B-B14F-4D97-AF65-F5344CB8AC3E}">
        <p14:creationId xmlns:p14="http://schemas.microsoft.com/office/powerpoint/2010/main" val="1537518485"/>
      </p:ext>
    </p:extLst>
  </p:cSld>
  <p:clrMapOvr>
    <a:masterClrMapping/>
  </p:clrMapOvr>
  <p:transition spd="med"/>
</p:sld>
</file>

<file path=ppt/theme/theme1.xml><?xml version="1.0" encoding="utf-8"?>
<a:theme xmlns:a="http://schemas.openxmlformats.org/drawingml/2006/main" name="1_自訂設計">
  <a:themeElements>
    <a:clrScheme name="1_自訂設計">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自訂設計">
      <a:majorFont>
        <a:latin typeface="Arial"/>
        <a:ea typeface="Arial"/>
        <a:cs typeface="Arial"/>
      </a:majorFont>
      <a:minorFont>
        <a:latin typeface="Helvetica"/>
        <a:ea typeface="Helvetica"/>
        <a:cs typeface="Helvetica"/>
      </a:minorFont>
    </a:fontScheme>
    <a:fmtScheme name="1_自訂設計">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自訂設計">
  <a:themeElements>
    <a:clrScheme name="1_自訂設計">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1_自訂設計">
      <a:majorFont>
        <a:latin typeface="Arial"/>
        <a:ea typeface="Arial"/>
        <a:cs typeface="Arial"/>
      </a:majorFont>
      <a:minorFont>
        <a:latin typeface="Helvetica"/>
        <a:ea typeface="Helvetica"/>
        <a:cs typeface="Helvetica"/>
      </a:minorFont>
    </a:fontScheme>
    <a:fmtScheme name="1_自訂設計">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1_自訂設計">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otalTime>0</TotalTime>
  <Words>1020</Words>
  <Application>Microsoft Office PowerPoint</Application>
  <PresentationFormat>如螢幕大小 (16:9)</PresentationFormat>
  <Paragraphs>276</Paragraphs>
  <Slides>28</Slides>
  <Notes>9</Notes>
  <HiddenSlides>0</HiddenSlides>
  <MMClips>0</MMClips>
  <ScaleCrop>false</ScaleCrop>
  <HeadingPairs>
    <vt:vector size="6" baseType="variant">
      <vt:variant>
        <vt:lpstr>使用字型</vt:lpstr>
      </vt:variant>
      <vt:variant>
        <vt:i4>16</vt:i4>
      </vt:variant>
      <vt:variant>
        <vt:lpstr>佈景主題</vt:lpstr>
      </vt:variant>
      <vt:variant>
        <vt:i4>1</vt:i4>
      </vt:variant>
      <vt:variant>
        <vt:lpstr>投影片標題</vt:lpstr>
      </vt:variant>
      <vt:variant>
        <vt:i4>28</vt:i4>
      </vt:variant>
    </vt:vector>
  </HeadingPairs>
  <TitlesOfParts>
    <vt:vector size="45" baseType="lpstr">
      <vt:lpstr>Arial Unicode MS</vt:lpstr>
      <vt:lpstr>HGP創英角ｺﾞｼｯｸUB</vt:lpstr>
      <vt:lpstr>HGP創英ﾌﾟﾚｾﾞﾝｽEB</vt:lpstr>
      <vt:lpstr>メイリオ</vt:lpstr>
      <vt:lpstr>Meiryo UI</vt:lpstr>
      <vt:lpstr>微软雅黑</vt:lpstr>
      <vt:lpstr>ＭＳ Ｐゴシック</vt:lpstr>
      <vt:lpstr>微軟正黑體</vt:lpstr>
      <vt:lpstr>穝灿砰</vt:lpstr>
      <vt:lpstr>Arial</vt:lpstr>
      <vt:lpstr>Calibri</vt:lpstr>
      <vt:lpstr>Helvetica</vt:lpstr>
      <vt:lpstr>Times</vt:lpstr>
      <vt:lpstr>Times New Roman</vt:lpstr>
      <vt:lpstr>Verdana</vt:lpstr>
      <vt:lpstr>Wingdings</vt:lpstr>
      <vt:lpstr>1_自訂設計</vt:lpstr>
      <vt:lpstr>PowerPoint 簡報</vt:lpstr>
      <vt:lpstr>PowerPoint 簡報</vt:lpstr>
      <vt:lpstr>什麼是 BlueGlacier 冷資料分層儲存系統？</vt:lpstr>
      <vt:lpstr>解決方案架構</vt:lpstr>
      <vt:lpstr>QNAP Hybrid Archival Manager (QHAM) 藍光櫃管理應用程式</vt:lpstr>
      <vt:lpstr>QHAM 藍光櫃管理應用程式</vt:lpstr>
      <vt:lpstr>QHAM 藍光櫃管理應用程式</vt:lpstr>
      <vt:lpstr>產品套組方案</vt:lpstr>
      <vt:lpstr>產品套組方案</vt:lpstr>
      <vt:lpstr>PowerPoint 簡報</vt:lpstr>
      <vt:lpstr>整合QNAP應用程式 完整管理您的資料生命週期</vt:lpstr>
      <vt:lpstr>整合QNAP應用程式 完整管理您的資料生命週期</vt:lpstr>
      <vt:lpstr>PowerPoint 簡報</vt:lpstr>
      <vt:lpstr>滿足所有資料儲存應用</vt:lpstr>
      <vt:lpstr>無可替代的資料儲存安全性</vt:lpstr>
      <vt:lpstr>完整的 API 支援</vt:lpstr>
      <vt:lpstr>先進的資料歸檔檔案系統</vt:lpstr>
      <vt:lpstr>儲存媒體優缺點比較</vt:lpstr>
      <vt:lpstr>特別來賓</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FannieChen</dc:creator>
  <cp:lastModifiedBy>QNAP_Mili Wang</cp:lastModifiedBy>
  <cp:revision>2</cp:revision>
  <dcterms:modified xsi:type="dcterms:W3CDTF">2018-06-29T02:05:56Z</dcterms:modified>
</cp:coreProperties>
</file>