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301" r:id="rId5"/>
    <p:sldId id="302" r:id="rId6"/>
    <p:sldId id="303" r:id="rId7"/>
    <p:sldId id="304" r:id="rId8"/>
    <p:sldId id="267" r:id="rId9"/>
    <p:sldId id="305" r:id="rId10"/>
    <p:sldId id="268" r:id="rId11"/>
    <p:sldId id="295" r:id="rId12"/>
    <p:sldId id="300" r:id="rId13"/>
    <p:sldId id="260" r:id="rId14"/>
    <p:sldId id="261" r:id="rId15"/>
    <p:sldId id="262" r:id="rId16"/>
    <p:sldId id="263" r:id="rId17"/>
    <p:sldId id="264" r:id="rId18"/>
    <p:sldId id="265" r:id="rId19"/>
    <p:sldId id="270" r:id="rId20"/>
    <p:sldId id="290" r:id="rId21"/>
    <p:sldId id="277" r:id="rId22"/>
    <p:sldId id="278" r:id="rId23"/>
    <p:sldId id="279" r:id="rId24"/>
    <p:sldId id="280" r:id="rId25"/>
    <p:sldId id="281" r:id="rId26"/>
    <p:sldId id="282" r:id="rId27"/>
    <p:sldId id="275" r:id="rId28"/>
    <p:sldId id="276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AEDFC-8CFB-4FFA-A6AF-1CDF6AA9265B}" v="140" dt="2018-06-27T01:49:40.139"/>
    <p1510:client id="{73C408B1-7AAB-47CE-A646-6FB4EACBE82C}" v="282" dt="2018-06-27T02:50:18.100"/>
    <p1510:client id="{81826D31-F50E-E54C-85C1-C4E6AC9DD481}" v="1622" dt="2018-06-27T02:41:40.80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9" autoAdjust="0"/>
    <p:restoredTop sz="96804" autoAdjust="0"/>
  </p:normalViewPr>
  <p:slideViewPr>
    <p:cSldViewPr snapToGrid="0">
      <p:cViewPr varScale="1">
        <p:scale>
          <a:sx n="167" d="100"/>
          <a:sy n="167" d="100"/>
        </p:scale>
        <p:origin x="1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8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648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is designed to fulfill different read/write patterns — SSD for high-I/O operations, HDD for general-purpose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applications, and optical discs for storing cold data and archiving long-term data. The built-in 10 </a:t>
            </a:r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GbE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interfaces provides highspeed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connectivity for heavy workloads.</a:t>
            </a:r>
          </a:p>
          <a:p>
            <a:endParaRPr lang="en-US" dirty="0"/>
          </a:p>
          <a:p>
            <a:r>
              <a:rPr lang="en-US" altLang="zh-TW" dirty="0"/>
              <a:t>We</a:t>
            </a:r>
            <a:r>
              <a:rPr lang="zh-TW" altLang="en-US" dirty="0"/>
              <a:t> </a:t>
            </a:r>
            <a:r>
              <a:rPr lang="en-US" altLang="zh-TW" dirty="0"/>
              <a:t>can</a:t>
            </a:r>
            <a:r>
              <a:rPr lang="zh-TW" altLang="en-US" dirty="0"/>
              <a:t> </a:t>
            </a:r>
            <a:r>
              <a:rPr lang="en-US" altLang="zh-TW" dirty="0"/>
              <a:t>say,</a:t>
            </a:r>
            <a:r>
              <a:rPr lang="zh-TW" altLang="en-US" dirty="0"/>
              <a:t> </a:t>
            </a:r>
            <a:r>
              <a:rPr lang="en-US" altLang="zh-TW" dirty="0"/>
              <a:t>it</a:t>
            </a:r>
            <a:r>
              <a:rPr lang="zh-TW" altLang="en-US" dirty="0"/>
              <a:t> </a:t>
            </a:r>
            <a:r>
              <a:rPr lang="en-US" altLang="zh-TW" dirty="0"/>
              <a:t>satisfies</a:t>
            </a:r>
            <a:r>
              <a:rPr lang="zh-TW" altLang="en-US" dirty="0"/>
              <a:t> </a:t>
            </a:r>
            <a:r>
              <a:rPr lang="en-US" altLang="zh-TW" dirty="0"/>
              <a:t>all</a:t>
            </a:r>
            <a:r>
              <a:rPr lang="zh-TW" altLang="en-US" dirty="0"/>
              <a:t> </a:t>
            </a:r>
            <a:r>
              <a:rPr lang="en-US" altLang="zh-TW" dirty="0"/>
              <a:t>your</a:t>
            </a:r>
            <a:r>
              <a:rPr lang="zh-TW" altLang="en-US" dirty="0"/>
              <a:t> </a:t>
            </a:r>
            <a:r>
              <a:rPr lang="en-US" altLang="zh-TW" dirty="0"/>
              <a:t>data</a:t>
            </a:r>
            <a:r>
              <a:rPr lang="zh-TW" altLang="en-US" dirty="0"/>
              <a:t> </a:t>
            </a:r>
            <a:r>
              <a:rPr lang="en-US" altLang="zh-TW" dirty="0"/>
              <a:t>storage</a:t>
            </a:r>
            <a:r>
              <a:rPr lang="zh-TW" altLang="en-US" dirty="0"/>
              <a:t> </a:t>
            </a:r>
            <a:r>
              <a:rPr lang="en-US" altLang="zh-TW" dirty="0"/>
              <a:t>needs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one</a:t>
            </a:r>
            <a:r>
              <a:rPr lang="zh-TW" altLang="en-US" dirty="0"/>
              <a:t> </a:t>
            </a:r>
            <a:r>
              <a:rPr lang="en-US" altLang="zh-TW" dirty="0"/>
              <a:t>stop.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39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According to Data Backup Options, a United States Computer Emergency Readiness Team (US-CERT) publication, all computer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users, from home users to professional information security officers, should back up their critical data to protect against loss or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corruption. Saving just one backup file may not be enough to safeguard your information. To increase your chances of recovering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lost or corrupted data, follow the 3-2-1 rule.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▪ 3 – Keep 3 copies of any important file: 1 primary and 2 backups.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▪ 2 – Keep the files on 2 different media types to protect against different types of hazards.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▪ 1 – Store 1 copy offsite (outside your home or business facility)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For the 3-2-1 rule, </a:t>
            </a:r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Tiering Archive Storage can help users establish backups effortlessly; provide optical disc storage, a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physically distinct media from hard disk; and be set up offsite easily. On top of providing easy management of data, </a:t>
            </a:r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is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the perfect choice for long-term data archiving.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offers comprehensive API support (listed below) for partners and users. With these APIs, partners can integrate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their applications into </a:t>
            </a:r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as part of this strong enterprise storage ecosystem. It also provides great flexibility for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customization.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98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BlueGlacier’s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advanced Data Archival File System (DAFS) allows storage pools containing plural physical storage devices to be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created. It cuts files into blocks and consequently distributes them to grouped physical devices. This eliminates the need to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arrange files into storage devices and also enhances storage utilization. When large batches of files need to be archived/backed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up, DAFS saves you from time-consuming tasks.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33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▪ Data security</a:t>
            </a: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For data security, the recording media itself needs to have a non-overwritable structure. The write-once characteristic of optical</a:t>
            </a: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discs uses physical changes to record data and makes overwriting impossible, so it is structurally very secure. Magnetic recording</a:t>
            </a: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media such as HDDs and tape can be repeatedly overwritten, so additional measures (such as software) are needed to ensure the</a:t>
            </a: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data security of these systems.</a:t>
            </a:r>
          </a:p>
          <a:p>
            <a:endParaRPr lang="en-US" sz="11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endParaRPr lang="en-US" sz="11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▪ Non-volatility</a:t>
            </a: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Magnetic recording media, such as HDDs and tapes, have the risk of losing recorded data when subjected to magnetic fields.</a:t>
            </a: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Optical discs use physical changes for recording and have non-volatile memory. Non-volatility is one of the most important</a:t>
            </a: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characteristics for ultra-long-term storage.</a:t>
            </a:r>
          </a:p>
          <a:p>
            <a:endParaRPr lang="en-US" sz="11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▪ Long archival life &amp; great reliability</a:t>
            </a:r>
          </a:p>
          <a:p>
            <a:r>
              <a:rPr lang="en-US" altLang="zh-TW" sz="1100" b="1" dirty="0">
                <a:effectLst/>
                <a:latin typeface="+mj-lt"/>
                <a:ea typeface="+mj-ea"/>
                <a:cs typeface="+mj-cs"/>
                <a:sym typeface="Arial"/>
              </a:rPr>
              <a:t>Usually</a:t>
            </a:r>
            <a:r>
              <a:rPr lang="zh-TW" alt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100" b="1" dirty="0">
                <a:effectLst/>
                <a:latin typeface="+mj-lt"/>
                <a:ea typeface="+mj-ea"/>
                <a:cs typeface="+mj-cs"/>
                <a:sym typeface="Arial"/>
              </a:rPr>
              <a:t>HDDs</a:t>
            </a:r>
            <a:r>
              <a:rPr lang="zh-TW" alt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100" b="1" dirty="0">
                <a:effectLst/>
                <a:latin typeface="+mj-lt"/>
                <a:ea typeface="+mj-ea"/>
                <a:cs typeface="+mj-cs"/>
                <a:sym typeface="Arial"/>
              </a:rPr>
              <a:t>have</a:t>
            </a:r>
            <a:r>
              <a:rPr lang="zh-TW" alt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100" b="1" dirty="0">
                <a:effectLst/>
                <a:latin typeface="+mj-lt"/>
                <a:ea typeface="+mj-ea"/>
                <a:cs typeface="+mj-cs"/>
                <a:sym typeface="Arial"/>
              </a:rPr>
              <a:t>5-10</a:t>
            </a:r>
            <a:r>
              <a:rPr lang="zh-TW" alt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100" b="1" dirty="0">
                <a:effectLst/>
                <a:latin typeface="+mj-lt"/>
                <a:ea typeface="+mj-ea"/>
                <a:cs typeface="+mj-cs"/>
                <a:sym typeface="Arial"/>
              </a:rPr>
              <a:t>years</a:t>
            </a:r>
            <a:r>
              <a:rPr lang="zh-TW" alt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100" b="1" dirty="0">
                <a:effectLst/>
                <a:latin typeface="+mj-lt"/>
                <a:ea typeface="+mj-ea"/>
                <a:cs typeface="+mj-cs"/>
                <a:sym typeface="Arial"/>
              </a:rPr>
              <a:t>life</a:t>
            </a:r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, and 10-30 years for</a:t>
            </a:r>
          </a:p>
          <a:p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tapes.</a:t>
            </a:r>
          </a:p>
          <a:p>
            <a:r>
              <a:rPr lang="en-US" altLang="zh-TW" sz="1100" b="1" dirty="0">
                <a:effectLst/>
                <a:latin typeface="+mj-lt"/>
                <a:ea typeface="+mj-ea"/>
                <a:cs typeface="+mj-cs"/>
                <a:sym typeface="Arial"/>
              </a:rPr>
              <a:t>But</a:t>
            </a:r>
            <a:r>
              <a:rPr lang="zh-TW" alt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Panasonic “Archival Disc”, an optical disc for</a:t>
            </a:r>
            <a:r>
              <a:rPr lang="zh-TW" alt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sz="1100" b="1" dirty="0">
                <a:effectLst/>
                <a:latin typeface="+mj-lt"/>
                <a:ea typeface="+mj-ea"/>
                <a:cs typeface="+mj-cs"/>
                <a:sym typeface="Arial"/>
              </a:rPr>
              <a:t>professional use, has an estimated lifespan of 100 years.</a:t>
            </a:r>
          </a:p>
          <a:p>
            <a:endParaRPr lang="en-US" sz="11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r>
              <a:rPr lang="en-US" sz="1100" dirty="0">
                <a:effectLst/>
                <a:latin typeface="+mj-lt"/>
                <a:ea typeface="+mj-ea"/>
                <a:cs typeface="+mj-cs"/>
                <a:sym typeface="Arial"/>
              </a:rPr>
              <a:t>▪ Compatibility</a:t>
            </a:r>
          </a:p>
          <a:p>
            <a:r>
              <a:rPr lang="en-US" sz="1100" dirty="0">
                <a:effectLst/>
                <a:latin typeface="+mj-lt"/>
                <a:ea typeface="+mj-ea"/>
                <a:cs typeface="+mj-cs"/>
                <a:sym typeface="Arial"/>
              </a:rPr>
              <a:t>Unless changes are made in the fundamental principles of recording, optical discs can remain compatible with discs from</a:t>
            </a:r>
          </a:p>
          <a:p>
            <a:r>
              <a:rPr lang="en-US" sz="1100" dirty="0">
                <a:effectLst/>
                <a:latin typeface="+mj-lt"/>
                <a:ea typeface="+mj-ea"/>
                <a:cs typeface="+mj-cs"/>
                <a:sym typeface="Arial"/>
              </a:rPr>
              <a:t>different generations from the past. For example, in the Archival Disc roadmap, as backward compatibility is maintained for drives</a:t>
            </a:r>
          </a:p>
          <a:p>
            <a:r>
              <a:rPr lang="en-US" sz="1100" dirty="0">
                <a:effectLst/>
                <a:latin typeface="+mj-lt"/>
                <a:ea typeface="+mj-ea"/>
                <a:cs typeface="+mj-cs"/>
                <a:sym typeface="Arial"/>
              </a:rPr>
              <a:t>from different generations, no work and no cost for migration would be necessary. In the case of tapes, compatibility may be lost</a:t>
            </a:r>
          </a:p>
          <a:p>
            <a:r>
              <a:rPr lang="en-US" sz="1100" dirty="0">
                <a:effectLst/>
                <a:latin typeface="+mj-lt"/>
                <a:ea typeface="+mj-ea"/>
                <a:cs typeface="+mj-cs"/>
                <a:sym typeface="Arial"/>
              </a:rPr>
              <a:t>due to the change of specifications to increase memory capacity. Provided that next-generation products are introduced every 2</a:t>
            </a:r>
          </a:p>
          <a:p>
            <a:r>
              <a:rPr lang="en-US" sz="1100" dirty="0">
                <a:effectLst/>
                <a:latin typeface="+mj-lt"/>
                <a:ea typeface="+mj-ea"/>
                <a:cs typeface="+mj-cs"/>
                <a:sym typeface="Arial"/>
              </a:rPr>
              <a:t>to 3 years and the compatibility is basically supported up to the previous two generations, migration would be necessary about</a:t>
            </a:r>
          </a:p>
          <a:p>
            <a:r>
              <a:rPr lang="en-US" sz="1100" dirty="0">
                <a:effectLst/>
                <a:latin typeface="+mj-lt"/>
                <a:ea typeface="+mj-ea"/>
                <a:cs typeface="+mj-cs"/>
                <a:sym typeface="Arial"/>
              </a:rPr>
              <a:t>once every 7 years to maintain readability of past records.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4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QNAP and Panasonic working together to jointly develop this </a:t>
            </a:r>
            <a:r>
              <a:rPr lang="en-US" altLang="zh-TW" sz="18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 tiering archive storage.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It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>
                <a:effectLst/>
                <a:latin typeface="+mj-lt"/>
                <a:ea typeface="+mj-ea"/>
                <a:cs typeface="+mj-cs"/>
                <a:sym typeface="Arial"/>
              </a:rPr>
              <a:t>integrates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QNAP enterprise NAS, Panasonic freeze-ray optical disc library, and special build software applications.</a:t>
            </a:r>
          </a:p>
          <a:p>
            <a:endParaRPr lang="en-US" altLang="zh-TW" sz="18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We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can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say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is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a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o</a:t>
            </a:r>
            <a:r>
              <a:rPr lang="en-US" sz="1800" dirty="0">
                <a:effectLst/>
                <a:latin typeface="+mj-lt"/>
                <a:ea typeface="+mj-ea"/>
                <a:cs typeface="+mj-cs"/>
                <a:sym typeface="Arial"/>
              </a:rPr>
              <a:t>ne-stop solution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with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the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b</a:t>
            </a:r>
            <a:r>
              <a:rPr lang="en-US" sz="1800" dirty="0">
                <a:effectLst/>
                <a:latin typeface="+mj-lt"/>
                <a:ea typeface="+mj-ea"/>
                <a:cs typeface="+mj-cs"/>
                <a:sym typeface="Arial"/>
              </a:rPr>
              <a:t>est-in-class enterprise NAS user interface eliminates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your</a:t>
            </a:r>
            <a:r>
              <a:rPr lang="en-US" sz="1800" dirty="0">
                <a:effectLst/>
                <a:latin typeface="+mj-lt"/>
                <a:ea typeface="+mj-ea"/>
                <a:cs typeface="+mj-cs"/>
                <a:sym typeface="Arial"/>
              </a:rPr>
              <a:t> data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storage</a:t>
            </a:r>
            <a:r>
              <a:rPr lang="en-US" sz="1800" dirty="0">
                <a:effectLst/>
                <a:latin typeface="+mj-lt"/>
                <a:ea typeface="+mj-ea"/>
                <a:cs typeface="+mj-cs"/>
                <a:sym typeface="Arial"/>
              </a:rPr>
              <a:t> obstacles.</a:t>
            </a:r>
          </a:p>
          <a:p>
            <a:endParaRPr lang="en-US" sz="18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It’s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a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s</a:t>
            </a:r>
            <a:r>
              <a:rPr lang="en-US" sz="1800" dirty="0">
                <a:effectLst/>
                <a:latin typeface="+mj-lt"/>
                <a:ea typeface="+mj-ea"/>
                <a:cs typeface="+mj-cs"/>
                <a:sym typeface="Arial"/>
              </a:rPr>
              <a:t>ustainable storage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,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the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o</a:t>
            </a:r>
            <a:r>
              <a:rPr lang="en-US" sz="1800" dirty="0">
                <a:effectLst/>
                <a:latin typeface="+mj-lt"/>
                <a:ea typeface="+mj-ea"/>
                <a:cs typeface="+mj-cs"/>
                <a:sym typeface="Arial"/>
              </a:rPr>
              <a:t>ptical discs maintain your critical and valuable data for 100 years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.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Also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it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is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a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native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write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once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medium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and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it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meets</a:t>
            </a:r>
            <a:r>
              <a:rPr lang="en-US" sz="1800" dirty="0">
                <a:effectLst/>
                <a:latin typeface="+mj-lt"/>
                <a:ea typeface="+mj-ea"/>
                <a:cs typeface="+mj-cs"/>
                <a:sym typeface="Arial"/>
              </a:rPr>
              <a:t> 3-2-1 data protection rules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by</a:t>
            </a:r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altLang="zh-TW" sz="1800" dirty="0">
                <a:effectLst/>
                <a:latin typeface="+mj-lt"/>
                <a:ea typeface="+mj-ea"/>
                <a:cs typeface="+mj-cs"/>
                <a:sym typeface="Arial"/>
              </a:rPr>
              <a:t>nature</a:t>
            </a:r>
            <a:r>
              <a:rPr lang="en-US" sz="1800" dirty="0">
                <a:effectLst/>
                <a:latin typeface="+mj-lt"/>
                <a:ea typeface="+mj-ea"/>
                <a:cs typeface="+mj-cs"/>
                <a:sym typeface="Arial"/>
              </a:rPr>
              <a:t>.</a:t>
            </a:r>
          </a:p>
          <a:p>
            <a:r>
              <a:rPr lang="zh-TW" altLang="en-US" sz="18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endParaRPr lang="en-US" sz="18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r>
              <a:rPr lang="en-US" sz="1800" dirty="0" err="1"/>
              <a:t>BlueGlacier</a:t>
            </a:r>
            <a:r>
              <a:rPr lang="en-US" sz="1800"/>
              <a:t> is the core across you data life cycle management and solves the problems of security and reliability while providing a better efficiency.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has a best-in-class enterprise NAS platform with abundant native applications and productivity tools to enhance the</a:t>
            </a:r>
            <a:r>
              <a:rPr lang="zh-TW" altLang="en-US" sz="12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manageability of files and data.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Arial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With QTS, File Station, QNAP Hybrid Archival Manager (QHAM),and Data Archival File System (DAFS), the building blocks of</a:t>
            </a:r>
            <a:r>
              <a:rPr lang="zh-TW" altLang="en-US" sz="1200" dirty="0">
                <a:effectLst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sz="1200" dirty="0" err="1">
                <a:effectLst/>
                <a:latin typeface="+mj-lt"/>
                <a:ea typeface="+mj-ea"/>
                <a:cs typeface="+mj-cs"/>
                <a:sym typeface="Arial"/>
              </a:rPr>
              <a:t>BlueGlacier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Arial"/>
              </a:rPr>
              <a:t> deliver an easy-to-use data storage and archiving workflow.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59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QNAP Hybrid Archival Manager simplifies and streamlines</a:t>
            </a:r>
            <a:r>
              <a:rPr lang="zh-TW" altLang="en-US" dirty="0"/>
              <a:t> </a:t>
            </a:r>
            <a:r>
              <a:rPr lang="en-US" dirty="0"/>
              <a:t>management operations of an optical drive library. </a:t>
            </a:r>
          </a:p>
          <a:p>
            <a:endParaRPr lang="en-US" dirty="0"/>
          </a:p>
          <a:p>
            <a:r>
              <a:rPr lang="en-US" dirty="0"/>
              <a:t>With just</a:t>
            </a:r>
            <a:r>
              <a:rPr lang="zh-TW" altLang="en-US" dirty="0"/>
              <a:t> </a:t>
            </a:r>
            <a:r>
              <a:rPr lang="en-US" dirty="0"/>
              <a:t>a few clicks you can finish system configurations, magazine</a:t>
            </a:r>
            <a:r>
              <a:rPr lang="zh-TW" altLang="en-US" dirty="0"/>
              <a:t> </a:t>
            </a:r>
            <a:r>
              <a:rPr lang="en-US" dirty="0"/>
              <a:t>management, folder settings, and log tracking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55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49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60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694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-18"/>
            <a:ext cx="9144033" cy="514351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83568" y="1491629"/>
            <a:ext cx="7772401" cy="129614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31640" y="2787774"/>
            <a:ext cx="6400801" cy="57150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1pPr>
            <a:lvl2pPr marL="0" indent="45720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2pPr>
            <a:lvl3pPr marL="0" indent="91440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3pPr>
            <a:lvl4pPr marL="0" indent="137160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4pPr>
            <a:lvl5pPr marL="0" indent="182880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755576" y="3435846"/>
            <a:ext cx="7572428" cy="50405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</a:defRPr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FCEB857-D522-4A68-9C06-1ACE680D3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6873" cy="66055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 sz="4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1" cy="3416400"/>
          </a:xfrm>
          <a:prstGeom prst="rect">
            <a:avLst/>
          </a:prstGeom>
        </p:spPr>
        <p:txBody>
          <a:bodyPr lIns="91424" tIns="91424" rIns="91424" bIns="91424"/>
          <a:lstStyle>
            <a:lvl1pPr marL="114300" indent="-1143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defRPr sz="1800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14300" indent="-1143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Char char="○"/>
              <a:defRPr sz="1800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" indent="-1143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Char char="■"/>
              <a:defRPr sz="1800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" indent="-1143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Char char="●"/>
              <a:defRPr sz="1800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14300" indent="-1143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Char char="○"/>
              <a:defRPr sz="1800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2457" y="4669899"/>
            <a:ext cx="393319" cy="380234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-18"/>
            <a:ext cx="9144033" cy="514351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83568" y="1491629"/>
            <a:ext cx="7772401" cy="129614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31640" y="2787774"/>
            <a:ext cx="6400801" cy="57150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1pPr>
            <a:lvl2pPr marL="0" indent="45720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2pPr>
            <a:lvl3pPr marL="0" indent="91440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3pPr>
            <a:lvl4pPr marL="0" indent="137160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4pPr>
            <a:lvl5pPr marL="0" indent="1828800" algn="ctr">
              <a:spcBef>
                <a:spcPts val="600"/>
              </a:spcBef>
              <a:buSzTx/>
              <a:buFontTx/>
              <a:buNone/>
              <a:defRPr sz="2600">
                <a:solidFill>
                  <a:srgbClr val="0D0D0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755576" y="3435846"/>
            <a:ext cx="7572428" cy="50405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</a:defRPr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9D9879-61B4-4D6C-BF39-229EE7EB4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567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9F5AB6E3-25BA-4D13-9B37-E20979F39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242" y="0"/>
            <a:ext cx="8683516" cy="74022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D87D4DE0-BC8B-4C56-A0F4-A2605249F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634" y="822662"/>
            <a:ext cx="8482149" cy="3804900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49D9108-D983-4934-82E6-E5FCBD86B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56459" y="722810"/>
            <a:ext cx="4916730" cy="3448595"/>
          </a:xfrm>
          <a:prstGeom prst="rect">
            <a:avLst/>
          </a:prstGeom>
        </p:spPr>
        <p:txBody>
          <a:bodyPr anchor="t"/>
          <a:lstStyle>
            <a:lvl1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722312" y="3714758"/>
            <a:ext cx="7707340" cy="857257"/>
          </a:xfrm>
          <a:prstGeom prst="rect">
            <a:avLst/>
          </a:prstGeom>
        </p:spPr>
        <p:txBody>
          <a:bodyPr anchor="t"/>
          <a:lstStyle>
            <a:lvl1pPr algn="l">
              <a:defRPr b="0" cap="all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xfrm>
            <a:off x="722312" y="1071552"/>
            <a:ext cx="7707340" cy="257176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標題 1"/>
          <p:cNvSpPr txBox="1"/>
          <p:nvPr/>
        </p:nvSpPr>
        <p:spPr>
          <a:xfrm>
            <a:off x="214282" y="392296"/>
            <a:ext cx="86439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按一下以編輯母片標題樣式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5091AF25-075B-4246-ADFC-338A3CC89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242" y="0"/>
            <a:ext cx="8683516" cy="74022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571473" y="1285865"/>
            <a:ext cx="2894042" cy="375051"/>
          </a:xfrm>
          <a:prstGeom prst="rect">
            <a:avLst/>
          </a:prstGeom>
        </p:spPr>
        <p:txBody>
          <a:bodyPr anchor="b"/>
          <a:lstStyle>
            <a:lvl1pPr algn="l">
              <a:defRPr sz="18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473" y="1714494"/>
            <a:ext cx="2894042" cy="30003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標題 1"/>
          <p:cNvSpPr txBox="1"/>
          <p:nvPr/>
        </p:nvSpPr>
        <p:spPr>
          <a:xfrm>
            <a:off x="539552" y="392296"/>
            <a:ext cx="8001056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按一下以編輯母片標題樣式</a:t>
            </a:r>
          </a:p>
        </p:txBody>
      </p:sp>
      <p:sp>
        <p:nvSpPr>
          <p:cNvPr id="61" name="Rounded Rectangle"/>
          <p:cNvSpPr/>
          <p:nvPr/>
        </p:nvSpPr>
        <p:spPr>
          <a:xfrm>
            <a:off x="1231900" y="107950"/>
            <a:ext cx="572731" cy="23149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785785" y="3600450"/>
            <a:ext cx="7572429" cy="425054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785785" y="1214428"/>
            <a:ext cx="7572429" cy="23312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5785" y="4025503"/>
            <a:ext cx="7572429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標題 1"/>
          <p:cNvSpPr txBox="1"/>
          <p:nvPr/>
        </p:nvSpPr>
        <p:spPr>
          <a:xfrm>
            <a:off x="214281" y="404996"/>
            <a:ext cx="871543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b="0">
                <a:latin typeface="Arial Unicode MS"/>
                <a:ea typeface="Arial Unicode MS"/>
                <a:cs typeface="Arial Unicode MS"/>
                <a:sym typeface="Arial Unicode MS"/>
              </a:rPr>
              <a:t>按一下以編輯母片標題樣式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5B7CDE-F2F2-4321-A320-98D895E315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76C6D4D3-6951-48E4-A67D-C65F7C33F231}"/>
              </a:ext>
            </a:extLst>
          </p:cNvPr>
          <p:cNvSpPr txBox="1">
            <a:spLocks/>
          </p:cNvSpPr>
          <p:nvPr userDrawn="1"/>
        </p:nvSpPr>
        <p:spPr>
          <a:xfrm>
            <a:off x="339634" y="822662"/>
            <a:ext cx="8482149" cy="38049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774700" marR="0" indent="-3175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2pPr>
            <a:lvl3pPr marL="1200150" marR="0" indent="-28575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3pPr>
            <a:lvl4pPr marL="1698171" marR="0" indent="-32657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4pPr>
            <a:lvl5pPr marL="2209800" marR="0" indent="-381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5pPr>
            <a:lvl6pPr marL="2514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9718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290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886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微軟正黑體" panose="020B0604030504040204" pitchFamily="34" charset="-120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微軟正黑體" panose="020B0604030504040204" pitchFamily="34" charset="-120"/>
          <a:ea typeface="微軟正黑體" panose="020B0604030504040204" pitchFamily="34" charset="-120"/>
          <a:cs typeface="+mj-cs"/>
          <a:sym typeface="Arial"/>
        </a:defRPr>
      </a:lvl1pPr>
      <a:lvl2pPr marL="774700" marR="0" indent="-317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微軟正黑體" panose="020B0604030504040204" pitchFamily="34" charset="-120"/>
          <a:ea typeface="微軟正黑體" panose="020B0604030504040204" pitchFamily="34" charset="-120"/>
          <a:cs typeface="+mj-cs"/>
          <a:sym typeface="Arial"/>
        </a:defRPr>
      </a:lvl2pPr>
      <a:lvl3pPr marL="1200150" marR="0" indent="-2857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微軟正黑體" panose="020B0604030504040204" pitchFamily="34" charset="-120"/>
          <a:ea typeface="微軟正黑體" panose="020B0604030504040204" pitchFamily="34" charset="-120"/>
          <a:cs typeface="+mj-cs"/>
          <a:sym typeface="Arial"/>
        </a:defRPr>
      </a:lvl3pPr>
      <a:lvl4pPr marL="1698171" marR="0" indent="-32657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微軟正黑體" panose="020B0604030504040204" pitchFamily="34" charset="-120"/>
          <a:ea typeface="微軟正黑體" panose="020B0604030504040204" pitchFamily="34" charset="-120"/>
          <a:cs typeface="+mj-cs"/>
          <a:sym typeface="Arial"/>
        </a:defRPr>
      </a:lvl4pPr>
      <a:lvl5pPr marL="2209800" marR="0" indent="-381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微軟正黑體" panose="020B0604030504040204" pitchFamily="34" charset="-120"/>
          <a:ea typeface="微軟正黑體" panose="020B0604030504040204" pitchFamily="34" charset="-120"/>
          <a:cs typeface="+mj-cs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12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11" Type="http://schemas.openxmlformats.org/officeDocument/2006/relationships/image" Target="../media/image68.emf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microsoft.com/office/2007/relationships/hdphoto" Target="../media/hdphoto4.wdp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CB28A9A-D6CA-4A14-912C-E307F424B820}"/>
              </a:ext>
            </a:extLst>
          </p:cNvPr>
          <p:cNvSpPr/>
          <p:nvPr/>
        </p:nvSpPr>
        <p:spPr>
          <a:xfrm>
            <a:off x="-104504" y="1229557"/>
            <a:ext cx="5373189" cy="8240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rgbClr val="FFFF00"/>
              </a:gs>
              <a:gs pos="30000">
                <a:srgbClr val="FFFF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3" name="標題 5">
            <a:extLst>
              <a:ext uri="{FF2B5EF4-FFF2-40B4-BE49-F238E27FC236}">
                <a16:creationId xmlns:a16="http://schemas.microsoft.com/office/drawing/2014/main" id="{BBB883DD-FC2D-48CC-840F-7F23B7A5EBC6}"/>
              </a:ext>
            </a:extLst>
          </p:cNvPr>
          <p:cNvSpPr txBox="1">
            <a:spLocks/>
          </p:cNvSpPr>
          <p:nvPr/>
        </p:nvSpPr>
        <p:spPr>
          <a:xfrm>
            <a:off x="369375" y="1314996"/>
            <a:ext cx="4899310" cy="653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altLang="zh-TW" sz="4000" dirty="0">
                <a:solidFill>
                  <a:srgbClr val="0070C0"/>
                </a:solidFill>
                <a:effectLst/>
                <a:latin typeface="+mj-lt"/>
                <a:ea typeface="+mj-ea"/>
              </a:rPr>
              <a:t>Live</a:t>
            </a:r>
            <a:r>
              <a:rPr lang="zh-TW" altLang="en-US" sz="4000" dirty="0">
                <a:solidFill>
                  <a:srgbClr val="0070C0"/>
                </a:solidFill>
                <a:effectLst/>
                <a:latin typeface="+mj-lt"/>
                <a:ea typeface="+mj-ea"/>
              </a:rPr>
              <a:t> </a:t>
            </a:r>
            <a:r>
              <a:rPr lang="en-US" altLang="zh-TW" sz="4000" dirty="0">
                <a:solidFill>
                  <a:srgbClr val="0070C0"/>
                </a:solidFill>
                <a:effectLst/>
                <a:latin typeface="+mj-lt"/>
                <a:ea typeface="+mj-ea"/>
              </a:rPr>
              <a:t>Demo</a:t>
            </a:r>
            <a:endParaRPr lang="zh-TW" altLang="en-US" sz="4000" dirty="0">
              <a:solidFill>
                <a:srgbClr val="0070C0"/>
              </a:solidFill>
              <a:effectLst/>
              <a:latin typeface="+mj-lt"/>
              <a:ea typeface="+mj-ea"/>
            </a:endParaRPr>
          </a:p>
        </p:txBody>
      </p:sp>
      <p:sp>
        <p:nvSpPr>
          <p:cNvPr id="14" name="標題 5">
            <a:extLst>
              <a:ext uri="{FF2B5EF4-FFF2-40B4-BE49-F238E27FC236}">
                <a16:creationId xmlns:a16="http://schemas.microsoft.com/office/drawing/2014/main" id="{5E2395F2-6ECF-42B0-B860-6543D5A9E4FF}"/>
              </a:ext>
            </a:extLst>
          </p:cNvPr>
          <p:cNvSpPr txBox="1">
            <a:spLocks/>
          </p:cNvSpPr>
          <p:nvPr/>
        </p:nvSpPr>
        <p:spPr>
          <a:xfrm>
            <a:off x="0" y="2139021"/>
            <a:ext cx="5453449" cy="266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Core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of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Your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b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Data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Life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Cycle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Management</a:t>
            </a:r>
            <a:endParaRPr lang="zh-TW" altLang="en-US" sz="2600" dirty="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群組 36">
            <a:extLst>
              <a:ext uri="{FF2B5EF4-FFF2-40B4-BE49-F238E27FC236}">
                <a16:creationId xmlns:a16="http://schemas.microsoft.com/office/drawing/2014/main" id="{F3E85BA9-B7F6-4DC1-8131-EB1CD5CF3935}"/>
              </a:ext>
            </a:extLst>
          </p:cNvPr>
          <p:cNvGrpSpPr/>
          <p:nvPr/>
        </p:nvGrpSpPr>
        <p:grpSpPr>
          <a:xfrm>
            <a:off x="4798078" y="949060"/>
            <a:ext cx="3479542" cy="3435042"/>
            <a:chOff x="5296433" y="870158"/>
            <a:chExt cx="3479542" cy="3435042"/>
          </a:xfrm>
        </p:grpSpPr>
        <p:sp>
          <p:nvSpPr>
            <p:cNvPr id="38" name="圓角化同側角落矩形 24">
              <a:extLst>
                <a:ext uri="{FF2B5EF4-FFF2-40B4-BE49-F238E27FC236}">
                  <a16:creationId xmlns:a16="http://schemas.microsoft.com/office/drawing/2014/main" id="{9E771690-D86B-4568-92C1-AC0F4A2BC71A}"/>
                </a:ext>
              </a:extLst>
            </p:cNvPr>
            <p:cNvSpPr/>
            <p:nvPr/>
          </p:nvSpPr>
          <p:spPr>
            <a:xfrm>
              <a:off x="5296433" y="1078236"/>
              <a:ext cx="3479542" cy="3226964"/>
            </a:xfrm>
            <a:prstGeom prst="round2SameRect">
              <a:avLst>
                <a:gd name="adj1" fmla="val 15753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 dirty="0"/>
            </a:p>
          </p:txBody>
        </p:sp>
        <p:sp>
          <p:nvSpPr>
            <p:cNvPr id="39" name="Shape 392">
              <a:extLst>
                <a:ext uri="{FF2B5EF4-FFF2-40B4-BE49-F238E27FC236}">
                  <a16:creationId xmlns:a16="http://schemas.microsoft.com/office/drawing/2014/main" id="{B145CBEC-0C52-4CB5-BE95-A8FF06CFDFC4}"/>
                </a:ext>
              </a:extLst>
            </p:cNvPr>
            <p:cNvSpPr/>
            <p:nvPr/>
          </p:nvSpPr>
          <p:spPr>
            <a:xfrm>
              <a:off x="5905778" y="870158"/>
              <a:ext cx="2260852" cy="486697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TextBox 14">
            <a:extLst>
              <a:ext uri="{FF2B5EF4-FFF2-40B4-BE49-F238E27FC236}">
                <a16:creationId xmlns:a16="http://schemas.microsoft.com/office/drawing/2014/main" id="{26F6955C-C4CA-4829-8C33-A16B1D03F8E8}"/>
              </a:ext>
            </a:extLst>
          </p:cNvPr>
          <p:cNvSpPr txBox="1"/>
          <p:nvPr/>
        </p:nvSpPr>
        <p:spPr>
          <a:xfrm>
            <a:off x="4992905" y="3634678"/>
            <a:ext cx="3095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File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Station</a:t>
            </a:r>
            <a:br>
              <a:rPr lang="en-US" altLang="zh-TW" sz="1200" b="1" dirty="0">
                <a:latin typeface="+mj-lt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Manage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files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on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SSD,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HDD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and/or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optical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discs.</a:t>
            </a:r>
          </a:p>
        </p:txBody>
      </p:sp>
      <p:sp>
        <p:nvSpPr>
          <p:cNvPr id="41" name="TextBox 23">
            <a:extLst>
              <a:ext uri="{FF2B5EF4-FFF2-40B4-BE49-F238E27FC236}">
                <a16:creationId xmlns:a16="http://schemas.microsoft.com/office/drawing/2014/main" id="{DFFB5C4B-A6D0-46CA-A5BC-CCE3606C81F3}"/>
              </a:ext>
            </a:extLst>
          </p:cNvPr>
          <p:cNvSpPr txBox="1"/>
          <p:nvPr/>
        </p:nvSpPr>
        <p:spPr>
          <a:xfrm>
            <a:off x="5404428" y="992354"/>
            <a:ext cx="226085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File</a:t>
            </a:r>
            <a:r>
              <a:rPr lang="zh-TW" altLang="en-US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Mgmt.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7C17739-1BF9-485C-BD0B-39384FCDCCDD}"/>
              </a:ext>
            </a:extLst>
          </p:cNvPr>
          <p:cNvGrpSpPr/>
          <p:nvPr/>
        </p:nvGrpSpPr>
        <p:grpSpPr>
          <a:xfrm>
            <a:off x="1666080" y="949060"/>
            <a:ext cx="2862279" cy="3435042"/>
            <a:chOff x="5296433" y="870158"/>
            <a:chExt cx="2862279" cy="3435042"/>
          </a:xfrm>
        </p:grpSpPr>
        <p:sp>
          <p:nvSpPr>
            <p:cNvPr id="30" name="圓角化同側角落矩形 24">
              <a:extLst>
                <a:ext uri="{FF2B5EF4-FFF2-40B4-BE49-F238E27FC236}">
                  <a16:creationId xmlns:a16="http://schemas.microsoft.com/office/drawing/2014/main" id="{512DFB08-A639-445E-B5BC-4804DE38D860}"/>
                </a:ext>
              </a:extLst>
            </p:cNvPr>
            <p:cNvSpPr/>
            <p:nvPr/>
          </p:nvSpPr>
          <p:spPr>
            <a:xfrm>
              <a:off x="5296433" y="1078236"/>
              <a:ext cx="2862279" cy="3226964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 dirty="0"/>
            </a:p>
          </p:txBody>
        </p:sp>
        <p:sp>
          <p:nvSpPr>
            <p:cNvPr id="32" name="Shape 392">
              <a:extLst>
                <a:ext uri="{FF2B5EF4-FFF2-40B4-BE49-F238E27FC236}">
                  <a16:creationId xmlns:a16="http://schemas.microsoft.com/office/drawing/2014/main" id="{456265E8-5690-4CDC-A864-4AD54F6ECD37}"/>
                </a:ext>
              </a:extLst>
            </p:cNvPr>
            <p:cNvSpPr/>
            <p:nvPr/>
          </p:nvSpPr>
          <p:spPr>
            <a:xfrm>
              <a:off x="5597146" y="870158"/>
              <a:ext cx="2260852" cy="486697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4" tIns="91424" rIns="91424" bIns="91424" anchor="ctr"/>
          <a:lstStyle>
            <a:lvl1pPr defTabSz="786384">
              <a:defRPr sz="2752"/>
            </a:lvl1pPr>
          </a:lstStyle>
          <a:p>
            <a:r>
              <a:rPr lang="en-US" altLang="zh-TW" sz="2600" dirty="0">
                <a:latin typeface="+mj-lt"/>
              </a:rPr>
              <a:t>Manage</a:t>
            </a:r>
            <a:r>
              <a:rPr lang="zh-TW" altLang="en-US" sz="2600" dirty="0">
                <a:latin typeface="+mj-lt"/>
              </a:rPr>
              <a:t> </a:t>
            </a:r>
            <a:r>
              <a:rPr lang="en-US" altLang="zh-TW" sz="2600" dirty="0"/>
              <a:t>Data</a:t>
            </a:r>
            <a:r>
              <a:rPr lang="zh-TW" altLang="en-US" sz="2600" dirty="0"/>
              <a:t> </a:t>
            </a:r>
            <a:r>
              <a:rPr lang="en-US" altLang="zh-TW" sz="2600" dirty="0"/>
              <a:t>Life</a:t>
            </a:r>
            <a:r>
              <a:rPr lang="zh-TW" altLang="en-US" sz="2600" dirty="0"/>
              <a:t> </a:t>
            </a:r>
            <a:r>
              <a:rPr lang="en-US" altLang="zh-TW" sz="2600" dirty="0"/>
              <a:t>Cycle</a:t>
            </a:r>
            <a:r>
              <a:rPr lang="zh-TW" altLang="en-US" sz="2600" dirty="0"/>
              <a:t> </a:t>
            </a:r>
            <a:r>
              <a:rPr lang="en-US" altLang="zh-TW" sz="2600" dirty="0"/>
              <a:t>Through</a:t>
            </a:r>
            <a:r>
              <a:rPr lang="zh-TW" altLang="en-US" sz="2600" dirty="0">
                <a:latin typeface="+mj-lt"/>
              </a:rPr>
              <a:t> </a:t>
            </a:r>
            <a:r>
              <a:rPr lang="en-US" altLang="zh-TW" sz="2600" dirty="0">
                <a:latin typeface="+mj-lt"/>
              </a:rPr>
              <a:t>QNAP</a:t>
            </a:r>
            <a:r>
              <a:rPr lang="zh-TW" altLang="en-US" sz="2600" dirty="0">
                <a:latin typeface="+mj-lt"/>
              </a:rPr>
              <a:t> </a:t>
            </a:r>
            <a:r>
              <a:rPr lang="en-US" altLang="zh-TW" sz="2600" dirty="0">
                <a:latin typeface="+mj-lt"/>
              </a:rPr>
              <a:t>Applications</a:t>
            </a:r>
            <a:r>
              <a:rPr lang="zh-TW" altLang="en-US" sz="2600" dirty="0">
                <a:latin typeface="+mj-l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149A8-99AC-A244-B173-00287DB17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7" y="1724589"/>
            <a:ext cx="2410057" cy="180395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E5336-B442-A242-8DBC-69079AB61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06" y="1724589"/>
            <a:ext cx="3095260" cy="180395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C5BB12-88B3-5645-A689-9F4E1AFC1889}"/>
              </a:ext>
            </a:extLst>
          </p:cNvPr>
          <p:cNvSpPr txBox="1"/>
          <p:nvPr/>
        </p:nvSpPr>
        <p:spPr>
          <a:xfrm>
            <a:off x="1874811" y="3634678"/>
            <a:ext cx="254633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Qsync</a:t>
            </a:r>
            <a:br>
              <a:rPr lang="en-US" altLang="zh-TW" sz="1200" b="1" dirty="0">
                <a:latin typeface="+mj-lt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Sync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client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data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to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NAS.</a:t>
            </a:r>
            <a:endParaRPr lang="en-US" sz="12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AF7F5-C6FB-3A45-A2B7-58D1B2B4342A}"/>
              </a:ext>
            </a:extLst>
          </p:cNvPr>
          <p:cNvSpPr txBox="1"/>
          <p:nvPr/>
        </p:nvSpPr>
        <p:spPr>
          <a:xfrm>
            <a:off x="144721" y="1023132"/>
            <a:ext cx="164307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Data</a:t>
            </a:r>
            <a:r>
              <a:rPr lang="zh-TW" altLang="en-US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Life</a:t>
            </a:r>
            <a:r>
              <a:rPr lang="zh-TW" altLang="en-US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Cycle</a:t>
            </a:r>
            <a:endParaRPr lang="en-US" sz="1600" b="1" dirty="0">
              <a:solidFill>
                <a:srgbClr val="0070C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7CDDF-2009-A442-AADA-D429ED1CE203}"/>
              </a:ext>
            </a:extLst>
          </p:cNvPr>
          <p:cNvSpPr txBox="1"/>
          <p:nvPr/>
        </p:nvSpPr>
        <p:spPr>
          <a:xfrm>
            <a:off x="115410" y="3676218"/>
            <a:ext cx="17016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QNAP</a:t>
            </a:r>
            <a:b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Applications</a:t>
            </a:r>
            <a:endParaRPr lang="en-US" sz="1600" b="1" dirty="0">
              <a:solidFill>
                <a:srgbClr val="0070C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F0C036A-9693-5E4F-90A2-7784EDD6E16D}"/>
              </a:ext>
            </a:extLst>
          </p:cNvPr>
          <p:cNvSpPr/>
          <p:nvPr/>
        </p:nvSpPr>
        <p:spPr>
          <a:xfrm>
            <a:off x="4421148" y="2514008"/>
            <a:ext cx="504709" cy="513224"/>
          </a:xfrm>
          <a:prstGeom prst="rightArrow">
            <a:avLst/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lang="en-US" sz="180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B7293B-C51B-2843-9615-814480620ABF}"/>
              </a:ext>
            </a:extLst>
          </p:cNvPr>
          <p:cNvSpPr txBox="1"/>
          <p:nvPr/>
        </p:nvSpPr>
        <p:spPr>
          <a:xfrm>
            <a:off x="1962310" y="992354"/>
            <a:ext cx="226085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Data</a:t>
            </a:r>
            <a:r>
              <a:rPr lang="zh-TW" altLang="en-US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Generated</a:t>
            </a:r>
            <a:endParaRPr lang="en-US" sz="2000" b="1" dirty="0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2" name="Right Arrow 21">
            <a:extLst>
              <a:ext uri="{FF2B5EF4-FFF2-40B4-BE49-F238E27FC236}">
                <a16:creationId xmlns:a16="http://schemas.microsoft.com/office/drawing/2014/main" id="{0AE6E400-5AAE-4428-BDE7-F32418E6ADFF}"/>
              </a:ext>
            </a:extLst>
          </p:cNvPr>
          <p:cNvSpPr/>
          <p:nvPr/>
        </p:nvSpPr>
        <p:spPr>
          <a:xfrm>
            <a:off x="8193410" y="2514008"/>
            <a:ext cx="504709" cy="513224"/>
          </a:xfrm>
          <a:prstGeom prst="rightArrow">
            <a:avLst/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lang="en-US" sz="1800">
              <a:solidFill>
                <a:schemeClr val="l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0104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群組 31">
            <a:extLst>
              <a:ext uri="{FF2B5EF4-FFF2-40B4-BE49-F238E27FC236}">
                <a16:creationId xmlns:a16="http://schemas.microsoft.com/office/drawing/2014/main" id="{A1B2D16C-E963-46F4-9CBA-90E37D636F1C}"/>
              </a:ext>
            </a:extLst>
          </p:cNvPr>
          <p:cNvGrpSpPr/>
          <p:nvPr/>
        </p:nvGrpSpPr>
        <p:grpSpPr>
          <a:xfrm>
            <a:off x="5230787" y="949060"/>
            <a:ext cx="3566625" cy="3435042"/>
            <a:chOff x="5296432" y="870158"/>
            <a:chExt cx="3566625" cy="3435042"/>
          </a:xfrm>
        </p:grpSpPr>
        <p:sp>
          <p:nvSpPr>
            <p:cNvPr id="33" name="圓角化同側角落矩形 24">
              <a:extLst>
                <a:ext uri="{FF2B5EF4-FFF2-40B4-BE49-F238E27FC236}">
                  <a16:creationId xmlns:a16="http://schemas.microsoft.com/office/drawing/2014/main" id="{176587A5-EA20-4AAC-A47B-0978E7F2FB85}"/>
                </a:ext>
              </a:extLst>
            </p:cNvPr>
            <p:cNvSpPr/>
            <p:nvPr/>
          </p:nvSpPr>
          <p:spPr>
            <a:xfrm>
              <a:off x="5296432" y="1078236"/>
              <a:ext cx="3566625" cy="3226964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 dirty="0"/>
            </a:p>
          </p:txBody>
        </p:sp>
        <p:sp>
          <p:nvSpPr>
            <p:cNvPr id="34" name="Shape 392">
              <a:extLst>
                <a:ext uri="{FF2B5EF4-FFF2-40B4-BE49-F238E27FC236}">
                  <a16:creationId xmlns:a16="http://schemas.microsoft.com/office/drawing/2014/main" id="{AA05BC3C-EAD1-4273-872C-A37CC34A9E3B}"/>
                </a:ext>
              </a:extLst>
            </p:cNvPr>
            <p:cNvSpPr/>
            <p:nvPr/>
          </p:nvSpPr>
          <p:spPr>
            <a:xfrm>
              <a:off x="5936387" y="870158"/>
              <a:ext cx="2260852" cy="486697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TextBox 14">
            <a:extLst>
              <a:ext uri="{FF2B5EF4-FFF2-40B4-BE49-F238E27FC236}">
                <a16:creationId xmlns:a16="http://schemas.microsoft.com/office/drawing/2014/main" id="{8114EDFD-658A-42E2-933A-9B37FF04C0D4}"/>
              </a:ext>
            </a:extLst>
          </p:cNvPr>
          <p:cNvSpPr txBox="1"/>
          <p:nvPr/>
        </p:nvSpPr>
        <p:spPr>
          <a:xfrm>
            <a:off x="5452522" y="3612971"/>
            <a:ext cx="334489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Qsirch</a:t>
            </a:r>
            <a:br>
              <a:rPr lang="en-US" altLang="zh-TW" sz="1200" b="1" dirty="0">
                <a:latin typeface="+mj-lt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Search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desire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information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from accumulating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files.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09001870-0518-4C7E-A017-FC9043700074}"/>
              </a:ext>
            </a:extLst>
          </p:cNvPr>
          <p:cNvSpPr txBox="1"/>
          <p:nvPr/>
        </p:nvSpPr>
        <p:spPr>
          <a:xfrm>
            <a:off x="5873853" y="992354"/>
            <a:ext cx="226085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Bulk</a:t>
            </a:r>
            <a:r>
              <a:rPr lang="zh-TW" altLang="en-US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64CB336-F550-460B-89F6-80822081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600" dirty="0"/>
              <a:t>Manage</a:t>
            </a:r>
            <a:r>
              <a:rPr lang="zh-TW" altLang="en-US" sz="2600" dirty="0"/>
              <a:t> </a:t>
            </a:r>
            <a:r>
              <a:rPr lang="en-US" altLang="zh-TW" sz="2600" dirty="0"/>
              <a:t>Data</a:t>
            </a:r>
            <a:r>
              <a:rPr lang="zh-TW" altLang="en-US" sz="2600" dirty="0"/>
              <a:t> </a:t>
            </a:r>
            <a:r>
              <a:rPr lang="en-US" altLang="zh-TW" sz="2600" dirty="0"/>
              <a:t>Life</a:t>
            </a:r>
            <a:r>
              <a:rPr lang="zh-TW" altLang="en-US" sz="2600" dirty="0"/>
              <a:t> </a:t>
            </a:r>
            <a:r>
              <a:rPr lang="en-US" altLang="zh-TW" sz="2600" dirty="0"/>
              <a:t>Cycle</a:t>
            </a:r>
            <a:r>
              <a:rPr lang="zh-TW" altLang="en-US" sz="2600" dirty="0"/>
              <a:t> </a:t>
            </a:r>
            <a:r>
              <a:rPr lang="en-US" altLang="zh-TW" sz="2600" dirty="0"/>
              <a:t>Through</a:t>
            </a:r>
            <a:r>
              <a:rPr lang="zh-TW" altLang="en-US" sz="2600" dirty="0"/>
              <a:t> </a:t>
            </a:r>
            <a:r>
              <a:rPr lang="en-US" altLang="zh-TW" sz="2600" dirty="0"/>
              <a:t>QNAP</a:t>
            </a:r>
            <a:r>
              <a:rPr lang="zh-TW" altLang="en-US" sz="2600" dirty="0"/>
              <a:t> </a:t>
            </a:r>
            <a:r>
              <a:rPr lang="en-US" altLang="zh-TW" sz="2600" dirty="0"/>
              <a:t>Applications</a:t>
            </a:r>
            <a:r>
              <a:rPr lang="zh-TW" altLang="en-US" sz="2600" dirty="0"/>
              <a:t> </a:t>
            </a:r>
            <a:endParaRPr lang="zh-TW" altLang="en-US" sz="2600" dirty="0">
              <a:latin typeface="+mj-lt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18840775-6772-4C86-A64A-A155146B5050}"/>
              </a:ext>
            </a:extLst>
          </p:cNvPr>
          <p:cNvGrpSpPr/>
          <p:nvPr/>
        </p:nvGrpSpPr>
        <p:grpSpPr>
          <a:xfrm>
            <a:off x="1481726" y="949060"/>
            <a:ext cx="3504602" cy="3435042"/>
            <a:chOff x="5296433" y="870158"/>
            <a:chExt cx="3492935" cy="3435042"/>
          </a:xfrm>
        </p:grpSpPr>
        <p:sp>
          <p:nvSpPr>
            <p:cNvPr id="19" name="圓角化同側角落矩形 24">
              <a:extLst>
                <a:ext uri="{FF2B5EF4-FFF2-40B4-BE49-F238E27FC236}">
                  <a16:creationId xmlns:a16="http://schemas.microsoft.com/office/drawing/2014/main" id="{CB85E45A-CCCF-4DE6-A587-EB316B15F367}"/>
                </a:ext>
              </a:extLst>
            </p:cNvPr>
            <p:cNvSpPr/>
            <p:nvPr/>
          </p:nvSpPr>
          <p:spPr>
            <a:xfrm>
              <a:off x="5296433" y="1078236"/>
              <a:ext cx="3492935" cy="3226964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 dirty="0"/>
            </a:p>
          </p:txBody>
        </p:sp>
        <p:sp>
          <p:nvSpPr>
            <p:cNvPr id="20" name="Shape 392">
              <a:extLst>
                <a:ext uri="{FF2B5EF4-FFF2-40B4-BE49-F238E27FC236}">
                  <a16:creationId xmlns:a16="http://schemas.microsoft.com/office/drawing/2014/main" id="{99B2D602-2ECD-4DAD-88D7-C15D0760D4AA}"/>
                </a:ext>
              </a:extLst>
            </p:cNvPr>
            <p:cNvSpPr/>
            <p:nvPr/>
          </p:nvSpPr>
          <p:spPr>
            <a:xfrm>
              <a:off x="5897151" y="870158"/>
              <a:ext cx="2260852" cy="631957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TextBox 14">
            <a:extLst>
              <a:ext uri="{FF2B5EF4-FFF2-40B4-BE49-F238E27FC236}">
                <a16:creationId xmlns:a16="http://schemas.microsoft.com/office/drawing/2014/main" id="{48F8EDA1-70AD-46DF-A183-15DA3E3E9429}"/>
              </a:ext>
            </a:extLst>
          </p:cNvPr>
          <p:cNvSpPr txBox="1"/>
          <p:nvPr/>
        </p:nvSpPr>
        <p:spPr>
          <a:xfrm>
            <a:off x="1651964" y="3612971"/>
            <a:ext cx="31112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QHAM</a:t>
            </a:r>
            <a:br>
              <a:rPr lang="en-US" altLang="zh-TW" sz="1200" b="1" dirty="0">
                <a:latin typeface="+mj-lt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Manage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your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archive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folder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and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optical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disc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library.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2FA20433-025F-44FF-9198-A8F75C68B235}"/>
              </a:ext>
            </a:extLst>
          </p:cNvPr>
          <p:cNvSpPr txBox="1"/>
          <p:nvPr/>
        </p:nvSpPr>
        <p:spPr>
          <a:xfrm>
            <a:off x="2087741" y="934688"/>
            <a:ext cx="226085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Cold</a:t>
            </a:r>
            <a:r>
              <a:rPr lang="zh-TW" altLang="en-US" sz="18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Data/Archive</a:t>
            </a:r>
            <a:r>
              <a:rPr lang="zh-TW" altLang="en-US" sz="18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Settings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86DCBD6-F51D-443E-B9A2-CFD01C99E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88" y="1724590"/>
            <a:ext cx="3089128" cy="180038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" name="Right Arrow 21">
            <a:extLst>
              <a:ext uri="{FF2B5EF4-FFF2-40B4-BE49-F238E27FC236}">
                <a16:creationId xmlns:a16="http://schemas.microsoft.com/office/drawing/2014/main" id="{65593450-DB3F-49C3-A611-5136949B09C5}"/>
              </a:ext>
            </a:extLst>
          </p:cNvPr>
          <p:cNvSpPr/>
          <p:nvPr/>
        </p:nvSpPr>
        <p:spPr>
          <a:xfrm>
            <a:off x="317091" y="2514008"/>
            <a:ext cx="1240542" cy="513224"/>
          </a:xfrm>
          <a:prstGeom prst="rightArrow">
            <a:avLst/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lang="en-US" sz="180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31" name="Right Arrow 21">
            <a:extLst>
              <a:ext uri="{FF2B5EF4-FFF2-40B4-BE49-F238E27FC236}">
                <a16:creationId xmlns:a16="http://schemas.microsoft.com/office/drawing/2014/main" id="{E7A6D66A-4F35-481E-95B0-37594C0EAEF2}"/>
              </a:ext>
            </a:extLst>
          </p:cNvPr>
          <p:cNvSpPr/>
          <p:nvPr/>
        </p:nvSpPr>
        <p:spPr>
          <a:xfrm>
            <a:off x="4879672" y="2514008"/>
            <a:ext cx="504709" cy="513224"/>
          </a:xfrm>
          <a:prstGeom prst="rightArrow">
            <a:avLst/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lang="en-US" sz="1800">
              <a:solidFill>
                <a:schemeClr val="lt1"/>
              </a:solidFill>
              <a:latin typeface="Arial"/>
              <a:cs typeface="Arial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CECAD2F7-B675-4237-9067-21F153902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26" y="1721624"/>
            <a:ext cx="3112914" cy="180324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7" name="TextBox 23">
            <a:extLst>
              <a:ext uri="{FF2B5EF4-FFF2-40B4-BE49-F238E27FC236}">
                <a16:creationId xmlns:a16="http://schemas.microsoft.com/office/drawing/2014/main" id="{CD91D6C9-D0D4-4936-99D6-2E00BAF82BB0}"/>
              </a:ext>
            </a:extLst>
          </p:cNvPr>
          <p:cNvSpPr txBox="1"/>
          <p:nvPr/>
        </p:nvSpPr>
        <p:spPr>
          <a:xfrm>
            <a:off x="305060" y="2611922"/>
            <a:ext cx="110099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File</a:t>
            </a:r>
            <a:r>
              <a:rPr lang="zh-TW" altLang="en-US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Mgmt.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79AECE-84A6-7640-AA6E-508A770A1E1E}"/>
              </a:ext>
            </a:extLst>
          </p:cNvPr>
          <p:cNvSpPr txBox="1"/>
          <p:nvPr/>
        </p:nvSpPr>
        <p:spPr>
          <a:xfrm>
            <a:off x="127283" y="1023132"/>
            <a:ext cx="164307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Data</a:t>
            </a:r>
            <a:r>
              <a:rPr lang="zh-TW" altLang="en-US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Life</a:t>
            </a:r>
            <a:r>
              <a:rPr lang="zh-TW" altLang="en-US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Cycle</a:t>
            </a:r>
            <a:endParaRPr lang="en-US" sz="1600" b="1" dirty="0">
              <a:solidFill>
                <a:srgbClr val="0070C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AF7C44-5E86-9041-BAC7-84CD6306EFAC}"/>
              </a:ext>
            </a:extLst>
          </p:cNvPr>
          <p:cNvSpPr txBox="1"/>
          <p:nvPr/>
        </p:nvSpPr>
        <p:spPr>
          <a:xfrm>
            <a:off x="8238" y="3676218"/>
            <a:ext cx="17016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QNAP</a:t>
            </a:r>
            <a:b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Applications</a:t>
            </a:r>
            <a:endParaRPr lang="en-US" sz="1600" b="1" dirty="0">
              <a:solidFill>
                <a:srgbClr val="0070C0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33328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B43F089E-9C3D-4EBF-9F7C-BDD2B44E098E}"/>
              </a:ext>
            </a:extLst>
          </p:cNvPr>
          <p:cNvSpPr/>
          <p:nvPr/>
        </p:nvSpPr>
        <p:spPr>
          <a:xfrm>
            <a:off x="-365760" y="1229557"/>
            <a:ext cx="6052457" cy="8240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0000">
                <a:srgbClr val="FFFF00"/>
              </a:gs>
              <a:gs pos="20000">
                <a:srgbClr val="FFFF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標題 5">
            <a:extLst>
              <a:ext uri="{FF2B5EF4-FFF2-40B4-BE49-F238E27FC236}">
                <a16:creationId xmlns:a16="http://schemas.microsoft.com/office/drawing/2014/main" id="{C4697C34-571D-42A5-B7E5-B66D79B6F373}"/>
              </a:ext>
            </a:extLst>
          </p:cNvPr>
          <p:cNvSpPr txBox="1">
            <a:spLocks/>
          </p:cNvSpPr>
          <p:nvPr/>
        </p:nvSpPr>
        <p:spPr>
          <a:xfrm>
            <a:off x="369375" y="2139021"/>
            <a:ext cx="4719983" cy="266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Advantages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of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the</a:t>
            </a:r>
            <a:b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altLang="zh-TW" sz="2600" dirty="0" err="1">
                <a:solidFill>
                  <a:schemeClr val="bg1"/>
                </a:solidFill>
                <a:latin typeface="+mj-lt"/>
                <a:ea typeface="+mj-ea"/>
              </a:rPr>
              <a:t>BlueGlacier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solution</a:t>
            </a:r>
            <a:endParaRPr lang="zh-TW" altLang="en-US" sz="2600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A80492C-4FE5-4385-8543-14EECA855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1" y="1404258"/>
            <a:ext cx="4089637" cy="4746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滿足所有資料儲存應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S</a:t>
            </a:r>
            <a:r>
              <a:rPr lang="en-US" dirty="0"/>
              <a:t>atisfies </a:t>
            </a:r>
            <a:r>
              <a:rPr lang="en-US" altLang="zh-TW" dirty="0"/>
              <a:t>All</a:t>
            </a:r>
            <a:r>
              <a:rPr lang="zh-TW" altLang="en-US" dirty="0"/>
              <a:t> </a:t>
            </a:r>
            <a:r>
              <a:rPr lang="en-US" altLang="zh-TW" dirty="0"/>
              <a:t>Data</a:t>
            </a:r>
            <a:r>
              <a:rPr lang="zh-TW" altLang="en-US" dirty="0"/>
              <a:t> </a:t>
            </a:r>
            <a:r>
              <a:rPr lang="en-US" altLang="zh-TW" dirty="0"/>
              <a:t>Storage</a:t>
            </a:r>
            <a:r>
              <a:rPr lang="zh-TW" altLang="en-US" dirty="0"/>
              <a:t> </a:t>
            </a:r>
            <a:r>
              <a:rPr lang="en-US" altLang="zh-TW" dirty="0"/>
              <a:t>Needs</a:t>
            </a:r>
            <a:endParaRPr dirty="0">
              <a:latin typeface="+mj-lt"/>
            </a:endParaRPr>
          </a:p>
        </p:txBody>
      </p:sp>
      <p:sp>
        <p:nvSpPr>
          <p:cNvPr id="141" name="將SSD用於高I/O作業、HDD用於一般應用，光碟則用於儲存冷資料及長期歸檔。內建的 10 GbE 介面則提供高速網路傳輸，提升繁重工作負載的效率。能滿足廣泛的儲存應用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rIns="45719" anchor="t">
            <a:normAutofit/>
          </a:bodyPr>
          <a:lstStyle>
            <a:lvl1pPr marL="0" indent="0" defTabSz="457200">
              <a:spcBef>
                <a:spcPts val="0"/>
              </a:spcBef>
              <a:buSzTx/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Arial" panose="020B0604020202020204" pitchFamily="34" charset="0"/>
              </a:rPr>
              <a:t>SSD for high-I/O operations, HDD for general-purpose</a:t>
            </a:r>
            <a:r>
              <a:rPr lang="zh-TW" altLang="en-US" sz="1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+mj-lt"/>
                <a:cs typeface="Arial" panose="020B0604020202020204" pitchFamily="34" charset="0"/>
              </a:rPr>
              <a:t>applications, and optical discs for storing cold data and archiving long-term data</a:t>
            </a:r>
            <a:r>
              <a:rPr lang="en-US" altLang="zh-TW" sz="1500" dirty="0">
                <a:latin typeface="+mj-lt"/>
                <a:cs typeface="Arial" panose="020B0604020202020204" pitchFamily="34" charset="0"/>
              </a:rPr>
              <a:t>.</a:t>
            </a:r>
            <a:endParaRPr lang="en-US" sz="15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5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1500" dirty="0">
                <a:latin typeface="+mj-lt"/>
                <a:cs typeface="Arial" panose="020B0604020202020204" pitchFamily="34" charset="0"/>
              </a:rPr>
              <a:t>uilt-in 10 </a:t>
            </a:r>
            <a:r>
              <a:rPr lang="en-US" sz="1500" dirty="0" err="1">
                <a:latin typeface="+mj-lt"/>
                <a:cs typeface="Arial" panose="020B0604020202020204" pitchFamily="34" charset="0"/>
              </a:rPr>
              <a:t>GbE</a:t>
            </a:r>
            <a:r>
              <a:rPr lang="en-US" sz="1500" dirty="0">
                <a:latin typeface="+mj-lt"/>
                <a:cs typeface="Arial" panose="020B0604020202020204" pitchFamily="34" charset="0"/>
              </a:rPr>
              <a:t> interfaces provides highs peed</a:t>
            </a:r>
            <a:r>
              <a:rPr lang="zh-TW" altLang="en-US" sz="1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+mj-lt"/>
                <a:cs typeface="Arial" panose="020B0604020202020204" pitchFamily="34" charset="0"/>
              </a:rPr>
              <a:t>connectivity for heavy workloads</a:t>
            </a:r>
            <a:r>
              <a:rPr lang="en-US" altLang="zh-TW" sz="1500" dirty="0">
                <a:latin typeface="+mj-lt"/>
                <a:cs typeface="Arial" panose="020B0604020202020204" pitchFamily="34" charset="0"/>
              </a:rPr>
              <a:t>.</a:t>
            </a:r>
            <a:endParaRPr sz="15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1DE974-CC6F-416E-BE24-7C7F55213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8" r="1484" b="22270"/>
          <a:stretch/>
        </p:blipFill>
        <p:spPr>
          <a:xfrm>
            <a:off x="989357" y="1725686"/>
            <a:ext cx="7091546" cy="270620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71D9192-78A2-4DAC-A454-2568C231A573}"/>
              </a:ext>
            </a:extLst>
          </p:cNvPr>
          <p:cNvSpPr txBox="1"/>
          <p:nvPr/>
        </p:nvSpPr>
        <p:spPr>
          <a:xfrm>
            <a:off x="1260432" y="1795204"/>
            <a:ext cx="13789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Hot</a:t>
            </a:r>
            <a:r>
              <a:rPr lang="zh-TW" altLang="en-US" sz="18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Data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2187CDE-0D7D-474D-BD59-105EBD958D09}"/>
              </a:ext>
            </a:extLst>
          </p:cNvPr>
          <p:cNvCxnSpPr/>
          <p:nvPr/>
        </p:nvCxnSpPr>
        <p:spPr>
          <a:xfrm>
            <a:off x="6144784" y="1990102"/>
            <a:ext cx="0" cy="4616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21B49DC-2A7A-4DCF-929F-7F1F681C80AA}"/>
              </a:ext>
            </a:extLst>
          </p:cNvPr>
          <p:cNvSpPr txBox="1"/>
          <p:nvPr/>
        </p:nvSpPr>
        <p:spPr>
          <a:xfrm>
            <a:off x="1224117" y="2599086"/>
            <a:ext cx="13789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SSD</a:t>
            </a:r>
            <a:r>
              <a:rPr lang="zh-TW" altLang="en-US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+</a:t>
            </a:r>
            <a:r>
              <a:rPr lang="zh-TW" altLang="en-US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HDD</a:t>
            </a:r>
            <a:endParaRPr kumimoji="0" lang="zh-TW" altLang="en-US" sz="18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3B12DB-C352-4399-8B91-87445E1CCD29}"/>
              </a:ext>
            </a:extLst>
          </p:cNvPr>
          <p:cNvSpPr txBox="1"/>
          <p:nvPr/>
        </p:nvSpPr>
        <p:spPr>
          <a:xfrm>
            <a:off x="5382493" y="2764337"/>
            <a:ext cx="18129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 dirty="0">
                <a:solidFill>
                  <a:srgbClr val="EEB500"/>
                </a:solidFill>
                <a:latin typeface="+mj-lt"/>
                <a:ea typeface="微軟正黑體" panose="020B0604030504040204" pitchFamily="34" charset="-120"/>
              </a:rPr>
              <a:t>Optical disc</a:t>
            </a:r>
            <a:endParaRPr kumimoji="0" lang="zh-TW" altLang="en-US" sz="1800" b="1" i="0" u="none" strike="noStrike" cap="none" spc="0" normalizeH="0" baseline="0">
              <a:ln>
                <a:noFill/>
              </a:ln>
              <a:solidFill>
                <a:srgbClr val="EEB5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5E49601-1531-4886-84BC-5DE9A112E4A9}"/>
              </a:ext>
            </a:extLst>
          </p:cNvPr>
          <p:cNvSpPr txBox="1"/>
          <p:nvPr/>
        </p:nvSpPr>
        <p:spPr>
          <a:xfrm>
            <a:off x="2706329" y="2599086"/>
            <a:ext cx="13789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HDD</a:t>
            </a:r>
            <a:endParaRPr kumimoji="0" lang="zh-TW" altLang="en-US" sz="18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6" name="文字方塊 6">
            <a:extLst>
              <a:ext uri="{FF2B5EF4-FFF2-40B4-BE49-F238E27FC236}">
                <a16:creationId xmlns:a16="http://schemas.microsoft.com/office/drawing/2014/main" id="{1DA81739-88B0-FF46-ABCE-A32C73FF8E7E}"/>
              </a:ext>
            </a:extLst>
          </p:cNvPr>
          <p:cNvSpPr txBox="1"/>
          <p:nvPr/>
        </p:nvSpPr>
        <p:spPr>
          <a:xfrm>
            <a:off x="2717865" y="1795204"/>
            <a:ext cx="13789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Warm</a:t>
            </a:r>
            <a:r>
              <a:rPr lang="zh-TW" altLang="en-US" sz="18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Data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7" name="文字方塊 6">
            <a:extLst>
              <a:ext uri="{FF2B5EF4-FFF2-40B4-BE49-F238E27FC236}">
                <a16:creationId xmlns:a16="http://schemas.microsoft.com/office/drawing/2014/main" id="{712AFCEA-A1CB-B64A-BD79-B7FB888531A6}"/>
              </a:ext>
            </a:extLst>
          </p:cNvPr>
          <p:cNvSpPr txBox="1"/>
          <p:nvPr/>
        </p:nvSpPr>
        <p:spPr>
          <a:xfrm>
            <a:off x="4765810" y="1795204"/>
            <a:ext cx="13789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Cold</a:t>
            </a:r>
            <a:r>
              <a:rPr lang="zh-TW" altLang="en-US" sz="18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Data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8" name="文字方塊 6">
            <a:extLst>
              <a:ext uri="{FF2B5EF4-FFF2-40B4-BE49-F238E27FC236}">
                <a16:creationId xmlns:a16="http://schemas.microsoft.com/office/drawing/2014/main" id="{AD47A170-55FC-7F47-8A88-708100BF60A0}"/>
              </a:ext>
            </a:extLst>
          </p:cNvPr>
          <p:cNvSpPr txBox="1"/>
          <p:nvPr/>
        </p:nvSpPr>
        <p:spPr>
          <a:xfrm>
            <a:off x="6144783" y="1713104"/>
            <a:ext cx="181296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600" b="1" dirty="0">
                <a:latin typeface="+mj-lt"/>
                <a:ea typeface="微軟正黑體" panose="020B0604030504040204" pitchFamily="34" charset="-120"/>
              </a:rPr>
              <a:t>Archives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Offline</a:t>
            </a:r>
            <a:r>
              <a:rPr kumimoji="0" lang="zh-TW" alt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Archives</a:t>
            </a:r>
            <a:endParaRPr kumimoji="0" lang="zh-TW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altLang="zh-TW" sz="3200" dirty="0"/>
              <a:t>Uncompromised</a:t>
            </a:r>
            <a:r>
              <a:rPr lang="zh-TW" altLang="en-US" sz="3200" dirty="0"/>
              <a:t> </a:t>
            </a:r>
            <a:r>
              <a:rPr lang="en-US" altLang="zh-TW" sz="3200" dirty="0"/>
              <a:t>Data</a:t>
            </a:r>
            <a:r>
              <a:rPr lang="zh-TW" altLang="en-US" sz="3200" dirty="0"/>
              <a:t> </a:t>
            </a:r>
            <a:r>
              <a:rPr lang="en-US" altLang="zh-TW" sz="3200" dirty="0"/>
              <a:t>Protection</a:t>
            </a:r>
            <a:endParaRPr sz="3200" dirty="0">
              <a:latin typeface="+mj-lt"/>
            </a:endParaRPr>
          </a:p>
        </p:txBody>
      </p:sp>
      <p:sp>
        <p:nvSpPr>
          <p:cNvPr id="145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339634" y="822662"/>
            <a:ext cx="8118565" cy="3804900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dirty="0">
                <a:uFillTx/>
                <a:latin typeface="+mj-lt"/>
                <a:cs typeface="Arial" panose="020B0604020202020204" pitchFamily="34" charset="0"/>
              </a:rPr>
              <a:t>3-2-1</a:t>
            </a:r>
            <a:r>
              <a:rPr lang="zh-TW" altLang="en-US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>
                <a:uFillTx/>
                <a:latin typeface="+mj-lt"/>
                <a:cs typeface="Arial" panose="020B0604020202020204" pitchFamily="34" charset="0"/>
              </a:rPr>
              <a:t>data</a:t>
            </a:r>
            <a:r>
              <a:rPr lang="zh-TW" altLang="en-US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>
                <a:uFillTx/>
                <a:latin typeface="+mj-lt"/>
                <a:cs typeface="Arial" panose="020B0604020202020204" pitchFamily="34" charset="0"/>
              </a:rPr>
              <a:t>protection</a:t>
            </a:r>
            <a:r>
              <a:rPr lang="zh-TW" altLang="en-US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>
                <a:uFillTx/>
                <a:latin typeface="+mj-lt"/>
                <a:cs typeface="Arial" panose="020B0604020202020204" pitchFamily="34" charset="0"/>
              </a:rPr>
              <a:t>rule</a:t>
            </a:r>
            <a:r>
              <a:rPr lang="zh-TW" altLang="en-US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dirty="0">
                <a:uFillTx/>
                <a:latin typeface="+mj-lt"/>
                <a:cs typeface="Arial" panose="020B0604020202020204" pitchFamily="34" charset="0"/>
              </a:rPr>
              <a:t>from</a:t>
            </a:r>
            <a:r>
              <a:rPr lang="zh-TW" altLang="en-US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dirty="0">
                <a:uFillTx/>
                <a:latin typeface="+mj-lt"/>
                <a:cs typeface="Arial" panose="020B0604020202020204" pitchFamily="34" charset="0"/>
              </a:rPr>
              <a:t>United States Computer Emergency Readiness Team (US-CERT)</a:t>
            </a:r>
            <a:r>
              <a:rPr lang="en-US" altLang="zh-TW" dirty="0">
                <a:uFillTx/>
                <a:latin typeface="+mj-lt"/>
                <a:cs typeface="Arial" panose="020B0604020202020204" pitchFamily="34" charset="0"/>
              </a:rPr>
              <a:t>.</a:t>
            </a:r>
            <a:endParaRPr lang="en-US" dirty="0"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46" name="Text"/>
          <p:cNvSpPr txBox="1"/>
          <p:nvPr/>
        </p:nvSpPr>
        <p:spPr>
          <a:xfrm>
            <a:off x="4635500" y="2573263"/>
            <a:ext cx="12700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2800"/>
              </a:lnSpc>
              <a:spcBef>
                <a:spcPts val="1200"/>
              </a:spcBef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81642B-7FBE-40D5-A1E2-5EDC05334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2" y="1693509"/>
            <a:ext cx="8308258" cy="226983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3E3C523-B822-4BCD-9C5F-8CC23C9F193D}"/>
              </a:ext>
            </a:extLst>
          </p:cNvPr>
          <p:cNvSpPr txBox="1"/>
          <p:nvPr/>
        </p:nvSpPr>
        <p:spPr>
          <a:xfrm>
            <a:off x="1135630" y="2604538"/>
            <a:ext cx="1489586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1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Make 3 copies of </a:t>
            </a:r>
            <a:endParaRPr lang="zh-TW" altLang="en-US" sz="1100" b="1" dirty="0">
              <a:solidFill>
                <a:schemeClr val="accent6">
                  <a:lumMod val="75000"/>
                </a:schemeClr>
              </a:solidFill>
              <a:latin typeface="+mj-lt"/>
              <a:ea typeface="微軟正黑體" panose="020B0604030504040204" pitchFamily="34" charset="-120"/>
            </a:endParaRPr>
          </a:p>
          <a:p>
            <a:r>
              <a:rPr lang="en-US" altLang="zh-TW" sz="11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any important file</a:t>
            </a:r>
            <a:endParaRPr lang="zh-TW" altLang="en-US" sz="1100" b="1" dirty="0">
              <a:solidFill>
                <a:schemeClr val="accent6">
                  <a:lumMod val="75000"/>
                </a:schemeClr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C95387F-9F30-4C35-8F64-9E1BB1231B7D}"/>
              </a:ext>
            </a:extLst>
          </p:cNvPr>
          <p:cNvSpPr txBox="1"/>
          <p:nvPr/>
        </p:nvSpPr>
        <p:spPr>
          <a:xfrm>
            <a:off x="3893574" y="2198443"/>
            <a:ext cx="202298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軟正黑體" panose="020B0604030504040204" pitchFamily="34" charset="-120"/>
              </a:rPr>
              <a:t>Keep the file on 2 different media types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63BDBE0-BA0E-4330-9D87-2E2472AED6F6}"/>
              </a:ext>
            </a:extLst>
          </p:cNvPr>
          <p:cNvSpPr txBox="1"/>
          <p:nvPr/>
        </p:nvSpPr>
        <p:spPr>
          <a:xfrm>
            <a:off x="7085987" y="2626660"/>
            <a:ext cx="156061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2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Store 1 copy offsite</a:t>
            </a:r>
            <a:endParaRPr lang="zh-TW" altLang="en-US" sz="1200" b="1" dirty="0">
              <a:solidFill>
                <a:srgbClr val="0070C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577D93A-9F99-427B-A75F-85358909977A}"/>
              </a:ext>
            </a:extLst>
          </p:cNvPr>
          <p:cNvSpPr txBox="1"/>
          <p:nvPr/>
        </p:nvSpPr>
        <p:spPr>
          <a:xfrm>
            <a:off x="517499" y="3438017"/>
            <a:ext cx="67712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Primary 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Storage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B53ED2B-BA86-4E48-96CD-31D1C050C886}"/>
              </a:ext>
            </a:extLst>
          </p:cNvPr>
          <p:cNvSpPr txBox="1"/>
          <p:nvPr/>
        </p:nvSpPr>
        <p:spPr>
          <a:xfrm>
            <a:off x="3108453" y="3438017"/>
            <a:ext cx="130653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Magnetic Recording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(HDDs, Tapes)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F5123BE-97D3-4CDA-8EE2-E33A5EBDF7EA}"/>
              </a:ext>
            </a:extLst>
          </p:cNvPr>
          <p:cNvSpPr txBox="1"/>
          <p:nvPr/>
        </p:nvSpPr>
        <p:spPr>
          <a:xfrm>
            <a:off x="7157019" y="1945475"/>
            <a:ext cx="157530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QNAP</a:t>
            </a:r>
            <a:br>
              <a:rPr lang="en-US" altLang="zh-TW" sz="1200" b="1" dirty="0">
                <a:latin typeface="+mj-lt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Hybrid Backup Sync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E05A390-17A1-4384-ABD0-61C6F1DDBECD}"/>
              </a:ext>
            </a:extLst>
          </p:cNvPr>
          <p:cNvSpPr txBox="1"/>
          <p:nvPr/>
        </p:nvSpPr>
        <p:spPr>
          <a:xfrm>
            <a:off x="1146917" y="3438017"/>
            <a:ext cx="67712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Active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Archives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7FAFE38-C4BA-47D5-8BE5-D160F27933BD}"/>
              </a:ext>
            </a:extLst>
          </p:cNvPr>
          <p:cNvSpPr txBox="1"/>
          <p:nvPr/>
        </p:nvSpPr>
        <p:spPr>
          <a:xfrm>
            <a:off x="1783480" y="3438017"/>
            <a:ext cx="67712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Deep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Archives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AA1472C-6025-4ACF-BF13-08BCAA09C6D4}"/>
              </a:ext>
            </a:extLst>
          </p:cNvPr>
          <p:cNvSpPr txBox="1"/>
          <p:nvPr/>
        </p:nvSpPr>
        <p:spPr>
          <a:xfrm>
            <a:off x="4406733" y="3438017"/>
            <a:ext cx="130653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Optical Recording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(Optical Discs)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D8AA978-CD7B-4B08-8D39-B8360219A64E}"/>
              </a:ext>
            </a:extLst>
          </p:cNvPr>
          <p:cNvSpPr txBox="1"/>
          <p:nvPr/>
        </p:nvSpPr>
        <p:spPr>
          <a:xfrm>
            <a:off x="7573834" y="2912313"/>
            <a:ext cx="1072771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Offsite or Cloud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/>
              <a:t>Comprehensive APIs for 3rd Party Applications</a:t>
            </a:r>
            <a:endParaRPr sz="3000" dirty="0"/>
          </a:p>
        </p:txBody>
      </p:sp>
      <p:sp>
        <p:nvSpPr>
          <p:cNvPr id="152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877128" y="1898329"/>
            <a:ext cx="7366820" cy="2709766"/>
          </a:xfrm>
          <a:prstGeom prst="rect">
            <a:avLst/>
          </a:prstGeom>
        </p:spPr>
        <p:txBody>
          <a:bodyPr lIns="45719" rIns="45719" anchor="t">
            <a:normAutofit/>
          </a:bodyPr>
          <a:lstStyle/>
          <a:p>
            <a:pPr marL="285750" indent="-285750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File/folder read/write operations API.</a:t>
            </a:r>
          </a:p>
          <a:p>
            <a:pPr marL="285750" indent="-285750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freeze-ray system and magazine management API.</a:t>
            </a:r>
          </a:p>
          <a:p>
            <a:pPr marL="285750" indent="-285750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Data archival/retrieval job management API.</a:t>
            </a:r>
          </a:p>
          <a:p>
            <a:pPr marL="285750" indent="-285750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Data Archival File System (DAFS) management API.</a:t>
            </a:r>
          </a:p>
          <a:p>
            <a:pPr marL="285750" indent="-285750" defTabSz="457200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NAS system management API.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F2BDE6-8625-45E9-8848-1A5A732AEEBB}"/>
              </a:ext>
            </a:extLst>
          </p:cNvPr>
          <p:cNvSpPr/>
          <p:nvPr/>
        </p:nvSpPr>
        <p:spPr>
          <a:xfrm>
            <a:off x="877128" y="1063295"/>
            <a:ext cx="7366820" cy="56579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80000">
                <a:srgbClr val="7030A0"/>
              </a:gs>
              <a:gs pos="20000">
                <a:srgbClr val="7030A0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/>
          </a:p>
        </p:txBody>
      </p:sp>
      <p:sp>
        <p:nvSpPr>
          <p:cNvPr id="8" name="一般的歸檔解決方案">
            <a:extLst>
              <a:ext uri="{FF2B5EF4-FFF2-40B4-BE49-F238E27FC236}">
                <a16:creationId xmlns:a16="http://schemas.microsoft.com/office/drawing/2014/main" id="{10613628-BE74-45D9-BAE6-E102C7123EA5}"/>
              </a:ext>
            </a:extLst>
          </p:cNvPr>
          <p:cNvSpPr txBox="1"/>
          <p:nvPr/>
        </p:nvSpPr>
        <p:spPr>
          <a:xfrm>
            <a:off x="877129" y="1134898"/>
            <a:ext cx="736682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800"/>
            </a:lvl1pPr>
          </a:lstStyle>
          <a:p>
            <a:pPr algn="ctr"/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Build a Strong Enterprise Storage Ecosystem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53"/>
          <p:cNvSpPr txBox="1">
            <a:spLocks noGrp="1"/>
          </p:cNvSpPr>
          <p:nvPr>
            <p:ph type="title"/>
          </p:nvPr>
        </p:nvSpPr>
        <p:spPr>
          <a:xfrm>
            <a:off x="230242" y="0"/>
            <a:ext cx="8683516" cy="740229"/>
          </a:xfrm>
          <a:prstGeom prst="rect">
            <a:avLst/>
          </a:prstGeom>
        </p:spPr>
        <p:txBody>
          <a:bodyPr lIns="91424" tIns="91424" rIns="91424" bIns="91424" anchor="ctr"/>
          <a:lstStyle>
            <a:lvl1pPr defTabSz="786384">
              <a:defRPr sz="2752"/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QNAP Data Archival File System (DAFS)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QNAP針對冷資料儲存量身打造…"/>
          <p:cNvSpPr txBox="1"/>
          <p:nvPr/>
        </p:nvSpPr>
        <p:spPr>
          <a:xfrm>
            <a:off x="4822113" y="1577692"/>
            <a:ext cx="39605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defRPr sz="1800"/>
            </a:pPr>
            <a:r>
              <a:rPr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DAFS,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Advanced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System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Build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for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Cold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Data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</a:t>
            </a:r>
            <a:endParaRPr sz="1600" b="1" dirty="0">
              <a:solidFill>
                <a:schemeClr val="accent6">
                  <a:lumMod val="75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5" name="一般的歸檔解決方案"/>
          <p:cNvSpPr txBox="1"/>
          <p:nvPr/>
        </p:nvSpPr>
        <p:spPr>
          <a:xfrm>
            <a:off x="435077" y="1670025"/>
            <a:ext cx="393781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800"/>
            </a:lvl1pPr>
          </a:lstStyle>
          <a:p>
            <a:pPr algn="ctr" defTabSz="457200">
              <a:lnSpc>
                <a:spcPct val="120000"/>
              </a:lnSpc>
            </a:pPr>
            <a:r>
              <a:rPr lang="en-US" altLang="zh-TW" sz="1600" b="1" dirty="0"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Other</a:t>
            </a:r>
            <a:r>
              <a:rPr lang="zh-TW" altLang="en-US" sz="1600" b="1" dirty="0"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 </a:t>
            </a:r>
            <a:r>
              <a:rPr lang="en-US" altLang="zh-TW" sz="1600" b="1" dirty="0"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Solutions</a:t>
            </a:r>
            <a:endParaRPr sz="1600" b="1" dirty="0">
              <a:uFill>
                <a:solidFill>
                  <a:srgbClr val="000000"/>
                </a:solidFill>
              </a:uFill>
              <a:latin typeface="+mj-lt"/>
              <a:ea typeface="微軟正黑體" panose="020B0604030504040204" pitchFamily="34" charset="-120"/>
              <a:cs typeface="+mj-cs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FD707D-5907-4DF6-9706-7AF8D497F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" y="2042404"/>
            <a:ext cx="8443452" cy="241718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528CF4-CB25-44BC-BA9C-C8FB566171DC}"/>
              </a:ext>
            </a:extLst>
          </p:cNvPr>
          <p:cNvSpPr txBox="1"/>
          <p:nvPr/>
        </p:nvSpPr>
        <p:spPr>
          <a:xfrm>
            <a:off x="3302690" y="2944963"/>
            <a:ext cx="856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Manpower</a:t>
            </a:r>
            <a:endParaRPr lang="zh-TW" altLang="en-US" sz="12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D713178-890B-475A-8318-269AE7BB92B6}"/>
              </a:ext>
            </a:extLst>
          </p:cNvPr>
          <p:cNvSpPr txBox="1"/>
          <p:nvPr/>
        </p:nvSpPr>
        <p:spPr>
          <a:xfrm>
            <a:off x="3472918" y="3527538"/>
            <a:ext cx="86771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Tape/Optical Magazine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4363F61-1CC7-4B43-94BD-77E2406D4C19}"/>
              </a:ext>
            </a:extLst>
          </p:cNvPr>
          <p:cNvSpPr txBox="1"/>
          <p:nvPr/>
        </p:nvSpPr>
        <p:spPr>
          <a:xfrm>
            <a:off x="1254212" y="4129183"/>
            <a:ext cx="56721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Waste</a:t>
            </a:r>
            <a:endParaRPr lang="zh-TW" altLang="en-US" sz="12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D6AEA5-1DD1-4970-8EC8-F899843DC6EF}"/>
              </a:ext>
            </a:extLst>
          </p:cNvPr>
          <p:cNvSpPr txBox="1"/>
          <p:nvPr/>
        </p:nvSpPr>
        <p:spPr>
          <a:xfrm>
            <a:off x="8115798" y="3080250"/>
            <a:ext cx="47194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Files</a:t>
            </a:r>
            <a:endParaRPr lang="zh-TW" altLang="en-US" sz="12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0EDDE70-569B-4715-B8D8-B545804D5F23}"/>
              </a:ext>
            </a:extLst>
          </p:cNvPr>
          <p:cNvSpPr txBox="1"/>
          <p:nvPr/>
        </p:nvSpPr>
        <p:spPr>
          <a:xfrm>
            <a:off x="8082913" y="3455406"/>
            <a:ext cx="53771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DAFS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FDA9EB37-B06F-4F10-B94D-9913F2974098}"/>
              </a:ext>
            </a:extLst>
          </p:cNvPr>
          <p:cNvSpPr/>
          <p:nvPr/>
        </p:nvSpPr>
        <p:spPr>
          <a:xfrm>
            <a:off x="375386" y="927197"/>
            <a:ext cx="8538372" cy="37702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 defTabSz="457200" hangingPunct="1"/>
            <a:r>
              <a:rPr lang="en-US" sz="2000" b="1" kern="120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WORM</a:t>
            </a:r>
            <a:r>
              <a:rPr lang="en-US" altLang="zh-TW" sz="2000" b="1" kern="120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 (Write-Once, Read-Many) </a:t>
            </a:r>
            <a:r>
              <a:rPr lang="zh-TW" altLang="en-US" sz="2000" b="1" kern="120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刻寫</a:t>
            </a:r>
            <a:endParaRPr lang="en-US" sz="2000" b="1" kern="1200">
              <a:solidFill>
                <a:prstClr val="white"/>
              </a:solidFill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56F91A2-CFB1-4241-873D-87C2BB9838B8}"/>
              </a:ext>
            </a:extLst>
          </p:cNvPr>
          <p:cNvSpPr/>
          <p:nvPr/>
        </p:nvSpPr>
        <p:spPr>
          <a:xfrm>
            <a:off x="1415844" y="871910"/>
            <a:ext cx="7366820" cy="565797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rgbClr val="00B050"/>
              </a:gs>
              <a:gs pos="20000">
                <a:srgbClr val="00B05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/>
          </a:p>
        </p:txBody>
      </p:sp>
      <p:sp>
        <p:nvSpPr>
          <p:cNvPr id="27" name="一般的歸檔解決方案">
            <a:extLst>
              <a:ext uri="{FF2B5EF4-FFF2-40B4-BE49-F238E27FC236}">
                <a16:creationId xmlns:a16="http://schemas.microsoft.com/office/drawing/2014/main" id="{7FABA1E3-1D11-468A-B9DD-0544F4D2970A}"/>
              </a:ext>
            </a:extLst>
          </p:cNvPr>
          <p:cNvSpPr txBox="1"/>
          <p:nvPr/>
        </p:nvSpPr>
        <p:spPr>
          <a:xfrm>
            <a:off x="1415845" y="907417"/>
            <a:ext cx="7366820" cy="49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800"/>
            </a:lvl1pPr>
          </a:lstStyle>
          <a:p>
            <a:pPr algn="ctr" defTabSz="457200">
              <a:lnSpc>
                <a:spcPct val="120000"/>
              </a:lnSpc>
            </a:pP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8K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Video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/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Bulk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Data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/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Engineering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微軟正黑體" panose="020B0604030504040204" pitchFamily="34" charset="-120"/>
                <a:cs typeface="+mj-cs"/>
                <a:sym typeface="Arial"/>
              </a:rPr>
              <a:t>Drawings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+mj-lt"/>
              <a:ea typeface="微軟正黑體" panose="020B0604030504040204" pitchFamily="34" charset="-120"/>
              <a:cs typeface="+mj-cs"/>
              <a:sym typeface="Arial"/>
            </a:endParaRPr>
          </a:p>
        </p:txBody>
      </p:sp>
      <p:pic>
        <p:nvPicPr>
          <p:cNvPr id="28" name="Picture 5" descr="C:\Users\user\Desktop\TS-x28A_PPT\圖片.png">
            <a:extLst>
              <a:ext uri="{FF2B5EF4-FFF2-40B4-BE49-F238E27FC236}">
                <a16:creationId xmlns:a16="http://schemas.microsoft.com/office/drawing/2014/main" id="{7826BB34-25D1-48F9-93BB-5D84FC225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89520">
            <a:off x="312342" y="1064961"/>
            <a:ext cx="783938" cy="688916"/>
          </a:xfrm>
          <a:prstGeom prst="rect">
            <a:avLst/>
          </a:prstGeom>
          <a:noFill/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875BBDF-03EC-43F7-A40A-FE887848E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6" y="826999"/>
            <a:ext cx="1001743" cy="854241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CA292F81-6FB0-4D12-965F-738181392AA7}"/>
              </a:ext>
            </a:extLst>
          </p:cNvPr>
          <p:cNvSpPr txBox="1"/>
          <p:nvPr/>
        </p:nvSpPr>
        <p:spPr>
          <a:xfrm>
            <a:off x="8105035" y="3765971"/>
            <a:ext cx="86771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Tape/</a:t>
            </a:r>
          </a:p>
          <a:p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Optical Magazine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7589BCF-1CAA-40BE-99AD-1D734E9B7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9" y="918585"/>
            <a:ext cx="4721036" cy="409919"/>
          </a:xfrm>
          <a:prstGeom prst="rect">
            <a:avLst/>
          </a:prstGeom>
        </p:spPr>
      </p:pic>
      <p:sp>
        <p:nvSpPr>
          <p:cNvPr id="185" name="標題 1"/>
          <p:cNvSpPr txBox="1">
            <a:spLocks noGrp="1"/>
          </p:cNvSpPr>
          <p:nvPr>
            <p:ph type="title"/>
          </p:nvPr>
        </p:nvSpPr>
        <p:spPr>
          <a:xfrm>
            <a:off x="230242" y="0"/>
            <a:ext cx="8683516" cy="7402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Next-Generation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78F008-2624-4160-869C-CEA348577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/>
          <a:stretch/>
        </p:blipFill>
        <p:spPr>
          <a:xfrm>
            <a:off x="652490" y="1439866"/>
            <a:ext cx="7818549" cy="303457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A9DABC8-0D59-42DA-BF3A-91AC1F0066E2}"/>
              </a:ext>
            </a:extLst>
          </p:cNvPr>
          <p:cNvSpPr txBox="1"/>
          <p:nvPr/>
        </p:nvSpPr>
        <p:spPr>
          <a:xfrm>
            <a:off x="903714" y="979081"/>
            <a:ext cx="111884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Most Superior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6E2FFC-0B70-4E8A-ACC7-D86F63F14F7A}"/>
              </a:ext>
            </a:extLst>
          </p:cNvPr>
          <p:cNvSpPr txBox="1"/>
          <p:nvPr/>
        </p:nvSpPr>
        <p:spPr>
          <a:xfrm>
            <a:off x="2223318" y="1466096"/>
            <a:ext cx="1522771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HDDs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(for near line)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EF8CB83-FE61-4372-8E30-774D9B5BBA37}"/>
              </a:ext>
            </a:extLst>
          </p:cNvPr>
          <p:cNvSpPr txBox="1"/>
          <p:nvPr/>
        </p:nvSpPr>
        <p:spPr>
          <a:xfrm>
            <a:off x="3794146" y="1558428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Tapes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3E41E2F-F28D-45FA-96CB-DEDDAD445DC2}"/>
              </a:ext>
            </a:extLst>
          </p:cNvPr>
          <p:cNvSpPr txBox="1"/>
          <p:nvPr/>
        </p:nvSpPr>
        <p:spPr>
          <a:xfrm>
            <a:off x="5371206" y="1558428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Optical Discs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B4A8DB-38BB-4E0E-ACA1-F8932D9E47E6}"/>
              </a:ext>
            </a:extLst>
          </p:cNvPr>
          <p:cNvSpPr txBox="1"/>
          <p:nvPr/>
        </p:nvSpPr>
        <p:spPr>
          <a:xfrm>
            <a:off x="6948268" y="1444815"/>
            <a:ext cx="1522771" cy="480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微軟正黑體" panose="020B0604030504040204" pitchFamily="34" charset="-120"/>
                <a:sym typeface="Calibri"/>
              </a:rPr>
              <a:t>QNAP</a:t>
            </a:r>
          </a:p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anose="020B0604030504040204" pitchFamily="34" charset="-120"/>
              </a:rPr>
              <a:t>BlueGlacier</a:t>
            </a:r>
            <a:endParaRPr kumimoji="0" lang="zh-TW" altLang="en-US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EF543D4-7F15-425F-8105-87287DED675D}"/>
              </a:ext>
            </a:extLst>
          </p:cNvPr>
          <p:cNvSpPr txBox="1"/>
          <p:nvPr/>
        </p:nvSpPr>
        <p:spPr>
          <a:xfrm>
            <a:off x="639648" y="1958194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Data Security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12891F3-3ADE-450A-A0FC-AB7AC820D685}"/>
              </a:ext>
            </a:extLst>
          </p:cNvPr>
          <p:cNvSpPr txBox="1"/>
          <p:nvPr/>
        </p:nvSpPr>
        <p:spPr>
          <a:xfrm>
            <a:off x="639648" y="2280087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Non-Volatility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ECD1102-7C3A-43D5-BA06-5C9143C1B1BC}"/>
              </a:ext>
            </a:extLst>
          </p:cNvPr>
          <p:cNvSpPr txBox="1"/>
          <p:nvPr/>
        </p:nvSpPr>
        <p:spPr>
          <a:xfrm>
            <a:off x="639648" y="2601980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Long Life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28A031-9A7C-4041-9A88-AA3B43ABF2AB}"/>
              </a:ext>
            </a:extLst>
          </p:cNvPr>
          <p:cNvSpPr txBox="1"/>
          <p:nvPr/>
        </p:nvSpPr>
        <p:spPr>
          <a:xfrm>
            <a:off x="639648" y="2904841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Durability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6427E5B-1A2F-48C9-97B2-F777A15EFE34}"/>
              </a:ext>
            </a:extLst>
          </p:cNvPr>
          <p:cNvSpPr txBox="1"/>
          <p:nvPr/>
        </p:nvSpPr>
        <p:spPr>
          <a:xfrm>
            <a:off x="639648" y="3226734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Compatibility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BB42C5E-FEC2-4E67-90BB-D8459F90DB93}"/>
              </a:ext>
            </a:extLst>
          </p:cNvPr>
          <p:cNvSpPr txBox="1"/>
          <p:nvPr/>
        </p:nvSpPr>
        <p:spPr>
          <a:xfrm>
            <a:off x="639648" y="3489635"/>
            <a:ext cx="15227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Total Cost of Operation</a:t>
            </a:r>
          </a:p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(TCO)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3148DC6-4386-453D-AA1E-216714A5A6F4}"/>
              </a:ext>
            </a:extLst>
          </p:cNvPr>
          <p:cNvSpPr txBox="1"/>
          <p:nvPr/>
        </p:nvSpPr>
        <p:spPr>
          <a:xfrm>
            <a:off x="639648" y="3796780"/>
            <a:ext cx="15227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000" b="1" dirty="0">
                <a:latin typeface="+mj-lt"/>
                <a:ea typeface="微軟正黑體" panose="020B0604030504040204" pitchFamily="34" charset="-120"/>
              </a:rPr>
              <a:t>Random Access Capability</a:t>
            </a:r>
            <a:endParaRPr lang="zh-TW" altLang="en-US" sz="10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2D22EA4-2950-4510-9914-3431887DF14F}"/>
              </a:ext>
            </a:extLst>
          </p:cNvPr>
          <p:cNvSpPr txBox="1"/>
          <p:nvPr/>
        </p:nvSpPr>
        <p:spPr>
          <a:xfrm>
            <a:off x="639648" y="4197446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Transfer Rate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8B5DD1F-5BD3-46AC-8831-6BE117A3B3C8}"/>
              </a:ext>
            </a:extLst>
          </p:cNvPr>
          <p:cNvSpPr txBox="1"/>
          <p:nvPr/>
        </p:nvSpPr>
        <p:spPr>
          <a:xfrm>
            <a:off x="2223318" y="2601980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around 4 years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876423E-76A1-47FF-A4CE-7B019AE4BDA8}"/>
              </a:ext>
            </a:extLst>
          </p:cNvPr>
          <p:cNvSpPr txBox="1"/>
          <p:nvPr/>
        </p:nvSpPr>
        <p:spPr>
          <a:xfrm>
            <a:off x="3794145" y="2601980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10-30 years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2131B92-7256-4B97-AC3A-32D27D00FE68}"/>
              </a:ext>
            </a:extLst>
          </p:cNvPr>
          <p:cNvSpPr txBox="1"/>
          <p:nvPr/>
        </p:nvSpPr>
        <p:spPr>
          <a:xfrm>
            <a:off x="5374538" y="2601980"/>
            <a:ext cx="152277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50-100 years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BE38DAD-9B40-4901-9545-5A70280B9DB5}"/>
              </a:ext>
            </a:extLst>
          </p:cNvPr>
          <p:cNvSpPr txBox="1"/>
          <p:nvPr/>
        </p:nvSpPr>
        <p:spPr>
          <a:xfrm>
            <a:off x="6942737" y="2601980"/>
            <a:ext cx="152277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200" b="1" dirty="0">
                <a:solidFill>
                  <a:srgbClr val="0070C0"/>
                </a:solidFill>
                <a:ea typeface="微軟正黑體" panose="020B0604030504040204" pitchFamily="34" charset="-120"/>
              </a:rPr>
              <a:t>50-100 years</a:t>
            </a:r>
            <a:endParaRPr lang="zh-TW" altLang="en-US" sz="1200" b="1" dirty="0">
              <a:solidFill>
                <a:srgbClr val="0070C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96DA064-C7F2-4E6C-AF0D-B2EB5AAE7271}"/>
              </a:ext>
            </a:extLst>
          </p:cNvPr>
          <p:cNvSpPr txBox="1"/>
          <p:nvPr/>
        </p:nvSpPr>
        <p:spPr>
          <a:xfrm>
            <a:off x="3743230" y="4578847"/>
            <a:ext cx="203884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zh-TW" altLang="en-US" sz="11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* </a:t>
            </a:r>
            <a:r>
              <a:rPr lang="en-US" altLang="zh-TW" sz="11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up to two generations back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AC733E1-E901-4227-8CEF-178FF1FB0708}"/>
              </a:ext>
            </a:extLst>
          </p:cNvPr>
          <p:cNvSpPr txBox="1"/>
          <p:nvPr/>
        </p:nvSpPr>
        <p:spPr>
          <a:xfrm>
            <a:off x="4339267" y="3211334"/>
            <a:ext cx="15842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*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BC94C69-12C6-46CE-9953-BE67BC9892B8}"/>
              </a:ext>
            </a:extLst>
          </p:cNvPr>
          <p:cNvSpPr txBox="1"/>
          <p:nvPr/>
        </p:nvSpPr>
        <p:spPr>
          <a:xfrm>
            <a:off x="2223318" y="979081"/>
            <a:ext cx="77797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Superior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B4C93E4-7A78-409C-AD57-8FC756268174}"/>
              </a:ext>
            </a:extLst>
          </p:cNvPr>
          <p:cNvSpPr txBox="1"/>
          <p:nvPr/>
        </p:nvSpPr>
        <p:spPr>
          <a:xfrm>
            <a:off x="3202054" y="979081"/>
            <a:ext cx="108235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Rather Inferior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3714E1B-4E53-449D-9643-B2E43BC2CE7B}"/>
              </a:ext>
            </a:extLst>
          </p:cNvPr>
          <p:cNvSpPr txBox="1"/>
          <p:nvPr/>
        </p:nvSpPr>
        <p:spPr>
          <a:xfrm>
            <a:off x="4485163" y="979081"/>
            <a:ext cx="70626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1100" b="1" dirty="0">
                <a:latin typeface="+mj-lt"/>
                <a:ea typeface="微軟正黑體" panose="020B0604030504040204" pitchFamily="34" charset="-120"/>
              </a:rPr>
              <a:t>Inferior</a:t>
            </a:r>
            <a:endParaRPr lang="zh-TW" altLang="en-US" sz="1100" b="1" dirty="0">
              <a:latin typeface="+mj-lt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B55D40E-3E78-4401-985F-CDAB3C6C2999}"/>
              </a:ext>
            </a:extLst>
          </p:cNvPr>
          <p:cNvSpPr/>
          <p:nvPr/>
        </p:nvSpPr>
        <p:spPr>
          <a:xfrm>
            <a:off x="-104504" y="1229557"/>
            <a:ext cx="5373189" cy="8240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rgbClr val="FFFF00"/>
              </a:gs>
              <a:gs pos="30000">
                <a:srgbClr val="FFFF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2C7B332C-4CF4-4250-8816-56BD60C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75" y="1314996"/>
            <a:ext cx="4899310" cy="653144"/>
          </a:xfrm>
        </p:spPr>
        <p:txBody>
          <a:bodyPr/>
          <a:lstStyle/>
          <a:p>
            <a: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altLang="zh-TW" sz="4000" dirty="0">
                <a:solidFill>
                  <a:srgbClr val="0070C0"/>
                </a:solidFill>
                <a:effectLst/>
              </a:rPr>
              <a:t>Special</a:t>
            </a:r>
            <a:r>
              <a:rPr lang="zh-TW" altLang="en-US" sz="4000" dirty="0">
                <a:solidFill>
                  <a:srgbClr val="0070C0"/>
                </a:solidFill>
                <a:effectLst/>
              </a:rPr>
              <a:t> </a:t>
            </a:r>
            <a:r>
              <a:rPr lang="en-US" altLang="zh-TW" sz="4000" dirty="0">
                <a:solidFill>
                  <a:srgbClr val="0070C0"/>
                </a:solidFill>
                <a:effectLst/>
              </a:rPr>
              <a:t>Guest</a:t>
            </a:r>
            <a:endParaRPr lang="zh-TW" altLang="en-US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標題 5">
            <a:extLst>
              <a:ext uri="{FF2B5EF4-FFF2-40B4-BE49-F238E27FC236}">
                <a16:creationId xmlns:a16="http://schemas.microsoft.com/office/drawing/2014/main" id="{9C5CB035-5829-4263-B956-973E108B3D65}"/>
              </a:ext>
            </a:extLst>
          </p:cNvPr>
          <p:cNvSpPr txBox="1">
            <a:spLocks/>
          </p:cNvSpPr>
          <p:nvPr/>
        </p:nvSpPr>
        <p:spPr>
          <a:xfrm>
            <a:off x="369374" y="2139021"/>
            <a:ext cx="4732015" cy="266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Vic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Tsai</a:t>
            </a:r>
            <a:b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Supervisor</a:t>
            </a:r>
            <a:b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Panasonic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Industrial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Devices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Sales</a:t>
            </a:r>
            <a:r>
              <a:rPr lang="zh-TW" altLang="en-US" sz="26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+mj-lt"/>
                <a:ea typeface="+mj-ea"/>
              </a:rPr>
              <a:t>Taiwan</a:t>
            </a:r>
            <a:endParaRPr lang="zh-TW" altLang="en-US" sz="2600" dirty="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E3C2B26-5D64-4C4C-924C-5D86311B3301}"/>
              </a:ext>
            </a:extLst>
          </p:cNvPr>
          <p:cNvSpPr/>
          <p:nvPr/>
        </p:nvSpPr>
        <p:spPr>
          <a:xfrm>
            <a:off x="-104504" y="731131"/>
            <a:ext cx="5373189" cy="8240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rgbClr val="FFFF00"/>
              </a:gs>
              <a:gs pos="30000">
                <a:srgbClr val="FFFF0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D637E89-BF87-4223-AF62-0D071467C7F7}"/>
              </a:ext>
            </a:extLst>
          </p:cNvPr>
          <p:cNvSpPr txBox="1">
            <a:spLocks/>
          </p:cNvSpPr>
          <p:nvPr/>
        </p:nvSpPr>
        <p:spPr>
          <a:xfrm>
            <a:off x="369375" y="816570"/>
            <a:ext cx="4899310" cy="653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altLang="zh-TW" sz="4000" dirty="0">
                <a:solidFill>
                  <a:srgbClr val="0070C0"/>
                </a:solidFill>
                <a:effectLst/>
                <a:latin typeface="+mj-lt"/>
                <a:ea typeface="+mj-ea"/>
              </a:rPr>
              <a:t>Agenda</a:t>
            </a:r>
            <a:endParaRPr lang="zh-TW" altLang="en-US" sz="4000" dirty="0">
              <a:solidFill>
                <a:srgbClr val="0070C0"/>
              </a:solidFill>
              <a:effectLst/>
              <a:latin typeface="+mj-lt"/>
              <a:ea typeface="+mj-ea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0025A7E6-2BF7-8447-996B-55EDD2E83C14}"/>
              </a:ext>
            </a:extLst>
          </p:cNvPr>
          <p:cNvSpPr txBox="1">
            <a:spLocks/>
          </p:cNvSpPr>
          <p:nvPr/>
        </p:nvSpPr>
        <p:spPr>
          <a:xfrm>
            <a:off x="417081" y="1640592"/>
            <a:ext cx="5509231" cy="3158961"/>
          </a:xfrm>
          <a:prstGeom prst="rect">
            <a:avLst/>
          </a:prstGeom>
        </p:spPr>
        <p:txBody>
          <a:bodyPr lIns="45719" rIns="45719" anchor="t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774700" marR="0" indent="-3175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2pPr>
            <a:lvl3pPr marL="1200150" marR="0" indent="-28575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3pPr>
            <a:lvl4pPr marL="1698171" marR="0" indent="-32657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4pPr>
            <a:lvl5pPr marL="2209800" marR="0" indent="-381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5pPr>
            <a:lvl6pPr marL="2514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9718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290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886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182563" indent="-182563" defTabSz="416052">
              <a:spcBef>
                <a:spcPts val="0"/>
              </a:spcBef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QNAP </a:t>
            </a:r>
            <a:r>
              <a:rPr lang="en-US" altLang="zh-TW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BlueGlacier</a:t>
            </a:r>
            <a:r>
              <a: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Tiering Archive Storage</a:t>
            </a:r>
          </a:p>
          <a:p>
            <a:pPr marL="357188" indent="-174625" defTabSz="416052">
              <a:spcBef>
                <a:spcPts val="0"/>
              </a:spcBef>
              <a:buChar char="–"/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BlueGlacier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57188" indent="-174625" defTabSz="416052">
              <a:spcBef>
                <a:spcPts val="0"/>
              </a:spcBef>
              <a:buChar char="–"/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defTabSz="416052">
              <a:spcBef>
                <a:spcPts val="0"/>
              </a:spcBef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 demo: 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BlueGlacier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 the core </a:t>
            </a:r>
            <a:r>
              <a: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your data life cycle management </a:t>
            </a:r>
          </a:p>
          <a:p>
            <a:pPr marL="182563" indent="-182563" defTabSz="416052">
              <a:spcBef>
                <a:spcPts val="0"/>
              </a:spcBef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Advantages of the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BlueGlacier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</a:p>
          <a:p>
            <a:pPr marL="182563" indent="-182563" defTabSz="416052">
              <a:spcBef>
                <a:spcPts val="0"/>
              </a:spcBef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guest:</a:t>
            </a:r>
            <a:r>
              <a:rPr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Vic Tsai, </a:t>
            </a:r>
          </a:p>
          <a:p>
            <a:pPr marL="0" indent="182563" defTabSz="416052">
              <a:spcBef>
                <a:spcPts val="0"/>
              </a:spcBef>
              <a:buNone/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Supervisor, Panasonic Industrial Devices Sales Taiwan</a:t>
            </a:r>
          </a:p>
          <a:p>
            <a:pPr marL="357188" indent="-174625" defTabSz="416052">
              <a:spcBef>
                <a:spcPts val="0"/>
              </a:spcBef>
              <a:buChar char="–"/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optical storage</a:t>
            </a:r>
          </a:p>
          <a:p>
            <a:pPr marL="357188" indent="-174625" defTabSz="416052">
              <a:spcBef>
                <a:spcPts val="0"/>
              </a:spcBef>
              <a:buChar char="–"/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Advantages of Panasonic </a:t>
            </a:r>
            <a:r>
              <a: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freeze-ray</a:t>
            </a:r>
            <a:endParaRPr lang="en-US" altLang="ja-JP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174625" defTabSz="416052">
              <a:spcBef>
                <a:spcPts val="0"/>
              </a:spcBef>
              <a:buChar char="–"/>
              <a:defRPr sz="163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Panasonic Archive Disc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テキスト ボックス 79"/>
          <p:cNvSpPr txBox="1"/>
          <p:nvPr/>
        </p:nvSpPr>
        <p:spPr>
          <a:xfrm>
            <a:off x="755576" y="900595"/>
            <a:ext cx="758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800" b="1" kern="1200" dirty="0">
                <a:solidFill>
                  <a:prstClr val="black"/>
                </a:solidFill>
                <a:latin typeface="Arial"/>
                <a:ea typeface="Meiryo UI" panose="020B0604030504040204" pitchFamily="50" charset="-128"/>
                <a:cs typeface="Arial Unicode MS" panose="020B0604020202020204" pitchFamily="50" charset="-128"/>
              </a:rPr>
              <a:t>Almost 40 years of Optical Media Evolution and Panasonic being the core driver of format standardization.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7E1D571-EFFB-4C31-9173-3F617422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Panasonic Leading Position of Optical Media</a:t>
            </a:r>
            <a:endParaRPr lang="zh-TW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正方形/長方形 43">
            <a:extLst>
              <a:ext uri="{FF2B5EF4-FFF2-40B4-BE49-F238E27FC236}">
                <a16:creationId xmlns:a16="http://schemas.microsoft.com/office/drawing/2014/main" id="{DB6C5B62-BDD8-4B8F-AE91-C5F63DDFC3E3}"/>
              </a:ext>
            </a:extLst>
          </p:cNvPr>
          <p:cNvSpPr/>
          <p:nvPr/>
        </p:nvSpPr>
        <p:spPr>
          <a:xfrm flipV="1">
            <a:off x="4520926" y="2105805"/>
            <a:ext cx="1584002" cy="2057096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51000">
                <a:sysClr val="window" lastClr="FFFFFF"/>
              </a:gs>
              <a:gs pos="15000">
                <a:srgbClr val="4F81BD">
                  <a:lumMod val="20000"/>
                  <a:lumOff val="8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ea typeface="ＭＳ Ｐゴシック"/>
              <a:cs typeface="+mn-cs"/>
            </a:endParaRPr>
          </a:p>
        </p:txBody>
      </p:sp>
      <p:pic>
        <p:nvPicPr>
          <p:cNvPr id="41" name="図 45">
            <a:extLst>
              <a:ext uri="{FF2B5EF4-FFF2-40B4-BE49-F238E27FC236}">
                <a16:creationId xmlns:a16="http://schemas.microsoft.com/office/drawing/2014/main" id="{06EA54F6-E364-4655-9A1E-5F914AE05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88" y="2306363"/>
            <a:ext cx="559307" cy="559307"/>
          </a:xfrm>
          <a:prstGeom prst="rect">
            <a:avLst/>
          </a:prstGeom>
        </p:spPr>
      </p:pic>
      <p:sp>
        <p:nvSpPr>
          <p:cNvPr id="42" name="正方形/長方形 47">
            <a:extLst>
              <a:ext uri="{FF2B5EF4-FFF2-40B4-BE49-F238E27FC236}">
                <a16:creationId xmlns:a16="http://schemas.microsoft.com/office/drawing/2014/main" id="{4A9578DD-F9E5-418B-9A3A-12E9287AC645}"/>
              </a:ext>
            </a:extLst>
          </p:cNvPr>
          <p:cNvSpPr/>
          <p:nvPr/>
        </p:nvSpPr>
        <p:spPr>
          <a:xfrm flipV="1">
            <a:off x="957546" y="2105805"/>
            <a:ext cx="1584002" cy="2057096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51000">
                <a:sysClr val="window" lastClr="FFFFFF"/>
              </a:gs>
              <a:gs pos="15000">
                <a:srgbClr val="4F81BD">
                  <a:lumMod val="20000"/>
                  <a:lumOff val="8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ea typeface="ＭＳ Ｐゴシック"/>
              <a:cs typeface="+mn-cs"/>
            </a:endParaRPr>
          </a:p>
        </p:txBody>
      </p:sp>
      <p:sp>
        <p:nvSpPr>
          <p:cNvPr id="43" name="正方形/長方形 48">
            <a:extLst>
              <a:ext uri="{FF2B5EF4-FFF2-40B4-BE49-F238E27FC236}">
                <a16:creationId xmlns:a16="http://schemas.microsoft.com/office/drawing/2014/main" id="{67A7CFA4-D56B-4DD5-9EA5-43EBB0B7ADD1}"/>
              </a:ext>
            </a:extLst>
          </p:cNvPr>
          <p:cNvSpPr/>
          <p:nvPr/>
        </p:nvSpPr>
        <p:spPr>
          <a:xfrm flipV="1">
            <a:off x="2732203" y="2105805"/>
            <a:ext cx="1584002" cy="2057096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</a:srgbClr>
              </a:gs>
              <a:gs pos="51000">
                <a:sysClr val="window" lastClr="FFFFFF"/>
              </a:gs>
              <a:gs pos="15000">
                <a:srgbClr val="4F81BD">
                  <a:lumMod val="20000"/>
                  <a:lumOff val="8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ea typeface="ＭＳ Ｐゴシック"/>
              <a:cs typeface="+mn-cs"/>
            </a:endParaRPr>
          </a:p>
        </p:txBody>
      </p:sp>
      <p:pic>
        <p:nvPicPr>
          <p:cNvPr id="78" name="図 49">
            <a:extLst>
              <a:ext uri="{FF2B5EF4-FFF2-40B4-BE49-F238E27FC236}">
                <a16:creationId xmlns:a16="http://schemas.microsoft.com/office/drawing/2014/main" id="{3E318668-936C-4633-921F-660E7E7375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8" y="2429923"/>
            <a:ext cx="609875" cy="311036"/>
          </a:xfrm>
          <a:prstGeom prst="rect">
            <a:avLst/>
          </a:prstGeom>
        </p:spPr>
      </p:pic>
      <p:sp>
        <p:nvSpPr>
          <p:cNvPr id="79" name="Text Box 38">
            <a:extLst>
              <a:ext uri="{FF2B5EF4-FFF2-40B4-BE49-F238E27FC236}">
                <a16:creationId xmlns:a16="http://schemas.microsoft.com/office/drawing/2014/main" id="{191F1206-0500-4B3F-B62F-E4B6313D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988" y="3043266"/>
            <a:ext cx="920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9pPr>
          </a:lstStyle>
          <a:p>
            <a:pPr defTabSz="457200" hangingPunct="1"/>
            <a:r>
              <a:rPr lang="en-US" altLang="ja-JP" sz="1800" b="1" dirty="0">
                <a:solidFill>
                  <a:prstClr val="black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穝灿砰"/>
                <a:ea typeface="Meiryo UI" pitchFamily="50" charset="-128"/>
                <a:cs typeface="Meiryo UI" pitchFamily="50" charset="-128"/>
              </a:rPr>
              <a:t>640 MB</a:t>
            </a:r>
            <a:endParaRPr lang="ja-JP" altLang="en-US" sz="1800" b="1" dirty="0">
              <a:solidFill>
                <a:srgbClr val="F79646"/>
              </a:solidFill>
              <a:effectLst>
                <a:glow rad="50800">
                  <a:prstClr val="white">
                    <a:alpha val="90000"/>
                  </a:prstClr>
                </a:glow>
              </a:effectLst>
              <a:latin typeface="穝灿砰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1" name="Picture 48">
            <a:extLst>
              <a:ext uri="{FF2B5EF4-FFF2-40B4-BE49-F238E27FC236}">
                <a16:creationId xmlns:a16="http://schemas.microsoft.com/office/drawing/2014/main" id="{6C56949E-6CCA-49DD-AAB3-F71B0A690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99" y="2408222"/>
            <a:ext cx="510525" cy="35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40">
            <a:extLst>
              <a:ext uri="{FF2B5EF4-FFF2-40B4-BE49-F238E27FC236}">
                <a16:creationId xmlns:a16="http://schemas.microsoft.com/office/drawing/2014/main" id="{B7F5A8AA-E26F-4044-8E8E-8D52D59E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290" y="3043266"/>
            <a:ext cx="809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9pPr>
          </a:lstStyle>
          <a:p>
            <a:pPr defTabSz="457200" hangingPunct="1"/>
            <a:r>
              <a:rPr lang="en-US" altLang="zh-TW" sz="1800" b="1">
                <a:solidFill>
                  <a:prstClr val="black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穝灿砰"/>
                <a:ea typeface="Meiryo UI" pitchFamily="50" charset="-128"/>
                <a:cs typeface="Meiryo UI" pitchFamily="50" charset="-128"/>
              </a:rPr>
              <a:t>4.7 GB</a:t>
            </a:r>
            <a:endParaRPr lang="ja-JP" altLang="en-US" sz="1800" b="1">
              <a:solidFill>
                <a:srgbClr val="FF0000"/>
              </a:solidFill>
              <a:effectLst>
                <a:glow rad="50800">
                  <a:prstClr val="white">
                    <a:alpha val="90000"/>
                  </a:prstClr>
                </a:glow>
              </a:effectLst>
              <a:latin typeface="穝灿砰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3" name="Text Box 41">
            <a:extLst>
              <a:ext uri="{FF2B5EF4-FFF2-40B4-BE49-F238E27FC236}">
                <a16:creationId xmlns:a16="http://schemas.microsoft.com/office/drawing/2014/main" id="{8FB483C6-76A7-40AF-869A-D9E8AA21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06" y="3019021"/>
            <a:ext cx="18389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9pPr>
          </a:lstStyle>
          <a:p>
            <a:pPr defTabSz="457200" hangingPunct="1"/>
            <a:r>
              <a:rPr lang="en-US" altLang="zh-TW" sz="1800" b="1" dirty="0">
                <a:solidFill>
                  <a:prstClr val="black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+mj-lt"/>
                <a:ea typeface="微軟正黑體" panose="020B0604030504040204" pitchFamily="34" charset="-120"/>
                <a:cs typeface="Meiryo UI" pitchFamily="50" charset="-128"/>
              </a:rPr>
              <a:t>25/50GB</a:t>
            </a:r>
            <a:br>
              <a:rPr lang="zh-TW" altLang="en-US" sz="1800" b="1" dirty="0">
                <a:solidFill>
                  <a:prstClr val="black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+mj-lt"/>
                <a:ea typeface="微軟正黑體" panose="020B0604030504040204" pitchFamily="34" charset="-120"/>
                <a:cs typeface="Meiryo UI" pitchFamily="50" charset="-128"/>
              </a:rPr>
            </a:br>
            <a:r>
              <a:rPr lang="en-US" altLang="zh-TW" sz="1200" b="1" dirty="0">
                <a:solidFill>
                  <a:prstClr val="black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+mj-lt"/>
                <a:ea typeface="微軟正黑體" panose="020B0604030504040204" pitchFamily="34" charset="-120"/>
                <a:cs typeface="Meiryo UI" pitchFamily="50" charset="-128"/>
              </a:rPr>
              <a:t>(single</a:t>
            </a:r>
            <a:r>
              <a:rPr lang="zh-TW" altLang="en-US" sz="1200" b="1" dirty="0">
                <a:solidFill>
                  <a:prstClr val="black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+mj-lt"/>
                <a:ea typeface="微軟正黑體" panose="020B0604030504040204" pitchFamily="34" charset="-120"/>
                <a:cs typeface="Meiryo UI" pitchFamily="50" charset="-128"/>
              </a:rPr>
              <a:t>／</a:t>
            </a:r>
            <a:r>
              <a:rPr lang="en-US" altLang="zh-TW" sz="1200" b="1" dirty="0">
                <a:solidFill>
                  <a:prstClr val="black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+mj-lt"/>
                <a:ea typeface="微軟正黑體" panose="020B0604030504040204" pitchFamily="34" charset="-120"/>
                <a:cs typeface="Meiryo UI" pitchFamily="50" charset="-128"/>
              </a:rPr>
              <a:t>double sided)</a:t>
            </a:r>
            <a:endParaRPr lang="ja-JP" altLang="en-US" sz="1200" b="1" dirty="0">
              <a:solidFill>
                <a:prstClr val="black"/>
              </a:solidFill>
              <a:effectLst>
                <a:glow rad="50800">
                  <a:prstClr val="white">
                    <a:alpha val="90000"/>
                  </a:prstClr>
                </a:glow>
              </a:effectLst>
              <a:latin typeface="+mj-lt"/>
              <a:ea typeface="微軟正黑體" panose="020B0604030504040204" pitchFamily="34" charset="-120"/>
              <a:cs typeface="Meiryo UI" pitchFamily="50" charset="-128"/>
            </a:endParaRPr>
          </a:p>
        </p:txBody>
      </p:sp>
      <p:sp>
        <p:nvSpPr>
          <p:cNvPr id="84" name="テキスト ボックス 56">
            <a:extLst>
              <a:ext uri="{FF2B5EF4-FFF2-40B4-BE49-F238E27FC236}">
                <a16:creationId xmlns:a16="http://schemas.microsoft.com/office/drawing/2014/main" id="{6BEAC694-583B-4FC1-BF0F-1B43D0382E02}"/>
              </a:ext>
            </a:extLst>
          </p:cNvPr>
          <p:cNvSpPr txBox="1"/>
          <p:nvPr/>
        </p:nvSpPr>
        <p:spPr>
          <a:xfrm>
            <a:off x="1137138" y="3815960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kern="1200" dirty="0">
                <a:solidFill>
                  <a:prstClr val="black"/>
                </a:solidFill>
                <a:effectLst>
                  <a:glow rad="50800">
                    <a:prstClr val="white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50" charset="-128"/>
              </a:rPr>
              <a:t>Music, data</a:t>
            </a:r>
            <a:endParaRPr kumimoji="1" lang="ja-JP" altLang="en-US" b="1" kern="1200" dirty="0">
              <a:solidFill>
                <a:prstClr val="black"/>
              </a:solidFill>
              <a:effectLst>
                <a:glow rad="50800">
                  <a:prstClr val="white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50" charset="-128"/>
            </a:endParaRPr>
          </a:p>
        </p:txBody>
      </p:sp>
      <p:sp>
        <p:nvSpPr>
          <p:cNvPr id="85" name="テキスト ボックス 57">
            <a:extLst>
              <a:ext uri="{FF2B5EF4-FFF2-40B4-BE49-F238E27FC236}">
                <a16:creationId xmlns:a16="http://schemas.microsoft.com/office/drawing/2014/main" id="{42A5FA49-C218-44E4-B156-65453251DC12}"/>
              </a:ext>
            </a:extLst>
          </p:cNvPr>
          <p:cNvSpPr txBox="1"/>
          <p:nvPr/>
        </p:nvSpPr>
        <p:spPr>
          <a:xfrm>
            <a:off x="2893377" y="3815960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kern="1200" dirty="0">
                <a:solidFill>
                  <a:prstClr val="black"/>
                </a:solidFill>
                <a:effectLst>
                  <a:glow rad="50800">
                    <a:prstClr val="white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50" charset="-128"/>
              </a:rPr>
              <a:t>Movie, data</a:t>
            </a:r>
            <a:endParaRPr kumimoji="1" lang="ja-JP" altLang="en-US" b="1" kern="1200" dirty="0">
              <a:solidFill>
                <a:prstClr val="black"/>
              </a:solidFill>
              <a:effectLst>
                <a:glow rad="50800">
                  <a:prstClr val="white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50" charset="-128"/>
            </a:endParaRPr>
          </a:p>
        </p:txBody>
      </p:sp>
      <p:sp>
        <p:nvSpPr>
          <p:cNvPr id="86" name="テキスト ボックス 58">
            <a:extLst>
              <a:ext uri="{FF2B5EF4-FFF2-40B4-BE49-F238E27FC236}">
                <a16:creationId xmlns:a16="http://schemas.microsoft.com/office/drawing/2014/main" id="{0719EBCE-258C-4FF5-8DD2-EF7384A2E87D}"/>
              </a:ext>
            </a:extLst>
          </p:cNvPr>
          <p:cNvSpPr txBox="1"/>
          <p:nvPr/>
        </p:nvSpPr>
        <p:spPr>
          <a:xfrm>
            <a:off x="4719300" y="3815960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kern="1200" dirty="0">
                <a:solidFill>
                  <a:prstClr val="black"/>
                </a:solidFill>
                <a:effectLst>
                  <a:glow rad="50800">
                    <a:prstClr val="white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50" charset="-128"/>
              </a:rPr>
              <a:t>Movie, data</a:t>
            </a:r>
            <a:endParaRPr kumimoji="1" lang="ja-JP" altLang="en-US" b="1" kern="1200" dirty="0">
              <a:solidFill>
                <a:prstClr val="black"/>
              </a:solidFill>
              <a:effectLst>
                <a:glow rad="50800">
                  <a:prstClr val="white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50" charset="-128"/>
            </a:endParaRPr>
          </a:p>
        </p:txBody>
      </p:sp>
      <p:pic>
        <p:nvPicPr>
          <p:cNvPr id="87" name="図 60">
            <a:extLst>
              <a:ext uri="{FF2B5EF4-FFF2-40B4-BE49-F238E27FC236}">
                <a16:creationId xmlns:a16="http://schemas.microsoft.com/office/drawing/2014/main" id="{084F18FE-3313-4C49-A5F2-37ED9479B4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09" y="2384001"/>
            <a:ext cx="750707" cy="402880"/>
          </a:xfrm>
          <a:prstGeom prst="rect">
            <a:avLst/>
          </a:prstGeom>
        </p:spPr>
      </p:pic>
      <p:sp>
        <p:nvSpPr>
          <p:cNvPr id="88" name="ホームベース 61">
            <a:extLst>
              <a:ext uri="{FF2B5EF4-FFF2-40B4-BE49-F238E27FC236}">
                <a16:creationId xmlns:a16="http://schemas.microsoft.com/office/drawing/2014/main" id="{9F5CCAA8-7699-4DF2-B77E-72D359FD2C05}"/>
              </a:ext>
            </a:extLst>
          </p:cNvPr>
          <p:cNvSpPr/>
          <p:nvPr/>
        </p:nvSpPr>
        <p:spPr>
          <a:xfrm>
            <a:off x="947408" y="1915858"/>
            <a:ext cx="1612355" cy="307777"/>
          </a:xfrm>
          <a:prstGeom prst="homePlate">
            <a:avLst>
              <a:gd name="adj" fmla="val 18490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1</a:t>
            </a:r>
            <a:r>
              <a:rPr lang="en-US" altLang="ja-JP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st</a:t>
            </a: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 Gen</a:t>
            </a:r>
            <a:r>
              <a:rPr lang="ja-JP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：</a:t>
            </a: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1980</a:t>
            </a:r>
            <a:r>
              <a:rPr lang="ja-JP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～</a:t>
            </a:r>
          </a:p>
        </p:txBody>
      </p:sp>
      <p:sp>
        <p:nvSpPr>
          <p:cNvPr id="89" name="ホームベース 62">
            <a:extLst>
              <a:ext uri="{FF2B5EF4-FFF2-40B4-BE49-F238E27FC236}">
                <a16:creationId xmlns:a16="http://schemas.microsoft.com/office/drawing/2014/main" id="{A7C3CAD8-AD61-4313-890B-847C83D22298}"/>
              </a:ext>
            </a:extLst>
          </p:cNvPr>
          <p:cNvSpPr/>
          <p:nvPr/>
        </p:nvSpPr>
        <p:spPr>
          <a:xfrm>
            <a:off x="2692123" y="1915858"/>
            <a:ext cx="1672240" cy="307777"/>
          </a:xfrm>
          <a:prstGeom prst="homePlate">
            <a:avLst>
              <a:gd name="adj" fmla="val 18490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2</a:t>
            </a:r>
            <a:r>
              <a:rPr lang="en-US" altLang="ja-JP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nd</a:t>
            </a: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 Gen</a:t>
            </a:r>
            <a:r>
              <a:rPr lang="ja-JP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：</a:t>
            </a: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1990</a:t>
            </a:r>
            <a:r>
              <a:rPr lang="ja-JP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～</a:t>
            </a:r>
          </a:p>
        </p:txBody>
      </p:sp>
      <p:sp>
        <p:nvSpPr>
          <p:cNvPr id="90" name="ホームベース 63">
            <a:extLst>
              <a:ext uri="{FF2B5EF4-FFF2-40B4-BE49-F238E27FC236}">
                <a16:creationId xmlns:a16="http://schemas.microsoft.com/office/drawing/2014/main" id="{571C2D97-EC8D-4F07-9D49-2AC85CAB414B}"/>
              </a:ext>
            </a:extLst>
          </p:cNvPr>
          <p:cNvSpPr/>
          <p:nvPr/>
        </p:nvSpPr>
        <p:spPr>
          <a:xfrm>
            <a:off x="4561073" y="1915858"/>
            <a:ext cx="1511785" cy="307777"/>
          </a:xfrm>
          <a:prstGeom prst="homePlate">
            <a:avLst>
              <a:gd name="adj" fmla="val 18490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algn="ctr" defTabSz="4572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3</a:t>
            </a:r>
            <a:r>
              <a:rPr lang="en-US" altLang="ja-JP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rd</a:t>
            </a: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</a:rPr>
              <a:t> Gen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  <a:cs typeface="+mn-cs"/>
              </a:rPr>
              <a:t>：</a:t>
            </a:r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 UI" panose="020B0604030504040204" pitchFamily="50" charset="-128"/>
                <a:cs typeface="+mn-cs"/>
              </a:rPr>
              <a:t>2000~</a:t>
            </a:r>
            <a:endParaRPr lang="ja-JP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1" name="Text Box 38">
            <a:extLst>
              <a:ext uri="{FF2B5EF4-FFF2-40B4-BE49-F238E27FC236}">
                <a16:creationId xmlns:a16="http://schemas.microsoft.com/office/drawing/2014/main" id="{4A648B71-3956-4E43-8230-38890495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45" y="3568788"/>
            <a:ext cx="1373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9pPr>
          </a:lstStyle>
          <a:p>
            <a:pPr defTabSz="457200" hangingPunct="1"/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50" charset="-128"/>
              </a:rPr>
              <a:t>Infrared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50" charset="-128"/>
              </a:rPr>
              <a:t> </a:t>
            </a:r>
            <a:r>
              <a:rPr lang="en-US" altLang="zh-TW" sz="1400" b="1" dirty="0">
                <a:solidFill>
                  <a:schemeClr val="accent6">
                    <a:lumMod val="75000"/>
                  </a:schemeClr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50" charset="-128"/>
              </a:rPr>
              <a:t>Laser</a:t>
            </a:r>
            <a:endParaRPr lang="ja-JP" altLang="en-US" sz="1400" b="1" dirty="0">
              <a:solidFill>
                <a:schemeClr val="accent6">
                  <a:lumMod val="75000"/>
                </a:schemeClr>
              </a:solidFill>
              <a:effectLst>
                <a:glow rad="50800">
                  <a:prstClr val="white">
                    <a:alpha val="90000"/>
                  </a:prst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50" charset="-128"/>
            </a:endParaRP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8B0E5466-D885-426C-B2B2-32E7A3B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728" y="3576288"/>
            <a:ext cx="1015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9pPr>
          </a:lstStyle>
          <a:p>
            <a:pPr defTabSz="457200" hangingPunct="1"/>
            <a:r>
              <a:rPr lang="en-US" altLang="ja-JP" sz="1400" b="1" dirty="0">
                <a:solidFill>
                  <a:srgbClr val="C00000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50" charset="-128"/>
              </a:rPr>
              <a:t>Red Laser</a:t>
            </a:r>
            <a:endParaRPr lang="ja-JP" altLang="en-US" sz="1400" b="1" dirty="0">
              <a:solidFill>
                <a:srgbClr val="C00000"/>
              </a:solidFill>
              <a:effectLst>
                <a:glow rad="50800">
                  <a:prstClr val="white">
                    <a:alpha val="90000"/>
                  </a:prst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50" charset="-128"/>
            </a:endParaRP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B2017AA4-BFAE-48E8-B1E0-075FD048C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733" y="3584736"/>
            <a:ext cx="1063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9pPr>
          </a:lstStyle>
          <a:p>
            <a:pPr defTabSz="457200" hangingPunct="1"/>
            <a:r>
              <a:rPr lang="en-US" altLang="ja-JP" sz="1400" b="1" dirty="0">
                <a:solidFill>
                  <a:srgbClr val="0070C0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50" charset="-128"/>
              </a:rPr>
              <a:t>Blue</a:t>
            </a:r>
            <a:r>
              <a:rPr lang="zh-TW" altLang="en-US" sz="1400" b="1" dirty="0">
                <a:solidFill>
                  <a:srgbClr val="0070C0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50" charset="-128"/>
              </a:rPr>
              <a:t> </a:t>
            </a:r>
            <a:r>
              <a:rPr lang="en-US" altLang="zh-TW" sz="1400" b="1" dirty="0">
                <a:solidFill>
                  <a:srgbClr val="0070C0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50" charset="-128"/>
              </a:rPr>
              <a:t>Laser</a:t>
            </a:r>
            <a:endParaRPr lang="ja-JP" altLang="en-US" sz="1400" b="1" dirty="0">
              <a:solidFill>
                <a:srgbClr val="0070C0"/>
              </a:solidFill>
              <a:effectLst>
                <a:glow rad="50800">
                  <a:prstClr val="white">
                    <a:alpha val="90000"/>
                  </a:prst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50" charset="-128"/>
            </a:endParaRPr>
          </a:p>
        </p:txBody>
      </p:sp>
      <p:grpSp>
        <p:nvGrpSpPr>
          <p:cNvPr id="94" name="グループ化 69">
            <a:extLst>
              <a:ext uri="{FF2B5EF4-FFF2-40B4-BE49-F238E27FC236}">
                <a16:creationId xmlns:a16="http://schemas.microsoft.com/office/drawing/2014/main" id="{BCA47951-F9F0-40FE-B07E-70734F9382BE}"/>
              </a:ext>
            </a:extLst>
          </p:cNvPr>
          <p:cNvGrpSpPr/>
          <p:nvPr/>
        </p:nvGrpSpPr>
        <p:grpSpPr>
          <a:xfrm>
            <a:off x="3548775" y="2337055"/>
            <a:ext cx="522365" cy="525244"/>
            <a:chOff x="-578596" y="1848327"/>
            <a:chExt cx="616344" cy="619741"/>
          </a:xfrm>
        </p:grpSpPr>
        <p:sp>
          <p:nvSpPr>
            <p:cNvPr id="95" name="楕円 45">
              <a:extLst>
                <a:ext uri="{FF2B5EF4-FFF2-40B4-BE49-F238E27FC236}">
                  <a16:creationId xmlns:a16="http://schemas.microsoft.com/office/drawing/2014/main" id="{E3F66C77-D0D9-4295-898C-90B2DCA783A9}"/>
                </a:ext>
              </a:extLst>
            </p:cNvPr>
            <p:cNvSpPr/>
            <p:nvPr/>
          </p:nvSpPr>
          <p:spPr>
            <a:xfrm>
              <a:off x="-575770" y="1848327"/>
              <a:ext cx="607088" cy="60708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white"/>
                </a:solidFill>
                <a:ea typeface="ＭＳ Ｐゴシック"/>
                <a:cs typeface="+mn-cs"/>
              </a:endParaRPr>
            </a:p>
          </p:txBody>
        </p:sp>
        <p:pic>
          <p:nvPicPr>
            <p:cNvPr id="96" name="図 71">
              <a:extLst>
                <a:ext uri="{FF2B5EF4-FFF2-40B4-BE49-F238E27FC236}">
                  <a16:creationId xmlns:a16="http://schemas.microsoft.com/office/drawing/2014/main" id="{47022F78-1E90-4351-8033-04B7DE342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596" y="1851724"/>
              <a:ext cx="616344" cy="616344"/>
            </a:xfrm>
            <a:prstGeom prst="rect">
              <a:avLst/>
            </a:prstGeom>
          </p:spPr>
        </p:pic>
      </p:grpSp>
      <p:grpSp>
        <p:nvGrpSpPr>
          <p:cNvPr id="97" name="グループ化 72">
            <a:extLst>
              <a:ext uri="{FF2B5EF4-FFF2-40B4-BE49-F238E27FC236}">
                <a16:creationId xmlns:a16="http://schemas.microsoft.com/office/drawing/2014/main" id="{59267078-5D3B-40E7-9A82-6A2F4580D14F}"/>
              </a:ext>
            </a:extLst>
          </p:cNvPr>
          <p:cNvGrpSpPr/>
          <p:nvPr/>
        </p:nvGrpSpPr>
        <p:grpSpPr>
          <a:xfrm>
            <a:off x="1762038" y="2337055"/>
            <a:ext cx="522365" cy="525244"/>
            <a:chOff x="-578596" y="1848327"/>
            <a:chExt cx="616344" cy="619741"/>
          </a:xfrm>
        </p:grpSpPr>
        <p:sp>
          <p:nvSpPr>
            <p:cNvPr id="98" name="楕円 50">
              <a:extLst>
                <a:ext uri="{FF2B5EF4-FFF2-40B4-BE49-F238E27FC236}">
                  <a16:creationId xmlns:a16="http://schemas.microsoft.com/office/drawing/2014/main" id="{EC896445-72D6-4187-A201-964A3E432B36}"/>
                </a:ext>
              </a:extLst>
            </p:cNvPr>
            <p:cNvSpPr/>
            <p:nvPr/>
          </p:nvSpPr>
          <p:spPr>
            <a:xfrm>
              <a:off x="-575770" y="1848327"/>
              <a:ext cx="607088" cy="60708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white"/>
                </a:solidFill>
                <a:ea typeface="ＭＳ Ｐゴシック"/>
                <a:cs typeface="+mn-cs"/>
              </a:endParaRPr>
            </a:p>
          </p:txBody>
        </p:sp>
        <p:pic>
          <p:nvPicPr>
            <p:cNvPr id="99" name="図 74">
              <a:extLst>
                <a:ext uri="{FF2B5EF4-FFF2-40B4-BE49-F238E27FC236}">
                  <a16:creationId xmlns:a16="http://schemas.microsoft.com/office/drawing/2014/main" id="{102B2825-6B26-4571-AD47-0C675F5F7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596" y="1851724"/>
              <a:ext cx="616344" cy="616344"/>
            </a:xfrm>
            <a:prstGeom prst="rect">
              <a:avLst/>
            </a:prstGeom>
          </p:spPr>
        </p:pic>
      </p:grpSp>
      <p:grpSp>
        <p:nvGrpSpPr>
          <p:cNvPr id="100" name="グループ化 1">
            <a:extLst>
              <a:ext uri="{FF2B5EF4-FFF2-40B4-BE49-F238E27FC236}">
                <a16:creationId xmlns:a16="http://schemas.microsoft.com/office/drawing/2014/main" id="{A3C1B583-122D-463B-984C-0CB0E6FC91E2}"/>
              </a:ext>
            </a:extLst>
          </p:cNvPr>
          <p:cNvGrpSpPr/>
          <p:nvPr/>
        </p:nvGrpSpPr>
        <p:grpSpPr>
          <a:xfrm>
            <a:off x="6282239" y="1691154"/>
            <a:ext cx="1890921" cy="2568500"/>
            <a:chOff x="6345925" y="2072608"/>
            <a:chExt cx="2010839" cy="2731390"/>
          </a:xfrm>
        </p:grpSpPr>
        <p:sp>
          <p:nvSpPr>
            <p:cNvPr id="101" name="正方形/長方形 44">
              <a:extLst>
                <a:ext uri="{FF2B5EF4-FFF2-40B4-BE49-F238E27FC236}">
                  <a16:creationId xmlns:a16="http://schemas.microsoft.com/office/drawing/2014/main" id="{588D07C0-A1D3-41B4-95C7-2FA219BDF542}"/>
                </a:ext>
              </a:extLst>
            </p:cNvPr>
            <p:cNvSpPr/>
            <p:nvPr/>
          </p:nvSpPr>
          <p:spPr>
            <a:xfrm flipV="1">
              <a:off x="6414911" y="2371761"/>
              <a:ext cx="1872867" cy="243223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60000"/>
                    <a:lumOff val="40000"/>
                  </a:srgbClr>
                </a:gs>
                <a:gs pos="51000">
                  <a:sysClr val="window" lastClr="FFFFFF"/>
                </a:gs>
                <a:gs pos="15000">
                  <a:srgbClr val="4F81BD">
                    <a:lumMod val="20000"/>
                    <a:lumOff val="8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white"/>
                </a:solidFill>
                <a:ea typeface="ＭＳ Ｐゴシック"/>
                <a:cs typeface="+mn-cs"/>
              </a:endParaRPr>
            </a:p>
          </p:txBody>
        </p:sp>
        <p:pic>
          <p:nvPicPr>
            <p:cNvPr id="102" name="図 46">
              <a:extLst>
                <a:ext uri="{FF2B5EF4-FFF2-40B4-BE49-F238E27FC236}">
                  <a16:creationId xmlns:a16="http://schemas.microsoft.com/office/drawing/2014/main" id="{9B9F3B64-F84E-4F09-ADE7-50DAB0500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269" y="2608894"/>
              <a:ext cx="661305" cy="661305"/>
            </a:xfrm>
            <a:prstGeom prst="rect">
              <a:avLst/>
            </a:prstGeom>
          </p:spPr>
        </p:pic>
        <p:sp>
          <p:nvSpPr>
            <p:cNvPr id="103" name="Text Box 41">
              <a:extLst>
                <a:ext uri="{FF2B5EF4-FFF2-40B4-BE49-F238E27FC236}">
                  <a16:creationId xmlns:a16="http://schemas.microsoft.com/office/drawing/2014/main" id="{50A104C7-7565-472A-991F-F6D3DE17C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5686" y="3582479"/>
              <a:ext cx="1834870" cy="371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ja-JP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9pPr>
            </a:lstStyle>
            <a:p>
              <a:pPr defTabSz="457200" hangingPunct="1">
                <a:lnSpc>
                  <a:spcPts val="2200"/>
                </a:lnSpc>
              </a:pPr>
              <a:r>
                <a:rPr lang="en-US" altLang="zh-TW" sz="1600" b="1"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Meiryo UI" pitchFamily="50" charset="-128"/>
                  <a:cs typeface="Meiryo UI" pitchFamily="50" charset="-128"/>
                </a:rPr>
                <a:t>(</a:t>
              </a:r>
              <a:r>
                <a:rPr lang="en-US" altLang="ja-JP" sz="1600" b="1"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Meiryo UI" pitchFamily="50" charset="-128"/>
                  <a:cs typeface="Meiryo UI" pitchFamily="50" charset="-128"/>
                </a:rPr>
                <a:t>500GB</a:t>
              </a:r>
              <a:r>
                <a:rPr lang="ja-JP" altLang="en-US" sz="1600" b="1"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Meiryo UI" pitchFamily="50" charset="-128"/>
                  <a:cs typeface="Meiryo UI" pitchFamily="50" charset="-128"/>
                </a:rPr>
                <a:t>、</a:t>
              </a:r>
              <a:r>
                <a:rPr lang="en-US" altLang="ja-JP" sz="1600" b="1"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Meiryo UI" pitchFamily="50" charset="-128"/>
                  <a:cs typeface="Meiryo UI" pitchFamily="50" charset="-128"/>
                </a:rPr>
                <a:t>1TB</a:t>
              </a:r>
              <a:r>
                <a:rPr lang="en-US" altLang="zh-TW" sz="1600" b="1"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Meiryo UI" pitchFamily="50" charset="-128"/>
                  <a:cs typeface="Meiryo UI" pitchFamily="50" charset="-128"/>
                </a:rPr>
                <a:t>)</a:t>
              </a:r>
              <a:endParaRPr lang="ja-JP" altLang="en-US" sz="1600" b="1"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+mj-lt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104" name="Picture 51">
              <a:extLst>
                <a:ext uri="{FF2B5EF4-FFF2-40B4-BE49-F238E27FC236}">
                  <a16:creationId xmlns:a16="http://schemas.microsoft.com/office/drawing/2014/main" id="{5740E80B-FCF4-4D05-BF2B-EA5B26DA0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921" y="2700520"/>
              <a:ext cx="626612" cy="476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テキスト ボックス 59">
              <a:extLst>
                <a:ext uri="{FF2B5EF4-FFF2-40B4-BE49-F238E27FC236}">
                  <a16:creationId xmlns:a16="http://schemas.microsoft.com/office/drawing/2014/main" id="{F8A75438-492B-486B-8E70-F077DF45CBC2}"/>
                </a:ext>
              </a:extLst>
            </p:cNvPr>
            <p:cNvSpPr txBox="1"/>
            <p:nvPr/>
          </p:nvSpPr>
          <p:spPr>
            <a:xfrm>
              <a:off x="6678108" y="4393787"/>
              <a:ext cx="1346478" cy="327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b="1" kern="1200" dirty="0">
                  <a:solidFill>
                    <a:prstClr val="black"/>
                  </a:solidFill>
                  <a:effectLst>
                    <a:glow rad="50800">
                      <a:prstClr val="white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50" charset="-128"/>
                </a:rPr>
                <a:t>Archive</a:t>
              </a:r>
              <a:r>
                <a:rPr kumimoji="1" lang="zh-TW" altLang="en-US" b="1" kern="1200" dirty="0">
                  <a:solidFill>
                    <a:prstClr val="black"/>
                  </a:solidFill>
                  <a:effectLst>
                    <a:glow rad="50800">
                      <a:prstClr val="white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50" charset="-128"/>
                </a:rPr>
                <a:t> </a:t>
              </a:r>
              <a:r>
                <a:rPr kumimoji="1" lang="en-US" altLang="zh-TW" b="1" kern="1200" dirty="0">
                  <a:solidFill>
                    <a:prstClr val="black"/>
                  </a:solidFill>
                  <a:effectLst>
                    <a:glow rad="50800">
                      <a:prstClr val="white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50" charset="-128"/>
                </a:rPr>
                <a:t>data</a:t>
              </a:r>
              <a:endParaRPr kumimoji="1" lang="ja-JP" altLang="en-US" b="1" kern="1200" dirty="0">
                <a:solidFill>
                  <a:prstClr val="black"/>
                </a:solidFill>
                <a:effectLst>
                  <a:glow rad="50800">
                    <a:prstClr val="white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50" charset="-128"/>
              </a:endParaRPr>
            </a:p>
          </p:txBody>
        </p:sp>
        <p:sp>
          <p:nvSpPr>
            <p:cNvPr id="106" name="ホームベース 64">
              <a:extLst>
                <a:ext uri="{FF2B5EF4-FFF2-40B4-BE49-F238E27FC236}">
                  <a16:creationId xmlns:a16="http://schemas.microsoft.com/office/drawing/2014/main" id="{111D8948-5616-4387-85EA-20822B9B0278}"/>
                </a:ext>
              </a:extLst>
            </p:cNvPr>
            <p:cNvSpPr/>
            <p:nvPr/>
          </p:nvSpPr>
          <p:spPr>
            <a:xfrm>
              <a:off x="6410136" y="2131383"/>
              <a:ext cx="1882417" cy="395489"/>
            </a:xfrm>
            <a:prstGeom prst="homePlate">
              <a:avLst>
                <a:gd name="adj" fmla="val 1849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algn="ctr" defTabSz="4572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eiryo UI" panose="020B0604030504040204" pitchFamily="50" charset="-128"/>
                </a:rPr>
                <a:t>4</a:t>
              </a:r>
              <a:r>
                <a:rPr lang="en-US" altLang="ja-JP" sz="1600" b="1" baseline="30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eiryo UI" panose="020B0604030504040204" pitchFamily="50" charset="-128"/>
                </a:rPr>
                <a:t>th</a:t>
              </a:r>
              <a:r>
                <a:rPr lang="en-US" altLang="ja-JP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eiryo UI" panose="020B0604030504040204" pitchFamily="50" charset="-128"/>
                </a:rPr>
                <a:t> Gen</a:t>
              </a:r>
              <a:r>
                <a:rPr lang="ja-JP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eiryo UI" panose="020B0604030504040204" pitchFamily="50" charset="-128"/>
                  <a:cs typeface="+mn-cs"/>
                </a:rPr>
                <a:t>：</a:t>
              </a:r>
              <a:r>
                <a:rPr lang="en-US" altLang="ja-JP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eiryo UI" panose="020B0604030504040204" pitchFamily="50" charset="-128"/>
                  <a:cs typeface="+mn-cs"/>
                </a:rPr>
                <a:t>2016</a:t>
              </a:r>
              <a:r>
                <a:rPr lang="ja-JP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Meiryo UI" panose="020B0604030504040204" pitchFamily="50" charset="-128"/>
                  <a:cs typeface="+mn-cs"/>
                </a:rPr>
                <a:t>～</a:t>
              </a:r>
            </a:p>
          </p:txBody>
        </p:sp>
        <p:sp>
          <p:nvSpPr>
            <p:cNvPr id="107" name="Text Box 41">
              <a:extLst>
                <a:ext uri="{FF2B5EF4-FFF2-40B4-BE49-F238E27FC236}">
                  <a16:creationId xmlns:a16="http://schemas.microsoft.com/office/drawing/2014/main" id="{30B14395-0B5B-46B4-BF0E-D8D35F1BB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4307" y="4141251"/>
              <a:ext cx="1130533" cy="32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9pPr>
            </a:lstStyle>
            <a:p>
              <a:pPr defTabSz="457200" hangingPunct="1"/>
              <a:r>
                <a:rPr lang="en-US" altLang="ja-JP" sz="1400" b="1" dirty="0">
                  <a:solidFill>
                    <a:srgbClr val="0070C0"/>
                  </a:solidFill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itchFamily="50" charset="-128"/>
                </a:rPr>
                <a:t>Blue</a:t>
              </a:r>
              <a:r>
                <a:rPr lang="zh-TW" altLang="en-US" sz="1400" b="1" dirty="0">
                  <a:solidFill>
                    <a:srgbClr val="0070C0"/>
                  </a:solidFill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itchFamily="50" charset="-128"/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itchFamily="50" charset="-128"/>
                </a:rPr>
                <a:t>Laser</a:t>
              </a:r>
              <a:endParaRPr lang="ja-JP" altLang="en-US" sz="1400" b="1" dirty="0">
                <a:solidFill>
                  <a:srgbClr val="0070C0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50" charset="-128"/>
              </a:endParaRPr>
            </a:p>
          </p:txBody>
        </p:sp>
        <p:sp>
          <p:nvSpPr>
            <p:cNvPr id="108" name="Text Box 41">
              <a:extLst>
                <a:ext uri="{FF2B5EF4-FFF2-40B4-BE49-F238E27FC236}">
                  <a16:creationId xmlns:a16="http://schemas.microsoft.com/office/drawing/2014/main" id="{F8E24244-8D89-4035-8B4A-4AF1ECB91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3526" y="3317532"/>
              <a:ext cx="1324333" cy="33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>
              <a:defPPr>
                <a:defRPr lang="ja-JP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9pPr>
            </a:lstStyle>
            <a:p>
              <a:pPr defTabSz="457200" hangingPunct="1"/>
              <a:r>
                <a:rPr lang="en-US" altLang="ja-JP" sz="2000" b="1">
                  <a:solidFill>
                    <a:srgbClr val="0070C0"/>
                  </a:solidFill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Meiryo UI" pitchFamily="50" charset="-128"/>
                  <a:cs typeface="Meiryo UI" pitchFamily="50" charset="-128"/>
                </a:rPr>
                <a:t>300GB</a:t>
              </a:r>
              <a:r>
                <a:rPr lang="en-US" altLang="zh-TW" sz="2000" b="1">
                  <a:solidFill>
                    <a:srgbClr val="0070C0"/>
                  </a:solidFill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Meiryo UI" pitchFamily="50" charset="-128"/>
                  <a:cs typeface="Meiryo UI" pitchFamily="50" charset="-128"/>
                </a:rPr>
                <a:t>~</a:t>
              </a:r>
              <a:endParaRPr lang="ja-JP" altLang="en-US" sz="2000">
                <a:solidFill>
                  <a:srgbClr val="0070C0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+mj-lt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09" name="Text Box 41">
              <a:extLst>
                <a:ext uri="{FF2B5EF4-FFF2-40B4-BE49-F238E27FC236}">
                  <a16:creationId xmlns:a16="http://schemas.microsoft.com/office/drawing/2014/main" id="{2EB56D8E-B3B5-45F4-843E-9DBF1E21B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8046" y="3805562"/>
              <a:ext cx="1926609" cy="398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ja-JP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ＭＳ Ｐゴシック" charset="-128"/>
                  <a:ea typeface="ＭＳ Ｐゴシック" charset="-128"/>
                  <a:cs typeface="+mn-cs"/>
                </a:defRPr>
              </a:lvl9pPr>
            </a:lstStyle>
            <a:p>
              <a:pPr defTabSz="457200" hangingPunct="1">
                <a:lnSpc>
                  <a:spcPts val="2200"/>
                </a:lnSpc>
              </a:pPr>
              <a:r>
                <a:rPr lang="en-US" altLang="zh-TW" sz="1200" b="1" dirty="0">
                  <a:solidFill>
                    <a:prstClr val="black"/>
                  </a:solidFill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微軟正黑體" panose="020B0604030504040204" pitchFamily="34" charset="-120"/>
                  <a:cs typeface="Meiryo UI" pitchFamily="50" charset="-128"/>
                </a:rPr>
                <a:t>(</a:t>
              </a:r>
              <a:r>
                <a:rPr lang="en-US" altLang="ja-JP" sz="1200" b="1" dirty="0">
                  <a:solidFill>
                    <a:prstClr val="black"/>
                  </a:solidFill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微軟正黑體" panose="020B0604030504040204" pitchFamily="34" charset="-120"/>
                  <a:cs typeface="Meiryo UI" pitchFamily="50" charset="-128"/>
                </a:rPr>
                <a:t>3 layer double sided </a:t>
              </a:r>
              <a:r>
                <a:rPr lang="en-US" altLang="zh-TW" sz="1200" b="1" dirty="0">
                  <a:solidFill>
                    <a:prstClr val="black"/>
                  </a:solidFill>
                  <a:effectLst>
                    <a:glow rad="50800">
                      <a:prstClr val="white">
                        <a:alpha val="90000"/>
                      </a:prstClr>
                    </a:glow>
                  </a:effectLst>
                  <a:latin typeface="+mj-lt"/>
                  <a:ea typeface="微軟正黑體" panose="020B0604030504040204" pitchFamily="34" charset="-120"/>
                  <a:cs typeface="Meiryo UI" pitchFamily="50" charset="-128"/>
                </a:rPr>
                <a:t>)</a:t>
              </a:r>
              <a:endParaRPr lang="ja-JP" altLang="en-US" sz="2400" b="1" dirty="0">
                <a:solidFill>
                  <a:srgbClr val="0000FF"/>
                </a:solidFill>
                <a:effectLst>
                  <a:glow rad="50800">
                    <a:prstClr val="white">
                      <a:alpha val="90000"/>
                    </a:prstClr>
                  </a:glow>
                </a:effectLst>
                <a:latin typeface="+mj-lt"/>
                <a:ea typeface="微軟正黑體" panose="020B0604030504040204" pitchFamily="34" charset="-120"/>
                <a:cs typeface="Meiryo UI" pitchFamily="50" charset="-128"/>
              </a:endParaRPr>
            </a:p>
          </p:txBody>
        </p:sp>
        <p:sp>
          <p:nvSpPr>
            <p:cNvPr id="110" name="正方形/長方形 413">
              <a:extLst>
                <a:ext uri="{FF2B5EF4-FFF2-40B4-BE49-F238E27FC236}">
                  <a16:creationId xmlns:a16="http://schemas.microsoft.com/office/drawing/2014/main" id="{1D6FE0BD-ADAC-4247-9A1A-13D48B662719}"/>
                </a:ext>
              </a:extLst>
            </p:cNvPr>
            <p:cNvSpPr/>
            <p:nvPr/>
          </p:nvSpPr>
          <p:spPr>
            <a:xfrm>
              <a:off x="6345925" y="2072608"/>
              <a:ext cx="2010839" cy="2731390"/>
            </a:xfrm>
            <a:prstGeom prst="rect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9433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展演劇本 [本頁非直播投影片]">
            <a:extLst>
              <a:ext uri="{FF2B5EF4-FFF2-40B4-BE49-F238E27FC236}">
                <a16:creationId xmlns:a16="http://schemas.microsoft.com/office/drawing/2014/main" id="{87E2FA09-06BB-4C8F-9333-9CF2D3B8B892}"/>
              </a:ext>
            </a:extLst>
          </p:cNvPr>
          <p:cNvSpPr txBox="1">
            <a:spLocks/>
          </p:cNvSpPr>
          <p:nvPr/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/>
            <a:r>
              <a:rPr lang="en-US" altLang="zh-CN" dirty="0">
                <a:latin typeface="+mj-lt"/>
              </a:rPr>
              <a:t>Optical Archive Disc-Physical Strength</a:t>
            </a:r>
            <a:endParaRPr lang="en-US" altLang="zh-TW" sz="2400" dirty="0">
              <a:latin typeface="+mj-lt"/>
            </a:endParaRP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296D9AB6-BB7B-4FDA-A0D5-E7A478315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82" y="1432200"/>
            <a:ext cx="3303917" cy="19177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8C3468DF-ACBA-4F5A-9150-D94C7F6DF52C}"/>
              </a:ext>
            </a:extLst>
          </p:cNvPr>
          <p:cNvSpPr txBox="1"/>
          <p:nvPr/>
        </p:nvSpPr>
        <p:spPr>
          <a:xfrm>
            <a:off x="777693" y="3415905"/>
            <a:ext cx="2288127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No data overwrite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283F8A7B-6CBA-4A8F-97FA-3D4B9EC35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6" r="4426" b="7634"/>
          <a:stretch/>
        </p:blipFill>
        <p:spPr bwMode="auto">
          <a:xfrm>
            <a:off x="5218735" y="1432199"/>
            <a:ext cx="3152888" cy="19177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17A8D342-A4BB-48B0-8A42-64708153C9E4}"/>
              </a:ext>
            </a:extLst>
          </p:cNvPr>
          <p:cNvCxnSpPr/>
          <p:nvPr/>
        </p:nvCxnSpPr>
        <p:spPr>
          <a:xfrm>
            <a:off x="4651051" y="1432199"/>
            <a:ext cx="0" cy="289562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19" name="図 10">
            <a:extLst>
              <a:ext uri="{FF2B5EF4-FFF2-40B4-BE49-F238E27FC236}">
                <a16:creationId xmlns:a16="http://schemas.microsoft.com/office/drawing/2014/main" id="{6A3AA9EF-FB2C-4D0D-B716-67D49F6529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19"/>
          <a:stretch/>
        </p:blipFill>
        <p:spPr>
          <a:xfrm>
            <a:off x="2236199" y="2196591"/>
            <a:ext cx="1848056" cy="1151470"/>
          </a:xfrm>
          <a:prstGeom prst="rect">
            <a:avLst/>
          </a:prstGeom>
          <a:effectLst/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4B73255C-8C85-4358-8BC9-25F6F252B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24" y="3858937"/>
            <a:ext cx="225913" cy="22591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D1F2AD06-0CDD-4438-92F8-3980C3E800D5}"/>
              </a:ext>
            </a:extLst>
          </p:cNvPr>
          <p:cNvSpPr txBox="1"/>
          <p:nvPr/>
        </p:nvSpPr>
        <p:spPr>
          <a:xfrm>
            <a:off x="1179073" y="3827728"/>
            <a:ext cx="1985159" cy="6232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 hangingPunct="1"/>
            <a:r>
              <a:rPr lang="en-US" altLang="zh-TW" sz="1800" b="1" kern="1200" dirty="0">
                <a:latin typeface="+mj-lt"/>
                <a:ea typeface="微軟正黑體" panose="020B0604030504040204" pitchFamily="34" charset="-120"/>
                <a:cs typeface="+mn-cs"/>
              </a:rPr>
              <a:t>no falsification</a:t>
            </a:r>
          </a:p>
          <a:p>
            <a:pPr defTabSz="126206" hangingPunct="1"/>
            <a:r>
              <a:rPr lang="en-US" altLang="zh-TW" sz="1800" b="1" kern="1200" dirty="0">
                <a:latin typeface="+mj-lt"/>
                <a:ea typeface="微軟正黑體" panose="020B0604030504040204" pitchFamily="34" charset="-120"/>
                <a:cs typeface="+mn-cs"/>
              </a:rPr>
              <a:t>human error free</a:t>
            </a:r>
            <a:endParaRPr lang="zh-TW" altLang="en-US" sz="1800" b="1" kern="1200" dirty="0"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9348E305-E685-4E39-A0B0-CC63006C9B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24" y="4187768"/>
            <a:ext cx="225913" cy="225913"/>
          </a:xfrm>
          <a:prstGeom prst="rect">
            <a:avLst/>
          </a:prstGeom>
        </p:spPr>
      </p:pic>
      <p:sp>
        <p:nvSpPr>
          <p:cNvPr id="23" name="TextBox 14">
            <a:extLst>
              <a:ext uri="{FF2B5EF4-FFF2-40B4-BE49-F238E27FC236}">
                <a16:creationId xmlns:a16="http://schemas.microsoft.com/office/drawing/2014/main" id="{17D8496A-02F4-4E41-8D63-899D5F56DA46}"/>
              </a:ext>
            </a:extLst>
          </p:cNvPr>
          <p:cNvSpPr txBox="1"/>
          <p:nvPr/>
        </p:nvSpPr>
        <p:spPr>
          <a:xfrm>
            <a:off x="5210365" y="3415905"/>
            <a:ext cx="2560637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No</a:t>
            </a:r>
            <a:r>
              <a:rPr lang="zh-TW" altLang="en-US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physical</a:t>
            </a:r>
            <a:r>
              <a:rPr lang="zh-TW" altLang="en-US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contact</a:t>
            </a:r>
            <a:endParaRPr lang="en-US" altLang="ja-JP" sz="2000" b="1" kern="1200" dirty="0">
              <a:solidFill>
                <a:srgbClr val="0070C0"/>
              </a:solidFill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3564CD89-A6AD-4D69-8F10-E8CD1829C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96" y="3858937"/>
            <a:ext cx="225913" cy="225913"/>
          </a:xfrm>
          <a:prstGeom prst="rect">
            <a:avLst/>
          </a:prstGeom>
        </p:spPr>
      </p:pic>
      <p:sp>
        <p:nvSpPr>
          <p:cNvPr id="33" name="TextBox 14">
            <a:extLst>
              <a:ext uri="{FF2B5EF4-FFF2-40B4-BE49-F238E27FC236}">
                <a16:creationId xmlns:a16="http://schemas.microsoft.com/office/drawing/2014/main" id="{EC0DE8A4-4F22-4F8C-B4E4-8DF8EF9F511E}"/>
              </a:ext>
            </a:extLst>
          </p:cNvPr>
          <p:cNvSpPr txBox="1"/>
          <p:nvPr/>
        </p:nvSpPr>
        <p:spPr>
          <a:xfrm>
            <a:off x="5611745" y="3827728"/>
            <a:ext cx="2793072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</a:rPr>
              <a:t>no components damage</a:t>
            </a:r>
          </a:p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</a:rPr>
              <a:t>maintenance free</a:t>
            </a: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FAA7E983-C9CE-40AF-956B-E09E1CD32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96" y="4187768"/>
            <a:ext cx="225913" cy="225913"/>
          </a:xfrm>
          <a:prstGeom prst="rect">
            <a:avLst/>
          </a:prstGeom>
        </p:spPr>
      </p:pic>
      <p:sp>
        <p:nvSpPr>
          <p:cNvPr id="35" name="正方形/長方形 26">
            <a:extLst>
              <a:ext uri="{FF2B5EF4-FFF2-40B4-BE49-F238E27FC236}">
                <a16:creationId xmlns:a16="http://schemas.microsoft.com/office/drawing/2014/main" id="{DB35F115-FA3A-420D-A7F9-93E5CC86C1FE}"/>
              </a:ext>
            </a:extLst>
          </p:cNvPr>
          <p:cNvSpPr/>
          <p:nvPr/>
        </p:nvSpPr>
        <p:spPr>
          <a:xfrm>
            <a:off x="777694" y="843147"/>
            <a:ext cx="3764728" cy="474871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7A28114B-C696-4EC5-9D8E-DA77C189AC48}"/>
              </a:ext>
            </a:extLst>
          </p:cNvPr>
          <p:cNvSpPr/>
          <p:nvPr/>
        </p:nvSpPr>
        <p:spPr>
          <a:xfrm>
            <a:off x="777693" y="897701"/>
            <a:ext cx="3764728" cy="37702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 defTabSz="457200" hangingPunct="1"/>
            <a:r>
              <a:rPr lang="en-US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Physically WORM</a:t>
            </a:r>
          </a:p>
        </p:txBody>
      </p:sp>
      <p:sp>
        <p:nvSpPr>
          <p:cNvPr id="38" name="正方形/長方形 26">
            <a:extLst>
              <a:ext uri="{FF2B5EF4-FFF2-40B4-BE49-F238E27FC236}">
                <a16:creationId xmlns:a16="http://schemas.microsoft.com/office/drawing/2014/main" id="{C54BAD63-084E-4EDD-BCAB-F3AFF6DAC43B}"/>
              </a:ext>
            </a:extLst>
          </p:cNvPr>
          <p:cNvSpPr/>
          <p:nvPr/>
        </p:nvSpPr>
        <p:spPr>
          <a:xfrm>
            <a:off x="4866117" y="843147"/>
            <a:ext cx="3764728" cy="474871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42906423-CEAF-43E6-AA6D-D893D2929B83}"/>
              </a:ext>
            </a:extLst>
          </p:cNvPr>
          <p:cNvSpPr/>
          <p:nvPr/>
        </p:nvSpPr>
        <p:spPr>
          <a:xfrm>
            <a:off x="4866116" y="897701"/>
            <a:ext cx="3764728" cy="37702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 defTabSz="457200" hangingPunct="1"/>
            <a:r>
              <a:rPr lang="en-US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Optical Medium</a:t>
            </a:r>
          </a:p>
        </p:txBody>
      </p:sp>
    </p:spTree>
    <p:extLst>
      <p:ext uri="{BB962C8B-B14F-4D97-AF65-F5344CB8AC3E}">
        <p14:creationId xmlns:p14="http://schemas.microsoft.com/office/powerpoint/2010/main" val="17887362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展演劇本 [本頁非直播投影片]">
            <a:extLst>
              <a:ext uri="{FF2B5EF4-FFF2-40B4-BE49-F238E27FC236}">
                <a16:creationId xmlns:a16="http://schemas.microsoft.com/office/drawing/2014/main" id="{6F7907D9-7C70-4DEB-8266-6CBE8C5F35BE}"/>
              </a:ext>
            </a:extLst>
          </p:cNvPr>
          <p:cNvSpPr txBox="1">
            <a:spLocks/>
          </p:cNvSpPr>
          <p:nvPr/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/>
            <a:r>
              <a:rPr lang="en-US" altLang="zh-CN" sz="27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Optical</a:t>
            </a:r>
            <a:r>
              <a:rPr lang="zh-CN" altLang="en-US" sz="27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7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Storage</a:t>
            </a:r>
            <a:r>
              <a:rPr lang="zh-CN" altLang="en-US" sz="27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7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Advantage–</a:t>
            </a:r>
            <a:r>
              <a:rPr lang="en-US" altLang="ja-JP" sz="2700" kern="1200" dirty="0">
                <a:solidFill>
                  <a:schemeClr val="bg1"/>
                </a:solidFill>
                <a:latin typeface="+mj-lt"/>
                <a:ea typeface="ＭＳ Ｐゴシック"/>
              </a:rPr>
              <a:t>Environmental Strength</a:t>
            </a:r>
            <a:endParaRPr lang="en-US" altLang="zh-TW" sz="27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正方形/長方形 12">
            <a:extLst>
              <a:ext uri="{FF2B5EF4-FFF2-40B4-BE49-F238E27FC236}">
                <a16:creationId xmlns:a16="http://schemas.microsoft.com/office/drawing/2014/main" id="{B271FCA5-CB87-48B0-95DA-C2D9E58487C7}"/>
              </a:ext>
            </a:extLst>
          </p:cNvPr>
          <p:cNvSpPr/>
          <p:nvPr/>
        </p:nvSpPr>
        <p:spPr>
          <a:xfrm>
            <a:off x="296583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4DDD278A-4C37-4AFF-9DAE-56956B5C1940}"/>
              </a:ext>
            </a:extLst>
          </p:cNvPr>
          <p:cNvSpPr/>
          <p:nvPr/>
        </p:nvSpPr>
        <p:spPr>
          <a:xfrm>
            <a:off x="296583" y="885287"/>
            <a:ext cx="407293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457200" hangingPunct="1"/>
            <a:r>
              <a:rPr lang="en-US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Thermal Tolerant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E133C260-B04F-456B-8DE4-A6675087A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7" y="1479132"/>
            <a:ext cx="1930486" cy="193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グループ化 31">
            <a:extLst>
              <a:ext uri="{FF2B5EF4-FFF2-40B4-BE49-F238E27FC236}">
                <a16:creationId xmlns:a16="http://schemas.microsoft.com/office/drawing/2014/main" id="{03881929-6D9D-41EC-B516-8A825EA57704}"/>
              </a:ext>
            </a:extLst>
          </p:cNvPr>
          <p:cNvGrpSpPr/>
          <p:nvPr/>
        </p:nvGrpSpPr>
        <p:grpSpPr>
          <a:xfrm>
            <a:off x="2611775" y="1901052"/>
            <a:ext cx="1095250" cy="1398636"/>
            <a:chOff x="2632867" y="1800744"/>
            <a:chExt cx="1227932" cy="1568071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480D76A5-6A7B-46EA-9FF3-6925E5BC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D9006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2867" y="1800744"/>
              <a:ext cx="1227932" cy="1568071"/>
            </a:xfrm>
            <a:prstGeom prst="rect">
              <a:avLst/>
            </a:prstGeom>
          </p:spPr>
        </p:pic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CE126637-D3A2-477F-AB53-BA4BD6E2D8CE}"/>
                </a:ext>
              </a:extLst>
            </p:cNvPr>
            <p:cNvSpPr txBox="1"/>
            <p:nvPr/>
          </p:nvSpPr>
          <p:spPr>
            <a:xfrm>
              <a:off x="2659777" y="2025419"/>
              <a:ext cx="493150" cy="42270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30</a:t>
              </a:r>
            </a:p>
          </p:txBody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2A3B7B52-65CC-4207-A632-57B3C5D47C20}"/>
                </a:ext>
              </a:extLst>
            </p:cNvPr>
            <p:cNvSpPr txBox="1"/>
            <p:nvPr/>
          </p:nvSpPr>
          <p:spPr>
            <a:xfrm>
              <a:off x="2655542" y="2664653"/>
              <a:ext cx="493150" cy="42270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</a:t>
              </a:r>
            </a:p>
          </p:txBody>
        </p:sp>
      </p:grpSp>
      <p:sp>
        <p:nvSpPr>
          <p:cNvPr id="29" name="TextBox 13">
            <a:extLst>
              <a:ext uri="{FF2B5EF4-FFF2-40B4-BE49-F238E27FC236}">
                <a16:creationId xmlns:a16="http://schemas.microsoft.com/office/drawing/2014/main" id="{BA3E7CD9-A9EF-494F-A985-65E30D750ABE}"/>
              </a:ext>
            </a:extLst>
          </p:cNvPr>
          <p:cNvSpPr txBox="1"/>
          <p:nvPr/>
        </p:nvSpPr>
        <p:spPr>
          <a:xfrm>
            <a:off x="2384704" y="1467921"/>
            <a:ext cx="1616405" cy="4539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 hangingPunct="1"/>
            <a:r>
              <a:rPr lang="en-US" sz="2500" b="1" i="1" kern="1200">
                <a:solidFill>
                  <a:schemeClr val="accent6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+mn-cs"/>
              </a:rPr>
              <a:t>100 Years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7388CE5-E2CF-4587-AA1B-3C8893BE3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8"/>
          <a:stretch/>
        </p:blipFill>
        <p:spPr bwMode="auto">
          <a:xfrm>
            <a:off x="7031676" y="1564098"/>
            <a:ext cx="1688988" cy="12469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>
            <a:extLst>
              <a:ext uri="{FF2B5EF4-FFF2-40B4-BE49-F238E27FC236}">
                <a16:creationId xmlns:a16="http://schemas.microsoft.com/office/drawing/2014/main" id="{AB35B4FB-2A85-4311-8229-5813F9239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373" y="1564098"/>
            <a:ext cx="1780748" cy="12469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2" name="TextBox 16">
            <a:extLst>
              <a:ext uri="{FF2B5EF4-FFF2-40B4-BE49-F238E27FC236}">
                <a16:creationId xmlns:a16="http://schemas.microsoft.com/office/drawing/2014/main" id="{6A1C17C3-A023-4313-A9B1-43683577F067}"/>
              </a:ext>
            </a:extLst>
          </p:cNvPr>
          <p:cNvSpPr txBox="1"/>
          <p:nvPr/>
        </p:nvSpPr>
        <p:spPr>
          <a:xfrm>
            <a:off x="5095757" y="2871240"/>
            <a:ext cx="1583574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 algn="ctr" hangingPunct="1">
              <a:defRPr/>
            </a:pPr>
            <a:r>
              <a:rPr lang="en-US" altLang="zh-TW" sz="1600" b="1" kern="1200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cs typeface="+mn-cs"/>
              </a:rPr>
              <a:t>Tsunami, flood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F3186E9D-72AB-402E-94E7-5CE618AABF0E}"/>
              </a:ext>
            </a:extLst>
          </p:cNvPr>
          <p:cNvSpPr txBox="1"/>
          <p:nvPr/>
        </p:nvSpPr>
        <p:spPr>
          <a:xfrm>
            <a:off x="6990992" y="2875514"/>
            <a:ext cx="1770356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hangingPunct="1">
              <a:defRPr/>
            </a:pPr>
            <a:r>
              <a:rPr lang="en-US" altLang="zh-TW" sz="1600" b="1" kern="1200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cs typeface="+mn-cs"/>
              </a:rPr>
              <a:t>electromagnetic </a:t>
            </a:r>
          </a:p>
          <a:p>
            <a:pPr algn="ctr" hangingPunct="1">
              <a:defRPr/>
            </a:pPr>
            <a:r>
              <a:rPr lang="en-US" altLang="zh-TW" sz="1600" b="1" kern="1200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cs typeface="+mn-cs"/>
              </a:rPr>
              <a:t>wave</a:t>
            </a:r>
          </a:p>
        </p:txBody>
      </p:sp>
      <p:cxnSp>
        <p:nvCxnSpPr>
          <p:cNvPr id="35" name="Straight Connector 4">
            <a:extLst>
              <a:ext uri="{FF2B5EF4-FFF2-40B4-BE49-F238E27FC236}">
                <a16:creationId xmlns:a16="http://schemas.microsoft.com/office/drawing/2014/main" id="{7C19271B-981F-4A21-80D0-C85D140F911D}"/>
              </a:ext>
            </a:extLst>
          </p:cNvPr>
          <p:cNvCxnSpPr/>
          <p:nvPr/>
        </p:nvCxnSpPr>
        <p:spPr>
          <a:xfrm>
            <a:off x="4572248" y="973757"/>
            <a:ext cx="0" cy="349451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3" name="正方形/長方形 30">
            <a:extLst>
              <a:ext uri="{FF2B5EF4-FFF2-40B4-BE49-F238E27FC236}">
                <a16:creationId xmlns:a16="http://schemas.microsoft.com/office/drawing/2014/main" id="{1CD8A331-6817-4531-AB2F-DD0C9B7ACE72}"/>
              </a:ext>
            </a:extLst>
          </p:cNvPr>
          <p:cNvSpPr/>
          <p:nvPr/>
        </p:nvSpPr>
        <p:spPr>
          <a:xfrm>
            <a:off x="4762021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正方形/長方形 12">
            <a:extLst>
              <a:ext uri="{FF2B5EF4-FFF2-40B4-BE49-F238E27FC236}">
                <a16:creationId xmlns:a16="http://schemas.microsoft.com/office/drawing/2014/main" id="{1BBD6113-EAB2-4D5A-A6BF-F72D61F32259}"/>
              </a:ext>
            </a:extLst>
          </p:cNvPr>
          <p:cNvSpPr/>
          <p:nvPr/>
        </p:nvSpPr>
        <p:spPr>
          <a:xfrm>
            <a:off x="4762021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F21572B5-253E-4E4F-98D0-D8D5A2A3475E}"/>
              </a:ext>
            </a:extLst>
          </p:cNvPr>
          <p:cNvSpPr/>
          <p:nvPr/>
        </p:nvSpPr>
        <p:spPr>
          <a:xfrm>
            <a:off x="4762021" y="885287"/>
            <a:ext cx="407293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 defTabSz="457200" hangingPunct="1">
              <a:defRPr/>
            </a:pPr>
            <a:r>
              <a:rPr lang="en-US" altLang="zh-TW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Disaster Recovery</a:t>
            </a: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13BE9BC1-59C5-4B01-9B30-481FA333F0A3}"/>
              </a:ext>
            </a:extLst>
          </p:cNvPr>
          <p:cNvSpPr txBox="1"/>
          <p:nvPr/>
        </p:nvSpPr>
        <p:spPr>
          <a:xfrm>
            <a:off x="777693" y="3415905"/>
            <a:ext cx="2831544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No media degradation</a:t>
            </a:r>
          </a:p>
        </p:txBody>
      </p:sp>
      <p:pic>
        <p:nvPicPr>
          <p:cNvPr id="47" name="Picture 11">
            <a:extLst>
              <a:ext uri="{FF2B5EF4-FFF2-40B4-BE49-F238E27FC236}">
                <a16:creationId xmlns:a16="http://schemas.microsoft.com/office/drawing/2014/main" id="{3618DE5F-C244-4CFD-A300-3345CE7403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24" y="3858937"/>
            <a:ext cx="225913" cy="225913"/>
          </a:xfrm>
          <a:prstGeom prst="rect">
            <a:avLst/>
          </a:prstGeom>
        </p:spPr>
      </p:pic>
      <p:sp>
        <p:nvSpPr>
          <p:cNvPr id="48" name="TextBox 14">
            <a:extLst>
              <a:ext uri="{FF2B5EF4-FFF2-40B4-BE49-F238E27FC236}">
                <a16:creationId xmlns:a16="http://schemas.microsoft.com/office/drawing/2014/main" id="{E422F119-8F0E-4B95-BBB7-CFD95400A7AE}"/>
              </a:ext>
            </a:extLst>
          </p:cNvPr>
          <p:cNvSpPr txBox="1"/>
          <p:nvPr/>
        </p:nvSpPr>
        <p:spPr>
          <a:xfrm>
            <a:off x="1179073" y="3827728"/>
            <a:ext cx="2498120" cy="6232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100 years longevity </a:t>
            </a:r>
          </a:p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data center anywhere</a:t>
            </a:r>
            <a:endParaRPr lang="zh-TW" altLang="en-US" sz="1800" b="1" kern="1200" dirty="0"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9" name="Picture 11">
            <a:extLst>
              <a:ext uri="{FF2B5EF4-FFF2-40B4-BE49-F238E27FC236}">
                <a16:creationId xmlns:a16="http://schemas.microsoft.com/office/drawing/2014/main" id="{AC294655-E958-437E-A50A-DD363A7AFC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24" y="4187768"/>
            <a:ext cx="225913" cy="225913"/>
          </a:xfrm>
          <a:prstGeom prst="rect">
            <a:avLst/>
          </a:prstGeom>
        </p:spPr>
      </p:pic>
      <p:sp>
        <p:nvSpPr>
          <p:cNvPr id="50" name="TextBox 14">
            <a:extLst>
              <a:ext uri="{FF2B5EF4-FFF2-40B4-BE49-F238E27FC236}">
                <a16:creationId xmlns:a16="http://schemas.microsoft.com/office/drawing/2014/main" id="{367A93D5-1CB7-4DC1-8BDE-CEB3108FE83A}"/>
              </a:ext>
            </a:extLst>
          </p:cNvPr>
          <p:cNvSpPr txBox="1"/>
          <p:nvPr/>
        </p:nvSpPr>
        <p:spPr>
          <a:xfrm>
            <a:off x="5210365" y="3415905"/>
            <a:ext cx="211981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68275" hangingPunct="1"/>
            <a:r>
              <a:rPr lang="en-US" altLang="ja-JP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No data damage</a:t>
            </a:r>
          </a:p>
        </p:txBody>
      </p:sp>
      <p:pic>
        <p:nvPicPr>
          <p:cNvPr id="51" name="Picture 11">
            <a:extLst>
              <a:ext uri="{FF2B5EF4-FFF2-40B4-BE49-F238E27FC236}">
                <a16:creationId xmlns:a16="http://schemas.microsoft.com/office/drawing/2014/main" id="{5B80C644-0547-4E0C-A28D-A8EEE8D66F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96" y="3858937"/>
            <a:ext cx="225913" cy="225913"/>
          </a:xfrm>
          <a:prstGeom prst="rect">
            <a:avLst/>
          </a:prstGeom>
        </p:spPr>
      </p:pic>
      <p:sp>
        <p:nvSpPr>
          <p:cNvPr id="52" name="TextBox 14">
            <a:extLst>
              <a:ext uri="{FF2B5EF4-FFF2-40B4-BE49-F238E27FC236}">
                <a16:creationId xmlns:a16="http://schemas.microsoft.com/office/drawing/2014/main" id="{110E85BA-0834-48F5-B01C-42020FD19473}"/>
              </a:ext>
            </a:extLst>
          </p:cNvPr>
          <p:cNvSpPr txBox="1"/>
          <p:nvPr/>
        </p:nvSpPr>
        <p:spPr>
          <a:xfrm>
            <a:off x="5611745" y="3827728"/>
            <a:ext cx="236988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business continuity </a:t>
            </a:r>
          </a:p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restoration free</a:t>
            </a:r>
            <a:endParaRPr lang="en-US" altLang="ja-JP" sz="1800" b="1" kern="1200" dirty="0"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DCFF08EE-79FE-4996-B699-5F34F8F41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96" y="4187768"/>
            <a:ext cx="225913" cy="2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4352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展演劇本 [本頁非直播投影片]">
            <a:extLst>
              <a:ext uri="{FF2B5EF4-FFF2-40B4-BE49-F238E27FC236}">
                <a16:creationId xmlns:a16="http://schemas.microsoft.com/office/drawing/2014/main" id="{6D3D13CD-625F-44BC-9904-702EDA057F42}"/>
              </a:ext>
            </a:extLst>
          </p:cNvPr>
          <p:cNvSpPr txBox="1">
            <a:spLocks/>
          </p:cNvSpPr>
          <p:nvPr/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Optical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Storage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Advantage-</a:t>
            </a:r>
            <a:r>
              <a:rPr lang="en-US" altLang="zh-TW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Low Cost (TCO)</a:t>
            </a:r>
          </a:p>
        </p:txBody>
      </p:sp>
      <p:pic>
        <p:nvPicPr>
          <p:cNvPr id="20" name="Picture 27">
            <a:extLst>
              <a:ext uri="{FF2B5EF4-FFF2-40B4-BE49-F238E27FC236}">
                <a16:creationId xmlns:a16="http://schemas.microsoft.com/office/drawing/2014/main" id="{E586E0F7-D680-4D2A-99AE-9FF209B3A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577" y="1381048"/>
            <a:ext cx="2548137" cy="210426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</p:pic>
      <p:grpSp>
        <p:nvGrpSpPr>
          <p:cNvPr id="21" name="グループ化 4">
            <a:extLst>
              <a:ext uri="{FF2B5EF4-FFF2-40B4-BE49-F238E27FC236}">
                <a16:creationId xmlns:a16="http://schemas.microsoft.com/office/drawing/2014/main" id="{0815CB57-1C3E-49E4-8D6F-D95384ECEFD8}"/>
              </a:ext>
            </a:extLst>
          </p:cNvPr>
          <p:cNvGrpSpPr>
            <a:grpSpLocks noChangeAspect="1"/>
          </p:cNvGrpSpPr>
          <p:nvPr/>
        </p:nvGrpSpPr>
        <p:grpSpPr>
          <a:xfrm>
            <a:off x="516744" y="1566444"/>
            <a:ext cx="3581201" cy="1922832"/>
            <a:chOff x="442357" y="1447966"/>
            <a:chExt cx="3913982" cy="2011225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8A12B1BE-6A30-4EFE-9257-297179AF2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35" y="1447966"/>
              <a:ext cx="3537251" cy="201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正方形/長方形 1">
              <a:extLst>
                <a:ext uri="{FF2B5EF4-FFF2-40B4-BE49-F238E27FC236}">
                  <a16:creationId xmlns:a16="http://schemas.microsoft.com/office/drawing/2014/main" id="{BB607BCB-2890-44BD-8557-25C2E1013FF6}"/>
                </a:ext>
              </a:extLst>
            </p:cNvPr>
            <p:cNvSpPr/>
            <p:nvPr/>
          </p:nvSpPr>
          <p:spPr>
            <a:xfrm>
              <a:off x="442357" y="2708502"/>
              <a:ext cx="3913982" cy="731439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0A54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正方形/長方形 2">
            <a:extLst>
              <a:ext uri="{FF2B5EF4-FFF2-40B4-BE49-F238E27FC236}">
                <a16:creationId xmlns:a16="http://schemas.microsoft.com/office/drawing/2014/main" id="{0BB15988-D15D-4F66-9A6F-06B0E9CBA4EF}"/>
              </a:ext>
            </a:extLst>
          </p:cNvPr>
          <p:cNvSpPr/>
          <p:nvPr/>
        </p:nvSpPr>
        <p:spPr>
          <a:xfrm>
            <a:off x="430500" y="1421188"/>
            <a:ext cx="3826041" cy="257369"/>
          </a:xfrm>
          <a:prstGeom prst="rect">
            <a:avLst/>
          </a:prstGeom>
          <a:solidFill>
            <a:srgbClr val="14A6DB">
              <a:lumMod val="20000"/>
              <a:lumOff val="80000"/>
            </a:srgbClr>
          </a:solidFill>
        </p:spPr>
        <p:txBody>
          <a:bodyPr wrap="square" tIns="36000" bIns="36000" anchor="ctr" anchorCtr="0">
            <a:spAutoFit/>
          </a:bodyPr>
          <a:lstStyle/>
          <a:p>
            <a:pPr algn="ctr" defTabSz="457200" hangingPunct="1"/>
            <a:r>
              <a:rPr lang="en-US" altLang="ja-JP" sz="1200" b="1" kern="1200" dirty="0">
                <a:solidFill>
                  <a:srgbClr val="0070C0"/>
                </a:solidFill>
                <a:latin typeface="Arial"/>
                <a:ea typeface="ＭＳ Ｐゴシック"/>
                <a:sym typeface="Wingdings" panose="05000000000000000000" pitchFamily="2" charset="2"/>
              </a:rPr>
              <a:t>Data Migration</a:t>
            </a:r>
            <a:endParaRPr lang="en-US" altLang="zh-TW" sz="1200" b="1" kern="12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5" name="テキスト ボックス 13">
            <a:extLst>
              <a:ext uri="{FF2B5EF4-FFF2-40B4-BE49-F238E27FC236}">
                <a16:creationId xmlns:a16="http://schemas.microsoft.com/office/drawing/2014/main" id="{B049D900-7B51-4725-9BBD-DDD30B7C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10" y="2812030"/>
            <a:ext cx="540000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0" rIns="0" anchor="ctr" anchorCtr="0">
            <a:spAutoFit/>
          </a:bodyPr>
          <a:lstStyle>
            <a:lvl1pPr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穝灿砰"/>
                <a:ea typeface="微软雅黑" panose="020B0503020204020204" pitchFamily="34" charset="-122"/>
                <a:cs typeface="Arial" panose="020B0604020202020204" pitchFamily="34" charset="0"/>
              </a:rPr>
              <a:t>Optical Storage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B7DEA418-E2CB-43B9-A240-51B25B1B45CA}"/>
              </a:ext>
            </a:extLst>
          </p:cNvPr>
          <p:cNvSpPr txBox="1"/>
          <p:nvPr/>
        </p:nvSpPr>
        <p:spPr>
          <a:xfrm>
            <a:off x="804833" y="3517828"/>
            <a:ext cx="313130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68275" hangingPunct="1"/>
            <a:r>
              <a:rPr lang="en-US" altLang="ja-JP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No media obsolescence </a:t>
            </a: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EBA2E85A-8857-4CF1-A3DB-27A4BFE8E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64" y="3941810"/>
            <a:ext cx="225913" cy="225913"/>
          </a:xfrm>
          <a:prstGeom prst="rect">
            <a:avLst/>
          </a:prstGeom>
        </p:spPr>
      </p:pic>
      <p:sp>
        <p:nvSpPr>
          <p:cNvPr id="28" name="TextBox 14">
            <a:extLst>
              <a:ext uri="{FF2B5EF4-FFF2-40B4-BE49-F238E27FC236}">
                <a16:creationId xmlns:a16="http://schemas.microsoft.com/office/drawing/2014/main" id="{A405A2F5-559A-4584-B743-0461CF86623E}"/>
              </a:ext>
            </a:extLst>
          </p:cNvPr>
          <p:cNvSpPr txBox="1"/>
          <p:nvPr/>
        </p:nvSpPr>
        <p:spPr>
          <a:xfrm>
            <a:off x="1116762" y="3891551"/>
            <a:ext cx="236988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one time investment</a:t>
            </a:r>
          </a:p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migration free</a:t>
            </a:r>
            <a:endParaRPr lang="en-US" altLang="ja-JP" sz="1800" b="1" kern="1200" dirty="0"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6" name="Picture 11">
            <a:extLst>
              <a:ext uri="{FF2B5EF4-FFF2-40B4-BE49-F238E27FC236}">
                <a16:creationId xmlns:a16="http://schemas.microsoft.com/office/drawing/2014/main" id="{A55E0184-81CF-4308-96CE-F48F82010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64" y="4251591"/>
            <a:ext cx="225913" cy="225913"/>
          </a:xfrm>
          <a:prstGeom prst="rect">
            <a:avLst/>
          </a:prstGeom>
        </p:spPr>
      </p:pic>
      <p:sp>
        <p:nvSpPr>
          <p:cNvPr id="37" name="TextBox 14">
            <a:extLst>
              <a:ext uri="{FF2B5EF4-FFF2-40B4-BE49-F238E27FC236}">
                <a16:creationId xmlns:a16="http://schemas.microsoft.com/office/drawing/2014/main" id="{95B0BB55-DE46-4733-B05B-F2D2F5ED243A}"/>
              </a:ext>
            </a:extLst>
          </p:cNvPr>
          <p:cNvSpPr txBox="1"/>
          <p:nvPr/>
        </p:nvSpPr>
        <p:spPr>
          <a:xfrm>
            <a:off x="4895873" y="3517828"/>
            <a:ext cx="2246449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68275" hangingPunct="1"/>
            <a:r>
              <a:rPr lang="en-US" altLang="ja-JP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No power wasted</a:t>
            </a:r>
          </a:p>
        </p:txBody>
      </p:sp>
      <p:pic>
        <p:nvPicPr>
          <p:cNvPr id="38" name="Picture 11">
            <a:extLst>
              <a:ext uri="{FF2B5EF4-FFF2-40B4-BE49-F238E27FC236}">
                <a16:creationId xmlns:a16="http://schemas.microsoft.com/office/drawing/2014/main" id="{960292D7-3903-4819-9413-1D3856D96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104" y="3922760"/>
            <a:ext cx="225913" cy="225913"/>
          </a:xfrm>
          <a:prstGeom prst="rect">
            <a:avLst/>
          </a:prstGeom>
        </p:spPr>
      </p:pic>
      <p:sp>
        <p:nvSpPr>
          <p:cNvPr id="39" name="TextBox 14">
            <a:extLst>
              <a:ext uri="{FF2B5EF4-FFF2-40B4-BE49-F238E27FC236}">
                <a16:creationId xmlns:a16="http://schemas.microsoft.com/office/drawing/2014/main" id="{A053D135-6F29-4D82-82A6-369887B35D8A}"/>
              </a:ext>
            </a:extLst>
          </p:cNvPr>
          <p:cNvSpPr txBox="1"/>
          <p:nvPr/>
        </p:nvSpPr>
        <p:spPr>
          <a:xfrm>
            <a:off x="5207802" y="3891551"/>
            <a:ext cx="245964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reduced cooling cost</a:t>
            </a:r>
          </a:p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standby power free</a:t>
            </a:r>
            <a:endParaRPr lang="en-US" altLang="ja-JP" sz="1800" b="1" kern="1200" dirty="0"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0" name="Picture 11">
            <a:extLst>
              <a:ext uri="{FF2B5EF4-FFF2-40B4-BE49-F238E27FC236}">
                <a16:creationId xmlns:a16="http://schemas.microsoft.com/office/drawing/2014/main" id="{996381C8-442A-47AD-95AC-81DE7348E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104" y="4251591"/>
            <a:ext cx="225913" cy="225913"/>
          </a:xfrm>
          <a:prstGeom prst="rect">
            <a:avLst/>
          </a:prstGeom>
        </p:spPr>
      </p:pic>
      <p:cxnSp>
        <p:nvCxnSpPr>
          <p:cNvPr id="42" name="Straight Connector 4">
            <a:extLst>
              <a:ext uri="{FF2B5EF4-FFF2-40B4-BE49-F238E27FC236}">
                <a16:creationId xmlns:a16="http://schemas.microsoft.com/office/drawing/2014/main" id="{EADF5A61-C3F3-45DF-AAD3-55DB7283BEA1}"/>
              </a:ext>
            </a:extLst>
          </p:cNvPr>
          <p:cNvCxnSpPr/>
          <p:nvPr/>
        </p:nvCxnSpPr>
        <p:spPr>
          <a:xfrm>
            <a:off x="4581379" y="867619"/>
            <a:ext cx="0" cy="34048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3" name="正方形/長方形 12">
            <a:extLst>
              <a:ext uri="{FF2B5EF4-FFF2-40B4-BE49-F238E27FC236}">
                <a16:creationId xmlns:a16="http://schemas.microsoft.com/office/drawing/2014/main" id="{035D4C75-E210-469E-ADE3-B018D53957DA}"/>
              </a:ext>
            </a:extLst>
          </p:cNvPr>
          <p:cNvSpPr/>
          <p:nvPr/>
        </p:nvSpPr>
        <p:spPr>
          <a:xfrm>
            <a:off x="296583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E9B63E27-4A94-491F-A081-32545AE940BC}"/>
              </a:ext>
            </a:extLst>
          </p:cNvPr>
          <p:cNvSpPr/>
          <p:nvPr/>
        </p:nvSpPr>
        <p:spPr>
          <a:xfrm>
            <a:off x="296583" y="885287"/>
            <a:ext cx="407293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 defTabSz="457200" hangingPunct="1">
              <a:defRPr/>
            </a:pPr>
            <a:r>
              <a:rPr lang="en-US" altLang="zh-TW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CAPEX</a:t>
            </a:r>
          </a:p>
        </p:txBody>
      </p:sp>
      <p:sp>
        <p:nvSpPr>
          <p:cNvPr id="45" name="正方形/長方形 30">
            <a:extLst>
              <a:ext uri="{FF2B5EF4-FFF2-40B4-BE49-F238E27FC236}">
                <a16:creationId xmlns:a16="http://schemas.microsoft.com/office/drawing/2014/main" id="{CB3DEC42-94A7-4D2C-A89A-0482C7B6029A}"/>
              </a:ext>
            </a:extLst>
          </p:cNvPr>
          <p:cNvSpPr/>
          <p:nvPr/>
        </p:nvSpPr>
        <p:spPr>
          <a:xfrm>
            <a:off x="4762021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正方形/長方形 12">
            <a:extLst>
              <a:ext uri="{FF2B5EF4-FFF2-40B4-BE49-F238E27FC236}">
                <a16:creationId xmlns:a16="http://schemas.microsoft.com/office/drawing/2014/main" id="{D36434DD-664F-4113-984F-FBF332F35BE3}"/>
              </a:ext>
            </a:extLst>
          </p:cNvPr>
          <p:cNvSpPr/>
          <p:nvPr/>
        </p:nvSpPr>
        <p:spPr>
          <a:xfrm>
            <a:off x="4762021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774D2574-1FCF-4517-95D2-21C5C4797579}"/>
              </a:ext>
            </a:extLst>
          </p:cNvPr>
          <p:cNvSpPr/>
          <p:nvPr/>
        </p:nvSpPr>
        <p:spPr>
          <a:xfrm>
            <a:off x="4762021" y="885287"/>
            <a:ext cx="407293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457200" hangingPunct="1"/>
            <a:r>
              <a:rPr lang="en-US" altLang="zh-TW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OPEX</a:t>
            </a:r>
          </a:p>
        </p:txBody>
      </p:sp>
    </p:spTree>
    <p:extLst>
      <p:ext uri="{BB962C8B-B14F-4D97-AF65-F5344CB8AC3E}">
        <p14:creationId xmlns:p14="http://schemas.microsoft.com/office/powerpoint/2010/main" val="370318014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展演劇本 [本頁非直播投影片]">
            <a:extLst>
              <a:ext uri="{FF2B5EF4-FFF2-40B4-BE49-F238E27FC236}">
                <a16:creationId xmlns:a16="http://schemas.microsoft.com/office/drawing/2014/main" id="{59BDA2EA-6AA6-425F-994C-76E2E3815236}"/>
              </a:ext>
            </a:extLst>
          </p:cNvPr>
          <p:cNvSpPr txBox="1">
            <a:spLocks/>
          </p:cNvSpPr>
          <p:nvPr/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/>
            <a:r>
              <a:rPr lang="en-US" altLang="zh-CN" sz="29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Optical</a:t>
            </a:r>
            <a:r>
              <a:rPr lang="zh-CN" altLang="en-US" sz="29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9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Storage</a:t>
            </a:r>
            <a:r>
              <a:rPr lang="zh-CN" altLang="en-US" sz="29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9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Advantage-</a:t>
            </a:r>
            <a:r>
              <a:rPr lang="en-US" altLang="zh-TW" sz="2900" kern="1200" dirty="0">
                <a:solidFill>
                  <a:schemeClr val="bg1"/>
                </a:solidFill>
                <a:latin typeface="+mj-lt"/>
              </a:rPr>
              <a:t>Sustainable Solution</a:t>
            </a:r>
          </a:p>
        </p:txBody>
      </p:sp>
      <p:cxnSp>
        <p:nvCxnSpPr>
          <p:cNvPr id="46" name="Straight Connector 4">
            <a:extLst>
              <a:ext uri="{FF2B5EF4-FFF2-40B4-BE49-F238E27FC236}">
                <a16:creationId xmlns:a16="http://schemas.microsoft.com/office/drawing/2014/main" id="{CA9A1554-0C09-48AC-A00E-AAC47363EA2A}"/>
              </a:ext>
            </a:extLst>
          </p:cNvPr>
          <p:cNvCxnSpPr/>
          <p:nvPr/>
        </p:nvCxnSpPr>
        <p:spPr>
          <a:xfrm>
            <a:off x="4581379" y="867619"/>
            <a:ext cx="0" cy="34048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7" name="正方形/長方形 12">
            <a:extLst>
              <a:ext uri="{FF2B5EF4-FFF2-40B4-BE49-F238E27FC236}">
                <a16:creationId xmlns:a16="http://schemas.microsoft.com/office/drawing/2014/main" id="{C092AA6C-059F-4238-98D6-03CF07D21EB6}"/>
              </a:ext>
            </a:extLst>
          </p:cNvPr>
          <p:cNvSpPr/>
          <p:nvPr/>
        </p:nvSpPr>
        <p:spPr>
          <a:xfrm>
            <a:off x="296583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E2C1479A-5A8A-4B81-BB81-F5F8F057B035}"/>
              </a:ext>
            </a:extLst>
          </p:cNvPr>
          <p:cNvSpPr/>
          <p:nvPr/>
        </p:nvSpPr>
        <p:spPr>
          <a:xfrm>
            <a:off x="296583" y="885287"/>
            <a:ext cx="407293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 defTabSz="457200" hangingPunct="1">
              <a:defRPr/>
            </a:pPr>
            <a:r>
              <a:rPr lang="en-US" altLang="zh-TW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Advancing Roadmap</a:t>
            </a:r>
          </a:p>
        </p:txBody>
      </p:sp>
      <p:sp>
        <p:nvSpPr>
          <p:cNvPr id="49" name="正方形/長方形 30">
            <a:extLst>
              <a:ext uri="{FF2B5EF4-FFF2-40B4-BE49-F238E27FC236}">
                <a16:creationId xmlns:a16="http://schemas.microsoft.com/office/drawing/2014/main" id="{6A60C67E-2C90-407F-A88D-4D61373304BB}"/>
              </a:ext>
            </a:extLst>
          </p:cNvPr>
          <p:cNvSpPr/>
          <p:nvPr/>
        </p:nvSpPr>
        <p:spPr>
          <a:xfrm>
            <a:off x="4762021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正方形/長方形 12">
            <a:extLst>
              <a:ext uri="{FF2B5EF4-FFF2-40B4-BE49-F238E27FC236}">
                <a16:creationId xmlns:a16="http://schemas.microsoft.com/office/drawing/2014/main" id="{AEBFF029-1E48-4E56-AF99-C6A78291EB5F}"/>
              </a:ext>
            </a:extLst>
          </p:cNvPr>
          <p:cNvSpPr/>
          <p:nvPr/>
        </p:nvSpPr>
        <p:spPr>
          <a:xfrm>
            <a:off x="4762021" y="843147"/>
            <a:ext cx="4072934" cy="45405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  <a:shade val="30000"/>
                  <a:satMod val="115000"/>
                </a:sysClr>
              </a:gs>
              <a:gs pos="50000">
                <a:sysClr val="window" lastClr="FFFFFF">
                  <a:lumMod val="50000"/>
                  <a:shade val="67500"/>
                  <a:satMod val="115000"/>
                </a:sysClr>
              </a:gs>
              <a:gs pos="100000">
                <a:sysClr val="window" lastClr="FFFFFF">
                  <a:lumMod val="50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8F647061-3BD8-4FBF-87D5-59DA60D19B0A}"/>
              </a:ext>
            </a:extLst>
          </p:cNvPr>
          <p:cNvSpPr/>
          <p:nvPr/>
        </p:nvSpPr>
        <p:spPr>
          <a:xfrm>
            <a:off x="4762021" y="885287"/>
            <a:ext cx="407293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457200" hangingPunct="1">
              <a:defRPr/>
            </a:pPr>
            <a:r>
              <a:rPr lang="en-US" altLang="zh-TW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Bit Cost Reduction</a:t>
            </a:r>
          </a:p>
        </p:txBody>
      </p:sp>
      <p:sp>
        <p:nvSpPr>
          <p:cNvPr id="52" name="台形 75">
            <a:extLst>
              <a:ext uri="{FF2B5EF4-FFF2-40B4-BE49-F238E27FC236}">
                <a16:creationId xmlns:a16="http://schemas.microsoft.com/office/drawing/2014/main" id="{BA7851C4-0F78-44BB-B2DE-7B5B059C45A8}"/>
              </a:ext>
            </a:extLst>
          </p:cNvPr>
          <p:cNvSpPr/>
          <p:nvPr/>
        </p:nvSpPr>
        <p:spPr>
          <a:xfrm>
            <a:off x="4873388" y="2985463"/>
            <a:ext cx="3771547" cy="187143"/>
          </a:xfrm>
          <a:prstGeom prst="trapezoid">
            <a:avLst/>
          </a:prstGeom>
          <a:gradFill rotWithShape="1">
            <a:gsLst>
              <a:gs pos="0">
                <a:sysClr val="window" lastClr="FFFFFF">
                  <a:lumMod val="65000"/>
                </a:sysClr>
              </a:gs>
              <a:gs pos="99000">
                <a:sysClr val="window" lastClr="FFFFFF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台形 1">
            <a:extLst>
              <a:ext uri="{FF2B5EF4-FFF2-40B4-BE49-F238E27FC236}">
                <a16:creationId xmlns:a16="http://schemas.microsoft.com/office/drawing/2014/main" id="{740C0E85-44FF-4C19-8A86-3290724D2E30}"/>
              </a:ext>
            </a:extLst>
          </p:cNvPr>
          <p:cNvSpPr/>
          <p:nvPr/>
        </p:nvSpPr>
        <p:spPr>
          <a:xfrm>
            <a:off x="348838" y="2985463"/>
            <a:ext cx="3771547" cy="187143"/>
          </a:xfrm>
          <a:prstGeom prst="trapezoid">
            <a:avLst/>
          </a:prstGeom>
          <a:gradFill rotWithShape="1">
            <a:gsLst>
              <a:gs pos="0">
                <a:sysClr val="window" lastClr="FFFFFF">
                  <a:lumMod val="65000"/>
                </a:sysClr>
              </a:gs>
              <a:gs pos="99000">
                <a:sysClr val="window" lastClr="FFFFFF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4" name="Picture 62">
            <a:extLst>
              <a:ext uri="{FF2B5EF4-FFF2-40B4-BE49-F238E27FC236}">
                <a16:creationId xmlns:a16="http://schemas.microsoft.com/office/drawing/2014/main" id="{CAC923B3-14DC-4D80-9A33-5EEE17C56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05" y="1316486"/>
            <a:ext cx="867309" cy="867309"/>
          </a:xfrm>
          <a:prstGeom prst="rect">
            <a:avLst/>
          </a:prstGeom>
        </p:spPr>
      </p:pic>
      <p:sp>
        <p:nvSpPr>
          <p:cNvPr id="55" name="TextBox 8">
            <a:extLst>
              <a:ext uri="{FF2B5EF4-FFF2-40B4-BE49-F238E27FC236}">
                <a16:creationId xmlns:a16="http://schemas.microsoft.com/office/drawing/2014/main" id="{C2AE1FD2-C95A-4585-82CC-0200201634B7}"/>
              </a:ext>
            </a:extLst>
          </p:cNvPr>
          <p:cNvSpPr txBox="1"/>
          <p:nvPr/>
        </p:nvSpPr>
        <p:spPr>
          <a:xfrm>
            <a:off x="3036692" y="2292661"/>
            <a:ext cx="657872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 hangingPunct="1"/>
            <a:r>
              <a:rPr lang="en-US" sz="2000" b="1" kern="1200">
                <a:solidFill>
                  <a:prstClr val="white"/>
                </a:solidFill>
                <a:latin typeface="穝灿砰"/>
                <a:ea typeface="微软雅黑" panose="020B0503020204020204" pitchFamily="34" charset="-122"/>
                <a:cs typeface="+mn-cs"/>
              </a:rPr>
              <a:t>2020</a:t>
            </a: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B5E93A9B-C2FC-4B6F-BBA4-F88488A44F51}"/>
              </a:ext>
            </a:extLst>
          </p:cNvPr>
          <p:cNvSpPr/>
          <p:nvPr/>
        </p:nvSpPr>
        <p:spPr>
          <a:xfrm>
            <a:off x="3036692" y="2567985"/>
            <a:ext cx="6065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 hangingPunct="1"/>
            <a:r>
              <a:rPr lang="en-US" altLang="ja-JP" sz="1800" kern="1200">
                <a:latin typeface="穝灿砰"/>
                <a:ea typeface="微软雅黑" panose="020B0503020204020204" pitchFamily="34" charset="-122"/>
                <a:cs typeface="+mn-cs"/>
              </a:rPr>
              <a:t>2013</a:t>
            </a:r>
            <a:endParaRPr lang="en-US" sz="1800" kern="1200"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7" name="図 9">
            <a:extLst>
              <a:ext uri="{FF2B5EF4-FFF2-40B4-BE49-F238E27FC236}">
                <a16:creationId xmlns:a16="http://schemas.microsoft.com/office/drawing/2014/main" id="{20657098-9285-4E86-9859-30817A197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6" y="2901256"/>
            <a:ext cx="756000" cy="231593"/>
          </a:xfrm>
          <a:prstGeom prst="rect">
            <a:avLst/>
          </a:prstGeom>
        </p:spPr>
      </p:pic>
      <p:pic>
        <p:nvPicPr>
          <p:cNvPr id="58" name="図 10">
            <a:extLst>
              <a:ext uri="{FF2B5EF4-FFF2-40B4-BE49-F238E27FC236}">
                <a16:creationId xmlns:a16="http://schemas.microsoft.com/office/drawing/2014/main" id="{E60C26E5-127A-4C7C-B6AF-DD0B0AF1A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211" y="2732919"/>
            <a:ext cx="756000" cy="399930"/>
          </a:xfrm>
          <a:prstGeom prst="rect">
            <a:avLst/>
          </a:prstGeom>
        </p:spPr>
      </p:pic>
      <p:pic>
        <p:nvPicPr>
          <p:cNvPr id="59" name="図 11">
            <a:extLst>
              <a:ext uri="{FF2B5EF4-FFF2-40B4-BE49-F238E27FC236}">
                <a16:creationId xmlns:a16="http://schemas.microsoft.com/office/drawing/2014/main" id="{1105BEF3-0A95-4994-B3B3-B6DE5BB066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608" y="2563563"/>
            <a:ext cx="756000" cy="569287"/>
          </a:xfrm>
          <a:prstGeom prst="rect">
            <a:avLst/>
          </a:prstGeom>
        </p:spPr>
      </p:pic>
      <p:pic>
        <p:nvPicPr>
          <p:cNvPr id="60" name="図 12">
            <a:extLst>
              <a:ext uri="{FF2B5EF4-FFF2-40B4-BE49-F238E27FC236}">
                <a16:creationId xmlns:a16="http://schemas.microsoft.com/office/drawing/2014/main" id="{959DDD16-9EB1-423E-94FE-47B49F932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526" y="2142205"/>
            <a:ext cx="756000" cy="990644"/>
          </a:xfrm>
          <a:prstGeom prst="rect">
            <a:avLst/>
          </a:prstGeom>
        </p:spPr>
      </p:pic>
      <p:sp>
        <p:nvSpPr>
          <p:cNvPr id="61" name="TextBox 15">
            <a:extLst>
              <a:ext uri="{FF2B5EF4-FFF2-40B4-BE49-F238E27FC236}">
                <a16:creationId xmlns:a16="http://schemas.microsoft.com/office/drawing/2014/main" id="{EDA4C7AC-ED2C-4F23-98D3-ACEB6B1BA42A}"/>
              </a:ext>
            </a:extLst>
          </p:cNvPr>
          <p:cNvSpPr txBox="1"/>
          <p:nvPr/>
        </p:nvSpPr>
        <p:spPr>
          <a:xfrm>
            <a:off x="587434" y="2850429"/>
            <a:ext cx="6674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 hangingPunct="1"/>
            <a:r>
              <a:rPr lang="en-US" b="1" kern="1200">
                <a:latin typeface="穝灿砰"/>
                <a:ea typeface="微软雅黑" panose="020B0503020204020204" pitchFamily="34" charset="-122"/>
                <a:cs typeface="+mn-cs"/>
              </a:rPr>
              <a:t>100 GB</a:t>
            </a: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F5940C2-CBE0-404D-96BB-0360FA765619}"/>
              </a:ext>
            </a:extLst>
          </p:cNvPr>
          <p:cNvSpPr txBox="1"/>
          <p:nvPr/>
        </p:nvSpPr>
        <p:spPr>
          <a:xfrm>
            <a:off x="1418029" y="2833977"/>
            <a:ext cx="6674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 hangingPunct="1"/>
            <a:r>
              <a:rPr lang="en-US" b="1" kern="1200">
                <a:latin typeface="穝灿砰"/>
                <a:ea typeface="微软雅黑" panose="020B0503020204020204" pitchFamily="34" charset="-122"/>
                <a:cs typeface="+mn-cs"/>
              </a:rPr>
              <a:t>300 GB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5B1D45C4-7A80-423F-BA40-6437619823EC}"/>
              </a:ext>
            </a:extLst>
          </p:cNvPr>
          <p:cNvSpPr txBox="1"/>
          <p:nvPr/>
        </p:nvSpPr>
        <p:spPr>
          <a:xfrm>
            <a:off x="2244426" y="2752254"/>
            <a:ext cx="66749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 hangingPunct="1"/>
            <a:r>
              <a:rPr lang="en-US" b="1" kern="1200">
                <a:latin typeface="穝灿砰"/>
                <a:ea typeface="微软雅黑" panose="020B0503020204020204" pitchFamily="34" charset="-122"/>
                <a:cs typeface="+mn-cs"/>
              </a:rPr>
              <a:t>500 GB</a:t>
            </a: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944D3E0-6ADA-4F71-A68E-2FCA0804B6E0}"/>
              </a:ext>
            </a:extLst>
          </p:cNvPr>
          <p:cNvSpPr txBox="1"/>
          <p:nvPr/>
        </p:nvSpPr>
        <p:spPr>
          <a:xfrm>
            <a:off x="3186357" y="2526650"/>
            <a:ext cx="45910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 hangingPunct="1"/>
            <a:r>
              <a:rPr lang="en-US" b="1" kern="1200">
                <a:latin typeface="穝灿砰"/>
                <a:ea typeface="微软雅黑" panose="020B0503020204020204" pitchFamily="34" charset="-122"/>
                <a:cs typeface="+mn-cs"/>
              </a:rPr>
              <a:t>1 TB</a:t>
            </a:r>
          </a:p>
        </p:txBody>
      </p:sp>
      <p:pic>
        <p:nvPicPr>
          <p:cNvPr id="65" name="Picture 39">
            <a:extLst>
              <a:ext uri="{FF2B5EF4-FFF2-40B4-BE49-F238E27FC236}">
                <a16:creationId xmlns:a16="http://schemas.microsoft.com/office/drawing/2014/main" id="{7DCC2D8A-3812-4CE0-B3DB-37C1D90968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rgbClr val="D9006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7903" flipV="1">
            <a:off x="217075" y="1924908"/>
            <a:ext cx="3166433" cy="759536"/>
          </a:xfrm>
          <a:prstGeom prst="rect">
            <a:avLst/>
          </a:prstGeom>
        </p:spPr>
      </p:pic>
      <p:pic>
        <p:nvPicPr>
          <p:cNvPr id="66" name="Picture 40">
            <a:extLst>
              <a:ext uri="{FF2B5EF4-FFF2-40B4-BE49-F238E27FC236}">
                <a16:creationId xmlns:a16="http://schemas.microsoft.com/office/drawing/2014/main" id="{6C5A82E2-F151-4CB8-BB70-EE8F7A1023F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7009" y="1371104"/>
            <a:ext cx="1027928" cy="660811"/>
          </a:xfrm>
          <a:prstGeom prst="rect">
            <a:avLst/>
          </a:prstGeom>
        </p:spPr>
      </p:pic>
      <p:sp>
        <p:nvSpPr>
          <p:cNvPr id="67" name="Rectangle 44">
            <a:extLst>
              <a:ext uri="{FF2B5EF4-FFF2-40B4-BE49-F238E27FC236}">
                <a16:creationId xmlns:a16="http://schemas.microsoft.com/office/drawing/2014/main" id="{A0E9F815-BB8D-4AE0-B9B9-FB375DB635CD}"/>
              </a:ext>
            </a:extLst>
          </p:cNvPr>
          <p:cNvSpPr/>
          <p:nvPr/>
        </p:nvSpPr>
        <p:spPr>
          <a:xfrm>
            <a:off x="7708339" y="2677567"/>
            <a:ext cx="76046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 hangingPunct="1"/>
            <a:r>
              <a:rPr lang="en-US" altLang="ja-JP" sz="2400" kern="1200">
                <a:solidFill>
                  <a:prstClr val="white"/>
                </a:solidFill>
                <a:latin typeface="穝灿砰"/>
                <a:ea typeface="微软雅黑" panose="020B0503020204020204" pitchFamily="34" charset="-122"/>
                <a:cs typeface="+mn-cs"/>
              </a:rPr>
              <a:t>2013</a:t>
            </a:r>
            <a:endParaRPr lang="en-US" sz="2400" kern="1200">
              <a:solidFill>
                <a:prstClr val="white"/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8" name="図 9">
            <a:extLst>
              <a:ext uri="{FF2B5EF4-FFF2-40B4-BE49-F238E27FC236}">
                <a16:creationId xmlns:a16="http://schemas.microsoft.com/office/drawing/2014/main" id="{1379389A-C4C8-4812-9FB3-88E044448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476" y="2901256"/>
            <a:ext cx="756000" cy="231593"/>
          </a:xfrm>
          <a:prstGeom prst="rect">
            <a:avLst/>
          </a:prstGeom>
        </p:spPr>
      </p:pic>
      <p:pic>
        <p:nvPicPr>
          <p:cNvPr id="69" name="図 10">
            <a:extLst>
              <a:ext uri="{FF2B5EF4-FFF2-40B4-BE49-F238E27FC236}">
                <a16:creationId xmlns:a16="http://schemas.microsoft.com/office/drawing/2014/main" id="{542EAA19-F59A-480B-A37B-125CCAD9C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59" y="2732919"/>
            <a:ext cx="756000" cy="399930"/>
          </a:xfrm>
          <a:prstGeom prst="rect">
            <a:avLst/>
          </a:prstGeom>
        </p:spPr>
      </p:pic>
      <p:pic>
        <p:nvPicPr>
          <p:cNvPr id="70" name="図 11">
            <a:extLst>
              <a:ext uri="{FF2B5EF4-FFF2-40B4-BE49-F238E27FC236}">
                <a16:creationId xmlns:a16="http://schemas.microsoft.com/office/drawing/2014/main" id="{A275BACB-4611-46FB-8A09-F3BB87F3D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373" y="2563563"/>
            <a:ext cx="756000" cy="569287"/>
          </a:xfrm>
          <a:prstGeom prst="rect">
            <a:avLst/>
          </a:prstGeom>
        </p:spPr>
      </p:pic>
      <p:pic>
        <p:nvPicPr>
          <p:cNvPr id="71" name="図 12">
            <a:extLst>
              <a:ext uri="{FF2B5EF4-FFF2-40B4-BE49-F238E27FC236}">
                <a16:creationId xmlns:a16="http://schemas.microsoft.com/office/drawing/2014/main" id="{FECDCC4A-5891-4552-B50E-ABA8E887EF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18" y="2142205"/>
            <a:ext cx="756000" cy="990644"/>
          </a:xfrm>
          <a:prstGeom prst="rect">
            <a:avLst/>
          </a:prstGeom>
        </p:spPr>
      </p:pic>
      <p:sp>
        <p:nvSpPr>
          <p:cNvPr id="72" name="Rectangle 54">
            <a:extLst>
              <a:ext uri="{FF2B5EF4-FFF2-40B4-BE49-F238E27FC236}">
                <a16:creationId xmlns:a16="http://schemas.microsoft.com/office/drawing/2014/main" id="{E95BF831-9369-4913-BEDF-B14EF4826427}"/>
              </a:ext>
            </a:extLst>
          </p:cNvPr>
          <p:cNvSpPr/>
          <p:nvPr/>
        </p:nvSpPr>
        <p:spPr>
          <a:xfrm>
            <a:off x="701922" y="3166168"/>
            <a:ext cx="452688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 hangingPunct="1"/>
            <a:r>
              <a:rPr lang="en-US" sz="1200" b="1" kern="1200">
                <a:solidFill>
                  <a:srgbClr val="000000">
                    <a:lumMod val="50000"/>
                    <a:lumOff val="50000"/>
                  </a:srgbClr>
                </a:solidFill>
                <a:latin typeface="穝灿砰"/>
                <a:ea typeface="微软雅黑" panose="020B0503020204020204" pitchFamily="34" charset="-122"/>
                <a:cs typeface="+mn-cs"/>
              </a:rPr>
              <a:t>2013</a:t>
            </a:r>
            <a:endParaRPr lang="en-US" sz="1200" kern="1200">
              <a:solidFill>
                <a:srgbClr val="000000">
                  <a:lumMod val="50000"/>
                  <a:lumOff val="50000"/>
                </a:srgbClr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Rectangle 55">
            <a:extLst>
              <a:ext uri="{FF2B5EF4-FFF2-40B4-BE49-F238E27FC236}">
                <a16:creationId xmlns:a16="http://schemas.microsoft.com/office/drawing/2014/main" id="{69F2B0B4-F745-44D3-9B8B-535626894B07}"/>
              </a:ext>
            </a:extLst>
          </p:cNvPr>
          <p:cNvSpPr/>
          <p:nvPr/>
        </p:nvSpPr>
        <p:spPr>
          <a:xfrm>
            <a:off x="1497563" y="3166168"/>
            <a:ext cx="452688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 hangingPunct="1"/>
            <a:r>
              <a:rPr lang="en-US" sz="1200" b="1" kern="1200">
                <a:solidFill>
                  <a:srgbClr val="000000">
                    <a:lumMod val="50000"/>
                    <a:lumOff val="50000"/>
                  </a:srgbClr>
                </a:solidFill>
                <a:latin typeface="穝灿砰"/>
                <a:ea typeface="微软雅黑" panose="020B0503020204020204" pitchFamily="34" charset="-122"/>
                <a:cs typeface="+mn-cs"/>
              </a:rPr>
              <a:t>2016</a:t>
            </a:r>
            <a:endParaRPr lang="en-US" sz="1200" kern="1200">
              <a:solidFill>
                <a:srgbClr val="000000">
                  <a:lumMod val="50000"/>
                  <a:lumOff val="50000"/>
                </a:srgbClr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Rectangle 56">
            <a:extLst>
              <a:ext uri="{FF2B5EF4-FFF2-40B4-BE49-F238E27FC236}">
                <a16:creationId xmlns:a16="http://schemas.microsoft.com/office/drawing/2014/main" id="{0AB52AFE-6A56-4300-848C-81391E737E5E}"/>
              </a:ext>
            </a:extLst>
          </p:cNvPr>
          <p:cNvSpPr/>
          <p:nvPr/>
        </p:nvSpPr>
        <p:spPr>
          <a:xfrm>
            <a:off x="2198222" y="3166168"/>
            <a:ext cx="756169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 hangingPunct="1"/>
            <a:r>
              <a:rPr lang="en-US" altLang="ja-JP" sz="1200" b="1" kern="1200">
                <a:solidFill>
                  <a:srgbClr val="000000">
                    <a:lumMod val="50000"/>
                    <a:lumOff val="50000"/>
                  </a:srgbClr>
                </a:solidFill>
                <a:latin typeface="穝灿砰"/>
                <a:ea typeface="微软雅黑" panose="020B0503020204020204" pitchFamily="34" charset="-122"/>
                <a:cs typeface="+mn-cs"/>
              </a:rPr>
              <a:t>Next Step</a:t>
            </a:r>
            <a:endParaRPr lang="en-US" sz="1200" b="1" kern="1200">
              <a:solidFill>
                <a:srgbClr val="000000">
                  <a:lumMod val="50000"/>
                  <a:lumOff val="50000"/>
                </a:srgbClr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Rectangle 59">
            <a:extLst>
              <a:ext uri="{FF2B5EF4-FFF2-40B4-BE49-F238E27FC236}">
                <a16:creationId xmlns:a16="http://schemas.microsoft.com/office/drawing/2014/main" id="{AC248D34-C5FA-480C-90F3-37551B8A6721}"/>
              </a:ext>
            </a:extLst>
          </p:cNvPr>
          <p:cNvSpPr/>
          <p:nvPr/>
        </p:nvSpPr>
        <p:spPr>
          <a:xfrm>
            <a:off x="5238924" y="3166168"/>
            <a:ext cx="452688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 hangingPunct="1"/>
            <a:r>
              <a:rPr lang="en-US" sz="1200" b="1" kern="1200">
                <a:solidFill>
                  <a:srgbClr val="000000">
                    <a:lumMod val="50000"/>
                    <a:lumOff val="50000"/>
                  </a:srgbClr>
                </a:solidFill>
                <a:latin typeface="穝灿砰"/>
                <a:ea typeface="微软雅黑" panose="020B0503020204020204" pitchFamily="34" charset="-122"/>
                <a:cs typeface="+mn-cs"/>
              </a:rPr>
              <a:t>2013</a:t>
            </a:r>
            <a:endParaRPr lang="en-US" sz="1200" kern="1200">
              <a:solidFill>
                <a:srgbClr val="000000">
                  <a:lumMod val="50000"/>
                  <a:lumOff val="50000"/>
                </a:srgbClr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Rectangle 60">
            <a:extLst>
              <a:ext uri="{FF2B5EF4-FFF2-40B4-BE49-F238E27FC236}">
                <a16:creationId xmlns:a16="http://schemas.microsoft.com/office/drawing/2014/main" id="{F2EE5B11-1545-4A34-8F7F-DDDEA4D19C62}"/>
              </a:ext>
            </a:extLst>
          </p:cNvPr>
          <p:cNvSpPr/>
          <p:nvPr/>
        </p:nvSpPr>
        <p:spPr>
          <a:xfrm>
            <a:off x="6119680" y="3166168"/>
            <a:ext cx="452688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 hangingPunct="1"/>
            <a:r>
              <a:rPr lang="en-US" sz="1200" b="1" kern="1200">
                <a:solidFill>
                  <a:srgbClr val="000000">
                    <a:lumMod val="50000"/>
                    <a:lumOff val="50000"/>
                  </a:srgbClr>
                </a:solidFill>
                <a:latin typeface="穝灿砰"/>
                <a:ea typeface="微软雅黑" panose="020B0503020204020204" pitchFamily="34" charset="-122"/>
                <a:cs typeface="+mn-cs"/>
              </a:rPr>
              <a:t>2016</a:t>
            </a:r>
            <a:endParaRPr lang="en-US" sz="1200" kern="1200">
              <a:solidFill>
                <a:srgbClr val="000000">
                  <a:lumMod val="50000"/>
                  <a:lumOff val="50000"/>
                </a:srgbClr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7" name="Picture 63">
            <a:extLst>
              <a:ext uri="{FF2B5EF4-FFF2-40B4-BE49-F238E27FC236}">
                <a16:creationId xmlns:a16="http://schemas.microsoft.com/office/drawing/2014/main" id="{D8292BBC-F77A-45DF-B481-F27FEC343F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rgbClr val="D9006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2602">
            <a:off x="5404118" y="1818780"/>
            <a:ext cx="3166433" cy="759536"/>
          </a:xfrm>
          <a:prstGeom prst="rect">
            <a:avLst/>
          </a:prstGeom>
        </p:spPr>
      </p:pic>
      <p:pic>
        <p:nvPicPr>
          <p:cNvPr id="78" name="Picture 68">
            <a:extLst>
              <a:ext uri="{FF2B5EF4-FFF2-40B4-BE49-F238E27FC236}">
                <a16:creationId xmlns:a16="http://schemas.microsoft.com/office/drawing/2014/main" id="{531D5D0B-0DA5-4B05-85D9-42EE9B95D0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010" y="1400149"/>
            <a:ext cx="323831" cy="660811"/>
          </a:xfrm>
          <a:prstGeom prst="rect">
            <a:avLst/>
          </a:prstGeom>
        </p:spPr>
      </p:pic>
      <p:pic>
        <p:nvPicPr>
          <p:cNvPr id="79" name="Picture 69">
            <a:extLst>
              <a:ext uri="{FF2B5EF4-FFF2-40B4-BE49-F238E27FC236}">
                <a16:creationId xmlns:a16="http://schemas.microsoft.com/office/drawing/2014/main" id="{53E7808E-69AD-4F65-9206-364F4AED9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105" y="1400149"/>
            <a:ext cx="336729" cy="660811"/>
          </a:xfrm>
          <a:prstGeom prst="rect">
            <a:avLst/>
          </a:prstGeom>
        </p:spPr>
      </p:pic>
      <p:pic>
        <p:nvPicPr>
          <p:cNvPr id="80" name="Picture 70">
            <a:extLst>
              <a:ext uri="{FF2B5EF4-FFF2-40B4-BE49-F238E27FC236}">
                <a16:creationId xmlns:a16="http://schemas.microsoft.com/office/drawing/2014/main" id="{513A7879-C104-4314-B7DC-3153F73727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813" y="1400149"/>
            <a:ext cx="650196" cy="660811"/>
          </a:xfrm>
          <a:prstGeom prst="rect">
            <a:avLst/>
          </a:prstGeom>
        </p:spPr>
      </p:pic>
      <p:cxnSp>
        <p:nvCxnSpPr>
          <p:cNvPr id="81" name="Straight Connector 16">
            <a:extLst>
              <a:ext uri="{FF2B5EF4-FFF2-40B4-BE49-F238E27FC236}">
                <a16:creationId xmlns:a16="http://schemas.microsoft.com/office/drawing/2014/main" id="{9E476D4B-7F43-4172-9F1F-455753ADD521}"/>
              </a:ext>
            </a:extLst>
          </p:cNvPr>
          <p:cNvCxnSpPr/>
          <p:nvPr/>
        </p:nvCxnSpPr>
        <p:spPr>
          <a:xfrm flipH="1">
            <a:off x="7618221" y="1507519"/>
            <a:ext cx="199687" cy="446070"/>
          </a:xfrm>
          <a:prstGeom prst="line">
            <a:avLst/>
          </a:prstGeom>
          <a:noFill/>
          <a:ln w="82550" cap="flat" cmpd="sng" algn="ctr">
            <a:solidFill>
              <a:srgbClr val="FF6600">
                <a:alpha val="69000"/>
              </a:srgbClr>
            </a:solidFill>
            <a:prstDash val="solid"/>
          </a:ln>
          <a:effectLst/>
        </p:spPr>
      </p:cxnSp>
      <p:sp>
        <p:nvSpPr>
          <p:cNvPr id="82" name="TextBox 14">
            <a:extLst>
              <a:ext uri="{FF2B5EF4-FFF2-40B4-BE49-F238E27FC236}">
                <a16:creationId xmlns:a16="http://schemas.microsoft.com/office/drawing/2014/main" id="{027FFE0F-4FCF-42C1-9FFD-283FBB01F070}"/>
              </a:ext>
            </a:extLst>
          </p:cNvPr>
          <p:cNvSpPr txBox="1"/>
          <p:nvPr/>
        </p:nvSpPr>
        <p:spPr>
          <a:xfrm>
            <a:off x="525496" y="3477441"/>
            <a:ext cx="358495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No densification constraints</a:t>
            </a:r>
          </a:p>
        </p:txBody>
      </p:sp>
      <p:pic>
        <p:nvPicPr>
          <p:cNvPr id="83" name="Picture 11">
            <a:extLst>
              <a:ext uri="{FF2B5EF4-FFF2-40B4-BE49-F238E27FC236}">
                <a16:creationId xmlns:a16="http://schemas.microsoft.com/office/drawing/2014/main" id="{77762897-9CCC-493F-BB5A-DABA1FB223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27" y="3863323"/>
            <a:ext cx="225913" cy="225913"/>
          </a:xfrm>
          <a:prstGeom prst="rect">
            <a:avLst/>
          </a:prstGeom>
        </p:spPr>
      </p:pic>
      <p:sp>
        <p:nvSpPr>
          <p:cNvPr id="84" name="TextBox 14">
            <a:extLst>
              <a:ext uri="{FF2B5EF4-FFF2-40B4-BE49-F238E27FC236}">
                <a16:creationId xmlns:a16="http://schemas.microsoft.com/office/drawing/2014/main" id="{6A476613-3C1B-4D36-8367-A2FDDC430F41}"/>
              </a:ext>
            </a:extLst>
          </p:cNvPr>
          <p:cNvSpPr txBox="1"/>
          <p:nvPr/>
        </p:nvSpPr>
        <p:spPr>
          <a:xfrm>
            <a:off x="926876" y="3832114"/>
            <a:ext cx="3241913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predictive capacity planning</a:t>
            </a:r>
          </a:p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driving space efficiency</a:t>
            </a:r>
            <a:endParaRPr lang="en-US" altLang="ja-JP" sz="1800" b="1" kern="1200" dirty="0"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5" name="Picture 11">
            <a:extLst>
              <a:ext uri="{FF2B5EF4-FFF2-40B4-BE49-F238E27FC236}">
                <a16:creationId xmlns:a16="http://schemas.microsoft.com/office/drawing/2014/main" id="{E76BD347-5C80-4153-AC5F-BDEF912ECD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27" y="4192154"/>
            <a:ext cx="225913" cy="225913"/>
          </a:xfrm>
          <a:prstGeom prst="rect">
            <a:avLst/>
          </a:prstGeom>
        </p:spPr>
      </p:pic>
      <p:sp>
        <p:nvSpPr>
          <p:cNvPr id="86" name="TextBox 14">
            <a:extLst>
              <a:ext uri="{FF2B5EF4-FFF2-40B4-BE49-F238E27FC236}">
                <a16:creationId xmlns:a16="http://schemas.microsoft.com/office/drawing/2014/main" id="{C9D25C95-C5DB-4AEB-9ACB-6493CC9FDBEB}"/>
              </a:ext>
            </a:extLst>
          </p:cNvPr>
          <p:cNvSpPr txBox="1"/>
          <p:nvPr/>
        </p:nvSpPr>
        <p:spPr>
          <a:xfrm>
            <a:off x="5054910" y="3468585"/>
            <a:ext cx="262956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68275" hangingPunct="1"/>
            <a:r>
              <a:rPr lang="en-US" altLang="ja-JP" sz="2000" b="1" kern="12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  <a:cs typeface="+mn-cs"/>
              </a:rPr>
              <a:t>No trade-off impacts</a:t>
            </a:r>
          </a:p>
        </p:txBody>
      </p:sp>
      <p:pic>
        <p:nvPicPr>
          <p:cNvPr id="87" name="Picture 11">
            <a:extLst>
              <a:ext uri="{FF2B5EF4-FFF2-40B4-BE49-F238E27FC236}">
                <a16:creationId xmlns:a16="http://schemas.microsoft.com/office/drawing/2014/main" id="{4AE1D33B-EFBB-4EDB-A07F-7B1644F5BC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141" y="3854467"/>
            <a:ext cx="225913" cy="225913"/>
          </a:xfrm>
          <a:prstGeom prst="rect">
            <a:avLst/>
          </a:prstGeom>
        </p:spPr>
      </p:pic>
      <p:sp>
        <p:nvSpPr>
          <p:cNvPr id="88" name="TextBox 14">
            <a:extLst>
              <a:ext uri="{FF2B5EF4-FFF2-40B4-BE49-F238E27FC236}">
                <a16:creationId xmlns:a16="http://schemas.microsoft.com/office/drawing/2014/main" id="{D0C46AB2-EBA8-4C88-A8DD-373979F5D170}"/>
              </a:ext>
            </a:extLst>
          </p:cNvPr>
          <p:cNvSpPr txBox="1"/>
          <p:nvPr/>
        </p:nvSpPr>
        <p:spPr>
          <a:xfrm>
            <a:off x="5456290" y="3823258"/>
            <a:ext cx="3049553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keeping same reliability</a:t>
            </a:r>
          </a:p>
          <a:p>
            <a:pPr defTabSz="126206" hangingPunct="1"/>
            <a:r>
              <a:rPr lang="en-US" altLang="ja-JP" sz="1800" b="1" kern="1200" dirty="0">
                <a:latin typeface="+mj-lt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performance improvement</a:t>
            </a:r>
            <a:endParaRPr lang="zh-CN" altLang="en-US" sz="1800" b="1" kern="1200" dirty="0">
              <a:latin typeface="+mj-lt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9" name="Picture 11">
            <a:extLst>
              <a:ext uri="{FF2B5EF4-FFF2-40B4-BE49-F238E27FC236}">
                <a16:creationId xmlns:a16="http://schemas.microsoft.com/office/drawing/2014/main" id="{9855BF88-D336-483F-9F93-BA00A8DDC6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141" y="4183298"/>
            <a:ext cx="225913" cy="225913"/>
          </a:xfrm>
          <a:prstGeom prst="rect">
            <a:avLst/>
          </a:prstGeom>
        </p:spPr>
      </p:pic>
      <p:sp>
        <p:nvSpPr>
          <p:cNvPr id="90" name="Isosceles Triangle 73">
            <a:extLst>
              <a:ext uri="{FF2B5EF4-FFF2-40B4-BE49-F238E27FC236}">
                <a16:creationId xmlns:a16="http://schemas.microsoft.com/office/drawing/2014/main" id="{5BE2B5C0-6D21-461D-A90C-CCB3849B7E53}"/>
              </a:ext>
            </a:extLst>
          </p:cNvPr>
          <p:cNvSpPr/>
          <p:nvPr/>
        </p:nvSpPr>
        <p:spPr>
          <a:xfrm rot="5400000">
            <a:off x="3920041" y="2452817"/>
            <a:ext cx="461118" cy="271128"/>
          </a:xfrm>
          <a:prstGeom prst="triangle">
            <a:avLst/>
          </a:prstGeom>
          <a:gradFill flip="none" rotWithShape="1">
            <a:gsLst>
              <a:gs pos="0">
                <a:srgbClr val="176AB7">
                  <a:lumMod val="60000"/>
                  <a:lumOff val="40000"/>
                </a:srgbClr>
              </a:gs>
              <a:gs pos="54000">
                <a:srgbClr val="118FBA">
                  <a:tint val="37000"/>
                  <a:satMod val="300000"/>
                </a:srgbClr>
              </a:gs>
              <a:gs pos="100000">
                <a:srgbClr val="118FBA">
                  <a:tint val="15000"/>
                  <a:satMod val="350000"/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" name="Isosceles Triangle 73">
            <a:extLst>
              <a:ext uri="{FF2B5EF4-FFF2-40B4-BE49-F238E27FC236}">
                <a16:creationId xmlns:a16="http://schemas.microsoft.com/office/drawing/2014/main" id="{E5E09977-2338-4F7F-A6C9-79A172B49254}"/>
              </a:ext>
            </a:extLst>
          </p:cNvPr>
          <p:cNvSpPr/>
          <p:nvPr/>
        </p:nvSpPr>
        <p:spPr>
          <a:xfrm rot="5400000">
            <a:off x="8450801" y="2452817"/>
            <a:ext cx="461118" cy="271128"/>
          </a:xfrm>
          <a:prstGeom prst="triangle">
            <a:avLst/>
          </a:prstGeom>
          <a:gradFill flip="none" rotWithShape="1">
            <a:gsLst>
              <a:gs pos="0">
                <a:srgbClr val="176AB7">
                  <a:lumMod val="60000"/>
                  <a:lumOff val="40000"/>
                </a:srgbClr>
              </a:gs>
              <a:gs pos="54000">
                <a:srgbClr val="118FBA">
                  <a:tint val="37000"/>
                  <a:satMod val="300000"/>
                </a:srgbClr>
              </a:gs>
              <a:gs pos="100000">
                <a:srgbClr val="118FBA">
                  <a:tint val="15000"/>
                  <a:satMod val="350000"/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Rectangle 56">
            <a:extLst>
              <a:ext uri="{FF2B5EF4-FFF2-40B4-BE49-F238E27FC236}">
                <a16:creationId xmlns:a16="http://schemas.microsoft.com/office/drawing/2014/main" id="{AD8D3471-2F06-4446-9443-2733CA4742D9}"/>
              </a:ext>
            </a:extLst>
          </p:cNvPr>
          <p:cNvSpPr/>
          <p:nvPr/>
        </p:nvSpPr>
        <p:spPr>
          <a:xfrm>
            <a:off x="3072038" y="3166168"/>
            <a:ext cx="289182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 hangingPunct="1"/>
            <a:r>
              <a:rPr lang="en-US" sz="1200" b="1" kern="1200">
                <a:solidFill>
                  <a:srgbClr val="000000">
                    <a:lumMod val="50000"/>
                    <a:lumOff val="50000"/>
                  </a:srgbClr>
                </a:solidFill>
                <a:latin typeface="穝灿砰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</a:t>
            </a:r>
            <a:endParaRPr lang="en-US" sz="1200" b="1" kern="1200">
              <a:solidFill>
                <a:srgbClr val="000000">
                  <a:lumMod val="50000"/>
                  <a:lumOff val="50000"/>
                </a:srgbClr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3" name="Rectangle 56">
            <a:extLst>
              <a:ext uri="{FF2B5EF4-FFF2-40B4-BE49-F238E27FC236}">
                <a16:creationId xmlns:a16="http://schemas.microsoft.com/office/drawing/2014/main" id="{10ABD0B3-5A5F-4F53-84B6-2F2D2CF616F9}"/>
              </a:ext>
            </a:extLst>
          </p:cNvPr>
          <p:cNvSpPr/>
          <p:nvPr/>
        </p:nvSpPr>
        <p:spPr>
          <a:xfrm>
            <a:off x="6866944" y="3159218"/>
            <a:ext cx="756169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 hangingPunct="1"/>
            <a:r>
              <a:rPr lang="en-US" altLang="ja-JP" sz="1200" b="1" kern="1200">
                <a:solidFill>
                  <a:srgbClr val="000000">
                    <a:lumMod val="50000"/>
                    <a:lumOff val="50000"/>
                  </a:srgbClr>
                </a:solidFill>
                <a:latin typeface="穝灿砰"/>
                <a:ea typeface="微软雅黑" panose="020B0503020204020204" pitchFamily="34" charset="-122"/>
                <a:cs typeface="+mn-cs"/>
              </a:rPr>
              <a:t>Next Step</a:t>
            </a:r>
            <a:endParaRPr lang="en-US" sz="1200" b="1" kern="1200">
              <a:solidFill>
                <a:srgbClr val="000000">
                  <a:lumMod val="50000"/>
                  <a:lumOff val="50000"/>
                </a:srgbClr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Rectangle 56">
            <a:extLst>
              <a:ext uri="{FF2B5EF4-FFF2-40B4-BE49-F238E27FC236}">
                <a16:creationId xmlns:a16="http://schemas.microsoft.com/office/drawing/2014/main" id="{169F3934-A9D1-4E4E-B9A1-CC3C11F722BD}"/>
              </a:ext>
            </a:extLst>
          </p:cNvPr>
          <p:cNvSpPr/>
          <p:nvPr/>
        </p:nvSpPr>
        <p:spPr>
          <a:xfrm>
            <a:off x="7740760" y="3159218"/>
            <a:ext cx="289182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457200" hangingPunct="1"/>
            <a:r>
              <a:rPr lang="en-US" sz="1200" b="1" kern="1200">
                <a:solidFill>
                  <a:srgbClr val="000000">
                    <a:lumMod val="50000"/>
                    <a:lumOff val="50000"/>
                  </a:srgbClr>
                </a:solidFill>
                <a:latin typeface="穝灿砰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</a:t>
            </a:r>
            <a:endParaRPr lang="en-US" sz="1200" b="1" kern="1200">
              <a:solidFill>
                <a:srgbClr val="000000">
                  <a:lumMod val="50000"/>
                  <a:lumOff val="50000"/>
                </a:srgbClr>
              </a:solidFill>
              <a:latin typeface="穝灿砰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9926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展演劇本 [本頁非直播投影片]">
            <a:extLst>
              <a:ext uri="{FF2B5EF4-FFF2-40B4-BE49-F238E27FC236}">
                <a16:creationId xmlns:a16="http://schemas.microsoft.com/office/drawing/2014/main" id="{0F0D991D-15FF-446E-A5F6-A4E9395CCD10}"/>
              </a:ext>
            </a:extLst>
          </p:cNvPr>
          <p:cNvSpPr txBox="1">
            <a:spLocks/>
          </p:cNvSpPr>
          <p:nvPr/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Panasonic Archive Disc Roadmap</a:t>
            </a:r>
            <a:endParaRPr lang="en-US" altLang="zh-TW" sz="2400" dirty="0">
              <a:latin typeface="+mj-lt"/>
            </a:endParaRPr>
          </a:p>
        </p:txBody>
      </p:sp>
      <p:pic>
        <p:nvPicPr>
          <p:cNvPr id="14" name="Picture 2" descr="\\nas_o4bu_03\MBU\4_DA_アーカイバー\1510_アーカイバルディスクパネル_カンパニー・事業部長会議用\151014_稲田様へ納品\イラスト\DataArchiver_illust1.jpg">
            <a:extLst>
              <a:ext uri="{FF2B5EF4-FFF2-40B4-BE49-F238E27FC236}">
                <a16:creationId xmlns:a16="http://schemas.microsoft.com/office/drawing/2014/main" id="{79CA5528-DA5C-45A4-85FC-0CF751795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 b="12829"/>
          <a:stretch/>
        </p:blipFill>
        <p:spPr bwMode="auto">
          <a:xfrm>
            <a:off x="729740" y="1165763"/>
            <a:ext cx="7549280" cy="27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58">
            <a:extLst>
              <a:ext uri="{FF2B5EF4-FFF2-40B4-BE49-F238E27FC236}">
                <a16:creationId xmlns:a16="http://schemas.microsoft.com/office/drawing/2014/main" id="{158C8019-ADA1-44A6-ABD4-FBC3423C472C}"/>
              </a:ext>
            </a:extLst>
          </p:cNvPr>
          <p:cNvSpPr/>
          <p:nvPr/>
        </p:nvSpPr>
        <p:spPr>
          <a:xfrm>
            <a:off x="5061374" y="1274646"/>
            <a:ext cx="3036499" cy="1630392"/>
          </a:xfrm>
          <a:prstGeom prst="rect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角丸四角形吹き出し 59">
            <a:extLst>
              <a:ext uri="{FF2B5EF4-FFF2-40B4-BE49-F238E27FC236}">
                <a16:creationId xmlns:a16="http://schemas.microsoft.com/office/drawing/2014/main" id="{BB3004B3-8818-407A-ABEA-C0C72B1A09E2}"/>
              </a:ext>
            </a:extLst>
          </p:cNvPr>
          <p:cNvSpPr/>
          <p:nvPr/>
        </p:nvSpPr>
        <p:spPr>
          <a:xfrm>
            <a:off x="5110779" y="905030"/>
            <a:ext cx="2987094" cy="303247"/>
          </a:xfrm>
          <a:prstGeom prst="wedgeRoundRectCallout">
            <a:avLst>
              <a:gd name="adj1" fmla="val -19313"/>
              <a:gd name="adj2" fmla="val 17523"/>
              <a:gd name="adj3" fmla="val 16667"/>
            </a:avLst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68580" tIns="18000" rIns="68580" bIns="18000" rtlCol="0" anchor="ctr"/>
          <a:lstStyle/>
          <a:p>
            <a:pPr lvl="0" algn="ctr" defTabSz="457200" eaLnBrk="1" hangingPunct="1">
              <a:defRPr/>
            </a:pPr>
            <a:r>
              <a:rPr lang="en-US" altLang="ja-JP" sz="2000" b="1" kern="1200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+mn-cs"/>
              </a:rPr>
              <a:t>Next Step</a:t>
            </a:r>
          </a:p>
        </p:txBody>
      </p:sp>
      <p:sp>
        <p:nvSpPr>
          <p:cNvPr id="17" name="正方形/長方形 60">
            <a:extLst>
              <a:ext uri="{FF2B5EF4-FFF2-40B4-BE49-F238E27FC236}">
                <a16:creationId xmlns:a16="http://schemas.microsoft.com/office/drawing/2014/main" id="{40F7C8B9-2E8C-4DF8-ABB8-84473616EA31}"/>
              </a:ext>
            </a:extLst>
          </p:cNvPr>
          <p:cNvSpPr/>
          <p:nvPr/>
        </p:nvSpPr>
        <p:spPr>
          <a:xfrm>
            <a:off x="3583373" y="1274646"/>
            <a:ext cx="1440000" cy="1630392"/>
          </a:xfrm>
          <a:prstGeom prst="rect">
            <a:avLst/>
          </a:prstGeom>
          <a:noFill/>
          <a:ln w="50800" cap="flat" cmpd="sng" algn="ctr">
            <a:solidFill>
              <a:srgbClr val="E20000"/>
            </a:solidFill>
            <a:prstDash val="sysDash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角丸四角形吹き出し 61">
            <a:extLst>
              <a:ext uri="{FF2B5EF4-FFF2-40B4-BE49-F238E27FC236}">
                <a16:creationId xmlns:a16="http://schemas.microsoft.com/office/drawing/2014/main" id="{3F34E530-E10E-4FFF-B890-8E40AEF2D91C}"/>
              </a:ext>
            </a:extLst>
          </p:cNvPr>
          <p:cNvSpPr/>
          <p:nvPr/>
        </p:nvSpPr>
        <p:spPr>
          <a:xfrm>
            <a:off x="3583373" y="905030"/>
            <a:ext cx="1440000" cy="303245"/>
          </a:xfrm>
          <a:prstGeom prst="wedgeRoundRectCallout">
            <a:avLst>
              <a:gd name="adj1" fmla="val -18988"/>
              <a:gd name="adj2" fmla="val 13714"/>
              <a:gd name="adj3" fmla="val 16667"/>
            </a:avLst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68580" tIns="18000" rIns="68580" bIns="1800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HGP創英ﾌﾟﾚｾﾞﾝｽEB" panose="02020800000000000000" pitchFamily="18" charset="-128"/>
                <a:cs typeface="Arial" panose="020B0604020202020204" pitchFamily="34" charset="0"/>
              </a:rPr>
              <a:t>2016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HGP創英ﾌﾟﾚｾﾞﾝｽEB" panose="02020800000000000000" pitchFamily="18" charset="-128"/>
                <a:cs typeface="Arial" panose="020B0604020202020204" pitchFamily="34" charset="0"/>
              </a:rPr>
              <a:t>～</a:t>
            </a: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HGP創英ﾌﾟﾚｾﾞﾝｽEB" panose="020208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">
            <a:extLst>
              <a:ext uri="{FF2B5EF4-FFF2-40B4-BE49-F238E27FC236}">
                <a16:creationId xmlns:a16="http://schemas.microsoft.com/office/drawing/2014/main" id="{27EA44FD-F211-468A-B368-4383D6813F06}"/>
              </a:ext>
            </a:extLst>
          </p:cNvPr>
          <p:cNvSpPr/>
          <p:nvPr/>
        </p:nvSpPr>
        <p:spPr>
          <a:xfrm>
            <a:off x="1000065" y="2961044"/>
            <a:ext cx="1008112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rIns="72000">
            <a:noAutofit/>
          </a:bodyPr>
          <a:lstStyle/>
          <a:p>
            <a:r>
              <a:rPr lang="en-US" altLang="ja-JP">
                <a:solidFill>
                  <a:srgbClr val="00B0F0"/>
                </a:solidFill>
              </a:rPr>
              <a:t>Signal Processing Technology</a:t>
            </a:r>
            <a:endParaRPr lang="ja-JP" altLang="en-US">
              <a:solidFill>
                <a:srgbClr val="00B0F0"/>
              </a:solidFill>
            </a:endParaRPr>
          </a:p>
        </p:txBody>
      </p:sp>
      <p:sp>
        <p:nvSpPr>
          <p:cNvPr id="20" name="正方形/長方形 66">
            <a:extLst>
              <a:ext uri="{FF2B5EF4-FFF2-40B4-BE49-F238E27FC236}">
                <a16:creationId xmlns:a16="http://schemas.microsoft.com/office/drawing/2014/main" id="{F180AEB4-5147-4289-B9D2-67046389A6E9}"/>
              </a:ext>
            </a:extLst>
          </p:cNvPr>
          <p:cNvSpPr/>
          <p:nvPr/>
        </p:nvSpPr>
        <p:spPr>
          <a:xfrm>
            <a:off x="993947" y="1335519"/>
            <a:ext cx="1008112" cy="15695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rIns="72000" anchor="ctr">
            <a:noAutofit/>
          </a:bodyPr>
          <a:lstStyle/>
          <a:p>
            <a:r>
              <a:rPr lang="en-US" altLang="ja-JP" sz="12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Disk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Capacity</a:t>
            </a:r>
            <a:endParaRPr lang="ja-JP" altLang="en-US" sz="1200" b="1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graphicFrame>
        <p:nvGraphicFramePr>
          <p:cNvPr id="21" name="表 2">
            <a:extLst>
              <a:ext uri="{FF2B5EF4-FFF2-40B4-BE49-F238E27FC236}">
                <a16:creationId xmlns:a16="http://schemas.microsoft.com/office/drawing/2014/main" id="{D5D20C43-EEB5-4300-BBAB-5B4346E16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24393"/>
              </p:ext>
            </p:extLst>
          </p:nvPr>
        </p:nvGraphicFramePr>
        <p:xfrm>
          <a:off x="972136" y="2916922"/>
          <a:ext cx="7125739" cy="1703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72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j-lt"/>
                          <a:ea typeface="微軟正黑體" panose="020B0604030504040204" pitchFamily="34" charset="-120"/>
                          <a:sym typeface="Calibri"/>
                        </a:rPr>
                        <a:t>Signal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j-lt"/>
                          <a:ea typeface="微軟正黑體" panose="020B0604030504040204" pitchFamily="34" charset="-120"/>
                          <a:sym typeface="Calibri"/>
                        </a:rPr>
                        <a:t>Processing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+mj-lt"/>
                          <a:ea typeface="微軟正黑體" panose="020B0604030504040204" pitchFamily="34" charset="-120"/>
                          <a:sym typeface="Calibri"/>
                        </a:rPr>
                        <a:t>Technology</a:t>
                      </a:r>
                      <a:endParaRPr kumimoji="0" lang="ja-JP" altLang="en-US" sz="12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typeface="+mj-lt"/>
                        <a:ea typeface="微軟正黑體" panose="020B0604030504040204" pitchFamily="34" charset="-120"/>
                        <a:sym typeface="Calibri"/>
                      </a:endParaRPr>
                    </a:p>
                  </a:txBody>
                  <a:tcPr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High Liner Density (Multi Revel Recording Technology)</a:t>
                      </a:r>
                      <a:endParaRPr lang="ja-JP" altLang="en-US" sz="105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000" marR="36000" marT="36000" marB="36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High Liner Density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(Inter Symbol Influence Cancel Technology)</a:t>
                      </a:r>
                      <a:endParaRPr lang="ja-JP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High Track Density (Crosstalk Cancel Technology)</a:t>
                      </a:r>
                      <a:endParaRPr lang="ja-JP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38C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82"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微軟正黑體" panose="020B0604030504040204" pitchFamily="34" charset="-120"/>
                          <a:sym typeface="Calibri"/>
                        </a:rPr>
                        <a:t>Basic Specification</a:t>
                      </a:r>
                      <a:endParaRPr kumimoji="0" lang="ja-JP" altLang="en-US" sz="11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微軟正黑體" panose="020B0604030504040204" pitchFamily="34" charset="-120"/>
                        <a:sym typeface="Calibri"/>
                      </a:endParaRPr>
                    </a:p>
                  </a:txBody>
                  <a:tcPr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kumimoji="0" lang="en-US" altLang="ja-JP" sz="104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Double Side Disc Technology</a:t>
                      </a:r>
                    </a:p>
                    <a:p>
                      <a:pPr algn="l"/>
                      <a:r>
                        <a:rPr kumimoji="0" lang="el-GR" altLang="ja-JP" sz="104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λ</a:t>
                      </a:r>
                      <a:r>
                        <a:rPr kumimoji="0" lang="en-US" altLang="ja-JP" sz="104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=405nm, NA=0.85, Layer Structure: 3 layer/side</a:t>
                      </a:r>
                      <a:endParaRPr kumimoji="0" lang="ja-JP" altLang="en-US" sz="104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72000" marR="36000" marT="36000" marB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92437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展演劇本 [本頁非直播投影片]">
            <a:extLst>
              <a:ext uri="{FF2B5EF4-FFF2-40B4-BE49-F238E27FC236}">
                <a16:creationId xmlns:a16="http://schemas.microsoft.com/office/drawing/2014/main" id="{E27E2E2F-1DCB-47F4-A181-93BBB14D4B08}"/>
              </a:ext>
            </a:extLst>
          </p:cNvPr>
          <p:cNvSpPr txBox="1">
            <a:spLocks/>
          </p:cNvSpPr>
          <p:nvPr/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Large Capacity Optical Disc in Magazine</a:t>
            </a:r>
            <a:endParaRPr lang="en-US" altLang="zh-TW" dirty="0">
              <a:latin typeface="+mj-lt"/>
            </a:endParaRP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95F40F67-5528-4A40-954D-857986806FD9}"/>
              </a:ext>
            </a:extLst>
          </p:cNvPr>
          <p:cNvSpPr/>
          <p:nvPr/>
        </p:nvSpPr>
        <p:spPr>
          <a:xfrm>
            <a:off x="7495158" y="1512713"/>
            <a:ext cx="1255570" cy="1881570"/>
          </a:xfrm>
          <a:prstGeom prst="roundRect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フリーフォーム 44">
            <a:extLst>
              <a:ext uri="{FF2B5EF4-FFF2-40B4-BE49-F238E27FC236}">
                <a16:creationId xmlns:a16="http://schemas.microsoft.com/office/drawing/2014/main" id="{DE86C3B8-31BA-49FC-A5DF-5080DEA47C13}"/>
              </a:ext>
            </a:extLst>
          </p:cNvPr>
          <p:cNvSpPr/>
          <p:nvPr/>
        </p:nvSpPr>
        <p:spPr>
          <a:xfrm>
            <a:off x="4517375" y="1609337"/>
            <a:ext cx="2015810" cy="2011492"/>
          </a:xfrm>
          <a:custGeom>
            <a:avLst/>
            <a:gdLst>
              <a:gd name="connsiteX0" fmla="*/ 0 w 2324100"/>
              <a:gd name="connsiteY0" fmla="*/ 790575 h 2543175"/>
              <a:gd name="connsiteX1" fmla="*/ 2324100 w 2324100"/>
              <a:gd name="connsiteY1" fmla="*/ 0 h 2543175"/>
              <a:gd name="connsiteX2" fmla="*/ 2324100 w 2324100"/>
              <a:gd name="connsiteY2" fmla="*/ 2381250 h 2543175"/>
              <a:gd name="connsiteX3" fmla="*/ 2190750 w 2324100"/>
              <a:gd name="connsiteY3" fmla="*/ 2543175 h 2543175"/>
              <a:gd name="connsiteX4" fmla="*/ 1981200 w 2324100"/>
              <a:gd name="connsiteY4" fmla="*/ 2543175 h 2543175"/>
              <a:gd name="connsiteX5" fmla="*/ 19050 w 2324100"/>
              <a:gd name="connsiteY5" fmla="*/ 1047750 h 2543175"/>
              <a:gd name="connsiteX6" fmla="*/ 0 w 2324100"/>
              <a:gd name="connsiteY6" fmla="*/ 790575 h 2543175"/>
              <a:gd name="connsiteX0" fmla="*/ 0 w 2324100"/>
              <a:gd name="connsiteY0" fmla="*/ 752475 h 2543175"/>
              <a:gd name="connsiteX1" fmla="*/ 2324100 w 2324100"/>
              <a:gd name="connsiteY1" fmla="*/ 0 h 2543175"/>
              <a:gd name="connsiteX2" fmla="*/ 2324100 w 2324100"/>
              <a:gd name="connsiteY2" fmla="*/ 2381250 h 2543175"/>
              <a:gd name="connsiteX3" fmla="*/ 2190750 w 2324100"/>
              <a:gd name="connsiteY3" fmla="*/ 2543175 h 2543175"/>
              <a:gd name="connsiteX4" fmla="*/ 1981200 w 2324100"/>
              <a:gd name="connsiteY4" fmla="*/ 2543175 h 2543175"/>
              <a:gd name="connsiteX5" fmla="*/ 19050 w 2324100"/>
              <a:gd name="connsiteY5" fmla="*/ 1047750 h 2543175"/>
              <a:gd name="connsiteX6" fmla="*/ 0 w 2324100"/>
              <a:gd name="connsiteY6" fmla="*/ 752475 h 2543175"/>
              <a:gd name="connsiteX0" fmla="*/ 0 w 2324100"/>
              <a:gd name="connsiteY0" fmla="*/ 752475 h 2543175"/>
              <a:gd name="connsiteX1" fmla="*/ 2324100 w 2324100"/>
              <a:gd name="connsiteY1" fmla="*/ 0 h 2543175"/>
              <a:gd name="connsiteX2" fmla="*/ 2324100 w 2324100"/>
              <a:gd name="connsiteY2" fmla="*/ 2381250 h 2543175"/>
              <a:gd name="connsiteX3" fmla="*/ 2190750 w 2324100"/>
              <a:gd name="connsiteY3" fmla="*/ 2543175 h 2543175"/>
              <a:gd name="connsiteX4" fmla="*/ 1981200 w 2324100"/>
              <a:gd name="connsiteY4" fmla="*/ 2543175 h 2543175"/>
              <a:gd name="connsiteX5" fmla="*/ 36293 w 2324100"/>
              <a:gd name="connsiteY5" fmla="*/ 1763351 h 2543175"/>
              <a:gd name="connsiteX6" fmla="*/ 0 w 2324100"/>
              <a:gd name="connsiteY6" fmla="*/ 752475 h 2543175"/>
              <a:gd name="connsiteX0" fmla="*/ 0 w 2324100"/>
              <a:gd name="connsiteY0" fmla="*/ 752475 h 2543175"/>
              <a:gd name="connsiteX1" fmla="*/ 2324100 w 2324100"/>
              <a:gd name="connsiteY1" fmla="*/ 0 h 2543175"/>
              <a:gd name="connsiteX2" fmla="*/ 2324100 w 2324100"/>
              <a:gd name="connsiteY2" fmla="*/ 2381250 h 2543175"/>
              <a:gd name="connsiteX3" fmla="*/ 2190750 w 2324100"/>
              <a:gd name="connsiteY3" fmla="*/ 2543175 h 2543175"/>
              <a:gd name="connsiteX4" fmla="*/ 2007064 w 2324100"/>
              <a:gd name="connsiteY4" fmla="*/ 2474202 h 2543175"/>
              <a:gd name="connsiteX5" fmla="*/ 36293 w 2324100"/>
              <a:gd name="connsiteY5" fmla="*/ 1763351 h 2543175"/>
              <a:gd name="connsiteX6" fmla="*/ 0 w 2324100"/>
              <a:gd name="connsiteY6" fmla="*/ 752475 h 2543175"/>
              <a:gd name="connsiteX0" fmla="*/ 0 w 2375830"/>
              <a:gd name="connsiteY0" fmla="*/ 942152 h 2543175"/>
              <a:gd name="connsiteX1" fmla="*/ 2375830 w 2375830"/>
              <a:gd name="connsiteY1" fmla="*/ 0 h 2543175"/>
              <a:gd name="connsiteX2" fmla="*/ 2375830 w 2375830"/>
              <a:gd name="connsiteY2" fmla="*/ 2381250 h 2543175"/>
              <a:gd name="connsiteX3" fmla="*/ 2242480 w 2375830"/>
              <a:gd name="connsiteY3" fmla="*/ 2543175 h 2543175"/>
              <a:gd name="connsiteX4" fmla="*/ 2058794 w 2375830"/>
              <a:gd name="connsiteY4" fmla="*/ 2474202 h 2543175"/>
              <a:gd name="connsiteX5" fmla="*/ 88023 w 2375830"/>
              <a:gd name="connsiteY5" fmla="*/ 1763351 h 2543175"/>
              <a:gd name="connsiteX6" fmla="*/ 0 w 2375830"/>
              <a:gd name="connsiteY6" fmla="*/ 942152 h 2543175"/>
              <a:gd name="connsiteX0" fmla="*/ 0 w 2375830"/>
              <a:gd name="connsiteY0" fmla="*/ 968017 h 2543175"/>
              <a:gd name="connsiteX1" fmla="*/ 2375830 w 2375830"/>
              <a:gd name="connsiteY1" fmla="*/ 0 h 2543175"/>
              <a:gd name="connsiteX2" fmla="*/ 2375830 w 2375830"/>
              <a:gd name="connsiteY2" fmla="*/ 2381250 h 2543175"/>
              <a:gd name="connsiteX3" fmla="*/ 2242480 w 2375830"/>
              <a:gd name="connsiteY3" fmla="*/ 2543175 h 2543175"/>
              <a:gd name="connsiteX4" fmla="*/ 2058794 w 2375830"/>
              <a:gd name="connsiteY4" fmla="*/ 2474202 h 2543175"/>
              <a:gd name="connsiteX5" fmla="*/ 88023 w 2375830"/>
              <a:gd name="connsiteY5" fmla="*/ 1763351 h 2543175"/>
              <a:gd name="connsiteX6" fmla="*/ 0 w 2375830"/>
              <a:gd name="connsiteY6" fmla="*/ 968017 h 2543175"/>
              <a:gd name="connsiteX0" fmla="*/ 0 w 2375830"/>
              <a:gd name="connsiteY0" fmla="*/ 795583 h 2370741"/>
              <a:gd name="connsiteX1" fmla="*/ 1841286 w 2375830"/>
              <a:gd name="connsiteY1" fmla="*/ 0 h 2370741"/>
              <a:gd name="connsiteX2" fmla="*/ 2375830 w 2375830"/>
              <a:gd name="connsiteY2" fmla="*/ 2208816 h 2370741"/>
              <a:gd name="connsiteX3" fmla="*/ 2242480 w 2375830"/>
              <a:gd name="connsiteY3" fmla="*/ 2370741 h 2370741"/>
              <a:gd name="connsiteX4" fmla="*/ 2058794 w 2375830"/>
              <a:gd name="connsiteY4" fmla="*/ 2301768 h 2370741"/>
              <a:gd name="connsiteX5" fmla="*/ 88023 w 2375830"/>
              <a:gd name="connsiteY5" fmla="*/ 1590917 h 2370741"/>
              <a:gd name="connsiteX6" fmla="*/ 0 w 2375830"/>
              <a:gd name="connsiteY6" fmla="*/ 795583 h 23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5830" h="2370741">
                <a:moveTo>
                  <a:pt x="0" y="795583"/>
                </a:moveTo>
                <a:lnTo>
                  <a:pt x="1841286" y="0"/>
                </a:lnTo>
                <a:lnTo>
                  <a:pt x="2375830" y="2208816"/>
                </a:lnTo>
                <a:lnTo>
                  <a:pt x="2242480" y="2370741"/>
                </a:lnTo>
                <a:lnTo>
                  <a:pt x="2058794" y="2301768"/>
                </a:lnTo>
                <a:lnTo>
                  <a:pt x="88023" y="1590917"/>
                </a:lnTo>
                <a:lnTo>
                  <a:pt x="0" y="795583"/>
                </a:lnTo>
                <a:close/>
              </a:path>
            </a:pathLst>
          </a:custGeom>
          <a:gradFill flip="none" rotWithShape="1">
            <a:gsLst>
              <a:gs pos="0">
                <a:srgbClr val="6DCCFB"/>
              </a:gs>
              <a:gs pos="100000">
                <a:srgbClr val="4F81BD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2640B9CD-5953-46C8-A14A-3759F782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908" y="2836381"/>
            <a:ext cx="1219344" cy="81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28">
            <a:extLst>
              <a:ext uri="{FF2B5EF4-FFF2-40B4-BE49-F238E27FC236}">
                <a16:creationId xmlns:a16="http://schemas.microsoft.com/office/drawing/2014/main" id="{82D9865C-BD89-40C8-8D0A-847F31904B1E}"/>
              </a:ext>
            </a:extLst>
          </p:cNvPr>
          <p:cNvSpPr txBox="1"/>
          <p:nvPr/>
        </p:nvSpPr>
        <p:spPr>
          <a:xfrm>
            <a:off x="6993349" y="1072169"/>
            <a:ext cx="173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kern="1200" dirty="0">
                <a:solidFill>
                  <a:prstClr val="black"/>
                </a:solidFill>
                <a:latin typeface="+mj-lt"/>
                <a:ea typeface="ＭＳ Ｐゴシック" panose="020B0600070205080204" pitchFamily="50" charset="-128"/>
              </a:rPr>
              <a:t>Upper case</a:t>
            </a:r>
            <a:endParaRPr kumimoji="1" lang="ja-JP" altLang="en-US" b="1" kern="1200" dirty="0">
              <a:solidFill>
                <a:prstClr val="black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29">
            <a:extLst>
              <a:ext uri="{FF2B5EF4-FFF2-40B4-BE49-F238E27FC236}">
                <a16:creationId xmlns:a16="http://schemas.microsoft.com/office/drawing/2014/main" id="{2B64CE6F-7CAF-41F7-AB80-EFDDBBCC4E44}"/>
              </a:ext>
            </a:extLst>
          </p:cNvPr>
          <p:cNvSpPr txBox="1"/>
          <p:nvPr/>
        </p:nvSpPr>
        <p:spPr>
          <a:xfrm>
            <a:off x="6972243" y="3411032"/>
            <a:ext cx="144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kern="1200" dirty="0">
                <a:solidFill>
                  <a:prstClr val="black"/>
                </a:solidFill>
                <a:latin typeface="+mj-lt"/>
                <a:ea typeface="ＭＳ Ｐゴシック" panose="020B0600070205080204" pitchFamily="50" charset="-128"/>
              </a:rPr>
              <a:t>Bottom case</a:t>
            </a:r>
            <a:endParaRPr kumimoji="1" lang="ja-JP" altLang="en-US" b="1" kern="1200" dirty="0">
              <a:solidFill>
                <a:prstClr val="black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pic>
        <p:nvPicPr>
          <p:cNvPr id="40" name="図 48">
            <a:extLst>
              <a:ext uri="{FF2B5EF4-FFF2-40B4-BE49-F238E27FC236}">
                <a16:creationId xmlns:a16="http://schemas.microsoft.com/office/drawing/2014/main" id="{AFFA434F-0003-4EAD-976C-B7726F1197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738" y="2845492"/>
            <a:ext cx="1079352" cy="602221"/>
          </a:xfrm>
          <a:prstGeom prst="rect">
            <a:avLst/>
          </a:prstGeom>
        </p:spPr>
      </p:pic>
      <p:pic>
        <p:nvPicPr>
          <p:cNvPr id="41" name="図 13">
            <a:extLst>
              <a:ext uri="{FF2B5EF4-FFF2-40B4-BE49-F238E27FC236}">
                <a16:creationId xmlns:a16="http://schemas.microsoft.com/office/drawing/2014/main" id="{F7520B6E-C876-4E83-B2B7-1C37A64BE3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628593"/>
            <a:ext cx="1079352" cy="602221"/>
          </a:xfrm>
          <a:prstGeom prst="rect">
            <a:avLst/>
          </a:prstGeom>
        </p:spPr>
      </p:pic>
      <p:pic>
        <p:nvPicPr>
          <p:cNvPr id="42" name="図 13">
            <a:extLst>
              <a:ext uri="{FF2B5EF4-FFF2-40B4-BE49-F238E27FC236}">
                <a16:creationId xmlns:a16="http://schemas.microsoft.com/office/drawing/2014/main" id="{9C424838-0D26-41A7-9A6D-A3521BE5F7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567496"/>
            <a:ext cx="1079352" cy="602221"/>
          </a:xfrm>
          <a:prstGeom prst="rect">
            <a:avLst/>
          </a:prstGeom>
        </p:spPr>
      </p:pic>
      <p:pic>
        <p:nvPicPr>
          <p:cNvPr id="43" name="図 13">
            <a:extLst>
              <a:ext uri="{FF2B5EF4-FFF2-40B4-BE49-F238E27FC236}">
                <a16:creationId xmlns:a16="http://schemas.microsoft.com/office/drawing/2014/main" id="{E2A425E9-7948-4AAD-9F68-B96418CAEC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506400"/>
            <a:ext cx="1079352" cy="602221"/>
          </a:xfrm>
          <a:prstGeom prst="rect">
            <a:avLst/>
          </a:prstGeom>
        </p:spPr>
      </p:pic>
      <p:pic>
        <p:nvPicPr>
          <p:cNvPr id="44" name="図 13">
            <a:extLst>
              <a:ext uri="{FF2B5EF4-FFF2-40B4-BE49-F238E27FC236}">
                <a16:creationId xmlns:a16="http://schemas.microsoft.com/office/drawing/2014/main" id="{9CFFE5D8-5551-4543-8357-000C3B47F9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445304"/>
            <a:ext cx="1079352" cy="602221"/>
          </a:xfrm>
          <a:prstGeom prst="rect">
            <a:avLst/>
          </a:prstGeom>
        </p:spPr>
      </p:pic>
      <p:pic>
        <p:nvPicPr>
          <p:cNvPr id="58" name="図 13">
            <a:extLst>
              <a:ext uri="{FF2B5EF4-FFF2-40B4-BE49-F238E27FC236}">
                <a16:creationId xmlns:a16="http://schemas.microsoft.com/office/drawing/2014/main" id="{E226416D-95C2-4E2A-AC16-DC822C179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384207"/>
            <a:ext cx="1079352" cy="602221"/>
          </a:xfrm>
          <a:prstGeom prst="rect">
            <a:avLst/>
          </a:prstGeom>
        </p:spPr>
      </p:pic>
      <p:pic>
        <p:nvPicPr>
          <p:cNvPr id="59" name="図 54">
            <a:extLst>
              <a:ext uri="{FF2B5EF4-FFF2-40B4-BE49-F238E27FC236}">
                <a16:creationId xmlns:a16="http://schemas.microsoft.com/office/drawing/2014/main" id="{4C67EF20-D56F-4BB9-BC36-CDCA283104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323111"/>
            <a:ext cx="1079352" cy="602221"/>
          </a:xfrm>
          <a:prstGeom prst="rect">
            <a:avLst/>
          </a:prstGeom>
        </p:spPr>
      </p:pic>
      <p:pic>
        <p:nvPicPr>
          <p:cNvPr id="60" name="図 13">
            <a:extLst>
              <a:ext uri="{FF2B5EF4-FFF2-40B4-BE49-F238E27FC236}">
                <a16:creationId xmlns:a16="http://schemas.microsoft.com/office/drawing/2014/main" id="{83655C17-8514-4F6D-970F-9131257554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262015"/>
            <a:ext cx="1079352" cy="602221"/>
          </a:xfrm>
          <a:prstGeom prst="rect">
            <a:avLst/>
          </a:prstGeom>
        </p:spPr>
      </p:pic>
      <p:pic>
        <p:nvPicPr>
          <p:cNvPr id="61" name="図 13">
            <a:extLst>
              <a:ext uri="{FF2B5EF4-FFF2-40B4-BE49-F238E27FC236}">
                <a16:creationId xmlns:a16="http://schemas.microsoft.com/office/drawing/2014/main" id="{4B4EB789-1FD4-4459-9C15-6884E3E7EC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200918"/>
            <a:ext cx="1079352" cy="602221"/>
          </a:xfrm>
          <a:prstGeom prst="rect">
            <a:avLst/>
          </a:prstGeom>
        </p:spPr>
      </p:pic>
      <p:pic>
        <p:nvPicPr>
          <p:cNvPr id="62" name="図 13">
            <a:extLst>
              <a:ext uri="{FF2B5EF4-FFF2-40B4-BE49-F238E27FC236}">
                <a16:creationId xmlns:a16="http://schemas.microsoft.com/office/drawing/2014/main" id="{B95D82DD-26B8-4C8F-AD8A-5B33DE6C68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139822"/>
            <a:ext cx="1079352" cy="602221"/>
          </a:xfrm>
          <a:prstGeom prst="rect">
            <a:avLst/>
          </a:prstGeom>
        </p:spPr>
      </p:pic>
      <p:pic>
        <p:nvPicPr>
          <p:cNvPr id="67" name="図 13">
            <a:extLst>
              <a:ext uri="{FF2B5EF4-FFF2-40B4-BE49-F238E27FC236}">
                <a16:creationId xmlns:a16="http://schemas.microsoft.com/office/drawing/2014/main" id="{A50377D8-6F1A-40CC-A021-699BF9ABB1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078725"/>
            <a:ext cx="1079352" cy="602221"/>
          </a:xfrm>
          <a:prstGeom prst="rect">
            <a:avLst/>
          </a:prstGeom>
        </p:spPr>
      </p:pic>
      <p:pic>
        <p:nvPicPr>
          <p:cNvPr id="80" name="図 13">
            <a:extLst>
              <a:ext uri="{FF2B5EF4-FFF2-40B4-BE49-F238E27FC236}">
                <a16:creationId xmlns:a16="http://schemas.microsoft.com/office/drawing/2014/main" id="{4DC5AC11-FC27-4A92-AA14-4D3A668C44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01" y="2017629"/>
            <a:ext cx="1079352" cy="602221"/>
          </a:xfrm>
          <a:prstGeom prst="rect">
            <a:avLst/>
          </a:prstGeom>
        </p:spPr>
      </p:pic>
      <p:pic>
        <p:nvPicPr>
          <p:cNvPr id="81" name="Picture 8">
            <a:extLst>
              <a:ext uri="{FF2B5EF4-FFF2-40B4-BE49-F238E27FC236}">
                <a16:creationId xmlns:a16="http://schemas.microsoft.com/office/drawing/2014/main" id="{22CF9C81-1562-428A-A35C-044926E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3462" y="1453332"/>
            <a:ext cx="1646703" cy="90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フリーフォーム 67">
            <a:extLst>
              <a:ext uri="{FF2B5EF4-FFF2-40B4-BE49-F238E27FC236}">
                <a16:creationId xmlns:a16="http://schemas.microsoft.com/office/drawing/2014/main" id="{6658497B-5A21-4150-8D28-072F90F6FA05}"/>
              </a:ext>
            </a:extLst>
          </p:cNvPr>
          <p:cNvSpPr/>
          <p:nvPr/>
        </p:nvSpPr>
        <p:spPr>
          <a:xfrm>
            <a:off x="4577437" y="1747207"/>
            <a:ext cx="1166031" cy="515803"/>
          </a:xfrm>
          <a:custGeom>
            <a:avLst/>
            <a:gdLst>
              <a:gd name="connsiteX0" fmla="*/ 1600200 w 1600200"/>
              <a:gd name="connsiteY0" fmla="*/ 0 h 523875"/>
              <a:gd name="connsiteX1" fmla="*/ 0 w 1600200"/>
              <a:gd name="connsiteY1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 h="523875">
                <a:moveTo>
                  <a:pt x="1600200" y="0"/>
                </a:moveTo>
                <a:lnTo>
                  <a:pt x="0" y="523875"/>
                </a:lnTo>
              </a:path>
            </a:pathLst>
          </a:custGeom>
          <a:noFill/>
          <a:ln w="19050" cap="flat" cmpd="sng" algn="ctr">
            <a:solidFill>
              <a:srgbClr val="6DCCFB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3" name="フリーフォーム 68">
            <a:extLst>
              <a:ext uri="{FF2B5EF4-FFF2-40B4-BE49-F238E27FC236}">
                <a16:creationId xmlns:a16="http://schemas.microsoft.com/office/drawing/2014/main" id="{ABF94CA2-BB5D-4701-80FE-F1E60386EAE8}"/>
              </a:ext>
            </a:extLst>
          </p:cNvPr>
          <p:cNvSpPr/>
          <p:nvPr/>
        </p:nvSpPr>
        <p:spPr>
          <a:xfrm flipV="1">
            <a:off x="4577428" y="2955026"/>
            <a:ext cx="1592082" cy="584182"/>
          </a:xfrm>
          <a:custGeom>
            <a:avLst/>
            <a:gdLst>
              <a:gd name="connsiteX0" fmla="*/ 1600200 w 1600200"/>
              <a:gd name="connsiteY0" fmla="*/ 0 h 523875"/>
              <a:gd name="connsiteX1" fmla="*/ 0 w 1600200"/>
              <a:gd name="connsiteY1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 h="523875">
                <a:moveTo>
                  <a:pt x="1600200" y="0"/>
                </a:moveTo>
                <a:lnTo>
                  <a:pt x="0" y="523875"/>
                </a:lnTo>
              </a:path>
            </a:pathLst>
          </a:custGeom>
          <a:noFill/>
          <a:ln w="19050" cap="flat" cmpd="sng" algn="ctr">
            <a:solidFill>
              <a:srgbClr val="6DCCFB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4" name="フリーフォーム 69">
            <a:extLst>
              <a:ext uri="{FF2B5EF4-FFF2-40B4-BE49-F238E27FC236}">
                <a16:creationId xmlns:a16="http://schemas.microsoft.com/office/drawing/2014/main" id="{A01AB03F-AA36-4DA9-A79F-9D6BA105FCB7}"/>
              </a:ext>
            </a:extLst>
          </p:cNvPr>
          <p:cNvSpPr/>
          <p:nvPr/>
        </p:nvSpPr>
        <p:spPr>
          <a:xfrm>
            <a:off x="6824124" y="1382216"/>
            <a:ext cx="1026368" cy="266694"/>
          </a:xfrm>
          <a:custGeom>
            <a:avLst/>
            <a:gdLst>
              <a:gd name="connsiteX0" fmla="*/ 0 w 1400175"/>
              <a:gd name="connsiteY0" fmla="*/ 314325 h 314325"/>
              <a:gd name="connsiteX1" fmla="*/ 238125 w 1400175"/>
              <a:gd name="connsiteY1" fmla="*/ 0 h 314325"/>
              <a:gd name="connsiteX2" fmla="*/ 1400175 w 1400175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314325">
                <a:moveTo>
                  <a:pt x="0" y="314325"/>
                </a:moveTo>
                <a:lnTo>
                  <a:pt x="238125" y="0"/>
                </a:lnTo>
                <a:lnTo>
                  <a:pt x="1400175" y="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headEnd type="oval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5" name="フリーフォーム 70">
            <a:extLst>
              <a:ext uri="{FF2B5EF4-FFF2-40B4-BE49-F238E27FC236}">
                <a16:creationId xmlns:a16="http://schemas.microsoft.com/office/drawing/2014/main" id="{058016B4-9D74-48BC-9C2A-A371985AD984}"/>
              </a:ext>
            </a:extLst>
          </p:cNvPr>
          <p:cNvSpPr/>
          <p:nvPr/>
        </p:nvSpPr>
        <p:spPr>
          <a:xfrm flipV="1">
            <a:off x="6824124" y="3426534"/>
            <a:ext cx="1026368" cy="293654"/>
          </a:xfrm>
          <a:custGeom>
            <a:avLst/>
            <a:gdLst>
              <a:gd name="connsiteX0" fmla="*/ 0 w 1400175"/>
              <a:gd name="connsiteY0" fmla="*/ 314325 h 314325"/>
              <a:gd name="connsiteX1" fmla="*/ 238125 w 1400175"/>
              <a:gd name="connsiteY1" fmla="*/ 0 h 314325"/>
              <a:gd name="connsiteX2" fmla="*/ 1400175 w 1400175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314325">
                <a:moveTo>
                  <a:pt x="0" y="314325"/>
                </a:moveTo>
                <a:lnTo>
                  <a:pt x="238125" y="0"/>
                </a:lnTo>
                <a:lnTo>
                  <a:pt x="1400175" y="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headEnd type="oval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6" name="テキスト ボックス 9">
            <a:extLst>
              <a:ext uri="{FF2B5EF4-FFF2-40B4-BE49-F238E27FC236}">
                <a16:creationId xmlns:a16="http://schemas.microsoft.com/office/drawing/2014/main" id="{51931A33-FAB5-4B9B-B4DF-C74645954F9A}"/>
              </a:ext>
            </a:extLst>
          </p:cNvPr>
          <p:cNvSpPr txBox="1"/>
          <p:nvPr/>
        </p:nvSpPr>
        <p:spPr>
          <a:xfrm>
            <a:off x="7660327" y="2596722"/>
            <a:ext cx="1064080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685800" hangingPunct="1"/>
            <a:r>
              <a:rPr kumimoji="1" lang="en-US" altLang="ja-JP" sz="2000" b="1" kern="1200">
                <a:solidFill>
                  <a:srgbClr val="0070C0"/>
                </a:solidFill>
                <a:latin typeface="+mj-lt"/>
                <a:ea typeface="HGP創英角ｺﾞｼｯｸUB" pitchFamily="50" charset="-128"/>
                <a:cs typeface="Arial" panose="020B0604020202020204" pitchFamily="34" charset="0"/>
              </a:rPr>
              <a:t>X</a:t>
            </a:r>
            <a:r>
              <a:rPr kumimoji="1" lang="en-US" altLang="ja-JP" sz="4000" b="1" kern="1200">
                <a:solidFill>
                  <a:srgbClr val="0070C0"/>
                </a:solidFill>
                <a:latin typeface="+mj-lt"/>
                <a:ea typeface="HGP創英角ｺﾞｼｯｸUB" pitchFamily="50" charset="-128"/>
                <a:cs typeface="Arial" panose="020B0604020202020204" pitchFamily="34" charset="0"/>
              </a:rPr>
              <a:t>12</a:t>
            </a:r>
            <a:endParaRPr kumimoji="1" lang="ja-JP" altLang="en-US" sz="4000" b="1" kern="1200">
              <a:solidFill>
                <a:srgbClr val="0070C0"/>
              </a:solidFill>
              <a:latin typeface="+mj-lt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grpSp>
        <p:nvGrpSpPr>
          <p:cNvPr id="87" name="グループ化 72">
            <a:extLst>
              <a:ext uri="{FF2B5EF4-FFF2-40B4-BE49-F238E27FC236}">
                <a16:creationId xmlns:a16="http://schemas.microsoft.com/office/drawing/2014/main" id="{E5A96AC3-ADE9-415D-9945-FFBA94B29903}"/>
              </a:ext>
            </a:extLst>
          </p:cNvPr>
          <p:cNvGrpSpPr>
            <a:grpSpLocks noChangeAspect="1"/>
          </p:cNvGrpSpPr>
          <p:nvPr/>
        </p:nvGrpSpPr>
        <p:grpSpPr>
          <a:xfrm>
            <a:off x="7468837" y="1635992"/>
            <a:ext cx="1330474" cy="1020226"/>
            <a:chOff x="1304925" y="3848936"/>
            <a:chExt cx="1315412" cy="1008675"/>
          </a:xfrm>
        </p:grpSpPr>
        <p:pic>
          <p:nvPicPr>
            <p:cNvPr id="88" name="図 13">
              <a:extLst>
                <a:ext uri="{FF2B5EF4-FFF2-40B4-BE49-F238E27FC236}">
                  <a16:creationId xmlns:a16="http://schemas.microsoft.com/office/drawing/2014/main" id="{0D82EDE7-4CEB-4531-A70B-BFF208BC9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62" y="3848936"/>
              <a:ext cx="1020137" cy="1008675"/>
            </a:xfrm>
            <a:prstGeom prst="rect">
              <a:avLst/>
            </a:prstGeom>
          </p:spPr>
        </p:pic>
        <p:sp>
          <p:nvSpPr>
            <p:cNvPr id="89" name="テキスト ボックス 74">
              <a:extLst>
                <a:ext uri="{FF2B5EF4-FFF2-40B4-BE49-F238E27FC236}">
                  <a16:creationId xmlns:a16="http://schemas.microsoft.com/office/drawing/2014/main" id="{32C82073-F846-42D7-81D7-F54BE819B307}"/>
                </a:ext>
              </a:extLst>
            </p:cNvPr>
            <p:cNvSpPr txBox="1"/>
            <p:nvPr/>
          </p:nvSpPr>
          <p:spPr>
            <a:xfrm>
              <a:off x="1304925" y="4421945"/>
              <a:ext cx="1315412" cy="304288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algn="ctr" defTabSz="685800" hangingPunct="1"/>
              <a:r>
                <a:rPr kumimoji="1" lang="en-US" altLang="ja-JP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anose="020B0604020202020204" pitchFamily="34" charset="0"/>
                </a:rPr>
                <a:t>300 GB</a:t>
              </a:r>
              <a:endParaRPr kumimoji="1" lang="ja-JP" altLang="en-US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90" name="テキスト ボックス 9">
            <a:extLst>
              <a:ext uri="{FF2B5EF4-FFF2-40B4-BE49-F238E27FC236}">
                <a16:creationId xmlns:a16="http://schemas.microsoft.com/office/drawing/2014/main" id="{0FBD6F15-2A5D-44BF-A55E-9D94D09AF11D}"/>
              </a:ext>
            </a:extLst>
          </p:cNvPr>
          <p:cNvSpPr txBox="1"/>
          <p:nvPr/>
        </p:nvSpPr>
        <p:spPr>
          <a:xfrm>
            <a:off x="330606" y="1908074"/>
            <a:ext cx="1314445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685800" hangingPunct="1"/>
            <a:r>
              <a:rPr kumimoji="1" lang="en-US" altLang="ja-JP" sz="4000" b="1" kern="1200">
                <a:solidFill>
                  <a:srgbClr val="0070C0"/>
                </a:solidFill>
                <a:latin typeface="+mj-lt"/>
                <a:ea typeface="HGP創英角ｺﾞｼｯｸUB" pitchFamily="50" charset="-128"/>
                <a:cs typeface="Arial" panose="020B0604020202020204" pitchFamily="34" charset="0"/>
              </a:rPr>
              <a:t>3.6</a:t>
            </a:r>
            <a:r>
              <a:rPr kumimoji="1" lang="en-US" altLang="ja-JP" sz="2000" b="1" kern="1200">
                <a:solidFill>
                  <a:srgbClr val="0070C0"/>
                </a:solidFill>
                <a:latin typeface="+mj-lt"/>
                <a:ea typeface="HGP創英角ｺﾞｼｯｸUB" pitchFamily="50" charset="-128"/>
                <a:cs typeface="Arial" panose="020B0604020202020204" pitchFamily="34" charset="0"/>
              </a:rPr>
              <a:t>TB</a:t>
            </a:r>
            <a:endParaRPr kumimoji="1" lang="ja-JP" altLang="en-US" sz="2000" b="1" kern="1200">
              <a:solidFill>
                <a:srgbClr val="0070C0"/>
              </a:solidFill>
              <a:latin typeface="+mj-lt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91" name="テキスト ボックス 28">
            <a:extLst>
              <a:ext uri="{FF2B5EF4-FFF2-40B4-BE49-F238E27FC236}">
                <a16:creationId xmlns:a16="http://schemas.microsoft.com/office/drawing/2014/main" id="{96D57F5B-ED01-40ED-8C12-4446306BDE26}"/>
              </a:ext>
            </a:extLst>
          </p:cNvPr>
          <p:cNvSpPr txBox="1"/>
          <p:nvPr/>
        </p:nvSpPr>
        <p:spPr>
          <a:xfrm>
            <a:off x="352909" y="2503698"/>
            <a:ext cx="169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b="1" kern="1200" dirty="0">
                <a:solidFill>
                  <a:prstClr val="black"/>
                </a:solidFill>
                <a:latin typeface="+mj-lt"/>
                <a:ea typeface="ＭＳ Ｐゴシック" panose="020B0600070205080204" pitchFamily="50" charset="-128"/>
              </a:rPr>
              <a:t>Storing 12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b="1" kern="1200" dirty="0">
                <a:solidFill>
                  <a:prstClr val="black"/>
                </a:solidFill>
                <a:latin typeface="+mj-lt"/>
                <a:ea typeface="ＭＳ Ｐゴシック" panose="020B0600070205080204" pitchFamily="50" charset="-128"/>
              </a:rPr>
              <a:t>300GB Archival Discs</a:t>
            </a:r>
          </a:p>
        </p:txBody>
      </p:sp>
      <p:sp>
        <p:nvSpPr>
          <p:cNvPr id="92" name="フリーフォーム 77">
            <a:extLst>
              <a:ext uri="{FF2B5EF4-FFF2-40B4-BE49-F238E27FC236}">
                <a16:creationId xmlns:a16="http://schemas.microsoft.com/office/drawing/2014/main" id="{24733FB5-FC0D-4692-A98C-EDC7E15D62B3}"/>
              </a:ext>
            </a:extLst>
          </p:cNvPr>
          <p:cNvSpPr/>
          <p:nvPr/>
        </p:nvSpPr>
        <p:spPr>
          <a:xfrm flipV="1">
            <a:off x="426719" y="3405851"/>
            <a:ext cx="2201896" cy="45719"/>
          </a:xfrm>
          <a:custGeom>
            <a:avLst/>
            <a:gdLst>
              <a:gd name="connsiteX0" fmla="*/ 2289658 w 2289658"/>
              <a:gd name="connsiteY0" fmla="*/ 0 h 0"/>
              <a:gd name="connsiteX1" fmla="*/ 0 w 22896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9658">
                <a:moveTo>
                  <a:pt x="2289658" y="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93" name="図 78">
            <a:extLst>
              <a:ext uri="{FF2B5EF4-FFF2-40B4-BE49-F238E27FC236}">
                <a16:creationId xmlns:a16="http://schemas.microsoft.com/office/drawing/2014/main" id="{0F33A4BC-941F-4FC7-BA18-7631A1CFBF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302" y="1544964"/>
            <a:ext cx="3539320" cy="2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9417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角丸四角形 165"/>
          <p:cNvSpPr/>
          <p:nvPr/>
        </p:nvSpPr>
        <p:spPr>
          <a:xfrm>
            <a:off x="479943" y="3041730"/>
            <a:ext cx="3432817" cy="1557543"/>
          </a:xfrm>
          <a:prstGeom prst="roundRect">
            <a:avLst>
              <a:gd name="adj" fmla="val 9020"/>
            </a:avLst>
          </a:prstGeom>
          <a:solidFill>
            <a:sysClr val="window" lastClr="FFFFFF"/>
          </a:solidFill>
          <a:ln w="25400" cap="flat" cmpd="sng" algn="ctr">
            <a:solidFill>
              <a:srgbClr val="176AB7">
                <a:lumMod val="40000"/>
                <a:lumOff val="60000"/>
              </a:srgbClr>
            </a:solidFill>
            <a:prstDash val="solid"/>
          </a:ln>
          <a:effectLst/>
        </p:spPr>
        <p:txBody>
          <a:bodyPr lIns="77925" tIns="38963" rIns="77925" bIns="38963" rtlCol="0" anchor="ctr"/>
          <a:lstStyle/>
          <a:p>
            <a:pPr algn="ctr" defTabSz="779252" hangingPunct="1"/>
            <a:endParaRPr lang="ja-JP" altLang="en-US" sz="12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メイリオ" panose="020B0604030504040204" pitchFamily="50" charset="-128"/>
            </a:endParaRPr>
          </a:p>
        </p:txBody>
      </p:sp>
      <p:sp>
        <p:nvSpPr>
          <p:cNvPr id="167" name="角丸四角形 166"/>
          <p:cNvSpPr/>
          <p:nvPr/>
        </p:nvSpPr>
        <p:spPr>
          <a:xfrm>
            <a:off x="479943" y="1330713"/>
            <a:ext cx="3432817" cy="1443391"/>
          </a:xfrm>
          <a:prstGeom prst="roundRect">
            <a:avLst>
              <a:gd name="adj" fmla="val 9020"/>
            </a:avLst>
          </a:prstGeom>
          <a:solidFill>
            <a:sysClr val="window" lastClr="FFFFFF"/>
          </a:solidFill>
          <a:ln w="25400" cap="flat" cmpd="sng" algn="ctr">
            <a:solidFill>
              <a:srgbClr val="176AB7">
                <a:lumMod val="40000"/>
                <a:lumOff val="60000"/>
              </a:srgbClr>
            </a:solidFill>
            <a:prstDash val="solid"/>
          </a:ln>
          <a:effectLst/>
        </p:spPr>
        <p:txBody>
          <a:bodyPr lIns="77925" tIns="38963" rIns="77925" bIns="38963" rtlCol="0" anchor="ctr"/>
          <a:lstStyle/>
          <a:p>
            <a:pPr algn="ctr" defTabSz="779252" hangingPunct="1"/>
            <a:endParaRPr lang="ja-JP" altLang="en-US" sz="12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メイリオ" panose="020B0604030504040204" pitchFamily="50" charset="-128"/>
            </a:endParaRPr>
          </a:p>
        </p:txBody>
      </p:sp>
      <p:sp>
        <p:nvSpPr>
          <p:cNvPr id="168" name="角丸四角形 167"/>
          <p:cNvSpPr/>
          <p:nvPr/>
        </p:nvSpPr>
        <p:spPr>
          <a:xfrm>
            <a:off x="5812591" y="1426490"/>
            <a:ext cx="2810192" cy="2812743"/>
          </a:xfrm>
          <a:prstGeom prst="roundRect">
            <a:avLst>
              <a:gd name="adj" fmla="val 9020"/>
            </a:avLst>
          </a:prstGeom>
          <a:solidFill>
            <a:sysClr val="window" lastClr="FFFFFF"/>
          </a:solidFill>
          <a:ln w="25400" cap="flat" cmpd="sng" algn="ctr">
            <a:solidFill>
              <a:srgbClr val="176AB7">
                <a:lumMod val="40000"/>
                <a:lumOff val="60000"/>
              </a:srgbClr>
            </a:solidFill>
            <a:prstDash val="solid"/>
          </a:ln>
          <a:effectLst/>
        </p:spPr>
        <p:txBody>
          <a:bodyPr lIns="77925" tIns="38963" rIns="77925" bIns="38963" rtlCol="0" anchor="ctr"/>
          <a:lstStyle/>
          <a:p>
            <a:pPr algn="ctr" defTabSz="779252" hangingPunct="1"/>
            <a:endParaRPr lang="ja-JP" altLang="en-US" sz="12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メイリオ" panose="020B0604030504040204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65663" y="757931"/>
            <a:ext cx="812608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50" indent="-285750" algn="ctr" defTabSz="457200" hangingPunct="1">
              <a:buFont typeface="Wingdings" pitchFamily="2" charset="2"/>
              <a:buChar char="n"/>
            </a:pPr>
            <a:r>
              <a:rPr lang="en-US" altLang="ja-JP" sz="1800" b="1" kern="1200" dirty="0">
                <a:solidFill>
                  <a:srgbClr val="176AB7"/>
                </a:solidFill>
                <a:latin typeface="Arial"/>
                <a:ea typeface="ＭＳ Ｐゴシック"/>
                <a:cs typeface="+mn-cs"/>
              </a:rPr>
              <a:t>Quick and easy replacement of magazines and failed units on-site. </a:t>
            </a:r>
          </a:p>
        </p:txBody>
      </p:sp>
      <p:pic>
        <p:nvPicPr>
          <p:cNvPr id="170" name="Picture 2" descr="\\nas_o4bu_03\MBU\4_DA_アーカイバー\★アーカイバー商品情報はここに集約\160216_稲田様より_DA3F商品カット\Rack and Data Center\jpg(2000pixel)\rear標準_UNIT差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8" y="1413399"/>
            <a:ext cx="1138421" cy="31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正方形/長方形 170"/>
          <p:cNvSpPr/>
          <p:nvPr/>
        </p:nvSpPr>
        <p:spPr>
          <a:xfrm>
            <a:off x="6816424" y="3096838"/>
            <a:ext cx="919218" cy="2171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defTabSz="457200" hangingPunct="1"/>
            <a:r>
              <a:rPr lang="en-US" altLang="ja-JP" sz="9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Drive unit</a:t>
            </a:r>
          </a:p>
        </p:txBody>
      </p:sp>
      <p:sp>
        <p:nvSpPr>
          <p:cNvPr id="172" name="テキスト ボックス 138"/>
          <p:cNvSpPr txBox="1">
            <a:spLocks noChangeArrowheads="1"/>
          </p:cNvSpPr>
          <p:nvPr/>
        </p:nvSpPr>
        <p:spPr bwMode="auto">
          <a:xfrm>
            <a:off x="6103324" y="1252850"/>
            <a:ext cx="2252040" cy="325421"/>
          </a:xfrm>
          <a:prstGeom prst="roundRect">
            <a:avLst/>
          </a:prstGeom>
          <a:solidFill>
            <a:srgbClr val="176AB7"/>
          </a:solid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779252" eaLnBrk="0">
              <a:defRPr kumimoji="1" b="1" kern="0">
                <a:solidFill>
                  <a:schemeClr val="bg1"/>
                </a:solidFill>
                <a:uLnTx/>
                <a:latin typeface="+mj-lt"/>
                <a:ea typeface="微軟正黑體" panose="020B0604030504040204" pitchFamily="34" charset="-120"/>
                <a:cs typeface="メイリオ" panose="020B0604030504040204" pitchFamily="50" charset="-128"/>
              </a:defRPr>
            </a:lvl1pPr>
            <a:lvl2pPr marL="742950" indent="-28575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Writer Unit</a:t>
            </a:r>
          </a:p>
        </p:txBody>
      </p:sp>
      <p:sp>
        <p:nvSpPr>
          <p:cNvPr id="173" name="正方形/長方形 172"/>
          <p:cNvSpPr/>
          <p:nvPr/>
        </p:nvSpPr>
        <p:spPr>
          <a:xfrm>
            <a:off x="6033999" y="1601663"/>
            <a:ext cx="2647725" cy="4172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defTabSz="457200" hangingPunct="1"/>
            <a:r>
              <a:rPr lang="en-US" altLang="ja-JP" sz="11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Easy replacement and repair by module from the back side</a:t>
            </a:r>
          </a:p>
        </p:txBody>
      </p:sp>
      <p:sp>
        <p:nvSpPr>
          <p:cNvPr id="174" name="左右矢印 173"/>
          <p:cNvSpPr/>
          <p:nvPr/>
        </p:nvSpPr>
        <p:spPr>
          <a:xfrm>
            <a:off x="5312776" y="2807085"/>
            <a:ext cx="790548" cy="224473"/>
          </a:xfrm>
          <a:prstGeom prst="leftRightArrow">
            <a:avLst/>
          </a:prstGeom>
          <a:solidFill>
            <a:srgbClr val="00B0F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77925" tIns="38963" rIns="77925" bIns="38963" anchor="ctr"/>
          <a:lstStyle/>
          <a:p>
            <a:pPr marL="0" marR="0" lvl="0" indent="0" algn="ctr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5" name="図 17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792" l="10000" r="89531">
                        <a14:foregroundMark x1="68281" y1="73333" x2="68281" y2="73333"/>
                        <a14:foregroundMark x1="66250" y1="58333" x2="66250" y2="58333"/>
                        <a14:foregroundMark x1="65938" y1="43750" x2="65938" y2="43750"/>
                        <a14:foregroundMark x1="64063" y1="37708" x2="64063" y2="37708"/>
                        <a14:foregroundMark x1="62656" y1="38333" x2="62656" y2="38333"/>
                        <a14:foregroundMark x1="66250" y1="77083" x2="66250" y2="77083"/>
                        <a14:foregroundMark x1="50156" y1="46667" x2="50156" y2="46667"/>
                        <a14:foregroundMark x1="61563" y1="80417" x2="61563" y2="8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16" y="1790848"/>
            <a:ext cx="2321365" cy="1414583"/>
          </a:xfrm>
          <a:prstGeom prst="rect">
            <a:avLst/>
          </a:prstGeom>
        </p:spPr>
      </p:pic>
      <p:sp>
        <p:nvSpPr>
          <p:cNvPr id="176" name="左右矢印 175"/>
          <p:cNvSpPr/>
          <p:nvPr/>
        </p:nvSpPr>
        <p:spPr>
          <a:xfrm rot="1490552">
            <a:off x="7225602" y="2899517"/>
            <a:ext cx="479278" cy="252000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77925" tIns="38963" rIns="77925" bIns="38963" anchor="ctr"/>
          <a:lstStyle/>
          <a:p>
            <a:pPr algn="ctr" defTabSz="779252" hangingPunct="1">
              <a:defRPr/>
            </a:pPr>
            <a:endParaRPr lang="ja-JP" altLang="en-US" sz="1200">
              <a:solidFill>
                <a:prstClr val="white"/>
              </a:solidFill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7" name="Picture 2" descr="C:\Users\ueda\AppData\Local\Temp\B2Temp\Attach\im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094" y1="36875" x2="16094" y2="36875"/>
                        <a14:foregroundMark x1="16563" y1="38333" x2="16563" y2="38333"/>
                        <a14:foregroundMark x1="19531" y1="52292" x2="19531" y2="52292"/>
                        <a14:foregroundMark x1="17969" y1="47917" x2="17969" y2="47917"/>
                        <a14:foregroundMark x1="17656" y1="44375" x2="17656" y2="44375"/>
                        <a14:foregroundMark x1="17188" y1="41250" x2="17188" y2="41250"/>
                        <a14:foregroundMark x1="17500" y1="42917" x2="17500" y2="42917"/>
                        <a14:foregroundMark x1="17656" y1="45208" x2="17656" y2="45208"/>
                        <a14:foregroundMark x1="17500" y1="47500" x2="17500" y2="47500"/>
                        <a14:foregroundMark x1="18438" y1="50833" x2="18438" y2="50833"/>
                        <a14:foregroundMark x1="18281" y1="50000" x2="18281" y2="50000"/>
                        <a14:foregroundMark x1="18906" y1="52292" x2="18906" y2="5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68" y="2845679"/>
            <a:ext cx="1081405" cy="6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正方形/長方形 177"/>
          <p:cNvSpPr/>
          <p:nvPr/>
        </p:nvSpPr>
        <p:spPr>
          <a:xfrm>
            <a:off x="476053" y="1509723"/>
            <a:ext cx="3427927" cy="24796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 defTabSz="457200" hangingPunct="1"/>
            <a:r>
              <a:rPr lang="en-US" altLang="ja-JP" sz="11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Able to replace magazines in each drawer easily.</a:t>
            </a:r>
          </a:p>
        </p:txBody>
      </p:sp>
      <p:sp>
        <p:nvSpPr>
          <p:cNvPr id="179" name="テキスト ボックス 138"/>
          <p:cNvSpPr txBox="1">
            <a:spLocks noChangeArrowheads="1"/>
          </p:cNvSpPr>
          <p:nvPr/>
        </p:nvSpPr>
        <p:spPr bwMode="auto">
          <a:xfrm>
            <a:off x="845068" y="1157075"/>
            <a:ext cx="2649715" cy="325421"/>
          </a:xfrm>
          <a:prstGeom prst="roundRect">
            <a:avLst/>
          </a:prstGeom>
          <a:solidFill>
            <a:srgbClr val="176AB7"/>
          </a:solid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779252" eaLnBrk="0">
              <a:defRPr kumimoji="1" sz="1600" b="1" kern="0">
                <a:solidFill>
                  <a:schemeClr val="bg1"/>
                </a:solidFill>
                <a:uLnTx/>
                <a:latin typeface="微軟正黑體" panose="020B0604030504040204" pitchFamily="34" charset="-120"/>
                <a:ea typeface="微軟正黑體" panose="020B0604030504040204" pitchFamily="34" charset="-120"/>
                <a:cs typeface="メイリオ" panose="020B0604030504040204" pitchFamily="50" charset="-128"/>
              </a:defRPr>
            </a:lvl1pPr>
            <a:lvl2pPr marL="742950" indent="-28575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400" dirty="0">
                <a:latin typeface="+mj-lt"/>
              </a:rPr>
              <a:t>Magazine Replacement</a:t>
            </a:r>
          </a:p>
        </p:txBody>
      </p:sp>
      <p:sp>
        <p:nvSpPr>
          <p:cNvPr id="180" name="テキスト ボックス 138"/>
          <p:cNvSpPr txBox="1">
            <a:spLocks noChangeArrowheads="1"/>
          </p:cNvSpPr>
          <p:nvPr/>
        </p:nvSpPr>
        <p:spPr bwMode="auto">
          <a:xfrm>
            <a:off x="872799" y="2879019"/>
            <a:ext cx="2563997" cy="325421"/>
          </a:xfrm>
          <a:prstGeom prst="roundRect">
            <a:avLst/>
          </a:prstGeom>
          <a:solidFill>
            <a:srgbClr val="176AB7"/>
          </a:solid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779252" eaLnBrk="0">
              <a:defRPr kumimoji="1" b="1" kern="0">
                <a:solidFill>
                  <a:schemeClr val="bg1"/>
                </a:solidFill>
                <a:uLnTx/>
                <a:latin typeface="+mj-lt"/>
                <a:ea typeface="微軟正黑體" panose="020B0604030504040204" pitchFamily="34" charset="-120"/>
                <a:cs typeface="メイリオ" panose="020B0604030504040204" pitchFamily="50" charset="-128"/>
              </a:defRPr>
            </a:lvl1pPr>
            <a:lvl2pPr marL="742950" indent="-28575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Magazine Carrier Unit</a:t>
            </a:r>
          </a:p>
        </p:txBody>
      </p: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03" y="3770462"/>
            <a:ext cx="1031929" cy="5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正方形/長方形 181"/>
          <p:cNvSpPr/>
          <p:nvPr/>
        </p:nvSpPr>
        <p:spPr>
          <a:xfrm>
            <a:off x="479942" y="3233983"/>
            <a:ext cx="3424037" cy="58651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 defTabSz="457200" hangingPunct="1"/>
            <a:r>
              <a:rPr lang="en-US" altLang="ja-JP" sz="11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Independent maintenance can be implemented for the bottom module. Magazine Carrier Unit can be fixed from the bottom module.</a:t>
            </a:r>
          </a:p>
        </p:txBody>
      </p:sp>
      <p:sp>
        <p:nvSpPr>
          <p:cNvPr id="183" name="正方形/長方形 182"/>
          <p:cNvSpPr/>
          <p:nvPr/>
        </p:nvSpPr>
        <p:spPr>
          <a:xfrm>
            <a:off x="808375" y="4272000"/>
            <a:ext cx="1535282" cy="2171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defTabSz="457200" hangingPunct="1"/>
            <a:r>
              <a:rPr lang="en-US" altLang="ja-JP" sz="9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メイリオ" panose="020B0604030504040204" pitchFamily="50" charset="-128"/>
                <a:cs typeface="メイリオ" panose="020B0604030504040204" pitchFamily="50" charset="-128"/>
              </a:rPr>
              <a:t>Magazine Carrier unit</a:t>
            </a:r>
          </a:p>
        </p:txBody>
      </p:sp>
      <p:sp>
        <p:nvSpPr>
          <p:cNvPr id="184" name="左右矢印 183"/>
          <p:cNvSpPr/>
          <p:nvPr/>
        </p:nvSpPr>
        <p:spPr>
          <a:xfrm>
            <a:off x="3668911" y="2126429"/>
            <a:ext cx="1034711" cy="216000"/>
          </a:xfrm>
          <a:prstGeom prst="leftRightArrow">
            <a:avLst/>
          </a:prstGeom>
          <a:solidFill>
            <a:srgbClr val="00B0F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77925" tIns="38963" rIns="77925" bIns="38963" anchor="ctr"/>
          <a:lstStyle/>
          <a:p>
            <a:pPr marL="0" marR="0" lvl="0" indent="0" algn="ctr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5" name="左右矢印 184"/>
          <p:cNvSpPr/>
          <p:nvPr/>
        </p:nvSpPr>
        <p:spPr>
          <a:xfrm>
            <a:off x="3705170" y="3894377"/>
            <a:ext cx="998452" cy="236753"/>
          </a:xfrm>
          <a:prstGeom prst="leftRightArrow">
            <a:avLst/>
          </a:prstGeom>
          <a:solidFill>
            <a:srgbClr val="00B0F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77925" tIns="38963" rIns="77925" bIns="38963" anchor="ctr"/>
          <a:lstStyle/>
          <a:p>
            <a:pPr marL="0" marR="0" lvl="0" indent="0" algn="ctr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6" name="Picture 2" descr="\\nas_o4bu_03\MBU\4_DA_アーカイバー\★アーカイバー商品情報はここに集約\141219_e-pressより_商品カット\l-jn141218-2-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14616" r="7046" b="9814"/>
          <a:stretch/>
        </p:blipFill>
        <p:spPr bwMode="auto">
          <a:xfrm>
            <a:off x="2522297" y="3857374"/>
            <a:ext cx="888262" cy="6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7" name="グループ化 186"/>
          <p:cNvGrpSpPr>
            <a:grpSpLocks noChangeAspect="1"/>
          </p:cNvGrpSpPr>
          <p:nvPr/>
        </p:nvGrpSpPr>
        <p:grpSpPr>
          <a:xfrm>
            <a:off x="591244" y="1735000"/>
            <a:ext cx="2539559" cy="1142957"/>
            <a:chOff x="1114132" y="1781734"/>
            <a:chExt cx="2756014" cy="1240375"/>
          </a:xfrm>
        </p:grpSpPr>
        <p:pic>
          <p:nvPicPr>
            <p:cNvPr id="188" name="図 18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2" b="30281"/>
            <a:stretch/>
          </p:blipFill>
          <p:spPr>
            <a:xfrm>
              <a:off x="1114132" y="1781734"/>
              <a:ext cx="1784923" cy="1240375"/>
            </a:xfrm>
            <a:prstGeom prst="rect">
              <a:avLst/>
            </a:prstGeom>
          </p:spPr>
        </p:pic>
        <p:sp>
          <p:nvSpPr>
            <p:cNvPr id="189" name="正方形/長方形 188"/>
            <p:cNvSpPr/>
            <p:nvPr/>
          </p:nvSpPr>
          <p:spPr>
            <a:xfrm>
              <a:off x="3044228" y="2496210"/>
              <a:ext cx="825918" cy="235697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defTabSz="457200" hangingPunct="1"/>
              <a:r>
                <a:rPr lang="en-US" altLang="ja-JP" sz="9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メイリオ" panose="020B0604030504040204" pitchFamily="50" charset="-128"/>
                  <a:cs typeface="メイリオ" panose="020B0604030504040204" pitchFamily="50" charset="-128"/>
                </a:rPr>
                <a:t>Drawer</a:t>
              </a:r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2462197" y="1960221"/>
              <a:ext cx="966595" cy="235697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defTabSz="457200" hangingPunct="1"/>
              <a:r>
                <a:rPr lang="en-US" altLang="ja-JP" sz="900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メイリオ" panose="020B0604030504040204" pitchFamily="50" charset="-128"/>
                  <a:cs typeface="メイリオ" panose="020B0604030504040204" pitchFamily="50" charset="-128"/>
                </a:rPr>
                <a:t>Magazine</a:t>
              </a:r>
            </a:p>
          </p:txBody>
        </p:sp>
        <p:cxnSp>
          <p:nvCxnSpPr>
            <p:cNvPr id="191" name="直線コネクタ 190"/>
            <p:cNvCxnSpPr/>
            <p:nvPr/>
          </p:nvCxnSpPr>
          <p:spPr>
            <a:xfrm flipV="1">
              <a:off x="2261453" y="2193105"/>
              <a:ext cx="324428" cy="25193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92" name="直線コネクタ 191"/>
            <p:cNvCxnSpPr/>
            <p:nvPr/>
          </p:nvCxnSpPr>
          <p:spPr>
            <a:xfrm>
              <a:off x="2753882" y="2620192"/>
              <a:ext cx="290346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93" name="直線コネクタ 192"/>
            <p:cNvCxnSpPr/>
            <p:nvPr/>
          </p:nvCxnSpPr>
          <p:spPr>
            <a:xfrm flipV="1">
              <a:off x="1849181" y="2193105"/>
              <a:ext cx="736700" cy="11616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94" name="左右矢印 193"/>
          <p:cNvSpPr/>
          <p:nvPr/>
        </p:nvSpPr>
        <p:spPr>
          <a:xfrm rot="1159978">
            <a:off x="2006065" y="3981362"/>
            <a:ext cx="582590" cy="252000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77925" tIns="38963" rIns="77925" bIns="38963" anchor="ctr"/>
          <a:lstStyle/>
          <a:p>
            <a:pPr algn="ctr" defTabSz="779252" hangingPunct="1">
              <a:defRPr/>
            </a:pPr>
            <a:endParaRPr lang="ja-JP" altLang="en-US" sz="1200">
              <a:solidFill>
                <a:prstClr val="white"/>
              </a:solidFill>
              <a:latin typeface="Arial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95" name="図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643" y="1676811"/>
            <a:ext cx="637160" cy="490300"/>
          </a:xfrm>
          <a:prstGeom prst="rect">
            <a:avLst/>
          </a:prstGeom>
          <a:effectLst>
            <a:glow rad="63500">
              <a:srgbClr val="176AB7">
                <a:alpha val="40000"/>
              </a:srgbClr>
            </a:glow>
          </a:effectLst>
        </p:spPr>
      </p:pic>
      <p:sp>
        <p:nvSpPr>
          <p:cNvPr id="196" name="TextBox 36"/>
          <p:cNvSpPr txBox="1"/>
          <p:nvPr/>
        </p:nvSpPr>
        <p:spPr>
          <a:xfrm>
            <a:off x="5880542" y="3421283"/>
            <a:ext cx="2742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en-US" altLang="ja-JP" sz="1100" b="1" kern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Transfer rate is</a:t>
            </a:r>
            <a:r>
              <a:rPr lang="en-US" altLang="zh-CN" sz="1100" b="1" kern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up to 360MB/ s per 1 set of writer unit.</a:t>
            </a:r>
          </a:p>
          <a:p>
            <a:pPr defTabSz="457200" hangingPunct="1"/>
            <a:r>
              <a:rPr lang="en-US" altLang="zh-CN" sz="1100" b="1" kern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(max 1080MB/s with max 3 sets of writer unit)</a:t>
            </a: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2199667" y="2117715"/>
            <a:ext cx="1518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00" b="1" kern="12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Magazine for 12 Discs</a:t>
            </a:r>
            <a:endParaRPr kumimoji="1" lang="ja-JP" altLang="en-US" sz="1000" b="1" kern="12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2076013" y="2546074"/>
            <a:ext cx="1866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00" b="1" kern="12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Loadable capacity of 3.6 TB</a:t>
            </a:r>
            <a:endParaRPr kumimoji="1" lang="ja-JP" altLang="en-US" sz="1000" b="1" kern="12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646" y="1162174"/>
            <a:ext cx="1763055" cy="3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展演劇本 [本頁非直播投影片]">
            <a:extLst>
              <a:ext uri="{FF2B5EF4-FFF2-40B4-BE49-F238E27FC236}">
                <a16:creationId xmlns:a16="http://schemas.microsoft.com/office/drawing/2014/main" id="{69BF4551-D51B-43AF-B32E-35A437C2B8F4}"/>
              </a:ext>
            </a:extLst>
          </p:cNvPr>
          <p:cNvSpPr txBox="1">
            <a:spLocks/>
          </p:cNvSpPr>
          <p:nvPr/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Panasonic DATA Archiver Outline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14298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A204686D-6A8C-43D7-86E9-15770725688D}"/>
              </a:ext>
            </a:extLst>
          </p:cNvPr>
          <p:cNvSpPr txBox="1"/>
          <p:nvPr/>
        </p:nvSpPr>
        <p:spPr>
          <a:xfrm>
            <a:off x="380999" y="4718533"/>
            <a:ext cx="395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600" b="1" dirty="0">
                <a:solidFill>
                  <a:schemeClr val="bg1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>Copyright © 2018 QNAP Systems, Inc. All rights reserved. QNAP® and other names of QNAP products are proprietary marks or registered trademarks of QNAP Systems, Inc. Other products and company names mentioned herein are trademarks of their respective holders.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C993A586-300C-48D0-9C98-EFF3AF3B7A09}"/>
              </a:ext>
            </a:extLst>
          </p:cNvPr>
          <p:cNvSpPr/>
          <p:nvPr/>
        </p:nvSpPr>
        <p:spPr>
          <a:xfrm>
            <a:off x="5269418" y="3167289"/>
            <a:ext cx="3399503" cy="1448241"/>
          </a:xfrm>
          <a:prstGeom prst="roundRect">
            <a:avLst/>
          </a:prstGeom>
          <a:gradFill>
            <a:gsLst>
              <a:gs pos="2151">
                <a:srgbClr val="00B0F0"/>
              </a:gs>
              <a:gs pos="30000">
                <a:schemeClr val="accent5">
                  <a:lumMod val="20000"/>
                  <a:lumOff val="80000"/>
                  <a:alpha val="40000"/>
                </a:schemeClr>
              </a:gs>
              <a:gs pos="70000">
                <a:schemeClr val="accent5">
                  <a:lumMod val="20000"/>
                  <a:lumOff val="80000"/>
                  <a:alpha val="40000"/>
                </a:schemeClr>
              </a:gs>
              <a:gs pos="100000">
                <a:srgbClr val="00B0F0"/>
              </a:gs>
            </a:gsLst>
            <a:lin ang="5400000" scaled="0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325">
            <a:extLst>
              <a:ext uri="{FF2B5EF4-FFF2-40B4-BE49-F238E27FC236}">
                <a16:creationId xmlns:a16="http://schemas.microsoft.com/office/drawing/2014/main" id="{D3F4F563-83DA-4CD3-B3A9-9505B8921BC0}"/>
              </a:ext>
            </a:extLst>
          </p:cNvPr>
          <p:cNvSpPr/>
          <p:nvPr/>
        </p:nvSpPr>
        <p:spPr>
          <a:xfrm>
            <a:off x="2910021" y="3167289"/>
            <a:ext cx="1448241" cy="1448241"/>
          </a:xfrm>
          <a:prstGeom prst="ellipse">
            <a:avLst/>
          </a:prstGeom>
          <a:gradFill>
            <a:gsLst>
              <a:gs pos="2151">
                <a:schemeClr val="accent4"/>
              </a:gs>
              <a:gs pos="30000">
                <a:schemeClr val="accent4">
                  <a:lumMod val="20000"/>
                  <a:lumOff val="80000"/>
                  <a:alpha val="40000"/>
                </a:schemeClr>
              </a:gs>
              <a:gs pos="70000">
                <a:schemeClr val="accent4">
                  <a:lumMod val="20000"/>
                  <a:lumOff val="80000"/>
                  <a:alpha val="4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altLang="zh-TW" sz="3200" dirty="0">
                <a:latin typeface="+mj-lt"/>
              </a:rPr>
              <a:t>What</a:t>
            </a:r>
            <a:r>
              <a:rPr lang="zh-TW" altLang="en-US" sz="3200" dirty="0">
                <a:latin typeface="+mj-lt"/>
              </a:rPr>
              <a:t> </a:t>
            </a:r>
            <a:r>
              <a:rPr lang="en-US" altLang="zh-TW" sz="3200" dirty="0">
                <a:latin typeface="+mj-lt"/>
              </a:rPr>
              <a:t>is</a:t>
            </a:r>
            <a:r>
              <a:rPr lang="zh-TW" altLang="en-US" sz="3200" dirty="0">
                <a:latin typeface="+mj-lt"/>
              </a:rPr>
              <a:t> </a:t>
            </a:r>
            <a:r>
              <a:rPr lang="en-US" altLang="zh-TW" sz="3200" dirty="0" err="1">
                <a:latin typeface="+mj-lt"/>
              </a:rPr>
              <a:t>BlueGlacier</a:t>
            </a:r>
            <a:r>
              <a:rPr lang="en-US" altLang="zh-TW" sz="3200" dirty="0">
                <a:latin typeface="+mj-lt"/>
              </a:rPr>
              <a:t> ?</a:t>
            </a:r>
            <a:endParaRPr sz="3200" dirty="0">
              <a:latin typeface="+mj-lt"/>
            </a:endParaRPr>
          </a:p>
        </p:txBody>
      </p:sp>
      <p:sp>
        <p:nvSpPr>
          <p:cNvPr id="135" name="文字版面配置區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rIns="45719" anchor="t">
            <a:normAutofit/>
          </a:bodyPr>
          <a:lstStyle/>
          <a:p>
            <a:pPr marL="155575" lvl="1" indent="-155575" defTabSz="416052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Char char="•"/>
              <a:defRPr sz="1547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QNAP and Panasonic working together to jointly develop this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BlueGlacier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tiering archive storage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55575" indent="-155575" defTabSz="416052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defRPr sz="1547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Integrates QNAP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enterprise NAS, 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Panasonic freeze-ray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optical disc library,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special build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 applications.</a:t>
            </a:r>
          </a:p>
          <a:p>
            <a:pPr marL="155575" indent="-155575" defTabSz="416052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defRPr sz="1547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atisfies user requirements from primary 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hot &amp; warm data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(SSD/HDD)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to cold data storage and off-line storage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 (Archive Disc).</a:t>
            </a:r>
          </a:p>
          <a:p>
            <a:pPr marL="155575" indent="-155575" defTabSz="416052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defRPr sz="1547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BlueGlacier</a:t>
            </a:r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 is the core across you data life cycle management and solves the problems of security and reliability while providing a better efficiency.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42E70E-9EE6-49E0-B373-8A66313C4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69" y="3638154"/>
            <a:ext cx="1894343" cy="346587"/>
          </a:xfrm>
          <a:prstGeom prst="rect">
            <a:avLst/>
          </a:prstGeom>
        </p:spPr>
      </p:pic>
      <p:sp>
        <p:nvSpPr>
          <p:cNvPr id="13" name="Shape 325">
            <a:extLst>
              <a:ext uri="{FF2B5EF4-FFF2-40B4-BE49-F238E27FC236}">
                <a16:creationId xmlns:a16="http://schemas.microsoft.com/office/drawing/2014/main" id="{C12C8489-F569-4431-A8BB-DC433A469CD9}"/>
              </a:ext>
            </a:extLst>
          </p:cNvPr>
          <p:cNvSpPr/>
          <p:nvPr/>
        </p:nvSpPr>
        <p:spPr>
          <a:xfrm>
            <a:off x="511930" y="3167289"/>
            <a:ext cx="1448241" cy="1448241"/>
          </a:xfrm>
          <a:prstGeom prst="ellipse">
            <a:avLst/>
          </a:prstGeom>
          <a:gradFill>
            <a:gsLst>
              <a:gs pos="2151">
                <a:schemeClr val="accent6"/>
              </a:gs>
              <a:gs pos="30000">
                <a:schemeClr val="accent6">
                  <a:lumMod val="20000"/>
                  <a:lumOff val="80000"/>
                  <a:alpha val="40000"/>
                </a:schemeClr>
              </a:gs>
              <a:gs pos="70000">
                <a:schemeClr val="accent6">
                  <a:lumMod val="20000"/>
                  <a:lumOff val="80000"/>
                  <a:alpha val="4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99D35D9-E201-40C8-886F-B72D15F24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68" y="3716581"/>
            <a:ext cx="3012872" cy="34965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83305D2-B8AC-401C-AEAD-E296C33AF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2" y="3679269"/>
            <a:ext cx="1330176" cy="240756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BC9BFA32-C3D3-4AA7-94F7-3E6DBF20F630}"/>
              </a:ext>
            </a:extLst>
          </p:cNvPr>
          <p:cNvSpPr txBox="1"/>
          <p:nvPr/>
        </p:nvSpPr>
        <p:spPr>
          <a:xfrm>
            <a:off x="546602" y="3974340"/>
            <a:ext cx="137897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Enterprise</a:t>
            </a:r>
            <a:r>
              <a:rPr kumimoji="0" lang="zh-TW" altLang="en-US" sz="12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2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NAS</a:t>
            </a:r>
            <a:endParaRPr kumimoji="0" lang="zh-TW" altLang="en-US" sz="1200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4D6CF6F-8550-4ADA-B8A5-399FD3F18BEE}"/>
              </a:ext>
            </a:extLst>
          </p:cNvPr>
          <p:cNvSpPr txBox="1"/>
          <p:nvPr/>
        </p:nvSpPr>
        <p:spPr>
          <a:xfrm>
            <a:off x="2969470" y="3974340"/>
            <a:ext cx="137897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Powered</a:t>
            </a:r>
            <a:r>
              <a:rPr kumimoji="0" lang="zh-TW" altLang="en-US" sz="12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2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by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b="1">
                <a:solidFill>
                  <a:schemeClr val="bg2"/>
                </a:solidFill>
                <a:latin typeface="+mj-lt"/>
                <a:ea typeface="微軟正黑體" panose="020B0604030504040204" pitchFamily="34" charset="-120"/>
              </a:rPr>
              <a:t>Panasonic</a:t>
            </a:r>
            <a:endParaRPr kumimoji="0" lang="zh-TW" altLang="en-US" sz="1200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62955F9-6497-4043-A453-36F8CEA69866}"/>
              </a:ext>
            </a:extLst>
          </p:cNvPr>
          <p:cNvSpPr txBox="1"/>
          <p:nvPr/>
        </p:nvSpPr>
        <p:spPr>
          <a:xfrm>
            <a:off x="1631721" y="3460459"/>
            <a:ext cx="13789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x</a:t>
            </a:r>
            <a:endParaRPr kumimoji="0" lang="zh-TW" altLang="en-US" sz="360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81DB49F-6B2E-46E4-8A66-33BE7156E130}"/>
              </a:ext>
            </a:extLst>
          </p:cNvPr>
          <p:cNvSpPr txBox="1"/>
          <p:nvPr/>
        </p:nvSpPr>
        <p:spPr>
          <a:xfrm>
            <a:off x="4189201" y="3507018"/>
            <a:ext cx="13789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=</a:t>
            </a:r>
            <a:endParaRPr kumimoji="0" lang="zh-TW" altLang="en-US" sz="360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4" tIns="91424" rIns="91424" bIns="91424" anchor="ctr"/>
          <a:lstStyle>
            <a:lvl1pPr defTabSz="786384">
              <a:defRPr sz="2752"/>
            </a:lvl1pPr>
          </a:lstStyle>
          <a:p>
            <a:pPr defTabSz="914400"/>
            <a:r>
              <a:rPr lang="en-US" altLang="zh-TW" sz="3200" dirty="0"/>
              <a:t>Solution</a:t>
            </a:r>
            <a:r>
              <a:rPr lang="zh-TW" altLang="en-US" sz="3200" dirty="0"/>
              <a:t> </a:t>
            </a:r>
            <a:r>
              <a:rPr lang="en-US" altLang="zh-TW" sz="3200" dirty="0"/>
              <a:t>Architecture</a:t>
            </a:r>
            <a:endParaRPr lang="zh-CN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3320FA-E39D-491D-9028-9D496B241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" y="973027"/>
            <a:ext cx="7872549" cy="349975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371DA05-6DF0-458E-AE81-BE4F345432AF}"/>
              </a:ext>
            </a:extLst>
          </p:cNvPr>
          <p:cNvSpPr txBox="1"/>
          <p:nvPr/>
        </p:nvSpPr>
        <p:spPr>
          <a:xfrm>
            <a:off x="618308" y="1940774"/>
            <a:ext cx="128887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b="1" dirty="0">
                <a:latin typeface="+mj-lt"/>
                <a:ea typeface="微軟正黑體" panose="020B0604030504040204" pitchFamily="34" charset="-120"/>
              </a:rPr>
              <a:t>Client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4B6889B-3290-46EE-A035-496AC9A1500E}"/>
              </a:ext>
            </a:extLst>
          </p:cNvPr>
          <p:cNvSpPr txBox="1"/>
          <p:nvPr/>
        </p:nvSpPr>
        <p:spPr>
          <a:xfrm>
            <a:off x="7043351" y="878839"/>
            <a:ext cx="177979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ptical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isc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ibrary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9A63418-81D9-4196-823D-F1F34F5A2BAE}"/>
              </a:ext>
            </a:extLst>
          </p:cNvPr>
          <p:cNvSpPr txBox="1"/>
          <p:nvPr/>
        </p:nvSpPr>
        <p:spPr>
          <a:xfrm>
            <a:off x="3474723" y="4512612"/>
            <a:ext cx="244710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b="1" dirty="0">
                <a:latin typeface="+mj-lt"/>
                <a:ea typeface="微軟正黑體" panose="020B0604030504040204" pitchFamily="34" charset="-120"/>
              </a:rPr>
              <a:t>TES-1885U</a:t>
            </a:r>
            <a:r>
              <a:rPr lang="zh-TW" altLang="en-US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+mj-lt"/>
                <a:ea typeface="微軟正黑體" panose="020B0604030504040204" pitchFamily="34" charset="-120"/>
              </a:rPr>
              <a:t>Enterprise</a:t>
            </a:r>
            <a:r>
              <a:rPr lang="zh-TW" altLang="en-US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+mj-lt"/>
                <a:ea typeface="微軟正黑體" panose="020B0604030504040204" pitchFamily="34" charset="-120"/>
              </a:rPr>
              <a:t>NAS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4909723-6D76-418C-8DCC-5F1D62981E7B}"/>
              </a:ext>
            </a:extLst>
          </p:cNvPr>
          <p:cNvSpPr txBox="1"/>
          <p:nvPr/>
        </p:nvSpPr>
        <p:spPr>
          <a:xfrm>
            <a:off x="3413761" y="961355"/>
            <a:ext cx="107115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Ecosystem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EE4384C-4A2B-4F48-B280-D6AA7250D20D}"/>
              </a:ext>
            </a:extLst>
          </p:cNvPr>
          <p:cNvSpPr txBox="1"/>
          <p:nvPr/>
        </p:nvSpPr>
        <p:spPr>
          <a:xfrm>
            <a:off x="4554584" y="961355"/>
            <a:ext cx="214230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QNAP</a:t>
            </a:r>
            <a:r>
              <a:rPr kumimoji="0" lang="zh-TW" alt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Applications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C269163-E139-41BF-A861-421B94C200A1}"/>
              </a:ext>
            </a:extLst>
          </p:cNvPr>
          <p:cNvSpPr txBox="1"/>
          <p:nvPr/>
        </p:nvSpPr>
        <p:spPr>
          <a:xfrm>
            <a:off x="3474722" y="1280802"/>
            <a:ext cx="93181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3</a:t>
            </a:r>
            <a:r>
              <a:rPr kumimoji="0" lang="en-US" altLang="zh-TW" sz="1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rd</a:t>
            </a:r>
            <a:r>
              <a:rPr kumimoji="0" lang="zh-TW" altLang="en-US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Party</a:t>
            </a:r>
            <a:r>
              <a:rPr kumimoji="0" lang="zh-TW" altLang="en-US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App</a:t>
            </a:r>
            <a:endParaRPr kumimoji="0" lang="zh-TW" alt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4837C2-7653-4DCA-9EB1-4835DB72DA50}"/>
              </a:ext>
            </a:extLst>
          </p:cNvPr>
          <p:cNvSpPr txBox="1"/>
          <p:nvPr/>
        </p:nvSpPr>
        <p:spPr>
          <a:xfrm>
            <a:off x="3457306" y="2603487"/>
            <a:ext cx="107115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APIs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F539755-EF97-4A6C-BB74-C4ACA764E013}"/>
              </a:ext>
            </a:extLst>
          </p:cNvPr>
          <p:cNvSpPr txBox="1"/>
          <p:nvPr/>
        </p:nvSpPr>
        <p:spPr>
          <a:xfrm>
            <a:off x="4990013" y="1280802"/>
            <a:ext cx="162850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b="1">
                <a:latin typeface="+mj-lt"/>
                <a:ea typeface="微軟正黑體" panose="020B0604030504040204" pitchFamily="34" charset="-120"/>
              </a:rPr>
              <a:t>Hybrid</a:t>
            </a:r>
            <a:r>
              <a:rPr lang="zh-TW" altLang="en-US" sz="1200" b="1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Backup</a:t>
            </a:r>
            <a:r>
              <a:rPr lang="zh-TW" altLang="en-US" sz="12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Sync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8FABA9E-A97E-4D6B-AF24-35C880762BD5}"/>
              </a:ext>
            </a:extLst>
          </p:cNvPr>
          <p:cNvSpPr txBox="1"/>
          <p:nvPr/>
        </p:nvSpPr>
        <p:spPr>
          <a:xfrm>
            <a:off x="4990013" y="1667975"/>
            <a:ext cx="16285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Qtier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B67AA79-8F37-4913-A0FF-9B0EEA9F386F}"/>
              </a:ext>
            </a:extLst>
          </p:cNvPr>
          <p:cNvSpPr txBox="1"/>
          <p:nvPr/>
        </p:nvSpPr>
        <p:spPr>
          <a:xfrm>
            <a:off x="4990013" y="2063597"/>
            <a:ext cx="16285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Qsirch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6297726-AFEC-42DB-AFA1-8773CBC2684D}"/>
              </a:ext>
            </a:extLst>
          </p:cNvPr>
          <p:cNvSpPr txBox="1"/>
          <p:nvPr/>
        </p:nvSpPr>
        <p:spPr>
          <a:xfrm>
            <a:off x="4990013" y="2461333"/>
            <a:ext cx="16285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b="1" dirty="0" err="1">
                <a:latin typeface="+mj-lt"/>
                <a:ea typeface="微軟正黑體" panose="020B0604030504040204" pitchFamily="34" charset="-120"/>
              </a:rPr>
              <a:t>Qfiling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548ACDF-F2B6-44E8-BB21-D4642D851E13}"/>
              </a:ext>
            </a:extLst>
          </p:cNvPr>
          <p:cNvSpPr txBox="1"/>
          <p:nvPr/>
        </p:nvSpPr>
        <p:spPr>
          <a:xfrm>
            <a:off x="3587933" y="3468460"/>
            <a:ext cx="6966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File</a:t>
            </a:r>
            <a:r>
              <a:rPr kumimoji="0" lang="zh-TW" alt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Station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B9483E2-FD49-4BF5-B5F4-E82F269C792B}"/>
              </a:ext>
            </a:extLst>
          </p:cNvPr>
          <p:cNvSpPr txBox="1"/>
          <p:nvPr/>
        </p:nvSpPr>
        <p:spPr>
          <a:xfrm>
            <a:off x="4349933" y="3564258"/>
            <a:ext cx="69668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QHAM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6F1FD5C-8726-493B-8C96-7147CEFA2D49}"/>
              </a:ext>
            </a:extLst>
          </p:cNvPr>
          <p:cNvSpPr txBox="1"/>
          <p:nvPr/>
        </p:nvSpPr>
        <p:spPr>
          <a:xfrm>
            <a:off x="5111933" y="3564258"/>
            <a:ext cx="69668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DAFS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1302BE2-9900-436D-9E35-A52F3FA9B45F}"/>
              </a:ext>
            </a:extLst>
          </p:cNvPr>
          <p:cNvSpPr txBox="1"/>
          <p:nvPr/>
        </p:nvSpPr>
        <p:spPr>
          <a:xfrm>
            <a:off x="3579224" y="3930914"/>
            <a:ext cx="222939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b="1" dirty="0">
                <a:latin typeface="+mj-lt"/>
                <a:ea typeface="微軟正黑體" panose="020B0604030504040204" pitchFamily="34" charset="-120"/>
              </a:rPr>
              <a:t>QTS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5D211BD-C318-4854-92A4-F25864A1B58B}"/>
              </a:ext>
            </a:extLst>
          </p:cNvPr>
          <p:cNvSpPr txBox="1"/>
          <p:nvPr/>
        </p:nvSpPr>
        <p:spPr>
          <a:xfrm>
            <a:off x="3410466" y="4179766"/>
            <a:ext cx="257726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b="1" dirty="0" err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BlueGlacier</a:t>
            </a:r>
            <a:r>
              <a:rPr lang="zh-TW" altLang="en-US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Building</a:t>
            </a:r>
            <a:r>
              <a:rPr lang="zh-TW" altLang="en-US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Blocks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DF01BD5-E52C-403E-AB56-8945F8A6B436}"/>
              </a:ext>
            </a:extLst>
          </p:cNvPr>
          <p:cNvSpPr txBox="1"/>
          <p:nvPr/>
        </p:nvSpPr>
        <p:spPr>
          <a:xfrm>
            <a:off x="2020388" y="3325722"/>
            <a:ext cx="140208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SMB/NFS/FTP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Web</a:t>
            </a:r>
            <a:r>
              <a:rPr lang="zh-TW" altLang="en-US" sz="12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UI</a:t>
            </a:r>
            <a:endParaRPr kumimoji="0" lang="zh-TW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3BE1574-236D-4B1A-BACB-8738FA316F23}"/>
              </a:ext>
            </a:extLst>
          </p:cNvPr>
          <p:cNvSpPr txBox="1"/>
          <p:nvPr/>
        </p:nvSpPr>
        <p:spPr>
          <a:xfrm>
            <a:off x="5721338" y="3251614"/>
            <a:ext cx="179435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Cold</a:t>
            </a:r>
            <a:r>
              <a:rPr kumimoji="0" lang="zh-TW" altLang="en-US" sz="1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&amp;</a:t>
            </a:r>
            <a:r>
              <a:rPr kumimoji="0" lang="zh-TW" altLang="en-US" sz="1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Archival</a:t>
            </a:r>
            <a:r>
              <a:rPr kumimoji="0" lang="zh-TW" altLang="en-US" sz="1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Data</a:t>
            </a:r>
            <a:endParaRPr kumimoji="0" lang="zh-TW" altLang="en-US" sz="1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30" name="文字方塊 15">
            <a:extLst>
              <a:ext uri="{FF2B5EF4-FFF2-40B4-BE49-F238E27FC236}">
                <a16:creationId xmlns:a16="http://schemas.microsoft.com/office/drawing/2014/main" id="{69D96BFC-E64B-FD4E-9C32-C4042778C8E3}"/>
              </a:ext>
            </a:extLst>
          </p:cNvPr>
          <p:cNvSpPr txBox="1"/>
          <p:nvPr/>
        </p:nvSpPr>
        <p:spPr>
          <a:xfrm>
            <a:off x="3474722" y="1678531"/>
            <a:ext cx="93181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3</a:t>
            </a:r>
            <a:r>
              <a:rPr kumimoji="0" lang="en-US" altLang="zh-TW" sz="1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rd</a:t>
            </a:r>
            <a:r>
              <a:rPr kumimoji="0" lang="zh-TW" altLang="en-US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Party</a:t>
            </a:r>
            <a:r>
              <a:rPr kumimoji="0" lang="zh-TW" altLang="en-US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altLang="zh-TW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App</a:t>
            </a:r>
            <a:endParaRPr kumimoji="0" lang="zh-TW" alt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3164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4" tIns="91424" rIns="91424" bIns="91424" anchor="ctr"/>
          <a:lstStyle>
            <a:lvl1pPr defTabSz="786384">
              <a:defRPr sz="2752"/>
            </a:lvl1pPr>
          </a:lstStyle>
          <a:p>
            <a:pPr defTabSz="914400"/>
            <a:r>
              <a:rPr lang="en-US" altLang="zh-TW" sz="3200" dirty="0"/>
              <a:t>QNAP</a:t>
            </a:r>
            <a:r>
              <a:rPr lang="zh-TW" altLang="en-US" sz="3200" dirty="0"/>
              <a:t> </a:t>
            </a:r>
            <a:r>
              <a:rPr lang="en-US" altLang="zh-TW" sz="3200" dirty="0"/>
              <a:t>Hybrid</a:t>
            </a:r>
            <a:r>
              <a:rPr lang="zh-TW" altLang="en-US" sz="3200" dirty="0"/>
              <a:t> </a:t>
            </a:r>
            <a:r>
              <a:rPr lang="en-US" altLang="zh-TW" sz="3200" dirty="0"/>
              <a:t>Archival</a:t>
            </a:r>
            <a:r>
              <a:rPr lang="zh-TW" altLang="en-US" sz="3200" dirty="0"/>
              <a:t> </a:t>
            </a:r>
            <a:r>
              <a:rPr lang="en-US" altLang="zh-TW" sz="3200" dirty="0"/>
              <a:t>Manager</a:t>
            </a:r>
            <a:r>
              <a:rPr lang="zh-TW" altLang="en-US" sz="3200" dirty="0"/>
              <a:t> </a:t>
            </a:r>
            <a:r>
              <a:rPr lang="en-US" altLang="zh-TW" sz="3200" dirty="0"/>
              <a:t>(QHAM)</a:t>
            </a:r>
            <a:endParaRPr lang="zh-CN" altLang="en-US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23CA84-332D-4A39-A5C0-913204DFA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12930" r="3210" b="6740"/>
          <a:stretch/>
        </p:blipFill>
        <p:spPr>
          <a:xfrm>
            <a:off x="334647" y="853613"/>
            <a:ext cx="6083559" cy="369712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 descr="對話框-02.png">
            <a:extLst>
              <a:ext uri="{FF2B5EF4-FFF2-40B4-BE49-F238E27FC236}">
                <a16:creationId xmlns:a16="http://schemas.microsoft.com/office/drawing/2014/main" id="{ADF20FAA-4180-4C86-9247-78028E134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5403">
            <a:off x="6019458" y="879186"/>
            <a:ext cx="3286829" cy="325304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33D2B861-9546-40ED-8406-DF9C3DA5C608}"/>
              </a:ext>
            </a:extLst>
          </p:cNvPr>
          <p:cNvSpPr txBox="1"/>
          <p:nvPr/>
        </p:nvSpPr>
        <p:spPr>
          <a:xfrm>
            <a:off x="6727768" y="1800479"/>
            <a:ext cx="194498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friendly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UI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helps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users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manage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their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optical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library.</a:t>
            </a:r>
          </a:p>
        </p:txBody>
      </p:sp>
    </p:spTree>
    <p:extLst>
      <p:ext uri="{BB962C8B-B14F-4D97-AF65-F5344CB8AC3E}">
        <p14:creationId xmlns:p14="http://schemas.microsoft.com/office/powerpoint/2010/main" val="27226620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4" tIns="91424" rIns="91424" bIns="91424" anchor="ctr"/>
          <a:lstStyle>
            <a:lvl1pPr defTabSz="786384">
              <a:defRPr sz="2752"/>
            </a:lvl1pPr>
          </a:lstStyle>
          <a:p>
            <a:pPr defTabSz="914400"/>
            <a:r>
              <a:rPr lang="en-US" altLang="zh-TW" sz="3000" dirty="0"/>
              <a:t>QHAM</a:t>
            </a:r>
            <a:r>
              <a:rPr lang="zh-TW" altLang="en-US" sz="3000" dirty="0"/>
              <a:t> </a:t>
            </a:r>
            <a:r>
              <a:rPr lang="en-US" altLang="zh-TW" sz="3000" dirty="0"/>
              <a:t>UI</a:t>
            </a:r>
            <a:r>
              <a:rPr lang="zh-TW" altLang="en-US" sz="3000" dirty="0"/>
              <a:t> </a:t>
            </a:r>
            <a:r>
              <a:rPr lang="en-US" altLang="zh-TW" sz="3000" dirty="0"/>
              <a:t>–</a:t>
            </a:r>
            <a:r>
              <a:rPr lang="zh-TW" altLang="en-US" sz="3000" dirty="0"/>
              <a:t> </a:t>
            </a:r>
            <a:r>
              <a:rPr lang="en-US" altLang="zh-TW" sz="3000" dirty="0"/>
              <a:t>Module</a:t>
            </a:r>
            <a:r>
              <a:rPr lang="zh-TW" altLang="en-US" sz="3000" dirty="0"/>
              <a:t> </a:t>
            </a:r>
            <a:r>
              <a:rPr lang="en-US" altLang="zh-TW" sz="3000" dirty="0"/>
              <a:t>and</a:t>
            </a:r>
            <a:r>
              <a:rPr lang="zh-TW" altLang="en-US" sz="3000" dirty="0"/>
              <a:t> </a:t>
            </a:r>
            <a:r>
              <a:rPr lang="en-US" altLang="zh-TW" sz="3000" dirty="0"/>
              <a:t>Magazine</a:t>
            </a:r>
            <a:r>
              <a:rPr lang="zh-TW" altLang="en-US" sz="3000" dirty="0"/>
              <a:t> </a:t>
            </a:r>
            <a:r>
              <a:rPr lang="en-US" altLang="zh-TW" sz="3000" dirty="0"/>
              <a:t>Management</a:t>
            </a:r>
            <a:endParaRPr lang="zh-CN" altLang="en-US" sz="30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B07D90F-975C-440B-ACE6-DAE41C3DD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23758" r="3322" b="6767"/>
          <a:stretch/>
        </p:blipFill>
        <p:spPr>
          <a:xfrm>
            <a:off x="382387" y="895586"/>
            <a:ext cx="5195454" cy="273366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55D23F5-EC6F-48B1-A3DF-3BF0C455D1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12930" r="3324" b="6586"/>
          <a:stretch/>
        </p:blipFill>
        <p:spPr>
          <a:xfrm>
            <a:off x="1440953" y="1562405"/>
            <a:ext cx="4929181" cy="300089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 descr="對話框-02.png">
            <a:extLst>
              <a:ext uri="{FF2B5EF4-FFF2-40B4-BE49-F238E27FC236}">
                <a16:creationId xmlns:a16="http://schemas.microsoft.com/office/drawing/2014/main" id="{2B004765-6798-43B9-B59C-4810B41EF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5403">
            <a:off x="6019458" y="879186"/>
            <a:ext cx="3286829" cy="3253043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04AD851A-E1CE-4D82-A097-862BD0C692EB}"/>
              </a:ext>
            </a:extLst>
          </p:cNvPr>
          <p:cNvSpPr txBox="1"/>
          <p:nvPr/>
        </p:nvSpPr>
        <p:spPr>
          <a:xfrm>
            <a:off x="6639322" y="1538341"/>
            <a:ext cx="2131700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Utilize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optical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module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magazine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management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pages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run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operations.</a:t>
            </a:r>
          </a:p>
        </p:txBody>
      </p:sp>
    </p:spTree>
    <p:extLst>
      <p:ext uri="{BB962C8B-B14F-4D97-AF65-F5344CB8AC3E}">
        <p14:creationId xmlns:p14="http://schemas.microsoft.com/office/powerpoint/2010/main" val="27964917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4" tIns="91424" rIns="91424" bIns="91424" anchor="ctr"/>
          <a:lstStyle>
            <a:lvl1pPr defTabSz="786384">
              <a:defRPr sz="2752"/>
            </a:lvl1pPr>
          </a:lstStyle>
          <a:p>
            <a:pPr defTabSz="914400"/>
            <a:r>
              <a:rPr lang="en-US" altLang="zh-TW" sz="3200" dirty="0"/>
              <a:t>QHAM</a:t>
            </a:r>
            <a:r>
              <a:rPr lang="zh-TW" altLang="en-US" sz="3200" dirty="0"/>
              <a:t> </a:t>
            </a:r>
            <a:r>
              <a:rPr lang="en-US" altLang="zh-TW" sz="3200" dirty="0"/>
              <a:t>Archive</a:t>
            </a:r>
            <a:r>
              <a:rPr lang="zh-TW" altLang="en-US" sz="3200" dirty="0"/>
              <a:t> </a:t>
            </a:r>
            <a:r>
              <a:rPr lang="en-US" altLang="zh-TW" sz="3200" dirty="0"/>
              <a:t>Scheduler</a:t>
            </a:r>
            <a:endParaRPr lang="zh-CN" altLang="en-US" sz="32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206B741-7877-46AB-A768-6494AEF8F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12930" r="3209" b="7015"/>
          <a:stretch/>
        </p:blipFill>
        <p:spPr>
          <a:xfrm>
            <a:off x="353394" y="844882"/>
            <a:ext cx="6061584" cy="367041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 descr="對話框-02.png">
            <a:extLst>
              <a:ext uri="{FF2B5EF4-FFF2-40B4-BE49-F238E27FC236}">
                <a16:creationId xmlns:a16="http://schemas.microsoft.com/office/drawing/2014/main" id="{F5C8EE26-FC21-4853-8751-7932A69D2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5403">
            <a:off x="6019458" y="879186"/>
            <a:ext cx="3286829" cy="3253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B0B80-676D-4900-A21B-43FD97778AF0}"/>
              </a:ext>
            </a:extLst>
          </p:cNvPr>
          <p:cNvSpPr txBox="1"/>
          <p:nvPr/>
        </p:nvSpPr>
        <p:spPr>
          <a:xfrm>
            <a:off x="6678347" y="1692199"/>
            <a:ext cx="2024495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Scheduler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implement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archive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automation and increase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productivity.</a:t>
            </a:r>
          </a:p>
        </p:txBody>
      </p:sp>
    </p:spTree>
    <p:extLst>
      <p:ext uri="{BB962C8B-B14F-4D97-AF65-F5344CB8AC3E}">
        <p14:creationId xmlns:p14="http://schemas.microsoft.com/office/powerpoint/2010/main" val="12261139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7E54C43-F8B8-413F-89C2-D53270770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2" y="820670"/>
            <a:ext cx="1193150" cy="3805051"/>
          </a:xfrm>
          <a:prstGeom prst="rect">
            <a:avLst/>
          </a:prstGeom>
        </p:spPr>
      </p:pic>
      <p:sp>
        <p:nvSpPr>
          <p:cNvPr id="19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4" tIns="91424" rIns="91424" bIns="91424" anchor="ctr"/>
          <a:lstStyle>
            <a:lvl1pPr defTabSz="786384">
              <a:defRPr sz="2752"/>
            </a:lvl1pPr>
          </a:lstStyle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可針對使用者的應用情境，調整SSD(熱資料)、HDD(溫資料)、藍光卡匣(冷/歸檔資料)數量和容量，滿足各種需求。"/>
          <p:cNvSpPr txBox="1">
            <a:spLocks noGrp="1"/>
          </p:cNvSpPr>
          <p:nvPr>
            <p:ph type="body" idx="1"/>
          </p:nvPr>
        </p:nvSpPr>
        <p:spPr>
          <a:xfrm>
            <a:off x="2499852" y="822662"/>
            <a:ext cx="6321931" cy="556312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5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b="1" dirty="0" err="1">
                <a:uFillTx/>
                <a:latin typeface="+mj-lt"/>
                <a:cs typeface="Arial" panose="020B0604020202020204" pitchFamily="34" charset="0"/>
              </a:rPr>
              <a:t>BlueGlacier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includes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an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QHAM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application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license,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which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is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not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included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in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QTS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nor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its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App</a:t>
            </a:r>
            <a:r>
              <a:rPr lang="zh-TW" altLang="en-US" b="1" dirty="0"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TW" b="1" dirty="0">
                <a:uFillTx/>
                <a:latin typeface="+mj-lt"/>
                <a:cs typeface="Arial" panose="020B0604020202020204" pitchFamily="34" charset="0"/>
              </a:rPr>
              <a:t>Center.</a:t>
            </a:r>
            <a:endParaRPr lang="en-US" b="1" dirty="0">
              <a:uFillTx/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54164F1-FB4B-487F-A900-7AB2B724D40B}"/>
              </a:ext>
            </a:extLst>
          </p:cNvPr>
          <p:cNvGrpSpPr/>
          <p:nvPr/>
        </p:nvGrpSpPr>
        <p:grpSpPr>
          <a:xfrm>
            <a:off x="593500" y="882260"/>
            <a:ext cx="338328" cy="3661834"/>
            <a:chOff x="825909" y="882260"/>
            <a:chExt cx="338328" cy="3661834"/>
          </a:xfrm>
        </p:grpSpPr>
        <p:sp>
          <p:nvSpPr>
            <p:cNvPr id="193" name="肘形接點 73"/>
            <p:cNvSpPr/>
            <p:nvPr/>
          </p:nvSpPr>
          <p:spPr>
            <a:xfrm rot="5400000">
              <a:off x="-835050" y="2543219"/>
              <a:ext cx="3660245" cy="33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194" name="直線接點 74"/>
            <p:cNvSpPr/>
            <p:nvPr/>
          </p:nvSpPr>
          <p:spPr>
            <a:xfrm>
              <a:off x="825909" y="4542505"/>
              <a:ext cx="338328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195" name="文字方塊 75"/>
          <p:cNvSpPr txBox="1"/>
          <p:nvPr/>
        </p:nvSpPr>
        <p:spPr>
          <a:xfrm>
            <a:off x="322207" y="2516334"/>
            <a:ext cx="534011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1600" dirty="0">
                <a:solidFill>
                  <a:schemeClr val="tx1"/>
                </a:solidFill>
              </a:rPr>
              <a:t>42U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7E5D1E1-808B-4A92-B20C-3A47F6A32E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6"/>
          <a:stretch/>
        </p:blipFill>
        <p:spPr>
          <a:xfrm>
            <a:off x="2499852" y="1461407"/>
            <a:ext cx="6132576" cy="29041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7E54C43-F8B8-413F-89C2-D53270770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2" y="820670"/>
            <a:ext cx="1193150" cy="3805051"/>
          </a:xfrm>
          <a:prstGeom prst="rect">
            <a:avLst/>
          </a:prstGeom>
        </p:spPr>
      </p:pic>
      <p:sp>
        <p:nvSpPr>
          <p:cNvPr id="19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4" tIns="91424" rIns="91424" bIns="91424" anchor="ctr"/>
          <a:lstStyle>
            <a:lvl1pPr defTabSz="786384">
              <a:defRPr sz="2752"/>
            </a:lvl1pPr>
          </a:lstStyle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54164F1-FB4B-487F-A900-7AB2B724D40B}"/>
              </a:ext>
            </a:extLst>
          </p:cNvPr>
          <p:cNvGrpSpPr/>
          <p:nvPr/>
        </p:nvGrpSpPr>
        <p:grpSpPr>
          <a:xfrm>
            <a:off x="593500" y="882260"/>
            <a:ext cx="338328" cy="3661834"/>
            <a:chOff x="825909" y="882260"/>
            <a:chExt cx="338328" cy="3661834"/>
          </a:xfrm>
        </p:grpSpPr>
        <p:sp>
          <p:nvSpPr>
            <p:cNvPr id="193" name="肘形接點 73"/>
            <p:cNvSpPr/>
            <p:nvPr/>
          </p:nvSpPr>
          <p:spPr>
            <a:xfrm rot="5400000">
              <a:off x="-835050" y="2543219"/>
              <a:ext cx="3660245" cy="33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194" name="直線接點 74"/>
            <p:cNvSpPr/>
            <p:nvPr/>
          </p:nvSpPr>
          <p:spPr>
            <a:xfrm>
              <a:off x="825909" y="4542505"/>
              <a:ext cx="338328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195" name="文字方塊 75"/>
          <p:cNvSpPr txBox="1"/>
          <p:nvPr/>
        </p:nvSpPr>
        <p:spPr>
          <a:xfrm>
            <a:off x="322207" y="2516334"/>
            <a:ext cx="534011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1600" dirty="0">
                <a:solidFill>
                  <a:schemeClr val="tx1"/>
                </a:solidFill>
              </a:rPr>
              <a:t>42U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57074C6-3C91-45AC-B57C-83C989D26003}"/>
              </a:ext>
            </a:extLst>
          </p:cNvPr>
          <p:cNvGrpSpPr/>
          <p:nvPr/>
        </p:nvGrpSpPr>
        <p:grpSpPr>
          <a:xfrm>
            <a:off x="2499852" y="1420724"/>
            <a:ext cx="6132576" cy="2279708"/>
            <a:chOff x="2471731" y="882260"/>
            <a:chExt cx="6132576" cy="227970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4490689B-596B-4AE4-8C62-9E1428731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9"/>
            <a:stretch/>
          </p:blipFill>
          <p:spPr>
            <a:xfrm>
              <a:off x="2471731" y="882260"/>
              <a:ext cx="6132576" cy="666321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7DB5597-7B88-403D-9B8B-3585DEE3B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95"/>
            <a:stretch/>
          </p:blipFill>
          <p:spPr>
            <a:xfrm>
              <a:off x="2471731" y="1541207"/>
              <a:ext cx="6132576" cy="1620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5146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自訂設計">
  <a:themeElements>
    <a:clrScheme name="1_自訂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自訂設計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自訂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自訂設計">
  <a:themeElements>
    <a:clrScheme name="1_自訂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自訂設計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自訂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1818</Words>
  <Application>Microsoft Office PowerPoint</Application>
  <PresentationFormat>如螢幕大小 (16:9)</PresentationFormat>
  <Paragraphs>332</Paragraphs>
  <Slides>28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5" baseType="lpstr">
      <vt:lpstr>Arial Unicode MS</vt:lpstr>
      <vt:lpstr>HGP創英角ｺﾞｼｯｸUB</vt:lpstr>
      <vt:lpstr>HGP創英ﾌﾟﾚｾﾞﾝｽEB</vt:lpstr>
      <vt:lpstr>メイリオ</vt:lpstr>
      <vt:lpstr>Meiryo UI</vt:lpstr>
      <vt:lpstr>微软雅黑</vt:lpstr>
      <vt:lpstr>ＭＳ Ｐゴシック</vt:lpstr>
      <vt:lpstr>微軟正黑體</vt:lpstr>
      <vt:lpstr>穝灿砰</vt:lpstr>
      <vt:lpstr>Arial</vt:lpstr>
      <vt:lpstr>Calibri</vt:lpstr>
      <vt:lpstr>Helvetica</vt:lpstr>
      <vt:lpstr>Times</vt:lpstr>
      <vt:lpstr>Times New Roman</vt:lpstr>
      <vt:lpstr>Verdana</vt:lpstr>
      <vt:lpstr>Wingdings</vt:lpstr>
      <vt:lpstr>1_自訂設計</vt:lpstr>
      <vt:lpstr>PowerPoint 簡報</vt:lpstr>
      <vt:lpstr>PowerPoint 簡報</vt:lpstr>
      <vt:lpstr>What is BlueGlacier ?</vt:lpstr>
      <vt:lpstr>Solution Architecture</vt:lpstr>
      <vt:lpstr>QNAP Hybrid Archival Manager (QHAM)</vt:lpstr>
      <vt:lpstr>QHAM UI – Module and Magazine Management</vt:lpstr>
      <vt:lpstr>QHAM Archive Scheduler</vt:lpstr>
      <vt:lpstr>Product Configuration</vt:lpstr>
      <vt:lpstr>Product Configuration</vt:lpstr>
      <vt:lpstr>PowerPoint 簡報</vt:lpstr>
      <vt:lpstr>Manage Data Life Cycle Through QNAP Applications </vt:lpstr>
      <vt:lpstr>Manage Data Life Cycle Through QNAP Applications </vt:lpstr>
      <vt:lpstr>PowerPoint 簡報</vt:lpstr>
      <vt:lpstr>Satisfies All Data Storage Needs</vt:lpstr>
      <vt:lpstr>Uncompromised Data Protection</vt:lpstr>
      <vt:lpstr>Comprehensive APIs for 3rd Party Applications</vt:lpstr>
      <vt:lpstr>QNAP Data Archival File System (DAFS)</vt:lpstr>
      <vt:lpstr>Next-Generation Storage Media</vt:lpstr>
      <vt:lpstr>Special Guest</vt:lpstr>
      <vt:lpstr>Panasonic Leading Position of Optical Media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FannieChen</dc:creator>
  <cp:lastModifiedBy>QNAP_Mili Wang</cp:lastModifiedBy>
  <cp:revision>18</cp:revision>
  <dcterms:modified xsi:type="dcterms:W3CDTF">2018-06-29T02:03:51Z</dcterms:modified>
</cp:coreProperties>
</file>