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24"/>
  </p:notesMasterIdLst>
  <p:sldIdLst>
    <p:sldId id="256" r:id="rId3"/>
    <p:sldId id="257" r:id="rId4"/>
    <p:sldId id="258" r:id="rId5"/>
    <p:sldId id="259" r:id="rId6"/>
    <p:sldId id="260" r:id="rId7"/>
    <p:sldId id="283" r:id="rId8"/>
    <p:sldId id="262" r:id="rId9"/>
    <p:sldId id="263" r:id="rId10"/>
    <p:sldId id="264" r:id="rId11"/>
    <p:sldId id="275" r:id="rId12"/>
    <p:sldId id="276" r:id="rId13"/>
    <p:sldId id="267" r:id="rId14"/>
    <p:sldId id="268" r:id="rId15"/>
    <p:sldId id="277" r:id="rId16"/>
    <p:sldId id="270" r:id="rId17"/>
    <p:sldId id="271" r:id="rId18"/>
    <p:sldId id="272" r:id="rId19"/>
    <p:sldId id="341" r:id="rId20"/>
    <p:sldId id="273" r:id="rId21"/>
    <p:sldId id="274" r:id="rId22"/>
    <p:sldId id="282"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719"/>
    <a:srgbClr val="81FBEC"/>
    <a:srgbClr val="B7DEE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854C99-76BA-4EB8-8157-E60290941712}">
  <a:tblStyle styleId="{7D854C99-76BA-4EB8-8157-E602909417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12" autoAdjust="0"/>
  </p:normalViewPr>
  <p:slideViewPr>
    <p:cSldViewPr snapToGrid="0">
      <p:cViewPr>
        <p:scale>
          <a:sx n="132" d="100"/>
          <a:sy n="132" d="100"/>
        </p:scale>
        <p:origin x="1104" y="10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ef02008f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ef02008f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74101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ef02008f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ef02008f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754607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ef02008f0_0_2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 name="Google Shape;420;g3ef02008f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ef02008f0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ef02008f0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ef02008f0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ef02008f0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04481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ef02008f0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ef02008f0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ef02008f0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ef02008f0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ef02008f0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ef02008f0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ef02008f0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ef02008f0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ef02008f0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3ef02008f0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ef02008f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9" name="Google Shape;99;g3ef02008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3e2e74f18e_0_5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7" name="Google Shape;947;g3e2e74f18e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5762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ef02008f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06" name="Google Shape;106;g3ef02008f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ef02008f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ef02008f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ef02008f0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ef02008f0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ef02008f0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ef02008f0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4225299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ef02008f0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ef02008f0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ef02008f0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ef02008f0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ef02008f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ef02008f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標題投影片">
  <p:cSld name="1_標題投影片">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1500166" y="2571750"/>
            <a:ext cx="6400800" cy="428700"/>
          </a:xfrm>
          <a:prstGeom prst="rect">
            <a:avLst/>
          </a:prstGeom>
          <a:noFill/>
          <a:ln>
            <a:noFill/>
          </a:ln>
        </p:spPr>
        <p:txBody>
          <a:bodyPr spcFirstLastPara="1" wrap="square" lIns="91425" tIns="45700" rIns="91425" bIns="45700" anchor="t" anchorCtr="0"/>
          <a:lstStyle>
            <a:lvl1pPr marR="0" lvl="0" algn="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R="0" lvl="1"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1" name="Google Shape;11;p2"/>
          <p:cNvPicPr preferRelativeResize="0"/>
          <p:nvPr userDrawn="1"/>
        </p:nvPicPr>
        <p:blipFill>
          <a:blip r:embed="rId2" cstate="print">
            <a:extLst>
              <a:ext uri="{28A0092B-C50C-407E-A947-70E740481C1C}">
                <a14:useLocalDpi xmlns:a14="http://schemas.microsoft.com/office/drawing/2010/main"/>
              </a:ext>
            </a:extLst>
          </a:blip>
          <a:stretch>
            <a:fillRect/>
          </a:stretch>
        </p:blipFill>
        <p:spPr>
          <a:xfrm>
            <a:off x="0" y="0"/>
            <a:ext cx="9203788" cy="518602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457201" y="910816"/>
            <a:ext cx="3008400" cy="8715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12"/>
          <p:cNvSpPr txBox="1">
            <a:spLocks noGrp="1"/>
          </p:cNvSpPr>
          <p:nvPr>
            <p:ph type="body" idx="1"/>
          </p:nvPr>
        </p:nvSpPr>
        <p:spPr>
          <a:xfrm>
            <a:off x="3575050" y="910817"/>
            <a:ext cx="5111700" cy="36969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 name="Google Shape;46;p12"/>
          <p:cNvSpPr txBox="1">
            <a:spLocks noGrp="1"/>
          </p:cNvSpPr>
          <p:nvPr>
            <p:ph type="body" idx="2"/>
          </p:nvPr>
        </p:nvSpPr>
        <p:spPr>
          <a:xfrm>
            <a:off x="457201" y="1875230"/>
            <a:ext cx="3008400" cy="27195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13"/>
          <p:cNvSpPr>
            <a:spLocks noGrp="1"/>
          </p:cNvSpPr>
          <p:nvPr>
            <p:ph type="pic" idx="2"/>
          </p:nvPr>
        </p:nvSpPr>
        <p:spPr>
          <a:xfrm>
            <a:off x="1792288" y="1125130"/>
            <a:ext cx="5486400" cy="24207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0" name="Google Shape;50;p13"/>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區段標題">
  <p:cSld name="區段標題">
    <p:spTree>
      <p:nvGrpSpPr>
        <p:cNvPr id="1" name="Shape 55"/>
        <p:cNvGrpSpPr/>
        <p:nvPr/>
      </p:nvGrpSpPr>
      <p:grpSpPr>
        <a:xfrm>
          <a:off x="0" y="0"/>
          <a:ext cx="0" cy="0"/>
          <a:chOff x="0" y="0"/>
          <a:chExt cx="0" cy="0"/>
        </a:xfrm>
      </p:grpSpPr>
      <p:sp>
        <p:nvSpPr>
          <p:cNvPr id="56" name="Google Shape;56;p15"/>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ctr" anchorCtr="0"/>
          <a:lstStyle>
            <a:lvl1pPr marL="457200" marR="0" lvl="0" indent="-228600" algn="ctr" rtl="0">
              <a:lnSpc>
                <a:spcPct val="100000"/>
              </a:lnSpc>
              <a:spcBef>
                <a:spcPts val="800"/>
              </a:spcBef>
              <a:spcAft>
                <a:spcPts val="0"/>
              </a:spcAft>
              <a:buClr>
                <a:srgbClr val="FFC000"/>
              </a:buClr>
              <a:buSzPts val="4000"/>
              <a:buFont typeface="Arial"/>
              <a:buNone/>
              <a:defRPr sz="4000" b="0" i="0" u="none" strike="noStrike" cap="none">
                <a:solidFill>
                  <a:srgbClr val="FFC000"/>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Google Shape;59;p16"/>
          <p:cNvSpPr txBox="1">
            <a:spLocks noGrp="1"/>
          </p:cNvSpPr>
          <p:nvPr>
            <p:ph type="body" idx="1"/>
          </p:nvPr>
        </p:nvSpPr>
        <p:spPr>
          <a:xfrm>
            <a:off x="457200" y="964395"/>
            <a:ext cx="8229600" cy="36303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60"/>
        <p:cNvGrpSpPr/>
        <p:nvPr/>
      </p:nvGrpSpPr>
      <p:grpSpPr>
        <a:xfrm>
          <a:off x="0" y="0"/>
          <a:ext cx="0" cy="0"/>
          <a:chOff x="0" y="0"/>
          <a:chExt cx="0" cy="0"/>
        </a:xfrm>
      </p:grpSpPr>
      <p:pic>
        <p:nvPicPr>
          <p:cNvPr id="61" name="Google Shape;61;p17"/>
          <p:cNvPicPr preferRelativeResize="0"/>
          <p:nvPr/>
        </p:nvPicPr>
        <p:blipFill>
          <a:blip r:embed="rId2" cstate="print">
            <a:extLst>
              <a:ext uri="{28A0092B-C50C-407E-A947-70E740481C1C}">
                <a14:useLocalDpi xmlns:a14="http://schemas.microsoft.com/office/drawing/2010/main"/>
              </a:ext>
            </a:extLst>
          </a:blip>
          <a:stretch>
            <a:fillRect/>
          </a:stretch>
        </p:blipFill>
        <p:spPr>
          <a:xfrm>
            <a:off x="-42549" y="-170"/>
            <a:ext cx="9198591" cy="5183095"/>
          </a:xfrm>
          <a:prstGeom prst="rect">
            <a:avLst/>
          </a:prstGeom>
          <a:noFill/>
          <a:ln>
            <a:noFill/>
          </a:ln>
        </p:spPr>
      </p:pic>
      <p:sp>
        <p:nvSpPr>
          <p:cNvPr id="62" name="Google Shape;62;p17"/>
          <p:cNvSpPr txBox="1">
            <a:spLocks noGrp="1"/>
          </p:cNvSpPr>
          <p:nvPr>
            <p:ph type="ctrTitle"/>
          </p:nvPr>
        </p:nvSpPr>
        <p:spPr>
          <a:xfrm>
            <a:off x="685800" y="2196701"/>
            <a:ext cx="7772400" cy="12858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17"/>
          <p:cNvSpPr txBox="1">
            <a:spLocks noGrp="1"/>
          </p:cNvSpPr>
          <p:nvPr>
            <p:ph type="subTitle" idx="1"/>
          </p:nvPr>
        </p:nvSpPr>
        <p:spPr>
          <a:xfrm>
            <a:off x="1371600" y="1768073"/>
            <a:ext cx="6400800" cy="428700"/>
          </a:xfrm>
          <a:prstGeom prst="rect">
            <a:avLst/>
          </a:prstGeom>
          <a:noFill/>
          <a:ln>
            <a:noFill/>
          </a:ln>
        </p:spPr>
        <p:txBody>
          <a:bodyPr spcFirstLastPara="1" wrap="square" lIns="91425" tIns="45700" rIns="91425" bIns="45700" anchor="t" anchorCtr="0"/>
          <a:lstStyle>
            <a:lvl1pPr marR="0" lvl="0" algn="ctr" rtl="0">
              <a:lnSpc>
                <a:spcPct val="100000"/>
              </a:lnSpc>
              <a:spcBef>
                <a:spcPts val="560"/>
              </a:spcBef>
              <a:spcAft>
                <a:spcPts val="0"/>
              </a:spcAft>
              <a:buClr>
                <a:srgbClr val="FFC000"/>
              </a:buClr>
              <a:buSzPts val="2800"/>
              <a:buFont typeface="Arial"/>
              <a:buNone/>
              <a:defRPr sz="2800" b="0" i="0" u="none" strike="noStrike" cap="none">
                <a:solidFill>
                  <a:srgbClr val="FFC000"/>
                </a:solidFill>
                <a:latin typeface="Arial"/>
                <a:ea typeface="Arial"/>
                <a:cs typeface="Arial"/>
                <a:sym typeface="Arial"/>
              </a:defRPr>
            </a:lvl1pPr>
            <a:lvl2pPr marR="0" lvl="1"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body">
  <p:cSld name="1_Title and body">
    <p:spTree>
      <p:nvGrpSpPr>
        <p:cNvPr id="1" name="Shape 66"/>
        <p:cNvGrpSpPr/>
        <p:nvPr/>
      </p:nvGrpSpPr>
      <p:grpSpPr>
        <a:xfrm>
          <a:off x="0" y="0"/>
          <a:ext cx="0" cy="0"/>
          <a:chOff x="0" y="0"/>
          <a:chExt cx="0" cy="0"/>
        </a:xfrm>
      </p:grpSpPr>
      <p:sp>
        <p:nvSpPr>
          <p:cNvPr id="67" name="Google Shape;67;p19"/>
          <p:cNvSpPr txBox="1">
            <a:spLocks noGrp="1"/>
          </p:cNvSpPr>
          <p:nvPr>
            <p:ph type="body" idx="1"/>
          </p:nvPr>
        </p:nvSpPr>
        <p:spPr>
          <a:xfrm>
            <a:off x="428596" y="1017973"/>
            <a:ext cx="8286900" cy="34290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2000" b="1" i="0" u="none" strike="noStrike" cap="none">
                <a:solidFill>
                  <a:srgbClr val="916409"/>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8" name="Google Shape;68;p19"/>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69"/>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標題投影片">
  <p:cSld name="1_標題投影片">
    <p:spTree>
      <p:nvGrpSpPr>
        <p:cNvPr id="1" name="Shape 70"/>
        <p:cNvGrpSpPr/>
        <p:nvPr/>
      </p:nvGrpSpPr>
      <p:grpSpPr>
        <a:xfrm>
          <a:off x="0" y="0"/>
          <a:ext cx="0" cy="0"/>
          <a:chOff x="0" y="0"/>
          <a:chExt cx="0" cy="0"/>
        </a:xfrm>
      </p:grpSpPr>
      <p:sp>
        <p:nvSpPr>
          <p:cNvPr id="71" name="Google Shape;71;p21"/>
          <p:cNvSpPr txBox="1">
            <a:spLocks noGrp="1"/>
          </p:cNvSpPr>
          <p:nvPr>
            <p:ph type="subTitle" idx="1"/>
          </p:nvPr>
        </p:nvSpPr>
        <p:spPr>
          <a:xfrm>
            <a:off x="1500166" y="2571750"/>
            <a:ext cx="6400800" cy="428700"/>
          </a:xfrm>
          <a:prstGeom prst="rect">
            <a:avLst/>
          </a:prstGeom>
          <a:noFill/>
          <a:ln>
            <a:noFill/>
          </a:ln>
        </p:spPr>
        <p:txBody>
          <a:bodyPr spcFirstLastPara="1" wrap="square" lIns="91425" tIns="45700" rIns="91425" bIns="45700" anchor="t" anchorCtr="0"/>
          <a:lstStyle>
            <a:lvl1pPr marR="0" lvl="0" algn="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R="0" lvl="1"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72" name="Google Shape;72;p21"/>
          <p:cNvPicPr preferRelativeResize="0"/>
          <p:nvPr/>
        </p:nvPicPr>
        <p:blipFill rotWithShape="1">
          <a:blip r:embed="rId2">
            <a:alphaModFix/>
          </a:blip>
          <a:srcRect/>
          <a:stretch/>
        </p:blipFill>
        <p:spPr>
          <a:xfrm>
            <a:off x="-64651" y="216"/>
            <a:ext cx="9205959" cy="518602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73"/>
        <p:cNvGrpSpPr/>
        <p:nvPr/>
      </p:nvGrpSpPr>
      <p:grpSpPr>
        <a:xfrm>
          <a:off x="0" y="0"/>
          <a:ext cx="0" cy="0"/>
          <a:chOff x="0" y="0"/>
          <a:chExt cx="0" cy="0"/>
        </a:xfrm>
      </p:grpSpPr>
      <p:sp>
        <p:nvSpPr>
          <p:cNvPr id="74" name="Google Shape;74;p22"/>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22"/>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2"/>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2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區段標題">
  <p:cSld name="區段標題">
    <p:spTree>
      <p:nvGrpSpPr>
        <p:cNvPr id="1" name="Shape 12"/>
        <p:cNvGrpSpPr/>
        <p:nvPr/>
      </p:nvGrpSpPr>
      <p:grpSpPr>
        <a:xfrm>
          <a:off x="0" y="0"/>
          <a:ext cx="0" cy="0"/>
          <a:chOff x="0" y="0"/>
          <a:chExt cx="0" cy="0"/>
        </a:xfrm>
      </p:grpSpPr>
      <p:sp>
        <p:nvSpPr>
          <p:cNvPr id="13" name="Google Shape;13;p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ctr" anchorCtr="0"/>
          <a:lstStyle>
            <a:lvl1pPr marL="457200" marR="0" lvl="0" indent="-228600" algn="ctr" rtl="0">
              <a:lnSpc>
                <a:spcPct val="100000"/>
              </a:lnSpc>
              <a:spcBef>
                <a:spcPts val="800"/>
              </a:spcBef>
              <a:spcAft>
                <a:spcPts val="0"/>
              </a:spcAft>
              <a:buClr>
                <a:srgbClr val="FFC000"/>
              </a:buClr>
              <a:buSzPts val="4000"/>
              <a:buFont typeface="Arial"/>
              <a:buNone/>
              <a:defRPr sz="4000" b="0" i="0" u="none" strike="noStrike" cap="none">
                <a:solidFill>
                  <a:srgbClr val="FFC000"/>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pic>
        <p:nvPicPr>
          <p:cNvPr id="14" name="Google Shape;14;p3"/>
          <p:cNvPicPr preferRelativeResize="0"/>
          <p:nvPr/>
        </p:nvPicPr>
        <p:blipFill rotWithShape="1">
          <a:blip r:embed="rId2">
            <a:alphaModFix/>
          </a:blip>
          <a:srcRect/>
          <a:stretch/>
        </p:blipFill>
        <p:spPr>
          <a:xfrm>
            <a:off x="7840" y="0"/>
            <a:ext cx="9128320" cy="51435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23"/>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1" name="Google Shape;81;p23"/>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2" name="Google Shape;82;p23"/>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3" name="Google Shape;83;p23"/>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84"/>
        <p:cNvGrpSpPr/>
        <p:nvPr/>
      </p:nvGrpSpPr>
      <p:grpSpPr>
        <a:xfrm>
          <a:off x="0" y="0"/>
          <a:ext cx="0" cy="0"/>
          <a:chOff x="0" y="0"/>
          <a:chExt cx="0" cy="0"/>
        </a:xfrm>
      </p:grpSpPr>
      <p:sp>
        <p:nvSpPr>
          <p:cNvPr id="85" name="Google Shape;85;p24"/>
          <p:cNvSpPr txBox="1">
            <a:spLocks noGrp="1"/>
          </p:cNvSpPr>
          <p:nvPr>
            <p:ph type="title"/>
          </p:nvPr>
        </p:nvSpPr>
        <p:spPr>
          <a:xfrm>
            <a:off x="457201" y="910816"/>
            <a:ext cx="3008400" cy="8715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4"/>
          <p:cNvSpPr txBox="1">
            <a:spLocks noGrp="1"/>
          </p:cNvSpPr>
          <p:nvPr>
            <p:ph type="body" idx="1"/>
          </p:nvPr>
        </p:nvSpPr>
        <p:spPr>
          <a:xfrm>
            <a:off x="3575050" y="910817"/>
            <a:ext cx="5111700" cy="36969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24"/>
          <p:cNvSpPr txBox="1">
            <a:spLocks noGrp="1"/>
          </p:cNvSpPr>
          <p:nvPr>
            <p:ph type="body" idx="2"/>
          </p:nvPr>
        </p:nvSpPr>
        <p:spPr>
          <a:xfrm>
            <a:off x="457201" y="1875230"/>
            <a:ext cx="3008400" cy="27195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 name="Google Shape;90;p25"/>
          <p:cNvSpPr>
            <a:spLocks noGrp="1"/>
          </p:cNvSpPr>
          <p:nvPr>
            <p:ph type="pic" idx="2"/>
          </p:nvPr>
        </p:nvSpPr>
        <p:spPr>
          <a:xfrm>
            <a:off x="1792288" y="1125130"/>
            <a:ext cx="5486400" cy="24207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1" name="Google Shape;91;p25"/>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5"/>
        <p:cNvGrpSpPr/>
        <p:nvPr/>
      </p:nvGrpSpPr>
      <p:grpSpPr>
        <a:xfrm>
          <a:off x="0" y="0"/>
          <a:ext cx="0" cy="0"/>
          <a:chOff x="0" y="0"/>
          <a:chExt cx="0" cy="0"/>
        </a:xfrm>
      </p:grpSpPr>
      <p:pic>
        <p:nvPicPr>
          <p:cNvPr id="16" name="Google Shape;16;p4"/>
          <p:cNvPicPr preferRelativeResize="0"/>
          <p:nvPr/>
        </p:nvPicPr>
        <p:blipFill rotWithShape="1">
          <a:blip r:embed="rId2">
            <a:alphaModFix/>
          </a:blip>
          <a:srcRect/>
          <a:stretch/>
        </p:blipFill>
        <p:spPr>
          <a:xfrm>
            <a:off x="-42549" y="-170"/>
            <a:ext cx="9198591" cy="5183095"/>
          </a:xfrm>
          <a:prstGeom prst="rect">
            <a:avLst/>
          </a:prstGeom>
          <a:noFill/>
          <a:ln>
            <a:noFill/>
          </a:ln>
        </p:spPr>
      </p:pic>
      <p:sp>
        <p:nvSpPr>
          <p:cNvPr id="17" name="Google Shape;17;p4"/>
          <p:cNvSpPr txBox="1">
            <a:spLocks noGrp="1"/>
          </p:cNvSpPr>
          <p:nvPr>
            <p:ph type="ctrTitle"/>
          </p:nvPr>
        </p:nvSpPr>
        <p:spPr>
          <a:xfrm>
            <a:off x="685800" y="2196701"/>
            <a:ext cx="7772400" cy="12858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4"/>
          <p:cNvSpPr txBox="1">
            <a:spLocks noGrp="1"/>
          </p:cNvSpPr>
          <p:nvPr>
            <p:ph type="subTitle" idx="1"/>
          </p:nvPr>
        </p:nvSpPr>
        <p:spPr>
          <a:xfrm>
            <a:off x="1371600" y="1768073"/>
            <a:ext cx="6400800" cy="428700"/>
          </a:xfrm>
          <a:prstGeom prst="rect">
            <a:avLst/>
          </a:prstGeom>
          <a:noFill/>
          <a:ln>
            <a:noFill/>
          </a:ln>
        </p:spPr>
        <p:txBody>
          <a:bodyPr spcFirstLastPara="1" wrap="square" lIns="91425" tIns="45700" rIns="91425" bIns="45700" anchor="t" anchorCtr="0"/>
          <a:lstStyle>
            <a:lvl1pPr marR="0" lvl="0" algn="ctr" rtl="0">
              <a:lnSpc>
                <a:spcPct val="100000"/>
              </a:lnSpc>
              <a:spcBef>
                <a:spcPts val="560"/>
              </a:spcBef>
              <a:spcAft>
                <a:spcPts val="0"/>
              </a:spcAft>
              <a:buClr>
                <a:srgbClr val="FFC000"/>
              </a:buClr>
              <a:buSzPts val="2800"/>
              <a:buFont typeface="Arial"/>
              <a:buNone/>
              <a:defRPr sz="2800" b="0" i="0" u="none" strike="noStrike" cap="none">
                <a:solidFill>
                  <a:srgbClr val="FFC000"/>
                </a:solidFill>
                <a:latin typeface="Arial"/>
                <a:ea typeface="Arial"/>
                <a:cs typeface="Arial"/>
                <a:sym typeface="Arial"/>
              </a:defRPr>
            </a:lvl1pPr>
            <a:lvl2pPr marR="0" lvl="1"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5"/>
          <p:cNvSpPr txBox="1">
            <a:spLocks noGrp="1"/>
          </p:cNvSpPr>
          <p:nvPr>
            <p:ph type="body" idx="1"/>
          </p:nvPr>
        </p:nvSpPr>
        <p:spPr>
          <a:xfrm>
            <a:off x="457200" y="964395"/>
            <a:ext cx="8229600" cy="36303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214282" y="357171"/>
            <a:ext cx="8786873" cy="660552"/>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3600"/>
              <a:buFont typeface="Verdana"/>
              <a:buNone/>
              <a:defRPr sz="40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endParaRPr/>
          </a:p>
        </p:txBody>
      </p:sp>
      <p:sp>
        <p:nvSpPr>
          <p:cNvPr id="26" name="Google Shape;26;p7"/>
          <p:cNvSpPr txBox="1">
            <a:spLocks noGrp="1"/>
          </p:cNvSpPr>
          <p:nvPr>
            <p:ph type="body" idx="1"/>
          </p:nvPr>
        </p:nvSpPr>
        <p:spPr>
          <a:xfrm>
            <a:off x="311700" y="1152475"/>
            <a:ext cx="8520599"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Verdana"/>
                <a:ea typeface="Verdana"/>
                <a:cs typeface="Verdana"/>
                <a:sym typeface="Verdana"/>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7" name="Google Shape;27;p7"/>
          <p:cNvSpPr txBox="1">
            <a:spLocks noGrp="1"/>
          </p:cNvSpPr>
          <p:nvPr>
            <p:ph type="sldNum" idx="12"/>
          </p:nvPr>
        </p:nvSpPr>
        <p:spPr>
          <a:xfrm>
            <a:off x="8472457" y="4663216"/>
            <a:ext cx="548699"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body">
  <p:cSld name="1_Title and body">
    <p:spTree>
      <p:nvGrpSpPr>
        <p:cNvPr id="1" name="Shape 34"/>
        <p:cNvGrpSpPr/>
        <p:nvPr/>
      </p:nvGrpSpPr>
      <p:grpSpPr>
        <a:xfrm>
          <a:off x="0" y="0"/>
          <a:ext cx="0" cy="0"/>
          <a:chOff x="0" y="0"/>
          <a:chExt cx="0" cy="0"/>
        </a:xfrm>
      </p:grpSpPr>
      <p:sp>
        <p:nvSpPr>
          <p:cNvPr id="35" name="Google Shape;35;p10"/>
          <p:cNvSpPr txBox="1">
            <a:spLocks noGrp="1"/>
          </p:cNvSpPr>
          <p:nvPr>
            <p:ph type="body" idx="1"/>
          </p:nvPr>
        </p:nvSpPr>
        <p:spPr>
          <a:xfrm>
            <a:off x="428596" y="1017973"/>
            <a:ext cx="8286900" cy="34290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2000" b="1" i="0" u="none" strike="noStrike" cap="none">
                <a:solidFill>
                  <a:srgbClr val="916409"/>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 name="Google Shape;36;p10"/>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37"/>
        <p:cNvGrpSpPr/>
        <p:nvPr/>
      </p:nvGrpSpPr>
      <p:grpSpPr>
        <a:xfrm>
          <a:off x="0" y="0"/>
          <a:ext cx="0" cy="0"/>
          <a:chOff x="0" y="0"/>
          <a:chExt cx="0" cy="0"/>
        </a:xfrm>
      </p:grpSpPr>
      <p:sp>
        <p:nvSpPr>
          <p:cNvPr id="38" name="Google Shape;38;p11"/>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Google Shape;39;p11"/>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0" name="Google Shape;40;p11"/>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1" name="Google Shape;41;p11"/>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2" name="Google Shape;42;p11"/>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pic>
        <p:nvPicPr>
          <p:cNvPr id="5" name="圖片 4">
            <a:extLst>
              <a:ext uri="{FF2B5EF4-FFF2-40B4-BE49-F238E27FC236}">
                <a16:creationId xmlns:a16="http://schemas.microsoft.com/office/drawing/2014/main" id="{A75FE992-F256-47C7-98EA-7A4B6A40C975}"/>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0"/>
            <a:ext cx="9136159" cy="5143500"/>
          </a:xfrm>
          <a:prstGeom prst="rect">
            <a:avLst/>
          </a:prstGeom>
        </p:spPr>
      </p:pic>
      <p:sp>
        <p:nvSpPr>
          <p:cNvPr id="6" name="Google Shape;6;p1"/>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910817"/>
            <a:ext cx="8229600" cy="36837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14"/>
          <p:cNvSpPr txBox="1">
            <a:spLocks noGrp="1"/>
          </p:cNvSpPr>
          <p:nvPr>
            <p:ph type="body" idx="1"/>
          </p:nvPr>
        </p:nvSpPr>
        <p:spPr>
          <a:xfrm>
            <a:off x="457200" y="910817"/>
            <a:ext cx="8229600" cy="36837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4" name="Google Shape;54;p14"/>
          <p:cNvPicPr preferRelativeResize="0"/>
          <p:nvPr/>
        </p:nvPicPr>
        <p:blipFill rotWithShape="1">
          <a:blip r:embed="rId14">
            <a:alphaModFix/>
          </a:blip>
          <a:srcRect/>
          <a:stretch/>
        </p:blipFill>
        <p:spPr>
          <a:xfrm>
            <a:off x="7841" y="1"/>
            <a:ext cx="9128316" cy="514349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38.jpeg"/><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3.jpeg"/><Relationship Id="rId7"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97.png"/><Relationship Id="rId9" Type="http://schemas.openxmlformats.org/officeDocument/2006/relationships/image" Target="../media/image10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12.png"/><Relationship Id="rId11" Type="http://schemas.openxmlformats.org/officeDocument/2006/relationships/image" Target="../media/image117.jpeg"/><Relationship Id="rId5" Type="http://schemas.openxmlformats.org/officeDocument/2006/relationships/image" Target="../media/image111.png"/><Relationship Id="rId10" Type="http://schemas.openxmlformats.org/officeDocument/2006/relationships/image" Target="../media/image116.jpeg"/><Relationship Id="rId4" Type="http://schemas.openxmlformats.org/officeDocument/2006/relationships/image" Target="../media/image110.png"/><Relationship Id="rId9" Type="http://schemas.openxmlformats.org/officeDocument/2006/relationships/image" Target="../media/image115.jpeg"/></Relationships>
</file>

<file path=ppt/slides/_rels/slide1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9.png"/><Relationship Id="rId7"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21.jpeg"/><Relationship Id="rId5" Type="http://schemas.openxmlformats.org/officeDocument/2006/relationships/image" Target="../media/image120.png"/><Relationship Id="rId10" Type="http://schemas.openxmlformats.org/officeDocument/2006/relationships/image" Target="../media/image124.png"/><Relationship Id="rId4" Type="http://schemas.openxmlformats.org/officeDocument/2006/relationships/image" Target="../media/image112.png"/><Relationship Id="rId9" Type="http://schemas.openxmlformats.org/officeDocument/2006/relationships/image" Target="../media/image1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26.png"/></Relationships>
</file>

<file path=ppt/slides/_rels/slide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28.png"/></Relationships>
</file>

<file path=ppt/slides/_rels/slide17.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g"/><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png"/></Relationships>
</file>

<file path=ppt/slides/_rels/slide1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4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45.png"/><Relationship Id="rId4" Type="http://schemas.openxmlformats.org/officeDocument/2006/relationships/image" Target="../media/image144.png"/></Relationships>
</file>

<file path=ppt/slides/_rels/slide2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jpe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png"/><Relationship Id="rId3" Type="http://schemas.openxmlformats.org/officeDocument/2006/relationships/image" Target="../media/image1.jpe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jpeg"/><Relationship Id="rId17"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51.jpeg"/><Relationship Id="rId20"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7.png"/><Relationship Id="rId10" Type="http://schemas.openxmlformats.org/officeDocument/2006/relationships/image" Target="../media/image45.jpe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jpeg"/><Relationship Id="rId14" Type="http://schemas.openxmlformats.org/officeDocument/2006/relationships/image" Target="../media/image49.png"/><Relationship Id="rId22"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1.jpeg"/><Relationship Id="rId21"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6.xml"/><Relationship Id="rId16" Type="http://schemas.openxmlformats.org/officeDocument/2006/relationships/image" Target="../media/image68.png"/><Relationship Id="rId20" Type="http://schemas.microsoft.com/office/2007/relationships/hdphoto" Target="../media/hdphoto1.wdp"/><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63.png"/><Relationship Id="rId5" Type="http://schemas.openxmlformats.org/officeDocument/2006/relationships/image" Target="../media/image59.png"/><Relationship Id="rId15" Type="http://schemas.openxmlformats.org/officeDocument/2006/relationships/image" Target="../media/image67.png"/><Relationship Id="rId10" Type="http://schemas.openxmlformats.org/officeDocument/2006/relationships/image" Target="../media/image16.png"/><Relationship Id="rId19" Type="http://schemas.openxmlformats.org/officeDocument/2006/relationships/image" Target="../media/image56.png"/><Relationship Id="rId4" Type="http://schemas.openxmlformats.org/officeDocument/2006/relationships/image" Target="../media/image58.png"/><Relationship Id="rId9" Type="http://schemas.openxmlformats.org/officeDocument/2006/relationships/image" Target="../media/image62.png"/><Relationship Id="rId14" Type="http://schemas.openxmlformats.org/officeDocument/2006/relationships/image" Target="../media/image66.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1.jpe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73.png"/><Relationship Id="rId10" Type="http://schemas.openxmlformats.org/officeDocument/2006/relationships/image" Target="../media/image57.png"/><Relationship Id="rId4" Type="http://schemas.openxmlformats.org/officeDocument/2006/relationships/image" Target="../media/image72.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4.jpe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8.xml"/><Relationship Id="rId16"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image" Target="../media/image76.png"/><Relationship Id="rId11" Type="http://schemas.openxmlformats.org/officeDocument/2006/relationships/image" Target="../media/image81.png"/><Relationship Id="rId5" Type="http://schemas.microsoft.com/office/2007/relationships/hdphoto" Target="../media/hdphoto1.wdp"/><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4.png"/></Relationships>
</file>

<file path=ppt/slides/_rels/slide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38.jpeg"/><Relationship Id="rId3" Type="http://schemas.openxmlformats.org/officeDocument/2006/relationships/image" Target="../media/image89.jpe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3" name="語音泡泡: 矩形 32">
            <a:extLst>
              <a:ext uri="{FF2B5EF4-FFF2-40B4-BE49-F238E27FC236}">
                <a16:creationId xmlns:a16="http://schemas.microsoft.com/office/drawing/2014/main" id="{000352AC-E2D2-4B86-91C8-22E45234BB9D}"/>
              </a:ext>
            </a:extLst>
          </p:cNvPr>
          <p:cNvSpPr/>
          <p:nvPr/>
        </p:nvSpPr>
        <p:spPr>
          <a:xfrm>
            <a:off x="127380" y="978180"/>
            <a:ext cx="2086230" cy="3821630"/>
          </a:xfrm>
          <a:prstGeom prst="wedgeRectCallout">
            <a:avLst>
              <a:gd name="adj1" fmla="val 40322"/>
              <a:gd name="adj2" fmla="val -43723"/>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74" name="Google Shape;374;p34"/>
          <p:cNvSpPr txBox="1">
            <a:spLocks noGrp="1"/>
          </p:cNvSpPr>
          <p:nvPr>
            <p:ph type="title"/>
          </p:nvPr>
        </p:nvSpPr>
        <p:spPr>
          <a:xfrm>
            <a:off x="0" y="53566"/>
            <a:ext cx="9143999" cy="857400"/>
          </a:xfrm>
          <a:prstGeom prst="rect">
            <a:avLst/>
          </a:prstGeom>
        </p:spPr>
        <p:txBody>
          <a:bodyPr spcFirstLastPara="1" wrap="square" lIns="91425" tIns="45700" rIns="91425" bIns="45700" anchor="ctr" anchorCtr="0">
            <a:noAutofit/>
          </a:bodyPr>
          <a:lstStyle/>
          <a:p>
            <a:pPr lvl="0" algn="ctr"/>
            <a:r>
              <a:rPr lang="en" altLang="zh-TW" sz="3200" dirty="0">
                <a:latin typeface="微軟正黑體" panose="020B0604030504040204" pitchFamily="34" charset="-120"/>
                <a:ea typeface="微軟正黑體" panose="020B0604030504040204" pitchFamily="34" charset="-120"/>
              </a:rPr>
              <a:t>工廠製造情境</a:t>
            </a:r>
            <a:endParaRPr sz="3200" dirty="0">
              <a:latin typeface="微軟正黑體" panose="020B0604030504040204" pitchFamily="34" charset="-120"/>
              <a:ea typeface="微軟正黑體" panose="020B0604030504040204" pitchFamily="34" charset="-120"/>
            </a:endParaRPr>
          </a:p>
        </p:txBody>
      </p:sp>
      <p:pic>
        <p:nvPicPr>
          <p:cNvPr id="377" name="Google Shape;377;p34"/>
          <p:cNvPicPr preferRelativeResize="0"/>
          <p:nvPr/>
        </p:nvPicPr>
        <p:blipFill>
          <a:blip r:embed="rId3" cstate="print">
            <a:extLst>
              <a:ext uri="{28A0092B-C50C-407E-A947-70E740481C1C}">
                <a14:useLocalDpi xmlns:a14="http://schemas.microsoft.com/office/drawing/2010/main"/>
              </a:ext>
            </a:extLst>
          </a:blip>
          <a:stretch>
            <a:fillRect/>
          </a:stretch>
        </p:blipFill>
        <p:spPr>
          <a:xfrm>
            <a:off x="2266928" y="833248"/>
            <a:ext cx="3303401" cy="2333475"/>
          </a:xfrm>
          <a:prstGeom prst="rect">
            <a:avLst/>
          </a:prstGeom>
          <a:ln>
            <a:noFill/>
          </a:ln>
          <a:effectLst>
            <a:outerShdw blurRad="292100" dist="139700" dir="2700000" algn="tl" rotWithShape="0">
              <a:srgbClr val="333333">
                <a:alpha val="65000"/>
              </a:srgbClr>
            </a:outerShdw>
          </a:effectLst>
        </p:spPr>
      </p:pic>
      <p:sp>
        <p:nvSpPr>
          <p:cNvPr id="22" name="語音泡泡: 矩形 21">
            <a:extLst>
              <a:ext uri="{FF2B5EF4-FFF2-40B4-BE49-F238E27FC236}">
                <a16:creationId xmlns:a16="http://schemas.microsoft.com/office/drawing/2014/main" id="{7AD71EF5-4B3D-4079-9D61-40B5F9BBD75B}"/>
              </a:ext>
            </a:extLst>
          </p:cNvPr>
          <p:cNvSpPr/>
          <p:nvPr/>
        </p:nvSpPr>
        <p:spPr>
          <a:xfrm>
            <a:off x="5627452" y="1059976"/>
            <a:ext cx="3448309" cy="3764675"/>
          </a:xfrm>
          <a:prstGeom prst="wedgeRectCallout">
            <a:avLst>
              <a:gd name="adj1" fmla="val 40322"/>
              <a:gd name="adj2" fmla="val -43723"/>
            </a:avLst>
          </a:prstGeom>
          <a:solidFill>
            <a:srgbClr val="B7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30" name="圖片 29" descr="一張含有 物件 的圖片&#10;&#10;描述是以非常高的可信度產生">
            <a:extLst>
              <a:ext uri="{FF2B5EF4-FFF2-40B4-BE49-F238E27FC236}">
                <a16:creationId xmlns:a16="http://schemas.microsoft.com/office/drawing/2014/main" id="{5E181C05-D81A-4B78-88CD-424B0211A6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35569" y="734676"/>
            <a:ext cx="1411569" cy="883135"/>
          </a:xfrm>
          <a:prstGeom prst="rect">
            <a:avLst/>
          </a:prstGeom>
        </p:spPr>
      </p:pic>
      <p:grpSp>
        <p:nvGrpSpPr>
          <p:cNvPr id="16" name="群組 15">
            <a:extLst>
              <a:ext uri="{FF2B5EF4-FFF2-40B4-BE49-F238E27FC236}">
                <a16:creationId xmlns:a16="http://schemas.microsoft.com/office/drawing/2014/main" id="{CB3A94B0-2936-429D-BAFA-3C6BAFFD18AB}"/>
              </a:ext>
            </a:extLst>
          </p:cNvPr>
          <p:cNvGrpSpPr/>
          <p:nvPr/>
        </p:nvGrpSpPr>
        <p:grpSpPr>
          <a:xfrm>
            <a:off x="2266928" y="3201409"/>
            <a:ext cx="3303402" cy="1598400"/>
            <a:chOff x="1810883" y="3201409"/>
            <a:chExt cx="3303402" cy="1598400"/>
          </a:xfrm>
          <a:effectLst>
            <a:outerShdw blurRad="50800" dist="38100" dir="2700000" algn="tl" rotWithShape="0">
              <a:prstClr val="black">
                <a:alpha val="40000"/>
              </a:prstClr>
            </a:outerShdw>
          </a:effectLst>
        </p:grpSpPr>
        <p:sp>
          <p:nvSpPr>
            <p:cNvPr id="375" name="Google Shape;375;p34"/>
            <p:cNvSpPr txBox="1"/>
            <p:nvPr/>
          </p:nvSpPr>
          <p:spPr>
            <a:xfrm>
              <a:off x="1810883" y="3201409"/>
              <a:ext cx="3303402" cy="1598400"/>
            </a:xfrm>
            <a:prstGeom prst="rect">
              <a:avLst/>
            </a:prstGeom>
            <a:solidFill>
              <a:schemeClr val="accent6">
                <a:lumMod val="75000"/>
              </a:schemeClr>
            </a:solidFill>
            <a:ln>
              <a:noFill/>
            </a:ln>
          </p:spPr>
          <p:txBody>
            <a:bodyPr spcFirstLastPara="1" wrap="square" lIns="91425" tIns="91425" rIns="91425" bIns="91425" anchor="t" anchorCtr="0">
              <a:no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工廠 </a:t>
              </a:r>
              <a:r>
                <a:rPr lang="en-US" altLang="zh-TW" b="1" dirty="0">
                  <a:solidFill>
                    <a:srgbClr val="F3F3F3"/>
                  </a:solidFill>
                  <a:latin typeface="+mj-lt"/>
                  <a:ea typeface="微軟正黑體" panose="020B0604030504040204" pitchFamily="34" charset="-120"/>
                </a:rPr>
                <a:t>QVR Pro</a:t>
              </a:r>
            </a:p>
          </p:txBody>
        </p:sp>
        <p:pic>
          <p:nvPicPr>
            <p:cNvPr id="34" name="圖片 33">
              <a:extLst>
                <a:ext uri="{FF2B5EF4-FFF2-40B4-BE49-F238E27FC236}">
                  <a16:creationId xmlns:a16="http://schemas.microsoft.com/office/drawing/2014/main" id="{6D4D0604-090B-430B-9CEA-04681E1BF3F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82117" y="3548981"/>
              <a:ext cx="3129887" cy="332974"/>
            </a:xfrm>
            <a:prstGeom prst="rect">
              <a:avLst/>
            </a:prstGeom>
            <a:effectLst>
              <a:outerShdw blurRad="50800" dist="38100" dir="2700000" algn="tl" rotWithShape="0">
                <a:prstClr val="black">
                  <a:alpha val="40000"/>
                </a:prstClr>
              </a:outerShdw>
            </a:effectLst>
          </p:spPr>
        </p:pic>
        <p:sp>
          <p:nvSpPr>
            <p:cNvPr id="7" name="矩形 6">
              <a:extLst>
                <a:ext uri="{FF2B5EF4-FFF2-40B4-BE49-F238E27FC236}">
                  <a16:creationId xmlns:a16="http://schemas.microsoft.com/office/drawing/2014/main" id="{BF8ED66F-9C4C-4F06-BF64-7398D93E7A9E}"/>
                </a:ext>
              </a:extLst>
            </p:cNvPr>
            <p:cNvSpPr/>
            <p:nvPr/>
          </p:nvSpPr>
          <p:spPr>
            <a:xfrm>
              <a:off x="2052681" y="3561579"/>
              <a:ext cx="2877711"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紀錄重要零組件之經過與零件序號</a:t>
              </a:r>
            </a:p>
          </p:txBody>
        </p:sp>
        <p:pic>
          <p:nvPicPr>
            <p:cNvPr id="36" name="圖片 35">
              <a:extLst>
                <a:ext uri="{FF2B5EF4-FFF2-40B4-BE49-F238E27FC236}">
                  <a16:creationId xmlns:a16="http://schemas.microsoft.com/office/drawing/2014/main" id="{7DDDF936-1388-4B7E-9C01-EEC51A82C6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82117" y="3958066"/>
              <a:ext cx="3129887" cy="332974"/>
            </a:xfrm>
            <a:prstGeom prst="rect">
              <a:avLst/>
            </a:prstGeom>
            <a:effectLst>
              <a:outerShdw blurRad="50800" dist="38100" dir="2700000" algn="tl" rotWithShape="0">
                <a:prstClr val="black">
                  <a:alpha val="40000"/>
                </a:prstClr>
              </a:outerShdw>
            </a:effectLst>
          </p:spPr>
        </p:pic>
        <p:sp>
          <p:nvSpPr>
            <p:cNvPr id="37" name="矩形 36">
              <a:extLst>
                <a:ext uri="{FF2B5EF4-FFF2-40B4-BE49-F238E27FC236}">
                  <a16:creationId xmlns:a16="http://schemas.microsoft.com/office/drawing/2014/main" id="{29CE5B16-2050-4E9B-9722-A511DB143F25}"/>
                </a:ext>
              </a:extLst>
            </p:cNvPr>
            <p:cNvSpPr/>
            <p:nvPr/>
          </p:nvSpPr>
          <p:spPr>
            <a:xfrm>
              <a:off x="2681058" y="3970664"/>
              <a:ext cx="1441420"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紀錄作業員姓名</a:t>
              </a:r>
            </a:p>
          </p:txBody>
        </p:sp>
        <p:pic>
          <p:nvPicPr>
            <p:cNvPr id="38" name="圖片 37">
              <a:extLst>
                <a:ext uri="{FF2B5EF4-FFF2-40B4-BE49-F238E27FC236}">
                  <a16:creationId xmlns:a16="http://schemas.microsoft.com/office/drawing/2014/main" id="{C848DF88-755B-4857-B197-85D4D387EE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82117" y="4380116"/>
              <a:ext cx="3129887" cy="332974"/>
            </a:xfrm>
            <a:prstGeom prst="rect">
              <a:avLst/>
            </a:prstGeom>
            <a:effectLst>
              <a:outerShdw blurRad="50800" dist="38100" dir="2700000" algn="tl" rotWithShape="0">
                <a:prstClr val="black">
                  <a:alpha val="40000"/>
                </a:prstClr>
              </a:outerShdw>
            </a:effectLst>
          </p:spPr>
        </p:pic>
        <p:sp>
          <p:nvSpPr>
            <p:cNvPr id="39" name="矩形 38">
              <a:extLst>
                <a:ext uri="{FF2B5EF4-FFF2-40B4-BE49-F238E27FC236}">
                  <a16:creationId xmlns:a16="http://schemas.microsoft.com/office/drawing/2014/main" id="{859999BC-9E68-4C0F-9017-B94754F64D1D}"/>
                </a:ext>
              </a:extLst>
            </p:cNvPr>
            <p:cNvSpPr/>
            <p:nvPr/>
          </p:nvSpPr>
          <p:spPr>
            <a:xfrm>
              <a:off x="2681058" y="4392714"/>
              <a:ext cx="1441421"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廠區的影像錄影</a:t>
              </a:r>
            </a:p>
          </p:txBody>
        </p:sp>
      </p:grpSp>
      <p:pic>
        <p:nvPicPr>
          <p:cNvPr id="31" name="圖片 30" descr="一張含有 電子用品, 室內, 監視器, 電腦 的圖片&#10;&#10;描述是以非常高的可信度產生">
            <a:extLst>
              <a:ext uri="{FF2B5EF4-FFF2-40B4-BE49-F238E27FC236}">
                <a16:creationId xmlns:a16="http://schemas.microsoft.com/office/drawing/2014/main" id="{3400FF13-FF42-4B3E-A683-D195CBA85F2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05575" y="2677787"/>
            <a:ext cx="3063460" cy="2015687"/>
          </a:xfrm>
          <a:prstGeom prst="rect">
            <a:avLst/>
          </a:prstGeom>
        </p:spPr>
      </p:pic>
      <p:sp>
        <p:nvSpPr>
          <p:cNvPr id="2" name="矩形 1">
            <a:extLst>
              <a:ext uri="{FF2B5EF4-FFF2-40B4-BE49-F238E27FC236}">
                <a16:creationId xmlns:a16="http://schemas.microsoft.com/office/drawing/2014/main" id="{82590C0C-1478-4818-B4BA-C4C1DA6845AB}"/>
              </a:ext>
            </a:extLst>
          </p:cNvPr>
          <p:cNvSpPr/>
          <p:nvPr/>
        </p:nvSpPr>
        <p:spPr>
          <a:xfrm>
            <a:off x="6162646" y="1847214"/>
            <a:ext cx="2523722" cy="738664"/>
          </a:xfrm>
          <a:prstGeom prst="rect">
            <a:avLst/>
          </a:prstGeom>
        </p:spPr>
        <p:txBody>
          <a:bodyPr wrap="square">
            <a:spAutoFit/>
          </a:bodyPr>
          <a:lstStyle/>
          <a:p>
            <a:pPr lvl="0"/>
            <a:r>
              <a:rPr lang="en-US" altLang="zh-TW" sz="1200" b="1" dirty="0">
                <a:solidFill>
                  <a:schemeClr val="bg2">
                    <a:lumMod val="50000"/>
                  </a:schemeClr>
                </a:solidFill>
                <a:latin typeface="微軟正黑體" panose="020B0604030504040204" pitchFamily="34" charset="-120"/>
                <a:ea typeface="微軟正黑體" panose="020B0604030504040204" pitchFamily="34" charset="-120"/>
              </a:rPr>
              <a:t>1.</a:t>
            </a:r>
            <a:r>
              <a:rPr lang="zh-TW" altLang="en-US" sz="1200" b="1" dirty="0">
                <a:solidFill>
                  <a:schemeClr val="bg2">
                    <a:lumMod val="50000"/>
                  </a:schemeClr>
                </a:solidFill>
                <a:latin typeface="微軟正黑體" panose="020B0604030504040204" pitchFamily="34" charset="-120"/>
                <a:ea typeface="微軟正黑體" panose="020B0604030504040204" pitchFamily="34" charset="-120"/>
              </a:rPr>
              <a:t> </a:t>
            </a:r>
            <a:r>
              <a:rPr lang="zh-TW" altLang="en-US" b="1" dirty="0">
                <a:solidFill>
                  <a:schemeClr val="bg2">
                    <a:lumMod val="50000"/>
                  </a:schemeClr>
                </a:solidFill>
                <a:latin typeface="微軟正黑體" panose="020B0604030504040204" pitchFamily="34" charset="-120"/>
                <a:ea typeface="微軟正黑體" panose="020B0604030504040204" pitchFamily="34" charset="-120"/>
              </a:rPr>
              <a:t>輸入零件序號</a:t>
            </a:r>
          </a:p>
          <a:p>
            <a:pPr lvl="0"/>
            <a:r>
              <a:rPr lang="en-US" altLang="zh-TW" sz="1200" b="1" dirty="0">
                <a:solidFill>
                  <a:schemeClr val="bg2">
                    <a:lumMod val="50000"/>
                  </a:schemeClr>
                </a:solidFill>
                <a:latin typeface="微軟正黑體" panose="020B0604030504040204" pitchFamily="34" charset="-120"/>
                <a:ea typeface="微軟正黑體" panose="020B0604030504040204" pitchFamily="34" charset="-120"/>
              </a:rPr>
              <a:t>2.</a:t>
            </a:r>
            <a:r>
              <a:rPr lang="zh-TW" altLang="en-US" sz="1200" b="1" dirty="0">
                <a:solidFill>
                  <a:schemeClr val="bg2">
                    <a:lumMod val="50000"/>
                  </a:schemeClr>
                </a:solidFill>
                <a:latin typeface="微軟正黑體" panose="020B0604030504040204" pitchFamily="34" charset="-120"/>
                <a:ea typeface="微軟正黑體" panose="020B0604030504040204" pitchFamily="34" charset="-120"/>
              </a:rPr>
              <a:t> </a:t>
            </a:r>
            <a:r>
              <a:rPr lang="zh-TW" altLang="en-US" b="1" dirty="0">
                <a:solidFill>
                  <a:schemeClr val="bg2">
                    <a:lumMod val="50000"/>
                  </a:schemeClr>
                </a:solidFill>
                <a:latin typeface="微軟正黑體" panose="020B0604030504040204" pitchFamily="34" charset="-120"/>
                <a:ea typeface="微軟正黑體" panose="020B0604030504040204" pitchFamily="34" charset="-120"/>
              </a:rPr>
              <a:t>帶出經過的產線順序與影像</a:t>
            </a:r>
          </a:p>
          <a:p>
            <a:pPr lvl="0"/>
            <a:r>
              <a:rPr lang="en-US" altLang="zh-TW" sz="1200" b="1" dirty="0">
                <a:solidFill>
                  <a:schemeClr val="bg2">
                    <a:lumMod val="50000"/>
                  </a:schemeClr>
                </a:solidFill>
                <a:latin typeface="微軟正黑體" panose="020B0604030504040204" pitchFamily="34" charset="-120"/>
                <a:ea typeface="微軟正黑體" panose="020B0604030504040204" pitchFamily="34" charset="-120"/>
              </a:rPr>
              <a:t>3.</a:t>
            </a:r>
            <a:r>
              <a:rPr lang="zh-TW" altLang="en-US" sz="1200" b="1" dirty="0">
                <a:solidFill>
                  <a:schemeClr val="bg2">
                    <a:lumMod val="50000"/>
                  </a:schemeClr>
                </a:solidFill>
                <a:latin typeface="微軟正黑體" panose="020B0604030504040204" pitchFamily="34" charset="-120"/>
                <a:ea typeface="微軟正黑體" panose="020B0604030504040204" pitchFamily="34" charset="-120"/>
              </a:rPr>
              <a:t> </a:t>
            </a:r>
            <a:r>
              <a:rPr lang="zh-TW" altLang="en-US" b="1" dirty="0">
                <a:solidFill>
                  <a:schemeClr val="bg2">
                    <a:lumMod val="50000"/>
                  </a:schemeClr>
                </a:solidFill>
                <a:latin typeface="微軟正黑體" panose="020B0604030504040204" pitchFamily="34" charset="-120"/>
                <a:ea typeface="微軟正黑體" panose="020B0604030504040204" pitchFamily="34" charset="-120"/>
              </a:rPr>
              <a:t>研究成因</a:t>
            </a:r>
          </a:p>
        </p:txBody>
      </p:sp>
      <p:sp>
        <p:nvSpPr>
          <p:cNvPr id="32" name="矩形 31">
            <a:extLst>
              <a:ext uri="{FF2B5EF4-FFF2-40B4-BE49-F238E27FC236}">
                <a16:creationId xmlns:a16="http://schemas.microsoft.com/office/drawing/2014/main" id="{62B69B8F-2D54-486A-B4DB-213161D21F23}"/>
              </a:ext>
            </a:extLst>
          </p:cNvPr>
          <p:cNvSpPr/>
          <p:nvPr/>
        </p:nvSpPr>
        <p:spPr>
          <a:xfrm>
            <a:off x="6131381" y="1262439"/>
            <a:ext cx="2664482" cy="584775"/>
          </a:xfrm>
          <a:prstGeom prst="rect">
            <a:avLst/>
          </a:prstGeom>
        </p:spPr>
        <p:txBody>
          <a:bodyPr wrap="square">
            <a:spAutoFit/>
          </a:bodyPr>
          <a:lstStyle/>
          <a:p>
            <a:pPr lvl="0"/>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當發生零件瑕疵問題，需追蹤生產過程時，只需：</a:t>
            </a:r>
          </a:p>
        </p:txBody>
      </p:sp>
      <p:pic>
        <p:nvPicPr>
          <p:cNvPr id="4" name="圖片 3">
            <a:extLst>
              <a:ext uri="{FF2B5EF4-FFF2-40B4-BE49-F238E27FC236}">
                <a16:creationId xmlns:a16="http://schemas.microsoft.com/office/drawing/2014/main" id="{E50FEDBE-D569-4D93-B351-CC6B3A62F4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2565" y="1046329"/>
            <a:ext cx="1731389" cy="1735521"/>
          </a:xfrm>
          <a:prstGeom prst="rect">
            <a:avLst/>
          </a:prstGeom>
          <a:ln>
            <a:noFill/>
          </a:ln>
          <a:effectLst>
            <a:outerShdw blurRad="50800" dist="38100" dir="2700000" algn="tl" rotWithShape="0">
              <a:prstClr val="black">
                <a:alpha val="40000"/>
              </a:prstClr>
            </a:outerShdw>
          </a:effectLst>
        </p:spPr>
      </p:pic>
      <p:pic>
        <p:nvPicPr>
          <p:cNvPr id="6" name="圖片 5" descr="一張含有 個人, 黃色, 帽, 男人 的圖片&#10;&#10;描述是以非常高的可信度產生">
            <a:extLst>
              <a:ext uri="{FF2B5EF4-FFF2-40B4-BE49-F238E27FC236}">
                <a16:creationId xmlns:a16="http://schemas.microsoft.com/office/drawing/2014/main" id="{406D4DD7-5B26-4439-9838-EF1E0DF14DB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5355" y="2315570"/>
            <a:ext cx="1863017" cy="28452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6629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3" name="語音泡泡: 矩形 32">
            <a:extLst>
              <a:ext uri="{FF2B5EF4-FFF2-40B4-BE49-F238E27FC236}">
                <a16:creationId xmlns:a16="http://schemas.microsoft.com/office/drawing/2014/main" id="{000352AC-E2D2-4B86-91C8-22E45234BB9D}"/>
              </a:ext>
            </a:extLst>
          </p:cNvPr>
          <p:cNvSpPr/>
          <p:nvPr/>
        </p:nvSpPr>
        <p:spPr>
          <a:xfrm>
            <a:off x="65728" y="978180"/>
            <a:ext cx="2060827" cy="3821630"/>
          </a:xfrm>
          <a:prstGeom prst="wedgeRectCallout">
            <a:avLst>
              <a:gd name="adj1" fmla="val 40322"/>
              <a:gd name="adj2" fmla="val -43723"/>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74" name="Google Shape;374;p34"/>
          <p:cNvSpPr txBox="1">
            <a:spLocks noGrp="1"/>
          </p:cNvSpPr>
          <p:nvPr>
            <p:ph type="title"/>
          </p:nvPr>
        </p:nvSpPr>
        <p:spPr>
          <a:xfrm>
            <a:off x="0" y="53566"/>
            <a:ext cx="9075761" cy="857400"/>
          </a:xfrm>
          <a:prstGeom prst="rect">
            <a:avLst/>
          </a:prstGeom>
        </p:spPr>
        <p:txBody>
          <a:bodyPr spcFirstLastPara="1" wrap="square" lIns="91425" tIns="45700" rIns="91425" bIns="45700" anchor="ctr" anchorCtr="0">
            <a:noAutofit/>
          </a:bodyPr>
          <a:lstStyle/>
          <a:p>
            <a:pPr lvl="0" algn="ctr"/>
            <a:r>
              <a:rPr lang="en" altLang="zh-TW" sz="3200" dirty="0">
                <a:latin typeface="微軟正黑體" panose="020B0604030504040204" pitchFamily="34" charset="-120"/>
                <a:ea typeface="微軟正黑體" panose="020B0604030504040204" pitchFamily="34" charset="-120"/>
              </a:rPr>
              <a:t>實體購物商店情境</a:t>
            </a:r>
            <a:endParaRPr sz="3200" dirty="0">
              <a:latin typeface="微軟正黑體" panose="020B0604030504040204" pitchFamily="34" charset="-120"/>
              <a:ea typeface="微軟正黑體" panose="020B0604030504040204" pitchFamily="34" charset="-120"/>
            </a:endParaRPr>
          </a:p>
        </p:txBody>
      </p:sp>
      <p:sp>
        <p:nvSpPr>
          <p:cNvPr id="22" name="語音泡泡: 矩形 21">
            <a:extLst>
              <a:ext uri="{FF2B5EF4-FFF2-40B4-BE49-F238E27FC236}">
                <a16:creationId xmlns:a16="http://schemas.microsoft.com/office/drawing/2014/main" id="{7AD71EF5-4B3D-4079-9D61-40B5F9BBD75B}"/>
              </a:ext>
            </a:extLst>
          </p:cNvPr>
          <p:cNvSpPr/>
          <p:nvPr/>
        </p:nvSpPr>
        <p:spPr>
          <a:xfrm>
            <a:off x="5790588" y="1040659"/>
            <a:ext cx="3285173" cy="3764675"/>
          </a:xfrm>
          <a:prstGeom prst="wedgeRectCallout">
            <a:avLst>
              <a:gd name="adj1" fmla="val 40322"/>
              <a:gd name="adj2" fmla="val -43723"/>
            </a:avLst>
          </a:prstGeom>
          <a:solidFill>
            <a:srgbClr val="B7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矩形 1">
            <a:extLst>
              <a:ext uri="{FF2B5EF4-FFF2-40B4-BE49-F238E27FC236}">
                <a16:creationId xmlns:a16="http://schemas.microsoft.com/office/drawing/2014/main" id="{82590C0C-1478-4818-B4BA-C4C1DA6845AB}"/>
              </a:ext>
            </a:extLst>
          </p:cNvPr>
          <p:cNvSpPr/>
          <p:nvPr/>
        </p:nvSpPr>
        <p:spPr>
          <a:xfrm>
            <a:off x="6336428" y="1813891"/>
            <a:ext cx="2523722" cy="738664"/>
          </a:xfrm>
          <a:prstGeom prst="rect">
            <a:avLst/>
          </a:prstGeom>
        </p:spPr>
        <p:txBody>
          <a:bodyPr wrap="square">
            <a:spAutoFit/>
          </a:bodyPr>
          <a:lstStyle/>
          <a:p>
            <a:pPr lvl="0"/>
            <a:r>
              <a:rPr lang="en-US" altLang="zh-TW" sz="1200" b="1" dirty="0">
                <a:solidFill>
                  <a:schemeClr val="bg2">
                    <a:lumMod val="50000"/>
                  </a:schemeClr>
                </a:solidFill>
                <a:latin typeface="微軟正黑體" panose="020B0604030504040204" pitchFamily="34" charset="-120"/>
                <a:ea typeface="微軟正黑體" panose="020B0604030504040204" pitchFamily="34" charset="-120"/>
              </a:rPr>
              <a:t>1.</a:t>
            </a:r>
            <a:r>
              <a:rPr lang="zh-TW" altLang="en-US" sz="1200" b="1" dirty="0">
                <a:solidFill>
                  <a:schemeClr val="bg2">
                    <a:lumMod val="50000"/>
                  </a:schemeClr>
                </a:solidFill>
                <a:latin typeface="微軟正黑體" panose="020B0604030504040204" pitchFamily="34" charset="-120"/>
                <a:ea typeface="微軟正黑體" panose="020B0604030504040204" pitchFamily="34" charset="-120"/>
              </a:rPr>
              <a:t> </a:t>
            </a:r>
            <a:r>
              <a:rPr lang="zh-TW" altLang="en-US" b="1" dirty="0">
                <a:solidFill>
                  <a:schemeClr val="bg2">
                    <a:lumMod val="50000"/>
                  </a:schemeClr>
                </a:solidFill>
                <a:latin typeface="微軟正黑體" panose="020B0604030504040204" pitchFamily="34" charset="-120"/>
                <a:ea typeface="微軟正黑體" panose="020B0604030504040204" pitchFamily="34" charset="-120"/>
              </a:rPr>
              <a:t>輸入發票號碼</a:t>
            </a:r>
          </a:p>
          <a:p>
            <a:pPr lvl="0"/>
            <a:r>
              <a:rPr lang="en-US" altLang="zh-TW" sz="1200" b="1" dirty="0">
                <a:solidFill>
                  <a:schemeClr val="bg2">
                    <a:lumMod val="50000"/>
                  </a:schemeClr>
                </a:solidFill>
                <a:latin typeface="微軟正黑體" panose="020B0604030504040204" pitchFamily="34" charset="-120"/>
                <a:ea typeface="微軟正黑體" panose="020B0604030504040204" pitchFamily="34" charset="-120"/>
              </a:rPr>
              <a:t>2.</a:t>
            </a:r>
            <a:r>
              <a:rPr lang="zh-TW" altLang="en-US" sz="1200" b="1" dirty="0">
                <a:solidFill>
                  <a:schemeClr val="bg2">
                    <a:lumMod val="50000"/>
                  </a:schemeClr>
                </a:solidFill>
                <a:latin typeface="微軟正黑體" panose="020B0604030504040204" pitchFamily="34" charset="-120"/>
                <a:ea typeface="微軟正黑體" panose="020B0604030504040204" pitchFamily="34" charset="-120"/>
              </a:rPr>
              <a:t> </a:t>
            </a:r>
            <a:r>
              <a:rPr lang="zh-TW" altLang="en-US" b="1" dirty="0">
                <a:solidFill>
                  <a:schemeClr val="bg2">
                    <a:lumMod val="50000"/>
                  </a:schemeClr>
                </a:solidFill>
                <a:latin typeface="微軟正黑體" panose="020B0604030504040204" pitchFamily="34" charset="-120"/>
                <a:ea typeface="微軟正黑體" panose="020B0604030504040204" pitchFamily="34" charset="-120"/>
              </a:rPr>
              <a:t>帶出當下實際狀況影像</a:t>
            </a:r>
          </a:p>
          <a:p>
            <a:pPr lvl="0"/>
            <a:r>
              <a:rPr lang="en-US" altLang="zh-TW" sz="1200" b="1" dirty="0">
                <a:solidFill>
                  <a:schemeClr val="bg2">
                    <a:lumMod val="50000"/>
                  </a:schemeClr>
                </a:solidFill>
                <a:latin typeface="微軟正黑體" panose="020B0604030504040204" pitchFamily="34" charset="-120"/>
                <a:ea typeface="微軟正黑體" panose="020B0604030504040204" pitchFamily="34" charset="-120"/>
              </a:rPr>
              <a:t>3.</a:t>
            </a:r>
            <a:r>
              <a:rPr lang="zh-TW" altLang="en-US" sz="1200" b="1" dirty="0">
                <a:solidFill>
                  <a:schemeClr val="bg2">
                    <a:lumMod val="50000"/>
                  </a:schemeClr>
                </a:solidFill>
                <a:latin typeface="微軟正黑體" panose="020B0604030504040204" pitchFamily="34" charset="-120"/>
                <a:ea typeface="微軟正黑體" panose="020B0604030504040204" pitchFamily="34" charset="-120"/>
              </a:rPr>
              <a:t> </a:t>
            </a:r>
            <a:r>
              <a:rPr lang="zh-TW" altLang="en-US" b="1" dirty="0">
                <a:solidFill>
                  <a:schemeClr val="bg2">
                    <a:lumMod val="50000"/>
                  </a:schemeClr>
                </a:solidFill>
                <a:latin typeface="微軟正黑體" panose="020B0604030504040204" pitchFamily="34" charset="-120"/>
                <a:ea typeface="微軟正黑體" panose="020B0604030504040204" pitchFamily="34" charset="-120"/>
              </a:rPr>
              <a:t>釐清問題狀況</a:t>
            </a:r>
          </a:p>
        </p:txBody>
      </p:sp>
      <p:sp>
        <p:nvSpPr>
          <p:cNvPr id="32" name="矩形 31">
            <a:extLst>
              <a:ext uri="{FF2B5EF4-FFF2-40B4-BE49-F238E27FC236}">
                <a16:creationId xmlns:a16="http://schemas.microsoft.com/office/drawing/2014/main" id="{62B69B8F-2D54-486A-B4DB-213161D21F23}"/>
              </a:ext>
            </a:extLst>
          </p:cNvPr>
          <p:cNvSpPr/>
          <p:nvPr/>
        </p:nvSpPr>
        <p:spPr>
          <a:xfrm>
            <a:off x="6305163" y="1229116"/>
            <a:ext cx="2664482" cy="584775"/>
          </a:xfrm>
          <a:prstGeom prst="rect">
            <a:avLst/>
          </a:prstGeom>
        </p:spPr>
        <p:txBody>
          <a:bodyPr wrap="square">
            <a:spAutoFit/>
          </a:bodyPr>
          <a:lstStyle/>
          <a:p>
            <a:pPr lvl="0"/>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當發生消費糾紛</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例如，找零、商品毀損</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，只需：</a:t>
            </a:r>
          </a:p>
        </p:txBody>
      </p:sp>
      <p:pic>
        <p:nvPicPr>
          <p:cNvPr id="5" name="圖片 4">
            <a:extLst>
              <a:ext uri="{FF2B5EF4-FFF2-40B4-BE49-F238E27FC236}">
                <a16:creationId xmlns:a16="http://schemas.microsoft.com/office/drawing/2014/main" id="{A9EDCE31-CE54-40DB-BD46-A27A2BEDC4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2192588" y="991739"/>
            <a:ext cx="3548584" cy="2160894"/>
          </a:xfrm>
          <a:prstGeom prst="rect">
            <a:avLst/>
          </a:prstGeom>
          <a:ln>
            <a:noFill/>
          </a:ln>
          <a:effectLst>
            <a:outerShdw blurRad="292100" dist="139700" dir="2700000" algn="tl" rotWithShape="0">
              <a:srgbClr val="333333">
                <a:alpha val="65000"/>
              </a:srgbClr>
            </a:outerShdw>
          </a:effectLst>
        </p:spPr>
      </p:pic>
      <p:pic>
        <p:nvPicPr>
          <p:cNvPr id="30" name="圖片 29" descr="一張含有 物件 的圖片&#10;&#10;描述是以非常高的可信度產生">
            <a:extLst>
              <a:ext uri="{FF2B5EF4-FFF2-40B4-BE49-F238E27FC236}">
                <a16:creationId xmlns:a16="http://schemas.microsoft.com/office/drawing/2014/main" id="{5E181C05-D81A-4B78-88CD-424B0211A6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6306" y="734676"/>
            <a:ext cx="1411569" cy="883135"/>
          </a:xfrm>
          <a:prstGeom prst="rect">
            <a:avLst/>
          </a:prstGeom>
        </p:spPr>
      </p:pic>
      <p:pic>
        <p:nvPicPr>
          <p:cNvPr id="23" name="圖片 22" descr="一張含有 電子用品, 顯示, 監視器, 室內 的圖片&#10;&#10;描述是以非常高的可信度產生">
            <a:extLst>
              <a:ext uri="{FF2B5EF4-FFF2-40B4-BE49-F238E27FC236}">
                <a16:creationId xmlns:a16="http://schemas.microsoft.com/office/drawing/2014/main" id="{6E39E803-E4FC-4AB5-AC00-755D41B82F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51363" y="2680820"/>
            <a:ext cx="2809885" cy="2292841"/>
          </a:xfrm>
          <a:prstGeom prst="rect">
            <a:avLst/>
          </a:prstGeom>
        </p:spPr>
      </p:pic>
      <p:pic>
        <p:nvPicPr>
          <p:cNvPr id="24" name="Google Shape;238;p31">
            <a:extLst>
              <a:ext uri="{FF2B5EF4-FFF2-40B4-BE49-F238E27FC236}">
                <a16:creationId xmlns:a16="http://schemas.microsoft.com/office/drawing/2014/main" id="{510389E6-3C7A-4899-AD65-479EF8B11850}"/>
              </a:ext>
            </a:extLst>
          </p:cNvPr>
          <p:cNvPicPr preferRelativeResize="0"/>
          <p:nvPr/>
        </p:nvPicPr>
        <p:blipFill>
          <a:blip r:embed="rId6" cstate="print">
            <a:extLst>
              <a:ext uri="{28A0092B-C50C-407E-A947-70E740481C1C}">
                <a14:useLocalDpi xmlns:a14="http://schemas.microsoft.com/office/drawing/2010/main"/>
              </a:ext>
            </a:extLst>
          </a:blip>
          <a:stretch>
            <a:fillRect/>
          </a:stretch>
        </p:blipFill>
        <p:spPr>
          <a:xfrm flipH="1">
            <a:off x="5964468" y="2552555"/>
            <a:ext cx="544530" cy="544530"/>
          </a:xfrm>
          <a:prstGeom prst="rect">
            <a:avLst/>
          </a:prstGeom>
          <a:noFill/>
          <a:ln>
            <a:noFill/>
          </a:ln>
          <a:effectLst>
            <a:outerShdw blurRad="50800" dist="38100" dir="2700000" algn="tl" rotWithShape="0">
              <a:prstClr val="black">
                <a:alpha val="40000"/>
              </a:prstClr>
            </a:outerShdw>
          </a:effectLst>
        </p:spPr>
      </p:pic>
      <p:pic>
        <p:nvPicPr>
          <p:cNvPr id="4" name="圖片 3">
            <a:extLst>
              <a:ext uri="{FF2B5EF4-FFF2-40B4-BE49-F238E27FC236}">
                <a16:creationId xmlns:a16="http://schemas.microsoft.com/office/drawing/2014/main" id="{E50FEDBE-D569-4D93-B351-CC6B3A62F4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0795" y="872827"/>
            <a:ext cx="1652298" cy="1656241"/>
          </a:xfrm>
          <a:prstGeom prst="rect">
            <a:avLst/>
          </a:prstGeom>
          <a:ln>
            <a:noFill/>
          </a:ln>
          <a:effectLst>
            <a:outerShdw blurRad="50800" dist="38100" dir="2700000" algn="tl" rotWithShape="0">
              <a:prstClr val="black">
                <a:alpha val="40000"/>
              </a:prstClr>
            </a:outerShdw>
          </a:effectLst>
        </p:spPr>
      </p:pic>
      <p:grpSp>
        <p:nvGrpSpPr>
          <p:cNvPr id="16" name="群組 15">
            <a:extLst>
              <a:ext uri="{FF2B5EF4-FFF2-40B4-BE49-F238E27FC236}">
                <a16:creationId xmlns:a16="http://schemas.microsoft.com/office/drawing/2014/main" id="{CB3A94B0-2936-429D-BAFA-3C6BAFFD18AB}"/>
              </a:ext>
            </a:extLst>
          </p:cNvPr>
          <p:cNvGrpSpPr/>
          <p:nvPr/>
        </p:nvGrpSpPr>
        <p:grpSpPr>
          <a:xfrm>
            <a:off x="2198306" y="3201409"/>
            <a:ext cx="3572881" cy="1598400"/>
            <a:chOff x="1810883" y="3201409"/>
            <a:chExt cx="3332435" cy="1598400"/>
          </a:xfrm>
          <a:effectLst>
            <a:outerShdw blurRad="50800" dist="38100" dir="2700000" algn="tl" rotWithShape="0">
              <a:prstClr val="black">
                <a:alpha val="40000"/>
              </a:prstClr>
            </a:outerShdw>
          </a:effectLst>
        </p:grpSpPr>
        <p:sp>
          <p:nvSpPr>
            <p:cNvPr id="375" name="Google Shape;375;p34"/>
            <p:cNvSpPr txBox="1"/>
            <p:nvPr/>
          </p:nvSpPr>
          <p:spPr>
            <a:xfrm>
              <a:off x="1810883" y="3201409"/>
              <a:ext cx="3303402" cy="1598400"/>
            </a:xfrm>
            <a:prstGeom prst="rect">
              <a:avLst/>
            </a:prstGeom>
            <a:solidFill>
              <a:schemeClr val="accent6">
                <a:lumMod val="75000"/>
              </a:schemeClr>
            </a:solidFill>
            <a:ln>
              <a:noFill/>
            </a:ln>
          </p:spPr>
          <p:txBody>
            <a:bodyPr spcFirstLastPara="1" wrap="square" lIns="91425" tIns="91425" rIns="91425" bIns="91425" anchor="t" anchorCtr="0">
              <a:no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情境名稱 </a:t>
              </a:r>
              <a:r>
                <a:rPr lang="en-US" altLang="zh-TW" b="1" dirty="0">
                  <a:solidFill>
                    <a:srgbClr val="F3F3F3"/>
                  </a:solidFill>
                  <a:latin typeface="+mj-lt"/>
                  <a:ea typeface="微軟正黑體" panose="020B0604030504040204" pitchFamily="34" charset="-120"/>
                </a:rPr>
                <a:t>QVR Pro</a:t>
              </a:r>
            </a:p>
          </p:txBody>
        </p:sp>
        <p:pic>
          <p:nvPicPr>
            <p:cNvPr id="34" name="圖片 33">
              <a:extLst>
                <a:ext uri="{FF2B5EF4-FFF2-40B4-BE49-F238E27FC236}">
                  <a16:creationId xmlns:a16="http://schemas.microsoft.com/office/drawing/2014/main" id="{6D4D0604-090B-430B-9CEA-04681E1BF3F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60901" y="3548981"/>
              <a:ext cx="3189288" cy="332974"/>
            </a:xfrm>
            <a:prstGeom prst="rect">
              <a:avLst/>
            </a:prstGeom>
            <a:effectLst>
              <a:outerShdw blurRad="50800" dist="38100" dir="2700000" algn="tl" rotWithShape="0">
                <a:prstClr val="black">
                  <a:alpha val="40000"/>
                </a:prstClr>
              </a:outerShdw>
            </a:effectLst>
          </p:spPr>
        </p:pic>
        <p:sp>
          <p:nvSpPr>
            <p:cNvPr id="7" name="矩形 6">
              <a:extLst>
                <a:ext uri="{FF2B5EF4-FFF2-40B4-BE49-F238E27FC236}">
                  <a16:creationId xmlns:a16="http://schemas.microsoft.com/office/drawing/2014/main" id="{BF8ED66F-9C4C-4F06-BF64-7398D93E7A9E}"/>
                </a:ext>
              </a:extLst>
            </p:cNvPr>
            <p:cNvSpPr/>
            <p:nvPr/>
          </p:nvSpPr>
          <p:spPr>
            <a:xfrm>
              <a:off x="1858229" y="3561579"/>
              <a:ext cx="3285089"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顧客結帳，紀錄消費資訊 </a:t>
              </a:r>
              <a:r>
                <a:rPr lang="en-US" altLang="zh-TW" b="1" dirty="0">
                  <a:solidFill>
                    <a:srgbClr val="F3F3F3"/>
                  </a:solidFill>
                  <a:latin typeface="微軟正黑體" panose="020B0604030504040204" pitchFamily="34" charset="-120"/>
                  <a:ea typeface="微軟正黑體" panose="020B0604030504040204" pitchFamily="34" charset="-120"/>
                </a:rPr>
                <a:t>(</a:t>
              </a:r>
              <a:r>
                <a:rPr lang="zh-TW" altLang="en-US" b="1" dirty="0">
                  <a:solidFill>
                    <a:srgbClr val="F3F3F3"/>
                  </a:solidFill>
                  <a:latin typeface="微軟正黑體" panose="020B0604030504040204" pitchFamily="34" charset="-120"/>
                  <a:ea typeface="微軟正黑體" panose="020B0604030504040204" pitchFamily="34" charset="-120"/>
                </a:rPr>
                <a:t>結合 </a:t>
              </a:r>
              <a:r>
                <a:rPr lang="en-US" altLang="zh-TW" b="1" dirty="0">
                  <a:solidFill>
                    <a:srgbClr val="F3F3F3"/>
                  </a:solidFill>
                  <a:latin typeface="+mj-lt"/>
                  <a:ea typeface="微軟正黑體" panose="020B0604030504040204" pitchFamily="34" charset="-120"/>
                </a:rPr>
                <a:t>POS</a:t>
              </a:r>
              <a:r>
                <a:rPr lang="zh-TW" altLang="en-US" b="1" dirty="0">
                  <a:solidFill>
                    <a:srgbClr val="F3F3F3"/>
                  </a:solidFill>
                  <a:latin typeface="+mj-lt"/>
                  <a:ea typeface="微軟正黑體" panose="020B0604030504040204" pitchFamily="34" charset="-120"/>
                </a:rPr>
                <a:t> </a:t>
              </a:r>
              <a:r>
                <a:rPr lang="zh-TW" altLang="en-US" b="1" dirty="0">
                  <a:solidFill>
                    <a:srgbClr val="F3F3F3"/>
                  </a:solidFill>
                  <a:latin typeface="微軟正黑體" panose="020B0604030504040204" pitchFamily="34" charset="-120"/>
                  <a:ea typeface="微軟正黑體" panose="020B0604030504040204" pitchFamily="34" charset="-120"/>
                </a:rPr>
                <a:t>系統</a:t>
              </a:r>
              <a:r>
                <a:rPr lang="en-US" altLang="zh-TW" b="1" dirty="0">
                  <a:solidFill>
                    <a:srgbClr val="F3F3F3"/>
                  </a:solidFill>
                  <a:latin typeface="微軟正黑體" panose="020B0604030504040204" pitchFamily="34" charset="-120"/>
                  <a:ea typeface="微軟正黑體" panose="020B0604030504040204" pitchFamily="34" charset="-120"/>
                </a:rPr>
                <a:t>)</a:t>
              </a:r>
              <a:endParaRPr lang="zh-TW" altLang="en-US" b="1" dirty="0">
                <a:solidFill>
                  <a:srgbClr val="F3F3F3"/>
                </a:solidFill>
                <a:latin typeface="微軟正黑體" panose="020B0604030504040204" pitchFamily="34" charset="-120"/>
                <a:ea typeface="微軟正黑體" panose="020B0604030504040204" pitchFamily="34" charset="-120"/>
              </a:endParaRPr>
            </a:p>
          </p:txBody>
        </p:sp>
        <p:pic>
          <p:nvPicPr>
            <p:cNvPr id="36" name="圖片 35">
              <a:extLst>
                <a:ext uri="{FF2B5EF4-FFF2-40B4-BE49-F238E27FC236}">
                  <a16:creationId xmlns:a16="http://schemas.microsoft.com/office/drawing/2014/main" id="{7DDDF936-1388-4B7E-9C01-EEC51A82C60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60901" y="3958066"/>
              <a:ext cx="3189288" cy="332974"/>
            </a:xfrm>
            <a:prstGeom prst="rect">
              <a:avLst/>
            </a:prstGeom>
            <a:effectLst>
              <a:outerShdw blurRad="50800" dist="38100" dir="2700000" algn="tl" rotWithShape="0">
                <a:prstClr val="black">
                  <a:alpha val="40000"/>
                </a:prstClr>
              </a:outerShdw>
            </a:effectLst>
          </p:spPr>
        </p:pic>
        <p:sp>
          <p:nvSpPr>
            <p:cNvPr id="37" name="矩形 36">
              <a:extLst>
                <a:ext uri="{FF2B5EF4-FFF2-40B4-BE49-F238E27FC236}">
                  <a16:creationId xmlns:a16="http://schemas.microsoft.com/office/drawing/2014/main" id="{29CE5B16-2050-4E9B-9722-A511DB143F25}"/>
                </a:ext>
              </a:extLst>
            </p:cNvPr>
            <p:cNvSpPr/>
            <p:nvPr/>
          </p:nvSpPr>
          <p:spPr>
            <a:xfrm>
              <a:off x="2750775" y="3970664"/>
              <a:ext cx="1344416"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紀錄收銀員姓名</a:t>
              </a:r>
            </a:p>
          </p:txBody>
        </p:sp>
        <p:pic>
          <p:nvPicPr>
            <p:cNvPr id="38" name="圖片 37">
              <a:extLst>
                <a:ext uri="{FF2B5EF4-FFF2-40B4-BE49-F238E27FC236}">
                  <a16:creationId xmlns:a16="http://schemas.microsoft.com/office/drawing/2014/main" id="{C848DF88-755B-4857-B197-85D4D387EE5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60901" y="4380116"/>
              <a:ext cx="3189288" cy="332974"/>
            </a:xfrm>
            <a:prstGeom prst="rect">
              <a:avLst/>
            </a:prstGeom>
            <a:effectLst>
              <a:outerShdw blurRad="50800" dist="38100" dir="2700000" algn="tl" rotWithShape="0">
                <a:prstClr val="black">
                  <a:alpha val="40000"/>
                </a:prstClr>
              </a:outerShdw>
            </a:effectLst>
          </p:spPr>
        </p:pic>
        <p:sp>
          <p:nvSpPr>
            <p:cNvPr id="39" name="矩形 38">
              <a:extLst>
                <a:ext uri="{FF2B5EF4-FFF2-40B4-BE49-F238E27FC236}">
                  <a16:creationId xmlns:a16="http://schemas.microsoft.com/office/drawing/2014/main" id="{859999BC-9E68-4C0F-9017-B94754F64D1D}"/>
                </a:ext>
              </a:extLst>
            </p:cNvPr>
            <p:cNvSpPr/>
            <p:nvPr/>
          </p:nvSpPr>
          <p:spPr>
            <a:xfrm>
              <a:off x="2755018" y="4392714"/>
              <a:ext cx="1344416"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商店的影像錄影</a:t>
              </a:r>
            </a:p>
          </p:txBody>
        </p:sp>
      </p:grpSp>
      <p:pic>
        <p:nvPicPr>
          <p:cNvPr id="9" name="圖片 8" descr="一張含有 個人, 握住, 直立的, 音樂 的圖片&#10;&#10;描述是以高可信度產生">
            <a:extLst>
              <a:ext uri="{FF2B5EF4-FFF2-40B4-BE49-F238E27FC236}">
                <a16:creationId xmlns:a16="http://schemas.microsoft.com/office/drawing/2014/main" id="{857890CA-0F2C-4CD8-9469-0E44D543BB3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5766" y="2490158"/>
            <a:ext cx="2710400" cy="2786987"/>
          </a:xfrm>
          <a:prstGeom prst="rect">
            <a:avLst/>
          </a:prstGeom>
        </p:spPr>
      </p:pic>
    </p:spTree>
    <p:extLst>
      <p:ext uri="{BB962C8B-B14F-4D97-AF65-F5344CB8AC3E}">
        <p14:creationId xmlns:p14="http://schemas.microsoft.com/office/powerpoint/2010/main" val="3723843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37"/>
          <p:cNvPicPr preferRelativeResize="0"/>
          <p:nvPr/>
        </p:nvPicPr>
        <p:blipFill rotWithShape="1">
          <a:blip r:embed="rId3">
            <a:alphaModFix/>
          </a:blip>
          <a:srcRect/>
          <a:stretch/>
        </p:blipFill>
        <p:spPr>
          <a:xfrm>
            <a:off x="2534602" y="2927678"/>
            <a:ext cx="4608194" cy="274297"/>
          </a:xfrm>
          <a:prstGeom prst="rect">
            <a:avLst/>
          </a:prstGeom>
          <a:noFill/>
          <a:ln>
            <a:noFill/>
          </a:ln>
        </p:spPr>
      </p:pic>
      <p:sp>
        <p:nvSpPr>
          <p:cNvPr id="423" name="Google Shape;423;p37"/>
          <p:cNvSpPr txBox="1">
            <a:spLocks noGrp="1"/>
          </p:cNvSpPr>
          <p:nvPr>
            <p:ph type="ctrTitle"/>
          </p:nvPr>
        </p:nvSpPr>
        <p:spPr>
          <a:xfrm>
            <a:off x="685800" y="2222101"/>
            <a:ext cx="7772400" cy="9147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800"/>
              <a:buFont typeface="Arial"/>
              <a:buNone/>
            </a:pPr>
            <a:r>
              <a:rPr lang="en" sz="6000" dirty="0">
                <a:latin typeface="微軟正黑體" panose="020B0604030504040204" pitchFamily="34" charset="-120"/>
                <a:ea typeface="微軟正黑體" panose="020B0604030504040204" pitchFamily="34" charset="-120"/>
              </a:rPr>
              <a:t>說明與示範</a:t>
            </a:r>
            <a:endParaRPr sz="6000" b="1" i="0" u="none" strike="noStrike" cap="none" dirty="0">
              <a:solidFill>
                <a:schemeClr val="lt1"/>
              </a:solidFill>
              <a:latin typeface="微軟正黑體" panose="020B0604030504040204" pitchFamily="34" charset="-120"/>
              <a:ea typeface="微軟正黑體" panose="020B0604030504040204" pitchFamily="34" charset="-120"/>
              <a:sym typeface="Arial"/>
            </a:endParaRPr>
          </a:p>
        </p:txBody>
      </p:sp>
      <p:sp>
        <p:nvSpPr>
          <p:cNvPr id="424" name="Google Shape;424;p37"/>
          <p:cNvSpPr txBox="1">
            <a:spLocks noGrp="1"/>
          </p:cNvSpPr>
          <p:nvPr>
            <p:ph type="subTitle" idx="1"/>
          </p:nvPr>
        </p:nvSpPr>
        <p:spPr>
          <a:xfrm>
            <a:off x="1371600" y="1815418"/>
            <a:ext cx="6400800" cy="4287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C000"/>
              </a:buClr>
              <a:buSzPts val="2590"/>
              <a:buFont typeface="Arial"/>
              <a:buNone/>
            </a:pPr>
            <a:r>
              <a:rPr lang="en" sz="2500" b="1" i="0" u="none" strike="noStrike" cap="none" dirty="0">
                <a:solidFill>
                  <a:srgbClr val="75FFFC"/>
                </a:solidFill>
                <a:latin typeface="微軟正黑體" panose="020B0604030504040204" pitchFamily="34" charset="-120"/>
                <a:ea typeface="微軟正黑體" panose="020B0604030504040204" pitchFamily="34" charset="-120"/>
                <a:sym typeface="Arial"/>
              </a:rPr>
              <a:t>智能監控盡在威聯通</a:t>
            </a:r>
            <a:endParaRPr sz="2500" b="1" i="0" u="none" strike="noStrike" cap="none" dirty="0">
              <a:solidFill>
                <a:srgbClr val="75FFFC"/>
              </a:solidFill>
              <a:latin typeface="微軟正黑體" panose="020B0604030504040204" pitchFamily="34" charset="-120"/>
              <a:ea typeface="微軟正黑體" panose="020B0604030504040204" pitchFamily="34" charset="-120"/>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8"/>
          <p:cNvSpPr txBox="1">
            <a:spLocks noGrp="1"/>
          </p:cNvSpPr>
          <p:nvPr>
            <p:ph type="title"/>
          </p:nvPr>
        </p:nvSpPr>
        <p:spPr>
          <a:xfrm>
            <a:off x="0" y="60014"/>
            <a:ext cx="91440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dirty="0">
                <a:latin typeface="微軟正黑體" panose="020B0604030504040204" pitchFamily="34" charset="-120"/>
                <a:ea typeface="微軟正黑體" panose="020B0604030504040204" pitchFamily="34" charset="-120"/>
              </a:rPr>
              <a:t>以</a:t>
            </a:r>
            <a:r>
              <a:rPr lang="en" sz="3200" dirty="0"/>
              <a:t> HTTP </a:t>
            </a:r>
            <a:r>
              <a:rPr lang="en" sz="3200" dirty="0">
                <a:latin typeface="微軟正黑體" panose="020B0604030504040204" pitchFamily="34" charset="-120"/>
                <a:ea typeface="微軟正黑體" panose="020B0604030504040204" pitchFamily="34" charset="-120"/>
              </a:rPr>
              <a:t>分享攝影機以及使用瀏覽器觀看</a:t>
            </a:r>
            <a:endParaRPr sz="3200" dirty="0">
              <a:latin typeface="微軟正黑體" panose="020B0604030504040204" pitchFamily="34" charset="-120"/>
              <a:ea typeface="微軟正黑體" panose="020B0604030504040204" pitchFamily="34" charset="-120"/>
            </a:endParaRPr>
          </a:p>
        </p:txBody>
      </p:sp>
      <p:pic>
        <p:nvPicPr>
          <p:cNvPr id="430" name="Google Shape;430;p3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1999" y="978474"/>
            <a:ext cx="4304917" cy="1718543"/>
          </a:xfrm>
          <a:prstGeom prst="rect">
            <a:avLst/>
          </a:prstGeom>
          <a:ln w="19050">
            <a:solidFill>
              <a:schemeClr val="bg1">
                <a:lumMod val="75000"/>
              </a:schemeClr>
            </a:solidFill>
          </a:ln>
          <a:effectLst>
            <a:outerShdw blurRad="292100" dist="139700" dir="2700000" algn="tl" rotWithShape="0">
              <a:srgbClr val="333333">
                <a:alpha val="65000"/>
              </a:srgbClr>
            </a:outerShdw>
          </a:effectLst>
        </p:spPr>
      </p:pic>
      <p:pic>
        <p:nvPicPr>
          <p:cNvPr id="431" name="Google Shape;431;p3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627472" y="2841966"/>
            <a:ext cx="2866631" cy="2198391"/>
          </a:xfrm>
          <a:prstGeom prst="rect">
            <a:avLst/>
          </a:prstGeom>
          <a:ln w="19050">
            <a:solidFill>
              <a:srgbClr val="FF9719"/>
            </a:solidFill>
          </a:ln>
          <a:effectLst>
            <a:outerShdw blurRad="292100" dist="139700" dir="2700000" algn="tl" rotWithShape="0">
              <a:srgbClr val="333333">
                <a:alpha val="65000"/>
              </a:srgbClr>
            </a:outerShdw>
          </a:effectLst>
        </p:spPr>
      </p:pic>
      <p:pic>
        <p:nvPicPr>
          <p:cNvPr id="432" name="Google Shape;432;p38"/>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7584632" y="2846279"/>
            <a:ext cx="1231287" cy="2188941"/>
          </a:xfrm>
          <a:prstGeom prst="rect">
            <a:avLst/>
          </a:prstGeom>
          <a:noFill/>
          <a:ln w="19050">
            <a:solidFill>
              <a:srgbClr val="FF9719"/>
            </a:solidFill>
          </a:ln>
        </p:spPr>
      </p:pic>
      <p:pic>
        <p:nvPicPr>
          <p:cNvPr id="433" name="Google Shape;433;p38"/>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50784" y="987852"/>
            <a:ext cx="3968299" cy="2043649"/>
          </a:xfrm>
          <a:prstGeom prst="rect">
            <a:avLst/>
          </a:prstGeom>
          <a:ln w="19050">
            <a:solidFill>
              <a:schemeClr val="bg1">
                <a:lumMod val="75000"/>
              </a:schemeClr>
            </a:solidFill>
          </a:ln>
          <a:effectLst/>
        </p:spPr>
      </p:pic>
      <p:pic>
        <p:nvPicPr>
          <p:cNvPr id="434" name="Google Shape;434;p38"/>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095670" y="3348941"/>
            <a:ext cx="2073055" cy="1103241"/>
          </a:xfrm>
          <a:prstGeom prst="rect">
            <a:avLst/>
          </a:prstGeom>
          <a:ln w="19050">
            <a:solidFill>
              <a:schemeClr val="bg1">
                <a:lumMod val="75000"/>
              </a:schemeClr>
            </a:solidFill>
          </a:ln>
          <a:effectLst/>
        </p:spPr>
      </p:pic>
      <p:cxnSp>
        <p:nvCxnSpPr>
          <p:cNvPr id="436" name="Google Shape;436;p38"/>
          <p:cNvCxnSpPr>
            <a:cxnSpLocks/>
          </p:cNvCxnSpPr>
          <p:nvPr/>
        </p:nvCxnSpPr>
        <p:spPr>
          <a:xfrm>
            <a:off x="3777871" y="2191543"/>
            <a:ext cx="0" cy="1110761"/>
          </a:xfrm>
          <a:prstGeom prst="straightConnector1">
            <a:avLst/>
          </a:prstGeom>
          <a:ln>
            <a:solidFill>
              <a:srgbClr val="FF9719"/>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440" name="Google Shape;440;p38"/>
          <p:cNvSpPr/>
          <p:nvPr/>
        </p:nvSpPr>
        <p:spPr>
          <a:xfrm>
            <a:off x="6338223" y="1572575"/>
            <a:ext cx="1783497" cy="216900"/>
          </a:xfrm>
          <a:prstGeom prst="rect">
            <a:avLst/>
          </a:prstGeom>
          <a:noFill/>
          <a:ln w="28575" cap="flat" cmpd="sng">
            <a:solidFill>
              <a:srgbClr val="FF971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 name="圖片 5">
            <a:extLst>
              <a:ext uri="{FF2B5EF4-FFF2-40B4-BE49-F238E27FC236}">
                <a16:creationId xmlns:a16="http://schemas.microsoft.com/office/drawing/2014/main" id="{1B030E78-35E6-441A-AAF0-B55F7BD9FFD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98076" y="1895063"/>
            <a:ext cx="945215" cy="946902"/>
          </a:xfrm>
          <a:prstGeom prst="rect">
            <a:avLst/>
          </a:prstGeom>
        </p:spPr>
      </p:pic>
      <p:pic>
        <p:nvPicPr>
          <p:cNvPr id="16" name="圖片 15" descr="一張含有 建築物, 室內, 景色, 地板 的圖片&#10;&#10;描述是以非常高的可信度產生">
            <a:extLst>
              <a:ext uri="{FF2B5EF4-FFF2-40B4-BE49-F238E27FC236}">
                <a16:creationId xmlns:a16="http://schemas.microsoft.com/office/drawing/2014/main" id="{C2484668-D998-402B-9C12-169E671AFEA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11534" y="2254868"/>
            <a:ext cx="322534" cy="237892"/>
          </a:xfrm>
          <a:prstGeom prst="rect">
            <a:avLst/>
          </a:prstGeom>
        </p:spPr>
      </p:pic>
      <p:pic>
        <p:nvPicPr>
          <p:cNvPr id="31" name="圖片 30" descr="一張含有 建築物, 室內, 景色, 地板 的圖片&#10;&#10;描述是以非常高的可信度產生">
            <a:extLst>
              <a:ext uri="{FF2B5EF4-FFF2-40B4-BE49-F238E27FC236}">
                <a16:creationId xmlns:a16="http://schemas.microsoft.com/office/drawing/2014/main" id="{695F5E72-5DDA-4E8C-8CD4-52431F2DFAC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32973" y="3302304"/>
            <a:ext cx="2861130" cy="1631280"/>
          </a:xfrm>
          <a:prstGeom prst="rect">
            <a:avLst/>
          </a:prstGeom>
        </p:spPr>
      </p:pic>
      <p:pic>
        <p:nvPicPr>
          <p:cNvPr id="32" name="圖片 31" descr="一張含有 建築物, 室內, 景色, 地板 的圖片&#10;&#10;描述是以非常高的可信度產生">
            <a:extLst>
              <a:ext uri="{FF2B5EF4-FFF2-40B4-BE49-F238E27FC236}">
                <a16:creationId xmlns:a16="http://schemas.microsoft.com/office/drawing/2014/main" id="{44163D5A-7D27-4FAE-AB07-8F20126C4EB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584632" y="3559379"/>
            <a:ext cx="1231287" cy="826793"/>
          </a:xfrm>
          <a:prstGeom prst="rect">
            <a:avLst/>
          </a:prstGeom>
        </p:spPr>
      </p:pic>
      <p:pic>
        <p:nvPicPr>
          <p:cNvPr id="18" name="圖片 17" descr="一張含有 個人, 膝上型電腦, 頭飾, 電腦 的圖片&#10;&#10;描述是以非常高的可信度產生">
            <a:extLst>
              <a:ext uri="{FF2B5EF4-FFF2-40B4-BE49-F238E27FC236}">
                <a16:creationId xmlns:a16="http://schemas.microsoft.com/office/drawing/2014/main" id="{30AD7B97-B839-484B-8E70-0E02942D36B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093" y="2571750"/>
            <a:ext cx="2341791" cy="2571750"/>
          </a:xfrm>
          <a:prstGeom prst="rect">
            <a:avLst/>
          </a:prstGeom>
        </p:spPr>
      </p:pic>
      <p:cxnSp>
        <p:nvCxnSpPr>
          <p:cNvPr id="41" name="Google Shape;436;p38">
            <a:extLst>
              <a:ext uri="{FF2B5EF4-FFF2-40B4-BE49-F238E27FC236}">
                <a16:creationId xmlns:a16="http://schemas.microsoft.com/office/drawing/2014/main" id="{87495AEB-09EE-4EDD-A86E-C625161FFC1B}"/>
              </a:ext>
            </a:extLst>
          </p:cNvPr>
          <p:cNvCxnSpPr>
            <a:cxnSpLocks/>
          </p:cNvCxnSpPr>
          <p:nvPr/>
        </p:nvCxnSpPr>
        <p:spPr>
          <a:xfrm>
            <a:off x="6740253" y="1789475"/>
            <a:ext cx="0" cy="1133523"/>
          </a:xfrm>
          <a:prstGeom prst="straightConnector1">
            <a:avLst/>
          </a:prstGeom>
          <a:ln w="38100">
            <a:solidFill>
              <a:srgbClr val="FF9719"/>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p:cxnSp>
        <p:nvCxnSpPr>
          <p:cNvPr id="44" name="Google Shape;436;p38">
            <a:extLst>
              <a:ext uri="{FF2B5EF4-FFF2-40B4-BE49-F238E27FC236}">
                <a16:creationId xmlns:a16="http://schemas.microsoft.com/office/drawing/2014/main" id="{64F76AAB-71CA-412A-8C63-9FAE74DB3080}"/>
              </a:ext>
            </a:extLst>
          </p:cNvPr>
          <p:cNvCxnSpPr>
            <a:cxnSpLocks/>
          </p:cNvCxnSpPr>
          <p:nvPr/>
        </p:nvCxnSpPr>
        <p:spPr>
          <a:xfrm>
            <a:off x="7868698" y="1789475"/>
            <a:ext cx="0" cy="1133523"/>
          </a:xfrm>
          <a:prstGeom prst="straightConnector1">
            <a:avLst/>
          </a:prstGeom>
          <a:ln w="38100">
            <a:solidFill>
              <a:srgbClr val="FF9719"/>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25" name="矩形 24">
            <a:extLst>
              <a:ext uri="{FF2B5EF4-FFF2-40B4-BE49-F238E27FC236}">
                <a16:creationId xmlns:a16="http://schemas.microsoft.com/office/drawing/2014/main" id="{9DD42A26-FC32-49AD-9D50-B074DD7C4F99}"/>
              </a:ext>
            </a:extLst>
          </p:cNvPr>
          <p:cNvSpPr/>
          <p:nvPr/>
        </p:nvSpPr>
        <p:spPr>
          <a:xfrm>
            <a:off x="2234933" y="3917545"/>
            <a:ext cx="1805847" cy="293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0" name="Google Shape;429;p38">
            <a:extLst>
              <a:ext uri="{FF2B5EF4-FFF2-40B4-BE49-F238E27FC236}">
                <a16:creationId xmlns:a16="http://schemas.microsoft.com/office/drawing/2014/main" id="{4AB3CE67-6844-4D09-970A-FDACF4E0B822}"/>
              </a:ext>
            </a:extLst>
          </p:cNvPr>
          <p:cNvSpPr txBox="1">
            <a:spLocks/>
          </p:cNvSpPr>
          <p:nvPr/>
        </p:nvSpPr>
        <p:spPr>
          <a:xfrm>
            <a:off x="2338472" y="3949230"/>
            <a:ext cx="1601326" cy="33603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1400" dirty="0">
                <a:solidFill>
                  <a:schemeClr val="tx1">
                    <a:lumMod val="50000"/>
                    <a:lumOff val="50000"/>
                  </a:schemeClr>
                </a:solidFill>
              </a:rPr>
              <a:t>Share via RTSP</a:t>
            </a:r>
            <a:endParaRPr lang="zh-TW" altLang="en-US" sz="1400" dirty="0">
              <a:solidFill>
                <a:schemeClr val="tx1">
                  <a:lumMod val="50000"/>
                  <a:lumOff val="50000"/>
                </a:schemeClr>
              </a:solidFill>
            </a:endParaRPr>
          </a:p>
        </p:txBody>
      </p:sp>
      <p:sp>
        <p:nvSpPr>
          <p:cNvPr id="19" name="矩形 18">
            <a:extLst>
              <a:ext uri="{FF2B5EF4-FFF2-40B4-BE49-F238E27FC236}">
                <a16:creationId xmlns:a16="http://schemas.microsoft.com/office/drawing/2014/main" id="{770D7847-ED01-4C54-A5F1-060A0E176673}"/>
              </a:ext>
            </a:extLst>
          </p:cNvPr>
          <p:cNvSpPr/>
          <p:nvPr/>
        </p:nvSpPr>
        <p:spPr>
          <a:xfrm>
            <a:off x="2262826" y="3512184"/>
            <a:ext cx="1729170" cy="431410"/>
          </a:xfrm>
          <a:prstGeom prst="rect">
            <a:avLst/>
          </a:prstGeom>
          <a:solidFill>
            <a:schemeClr val="bg1"/>
          </a:solidFill>
          <a:ln w="28575">
            <a:solidFill>
              <a:srgbClr val="FF97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Google Shape;429;p38">
            <a:extLst>
              <a:ext uri="{FF2B5EF4-FFF2-40B4-BE49-F238E27FC236}">
                <a16:creationId xmlns:a16="http://schemas.microsoft.com/office/drawing/2014/main" id="{D5E8FCF0-BC83-44AF-A3F3-7DAAC98A62D5}"/>
              </a:ext>
            </a:extLst>
          </p:cNvPr>
          <p:cNvSpPr txBox="1">
            <a:spLocks/>
          </p:cNvSpPr>
          <p:nvPr/>
        </p:nvSpPr>
        <p:spPr>
          <a:xfrm>
            <a:off x="2285606" y="3558197"/>
            <a:ext cx="1601326" cy="33603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1400" dirty="0">
                <a:solidFill>
                  <a:schemeClr val="tx1">
                    <a:lumMod val="95000"/>
                    <a:lumOff val="5000"/>
                  </a:schemeClr>
                </a:solidFill>
              </a:rPr>
              <a:t>Share via HTTP</a:t>
            </a:r>
            <a:endParaRPr lang="zh-TW" altLang="en-US" sz="1400" dirty="0">
              <a:solidFill>
                <a:schemeClr val="tx1">
                  <a:lumMod val="95000"/>
                  <a:lumOff val="5000"/>
                </a:schemeClr>
              </a:solidFill>
            </a:endParaRPr>
          </a:p>
        </p:txBody>
      </p:sp>
      <p:cxnSp>
        <p:nvCxnSpPr>
          <p:cNvPr id="26" name="Google Shape;328;p33">
            <a:extLst>
              <a:ext uri="{FF2B5EF4-FFF2-40B4-BE49-F238E27FC236}">
                <a16:creationId xmlns:a16="http://schemas.microsoft.com/office/drawing/2014/main" id="{0AA1E326-2319-4031-8786-7EF5166BC9E5}"/>
              </a:ext>
            </a:extLst>
          </p:cNvPr>
          <p:cNvCxnSpPr>
            <a:cxnSpLocks/>
            <a:stCxn id="19" idx="3"/>
          </p:cNvCxnSpPr>
          <p:nvPr/>
        </p:nvCxnSpPr>
        <p:spPr>
          <a:xfrm flipV="1">
            <a:off x="3991996" y="1681027"/>
            <a:ext cx="2346228" cy="2046862"/>
          </a:xfrm>
          <a:prstGeom prst="bentConnector3">
            <a:avLst>
              <a:gd name="adj1" fmla="val 16856"/>
            </a:avLst>
          </a:prstGeom>
          <a:noFill/>
          <a:ln w="38100" cap="flat" cmpd="sng">
            <a:solidFill>
              <a:srgbClr val="FF9719"/>
            </a:solidFill>
            <a:prstDash val="solid"/>
            <a:round/>
            <a:headEnd type="none" w="sm" len="sm"/>
            <a:tailEnd type="triangle" w="med" len="med"/>
          </a:ln>
          <a:effectLst>
            <a:outerShdw blurRad="50800" dist="38100" dir="2700000" algn="tl" rotWithShape="0">
              <a:prstClr val="black">
                <a:alpha val="40000"/>
              </a:prstClr>
            </a:outerShdw>
          </a:effectLst>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20" name="Google Shape;449;p39">
            <a:extLst>
              <a:ext uri="{FF2B5EF4-FFF2-40B4-BE49-F238E27FC236}">
                <a16:creationId xmlns:a16="http://schemas.microsoft.com/office/drawing/2014/main" id="{540B93B0-E789-4A75-8779-B4003F18F8A6}"/>
              </a:ext>
            </a:extLst>
          </p:cNvPr>
          <p:cNvPicPr preferRelativeResize="0"/>
          <p:nvPr/>
        </p:nvPicPr>
        <p:blipFill>
          <a:blip r:embed="rId3">
            <a:alphaModFix/>
          </a:blip>
          <a:stretch>
            <a:fillRect/>
          </a:stretch>
        </p:blipFill>
        <p:spPr>
          <a:xfrm>
            <a:off x="4952076" y="977097"/>
            <a:ext cx="3968299" cy="1725600"/>
          </a:xfrm>
          <a:prstGeom prst="rect">
            <a:avLst/>
          </a:prstGeom>
          <a:ln w="19050">
            <a:solidFill>
              <a:schemeClr val="bg1">
                <a:lumMod val="75000"/>
              </a:schemeClr>
            </a:solidFill>
          </a:ln>
          <a:effectLst>
            <a:outerShdw blurRad="292100" dist="139700" dir="2700000" algn="tl" rotWithShape="0">
              <a:srgbClr val="333333">
                <a:alpha val="65000"/>
              </a:srgbClr>
            </a:outerShdw>
          </a:effectLst>
        </p:spPr>
      </p:pic>
      <p:sp>
        <p:nvSpPr>
          <p:cNvPr id="429" name="Google Shape;429;p38"/>
          <p:cNvSpPr txBox="1">
            <a:spLocks noGrp="1"/>
          </p:cNvSpPr>
          <p:nvPr>
            <p:ph type="title"/>
          </p:nvPr>
        </p:nvSpPr>
        <p:spPr>
          <a:xfrm>
            <a:off x="101348" y="60014"/>
            <a:ext cx="8918100" cy="857400"/>
          </a:xfrm>
          <a:prstGeom prst="rect">
            <a:avLst/>
          </a:prstGeom>
        </p:spPr>
        <p:txBody>
          <a:bodyPr spcFirstLastPara="1" wrap="square" lIns="91425" tIns="45700" rIns="91425" bIns="45700" anchor="ctr" anchorCtr="0">
            <a:noAutofit/>
          </a:bodyPr>
          <a:lstStyle/>
          <a:p>
            <a:pPr lvl="0" algn="ctr"/>
            <a:r>
              <a:rPr lang="en" altLang="zh-TW" sz="3200" dirty="0">
                <a:latin typeface="微軟正黑體" panose="020B0604030504040204" pitchFamily="34" charset="-120"/>
                <a:ea typeface="微軟正黑體" panose="020B0604030504040204" pitchFamily="34" charset="-120"/>
              </a:rPr>
              <a:t>以</a:t>
            </a:r>
            <a:r>
              <a:rPr lang="en" altLang="zh-TW" sz="3200" dirty="0"/>
              <a:t> RTSP </a:t>
            </a:r>
            <a:r>
              <a:rPr lang="en" altLang="zh-TW" sz="3200" dirty="0">
                <a:latin typeface="微軟正黑體" panose="020B0604030504040204" pitchFamily="34" charset="-120"/>
                <a:ea typeface="微軟正黑體" panose="020B0604030504040204" pitchFamily="34" charset="-120"/>
              </a:rPr>
              <a:t>分享攝影機以及使用 </a:t>
            </a:r>
            <a:r>
              <a:rPr lang="en" altLang="zh-TW" sz="3200" dirty="0">
                <a:latin typeface="+mj-lt"/>
                <a:ea typeface="微軟正黑體" panose="020B0604030504040204" pitchFamily="34" charset="-120"/>
              </a:rPr>
              <a:t>VLC</a:t>
            </a:r>
            <a:r>
              <a:rPr lang="en" altLang="zh-TW" sz="3200" dirty="0">
                <a:latin typeface="微軟正黑體" panose="020B0604030504040204" pitchFamily="34" charset="-120"/>
                <a:ea typeface="微軟正黑體" panose="020B0604030504040204" pitchFamily="34" charset="-120"/>
              </a:rPr>
              <a:t> 觀看</a:t>
            </a:r>
            <a:endParaRPr sz="3200" dirty="0">
              <a:latin typeface="微軟正黑體" panose="020B0604030504040204" pitchFamily="34" charset="-120"/>
              <a:ea typeface="微軟正黑體" panose="020B0604030504040204" pitchFamily="34" charset="-120"/>
            </a:endParaRPr>
          </a:p>
        </p:txBody>
      </p:sp>
      <p:pic>
        <p:nvPicPr>
          <p:cNvPr id="433" name="Google Shape;433;p3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30335" y="965223"/>
            <a:ext cx="3968299" cy="2043649"/>
          </a:xfrm>
          <a:prstGeom prst="rect">
            <a:avLst/>
          </a:prstGeom>
          <a:ln w="19050">
            <a:solidFill>
              <a:schemeClr val="bg1">
                <a:lumMod val="75000"/>
              </a:schemeClr>
            </a:solidFill>
          </a:ln>
          <a:effectLst>
            <a:outerShdw blurRad="292100" dist="139700" dir="2700000" algn="tl" rotWithShape="0">
              <a:srgbClr val="333333">
                <a:alpha val="65000"/>
              </a:srgbClr>
            </a:outerShdw>
          </a:effectLst>
        </p:spPr>
      </p:pic>
      <p:pic>
        <p:nvPicPr>
          <p:cNvPr id="434" name="Google Shape;434;p38"/>
          <p:cNvPicPr preferRelativeResize="0"/>
          <p:nvPr/>
        </p:nvPicPr>
        <p:blipFill rotWithShape="1">
          <a:blip r:embed="rId5">
            <a:alphaModFix/>
          </a:blip>
          <a:srcRect r="1893"/>
          <a:stretch/>
        </p:blipFill>
        <p:spPr>
          <a:xfrm>
            <a:off x="2571794" y="3357016"/>
            <a:ext cx="1957998" cy="1039223"/>
          </a:xfrm>
          <a:prstGeom prst="rect">
            <a:avLst/>
          </a:prstGeom>
          <a:solidFill>
            <a:schemeClr val="bg1">
              <a:lumMod val="75000"/>
            </a:schemeClr>
          </a:solidFill>
          <a:ln w="19050">
            <a:solidFill>
              <a:srgbClr val="FF9719"/>
            </a:solidFill>
          </a:ln>
          <a:effectLst>
            <a:outerShdw blurRad="292100" dist="139700" dir="2700000" algn="tl" rotWithShape="0">
              <a:srgbClr val="333333">
                <a:alpha val="65000"/>
              </a:srgbClr>
            </a:outerShdw>
          </a:effectLst>
        </p:spPr>
      </p:pic>
      <p:cxnSp>
        <p:nvCxnSpPr>
          <p:cNvPr id="436" name="Google Shape;436;p38"/>
          <p:cNvCxnSpPr>
            <a:cxnSpLocks/>
          </p:cNvCxnSpPr>
          <p:nvPr/>
        </p:nvCxnSpPr>
        <p:spPr>
          <a:xfrm>
            <a:off x="4113524" y="2191543"/>
            <a:ext cx="0" cy="1110761"/>
          </a:xfrm>
          <a:prstGeom prst="straightConnector1">
            <a:avLst/>
          </a:prstGeom>
          <a:ln w="38100">
            <a:solidFill>
              <a:srgbClr val="FF9719"/>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440" name="Google Shape;440;p38"/>
          <p:cNvSpPr/>
          <p:nvPr/>
        </p:nvSpPr>
        <p:spPr>
          <a:xfrm>
            <a:off x="6338223" y="1572575"/>
            <a:ext cx="1783497" cy="216900"/>
          </a:xfrm>
          <a:prstGeom prst="rect">
            <a:avLst/>
          </a:prstGeom>
          <a:noFill/>
          <a:ln w="28575" cap="flat" cmpd="sng">
            <a:solidFill>
              <a:srgbClr val="FF971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26" name="Google Shape;328;p33">
            <a:extLst>
              <a:ext uri="{FF2B5EF4-FFF2-40B4-BE49-F238E27FC236}">
                <a16:creationId xmlns:a16="http://schemas.microsoft.com/office/drawing/2014/main" id="{0AA1E326-2319-4031-8786-7EF5166BC9E5}"/>
              </a:ext>
            </a:extLst>
          </p:cNvPr>
          <p:cNvCxnSpPr>
            <a:cxnSpLocks/>
          </p:cNvCxnSpPr>
          <p:nvPr/>
        </p:nvCxnSpPr>
        <p:spPr>
          <a:xfrm flipV="1">
            <a:off x="4031011" y="1685442"/>
            <a:ext cx="2320462" cy="2281298"/>
          </a:xfrm>
          <a:prstGeom prst="bentConnector3">
            <a:avLst>
              <a:gd name="adj1" fmla="val 31344"/>
            </a:avLst>
          </a:prstGeom>
          <a:noFill/>
          <a:ln w="38100" cap="flat" cmpd="sng">
            <a:solidFill>
              <a:srgbClr val="FF9719"/>
            </a:solidFill>
            <a:prstDash val="solid"/>
            <a:round/>
            <a:headEnd type="none" w="sm" len="sm"/>
            <a:tailEnd type="triangle" w="med" len="med"/>
          </a:ln>
          <a:effectLst>
            <a:outerShdw blurRad="50800" dist="38100" dir="2700000" algn="tl" rotWithShape="0">
              <a:prstClr val="black">
                <a:alpha val="40000"/>
              </a:prstClr>
            </a:outerShdw>
          </a:effectLst>
        </p:spPr>
      </p:cxnSp>
      <p:pic>
        <p:nvPicPr>
          <p:cNvPr id="16" name="圖片 15">
            <a:extLst>
              <a:ext uri="{FF2B5EF4-FFF2-40B4-BE49-F238E27FC236}">
                <a16:creationId xmlns:a16="http://schemas.microsoft.com/office/drawing/2014/main" id="{C2484668-D998-402B-9C12-169E671AFEA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1375" y="2261003"/>
            <a:ext cx="322534" cy="235190"/>
          </a:xfrm>
          <a:prstGeom prst="rect">
            <a:avLst/>
          </a:prstGeom>
        </p:spPr>
      </p:pic>
      <p:pic>
        <p:nvPicPr>
          <p:cNvPr id="19" name="圖片 18">
            <a:extLst>
              <a:ext uri="{FF2B5EF4-FFF2-40B4-BE49-F238E27FC236}">
                <a16:creationId xmlns:a16="http://schemas.microsoft.com/office/drawing/2014/main" id="{40546851-3E54-4C4C-A17A-D955077F9C8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33729" y="1895063"/>
            <a:ext cx="945215" cy="946902"/>
          </a:xfrm>
          <a:prstGeom prst="rect">
            <a:avLst/>
          </a:prstGeom>
        </p:spPr>
      </p:pic>
      <p:grpSp>
        <p:nvGrpSpPr>
          <p:cNvPr id="8" name="群組 7">
            <a:extLst>
              <a:ext uri="{FF2B5EF4-FFF2-40B4-BE49-F238E27FC236}">
                <a16:creationId xmlns:a16="http://schemas.microsoft.com/office/drawing/2014/main" id="{1ABEF3D0-21AE-477B-B55F-7C0C9A4CDB96}"/>
              </a:ext>
            </a:extLst>
          </p:cNvPr>
          <p:cNvGrpSpPr/>
          <p:nvPr/>
        </p:nvGrpSpPr>
        <p:grpSpPr>
          <a:xfrm>
            <a:off x="5135950" y="2865206"/>
            <a:ext cx="3426302" cy="2194235"/>
            <a:chOff x="5417759" y="2922998"/>
            <a:chExt cx="3191161" cy="2043649"/>
          </a:xfrm>
        </p:grpSpPr>
        <p:pic>
          <p:nvPicPr>
            <p:cNvPr id="21" name="Google Shape;450;p39">
              <a:extLst>
                <a:ext uri="{FF2B5EF4-FFF2-40B4-BE49-F238E27FC236}">
                  <a16:creationId xmlns:a16="http://schemas.microsoft.com/office/drawing/2014/main" id="{96AE719C-A6A6-4911-A146-2F09EAB93980}"/>
                </a:ext>
              </a:extLst>
            </p:cNvPr>
            <p:cNvPicPr preferRelativeResize="0"/>
            <p:nvPr/>
          </p:nvPicPr>
          <p:blipFill>
            <a:blip r:embed="rId8">
              <a:alphaModFix/>
            </a:blip>
            <a:stretch>
              <a:fillRect/>
            </a:stretch>
          </p:blipFill>
          <p:spPr>
            <a:xfrm>
              <a:off x="5417759" y="2922998"/>
              <a:ext cx="3191161" cy="2043649"/>
            </a:xfrm>
            <a:prstGeom prst="rect">
              <a:avLst/>
            </a:prstGeom>
            <a:noFill/>
            <a:ln w="19050" cap="flat" cmpd="sng">
              <a:solidFill>
                <a:srgbClr val="FF9719"/>
              </a:solidFill>
              <a:prstDash val="solid"/>
              <a:round/>
              <a:headEnd type="none" w="sm" len="sm"/>
              <a:tailEnd type="none" w="sm" len="sm"/>
            </a:ln>
          </p:spPr>
        </p:pic>
        <p:pic>
          <p:nvPicPr>
            <p:cNvPr id="7" name="圖片 6" descr="一張含有 個人, 室內, 食物, 桌 的圖片&#10;&#10;描述是以非常高的可信度產生">
              <a:extLst>
                <a:ext uri="{FF2B5EF4-FFF2-40B4-BE49-F238E27FC236}">
                  <a16:creationId xmlns:a16="http://schemas.microsoft.com/office/drawing/2014/main" id="{39F45CE9-4443-4823-B5BB-D0261BAAC0C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417760" y="3170874"/>
              <a:ext cx="3191160" cy="1596024"/>
            </a:xfrm>
            <a:prstGeom prst="rect">
              <a:avLst/>
            </a:prstGeom>
            <a:ln w="19050">
              <a:noFill/>
            </a:ln>
          </p:spPr>
        </p:pic>
      </p:grpSp>
      <p:cxnSp>
        <p:nvCxnSpPr>
          <p:cNvPr id="41" name="Google Shape;436;p38">
            <a:extLst>
              <a:ext uri="{FF2B5EF4-FFF2-40B4-BE49-F238E27FC236}">
                <a16:creationId xmlns:a16="http://schemas.microsoft.com/office/drawing/2014/main" id="{87495AEB-09EE-4EDD-A86E-C625161FFC1B}"/>
              </a:ext>
            </a:extLst>
          </p:cNvPr>
          <p:cNvCxnSpPr>
            <a:cxnSpLocks/>
          </p:cNvCxnSpPr>
          <p:nvPr/>
        </p:nvCxnSpPr>
        <p:spPr>
          <a:xfrm>
            <a:off x="6740253" y="1789475"/>
            <a:ext cx="0" cy="1133523"/>
          </a:xfrm>
          <a:prstGeom prst="straightConnector1">
            <a:avLst/>
          </a:prstGeom>
          <a:ln w="38100">
            <a:solidFill>
              <a:srgbClr val="FF9719"/>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p:pic>
        <p:nvPicPr>
          <p:cNvPr id="10" name="圖片 9" descr="一張含有 個人, 男人, 握住 的圖片&#10;&#10;描述是以非常高的可信度產生">
            <a:extLst>
              <a:ext uri="{FF2B5EF4-FFF2-40B4-BE49-F238E27FC236}">
                <a16:creationId xmlns:a16="http://schemas.microsoft.com/office/drawing/2014/main" id="{D46C2CB1-0E23-4F69-9601-1F007555B7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3160" y="2539043"/>
            <a:ext cx="2022413" cy="2682314"/>
          </a:xfrm>
          <a:prstGeom prst="rect">
            <a:avLst/>
          </a:prstGeom>
        </p:spPr>
      </p:pic>
      <p:sp>
        <p:nvSpPr>
          <p:cNvPr id="24" name="矩形 23">
            <a:extLst>
              <a:ext uri="{FF2B5EF4-FFF2-40B4-BE49-F238E27FC236}">
                <a16:creationId xmlns:a16="http://schemas.microsoft.com/office/drawing/2014/main" id="{7478BBB9-28AB-47DC-95EA-D86085C9E2E3}"/>
              </a:ext>
            </a:extLst>
          </p:cNvPr>
          <p:cNvSpPr/>
          <p:nvPr/>
        </p:nvSpPr>
        <p:spPr>
          <a:xfrm>
            <a:off x="2725573" y="3834489"/>
            <a:ext cx="1601326" cy="431410"/>
          </a:xfrm>
          <a:prstGeom prst="rect">
            <a:avLst/>
          </a:prstGeom>
          <a:solidFill>
            <a:schemeClr val="bg1"/>
          </a:solidFill>
          <a:ln w="28575">
            <a:solidFill>
              <a:srgbClr val="FF97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0" name="Google Shape;429;p38">
            <a:extLst>
              <a:ext uri="{FF2B5EF4-FFF2-40B4-BE49-F238E27FC236}">
                <a16:creationId xmlns:a16="http://schemas.microsoft.com/office/drawing/2014/main" id="{C5A6AB6A-93D5-4788-80E2-8E0C4042D6D2}"/>
              </a:ext>
            </a:extLst>
          </p:cNvPr>
          <p:cNvSpPr txBox="1">
            <a:spLocks/>
          </p:cNvSpPr>
          <p:nvPr/>
        </p:nvSpPr>
        <p:spPr>
          <a:xfrm>
            <a:off x="2770808" y="3882179"/>
            <a:ext cx="1601326" cy="33603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zh-TW" sz="1400" dirty="0">
                <a:solidFill>
                  <a:schemeClr val="tx1">
                    <a:lumMod val="75000"/>
                    <a:lumOff val="25000"/>
                  </a:schemeClr>
                </a:solidFill>
              </a:rPr>
              <a:t>Share via RTSP</a:t>
            </a:r>
            <a:endParaRPr lang="zh-TW" altLang="en-US" sz="1400" dirty="0">
              <a:solidFill>
                <a:schemeClr val="tx1">
                  <a:lumMod val="75000"/>
                  <a:lumOff val="25000"/>
                </a:schemeClr>
              </a:solidFill>
            </a:endParaRPr>
          </a:p>
        </p:txBody>
      </p:sp>
      <p:sp>
        <p:nvSpPr>
          <p:cNvPr id="25" name="矩形 24">
            <a:extLst>
              <a:ext uri="{FF2B5EF4-FFF2-40B4-BE49-F238E27FC236}">
                <a16:creationId xmlns:a16="http://schemas.microsoft.com/office/drawing/2014/main" id="{6CAAD240-3730-49F0-A622-DC3B91C8A512}"/>
              </a:ext>
            </a:extLst>
          </p:cNvPr>
          <p:cNvSpPr/>
          <p:nvPr/>
        </p:nvSpPr>
        <p:spPr>
          <a:xfrm>
            <a:off x="2748190" y="3517498"/>
            <a:ext cx="1556091" cy="293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2" name="Google Shape;429;p38">
            <a:extLst>
              <a:ext uri="{FF2B5EF4-FFF2-40B4-BE49-F238E27FC236}">
                <a16:creationId xmlns:a16="http://schemas.microsoft.com/office/drawing/2014/main" id="{971BABC0-70BC-4832-8040-FFDBD0AF3CC6}"/>
              </a:ext>
            </a:extLst>
          </p:cNvPr>
          <p:cNvSpPr txBox="1">
            <a:spLocks/>
          </p:cNvSpPr>
          <p:nvPr/>
        </p:nvSpPr>
        <p:spPr>
          <a:xfrm>
            <a:off x="2723918" y="3479186"/>
            <a:ext cx="1601326" cy="33603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1400" dirty="0">
                <a:solidFill>
                  <a:schemeClr val="bg1">
                    <a:lumMod val="50000"/>
                  </a:schemeClr>
                </a:solidFill>
              </a:rPr>
              <a:t>Share via HTTP</a:t>
            </a:r>
            <a:endParaRPr lang="zh-TW" altLang="en-US" sz="1400" dirty="0">
              <a:solidFill>
                <a:schemeClr val="bg1">
                  <a:lumMod val="50000"/>
                </a:schemeClr>
              </a:solidFill>
            </a:endParaRPr>
          </a:p>
        </p:txBody>
      </p:sp>
    </p:spTree>
    <p:extLst>
      <p:ext uri="{BB962C8B-B14F-4D97-AF65-F5344CB8AC3E}">
        <p14:creationId xmlns:p14="http://schemas.microsoft.com/office/powerpoint/2010/main" val="825789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0"/>
          <p:cNvSpPr txBox="1">
            <a:spLocks noGrp="1"/>
          </p:cNvSpPr>
          <p:nvPr>
            <p:ph type="title"/>
          </p:nvPr>
        </p:nvSpPr>
        <p:spPr>
          <a:xfrm>
            <a:off x="56271" y="53566"/>
            <a:ext cx="9087729"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dirty="0">
                <a:latin typeface="微軟正黑體" panose="020B0604030504040204" pitchFamily="34" charset="-120"/>
                <a:ea typeface="微軟正黑體" panose="020B0604030504040204" pitchFamily="34" charset="-120"/>
              </a:rPr>
              <a:t>設定外部事件觸發 QVR Pro 規則</a:t>
            </a:r>
            <a:endParaRPr sz="3200" dirty="0">
              <a:latin typeface="微軟正黑體" panose="020B0604030504040204" pitchFamily="34" charset="-120"/>
              <a:ea typeface="微軟正黑體" panose="020B0604030504040204" pitchFamily="34" charset="-120"/>
            </a:endParaRPr>
          </a:p>
        </p:txBody>
      </p:sp>
      <p:pic>
        <p:nvPicPr>
          <p:cNvPr id="462" name="Google Shape;462;p40"/>
          <p:cNvPicPr preferRelativeResize="0"/>
          <p:nvPr/>
        </p:nvPicPr>
        <p:blipFill>
          <a:blip r:embed="rId3"/>
          <a:stretch>
            <a:fillRect/>
          </a:stretch>
        </p:blipFill>
        <p:spPr>
          <a:xfrm>
            <a:off x="995311" y="811237"/>
            <a:ext cx="7173750" cy="4380597"/>
          </a:xfrm>
          <a:prstGeom prst="rect">
            <a:avLst/>
          </a:prstGeom>
          <a:ln>
            <a:noFill/>
          </a:ln>
          <a:effectLst>
            <a:outerShdw blurRad="292100" dist="139700" dir="2700000" algn="tl" rotWithShape="0">
              <a:srgbClr val="333333">
                <a:alpha val="65000"/>
              </a:srgbClr>
            </a:outerShdw>
          </a:effectLst>
        </p:spPr>
      </p:pic>
      <p:pic>
        <p:nvPicPr>
          <p:cNvPr id="9" name="圖片 8" descr="一張含有 螢幕擷取畫面 的圖片&#10;&#10;描述是以非常高的可信度產生">
            <a:extLst>
              <a:ext uri="{FF2B5EF4-FFF2-40B4-BE49-F238E27FC236}">
                <a16:creationId xmlns:a16="http://schemas.microsoft.com/office/drawing/2014/main" id="{7751778C-AB01-4202-BB73-CFA14AB093DE}"/>
              </a:ext>
            </a:extLst>
          </p:cNvPr>
          <p:cNvPicPr>
            <a:picLocks noChangeAspect="1"/>
          </p:cNvPicPr>
          <p:nvPr/>
        </p:nvPicPr>
        <p:blipFill>
          <a:blip r:embed="rId4"/>
          <a:stretch>
            <a:fillRect/>
          </a:stretch>
        </p:blipFill>
        <p:spPr>
          <a:xfrm>
            <a:off x="2665529" y="1205131"/>
            <a:ext cx="4086026" cy="355385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1"/>
          <p:cNvSpPr txBox="1">
            <a:spLocks noGrp="1"/>
          </p:cNvSpPr>
          <p:nvPr>
            <p:ph type="title"/>
          </p:nvPr>
        </p:nvSpPr>
        <p:spPr>
          <a:xfrm>
            <a:off x="-1" y="53566"/>
            <a:ext cx="9111175"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dirty="0">
                <a:latin typeface="微軟正黑體" panose="020B0604030504040204" pitchFamily="34" charset="-120"/>
                <a:ea typeface="微軟正黑體" panose="020B0604030504040204" pitchFamily="34" charset="-120"/>
              </a:rPr>
              <a:t>設定</a:t>
            </a:r>
            <a:r>
              <a:rPr lang="en" sz="3200" dirty="0"/>
              <a:t> QVR Pro </a:t>
            </a:r>
            <a:r>
              <a:rPr lang="en" sz="3200" dirty="0">
                <a:latin typeface="微軟正黑體" panose="020B0604030504040204" pitchFamily="34" charset="-120"/>
                <a:ea typeface="微軟正黑體" panose="020B0604030504040204" pitchFamily="34" charset="-120"/>
              </a:rPr>
              <a:t>規則觸發外部動作</a:t>
            </a:r>
            <a:endParaRPr sz="3200" dirty="0">
              <a:latin typeface="微軟正黑體" panose="020B0604030504040204" pitchFamily="34" charset="-120"/>
              <a:ea typeface="微軟正黑體" panose="020B0604030504040204" pitchFamily="34" charset="-120"/>
            </a:endParaRPr>
          </a:p>
        </p:txBody>
      </p:sp>
      <p:pic>
        <p:nvPicPr>
          <p:cNvPr id="468" name="Google Shape;468;p41"/>
          <p:cNvPicPr preferRelativeResize="0"/>
          <p:nvPr/>
        </p:nvPicPr>
        <p:blipFill>
          <a:blip r:embed="rId3" cstate="print">
            <a:extLst>
              <a:ext uri="{28A0092B-C50C-407E-A947-70E740481C1C}">
                <a14:useLocalDpi xmlns:a14="http://schemas.microsoft.com/office/drawing/2010/main"/>
              </a:ext>
            </a:extLst>
          </a:blip>
          <a:stretch>
            <a:fillRect/>
          </a:stretch>
        </p:blipFill>
        <p:spPr>
          <a:xfrm>
            <a:off x="2072640" y="672888"/>
            <a:ext cx="6931942" cy="4470612"/>
          </a:xfrm>
          <a:prstGeom prst="rect">
            <a:avLst/>
          </a:prstGeom>
          <a:ln>
            <a:noFill/>
          </a:ln>
          <a:effectLst>
            <a:outerShdw blurRad="292100" dist="139700" dir="2700000" algn="tl" rotWithShape="0">
              <a:srgbClr val="333333">
                <a:alpha val="65000"/>
              </a:srgbClr>
            </a:outerShdw>
          </a:effectLst>
        </p:spPr>
      </p:pic>
      <p:pic>
        <p:nvPicPr>
          <p:cNvPr id="469" name="Google Shape;469;p41"/>
          <p:cNvPicPr preferRelativeResize="0"/>
          <p:nvPr/>
        </p:nvPicPr>
        <p:blipFill>
          <a:blip r:embed="rId4"/>
          <a:stretch>
            <a:fillRect/>
          </a:stretch>
        </p:blipFill>
        <p:spPr>
          <a:xfrm>
            <a:off x="187569" y="1261403"/>
            <a:ext cx="4182794" cy="317285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5" name="圖片 4">
            <a:extLst>
              <a:ext uri="{FF2B5EF4-FFF2-40B4-BE49-F238E27FC236}">
                <a16:creationId xmlns:a16="http://schemas.microsoft.com/office/drawing/2014/main" id="{8266CFDB-05AF-4FC6-AF2A-0E5125902B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20" cy="5143500"/>
          </a:xfrm>
          <a:prstGeom prst="rect">
            <a:avLst/>
          </a:prstGeom>
        </p:spPr>
      </p:pic>
      <p:sp>
        <p:nvSpPr>
          <p:cNvPr id="474" name="Google Shape;474;p42"/>
          <p:cNvSpPr txBox="1">
            <a:spLocks noGrp="1"/>
          </p:cNvSpPr>
          <p:nvPr>
            <p:ph type="title"/>
          </p:nvPr>
        </p:nvSpPr>
        <p:spPr>
          <a:xfrm>
            <a:off x="0" y="53566"/>
            <a:ext cx="91440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dirty="0">
                <a:latin typeface="微軟正黑體" panose="020B0604030504040204" pitchFamily="34" charset="-120"/>
                <a:ea typeface="微軟正黑體" panose="020B0604030504040204" pitchFamily="34" charset="-120"/>
              </a:rPr>
              <a:t>設定</a:t>
            </a:r>
            <a:r>
              <a:rPr lang="en" sz="3200" dirty="0"/>
              <a:t> Metadata URL </a:t>
            </a:r>
            <a:r>
              <a:rPr lang="en" sz="3200" dirty="0">
                <a:latin typeface="微軟正黑體" panose="020B0604030504040204" pitchFamily="34" charset="-120"/>
                <a:ea typeface="微軟正黑體" panose="020B0604030504040204" pitchFamily="34" charset="-120"/>
              </a:rPr>
              <a:t>讓資料存至 </a:t>
            </a:r>
            <a:r>
              <a:rPr lang="en" sz="3200" dirty="0"/>
              <a:t>QVR Pro</a:t>
            </a:r>
            <a:endParaRPr sz="3200" dirty="0"/>
          </a:p>
        </p:txBody>
      </p:sp>
      <p:pic>
        <p:nvPicPr>
          <p:cNvPr id="475" name="Google Shape;475;p4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503915" y="2996621"/>
            <a:ext cx="3308574" cy="2012346"/>
          </a:xfrm>
          <a:prstGeom prst="rect">
            <a:avLst/>
          </a:prstGeom>
          <a:ln>
            <a:noFill/>
          </a:ln>
          <a:effectLst>
            <a:outerShdw blurRad="292100" dist="139700" dir="2700000" algn="tl" rotWithShape="0">
              <a:srgbClr val="333333">
                <a:alpha val="65000"/>
              </a:srgbClr>
            </a:outerShdw>
          </a:effectLst>
        </p:spPr>
      </p:pic>
      <p:pic>
        <p:nvPicPr>
          <p:cNvPr id="476" name="Google Shape;476;p4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503915" y="889278"/>
            <a:ext cx="3308576" cy="2000655"/>
          </a:xfrm>
          <a:prstGeom prst="rect">
            <a:avLst/>
          </a:prstGeom>
          <a:ln>
            <a:noFill/>
          </a:ln>
          <a:effectLst>
            <a:outerShdw blurRad="292100" dist="139700" dir="2700000" algn="tl" rotWithShape="0">
              <a:srgbClr val="333333">
                <a:alpha val="65000"/>
              </a:srgbClr>
            </a:outerShdw>
          </a:effectLst>
        </p:spPr>
      </p:pic>
      <p:pic>
        <p:nvPicPr>
          <p:cNvPr id="477" name="Google Shape;477;p42"/>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84624" y="1180150"/>
            <a:ext cx="3220091" cy="1953614"/>
          </a:xfrm>
          <a:prstGeom prst="rect">
            <a:avLst/>
          </a:prstGeom>
          <a:ln>
            <a:noFill/>
          </a:ln>
          <a:effectLst>
            <a:outerShdw blurRad="292100" dist="139700" dir="2700000" algn="tl" rotWithShape="0">
              <a:srgbClr val="333333">
                <a:alpha val="65000"/>
              </a:srgbClr>
            </a:outerShdw>
          </a:effectLst>
        </p:spPr>
      </p:pic>
      <p:sp>
        <p:nvSpPr>
          <p:cNvPr id="478" name="Google Shape;478;p42"/>
          <p:cNvSpPr/>
          <p:nvPr/>
        </p:nvSpPr>
        <p:spPr>
          <a:xfrm>
            <a:off x="2571921" y="1337616"/>
            <a:ext cx="593309" cy="216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79" name="Google Shape;479;p42"/>
          <p:cNvCxnSpPr>
            <a:cxnSpLocks/>
            <a:stCxn id="478" idx="3"/>
          </p:cNvCxnSpPr>
          <p:nvPr/>
        </p:nvCxnSpPr>
        <p:spPr>
          <a:xfrm>
            <a:off x="3165230" y="1446066"/>
            <a:ext cx="740899" cy="0"/>
          </a:xfrm>
          <a:prstGeom prst="straightConnector1">
            <a:avLst/>
          </a:prstGeom>
          <a:noFill/>
          <a:ln w="38100" cap="flat" cmpd="sng">
            <a:solidFill>
              <a:srgbClr val="FF9719"/>
            </a:solidFill>
            <a:prstDash val="solid"/>
            <a:round/>
            <a:headEnd type="none" w="med" len="med"/>
            <a:tailEnd type="triangle" w="med" len="med"/>
          </a:ln>
          <a:effectLst>
            <a:outerShdw blurRad="50800" dist="38100" dir="2700000" algn="tl" rotWithShape="0">
              <a:prstClr val="black">
                <a:alpha val="40000"/>
              </a:prstClr>
            </a:outerShdw>
          </a:effectLst>
        </p:spPr>
      </p:cxnSp>
      <p:sp>
        <p:nvSpPr>
          <p:cNvPr id="480" name="Google Shape;480;p42"/>
          <p:cNvSpPr/>
          <p:nvPr/>
        </p:nvSpPr>
        <p:spPr>
          <a:xfrm>
            <a:off x="4046659" y="3711578"/>
            <a:ext cx="2236909" cy="672853"/>
          </a:xfrm>
          <a:prstGeom prst="rect">
            <a:avLst/>
          </a:prstGeom>
          <a:noFill/>
          <a:ln w="28575" cap="flat" cmpd="sng">
            <a:solidFill>
              <a:srgbClr val="FF971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1" name="Google Shape;481;p42"/>
          <p:cNvSpPr/>
          <p:nvPr/>
        </p:nvSpPr>
        <p:spPr>
          <a:xfrm>
            <a:off x="1978612" y="1740375"/>
            <a:ext cx="593309" cy="133575"/>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圖片 2" descr="一張含有 個人, 男人, 膝上型電腦, 電腦 的圖片&#10;&#10;描述是以非常高的可信度產生">
            <a:extLst>
              <a:ext uri="{FF2B5EF4-FFF2-40B4-BE49-F238E27FC236}">
                <a16:creationId xmlns:a16="http://schemas.microsoft.com/office/drawing/2014/main" id="{8340FB8F-FFDB-479F-B7BD-75E3223F9D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584" y="2517500"/>
            <a:ext cx="2792127" cy="2744595"/>
          </a:xfrm>
          <a:prstGeom prst="rect">
            <a:avLst/>
          </a:prstGeom>
        </p:spPr>
      </p:pic>
      <p:cxnSp>
        <p:nvCxnSpPr>
          <p:cNvPr id="23" name="Google Shape;328;p33">
            <a:extLst>
              <a:ext uri="{FF2B5EF4-FFF2-40B4-BE49-F238E27FC236}">
                <a16:creationId xmlns:a16="http://schemas.microsoft.com/office/drawing/2014/main" id="{1AB6A326-AA72-4610-82AA-7D5E4D51F475}"/>
              </a:ext>
            </a:extLst>
          </p:cNvPr>
          <p:cNvCxnSpPr>
            <a:cxnSpLocks/>
          </p:cNvCxnSpPr>
          <p:nvPr/>
        </p:nvCxnSpPr>
        <p:spPr>
          <a:xfrm>
            <a:off x="2571921" y="1807163"/>
            <a:ext cx="1474738" cy="2240842"/>
          </a:xfrm>
          <a:prstGeom prst="bentConnector3">
            <a:avLst>
              <a:gd name="adj1" fmla="val 18839"/>
            </a:avLst>
          </a:prstGeom>
          <a:noFill/>
          <a:ln w="38100" cap="flat" cmpd="sng">
            <a:solidFill>
              <a:srgbClr val="FF9719"/>
            </a:solidFill>
            <a:prstDash val="solid"/>
            <a:round/>
            <a:headEnd type="none" w="sm" len="sm"/>
            <a:tailEnd type="triangle" w="med" len="med"/>
          </a:ln>
          <a:effectLst>
            <a:outerShdw blurRad="50800" dist="38100" dir="2700000" algn="tl" rotWithShape="0">
              <a:prstClr val="black">
                <a:alpha val="40000"/>
              </a:prstClr>
            </a:outerShdw>
          </a:effectLst>
        </p:spPr>
      </p:cxnSp>
      <p:pic>
        <p:nvPicPr>
          <p:cNvPr id="39" name="圖片 38">
            <a:extLst>
              <a:ext uri="{FF2B5EF4-FFF2-40B4-BE49-F238E27FC236}">
                <a16:creationId xmlns:a16="http://schemas.microsoft.com/office/drawing/2014/main" id="{0E0787AB-6271-4F5D-AA1B-FA274888A74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86803" y="1643897"/>
            <a:ext cx="1980600" cy="589500"/>
          </a:xfrm>
          <a:prstGeom prst="rect">
            <a:avLst/>
          </a:prstGeom>
          <a:effectLst>
            <a:outerShdw blurRad="50800" dist="38100" dir="2700000" algn="tl" rotWithShape="0">
              <a:prstClr val="black">
                <a:alpha val="40000"/>
              </a:prstClr>
            </a:outerShdw>
          </a:effectLst>
        </p:spPr>
      </p:pic>
      <p:sp>
        <p:nvSpPr>
          <p:cNvPr id="28" name="矩形 27">
            <a:extLst>
              <a:ext uri="{FF2B5EF4-FFF2-40B4-BE49-F238E27FC236}">
                <a16:creationId xmlns:a16="http://schemas.microsoft.com/office/drawing/2014/main" id="{854343B0-5BD9-4268-9CC7-D644C2D7751F}"/>
              </a:ext>
            </a:extLst>
          </p:cNvPr>
          <p:cNvSpPr/>
          <p:nvPr/>
        </p:nvSpPr>
        <p:spPr>
          <a:xfrm>
            <a:off x="6922066" y="1672031"/>
            <a:ext cx="2092130" cy="523220"/>
          </a:xfrm>
          <a:prstGeom prst="rect">
            <a:avLst/>
          </a:prstGeom>
        </p:spPr>
        <p:txBody>
          <a:bodyPr wrap="squar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設定資料來源</a:t>
            </a:r>
          </a:p>
          <a:p>
            <a:pPr lvl="0" algn="ctr"/>
            <a:r>
              <a:rPr lang="zh-TW" altLang="en-US" b="1" dirty="0">
                <a:solidFill>
                  <a:srgbClr val="F3F3F3"/>
                </a:solidFill>
                <a:latin typeface="微軟正黑體" panose="020B0604030504040204" pitchFamily="34" charset="-120"/>
                <a:ea typeface="微軟正黑體" panose="020B0604030504040204" pitchFamily="34" charset="-120"/>
              </a:rPr>
              <a:t>取得 </a:t>
            </a:r>
            <a:r>
              <a:rPr lang="en-US" altLang="zh-TW" b="1" dirty="0">
                <a:solidFill>
                  <a:srgbClr val="F3F3F3"/>
                </a:solidFill>
                <a:latin typeface="微軟正黑體" panose="020B0604030504040204" pitchFamily="34" charset="-120"/>
                <a:ea typeface="微軟正黑體" panose="020B0604030504040204" pitchFamily="34" charset="-120"/>
              </a:rPr>
              <a:t>Metadata URL</a:t>
            </a:r>
          </a:p>
        </p:txBody>
      </p:sp>
      <p:pic>
        <p:nvPicPr>
          <p:cNvPr id="41" name="圖片 40">
            <a:extLst>
              <a:ext uri="{FF2B5EF4-FFF2-40B4-BE49-F238E27FC236}">
                <a16:creationId xmlns:a16="http://schemas.microsoft.com/office/drawing/2014/main" id="{F684C985-6A55-4C25-A616-55C4729D32B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86803" y="3335026"/>
            <a:ext cx="1980600" cy="589500"/>
          </a:xfrm>
          <a:prstGeom prst="rect">
            <a:avLst/>
          </a:prstGeom>
          <a:effectLst>
            <a:outerShdw blurRad="50800" dist="38100" dir="2700000" algn="tl" rotWithShape="0">
              <a:prstClr val="black">
                <a:alpha val="40000"/>
              </a:prstClr>
            </a:outerShdw>
          </a:effectLst>
        </p:spPr>
      </p:pic>
      <p:sp>
        <p:nvSpPr>
          <p:cNvPr id="29" name="矩形 28">
            <a:extLst>
              <a:ext uri="{FF2B5EF4-FFF2-40B4-BE49-F238E27FC236}">
                <a16:creationId xmlns:a16="http://schemas.microsoft.com/office/drawing/2014/main" id="{3D9199B1-84C3-4E4D-A50F-6637E4E46C76}"/>
              </a:ext>
            </a:extLst>
          </p:cNvPr>
          <p:cNvSpPr/>
          <p:nvPr/>
        </p:nvSpPr>
        <p:spPr>
          <a:xfrm>
            <a:off x="5691509" y="3377544"/>
            <a:ext cx="4572000" cy="523220"/>
          </a:xfrm>
          <a:prstGeom prst="rect">
            <a:avLst/>
          </a:prstGeom>
        </p:spPr>
        <p:txBody>
          <a:bodyPr>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設定此資料來源的</a:t>
            </a:r>
          </a:p>
          <a:p>
            <a:pPr lvl="0" algn="ctr"/>
            <a:r>
              <a:rPr lang="zh-TW" altLang="en-US" b="1" dirty="0">
                <a:solidFill>
                  <a:srgbClr val="F3F3F3"/>
                </a:solidFill>
                <a:latin typeface="微軟正黑體" panose="020B0604030504040204" pitchFamily="34" charset="-120"/>
                <a:ea typeface="微軟正黑體" panose="020B0604030504040204" pitchFamily="34" charset="-120"/>
              </a:rPr>
              <a:t>配對攝影機</a:t>
            </a:r>
          </a:p>
        </p:txBody>
      </p:sp>
      <p:pic>
        <p:nvPicPr>
          <p:cNvPr id="43" name="Google Shape;477;p42">
            <a:extLst>
              <a:ext uri="{FF2B5EF4-FFF2-40B4-BE49-F238E27FC236}">
                <a16:creationId xmlns:a16="http://schemas.microsoft.com/office/drawing/2014/main" id="{55DB89AE-E263-4D38-9666-0C9117FC8F55}"/>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2180492" y="1322363"/>
            <a:ext cx="980049" cy="267286"/>
          </a:xfrm>
          <a:prstGeom prst="rect">
            <a:avLst/>
          </a:prstGeom>
          <a:ln w="28575">
            <a:solidFill>
              <a:srgbClr val="FF9719"/>
            </a:solidFill>
          </a:ln>
          <a:effectLst/>
        </p:spPr>
      </p:pic>
      <p:pic>
        <p:nvPicPr>
          <p:cNvPr id="44" name="Google Shape;477;p42">
            <a:extLst>
              <a:ext uri="{FF2B5EF4-FFF2-40B4-BE49-F238E27FC236}">
                <a16:creationId xmlns:a16="http://schemas.microsoft.com/office/drawing/2014/main" id="{F148B279-6EB3-4AF4-A07A-8CC7EFBADD46}"/>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1519432" y="1689357"/>
            <a:ext cx="1181198" cy="240552"/>
          </a:xfrm>
          <a:prstGeom prst="rect">
            <a:avLst/>
          </a:prstGeom>
          <a:ln w="28575">
            <a:solidFill>
              <a:srgbClr val="FF9719"/>
            </a:solidFill>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4B3C4FC-0153-4120-9F67-046693FF94EF}"/>
              </a:ext>
            </a:extLst>
          </p:cNvPr>
          <p:cNvPicPr>
            <a:picLocks noChangeAspect="1"/>
          </p:cNvPicPr>
          <p:nvPr/>
        </p:nvPicPr>
        <p:blipFill>
          <a:blip r:embed="rId2"/>
          <a:stretch>
            <a:fillRect/>
          </a:stretch>
        </p:blipFill>
        <p:spPr>
          <a:xfrm>
            <a:off x="0" y="0"/>
            <a:ext cx="9144000" cy="5143500"/>
          </a:xfrm>
          <a:prstGeom prst="rect">
            <a:avLst/>
          </a:prstGeom>
        </p:spPr>
      </p:pic>
      <p:pic>
        <p:nvPicPr>
          <p:cNvPr id="4" name="圖片 3">
            <a:extLst>
              <a:ext uri="{FF2B5EF4-FFF2-40B4-BE49-F238E27FC236}">
                <a16:creationId xmlns:a16="http://schemas.microsoft.com/office/drawing/2014/main" id="{CE850836-CA0E-4475-BD9B-28D76BEDFF18}"/>
              </a:ext>
            </a:extLst>
          </p:cNvPr>
          <p:cNvPicPr>
            <a:picLocks noChangeAspect="1"/>
          </p:cNvPicPr>
          <p:nvPr/>
        </p:nvPicPr>
        <p:blipFill>
          <a:blip r:embed="rId3"/>
          <a:stretch>
            <a:fillRect/>
          </a:stretch>
        </p:blipFill>
        <p:spPr>
          <a:xfrm rot="21273915">
            <a:off x="512446" y="303054"/>
            <a:ext cx="2447549" cy="1089281"/>
          </a:xfrm>
          <a:prstGeom prst="rect">
            <a:avLst/>
          </a:prstGeom>
        </p:spPr>
      </p:pic>
      <p:pic>
        <p:nvPicPr>
          <p:cNvPr id="5" name="圖片 4" descr="一張含有 建築物 的圖片&#10;&#10;描述是以非常高的可信度產生">
            <a:extLst>
              <a:ext uri="{FF2B5EF4-FFF2-40B4-BE49-F238E27FC236}">
                <a16:creationId xmlns:a16="http://schemas.microsoft.com/office/drawing/2014/main" id="{FA57AD94-C3C4-49CD-B614-0CB9941B22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00661" y="886198"/>
            <a:ext cx="5676472" cy="1600689"/>
          </a:xfrm>
          <a:prstGeom prst="rect">
            <a:avLst/>
          </a:prstGeom>
        </p:spPr>
      </p:pic>
      <p:pic>
        <p:nvPicPr>
          <p:cNvPr id="7" name="圖片 6" descr="一張含有 電子用品, 監視器, 室內 的圖片&#10;&#10;描述是以高可信度產生">
            <a:extLst>
              <a:ext uri="{FF2B5EF4-FFF2-40B4-BE49-F238E27FC236}">
                <a16:creationId xmlns:a16="http://schemas.microsoft.com/office/drawing/2014/main" id="{CB1F071F-E96E-45B2-A218-16B7FD6E049F}"/>
              </a:ext>
            </a:extLst>
          </p:cNvPr>
          <p:cNvPicPr>
            <a:picLocks noChangeAspect="1"/>
          </p:cNvPicPr>
          <p:nvPr/>
        </p:nvPicPr>
        <p:blipFill>
          <a:blip r:embed="rId5"/>
          <a:stretch>
            <a:fillRect/>
          </a:stretch>
        </p:blipFill>
        <p:spPr>
          <a:xfrm>
            <a:off x="273209" y="2496512"/>
            <a:ext cx="4289165" cy="2690302"/>
          </a:xfrm>
          <a:prstGeom prst="rect">
            <a:avLst/>
          </a:prstGeom>
        </p:spPr>
      </p:pic>
    </p:spTree>
    <p:extLst>
      <p:ext uri="{BB962C8B-B14F-4D97-AF65-F5344CB8AC3E}">
        <p14:creationId xmlns:p14="http://schemas.microsoft.com/office/powerpoint/2010/main" val="1199199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6" name="圖片 5">
            <a:extLst>
              <a:ext uri="{FF2B5EF4-FFF2-40B4-BE49-F238E27FC236}">
                <a16:creationId xmlns:a16="http://schemas.microsoft.com/office/drawing/2014/main" id="{E8816C57-DE5D-44C5-ADE7-1DBC0DAA89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9310" y="1222812"/>
            <a:ext cx="8262801" cy="3452351"/>
          </a:xfrm>
          <a:prstGeom prst="rect">
            <a:avLst/>
          </a:prstGeom>
        </p:spPr>
      </p:pic>
      <p:sp>
        <p:nvSpPr>
          <p:cNvPr id="489" name="Google Shape;489;p43"/>
          <p:cNvSpPr txBox="1">
            <a:spLocks noGrp="1"/>
          </p:cNvSpPr>
          <p:nvPr>
            <p:ph type="title"/>
          </p:nvPr>
        </p:nvSpPr>
        <p:spPr>
          <a:xfrm>
            <a:off x="32825" y="53566"/>
            <a:ext cx="8653975"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dirty="0"/>
              <a:t>QVR Pro </a:t>
            </a:r>
            <a:r>
              <a:rPr lang="en" sz="3200" dirty="0">
                <a:latin typeface="微軟正黑體" panose="020B0604030504040204" pitchFamily="34" charset="-120"/>
                <a:ea typeface="微軟正黑體" panose="020B0604030504040204" pitchFamily="34" charset="-120"/>
              </a:rPr>
              <a:t>的主要</a:t>
            </a:r>
            <a:r>
              <a:rPr lang="en" sz="3200" dirty="0"/>
              <a:t> SDK / API</a:t>
            </a:r>
            <a:endParaRPr sz="3200" dirty="0"/>
          </a:p>
        </p:txBody>
      </p:sp>
      <p:graphicFrame>
        <p:nvGraphicFramePr>
          <p:cNvPr id="4" name="表格 3">
            <a:extLst>
              <a:ext uri="{FF2B5EF4-FFF2-40B4-BE49-F238E27FC236}">
                <a16:creationId xmlns:a16="http://schemas.microsoft.com/office/drawing/2014/main" id="{D2D0C6AD-1340-4E10-91F8-0D4DB39BCC59}"/>
              </a:ext>
            </a:extLst>
          </p:cNvPr>
          <p:cNvGraphicFramePr>
            <a:graphicFrameLocks noGrp="1"/>
          </p:cNvGraphicFramePr>
          <p:nvPr>
            <p:extLst>
              <p:ext uri="{D42A27DB-BD31-4B8C-83A1-F6EECF244321}">
                <p14:modId xmlns:p14="http://schemas.microsoft.com/office/powerpoint/2010/main" val="1256237175"/>
              </p:ext>
            </p:extLst>
          </p:nvPr>
        </p:nvGraphicFramePr>
        <p:xfrm>
          <a:off x="846896" y="1566204"/>
          <a:ext cx="7393940" cy="2668428"/>
        </p:xfrm>
        <a:graphic>
          <a:graphicData uri="http://schemas.openxmlformats.org/drawingml/2006/table">
            <a:tbl>
              <a:tblPr>
                <a:tableStyleId>{125E5076-3810-47DD-B79F-674D7AD40C01}</a:tableStyleId>
              </a:tblPr>
              <a:tblGrid>
                <a:gridCol w="1329089">
                  <a:extLst>
                    <a:ext uri="{9D8B030D-6E8A-4147-A177-3AD203B41FA5}">
                      <a16:colId xmlns:a16="http://schemas.microsoft.com/office/drawing/2014/main" val="3711058669"/>
                    </a:ext>
                  </a:extLst>
                </a:gridCol>
                <a:gridCol w="6064851">
                  <a:extLst>
                    <a:ext uri="{9D8B030D-6E8A-4147-A177-3AD203B41FA5}">
                      <a16:colId xmlns:a16="http://schemas.microsoft.com/office/drawing/2014/main" val="4071069544"/>
                    </a:ext>
                  </a:extLst>
                </a:gridCol>
              </a:tblGrid>
              <a:tr h="425635">
                <a:tc>
                  <a:txBody>
                    <a:bodyPr/>
                    <a:lstStyle/>
                    <a:p>
                      <a:pPr marL="0" lvl="0" indent="0" rtl="0">
                        <a:spcBef>
                          <a:spcPts val="0"/>
                        </a:spcBef>
                        <a:spcAft>
                          <a:spcPts val="0"/>
                        </a:spcAft>
                        <a:buNone/>
                      </a:pPr>
                      <a:endParaRPr lang="zh-TW" altLang="en-US" sz="900" b="1" dirty="0">
                        <a:latin typeface="微軟正黑體" panose="020B0604030504040204" pitchFamily="34" charset="-120"/>
                        <a:ea typeface="微軟正黑體" panose="020B0604030504040204" pitchFamily="34" charset="-120"/>
                      </a:endParaRPr>
                    </a:p>
                  </a:txBody>
                  <a:tcPr marL="91425" marR="91425" marT="91425" marB="91425" anchor="ctr">
                    <a:lnL w="12700" cap="flat" cmpd="sng" algn="ctr">
                      <a:solidFill>
                        <a:srgbClr val="D1D1D1">
                          <a:alpha val="54118"/>
                        </a:srgbClr>
                      </a:solidFill>
                      <a:prstDash val="solid"/>
                      <a:round/>
                      <a:headEnd type="none" w="med" len="med"/>
                      <a:tailEnd type="none" w="med" len="med"/>
                    </a:lnL>
                    <a:lnR w="12700" cap="flat" cmpd="sng" algn="ctr">
                      <a:solidFill>
                        <a:srgbClr val="D1D1D1">
                          <a:alpha val="54118"/>
                        </a:srgbClr>
                      </a:solidFill>
                      <a:prstDash val="solid"/>
                      <a:round/>
                      <a:headEnd type="none" w="med" len="med"/>
                      <a:tailEnd type="none" w="med" len="med"/>
                    </a:lnR>
                    <a:lnT w="12700" cap="flat" cmpd="sng" algn="ctr">
                      <a:solidFill>
                        <a:srgbClr val="D1D1D1">
                          <a:alpha val="54118"/>
                        </a:srgbClr>
                      </a:solidFill>
                      <a:prstDash val="solid"/>
                      <a:round/>
                      <a:headEnd type="none" w="med" len="med"/>
                      <a:tailEnd type="none" w="med" len="med"/>
                    </a:lnT>
                    <a:lnB w="12700" cap="flat" cmpd="sng" algn="ctr">
                      <a:solidFill>
                        <a:srgbClr val="D1D1D1">
                          <a:alpha val="54118"/>
                        </a:srgb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lvl="0" indent="0" algn="l" rtl="0">
                        <a:spcBef>
                          <a:spcPts val="0"/>
                        </a:spcBef>
                        <a:spcAft>
                          <a:spcPts val="0"/>
                        </a:spcAft>
                        <a:buNone/>
                      </a:pPr>
                      <a:r>
                        <a:rPr lang="zh-TW" altLang="en-US" sz="1500" b="1" dirty="0">
                          <a:latin typeface="微軟正黑體" panose="020B0604030504040204" pitchFamily="34" charset="-120"/>
                          <a:ea typeface="微軟正黑體" panose="020B0604030504040204" pitchFamily="34" charset="-120"/>
                        </a:rPr>
                        <a:t>                                                   用途 </a:t>
                      </a:r>
                      <a:endParaRPr lang="en-US" altLang="zh-TW" sz="1500" b="1" dirty="0">
                        <a:latin typeface="微軟正黑體" panose="020B0604030504040204" pitchFamily="34" charset="-120"/>
                        <a:ea typeface="微軟正黑體" panose="020B0604030504040204" pitchFamily="34" charset="-120"/>
                      </a:endParaRPr>
                    </a:p>
                  </a:txBody>
                  <a:tcPr marL="91425" marR="91425" marT="91425" marB="91425" anchor="ctr">
                    <a:lnL w="12700" cap="flat" cmpd="sng" algn="ctr">
                      <a:solidFill>
                        <a:srgbClr val="D1D1D1">
                          <a:alpha val="54118"/>
                        </a:srgbClr>
                      </a:solidFill>
                      <a:prstDash val="solid"/>
                      <a:round/>
                      <a:headEnd type="none" w="med" len="med"/>
                      <a:tailEnd type="none" w="med" len="med"/>
                    </a:lnL>
                    <a:lnR w="12700" cap="flat" cmpd="sng" algn="ctr">
                      <a:solidFill>
                        <a:srgbClr val="D1D1D1">
                          <a:alpha val="54118"/>
                        </a:srgbClr>
                      </a:solidFill>
                      <a:prstDash val="solid"/>
                      <a:round/>
                      <a:headEnd type="none" w="med" len="med"/>
                      <a:tailEnd type="none" w="med" len="med"/>
                    </a:lnR>
                    <a:lnT w="12700" cap="flat" cmpd="sng" algn="ctr">
                      <a:solidFill>
                        <a:srgbClr val="D1D1D1">
                          <a:alpha val="54118"/>
                        </a:srgbClr>
                      </a:solidFill>
                      <a:prstDash val="solid"/>
                      <a:round/>
                      <a:headEnd type="none" w="med" len="med"/>
                      <a:tailEnd type="none" w="med" len="med"/>
                    </a:lnT>
                    <a:lnB w="12700" cap="flat" cmpd="sng" algn="ctr">
                      <a:solidFill>
                        <a:srgbClr val="D1D1D1">
                          <a:alpha val="54118"/>
                        </a:srgb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940054416"/>
                  </a:ext>
                </a:extLst>
              </a:tr>
              <a:tr h="873939">
                <a:tc>
                  <a:txBody>
                    <a:bodyPr/>
                    <a:lstStyle/>
                    <a:p>
                      <a:pPr marL="0" lvl="0" indent="0" rtl="0">
                        <a:spcBef>
                          <a:spcPts val="0"/>
                        </a:spcBef>
                        <a:spcAft>
                          <a:spcPts val="0"/>
                        </a:spcAft>
                        <a:buNone/>
                      </a:pPr>
                      <a:r>
                        <a:rPr lang="en-US" altLang="zh-TW" sz="1350" b="1" dirty="0">
                          <a:solidFill>
                            <a:schemeClr val="bg1"/>
                          </a:solidFill>
                        </a:rPr>
                        <a:t>QVR Pro SDK</a:t>
                      </a:r>
                    </a:p>
                  </a:txBody>
                  <a:tcPr marL="91425" marR="91425" marT="91425" marB="91425" anchor="ctr">
                    <a:lnL w="12700" cap="flat" cmpd="sng" algn="ctr">
                      <a:solidFill>
                        <a:srgbClr val="D1D1D1">
                          <a:alpha val="54118"/>
                        </a:srgbClr>
                      </a:solidFill>
                      <a:prstDash val="solid"/>
                      <a:round/>
                      <a:headEnd type="none" w="med" len="med"/>
                      <a:tailEnd type="none" w="med" len="med"/>
                    </a:lnL>
                    <a:lnR w="12700" cap="flat" cmpd="sng" algn="ctr">
                      <a:solidFill>
                        <a:srgbClr val="D1D1D1">
                          <a:alpha val="54118"/>
                        </a:srgbClr>
                      </a:solidFill>
                      <a:prstDash val="solid"/>
                      <a:round/>
                      <a:headEnd type="none" w="med" len="med"/>
                      <a:tailEnd type="none" w="med" len="med"/>
                    </a:lnR>
                    <a:lnT w="12700" cap="flat" cmpd="sng" algn="ctr">
                      <a:solidFill>
                        <a:srgbClr val="D1D1D1">
                          <a:alpha val="54118"/>
                        </a:srgbClr>
                      </a:solidFill>
                      <a:prstDash val="solid"/>
                      <a:round/>
                      <a:headEnd type="none" w="med" len="med"/>
                      <a:tailEnd type="none" w="med" len="med"/>
                    </a:lnT>
                    <a:lnB w="12700" cap="flat" cmpd="sng" algn="ctr">
                      <a:solidFill>
                        <a:srgbClr val="D1D1D1">
                          <a:alpha val="54118"/>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171450" lvl="0" indent="-171450" rtl="0">
                        <a:spcBef>
                          <a:spcPts val="0"/>
                        </a:spcBef>
                        <a:spcAft>
                          <a:spcPts val="0"/>
                        </a:spcAft>
                        <a:buClr>
                          <a:schemeClr val="bg1"/>
                        </a:buClr>
                        <a:buFont typeface="Arial" panose="020B0604020202020204" pitchFamily="34" charset="0"/>
                        <a:buChar char="•"/>
                      </a:pPr>
                      <a:r>
                        <a:rPr lang="zh-TW" altLang="en-US" sz="1400" b="1" dirty="0">
                          <a:solidFill>
                            <a:schemeClr val="bg1"/>
                          </a:solidFill>
                          <a:latin typeface="微軟正黑體" panose="020B0604030504040204" pitchFamily="34" charset="-120"/>
                          <a:ea typeface="微軟正黑體" panose="020B0604030504040204" pitchFamily="34" charset="-120"/>
                        </a:rPr>
                        <a:t>提供設定 </a:t>
                      </a:r>
                      <a:r>
                        <a:rPr lang="en-US" altLang="zh-TW" sz="1400" b="1" dirty="0">
                          <a:solidFill>
                            <a:schemeClr val="bg1"/>
                          </a:solidFill>
                          <a:latin typeface="微軟正黑體" panose="020B0604030504040204" pitchFamily="34" charset="-120"/>
                          <a:ea typeface="微軟正黑體" panose="020B0604030504040204" pitchFamily="34" charset="-120"/>
                        </a:rPr>
                        <a:t>QVR Pro</a:t>
                      </a:r>
                      <a:r>
                        <a:rPr lang="zh-TW" altLang="en-US" sz="1400" b="1" dirty="0">
                          <a:solidFill>
                            <a:schemeClr val="bg1"/>
                          </a:solidFill>
                          <a:latin typeface="微軟正黑體" panose="020B0604030504040204" pitchFamily="34" charset="-120"/>
                          <a:ea typeface="微軟正黑體" panose="020B0604030504040204" pitchFamily="34" charset="-120"/>
                        </a:rPr>
                        <a:t> 的能力</a:t>
                      </a:r>
                    </a:p>
                    <a:p>
                      <a:pPr marL="171450" lvl="0" indent="-171450" rtl="0">
                        <a:spcBef>
                          <a:spcPts val="0"/>
                        </a:spcBef>
                        <a:spcAft>
                          <a:spcPts val="0"/>
                        </a:spcAft>
                        <a:buClr>
                          <a:schemeClr val="bg1"/>
                        </a:buClr>
                        <a:buFont typeface="Arial" panose="020B0604020202020204" pitchFamily="34" charset="0"/>
                        <a:buChar char="•"/>
                      </a:pPr>
                      <a:r>
                        <a:rPr lang="zh-TW" altLang="en-US" sz="1400" b="1" dirty="0">
                          <a:solidFill>
                            <a:schemeClr val="bg1"/>
                          </a:solidFill>
                          <a:latin typeface="微軟正黑體" panose="020B0604030504040204" pitchFamily="34" charset="-120"/>
                          <a:ea typeface="微軟正黑體" panose="020B0604030504040204" pitchFamily="34" charset="-120"/>
                        </a:rPr>
                        <a:t>認證使用者</a:t>
                      </a:r>
                    </a:p>
                    <a:p>
                      <a:pPr marL="171450" lvl="0" indent="-171450" rtl="0">
                        <a:spcBef>
                          <a:spcPts val="0"/>
                        </a:spcBef>
                        <a:spcAft>
                          <a:spcPts val="0"/>
                        </a:spcAft>
                        <a:buClr>
                          <a:schemeClr val="bg1"/>
                        </a:buClr>
                        <a:buFont typeface="Arial" panose="020B0604020202020204" pitchFamily="34" charset="0"/>
                        <a:buChar char="•"/>
                      </a:pPr>
                      <a:r>
                        <a:rPr lang="zh-TW" altLang="en-US" sz="1400" b="1" dirty="0">
                          <a:solidFill>
                            <a:schemeClr val="bg1"/>
                          </a:solidFill>
                          <a:latin typeface="微軟正黑體" panose="020B0604030504040204" pitchFamily="34" charset="-120"/>
                          <a:ea typeface="微軟正黑體" panose="020B0604030504040204" pitchFamily="34" charset="-120"/>
                        </a:rPr>
                        <a:t>攝影機設定</a:t>
                      </a:r>
                    </a:p>
                    <a:p>
                      <a:pPr marL="171450" lvl="0" indent="-171450" rtl="0">
                        <a:spcBef>
                          <a:spcPts val="0"/>
                        </a:spcBef>
                        <a:spcAft>
                          <a:spcPts val="0"/>
                        </a:spcAft>
                        <a:buClr>
                          <a:schemeClr val="bg1"/>
                        </a:buClr>
                        <a:buFont typeface="Arial" panose="020B0604020202020204" pitchFamily="34" charset="0"/>
                        <a:buChar char="•"/>
                      </a:pPr>
                      <a:r>
                        <a:rPr lang="zh-TW" altLang="en-US" sz="1400" b="1" dirty="0">
                          <a:solidFill>
                            <a:schemeClr val="bg1"/>
                          </a:solidFill>
                          <a:latin typeface="微軟正黑體" panose="020B0604030504040204" pitchFamily="34" charset="-120"/>
                          <a:ea typeface="微軟正黑體" panose="020B0604030504040204" pitchFamily="34" charset="-120"/>
                        </a:rPr>
                        <a:t>各項伺服器端的設定</a:t>
                      </a:r>
                    </a:p>
                  </a:txBody>
                  <a:tcPr marL="91425" marR="91425" marT="91425" marB="91425" anchor="ctr">
                    <a:lnL w="12700" cap="flat" cmpd="sng" algn="ctr">
                      <a:solidFill>
                        <a:srgbClr val="D1D1D1">
                          <a:alpha val="54118"/>
                        </a:srgbClr>
                      </a:solidFill>
                      <a:prstDash val="solid"/>
                      <a:round/>
                      <a:headEnd type="none" w="med" len="med"/>
                      <a:tailEnd type="none" w="med" len="med"/>
                    </a:lnL>
                    <a:lnR w="12700" cap="flat" cmpd="sng" algn="ctr">
                      <a:solidFill>
                        <a:srgbClr val="D1D1D1">
                          <a:alpha val="54118"/>
                        </a:srgbClr>
                      </a:solidFill>
                      <a:prstDash val="solid"/>
                      <a:round/>
                      <a:headEnd type="none" w="med" len="med"/>
                      <a:tailEnd type="none" w="med" len="med"/>
                    </a:lnR>
                    <a:lnT w="12700" cap="flat" cmpd="sng" algn="ctr">
                      <a:solidFill>
                        <a:srgbClr val="D1D1D1">
                          <a:alpha val="54118"/>
                        </a:srgbClr>
                      </a:solidFill>
                      <a:prstDash val="solid"/>
                      <a:round/>
                      <a:headEnd type="none" w="med" len="med"/>
                      <a:tailEnd type="none" w="med" len="med"/>
                    </a:lnT>
                    <a:lnB w="12700" cap="flat" cmpd="sng" algn="ctr">
                      <a:solidFill>
                        <a:srgbClr val="D1D1D1">
                          <a:alpha val="54118"/>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315359788"/>
                  </a:ext>
                </a:extLst>
              </a:tr>
              <a:tr h="516931">
                <a:tc>
                  <a:txBody>
                    <a:bodyPr/>
                    <a:lstStyle/>
                    <a:p>
                      <a:pPr marL="0" lvl="0" indent="0" rtl="0">
                        <a:spcBef>
                          <a:spcPts val="0"/>
                        </a:spcBef>
                        <a:spcAft>
                          <a:spcPts val="0"/>
                        </a:spcAft>
                        <a:buNone/>
                      </a:pPr>
                      <a:r>
                        <a:rPr lang="en-US" altLang="zh-TW" sz="1350" b="1" dirty="0">
                          <a:solidFill>
                            <a:schemeClr val="bg1"/>
                          </a:solidFill>
                        </a:rPr>
                        <a:t>Streaming Output API</a:t>
                      </a:r>
                    </a:p>
                  </a:txBody>
                  <a:tcPr marL="91425" marR="91425" marT="91425" marB="91425" anchor="ctr">
                    <a:lnL w="12700" cap="flat" cmpd="sng" algn="ctr">
                      <a:solidFill>
                        <a:srgbClr val="D1D1D1">
                          <a:alpha val="54118"/>
                        </a:srgbClr>
                      </a:solidFill>
                      <a:prstDash val="solid"/>
                      <a:round/>
                      <a:headEnd type="none" w="med" len="med"/>
                      <a:tailEnd type="none" w="med" len="med"/>
                    </a:lnL>
                    <a:lnR w="12700" cap="flat" cmpd="sng" algn="ctr">
                      <a:solidFill>
                        <a:srgbClr val="D1D1D1">
                          <a:alpha val="54118"/>
                        </a:srgbClr>
                      </a:solidFill>
                      <a:prstDash val="solid"/>
                      <a:round/>
                      <a:headEnd type="none" w="med" len="med"/>
                      <a:tailEnd type="none" w="med" len="med"/>
                    </a:lnR>
                    <a:lnT w="12700" cap="flat" cmpd="sng" algn="ctr">
                      <a:solidFill>
                        <a:srgbClr val="D1D1D1">
                          <a:alpha val="54118"/>
                        </a:srgbClr>
                      </a:solidFill>
                      <a:prstDash val="solid"/>
                      <a:round/>
                      <a:headEnd type="none" w="med" len="med"/>
                      <a:tailEnd type="none" w="med" len="med"/>
                    </a:lnT>
                    <a:lnB w="12700" cap="flat" cmpd="sng" algn="ctr">
                      <a:solidFill>
                        <a:srgbClr val="D1D1D1">
                          <a:alpha val="54118"/>
                        </a:srgbClr>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lvl="0" indent="0" rtl="0">
                        <a:spcBef>
                          <a:spcPts val="0"/>
                        </a:spcBef>
                        <a:spcAft>
                          <a:spcPts val="0"/>
                        </a:spcAft>
                        <a:buNone/>
                      </a:pPr>
                      <a:r>
                        <a:rPr lang="zh-TW" altLang="en-US" sz="1400" b="1" dirty="0">
                          <a:solidFill>
                            <a:schemeClr val="bg1"/>
                          </a:solidFill>
                          <a:latin typeface="微軟正黑體" panose="020B0604030504040204" pitchFamily="34" charset="-120"/>
                          <a:ea typeface="微軟正黑體" panose="020B0604030504040204" pitchFamily="34" charset="-120"/>
                        </a:rPr>
                        <a:t>讓使用者可以方便的取得即時串流，例如 </a:t>
                      </a:r>
                      <a:r>
                        <a:rPr lang="en-US" altLang="zh-TW" sz="1400" b="1" dirty="0">
                          <a:solidFill>
                            <a:schemeClr val="bg1"/>
                          </a:solidFill>
                          <a:latin typeface="微軟正黑體" panose="020B0604030504040204" pitchFamily="34" charset="-120"/>
                          <a:ea typeface="微軟正黑體" panose="020B0604030504040204" pitchFamily="34" charset="-120"/>
                        </a:rPr>
                        <a:t>RTSP</a:t>
                      </a:r>
                      <a:r>
                        <a:rPr lang="zh-TW" altLang="en-US" sz="1400" b="1" dirty="0">
                          <a:solidFill>
                            <a:schemeClr val="bg1"/>
                          </a:solidFill>
                          <a:latin typeface="微軟正黑體" panose="020B0604030504040204" pitchFamily="34" charset="-120"/>
                          <a:ea typeface="微軟正黑體" panose="020B0604030504040204" pitchFamily="34" charset="-120"/>
                        </a:rPr>
                        <a:t>、</a:t>
                      </a:r>
                      <a:r>
                        <a:rPr lang="en-US" altLang="zh-TW" sz="1400" b="1" dirty="0">
                          <a:solidFill>
                            <a:schemeClr val="bg1"/>
                          </a:solidFill>
                          <a:latin typeface="微軟正黑體" panose="020B0604030504040204" pitchFamily="34" charset="-120"/>
                          <a:ea typeface="微軟正黑體" panose="020B0604030504040204" pitchFamily="34" charset="-120"/>
                        </a:rPr>
                        <a:t>RTMP</a:t>
                      </a:r>
                      <a:r>
                        <a:rPr lang="zh-TW" altLang="en-US" sz="1400" b="1" dirty="0">
                          <a:solidFill>
                            <a:schemeClr val="bg1"/>
                          </a:solidFill>
                          <a:latin typeface="微軟正黑體" panose="020B0604030504040204" pitchFamily="34" charset="-120"/>
                          <a:ea typeface="微軟正黑體" panose="020B0604030504040204" pitchFamily="34" charset="-120"/>
                        </a:rPr>
                        <a:t>、</a:t>
                      </a:r>
                      <a:r>
                        <a:rPr lang="en-US" altLang="zh-TW" sz="1400" b="1" dirty="0">
                          <a:solidFill>
                            <a:schemeClr val="bg1"/>
                          </a:solidFill>
                          <a:latin typeface="微軟正黑體" panose="020B0604030504040204" pitchFamily="34" charset="-120"/>
                          <a:ea typeface="微軟正黑體" panose="020B0604030504040204" pitchFamily="34" charset="-120"/>
                        </a:rPr>
                        <a:t>HLS</a:t>
                      </a:r>
                    </a:p>
                  </a:txBody>
                  <a:tcPr marL="91425" marR="91425" marT="91425" marB="91425" anchor="ctr">
                    <a:lnL w="12700" cap="flat" cmpd="sng" algn="ctr">
                      <a:solidFill>
                        <a:srgbClr val="D1D1D1">
                          <a:alpha val="54118"/>
                        </a:srgbClr>
                      </a:solidFill>
                      <a:prstDash val="solid"/>
                      <a:round/>
                      <a:headEnd type="none" w="med" len="med"/>
                      <a:tailEnd type="none" w="med" len="med"/>
                    </a:lnL>
                    <a:lnR w="12700" cap="flat" cmpd="sng" algn="ctr">
                      <a:solidFill>
                        <a:srgbClr val="D1D1D1">
                          <a:alpha val="54118"/>
                        </a:srgbClr>
                      </a:solidFill>
                      <a:prstDash val="solid"/>
                      <a:round/>
                      <a:headEnd type="none" w="med" len="med"/>
                      <a:tailEnd type="none" w="med" len="med"/>
                    </a:lnR>
                    <a:lnT w="12700" cap="flat" cmpd="sng" algn="ctr">
                      <a:solidFill>
                        <a:srgbClr val="D1D1D1">
                          <a:alpha val="54118"/>
                        </a:srgbClr>
                      </a:solidFill>
                      <a:prstDash val="solid"/>
                      <a:round/>
                      <a:headEnd type="none" w="med" len="med"/>
                      <a:tailEnd type="none" w="med" len="med"/>
                    </a:lnT>
                    <a:lnB w="12700" cap="flat" cmpd="sng" algn="ctr">
                      <a:solidFill>
                        <a:srgbClr val="D1D1D1">
                          <a:alpha val="54118"/>
                        </a:srgbClr>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430199957"/>
                  </a:ext>
                </a:extLst>
              </a:tr>
              <a:tr h="612173">
                <a:tc>
                  <a:txBody>
                    <a:bodyPr/>
                    <a:lstStyle/>
                    <a:p>
                      <a:pPr marL="0" lvl="0" indent="0" rtl="0">
                        <a:spcBef>
                          <a:spcPts val="0"/>
                        </a:spcBef>
                        <a:spcAft>
                          <a:spcPts val="0"/>
                        </a:spcAft>
                        <a:buNone/>
                      </a:pPr>
                      <a:r>
                        <a:rPr lang="en-US" altLang="zh-TW" sz="1350" b="1" dirty="0">
                          <a:solidFill>
                            <a:schemeClr val="bg1"/>
                          </a:solidFill>
                        </a:rPr>
                        <a:t>Metadata Vault API</a:t>
                      </a:r>
                    </a:p>
                  </a:txBody>
                  <a:tcPr marL="91425" marR="91425" marT="91425" marB="91425" anchor="ctr">
                    <a:lnL w="12700" cap="flat" cmpd="sng" algn="ctr">
                      <a:solidFill>
                        <a:srgbClr val="D1D1D1">
                          <a:alpha val="54118"/>
                        </a:srgbClr>
                      </a:solidFill>
                      <a:prstDash val="solid"/>
                      <a:round/>
                      <a:headEnd type="none" w="med" len="med"/>
                      <a:tailEnd type="none" w="med" len="med"/>
                    </a:lnL>
                    <a:lnR w="12700" cap="flat" cmpd="sng" algn="ctr">
                      <a:solidFill>
                        <a:srgbClr val="D1D1D1">
                          <a:alpha val="54118"/>
                        </a:srgbClr>
                      </a:solidFill>
                      <a:prstDash val="solid"/>
                      <a:round/>
                      <a:headEnd type="none" w="med" len="med"/>
                      <a:tailEnd type="none" w="med" len="med"/>
                    </a:lnR>
                    <a:lnT w="12700" cap="flat" cmpd="sng" algn="ctr">
                      <a:solidFill>
                        <a:srgbClr val="D1D1D1">
                          <a:alpha val="54118"/>
                        </a:srgbClr>
                      </a:solidFill>
                      <a:prstDash val="solid"/>
                      <a:round/>
                      <a:headEnd type="none" w="med" len="med"/>
                      <a:tailEnd type="none" w="med" len="med"/>
                    </a:lnT>
                    <a:lnB w="12700" cap="flat" cmpd="sng" algn="ctr">
                      <a:solidFill>
                        <a:srgbClr val="D1D1D1">
                          <a:alpha val="54118"/>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lvl="0" indent="0" rtl="0">
                        <a:spcBef>
                          <a:spcPts val="0"/>
                        </a:spcBef>
                        <a:spcAft>
                          <a:spcPts val="0"/>
                        </a:spcAft>
                        <a:buNone/>
                      </a:pPr>
                      <a:r>
                        <a:rPr lang="zh-TW" altLang="en-US" sz="1400" b="1" dirty="0">
                          <a:solidFill>
                            <a:schemeClr val="bg1"/>
                          </a:solidFill>
                          <a:latin typeface="微軟正黑體" panose="020B0604030504040204" pitchFamily="34" charset="-120"/>
                          <a:ea typeface="微軟正黑體" panose="020B0604030504040204" pitchFamily="34" charset="-120"/>
                        </a:rPr>
                        <a:t>讓使用者可隨時輸入想存在 </a:t>
                      </a:r>
                      <a:r>
                        <a:rPr lang="en-US" altLang="zh-TW" sz="1400" b="1" dirty="0">
                          <a:solidFill>
                            <a:schemeClr val="bg1"/>
                          </a:solidFill>
                          <a:latin typeface="微軟正黑體" panose="020B0604030504040204" pitchFamily="34" charset="-120"/>
                          <a:ea typeface="微軟正黑體" panose="020B0604030504040204" pitchFamily="34" charset="-120"/>
                        </a:rPr>
                        <a:t>QVR Pro </a:t>
                      </a:r>
                      <a:r>
                        <a:rPr lang="zh-TW" altLang="en-US" sz="1400" b="1" dirty="0">
                          <a:solidFill>
                            <a:schemeClr val="bg1"/>
                          </a:solidFill>
                          <a:latin typeface="微軟正黑體" panose="020B0604030504040204" pitchFamily="34" charset="-120"/>
                          <a:ea typeface="微軟正黑體" panose="020B0604030504040204" pitchFamily="34" charset="-120"/>
                        </a:rPr>
                        <a:t>之中的文字資料，結合配對攝影機的設定，方便日後在 </a:t>
                      </a:r>
                      <a:r>
                        <a:rPr lang="en-US" altLang="zh-TW" sz="1400" b="1" dirty="0">
                          <a:solidFill>
                            <a:schemeClr val="bg1"/>
                          </a:solidFill>
                          <a:latin typeface="微軟正黑體" panose="020B0604030504040204" pitchFamily="34" charset="-120"/>
                          <a:ea typeface="微軟正黑體" panose="020B0604030504040204" pitchFamily="34" charset="-120"/>
                        </a:rPr>
                        <a:t>QVR Pro Client</a:t>
                      </a:r>
                      <a:r>
                        <a:rPr lang="zh-TW" altLang="en-US" sz="1400" b="1" dirty="0">
                          <a:solidFill>
                            <a:schemeClr val="bg1"/>
                          </a:solidFill>
                          <a:latin typeface="微軟正黑體" panose="020B0604030504040204" pitchFamily="34" charset="-120"/>
                          <a:ea typeface="微軟正黑體" panose="020B0604030504040204" pitchFamily="34" charset="-120"/>
                        </a:rPr>
                        <a:t>用文字檢索相關的影像。</a:t>
                      </a:r>
                    </a:p>
                  </a:txBody>
                  <a:tcPr marL="91425" marR="91425" marT="91425" marB="91425" anchor="ctr">
                    <a:lnL w="12700" cap="flat" cmpd="sng" algn="ctr">
                      <a:solidFill>
                        <a:srgbClr val="D1D1D1">
                          <a:alpha val="54118"/>
                        </a:srgbClr>
                      </a:solidFill>
                      <a:prstDash val="solid"/>
                      <a:round/>
                      <a:headEnd type="none" w="med" len="med"/>
                      <a:tailEnd type="none" w="med" len="med"/>
                    </a:lnL>
                    <a:lnR w="12700" cap="flat" cmpd="sng" algn="ctr">
                      <a:solidFill>
                        <a:srgbClr val="D1D1D1">
                          <a:alpha val="54118"/>
                        </a:srgbClr>
                      </a:solidFill>
                      <a:prstDash val="solid"/>
                      <a:round/>
                      <a:headEnd type="none" w="med" len="med"/>
                      <a:tailEnd type="none" w="med" len="med"/>
                    </a:lnR>
                    <a:lnT w="12700" cap="flat" cmpd="sng" algn="ctr">
                      <a:solidFill>
                        <a:srgbClr val="D1D1D1">
                          <a:alpha val="54118"/>
                        </a:srgbClr>
                      </a:solidFill>
                      <a:prstDash val="solid"/>
                      <a:round/>
                      <a:headEnd type="none" w="med" len="med"/>
                      <a:tailEnd type="none" w="med" len="med"/>
                    </a:lnT>
                    <a:lnB w="12700" cap="flat" cmpd="sng" algn="ctr">
                      <a:solidFill>
                        <a:srgbClr val="D1D1D1">
                          <a:alpha val="54118"/>
                        </a:srgb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50440310"/>
                  </a:ext>
                </a:extLst>
              </a:tr>
            </a:tbl>
          </a:graphicData>
        </a:graphic>
      </p:graphicFrame>
      <p:pic>
        <p:nvPicPr>
          <p:cNvPr id="8" name="圖片 7">
            <a:extLst>
              <a:ext uri="{FF2B5EF4-FFF2-40B4-BE49-F238E27FC236}">
                <a16:creationId xmlns:a16="http://schemas.microsoft.com/office/drawing/2014/main" id="{56C337DC-5D9C-446D-9506-CEB4A33E5B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36139" y="1017894"/>
            <a:ext cx="2549759" cy="231614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7"/>
          <p:cNvPicPr preferRelativeResize="0"/>
          <p:nvPr/>
        </p:nvPicPr>
        <p:blipFill rotWithShape="1">
          <a:blip r:embed="rId3">
            <a:alphaModFix/>
          </a:blip>
          <a:srcRect/>
          <a:stretch/>
        </p:blipFill>
        <p:spPr>
          <a:xfrm>
            <a:off x="2534602" y="2927678"/>
            <a:ext cx="4608194" cy="274297"/>
          </a:xfrm>
          <a:prstGeom prst="rect">
            <a:avLst/>
          </a:prstGeom>
          <a:noFill/>
          <a:ln>
            <a:noFill/>
          </a:ln>
        </p:spPr>
      </p:pic>
      <p:sp>
        <p:nvSpPr>
          <p:cNvPr id="102" name="Google Shape;102;p27"/>
          <p:cNvSpPr txBox="1">
            <a:spLocks noGrp="1"/>
          </p:cNvSpPr>
          <p:nvPr>
            <p:ph type="ctrTitle"/>
          </p:nvPr>
        </p:nvSpPr>
        <p:spPr>
          <a:xfrm>
            <a:off x="685800" y="2222101"/>
            <a:ext cx="7772400" cy="9147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800"/>
              <a:buFont typeface="Arial"/>
              <a:buNone/>
            </a:pPr>
            <a:r>
              <a:rPr lang="en" sz="6000" dirty="0"/>
              <a:t>QVR Pro </a:t>
            </a:r>
            <a:r>
              <a:rPr lang="en" sz="6000" dirty="0">
                <a:latin typeface="微軟正黑體" panose="020B0604030504040204" pitchFamily="34" charset="-120"/>
                <a:ea typeface="微軟正黑體" panose="020B0604030504040204" pitchFamily="34" charset="-120"/>
              </a:rPr>
              <a:t>家族</a:t>
            </a:r>
            <a:endParaRPr sz="6000" b="1" i="0" u="none" strike="noStrike" cap="none" dirty="0">
              <a:solidFill>
                <a:schemeClr val="lt1"/>
              </a:solidFill>
              <a:latin typeface="微軟正黑體" panose="020B0604030504040204" pitchFamily="34" charset="-120"/>
              <a:ea typeface="微軟正黑體" panose="020B0604030504040204" pitchFamily="34" charset="-120"/>
              <a:sym typeface="Arial"/>
            </a:endParaRPr>
          </a:p>
        </p:txBody>
      </p:sp>
      <p:sp>
        <p:nvSpPr>
          <p:cNvPr id="103" name="Google Shape;103;p27"/>
          <p:cNvSpPr txBox="1">
            <a:spLocks noGrp="1"/>
          </p:cNvSpPr>
          <p:nvPr>
            <p:ph type="subTitle" idx="1"/>
          </p:nvPr>
        </p:nvSpPr>
        <p:spPr>
          <a:xfrm>
            <a:off x="1371600" y="1815418"/>
            <a:ext cx="6400800" cy="4287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C000"/>
              </a:buClr>
              <a:buSzPts val="2590"/>
              <a:buFont typeface="Arial"/>
              <a:buNone/>
            </a:pPr>
            <a:r>
              <a:rPr lang="en" sz="2500" b="1" i="0" u="none" strike="noStrike" cap="none" dirty="0">
                <a:solidFill>
                  <a:srgbClr val="75FFFC"/>
                </a:solidFill>
                <a:latin typeface="微軟正黑體" panose="020B0604030504040204" pitchFamily="34" charset="-120"/>
                <a:ea typeface="微軟正黑體" panose="020B0604030504040204" pitchFamily="34" charset="-120"/>
                <a:sym typeface="Arial"/>
              </a:rPr>
              <a:t>智能監控盡在威聯通</a:t>
            </a:r>
            <a:endParaRPr sz="2500" b="1" i="0" u="none" strike="noStrike" cap="none" dirty="0">
              <a:solidFill>
                <a:srgbClr val="75FFFC"/>
              </a:solidFill>
              <a:latin typeface="微軟正黑體" panose="020B0604030504040204" pitchFamily="34" charset="-120"/>
              <a:ea typeface="微軟正黑體" panose="020B0604030504040204" pitchFamily="34" charset="-120"/>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3" name="圖片 2">
            <a:extLst>
              <a:ext uri="{FF2B5EF4-FFF2-40B4-BE49-F238E27FC236}">
                <a16:creationId xmlns:a16="http://schemas.microsoft.com/office/drawing/2014/main" id="{FBB39082-2916-4DC0-86CD-E449453EB3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19" cy="5143500"/>
          </a:xfrm>
          <a:prstGeom prst="rect">
            <a:avLst/>
          </a:prstGeom>
        </p:spPr>
      </p:pic>
      <p:sp>
        <p:nvSpPr>
          <p:cNvPr id="495" name="Google Shape;495;p44"/>
          <p:cNvSpPr txBox="1">
            <a:spLocks noGrp="1"/>
          </p:cNvSpPr>
          <p:nvPr>
            <p:ph type="title"/>
          </p:nvPr>
        </p:nvSpPr>
        <p:spPr>
          <a:xfrm>
            <a:off x="443133" y="53566"/>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dirty="0">
                <a:latin typeface="微軟正黑體" panose="020B0604030504040204" pitchFamily="34" charset="-120"/>
                <a:ea typeface="微軟正黑體" panose="020B0604030504040204" pitchFamily="34" charset="-120"/>
              </a:rPr>
              <a:t>取得</a:t>
            </a:r>
            <a:r>
              <a:rPr lang="en" sz="3200" dirty="0"/>
              <a:t> QVR Pro SDK / API </a:t>
            </a:r>
            <a:r>
              <a:rPr lang="en" sz="3200" dirty="0">
                <a:latin typeface="微軟正黑體" panose="020B0604030504040204" pitchFamily="34" charset="-120"/>
                <a:ea typeface="微軟正黑體" panose="020B0604030504040204" pitchFamily="34" charset="-120"/>
              </a:rPr>
              <a:t>的方法</a:t>
            </a:r>
            <a:endParaRPr sz="3200" dirty="0">
              <a:latin typeface="微軟正黑體" panose="020B0604030504040204" pitchFamily="34" charset="-120"/>
              <a:ea typeface="微軟正黑體" panose="020B0604030504040204" pitchFamily="34" charset="-120"/>
            </a:endParaRPr>
          </a:p>
        </p:txBody>
      </p:sp>
      <p:pic>
        <p:nvPicPr>
          <p:cNvPr id="496" name="Google Shape;496;p44"/>
          <p:cNvPicPr preferRelativeResize="0"/>
          <p:nvPr/>
        </p:nvPicPr>
        <p:blipFill>
          <a:blip r:embed="rId4" cstate="print">
            <a:extLst>
              <a:ext uri="{28A0092B-C50C-407E-A947-70E740481C1C}">
                <a14:useLocalDpi xmlns:a14="http://schemas.microsoft.com/office/drawing/2010/main"/>
              </a:ext>
            </a:extLst>
          </a:blip>
          <a:stretch>
            <a:fillRect/>
          </a:stretch>
        </p:blipFill>
        <p:spPr>
          <a:xfrm>
            <a:off x="215793" y="861037"/>
            <a:ext cx="4798101" cy="3586426"/>
          </a:xfrm>
          <a:prstGeom prst="rect">
            <a:avLst/>
          </a:prstGeom>
          <a:noFill/>
          <a:ln>
            <a:noFill/>
          </a:ln>
        </p:spPr>
      </p:pic>
      <p:pic>
        <p:nvPicPr>
          <p:cNvPr id="498" name="Google Shape;498;p44"/>
          <p:cNvPicPr preferRelativeResize="0"/>
          <p:nvPr/>
        </p:nvPicPr>
        <p:blipFill>
          <a:blip r:embed="rId5" cstate="print">
            <a:extLst>
              <a:ext uri="{28A0092B-C50C-407E-A947-70E740481C1C}">
                <a14:useLocalDpi xmlns:a14="http://schemas.microsoft.com/office/drawing/2010/main"/>
              </a:ext>
            </a:extLst>
          </a:blip>
          <a:stretch>
            <a:fillRect/>
          </a:stretch>
        </p:blipFill>
        <p:spPr>
          <a:xfrm>
            <a:off x="4656405" y="1450502"/>
            <a:ext cx="4310423" cy="2734724"/>
          </a:xfrm>
          <a:prstGeom prst="rect">
            <a:avLst/>
          </a:prstGeom>
          <a:noFill/>
          <a:ln>
            <a:noFill/>
          </a:ln>
        </p:spPr>
      </p:pic>
      <p:sp>
        <p:nvSpPr>
          <p:cNvPr id="497" name="Google Shape;497;p44"/>
          <p:cNvSpPr txBox="1"/>
          <p:nvPr/>
        </p:nvSpPr>
        <p:spPr>
          <a:xfrm>
            <a:off x="2416196" y="4447463"/>
            <a:ext cx="6648000" cy="433800"/>
          </a:xfrm>
          <a:prstGeom prst="rect">
            <a:avLst/>
          </a:prstGeom>
          <a:noFill/>
          <a:ln>
            <a:noFill/>
          </a:ln>
        </p:spPr>
        <p:txBody>
          <a:bodyPr spcFirstLastPara="1" wrap="square" lIns="91425" tIns="91425" rIns="91425" bIns="91425" anchor="ctr" anchorCtr="0">
            <a:noAutofit/>
          </a:bodyPr>
          <a:lstStyle/>
          <a:p>
            <a:pPr marL="360363" lvl="0" indent="-220663">
              <a:buClr>
                <a:schemeClr val="bg1"/>
              </a:buClr>
              <a:buSzPct val="90000"/>
              <a:buFont typeface="+mj-lt"/>
              <a:buAutoNum type="arabicPeriod"/>
            </a:pPr>
            <a:r>
              <a:rPr lang="en" b="1" dirty="0">
                <a:solidFill>
                  <a:schemeClr val="bg1"/>
                </a:solidFill>
                <a:latin typeface="微軟正黑體" panose="020B0604030504040204" pitchFamily="34" charset="-120"/>
                <a:ea typeface="微軟正黑體" panose="020B0604030504040204" pitchFamily="34" charset="-120"/>
              </a:rPr>
              <a:t>前往 </a:t>
            </a:r>
            <a:r>
              <a:rPr lang="en-US" sz="1300" dirty="0">
                <a:solidFill>
                  <a:schemeClr val="bg1"/>
                </a:solidFill>
                <a:latin typeface="+mj-lt"/>
                <a:ea typeface="微軟正黑體" panose="020B0604030504040204" pitchFamily="34" charset="-120"/>
              </a:rPr>
              <a:t>https://www.qnap.com/solution/qvrpro-developer/</a:t>
            </a:r>
            <a:endParaRPr lang="en" sz="1300" dirty="0">
              <a:solidFill>
                <a:schemeClr val="bg1"/>
              </a:solidFill>
              <a:latin typeface="+mj-lt"/>
              <a:ea typeface="微軟正黑體" panose="020B0604030504040204" pitchFamily="34" charset="-120"/>
            </a:endParaRPr>
          </a:p>
          <a:p>
            <a:pPr marL="360363" lvl="0" indent="-220663" rtl="0">
              <a:spcBef>
                <a:spcPts val="0"/>
              </a:spcBef>
              <a:spcAft>
                <a:spcPts val="0"/>
              </a:spcAft>
              <a:buClr>
                <a:schemeClr val="bg1"/>
              </a:buClr>
              <a:buSzPct val="90000"/>
              <a:buFont typeface="+mj-lt"/>
              <a:buAutoNum type="arabicPeriod"/>
            </a:pPr>
            <a:r>
              <a:rPr lang="en" b="1" dirty="0">
                <a:solidFill>
                  <a:schemeClr val="bg1"/>
                </a:solidFill>
                <a:latin typeface="微軟正黑體" panose="020B0604030504040204" pitchFamily="34" charset="-120"/>
                <a:ea typeface="微軟正黑體" panose="020B0604030504040204" pitchFamily="34" charset="-120"/>
              </a:rPr>
              <a:t>點選申請</a:t>
            </a:r>
            <a:endParaRPr b="1" dirty="0">
              <a:solidFill>
                <a:schemeClr val="bg1"/>
              </a:solidFill>
              <a:latin typeface="微軟正黑體" panose="020B0604030504040204" pitchFamily="34" charset="-120"/>
              <a:ea typeface="微軟正黑體" panose="020B0604030504040204" pitchFamily="34" charset="-120"/>
            </a:endParaRPr>
          </a:p>
          <a:p>
            <a:pPr marL="360363" lvl="0" indent="-220663" rtl="0">
              <a:spcBef>
                <a:spcPts val="0"/>
              </a:spcBef>
              <a:spcAft>
                <a:spcPts val="0"/>
              </a:spcAft>
              <a:buClr>
                <a:schemeClr val="bg1"/>
              </a:buClr>
              <a:buSzPct val="90000"/>
              <a:buFont typeface="+mj-lt"/>
              <a:buAutoNum type="arabicPeriod"/>
            </a:pPr>
            <a:r>
              <a:rPr lang="en" b="1" dirty="0">
                <a:solidFill>
                  <a:schemeClr val="bg1"/>
                </a:solidFill>
                <a:latin typeface="微軟正黑體" panose="020B0604030504040204" pitchFamily="34" charset="-120"/>
                <a:ea typeface="微軟正黑體" panose="020B0604030504040204" pitchFamily="34" charset="-120"/>
              </a:rPr>
              <a:t>至信箱收取</a:t>
            </a:r>
            <a:r>
              <a:rPr lang="zh-TW" altLang="en-US" b="1" dirty="0">
                <a:solidFill>
                  <a:schemeClr val="bg1"/>
                </a:solidFill>
                <a:latin typeface="微軟正黑體" panose="020B0604030504040204" pitchFamily="34" charset="-120"/>
                <a:ea typeface="微軟正黑體" panose="020B0604030504040204" pitchFamily="34" charset="-120"/>
              </a:rPr>
              <a:t> </a:t>
            </a:r>
            <a:r>
              <a:rPr lang="en" b="1" dirty="0">
                <a:solidFill>
                  <a:schemeClr val="bg1"/>
                </a:solidFill>
                <a:latin typeface="微軟正黑體" panose="020B0604030504040204" pitchFamily="34" charset="-120"/>
                <a:ea typeface="微軟正黑體" panose="020B0604030504040204" pitchFamily="34" charset="-120"/>
              </a:rPr>
              <a:t>API</a:t>
            </a:r>
            <a:r>
              <a:rPr lang="zh-TW" altLang="en-US" b="1" dirty="0">
                <a:solidFill>
                  <a:schemeClr val="bg1"/>
                </a:solidFill>
                <a:latin typeface="微軟正黑體" panose="020B0604030504040204" pitchFamily="34" charset="-120"/>
                <a:ea typeface="微軟正黑體" panose="020B0604030504040204" pitchFamily="34" charset="-120"/>
              </a:rPr>
              <a:t> </a:t>
            </a:r>
            <a:r>
              <a:rPr lang="en" b="1" dirty="0">
                <a:solidFill>
                  <a:schemeClr val="bg1"/>
                </a:solidFill>
                <a:latin typeface="微軟正黑體" panose="020B0604030504040204" pitchFamily="34" charset="-120"/>
                <a:ea typeface="微軟正黑體" panose="020B0604030504040204" pitchFamily="34" charset="-120"/>
              </a:rPr>
              <a:t>文件</a:t>
            </a:r>
            <a:endParaRPr b="1"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5" name="圖片 4" descr="一張含有 雷射 的圖片&#10;&#10;描述是以非常高的可信度產生">
            <a:extLst>
              <a:ext uri="{FF2B5EF4-FFF2-40B4-BE49-F238E27FC236}">
                <a16:creationId xmlns:a16="http://schemas.microsoft.com/office/drawing/2014/main" id="{89877BEC-428C-4AB3-83F3-04610B1064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20" cy="5143500"/>
          </a:xfrm>
          <a:prstGeom prst="rect">
            <a:avLst/>
          </a:prstGeom>
        </p:spPr>
      </p:pic>
      <p:sp>
        <p:nvSpPr>
          <p:cNvPr id="2" name="Google Shape;70;p18">
            <a:extLst>
              <a:ext uri="{FF2B5EF4-FFF2-40B4-BE49-F238E27FC236}">
                <a16:creationId xmlns:a16="http://schemas.microsoft.com/office/drawing/2014/main" id="{11BD9223-8EEF-41B3-806C-21F8876CD9F2}"/>
              </a:ext>
            </a:extLst>
          </p:cNvPr>
          <p:cNvSpPr txBox="1"/>
          <p:nvPr/>
        </p:nvSpPr>
        <p:spPr>
          <a:xfrm>
            <a:off x="70456" y="4689187"/>
            <a:ext cx="3143400" cy="206100"/>
          </a:xfrm>
          <a:prstGeom prst="rect">
            <a:avLst/>
          </a:prstGeom>
          <a:noFill/>
          <a:ln>
            <a:noFill/>
          </a:ln>
        </p:spPr>
        <p:txBody>
          <a:bodyPr spcFirstLastPara="1" wrap="square" lIns="91425" tIns="91425" rIns="91425" bIns="91425" anchor="ctr" anchorCtr="0">
            <a:noAutofit/>
          </a:bodyPr>
          <a:lstStyle/>
          <a:p>
            <a:pPr marL="63500" marR="0" lvl="0" indent="0" algn="l" rtl="0">
              <a:lnSpc>
                <a:spcPct val="100000"/>
              </a:lnSpc>
              <a:spcBef>
                <a:spcPts val="500"/>
              </a:spcBef>
              <a:spcAft>
                <a:spcPts val="0"/>
              </a:spcAft>
              <a:buClr>
                <a:srgbClr val="000000"/>
              </a:buClr>
              <a:buSzPts val="500"/>
              <a:buFont typeface="Arial"/>
              <a:buNone/>
            </a:pPr>
            <a:r>
              <a:rPr lang="en-US" altLang="zh-TW" sz="500" b="1" i="0" u="none" strike="noStrike" cap="none">
                <a:solidFill>
                  <a:schemeClr val="bg1">
                    <a:lumMod val="65000"/>
                  </a:schemeClr>
                </a:solidFill>
                <a:latin typeface="Arial"/>
                <a:ea typeface="Arial"/>
                <a:cs typeface="Arial"/>
                <a:sym typeface="Arial"/>
              </a:rPr>
              <a:t>©2018</a:t>
            </a:r>
            <a:r>
              <a:rPr lang="zh-TW" altLang="en-US" sz="500" b="1" i="0" u="none" strike="noStrike" cap="none">
                <a:solidFill>
                  <a:schemeClr val="bg1">
                    <a:lumMod val="65000"/>
                  </a:schemeClr>
                </a:solidFill>
                <a:latin typeface="Arial"/>
                <a:ea typeface="Arial"/>
                <a:cs typeface="Arial"/>
                <a:sym typeface="Arial"/>
              </a:rPr>
              <a:t>著作權為威聯通科技股份有限公司所有。威聯通科技並保留所有權利。威聯通科技股份有限公司所使用或註冊之商標或標章。檔案中所提及之產品及公司名稱可能為其他公司所有之商標 。</a:t>
            </a:r>
          </a:p>
        </p:txBody>
      </p:sp>
    </p:spTree>
    <p:extLst>
      <p:ext uri="{BB962C8B-B14F-4D97-AF65-F5344CB8AC3E}">
        <p14:creationId xmlns:p14="http://schemas.microsoft.com/office/powerpoint/2010/main" val="446958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7" name="圖片 6">
            <a:extLst>
              <a:ext uri="{FF2B5EF4-FFF2-40B4-BE49-F238E27FC236}">
                <a16:creationId xmlns:a16="http://schemas.microsoft.com/office/drawing/2014/main" id="{83E0E732-63E6-4E7F-A188-7D84813CAD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19" cy="5143500"/>
          </a:xfrm>
          <a:prstGeom prst="rect">
            <a:avLst/>
          </a:prstGeom>
        </p:spPr>
      </p:pic>
      <p:sp>
        <p:nvSpPr>
          <p:cNvPr id="111" name="Google Shape;111;p28"/>
          <p:cNvSpPr txBox="1">
            <a:spLocks noGrp="1"/>
          </p:cNvSpPr>
          <p:nvPr>
            <p:ph type="title"/>
          </p:nvPr>
        </p:nvSpPr>
        <p:spPr>
          <a:xfrm>
            <a:off x="-7795" y="0"/>
            <a:ext cx="9170400" cy="8574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r>
              <a:rPr lang="en" sz="3200" b="1" i="0" u="none" strike="noStrike" cap="none" dirty="0">
                <a:solidFill>
                  <a:schemeClr val="lt1"/>
                </a:solidFill>
                <a:latin typeface="Arial"/>
                <a:ea typeface="Arial"/>
                <a:cs typeface="Arial"/>
                <a:sym typeface="Arial"/>
              </a:rPr>
              <a:t>QNAP </a:t>
            </a:r>
            <a:r>
              <a:rPr lang="en" sz="3200" b="1" i="0" u="none" strike="noStrike" cap="none" dirty="0">
                <a:solidFill>
                  <a:schemeClr val="lt1"/>
                </a:solidFill>
                <a:latin typeface="微軟正黑體" panose="020B0604030504040204" pitchFamily="34" charset="-120"/>
                <a:ea typeface="微軟正黑體" panose="020B0604030504040204" pitchFamily="34" charset="-120"/>
                <a:sym typeface="Arial"/>
              </a:rPr>
              <a:t>最新監控系統</a:t>
            </a:r>
            <a:r>
              <a:rPr lang="en" sz="3200" b="1" i="0" u="none" strike="noStrike" cap="none" dirty="0">
                <a:solidFill>
                  <a:schemeClr val="lt1"/>
                </a:solidFill>
                <a:latin typeface="Arial"/>
                <a:ea typeface="Arial"/>
                <a:cs typeface="Arial"/>
                <a:sym typeface="Arial"/>
              </a:rPr>
              <a:t> - QVR Pro</a:t>
            </a:r>
            <a:endParaRPr sz="3200" b="1" i="0" u="none" strike="noStrike" cap="none" dirty="0">
              <a:solidFill>
                <a:schemeClr val="lt1"/>
              </a:solidFill>
              <a:latin typeface="Arial"/>
              <a:ea typeface="Arial"/>
              <a:cs typeface="Arial"/>
              <a:sym typeface="Arial"/>
            </a:endParaRPr>
          </a:p>
        </p:txBody>
      </p:sp>
      <p:cxnSp>
        <p:nvCxnSpPr>
          <p:cNvPr id="112" name="Google Shape;112;p28"/>
          <p:cNvCxnSpPr/>
          <p:nvPr/>
        </p:nvCxnSpPr>
        <p:spPr>
          <a:xfrm rot="10800000">
            <a:off x="1293008" y="1881825"/>
            <a:ext cx="0" cy="900600"/>
          </a:xfrm>
          <a:prstGeom prst="straightConnector1">
            <a:avLst/>
          </a:prstGeom>
          <a:noFill/>
          <a:ln w="38100" cap="flat" cmpd="sng">
            <a:solidFill>
              <a:srgbClr val="B6DDE7"/>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113" name="Google Shape;113;p28"/>
          <p:cNvCxnSpPr/>
          <p:nvPr/>
        </p:nvCxnSpPr>
        <p:spPr>
          <a:xfrm>
            <a:off x="1469559" y="1890074"/>
            <a:ext cx="0" cy="930600"/>
          </a:xfrm>
          <a:prstGeom prst="straightConnector1">
            <a:avLst/>
          </a:prstGeom>
          <a:noFill/>
          <a:ln w="38100" cap="flat" cmpd="sng">
            <a:solidFill>
              <a:srgbClr val="F79646"/>
            </a:solidFill>
            <a:prstDash val="solid"/>
            <a:round/>
            <a:headEnd type="none" w="sm" len="sm"/>
            <a:tailEnd type="triangle" w="med" len="med"/>
          </a:ln>
        </p:spPr>
      </p:cxnSp>
      <p:pic>
        <p:nvPicPr>
          <p:cNvPr id="114" name="Google Shape;114;p28"/>
          <p:cNvPicPr preferRelativeResize="0"/>
          <p:nvPr/>
        </p:nvPicPr>
        <p:blipFill rotWithShape="1">
          <a:blip r:embed="rId4">
            <a:alphaModFix/>
          </a:blip>
          <a:srcRect/>
          <a:stretch/>
        </p:blipFill>
        <p:spPr>
          <a:xfrm>
            <a:off x="754369" y="1552841"/>
            <a:ext cx="1585206" cy="279286"/>
          </a:xfrm>
          <a:prstGeom prst="rect">
            <a:avLst/>
          </a:prstGeom>
          <a:noFill/>
          <a:ln>
            <a:noFill/>
          </a:ln>
        </p:spPr>
      </p:pic>
      <p:cxnSp>
        <p:nvCxnSpPr>
          <p:cNvPr id="115" name="Google Shape;115;p28"/>
          <p:cNvCxnSpPr/>
          <p:nvPr/>
        </p:nvCxnSpPr>
        <p:spPr>
          <a:xfrm rot="10800000" flipH="1">
            <a:off x="309439" y="1291148"/>
            <a:ext cx="3530100" cy="1673700"/>
          </a:xfrm>
          <a:prstGeom prst="bentConnector3">
            <a:avLst>
              <a:gd name="adj1" fmla="val -102"/>
            </a:avLst>
          </a:prstGeom>
          <a:noFill/>
          <a:ln w="28575" cap="flat" cmpd="sng">
            <a:solidFill>
              <a:schemeClr val="lt1"/>
            </a:solidFill>
            <a:prstDash val="solid"/>
            <a:round/>
            <a:headEnd type="none" w="sm" len="sm"/>
            <a:tailEnd type="none" w="sm" len="sm"/>
          </a:ln>
        </p:spPr>
      </p:cxnSp>
      <p:cxnSp>
        <p:nvCxnSpPr>
          <p:cNvPr id="116" name="Google Shape;116;p28"/>
          <p:cNvCxnSpPr>
            <a:cxnSpLocks/>
          </p:cNvCxnSpPr>
          <p:nvPr/>
        </p:nvCxnSpPr>
        <p:spPr>
          <a:xfrm rot="16200000" flipH="1">
            <a:off x="7873460" y="2948733"/>
            <a:ext cx="766269" cy="670155"/>
          </a:xfrm>
          <a:prstGeom prst="bentConnector3">
            <a:avLst>
              <a:gd name="adj1" fmla="val 9713"/>
            </a:avLst>
          </a:prstGeom>
          <a:noFill/>
          <a:ln w="28575" cap="flat" cmpd="sng">
            <a:solidFill>
              <a:schemeClr val="lt1"/>
            </a:solidFill>
            <a:prstDash val="solid"/>
            <a:round/>
            <a:headEnd type="none" w="sm" len="sm"/>
            <a:tailEnd type="none" w="sm" len="sm"/>
          </a:ln>
        </p:spPr>
      </p:cxnSp>
      <p:cxnSp>
        <p:nvCxnSpPr>
          <p:cNvPr id="117" name="Google Shape;117;p28"/>
          <p:cNvCxnSpPr>
            <a:cxnSpLocks/>
          </p:cNvCxnSpPr>
          <p:nvPr/>
        </p:nvCxnSpPr>
        <p:spPr>
          <a:xfrm rot="10800000" flipV="1">
            <a:off x="6077926" y="2987590"/>
            <a:ext cx="971799" cy="648822"/>
          </a:xfrm>
          <a:prstGeom prst="bentConnector3">
            <a:avLst>
              <a:gd name="adj1" fmla="val 99459"/>
            </a:avLst>
          </a:prstGeom>
          <a:noFill/>
          <a:ln w="28575" cap="flat" cmpd="sng">
            <a:solidFill>
              <a:schemeClr val="lt1"/>
            </a:solidFill>
            <a:prstDash val="solid"/>
            <a:round/>
            <a:headEnd type="none" w="sm" len="sm"/>
            <a:tailEnd type="none" w="sm" len="sm"/>
          </a:ln>
        </p:spPr>
      </p:cxnSp>
      <p:cxnSp>
        <p:nvCxnSpPr>
          <p:cNvPr id="118" name="Google Shape;118;p28"/>
          <p:cNvCxnSpPr/>
          <p:nvPr/>
        </p:nvCxnSpPr>
        <p:spPr>
          <a:xfrm rot="-5400000" flipH="1">
            <a:off x="7018529" y="3414838"/>
            <a:ext cx="576300" cy="600"/>
          </a:xfrm>
          <a:prstGeom prst="bentConnector3">
            <a:avLst>
              <a:gd name="adj1" fmla="val 50001"/>
            </a:avLst>
          </a:prstGeom>
          <a:noFill/>
          <a:ln w="28575" cap="flat" cmpd="sng">
            <a:solidFill>
              <a:schemeClr val="lt1"/>
            </a:solidFill>
            <a:prstDash val="solid"/>
            <a:round/>
            <a:headEnd type="none" w="sm" len="sm"/>
            <a:tailEnd type="none" w="sm" len="sm"/>
          </a:ln>
        </p:spPr>
      </p:cxnSp>
      <p:cxnSp>
        <p:nvCxnSpPr>
          <p:cNvPr id="119" name="Google Shape;119;p28"/>
          <p:cNvCxnSpPr/>
          <p:nvPr/>
        </p:nvCxnSpPr>
        <p:spPr>
          <a:xfrm>
            <a:off x="5134877" y="1330633"/>
            <a:ext cx="2447400" cy="1477500"/>
          </a:xfrm>
          <a:prstGeom prst="bentConnector3">
            <a:avLst>
              <a:gd name="adj1" fmla="val 100561"/>
            </a:avLst>
          </a:prstGeom>
          <a:noFill/>
          <a:ln w="28575" cap="flat" cmpd="sng">
            <a:solidFill>
              <a:schemeClr val="lt1"/>
            </a:solidFill>
            <a:prstDash val="solid"/>
            <a:round/>
            <a:headEnd type="none" w="sm" len="sm"/>
            <a:tailEnd type="none" w="sm" len="sm"/>
          </a:ln>
        </p:spPr>
      </p:cxnSp>
      <p:cxnSp>
        <p:nvCxnSpPr>
          <p:cNvPr id="120" name="Google Shape;120;p28"/>
          <p:cNvCxnSpPr>
            <a:cxnSpLocks/>
            <a:endCxn id="164" idx="3"/>
          </p:cNvCxnSpPr>
          <p:nvPr/>
        </p:nvCxnSpPr>
        <p:spPr>
          <a:xfrm flipV="1">
            <a:off x="5714229" y="1952495"/>
            <a:ext cx="2376936" cy="2182656"/>
          </a:xfrm>
          <a:prstGeom prst="bentConnector3">
            <a:avLst>
              <a:gd name="adj1" fmla="val -12204"/>
            </a:avLst>
          </a:prstGeom>
          <a:noFill/>
          <a:ln w="28575" cap="flat" cmpd="sng">
            <a:solidFill>
              <a:schemeClr val="lt1"/>
            </a:solidFill>
            <a:prstDash val="solid"/>
            <a:round/>
            <a:headEnd type="none" w="sm" len="sm"/>
            <a:tailEnd type="none" w="sm" len="sm"/>
          </a:ln>
        </p:spPr>
      </p:cxnSp>
      <p:grpSp>
        <p:nvGrpSpPr>
          <p:cNvPr id="121" name="Google Shape;121;p28"/>
          <p:cNvGrpSpPr/>
          <p:nvPr/>
        </p:nvGrpSpPr>
        <p:grpSpPr>
          <a:xfrm>
            <a:off x="5578511" y="3391309"/>
            <a:ext cx="1097100" cy="1069800"/>
            <a:chOff x="3758675" y="3299600"/>
            <a:chExt cx="1097100" cy="1069800"/>
          </a:xfrm>
        </p:grpSpPr>
        <p:sp>
          <p:nvSpPr>
            <p:cNvPr id="122" name="Google Shape;122;p28"/>
            <p:cNvSpPr txBox="1"/>
            <p:nvPr/>
          </p:nvSpPr>
          <p:spPr>
            <a:xfrm>
              <a:off x="3758675" y="3299600"/>
              <a:ext cx="1097100" cy="1069800"/>
            </a:xfrm>
            <a:prstGeom prst="rect">
              <a:avLst/>
            </a:prstGeom>
            <a:solidFill>
              <a:srgbClr val="9FC5E8"/>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3F3F3"/>
                </a:solidFill>
                <a:latin typeface="Arial"/>
                <a:ea typeface="Arial"/>
                <a:cs typeface="Arial"/>
                <a:sym typeface="Arial"/>
              </a:endParaRPr>
            </a:p>
          </p:txBody>
        </p:sp>
        <p:sp>
          <p:nvSpPr>
            <p:cNvPr id="123" name="Google Shape;123;p28"/>
            <p:cNvSpPr txBox="1"/>
            <p:nvPr/>
          </p:nvSpPr>
          <p:spPr>
            <a:xfrm>
              <a:off x="3799472" y="3982475"/>
              <a:ext cx="997200" cy="3291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QVR Pro</a:t>
              </a:r>
              <a:endParaRPr sz="1000" b="1" i="0" u="none" strike="noStrike" cap="none">
                <a:solidFill>
                  <a:srgbClr val="000000"/>
                </a:solidFill>
                <a:latin typeface="Arial"/>
                <a:ea typeface="Arial"/>
                <a:cs typeface="Arial"/>
                <a:sym typeface="Arial"/>
              </a:endParaRPr>
            </a:p>
          </p:txBody>
        </p:sp>
        <p:pic>
          <p:nvPicPr>
            <p:cNvPr id="124" name="Google Shape;124;p28"/>
            <p:cNvPicPr preferRelativeResize="0"/>
            <p:nvPr/>
          </p:nvPicPr>
          <p:blipFill rotWithShape="1">
            <a:blip r:embed="rId5">
              <a:alphaModFix/>
            </a:blip>
            <a:srcRect/>
            <a:stretch/>
          </p:blipFill>
          <p:spPr>
            <a:xfrm>
              <a:off x="3840440" y="4017586"/>
              <a:ext cx="258900" cy="258882"/>
            </a:xfrm>
            <a:prstGeom prst="rect">
              <a:avLst/>
            </a:prstGeom>
            <a:noFill/>
            <a:ln>
              <a:noFill/>
            </a:ln>
          </p:spPr>
        </p:pic>
        <p:grpSp>
          <p:nvGrpSpPr>
            <p:cNvPr id="125" name="Google Shape;125;p28"/>
            <p:cNvGrpSpPr/>
            <p:nvPr/>
          </p:nvGrpSpPr>
          <p:grpSpPr>
            <a:xfrm>
              <a:off x="3782968" y="3334426"/>
              <a:ext cx="1003280" cy="372147"/>
              <a:chOff x="1565012" y="2875152"/>
              <a:chExt cx="1139832" cy="422798"/>
            </a:xfrm>
          </p:grpSpPr>
          <p:pic>
            <p:nvPicPr>
              <p:cNvPr id="126" name="Google Shape;126;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565012" y="2875152"/>
                <a:ext cx="561736" cy="422798"/>
              </a:xfrm>
              <a:prstGeom prst="rect">
                <a:avLst/>
              </a:prstGeom>
              <a:noFill/>
              <a:ln>
                <a:noFill/>
              </a:ln>
            </p:spPr>
          </p:pic>
          <p:pic>
            <p:nvPicPr>
              <p:cNvPr id="127" name="Google Shape;127;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857356" y="2875152"/>
                <a:ext cx="561736" cy="422798"/>
              </a:xfrm>
              <a:prstGeom prst="rect">
                <a:avLst/>
              </a:prstGeom>
              <a:noFill/>
              <a:ln>
                <a:noFill/>
              </a:ln>
            </p:spPr>
          </p:pic>
          <p:pic>
            <p:nvPicPr>
              <p:cNvPr id="128" name="Google Shape;128;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143108" y="2875152"/>
                <a:ext cx="561736" cy="422798"/>
              </a:xfrm>
              <a:prstGeom prst="rect">
                <a:avLst/>
              </a:prstGeom>
              <a:noFill/>
              <a:ln>
                <a:noFill/>
              </a:ln>
            </p:spPr>
          </p:pic>
        </p:grpSp>
        <p:grpSp>
          <p:nvGrpSpPr>
            <p:cNvPr id="129" name="Google Shape;129;p28"/>
            <p:cNvGrpSpPr/>
            <p:nvPr/>
          </p:nvGrpSpPr>
          <p:grpSpPr>
            <a:xfrm>
              <a:off x="3782968" y="3602528"/>
              <a:ext cx="1003280" cy="372147"/>
              <a:chOff x="1565012" y="2875152"/>
              <a:chExt cx="1139832" cy="422798"/>
            </a:xfrm>
          </p:grpSpPr>
          <p:pic>
            <p:nvPicPr>
              <p:cNvPr id="130" name="Google Shape;130;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565012" y="2875152"/>
                <a:ext cx="561736" cy="422798"/>
              </a:xfrm>
              <a:prstGeom prst="rect">
                <a:avLst/>
              </a:prstGeom>
              <a:noFill/>
              <a:ln>
                <a:noFill/>
              </a:ln>
            </p:spPr>
          </p:pic>
          <p:pic>
            <p:nvPicPr>
              <p:cNvPr id="131" name="Google Shape;131;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857356" y="2875152"/>
                <a:ext cx="561736" cy="422798"/>
              </a:xfrm>
              <a:prstGeom prst="rect">
                <a:avLst/>
              </a:prstGeom>
              <a:noFill/>
              <a:ln>
                <a:noFill/>
              </a:ln>
            </p:spPr>
          </p:pic>
          <p:pic>
            <p:nvPicPr>
              <p:cNvPr id="132" name="Google Shape;132;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143108" y="2875152"/>
                <a:ext cx="561736" cy="422798"/>
              </a:xfrm>
              <a:prstGeom prst="rect">
                <a:avLst/>
              </a:prstGeom>
              <a:noFill/>
              <a:ln>
                <a:noFill/>
              </a:ln>
            </p:spPr>
          </p:pic>
        </p:grpSp>
      </p:grpSp>
      <p:grpSp>
        <p:nvGrpSpPr>
          <p:cNvPr id="133" name="Google Shape;133;p28"/>
          <p:cNvGrpSpPr/>
          <p:nvPr/>
        </p:nvGrpSpPr>
        <p:grpSpPr>
          <a:xfrm>
            <a:off x="6742756" y="3391309"/>
            <a:ext cx="1097100" cy="1069800"/>
            <a:chOff x="3758675" y="3299600"/>
            <a:chExt cx="1097100" cy="1069800"/>
          </a:xfrm>
        </p:grpSpPr>
        <p:sp>
          <p:nvSpPr>
            <p:cNvPr id="134" name="Google Shape;134;p28"/>
            <p:cNvSpPr txBox="1"/>
            <p:nvPr/>
          </p:nvSpPr>
          <p:spPr>
            <a:xfrm>
              <a:off x="3758675" y="3299600"/>
              <a:ext cx="1097100" cy="1069800"/>
            </a:xfrm>
            <a:prstGeom prst="rect">
              <a:avLst/>
            </a:prstGeom>
            <a:solidFill>
              <a:srgbClr val="9FC5E8"/>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3F3F3"/>
                </a:solidFill>
                <a:latin typeface="Arial"/>
                <a:ea typeface="Arial"/>
                <a:cs typeface="Arial"/>
                <a:sym typeface="Arial"/>
              </a:endParaRPr>
            </a:p>
          </p:txBody>
        </p:sp>
        <p:sp>
          <p:nvSpPr>
            <p:cNvPr id="135" name="Google Shape;135;p28"/>
            <p:cNvSpPr txBox="1"/>
            <p:nvPr/>
          </p:nvSpPr>
          <p:spPr>
            <a:xfrm>
              <a:off x="3799472" y="3982475"/>
              <a:ext cx="997200" cy="3291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QVR Pro</a:t>
              </a:r>
              <a:endParaRPr sz="1000" b="1" i="0" u="none" strike="noStrike" cap="none">
                <a:solidFill>
                  <a:srgbClr val="000000"/>
                </a:solidFill>
                <a:latin typeface="Arial"/>
                <a:ea typeface="Arial"/>
                <a:cs typeface="Arial"/>
                <a:sym typeface="Arial"/>
              </a:endParaRPr>
            </a:p>
          </p:txBody>
        </p:sp>
        <p:pic>
          <p:nvPicPr>
            <p:cNvPr id="136" name="Google Shape;136;p28"/>
            <p:cNvPicPr preferRelativeResize="0"/>
            <p:nvPr/>
          </p:nvPicPr>
          <p:blipFill rotWithShape="1">
            <a:blip r:embed="rId5">
              <a:alphaModFix/>
            </a:blip>
            <a:srcRect/>
            <a:stretch/>
          </p:blipFill>
          <p:spPr>
            <a:xfrm>
              <a:off x="3840440" y="4017586"/>
              <a:ext cx="258900" cy="258882"/>
            </a:xfrm>
            <a:prstGeom prst="rect">
              <a:avLst/>
            </a:prstGeom>
            <a:noFill/>
            <a:ln>
              <a:noFill/>
            </a:ln>
          </p:spPr>
        </p:pic>
        <p:grpSp>
          <p:nvGrpSpPr>
            <p:cNvPr id="137" name="Google Shape;137;p28"/>
            <p:cNvGrpSpPr/>
            <p:nvPr/>
          </p:nvGrpSpPr>
          <p:grpSpPr>
            <a:xfrm>
              <a:off x="3782968" y="3334426"/>
              <a:ext cx="1003280" cy="372147"/>
              <a:chOff x="1565012" y="2875152"/>
              <a:chExt cx="1139832" cy="422798"/>
            </a:xfrm>
          </p:grpSpPr>
          <p:pic>
            <p:nvPicPr>
              <p:cNvPr id="138" name="Google Shape;138;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565012" y="2875152"/>
                <a:ext cx="561736" cy="422798"/>
              </a:xfrm>
              <a:prstGeom prst="rect">
                <a:avLst/>
              </a:prstGeom>
              <a:noFill/>
              <a:ln>
                <a:noFill/>
              </a:ln>
            </p:spPr>
          </p:pic>
          <p:pic>
            <p:nvPicPr>
              <p:cNvPr id="139" name="Google Shape;139;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857356" y="2875152"/>
                <a:ext cx="561736" cy="422798"/>
              </a:xfrm>
              <a:prstGeom prst="rect">
                <a:avLst/>
              </a:prstGeom>
              <a:noFill/>
              <a:ln>
                <a:noFill/>
              </a:ln>
            </p:spPr>
          </p:pic>
          <p:pic>
            <p:nvPicPr>
              <p:cNvPr id="140" name="Google Shape;140;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143108" y="2875152"/>
                <a:ext cx="561736" cy="422798"/>
              </a:xfrm>
              <a:prstGeom prst="rect">
                <a:avLst/>
              </a:prstGeom>
              <a:noFill/>
              <a:ln>
                <a:noFill/>
              </a:ln>
            </p:spPr>
          </p:pic>
        </p:grpSp>
        <p:grpSp>
          <p:nvGrpSpPr>
            <p:cNvPr id="141" name="Google Shape;141;p28"/>
            <p:cNvGrpSpPr/>
            <p:nvPr/>
          </p:nvGrpSpPr>
          <p:grpSpPr>
            <a:xfrm>
              <a:off x="3782968" y="3602528"/>
              <a:ext cx="1003280" cy="372147"/>
              <a:chOff x="1565012" y="2875152"/>
              <a:chExt cx="1139832" cy="422798"/>
            </a:xfrm>
          </p:grpSpPr>
          <p:pic>
            <p:nvPicPr>
              <p:cNvPr id="142" name="Google Shape;142;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565012" y="2875152"/>
                <a:ext cx="561736" cy="422798"/>
              </a:xfrm>
              <a:prstGeom prst="rect">
                <a:avLst/>
              </a:prstGeom>
              <a:noFill/>
              <a:ln>
                <a:noFill/>
              </a:ln>
            </p:spPr>
          </p:pic>
          <p:pic>
            <p:nvPicPr>
              <p:cNvPr id="143" name="Google Shape;143;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857356" y="2875152"/>
                <a:ext cx="561736" cy="422798"/>
              </a:xfrm>
              <a:prstGeom prst="rect">
                <a:avLst/>
              </a:prstGeom>
              <a:noFill/>
              <a:ln>
                <a:noFill/>
              </a:ln>
            </p:spPr>
          </p:pic>
          <p:pic>
            <p:nvPicPr>
              <p:cNvPr id="144" name="Google Shape;144;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143108" y="2875152"/>
                <a:ext cx="561736" cy="422798"/>
              </a:xfrm>
              <a:prstGeom prst="rect">
                <a:avLst/>
              </a:prstGeom>
              <a:noFill/>
              <a:ln>
                <a:noFill/>
              </a:ln>
            </p:spPr>
          </p:pic>
        </p:grpSp>
      </p:grpSp>
      <p:grpSp>
        <p:nvGrpSpPr>
          <p:cNvPr id="145" name="Google Shape;145;p28"/>
          <p:cNvGrpSpPr/>
          <p:nvPr/>
        </p:nvGrpSpPr>
        <p:grpSpPr>
          <a:xfrm>
            <a:off x="7901132" y="3391309"/>
            <a:ext cx="1097100" cy="1069800"/>
            <a:chOff x="3758675" y="3299600"/>
            <a:chExt cx="1097100" cy="1069800"/>
          </a:xfrm>
        </p:grpSpPr>
        <p:sp>
          <p:nvSpPr>
            <p:cNvPr id="146" name="Google Shape;146;p28"/>
            <p:cNvSpPr txBox="1"/>
            <p:nvPr/>
          </p:nvSpPr>
          <p:spPr>
            <a:xfrm>
              <a:off x="3758675" y="3299600"/>
              <a:ext cx="1097100" cy="1069800"/>
            </a:xfrm>
            <a:prstGeom prst="rect">
              <a:avLst/>
            </a:prstGeom>
            <a:solidFill>
              <a:srgbClr val="9FC5E8"/>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3F3F3"/>
                </a:solidFill>
                <a:latin typeface="Arial"/>
                <a:ea typeface="Arial"/>
                <a:cs typeface="Arial"/>
                <a:sym typeface="Arial"/>
              </a:endParaRPr>
            </a:p>
          </p:txBody>
        </p:sp>
        <p:sp>
          <p:nvSpPr>
            <p:cNvPr id="147" name="Google Shape;147;p28"/>
            <p:cNvSpPr txBox="1"/>
            <p:nvPr/>
          </p:nvSpPr>
          <p:spPr>
            <a:xfrm>
              <a:off x="3799472" y="3982475"/>
              <a:ext cx="997200" cy="3291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QVR Pro</a:t>
              </a:r>
              <a:endParaRPr sz="1000" b="1" i="0" u="none" strike="noStrike" cap="none">
                <a:solidFill>
                  <a:srgbClr val="000000"/>
                </a:solidFill>
                <a:latin typeface="Arial"/>
                <a:ea typeface="Arial"/>
                <a:cs typeface="Arial"/>
                <a:sym typeface="Arial"/>
              </a:endParaRPr>
            </a:p>
          </p:txBody>
        </p:sp>
        <p:pic>
          <p:nvPicPr>
            <p:cNvPr id="148" name="Google Shape;148;p28"/>
            <p:cNvPicPr preferRelativeResize="0"/>
            <p:nvPr/>
          </p:nvPicPr>
          <p:blipFill rotWithShape="1">
            <a:blip r:embed="rId5">
              <a:alphaModFix/>
            </a:blip>
            <a:srcRect/>
            <a:stretch/>
          </p:blipFill>
          <p:spPr>
            <a:xfrm>
              <a:off x="3840440" y="4017586"/>
              <a:ext cx="258900" cy="258882"/>
            </a:xfrm>
            <a:prstGeom prst="rect">
              <a:avLst/>
            </a:prstGeom>
            <a:noFill/>
            <a:ln>
              <a:noFill/>
            </a:ln>
          </p:spPr>
        </p:pic>
        <p:grpSp>
          <p:nvGrpSpPr>
            <p:cNvPr id="149" name="Google Shape;149;p28"/>
            <p:cNvGrpSpPr/>
            <p:nvPr/>
          </p:nvGrpSpPr>
          <p:grpSpPr>
            <a:xfrm>
              <a:off x="3782968" y="3334426"/>
              <a:ext cx="1003280" cy="372147"/>
              <a:chOff x="1565012" y="2875152"/>
              <a:chExt cx="1139832" cy="422798"/>
            </a:xfrm>
          </p:grpSpPr>
          <p:pic>
            <p:nvPicPr>
              <p:cNvPr id="150" name="Google Shape;150;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565012" y="2875152"/>
                <a:ext cx="561736" cy="422798"/>
              </a:xfrm>
              <a:prstGeom prst="rect">
                <a:avLst/>
              </a:prstGeom>
              <a:noFill/>
              <a:ln>
                <a:noFill/>
              </a:ln>
            </p:spPr>
          </p:pic>
          <p:pic>
            <p:nvPicPr>
              <p:cNvPr id="151" name="Google Shape;151;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857356" y="2875152"/>
                <a:ext cx="561736" cy="422798"/>
              </a:xfrm>
              <a:prstGeom prst="rect">
                <a:avLst/>
              </a:prstGeom>
              <a:noFill/>
              <a:ln>
                <a:noFill/>
              </a:ln>
            </p:spPr>
          </p:pic>
          <p:pic>
            <p:nvPicPr>
              <p:cNvPr id="152" name="Google Shape;152;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143108" y="2875152"/>
                <a:ext cx="561736" cy="422798"/>
              </a:xfrm>
              <a:prstGeom prst="rect">
                <a:avLst/>
              </a:prstGeom>
              <a:noFill/>
              <a:ln>
                <a:noFill/>
              </a:ln>
            </p:spPr>
          </p:pic>
        </p:grpSp>
        <p:grpSp>
          <p:nvGrpSpPr>
            <p:cNvPr id="153" name="Google Shape;153;p28"/>
            <p:cNvGrpSpPr/>
            <p:nvPr/>
          </p:nvGrpSpPr>
          <p:grpSpPr>
            <a:xfrm>
              <a:off x="3782968" y="3602528"/>
              <a:ext cx="1003280" cy="372147"/>
              <a:chOff x="1565012" y="2875152"/>
              <a:chExt cx="1139832" cy="422798"/>
            </a:xfrm>
          </p:grpSpPr>
          <p:pic>
            <p:nvPicPr>
              <p:cNvPr id="154" name="Google Shape;154;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565012" y="2875152"/>
                <a:ext cx="561736" cy="422798"/>
              </a:xfrm>
              <a:prstGeom prst="rect">
                <a:avLst/>
              </a:prstGeom>
              <a:noFill/>
              <a:ln>
                <a:noFill/>
              </a:ln>
            </p:spPr>
          </p:pic>
          <p:pic>
            <p:nvPicPr>
              <p:cNvPr id="155" name="Google Shape;155;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857356" y="2875152"/>
                <a:ext cx="561736" cy="422798"/>
              </a:xfrm>
              <a:prstGeom prst="rect">
                <a:avLst/>
              </a:prstGeom>
              <a:noFill/>
              <a:ln>
                <a:noFill/>
              </a:ln>
            </p:spPr>
          </p:pic>
          <p:pic>
            <p:nvPicPr>
              <p:cNvPr id="156" name="Google Shape;156;p2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143108" y="2875152"/>
                <a:ext cx="561736" cy="422798"/>
              </a:xfrm>
              <a:prstGeom prst="rect">
                <a:avLst/>
              </a:prstGeom>
              <a:noFill/>
              <a:ln>
                <a:noFill/>
              </a:ln>
            </p:spPr>
          </p:pic>
        </p:grpSp>
      </p:grpSp>
      <p:pic>
        <p:nvPicPr>
          <p:cNvPr id="157" name="Google Shape;157;p28"/>
          <p:cNvPicPr preferRelativeResize="0"/>
          <p:nvPr/>
        </p:nvPicPr>
        <p:blipFill rotWithShape="1">
          <a:blip r:embed="rId7">
            <a:alphaModFix/>
          </a:blip>
          <a:srcRect/>
          <a:stretch/>
        </p:blipFill>
        <p:spPr>
          <a:xfrm>
            <a:off x="6616508" y="2700549"/>
            <a:ext cx="1726064" cy="505629"/>
          </a:xfrm>
          <a:prstGeom prst="rect">
            <a:avLst/>
          </a:prstGeom>
          <a:noFill/>
          <a:ln>
            <a:noFill/>
          </a:ln>
        </p:spPr>
      </p:pic>
      <p:sp>
        <p:nvSpPr>
          <p:cNvPr id="158" name="Google Shape;158;p28"/>
          <p:cNvSpPr/>
          <p:nvPr/>
        </p:nvSpPr>
        <p:spPr>
          <a:xfrm>
            <a:off x="7017030" y="2713723"/>
            <a:ext cx="1434900" cy="49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250" b="1" i="0" u="none" strike="noStrike" cap="none" dirty="0">
                <a:solidFill>
                  <a:schemeClr val="lt1"/>
                </a:solidFill>
                <a:latin typeface="微軟正黑體" panose="020B0604030504040204" pitchFamily="34" charset="-120"/>
                <a:ea typeface="微軟正黑體" panose="020B0604030504040204" pitchFamily="34" charset="-120"/>
                <a:sym typeface="Arial"/>
              </a:rPr>
              <a:t>中央管理     </a:t>
            </a:r>
            <a:r>
              <a:rPr lang="en" sz="1250" b="1" i="0" u="none" strike="noStrike" cap="none" dirty="0">
                <a:solidFill>
                  <a:schemeClr val="lt1"/>
                </a:solidFill>
                <a:latin typeface="Arial"/>
                <a:ea typeface="Arial"/>
                <a:cs typeface="Arial"/>
                <a:sym typeface="Arial"/>
              </a:rPr>
              <a:t> </a:t>
            </a:r>
            <a:endParaRPr dirty="0"/>
          </a:p>
          <a:p>
            <a:pPr marL="0" marR="0" lvl="0" indent="0" algn="ctr" rtl="0">
              <a:lnSpc>
                <a:spcPct val="100000"/>
              </a:lnSpc>
              <a:spcBef>
                <a:spcPts val="0"/>
              </a:spcBef>
              <a:spcAft>
                <a:spcPts val="0"/>
              </a:spcAft>
              <a:buNone/>
            </a:pPr>
            <a:r>
              <a:rPr lang="en" sz="1250" b="1" i="0" u="none" strike="noStrike" cap="none" dirty="0">
                <a:solidFill>
                  <a:schemeClr val="lt1"/>
                </a:solidFill>
                <a:latin typeface="Arial"/>
                <a:ea typeface="Arial"/>
                <a:cs typeface="Arial"/>
                <a:sym typeface="Arial"/>
              </a:rPr>
              <a:t>QVR Center</a:t>
            </a:r>
            <a:endParaRPr dirty="0"/>
          </a:p>
        </p:txBody>
      </p:sp>
      <p:grpSp>
        <p:nvGrpSpPr>
          <p:cNvPr id="159" name="Google Shape;159;p28"/>
          <p:cNvGrpSpPr/>
          <p:nvPr/>
        </p:nvGrpSpPr>
        <p:grpSpPr>
          <a:xfrm>
            <a:off x="6792350" y="2678547"/>
            <a:ext cx="428628" cy="428628"/>
            <a:chOff x="2936223" y="1228169"/>
            <a:chExt cx="669000" cy="669000"/>
          </a:xfrm>
        </p:grpSpPr>
        <p:sp>
          <p:nvSpPr>
            <p:cNvPr id="160" name="Google Shape;160;p28"/>
            <p:cNvSpPr/>
            <p:nvPr/>
          </p:nvSpPr>
          <p:spPr>
            <a:xfrm>
              <a:off x="2936223" y="1228169"/>
              <a:ext cx="669000" cy="669000"/>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1" name="Google Shape;161;p28"/>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949013" y="1234520"/>
              <a:ext cx="653152" cy="653152"/>
            </a:xfrm>
            <a:prstGeom prst="rect">
              <a:avLst/>
            </a:prstGeom>
            <a:noFill/>
            <a:ln>
              <a:noFill/>
            </a:ln>
          </p:spPr>
        </p:pic>
      </p:grpSp>
      <p:pic>
        <p:nvPicPr>
          <p:cNvPr id="162" name="Google Shape;162;p28"/>
          <p:cNvPicPr preferRelativeResize="0"/>
          <p:nvPr/>
        </p:nvPicPr>
        <p:blipFill rotWithShape="1">
          <a:blip r:embed="rId9">
            <a:alphaModFix/>
          </a:blip>
          <a:srcRect/>
          <a:stretch/>
        </p:blipFill>
        <p:spPr>
          <a:xfrm>
            <a:off x="7817578" y="1618182"/>
            <a:ext cx="1224122" cy="661218"/>
          </a:xfrm>
          <a:prstGeom prst="rect">
            <a:avLst/>
          </a:prstGeom>
          <a:noFill/>
          <a:ln>
            <a:noFill/>
          </a:ln>
        </p:spPr>
      </p:pic>
      <p:sp>
        <p:nvSpPr>
          <p:cNvPr id="163" name="Google Shape;163;p28"/>
          <p:cNvSpPr/>
          <p:nvPr/>
        </p:nvSpPr>
        <p:spPr>
          <a:xfrm>
            <a:off x="8037586" y="1655017"/>
            <a:ext cx="1039800" cy="5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50" b="1" i="0" u="none" strike="noStrike" cap="none" dirty="0">
                <a:solidFill>
                  <a:schemeClr val="lt1"/>
                </a:solidFill>
                <a:latin typeface="微軟正黑體" panose="020B0604030504040204" pitchFamily="34" charset="-120"/>
                <a:ea typeface="微軟正黑體" panose="020B0604030504040204" pitchFamily="34" charset="-120"/>
                <a:sym typeface="Arial"/>
              </a:rPr>
              <a:t>遠端備份</a:t>
            </a:r>
            <a:endParaRPr dirty="0">
              <a:latin typeface="微軟正黑體" panose="020B0604030504040204" pitchFamily="34" charset="-120"/>
              <a:ea typeface="微軟正黑體" panose="020B0604030504040204" pitchFamily="34" charset="-120"/>
            </a:endParaRPr>
          </a:p>
          <a:p>
            <a:pPr marL="0" marR="0" lvl="0" indent="0" algn="l" rtl="0">
              <a:lnSpc>
                <a:spcPct val="100000"/>
              </a:lnSpc>
              <a:spcBef>
                <a:spcPts val="0"/>
              </a:spcBef>
              <a:spcAft>
                <a:spcPts val="0"/>
              </a:spcAft>
              <a:buNone/>
            </a:pPr>
            <a:r>
              <a:rPr lang="en" sz="900" b="1" i="0" u="none" strike="noStrike" cap="none" dirty="0">
                <a:solidFill>
                  <a:schemeClr val="lt1"/>
                </a:solidFill>
                <a:latin typeface="Arial"/>
                <a:ea typeface="Arial"/>
                <a:cs typeface="Arial"/>
                <a:sym typeface="Arial"/>
              </a:rPr>
              <a:t>Hybrid Backup Sync - RTRR</a:t>
            </a:r>
            <a:endParaRPr dirty="0"/>
          </a:p>
        </p:txBody>
      </p:sp>
      <p:pic>
        <p:nvPicPr>
          <p:cNvPr id="164" name="Google Shape;164;p28"/>
          <p:cNvPicPr preferRelativeResize="0"/>
          <p:nvPr/>
        </p:nvPicPr>
        <p:blipFill rotWithShape="1">
          <a:blip r:embed="rId10">
            <a:alphaModFix/>
          </a:blip>
          <a:srcRect/>
          <a:stretch/>
        </p:blipFill>
        <p:spPr>
          <a:xfrm>
            <a:off x="7711098" y="1762461"/>
            <a:ext cx="380067" cy="380067"/>
          </a:xfrm>
          <a:prstGeom prst="rect">
            <a:avLst/>
          </a:prstGeom>
          <a:noFill/>
          <a:ln>
            <a:noFill/>
          </a:ln>
        </p:spPr>
      </p:pic>
      <p:grpSp>
        <p:nvGrpSpPr>
          <p:cNvPr id="165" name="Google Shape;165;p28"/>
          <p:cNvGrpSpPr/>
          <p:nvPr/>
        </p:nvGrpSpPr>
        <p:grpSpPr>
          <a:xfrm>
            <a:off x="228387" y="2886328"/>
            <a:ext cx="2527038" cy="1644501"/>
            <a:chOff x="374783" y="2641100"/>
            <a:chExt cx="2703003" cy="1759013"/>
          </a:xfrm>
        </p:grpSpPr>
        <p:cxnSp>
          <p:nvCxnSpPr>
            <p:cNvPr id="166" name="Google Shape;166;p28"/>
            <p:cNvCxnSpPr>
              <a:cxnSpLocks/>
              <a:stCxn id="167" idx="2"/>
              <a:endCxn id="168" idx="0"/>
            </p:cNvCxnSpPr>
            <p:nvPr/>
          </p:nvCxnSpPr>
          <p:spPr>
            <a:xfrm flipH="1">
              <a:off x="1107649" y="3658400"/>
              <a:ext cx="1800" cy="178500"/>
            </a:xfrm>
            <a:prstGeom prst="straightConnector1">
              <a:avLst/>
            </a:prstGeom>
            <a:noFill/>
            <a:ln w="28575" cap="flat" cmpd="sng">
              <a:solidFill>
                <a:srgbClr val="000000"/>
              </a:solidFill>
              <a:prstDash val="solid"/>
              <a:round/>
              <a:headEnd type="stealth" w="med" len="med"/>
              <a:tailEnd type="none" w="sm" len="sm"/>
            </a:ln>
          </p:spPr>
        </p:cxnSp>
        <p:sp>
          <p:nvSpPr>
            <p:cNvPr id="167" name="Google Shape;167;p28"/>
            <p:cNvSpPr/>
            <p:nvPr/>
          </p:nvSpPr>
          <p:spPr>
            <a:xfrm>
              <a:off x="378349" y="2641100"/>
              <a:ext cx="1462200" cy="1017300"/>
            </a:xfrm>
            <a:prstGeom prst="roundRect">
              <a:avLst>
                <a:gd name="adj" fmla="val 8442"/>
              </a:avLst>
            </a:prstGeom>
            <a:solidFill>
              <a:srgbClr val="DAEE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QVR Pro</a:t>
              </a:r>
              <a:endParaRPr sz="1200" b="1" i="0" u="none" strike="noStrike" cap="none" dirty="0">
                <a:solidFill>
                  <a:srgbClr val="000000"/>
                </a:solidFill>
                <a:latin typeface="Arial"/>
                <a:ea typeface="Arial"/>
                <a:cs typeface="Arial"/>
                <a:sym typeface="Arial"/>
              </a:endParaRPr>
            </a:p>
          </p:txBody>
        </p:sp>
        <p:pic>
          <p:nvPicPr>
            <p:cNvPr id="169" name="Google Shape;169;p28"/>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867327" y="3064833"/>
              <a:ext cx="373200" cy="283800"/>
            </a:xfrm>
            <a:prstGeom prst="rect">
              <a:avLst/>
            </a:prstGeom>
            <a:noFill/>
            <a:ln>
              <a:noFill/>
            </a:ln>
          </p:spPr>
        </p:pic>
        <p:pic>
          <p:nvPicPr>
            <p:cNvPr id="170" name="Google Shape;170;p28"/>
            <p:cNvPicPr preferRelativeResize="0"/>
            <p:nvPr/>
          </p:nvPicPr>
          <p:blipFill rotWithShape="1">
            <a:blip r:embed="rId12">
              <a:alphaModFix/>
            </a:blip>
            <a:srcRect/>
            <a:stretch/>
          </p:blipFill>
          <p:spPr>
            <a:xfrm>
              <a:off x="881366" y="2709098"/>
              <a:ext cx="299728" cy="280314"/>
            </a:xfrm>
            <a:prstGeom prst="rect">
              <a:avLst/>
            </a:prstGeom>
            <a:noFill/>
            <a:ln>
              <a:noFill/>
            </a:ln>
          </p:spPr>
        </p:pic>
        <p:pic>
          <p:nvPicPr>
            <p:cNvPr id="171" name="Google Shape;171;p28"/>
            <p:cNvPicPr preferRelativeResize="0"/>
            <p:nvPr/>
          </p:nvPicPr>
          <p:blipFill rotWithShape="1">
            <a:blip r:embed="rId13">
              <a:alphaModFix/>
            </a:blip>
            <a:srcRect/>
            <a:stretch/>
          </p:blipFill>
          <p:spPr>
            <a:xfrm>
              <a:off x="453326" y="2742446"/>
              <a:ext cx="360016" cy="360016"/>
            </a:xfrm>
            <a:prstGeom prst="rect">
              <a:avLst/>
            </a:prstGeom>
            <a:noFill/>
            <a:ln>
              <a:noFill/>
            </a:ln>
          </p:spPr>
        </p:pic>
        <p:sp>
          <p:nvSpPr>
            <p:cNvPr id="172" name="Google Shape;172;p28"/>
            <p:cNvSpPr txBox="1"/>
            <p:nvPr/>
          </p:nvSpPr>
          <p:spPr>
            <a:xfrm>
              <a:off x="1063365" y="3041850"/>
              <a:ext cx="907800" cy="259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Recording Engine</a:t>
              </a:r>
              <a:endParaRPr sz="800" b="1" i="0" u="none" strike="noStrike" cap="none">
                <a:solidFill>
                  <a:srgbClr val="000000"/>
                </a:solidFill>
                <a:latin typeface="Arial"/>
                <a:ea typeface="Arial"/>
                <a:cs typeface="Arial"/>
                <a:sym typeface="Arial"/>
              </a:endParaRPr>
            </a:p>
          </p:txBody>
        </p:sp>
        <p:sp>
          <p:nvSpPr>
            <p:cNvPr id="173" name="Google Shape;173;p28"/>
            <p:cNvSpPr txBox="1"/>
            <p:nvPr/>
          </p:nvSpPr>
          <p:spPr>
            <a:xfrm>
              <a:off x="1084517" y="2679625"/>
              <a:ext cx="855900" cy="259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Metadata Vault</a:t>
              </a:r>
              <a:endParaRPr sz="800" b="1" i="0" u="none" strike="noStrike" cap="none">
                <a:solidFill>
                  <a:srgbClr val="000000"/>
                </a:solidFill>
                <a:latin typeface="Arial"/>
                <a:ea typeface="Arial"/>
                <a:cs typeface="Arial"/>
                <a:sym typeface="Arial"/>
              </a:endParaRPr>
            </a:p>
          </p:txBody>
        </p:sp>
        <p:sp>
          <p:nvSpPr>
            <p:cNvPr id="168" name="Google Shape;168;p28"/>
            <p:cNvSpPr/>
            <p:nvPr/>
          </p:nvSpPr>
          <p:spPr>
            <a:xfrm>
              <a:off x="374783" y="3836713"/>
              <a:ext cx="1465800" cy="563400"/>
            </a:xfrm>
            <a:prstGeom prst="roundRect">
              <a:avLst>
                <a:gd name="adj" fmla="val 11337"/>
              </a:avLst>
            </a:prstGeom>
            <a:solidFill>
              <a:srgbClr val="DAEEF3"/>
            </a:solid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        </a:t>
              </a:r>
              <a:endParaRPr sz="1200" b="1" i="0" u="none" strike="noStrike" cap="none" dirty="0">
                <a:solidFill>
                  <a:srgbClr val="000000"/>
                </a:solidFill>
                <a:latin typeface="Arial"/>
                <a:ea typeface="Arial"/>
                <a:cs typeface="Arial"/>
                <a:sym typeface="Arial"/>
              </a:endParaRPr>
            </a:p>
          </p:txBody>
        </p:sp>
        <p:pic>
          <p:nvPicPr>
            <p:cNvPr id="174" name="Google Shape;174;p28" descr="Guard_512.png"/>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flipH="1">
              <a:off x="440032" y="3991363"/>
              <a:ext cx="304800" cy="329178"/>
            </a:xfrm>
            <a:prstGeom prst="rect">
              <a:avLst/>
            </a:prstGeom>
            <a:noFill/>
            <a:ln>
              <a:noFill/>
            </a:ln>
          </p:spPr>
        </p:pic>
        <p:sp>
          <p:nvSpPr>
            <p:cNvPr id="175" name="Google Shape;175;p28"/>
            <p:cNvSpPr txBox="1"/>
            <p:nvPr/>
          </p:nvSpPr>
          <p:spPr>
            <a:xfrm>
              <a:off x="562339" y="4125350"/>
              <a:ext cx="1194600" cy="2096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rgbClr val="C00000"/>
                  </a:solidFill>
                  <a:latin typeface="微軟正黑體" panose="020B0604030504040204" pitchFamily="34" charset="-120"/>
                  <a:ea typeface="微軟正黑體" panose="020B0604030504040204" pitchFamily="34" charset="-120"/>
                  <a:sym typeface="Arial"/>
                </a:rPr>
                <a:t>故障備援</a:t>
              </a:r>
              <a:endParaRPr sz="1400" b="0" i="0" u="none" strike="noStrike" cap="none" dirty="0">
                <a:solidFill>
                  <a:srgbClr val="C00000"/>
                </a:solidFill>
                <a:latin typeface="微軟正黑體" panose="020B0604030504040204" pitchFamily="34" charset="-120"/>
                <a:ea typeface="微軟正黑體" panose="020B0604030504040204" pitchFamily="34" charset="-120"/>
                <a:sym typeface="Arial"/>
              </a:endParaRPr>
            </a:p>
          </p:txBody>
        </p:sp>
        <p:grpSp>
          <p:nvGrpSpPr>
            <p:cNvPr id="176" name="Google Shape;176;p28"/>
            <p:cNvGrpSpPr/>
            <p:nvPr/>
          </p:nvGrpSpPr>
          <p:grpSpPr>
            <a:xfrm>
              <a:off x="1937954" y="2657278"/>
              <a:ext cx="1139832" cy="422798"/>
              <a:chOff x="1565012" y="2875152"/>
              <a:chExt cx="1139832" cy="422798"/>
            </a:xfrm>
          </p:grpSpPr>
          <p:pic>
            <p:nvPicPr>
              <p:cNvPr id="177" name="Google Shape;177;p28"/>
              <p:cNvPicPr preferRelativeResize="0"/>
              <p:nvPr/>
            </p:nvPicPr>
            <p:blipFill rotWithShape="1">
              <a:blip r:embed="rId15">
                <a:alphaModFix/>
              </a:blip>
              <a:srcRect/>
              <a:stretch/>
            </p:blipFill>
            <p:spPr>
              <a:xfrm>
                <a:off x="1565012" y="2875152"/>
                <a:ext cx="561736" cy="422798"/>
              </a:xfrm>
              <a:prstGeom prst="rect">
                <a:avLst/>
              </a:prstGeom>
              <a:noFill/>
              <a:ln>
                <a:noFill/>
              </a:ln>
            </p:spPr>
          </p:pic>
          <p:pic>
            <p:nvPicPr>
              <p:cNvPr id="178" name="Google Shape;178;p28"/>
              <p:cNvPicPr preferRelativeResize="0"/>
              <p:nvPr/>
            </p:nvPicPr>
            <p:blipFill rotWithShape="1">
              <a:blip r:embed="rId15">
                <a:alphaModFix/>
              </a:blip>
              <a:srcRect/>
              <a:stretch/>
            </p:blipFill>
            <p:spPr>
              <a:xfrm>
                <a:off x="1857356" y="2875152"/>
                <a:ext cx="561736" cy="422798"/>
              </a:xfrm>
              <a:prstGeom prst="rect">
                <a:avLst/>
              </a:prstGeom>
              <a:noFill/>
              <a:ln>
                <a:noFill/>
              </a:ln>
            </p:spPr>
          </p:pic>
          <p:pic>
            <p:nvPicPr>
              <p:cNvPr id="179" name="Google Shape;179;p28"/>
              <p:cNvPicPr preferRelativeResize="0"/>
              <p:nvPr/>
            </p:nvPicPr>
            <p:blipFill rotWithShape="1">
              <a:blip r:embed="rId15">
                <a:alphaModFix/>
              </a:blip>
              <a:srcRect/>
              <a:stretch/>
            </p:blipFill>
            <p:spPr>
              <a:xfrm>
                <a:off x="2143108" y="2875152"/>
                <a:ext cx="561736" cy="422798"/>
              </a:xfrm>
              <a:prstGeom prst="rect">
                <a:avLst/>
              </a:prstGeom>
              <a:noFill/>
              <a:ln>
                <a:noFill/>
              </a:ln>
            </p:spPr>
          </p:pic>
        </p:grpSp>
        <p:grpSp>
          <p:nvGrpSpPr>
            <p:cNvPr id="180" name="Google Shape;180;p28"/>
            <p:cNvGrpSpPr/>
            <p:nvPr/>
          </p:nvGrpSpPr>
          <p:grpSpPr>
            <a:xfrm>
              <a:off x="1937954" y="2925380"/>
              <a:ext cx="1139832" cy="422798"/>
              <a:chOff x="1565012" y="2875152"/>
              <a:chExt cx="1139832" cy="422798"/>
            </a:xfrm>
          </p:grpSpPr>
          <p:pic>
            <p:nvPicPr>
              <p:cNvPr id="181" name="Google Shape;181;p28"/>
              <p:cNvPicPr preferRelativeResize="0"/>
              <p:nvPr/>
            </p:nvPicPr>
            <p:blipFill rotWithShape="1">
              <a:blip r:embed="rId15">
                <a:alphaModFix/>
              </a:blip>
              <a:srcRect/>
              <a:stretch/>
            </p:blipFill>
            <p:spPr>
              <a:xfrm>
                <a:off x="1565012" y="2875152"/>
                <a:ext cx="561736" cy="422798"/>
              </a:xfrm>
              <a:prstGeom prst="rect">
                <a:avLst/>
              </a:prstGeom>
              <a:noFill/>
              <a:ln>
                <a:noFill/>
              </a:ln>
            </p:spPr>
          </p:pic>
          <p:pic>
            <p:nvPicPr>
              <p:cNvPr id="182" name="Google Shape;182;p28"/>
              <p:cNvPicPr preferRelativeResize="0"/>
              <p:nvPr/>
            </p:nvPicPr>
            <p:blipFill rotWithShape="1">
              <a:blip r:embed="rId15">
                <a:alphaModFix/>
              </a:blip>
              <a:srcRect/>
              <a:stretch/>
            </p:blipFill>
            <p:spPr>
              <a:xfrm>
                <a:off x="1857356" y="2875152"/>
                <a:ext cx="561736" cy="422798"/>
              </a:xfrm>
              <a:prstGeom prst="rect">
                <a:avLst/>
              </a:prstGeom>
              <a:noFill/>
              <a:ln>
                <a:noFill/>
              </a:ln>
            </p:spPr>
          </p:pic>
          <p:pic>
            <p:nvPicPr>
              <p:cNvPr id="183" name="Google Shape;183;p28"/>
              <p:cNvPicPr preferRelativeResize="0"/>
              <p:nvPr/>
            </p:nvPicPr>
            <p:blipFill rotWithShape="1">
              <a:blip r:embed="rId15">
                <a:alphaModFix/>
              </a:blip>
              <a:srcRect/>
              <a:stretch/>
            </p:blipFill>
            <p:spPr>
              <a:xfrm>
                <a:off x="2143108" y="2875152"/>
                <a:ext cx="561736" cy="422798"/>
              </a:xfrm>
              <a:prstGeom prst="rect">
                <a:avLst/>
              </a:prstGeom>
              <a:noFill/>
              <a:ln>
                <a:noFill/>
              </a:ln>
            </p:spPr>
          </p:pic>
        </p:grpSp>
        <p:grpSp>
          <p:nvGrpSpPr>
            <p:cNvPr id="184" name="Google Shape;184;p28"/>
            <p:cNvGrpSpPr/>
            <p:nvPr/>
          </p:nvGrpSpPr>
          <p:grpSpPr>
            <a:xfrm>
              <a:off x="1937954" y="3195764"/>
              <a:ext cx="1139832" cy="422798"/>
              <a:chOff x="1565012" y="2875152"/>
              <a:chExt cx="1139832" cy="422798"/>
            </a:xfrm>
          </p:grpSpPr>
          <p:pic>
            <p:nvPicPr>
              <p:cNvPr id="185" name="Google Shape;185;p28"/>
              <p:cNvPicPr preferRelativeResize="0"/>
              <p:nvPr/>
            </p:nvPicPr>
            <p:blipFill rotWithShape="1">
              <a:blip r:embed="rId15">
                <a:alphaModFix/>
              </a:blip>
              <a:srcRect/>
              <a:stretch/>
            </p:blipFill>
            <p:spPr>
              <a:xfrm>
                <a:off x="1565012" y="2875152"/>
                <a:ext cx="561736" cy="422798"/>
              </a:xfrm>
              <a:prstGeom prst="rect">
                <a:avLst/>
              </a:prstGeom>
              <a:noFill/>
              <a:ln>
                <a:noFill/>
              </a:ln>
            </p:spPr>
          </p:pic>
          <p:pic>
            <p:nvPicPr>
              <p:cNvPr id="186" name="Google Shape;186;p28"/>
              <p:cNvPicPr preferRelativeResize="0"/>
              <p:nvPr/>
            </p:nvPicPr>
            <p:blipFill rotWithShape="1">
              <a:blip r:embed="rId15">
                <a:alphaModFix/>
              </a:blip>
              <a:srcRect/>
              <a:stretch/>
            </p:blipFill>
            <p:spPr>
              <a:xfrm>
                <a:off x="1857356" y="2875152"/>
                <a:ext cx="561736" cy="422798"/>
              </a:xfrm>
              <a:prstGeom prst="rect">
                <a:avLst/>
              </a:prstGeom>
              <a:noFill/>
              <a:ln>
                <a:noFill/>
              </a:ln>
            </p:spPr>
          </p:pic>
          <p:pic>
            <p:nvPicPr>
              <p:cNvPr id="187" name="Google Shape;187;p28"/>
              <p:cNvPicPr preferRelativeResize="0"/>
              <p:nvPr/>
            </p:nvPicPr>
            <p:blipFill rotWithShape="1">
              <a:blip r:embed="rId15">
                <a:alphaModFix/>
              </a:blip>
              <a:srcRect/>
              <a:stretch/>
            </p:blipFill>
            <p:spPr>
              <a:xfrm>
                <a:off x="2143108" y="2875152"/>
                <a:ext cx="561736" cy="422798"/>
              </a:xfrm>
              <a:prstGeom prst="rect">
                <a:avLst/>
              </a:prstGeom>
              <a:noFill/>
              <a:ln>
                <a:noFill/>
              </a:ln>
            </p:spPr>
          </p:pic>
        </p:grpSp>
        <p:grpSp>
          <p:nvGrpSpPr>
            <p:cNvPr id="188" name="Google Shape;188;p28"/>
            <p:cNvGrpSpPr/>
            <p:nvPr/>
          </p:nvGrpSpPr>
          <p:grpSpPr>
            <a:xfrm>
              <a:off x="1937954" y="3473832"/>
              <a:ext cx="1139832" cy="422798"/>
              <a:chOff x="1565012" y="2875152"/>
              <a:chExt cx="1139832" cy="422798"/>
            </a:xfrm>
          </p:grpSpPr>
          <p:pic>
            <p:nvPicPr>
              <p:cNvPr id="189" name="Google Shape;189;p28"/>
              <p:cNvPicPr preferRelativeResize="0"/>
              <p:nvPr/>
            </p:nvPicPr>
            <p:blipFill rotWithShape="1">
              <a:blip r:embed="rId15">
                <a:alphaModFix/>
              </a:blip>
              <a:srcRect/>
              <a:stretch/>
            </p:blipFill>
            <p:spPr>
              <a:xfrm>
                <a:off x="1565012" y="2875152"/>
                <a:ext cx="561736" cy="422798"/>
              </a:xfrm>
              <a:prstGeom prst="rect">
                <a:avLst/>
              </a:prstGeom>
              <a:noFill/>
              <a:ln>
                <a:noFill/>
              </a:ln>
            </p:spPr>
          </p:pic>
          <p:pic>
            <p:nvPicPr>
              <p:cNvPr id="190" name="Google Shape;190;p28"/>
              <p:cNvPicPr preferRelativeResize="0"/>
              <p:nvPr/>
            </p:nvPicPr>
            <p:blipFill rotWithShape="1">
              <a:blip r:embed="rId15">
                <a:alphaModFix/>
              </a:blip>
              <a:srcRect/>
              <a:stretch/>
            </p:blipFill>
            <p:spPr>
              <a:xfrm>
                <a:off x="1857356" y="2875152"/>
                <a:ext cx="561736" cy="422798"/>
              </a:xfrm>
              <a:prstGeom prst="rect">
                <a:avLst/>
              </a:prstGeom>
              <a:noFill/>
              <a:ln>
                <a:noFill/>
              </a:ln>
            </p:spPr>
          </p:pic>
          <p:pic>
            <p:nvPicPr>
              <p:cNvPr id="191" name="Google Shape;191;p28"/>
              <p:cNvPicPr preferRelativeResize="0"/>
              <p:nvPr/>
            </p:nvPicPr>
            <p:blipFill rotWithShape="1">
              <a:blip r:embed="rId15">
                <a:alphaModFix/>
              </a:blip>
              <a:srcRect/>
              <a:stretch/>
            </p:blipFill>
            <p:spPr>
              <a:xfrm>
                <a:off x="2143108" y="2875152"/>
                <a:ext cx="561736" cy="422798"/>
              </a:xfrm>
              <a:prstGeom prst="rect">
                <a:avLst/>
              </a:prstGeom>
              <a:noFill/>
              <a:ln>
                <a:noFill/>
              </a:ln>
            </p:spPr>
          </p:pic>
        </p:grpSp>
        <p:grpSp>
          <p:nvGrpSpPr>
            <p:cNvPr id="192" name="Google Shape;192;p28"/>
            <p:cNvGrpSpPr/>
            <p:nvPr/>
          </p:nvGrpSpPr>
          <p:grpSpPr>
            <a:xfrm>
              <a:off x="1937954" y="3711198"/>
              <a:ext cx="1139832" cy="422798"/>
              <a:chOff x="1565012" y="2875152"/>
              <a:chExt cx="1139832" cy="422798"/>
            </a:xfrm>
          </p:grpSpPr>
          <p:pic>
            <p:nvPicPr>
              <p:cNvPr id="193" name="Google Shape;193;p28"/>
              <p:cNvPicPr preferRelativeResize="0"/>
              <p:nvPr/>
            </p:nvPicPr>
            <p:blipFill rotWithShape="1">
              <a:blip r:embed="rId15">
                <a:alphaModFix/>
              </a:blip>
              <a:srcRect/>
              <a:stretch/>
            </p:blipFill>
            <p:spPr>
              <a:xfrm>
                <a:off x="1565012" y="2875152"/>
                <a:ext cx="561736" cy="422798"/>
              </a:xfrm>
              <a:prstGeom prst="rect">
                <a:avLst/>
              </a:prstGeom>
              <a:noFill/>
              <a:ln>
                <a:noFill/>
              </a:ln>
            </p:spPr>
          </p:pic>
          <p:pic>
            <p:nvPicPr>
              <p:cNvPr id="194" name="Google Shape;194;p28"/>
              <p:cNvPicPr preferRelativeResize="0"/>
              <p:nvPr/>
            </p:nvPicPr>
            <p:blipFill rotWithShape="1">
              <a:blip r:embed="rId15">
                <a:alphaModFix/>
              </a:blip>
              <a:srcRect/>
              <a:stretch/>
            </p:blipFill>
            <p:spPr>
              <a:xfrm>
                <a:off x="1857356" y="2875152"/>
                <a:ext cx="561736" cy="422798"/>
              </a:xfrm>
              <a:prstGeom prst="rect">
                <a:avLst/>
              </a:prstGeom>
              <a:noFill/>
              <a:ln>
                <a:noFill/>
              </a:ln>
            </p:spPr>
          </p:pic>
          <p:pic>
            <p:nvPicPr>
              <p:cNvPr id="195" name="Google Shape;195;p28"/>
              <p:cNvPicPr preferRelativeResize="0"/>
              <p:nvPr/>
            </p:nvPicPr>
            <p:blipFill rotWithShape="1">
              <a:blip r:embed="rId15">
                <a:alphaModFix/>
              </a:blip>
              <a:srcRect/>
              <a:stretch/>
            </p:blipFill>
            <p:spPr>
              <a:xfrm>
                <a:off x="2143108" y="2875152"/>
                <a:ext cx="561736" cy="422798"/>
              </a:xfrm>
              <a:prstGeom prst="rect">
                <a:avLst/>
              </a:prstGeom>
              <a:noFill/>
              <a:ln>
                <a:noFill/>
              </a:ln>
            </p:spPr>
          </p:pic>
        </p:grpSp>
      </p:grpSp>
      <p:cxnSp>
        <p:nvCxnSpPr>
          <p:cNvPr id="196" name="Google Shape;196;p28"/>
          <p:cNvCxnSpPr/>
          <p:nvPr/>
        </p:nvCxnSpPr>
        <p:spPr>
          <a:xfrm rot="-5400000">
            <a:off x="3821979" y="2590451"/>
            <a:ext cx="1009200" cy="600"/>
          </a:xfrm>
          <a:prstGeom prst="bentConnector3">
            <a:avLst>
              <a:gd name="adj1" fmla="val 49999"/>
            </a:avLst>
          </a:prstGeom>
          <a:noFill/>
          <a:ln w="28575" cap="flat" cmpd="sng">
            <a:solidFill>
              <a:schemeClr val="lt1"/>
            </a:solidFill>
            <a:prstDash val="solid"/>
            <a:round/>
            <a:headEnd type="none" w="sm" len="sm"/>
            <a:tailEnd type="none" w="sm" len="sm"/>
          </a:ln>
        </p:spPr>
      </p:cxnSp>
      <p:grpSp>
        <p:nvGrpSpPr>
          <p:cNvPr id="197" name="Google Shape;197;p28"/>
          <p:cNvGrpSpPr/>
          <p:nvPr/>
        </p:nvGrpSpPr>
        <p:grpSpPr>
          <a:xfrm>
            <a:off x="3465118" y="2937653"/>
            <a:ext cx="1573132" cy="1533986"/>
            <a:chOff x="3758675" y="3299600"/>
            <a:chExt cx="1097100" cy="1069800"/>
          </a:xfrm>
        </p:grpSpPr>
        <p:sp>
          <p:nvSpPr>
            <p:cNvPr id="198" name="Google Shape;198;p28"/>
            <p:cNvSpPr txBox="1"/>
            <p:nvPr/>
          </p:nvSpPr>
          <p:spPr>
            <a:xfrm>
              <a:off x="3758675" y="3299600"/>
              <a:ext cx="1097100" cy="1069800"/>
            </a:xfrm>
            <a:prstGeom prst="rect">
              <a:avLst/>
            </a:prstGeom>
            <a:solidFill>
              <a:srgbClr val="9FC5E8"/>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3F3F3"/>
                </a:solidFill>
                <a:latin typeface="Arial"/>
                <a:ea typeface="Arial"/>
                <a:cs typeface="Arial"/>
                <a:sym typeface="Arial"/>
              </a:endParaRPr>
            </a:p>
          </p:txBody>
        </p:sp>
        <p:sp>
          <p:nvSpPr>
            <p:cNvPr id="199" name="Google Shape;199;p28"/>
            <p:cNvSpPr txBox="1"/>
            <p:nvPr/>
          </p:nvSpPr>
          <p:spPr>
            <a:xfrm>
              <a:off x="3799472" y="3982475"/>
              <a:ext cx="997200" cy="3291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dirty="0">
                  <a:solidFill>
                    <a:srgbClr val="000000"/>
                  </a:solidFill>
                  <a:latin typeface="Arial"/>
                  <a:ea typeface="Arial"/>
                  <a:cs typeface="Arial"/>
                  <a:sym typeface="Arial"/>
                </a:rPr>
                <a:t>           QVR Pro </a:t>
              </a:r>
              <a:endParaRPr sz="1000" b="1" i="0" u="none" strike="noStrike" cap="none" dirty="0">
                <a:solidFill>
                  <a:srgbClr val="000000"/>
                </a:solidFill>
                <a:latin typeface="Arial"/>
                <a:ea typeface="Arial"/>
                <a:cs typeface="Arial"/>
                <a:sym typeface="Arial"/>
              </a:endParaRPr>
            </a:p>
          </p:txBody>
        </p:sp>
        <p:pic>
          <p:nvPicPr>
            <p:cNvPr id="200" name="Google Shape;200;p28"/>
            <p:cNvPicPr preferRelativeResize="0"/>
            <p:nvPr/>
          </p:nvPicPr>
          <p:blipFill rotWithShape="1">
            <a:blip r:embed="rId16">
              <a:alphaModFix/>
            </a:blip>
            <a:srcRect/>
            <a:stretch/>
          </p:blipFill>
          <p:spPr>
            <a:xfrm>
              <a:off x="3945000" y="4017586"/>
              <a:ext cx="258900" cy="258882"/>
            </a:xfrm>
            <a:prstGeom prst="rect">
              <a:avLst/>
            </a:prstGeom>
            <a:noFill/>
            <a:ln>
              <a:noFill/>
            </a:ln>
          </p:spPr>
        </p:pic>
        <p:grpSp>
          <p:nvGrpSpPr>
            <p:cNvPr id="201" name="Google Shape;201;p28"/>
            <p:cNvGrpSpPr/>
            <p:nvPr/>
          </p:nvGrpSpPr>
          <p:grpSpPr>
            <a:xfrm>
              <a:off x="3782968" y="3334426"/>
              <a:ext cx="1003280" cy="372147"/>
              <a:chOff x="1565012" y="2875152"/>
              <a:chExt cx="1139832" cy="422798"/>
            </a:xfrm>
          </p:grpSpPr>
          <p:pic>
            <p:nvPicPr>
              <p:cNvPr id="202" name="Google Shape;202;p28"/>
              <p:cNvPicPr preferRelativeResize="0"/>
              <p:nvPr/>
            </p:nvPicPr>
            <p:blipFill rotWithShape="1">
              <a:blip r:embed="rId17">
                <a:alphaModFix/>
              </a:blip>
              <a:srcRect/>
              <a:stretch/>
            </p:blipFill>
            <p:spPr>
              <a:xfrm>
                <a:off x="1565012" y="2875152"/>
                <a:ext cx="561736" cy="422798"/>
              </a:xfrm>
              <a:prstGeom prst="rect">
                <a:avLst/>
              </a:prstGeom>
              <a:noFill/>
              <a:ln>
                <a:noFill/>
              </a:ln>
            </p:spPr>
          </p:pic>
          <p:pic>
            <p:nvPicPr>
              <p:cNvPr id="203" name="Google Shape;203;p28"/>
              <p:cNvPicPr preferRelativeResize="0"/>
              <p:nvPr/>
            </p:nvPicPr>
            <p:blipFill rotWithShape="1">
              <a:blip r:embed="rId17">
                <a:alphaModFix/>
              </a:blip>
              <a:srcRect/>
              <a:stretch/>
            </p:blipFill>
            <p:spPr>
              <a:xfrm>
                <a:off x="1857356" y="2875152"/>
                <a:ext cx="561736" cy="422798"/>
              </a:xfrm>
              <a:prstGeom prst="rect">
                <a:avLst/>
              </a:prstGeom>
              <a:noFill/>
              <a:ln>
                <a:noFill/>
              </a:ln>
            </p:spPr>
          </p:pic>
          <p:pic>
            <p:nvPicPr>
              <p:cNvPr id="204" name="Google Shape;204;p28"/>
              <p:cNvPicPr preferRelativeResize="0"/>
              <p:nvPr/>
            </p:nvPicPr>
            <p:blipFill rotWithShape="1">
              <a:blip r:embed="rId17">
                <a:alphaModFix/>
              </a:blip>
              <a:srcRect/>
              <a:stretch/>
            </p:blipFill>
            <p:spPr>
              <a:xfrm>
                <a:off x="2143108" y="2875152"/>
                <a:ext cx="561736" cy="422798"/>
              </a:xfrm>
              <a:prstGeom prst="rect">
                <a:avLst/>
              </a:prstGeom>
              <a:noFill/>
              <a:ln>
                <a:noFill/>
              </a:ln>
            </p:spPr>
          </p:pic>
        </p:grpSp>
        <p:grpSp>
          <p:nvGrpSpPr>
            <p:cNvPr id="205" name="Google Shape;205;p28"/>
            <p:cNvGrpSpPr/>
            <p:nvPr/>
          </p:nvGrpSpPr>
          <p:grpSpPr>
            <a:xfrm>
              <a:off x="3782968" y="3602528"/>
              <a:ext cx="1003280" cy="372147"/>
              <a:chOff x="1565012" y="2875152"/>
              <a:chExt cx="1139832" cy="422798"/>
            </a:xfrm>
          </p:grpSpPr>
          <p:pic>
            <p:nvPicPr>
              <p:cNvPr id="206" name="Google Shape;206;p28"/>
              <p:cNvPicPr preferRelativeResize="0"/>
              <p:nvPr/>
            </p:nvPicPr>
            <p:blipFill rotWithShape="1">
              <a:blip r:embed="rId17">
                <a:alphaModFix/>
              </a:blip>
              <a:srcRect/>
              <a:stretch/>
            </p:blipFill>
            <p:spPr>
              <a:xfrm>
                <a:off x="1565012" y="2875152"/>
                <a:ext cx="561736" cy="422798"/>
              </a:xfrm>
              <a:prstGeom prst="rect">
                <a:avLst/>
              </a:prstGeom>
              <a:noFill/>
              <a:ln>
                <a:noFill/>
              </a:ln>
            </p:spPr>
          </p:pic>
          <p:pic>
            <p:nvPicPr>
              <p:cNvPr id="207" name="Google Shape;207;p28"/>
              <p:cNvPicPr preferRelativeResize="0"/>
              <p:nvPr/>
            </p:nvPicPr>
            <p:blipFill rotWithShape="1">
              <a:blip r:embed="rId17">
                <a:alphaModFix/>
              </a:blip>
              <a:srcRect/>
              <a:stretch/>
            </p:blipFill>
            <p:spPr>
              <a:xfrm>
                <a:off x="1857356" y="2875152"/>
                <a:ext cx="561736" cy="422798"/>
              </a:xfrm>
              <a:prstGeom prst="rect">
                <a:avLst/>
              </a:prstGeom>
              <a:noFill/>
              <a:ln>
                <a:noFill/>
              </a:ln>
            </p:spPr>
          </p:pic>
          <p:pic>
            <p:nvPicPr>
              <p:cNvPr id="208" name="Google Shape;208;p28"/>
              <p:cNvPicPr preferRelativeResize="0"/>
              <p:nvPr/>
            </p:nvPicPr>
            <p:blipFill rotWithShape="1">
              <a:blip r:embed="rId17">
                <a:alphaModFix/>
              </a:blip>
              <a:srcRect/>
              <a:stretch/>
            </p:blipFill>
            <p:spPr>
              <a:xfrm>
                <a:off x="2143108" y="2875152"/>
                <a:ext cx="561736" cy="422798"/>
              </a:xfrm>
              <a:prstGeom prst="rect">
                <a:avLst/>
              </a:prstGeom>
              <a:noFill/>
              <a:ln>
                <a:noFill/>
              </a:ln>
            </p:spPr>
          </p:pic>
        </p:grpSp>
      </p:grpSp>
      <p:pic>
        <p:nvPicPr>
          <p:cNvPr id="209" name="Google Shape;209;p28"/>
          <p:cNvPicPr preferRelativeResize="0"/>
          <p:nvPr/>
        </p:nvPicPr>
        <p:blipFill rotWithShape="1">
          <a:blip r:embed="rId18">
            <a:alphaModFix/>
          </a:blip>
          <a:srcRect/>
          <a:stretch/>
        </p:blipFill>
        <p:spPr>
          <a:xfrm>
            <a:off x="3664383" y="1946051"/>
            <a:ext cx="1545431" cy="279286"/>
          </a:xfrm>
          <a:prstGeom prst="rect">
            <a:avLst/>
          </a:prstGeom>
          <a:noFill/>
          <a:ln>
            <a:noFill/>
          </a:ln>
        </p:spPr>
      </p:pic>
      <p:sp>
        <p:nvSpPr>
          <p:cNvPr id="210" name="Google Shape;210;p28"/>
          <p:cNvSpPr/>
          <p:nvPr/>
        </p:nvSpPr>
        <p:spPr>
          <a:xfrm>
            <a:off x="3663736" y="1931917"/>
            <a:ext cx="1416300" cy="2847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 sz="1250" b="1" i="0" u="none" strike="noStrike" cap="none">
                <a:solidFill>
                  <a:schemeClr val="lt1"/>
                </a:solidFill>
                <a:latin typeface="Arial"/>
                <a:ea typeface="Arial"/>
                <a:cs typeface="Arial"/>
                <a:sym typeface="Arial"/>
              </a:rPr>
              <a:t>QVR Pro Client</a:t>
            </a:r>
            <a:endParaRPr/>
          </a:p>
        </p:txBody>
      </p:sp>
      <p:pic>
        <p:nvPicPr>
          <p:cNvPr id="211" name="Google Shape;211;p28" descr="一張含有 監視器, 室內, 物件, 坐 的圖片&#10;&#10;描述是以非常高的可信度產生"/>
          <p:cNvPicPr preferRelativeResize="0"/>
          <p:nvPr/>
        </p:nvPicPr>
        <p:blipFill rotWithShape="1">
          <a:blip r:embed="rId19">
            <a:alphaModFix/>
          </a:blip>
          <a:srcRect/>
          <a:stretch/>
        </p:blipFill>
        <p:spPr>
          <a:xfrm>
            <a:off x="872193" y="649653"/>
            <a:ext cx="1405878" cy="1048099"/>
          </a:xfrm>
          <a:prstGeom prst="rect">
            <a:avLst/>
          </a:prstGeom>
          <a:noFill/>
          <a:ln>
            <a:noFill/>
          </a:ln>
        </p:spPr>
      </p:pic>
      <p:pic>
        <p:nvPicPr>
          <p:cNvPr id="212" name="Google Shape;212;p28" descr="一張含有 室內, 電子用品, 監視器 的圖片&#10;&#10;描述是以非常高的可信度產生"/>
          <p:cNvPicPr preferRelativeResize="0"/>
          <p:nvPr/>
        </p:nvPicPr>
        <p:blipFill rotWithShape="1">
          <a:blip r:embed="rId20">
            <a:alphaModFix/>
          </a:blip>
          <a:srcRect/>
          <a:stretch/>
        </p:blipFill>
        <p:spPr>
          <a:xfrm>
            <a:off x="2930694" y="565477"/>
            <a:ext cx="2334658" cy="1481263"/>
          </a:xfrm>
          <a:prstGeom prst="rect">
            <a:avLst/>
          </a:prstGeom>
          <a:noFill/>
          <a:ln>
            <a:noFill/>
          </a:ln>
        </p:spPr>
      </p:pic>
      <p:pic>
        <p:nvPicPr>
          <p:cNvPr id="213" name="Google Shape;213;p28" descr="一張含有 電腦, 牆, 建築物 的圖片&#10;&#10;描述是以高可信度產生"/>
          <p:cNvPicPr preferRelativeResize="0"/>
          <p:nvPr/>
        </p:nvPicPr>
        <p:blipFill rotWithShape="1">
          <a:blip r:embed="rId21">
            <a:alphaModFix/>
          </a:blip>
          <a:srcRect/>
          <a:stretch/>
        </p:blipFill>
        <p:spPr>
          <a:xfrm>
            <a:off x="7736321" y="579677"/>
            <a:ext cx="1212308" cy="1130995"/>
          </a:xfrm>
          <a:prstGeom prst="rect">
            <a:avLst/>
          </a:prstGeom>
          <a:noFill/>
          <a:ln>
            <a:noFill/>
          </a:ln>
        </p:spPr>
      </p:pic>
      <p:sp>
        <p:nvSpPr>
          <p:cNvPr id="214" name="Google Shape;214;p28"/>
          <p:cNvSpPr txBox="1"/>
          <p:nvPr/>
        </p:nvSpPr>
        <p:spPr>
          <a:xfrm>
            <a:off x="754621" y="1544794"/>
            <a:ext cx="1606500" cy="345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50"/>
              <a:buFont typeface="Arial"/>
              <a:buNone/>
            </a:pPr>
            <a:r>
              <a:rPr lang="en" sz="1250" b="1" i="0" u="none" strike="noStrike" cap="none">
                <a:solidFill>
                  <a:srgbClr val="FFFFFF"/>
                </a:solidFill>
                <a:latin typeface="Arial"/>
                <a:ea typeface="Arial"/>
                <a:cs typeface="Arial"/>
                <a:sym typeface="Arial"/>
              </a:rPr>
              <a:t>3-Party AI Engine</a:t>
            </a:r>
            <a:endParaRPr sz="1250" b="0" i="0" u="none" strike="noStrike" cap="none">
              <a:solidFill>
                <a:srgbClr val="FFFFFF"/>
              </a:solidFill>
              <a:latin typeface="Arial"/>
              <a:ea typeface="Arial"/>
              <a:cs typeface="Arial"/>
              <a:sym typeface="Arial"/>
            </a:endParaRPr>
          </a:p>
        </p:txBody>
      </p:sp>
      <p:pic>
        <p:nvPicPr>
          <p:cNvPr id="215" name="Google Shape;215;p28"/>
          <p:cNvPicPr preferRelativeResize="0"/>
          <p:nvPr/>
        </p:nvPicPr>
        <p:blipFill rotWithShape="1">
          <a:blip r:embed="rId22">
            <a:alphaModFix/>
          </a:blip>
          <a:srcRect/>
          <a:stretch/>
        </p:blipFill>
        <p:spPr>
          <a:xfrm>
            <a:off x="1583741" y="1916099"/>
            <a:ext cx="1061466" cy="536543"/>
          </a:xfrm>
          <a:prstGeom prst="rect">
            <a:avLst/>
          </a:prstGeom>
          <a:noFill/>
          <a:ln>
            <a:noFill/>
          </a:ln>
        </p:spPr>
      </p:pic>
      <p:sp>
        <p:nvSpPr>
          <p:cNvPr id="216" name="Google Shape;216;p28"/>
          <p:cNvSpPr/>
          <p:nvPr/>
        </p:nvSpPr>
        <p:spPr>
          <a:xfrm>
            <a:off x="1599515" y="1976843"/>
            <a:ext cx="1010400" cy="221400"/>
          </a:xfrm>
          <a:prstGeom prst="rect">
            <a:avLst/>
          </a:prstGeom>
          <a:solidFill>
            <a:srgbClr val="E36C0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Metadata</a:t>
            </a:r>
            <a:endParaRPr sz="1400" b="0" i="0" u="none" strike="noStrike" cap="none">
              <a:solidFill>
                <a:srgbClr val="000000"/>
              </a:solidFill>
              <a:latin typeface="Arial"/>
              <a:ea typeface="Arial"/>
              <a:cs typeface="Arial"/>
              <a:sym typeface="Arial"/>
            </a:endParaRPr>
          </a:p>
        </p:txBody>
      </p:sp>
      <p:sp>
        <p:nvSpPr>
          <p:cNvPr id="217" name="Google Shape;217;p28"/>
          <p:cNvSpPr txBox="1"/>
          <p:nvPr/>
        </p:nvSpPr>
        <p:spPr>
          <a:xfrm>
            <a:off x="1600072" y="2196240"/>
            <a:ext cx="1010400" cy="2214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dirty="0">
                <a:solidFill>
                  <a:srgbClr val="E36C09"/>
                </a:solidFill>
                <a:latin typeface="Arial"/>
                <a:ea typeface="Arial"/>
                <a:cs typeface="Arial"/>
                <a:sym typeface="Arial"/>
              </a:rPr>
              <a:t>Metadata </a:t>
            </a:r>
            <a:r>
              <a:rPr lang="en" sz="900" b="1" i="0" u="none" strike="noStrike" cap="none" dirty="0">
                <a:solidFill>
                  <a:srgbClr val="E36C09"/>
                </a:solidFill>
                <a:latin typeface="微軟正黑體" panose="020B0604030504040204" pitchFamily="34" charset="-120"/>
                <a:ea typeface="微軟正黑體" panose="020B0604030504040204" pitchFamily="34" charset="-120"/>
                <a:sym typeface="Arial"/>
              </a:rPr>
              <a:t>網址</a:t>
            </a:r>
            <a:endParaRPr sz="900" b="1" i="0" u="none" strike="noStrike" cap="none" dirty="0">
              <a:solidFill>
                <a:srgbClr val="E36C09"/>
              </a:solidFill>
              <a:latin typeface="微軟正黑體" panose="020B0604030504040204" pitchFamily="34" charset="-120"/>
              <a:ea typeface="微軟正黑體" panose="020B0604030504040204" pitchFamily="34" charset="-120"/>
              <a:sym typeface="Arial"/>
            </a:endParaRPr>
          </a:p>
        </p:txBody>
      </p:sp>
      <p:pic>
        <p:nvPicPr>
          <p:cNvPr id="218" name="Google Shape;218;p28"/>
          <p:cNvPicPr preferRelativeResize="0"/>
          <p:nvPr/>
        </p:nvPicPr>
        <p:blipFill rotWithShape="1">
          <a:blip r:embed="rId23">
            <a:alphaModFix/>
          </a:blip>
          <a:srcRect/>
          <a:stretch/>
        </p:blipFill>
        <p:spPr>
          <a:xfrm>
            <a:off x="465185" y="1906434"/>
            <a:ext cx="737276" cy="603407"/>
          </a:xfrm>
          <a:prstGeom prst="rect">
            <a:avLst/>
          </a:prstGeom>
          <a:noFill/>
          <a:ln>
            <a:noFill/>
          </a:ln>
        </p:spPr>
      </p:pic>
      <p:sp>
        <p:nvSpPr>
          <p:cNvPr id="219" name="Google Shape;219;p28"/>
          <p:cNvSpPr/>
          <p:nvPr/>
        </p:nvSpPr>
        <p:spPr>
          <a:xfrm>
            <a:off x="479608" y="1955864"/>
            <a:ext cx="689700" cy="227100"/>
          </a:xfrm>
          <a:prstGeom prst="rect">
            <a:avLst/>
          </a:prstGeom>
          <a:solidFill>
            <a:srgbClr val="3185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RTSP</a:t>
            </a:r>
            <a:endParaRPr sz="1000" b="1" i="0" u="none" strike="noStrike" cap="none">
              <a:solidFill>
                <a:srgbClr val="FFFFFF"/>
              </a:solidFill>
              <a:latin typeface="Arial"/>
              <a:ea typeface="Arial"/>
              <a:cs typeface="Arial"/>
              <a:sym typeface="Arial"/>
            </a:endParaRPr>
          </a:p>
        </p:txBody>
      </p:sp>
      <p:sp>
        <p:nvSpPr>
          <p:cNvPr id="220" name="Google Shape;220;p28"/>
          <p:cNvSpPr txBox="1"/>
          <p:nvPr/>
        </p:nvSpPr>
        <p:spPr>
          <a:xfrm>
            <a:off x="479863" y="2178874"/>
            <a:ext cx="693600" cy="293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900" b="1" i="0" u="none" strike="noStrike" cap="none">
                <a:solidFill>
                  <a:srgbClr val="31859B"/>
                </a:solidFill>
                <a:latin typeface="Arial"/>
                <a:ea typeface="Arial"/>
                <a:cs typeface="Arial"/>
                <a:sym typeface="Arial"/>
              </a:rPr>
              <a:t>QVR Pro API</a:t>
            </a:r>
            <a:endParaRPr sz="900" b="1" i="0" u="none" strike="noStrike" cap="none">
              <a:solidFill>
                <a:srgbClr val="31859B"/>
              </a:solidFill>
              <a:latin typeface="Arial"/>
              <a:ea typeface="Arial"/>
              <a:cs typeface="Arial"/>
              <a:sym typeface="Arial"/>
            </a:endParaRPr>
          </a:p>
        </p:txBody>
      </p:sp>
      <p:sp>
        <p:nvSpPr>
          <p:cNvPr id="3" name="矩形 2">
            <a:extLst>
              <a:ext uri="{FF2B5EF4-FFF2-40B4-BE49-F238E27FC236}">
                <a16:creationId xmlns:a16="http://schemas.microsoft.com/office/drawing/2014/main" id="{7A2677B4-9597-498F-B46D-323A6B6C54FB}"/>
              </a:ext>
            </a:extLst>
          </p:cNvPr>
          <p:cNvSpPr/>
          <p:nvPr/>
        </p:nvSpPr>
        <p:spPr>
          <a:xfrm>
            <a:off x="521634" y="4041787"/>
            <a:ext cx="1058303" cy="276999"/>
          </a:xfrm>
          <a:prstGeom prst="rect">
            <a:avLst/>
          </a:prstGeom>
        </p:spPr>
        <p:txBody>
          <a:bodyPr wrap="none">
            <a:spAutoFit/>
          </a:bodyPr>
          <a:lstStyle/>
          <a:p>
            <a:r>
              <a:rPr lang="en" altLang="zh-TW" sz="1200" b="1" dirty="0"/>
              <a:t> QVR Guard</a:t>
            </a:r>
            <a:endParaRPr lang="zh-TW" alt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3" name="圖片 2">
            <a:extLst>
              <a:ext uri="{FF2B5EF4-FFF2-40B4-BE49-F238E27FC236}">
                <a16:creationId xmlns:a16="http://schemas.microsoft.com/office/drawing/2014/main" id="{2C7B3F6E-E674-4EEC-8C6D-AAF6284AB4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19" cy="5143500"/>
          </a:xfrm>
          <a:prstGeom prst="rect">
            <a:avLst/>
          </a:prstGeom>
        </p:spPr>
      </p:pic>
      <p:sp>
        <p:nvSpPr>
          <p:cNvPr id="225" name="Google Shape;225;p29"/>
          <p:cNvSpPr txBox="1">
            <a:spLocks noGrp="1"/>
          </p:cNvSpPr>
          <p:nvPr>
            <p:ph type="title"/>
          </p:nvPr>
        </p:nvSpPr>
        <p:spPr>
          <a:xfrm>
            <a:off x="0" y="27181"/>
            <a:ext cx="91440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dirty="0">
                <a:latin typeface="微軟正黑體" panose="020B0604030504040204" pitchFamily="34" charset="-120"/>
                <a:ea typeface="微軟正黑體" panose="020B0604030504040204" pitchFamily="34" charset="-120"/>
              </a:rPr>
              <a:t>影像檢索需求的過去與現在</a:t>
            </a:r>
            <a:endParaRPr sz="3200" dirty="0">
              <a:latin typeface="微軟正黑體" panose="020B0604030504040204" pitchFamily="34" charset="-120"/>
              <a:ea typeface="微軟正黑體" panose="020B0604030504040204" pitchFamily="34" charset="-120"/>
            </a:endParaRPr>
          </a:p>
        </p:txBody>
      </p:sp>
      <p:pic>
        <p:nvPicPr>
          <p:cNvPr id="232" name="Google Shape;232;p29"/>
          <p:cNvPicPr preferRelativeResize="0"/>
          <p:nvPr/>
        </p:nvPicPr>
        <p:blipFill>
          <a:blip r:embed="rId4" cstate="print">
            <a:extLst>
              <a:ext uri="{28A0092B-C50C-407E-A947-70E740481C1C}">
                <a14:useLocalDpi xmlns:a14="http://schemas.microsoft.com/office/drawing/2010/main"/>
              </a:ext>
            </a:extLst>
          </a:blip>
          <a:stretch>
            <a:fillRect/>
          </a:stretch>
        </p:blipFill>
        <p:spPr>
          <a:xfrm>
            <a:off x="4681327" y="1089734"/>
            <a:ext cx="2356811" cy="1601373"/>
          </a:xfrm>
          <a:prstGeom prst="rect">
            <a:avLst/>
          </a:prstGeom>
          <a:noFill/>
          <a:ln w="19050">
            <a:solidFill>
              <a:srgbClr val="81FBEC"/>
            </a:solidFill>
          </a:ln>
        </p:spPr>
      </p:pic>
      <p:pic>
        <p:nvPicPr>
          <p:cNvPr id="236" name="Google Shape;236;p29"/>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89690" y="3024705"/>
            <a:ext cx="2702256" cy="1150889"/>
          </a:xfrm>
          <a:prstGeom prst="rect">
            <a:avLst/>
          </a:prstGeom>
          <a:noFill/>
          <a:ln w="19050">
            <a:solidFill>
              <a:srgbClr val="81FBEC"/>
            </a:solidFill>
          </a:ln>
        </p:spPr>
      </p:pic>
      <p:sp>
        <p:nvSpPr>
          <p:cNvPr id="6" name="矩形 5">
            <a:extLst>
              <a:ext uri="{FF2B5EF4-FFF2-40B4-BE49-F238E27FC236}">
                <a16:creationId xmlns:a16="http://schemas.microsoft.com/office/drawing/2014/main" id="{47C166B6-CDD4-40E1-9540-C8F8EF9B074A}"/>
              </a:ext>
            </a:extLst>
          </p:cNvPr>
          <p:cNvSpPr/>
          <p:nvPr/>
        </p:nvSpPr>
        <p:spPr>
          <a:xfrm>
            <a:off x="391711" y="2485325"/>
            <a:ext cx="902811"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知道時間</a:t>
            </a:r>
          </a:p>
        </p:txBody>
      </p:sp>
      <p:pic>
        <p:nvPicPr>
          <p:cNvPr id="8" name="圖片 7" descr="一張含有 物件 的圖片&#10;&#10;描述是以非常高的可信度產生">
            <a:extLst>
              <a:ext uri="{FF2B5EF4-FFF2-40B4-BE49-F238E27FC236}">
                <a16:creationId xmlns:a16="http://schemas.microsoft.com/office/drawing/2014/main" id="{60F08231-120C-4F37-AF11-6FC743F5419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01831" y="1578943"/>
            <a:ext cx="584446" cy="563304"/>
          </a:xfrm>
          <a:prstGeom prst="rect">
            <a:avLst/>
          </a:prstGeom>
        </p:spPr>
      </p:pic>
      <p:sp>
        <p:nvSpPr>
          <p:cNvPr id="28" name="矩形 27">
            <a:extLst>
              <a:ext uri="{FF2B5EF4-FFF2-40B4-BE49-F238E27FC236}">
                <a16:creationId xmlns:a16="http://schemas.microsoft.com/office/drawing/2014/main" id="{D9FC9E80-DA69-4503-8EB4-7302FF24ADE7}"/>
              </a:ext>
            </a:extLst>
          </p:cNvPr>
          <p:cNvSpPr/>
          <p:nvPr/>
        </p:nvSpPr>
        <p:spPr>
          <a:xfrm>
            <a:off x="2502977" y="2297061"/>
            <a:ext cx="902811"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知道地點</a:t>
            </a:r>
          </a:p>
        </p:txBody>
      </p:sp>
      <p:pic>
        <p:nvPicPr>
          <p:cNvPr id="11" name="圖片 10">
            <a:extLst>
              <a:ext uri="{FF2B5EF4-FFF2-40B4-BE49-F238E27FC236}">
                <a16:creationId xmlns:a16="http://schemas.microsoft.com/office/drawing/2014/main" id="{4CE37EBC-4E7B-476E-9B47-10CF65F5883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48286" y="1692816"/>
            <a:ext cx="497716" cy="335557"/>
          </a:xfrm>
          <a:prstGeom prst="rect">
            <a:avLst/>
          </a:prstGeom>
        </p:spPr>
      </p:pic>
      <p:pic>
        <p:nvPicPr>
          <p:cNvPr id="33" name="圖片 32" descr="一張含有 物件 的圖片&#10;&#10;描述是以非常高的可信度產生">
            <a:extLst>
              <a:ext uri="{FF2B5EF4-FFF2-40B4-BE49-F238E27FC236}">
                <a16:creationId xmlns:a16="http://schemas.microsoft.com/office/drawing/2014/main" id="{BF2B12CE-2F09-46F5-86D0-EF4016ADE74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75213" y="4219264"/>
            <a:ext cx="584446" cy="563304"/>
          </a:xfrm>
          <a:prstGeom prst="rect">
            <a:avLst/>
          </a:prstGeom>
          <a:effectLst>
            <a:outerShdw blurRad="50800" dist="38100" dir="2700000" algn="tl" rotWithShape="0">
              <a:prstClr val="black">
                <a:alpha val="40000"/>
              </a:prstClr>
            </a:outerShdw>
          </a:effectLst>
        </p:spPr>
      </p:pic>
      <p:sp>
        <p:nvSpPr>
          <p:cNvPr id="34" name="矩形 33">
            <a:extLst>
              <a:ext uri="{FF2B5EF4-FFF2-40B4-BE49-F238E27FC236}">
                <a16:creationId xmlns:a16="http://schemas.microsoft.com/office/drawing/2014/main" id="{3189F251-17E9-42B7-ADE9-7ED6D5A0B812}"/>
              </a:ext>
            </a:extLst>
          </p:cNvPr>
          <p:cNvSpPr/>
          <p:nvPr/>
        </p:nvSpPr>
        <p:spPr>
          <a:xfrm>
            <a:off x="542414" y="4332901"/>
            <a:ext cx="1082349"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知道關鍵字</a:t>
            </a:r>
          </a:p>
        </p:txBody>
      </p:sp>
      <p:sp>
        <p:nvSpPr>
          <p:cNvPr id="12" name="矩形 11">
            <a:extLst>
              <a:ext uri="{FF2B5EF4-FFF2-40B4-BE49-F238E27FC236}">
                <a16:creationId xmlns:a16="http://schemas.microsoft.com/office/drawing/2014/main" id="{3551FBD5-9491-4CE3-B740-51A9D7F257CB}"/>
              </a:ext>
            </a:extLst>
          </p:cNvPr>
          <p:cNvSpPr/>
          <p:nvPr/>
        </p:nvSpPr>
        <p:spPr>
          <a:xfrm>
            <a:off x="2243490" y="4330302"/>
            <a:ext cx="2013958" cy="307777"/>
          </a:xfrm>
          <a:prstGeom prst="rect">
            <a:avLst/>
          </a:prstGeom>
        </p:spPr>
        <p:txBody>
          <a:bodyPr wrap="square">
            <a:spAutoFit/>
          </a:bodyPr>
          <a:lstStyle/>
          <a:p>
            <a:pPr lvl="0"/>
            <a:r>
              <a:rPr lang="zh-TW" altLang="en-US" b="1" dirty="0">
                <a:solidFill>
                  <a:srgbClr val="F3F3F3"/>
                </a:solidFill>
                <a:latin typeface="微軟正黑體" panose="020B0604030504040204" pitchFamily="34" charset="-120"/>
                <a:ea typeface="微軟正黑體" panose="020B0604030504040204" pitchFamily="34" charset="-120"/>
              </a:rPr>
              <a:t>於概略的時間區間內</a:t>
            </a:r>
          </a:p>
        </p:txBody>
      </p:sp>
      <p:pic>
        <p:nvPicPr>
          <p:cNvPr id="36" name="圖片 35">
            <a:extLst>
              <a:ext uri="{FF2B5EF4-FFF2-40B4-BE49-F238E27FC236}">
                <a16:creationId xmlns:a16="http://schemas.microsoft.com/office/drawing/2014/main" id="{57343172-51D4-4E06-9A2E-C0A15B2DC97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68577" y="3703068"/>
            <a:ext cx="497716" cy="335557"/>
          </a:xfrm>
          <a:prstGeom prst="rect">
            <a:avLst/>
          </a:prstGeom>
        </p:spPr>
      </p:pic>
      <p:pic>
        <p:nvPicPr>
          <p:cNvPr id="38" name="Google Shape;232;p29">
            <a:extLst>
              <a:ext uri="{FF2B5EF4-FFF2-40B4-BE49-F238E27FC236}">
                <a16:creationId xmlns:a16="http://schemas.microsoft.com/office/drawing/2014/main" id="{22EC910B-C5D9-4331-B471-86AA26EBAC98}"/>
              </a:ext>
            </a:extLst>
          </p:cNvPr>
          <p:cNvPicPr preferRelativeResize="0"/>
          <p:nvPr/>
        </p:nvPicPr>
        <p:blipFill>
          <a:blip r:embed="rId4" cstate="print">
            <a:extLst>
              <a:ext uri="{28A0092B-C50C-407E-A947-70E740481C1C}">
                <a14:useLocalDpi xmlns:a14="http://schemas.microsoft.com/office/drawing/2010/main"/>
              </a:ext>
            </a:extLst>
          </a:blip>
          <a:stretch>
            <a:fillRect/>
          </a:stretch>
        </p:blipFill>
        <p:spPr>
          <a:xfrm>
            <a:off x="4681327" y="3036706"/>
            <a:ext cx="2356811" cy="1601373"/>
          </a:xfrm>
          <a:prstGeom prst="rect">
            <a:avLst/>
          </a:prstGeom>
          <a:noFill/>
          <a:ln w="19050">
            <a:solidFill>
              <a:srgbClr val="81FBEC"/>
            </a:solidFill>
          </a:ln>
        </p:spPr>
      </p:pic>
      <p:pic>
        <p:nvPicPr>
          <p:cNvPr id="241" name="Google Shape;241;p29"/>
          <p:cNvPicPr preferRelativeResize="0"/>
          <p:nvPr/>
        </p:nvPicPr>
        <p:blipFill>
          <a:blip r:embed="rId8" cstate="print">
            <a:extLst>
              <a:ext uri="{28A0092B-C50C-407E-A947-70E740481C1C}">
                <a14:useLocalDpi xmlns:a14="http://schemas.microsoft.com/office/drawing/2010/main"/>
              </a:ext>
            </a:extLst>
          </a:blip>
          <a:stretch>
            <a:fillRect/>
          </a:stretch>
        </p:blipFill>
        <p:spPr>
          <a:xfrm>
            <a:off x="6008368" y="3304042"/>
            <a:ext cx="1185478" cy="1469166"/>
          </a:xfrm>
          <a:prstGeom prst="rect">
            <a:avLst/>
          </a:prstGeom>
          <a:noFill/>
          <a:ln w="19050">
            <a:solidFill>
              <a:srgbClr val="81FBEC"/>
            </a:solidFill>
          </a:ln>
        </p:spPr>
      </p:pic>
      <p:pic>
        <p:nvPicPr>
          <p:cNvPr id="1026" name="Picture 2" descr="https://lh6.googleusercontent.com/W8_32r3WTolhXk3oo-Ig_w4P0FEvPfQOoMYCmBTtUjxH9o6SLI7YMrn9K4t2fQ0ca4D0mhF-iPOVAIOwSjPjrrst-TWpXC4GnD8QkJbnbmO0ONEy4xXmuuXa4OCzm4tcrAJoDwJ2XTY">
            <a:extLst>
              <a:ext uri="{FF2B5EF4-FFF2-40B4-BE49-F238E27FC236}">
                <a16:creationId xmlns:a16="http://schemas.microsoft.com/office/drawing/2014/main" id="{92D5E4EF-BBBF-4EC3-BB60-E5F9B513A82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80811" y="1049008"/>
            <a:ext cx="1008437" cy="1423447"/>
          </a:xfrm>
          <a:prstGeom prst="rect">
            <a:avLst/>
          </a:prstGeom>
          <a:noFill/>
          <a:ln w="19050">
            <a:solidFill>
              <a:srgbClr val="81FBEC"/>
            </a:solidFill>
          </a:ln>
          <a:extLst>
            <a:ext uri="{909E8E84-426E-40DD-AFC4-6F175D3DCCD1}">
              <a14:hiddenFill xmlns:a14="http://schemas.microsoft.com/office/drawing/2010/main">
                <a:solidFill>
                  <a:srgbClr val="FFFFFF"/>
                </a:solidFill>
              </a14:hiddenFill>
            </a:ext>
          </a:extLst>
        </p:spPr>
      </p:pic>
      <p:pic>
        <p:nvPicPr>
          <p:cNvPr id="1028" name="Picture 4" descr="https://lh6.googleusercontent.com/Nni-3qkVs49llOLJaCBudz5RrYBNWyx3105v8FXHV71zsPkLoMHNjJvkR8iMi9pQBPNeD_jTvBYPv4tJqMgYP3jFqbPof_uX1d_TW0sSLw-9lrqTcRJ5Miegz-bfrfLuhIKM9CqjEtQ">
            <a:extLst>
              <a:ext uri="{FF2B5EF4-FFF2-40B4-BE49-F238E27FC236}">
                <a16:creationId xmlns:a16="http://schemas.microsoft.com/office/drawing/2014/main" id="{061CF944-E0F7-474B-8FAB-C42007C2023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43490" y="1231966"/>
            <a:ext cx="1498496" cy="1001757"/>
          </a:xfrm>
          <a:prstGeom prst="rect">
            <a:avLst/>
          </a:prstGeom>
          <a:noFill/>
          <a:ln w="19050">
            <a:solidFill>
              <a:srgbClr val="81FBEC"/>
            </a:solidFill>
          </a:ln>
          <a:extLst>
            <a:ext uri="{909E8E84-426E-40DD-AFC4-6F175D3DCCD1}">
              <a14:hiddenFill xmlns:a14="http://schemas.microsoft.com/office/drawing/2010/main">
                <a:solidFill>
                  <a:srgbClr val="FFFFFF"/>
                </a:solidFill>
              </a14:hiddenFill>
            </a:ext>
          </a:extLst>
        </p:spPr>
      </p:pic>
      <p:pic>
        <p:nvPicPr>
          <p:cNvPr id="29" name="圖片 28">
            <a:extLst>
              <a:ext uri="{FF2B5EF4-FFF2-40B4-BE49-F238E27FC236}">
                <a16:creationId xmlns:a16="http://schemas.microsoft.com/office/drawing/2014/main" id="{4D53F4E8-1B5F-4686-94EF-0996E005B53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33480" y="1502204"/>
            <a:ext cx="1940181" cy="799545"/>
          </a:xfrm>
          <a:prstGeom prst="rect">
            <a:avLst/>
          </a:prstGeom>
          <a:effectLst>
            <a:outerShdw blurRad="50800" dist="38100" dir="2700000" algn="tl" rotWithShape="0">
              <a:prstClr val="black">
                <a:alpha val="40000"/>
              </a:prstClr>
            </a:outerShdw>
          </a:effectLst>
        </p:spPr>
      </p:pic>
      <p:pic>
        <p:nvPicPr>
          <p:cNvPr id="30" name="圖片 29">
            <a:extLst>
              <a:ext uri="{FF2B5EF4-FFF2-40B4-BE49-F238E27FC236}">
                <a16:creationId xmlns:a16="http://schemas.microsoft.com/office/drawing/2014/main" id="{E8F460A8-4655-48E6-A7E3-3963547596E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72893" y="3282229"/>
            <a:ext cx="1800768" cy="799545"/>
          </a:xfrm>
          <a:prstGeom prst="rect">
            <a:avLst/>
          </a:prstGeom>
          <a:effectLst>
            <a:outerShdw blurRad="50800" dist="38100" dir="2700000" algn="tl" rotWithShape="0">
              <a:prstClr val="black">
                <a:alpha val="40000"/>
              </a:prstClr>
            </a:outerShdw>
          </a:effectLst>
        </p:spPr>
      </p:pic>
      <p:sp>
        <p:nvSpPr>
          <p:cNvPr id="9" name="矩形 8">
            <a:extLst>
              <a:ext uri="{FF2B5EF4-FFF2-40B4-BE49-F238E27FC236}">
                <a16:creationId xmlns:a16="http://schemas.microsoft.com/office/drawing/2014/main" id="{ABFD89EE-5DBA-44D3-B627-A99F090D815D}"/>
              </a:ext>
            </a:extLst>
          </p:cNvPr>
          <p:cNvSpPr/>
          <p:nvPr/>
        </p:nvSpPr>
        <p:spPr>
          <a:xfrm>
            <a:off x="7193350" y="1528181"/>
            <a:ext cx="1648288" cy="738664"/>
          </a:xfrm>
          <a:prstGeom prst="rect">
            <a:avLst/>
          </a:prstGeom>
        </p:spPr>
        <p:txBody>
          <a:bodyPr wrap="squar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過去：根據時間地點</a:t>
            </a:r>
            <a:r>
              <a:rPr lang="en-US" altLang="zh-TW" b="1" dirty="0">
                <a:solidFill>
                  <a:srgbClr val="F3F3F3"/>
                </a:solidFill>
                <a:latin typeface="微軟正黑體" panose="020B0604030504040204" pitchFamily="34" charset="-120"/>
                <a:ea typeface="微軟正黑體" panose="020B0604030504040204" pitchFamily="34" charset="-120"/>
              </a:rPr>
              <a:t>(</a:t>
            </a:r>
            <a:r>
              <a:rPr lang="zh-TW" altLang="en-US" b="1" dirty="0">
                <a:solidFill>
                  <a:srgbClr val="F3F3F3"/>
                </a:solidFill>
                <a:latin typeface="微軟正黑體" panose="020B0604030504040204" pitchFamily="34" charset="-120"/>
                <a:ea typeface="微軟正黑體" panose="020B0604030504040204" pitchFamily="34" charset="-120"/>
              </a:rPr>
              <a:t>攝影機</a:t>
            </a:r>
            <a:r>
              <a:rPr lang="en-US" altLang="zh-TW" b="1" dirty="0">
                <a:solidFill>
                  <a:srgbClr val="F3F3F3"/>
                </a:solidFill>
                <a:latin typeface="微軟正黑體" panose="020B0604030504040204" pitchFamily="34" charset="-120"/>
                <a:ea typeface="微軟正黑體" panose="020B0604030504040204" pitchFamily="34" charset="-120"/>
              </a:rPr>
              <a:t>)</a:t>
            </a:r>
            <a:r>
              <a:rPr lang="zh-TW" altLang="en-US" b="1" dirty="0">
                <a:solidFill>
                  <a:srgbClr val="F3F3F3"/>
                </a:solidFill>
                <a:latin typeface="微軟正黑體" panose="020B0604030504040204" pitchFamily="34" charset="-120"/>
                <a:ea typeface="微軟正黑體" panose="020B0604030504040204" pitchFamily="34" charset="-120"/>
              </a:rPr>
              <a:t>查找錄影影像</a:t>
            </a:r>
          </a:p>
        </p:txBody>
      </p:sp>
      <p:sp>
        <p:nvSpPr>
          <p:cNvPr id="13" name="矩形 12">
            <a:extLst>
              <a:ext uri="{FF2B5EF4-FFF2-40B4-BE49-F238E27FC236}">
                <a16:creationId xmlns:a16="http://schemas.microsoft.com/office/drawing/2014/main" id="{2088965E-B864-4806-83A2-FC1F437BA288}"/>
              </a:ext>
            </a:extLst>
          </p:cNvPr>
          <p:cNvSpPr/>
          <p:nvPr/>
        </p:nvSpPr>
        <p:spPr>
          <a:xfrm>
            <a:off x="7277027" y="3420391"/>
            <a:ext cx="1711706" cy="523220"/>
          </a:xfrm>
          <a:prstGeom prst="rect">
            <a:avLst/>
          </a:prstGeom>
        </p:spPr>
        <p:txBody>
          <a:bodyPr wrap="squar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現在：根據事件查找錄影影像</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3" name="圖片 2">
            <a:extLst>
              <a:ext uri="{FF2B5EF4-FFF2-40B4-BE49-F238E27FC236}">
                <a16:creationId xmlns:a16="http://schemas.microsoft.com/office/drawing/2014/main" id="{D5BAA983-6EC3-49C4-BF66-397323C0FE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19" cy="5143500"/>
          </a:xfrm>
          <a:prstGeom prst="rect">
            <a:avLst/>
          </a:prstGeom>
        </p:spPr>
      </p:pic>
      <p:pic>
        <p:nvPicPr>
          <p:cNvPr id="8" name="圖片 7">
            <a:extLst>
              <a:ext uri="{FF2B5EF4-FFF2-40B4-BE49-F238E27FC236}">
                <a16:creationId xmlns:a16="http://schemas.microsoft.com/office/drawing/2014/main" id="{4240A769-7642-4C5B-A99B-873D8A38F4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79903" y="1526607"/>
            <a:ext cx="2270119" cy="2944328"/>
          </a:xfrm>
          <a:prstGeom prst="rect">
            <a:avLst/>
          </a:prstGeom>
        </p:spPr>
      </p:pic>
      <p:sp>
        <p:nvSpPr>
          <p:cNvPr id="246" name="Google Shape;246;p30"/>
          <p:cNvSpPr txBox="1">
            <a:spLocks noGrp="1"/>
          </p:cNvSpPr>
          <p:nvPr>
            <p:ph type="title"/>
          </p:nvPr>
        </p:nvSpPr>
        <p:spPr>
          <a:xfrm>
            <a:off x="0" y="78481"/>
            <a:ext cx="9128319"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dirty="0"/>
              <a:t>QVR Pro </a:t>
            </a:r>
            <a:r>
              <a:rPr lang="en" sz="3200" dirty="0">
                <a:latin typeface="微軟正黑體" panose="020B0604030504040204" pitchFamily="34" charset="-120"/>
                <a:ea typeface="微軟正黑體" panose="020B0604030504040204" pitchFamily="34" charset="-120"/>
              </a:rPr>
              <a:t>如何解決第三方開發者的困境</a:t>
            </a:r>
            <a:endParaRPr sz="3200" dirty="0">
              <a:latin typeface="微軟正黑體" panose="020B0604030504040204" pitchFamily="34" charset="-120"/>
              <a:ea typeface="微軟正黑體" panose="020B0604030504040204" pitchFamily="34" charset="-120"/>
            </a:endParaRPr>
          </a:p>
        </p:txBody>
      </p:sp>
      <p:sp>
        <p:nvSpPr>
          <p:cNvPr id="247" name="Google Shape;247;p30"/>
          <p:cNvSpPr txBox="1"/>
          <p:nvPr/>
        </p:nvSpPr>
        <p:spPr>
          <a:xfrm>
            <a:off x="622994" y="872676"/>
            <a:ext cx="8125200" cy="6777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rtl="0">
              <a:spcBef>
                <a:spcPts val="0"/>
              </a:spcBef>
              <a:spcAft>
                <a:spcPts val="0"/>
              </a:spcAft>
              <a:buNone/>
            </a:pPr>
            <a:r>
              <a:rPr lang="en" sz="1700" b="1" dirty="0">
                <a:solidFill>
                  <a:schemeClr val="bg1"/>
                </a:solidFill>
                <a:latin typeface="微軟正黑體" panose="020B0604030504040204" pitchFamily="34" charset="-120"/>
                <a:ea typeface="微軟正黑體" panose="020B0604030504040204" pitchFamily="34" charset="-120"/>
              </a:rPr>
              <a:t>第三方開發者除了需要專注於影像分析演算法的設計，更要開發監控儲存系統與展示的用戶端軟體，否則不易證明分析演算法的實用價值。</a:t>
            </a:r>
            <a:endParaRPr sz="1700" b="1" dirty="0">
              <a:solidFill>
                <a:schemeClr val="bg1"/>
              </a:solidFill>
              <a:latin typeface="微軟正黑體" panose="020B0604030504040204" pitchFamily="34" charset="-120"/>
              <a:ea typeface="微軟正黑體" panose="020B0604030504040204" pitchFamily="34" charset="-120"/>
            </a:endParaRPr>
          </a:p>
          <a:p>
            <a:pPr marL="0" lvl="0" indent="0" rtl="0">
              <a:spcBef>
                <a:spcPts val="0"/>
              </a:spcBef>
              <a:spcAft>
                <a:spcPts val="0"/>
              </a:spcAft>
              <a:buNone/>
            </a:pPr>
            <a:endParaRPr dirty="0"/>
          </a:p>
        </p:txBody>
      </p:sp>
      <p:pic>
        <p:nvPicPr>
          <p:cNvPr id="251" name="Google Shape;251;p30"/>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9681513" y="62512"/>
            <a:ext cx="816500" cy="816500"/>
          </a:xfrm>
          <a:prstGeom prst="rect">
            <a:avLst/>
          </a:prstGeom>
          <a:noFill/>
          <a:ln>
            <a:noFill/>
          </a:ln>
        </p:spPr>
      </p:pic>
      <p:pic>
        <p:nvPicPr>
          <p:cNvPr id="252" name="Google Shape;252;p30"/>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9279163" y="1321119"/>
            <a:ext cx="982098" cy="784074"/>
          </a:xfrm>
          <a:prstGeom prst="rect">
            <a:avLst/>
          </a:prstGeom>
          <a:noFill/>
          <a:ln>
            <a:noFill/>
          </a:ln>
        </p:spPr>
      </p:pic>
      <p:pic>
        <p:nvPicPr>
          <p:cNvPr id="253" name="Google Shape;253;p30"/>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9844223" y="2968138"/>
            <a:ext cx="677700" cy="677700"/>
          </a:xfrm>
          <a:prstGeom prst="rect">
            <a:avLst/>
          </a:prstGeom>
          <a:noFill/>
          <a:ln>
            <a:noFill/>
          </a:ln>
        </p:spPr>
      </p:pic>
      <p:pic>
        <p:nvPicPr>
          <p:cNvPr id="5" name="圖片 4">
            <a:extLst>
              <a:ext uri="{FF2B5EF4-FFF2-40B4-BE49-F238E27FC236}">
                <a16:creationId xmlns:a16="http://schemas.microsoft.com/office/drawing/2014/main" id="{A0C95E63-AB7F-4C22-BD5C-0F1566DD0AD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21665" y="4033631"/>
            <a:ext cx="2170185" cy="355231"/>
          </a:xfrm>
          <a:prstGeom prst="rect">
            <a:avLst/>
          </a:prstGeom>
          <a:effectLst>
            <a:outerShdw blurRad="50800" dist="38100" dir="2700000" algn="tl" rotWithShape="0">
              <a:prstClr val="black">
                <a:alpha val="40000"/>
              </a:prstClr>
            </a:outerShdw>
          </a:effectLst>
        </p:spPr>
      </p:pic>
      <p:sp>
        <p:nvSpPr>
          <p:cNvPr id="6" name="矩形 5">
            <a:extLst>
              <a:ext uri="{FF2B5EF4-FFF2-40B4-BE49-F238E27FC236}">
                <a16:creationId xmlns:a16="http://schemas.microsoft.com/office/drawing/2014/main" id="{377BEA91-BBC7-4C89-ABE3-07C8D3539C4F}"/>
              </a:ext>
            </a:extLst>
          </p:cNvPr>
          <p:cNvSpPr/>
          <p:nvPr/>
        </p:nvSpPr>
        <p:spPr>
          <a:xfrm>
            <a:off x="1758612" y="4042922"/>
            <a:ext cx="2045753" cy="307777"/>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TW" b="1" dirty="0">
                <a:solidFill>
                  <a:srgbClr val="F3F3F3"/>
                </a:solidFill>
              </a:rPr>
              <a:t>Streaming Output API</a:t>
            </a:r>
          </a:p>
        </p:txBody>
      </p:sp>
      <p:pic>
        <p:nvPicPr>
          <p:cNvPr id="33" name="圖片 32">
            <a:extLst>
              <a:ext uri="{FF2B5EF4-FFF2-40B4-BE49-F238E27FC236}">
                <a16:creationId xmlns:a16="http://schemas.microsoft.com/office/drawing/2014/main" id="{D8BCE7C0-72E1-46A5-929F-72EDDAFD4DE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718517" y="3616044"/>
            <a:ext cx="2170185" cy="329694"/>
          </a:xfrm>
          <a:prstGeom prst="rect">
            <a:avLst/>
          </a:prstGeom>
          <a:effectLst>
            <a:outerShdw blurRad="50800" dist="38100" dir="2700000" algn="tl" rotWithShape="0">
              <a:prstClr val="black">
                <a:alpha val="40000"/>
              </a:prstClr>
            </a:outerShdw>
          </a:effectLst>
        </p:spPr>
      </p:pic>
      <p:pic>
        <p:nvPicPr>
          <p:cNvPr id="34" name="圖片 33">
            <a:extLst>
              <a:ext uri="{FF2B5EF4-FFF2-40B4-BE49-F238E27FC236}">
                <a16:creationId xmlns:a16="http://schemas.microsoft.com/office/drawing/2014/main" id="{4901420D-CA71-45FB-8563-569C9382266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746424" y="2234989"/>
            <a:ext cx="2170185" cy="329694"/>
          </a:xfrm>
          <a:prstGeom prst="rect">
            <a:avLst/>
          </a:prstGeom>
          <a:effectLst>
            <a:outerShdw blurRad="50800" dist="38100" dir="2700000" algn="tl" rotWithShape="0">
              <a:prstClr val="black">
                <a:alpha val="40000"/>
              </a:prstClr>
            </a:outerShdw>
          </a:effectLst>
        </p:spPr>
      </p:pic>
      <p:sp>
        <p:nvSpPr>
          <p:cNvPr id="9" name="矩形 8">
            <a:extLst>
              <a:ext uri="{FF2B5EF4-FFF2-40B4-BE49-F238E27FC236}">
                <a16:creationId xmlns:a16="http://schemas.microsoft.com/office/drawing/2014/main" id="{0D4DA3CC-740A-460A-A0F5-AD0F1CAD2B9D}"/>
              </a:ext>
            </a:extLst>
          </p:cNvPr>
          <p:cNvSpPr/>
          <p:nvPr/>
        </p:nvSpPr>
        <p:spPr>
          <a:xfrm>
            <a:off x="2355351" y="2240277"/>
            <a:ext cx="902811" cy="307777"/>
          </a:xfrm>
          <a:prstGeom prst="rect">
            <a:avLst/>
          </a:prstGeom>
          <a:effectLst>
            <a:outerShdw blurRad="50800" dist="38100" dir="2700000" algn="tl" rotWithShape="0">
              <a:prstClr val="black">
                <a:alpha val="40000"/>
              </a:prstClr>
            </a:outerShdw>
          </a:effectLst>
        </p:spPr>
        <p:txBody>
          <a:bodyPr wrap="none" anchor="ctr">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錄影資料</a:t>
            </a:r>
          </a:p>
        </p:txBody>
      </p:sp>
      <p:sp>
        <p:nvSpPr>
          <p:cNvPr id="10" name="矩形 9">
            <a:extLst>
              <a:ext uri="{FF2B5EF4-FFF2-40B4-BE49-F238E27FC236}">
                <a16:creationId xmlns:a16="http://schemas.microsoft.com/office/drawing/2014/main" id="{2B16E514-FB6B-43B1-9459-E6375BEB0716}"/>
              </a:ext>
            </a:extLst>
          </p:cNvPr>
          <p:cNvSpPr/>
          <p:nvPr/>
        </p:nvSpPr>
        <p:spPr>
          <a:xfrm>
            <a:off x="1968016" y="3627002"/>
            <a:ext cx="1725152" cy="307777"/>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TW" b="1" dirty="0">
                <a:solidFill>
                  <a:srgbClr val="F3F3F3"/>
                </a:solidFill>
              </a:rPr>
              <a:t>Playback of Client</a:t>
            </a:r>
          </a:p>
        </p:txBody>
      </p:sp>
      <p:pic>
        <p:nvPicPr>
          <p:cNvPr id="37" name="圖片 36">
            <a:extLst>
              <a:ext uri="{FF2B5EF4-FFF2-40B4-BE49-F238E27FC236}">
                <a16:creationId xmlns:a16="http://schemas.microsoft.com/office/drawing/2014/main" id="{3EC6B62B-2DD9-4EF5-A29E-EF61119B446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9522" y="4021956"/>
            <a:ext cx="1509403" cy="355231"/>
          </a:xfrm>
          <a:prstGeom prst="rect">
            <a:avLst/>
          </a:prstGeom>
          <a:effectLst>
            <a:outerShdw blurRad="50800" dist="38100" dir="2700000" algn="tl" rotWithShape="0">
              <a:prstClr val="black">
                <a:alpha val="40000"/>
              </a:prstClr>
            </a:outerShdw>
          </a:effectLst>
        </p:spPr>
      </p:pic>
      <p:pic>
        <p:nvPicPr>
          <p:cNvPr id="38" name="圖片 37">
            <a:extLst>
              <a:ext uri="{FF2B5EF4-FFF2-40B4-BE49-F238E27FC236}">
                <a16:creationId xmlns:a16="http://schemas.microsoft.com/office/drawing/2014/main" id="{60B1D3FB-9925-415D-8015-1D6AA2E6B75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9522" y="3398227"/>
            <a:ext cx="1524303" cy="538476"/>
          </a:xfrm>
          <a:prstGeom prst="rect">
            <a:avLst/>
          </a:prstGeom>
          <a:effectLst>
            <a:outerShdw blurRad="50800" dist="38100" dir="2700000" algn="tl" rotWithShape="0">
              <a:prstClr val="black">
                <a:alpha val="40000"/>
              </a:prstClr>
            </a:outerShdw>
          </a:effectLst>
        </p:spPr>
      </p:pic>
      <p:pic>
        <p:nvPicPr>
          <p:cNvPr id="39" name="圖片 38">
            <a:extLst>
              <a:ext uri="{FF2B5EF4-FFF2-40B4-BE49-F238E27FC236}">
                <a16:creationId xmlns:a16="http://schemas.microsoft.com/office/drawing/2014/main" id="{BC9905D7-B1C8-41BF-8EB3-AD9BB9DF8DB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5503" y="2225954"/>
            <a:ext cx="1501234" cy="329694"/>
          </a:xfrm>
          <a:prstGeom prst="rect">
            <a:avLst/>
          </a:prstGeom>
          <a:effectLst>
            <a:outerShdw blurRad="50800" dist="38100" dir="2700000" algn="tl" rotWithShape="0">
              <a:prstClr val="black">
                <a:alpha val="40000"/>
              </a:prstClr>
            </a:outerShdw>
          </a:effectLst>
        </p:spPr>
      </p:pic>
      <p:sp>
        <p:nvSpPr>
          <p:cNvPr id="11" name="矩形 10">
            <a:extLst>
              <a:ext uri="{FF2B5EF4-FFF2-40B4-BE49-F238E27FC236}">
                <a16:creationId xmlns:a16="http://schemas.microsoft.com/office/drawing/2014/main" id="{7C9012EF-01FC-4D40-945A-4EFB0041D276}"/>
              </a:ext>
            </a:extLst>
          </p:cNvPr>
          <p:cNvSpPr/>
          <p:nvPr/>
        </p:nvSpPr>
        <p:spPr>
          <a:xfrm>
            <a:off x="351600" y="2234597"/>
            <a:ext cx="1005404" cy="338554"/>
          </a:xfrm>
          <a:prstGeom prst="rect">
            <a:avLst/>
          </a:prstGeom>
          <a:effectLst>
            <a:outerShdw blurRad="50800" dist="38100" dir="2700000" algn="tl" rotWithShape="0">
              <a:prstClr val="black">
                <a:alpha val="40000"/>
              </a:prstClr>
            </a:outerShdw>
          </a:effectLst>
        </p:spPr>
        <p:txBody>
          <a:bodyPr wrap="none">
            <a:spAutoFit/>
          </a:bodyPr>
          <a:lstStyle/>
          <a:p>
            <a:pPr lvl="0" algn="ctr"/>
            <a:r>
              <a:rPr lang="zh-TW" altLang="en-US" sz="1600" b="1" dirty="0">
                <a:solidFill>
                  <a:srgbClr val="F3F3F3"/>
                </a:solidFill>
                <a:latin typeface="微軟正黑體" panose="020B0604030504040204" pitchFamily="34" charset="-120"/>
                <a:ea typeface="微軟正黑體" panose="020B0604030504040204" pitchFamily="34" charset="-120"/>
              </a:rPr>
              <a:t>資料類型</a:t>
            </a:r>
          </a:p>
        </p:txBody>
      </p:sp>
      <p:sp>
        <p:nvSpPr>
          <p:cNvPr id="12" name="矩形 11">
            <a:extLst>
              <a:ext uri="{FF2B5EF4-FFF2-40B4-BE49-F238E27FC236}">
                <a16:creationId xmlns:a16="http://schemas.microsoft.com/office/drawing/2014/main" id="{4D3B5478-C8DC-457A-85F5-A54EC28B763B}"/>
              </a:ext>
            </a:extLst>
          </p:cNvPr>
          <p:cNvSpPr/>
          <p:nvPr/>
        </p:nvSpPr>
        <p:spPr>
          <a:xfrm>
            <a:off x="316134" y="3373924"/>
            <a:ext cx="1127566" cy="584775"/>
          </a:xfrm>
          <a:prstGeom prst="rect">
            <a:avLst/>
          </a:prstGeom>
          <a:effectLst>
            <a:outerShdw blurRad="50800" dist="38100" dir="2700000" algn="tl" rotWithShape="0">
              <a:prstClr val="black">
                <a:alpha val="40000"/>
              </a:prstClr>
            </a:outerShdw>
          </a:effectLst>
        </p:spPr>
        <p:txBody>
          <a:bodyPr wrap="square">
            <a:spAutoFit/>
          </a:bodyPr>
          <a:lstStyle/>
          <a:p>
            <a:pPr lvl="0" algn="ctr"/>
            <a:r>
              <a:rPr lang="en-US" altLang="zh-TW" sz="1600" b="1" dirty="0">
                <a:solidFill>
                  <a:srgbClr val="F3F3F3"/>
                </a:solidFill>
              </a:rPr>
              <a:t>QVR Pro </a:t>
            </a:r>
            <a:r>
              <a:rPr lang="zh-TW" altLang="en-US" sz="1600" b="1" dirty="0">
                <a:solidFill>
                  <a:srgbClr val="F3F3F3"/>
                </a:solidFill>
                <a:latin typeface="微軟正黑體" panose="020B0604030504040204" pitchFamily="34" charset="-120"/>
                <a:ea typeface="微軟正黑體" panose="020B0604030504040204" pitchFamily="34" charset="-120"/>
              </a:rPr>
              <a:t>原生功能</a:t>
            </a:r>
          </a:p>
        </p:txBody>
      </p:sp>
      <p:sp>
        <p:nvSpPr>
          <p:cNvPr id="13" name="矩形 12">
            <a:extLst>
              <a:ext uri="{FF2B5EF4-FFF2-40B4-BE49-F238E27FC236}">
                <a16:creationId xmlns:a16="http://schemas.microsoft.com/office/drawing/2014/main" id="{8D8438B7-4A24-4290-85BD-FDB252699913}"/>
              </a:ext>
            </a:extLst>
          </p:cNvPr>
          <p:cNvSpPr/>
          <p:nvPr/>
        </p:nvSpPr>
        <p:spPr>
          <a:xfrm>
            <a:off x="76447" y="4043257"/>
            <a:ext cx="1609736" cy="338554"/>
          </a:xfrm>
          <a:prstGeom prst="rect">
            <a:avLst/>
          </a:prstGeom>
          <a:effectLst>
            <a:outerShdw blurRad="50800" dist="38100" dir="2700000" algn="tl" rotWithShape="0">
              <a:prstClr val="black">
                <a:alpha val="40000"/>
              </a:prstClr>
            </a:outerShdw>
          </a:effectLst>
        </p:spPr>
        <p:txBody>
          <a:bodyPr wrap="none">
            <a:spAutoFit/>
          </a:bodyPr>
          <a:lstStyle/>
          <a:p>
            <a:pPr lvl="0" algn="ctr"/>
            <a:r>
              <a:rPr lang="zh-TW" altLang="en-US" sz="1600" b="1" dirty="0">
                <a:solidFill>
                  <a:srgbClr val="F3F3F3"/>
                </a:solidFill>
                <a:latin typeface="微軟正黑體" panose="020B0604030504040204" pitchFamily="34" charset="-120"/>
                <a:ea typeface="微軟正黑體" panose="020B0604030504040204" pitchFamily="34" charset="-120"/>
              </a:rPr>
              <a:t>整合可用的 </a:t>
            </a:r>
            <a:r>
              <a:rPr lang="en-US" altLang="zh-TW" sz="1600" b="1" dirty="0">
                <a:solidFill>
                  <a:srgbClr val="F3F3F3"/>
                </a:solidFill>
              </a:rPr>
              <a:t>API</a:t>
            </a:r>
          </a:p>
        </p:txBody>
      </p:sp>
      <p:pic>
        <p:nvPicPr>
          <p:cNvPr id="43" name="圖片 42">
            <a:extLst>
              <a:ext uri="{FF2B5EF4-FFF2-40B4-BE49-F238E27FC236}">
                <a16:creationId xmlns:a16="http://schemas.microsoft.com/office/drawing/2014/main" id="{BCDF64C7-F83D-4378-9405-C898CCE586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96538" y="1526607"/>
            <a:ext cx="2270119" cy="2944328"/>
          </a:xfrm>
          <a:prstGeom prst="rect">
            <a:avLst/>
          </a:prstGeom>
        </p:spPr>
      </p:pic>
      <p:pic>
        <p:nvPicPr>
          <p:cNvPr id="44" name="圖片 43">
            <a:extLst>
              <a:ext uri="{FF2B5EF4-FFF2-40B4-BE49-F238E27FC236}">
                <a16:creationId xmlns:a16="http://schemas.microsoft.com/office/drawing/2014/main" id="{4BC1EA87-1BB8-4B8B-AC99-64231D4F6DD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38300" y="4033631"/>
            <a:ext cx="2170185" cy="355231"/>
          </a:xfrm>
          <a:prstGeom prst="rect">
            <a:avLst/>
          </a:prstGeom>
          <a:effectLst>
            <a:outerShdw blurRad="50800" dist="38100" dir="2700000" algn="tl" rotWithShape="0">
              <a:prstClr val="black">
                <a:alpha val="40000"/>
              </a:prstClr>
            </a:outerShdw>
          </a:effectLst>
        </p:spPr>
      </p:pic>
      <p:sp>
        <p:nvSpPr>
          <p:cNvPr id="45" name="矩形 44">
            <a:extLst>
              <a:ext uri="{FF2B5EF4-FFF2-40B4-BE49-F238E27FC236}">
                <a16:creationId xmlns:a16="http://schemas.microsoft.com/office/drawing/2014/main" id="{4230498D-0A17-4ECD-ACC8-E6D2F20A51C0}"/>
              </a:ext>
            </a:extLst>
          </p:cNvPr>
          <p:cNvSpPr/>
          <p:nvPr/>
        </p:nvSpPr>
        <p:spPr>
          <a:xfrm>
            <a:off x="4467983" y="4042922"/>
            <a:ext cx="1260281" cy="307777"/>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TW" b="1" dirty="0">
                <a:solidFill>
                  <a:srgbClr val="F3F3F3"/>
                </a:solidFill>
              </a:rPr>
              <a:t>Samba / FTP</a:t>
            </a:r>
          </a:p>
        </p:txBody>
      </p:sp>
      <p:pic>
        <p:nvPicPr>
          <p:cNvPr id="46" name="圖片 45">
            <a:extLst>
              <a:ext uri="{FF2B5EF4-FFF2-40B4-BE49-F238E27FC236}">
                <a16:creationId xmlns:a16="http://schemas.microsoft.com/office/drawing/2014/main" id="{2ADA8176-92C1-431E-959D-1529795BC22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35152" y="3616044"/>
            <a:ext cx="2170185" cy="329694"/>
          </a:xfrm>
          <a:prstGeom prst="rect">
            <a:avLst/>
          </a:prstGeom>
          <a:effectLst>
            <a:outerShdw blurRad="50800" dist="38100" dir="2700000" algn="tl" rotWithShape="0">
              <a:prstClr val="black">
                <a:alpha val="40000"/>
              </a:prstClr>
            </a:outerShdw>
          </a:effectLst>
        </p:spPr>
      </p:pic>
      <p:pic>
        <p:nvPicPr>
          <p:cNvPr id="47" name="圖片 46">
            <a:extLst>
              <a:ext uri="{FF2B5EF4-FFF2-40B4-BE49-F238E27FC236}">
                <a16:creationId xmlns:a16="http://schemas.microsoft.com/office/drawing/2014/main" id="{76AD79E5-EEBB-42ED-A376-01EE03935D3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63059" y="2234989"/>
            <a:ext cx="2170185" cy="329694"/>
          </a:xfrm>
          <a:prstGeom prst="rect">
            <a:avLst/>
          </a:prstGeom>
          <a:effectLst>
            <a:outerShdw blurRad="50800" dist="38100" dir="2700000" algn="tl" rotWithShape="0">
              <a:prstClr val="black">
                <a:alpha val="40000"/>
              </a:prstClr>
            </a:outerShdw>
          </a:effectLst>
        </p:spPr>
      </p:pic>
      <p:sp>
        <p:nvSpPr>
          <p:cNvPr id="48" name="矩形 47">
            <a:extLst>
              <a:ext uri="{FF2B5EF4-FFF2-40B4-BE49-F238E27FC236}">
                <a16:creationId xmlns:a16="http://schemas.microsoft.com/office/drawing/2014/main" id="{9891B74A-1B73-454E-AB80-0A192ADF2639}"/>
              </a:ext>
            </a:extLst>
          </p:cNvPr>
          <p:cNvSpPr/>
          <p:nvPr/>
        </p:nvSpPr>
        <p:spPr>
          <a:xfrm>
            <a:off x="4671986" y="2234597"/>
            <a:ext cx="902811" cy="307777"/>
          </a:xfrm>
          <a:prstGeom prst="rect">
            <a:avLst/>
          </a:prstGeom>
          <a:effectLst>
            <a:outerShdw blurRad="50800" dist="38100" dir="2700000" algn="tl" rotWithShape="0">
              <a:prstClr val="black">
                <a:alpha val="40000"/>
              </a:prstClr>
            </a:outerShdw>
          </a:effectLst>
        </p:spPr>
        <p:txBody>
          <a:bodyPr wrap="none" anchor="ctr">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截圖資料</a:t>
            </a:r>
          </a:p>
        </p:txBody>
      </p:sp>
      <p:sp>
        <p:nvSpPr>
          <p:cNvPr id="49" name="矩形 48">
            <a:extLst>
              <a:ext uri="{FF2B5EF4-FFF2-40B4-BE49-F238E27FC236}">
                <a16:creationId xmlns:a16="http://schemas.microsoft.com/office/drawing/2014/main" id="{5497BF72-609F-4526-BD79-B9C971F98B9D}"/>
              </a:ext>
            </a:extLst>
          </p:cNvPr>
          <p:cNvSpPr/>
          <p:nvPr/>
        </p:nvSpPr>
        <p:spPr>
          <a:xfrm>
            <a:off x="4573191" y="3627002"/>
            <a:ext cx="1148071" cy="307777"/>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TW" b="1" dirty="0">
                <a:solidFill>
                  <a:srgbClr val="F3F3F3"/>
                </a:solidFill>
              </a:rPr>
              <a:t>File Station</a:t>
            </a:r>
          </a:p>
        </p:txBody>
      </p:sp>
      <p:pic>
        <p:nvPicPr>
          <p:cNvPr id="50" name="圖片 49">
            <a:extLst>
              <a:ext uri="{FF2B5EF4-FFF2-40B4-BE49-F238E27FC236}">
                <a16:creationId xmlns:a16="http://schemas.microsoft.com/office/drawing/2014/main" id="{A1738464-173C-413F-BAC4-F0FBE8B25B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8419" y="1521794"/>
            <a:ext cx="2270119" cy="2944328"/>
          </a:xfrm>
          <a:prstGeom prst="rect">
            <a:avLst/>
          </a:prstGeom>
        </p:spPr>
      </p:pic>
      <p:pic>
        <p:nvPicPr>
          <p:cNvPr id="51" name="圖片 50">
            <a:extLst>
              <a:ext uri="{FF2B5EF4-FFF2-40B4-BE49-F238E27FC236}">
                <a16:creationId xmlns:a16="http://schemas.microsoft.com/office/drawing/2014/main" id="{7D1DDFFC-87C4-4A1B-BD30-8DE41681093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50181" y="4033631"/>
            <a:ext cx="2170185" cy="355231"/>
          </a:xfrm>
          <a:prstGeom prst="rect">
            <a:avLst/>
          </a:prstGeom>
          <a:effectLst>
            <a:outerShdw blurRad="50800" dist="38100" dir="2700000" algn="tl" rotWithShape="0">
              <a:prstClr val="black">
                <a:alpha val="40000"/>
              </a:prstClr>
            </a:outerShdw>
          </a:effectLst>
        </p:spPr>
      </p:pic>
      <p:sp>
        <p:nvSpPr>
          <p:cNvPr id="52" name="矩形 51">
            <a:extLst>
              <a:ext uri="{FF2B5EF4-FFF2-40B4-BE49-F238E27FC236}">
                <a16:creationId xmlns:a16="http://schemas.microsoft.com/office/drawing/2014/main" id="{41EE69FF-732C-4C10-A133-C230FF39DC5E}"/>
              </a:ext>
            </a:extLst>
          </p:cNvPr>
          <p:cNvSpPr/>
          <p:nvPr/>
        </p:nvSpPr>
        <p:spPr>
          <a:xfrm>
            <a:off x="6512163" y="4042922"/>
            <a:ext cx="1795684" cy="307777"/>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TW" b="1" dirty="0">
                <a:solidFill>
                  <a:srgbClr val="F3F3F3"/>
                </a:solidFill>
              </a:rPr>
              <a:t>Metadata Vault API</a:t>
            </a:r>
          </a:p>
        </p:txBody>
      </p:sp>
      <p:pic>
        <p:nvPicPr>
          <p:cNvPr id="53" name="圖片 52">
            <a:extLst>
              <a:ext uri="{FF2B5EF4-FFF2-40B4-BE49-F238E27FC236}">
                <a16:creationId xmlns:a16="http://schemas.microsoft.com/office/drawing/2014/main" id="{2035C1A6-2E18-4671-9DD3-09AD7BCD39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47033" y="3616044"/>
            <a:ext cx="2170185" cy="329694"/>
          </a:xfrm>
          <a:prstGeom prst="rect">
            <a:avLst/>
          </a:prstGeom>
          <a:effectLst>
            <a:outerShdw blurRad="50800" dist="38100" dir="2700000" algn="tl" rotWithShape="0">
              <a:prstClr val="black">
                <a:alpha val="40000"/>
              </a:prstClr>
            </a:outerShdw>
          </a:effectLst>
        </p:spPr>
      </p:pic>
      <p:pic>
        <p:nvPicPr>
          <p:cNvPr id="54" name="圖片 53">
            <a:extLst>
              <a:ext uri="{FF2B5EF4-FFF2-40B4-BE49-F238E27FC236}">
                <a16:creationId xmlns:a16="http://schemas.microsoft.com/office/drawing/2014/main" id="{E5B5F9C9-CCD6-4BF5-87FB-B168C2461C3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74940" y="2230176"/>
            <a:ext cx="2170185" cy="329694"/>
          </a:xfrm>
          <a:prstGeom prst="rect">
            <a:avLst/>
          </a:prstGeom>
          <a:effectLst>
            <a:outerShdw blurRad="50800" dist="38100" dir="2700000" algn="tl" rotWithShape="0">
              <a:prstClr val="black">
                <a:alpha val="40000"/>
              </a:prstClr>
            </a:outerShdw>
          </a:effectLst>
        </p:spPr>
      </p:pic>
      <p:sp>
        <p:nvSpPr>
          <p:cNvPr id="55" name="矩形 54">
            <a:extLst>
              <a:ext uri="{FF2B5EF4-FFF2-40B4-BE49-F238E27FC236}">
                <a16:creationId xmlns:a16="http://schemas.microsoft.com/office/drawing/2014/main" id="{0D9D99A8-B5A3-47F5-AD10-4BB671F53AB5}"/>
              </a:ext>
            </a:extLst>
          </p:cNvPr>
          <p:cNvSpPr/>
          <p:nvPr/>
        </p:nvSpPr>
        <p:spPr>
          <a:xfrm>
            <a:off x="6983867" y="2229784"/>
            <a:ext cx="902811" cy="307777"/>
          </a:xfrm>
          <a:prstGeom prst="rect">
            <a:avLst/>
          </a:prstGeom>
          <a:effectLst>
            <a:outerShdw blurRad="50800" dist="38100" dir="2700000" algn="tl" rotWithShape="0">
              <a:prstClr val="black">
                <a:alpha val="40000"/>
              </a:prstClr>
            </a:outerShdw>
          </a:effectLst>
        </p:spPr>
        <p:txBody>
          <a:bodyPr wrap="none" anchor="ctr">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文字資料</a:t>
            </a:r>
          </a:p>
        </p:txBody>
      </p:sp>
      <p:sp>
        <p:nvSpPr>
          <p:cNvPr id="56" name="矩形 55">
            <a:extLst>
              <a:ext uri="{FF2B5EF4-FFF2-40B4-BE49-F238E27FC236}">
                <a16:creationId xmlns:a16="http://schemas.microsoft.com/office/drawing/2014/main" id="{ACB7A181-0764-482E-AEF2-0137AC84A122}"/>
              </a:ext>
            </a:extLst>
          </p:cNvPr>
          <p:cNvSpPr/>
          <p:nvPr/>
        </p:nvSpPr>
        <p:spPr>
          <a:xfrm>
            <a:off x="6655843" y="3627002"/>
            <a:ext cx="1606530" cy="307777"/>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TW" b="1" dirty="0">
                <a:solidFill>
                  <a:srgbClr val="F3F3F3"/>
                </a:solidFill>
              </a:rPr>
              <a:t>Metadata Search</a:t>
            </a:r>
          </a:p>
        </p:txBody>
      </p:sp>
      <p:pic>
        <p:nvPicPr>
          <p:cNvPr id="256" name="Google Shape;256;p30"/>
          <p:cNvPicPr preferRelativeResize="0"/>
          <p:nvPr/>
        </p:nvPicPr>
        <p:blipFill>
          <a:blip r:embed="rId14">
            <a:alphaModFix/>
          </a:blip>
          <a:stretch>
            <a:fillRect/>
          </a:stretch>
        </p:blipFill>
        <p:spPr>
          <a:xfrm>
            <a:off x="4350970" y="2621559"/>
            <a:ext cx="1493374" cy="940380"/>
          </a:xfrm>
          <a:prstGeom prst="rect">
            <a:avLst/>
          </a:prstGeom>
          <a:noFill/>
          <a:ln w="12700">
            <a:solidFill>
              <a:srgbClr val="81FBEC"/>
            </a:solidFill>
          </a:ln>
        </p:spPr>
      </p:pic>
      <p:pic>
        <p:nvPicPr>
          <p:cNvPr id="257" name="Google Shape;257;p30"/>
          <p:cNvPicPr preferRelativeResize="0"/>
          <p:nvPr/>
        </p:nvPicPr>
        <p:blipFill>
          <a:blip r:embed="rId15" cstate="print">
            <a:alphaModFix/>
            <a:extLst>
              <a:ext uri="{28A0092B-C50C-407E-A947-70E740481C1C}">
                <a14:useLocalDpi xmlns:a14="http://schemas.microsoft.com/office/drawing/2010/main"/>
              </a:ext>
            </a:extLst>
          </a:blip>
          <a:stretch>
            <a:fillRect/>
          </a:stretch>
        </p:blipFill>
        <p:spPr>
          <a:xfrm>
            <a:off x="6375019" y="2621736"/>
            <a:ext cx="2142199" cy="933276"/>
          </a:xfrm>
          <a:prstGeom prst="rect">
            <a:avLst/>
          </a:prstGeom>
          <a:noFill/>
          <a:ln w="12700">
            <a:solidFill>
              <a:srgbClr val="81FBEC"/>
            </a:solidFill>
          </a:ln>
        </p:spPr>
      </p:pic>
      <p:grpSp>
        <p:nvGrpSpPr>
          <p:cNvPr id="17" name="群組 16">
            <a:extLst>
              <a:ext uri="{FF2B5EF4-FFF2-40B4-BE49-F238E27FC236}">
                <a16:creationId xmlns:a16="http://schemas.microsoft.com/office/drawing/2014/main" id="{B765E5F3-0637-432D-BFCC-A145323D7B00}"/>
              </a:ext>
            </a:extLst>
          </p:cNvPr>
          <p:cNvGrpSpPr/>
          <p:nvPr/>
        </p:nvGrpSpPr>
        <p:grpSpPr>
          <a:xfrm>
            <a:off x="2067650" y="2625624"/>
            <a:ext cx="1371266" cy="931728"/>
            <a:chOff x="1876015" y="2625002"/>
            <a:chExt cx="1944713" cy="1321366"/>
          </a:xfrm>
        </p:grpSpPr>
        <p:pic>
          <p:nvPicPr>
            <p:cNvPr id="254" name="Google Shape;254;p30"/>
            <p:cNvPicPr preferRelativeResize="0"/>
            <p:nvPr/>
          </p:nvPicPr>
          <p:blipFill>
            <a:blip r:embed="rId16" cstate="print">
              <a:extLst>
                <a:ext uri="{28A0092B-C50C-407E-A947-70E740481C1C}">
                  <a14:useLocalDpi xmlns:a14="http://schemas.microsoft.com/office/drawing/2010/main"/>
                </a:ext>
              </a:extLst>
            </a:blip>
            <a:stretch>
              <a:fillRect/>
            </a:stretch>
          </p:blipFill>
          <p:spPr>
            <a:xfrm>
              <a:off x="1876015" y="2625002"/>
              <a:ext cx="1944713" cy="1321366"/>
            </a:xfrm>
            <a:prstGeom prst="rect">
              <a:avLst/>
            </a:prstGeom>
            <a:noFill/>
            <a:ln w="12700">
              <a:solidFill>
                <a:srgbClr val="81FBEC"/>
              </a:solidFill>
            </a:ln>
          </p:spPr>
        </p:pic>
        <p:pic>
          <p:nvPicPr>
            <p:cNvPr id="255" name="Google Shape;255;p30"/>
            <p:cNvPicPr preferRelativeResize="0"/>
            <p:nvPr/>
          </p:nvPicPr>
          <p:blipFill>
            <a:blip r:embed="rId17" cstate="print">
              <a:alphaModFix/>
              <a:extLst>
                <a:ext uri="{28A0092B-C50C-407E-A947-70E740481C1C}">
                  <a14:useLocalDpi xmlns:a14="http://schemas.microsoft.com/office/drawing/2010/main"/>
                </a:ext>
              </a:extLst>
            </a:blip>
            <a:stretch>
              <a:fillRect/>
            </a:stretch>
          </p:blipFill>
          <p:spPr>
            <a:xfrm>
              <a:off x="2579590" y="2793843"/>
              <a:ext cx="816513" cy="1152525"/>
            </a:xfrm>
            <a:prstGeom prst="rect">
              <a:avLst/>
            </a:prstGeom>
            <a:noFill/>
            <a:ln w="12700">
              <a:solidFill>
                <a:srgbClr val="81FBEC"/>
              </a:solidFill>
            </a:ln>
          </p:spPr>
        </p:pic>
      </p:grpSp>
      <p:pic>
        <p:nvPicPr>
          <p:cNvPr id="19" name="圖片 18" descr="一張含有 物件 的圖片&#10;&#10;描述是以高可信度產生">
            <a:extLst>
              <a:ext uri="{FF2B5EF4-FFF2-40B4-BE49-F238E27FC236}">
                <a16:creationId xmlns:a16="http://schemas.microsoft.com/office/drawing/2014/main" id="{DFCEE8C5-566D-46B1-BEEC-EB1F346F4C94}"/>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636672" y="1520396"/>
            <a:ext cx="852700" cy="754384"/>
          </a:xfrm>
          <a:prstGeom prst="rect">
            <a:avLst/>
          </a:prstGeom>
        </p:spPr>
      </p:pic>
      <p:pic>
        <p:nvPicPr>
          <p:cNvPr id="63" name="圖片 62">
            <a:extLst>
              <a:ext uri="{FF2B5EF4-FFF2-40B4-BE49-F238E27FC236}">
                <a16:creationId xmlns:a16="http://schemas.microsoft.com/office/drawing/2014/main" id="{41494590-BCC7-4F2E-A677-AADDC15129A9}"/>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098184" y="1519024"/>
            <a:ext cx="769175" cy="754384"/>
          </a:xfrm>
          <a:prstGeom prst="rect">
            <a:avLst/>
          </a:prstGeom>
        </p:spPr>
      </p:pic>
      <p:pic>
        <p:nvPicPr>
          <p:cNvPr id="64" name="圖片 63">
            <a:extLst>
              <a:ext uri="{FF2B5EF4-FFF2-40B4-BE49-F238E27FC236}">
                <a16:creationId xmlns:a16="http://schemas.microsoft.com/office/drawing/2014/main" id="{A1A25B53-672D-4C3B-831C-0A8A06C33D5B}"/>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320175" y="1545742"/>
            <a:ext cx="885026" cy="690405"/>
          </a:xfrm>
          <a:prstGeom prst="rect">
            <a:avLst/>
          </a:prstGeom>
        </p:spPr>
      </p:pic>
      <p:pic>
        <p:nvPicPr>
          <p:cNvPr id="65" name="圖片 64">
            <a:extLst>
              <a:ext uri="{FF2B5EF4-FFF2-40B4-BE49-F238E27FC236}">
                <a16:creationId xmlns:a16="http://schemas.microsoft.com/office/drawing/2014/main" id="{DAE46B96-292D-4D91-8549-3357147CD7AD}"/>
              </a:ext>
            </a:extLst>
          </p:cNvPr>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647896" y="4570296"/>
            <a:ext cx="3699137" cy="431492"/>
          </a:xfrm>
          <a:prstGeom prst="rect">
            <a:avLst/>
          </a:prstGeom>
        </p:spPr>
      </p:pic>
      <p:sp>
        <p:nvSpPr>
          <p:cNvPr id="16" name="矩形 15">
            <a:extLst>
              <a:ext uri="{FF2B5EF4-FFF2-40B4-BE49-F238E27FC236}">
                <a16:creationId xmlns:a16="http://schemas.microsoft.com/office/drawing/2014/main" id="{C1FD36B9-7330-41BE-BD8C-1B58ABEA7355}"/>
              </a:ext>
            </a:extLst>
          </p:cNvPr>
          <p:cNvSpPr/>
          <p:nvPr/>
        </p:nvSpPr>
        <p:spPr>
          <a:xfrm>
            <a:off x="2860094" y="4586416"/>
            <a:ext cx="3355406" cy="400110"/>
          </a:xfrm>
          <a:prstGeom prst="rect">
            <a:avLst/>
          </a:prstGeom>
          <a:effectLst>
            <a:outerShdw blurRad="50800" dist="38100" dir="2700000" algn="tl" rotWithShape="0">
              <a:prstClr val="black">
                <a:alpha val="40000"/>
              </a:prstClr>
            </a:outerShdw>
          </a:effectLst>
        </p:spPr>
        <p:txBody>
          <a:bodyPr wrap="none">
            <a:spAutoFit/>
          </a:bodyPr>
          <a:lstStyle/>
          <a:p>
            <a:pPr lvl="0"/>
            <a:r>
              <a:rPr lang="zh-TW" altLang="en-US" sz="2000" b="1" dirty="0">
                <a:solidFill>
                  <a:schemeClr val="bg1"/>
                </a:solidFill>
                <a:latin typeface="微軟正黑體" panose="020B0604030504040204" pitchFamily="34" charset="-120"/>
                <a:ea typeface="微軟正黑體" panose="020B0604030504040204" pitchFamily="34" charset="-120"/>
              </a:rPr>
              <a:t>儲存的工作就交給 </a:t>
            </a:r>
            <a:r>
              <a:rPr lang="en-US" altLang="zh-TW" sz="2000" b="1" dirty="0">
                <a:solidFill>
                  <a:schemeClr val="bg1"/>
                </a:solidFill>
              </a:rPr>
              <a:t>QVR Pro</a:t>
            </a:r>
          </a:p>
        </p:txBody>
      </p:sp>
      <p:pic>
        <p:nvPicPr>
          <p:cNvPr id="4" name="圖片 3">
            <a:extLst>
              <a:ext uri="{FF2B5EF4-FFF2-40B4-BE49-F238E27FC236}">
                <a16:creationId xmlns:a16="http://schemas.microsoft.com/office/drawing/2014/main" id="{60539D81-97FF-43CF-BB13-0AA51A975430}"/>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2307120" y="4452294"/>
            <a:ext cx="673419" cy="67341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31" name="圖片 30">
            <a:extLst>
              <a:ext uri="{FF2B5EF4-FFF2-40B4-BE49-F238E27FC236}">
                <a16:creationId xmlns:a16="http://schemas.microsoft.com/office/drawing/2014/main" id="{432C0A0B-4371-4350-AD45-AE2C8BDE60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19" cy="5143500"/>
          </a:xfrm>
          <a:prstGeom prst="rect">
            <a:avLst/>
          </a:prstGeom>
        </p:spPr>
      </p:pic>
      <p:pic>
        <p:nvPicPr>
          <p:cNvPr id="272" name="Google Shape;272;p31"/>
          <p:cNvPicPr preferRelativeResize="0"/>
          <p:nvPr/>
        </p:nvPicPr>
        <p:blipFill>
          <a:blip r:embed="rId4" cstate="print">
            <a:extLst>
              <a:ext uri="{28A0092B-C50C-407E-A947-70E740481C1C}">
                <a14:useLocalDpi xmlns:a14="http://schemas.microsoft.com/office/drawing/2010/main"/>
              </a:ext>
            </a:extLst>
          </a:blip>
          <a:stretch>
            <a:fillRect/>
          </a:stretch>
        </p:blipFill>
        <p:spPr>
          <a:xfrm>
            <a:off x="1497860" y="1369607"/>
            <a:ext cx="6251414" cy="2566065"/>
          </a:xfrm>
          <a:prstGeom prst="rect">
            <a:avLst/>
          </a:prstGeom>
          <a:noFill/>
          <a:ln>
            <a:noFill/>
          </a:ln>
        </p:spPr>
      </p:pic>
      <p:pic>
        <p:nvPicPr>
          <p:cNvPr id="3" name="圖片 2">
            <a:extLst>
              <a:ext uri="{FF2B5EF4-FFF2-40B4-BE49-F238E27FC236}">
                <a16:creationId xmlns:a16="http://schemas.microsoft.com/office/drawing/2014/main" id="{5FCD3657-580C-4C23-AA76-E34697477E4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bright="40000" contrast="-20000"/>
                    </a14:imgEffect>
                  </a14:imgLayer>
                </a14:imgProps>
              </a:ext>
            </a:extLst>
          </a:blip>
          <a:stretch>
            <a:fillRect/>
          </a:stretch>
        </p:blipFill>
        <p:spPr>
          <a:xfrm>
            <a:off x="646106" y="3517404"/>
            <a:ext cx="8289830" cy="1476004"/>
          </a:xfrm>
          <a:prstGeom prst="rect">
            <a:avLst/>
          </a:prstGeom>
        </p:spPr>
      </p:pic>
      <p:grpSp>
        <p:nvGrpSpPr>
          <p:cNvPr id="4" name="群組 3">
            <a:extLst>
              <a:ext uri="{FF2B5EF4-FFF2-40B4-BE49-F238E27FC236}">
                <a16:creationId xmlns:a16="http://schemas.microsoft.com/office/drawing/2014/main" id="{120BAE1F-B46F-4DC6-B38A-6F9B68A89129}"/>
              </a:ext>
            </a:extLst>
          </p:cNvPr>
          <p:cNvGrpSpPr/>
          <p:nvPr/>
        </p:nvGrpSpPr>
        <p:grpSpPr>
          <a:xfrm>
            <a:off x="380943" y="3721137"/>
            <a:ext cx="1458159" cy="988939"/>
            <a:chOff x="3195553" y="3267172"/>
            <a:chExt cx="1458159" cy="988939"/>
          </a:xfrm>
        </p:grpSpPr>
        <p:pic>
          <p:nvPicPr>
            <p:cNvPr id="290" name="Google Shape;290;p31" descr="一張含有 電子用品, 監視器 的圖片&#10;&#10;描述是以高可信度產生"/>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195553" y="3267172"/>
              <a:ext cx="1458159" cy="988939"/>
            </a:xfrm>
            <a:prstGeom prst="rect">
              <a:avLst/>
            </a:prstGeom>
            <a:noFill/>
            <a:ln>
              <a:noFill/>
            </a:ln>
          </p:spPr>
        </p:pic>
        <p:pic>
          <p:nvPicPr>
            <p:cNvPr id="291" name="Google Shape;291;p31"/>
            <p:cNvPicPr preferRelativeResize="0"/>
            <p:nvPr/>
          </p:nvPicPr>
          <p:blipFill>
            <a:blip r:embed="rId8">
              <a:alphaModFix/>
            </a:blip>
            <a:stretch>
              <a:fillRect/>
            </a:stretch>
          </p:blipFill>
          <p:spPr>
            <a:xfrm>
              <a:off x="3313838" y="3749274"/>
              <a:ext cx="429425" cy="429425"/>
            </a:xfrm>
            <a:prstGeom prst="rect">
              <a:avLst/>
            </a:prstGeom>
            <a:noFill/>
            <a:ln>
              <a:noFill/>
            </a:ln>
          </p:spPr>
        </p:pic>
        <p:pic>
          <p:nvPicPr>
            <p:cNvPr id="292" name="Google Shape;292;p31"/>
            <p:cNvPicPr preferRelativeResize="0"/>
            <p:nvPr/>
          </p:nvPicPr>
          <p:blipFill>
            <a:blip r:embed="rId9">
              <a:alphaModFix/>
            </a:blip>
            <a:stretch>
              <a:fillRect/>
            </a:stretch>
          </p:blipFill>
          <p:spPr>
            <a:xfrm>
              <a:off x="3313832" y="3288449"/>
              <a:ext cx="429425" cy="429425"/>
            </a:xfrm>
            <a:prstGeom prst="rect">
              <a:avLst/>
            </a:prstGeom>
            <a:noFill/>
            <a:ln>
              <a:noFill/>
            </a:ln>
          </p:spPr>
        </p:pic>
        <p:pic>
          <p:nvPicPr>
            <p:cNvPr id="293" name="Google Shape;293;p31"/>
            <p:cNvPicPr preferRelativeResize="0"/>
            <p:nvPr/>
          </p:nvPicPr>
          <p:blipFill>
            <a:blip r:embed="rId10">
              <a:alphaModFix/>
            </a:blip>
            <a:stretch>
              <a:fillRect/>
            </a:stretch>
          </p:blipFill>
          <p:spPr>
            <a:xfrm>
              <a:off x="3781757" y="3288449"/>
              <a:ext cx="429425" cy="429425"/>
            </a:xfrm>
            <a:prstGeom prst="rect">
              <a:avLst/>
            </a:prstGeom>
            <a:noFill/>
            <a:ln>
              <a:noFill/>
            </a:ln>
          </p:spPr>
        </p:pic>
        <p:pic>
          <p:nvPicPr>
            <p:cNvPr id="300" name="Google Shape;300;p31"/>
            <p:cNvPicPr preferRelativeResize="0"/>
            <p:nvPr/>
          </p:nvPicPr>
          <p:blipFill>
            <a:blip r:embed="rId11">
              <a:alphaModFix/>
            </a:blip>
            <a:stretch>
              <a:fillRect/>
            </a:stretch>
          </p:blipFill>
          <p:spPr>
            <a:xfrm>
              <a:off x="3781742" y="3749274"/>
              <a:ext cx="429425" cy="429425"/>
            </a:xfrm>
            <a:prstGeom prst="rect">
              <a:avLst/>
            </a:prstGeom>
            <a:noFill/>
            <a:ln>
              <a:noFill/>
            </a:ln>
          </p:spPr>
        </p:pic>
      </p:grpSp>
      <p:pic>
        <p:nvPicPr>
          <p:cNvPr id="7" name="圖片 6">
            <a:extLst>
              <a:ext uri="{FF2B5EF4-FFF2-40B4-BE49-F238E27FC236}">
                <a16:creationId xmlns:a16="http://schemas.microsoft.com/office/drawing/2014/main" id="{A05E97B6-11F6-4C5F-8B41-69D7E404638B}"/>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8337401">
            <a:off x="1868829" y="1314051"/>
            <a:ext cx="824252" cy="826211"/>
          </a:xfrm>
          <a:prstGeom prst="rect">
            <a:avLst/>
          </a:prstGeom>
        </p:spPr>
      </p:pic>
      <p:pic>
        <p:nvPicPr>
          <p:cNvPr id="275" name="Google Shape;275;p31"/>
          <p:cNvPicPr preferRelativeResize="0"/>
          <p:nvPr/>
        </p:nvPicPr>
        <p:blipFill>
          <a:blip r:embed="rId13" cstate="print">
            <a:extLst>
              <a:ext uri="{28A0092B-C50C-407E-A947-70E740481C1C}">
                <a14:useLocalDpi xmlns:a14="http://schemas.microsoft.com/office/drawing/2010/main"/>
              </a:ext>
            </a:extLst>
          </a:blip>
          <a:stretch>
            <a:fillRect/>
          </a:stretch>
        </p:blipFill>
        <p:spPr>
          <a:xfrm>
            <a:off x="218834" y="1290695"/>
            <a:ext cx="1547178" cy="1084603"/>
          </a:xfrm>
          <a:prstGeom prst="rect">
            <a:avLst/>
          </a:prstGeom>
          <a:noFill/>
          <a:ln>
            <a:noFill/>
          </a:ln>
        </p:spPr>
      </p:pic>
      <p:grpSp>
        <p:nvGrpSpPr>
          <p:cNvPr id="2" name="群組 1">
            <a:extLst>
              <a:ext uri="{FF2B5EF4-FFF2-40B4-BE49-F238E27FC236}">
                <a16:creationId xmlns:a16="http://schemas.microsoft.com/office/drawing/2014/main" id="{7263D473-9903-44C0-A267-87C19D628996}"/>
              </a:ext>
            </a:extLst>
          </p:cNvPr>
          <p:cNvGrpSpPr/>
          <p:nvPr/>
        </p:nvGrpSpPr>
        <p:grpSpPr>
          <a:xfrm>
            <a:off x="341868" y="1370808"/>
            <a:ext cx="906223" cy="891956"/>
            <a:chOff x="318420" y="1369609"/>
            <a:chExt cx="914740" cy="900339"/>
          </a:xfrm>
          <a:effectLst>
            <a:outerShdw blurRad="50800" dist="38100" dir="2700000" algn="tl" rotWithShape="0">
              <a:prstClr val="black">
                <a:alpha val="40000"/>
              </a:prstClr>
            </a:outerShdw>
          </a:effectLst>
        </p:grpSpPr>
        <p:pic>
          <p:nvPicPr>
            <p:cNvPr id="276" name="Google Shape;276;p31"/>
            <p:cNvPicPr preferRelativeResize="0"/>
            <p:nvPr/>
          </p:nvPicPr>
          <p:blipFill>
            <a:blip r:embed="rId8">
              <a:alphaModFix/>
            </a:blip>
            <a:stretch>
              <a:fillRect/>
            </a:stretch>
          </p:blipFill>
          <p:spPr>
            <a:xfrm>
              <a:off x="318420" y="1830188"/>
              <a:ext cx="439760" cy="439760"/>
            </a:xfrm>
            <a:prstGeom prst="rect">
              <a:avLst/>
            </a:prstGeom>
            <a:noFill/>
            <a:ln>
              <a:noFill/>
            </a:ln>
          </p:spPr>
        </p:pic>
        <p:pic>
          <p:nvPicPr>
            <p:cNvPr id="277" name="Google Shape;277;p31"/>
            <p:cNvPicPr preferRelativeResize="0"/>
            <p:nvPr/>
          </p:nvPicPr>
          <p:blipFill>
            <a:blip r:embed="rId11">
              <a:alphaModFix/>
            </a:blip>
            <a:stretch>
              <a:fillRect/>
            </a:stretch>
          </p:blipFill>
          <p:spPr>
            <a:xfrm>
              <a:off x="793400" y="1830188"/>
              <a:ext cx="439760" cy="439760"/>
            </a:xfrm>
            <a:prstGeom prst="rect">
              <a:avLst/>
            </a:prstGeom>
            <a:noFill/>
            <a:ln>
              <a:noFill/>
            </a:ln>
          </p:spPr>
        </p:pic>
        <p:pic>
          <p:nvPicPr>
            <p:cNvPr id="278" name="Google Shape;278;p31"/>
            <p:cNvPicPr preferRelativeResize="0"/>
            <p:nvPr/>
          </p:nvPicPr>
          <p:blipFill>
            <a:blip r:embed="rId9">
              <a:alphaModFix/>
            </a:blip>
            <a:stretch>
              <a:fillRect/>
            </a:stretch>
          </p:blipFill>
          <p:spPr>
            <a:xfrm>
              <a:off x="318420" y="1369609"/>
              <a:ext cx="439760" cy="439760"/>
            </a:xfrm>
            <a:prstGeom prst="rect">
              <a:avLst/>
            </a:prstGeom>
            <a:noFill/>
            <a:ln>
              <a:noFill/>
            </a:ln>
          </p:spPr>
        </p:pic>
        <p:pic>
          <p:nvPicPr>
            <p:cNvPr id="279" name="Google Shape;279;p31"/>
            <p:cNvPicPr preferRelativeResize="0"/>
            <p:nvPr/>
          </p:nvPicPr>
          <p:blipFill>
            <a:blip r:embed="rId10">
              <a:alphaModFix/>
            </a:blip>
            <a:stretch>
              <a:fillRect/>
            </a:stretch>
          </p:blipFill>
          <p:spPr>
            <a:xfrm>
              <a:off x="793382" y="1369609"/>
              <a:ext cx="439760" cy="439760"/>
            </a:xfrm>
            <a:prstGeom prst="rect">
              <a:avLst/>
            </a:prstGeom>
            <a:noFill/>
            <a:ln>
              <a:noFill/>
            </a:ln>
          </p:spPr>
        </p:pic>
      </p:grpSp>
      <p:pic>
        <p:nvPicPr>
          <p:cNvPr id="69" name="圖片 68">
            <a:extLst>
              <a:ext uri="{FF2B5EF4-FFF2-40B4-BE49-F238E27FC236}">
                <a16:creationId xmlns:a16="http://schemas.microsoft.com/office/drawing/2014/main" id="{4C94EA90-999E-4811-957C-3FF17D162A01}"/>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6614720">
            <a:off x="3845134" y="2105327"/>
            <a:ext cx="824252" cy="826211"/>
          </a:xfrm>
          <a:prstGeom prst="rect">
            <a:avLst/>
          </a:prstGeom>
        </p:spPr>
      </p:pic>
      <p:pic>
        <p:nvPicPr>
          <p:cNvPr id="70" name="圖片 69">
            <a:extLst>
              <a:ext uri="{FF2B5EF4-FFF2-40B4-BE49-F238E27FC236}">
                <a16:creationId xmlns:a16="http://schemas.microsoft.com/office/drawing/2014/main" id="{B00992DC-5D04-4A4B-BA26-8F2EFE87C5DA}"/>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606843">
            <a:off x="5219205" y="2062520"/>
            <a:ext cx="824252" cy="826211"/>
          </a:xfrm>
          <a:prstGeom prst="rect">
            <a:avLst/>
          </a:prstGeom>
        </p:spPr>
      </p:pic>
      <p:grpSp>
        <p:nvGrpSpPr>
          <p:cNvPr id="18" name="群組 17">
            <a:extLst>
              <a:ext uri="{FF2B5EF4-FFF2-40B4-BE49-F238E27FC236}">
                <a16:creationId xmlns:a16="http://schemas.microsoft.com/office/drawing/2014/main" id="{9A1001B4-56C3-4ADB-9E88-A575EAD20A16}"/>
              </a:ext>
            </a:extLst>
          </p:cNvPr>
          <p:cNvGrpSpPr/>
          <p:nvPr/>
        </p:nvGrpSpPr>
        <p:grpSpPr>
          <a:xfrm>
            <a:off x="5485364" y="2007507"/>
            <a:ext cx="1625015" cy="1744989"/>
            <a:chOff x="5485364" y="2007507"/>
            <a:chExt cx="1625015" cy="1744989"/>
          </a:xfrm>
        </p:grpSpPr>
        <p:pic>
          <p:nvPicPr>
            <p:cNvPr id="9" name="圖片 8" descr="一張含有 建築物 的圖片&#10;&#10;描述是以高可信度產生">
              <a:extLst>
                <a:ext uri="{FF2B5EF4-FFF2-40B4-BE49-F238E27FC236}">
                  <a16:creationId xmlns:a16="http://schemas.microsoft.com/office/drawing/2014/main" id="{0AEB84BF-B38E-457E-8DDC-6606DEC9FF3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891294" y="2007507"/>
              <a:ext cx="929775" cy="1744989"/>
            </a:xfrm>
            <a:prstGeom prst="rect">
              <a:avLst/>
            </a:prstGeom>
          </p:spPr>
        </p:pic>
        <p:pic>
          <p:nvPicPr>
            <p:cNvPr id="296" name="Google Shape;296;p31"/>
            <p:cNvPicPr preferRelativeResize="0"/>
            <p:nvPr/>
          </p:nvPicPr>
          <p:blipFill>
            <a:blip r:embed="rId15">
              <a:alphaModFix/>
            </a:blip>
            <a:stretch>
              <a:fillRect/>
            </a:stretch>
          </p:blipFill>
          <p:spPr>
            <a:xfrm>
              <a:off x="6736117" y="3158945"/>
              <a:ext cx="374262" cy="374262"/>
            </a:xfrm>
            <a:prstGeom prst="rect">
              <a:avLst/>
            </a:prstGeom>
            <a:noFill/>
            <a:ln>
              <a:noFill/>
            </a:ln>
            <a:effectLst>
              <a:outerShdw blurRad="50800" dist="38100" dir="2700000" algn="tl" rotWithShape="0">
                <a:prstClr val="black">
                  <a:alpha val="40000"/>
                </a:prstClr>
              </a:outerShdw>
            </a:effectLst>
          </p:spPr>
        </p:pic>
        <p:pic>
          <p:nvPicPr>
            <p:cNvPr id="297" name="Google Shape;297;p31"/>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6310652" y="3133309"/>
              <a:ext cx="422817" cy="422817"/>
            </a:xfrm>
            <a:prstGeom prst="rect">
              <a:avLst/>
            </a:prstGeom>
            <a:noFill/>
            <a:ln>
              <a:noFill/>
            </a:ln>
            <a:effectLst>
              <a:outerShdw blurRad="50800" dist="38100" dir="2700000" algn="tl" rotWithShape="0">
                <a:prstClr val="black">
                  <a:alpha val="40000"/>
                </a:prstClr>
              </a:outerShdw>
            </a:effectLst>
          </p:spPr>
        </p:pic>
        <p:pic>
          <p:nvPicPr>
            <p:cNvPr id="15" name="圖片 14" descr="一張含有 物件 的圖片&#10;&#10;描述是以非常高的可信度產生">
              <a:extLst>
                <a:ext uri="{FF2B5EF4-FFF2-40B4-BE49-F238E27FC236}">
                  <a16:creationId xmlns:a16="http://schemas.microsoft.com/office/drawing/2014/main" id="{A389F7B9-B274-448B-AA9C-1F3C540A5418}"/>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460198" y="2713381"/>
              <a:ext cx="500521" cy="433309"/>
            </a:xfrm>
            <a:prstGeom prst="rect">
              <a:avLst/>
            </a:prstGeom>
            <a:effectLst>
              <a:outerShdw blurRad="50800" dist="38100" dir="2700000" algn="tl" rotWithShape="0">
                <a:prstClr val="black">
                  <a:alpha val="40000"/>
                </a:prstClr>
              </a:outerShdw>
            </a:effectLst>
          </p:spPr>
        </p:pic>
        <p:pic>
          <p:nvPicPr>
            <p:cNvPr id="17" name="圖片 16" descr="一張含有 物件 的圖片&#10;&#10;描述是以高可信度產生">
              <a:extLst>
                <a:ext uri="{FF2B5EF4-FFF2-40B4-BE49-F238E27FC236}">
                  <a16:creationId xmlns:a16="http://schemas.microsoft.com/office/drawing/2014/main" id="{4D653469-445D-4077-A012-7EBCF2878AD7}"/>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485364" y="3015677"/>
              <a:ext cx="800796" cy="489471"/>
            </a:xfrm>
            <a:prstGeom prst="rect">
              <a:avLst/>
            </a:prstGeom>
          </p:spPr>
        </p:pic>
      </p:grpSp>
      <p:pic>
        <p:nvPicPr>
          <p:cNvPr id="72" name="圖片 71">
            <a:extLst>
              <a:ext uri="{FF2B5EF4-FFF2-40B4-BE49-F238E27FC236}">
                <a16:creationId xmlns:a16="http://schemas.microsoft.com/office/drawing/2014/main" id="{E616EE2E-84A5-4505-9FE6-CE6EA3BFDB12}"/>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9703147">
            <a:off x="6367810" y="1449050"/>
            <a:ext cx="824252" cy="826211"/>
          </a:xfrm>
          <a:prstGeom prst="rect">
            <a:avLst/>
          </a:prstGeom>
        </p:spPr>
      </p:pic>
      <p:pic>
        <p:nvPicPr>
          <p:cNvPr id="50" name="圖片 49">
            <a:extLst>
              <a:ext uri="{FF2B5EF4-FFF2-40B4-BE49-F238E27FC236}">
                <a16:creationId xmlns:a16="http://schemas.microsoft.com/office/drawing/2014/main" id="{91D3CFC5-5998-4962-98CF-955C0A78EA49}"/>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887045" y="4570296"/>
            <a:ext cx="4507872" cy="431492"/>
          </a:xfrm>
          <a:prstGeom prst="rect">
            <a:avLst/>
          </a:prstGeom>
        </p:spPr>
      </p:pic>
      <p:pic>
        <p:nvPicPr>
          <p:cNvPr id="51" name="圖片 50">
            <a:extLst>
              <a:ext uri="{FF2B5EF4-FFF2-40B4-BE49-F238E27FC236}">
                <a16:creationId xmlns:a16="http://schemas.microsoft.com/office/drawing/2014/main" id="{0244BD79-6B2A-4D81-BCB7-2FAAC29D1AE6}"/>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546269" y="4452294"/>
            <a:ext cx="673419" cy="673419"/>
          </a:xfrm>
          <a:prstGeom prst="rect">
            <a:avLst/>
          </a:prstGeom>
        </p:spPr>
      </p:pic>
      <p:pic>
        <p:nvPicPr>
          <p:cNvPr id="65" name="Google Shape;275;p31">
            <a:extLst>
              <a:ext uri="{FF2B5EF4-FFF2-40B4-BE49-F238E27FC236}">
                <a16:creationId xmlns:a16="http://schemas.microsoft.com/office/drawing/2014/main" id="{D1A68F34-CB3B-4D6A-B498-C6CFBA878737}"/>
              </a:ext>
            </a:extLst>
          </p:cNvPr>
          <p:cNvPicPr preferRelativeResize="0"/>
          <p:nvPr/>
        </p:nvPicPr>
        <p:blipFill>
          <a:blip r:embed="rId13" cstate="print">
            <a:extLst>
              <a:ext uri="{28A0092B-C50C-407E-A947-70E740481C1C}">
                <a14:useLocalDpi xmlns:a14="http://schemas.microsoft.com/office/drawing/2010/main"/>
              </a:ext>
            </a:extLst>
          </a:blip>
          <a:stretch>
            <a:fillRect/>
          </a:stretch>
        </p:blipFill>
        <p:spPr>
          <a:xfrm>
            <a:off x="2222534" y="2365197"/>
            <a:ext cx="1547178" cy="1084603"/>
          </a:xfrm>
          <a:prstGeom prst="rect">
            <a:avLst/>
          </a:prstGeom>
          <a:noFill/>
          <a:ln>
            <a:noFill/>
          </a:ln>
        </p:spPr>
      </p:pic>
      <p:grpSp>
        <p:nvGrpSpPr>
          <p:cNvPr id="66" name="群組 65">
            <a:extLst>
              <a:ext uri="{FF2B5EF4-FFF2-40B4-BE49-F238E27FC236}">
                <a16:creationId xmlns:a16="http://schemas.microsoft.com/office/drawing/2014/main" id="{7C7B0515-A289-4792-9BBD-F326851D0A5B}"/>
              </a:ext>
            </a:extLst>
          </p:cNvPr>
          <p:cNvGrpSpPr/>
          <p:nvPr/>
        </p:nvGrpSpPr>
        <p:grpSpPr>
          <a:xfrm>
            <a:off x="2345568" y="2445310"/>
            <a:ext cx="906223" cy="891956"/>
            <a:chOff x="318420" y="1369609"/>
            <a:chExt cx="914740" cy="900339"/>
          </a:xfrm>
          <a:effectLst>
            <a:outerShdw blurRad="50800" dist="38100" dir="2700000" algn="tl" rotWithShape="0">
              <a:prstClr val="black">
                <a:alpha val="40000"/>
              </a:prstClr>
            </a:outerShdw>
          </a:effectLst>
        </p:grpSpPr>
        <p:pic>
          <p:nvPicPr>
            <p:cNvPr id="67" name="Google Shape;276;p31">
              <a:extLst>
                <a:ext uri="{FF2B5EF4-FFF2-40B4-BE49-F238E27FC236}">
                  <a16:creationId xmlns:a16="http://schemas.microsoft.com/office/drawing/2014/main" id="{DA494FCF-5760-447D-ABEA-49E6C40272B6}"/>
                </a:ext>
              </a:extLst>
            </p:cNvPr>
            <p:cNvPicPr preferRelativeResize="0"/>
            <p:nvPr/>
          </p:nvPicPr>
          <p:blipFill>
            <a:blip r:embed="rId8">
              <a:alphaModFix/>
            </a:blip>
            <a:stretch>
              <a:fillRect/>
            </a:stretch>
          </p:blipFill>
          <p:spPr>
            <a:xfrm>
              <a:off x="318420" y="1830188"/>
              <a:ext cx="439760" cy="439760"/>
            </a:xfrm>
            <a:prstGeom prst="rect">
              <a:avLst/>
            </a:prstGeom>
            <a:noFill/>
            <a:ln>
              <a:noFill/>
            </a:ln>
          </p:spPr>
        </p:pic>
        <p:pic>
          <p:nvPicPr>
            <p:cNvPr id="68" name="Google Shape;277;p31">
              <a:extLst>
                <a:ext uri="{FF2B5EF4-FFF2-40B4-BE49-F238E27FC236}">
                  <a16:creationId xmlns:a16="http://schemas.microsoft.com/office/drawing/2014/main" id="{037DADDF-DA68-4284-9072-7ABAD7C2DE7F}"/>
                </a:ext>
              </a:extLst>
            </p:cNvPr>
            <p:cNvPicPr preferRelativeResize="0"/>
            <p:nvPr/>
          </p:nvPicPr>
          <p:blipFill>
            <a:blip r:embed="rId11">
              <a:alphaModFix/>
            </a:blip>
            <a:stretch>
              <a:fillRect/>
            </a:stretch>
          </p:blipFill>
          <p:spPr>
            <a:xfrm>
              <a:off x="793400" y="1830188"/>
              <a:ext cx="439760" cy="439760"/>
            </a:xfrm>
            <a:prstGeom prst="rect">
              <a:avLst/>
            </a:prstGeom>
            <a:noFill/>
            <a:ln>
              <a:noFill/>
            </a:ln>
          </p:spPr>
        </p:pic>
        <p:pic>
          <p:nvPicPr>
            <p:cNvPr id="71" name="Google Shape;278;p31">
              <a:extLst>
                <a:ext uri="{FF2B5EF4-FFF2-40B4-BE49-F238E27FC236}">
                  <a16:creationId xmlns:a16="http://schemas.microsoft.com/office/drawing/2014/main" id="{AC71CD2B-6EF8-4DEE-A282-3F2653E5E838}"/>
                </a:ext>
              </a:extLst>
            </p:cNvPr>
            <p:cNvPicPr preferRelativeResize="0"/>
            <p:nvPr/>
          </p:nvPicPr>
          <p:blipFill>
            <a:blip r:embed="rId9">
              <a:alphaModFix/>
            </a:blip>
            <a:stretch>
              <a:fillRect/>
            </a:stretch>
          </p:blipFill>
          <p:spPr>
            <a:xfrm>
              <a:off x="318420" y="1369609"/>
              <a:ext cx="439760" cy="439760"/>
            </a:xfrm>
            <a:prstGeom prst="rect">
              <a:avLst/>
            </a:prstGeom>
            <a:noFill/>
            <a:ln>
              <a:noFill/>
            </a:ln>
          </p:spPr>
        </p:pic>
        <p:pic>
          <p:nvPicPr>
            <p:cNvPr id="73" name="Google Shape;279;p31">
              <a:extLst>
                <a:ext uri="{FF2B5EF4-FFF2-40B4-BE49-F238E27FC236}">
                  <a16:creationId xmlns:a16="http://schemas.microsoft.com/office/drawing/2014/main" id="{F0ECC244-7359-477F-8924-47D6B0FB7254}"/>
                </a:ext>
              </a:extLst>
            </p:cNvPr>
            <p:cNvPicPr preferRelativeResize="0"/>
            <p:nvPr/>
          </p:nvPicPr>
          <p:blipFill>
            <a:blip r:embed="rId10">
              <a:alphaModFix/>
            </a:blip>
            <a:stretch>
              <a:fillRect/>
            </a:stretch>
          </p:blipFill>
          <p:spPr>
            <a:xfrm>
              <a:off x="793382" y="1369609"/>
              <a:ext cx="439760" cy="439760"/>
            </a:xfrm>
            <a:prstGeom prst="rect">
              <a:avLst/>
            </a:prstGeom>
            <a:noFill/>
            <a:ln>
              <a:noFill/>
            </a:ln>
          </p:spPr>
        </p:pic>
      </p:grpSp>
      <p:pic>
        <p:nvPicPr>
          <p:cNvPr id="74" name="Google Shape;275;p31">
            <a:extLst>
              <a:ext uri="{FF2B5EF4-FFF2-40B4-BE49-F238E27FC236}">
                <a16:creationId xmlns:a16="http://schemas.microsoft.com/office/drawing/2014/main" id="{C9854B0E-3DB0-46A3-9D83-F5FF6A74DF34}"/>
              </a:ext>
            </a:extLst>
          </p:cNvPr>
          <p:cNvPicPr preferRelativeResize="0"/>
          <p:nvPr/>
        </p:nvPicPr>
        <p:blipFill>
          <a:blip r:embed="rId13" cstate="print">
            <a:extLst>
              <a:ext uri="{28A0092B-C50C-407E-A947-70E740481C1C}">
                <a14:useLocalDpi xmlns:a14="http://schemas.microsoft.com/office/drawing/2010/main"/>
              </a:ext>
            </a:extLst>
          </a:blip>
          <a:stretch>
            <a:fillRect/>
          </a:stretch>
        </p:blipFill>
        <p:spPr>
          <a:xfrm>
            <a:off x="7306821" y="1428471"/>
            <a:ext cx="1547178" cy="1084603"/>
          </a:xfrm>
          <a:prstGeom prst="rect">
            <a:avLst/>
          </a:prstGeom>
          <a:noFill/>
          <a:ln>
            <a:noFill/>
          </a:ln>
        </p:spPr>
      </p:pic>
      <p:grpSp>
        <p:nvGrpSpPr>
          <p:cNvPr id="75" name="群組 74">
            <a:extLst>
              <a:ext uri="{FF2B5EF4-FFF2-40B4-BE49-F238E27FC236}">
                <a16:creationId xmlns:a16="http://schemas.microsoft.com/office/drawing/2014/main" id="{616E2195-46BB-4673-B2B4-354E43C4491D}"/>
              </a:ext>
            </a:extLst>
          </p:cNvPr>
          <p:cNvGrpSpPr/>
          <p:nvPr/>
        </p:nvGrpSpPr>
        <p:grpSpPr>
          <a:xfrm>
            <a:off x="7429855" y="1508584"/>
            <a:ext cx="906223" cy="891956"/>
            <a:chOff x="318420" y="1369609"/>
            <a:chExt cx="914740" cy="900339"/>
          </a:xfrm>
          <a:effectLst>
            <a:outerShdw blurRad="50800" dist="38100" dir="2700000" algn="tl" rotWithShape="0">
              <a:prstClr val="black">
                <a:alpha val="40000"/>
              </a:prstClr>
            </a:outerShdw>
          </a:effectLst>
        </p:grpSpPr>
        <p:pic>
          <p:nvPicPr>
            <p:cNvPr id="76" name="Google Shape;276;p31">
              <a:extLst>
                <a:ext uri="{FF2B5EF4-FFF2-40B4-BE49-F238E27FC236}">
                  <a16:creationId xmlns:a16="http://schemas.microsoft.com/office/drawing/2014/main" id="{F187E1D6-FCED-4F16-AB34-7EA22248A511}"/>
                </a:ext>
              </a:extLst>
            </p:cNvPr>
            <p:cNvPicPr preferRelativeResize="0"/>
            <p:nvPr/>
          </p:nvPicPr>
          <p:blipFill>
            <a:blip r:embed="rId8">
              <a:alphaModFix/>
            </a:blip>
            <a:stretch>
              <a:fillRect/>
            </a:stretch>
          </p:blipFill>
          <p:spPr>
            <a:xfrm>
              <a:off x="318420" y="1830188"/>
              <a:ext cx="439760" cy="439760"/>
            </a:xfrm>
            <a:prstGeom prst="rect">
              <a:avLst/>
            </a:prstGeom>
            <a:noFill/>
            <a:ln>
              <a:noFill/>
            </a:ln>
          </p:spPr>
        </p:pic>
        <p:pic>
          <p:nvPicPr>
            <p:cNvPr id="77" name="Google Shape;277;p31">
              <a:extLst>
                <a:ext uri="{FF2B5EF4-FFF2-40B4-BE49-F238E27FC236}">
                  <a16:creationId xmlns:a16="http://schemas.microsoft.com/office/drawing/2014/main" id="{043E1A21-4134-467F-9FCD-84A7B740A8F9}"/>
                </a:ext>
              </a:extLst>
            </p:cNvPr>
            <p:cNvPicPr preferRelativeResize="0"/>
            <p:nvPr/>
          </p:nvPicPr>
          <p:blipFill>
            <a:blip r:embed="rId11">
              <a:alphaModFix/>
            </a:blip>
            <a:stretch>
              <a:fillRect/>
            </a:stretch>
          </p:blipFill>
          <p:spPr>
            <a:xfrm>
              <a:off x="793400" y="1830188"/>
              <a:ext cx="439760" cy="439760"/>
            </a:xfrm>
            <a:prstGeom prst="rect">
              <a:avLst/>
            </a:prstGeom>
            <a:noFill/>
            <a:ln>
              <a:noFill/>
            </a:ln>
          </p:spPr>
        </p:pic>
        <p:pic>
          <p:nvPicPr>
            <p:cNvPr id="78" name="Google Shape;278;p31">
              <a:extLst>
                <a:ext uri="{FF2B5EF4-FFF2-40B4-BE49-F238E27FC236}">
                  <a16:creationId xmlns:a16="http://schemas.microsoft.com/office/drawing/2014/main" id="{79F20F7D-8362-4F43-9E27-20594FC04E06}"/>
                </a:ext>
              </a:extLst>
            </p:cNvPr>
            <p:cNvPicPr preferRelativeResize="0"/>
            <p:nvPr/>
          </p:nvPicPr>
          <p:blipFill>
            <a:blip r:embed="rId9">
              <a:alphaModFix/>
            </a:blip>
            <a:stretch>
              <a:fillRect/>
            </a:stretch>
          </p:blipFill>
          <p:spPr>
            <a:xfrm>
              <a:off x="318420" y="1369609"/>
              <a:ext cx="439760" cy="439760"/>
            </a:xfrm>
            <a:prstGeom prst="rect">
              <a:avLst/>
            </a:prstGeom>
            <a:noFill/>
            <a:ln>
              <a:noFill/>
            </a:ln>
          </p:spPr>
        </p:pic>
        <p:pic>
          <p:nvPicPr>
            <p:cNvPr id="79" name="Google Shape;279;p31">
              <a:extLst>
                <a:ext uri="{FF2B5EF4-FFF2-40B4-BE49-F238E27FC236}">
                  <a16:creationId xmlns:a16="http://schemas.microsoft.com/office/drawing/2014/main" id="{014DCCFF-D669-4E6B-BA76-DA77654AA091}"/>
                </a:ext>
              </a:extLst>
            </p:cNvPr>
            <p:cNvPicPr preferRelativeResize="0"/>
            <p:nvPr/>
          </p:nvPicPr>
          <p:blipFill>
            <a:blip r:embed="rId10">
              <a:alphaModFix/>
            </a:blip>
            <a:stretch>
              <a:fillRect/>
            </a:stretch>
          </p:blipFill>
          <p:spPr>
            <a:xfrm>
              <a:off x="793382" y="1369609"/>
              <a:ext cx="439760" cy="439760"/>
            </a:xfrm>
            <a:prstGeom prst="rect">
              <a:avLst/>
            </a:prstGeom>
            <a:noFill/>
            <a:ln>
              <a:noFill/>
            </a:ln>
          </p:spPr>
        </p:pic>
      </p:grpSp>
      <p:sp>
        <p:nvSpPr>
          <p:cNvPr id="47" name="Google Shape;274;p31">
            <a:extLst>
              <a:ext uri="{FF2B5EF4-FFF2-40B4-BE49-F238E27FC236}">
                <a16:creationId xmlns:a16="http://schemas.microsoft.com/office/drawing/2014/main" id="{DF0BBBF6-CAC8-4B71-A917-9691CB83105B}"/>
              </a:ext>
            </a:extLst>
          </p:cNvPr>
          <p:cNvSpPr txBox="1"/>
          <p:nvPr/>
        </p:nvSpPr>
        <p:spPr>
          <a:xfrm>
            <a:off x="1827556" y="899634"/>
            <a:ext cx="5407998" cy="59717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lvl="0"/>
            <a:r>
              <a:rPr lang="en" sz="1700" b="1" dirty="0">
                <a:solidFill>
                  <a:schemeClr val="bg1"/>
                </a:solidFill>
                <a:latin typeface="微軟正黑體" panose="020B0604030504040204" pitchFamily="34" charset="-120"/>
                <a:ea typeface="微軟正黑體" panose="020B0604030504040204" pitchFamily="34" charset="-120"/>
              </a:rPr>
              <a:t>受限於頻寬、設備</a:t>
            </a:r>
            <a:r>
              <a:rPr lang="zh-TW" altLang="en-US" sz="1700" b="1" dirty="0">
                <a:solidFill>
                  <a:schemeClr val="bg1"/>
                </a:solidFill>
                <a:latin typeface="微軟正黑體" panose="020B0604030504040204" pitchFamily="34" charset="-120"/>
                <a:ea typeface="微軟正黑體" panose="020B0604030504040204" pitchFamily="34" charset="-120"/>
              </a:rPr>
              <a:t>部署</a:t>
            </a:r>
            <a:r>
              <a:rPr lang="en" sz="1700" b="1" dirty="0">
                <a:solidFill>
                  <a:schemeClr val="bg1"/>
                </a:solidFill>
                <a:latin typeface="微軟正黑體" panose="020B0604030504040204" pitchFamily="34" charset="-120"/>
                <a:ea typeface="微軟正黑體" panose="020B0604030504040204" pitchFamily="34" charset="-120"/>
              </a:rPr>
              <a:t>的難易</a:t>
            </a:r>
            <a:r>
              <a:rPr lang="zh-TW" altLang="en-US" sz="1700" b="1" dirty="0">
                <a:solidFill>
                  <a:schemeClr val="bg1"/>
                </a:solidFill>
                <a:latin typeface="微軟正黑體" panose="020B0604030504040204" pitchFamily="34" charset="-120"/>
                <a:ea typeface="微軟正黑體" panose="020B0604030504040204" pitchFamily="34" charset="-120"/>
              </a:rPr>
              <a:t>程度</a:t>
            </a:r>
            <a:r>
              <a:rPr lang="en" sz="1700" b="1" dirty="0">
                <a:solidFill>
                  <a:schemeClr val="bg1"/>
                </a:solidFill>
                <a:latin typeface="微軟正黑體" panose="020B0604030504040204" pitchFamily="34" charset="-120"/>
                <a:ea typeface="微軟正黑體" panose="020B0604030504040204" pitchFamily="34" charset="-120"/>
              </a:rPr>
              <a:t>，需要有方便管理的硬體可被大量安裝到多個地點並各自取得影像分析。</a:t>
            </a:r>
            <a:endParaRPr sz="1700" b="1" dirty="0">
              <a:solidFill>
                <a:schemeClr val="bg1"/>
              </a:solidFill>
              <a:latin typeface="微軟正黑體" panose="020B0604030504040204" pitchFamily="34" charset="-120"/>
              <a:ea typeface="微軟正黑體" panose="020B0604030504040204" pitchFamily="34" charset="-120"/>
            </a:endParaRPr>
          </a:p>
        </p:txBody>
      </p:sp>
      <p:sp>
        <p:nvSpPr>
          <p:cNvPr id="48" name="Google Shape;298;p31">
            <a:extLst>
              <a:ext uri="{FF2B5EF4-FFF2-40B4-BE49-F238E27FC236}">
                <a16:creationId xmlns:a16="http://schemas.microsoft.com/office/drawing/2014/main" id="{0A7DE782-9A33-4202-BBE8-97188A2913BF}"/>
              </a:ext>
            </a:extLst>
          </p:cNvPr>
          <p:cNvSpPr txBox="1"/>
          <p:nvPr/>
        </p:nvSpPr>
        <p:spPr>
          <a:xfrm>
            <a:off x="1827556" y="3653304"/>
            <a:ext cx="6413474" cy="967316"/>
          </a:xfrm>
          <a:prstGeom prst="rect">
            <a:avLst/>
          </a:prstGeom>
          <a:noFill/>
          <a:ln>
            <a:noFill/>
          </a:ln>
        </p:spPr>
        <p:txBody>
          <a:bodyPr spcFirstLastPara="1" wrap="square" lIns="91425" tIns="91425" rIns="91425" bIns="91425" anchor="t" anchorCtr="0">
            <a:noAutofit/>
          </a:bodyPr>
          <a:lstStyle/>
          <a:p>
            <a:pPr marL="180975" indent="-180975">
              <a:buClr>
                <a:schemeClr val="bg1"/>
              </a:buClr>
              <a:buFont typeface="Arial" panose="020B0604020202020204" pitchFamily="34" charset="0"/>
              <a:buChar char="•"/>
              <a:tabLst>
                <a:tab pos="180975" algn="l"/>
              </a:tabLst>
            </a:pPr>
            <a:r>
              <a:rPr lang="en" sz="1300" b="1" dirty="0">
                <a:solidFill>
                  <a:schemeClr val="bg1"/>
                </a:solidFill>
                <a:latin typeface="微軟正黑體" panose="020B0604030504040204" pitchFamily="34" charset="-120"/>
                <a:ea typeface="微軟正黑體" panose="020B0604030504040204" pitchFamily="34" charset="-120"/>
              </a:rPr>
              <a:t>使用 </a:t>
            </a:r>
            <a:r>
              <a:rPr lang="en" sz="1300" b="1" dirty="0">
                <a:solidFill>
                  <a:schemeClr val="bg1"/>
                </a:solidFill>
                <a:latin typeface="+mj-lt"/>
                <a:ea typeface="微軟正黑體" panose="020B0604030504040204" pitchFamily="34" charset="-120"/>
              </a:rPr>
              <a:t>myQNAPCloud</a:t>
            </a:r>
            <a:r>
              <a:rPr lang="en" sz="1300" b="1" dirty="0">
                <a:solidFill>
                  <a:schemeClr val="bg1"/>
                </a:solidFill>
                <a:latin typeface="微軟正黑體" panose="020B0604030504040204" pitchFamily="34" charset="-120"/>
                <a:ea typeface="微軟正黑體" panose="020B0604030504040204" pitchFamily="34" charset="-120"/>
              </a:rPr>
              <a:t> 以及 </a:t>
            </a:r>
            <a:r>
              <a:rPr lang="en" sz="1300" b="1" dirty="0">
                <a:solidFill>
                  <a:schemeClr val="bg1"/>
                </a:solidFill>
                <a:latin typeface="+mj-lt"/>
                <a:ea typeface="微軟正黑體" panose="020B0604030504040204" pitchFamily="34" charset="-120"/>
              </a:rPr>
              <a:t>Q’center</a:t>
            </a:r>
            <a:r>
              <a:rPr lang="en" sz="1300" b="1" dirty="0">
                <a:solidFill>
                  <a:schemeClr val="bg1"/>
                </a:solidFill>
                <a:latin typeface="微軟正黑體" panose="020B0604030504040204" pitchFamily="34" charset="-120"/>
                <a:ea typeface="微軟正黑體" panose="020B0604030504040204" pitchFamily="34" charset="-120"/>
              </a:rPr>
              <a:t> 來即時掌握多台 </a:t>
            </a:r>
            <a:r>
              <a:rPr lang="en" sz="1300" b="1" dirty="0">
                <a:solidFill>
                  <a:schemeClr val="bg1"/>
                </a:solidFill>
                <a:latin typeface="+mj-lt"/>
                <a:ea typeface="微軟正黑體" panose="020B0604030504040204" pitchFamily="34" charset="-120"/>
              </a:rPr>
              <a:t>NAS</a:t>
            </a:r>
            <a:r>
              <a:rPr lang="en" sz="1300" b="1" dirty="0">
                <a:solidFill>
                  <a:schemeClr val="bg1"/>
                </a:solidFill>
                <a:latin typeface="微軟正黑體" panose="020B0604030504040204" pitchFamily="34" charset="-120"/>
                <a:ea typeface="微軟正黑體" panose="020B0604030504040204" pitchFamily="34" charset="-120"/>
              </a:rPr>
              <a:t> 的健康狀態</a:t>
            </a:r>
            <a:r>
              <a:rPr lang="zh-TW" altLang="en" sz="1300" b="1" dirty="0">
                <a:solidFill>
                  <a:schemeClr val="bg1"/>
                </a:solidFill>
                <a:latin typeface="微軟正黑體" panose="020B0604030504040204" pitchFamily="34" charset="-120"/>
                <a:ea typeface="微軟正黑體" panose="020B0604030504040204" pitchFamily="34" charset="-120"/>
              </a:rPr>
              <a:t>。</a:t>
            </a:r>
            <a:endParaRPr sz="1300" b="1" dirty="0">
              <a:solidFill>
                <a:schemeClr val="bg1"/>
              </a:solidFill>
              <a:latin typeface="微軟正黑體" panose="020B0604030504040204" pitchFamily="34" charset="-120"/>
              <a:ea typeface="微軟正黑體" panose="020B0604030504040204" pitchFamily="34" charset="-120"/>
            </a:endParaRPr>
          </a:p>
          <a:p>
            <a:pPr marL="180975" lvl="0" indent="-180975" rtl="0">
              <a:spcBef>
                <a:spcPts val="0"/>
              </a:spcBef>
              <a:spcAft>
                <a:spcPts val="0"/>
              </a:spcAft>
              <a:buClr>
                <a:schemeClr val="bg1"/>
              </a:buClr>
              <a:buFont typeface="Arial" panose="020B0604020202020204" pitchFamily="34" charset="0"/>
              <a:buChar char="•"/>
              <a:tabLst>
                <a:tab pos="180975" algn="l"/>
              </a:tabLst>
            </a:pPr>
            <a:r>
              <a:rPr lang="en" sz="1300" b="1" dirty="0">
                <a:solidFill>
                  <a:schemeClr val="bg1"/>
                </a:solidFill>
                <a:latin typeface="微軟正黑體" panose="020B0604030504040204" pitchFamily="34" charset="-120"/>
                <a:ea typeface="微軟正黑體" panose="020B0604030504040204" pitchFamily="34" charset="-120"/>
              </a:rPr>
              <a:t>藉著 </a:t>
            </a:r>
            <a:r>
              <a:rPr lang="en" sz="1300" b="1" dirty="0">
                <a:solidFill>
                  <a:schemeClr val="bg1"/>
                </a:solidFill>
                <a:latin typeface="+mj-lt"/>
                <a:ea typeface="微軟正黑體" panose="020B0604030504040204" pitchFamily="34" charset="-120"/>
              </a:rPr>
              <a:t>Hybrid Backup Sync</a:t>
            </a:r>
            <a:r>
              <a:rPr lang="zh-TW" altLang="en-US" sz="1300" b="1" dirty="0">
                <a:solidFill>
                  <a:schemeClr val="bg1"/>
                </a:solidFill>
                <a:latin typeface="+mj-lt"/>
                <a:ea typeface="微軟正黑體" panose="020B0604030504040204" pitchFamily="34" charset="-120"/>
              </a:rPr>
              <a:t> </a:t>
            </a:r>
            <a:r>
              <a:rPr lang="en" sz="1300" b="1" dirty="0">
                <a:solidFill>
                  <a:schemeClr val="bg1"/>
                </a:solidFill>
                <a:latin typeface="微軟正黑體" panose="020B0604030504040204" pitchFamily="34" charset="-120"/>
                <a:ea typeface="微軟正黑體" panose="020B0604030504040204" pitchFamily="34" charset="-120"/>
              </a:rPr>
              <a:t>來將重要錄影資料備份至中央管理伺服器。</a:t>
            </a:r>
            <a:endParaRPr sz="1300" b="1" dirty="0">
              <a:solidFill>
                <a:schemeClr val="bg1"/>
              </a:solidFill>
              <a:latin typeface="微軟正黑體" panose="020B0604030504040204" pitchFamily="34" charset="-120"/>
              <a:ea typeface="微軟正黑體" panose="020B0604030504040204" pitchFamily="34" charset="-120"/>
            </a:endParaRPr>
          </a:p>
          <a:p>
            <a:pPr marL="180975" lvl="0" indent="-180975" rtl="0">
              <a:spcBef>
                <a:spcPts val="0"/>
              </a:spcBef>
              <a:spcAft>
                <a:spcPts val="0"/>
              </a:spcAft>
              <a:buClr>
                <a:schemeClr val="bg1"/>
              </a:buClr>
              <a:buFont typeface="Arial" panose="020B0604020202020204" pitchFamily="34" charset="0"/>
              <a:buChar char="•"/>
              <a:tabLst>
                <a:tab pos="180975" algn="l"/>
              </a:tabLst>
            </a:pPr>
            <a:r>
              <a:rPr lang="zh-TW" altLang="en-US" sz="1300" b="1" dirty="0">
                <a:solidFill>
                  <a:schemeClr val="bg1"/>
                </a:solidFill>
                <a:latin typeface="微軟正黑體" panose="020B0604030504040204" pitchFamily="34" charset="-120"/>
                <a:ea typeface="微軟正黑體" panose="020B0604030504040204" pitchFamily="34" charset="-120"/>
              </a:rPr>
              <a:t>透過 </a:t>
            </a:r>
            <a:r>
              <a:rPr lang="en" sz="1300" b="1" dirty="0">
                <a:solidFill>
                  <a:schemeClr val="bg1"/>
                </a:solidFill>
                <a:latin typeface="+mj-lt"/>
                <a:ea typeface="微軟正黑體" panose="020B0604030504040204" pitchFamily="34" charset="-120"/>
              </a:rPr>
              <a:t>Container Station</a:t>
            </a:r>
            <a:r>
              <a:rPr lang="zh-TW" altLang="en-US" sz="1300" b="1" dirty="0">
                <a:solidFill>
                  <a:schemeClr val="bg1"/>
                </a:solidFill>
                <a:latin typeface="+mj-lt"/>
                <a:ea typeface="微軟正黑體" panose="020B0604030504040204" pitchFamily="34" charset="-120"/>
              </a:rPr>
              <a:t> </a:t>
            </a:r>
            <a:r>
              <a:rPr lang="en" sz="1300" b="1" dirty="0">
                <a:solidFill>
                  <a:schemeClr val="bg1"/>
                </a:solidFill>
                <a:latin typeface="微軟正黑體" panose="020B0604030504040204" pitchFamily="34" charset="-120"/>
                <a:ea typeface="微軟正黑體" panose="020B0604030504040204" pitchFamily="34" charset="-120"/>
              </a:rPr>
              <a:t>或</a:t>
            </a:r>
            <a:r>
              <a:rPr lang="zh-TW" altLang="en-US" sz="1300" b="1" dirty="0">
                <a:solidFill>
                  <a:schemeClr val="bg1"/>
                </a:solidFill>
                <a:latin typeface="微軟正黑體" panose="020B0604030504040204" pitchFamily="34" charset="-120"/>
                <a:ea typeface="微軟正黑體" panose="020B0604030504040204" pitchFamily="34" charset="-120"/>
              </a:rPr>
              <a:t> </a:t>
            </a:r>
            <a:r>
              <a:rPr lang="en" sz="1300" b="1" dirty="0">
                <a:solidFill>
                  <a:schemeClr val="bg1"/>
                </a:solidFill>
                <a:latin typeface="+mj-lt"/>
                <a:ea typeface="微軟正黑體" panose="020B0604030504040204" pitchFamily="34" charset="-120"/>
              </a:rPr>
              <a:t>Virtualization Station</a:t>
            </a:r>
            <a:r>
              <a:rPr lang="zh-TW" altLang="en-US" sz="1300" b="1" dirty="0">
                <a:solidFill>
                  <a:schemeClr val="bg1"/>
                </a:solidFill>
                <a:latin typeface="+mj-lt"/>
                <a:ea typeface="微軟正黑體" panose="020B0604030504040204" pitchFamily="34" charset="-120"/>
              </a:rPr>
              <a:t> </a:t>
            </a:r>
            <a:r>
              <a:rPr lang="en" sz="1300" b="1" dirty="0">
                <a:solidFill>
                  <a:schemeClr val="bg1"/>
                </a:solidFill>
                <a:latin typeface="微軟正黑體" panose="020B0604030504040204" pitchFamily="34" charset="-120"/>
                <a:ea typeface="微軟正黑體" panose="020B0604030504040204" pitchFamily="34" charset="-120"/>
              </a:rPr>
              <a:t>直接運</a:t>
            </a:r>
            <a:r>
              <a:rPr lang="zh-TW" altLang="en-US" sz="1300" b="1" dirty="0">
                <a:solidFill>
                  <a:schemeClr val="bg1"/>
                </a:solidFill>
                <a:latin typeface="微軟正黑體" panose="020B0604030504040204" pitchFamily="34" charset="-120"/>
                <a:ea typeface="微軟正黑體" panose="020B0604030504040204" pitchFamily="34" charset="-120"/>
              </a:rPr>
              <a:t>行</a:t>
            </a:r>
            <a:r>
              <a:rPr lang="en" sz="1300" b="1" dirty="0">
                <a:solidFill>
                  <a:schemeClr val="bg1"/>
                </a:solidFill>
                <a:latin typeface="微軟正黑體" panose="020B0604030504040204" pitchFamily="34" charset="-120"/>
                <a:ea typeface="微軟正黑體" panose="020B0604030504040204" pitchFamily="34" charset="-120"/>
              </a:rPr>
              <a:t>第三方程式，無須完全靠網路將資料</a:t>
            </a:r>
            <a:r>
              <a:rPr lang="zh-TW" altLang="en-US" sz="1300" b="1" dirty="0">
                <a:solidFill>
                  <a:schemeClr val="bg1"/>
                </a:solidFill>
                <a:latin typeface="微軟正黑體" panose="020B0604030504040204" pitchFamily="34" charset="-120"/>
                <a:ea typeface="微軟正黑體" panose="020B0604030504040204" pitchFamily="34" charset="-120"/>
              </a:rPr>
              <a:t>上傳</a:t>
            </a:r>
            <a:r>
              <a:rPr lang="en" sz="1300" b="1" dirty="0">
                <a:solidFill>
                  <a:schemeClr val="bg1"/>
                </a:solidFill>
                <a:latin typeface="微軟正黑體" panose="020B0604030504040204" pitchFamily="34" charset="-120"/>
                <a:ea typeface="微軟正黑體" panose="020B0604030504040204" pitchFamily="34" charset="-120"/>
              </a:rPr>
              <a:t>到雲端分析。</a:t>
            </a:r>
            <a:endParaRPr sz="1300" b="1" dirty="0">
              <a:solidFill>
                <a:schemeClr val="bg1"/>
              </a:solidFill>
              <a:latin typeface="微軟正黑體" panose="020B0604030504040204" pitchFamily="34" charset="-120"/>
              <a:ea typeface="微軟正黑體" panose="020B0604030504040204" pitchFamily="34" charset="-120"/>
            </a:endParaRPr>
          </a:p>
        </p:txBody>
      </p:sp>
      <p:sp>
        <p:nvSpPr>
          <p:cNvPr id="49" name="Google Shape;246;p30">
            <a:extLst>
              <a:ext uri="{FF2B5EF4-FFF2-40B4-BE49-F238E27FC236}">
                <a16:creationId xmlns:a16="http://schemas.microsoft.com/office/drawing/2014/main" id="{E939C59C-AFC9-4E28-B0A0-10269CA1C4C4}"/>
              </a:ext>
            </a:extLst>
          </p:cNvPr>
          <p:cNvSpPr txBox="1">
            <a:spLocks/>
          </p:cNvSpPr>
          <p:nvPr/>
        </p:nvSpPr>
        <p:spPr>
          <a:xfrm>
            <a:off x="0" y="78481"/>
            <a:ext cx="9128319"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200" dirty="0"/>
              <a:t>QVR Pro </a:t>
            </a:r>
            <a:r>
              <a:rPr lang="zh-TW" altLang="en-US" sz="3200" dirty="0">
                <a:latin typeface="微軟正黑體" panose="020B0604030504040204" pitchFamily="34" charset="-120"/>
                <a:ea typeface="微軟正黑體" panose="020B0604030504040204" pitchFamily="34" charset="-120"/>
              </a:rPr>
              <a:t>如何解決第三方開發者的困境</a:t>
            </a:r>
          </a:p>
        </p:txBody>
      </p:sp>
      <p:sp>
        <p:nvSpPr>
          <p:cNvPr id="53" name="矩形 52">
            <a:extLst>
              <a:ext uri="{FF2B5EF4-FFF2-40B4-BE49-F238E27FC236}">
                <a16:creationId xmlns:a16="http://schemas.microsoft.com/office/drawing/2014/main" id="{F6FF6594-2BA0-496B-8A15-BEA8642DC2E6}"/>
              </a:ext>
            </a:extLst>
          </p:cNvPr>
          <p:cNvSpPr/>
          <p:nvPr/>
        </p:nvSpPr>
        <p:spPr>
          <a:xfrm>
            <a:off x="3065883" y="4577316"/>
            <a:ext cx="4246675" cy="400110"/>
          </a:xfrm>
          <a:prstGeom prst="rect">
            <a:avLst/>
          </a:prstGeom>
          <a:effectLst>
            <a:outerShdw blurRad="50800" dist="38100" dir="2700000" algn="tl" rotWithShape="0">
              <a:prstClr val="black">
                <a:alpha val="40000"/>
              </a:prstClr>
            </a:outerShdw>
          </a:effectLst>
        </p:spPr>
        <p:txBody>
          <a:bodyPr wrap="none">
            <a:spAutoFit/>
          </a:bodyPr>
          <a:lstStyle/>
          <a:p>
            <a:pPr lvl="0"/>
            <a:r>
              <a:rPr lang="zh-TW" altLang="en-US" sz="2000" b="1" dirty="0">
                <a:solidFill>
                  <a:schemeClr val="bg1"/>
                </a:solidFill>
              </a:rPr>
              <a:t> </a:t>
            </a:r>
            <a:r>
              <a:rPr lang="en-US" altLang="zh-TW" sz="2000" b="1" dirty="0">
                <a:solidFill>
                  <a:schemeClr val="bg1"/>
                </a:solidFill>
              </a:rPr>
              <a:t>QNAP NAS </a:t>
            </a:r>
            <a:r>
              <a:rPr lang="zh-TW" altLang="en-US" sz="2000" b="1" dirty="0">
                <a:solidFill>
                  <a:schemeClr val="bg1"/>
                </a:solidFill>
                <a:latin typeface="微軟正黑體" panose="020B0604030504040204" pitchFamily="34" charset="-120"/>
                <a:ea typeface="微軟正黑體" panose="020B0604030504040204" pitchFamily="34" charset="-120"/>
              </a:rPr>
              <a:t>為邊際運算的最佳載體</a:t>
            </a:r>
            <a:endParaRPr lang="en-US" altLang="zh-TW" sz="20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86149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20" name="圖片 19">
            <a:extLst>
              <a:ext uri="{FF2B5EF4-FFF2-40B4-BE49-F238E27FC236}">
                <a16:creationId xmlns:a16="http://schemas.microsoft.com/office/drawing/2014/main" id="{6BF11D41-EAB4-4C6D-A7E9-ACA362394E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0"/>
            <a:ext cx="9128319" cy="5143499"/>
          </a:xfrm>
          <a:prstGeom prst="rect">
            <a:avLst/>
          </a:prstGeom>
        </p:spPr>
      </p:pic>
      <p:pic>
        <p:nvPicPr>
          <p:cNvPr id="26" name="Google Shape;275;p31" descr="一張含有 電子用品, 監視器 的圖片&#10;&#10;描述是以高可信度產生">
            <a:extLst>
              <a:ext uri="{FF2B5EF4-FFF2-40B4-BE49-F238E27FC236}">
                <a16:creationId xmlns:a16="http://schemas.microsoft.com/office/drawing/2014/main" id="{EEC84CC2-D7F8-4B15-A9ED-8C44C485B161}"/>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223906" y="2132034"/>
            <a:ext cx="1934292" cy="1311857"/>
          </a:xfrm>
          <a:prstGeom prst="rect">
            <a:avLst/>
          </a:prstGeom>
          <a:noFill/>
          <a:ln>
            <a:noFill/>
          </a:ln>
        </p:spPr>
      </p:pic>
      <p:sp>
        <p:nvSpPr>
          <p:cNvPr id="306" name="Google Shape;306;p32"/>
          <p:cNvSpPr txBox="1"/>
          <p:nvPr/>
        </p:nvSpPr>
        <p:spPr>
          <a:xfrm>
            <a:off x="1948560" y="961152"/>
            <a:ext cx="5246878" cy="841103"/>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rtl="0">
              <a:spcBef>
                <a:spcPts val="0"/>
              </a:spcBef>
              <a:spcAft>
                <a:spcPts val="0"/>
              </a:spcAft>
              <a:buNone/>
            </a:pPr>
            <a:r>
              <a:rPr lang="en" sz="1700" b="1" dirty="0">
                <a:solidFill>
                  <a:schemeClr val="bg1"/>
                </a:solidFill>
                <a:latin typeface="微軟正黑體" panose="020B0604030504040204" pitchFamily="34" charset="-120"/>
                <a:ea typeface="微軟正黑體" panose="020B0604030504040204" pitchFamily="34" charset="-120"/>
              </a:rPr>
              <a:t>無資源投入整合各種品牌的攝影機，只能選擇幾款攝影機後根據該攝影機的 RTSP 路徑格式來開發程式</a:t>
            </a:r>
            <a:endParaRPr sz="1700" b="1" dirty="0">
              <a:solidFill>
                <a:schemeClr val="bg1"/>
              </a:solidFill>
              <a:latin typeface="微軟正黑體" panose="020B0604030504040204" pitchFamily="34" charset="-120"/>
              <a:ea typeface="微軟正黑體" panose="020B0604030504040204" pitchFamily="34" charset="-120"/>
            </a:endParaRPr>
          </a:p>
        </p:txBody>
      </p:sp>
      <p:sp>
        <p:nvSpPr>
          <p:cNvPr id="309" name="Google Shape;309;p32"/>
          <p:cNvSpPr txBox="1"/>
          <p:nvPr/>
        </p:nvSpPr>
        <p:spPr>
          <a:xfrm>
            <a:off x="5814766" y="1877774"/>
            <a:ext cx="2836865" cy="14376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176213" lvl="0" indent="-176213">
              <a:spcBef>
                <a:spcPts val="0"/>
              </a:spcBef>
              <a:spcAft>
                <a:spcPts val="0"/>
              </a:spcAft>
              <a:buClr>
                <a:schemeClr val="bg1"/>
              </a:buClr>
              <a:buSzPct val="130000"/>
              <a:buFont typeface="Arial" panose="020B0604020202020204" pitchFamily="34" charset="0"/>
              <a:buChar char="•"/>
            </a:pPr>
            <a:r>
              <a:rPr lang="en" b="1" dirty="0">
                <a:solidFill>
                  <a:schemeClr val="bg1"/>
                </a:solidFill>
                <a:latin typeface="+mj-lt"/>
                <a:ea typeface="微軟正黑體" panose="020B0604030504040204" pitchFamily="34" charset="-120"/>
              </a:rPr>
              <a:t>QVR Pro </a:t>
            </a:r>
            <a:r>
              <a:rPr lang="en" b="1" dirty="0">
                <a:solidFill>
                  <a:schemeClr val="bg1"/>
                </a:solidFill>
                <a:latin typeface="微軟正黑體" panose="020B0604030504040204" pitchFamily="34" charset="-120"/>
                <a:ea typeface="微軟正黑體" panose="020B0604030504040204" pitchFamily="34" charset="-120"/>
              </a:rPr>
              <a:t>整合了將近</a:t>
            </a:r>
            <a:r>
              <a:rPr lang="en" b="1" dirty="0">
                <a:solidFill>
                  <a:schemeClr val="bg1"/>
                </a:solidFill>
                <a:latin typeface="+mj-lt"/>
                <a:ea typeface="微軟正黑體" panose="020B0604030504040204" pitchFamily="34" charset="-120"/>
              </a:rPr>
              <a:t>200</a:t>
            </a:r>
            <a:r>
              <a:rPr lang="en" b="1" dirty="0">
                <a:solidFill>
                  <a:schemeClr val="bg1"/>
                </a:solidFill>
                <a:latin typeface="微軟正黑體" panose="020B0604030504040204" pitchFamily="34" charset="-120"/>
                <a:ea typeface="微軟正黑體" panose="020B0604030504040204" pitchFamily="34" charset="-120"/>
              </a:rPr>
              <a:t>品牌, </a:t>
            </a:r>
            <a:r>
              <a:rPr lang="en" b="1" dirty="0">
                <a:solidFill>
                  <a:schemeClr val="bg1"/>
                </a:solidFill>
                <a:latin typeface="+mj-lt"/>
                <a:ea typeface="微軟正黑體" panose="020B0604030504040204" pitchFamily="34" charset="-120"/>
              </a:rPr>
              <a:t>6000</a:t>
            </a:r>
            <a:r>
              <a:rPr lang="en" b="1" dirty="0">
                <a:solidFill>
                  <a:schemeClr val="bg1"/>
                </a:solidFill>
                <a:latin typeface="微軟正黑體" panose="020B0604030504040204" pitchFamily="34" charset="-120"/>
                <a:ea typeface="微軟正黑體" panose="020B0604030504040204" pitchFamily="34" charset="-120"/>
              </a:rPr>
              <a:t>型號的 </a:t>
            </a:r>
            <a:r>
              <a:rPr lang="en" b="1" dirty="0">
                <a:solidFill>
                  <a:schemeClr val="bg1"/>
                </a:solidFill>
                <a:latin typeface="+mj-lt"/>
                <a:ea typeface="微軟正黑體" panose="020B0604030504040204" pitchFamily="34" charset="-120"/>
              </a:rPr>
              <a:t>IP</a:t>
            </a:r>
            <a:r>
              <a:rPr lang="en" b="1" dirty="0">
                <a:solidFill>
                  <a:schemeClr val="bg1"/>
                </a:solidFill>
                <a:latin typeface="微軟正黑體" panose="020B0604030504040204" pitchFamily="34" charset="-120"/>
                <a:ea typeface="微軟正黑體" panose="020B0604030504040204" pitchFamily="34" charset="-120"/>
              </a:rPr>
              <a:t> 攝影機</a:t>
            </a:r>
            <a:endParaRPr b="1" dirty="0">
              <a:solidFill>
                <a:schemeClr val="bg1"/>
              </a:solidFill>
              <a:latin typeface="微軟正黑體" panose="020B0604030504040204" pitchFamily="34" charset="-120"/>
              <a:ea typeface="微軟正黑體" panose="020B0604030504040204" pitchFamily="34" charset="-120"/>
            </a:endParaRPr>
          </a:p>
          <a:p>
            <a:pPr marL="176213" lvl="0" indent="-176213">
              <a:spcBef>
                <a:spcPts val="0"/>
              </a:spcBef>
              <a:spcAft>
                <a:spcPts val="0"/>
              </a:spcAft>
              <a:buClr>
                <a:schemeClr val="bg1"/>
              </a:buClr>
              <a:buSzPct val="130000"/>
              <a:buFont typeface="Arial" panose="020B0604020202020204" pitchFamily="34" charset="0"/>
              <a:buChar char="•"/>
            </a:pPr>
            <a:endParaRPr b="1" dirty="0">
              <a:solidFill>
                <a:schemeClr val="bg1"/>
              </a:solidFill>
              <a:latin typeface="微軟正黑體" panose="020B0604030504040204" pitchFamily="34" charset="-120"/>
              <a:ea typeface="微軟正黑體" panose="020B0604030504040204" pitchFamily="34" charset="-120"/>
            </a:endParaRPr>
          </a:p>
          <a:p>
            <a:pPr marL="176213" lvl="0" indent="-176213">
              <a:spcBef>
                <a:spcPts val="0"/>
              </a:spcBef>
              <a:spcAft>
                <a:spcPts val="0"/>
              </a:spcAft>
              <a:buClr>
                <a:schemeClr val="bg1"/>
              </a:buClr>
              <a:buSzPct val="130000"/>
              <a:buFont typeface="Arial" panose="020B0604020202020204" pitchFamily="34" charset="0"/>
              <a:buChar char="•"/>
            </a:pPr>
            <a:r>
              <a:rPr lang="en" b="1" dirty="0">
                <a:solidFill>
                  <a:schemeClr val="bg1"/>
                </a:solidFill>
                <a:latin typeface="微軟正黑體" panose="020B0604030504040204" pitchFamily="34" charset="-120"/>
                <a:ea typeface="微軟正黑體" panose="020B0604030504040204" pitchFamily="34" charset="-120"/>
              </a:rPr>
              <a:t>且還獨家支援錄影 </a:t>
            </a:r>
            <a:r>
              <a:rPr lang="en" b="1" dirty="0">
                <a:solidFill>
                  <a:schemeClr val="bg1"/>
                </a:solidFill>
                <a:latin typeface="+mj-lt"/>
                <a:ea typeface="微軟正黑體" panose="020B0604030504040204" pitchFamily="34" charset="-120"/>
              </a:rPr>
              <a:t>WebCam</a:t>
            </a:r>
            <a:endParaRPr b="1" dirty="0">
              <a:solidFill>
                <a:schemeClr val="bg1"/>
              </a:solidFill>
              <a:latin typeface="+mj-lt"/>
              <a:ea typeface="微軟正黑體" panose="020B0604030504040204" pitchFamily="34" charset="-120"/>
            </a:endParaRPr>
          </a:p>
          <a:p>
            <a:pPr marL="176213" lvl="0" indent="-176213">
              <a:spcBef>
                <a:spcPts val="0"/>
              </a:spcBef>
              <a:spcAft>
                <a:spcPts val="0"/>
              </a:spcAft>
              <a:buClr>
                <a:schemeClr val="bg1"/>
              </a:buClr>
              <a:buSzPct val="130000"/>
              <a:buFont typeface="Arial" panose="020B0604020202020204" pitchFamily="34" charset="0"/>
              <a:buChar char="•"/>
            </a:pPr>
            <a:endParaRPr b="1" dirty="0">
              <a:solidFill>
                <a:schemeClr val="bg1"/>
              </a:solidFill>
              <a:latin typeface="微軟正黑體" panose="020B0604030504040204" pitchFamily="34" charset="-120"/>
              <a:ea typeface="微軟正黑體" panose="020B0604030504040204" pitchFamily="34" charset="-120"/>
            </a:endParaRPr>
          </a:p>
          <a:p>
            <a:pPr marL="176213" lvl="0" indent="-176213" rtl="0">
              <a:spcBef>
                <a:spcPts val="0"/>
              </a:spcBef>
              <a:spcAft>
                <a:spcPts val="0"/>
              </a:spcAft>
              <a:buClr>
                <a:schemeClr val="bg1"/>
              </a:buClr>
              <a:buSzPct val="130000"/>
              <a:buFont typeface="Arial" panose="020B0604020202020204" pitchFamily="34" charset="0"/>
              <a:buChar char="•"/>
            </a:pPr>
            <a:r>
              <a:rPr lang="en" b="1" dirty="0">
                <a:solidFill>
                  <a:schemeClr val="bg1"/>
                </a:solidFill>
                <a:latin typeface="微軟正黑體" panose="020B0604030504040204" pitchFamily="34" charset="-120"/>
                <a:ea typeface="微軟正黑體" panose="020B0604030504040204" pitchFamily="34" charset="-120"/>
              </a:rPr>
              <a:t>開發者只需整合 </a:t>
            </a:r>
            <a:r>
              <a:rPr lang="en" b="1" dirty="0">
                <a:solidFill>
                  <a:schemeClr val="bg1"/>
                </a:solidFill>
                <a:latin typeface="+mj-lt"/>
                <a:ea typeface="微軟正黑體" panose="020B0604030504040204" pitchFamily="34" charset="-120"/>
              </a:rPr>
              <a:t>QVR Pro </a:t>
            </a:r>
            <a:r>
              <a:rPr lang="en" b="1" dirty="0">
                <a:solidFill>
                  <a:schemeClr val="bg1"/>
                </a:solidFill>
                <a:latin typeface="微軟正黑體" panose="020B0604030504040204" pitchFamily="34" charset="-120"/>
                <a:ea typeface="微軟正黑體" panose="020B0604030504040204" pitchFamily="34" charset="-120"/>
              </a:rPr>
              <a:t>的 </a:t>
            </a:r>
            <a:r>
              <a:rPr lang="en" b="1" dirty="0">
                <a:solidFill>
                  <a:schemeClr val="bg1"/>
                </a:solidFill>
                <a:latin typeface="+mj-lt"/>
                <a:ea typeface="微軟正黑體" panose="020B0604030504040204" pitchFamily="34" charset="-120"/>
              </a:rPr>
              <a:t>Streaming Output API </a:t>
            </a:r>
            <a:r>
              <a:rPr lang="en" b="1" dirty="0">
                <a:solidFill>
                  <a:schemeClr val="bg1"/>
                </a:solidFill>
                <a:latin typeface="微軟正黑體" panose="020B0604030504040204" pitchFamily="34" charset="-120"/>
                <a:ea typeface="微軟正黑體" panose="020B0604030504040204" pitchFamily="34" charset="-120"/>
              </a:rPr>
              <a:t>就相當於整合完所有主要的攝影機</a:t>
            </a:r>
            <a:endParaRPr b="1" dirty="0">
              <a:solidFill>
                <a:schemeClr val="bg1"/>
              </a:solidFill>
              <a:latin typeface="微軟正黑體" panose="020B0604030504040204" pitchFamily="34" charset="-120"/>
              <a:ea typeface="微軟正黑體" panose="020B0604030504040204" pitchFamily="34" charset="-120"/>
            </a:endParaRPr>
          </a:p>
        </p:txBody>
      </p:sp>
      <p:pic>
        <p:nvPicPr>
          <p:cNvPr id="317" name="Google Shape;317;p32"/>
          <p:cNvPicPr preferRelativeResize="0"/>
          <p:nvPr/>
        </p:nvPicPr>
        <p:blipFill>
          <a:blip r:embed="rId5" cstate="print">
            <a:extLst>
              <a:ext uri="{28A0092B-C50C-407E-A947-70E740481C1C}">
                <a14:useLocalDpi xmlns:a14="http://schemas.microsoft.com/office/drawing/2010/main"/>
              </a:ext>
            </a:extLst>
          </a:blip>
          <a:stretch>
            <a:fillRect/>
          </a:stretch>
        </p:blipFill>
        <p:spPr>
          <a:xfrm>
            <a:off x="4280688" y="2264133"/>
            <a:ext cx="1540479" cy="1126592"/>
          </a:xfrm>
          <a:prstGeom prst="rect">
            <a:avLst/>
          </a:prstGeom>
          <a:noFill/>
          <a:ln>
            <a:noFill/>
          </a:ln>
        </p:spPr>
      </p:pic>
      <p:sp>
        <p:nvSpPr>
          <p:cNvPr id="318" name="Google Shape;318;p32"/>
          <p:cNvSpPr txBox="1"/>
          <p:nvPr/>
        </p:nvSpPr>
        <p:spPr>
          <a:xfrm>
            <a:off x="4265410" y="3266993"/>
            <a:ext cx="1606500" cy="3453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50"/>
              <a:buFont typeface="Arial"/>
              <a:buNone/>
            </a:pPr>
            <a:r>
              <a:rPr lang="en" sz="1250" b="1" i="0" u="none" strike="noStrike" cap="none" dirty="0">
                <a:solidFill>
                  <a:srgbClr val="FFFFFF"/>
                </a:solidFill>
                <a:latin typeface="Arial"/>
                <a:ea typeface="Arial"/>
                <a:cs typeface="Arial"/>
                <a:sym typeface="Arial"/>
              </a:rPr>
              <a:t>3-Party AI Engine</a:t>
            </a:r>
            <a:endParaRPr sz="1250" b="0" i="0" u="none" strike="noStrike" cap="none" dirty="0">
              <a:solidFill>
                <a:srgbClr val="FFFFFF"/>
              </a:solidFill>
              <a:latin typeface="Arial"/>
              <a:ea typeface="Arial"/>
              <a:cs typeface="Arial"/>
              <a:sym typeface="Arial"/>
            </a:endParaRPr>
          </a:p>
        </p:txBody>
      </p:sp>
      <p:cxnSp>
        <p:nvCxnSpPr>
          <p:cNvPr id="319" name="Google Shape;319;p32"/>
          <p:cNvCxnSpPr>
            <a:cxnSpLocks/>
          </p:cNvCxnSpPr>
          <p:nvPr/>
        </p:nvCxnSpPr>
        <p:spPr>
          <a:xfrm flipV="1">
            <a:off x="665901" y="2560507"/>
            <a:ext cx="2156588" cy="524812"/>
          </a:xfrm>
          <a:prstGeom prst="bentConnector3">
            <a:avLst>
              <a:gd name="adj1" fmla="val 48906"/>
            </a:avLst>
          </a:prstGeom>
          <a:noFill/>
          <a:ln w="38100" cap="flat" cmpd="sng">
            <a:solidFill>
              <a:srgbClr val="F79646"/>
            </a:solidFill>
            <a:prstDash val="solid"/>
            <a:round/>
            <a:headEnd type="none" w="sm" len="sm"/>
            <a:tailEnd type="triangle" w="med" len="med"/>
          </a:ln>
        </p:spPr>
      </p:cxnSp>
      <p:cxnSp>
        <p:nvCxnSpPr>
          <p:cNvPr id="320" name="Google Shape;320;p32"/>
          <p:cNvCxnSpPr>
            <a:cxnSpLocks/>
          </p:cNvCxnSpPr>
          <p:nvPr/>
        </p:nvCxnSpPr>
        <p:spPr>
          <a:xfrm>
            <a:off x="736623" y="2425535"/>
            <a:ext cx="2155056" cy="1"/>
          </a:xfrm>
          <a:prstGeom prst="bentConnector3">
            <a:avLst>
              <a:gd name="adj1" fmla="val 50000"/>
            </a:avLst>
          </a:prstGeom>
          <a:noFill/>
          <a:ln w="38100" cap="flat" cmpd="sng">
            <a:solidFill>
              <a:srgbClr val="F79646"/>
            </a:solidFill>
            <a:prstDash val="solid"/>
            <a:round/>
            <a:headEnd type="none" w="sm" len="sm"/>
            <a:tailEnd type="triangle" w="med" len="med"/>
          </a:ln>
        </p:spPr>
      </p:cxnSp>
      <p:cxnSp>
        <p:nvCxnSpPr>
          <p:cNvPr id="321" name="Google Shape;321;p32"/>
          <p:cNvCxnSpPr>
            <a:cxnSpLocks/>
          </p:cNvCxnSpPr>
          <p:nvPr/>
        </p:nvCxnSpPr>
        <p:spPr>
          <a:xfrm flipV="1">
            <a:off x="749625" y="2712230"/>
            <a:ext cx="2235970" cy="800997"/>
          </a:xfrm>
          <a:prstGeom prst="bentConnector3">
            <a:avLst>
              <a:gd name="adj1" fmla="val 51847"/>
            </a:avLst>
          </a:prstGeom>
          <a:noFill/>
          <a:ln w="38100" cap="flat" cmpd="sng">
            <a:solidFill>
              <a:srgbClr val="F79646"/>
            </a:solidFill>
            <a:prstDash val="solid"/>
            <a:round/>
            <a:headEnd type="none" w="sm" len="sm"/>
            <a:tailEnd type="triangle" w="med" len="med"/>
          </a:ln>
        </p:spPr>
      </p:cxnSp>
      <p:cxnSp>
        <p:nvCxnSpPr>
          <p:cNvPr id="322" name="Google Shape;322;p32"/>
          <p:cNvCxnSpPr>
            <a:cxnSpLocks/>
          </p:cNvCxnSpPr>
          <p:nvPr/>
        </p:nvCxnSpPr>
        <p:spPr>
          <a:xfrm>
            <a:off x="690405" y="1991904"/>
            <a:ext cx="2172700" cy="285069"/>
          </a:xfrm>
          <a:prstGeom prst="bentConnector3">
            <a:avLst>
              <a:gd name="adj1" fmla="val 47828"/>
            </a:avLst>
          </a:prstGeom>
          <a:noFill/>
          <a:ln w="38100" cap="flat" cmpd="sng">
            <a:solidFill>
              <a:srgbClr val="F79646"/>
            </a:solidFill>
            <a:prstDash val="solid"/>
            <a:round/>
            <a:headEnd type="none" w="sm" len="sm"/>
            <a:tailEnd type="triangle" w="med" len="med"/>
          </a:ln>
        </p:spPr>
      </p:cxnSp>
      <p:pic>
        <p:nvPicPr>
          <p:cNvPr id="37" name="Google Shape;463;p47">
            <a:extLst>
              <a:ext uri="{FF2B5EF4-FFF2-40B4-BE49-F238E27FC236}">
                <a16:creationId xmlns:a16="http://schemas.microsoft.com/office/drawing/2014/main" id="{BD6738B4-C88E-4034-AEA4-71D27B419531}"/>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27561" y="2657456"/>
            <a:ext cx="891091" cy="670692"/>
          </a:xfrm>
          <a:prstGeom prst="rect">
            <a:avLst/>
          </a:prstGeom>
          <a:noFill/>
          <a:ln>
            <a:noFill/>
          </a:ln>
        </p:spPr>
      </p:pic>
      <p:pic>
        <p:nvPicPr>
          <p:cNvPr id="38" name="Google Shape;464;p47">
            <a:extLst>
              <a:ext uri="{FF2B5EF4-FFF2-40B4-BE49-F238E27FC236}">
                <a16:creationId xmlns:a16="http://schemas.microsoft.com/office/drawing/2014/main" id="{34D41143-08BC-478E-B8DF-D3C83450558C}"/>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31231" y="2133832"/>
            <a:ext cx="891091" cy="670692"/>
          </a:xfrm>
          <a:prstGeom prst="rect">
            <a:avLst/>
          </a:prstGeom>
          <a:noFill/>
          <a:ln>
            <a:noFill/>
          </a:ln>
        </p:spPr>
      </p:pic>
      <p:pic>
        <p:nvPicPr>
          <p:cNvPr id="39" name="Google Shape;465;p47">
            <a:extLst>
              <a:ext uri="{FF2B5EF4-FFF2-40B4-BE49-F238E27FC236}">
                <a16:creationId xmlns:a16="http://schemas.microsoft.com/office/drawing/2014/main" id="{1AFF889F-D4A9-4B18-BD5B-81AD36C3AEDD}"/>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42236" y="1513654"/>
            <a:ext cx="891091" cy="670692"/>
          </a:xfrm>
          <a:prstGeom prst="rect">
            <a:avLst/>
          </a:prstGeom>
          <a:noFill/>
          <a:ln>
            <a:noFill/>
          </a:ln>
        </p:spPr>
      </p:pic>
      <p:pic>
        <p:nvPicPr>
          <p:cNvPr id="308" name="Google Shape;308;p32"/>
          <p:cNvPicPr preferRelativeResize="0"/>
          <p:nvPr/>
        </p:nvPicPr>
        <p:blipFill>
          <a:blip r:embed="rId7">
            <a:alphaModFix/>
          </a:blip>
          <a:stretch>
            <a:fillRect/>
          </a:stretch>
        </p:blipFill>
        <p:spPr>
          <a:xfrm>
            <a:off x="2406383" y="2103184"/>
            <a:ext cx="796950" cy="796950"/>
          </a:xfrm>
          <a:prstGeom prst="rect">
            <a:avLst/>
          </a:prstGeom>
          <a:noFill/>
          <a:ln>
            <a:noFill/>
          </a:ln>
        </p:spPr>
      </p:pic>
      <p:pic>
        <p:nvPicPr>
          <p:cNvPr id="57" name="Google Shape;463;p47">
            <a:extLst>
              <a:ext uri="{FF2B5EF4-FFF2-40B4-BE49-F238E27FC236}">
                <a16:creationId xmlns:a16="http://schemas.microsoft.com/office/drawing/2014/main" id="{C68F53AC-9ADA-4C2D-95DD-DD76CC6C4AD8}"/>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31230" y="3252934"/>
            <a:ext cx="891091" cy="670692"/>
          </a:xfrm>
          <a:prstGeom prst="rect">
            <a:avLst/>
          </a:prstGeom>
          <a:noFill/>
          <a:ln>
            <a:noFill/>
          </a:ln>
        </p:spPr>
      </p:pic>
      <p:pic>
        <p:nvPicPr>
          <p:cNvPr id="21" name="圖片 20">
            <a:extLst>
              <a:ext uri="{FF2B5EF4-FFF2-40B4-BE49-F238E27FC236}">
                <a16:creationId xmlns:a16="http://schemas.microsoft.com/office/drawing/2014/main" id="{9CDF8014-988E-4B2E-B834-71F8B9BDFE1E}"/>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948560" y="4141310"/>
            <a:ext cx="6149742" cy="431492"/>
          </a:xfrm>
          <a:prstGeom prst="rect">
            <a:avLst/>
          </a:prstGeom>
        </p:spPr>
      </p:pic>
      <p:pic>
        <p:nvPicPr>
          <p:cNvPr id="23" name="圖片 22">
            <a:extLst>
              <a:ext uri="{FF2B5EF4-FFF2-40B4-BE49-F238E27FC236}">
                <a16:creationId xmlns:a16="http://schemas.microsoft.com/office/drawing/2014/main" id="{9ECBD4DB-DCB4-4566-BF74-511E6FAAA6C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07784" y="4023308"/>
            <a:ext cx="673419" cy="673419"/>
          </a:xfrm>
          <a:prstGeom prst="rect">
            <a:avLst/>
          </a:prstGeom>
        </p:spPr>
      </p:pic>
      <p:sp>
        <p:nvSpPr>
          <p:cNvPr id="22" name="矩形 21">
            <a:extLst>
              <a:ext uri="{FF2B5EF4-FFF2-40B4-BE49-F238E27FC236}">
                <a16:creationId xmlns:a16="http://schemas.microsoft.com/office/drawing/2014/main" id="{C8FA4E92-CA00-4FEB-9CA6-BA0CD4EE4BC8}"/>
              </a:ext>
            </a:extLst>
          </p:cNvPr>
          <p:cNvSpPr/>
          <p:nvPr/>
        </p:nvSpPr>
        <p:spPr>
          <a:xfrm>
            <a:off x="2081155" y="4155377"/>
            <a:ext cx="6224781" cy="400110"/>
          </a:xfrm>
          <a:prstGeom prst="rect">
            <a:avLst/>
          </a:prstGeom>
          <a:effectLst>
            <a:outerShdw blurRad="50800" dist="38100" dir="2700000" algn="tl" rotWithShape="0">
              <a:prstClr val="black">
                <a:alpha val="40000"/>
              </a:prstClr>
            </a:outerShdw>
          </a:effectLst>
        </p:spPr>
        <p:txBody>
          <a:bodyPr wrap="none">
            <a:spAutoFit/>
          </a:bodyPr>
          <a:lstStyle/>
          <a:p>
            <a:pPr lvl="0"/>
            <a:r>
              <a:rPr lang="zh-TW" altLang="en-US" sz="2000" b="1" dirty="0">
                <a:solidFill>
                  <a:srgbClr val="FFFFFF"/>
                </a:solidFill>
              </a:rPr>
              <a:t> </a:t>
            </a:r>
            <a:r>
              <a:rPr lang="en-US" altLang="zh-TW" sz="2000" b="1" dirty="0">
                <a:solidFill>
                  <a:srgbClr val="FFFFFF"/>
                </a:solidFill>
              </a:rPr>
              <a:t>QVR Pro </a:t>
            </a:r>
            <a:r>
              <a:rPr lang="zh-TW" altLang="en-US" sz="2000" b="1" dirty="0">
                <a:solidFill>
                  <a:srgbClr val="FFFFFF"/>
                </a:solidFill>
                <a:latin typeface="微軟正黑體" panose="020B0604030504040204" pitchFamily="34" charset="-120"/>
                <a:ea typeface="微軟正黑體" panose="020B0604030504040204" pitchFamily="34" charset="-120"/>
              </a:rPr>
              <a:t>大幅減少開發者整合影像串流的開發成本</a:t>
            </a:r>
          </a:p>
        </p:txBody>
      </p:sp>
      <p:sp>
        <p:nvSpPr>
          <p:cNvPr id="24" name="Google Shape;246;p30">
            <a:extLst>
              <a:ext uri="{FF2B5EF4-FFF2-40B4-BE49-F238E27FC236}">
                <a16:creationId xmlns:a16="http://schemas.microsoft.com/office/drawing/2014/main" id="{AB0C3161-F0F7-42E7-9DFF-F7C1810A7B39}"/>
              </a:ext>
            </a:extLst>
          </p:cNvPr>
          <p:cNvSpPr txBox="1">
            <a:spLocks noGrp="1"/>
          </p:cNvSpPr>
          <p:nvPr>
            <p:ph type="title"/>
          </p:nvPr>
        </p:nvSpPr>
        <p:spPr>
          <a:xfrm>
            <a:off x="0" y="78481"/>
            <a:ext cx="9128319"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dirty="0"/>
              <a:t>QVR Pro </a:t>
            </a:r>
            <a:r>
              <a:rPr lang="en" sz="3200" dirty="0">
                <a:latin typeface="微軟正黑體" panose="020B0604030504040204" pitchFamily="34" charset="-120"/>
                <a:ea typeface="微軟正黑體" panose="020B0604030504040204" pitchFamily="34" charset="-120"/>
              </a:rPr>
              <a:t>如何解決第三方開發者的困境</a:t>
            </a:r>
            <a:endParaRPr sz="3200"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 name="圖片 2">
            <a:extLst>
              <a:ext uri="{FF2B5EF4-FFF2-40B4-BE49-F238E27FC236}">
                <a16:creationId xmlns:a16="http://schemas.microsoft.com/office/drawing/2014/main" id="{99E0FE7E-0735-427A-B2F5-EB4B375BBF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0" y="-5414"/>
            <a:ext cx="9128319" cy="5143500"/>
          </a:xfrm>
          <a:prstGeom prst="rect">
            <a:avLst/>
          </a:prstGeom>
        </p:spPr>
      </p:pic>
      <p:pic>
        <p:nvPicPr>
          <p:cNvPr id="52" name="圖片 51">
            <a:extLst>
              <a:ext uri="{FF2B5EF4-FFF2-40B4-BE49-F238E27FC236}">
                <a16:creationId xmlns:a16="http://schemas.microsoft.com/office/drawing/2014/main" id="{3FA4ED8C-FB8E-4BAF-B972-3E2D4CD6461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7158856" y="1146412"/>
            <a:ext cx="1712189" cy="3480813"/>
          </a:xfrm>
          <a:prstGeom prst="rect">
            <a:avLst/>
          </a:prstGeom>
        </p:spPr>
      </p:pic>
      <p:sp>
        <p:nvSpPr>
          <p:cNvPr id="327" name="Google Shape;327;p33"/>
          <p:cNvSpPr txBox="1">
            <a:spLocks noGrp="1"/>
          </p:cNvSpPr>
          <p:nvPr>
            <p:ph type="title"/>
          </p:nvPr>
        </p:nvSpPr>
        <p:spPr>
          <a:xfrm>
            <a:off x="42203" y="58255"/>
            <a:ext cx="9036148"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dirty="0"/>
              <a:t>QVR Pro </a:t>
            </a:r>
            <a:r>
              <a:rPr lang="en" sz="3200" dirty="0">
                <a:latin typeface="微軟正黑體" panose="020B0604030504040204" pitchFamily="34" charset="-120"/>
                <a:ea typeface="微軟正黑體" panose="020B0604030504040204" pitchFamily="34" charset="-120"/>
              </a:rPr>
              <a:t>具備以文字檢索影像的能力</a:t>
            </a:r>
            <a:endParaRPr sz="3200" dirty="0">
              <a:latin typeface="微軟正黑體" panose="020B0604030504040204" pitchFamily="34" charset="-120"/>
              <a:ea typeface="微軟正黑體" panose="020B0604030504040204" pitchFamily="34" charset="-120"/>
            </a:endParaRPr>
          </a:p>
        </p:txBody>
      </p:sp>
      <p:cxnSp>
        <p:nvCxnSpPr>
          <p:cNvPr id="328" name="Google Shape;328;p33"/>
          <p:cNvCxnSpPr/>
          <p:nvPr/>
        </p:nvCxnSpPr>
        <p:spPr>
          <a:xfrm rot="10800000" flipH="1">
            <a:off x="1269635" y="2698445"/>
            <a:ext cx="1439100" cy="1332900"/>
          </a:xfrm>
          <a:prstGeom prst="bentConnector3">
            <a:avLst>
              <a:gd name="adj1" fmla="val 58686"/>
            </a:avLst>
          </a:prstGeom>
          <a:noFill/>
          <a:ln w="38100" cap="flat" cmpd="sng">
            <a:solidFill>
              <a:srgbClr val="FFC000"/>
            </a:solidFill>
            <a:prstDash val="solid"/>
            <a:round/>
            <a:headEnd type="none" w="sm" len="sm"/>
            <a:tailEnd type="triangle" w="med" len="med"/>
          </a:ln>
          <a:effectLst>
            <a:outerShdw blurRad="50800" dist="38100" dir="2700000" algn="tl" rotWithShape="0">
              <a:prstClr val="black">
                <a:alpha val="40000"/>
              </a:prstClr>
            </a:outerShdw>
          </a:effectLst>
        </p:spPr>
      </p:cxnSp>
      <p:cxnSp>
        <p:nvCxnSpPr>
          <p:cNvPr id="329" name="Google Shape;329;p33"/>
          <p:cNvCxnSpPr/>
          <p:nvPr/>
        </p:nvCxnSpPr>
        <p:spPr>
          <a:xfrm>
            <a:off x="1693302" y="1535762"/>
            <a:ext cx="1044600" cy="0"/>
          </a:xfrm>
          <a:prstGeom prst="straightConnector1">
            <a:avLst/>
          </a:prstGeom>
          <a:noFill/>
          <a:ln w="38100" cap="flat" cmpd="sng">
            <a:solidFill>
              <a:schemeClr val="bg1"/>
            </a:solidFill>
            <a:prstDash val="solid"/>
            <a:round/>
            <a:headEnd type="none" w="sm" len="sm"/>
            <a:tailEnd type="triangle" w="med" len="med"/>
          </a:ln>
        </p:spPr>
      </p:cxnSp>
      <p:cxnSp>
        <p:nvCxnSpPr>
          <p:cNvPr id="330" name="Google Shape;330;p33"/>
          <p:cNvCxnSpPr/>
          <p:nvPr/>
        </p:nvCxnSpPr>
        <p:spPr>
          <a:xfrm rot="10800000" flipH="1">
            <a:off x="1149690" y="2315578"/>
            <a:ext cx="1588200" cy="897000"/>
          </a:xfrm>
          <a:prstGeom prst="bentConnector3">
            <a:avLst>
              <a:gd name="adj1" fmla="val 50001"/>
            </a:avLst>
          </a:prstGeom>
          <a:noFill/>
          <a:ln w="38100" cap="flat" cmpd="sng">
            <a:solidFill>
              <a:srgbClr val="FFC000"/>
            </a:solidFill>
            <a:prstDash val="solid"/>
            <a:round/>
            <a:headEnd type="none" w="sm" len="sm"/>
            <a:tailEnd type="triangle" w="med" len="med"/>
          </a:ln>
          <a:effectLst>
            <a:outerShdw blurRad="50800" dist="38100" dir="2700000" algn="tl" rotWithShape="0">
              <a:prstClr val="black">
                <a:alpha val="40000"/>
              </a:prstClr>
            </a:outerShdw>
          </a:effectLst>
        </p:spPr>
      </p:cxnSp>
      <p:pic>
        <p:nvPicPr>
          <p:cNvPr id="336" name="Google Shape;336;p3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751127" y="3871208"/>
            <a:ext cx="1893032" cy="1081299"/>
          </a:xfrm>
          <a:prstGeom prst="rect">
            <a:avLst/>
          </a:prstGeom>
          <a:noFill/>
          <a:ln>
            <a:noFill/>
          </a:ln>
        </p:spPr>
      </p:pic>
      <p:cxnSp>
        <p:nvCxnSpPr>
          <p:cNvPr id="337" name="Google Shape;337;p33"/>
          <p:cNvCxnSpPr/>
          <p:nvPr/>
        </p:nvCxnSpPr>
        <p:spPr>
          <a:xfrm>
            <a:off x="4595572" y="2580214"/>
            <a:ext cx="1782300" cy="849600"/>
          </a:xfrm>
          <a:prstGeom prst="bentConnector3">
            <a:avLst>
              <a:gd name="adj1" fmla="val 40023"/>
            </a:avLst>
          </a:prstGeom>
          <a:noFill/>
          <a:ln w="38100" cap="flat" cmpd="sng">
            <a:solidFill>
              <a:schemeClr val="bg1"/>
            </a:solidFill>
            <a:prstDash val="solid"/>
            <a:round/>
            <a:headEnd type="none" w="sm" len="sm"/>
            <a:tailEnd type="triangle" w="med" len="med"/>
          </a:ln>
        </p:spPr>
      </p:cxnSp>
      <p:sp>
        <p:nvSpPr>
          <p:cNvPr id="341" name="Google Shape;341;p33"/>
          <p:cNvSpPr txBox="1"/>
          <p:nvPr/>
        </p:nvSpPr>
        <p:spPr>
          <a:xfrm>
            <a:off x="7559276" y="3197586"/>
            <a:ext cx="852900" cy="3078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1400" b="1" dirty="0">
                <a:solidFill>
                  <a:srgbClr val="FFFFFF"/>
                </a:solidFill>
                <a:latin typeface="Arial"/>
                <a:ea typeface="Arial"/>
                <a:cs typeface="Arial"/>
                <a:sym typeface="Arial"/>
              </a:rPr>
              <a:t>POS</a:t>
            </a:r>
            <a:endParaRPr b="1" dirty="0"/>
          </a:p>
        </p:txBody>
      </p:sp>
      <p:sp>
        <p:nvSpPr>
          <p:cNvPr id="342" name="Google Shape;342;p33"/>
          <p:cNvSpPr txBox="1"/>
          <p:nvPr/>
        </p:nvSpPr>
        <p:spPr>
          <a:xfrm>
            <a:off x="7477303" y="3986283"/>
            <a:ext cx="1244402" cy="486993"/>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1400" b="1" dirty="0">
                <a:solidFill>
                  <a:srgbClr val="FFFFFF"/>
                </a:solidFill>
                <a:latin typeface="Arial"/>
                <a:ea typeface="Arial"/>
                <a:cs typeface="Arial"/>
                <a:sym typeface="Arial"/>
              </a:rPr>
              <a:t>Access Control</a:t>
            </a:r>
            <a:endParaRPr b="1" dirty="0"/>
          </a:p>
        </p:txBody>
      </p:sp>
      <p:pic>
        <p:nvPicPr>
          <p:cNvPr id="344" name="Google Shape;344;p33"/>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95735" y="3846935"/>
            <a:ext cx="826010" cy="780290"/>
          </a:xfrm>
          <a:prstGeom prst="rect">
            <a:avLst/>
          </a:prstGeom>
          <a:noFill/>
          <a:ln>
            <a:noFill/>
          </a:ln>
          <a:effectLst>
            <a:outerShdw blurRad="50800" dist="38100" dir="2700000" algn="tl" rotWithShape="0">
              <a:prstClr val="black">
                <a:alpha val="40000"/>
              </a:prstClr>
            </a:outerShdw>
          </a:effectLst>
        </p:spPr>
      </p:pic>
      <p:pic>
        <p:nvPicPr>
          <p:cNvPr id="345" name="Google Shape;345;p33"/>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41740" y="1218144"/>
            <a:ext cx="1051562" cy="899162"/>
          </a:xfrm>
          <a:prstGeom prst="rect">
            <a:avLst/>
          </a:prstGeom>
          <a:noFill/>
          <a:ln>
            <a:noFill/>
          </a:ln>
          <a:effectLst>
            <a:outerShdw blurRad="50800" dist="38100" dir="2700000" algn="tl" rotWithShape="0">
              <a:prstClr val="black">
                <a:alpha val="40000"/>
              </a:prstClr>
            </a:outerShdw>
          </a:effectLst>
        </p:spPr>
      </p:pic>
      <p:pic>
        <p:nvPicPr>
          <p:cNvPr id="346" name="Google Shape;346;p33"/>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08212" y="2489260"/>
            <a:ext cx="1085090" cy="905258"/>
          </a:xfrm>
          <a:prstGeom prst="rect">
            <a:avLst/>
          </a:prstGeom>
          <a:noFill/>
          <a:ln>
            <a:noFill/>
          </a:ln>
          <a:effectLst>
            <a:outerShdw blurRad="50800" dist="38100" dir="2700000" algn="tl" rotWithShape="0">
              <a:prstClr val="black">
                <a:alpha val="40000"/>
              </a:prstClr>
            </a:outerShdw>
          </a:effectLst>
        </p:spPr>
      </p:pic>
      <p:sp>
        <p:nvSpPr>
          <p:cNvPr id="349" name="Google Shape;349;p33"/>
          <p:cNvSpPr txBox="1"/>
          <p:nvPr/>
        </p:nvSpPr>
        <p:spPr>
          <a:xfrm>
            <a:off x="2791258" y="4851333"/>
            <a:ext cx="17700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200" b="1" dirty="0">
                <a:solidFill>
                  <a:srgbClr val="FFFFFF"/>
                </a:solidFill>
                <a:latin typeface="Arial"/>
                <a:ea typeface="Arial"/>
                <a:cs typeface="Arial"/>
                <a:sym typeface="Arial"/>
              </a:rPr>
              <a:t>3-Party AI Engine</a:t>
            </a:r>
            <a:endParaRPr sz="1200" dirty="0">
              <a:solidFill>
                <a:srgbClr val="FFFFFF"/>
              </a:solidFill>
              <a:latin typeface="Arial"/>
              <a:ea typeface="Arial"/>
              <a:cs typeface="Arial"/>
              <a:sym typeface="Arial"/>
            </a:endParaRPr>
          </a:p>
        </p:txBody>
      </p:sp>
      <p:cxnSp>
        <p:nvCxnSpPr>
          <p:cNvPr id="351" name="Google Shape;351;p33"/>
          <p:cNvCxnSpPr/>
          <p:nvPr/>
        </p:nvCxnSpPr>
        <p:spPr>
          <a:xfrm>
            <a:off x="4595572" y="2465123"/>
            <a:ext cx="1805400" cy="0"/>
          </a:xfrm>
          <a:prstGeom prst="straightConnector1">
            <a:avLst/>
          </a:prstGeom>
          <a:noFill/>
          <a:ln w="38100" cap="flat" cmpd="sng">
            <a:solidFill>
              <a:schemeClr val="bg1"/>
            </a:solidFill>
            <a:prstDash val="solid"/>
            <a:round/>
            <a:headEnd type="none" w="sm" len="sm"/>
            <a:tailEnd type="triangle" w="med" len="med"/>
          </a:ln>
        </p:spPr>
      </p:cxnSp>
      <p:cxnSp>
        <p:nvCxnSpPr>
          <p:cNvPr id="352" name="Google Shape;352;p33"/>
          <p:cNvCxnSpPr>
            <a:cxnSpLocks/>
          </p:cNvCxnSpPr>
          <p:nvPr/>
        </p:nvCxnSpPr>
        <p:spPr>
          <a:xfrm>
            <a:off x="4606806" y="2688862"/>
            <a:ext cx="1767466" cy="1636627"/>
          </a:xfrm>
          <a:prstGeom prst="bentConnector3">
            <a:avLst>
              <a:gd name="adj1" fmla="val 33270"/>
            </a:avLst>
          </a:prstGeom>
          <a:noFill/>
          <a:ln w="38100" cap="flat" cmpd="sng">
            <a:solidFill>
              <a:schemeClr val="bg1"/>
            </a:solidFill>
            <a:prstDash val="solid"/>
            <a:round/>
            <a:headEnd type="none" w="sm" len="sm"/>
            <a:tailEnd type="triangle" w="med" len="med"/>
          </a:ln>
        </p:spPr>
      </p:cxnSp>
      <p:pic>
        <p:nvPicPr>
          <p:cNvPr id="353" name="Google Shape;353;p33"/>
          <p:cNvPicPr preferRelativeResize="0"/>
          <p:nvPr/>
        </p:nvPicPr>
        <p:blipFill rotWithShape="1">
          <a:blip r:embed="rId10">
            <a:alphaModFix/>
          </a:blip>
          <a:srcRect/>
          <a:stretch/>
        </p:blipFill>
        <p:spPr>
          <a:xfrm>
            <a:off x="5540967" y="2202545"/>
            <a:ext cx="595880" cy="595880"/>
          </a:xfrm>
          <a:prstGeom prst="rect">
            <a:avLst/>
          </a:prstGeom>
          <a:noFill/>
          <a:ln>
            <a:noFill/>
          </a:ln>
          <a:effectLst>
            <a:outerShdw blurRad="63500" sx="102000" sy="102000" algn="ctr" rotWithShape="0">
              <a:srgbClr val="000000">
                <a:alpha val="40000"/>
              </a:srgbClr>
            </a:outerShdw>
          </a:effectLst>
        </p:spPr>
      </p:pic>
      <p:pic>
        <p:nvPicPr>
          <p:cNvPr id="354" name="Google Shape;354;p33"/>
          <p:cNvPicPr preferRelativeResize="0"/>
          <p:nvPr/>
        </p:nvPicPr>
        <p:blipFill rotWithShape="1">
          <a:blip r:embed="rId10">
            <a:alphaModFix/>
          </a:blip>
          <a:srcRect/>
          <a:stretch/>
        </p:blipFill>
        <p:spPr>
          <a:xfrm>
            <a:off x="5540967" y="3116945"/>
            <a:ext cx="595880" cy="595880"/>
          </a:xfrm>
          <a:prstGeom prst="rect">
            <a:avLst/>
          </a:prstGeom>
          <a:noFill/>
          <a:ln>
            <a:noFill/>
          </a:ln>
          <a:effectLst>
            <a:outerShdw blurRad="63500" sx="102000" sy="102000" algn="ctr" rotWithShape="0">
              <a:srgbClr val="000000">
                <a:alpha val="40000"/>
              </a:srgbClr>
            </a:outerShdw>
          </a:effectLst>
        </p:spPr>
      </p:pic>
      <p:pic>
        <p:nvPicPr>
          <p:cNvPr id="355" name="Google Shape;355;p33"/>
          <p:cNvPicPr preferRelativeResize="0"/>
          <p:nvPr/>
        </p:nvPicPr>
        <p:blipFill rotWithShape="1">
          <a:blip r:embed="rId10">
            <a:alphaModFix/>
          </a:blip>
          <a:srcRect/>
          <a:stretch/>
        </p:blipFill>
        <p:spPr>
          <a:xfrm>
            <a:off x="5540967" y="4031345"/>
            <a:ext cx="595880" cy="595880"/>
          </a:xfrm>
          <a:prstGeom prst="rect">
            <a:avLst/>
          </a:prstGeom>
          <a:noFill/>
          <a:ln>
            <a:noFill/>
          </a:ln>
          <a:effectLst>
            <a:outerShdw blurRad="63500" sx="102000" sy="102000" algn="ctr" rotWithShape="0">
              <a:srgbClr val="000000">
                <a:alpha val="40000"/>
              </a:srgbClr>
            </a:outerShdw>
          </a:effectLst>
        </p:spPr>
      </p:pic>
      <p:cxnSp>
        <p:nvCxnSpPr>
          <p:cNvPr id="356" name="Google Shape;356;p33"/>
          <p:cNvCxnSpPr/>
          <p:nvPr/>
        </p:nvCxnSpPr>
        <p:spPr>
          <a:xfrm>
            <a:off x="4595573" y="1488440"/>
            <a:ext cx="1805400" cy="0"/>
          </a:xfrm>
          <a:prstGeom prst="straightConnector1">
            <a:avLst/>
          </a:prstGeom>
          <a:noFill/>
          <a:ln w="38100" cap="flat" cmpd="sng">
            <a:solidFill>
              <a:schemeClr val="bg1"/>
            </a:solidFill>
            <a:prstDash val="solid"/>
            <a:round/>
            <a:headEnd type="none" w="sm" len="sm"/>
            <a:tailEnd type="triangle" w="med" len="med"/>
          </a:ln>
        </p:spPr>
      </p:cxnSp>
      <p:pic>
        <p:nvPicPr>
          <p:cNvPr id="357" name="Google Shape;357;p33"/>
          <p:cNvPicPr preferRelativeResize="0"/>
          <p:nvPr/>
        </p:nvPicPr>
        <p:blipFill rotWithShape="1">
          <a:blip r:embed="rId11">
            <a:alphaModFix/>
          </a:blip>
          <a:srcRect/>
          <a:stretch/>
        </p:blipFill>
        <p:spPr>
          <a:xfrm>
            <a:off x="6544290" y="2942571"/>
            <a:ext cx="1014986" cy="935738"/>
          </a:xfrm>
          <a:prstGeom prst="rect">
            <a:avLst/>
          </a:prstGeom>
          <a:noFill/>
          <a:ln>
            <a:noFill/>
          </a:ln>
          <a:effectLst>
            <a:outerShdw blurRad="50800" dist="38100" dir="2700000" algn="tl" rotWithShape="0">
              <a:prstClr val="black">
                <a:alpha val="40000"/>
              </a:prstClr>
            </a:outerShdw>
          </a:effectLst>
        </p:spPr>
      </p:pic>
      <p:pic>
        <p:nvPicPr>
          <p:cNvPr id="358" name="Google Shape;358;p33"/>
          <p:cNvPicPr preferRelativeResize="0"/>
          <p:nvPr/>
        </p:nvPicPr>
        <p:blipFill rotWithShape="1">
          <a:blip r:embed="rId12">
            <a:alphaModFix/>
          </a:blip>
          <a:srcRect/>
          <a:stretch/>
        </p:blipFill>
        <p:spPr>
          <a:xfrm>
            <a:off x="6544290" y="3933277"/>
            <a:ext cx="1014986" cy="935738"/>
          </a:xfrm>
          <a:prstGeom prst="rect">
            <a:avLst/>
          </a:prstGeom>
          <a:noFill/>
          <a:ln>
            <a:noFill/>
          </a:ln>
          <a:effectLst>
            <a:outerShdw blurRad="50800" dist="38100" dir="2700000" algn="tl" rotWithShape="0">
              <a:prstClr val="black">
                <a:alpha val="40000"/>
              </a:prstClr>
            </a:outerShdw>
          </a:effectLst>
        </p:spPr>
      </p:pic>
      <p:cxnSp>
        <p:nvCxnSpPr>
          <p:cNvPr id="360" name="Google Shape;360;p33"/>
          <p:cNvCxnSpPr/>
          <p:nvPr/>
        </p:nvCxnSpPr>
        <p:spPr>
          <a:xfrm rot="10800000">
            <a:off x="4113674" y="3024144"/>
            <a:ext cx="3900" cy="828900"/>
          </a:xfrm>
          <a:prstGeom prst="straightConnector1">
            <a:avLst/>
          </a:prstGeom>
          <a:noFill/>
          <a:ln w="38100" cap="flat" cmpd="sng">
            <a:solidFill>
              <a:srgbClr val="F79646"/>
            </a:solidFill>
            <a:prstDash val="solid"/>
            <a:round/>
            <a:headEnd type="none" w="sm" len="sm"/>
            <a:tailEnd type="triangle" w="med" len="med"/>
          </a:ln>
        </p:spPr>
      </p:cxnSp>
      <p:sp>
        <p:nvSpPr>
          <p:cNvPr id="361" name="Google Shape;361;p33"/>
          <p:cNvSpPr/>
          <p:nvPr/>
        </p:nvSpPr>
        <p:spPr>
          <a:xfrm>
            <a:off x="3751776" y="3311923"/>
            <a:ext cx="740700" cy="239100"/>
          </a:xfrm>
          <a:prstGeom prst="rect">
            <a:avLst/>
          </a:prstGeom>
          <a:solidFill>
            <a:srgbClr val="F796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b="1" dirty="0">
                <a:solidFill>
                  <a:srgbClr val="FFFFFF"/>
                </a:solidFill>
                <a:latin typeface="Arial"/>
                <a:ea typeface="Arial"/>
                <a:cs typeface="Arial"/>
                <a:sym typeface="Arial"/>
              </a:rPr>
              <a:t>Metadata</a:t>
            </a:r>
            <a:endParaRPr dirty="0"/>
          </a:p>
        </p:txBody>
      </p:sp>
      <p:cxnSp>
        <p:nvCxnSpPr>
          <p:cNvPr id="362" name="Google Shape;362;p33"/>
          <p:cNvCxnSpPr/>
          <p:nvPr/>
        </p:nvCxnSpPr>
        <p:spPr>
          <a:xfrm>
            <a:off x="3347475" y="3041868"/>
            <a:ext cx="0" cy="811200"/>
          </a:xfrm>
          <a:prstGeom prst="straightConnector1">
            <a:avLst/>
          </a:prstGeom>
          <a:noFill/>
          <a:ln w="38100" cap="flat" cmpd="sng">
            <a:solidFill>
              <a:srgbClr val="31859B"/>
            </a:solidFill>
            <a:prstDash val="solid"/>
            <a:round/>
            <a:headEnd type="none" w="sm" len="sm"/>
            <a:tailEnd type="triangle" w="med" len="med"/>
          </a:ln>
        </p:spPr>
      </p:cxnSp>
      <p:sp>
        <p:nvSpPr>
          <p:cNvPr id="363" name="Google Shape;363;p33"/>
          <p:cNvSpPr/>
          <p:nvPr/>
        </p:nvSpPr>
        <p:spPr>
          <a:xfrm>
            <a:off x="2961696" y="3311923"/>
            <a:ext cx="740700" cy="239100"/>
          </a:xfrm>
          <a:prstGeom prst="rect">
            <a:avLst/>
          </a:prstGeom>
          <a:solidFill>
            <a:srgbClr val="3185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000" b="1" dirty="0">
                <a:solidFill>
                  <a:srgbClr val="FFFFFF"/>
                </a:solidFill>
                <a:latin typeface="Arial"/>
                <a:ea typeface="Arial"/>
                <a:cs typeface="Arial"/>
                <a:sym typeface="Arial"/>
              </a:rPr>
              <a:t>RTSP</a:t>
            </a:r>
            <a:endParaRPr sz="1000" b="1" dirty="0">
              <a:solidFill>
                <a:srgbClr val="FFFFFF"/>
              </a:solidFill>
              <a:latin typeface="Arial"/>
              <a:ea typeface="Arial"/>
              <a:cs typeface="Arial"/>
              <a:sym typeface="Arial"/>
            </a:endParaRPr>
          </a:p>
        </p:txBody>
      </p:sp>
      <p:cxnSp>
        <p:nvCxnSpPr>
          <p:cNvPr id="364" name="Google Shape;364;p33"/>
          <p:cNvCxnSpPr>
            <a:cxnSpLocks/>
            <a:endCxn id="335" idx="1"/>
          </p:cNvCxnSpPr>
          <p:nvPr/>
        </p:nvCxnSpPr>
        <p:spPr>
          <a:xfrm flipV="1">
            <a:off x="1697883" y="2128102"/>
            <a:ext cx="1044600" cy="632700"/>
          </a:xfrm>
          <a:prstGeom prst="bentConnector3">
            <a:avLst>
              <a:gd name="adj1" fmla="val 12982"/>
            </a:avLst>
          </a:prstGeom>
          <a:noFill/>
          <a:ln w="38100" cap="flat" cmpd="sng">
            <a:solidFill>
              <a:schemeClr val="bg1"/>
            </a:solidFill>
            <a:prstDash val="solid"/>
            <a:round/>
            <a:headEnd type="none" w="sm" len="sm"/>
            <a:tailEnd type="triangle" w="med" len="med"/>
          </a:ln>
        </p:spPr>
      </p:cxnSp>
      <p:cxnSp>
        <p:nvCxnSpPr>
          <p:cNvPr id="366" name="Google Shape;366;p33"/>
          <p:cNvCxnSpPr/>
          <p:nvPr/>
        </p:nvCxnSpPr>
        <p:spPr>
          <a:xfrm>
            <a:off x="4595573" y="1693317"/>
            <a:ext cx="1805400" cy="0"/>
          </a:xfrm>
          <a:prstGeom prst="straightConnector1">
            <a:avLst/>
          </a:prstGeom>
          <a:ln>
            <a:headEnd type="none" w="sm" len="sm"/>
            <a:tailEnd type="triangle" w="med" len="med"/>
          </a:ln>
        </p:spPr>
        <p:style>
          <a:lnRef idx="3">
            <a:schemeClr val="accent5"/>
          </a:lnRef>
          <a:fillRef idx="0">
            <a:schemeClr val="accent5"/>
          </a:fillRef>
          <a:effectRef idx="2">
            <a:schemeClr val="accent5"/>
          </a:effectRef>
          <a:fontRef idx="minor">
            <a:schemeClr val="tx1"/>
          </a:fontRef>
        </p:style>
      </p:cxnSp>
      <p:pic>
        <p:nvPicPr>
          <p:cNvPr id="367" name="Google Shape;367;p33"/>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5518571" y="1320480"/>
            <a:ext cx="555978" cy="541867"/>
          </a:xfrm>
          <a:prstGeom prst="rect">
            <a:avLst/>
          </a:prstGeom>
          <a:noFill/>
          <a:ln>
            <a:noFill/>
          </a:ln>
          <a:effectLst>
            <a:outerShdw blurRad="63500" sx="102000" sy="102000" algn="ctr" rotWithShape="0">
              <a:srgbClr val="000000">
                <a:alpha val="40000"/>
              </a:srgbClr>
            </a:outerShdw>
          </a:effectLst>
        </p:spPr>
      </p:pic>
      <p:sp>
        <p:nvSpPr>
          <p:cNvPr id="368" name="Google Shape;368;p33"/>
          <p:cNvSpPr txBox="1"/>
          <p:nvPr/>
        </p:nvSpPr>
        <p:spPr>
          <a:xfrm>
            <a:off x="4150532" y="3552534"/>
            <a:ext cx="1050033" cy="3575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200" b="1" dirty="0">
                <a:solidFill>
                  <a:schemeClr val="tx1">
                    <a:lumMod val="95000"/>
                    <a:lumOff val="5000"/>
                  </a:schemeClr>
                </a:solidFill>
                <a:latin typeface="Calibri"/>
                <a:ea typeface="Calibri"/>
                <a:cs typeface="Calibri"/>
                <a:sym typeface="Calibri"/>
              </a:rPr>
              <a:t>Via metadata URL</a:t>
            </a:r>
            <a:endParaRPr sz="1200" b="1" dirty="0">
              <a:solidFill>
                <a:schemeClr val="tx1">
                  <a:lumMod val="95000"/>
                  <a:lumOff val="5000"/>
                </a:schemeClr>
              </a:solidFill>
              <a:sym typeface="Arial"/>
            </a:endParaRPr>
          </a:p>
        </p:txBody>
      </p:sp>
      <p:sp>
        <p:nvSpPr>
          <p:cNvPr id="369" name="Google Shape;369;p33"/>
          <p:cNvSpPr txBox="1"/>
          <p:nvPr/>
        </p:nvSpPr>
        <p:spPr>
          <a:xfrm>
            <a:off x="2450832" y="3540354"/>
            <a:ext cx="721997" cy="2678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200" b="1" dirty="0">
                <a:solidFill>
                  <a:schemeClr val="tx1">
                    <a:lumMod val="95000"/>
                    <a:lumOff val="5000"/>
                  </a:schemeClr>
                </a:solidFill>
                <a:latin typeface="Calibri"/>
                <a:ea typeface="Calibri"/>
                <a:cs typeface="Calibri"/>
                <a:sym typeface="Calibri"/>
              </a:rPr>
              <a:t>Via QVR Pro API</a:t>
            </a:r>
            <a:endParaRPr sz="1200" b="1" dirty="0">
              <a:solidFill>
                <a:schemeClr val="tx1">
                  <a:lumMod val="95000"/>
                  <a:lumOff val="5000"/>
                </a:schemeClr>
              </a:solidFill>
              <a:sym typeface="Arial"/>
            </a:endParaRPr>
          </a:p>
        </p:txBody>
      </p:sp>
      <p:sp>
        <p:nvSpPr>
          <p:cNvPr id="335" name="Google Shape;335;p33"/>
          <p:cNvSpPr/>
          <p:nvPr/>
        </p:nvSpPr>
        <p:spPr>
          <a:xfrm>
            <a:off x="2742483" y="1264702"/>
            <a:ext cx="1907318" cy="1726800"/>
          </a:xfrm>
          <a:prstGeom prst="roundRect">
            <a:avLst>
              <a:gd name="adj" fmla="val 3155"/>
            </a:avLst>
          </a:prstGeom>
          <a:solidFill>
            <a:srgbClr val="DAEEF3"/>
          </a:solidFill>
          <a:ln w="254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38" name="Google Shape;338;p33"/>
          <p:cNvSpPr txBox="1"/>
          <p:nvPr/>
        </p:nvSpPr>
        <p:spPr>
          <a:xfrm>
            <a:off x="3485311" y="2326488"/>
            <a:ext cx="10317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200" b="1">
                <a:solidFill>
                  <a:srgbClr val="000000"/>
                </a:solidFill>
                <a:latin typeface="Arial"/>
                <a:ea typeface="Arial"/>
                <a:cs typeface="Arial"/>
                <a:sym typeface="Arial"/>
              </a:rPr>
              <a:t>Recording Engine</a:t>
            </a:r>
            <a:endParaRPr b="1"/>
          </a:p>
        </p:txBody>
      </p:sp>
      <p:sp>
        <p:nvSpPr>
          <p:cNvPr id="339" name="Google Shape;339;p33"/>
          <p:cNvSpPr txBox="1"/>
          <p:nvPr/>
        </p:nvSpPr>
        <p:spPr>
          <a:xfrm>
            <a:off x="3484972" y="1535762"/>
            <a:ext cx="9690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200" b="1" dirty="0">
                <a:solidFill>
                  <a:srgbClr val="000000"/>
                </a:solidFill>
                <a:latin typeface="Arial"/>
                <a:ea typeface="Arial"/>
                <a:cs typeface="Arial"/>
                <a:sym typeface="Arial"/>
              </a:rPr>
              <a:t>Metadata Vault</a:t>
            </a:r>
            <a:endParaRPr sz="1200" b="1" dirty="0">
              <a:solidFill>
                <a:srgbClr val="000000"/>
              </a:solidFill>
              <a:latin typeface="Arial"/>
              <a:ea typeface="Arial"/>
              <a:cs typeface="Arial"/>
              <a:sym typeface="Arial"/>
            </a:endParaRPr>
          </a:p>
        </p:txBody>
      </p:sp>
      <p:pic>
        <p:nvPicPr>
          <p:cNvPr id="347" name="Google Shape;347;p33"/>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3005105" y="2229929"/>
            <a:ext cx="628500" cy="628500"/>
          </a:xfrm>
          <a:prstGeom prst="rect">
            <a:avLst/>
          </a:prstGeom>
          <a:noFill/>
          <a:ln>
            <a:noFill/>
          </a:ln>
        </p:spPr>
      </p:pic>
      <p:pic>
        <p:nvPicPr>
          <p:cNvPr id="348" name="Google Shape;348;p33"/>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3028749" y="1442511"/>
            <a:ext cx="504793" cy="620474"/>
          </a:xfrm>
          <a:prstGeom prst="rect">
            <a:avLst/>
          </a:prstGeom>
          <a:noFill/>
          <a:ln>
            <a:noFill/>
          </a:ln>
        </p:spPr>
      </p:pic>
      <p:pic>
        <p:nvPicPr>
          <p:cNvPr id="350" name="Google Shape;350;p33"/>
          <p:cNvPicPr preferRelativeResize="0"/>
          <p:nvPr/>
        </p:nvPicPr>
        <p:blipFill rotWithShape="1">
          <a:blip r:embed="rId16">
            <a:alphaModFix/>
          </a:blip>
          <a:srcRect/>
          <a:stretch/>
        </p:blipFill>
        <p:spPr>
          <a:xfrm>
            <a:off x="2615051" y="918057"/>
            <a:ext cx="508644" cy="508644"/>
          </a:xfrm>
          <a:prstGeom prst="rect">
            <a:avLst/>
          </a:prstGeom>
          <a:noFill/>
          <a:ln>
            <a:noFill/>
          </a:ln>
          <a:effectLst>
            <a:outerShdw blurRad="50800" dist="38100" dir="5400000" algn="t" rotWithShape="0">
              <a:srgbClr val="000000">
                <a:alpha val="40000"/>
              </a:srgbClr>
            </a:outerShdw>
          </a:effectLst>
        </p:spPr>
      </p:pic>
      <p:sp>
        <p:nvSpPr>
          <p:cNvPr id="343" name="Google Shape;343;p33"/>
          <p:cNvSpPr txBox="1"/>
          <p:nvPr/>
        </p:nvSpPr>
        <p:spPr>
          <a:xfrm>
            <a:off x="7846251" y="1252153"/>
            <a:ext cx="1073514" cy="5232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1400" b="1" dirty="0">
                <a:solidFill>
                  <a:srgbClr val="FFFFFF"/>
                </a:solidFill>
                <a:latin typeface="Arial"/>
                <a:ea typeface="Arial"/>
                <a:cs typeface="Arial"/>
                <a:sym typeface="Arial"/>
              </a:rPr>
              <a:t>QVR Pro Client</a:t>
            </a:r>
            <a:endParaRPr sz="1400" b="1" dirty="0">
              <a:solidFill>
                <a:srgbClr val="FFFFFF"/>
              </a:solidFill>
              <a:latin typeface="Arial"/>
              <a:ea typeface="Arial"/>
              <a:cs typeface="Arial"/>
              <a:sym typeface="Arial"/>
            </a:endParaRPr>
          </a:p>
        </p:txBody>
      </p:sp>
      <p:pic>
        <p:nvPicPr>
          <p:cNvPr id="365" name="Google Shape;365;p33"/>
          <p:cNvPicPr preferRelativeResize="0"/>
          <p:nvPr/>
        </p:nvPicPr>
        <p:blipFill rotWithShape="1">
          <a:blip r:embed="rId17" cstate="print">
            <a:alphaModFix/>
            <a:extLst>
              <a:ext uri="{28A0092B-C50C-407E-A947-70E740481C1C}">
                <a14:useLocalDpi xmlns:a14="http://schemas.microsoft.com/office/drawing/2010/main"/>
              </a:ext>
            </a:extLst>
          </a:blip>
          <a:srcRect/>
          <a:stretch/>
        </p:blipFill>
        <p:spPr>
          <a:xfrm>
            <a:off x="6442796" y="1022128"/>
            <a:ext cx="1520052" cy="850558"/>
          </a:xfrm>
          <a:prstGeom prst="rect">
            <a:avLst/>
          </a:prstGeom>
          <a:noFill/>
          <a:ln>
            <a:noFill/>
          </a:ln>
          <a:effectLst>
            <a:outerShdw blurRad="50800" dist="38100" dir="2700000" algn="tl" rotWithShape="0">
              <a:prstClr val="black">
                <a:alpha val="40000"/>
              </a:prstClr>
            </a:outerShdw>
          </a:effectLst>
        </p:spPr>
      </p:pic>
      <p:sp>
        <p:nvSpPr>
          <p:cNvPr id="340" name="Google Shape;340;p33"/>
          <p:cNvSpPr txBox="1"/>
          <p:nvPr/>
        </p:nvSpPr>
        <p:spPr>
          <a:xfrm>
            <a:off x="7536398" y="2315657"/>
            <a:ext cx="852900" cy="3078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 sz="1400" b="1" dirty="0">
                <a:solidFill>
                  <a:srgbClr val="FFFFFF"/>
                </a:solidFill>
                <a:latin typeface="Arial"/>
                <a:ea typeface="Arial"/>
                <a:cs typeface="Arial"/>
                <a:sym typeface="Arial"/>
              </a:rPr>
              <a:t>LPR</a:t>
            </a:r>
            <a:endParaRPr b="1" dirty="0"/>
          </a:p>
        </p:txBody>
      </p:sp>
      <p:pic>
        <p:nvPicPr>
          <p:cNvPr id="359" name="Google Shape;359;p33"/>
          <p:cNvPicPr preferRelativeResize="0"/>
          <p:nvPr/>
        </p:nvPicPr>
        <p:blipFill rotWithShape="1">
          <a:blip r:embed="rId18">
            <a:alphaModFix/>
          </a:blip>
          <a:srcRect/>
          <a:stretch/>
        </p:blipFill>
        <p:spPr>
          <a:xfrm>
            <a:off x="6544290" y="1947315"/>
            <a:ext cx="1014986" cy="935738"/>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4"/>
          <p:cNvSpPr txBox="1">
            <a:spLocks noGrp="1"/>
          </p:cNvSpPr>
          <p:nvPr>
            <p:ph type="title"/>
          </p:nvPr>
        </p:nvSpPr>
        <p:spPr>
          <a:xfrm>
            <a:off x="0" y="53566"/>
            <a:ext cx="9143999"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dirty="0">
                <a:latin typeface="微軟正黑體" panose="020B0604030504040204" pitchFamily="34" charset="-120"/>
                <a:ea typeface="微軟正黑體" panose="020B0604030504040204" pitchFamily="34" charset="-120"/>
              </a:rPr>
              <a:t>農場應用情境</a:t>
            </a:r>
            <a:endParaRPr dirty="0">
              <a:latin typeface="微軟正黑體" panose="020B0604030504040204" pitchFamily="34" charset="-120"/>
              <a:ea typeface="微軟正黑體" panose="020B0604030504040204" pitchFamily="34" charset="-120"/>
            </a:endParaRPr>
          </a:p>
        </p:txBody>
      </p:sp>
      <p:pic>
        <p:nvPicPr>
          <p:cNvPr id="377" name="Google Shape;377;p34"/>
          <p:cNvPicPr preferRelativeResize="0"/>
          <p:nvPr/>
        </p:nvPicPr>
        <p:blipFill>
          <a:blip r:embed="rId3" cstate="print">
            <a:extLst>
              <a:ext uri="{28A0092B-C50C-407E-A947-70E740481C1C}">
                <a14:useLocalDpi xmlns:a14="http://schemas.microsoft.com/office/drawing/2010/main"/>
              </a:ext>
            </a:extLst>
          </a:blip>
          <a:stretch>
            <a:fillRect/>
          </a:stretch>
        </p:blipFill>
        <p:spPr>
          <a:xfrm>
            <a:off x="1840085" y="1018732"/>
            <a:ext cx="3274200" cy="2102495"/>
          </a:xfrm>
          <a:prstGeom prst="rect">
            <a:avLst/>
          </a:prstGeom>
          <a:ln>
            <a:noFill/>
          </a:ln>
          <a:effectLst>
            <a:outerShdw blurRad="292100" dist="139700" dir="2700000" algn="tl" rotWithShape="0">
              <a:srgbClr val="333333">
                <a:alpha val="65000"/>
              </a:srgbClr>
            </a:outerShdw>
          </a:effectLst>
        </p:spPr>
      </p:pic>
      <p:pic>
        <p:nvPicPr>
          <p:cNvPr id="382" name="Google Shape;382;p34"/>
          <p:cNvPicPr preferRelativeResize="0"/>
          <p:nvPr/>
        </p:nvPicPr>
        <p:blipFill>
          <a:blip r:embed="rId4" cstate="print">
            <a:extLst>
              <a:ext uri="{28A0092B-C50C-407E-A947-70E740481C1C}">
                <a14:useLocalDpi xmlns:a14="http://schemas.microsoft.com/office/drawing/2010/main"/>
              </a:ext>
            </a:extLst>
          </a:blip>
          <a:stretch>
            <a:fillRect/>
          </a:stretch>
        </p:blipFill>
        <p:spPr>
          <a:xfrm>
            <a:off x="1467402" y="1098914"/>
            <a:ext cx="894411" cy="894411"/>
          </a:xfrm>
          <a:prstGeom prst="rect">
            <a:avLst/>
          </a:prstGeom>
          <a:noFill/>
          <a:ln>
            <a:noFill/>
          </a:ln>
        </p:spPr>
      </p:pic>
      <p:sp>
        <p:nvSpPr>
          <p:cNvPr id="22" name="語音泡泡: 矩形 21">
            <a:extLst>
              <a:ext uri="{FF2B5EF4-FFF2-40B4-BE49-F238E27FC236}">
                <a16:creationId xmlns:a16="http://schemas.microsoft.com/office/drawing/2014/main" id="{7AD71EF5-4B3D-4079-9D61-40B5F9BBD75B}"/>
              </a:ext>
            </a:extLst>
          </p:cNvPr>
          <p:cNvSpPr/>
          <p:nvPr/>
        </p:nvSpPr>
        <p:spPr>
          <a:xfrm>
            <a:off x="5190724" y="1059976"/>
            <a:ext cx="1819156" cy="3764675"/>
          </a:xfrm>
          <a:prstGeom prst="wedgeRectCallout">
            <a:avLst>
              <a:gd name="adj1" fmla="val 40322"/>
              <a:gd name="adj2" fmla="val -43723"/>
            </a:avLst>
          </a:prstGeom>
          <a:solidFill>
            <a:srgbClr val="B7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3" name="圖片 22">
            <a:extLst>
              <a:ext uri="{FF2B5EF4-FFF2-40B4-BE49-F238E27FC236}">
                <a16:creationId xmlns:a16="http://schemas.microsoft.com/office/drawing/2014/main" id="{B07E8EEB-4EE5-473D-997E-CFF5FF5C659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43551" y="1191244"/>
            <a:ext cx="4234419" cy="4715475"/>
          </a:xfrm>
          <a:prstGeom prst="rect">
            <a:avLst/>
          </a:prstGeom>
        </p:spPr>
      </p:pic>
      <p:pic>
        <p:nvPicPr>
          <p:cNvPr id="24" name="圖片 6" descr="一張含有 螢幕擷取畫面 的圖片&#10;&#10;描述是以非常高的可信度產生">
            <a:extLst>
              <a:ext uri="{FF2B5EF4-FFF2-40B4-BE49-F238E27FC236}">
                <a16:creationId xmlns:a16="http://schemas.microsoft.com/office/drawing/2014/main" id="{47E76EBF-BF4F-4FEC-9D98-FB97BA03CE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16783" y="1297422"/>
            <a:ext cx="893977" cy="1595091"/>
          </a:xfrm>
          <a:prstGeom prst="rect">
            <a:avLst/>
          </a:prstGeom>
        </p:spPr>
      </p:pic>
      <p:pic>
        <p:nvPicPr>
          <p:cNvPr id="25" name="圖片 9" descr="一張含有 螢幕擷取畫面 的圖片&#10;&#10;描述是以非常高的可信度產生">
            <a:extLst>
              <a:ext uri="{FF2B5EF4-FFF2-40B4-BE49-F238E27FC236}">
                <a16:creationId xmlns:a16="http://schemas.microsoft.com/office/drawing/2014/main" id="{BC495C9A-BB2F-4BFE-B01B-39AE2B0C85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09025" y="3028502"/>
            <a:ext cx="887985" cy="1588851"/>
          </a:xfrm>
          <a:prstGeom prst="rect">
            <a:avLst/>
          </a:prstGeom>
        </p:spPr>
      </p:pic>
      <p:sp>
        <p:nvSpPr>
          <p:cNvPr id="26" name="矩形 25">
            <a:extLst>
              <a:ext uri="{FF2B5EF4-FFF2-40B4-BE49-F238E27FC236}">
                <a16:creationId xmlns:a16="http://schemas.microsoft.com/office/drawing/2014/main" id="{A9AEB151-4308-4180-B6CF-E3CF20E3730B}"/>
              </a:ext>
            </a:extLst>
          </p:cNvPr>
          <p:cNvSpPr/>
          <p:nvPr/>
        </p:nvSpPr>
        <p:spPr>
          <a:xfrm rot="5400000">
            <a:off x="5069556" y="3366466"/>
            <a:ext cx="1358578" cy="900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7" name="圖片 19">
            <a:extLst>
              <a:ext uri="{FF2B5EF4-FFF2-40B4-BE49-F238E27FC236}">
                <a16:creationId xmlns:a16="http://schemas.microsoft.com/office/drawing/2014/main" id="{128FE8A1-A452-45C6-AE5D-8B7C677C9A0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900000">
            <a:off x="5850142" y="1189621"/>
            <a:ext cx="572125" cy="572125"/>
          </a:xfrm>
          <a:prstGeom prst="rect">
            <a:avLst/>
          </a:prstGeom>
        </p:spPr>
      </p:pic>
      <p:pic>
        <p:nvPicPr>
          <p:cNvPr id="28" name="Google Shape;387;p34" descr="一張含有 螢幕擷取畫面 的圖片&#10;&#10;描述是以非常高的可信度產生">
            <a:extLst>
              <a:ext uri="{FF2B5EF4-FFF2-40B4-BE49-F238E27FC236}">
                <a16:creationId xmlns:a16="http://schemas.microsoft.com/office/drawing/2014/main" id="{8DA91E5D-AD34-4B77-9F05-C1FA1D1D703D}"/>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313223" y="3189026"/>
            <a:ext cx="830328" cy="1246495"/>
          </a:xfrm>
          <a:prstGeom prst="rect">
            <a:avLst/>
          </a:prstGeom>
          <a:noFill/>
          <a:ln>
            <a:noFill/>
          </a:ln>
        </p:spPr>
      </p:pic>
      <p:pic>
        <p:nvPicPr>
          <p:cNvPr id="29" name="圖片 28">
            <a:extLst>
              <a:ext uri="{FF2B5EF4-FFF2-40B4-BE49-F238E27FC236}">
                <a16:creationId xmlns:a16="http://schemas.microsoft.com/office/drawing/2014/main" id="{254F36F8-DEB2-4C14-ADE3-2CBA5FC8DE21}"/>
              </a:ext>
            </a:extLst>
          </p:cNvPr>
          <p:cNvPicPr>
            <a:picLocks noChangeAspect="1"/>
          </p:cNvPicPr>
          <p:nvPr/>
        </p:nvPicPr>
        <p:blipFill>
          <a:blip r:embed="rId10"/>
          <a:stretch>
            <a:fillRect/>
          </a:stretch>
        </p:blipFill>
        <p:spPr>
          <a:xfrm>
            <a:off x="5881928" y="2977973"/>
            <a:ext cx="460465" cy="460465"/>
          </a:xfrm>
          <a:prstGeom prst="rect">
            <a:avLst/>
          </a:prstGeom>
        </p:spPr>
      </p:pic>
      <p:pic>
        <p:nvPicPr>
          <p:cNvPr id="30" name="圖片 29" descr="一張含有 物件 的圖片&#10;&#10;描述是以非常高的可信度產生">
            <a:extLst>
              <a:ext uri="{FF2B5EF4-FFF2-40B4-BE49-F238E27FC236}">
                <a16:creationId xmlns:a16="http://schemas.microsoft.com/office/drawing/2014/main" id="{5E181C05-D81A-4B78-88CD-424B0211A60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980062" y="707979"/>
            <a:ext cx="1411569" cy="883135"/>
          </a:xfrm>
          <a:prstGeom prst="rect">
            <a:avLst/>
          </a:prstGeom>
        </p:spPr>
      </p:pic>
      <p:sp>
        <p:nvSpPr>
          <p:cNvPr id="9" name="矩形 8">
            <a:extLst>
              <a:ext uri="{FF2B5EF4-FFF2-40B4-BE49-F238E27FC236}">
                <a16:creationId xmlns:a16="http://schemas.microsoft.com/office/drawing/2014/main" id="{E93FAF48-F8F2-4FFF-AA21-EF42D027069F}"/>
              </a:ext>
            </a:extLst>
          </p:cNvPr>
          <p:cNvSpPr/>
          <p:nvPr/>
        </p:nvSpPr>
        <p:spPr>
          <a:xfrm>
            <a:off x="287891" y="3201838"/>
            <a:ext cx="1082348"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分析實驗室</a:t>
            </a:r>
          </a:p>
        </p:txBody>
      </p:sp>
      <p:cxnSp>
        <p:nvCxnSpPr>
          <p:cNvPr id="44" name="Google Shape;337;p33">
            <a:extLst>
              <a:ext uri="{FF2B5EF4-FFF2-40B4-BE49-F238E27FC236}">
                <a16:creationId xmlns:a16="http://schemas.microsoft.com/office/drawing/2014/main" id="{F6E18C20-6232-49A2-84C1-3BB48C6A3706}"/>
              </a:ext>
            </a:extLst>
          </p:cNvPr>
          <p:cNvCxnSpPr>
            <a:cxnSpLocks/>
          </p:cNvCxnSpPr>
          <p:nvPr/>
        </p:nvCxnSpPr>
        <p:spPr>
          <a:xfrm>
            <a:off x="655368" y="2654380"/>
            <a:ext cx="1970372" cy="1416248"/>
          </a:xfrm>
          <a:prstGeom prst="bentConnector3">
            <a:avLst>
              <a:gd name="adj1" fmla="val 50924"/>
            </a:avLst>
          </a:prstGeom>
          <a:noFill/>
          <a:ln w="38100" cap="flat" cmpd="sng">
            <a:solidFill>
              <a:schemeClr val="bg1"/>
            </a:solidFill>
            <a:prstDash val="solid"/>
            <a:round/>
            <a:headEnd type="none" w="sm" len="sm"/>
            <a:tailEnd type="triangle" w="med" len="med"/>
          </a:ln>
        </p:spPr>
      </p:cxnSp>
      <p:pic>
        <p:nvPicPr>
          <p:cNvPr id="11" name="圖片 10" descr="一張含有 螢幕擷取畫面 的圖片&#10;&#10;描述是以高可信度產生">
            <a:extLst>
              <a:ext uri="{FF2B5EF4-FFF2-40B4-BE49-F238E27FC236}">
                <a16:creationId xmlns:a16="http://schemas.microsoft.com/office/drawing/2014/main" id="{6A8775F6-4E24-431C-ABAC-90EC133E419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3474" y="2110041"/>
            <a:ext cx="1511970" cy="1125329"/>
          </a:xfrm>
          <a:prstGeom prst="rect">
            <a:avLst/>
          </a:prstGeom>
        </p:spPr>
      </p:pic>
      <p:grpSp>
        <p:nvGrpSpPr>
          <p:cNvPr id="16" name="群組 15">
            <a:extLst>
              <a:ext uri="{FF2B5EF4-FFF2-40B4-BE49-F238E27FC236}">
                <a16:creationId xmlns:a16="http://schemas.microsoft.com/office/drawing/2014/main" id="{CB3A94B0-2936-429D-BAFA-3C6BAFFD18AB}"/>
              </a:ext>
            </a:extLst>
          </p:cNvPr>
          <p:cNvGrpSpPr/>
          <p:nvPr/>
        </p:nvGrpSpPr>
        <p:grpSpPr>
          <a:xfrm>
            <a:off x="1810883" y="3201409"/>
            <a:ext cx="3303402" cy="1598400"/>
            <a:chOff x="1810883" y="3201409"/>
            <a:chExt cx="3303402" cy="1598400"/>
          </a:xfrm>
          <a:effectLst>
            <a:outerShdw blurRad="50800" dist="38100" dir="2700000" algn="tl" rotWithShape="0">
              <a:prstClr val="black">
                <a:alpha val="40000"/>
              </a:prstClr>
            </a:outerShdw>
          </a:effectLst>
        </p:grpSpPr>
        <p:sp>
          <p:nvSpPr>
            <p:cNvPr id="375" name="Google Shape;375;p34"/>
            <p:cNvSpPr txBox="1"/>
            <p:nvPr/>
          </p:nvSpPr>
          <p:spPr>
            <a:xfrm>
              <a:off x="1810883" y="3201409"/>
              <a:ext cx="3303402" cy="1598400"/>
            </a:xfrm>
            <a:prstGeom prst="rect">
              <a:avLst/>
            </a:prstGeom>
            <a:solidFill>
              <a:schemeClr val="accent6">
                <a:lumMod val="75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F3F3F3"/>
                  </a:solidFill>
                  <a:latin typeface="微軟正黑體" panose="020B0604030504040204" pitchFamily="34" charset="-120"/>
                  <a:ea typeface="微軟正黑體" panose="020B0604030504040204" pitchFamily="34" charset="-120"/>
                </a:rPr>
                <a:t>溫室</a:t>
              </a:r>
              <a:r>
                <a:rPr lang="en" b="1" dirty="0">
                  <a:solidFill>
                    <a:srgbClr val="F3F3F3"/>
                  </a:solidFill>
                </a:rPr>
                <a:t> QVR Pro</a:t>
              </a:r>
              <a:endParaRPr b="1" dirty="0">
                <a:solidFill>
                  <a:srgbClr val="F3F3F3"/>
                </a:solidFill>
              </a:endParaRPr>
            </a:p>
          </p:txBody>
        </p:sp>
        <p:pic>
          <p:nvPicPr>
            <p:cNvPr id="34" name="圖片 33">
              <a:extLst>
                <a:ext uri="{FF2B5EF4-FFF2-40B4-BE49-F238E27FC236}">
                  <a16:creationId xmlns:a16="http://schemas.microsoft.com/office/drawing/2014/main" id="{6D4D0604-090B-430B-9CEA-04681E1BF3F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882117" y="3548981"/>
              <a:ext cx="3129887" cy="332974"/>
            </a:xfrm>
            <a:prstGeom prst="rect">
              <a:avLst/>
            </a:prstGeom>
            <a:effectLst>
              <a:outerShdw blurRad="50800" dist="38100" dir="2700000" algn="tl" rotWithShape="0">
                <a:prstClr val="black">
                  <a:alpha val="40000"/>
                </a:prstClr>
              </a:outerShdw>
            </a:effectLst>
          </p:spPr>
        </p:pic>
        <p:sp>
          <p:nvSpPr>
            <p:cNvPr id="7" name="矩形 6">
              <a:extLst>
                <a:ext uri="{FF2B5EF4-FFF2-40B4-BE49-F238E27FC236}">
                  <a16:creationId xmlns:a16="http://schemas.microsoft.com/office/drawing/2014/main" id="{BF8ED66F-9C4C-4F06-BF64-7398D93E7A9E}"/>
                </a:ext>
              </a:extLst>
            </p:cNvPr>
            <p:cNvSpPr/>
            <p:nvPr/>
          </p:nvSpPr>
          <p:spPr>
            <a:xfrm>
              <a:off x="2052681" y="3561579"/>
              <a:ext cx="2877711"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定期自動拍照，記錄作物生長曲線</a:t>
              </a:r>
            </a:p>
          </p:txBody>
        </p:sp>
        <p:pic>
          <p:nvPicPr>
            <p:cNvPr id="36" name="圖片 35">
              <a:extLst>
                <a:ext uri="{FF2B5EF4-FFF2-40B4-BE49-F238E27FC236}">
                  <a16:creationId xmlns:a16="http://schemas.microsoft.com/office/drawing/2014/main" id="{7DDDF936-1388-4B7E-9C01-EEC51A82C60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882117" y="3958066"/>
              <a:ext cx="3129887" cy="332974"/>
            </a:xfrm>
            <a:prstGeom prst="rect">
              <a:avLst/>
            </a:prstGeom>
            <a:effectLst>
              <a:outerShdw blurRad="50800" dist="38100" dir="2700000" algn="tl" rotWithShape="0">
                <a:prstClr val="black">
                  <a:alpha val="40000"/>
                </a:prstClr>
              </a:outerShdw>
            </a:effectLst>
          </p:spPr>
        </p:pic>
        <p:sp>
          <p:nvSpPr>
            <p:cNvPr id="37" name="矩形 36">
              <a:extLst>
                <a:ext uri="{FF2B5EF4-FFF2-40B4-BE49-F238E27FC236}">
                  <a16:creationId xmlns:a16="http://schemas.microsoft.com/office/drawing/2014/main" id="{29CE5B16-2050-4E9B-9722-A511DB143F25}"/>
                </a:ext>
              </a:extLst>
            </p:cNvPr>
            <p:cNvSpPr/>
            <p:nvPr/>
          </p:nvSpPr>
          <p:spPr>
            <a:xfrm>
              <a:off x="2681058" y="3970664"/>
              <a:ext cx="1441420"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偵測不合法入侵</a:t>
              </a:r>
            </a:p>
          </p:txBody>
        </p:sp>
        <p:pic>
          <p:nvPicPr>
            <p:cNvPr id="38" name="圖片 37">
              <a:extLst>
                <a:ext uri="{FF2B5EF4-FFF2-40B4-BE49-F238E27FC236}">
                  <a16:creationId xmlns:a16="http://schemas.microsoft.com/office/drawing/2014/main" id="{C848DF88-755B-4857-B197-85D4D387EE5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882117" y="4380116"/>
              <a:ext cx="3129887" cy="332974"/>
            </a:xfrm>
            <a:prstGeom prst="rect">
              <a:avLst/>
            </a:prstGeom>
            <a:effectLst>
              <a:outerShdw blurRad="50800" dist="38100" dir="2700000" algn="tl" rotWithShape="0">
                <a:prstClr val="black">
                  <a:alpha val="40000"/>
                </a:prstClr>
              </a:outerShdw>
            </a:effectLst>
          </p:spPr>
        </p:pic>
        <p:sp>
          <p:nvSpPr>
            <p:cNvPr id="39" name="矩形 38">
              <a:extLst>
                <a:ext uri="{FF2B5EF4-FFF2-40B4-BE49-F238E27FC236}">
                  <a16:creationId xmlns:a16="http://schemas.microsoft.com/office/drawing/2014/main" id="{859999BC-9E68-4C0F-9017-B94754F64D1D}"/>
                </a:ext>
              </a:extLst>
            </p:cNvPr>
            <p:cNvSpPr/>
            <p:nvPr/>
          </p:nvSpPr>
          <p:spPr>
            <a:xfrm>
              <a:off x="2950363" y="4392714"/>
              <a:ext cx="902811" cy="307777"/>
            </a:xfrm>
            <a:prstGeom prst="rect">
              <a:avLst/>
            </a:prstGeom>
          </p:spPr>
          <p:txBody>
            <a:bodyPr wrap="none">
              <a:spAutoFit/>
            </a:bodyPr>
            <a:lstStyle/>
            <a:p>
              <a:pPr lvl="0" algn="ctr"/>
              <a:r>
                <a:rPr lang="zh-TW" altLang="en-US" b="1" dirty="0">
                  <a:solidFill>
                    <a:srgbClr val="F3F3F3"/>
                  </a:solidFill>
                  <a:latin typeface="微軟正黑體" panose="020B0604030504040204" pitchFamily="34" charset="-120"/>
                  <a:ea typeface="微軟正黑體" panose="020B0604030504040204" pitchFamily="34" charset="-120"/>
                </a:rPr>
                <a:t>紀錄溫度</a:t>
              </a:r>
            </a:p>
          </p:txBody>
        </p:sp>
      </p:grpSp>
    </p:spTree>
  </p:cSld>
  <p:clrMapOvr>
    <a:masterClrMapping/>
  </p:clrMapOvr>
</p:sld>
</file>

<file path=ppt/theme/theme1.xml><?xml version="1.0" encoding="utf-8"?>
<a:theme xmlns:a="http://schemas.openxmlformats.org/drawingml/2006/main" name="自訂設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訂設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1838</TotalTime>
  <Words>595</Words>
  <Application>Microsoft Office PowerPoint</Application>
  <PresentationFormat>如螢幕大小 (16:9)</PresentationFormat>
  <Paragraphs>131</Paragraphs>
  <Slides>21</Slides>
  <Notes>20</Notes>
  <HiddenSlides>0</HiddenSlides>
  <MMClips>0</MMClips>
  <ScaleCrop>false</ScaleCrop>
  <HeadingPairs>
    <vt:vector size="6" baseType="variant">
      <vt:variant>
        <vt:lpstr>使用字型</vt:lpstr>
      </vt:variant>
      <vt:variant>
        <vt:i4>5</vt:i4>
      </vt:variant>
      <vt:variant>
        <vt:lpstr>佈景主題</vt:lpstr>
      </vt:variant>
      <vt:variant>
        <vt:i4>2</vt:i4>
      </vt:variant>
      <vt:variant>
        <vt:lpstr>投影片標題</vt:lpstr>
      </vt:variant>
      <vt:variant>
        <vt:i4>21</vt:i4>
      </vt:variant>
    </vt:vector>
  </HeadingPairs>
  <TitlesOfParts>
    <vt:vector size="28" baseType="lpstr">
      <vt:lpstr>微軟正黑體</vt:lpstr>
      <vt:lpstr>新細明體</vt:lpstr>
      <vt:lpstr>Arial</vt:lpstr>
      <vt:lpstr>Calibri</vt:lpstr>
      <vt:lpstr>Verdana</vt:lpstr>
      <vt:lpstr>自訂設計</vt:lpstr>
      <vt:lpstr>自訂設計</vt:lpstr>
      <vt:lpstr>PowerPoint 簡報</vt:lpstr>
      <vt:lpstr>QVR Pro 家族</vt:lpstr>
      <vt:lpstr>QNAP 最新監控系統 - QVR Pro</vt:lpstr>
      <vt:lpstr>影像檢索需求的過去與現在</vt:lpstr>
      <vt:lpstr>QVR Pro 如何解決第三方開發者的困境</vt:lpstr>
      <vt:lpstr>PowerPoint 簡報</vt:lpstr>
      <vt:lpstr>QVR Pro 如何解決第三方開發者的困境</vt:lpstr>
      <vt:lpstr>QVR Pro 具備以文字檢索影像的能力</vt:lpstr>
      <vt:lpstr>農場應用情境</vt:lpstr>
      <vt:lpstr>工廠製造情境</vt:lpstr>
      <vt:lpstr>實體購物商店情境</vt:lpstr>
      <vt:lpstr>說明與示範</vt:lpstr>
      <vt:lpstr>以 HTTP 分享攝影機以及使用瀏覽器觀看</vt:lpstr>
      <vt:lpstr>以 RTSP 分享攝影機以及使用 VLC 觀看</vt:lpstr>
      <vt:lpstr>設定外部事件觸發 QVR Pro 規則</vt:lpstr>
      <vt:lpstr>設定 QVR Pro 規則觸發外部動作</vt:lpstr>
      <vt:lpstr>設定 Metadata URL 讓資料存至 QVR Pro</vt:lpstr>
      <vt:lpstr>PowerPoint 簡報</vt:lpstr>
      <vt:lpstr>QVR Pro 的主要 SDK / API</vt:lpstr>
      <vt:lpstr>取得 QVR Pro SDK / API 的方法</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Han Tsai</dc:creator>
  <cp:lastModifiedBy>QNAP_Han Tsai</cp:lastModifiedBy>
  <cp:revision>51</cp:revision>
  <dcterms:modified xsi:type="dcterms:W3CDTF">2018-08-30T03:46:37Z</dcterms:modified>
</cp:coreProperties>
</file>