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24"/>
  </p:notesMasterIdLst>
  <p:sldIdLst>
    <p:sldId id="256" r:id="rId3"/>
    <p:sldId id="257" r:id="rId4"/>
    <p:sldId id="283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76" r:id="rId13"/>
    <p:sldId id="341" r:id="rId14"/>
    <p:sldId id="284" r:id="rId15"/>
    <p:sldId id="277" r:id="rId16"/>
    <p:sldId id="270" r:id="rId17"/>
    <p:sldId id="271" r:id="rId18"/>
    <p:sldId id="272" r:id="rId19"/>
    <p:sldId id="342" r:id="rId20"/>
    <p:sldId id="273" r:id="rId21"/>
    <p:sldId id="274" r:id="rId22"/>
    <p:sldId id="280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19"/>
    <a:srgbClr val="81FBEC"/>
    <a:srgbClr val="B7DEE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854C99-76BA-4EB8-8157-E60290941712}">
  <a:tblStyle styleId="{7D854C99-76BA-4EB8-8157-E602909417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7" autoAdjust="0"/>
    <p:restoredTop sz="94952" autoAdjust="0"/>
  </p:normalViewPr>
  <p:slideViewPr>
    <p:cSldViewPr snapToGrid="0">
      <p:cViewPr varScale="1">
        <p:scale>
          <a:sx n="167" d="100"/>
          <a:sy n="167" d="100"/>
        </p:scale>
        <p:origin x="600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ef02008f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ef02008f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656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ef02008f0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ef02008f0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931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ef02008f0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ef02008f0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66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ef02008f0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ef02008f0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537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ef02008f0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ef02008f0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401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ef02008f0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ef02008f0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696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ef02008f0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ef02008f0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344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ef02008f0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ef02008f0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f8ff69470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3f8ff69470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1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f02008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ef02008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f02008f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ef02008f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f02008f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ef02008f0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f02008f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f02008f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6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f02008f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ef02008f0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89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ef02008f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ef02008f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80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ef02008f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ef02008f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68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ef02008f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ef02008f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174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03786" cy="518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7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49" y="-170"/>
            <a:ext cx="9198591" cy="518309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1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4651" y="216"/>
            <a:ext cx="9205959" cy="518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0" y="0"/>
            <a:ext cx="91283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75FE992-F256-47C7-98EA-7A4B6A40C97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41" y="1"/>
            <a:ext cx="9128316" cy="51434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37.jpe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3.png"/><Relationship Id="rId9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5" Type="http://schemas.openxmlformats.org/officeDocument/2006/relationships/image" Target="../media/image111.pn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image" Target="../media/image112.png"/><Relationship Id="rId9" Type="http://schemas.openxmlformats.org/officeDocument/2006/relationships/image" Target="../media/image1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jp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19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52.png"/><Relationship Id="rId3" Type="http://schemas.openxmlformats.org/officeDocument/2006/relationships/image" Target="../media/image1.jpeg"/><Relationship Id="rId21" Type="http://schemas.openxmlformats.org/officeDocument/2006/relationships/image" Target="../media/image66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10" Type="http://schemas.openxmlformats.org/officeDocument/2006/relationships/image" Target="../media/image15.png"/><Relationship Id="rId19" Type="http://schemas.microsoft.com/office/2007/relationships/hdphoto" Target="../media/hdphoto1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7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9.png"/><Relationship Id="rId10" Type="http://schemas.openxmlformats.org/officeDocument/2006/relationships/image" Target="../media/image53.png"/><Relationship Id="rId4" Type="http://schemas.openxmlformats.org/officeDocument/2006/relationships/image" Target="../media/image68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microsoft.com/office/2007/relationships/hdphoto" Target="../media/hdphoto1.wdp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37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F20EC7-C773-45B6-AEE1-E197E226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869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語音泡泡: 矩形 32">
            <a:extLst>
              <a:ext uri="{FF2B5EF4-FFF2-40B4-BE49-F238E27FC236}">
                <a16:creationId xmlns:a16="http://schemas.microsoft.com/office/drawing/2014/main" id="{000352AC-E2D2-4B86-91C8-22E45234BB9D}"/>
              </a:ext>
            </a:extLst>
          </p:cNvPr>
          <p:cNvSpPr/>
          <p:nvPr/>
        </p:nvSpPr>
        <p:spPr>
          <a:xfrm>
            <a:off x="127380" y="978180"/>
            <a:ext cx="2086230" cy="3821630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0" y="53566"/>
            <a:ext cx="91439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Manufacturing scenarios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77" name="Google Shape;377;p3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928" y="833248"/>
            <a:ext cx="3303401" cy="23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7AD71EF5-4B3D-4079-9D61-40B5F9BBD75B}"/>
              </a:ext>
            </a:extLst>
          </p:cNvPr>
          <p:cNvSpPr/>
          <p:nvPr/>
        </p:nvSpPr>
        <p:spPr>
          <a:xfrm>
            <a:off x="5627452" y="1059976"/>
            <a:ext cx="3448309" cy="3764675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0" name="圖片 2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5E181C05-D81A-4B78-88CD-424B0211A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569" y="734676"/>
            <a:ext cx="1411569" cy="88313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B3A94B0-2936-429D-BAFA-3C6BAFFD18AB}"/>
              </a:ext>
            </a:extLst>
          </p:cNvPr>
          <p:cNvGrpSpPr/>
          <p:nvPr/>
        </p:nvGrpSpPr>
        <p:grpSpPr>
          <a:xfrm>
            <a:off x="2266928" y="3226251"/>
            <a:ext cx="3303402" cy="1598400"/>
            <a:chOff x="1810883" y="3201409"/>
            <a:chExt cx="3303402" cy="1598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5" name="Google Shape;375;p34"/>
            <p:cNvSpPr txBox="1"/>
            <p:nvPr/>
          </p:nvSpPr>
          <p:spPr>
            <a:xfrm>
              <a:off x="1810883" y="3201409"/>
              <a:ext cx="3303402" cy="1598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altLang="zh-TW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6D4D0604-090B-430B-9CEA-04681E1B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117" y="3548980"/>
              <a:ext cx="3129887" cy="4161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F8ED66F-9C4C-4F06-BF64-7398D93E7A9E}"/>
                </a:ext>
              </a:extLst>
            </p:cNvPr>
            <p:cNvSpPr/>
            <p:nvPr/>
          </p:nvSpPr>
          <p:spPr>
            <a:xfrm>
              <a:off x="1971553" y="3516050"/>
              <a:ext cx="29931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Record the process of components</a:t>
              </a:r>
            </a:p>
            <a:p>
              <a:pPr lvl="0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and part numbers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DDDF936-1388-4B7E-9C01-EEC51A82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117" y="4008397"/>
              <a:ext cx="3129887" cy="33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C848DF88-755B-4857-B197-85D4D387E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117" y="4388504"/>
              <a:ext cx="3129887" cy="33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1" name="圖片 30" descr="一張含有 電子用品, 室內, 監視器, 電腦 的圖片&#10;&#10;描述是以非常高的可信度產生">
            <a:extLst>
              <a:ext uri="{FF2B5EF4-FFF2-40B4-BE49-F238E27FC236}">
                <a16:creationId xmlns:a16="http://schemas.microsoft.com/office/drawing/2014/main" id="{3400FF13-FF42-4B3E-A683-D195CBA85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575" y="2677787"/>
            <a:ext cx="3063460" cy="20156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2590C0C-1478-4818-B4BA-C4C1DA6845AB}"/>
              </a:ext>
            </a:extLst>
          </p:cNvPr>
          <p:cNvSpPr/>
          <p:nvPr/>
        </p:nvSpPr>
        <p:spPr>
          <a:xfrm>
            <a:off x="6003322" y="1907532"/>
            <a:ext cx="31337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5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1. Enter the part number.</a:t>
            </a:r>
          </a:p>
          <a:p>
            <a:pPr lvl="0"/>
            <a:r>
              <a:rPr lang="en-US" altLang="zh-TW" sz="105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2. Playback the production recordings.</a:t>
            </a:r>
          </a:p>
          <a:p>
            <a:pPr lvl="0"/>
            <a:r>
              <a:rPr lang="en-US" altLang="zh-TW" sz="105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3. Clarify the root cause.</a:t>
            </a:r>
            <a:endParaRPr lang="zh-TW" altLang="en-US" sz="1050" b="1" dirty="0">
              <a:solidFill>
                <a:schemeClr val="bg2">
                  <a:lumMod val="5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2B69B8F-2D54-486A-B4DB-213161D21F23}"/>
              </a:ext>
            </a:extLst>
          </p:cNvPr>
          <p:cNvSpPr/>
          <p:nvPr/>
        </p:nvSpPr>
        <p:spPr>
          <a:xfrm>
            <a:off x="5994934" y="1251664"/>
            <a:ext cx="2869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When the component is faulty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and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the production process needs to be traced, you just need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to: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0FEDBE-D569-4D93-B351-CC6B3A62F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65" y="1046329"/>
            <a:ext cx="1731389" cy="17355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個人, 黃色, 帽, 男人 的圖片&#10;&#10;描述是以非常高的可信度產生">
            <a:extLst>
              <a:ext uri="{FF2B5EF4-FFF2-40B4-BE49-F238E27FC236}">
                <a16:creationId xmlns:a16="http://schemas.microsoft.com/office/drawing/2014/main" id="{406D4DD7-5B26-4439-9838-EF1E0DF14D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55" y="2315570"/>
            <a:ext cx="1863017" cy="284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59999BC-9E68-4C0F-9017-B94754F64D1D}"/>
              </a:ext>
            </a:extLst>
          </p:cNvPr>
          <p:cNvSpPr/>
          <p:nvPr/>
        </p:nvSpPr>
        <p:spPr>
          <a:xfrm>
            <a:off x="2808690" y="4434129"/>
            <a:ext cx="211788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Playback the recordings</a:t>
            </a:r>
            <a:endParaRPr lang="zh-TW" altLang="en-US" sz="125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9CE5B16-2050-4E9B-9722-A511DB143F25}"/>
              </a:ext>
            </a:extLst>
          </p:cNvPr>
          <p:cNvSpPr/>
          <p:nvPr/>
        </p:nvSpPr>
        <p:spPr>
          <a:xfrm>
            <a:off x="2726320" y="4044637"/>
            <a:ext cx="220445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Record technician's name</a:t>
            </a:r>
            <a:endParaRPr lang="zh-TW" altLang="en-US" sz="125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F698CE2-4371-41F4-B629-E44746CAF2E1}"/>
              </a:ext>
            </a:extLst>
          </p:cNvPr>
          <p:cNvSpPr/>
          <p:nvPr/>
        </p:nvSpPr>
        <p:spPr>
          <a:xfrm>
            <a:off x="2785651" y="3229243"/>
            <a:ext cx="22349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QVR Pro</a:t>
            </a:r>
            <a:r>
              <a:rPr lang="zh-TW" altLang="en-US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in</a:t>
            </a:r>
            <a:r>
              <a:rPr lang="zh-TW" altLang="en-US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the factory</a:t>
            </a:r>
          </a:p>
        </p:txBody>
      </p:sp>
    </p:spTree>
    <p:extLst>
      <p:ext uri="{BB962C8B-B14F-4D97-AF65-F5344CB8AC3E}">
        <p14:creationId xmlns:p14="http://schemas.microsoft.com/office/powerpoint/2010/main" val="4256629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語音泡泡: 矩形 32">
            <a:extLst>
              <a:ext uri="{FF2B5EF4-FFF2-40B4-BE49-F238E27FC236}">
                <a16:creationId xmlns:a16="http://schemas.microsoft.com/office/drawing/2014/main" id="{000352AC-E2D2-4B86-91C8-22E45234BB9D}"/>
              </a:ext>
            </a:extLst>
          </p:cNvPr>
          <p:cNvSpPr/>
          <p:nvPr/>
        </p:nvSpPr>
        <p:spPr>
          <a:xfrm>
            <a:off x="65728" y="978180"/>
            <a:ext cx="2060827" cy="3821630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0" y="53566"/>
            <a:ext cx="91440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Retail scenarios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7AD71EF5-4B3D-4079-9D61-40B5F9BBD75B}"/>
              </a:ext>
            </a:extLst>
          </p:cNvPr>
          <p:cNvSpPr/>
          <p:nvPr/>
        </p:nvSpPr>
        <p:spPr>
          <a:xfrm>
            <a:off x="5790588" y="1040659"/>
            <a:ext cx="3285173" cy="3764675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2590C0C-1478-4818-B4BA-C4C1DA6845AB}"/>
              </a:ext>
            </a:extLst>
          </p:cNvPr>
          <p:cNvSpPr/>
          <p:nvPr/>
        </p:nvSpPr>
        <p:spPr>
          <a:xfrm>
            <a:off x="6242183" y="1848526"/>
            <a:ext cx="252372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5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1. Enter the invoice number.</a:t>
            </a:r>
          </a:p>
          <a:p>
            <a:pPr lvl="0"/>
            <a:r>
              <a:rPr lang="en-US" altLang="zh-TW" sz="105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2. Playback the past recordings.</a:t>
            </a:r>
          </a:p>
          <a:p>
            <a:pPr lvl="0"/>
            <a:r>
              <a:rPr lang="en-US" altLang="zh-TW" sz="105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3. Clarify the problem situation.</a:t>
            </a:r>
            <a:endParaRPr lang="zh-TW" altLang="en-US" sz="1050" b="1" dirty="0">
              <a:solidFill>
                <a:schemeClr val="bg2">
                  <a:lumMod val="5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2B69B8F-2D54-486A-B4DB-213161D21F23}"/>
              </a:ext>
            </a:extLst>
          </p:cNvPr>
          <p:cNvSpPr/>
          <p:nvPr/>
        </p:nvSpPr>
        <p:spPr>
          <a:xfrm>
            <a:off x="6210918" y="1229116"/>
            <a:ext cx="2664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When a consumer dispute occurs (for example, change, goods damaged), you just need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to:</a:t>
            </a:r>
            <a:endParaRPr lang="zh-TW" altLang="en-US" sz="1200" b="1" dirty="0">
              <a:solidFill>
                <a:schemeClr val="bg2">
                  <a:lumMod val="5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EDCE31-CE54-40DB-BD46-A27A2BEDC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92588" y="991739"/>
            <a:ext cx="3548584" cy="216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5E181C05-D81A-4B78-88CD-424B0211A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306" y="751452"/>
            <a:ext cx="1411569" cy="883135"/>
          </a:xfrm>
          <a:prstGeom prst="rect">
            <a:avLst/>
          </a:prstGeom>
        </p:spPr>
      </p:pic>
      <p:pic>
        <p:nvPicPr>
          <p:cNvPr id="23" name="圖片 22" descr="一張含有 電子用品, 顯示, 監視器, 室內 的圖片&#10;&#10;描述是以非常高的可信度產生">
            <a:extLst>
              <a:ext uri="{FF2B5EF4-FFF2-40B4-BE49-F238E27FC236}">
                <a16:creationId xmlns:a16="http://schemas.microsoft.com/office/drawing/2014/main" id="{6E39E803-E4FC-4AB5-AC00-755D41B82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363" y="2680820"/>
            <a:ext cx="2809885" cy="2292841"/>
          </a:xfrm>
          <a:prstGeom prst="rect">
            <a:avLst/>
          </a:prstGeom>
        </p:spPr>
      </p:pic>
      <p:pic>
        <p:nvPicPr>
          <p:cNvPr id="24" name="Google Shape;238;p31">
            <a:extLst>
              <a:ext uri="{FF2B5EF4-FFF2-40B4-BE49-F238E27FC236}">
                <a16:creationId xmlns:a16="http://schemas.microsoft.com/office/drawing/2014/main" id="{510389E6-3C7A-4899-AD65-479EF8B11850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4468" y="2552555"/>
            <a:ext cx="544530" cy="5445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50FEDBE-D569-4D93-B351-CC6B3A62F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95" y="872827"/>
            <a:ext cx="1652298" cy="165624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B3A94B0-2936-429D-BAFA-3C6BAFFD18AB}"/>
              </a:ext>
            </a:extLst>
          </p:cNvPr>
          <p:cNvGrpSpPr/>
          <p:nvPr/>
        </p:nvGrpSpPr>
        <p:grpSpPr>
          <a:xfrm>
            <a:off x="2198306" y="3201409"/>
            <a:ext cx="3541755" cy="1598400"/>
            <a:chOff x="1810883" y="3201409"/>
            <a:chExt cx="3303402" cy="1598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5" name="Google Shape;375;p34"/>
            <p:cNvSpPr txBox="1"/>
            <p:nvPr/>
          </p:nvSpPr>
          <p:spPr>
            <a:xfrm>
              <a:off x="1810883" y="3201409"/>
              <a:ext cx="3303402" cy="1598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altLang="zh-TW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6D4D0604-090B-430B-9CEA-04681E1B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0901" y="3548981"/>
              <a:ext cx="3189288" cy="4203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F8ED66F-9C4C-4F06-BF64-7398D93E7A9E}"/>
                </a:ext>
              </a:extLst>
            </p:cNvPr>
            <p:cNvSpPr/>
            <p:nvPr/>
          </p:nvSpPr>
          <p:spPr>
            <a:xfrm>
              <a:off x="2371381" y="3492309"/>
              <a:ext cx="227438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Checkout</a:t>
              </a:r>
              <a:r>
                <a:rPr lang="zh-TW" altLang="en-US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details</a:t>
              </a:r>
            </a:p>
            <a:p>
              <a:pPr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(integrated</a:t>
              </a:r>
              <a:r>
                <a:rPr lang="zh-TW" altLang="en-US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with POS system)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DDDF936-1388-4B7E-9C01-EEC51A82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0901" y="4016784"/>
              <a:ext cx="3189288" cy="33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9CE5B16-2050-4E9B-9722-A511DB143F25}"/>
                </a:ext>
              </a:extLst>
            </p:cNvPr>
            <p:cNvSpPr/>
            <p:nvPr/>
          </p:nvSpPr>
          <p:spPr>
            <a:xfrm>
              <a:off x="2574406" y="4037582"/>
              <a:ext cx="1809400" cy="28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Record cashier's name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C848DF88-755B-4857-B197-85D4D387E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0901" y="4401086"/>
              <a:ext cx="3189288" cy="33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859999BC-9E68-4C0F-9017-B94754F64D1D}"/>
                </a:ext>
              </a:extLst>
            </p:cNvPr>
            <p:cNvSpPr/>
            <p:nvPr/>
          </p:nvSpPr>
          <p:spPr>
            <a:xfrm>
              <a:off x="2537599" y="4426267"/>
              <a:ext cx="1900602" cy="284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Playback the recordings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pic>
        <p:nvPicPr>
          <p:cNvPr id="9" name="圖片 8" descr="一張含有 個人, 握住, 直立的, 音樂 的圖片&#10;&#10;描述是以高可信度產生">
            <a:extLst>
              <a:ext uri="{FF2B5EF4-FFF2-40B4-BE49-F238E27FC236}">
                <a16:creationId xmlns:a16="http://schemas.microsoft.com/office/drawing/2014/main" id="{857890CA-0F2C-4CD8-9469-0E44D543BB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766" y="2490158"/>
            <a:ext cx="2710400" cy="27869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3E9FCA-FD56-4D90-80EB-5F282113E2B8}"/>
              </a:ext>
            </a:extLst>
          </p:cNvPr>
          <p:cNvSpPr/>
          <p:nvPr/>
        </p:nvSpPr>
        <p:spPr>
          <a:xfrm>
            <a:off x="2936355" y="3205054"/>
            <a:ext cx="20505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QVR Pro</a:t>
            </a:r>
            <a:r>
              <a:rPr lang="zh-TW" altLang="en-US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in</a:t>
            </a:r>
            <a:r>
              <a:rPr lang="zh-TW" altLang="en-US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the</a:t>
            </a:r>
            <a:r>
              <a:rPr lang="zh-TW" altLang="en-US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3F3F3"/>
                </a:solidFill>
                <a:ea typeface="微軟正黑體" panose="020B0604030504040204" pitchFamily="34" charset="-120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372384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B3C4FC-0153-4120-9F67-046693FF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E850836-CA0E-4475-BD9B-28D76BEDF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3915">
            <a:off x="512446" y="303054"/>
            <a:ext cx="2447549" cy="1089281"/>
          </a:xfrm>
          <a:prstGeom prst="rect">
            <a:avLst/>
          </a:prstGeom>
        </p:spPr>
      </p:pic>
      <p:pic>
        <p:nvPicPr>
          <p:cNvPr id="5" name="圖片 4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FA57AD94-C3C4-49CD-B614-0CB9941B2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661" y="886198"/>
            <a:ext cx="5676472" cy="1600689"/>
          </a:xfrm>
          <a:prstGeom prst="rect">
            <a:avLst/>
          </a:prstGeom>
        </p:spPr>
      </p:pic>
      <p:pic>
        <p:nvPicPr>
          <p:cNvPr id="7" name="圖片 6" descr="一張含有 電子用品, 監視器, 室內 的圖片&#10;&#10;描述是以高可信度產生">
            <a:extLst>
              <a:ext uri="{FF2B5EF4-FFF2-40B4-BE49-F238E27FC236}">
                <a16:creationId xmlns:a16="http://schemas.microsoft.com/office/drawing/2014/main" id="{CB1F071F-E96E-45B2-A218-16B7FD6E0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" y="2496512"/>
            <a:ext cx="4289165" cy="26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 txBox="1">
            <a:spLocks noGrp="1"/>
          </p:cNvSpPr>
          <p:nvPr>
            <p:ph type="title"/>
          </p:nvPr>
        </p:nvSpPr>
        <p:spPr>
          <a:xfrm>
            <a:off x="8386" y="39044"/>
            <a:ext cx="91440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altLang="zh-TW" sz="2250" dirty="0">
                <a:latin typeface="+mj-lt"/>
                <a:ea typeface="微軟正黑體" panose="020B0604030504040204" pitchFamily="34" charset="-120"/>
              </a:rPr>
              <a:t>Share the live view via HTTP, and </a:t>
            </a:r>
            <a:r>
              <a:rPr lang="en-US" altLang="zh-TW" sz="2250" dirty="0">
                <a:latin typeface="+mj-lt"/>
                <a:ea typeface="微軟正黑體" panose="020B0604030504040204" pitchFamily="34" charset="-120"/>
              </a:rPr>
              <a:t>watch</a:t>
            </a:r>
            <a:r>
              <a:rPr lang="zh-TW" altLang="en-US" sz="225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250" dirty="0"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225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250" dirty="0">
                <a:latin typeface="+mj-lt"/>
                <a:ea typeface="微軟正黑體" panose="020B0604030504040204" pitchFamily="34" charset="-120"/>
              </a:rPr>
              <a:t>with</a:t>
            </a:r>
            <a:r>
              <a:rPr lang="zh-TW" altLang="en-US" sz="225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" altLang="zh-TW" sz="2250" dirty="0">
                <a:latin typeface="+mj-lt"/>
                <a:ea typeface="微軟正黑體" panose="020B0604030504040204" pitchFamily="34" charset="-120"/>
              </a:rPr>
              <a:t>your web browser</a:t>
            </a:r>
            <a:endParaRPr sz="225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30" name="Google Shape;430;p3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978474"/>
            <a:ext cx="4304917" cy="1718543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1" name="Google Shape;431;p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472" y="2841966"/>
            <a:ext cx="2866631" cy="2198391"/>
          </a:xfrm>
          <a:prstGeom prst="rect">
            <a:avLst/>
          </a:prstGeom>
          <a:ln w="19050">
            <a:solidFill>
              <a:srgbClr val="FF971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2" name="Google Shape;432;p3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632" y="2846279"/>
            <a:ext cx="1231287" cy="2188941"/>
          </a:xfrm>
          <a:prstGeom prst="rect">
            <a:avLst/>
          </a:prstGeom>
          <a:noFill/>
          <a:ln w="19050">
            <a:solidFill>
              <a:srgbClr val="FF9719"/>
            </a:solidFill>
          </a:ln>
        </p:spPr>
      </p:pic>
      <p:pic>
        <p:nvPicPr>
          <p:cNvPr id="433" name="Google Shape;433;p3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84" y="987852"/>
            <a:ext cx="3968299" cy="204364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434" name="Google Shape;434;p3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670" y="3348941"/>
            <a:ext cx="2073055" cy="110324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</p:pic>
      <p:cxnSp>
        <p:nvCxnSpPr>
          <p:cNvPr id="436" name="Google Shape;436;p38"/>
          <p:cNvCxnSpPr>
            <a:cxnSpLocks/>
          </p:cNvCxnSpPr>
          <p:nvPr/>
        </p:nvCxnSpPr>
        <p:spPr>
          <a:xfrm>
            <a:off x="3777871" y="2191543"/>
            <a:ext cx="0" cy="1110761"/>
          </a:xfrm>
          <a:prstGeom prst="straightConnector1">
            <a:avLst/>
          </a:prstGeom>
          <a:ln>
            <a:solidFill>
              <a:srgbClr val="FF9719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0" name="Google Shape;440;p38"/>
          <p:cNvSpPr/>
          <p:nvPr/>
        </p:nvSpPr>
        <p:spPr>
          <a:xfrm>
            <a:off x="6338223" y="1572575"/>
            <a:ext cx="1783497" cy="216900"/>
          </a:xfrm>
          <a:prstGeom prst="rect">
            <a:avLst/>
          </a:prstGeom>
          <a:noFill/>
          <a:ln w="28575" cap="flat" cmpd="sng">
            <a:solidFill>
              <a:srgbClr val="FF97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030E78-35E6-441A-AAF0-B55F7BD9FF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076" y="1895063"/>
            <a:ext cx="945215" cy="946902"/>
          </a:xfrm>
          <a:prstGeom prst="rect">
            <a:avLst/>
          </a:prstGeom>
        </p:spPr>
      </p:pic>
      <p:pic>
        <p:nvPicPr>
          <p:cNvPr id="16" name="圖片 15" descr="一張含有 建築物, 室內, 景色, 地板 的圖片&#10;&#10;描述是以非常高的可信度產生">
            <a:extLst>
              <a:ext uri="{FF2B5EF4-FFF2-40B4-BE49-F238E27FC236}">
                <a16:creationId xmlns:a16="http://schemas.microsoft.com/office/drawing/2014/main" id="{C2484668-D998-402B-9C12-169E671AFE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34" y="2254868"/>
            <a:ext cx="322534" cy="237892"/>
          </a:xfrm>
          <a:prstGeom prst="rect">
            <a:avLst/>
          </a:prstGeom>
        </p:spPr>
      </p:pic>
      <p:pic>
        <p:nvPicPr>
          <p:cNvPr id="31" name="圖片 30" descr="一張含有 建築物, 室內, 景色, 地板 的圖片&#10;&#10;描述是以非常高的可信度產生">
            <a:extLst>
              <a:ext uri="{FF2B5EF4-FFF2-40B4-BE49-F238E27FC236}">
                <a16:creationId xmlns:a16="http://schemas.microsoft.com/office/drawing/2014/main" id="{695F5E72-5DDA-4E8C-8CD4-52431F2DF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973" y="3302304"/>
            <a:ext cx="2861130" cy="1631280"/>
          </a:xfrm>
          <a:prstGeom prst="rect">
            <a:avLst/>
          </a:prstGeom>
        </p:spPr>
      </p:pic>
      <p:pic>
        <p:nvPicPr>
          <p:cNvPr id="32" name="圖片 31" descr="一張含有 建築物, 室內, 景色, 地板 的圖片&#10;&#10;描述是以非常高的可信度產生">
            <a:extLst>
              <a:ext uri="{FF2B5EF4-FFF2-40B4-BE49-F238E27FC236}">
                <a16:creationId xmlns:a16="http://schemas.microsoft.com/office/drawing/2014/main" id="{44163D5A-7D27-4FAE-AB07-8F20126C4E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632" y="3559379"/>
            <a:ext cx="1231287" cy="826793"/>
          </a:xfrm>
          <a:prstGeom prst="rect">
            <a:avLst/>
          </a:prstGeom>
        </p:spPr>
      </p:pic>
      <p:pic>
        <p:nvPicPr>
          <p:cNvPr id="18" name="圖片 17" descr="一張含有 個人, 膝上型電腦, 頭飾, 電腦 的圖片&#10;&#10;描述是以非常高的可信度產生">
            <a:extLst>
              <a:ext uri="{FF2B5EF4-FFF2-40B4-BE49-F238E27FC236}">
                <a16:creationId xmlns:a16="http://schemas.microsoft.com/office/drawing/2014/main" id="{30AD7B97-B839-484B-8E70-0E02942D36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93" y="2571750"/>
            <a:ext cx="2341791" cy="2571750"/>
          </a:xfrm>
          <a:prstGeom prst="rect">
            <a:avLst/>
          </a:prstGeom>
        </p:spPr>
      </p:pic>
      <p:cxnSp>
        <p:nvCxnSpPr>
          <p:cNvPr id="41" name="Google Shape;436;p38">
            <a:extLst>
              <a:ext uri="{FF2B5EF4-FFF2-40B4-BE49-F238E27FC236}">
                <a16:creationId xmlns:a16="http://schemas.microsoft.com/office/drawing/2014/main" id="{87495AEB-09EE-4EDD-A86E-C625161FFC1B}"/>
              </a:ext>
            </a:extLst>
          </p:cNvPr>
          <p:cNvCxnSpPr>
            <a:cxnSpLocks/>
          </p:cNvCxnSpPr>
          <p:nvPr/>
        </p:nvCxnSpPr>
        <p:spPr>
          <a:xfrm>
            <a:off x="6740253" y="1789475"/>
            <a:ext cx="0" cy="1133523"/>
          </a:xfrm>
          <a:prstGeom prst="straightConnector1">
            <a:avLst/>
          </a:prstGeom>
          <a:ln w="38100">
            <a:solidFill>
              <a:srgbClr val="FF9719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Google Shape;436;p38">
            <a:extLst>
              <a:ext uri="{FF2B5EF4-FFF2-40B4-BE49-F238E27FC236}">
                <a16:creationId xmlns:a16="http://schemas.microsoft.com/office/drawing/2014/main" id="{64F76AAB-71CA-412A-8C63-9FAE74DB3080}"/>
              </a:ext>
            </a:extLst>
          </p:cNvPr>
          <p:cNvCxnSpPr>
            <a:cxnSpLocks/>
          </p:cNvCxnSpPr>
          <p:nvPr/>
        </p:nvCxnSpPr>
        <p:spPr>
          <a:xfrm>
            <a:off x="7868698" y="1789475"/>
            <a:ext cx="0" cy="1133523"/>
          </a:xfrm>
          <a:prstGeom prst="straightConnector1">
            <a:avLst/>
          </a:prstGeom>
          <a:ln w="38100">
            <a:solidFill>
              <a:srgbClr val="FF9719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DD42A26-FC32-49AD-9D50-B074DD7C4F99}"/>
              </a:ext>
            </a:extLst>
          </p:cNvPr>
          <p:cNvSpPr/>
          <p:nvPr/>
        </p:nvSpPr>
        <p:spPr>
          <a:xfrm>
            <a:off x="2234933" y="3917545"/>
            <a:ext cx="1805847" cy="293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Google Shape;429;p38">
            <a:extLst>
              <a:ext uri="{FF2B5EF4-FFF2-40B4-BE49-F238E27FC236}">
                <a16:creationId xmlns:a16="http://schemas.microsoft.com/office/drawing/2014/main" id="{4AB3CE67-6844-4D09-970A-FDACF4E0B822}"/>
              </a:ext>
            </a:extLst>
          </p:cNvPr>
          <p:cNvSpPr txBox="1">
            <a:spLocks/>
          </p:cNvSpPr>
          <p:nvPr/>
        </p:nvSpPr>
        <p:spPr>
          <a:xfrm>
            <a:off x="2338472" y="3949230"/>
            <a:ext cx="1601326" cy="3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Share via RTSP</a:t>
            </a:r>
            <a:endParaRPr lang="zh-TW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70D7847-ED01-4C54-A5F1-060A0E176673}"/>
              </a:ext>
            </a:extLst>
          </p:cNvPr>
          <p:cNvSpPr/>
          <p:nvPr/>
        </p:nvSpPr>
        <p:spPr>
          <a:xfrm>
            <a:off x="2262826" y="3512184"/>
            <a:ext cx="1729170" cy="431410"/>
          </a:xfrm>
          <a:prstGeom prst="rect">
            <a:avLst/>
          </a:prstGeom>
          <a:solidFill>
            <a:schemeClr val="bg1"/>
          </a:solidFill>
          <a:ln w="28575">
            <a:solidFill>
              <a:srgbClr val="FF9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Google Shape;429;p38">
            <a:extLst>
              <a:ext uri="{FF2B5EF4-FFF2-40B4-BE49-F238E27FC236}">
                <a16:creationId xmlns:a16="http://schemas.microsoft.com/office/drawing/2014/main" id="{D5E8FCF0-BC83-44AF-A3F3-7DAAC98A62D5}"/>
              </a:ext>
            </a:extLst>
          </p:cNvPr>
          <p:cNvSpPr txBox="1">
            <a:spLocks/>
          </p:cNvSpPr>
          <p:nvPr/>
        </p:nvSpPr>
        <p:spPr>
          <a:xfrm>
            <a:off x="2285606" y="3558197"/>
            <a:ext cx="1601326" cy="3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Share via HTTP</a:t>
            </a:r>
            <a:endParaRPr lang="zh-TW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6" name="Google Shape;328;p33">
            <a:extLst>
              <a:ext uri="{FF2B5EF4-FFF2-40B4-BE49-F238E27FC236}">
                <a16:creationId xmlns:a16="http://schemas.microsoft.com/office/drawing/2014/main" id="{0AA1E326-2319-4031-8786-7EF5166BC9E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991996" y="1681027"/>
            <a:ext cx="2346228" cy="2046862"/>
          </a:xfrm>
          <a:prstGeom prst="bentConnector3">
            <a:avLst>
              <a:gd name="adj1" fmla="val 16856"/>
            </a:avLst>
          </a:prstGeom>
          <a:noFill/>
          <a:ln w="38100" cap="flat" cmpd="sng">
            <a:solidFill>
              <a:srgbClr val="FF9719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17237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449;p39">
            <a:extLst>
              <a:ext uri="{FF2B5EF4-FFF2-40B4-BE49-F238E27FC236}">
                <a16:creationId xmlns:a16="http://schemas.microsoft.com/office/drawing/2014/main" id="{540B93B0-E789-4A75-8779-B4003F18F8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076" y="977097"/>
            <a:ext cx="3968299" cy="17256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9" name="Google Shape;429;p38"/>
          <p:cNvSpPr txBox="1">
            <a:spLocks noGrp="1"/>
          </p:cNvSpPr>
          <p:nvPr>
            <p:ph type="title"/>
          </p:nvPr>
        </p:nvSpPr>
        <p:spPr>
          <a:xfrm>
            <a:off x="-105428" y="39470"/>
            <a:ext cx="9341706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altLang="zh-TW" sz="2240" dirty="0">
                <a:latin typeface="+mj-lt"/>
                <a:ea typeface="微軟正黑體" panose="020B0604030504040204" pitchFamily="34" charset="-120"/>
              </a:rPr>
              <a:t>Share the live view via RTSP, and </a:t>
            </a:r>
            <a:r>
              <a:rPr lang="en-US" altLang="zh-TW" sz="2240" dirty="0">
                <a:latin typeface="+mj-lt"/>
                <a:ea typeface="微軟正黑體" panose="020B0604030504040204" pitchFamily="34" charset="-120"/>
              </a:rPr>
              <a:t>watch</a:t>
            </a:r>
            <a:r>
              <a:rPr lang="zh-TW" altLang="en-US" sz="224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240" dirty="0"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224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240" dirty="0">
                <a:latin typeface="+mj-lt"/>
                <a:ea typeface="微軟正黑體" panose="020B0604030504040204" pitchFamily="34" charset="-120"/>
              </a:rPr>
              <a:t>with</a:t>
            </a:r>
            <a:r>
              <a:rPr lang="zh-TW" altLang="en-US" sz="224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" altLang="zh-TW" sz="2240" dirty="0">
                <a:latin typeface="+mj-lt"/>
                <a:ea typeface="微軟正黑體" panose="020B0604030504040204" pitchFamily="34" charset="-120"/>
              </a:rPr>
              <a:t>your </a:t>
            </a:r>
            <a:r>
              <a:rPr lang="en-US" altLang="zh-TW" sz="2240" dirty="0">
                <a:latin typeface="+mj-lt"/>
                <a:ea typeface="微軟正黑體" panose="020B0604030504040204" pitchFamily="34" charset="-120"/>
              </a:rPr>
              <a:t>VLC</a:t>
            </a:r>
            <a:r>
              <a:rPr lang="zh-TW" altLang="en-US" sz="224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" altLang="zh-TW" sz="2240" dirty="0">
                <a:latin typeface="+mj-lt"/>
                <a:ea typeface="微軟正黑體" panose="020B0604030504040204" pitchFamily="34" charset="-120"/>
              </a:rPr>
              <a:t>software</a:t>
            </a:r>
            <a:endParaRPr sz="224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33" name="Google Shape;433;p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35" y="965223"/>
            <a:ext cx="3968299" cy="204364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4" name="Google Shape;434;p38"/>
          <p:cNvPicPr preferRelativeResize="0"/>
          <p:nvPr/>
        </p:nvPicPr>
        <p:blipFill rotWithShape="1">
          <a:blip r:embed="rId5">
            <a:alphaModFix/>
          </a:blip>
          <a:srcRect r="1893"/>
          <a:stretch/>
        </p:blipFill>
        <p:spPr>
          <a:xfrm>
            <a:off x="2571794" y="3357016"/>
            <a:ext cx="1957998" cy="1039223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F971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36" name="Google Shape;436;p38"/>
          <p:cNvCxnSpPr>
            <a:cxnSpLocks/>
          </p:cNvCxnSpPr>
          <p:nvPr/>
        </p:nvCxnSpPr>
        <p:spPr>
          <a:xfrm>
            <a:off x="4113524" y="2191543"/>
            <a:ext cx="0" cy="1110761"/>
          </a:xfrm>
          <a:prstGeom prst="straightConnector1">
            <a:avLst/>
          </a:prstGeom>
          <a:ln w="38100">
            <a:solidFill>
              <a:srgbClr val="FF9719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0" name="Google Shape;440;p38"/>
          <p:cNvSpPr/>
          <p:nvPr/>
        </p:nvSpPr>
        <p:spPr>
          <a:xfrm>
            <a:off x="6338223" y="1572575"/>
            <a:ext cx="1783497" cy="216900"/>
          </a:xfrm>
          <a:prstGeom prst="rect">
            <a:avLst/>
          </a:prstGeom>
          <a:noFill/>
          <a:ln w="28575" cap="flat" cmpd="sng">
            <a:solidFill>
              <a:srgbClr val="FF97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" name="Google Shape;328;p33">
            <a:extLst>
              <a:ext uri="{FF2B5EF4-FFF2-40B4-BE49-F238E27FC236}">
                <a16:creationId xmlns:a16="http://schemas.microsoft.com/office/drawing/2014/main" id="{0AA1E326-2319-4031-8786-7EF5166BC9E5}"/>
              </a:ext>
            </a:extLst>
          </p:cNvPr>
          <p:cNvCxnSpPr>
            <a:cxnSpLocks/>
          </p:cNvCxnSpPr>
          <p:nvPr/>
        </p:nvCxnSpPr>
        <p:spPr>
          <a:xfrm flipV="1">
            <a:off x="4031011" y="1685442"/>
            <a:ext cx="2320462" cy="2281298"/>
          </a:xfrm>
          <a:prstGeom prst="bentConnector3">
            <a:avLst>
              <a:gd name="adj1" fmla="val 31344"/>
            </a:avLst>
          </a:prstGeom>
          <a:noFill/>
          <a:ln w="38100" cap="flat" cmpd="sng">
            <a:solidFill>
              <a:srgbClr val="FF9719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C2484668-D998-402B-9C12-169E671AF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75" y="2261003"/>
            <a:ext cx="322534" cy="23519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0546851-3E54-4C4C-A17A-D955077F9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729" y="1895063"/>
            <a:ext cx="945215" cy="94690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ABEF3D0-21AE-477B-B55F-7C0C9A4CDB96}"/>
              </a:ext>
            </a:extLst>
          </p:cNvPr>
          <p:cNvGrpSpPr/>
          <p:nvPr/>
        </p:nvGrpSpPr>
        <p:grpSpPr>
          <a:xfrm>
            <a:off x="5135950" y="2865206"/>
            <a:ext cx="3426302" cy="2194235"/>
            <a:chOff x="5417759" y="2922998"/>
            <a:chExt cx="3191161" cy="2043649"/>
          </a:xfrm>
        </p:grpSpPr>
        <p:pic>
          <p:nvPicPr>
            <p:cNvPr id="21" name="Google Shape;450;p39">
              <a:extLst>
                <a:ext uri="{FF2B5EF4-FFF2-40B4-BE49-F238E27FC236}">
                  <a16:creationId xmlns:a16="http://schemas.microsoft.com/office/drawing/2014/main" id="{96AE719C-A6A6-4911-A146-2F09EAB9398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417759" y="2922998"/>
              <a:ext cx="3191161" cy="2043649"/>
            </a:xfrm>
            <a:prstGeom prst="rect">
              <a:avLst/>
            </a:prstGeom>
            <a:noFill/>
            <a:ln w="19050" cap="flat" cmpd="sng">
              <a:solidFill>
                <a:srgbClr val="FF971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圖片 6" descr="一張含有 個人, 室內, 食物, 桌 的圖片&#10;&#10;描述是以非常高的可信度產生">
              <a:extLst>
                <a:ext uri="{FF2B5EF4-FFF2-40B4-BE49-F238E27FC236}">
                  <a16:creationId xmlns:a16="http://schemas.microsoft.com/office/drawing/2014/main" id="{39F45CE9-4443-4823-B5BB-D0261BAAC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7760" y="3170874"/>
              <a:ext cx="3191160" cy="1596024"/>
            </a:xfrm>
            <a:prstGeom prst="rect">
              <a:avLst/>
            </a:prstGeom>
            <a:ln w="19050">
              <a:noFill/>
            </a:ln>
          </p:spPr>
        </p:pic>
      </p:grpSp>
      <p:cxnSp>
        <p:nvCxnSpPr>
          <p:cNvPr id="41" name="Google Shape;436;p38">
            <a:extLst>
              <a:ext uri="{FF2B5EF4-FFF2-40B4-BE49-F238E27FC236}">
                <a16:creationId xmlns:a16="http://schemas.microsoft.com/office/drawing/2014/main" id="{87495AEB-09EE-4EDD-A86E-C625161FFC1B}"/>
              </a:ext>
            </a:extLst>
          </p:cNvPr>
          <p:cNvCxnSpPr>
            <a:cxnSpLocks/>
          </p:cNvCxnSpPr>
          <p:nvPr/>
        </p:nvCxnSpPr>
        <p:spPr>
          <a:xfrm>
            <a:off x="6740253" y="1789475"/>
            <a:ext cx="0" cy="1133523"/>
          </a:xfrm>
          <a:prstGeom prst="straightConnector1">
            <a:avLst/>
          </a:prstGeom>
          <a:ln w="38100">
            <a:solidFill>
              <a:srgbClr val="FF9719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圖片 9" descr="一張含有 個人, 男人, 握住 的圖片&#10;&#10;描述是以非常高的可信度產生">
            <a:extLst>
              <a:ext uri="{FF2B5EF4-FFF2-40B4-BE49-F238E27FC236}">
                <a16:creationId xmlns:a16="http://schemas.microsoft.com/office/drawing/2014/main" id="{D46C2CB1-0E23-4F69-9601-1F007555B7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60" y="2539043"/>
            <a:ext cx="2022413" cy="268231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478BBB9-28AB-47DC-95EA-D86085C9E2E3}"/>
              </a:ext>
            </a:extLst>
          </p:cNvPr>
          <p:cNvSpPr/>
          <p:nvPr/>
        </p:nvSpPr>
        <p:spPr>
          <a:xfrm>
            <a:off x="2725573" y="3834489"/>
            <a:ext cx="1601326" cy="431410"/>
          </a:xfrm>
          <a:prstGeom prst="rect">
            <a:avLst/>
          </a:prstGeom>
          <a:solidFill>
            <a:schemeClr val="bg1"/>
          </a:solidFill>
          <a:ln w="28575">
            <a:solidFill>
              <a:srgbClr val="FF9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0" name="Google Shape;429;p38">
            <a:extLst>
              <a:ext uri="{FF2B5EF4-FFF2-40B4-BE49-F238E27FC236}">
                <a16:creationId xmlns:a16="http://schemas.microsoft.com/office/drawing/2014/main" id="{C5A6AB6A-93D5-4788-80E2-8E0C4042D6D2}"/>
              </a:ext>
            </a:extLst>
          </p:cNvPr>
          <p:cNvSpPr txBox="1">
            <a:spLocks/>
          </p:cNvSpPr>
          <p:nvPr/>
        </p:nvSpPr>
        <p:spPr>
          <a:xfrm>
            <a:off x="2770808" y="3882179"/>
            <a:ext cx="1601326" cy="3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Share via RTSP</a:t>
            </a:r>
            <a:endParaRPr lang="zh-TW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CAAD240-3730-49F0-A622-DC3B91C8A512}"/>
              </a:ext>
            </a:extLst>
          </p:cNvPr>
          <p:cNvSpPr/>
          <p:nvPr/>
        </p:nvSpPr>
        <p:spPr>
          <a:xfrm>
            <a:off x="2748190" y="3517498"/>
            <a:ext cx="1556091" cy="293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Google Shape;429;p38">
            <a:extLst>
              <a:ext uri="{FF2B5EF4-FFF2-40B4-BE49-F238E27FC236}">
                <a16:creationId xmlns:a16="http://schemas.microsoft.com/office/drawing/2014/main" id="{971BABC0-70BC-4832-8040-FFDBD0AF3CC6}"/>
              </a:ext>
            </a:extLst>
          </p:cNvPr>
          <p:cNvSpPr txBox="1">
            <a:spLocks/>
          </p:cNvSpPr>
          <p:nvPr/>
        </p:nvSpPr>
        <p:spPr>
          <a:xfrm>
            <a:off x="2723918" y="3479186"/>
            <a:ext cx="1601326" cy="33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Share via HTTP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8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"/>
          <p:cNvSpPr txBox="1">
            <a:spLocks noGrp="1"/>
          </p:cNvSpPr>
          <p:nvPr>
            <p:ph type="title"/>
          </p:nvPr>
        </p:nvSpPr>
        <p:spPr>
          <a:xfrm>
            <a:off x="4193" y="24210"/>
            <a:ext cx="9144001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sz="2550" dirty="0">
                <a:latin typeface="+mj-lt"/>
                <a:ea typeface="微軟正黑體" panose="020B0604030504040204" pitchFamily="34" charset="-120"/>
              </a:rPr>
              <a:t>Use 3</a:t>
            </a:r>
            <a:r>
              <a:rPr lang="en" sz="2550" baseline="30000" dirty="0">
                <a:latin typeface="+mj-lt"/>
                <a:ea typeface="微軟正黑體" panose="020B0604030504040204" pitchFamily="34" charset="-120"/>
              </a:rPr>
              <a:t>rd</a:t>
            </a:r>
            <a:r>
              <a:rPr lang="en" sz="2550" dirty="0">
                <a:latin typeface="+mj-lt"/>
                <a:ea typeface="微軟正黑體" panose="020B0604030504040204" pitchFamily="34" charset="-120"/>
              </a:rPr>
              <a:t>-party event URL</a:t>
            </a:r>
            <a:r>
              <a:rPr lang="en-US" sz="2550" dirty="0">
                <a:latin typeface="+mj-lt"/>
                <a:ea typeface="微軟正黑體" panose="020B0604030504040204" pitchFamily="34" charset="-120"/>
              </a:rPr>
              <a:t>s</a:t>
            </a:r>
            <a:r>
              <a:rPr lang="en" sz="2550" dirty="0">
                <a:latin typeface="+mj-lt"/>
                <a:ea typeface="微軟正黑體" panose="020B0604030504040204" pitchFamily="34" charset="-120"/>
              </a:rPr>
              <a:t> to trigger QVR Pro</a:t>
            </a:r>
            <a:r>
              <a:rPr lang="zh-TW" altLang="en-US" sz="255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50" dirty="0">
                <a:latin typeface="+mj-lt"/>
                <a:ea typeface="微軟正黑體" panose="020B0604030504040204" pitchFamily="34" charset="-120"/>
              </a:rPr>
              <a:t>event</a:t>
            </a:r>
            <a:r>
              <a:rPr lang="zh-TW" altLang="en-US" sz="255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50" dirty="0">
                <a:latin typeface="+mj-lt"/>
                <a:ea typeface="微軟正黑體" panose="020B0604030504040204" pitchFamily="34" charset="-120"/>
              </a:rPr>
              <a:t>rules</a:t>
            </a:r>
            <a:r>
              <a:rPr lang="en" sz="2550" dirty="0">
                <a:latin typeface="+mj-lt"/>
                <a:ea typeface="微軟正黑體" panose="020B0604030504040204" pitchFamily="34" charset="-120"/>
              </a:rPr>
              <a:t>.</a:t>
            </a:r>
            <a:endParaRPr sz="255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62" name="Google Shape;462;p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95311" y="811237"/>
            <a:ext cx="7173750" cy="438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751778C-AB01-4202-BB73-CFA14AB09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529" y="1205131"/>
            <a:ext cx="4086026" cy="35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2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4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40" y="685470"/>
            <a:ext cx="6931942" cy="447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9" name="Google Shape;469;p4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87569" y="1273985"/>
            <a:ext cx="4182794" cy="317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7" name="Google Shape;467;p41"/>
          <p:cNvSpPr txBox="1">
            <a:spLocks noGrp="1"/>
          </p:cNvSpPr>
          <p:nvPr>
            <p:ph type="title"/>
          </p:nvPr>
        </p:nvSpPr>
        <p:spPr>
          <a:xfrm>
            <a:off x="8387" y="45178"/>
            <a:ext cx="9111175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  <a:ea typeface="微軟正黑體" panose="020B0604030504040204" pitchFamily="34" charset="-120"/>
              </a:rPr>
              <a:t>Use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3</a:t>
            </a:r>
            <a:r>
              <a:rPr lang="en-US" altLang="zh-TW" sz="3000" baseline="30000" dirty="0">
                <a:latin typeface="+mj-lt"/>
                <a:ea typeface="微軟正黑體" panose="020B0604030504040204" pitchFamily="34" charset="-120"/>
              </a:rPr>
              <a:t>rd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-party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3000" dirty="0">
                <a:latin typeface="+mj-lt"/>
                <a:ea typeface="微軟正黑體" panose="020B0604030504040204" pitchFamily="34" charset="-120"/>
              </a:rPr>
              <a:t>action URL</a:t>
            </a:r>
            <a:r>
              <a:rPr lang="en-US" sz="3000" dirty="0">
                <a:latin typeface="+mj-lt"/>
                <a:ea typeface="微軟正黑體" panose="020B0604030504040204" pitchFamily="34" charset="-120"/>
              </a:rPr>
              <a:t>s</a:t>
            </a:r>
            <a:r>
              <a:rPr lang="en" sz="3000" dirty="0">
                <a:latin typeface="+mj-lt"/>
                <a:ea typeface="微軟正黑體" panose="020B0604030504040204" pitchFamily="34" charset="-120"/>
              </a:rPr>
              <a:t> to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trigger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actions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911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266CFDB-05AF-4FC6-AF2A-0E5125902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74" name="Google Shape;474;p42"/>
          <p:cNvSpPr txBox="1">
            <a:spLocks noGrp="1"/>
          </p:cNvSpPr>
          <p:nvPr>
            <p:ph type="title"/>
          </p:nvPr>
        </p:nvSpPr>
        <p:spPr>
          <a:xfrm>
            <a:off x="0" y="49372"/>
            <a:ext cx="91440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  <a:ea typeface="微軟正黑體" panose="020B0604030504040204" pitchFamily="34" charset="-120"/>
              </a:rPr>
              <a:t>Use</a:t>
            </a:r>
            <a:r>
              <a:rPr lang="en" sz="3000" dirty="0">
                <a:latin typeface="+mj-lt"/>
              </a:rPr>
              <a:t> Metadata URL to send data to QVR Pro</a:t>
            </a:r>
            <a:endParaRPr sz="3000" dirty="0">
              <a:latin typeface="+mj-lt"/>
            </a:endParaRPr>
          </a:p>
        </p:txBody>
      </p:sp>
      <p:pic>
        <p:nvPicPr>
          <p:cNvPr id="475" name="Google Shape;475;p4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15" y="2996621"/>
            <a:ext cx="3308574" cy="2012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7" name="Google Shape;477;p4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4" y="1180150"/>
            <a:ext cx="3220091" cy="195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8" name="Google Shape;478;p42"/>
          <p:cNvSpPr/>
          <p:nvPr/>
        </p:nvSpPr>
        <p:spPr>
          <a:xfrm>
            <a:off x="2571921" y="1337616"/>
            <a:ext cx="593309" cy="21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9" name="Google Shape;479;p42"/>
          <p:cNvCxnSpPr>
            <a:cxnSpLocks/>
            <a:stCxn id="478" idx="3"/>
          </p:cNvCxnSpPr>
          <p:nvPr/>
        </p:nvCxnSpPr>
        <p:spPr>
          <a:xfrm>
            <a:off x="3165230" y="1446066"/>
            <a:ext cx="740899" cy="0"/>
          </a:xfrm>
          <a:prstGeom prst="straightConnector1">
            <a:avLst/>
          </a:prstGeom>
          <a:noFill/>
          <a:ln w="38100" cap="flat" cmpd="sng">
            <a:solidFill>
              <a:srgbClr val="FF9719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80" name="Google Shape;480;p42"/>
          <p:cNvSpPr/>
          <p:nvPr/>
        </p:nvSpPr>
        <p:spPr>
          <a:xfrm>
            <a:off x="4046659" y="3711578"/>
            <a:ext cx="2236909" cy="672853"/>
          </a:xfrm>
          <a:prstGeom prst="rect">
            <a:avLst/>
          </a:prstGeom>
          <a:noFill/>
          <a:ln w="28575" cap="flat" cmpd="sng">
            <a:solidFill>
              <a:srgbClr val="FF97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2"/>
          <p:cNvSpPr/>
          <p:nvPr/>
        </p:nvSpPr>
        <p:spPr>
          <a:xfrm>
            <a:off x="1978612" y="1740375"/>
            <a:ext cx="593309" cy="1335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 descr="一張含有 個人, 男人, 膝上型電腦, 電腦 的圖片&#10;&#10;描述是以非常高的可信度產生">
            <a:extLst>
              <a:ext uri="{FF2B5EF4-FFF2-40B4-BE49-F238E27FC236}">
                <a16:creationId xmlns:a16="http://schemas.microsoft.com/office/drawing/2014/main" id="{8340FB8F-FFDB-479F-B7BD-75E3223F9D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584" y="2517500"/>
            <a:ext cx="2792127" cy="2744595"/>
          </a:xfrm>
          <a:prstGeom prst="rect">
            <a:avLst/>
          </a:prstGeom>
        </p:spPr>
      </p:pic>
      <p:cxnSp>
        <p:nvCxnSpPr>
          <p:cNvPr id="23" name="Google Shape;328;p33">
            <a:extLst>
              <a:ext uri="{FF2B5EF4-FFF2-40B4-BE49-F238E27FC236}">
                <a16:creationId xmlns:a16="http://schemas.microsoft.com/office/drawing/2014/main" id="{1AB6A326-AA72-4610-82AA-7D5E4D51F475}"/>
              </a:ext>
            </a:extLst>
          </p:cNvPr>
          <p:cNvCxnSpPr>
            <a:cxnSpLocks/>
          </p:cNvCxnSpPr>
          <p:nvPr/>
        </p:nvCxnSpPr>
        <p:spPr>
          <a:xfrm>
            <a:off x="2571921" y="1807163"/>
            <a:ext cx="1474738" cy="2240842"/>
          </a:xfrm>
          <a:prstGeom prst="bentConnector3">
            <a:avLst>
              <a:gd name="adj1" fmla="val 18839"/>
            </a:avLst>
          </a:prstGeom>
          <a:noFill/>
          <a:ln w="38100" cap="flat" cmpd="sng">
            <a:solidFill>
              <a:srgbClr val="FF9719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9" name="圖片 38">
            <a:extLst>
              <a:ext uri="{FF2B5EF4-FFF2-40B4-BE49-F238E27FC236}">
                <a16:creationId xmlns:a16="http://schemas.microsoft.com/office/drawing/2014/main" id="{0E0787AB-6271-4F5D-AA1B-FA274888A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802" y="1643897"/>
            <a:ext cx="2027393" cy="589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54343B0-5BD9-4268-9CC7-D644C2D7751F}"/>
              </a:ext>
            </a:extLst>
          </p:cNvPr>
          <p:cNvSpPr/>
          <p:nvPr/>
        </p:nvSpPr>
        <p:spPr>
          <a:xfrm>
            <a:off x="6986802" y="1699739"/>
            <a:ext cx="2027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2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Add data source</a:t>
            </a:r>
            <a:r>
              <a:rPr lang="zh-TW" altLang="en-US" sz="12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to get the Metadata URL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F684C985-6A55-4C25-A616-55C4729D32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802" y="3335026"/>
            <a:ext cx="2027393" cy="589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D9199B1-84C3-4E4D-A50F-6637E4E46C76}"/>
              </a:ext>
            </a:extLst>
          </p:cNvPr>
          <p:cNvSpPr/>
          <p:nvPr/>
        </p:nvSpPr>
        <p:spPr>
          <a:xfrm>
            <a:off x="6908280" y="3395592"/>
            <a:ext cx="2180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2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Select the cameras to pair with the data source.</a:t>
            </a:r>
            <a:endParaRPr lang="zh-TW" altLang="en-US" sz="120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3" name="Google Shape;477;p42">
            <a:extLst>
              <a:ext uri="{FF2B5EF4-FFF2-40B4-BE49-F238E27FC236}">
                <a16:creationId xmlns:a16="http://schemas.microsoft.com/office/drawing/2014/main" id="{55DB89AE-E263-4D38-9666-0C9117FC8F55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492" y="1322363"/>
            <a:ext cx="980049" cy="267286"/>
          </a:xfrm>
          <a:prstGeom prst="rect">
            <a:avLst/>
          </a:prstGeom>
          <a:ln w="28575">
            <a:solidFill>
              <a:srgbClr val="FF9719"/>
            </a:solidFill>
          </a:ln>
          <a:effectLst/>
        </p:spPr>
      </p:pic>
      <p:pic>
        <p:nvPicPr>
          <p:cNvPr id="44" name="Google Shape;477;p42">
            <a:extLst>
              <a:ext uri="{FF2B5EF4-FFF2-40B4-BE49-F238E27FC236}">
                <a16:creationId xmlns:a16="http://schemas.microsoft.com/office/drawing/2014/main" id="{F148B279-6EB3-4AF4-A07A-8CC7EFBADD4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432" y="1689357"/>
            <a:ext cx="1181198" cy="240552"/>
          </a:xfrm>
          <a:prstGeom prst="rect">
            <a:avLst/>
          </a:prstGeom>
          <a:ln w="28575">
            <a:solidFill>
              <a:srgbClr val="FF9719"/>
            </a:solidFill>
          </a:ln>
          <a:effectLst/>
        </p:spPr>
      </p:pic>
      <p:pic>
        <p:nvPicPr>
          <p:cNvPr id="476" name="Google Shape;476;p42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15" y="889278"/>
            <a:ext cx="3308576" cy="20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45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B3C4FC-0153-4120-9F67-046693FF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E850836-CA0E-4475-BD9B-28D76BEDF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3915">
            <a:off x="512446" y="303054"/>
            <a:ext cx="2447549" cy="1089281"/>
          </a:xfrm>
          <a:prstGeom prst="rect">
            <a:avLst/>
          </a:prstGeom>
        </p:spPr>
      </p:pic>
      <p:pic>
        <p:nvPicPr>
          <p:cNvPr id="5" name="圖片 4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FA57AD94-C3C4-49CD-B614-0CB9941B2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661" y="886198"/>
            <a:ext cx="5676472" cy="1600689"/>
          </a:xfrm>
          <a:prstGeom prst="rect">
            <a:avLst/>
          </a:prstGeom>
        </p:spPr>
      </p:pic>
      <p:pic>
        <p:nvPicPr>
          <p:cNvPr id="7" name="圖片 6" descr="一張含有 電子用品, 監視器, 室內 的圖片&#10;&#10;描述是以高可信度產生">
            <a:extLst>
              <a:ext uri="{FF2B5EF4-FFF2-40B4-BE49-F238E27FC236}">
                <a16:creationId xmlns:a16="http://schemas.microsoft.com/office/drawing/2014/main" id="{CB1F071F-E96E-45B2-A218-16B7FD6E0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" y="2496512"/>
            <a:ext cx="4289165" cy="26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8816C57-DE5D-44C5-ADE7-1DBC0DAA8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10" y="1222812"/>
            <a:ext cx="8262801" cy="3452351"/>
          </a:xfrm>
          <a:prstGeom prst="rect">
            <a:avLst/>
          </a:prstGeom>
        </p:spPr>
      </p:pic>
      <p:sp>
        <p:nvSpPr>
          <p:cNvPr id="489" name="Google Shape;489;p43"/>
          <p:cNvSpPr txBox="1">
            <a:spLocks noGrp="1"/>
          </p:cNvSpPr>
          <p:nvPr>
            <p:ph type="title"/>
          </p:nvPr>
        </p:nvSpPr>
        <p:spPr>
          <a:xfrm>
            <a:off x="32825" y="49372"/>
            <a:ext cx="9052452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QVR Pro SDK / API</a:t>
            </a:r>
            <a:endParaRPr sz="3000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2D0C6AD-1340-4E10-91F8-0D4DB39BC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623576"/>
              </p:ext>
            </p:extLst>
          </p:nvPr>
        </p:nvGraphicFramePr>
        <p:xfrm>
          <a:off x="846896" y="1562010"/>
          <a:ext cx="7393940" cy="2662777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29089">
                  <a:extLst>
                    <a:ext uri="{9D8B030D-6E8A-4147-A177-3AD203B41FA5}">
                      <a16:colId xmlns:a16="http://schemas.microsoft.com/office/drawing/2014/main" val="3711058669"/>
                    </a:ext>
                  </a:extLst>
                </a:gridCol>
                <a:gridCol w="6064851">
                  <a:extLst>
                    <a:ext uri="{9D8B030D-6E8A-4147-A177-3AD203B41FA5}">
                      <a16:colId xmlns:a16="http://schemas.microsoft.com/office/drawing/2014/main" val="4071069544"/>
                    </a:ext>
                  </a:extLst>
                </a:gridCol>
              </a:tblGrid>
              <a:tr h="42563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20" b="1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20" b="1" dirty="0">
                          <a:latin typeface="+mj-lt"/>
                          <a:ea typeface="微軟正黑體" panose="020B0604030504040204" pitchFamily="34" charset="-120"/>
                        </a:rPr>
                        <a:t>                                      Used for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54416"/>
                  </a:ext>
                </a:extLst>
              </a:tr>
              <a:tr h="873939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20" b="1" dirty="0">
                          <a:solidFill>
                            <a:schemeClr val="bg1"/>
                          </a:solidFill>
                          <a:latin typeface="+mj-lt"/>
                        </a:rPr>
                        <a:t>QVR Pro SDK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Change the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settings of QVR Pro</a:t>
                      </a:r>
                      <a:endParaRPr lang="zh-TW" altLang="en-US" sz="135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171450" lvl="0" indent="-17145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User authentication</a:t>
                      </a:r>
                    </a:p>
                    <a:p>
                      <a:pPr marL="171450" lvl="0" indent="-17145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Camera settings</a:t>
                      </a:r>
                      <a:endParaRPr lang="zh-TW" altLang="en-US" sz="135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171450" lvl="0" indent="-17145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Settings on the server side</a:t>
                      </a:r>
                      <a:endParaRPr lang="zh-TW" altLang="en-US" sz="135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59788"/>
                  </a:ext>
                </a:extLst>
              </a:tr>
              <a:tr h="516931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20" b="1" dirty="0">
                          <a:solidFill>
                            <a:schemeClr val="bg1"/>
                          </a:solidFill>
                          <a:latin typeface="+mj-lt"/>
                        </a:rPr>
                        <a:t>Streaming Output API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User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can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get live streaming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easily, such as, RTSP, RTMP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and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HLS.</a:t>
                      </a:r>
                      <a:endParaRPr lang="en-US" altLang="zh-TW" sz="135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99957"/>
                  </a:ext>
                </a:extLst>
              </a:tr>
              <a:tr h="612173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20" b="1" dirty="0">
                          <a:solidFill>
                            <a:schemeClr val="bg1"/>
                          </a:solidFill>
                          <a:latin typeface="+mj-lt"/>
                        </a:rPr>
                        <a:t>Metadata Vault API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Users can send the text data to QVR Pro and pair</a:t>
                      </a:r>
                      <a:r>
                        <a:rPr lang="zh-TW" altLang="en-US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with the camera at any time.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Then</a:t>
                      </a:r>
                      <a:r>
                        <a:rPr lang="zh-TW" altLang="en-US" sz="135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35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retrieve relevant recordings in QVR Pro Client later.</a:t>
                      </a:r>
                      <a:endParaRPr lang="zh-TW" altLang="en-US" sz="135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40310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56C337DC-5D9C-446D-9506-CEB4A33E5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139" y="1017894"/>
            <a:ext cx="2549759" cy="23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7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602" y="2927678"/>
            <a:ext cx="4608194" cy="27429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7"/>
          <p:cNvSpPr txBox="1">
            <a:spLocks noGrp="1"/>
          </p:cNvSpPr>
          <p:nvPr>
            <p:ph type="ctrTitle"/>
          </p:nvPr>
        </p:nvSpPr>
        <p:spPr>
          <a:xfrm>
            <a:off x="685800" y="2238877"/>
            <a:ext cx="7772400" cy="775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" sz="6000" dirty="0"/>
              <a:t>QVR Pro </a:t>
            </a:r>
            <a:r>
              <a:rPr lang="en-US" sz="6000" dirty="0"/>
              <a:t>Solution</a:t>
            </a:r>
            <a:endParaRPr sz="60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subTitle" idx="1"/>
          </p:nvPr>
        </p:nvSpPr>
        <p:spPr>
          <a:xfrm>
            <a:off x="-12700" y="1866218"/>
            <a:ext cx="9144000" cy="428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590"/>
            </a:pPr>
            <a:r>
              <a:rPr lang="fr-FR" altLang="zh-TW" sz="1900" b="1" dirty="0">
                <a:solidFill>
                  <a:srgbClr val="75FFFC"/>
                </a:solidFill>
              </a:rPr>
              <a:t>A professional surveillance solution from QNAP</a:t>
            </a:r>
            <a:endParaRPr lang="fr-FR" sz="1900" b="1" dirty="0">
              <a:solidFill>
                <a:srgbClr val="75FFF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BB39082-2916-4DC0-86CD-E449453EB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95" name="Google Shape;495;p44"/>
          <p:cNvSpPr txBox="1">
            <a:spLocks noGrp="1"/>
          </p:cNvSpPr>
          <p:nvPr>
            <p:ph type="title"/>
          </p:nvPr>
        </p:nvSpPr>
        <p:spPr>
          <a:xfrm>
            <a:off x="451521" y="57760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  <a:ea typeface="微軟正黑體" panose="020B0604030504040204" pitchFamily="34" charset="-120"/>
              </a:rPr>
              <a:t>How to get</a:t>
            </a:r>
            <a:r>
              <a:rPr lang="en" sz="3000" dirty="0">
                <a:latin typeface="+mj-lt"/>
              </a:rPr>
              <a:t> QVR Pro SDK / API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96" name="Google Shape;496;p4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32738" y="825190"/>
            <a:ext cx="4925005" cy="445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667845" y="1518409"/>
            <a:ext cx="4394787" cy="342616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4"/>
          <p:cNvSpPr txBox="1"/>
          <p:nvPr/>
        </p:nvSpPr>
        <p:spPr>
          <a:xfrm>
            <a:off x="2061375" y="4470932"/>
            <a:ext cx="6648000" cy="433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0363" lvl="0" indent="-220663">
              <a:buClr>
                <a:schemeClr val="bg1"/>
              </a:buClr>
              <a:buSzPct val="90000"/>
              <a:buFont typeface="+mj-lt"/>
              <a:buAutoNum type="arabicPeriod"/>
            </a:pPr>
            <a:r>
              <a:rPr lang="en" altLang="zh-TW" sz="13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Go to </a:t>
            </a:r>
            <a:r>
              <a:rPr lang="en-US" altLang="zh-TW" sz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https://www.qnap.com/solution/qvrpro-developer/</a:t>
            </a:r>
            <a:endParaRPr lang="en" altLang="zh-TW" sz="12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360363" lvl="0" indent="-22066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+mj-lt"/>
              <a:buAutoNum type="arabicPeriod"/>
            </a:pPr>
            <a:r>
              <a:rPr lang="en-US" altLang="zh-TW" sz="13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Click "Apply for QVR Pro API"</a:t>
            </a:r>
            <a:endParaRPr sz="13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360363" lvl="0" indent="-22066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+mj-lt"/>
              <a:buAutoNum type="arabicPeriod"/>
            </a:pPr>
            <a:r>
              <a:rPr lang="en" sz="13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Receive API document in your mail box.</a:t>
            </a:r>
            <a:endParaRPr sz="13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A362467-12D4-4282-B7D2-A6E11AA1D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" y="0"/>
            <a:ext cx="9143976" cy="5143500"/>
          </a:xfrm>
          <a:prstGeom prst="rect">
            <a:avLst/>
          </a:prstGeom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B09A037F-934E-419C-AB56-6FBBA09A7A18}"/>
              </a:ext>
            </a:extLst>
          </p:cNvPr>
          <p:cNvSpPr txBox="1">
            <a:spLocks/>
          </p:cNvSpPr>
          <p:nvPr/>
        </p:nvSpPr>
        <p:spPr>
          <a:xfrm>
            <a:off x="112469" y="4769148"/>
            <a:ext cx="4387566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dirty="0">
                <a:solidFill>
                  <a:schemeClr val="bg1">
                    <a:lumMod val="95000"/>
                  </a:schemeClr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9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圖片 117">
            <a:extLst>
              <a:ext uri="{FF2B5EF4-FFF2-40B4-BE49-F238E27FC236}">
                <a16:creationId xmlns:a16="http://schemas.microsoft.com/office/drawing/2014/main" id="{83E0E732-63E6-4E7F-A188-7D84813CA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5425B4-CCDC-43F8-A976-2A173C13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95" y="82550"/>
            <a:ext cx="9170442" cy="7068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altLang="zh-TW" sz="3000" dirty="0"/>
              <a:t>The next-gen surveillance system</a:t>
            </a:r>
            <a:r>
              <a:rPr lang="en" altLang="zh-TW" sz="3000" dirty="0"/>
              <a:t> - QVR Pro</a:t>
            </a:r>
            <a:endParaRPr lang="zh-TW" altLang="en-US" sz="3000" dirty="0"/>
          </a:p>
        </p:txBody>
      </p:sp>
      <p:cxnSp>
        <p:nvCxnSpPr>
          <p:cNvPr id="36" name="Google Shape;155;p29">
            <a:extLst>
              <a:ext uri="{FF2B5EF4-FFF2-40B4-BE49-F238E27FC236}">
                <a16:creationId xmlns:a16="http://schemas.microsoft.com/office/drawing/2014/main" id="{4488B3A5-EE64-417A-B582-6196E5EE56A3}"/>
              </a:ext>
            </a:extLst>
          </p:cNvPr>
          <p:cNvCxnSpPr>
            <a:cxnSpLocks/>
          </p:cNvCxnSpPr>
          <p:nvPr/>
        </p:nvCxnSpPr>
        <p:spPr>
          <a:xfrm flipV="1">
            <a:off x="1293008" y="1881766"/>
            <a:ext cx="0" cy="900659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Google Shape;153;p29">
            <a:extLst>
              <a:ext uri="{FF2B5EF4-FFF2-40B4-BE49-F238E27FC236}">
                <a16:creationId xmlns:a16="http://schemas.microsoft.com/office/drawing/2014/main" id="{3F2503ED-1822-4D64-B7A8-BE1D38AF6747}"/>
              </a:ext>
            </a:extLst>
          </p:cNvPr>
          <p:cNvCxnSpPr>
            <a:cxnSpLocks/>
          </p:cNvCxnSpPr>
          <p:nvPr/>
        </p:nvCxnSpPr>
        <p:spPr>
          <a:xfrm>
            <a:off x="1469559" y="1890074"/>
            <a:ext cx="0" cy="93068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07" name="圖片 106">
            <a:extLst>
              <a:ext uri="{FF2B5EF4-FFF2-40B4-BE49-F238E27FC236}">
                <a16:creationId xmlns:a16="http://schemas.microsoft.com/office/drawing/2014/main" id="{5425423A-819A-45CB-A729-0ADC5BB36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69" y="1552841"/>
            <a:ext cx="1585206" cy="279286"/>
          </a:xfrm>
          <a:prstGeom prst="rect">
            <a:avLst/>
          </a:prstGeom>
        </p:spPr>
      </p:pic>
      <p:cxnSp>
        <p:nvCxnSpPr>
          <p:cNvPr id="108" name="Google Shape;149;p29">
            <a:extLst>
              <a:ext uri="{FF2B5EF4-FFF2-40B4-BE49-F238E27FC236}">
                <a16:creationId xmlns:a16="http://schemas.microsoft.com/office/drawing/2014/main" id="{A772DA41-3A8D-49C6-953F-CFE47B906BC0}"/>
              </a:ext>
            </a:extLst>
          </p:cNvPr>
          <p:cNvCxnSpPr>
            <a:cxnSpLocks/>
          </p:cNvCxnSpPr>
          <p:nvPr/>
        </p:nvCxnSpPr>
        <p:spPr>
          <a:xfrm flipV="1">
            <a:off x="309439" y="1291213"/>
            <a:ext cx="3529950" cy="1673635"/>
          </a:xfrm>
          <a:prstGeom prst="bentConnector3">
            <a:avLst>
              <a:gd name="adj1" fmla="val -10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39;p29">
            <a:extLst>
              <a:ext uri="{FF2B5EF4-FFF2-40B4-BE49-F238E27FC236}">
                <a16:creationId xmlns:a16="http://schemas.microsoft.com/office/drawing/2014/main" id="{67270AC5-5230-4A71-9AD6-0B4D55628458}"/>
              </a:ext>
            </a:extLst>
          </p:cNvPr>
          <p:cNvCxnSpPr/>
          <p:nvPr/>
        </p:nvCxnSpPr>
        <p:spPr>
          <a:xfrm>
            <a:off x="8329493" y="2969117"/>
            <a:ext cx="202039" cy="472195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42;p29">
            <a:extLst>
              <a:ext uri="{FF2B5EF4-FFF2-40B4-BE49-F238E27FC236}">
                <a16:creationId xmlns:a16="http://schemas.microsoft.com/office/drawing/2014/main" id="{9A6CC778-F4FE-496D-B9D6-1595361FD25C}"/>
              </a:ext>
            </a:extLst>
          </p:cNvPr>
          <p:cNvCxnSpPr/>
          <p:nvPr/>
        </p:nvCxnSpPr>
        <p:spPr>
          <a:xfrm rot="10800000" flipV="1">
            <a:off x="6228147" y="2969117"/>
            <a:ext cx="457185" cy="491394"/>
          </a:xfrm>
          <a:prstGeom prst="bentConnector2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43;p29">
            <a:extLst>
              <a:ext uri="{FF2B5EF4-FFF2-40B4-BE49-F238E27FC236}">
                <a16:creationId xmlns:a16="http://schemas.microsoft.com/office/drawing/2014/main" id="{81F01C8D-F83B-4F25-AE97-A212E16FF533}"/>
              </a:ext>
            </a:extLst>
          </p:cNvPr>
          <p:cNvCxnSpPr/>
          <p:nvPr/>
        </p:nvCxnSpPr>
        <p:spPr>
          <a:xfrm rot="5400000">
            <a:off x="7219204" y="3415499"/>
            <a:ext cx="576306" cy="11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45;p29">
            <a:extLst>
              <a:ext uri="{FF2B5EF4-FFF2-40B4-BE49-F238E27FC236}">
                <a16:creationId xmlns:a16="http://schemas.microsoft.com/office/drawing/2014/main" id="{34857E49-35E0-4B3F-BBC8-42637AE8FE7E}"/>
              </a:ext>
            </a:extLst>
          </p:cNvPr>
          <p:cNvCxnSpPr>
            <a:cxnSpLocks/>
          </p:cNvCxnSpPr>
          <p:nvPr/>
        </p:nvCxnSpPr>
        <p:spPr>
          <a:xfrm>
            <a:off x="5134877" y="1330633"/>
            <a:ext cx="2447372" cy="1477384"/>
          </a:xfrm>
          <a:prstGeom prst="bentConnector3">
            <a:avLst>
              <a:gd name="adj1" fmla="val 10056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215;p29">
            <a:extLst>
              <a:ext uri="{FF2B5EF4-FFF2-40B4-BE49-F238E27FC236}">
                <a16:creationId xmlns:a16="http://schemas.microsoft.com/office/drawing/2014/main" id="{E167F8C8-3087-4153-B08D-C59B14F404CD}"/>
              </a:ext>
            </a:extLst>
          </p:cNvPr>
          <p:cNvCxnSpPr>
            <a:cxnSpLocks/>
          </p:cNvCxnSpPr>
          <p:nvPr/>
        </p:nvCxnSpPr>
        <p:spPr>
          <a:xfrm flipV="1">
            <a:off x="5714229" y="2142273"/>
            <a:ext cx="2248850" cy="1992877"/>
          </a:xfrm>
          <a:prstGeom prst="bentConnector3">
            <a:avLst>
              <a:gd name="adj1" fmla="val -12817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" name="群組 63">
            <a:extLst>
              <a:ext uri="{FF2B5EF4-FFF2-40B4-BE49-F238E27FC236}">
                <a16:creationId xmlns:a16="http://schemas.microsoft.com/office/drawing/2014/main" id="{19E2E563-5A18-4C6C-A3DB-632056846181}"/>
              </a:ext>
            </a:extLst>
          </p:cNvPr>
          <p:cNvGrpSpPr/>
          <p:nvPr/>
        </p:nvGrpSpPr>
        <p:grpSpPr>
          <a:xfrm>
            <a:off x="5578511" y="3391309"/>
            <a:ext cx="1097100" cy="1069800"/>
            <a:chOff x="3758675" y="3299600"/>
            <a:chExt cx="1097100" cy="1069800"/>
          </a:xfrm>
        </p:grpSpPr>
        <p:sp>
          <p:nvSpPr>
            <p:cNvPr id="65" name="Google Shape;148;p29">
              <a:extLst>
                <a:ext uri="{FF2B5EF4-FFF2-40B4-BE49-F238E27FC236}">
                  <a16:creationId xmlns:a16="http://schemas.microsoft.com/office/drawing/2014/main" id="{C52E681D-6FDF-4651-9D37-68DFDB972641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66" name="Google Shape;189;p29">
              <a:extLst>
                <a:ext uri="{FF2B5EF4-FFF2-40B4-BE49-F238E27FC236}">
                  <a16:creationId xmlns:a16="http://schemas.microsoft.com/office/drawing/2014/main" id="{66FB8F37-0DD9-450A-80B4-5E72A9ADDDAD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 dirty="0">
                  <a:latin typeface="+mj-lt"/>
                  <a:ea typeface="微軟正黑體" pitchFamily="34" charset="-120"/>
                </a:rPr>
                <a:t>QVR Pro</a:t>
              </a:r>
              <a:endParaRPr sz="1050" b="1" dirty="0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67" name="Google Shape;190;p29">
              <a:extLst>
                <a:ext uri="{FF2B5EF4-FFF2-40B4-BE49-F238E27FC236}">
                  <a16:creationId xmlns:a16="http://schemas.microsoft.com/office/drawing/2014/main" id="{4E60A981-CF34-48CC-A429-4F6D4570DD5F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" name="群組 217">
              <a:extLst>
                <a:ext uri="{FF2B5EF4-FFF2-40B4-BE49-F238E27FC236}">
                  <a16:creationId xmlns:a16="http://schemas.microsoft.com/office/drawing/2014/main" id="{D849CC7F-B155-43D5-8AAA-22554871F136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73" name="Shape 673">
                <a:extLst>
                  <a:ext uri="{FF2B5EF4-FFF2-40B4-BE49-F238E27FC236}">
                    <a16:creationId xmlns:a16="http://schemas.microsoft.com/office/drawing/2014/main" id="{D818BB26-2807-40E3-B73E-AEAF88C1E041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Shape 673">
                <a:extLst>
                  <a:ext uri="{FF2B5EF4-FFF2-40B4-BE49-F238E27FC236}">
                    <a16:creationId xmlns:a16="http://schemas.microsoft.com/office/drawing/2014/main" id="{F8250CE1-9816-41A1-8CDB-EAC690811277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Shape 673">
                <a:extLst>
                  <a:ext uri="{FF2B5EF4-FFF2-40B4-BE49-F238E27FC236}">
                    <a16:creationId xmlns:a16="http://schemas.microsoft.com/office/drawing/2014/main" id="{4AD26EE4-20E4-4574-8834-CED1356A5581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群組 221">
              <a:extLst>
                <a:ext uri="{FF2B5EF4-FFF2-40B4-BE49-F238E27FC236}">
                  <a16:creationId xmlns:a16="http://schemas.microsoft.com/office/drawing/2014/main" id="{72191B88-8C70-425B-9950-C210862E4C2D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70" name="Shape 673">
                <a:extLst>
                  <a:ext uri="{FF2B5EF4-FFF2-40B4-BE49-F238E27FC236}">
                    <a16:creationId xmlns:a16="http://schemas.microsoft.com/office/drawing/2014/main" id="{FDF2ACB7-7C24-4284-9A9A-65A5E16125BB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Shape 673">
                <a:extLst>
                  <a:ext uri="{FF2B5EF4-FFF2-40B4-BE49-F238E27FC236}">
                    <a16:creationId xmlns:a16="http://schemas.microsoft.com/office/drawing/2014/main" id="{EC2F95E9-63D2-47B0-910A-555D2EC79AE2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Shape 673">
                <a:extLst>
                  <a:ext uri="{FF2B5EF4-FFF2-40B4-BE49-F238E27FC236}">
                    <a16:creationId xmlns:a16="http://schemas.microsoft.com/office/drawing/2014/main" id="{EF9A0F29-B1C3-4117-9EA6-13B84C6FDF4C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" name="群組 75">
            <a:extLst>
              <a:ext uri="{FF2B5EF4-FFF2-40B4-BE49-F238E27FC236}">
                <a16:creationId xmlns:a16="http://schemas.microsoft.com/office/drawing/2014/main" id="{16F4E08D-2E68-4702-B4FC-5EE7D63C1331}"/>
              </a:ext>
            </a:extLst>
          </p:cNvPr>
          <p:cNvGrpSpPr/>
          <p:nvPr/>
        </p:nvGrpSpPr>
        <p:grpSpPr>
          <a:xfrm>
            <a:off x="6742756" y="3391309"/>
            <a:ext cx="1097100" cy="1069800"/>
            <a:chOff x="3758675" y="3299600"/>
            <a:chExt cx="1097100" cy="1069800"/>
          </a:xfrm>
        </p:grpSpPr>
        <p:sp>
          <p:nvSpPr>
            <p:cNvPr id="77" name="Google Shape;148;p29">
              <a:extLst>
                <a:ext uri="{FF2B5EF4-FFF2-40B4-BE49-F238E27FC236}">
                  <a16:creationId xmlns:a16="http://schemas.microsoft.com/office/drawing/2014/main" id="{5A7625F3-8982-40CC-AFF3-2DB473D6C2A6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78" name="Google Shape;189;p29">
              <a:extLst>
                <a:ext uri="{FF2B5EF4-FFF2-40B4-BE49-F238E27FC236}">
                  <a16:creationId xmlns:a16="http://schemas.microsoft.com/office/drawing/2014/main" id="{17ED9D90-D10D-4D42-90D3-43C4F3CC5486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 dirty="0">
                  <a:latin typeface="+mj-lt"/>
                  <a:ea typeface="微軟正黑體" pitchFamily="34" charset="-120"/>
                </a:rPr>
                <a:t>QVR Pro</a:t>
              </a:r>
              <a:endParaRPr sz="1050" b="1" dirty="0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79" name="Google Shape;190;p29">
              <a:extLst>
                <a:ext uri="{FF2B5EF4-FFF2-40B4-BE49-F238E27FC236}">
                  <a16:creationId xmlns:a16="http://schemas.microsoft.com/office/drawing/2014/main" id="{88A82999-71E0-4D53-AE5B-5F7489BF3555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群組 217">
              <a:extLst>
                <a:ext uri="{FF2B5EF4-FFF2-40B4-BE49-F238E27FC236}">
                  <a16:creationId xmlns:a16="http://schemas.microsoft.com/office/drawing/2014/main" id="{C78277F5-7EEE-4916-B67F-767EB8DA8ED0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85" name="Shape 673">
                <a:extLst>
                  <a:ext uri="{FF2B5EF4-FFF2-40B4-BE49-F238E27FC236}">
                    <a16:creationId xmlns:a16="http://schemas.microsoft.com/office/drawing/2014/main" id="{46BB4967-64D0-4BDA-8AAA-4A7E28F320B8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Shape 673">
                <a:extLst>
                  <a:ext uri="{FF2B5EF4-FFF2-40B4-BE49-F238E27FC236}">
                    <a16:creationId xmlns:a16="http://schemas.microsoft.com/office/drawing/2014/main" id="{C9C7F987-232C-4C2E-AF78-2E9E96AF0FD9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Shape 673">
                <a:extLst>
                  <a:ext uri="{FF2B5EF4-FFF2-40B4-BE49-F238E27FC236}">
                    <a16:creationId xmlns:a16="http://schemas.microsoft.com/office/drawing/2014/main" id="{9D1A4EBE-350B-4EAF-95CE-2546ADF47FF4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群組 221">
              <a:extLst>
                <a:ext uri="{FF2B5EF4-FFF2-40B4-BE49-F238E27FC236}">
                  <a16:creationId xmlns:a16="http://schemas.microsoft.com/office/drawing/2014/main" id="{DB306EAC-4658-42AA-AA28-FD76E26DD6DA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82" name="Shape 673">
                <a:extLst>
                  <a:ext uri="{FF2B5EF4-FFF2-40B4-BE49-F238E27FC236}">
                    <a16:creationId xmlns:a16="http://schemas.microsoft.com/office/drawing/2014/main" id="{802D5EA8-67A9-4D93-AEC5-C04E9CD81869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Shape 673">
                <a:extLst>
                  <a:ext uri="{FF2B5EF4-FFF2-40B4-BE49-F238E27FC236}">
                    <a16:creationId xmlns:a16="http://schemas.microsoft.com/office/drawing/2014/main" id="{9D202EE4-65A6-4FFD-AA3E-11F3D30FBFDF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Shape 673">
                <a:extLst>
                  <a:ext uri="{FF2B5EF4-FFF2-40B4-BE49-F238E27FC236}">
                    <a16:creationId xmlns:a16="http://schemas.microsoft.com/office/drawing/2014/main" id="{C3A5FFBF-5AFD-4F0E-9388-B6DAB535905B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" name="群組 87">
            <a:extLst>
              <a:ext uri="{FF2B5EF4-FFF2-40B4-BE49-F238E27FC236}">
                <a16:creationId xmlns:a16="http://schemas.microsoft.com/office/drawing/2014/main" id="{AAF0176F-0CFC-465F-B62B-343BA6519480}"/>
              </a:ext>
            </a:extLst>
          </p:cNvPr>
          <p:cNvGrpSpPr/>
          <p:nvPr/>
        </p:nvGrpSpPr>
        <p:grpSpPr>
          <a:xfrm>
            <a:off x="7901132" y="3391309"/>
            <a:ext cx="1097100" cy="1069800"/>
            <a:chOff x="3758675" y="3299600"/>
            <a:chExt cx="1097100" cy="1069800"/>
          </a:xfrm>
        </p:grpSpPr>
        <p:sp>
          <p:nvSpPr>
            <p:cNvPr id="89" name="Google Shape;148;p29">
              <a:extLst>
                <a:ext uri="{FF2B5EF4-FFF2-40B4-BE49-F238E27FC236}">
                  <a16:creationId xmlns:a16="http://schemas.microsoft.com/office/drawing/2014/main" id="{DA14F014-C8B4-4E62-8370-034BD83F3831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90" name="Google Shape;189;p29">
              <a:extLst>
                <a:ext uri="{FF2B5EF4-FFF2-40B4-BE49-F238E27FC236}">
                  <a16:creationId xmlns:a16="http://schemas.microsoft.com/office/drawing/2014/main" id="{D40CA5F8-15FB-4E45-8965-D9DEC91E94C5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 dirty="0">
                  <a:latin typeface="+mj-lt"/>
                  <a:ea typeface="微軟正黑體" pitchFamily="34" charset="-120"/>
                </a:rPr>
                <a:t>QVR Pro</a:t>
              </a:r>
              <a:endParaRPr sz="1050" b="1" dirty="0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91" name="Google Shape;190;p29">
              <a:extLst>
                <a:ext uri="{FF2B5EF4-FFF2-40B4-BE49-F238E27FC236}">
                  <a16:creationId xmlns:a16="http://schemas.microsoft.com/office/drawing/2014/main" id="{B999A933-809E-456F-AFA8-9ACE4B53A86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群組 217">
              <a:extLst>
                <a:ext uri="{FF2B5EF4-FFF2-40B4-BE49-F238E27FC236}">
                  <a16:creationId xmlns:a16="http://schemas.microsoft.com/office/drawing/2014/main" id="{86F3121B-9F50-4854-B1E1-51E2B81C1B78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97" name="Shape 673">
                <a:extLst>
                  <a:ext uri="{FF2B5EF4-FFF2-40B4-BE49-F238E27FC236}">
                    <a16:creationId xmlns:a16="http://schemas.microsoft.com/office/drawing/2014/main" id="{7F341024-96E5-4B0B-AC3C-F6EECCC4D738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Shape 673">
                <a:extLst>
                  <a:ext uri="{FF2B5EF4-FFF2-40B4-BE49-F238E27FC236}">
                    <a16:creationId xmlns:a16="http://schemas.microsoft.com/office/drawing/2014/main" id="{2C599496-CC04-4037-B0DE-652399726A6C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Shape 673">
                <a:extLst>
                  <a:ext uri="{FF2B5EF4-FFF2-40B4-BE49-F238E27FC236}">
                    <a16:creationId xmlns:a16="http://schemas.microsoft.com/office/drawing/2014/main" id="{FEE16BCF-1486-4672-BE8B-E4B256DC0BF6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群組 221">
              <a:extLst>
                <a:ext uri="{FF2B5EF4-FFF2-40B4-BE49-F238E27FC236}">
                  <a16:creationId xmlns:a16="http://schemas.microsoft.com/office/drawing/2014/main" id="{B3D15091-1D0B-4B2C-A377-71FF4D7D530F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94" name="Shape 673">
                <a:extLst>
                  <a:ext uri="{FF2B5EF4-FFF2-40B4-BE49-F238E27FC236}">
                    <a16:creationId xmlns:a16="http://schemas.microsoft.com/office/drawing/2014/main" id="{1C470F95-129F-4046-8EDC-1AB9D8571A6F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Shape 673">
                <a:extLst>
                  <a:ext uri="{FF2B5EF4-FFF2-40B4-BE49-F238E27FC236}">
                    <a16:creationId xmlns:a16="http://schemas.microsoft.com/office/drawing/2014/main" id="{74DC5364-DBC4-4C73-86B7-FE12D9F3340B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Shape 673">
                <a:extLst>
                  <a:ext uri="{FF2B5EF4-FFF2-40B4-BE49-F238E27FC236}">
                    <a16:creationId xmlns:a16="http://schemas.microsoft.com/office/drawing/2014/main" id="{BE3825F5-8B22-45E5-8BCD-E9496FA61510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9" name="圖片 118">
            <a:extLst>
              <a:ext uri="{FF2B5EF4-FFF2-40B4-BE49-F238E27FC236}">
                <a16:creationId xmlns:a16="http://schemas.microsoft.com/office/drawing/2014/main" id="{1A3BA3D4-0C1D-4E56-B868-FBDB25929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508" y="2700549"/>
            <a:ext cx="1726064" cy="505629"/>
          </a:xfrm>
          <a:prstGeom prst="rect">
            <a:avLst/>
          </a:prstGeom>
        </p:spPr>
      </p:pic>
      <p:sp>
        <p:nvSpPr>
          <p:cNvPr id="117" name="矩形 116">
            <a:extLst>
              <a:ext uri="{FF2B5EF4-FFF2-40B4-BE49-F238E27FC236}">
                <a16:creationId xmlns:a16="http://schemas.microsoft.com/office/drawing/2014/main" id="{DF6C2443-0732-4428-9AC2-DB702A199DF9}"/>
              </a:ext>
            </a:extLst>
          </p:cNvPr>
          <p:cNvSpPr/>
          <p:nvPr/>
        </p:nvSpPr>
        <p:spPr>
          <a:xfrm>
            <a:off x="7169726" y="2749220"/>
            <a:ext cx="143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Central Management</a:t>
            </a:r>
            <a:endParaRPr lang="zh-TW" altLang="en-US" sz="7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0"/>
            <a:r>
              <a:rPr lang="en-US" altLang="zh-TW" sz="12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QVR Center</a:t>
            </a:r>
          </a:p>
        </p:txBody>
      </p:sp>
      <p:grpSp>
        <p:nvGrpSpPr>
          <p:cNvPr id="13" name="群組 120">
            <a:extLst>
              <a:ext uri="{FF2B5EF4-FFF2-40B4-BE49-F238E27FC236}">
                <a16:creationId xmlns:a16="http://schemas.microsoft.com/office/drawing/2014/main" id="{3F468C9A-31CD-4AEA-B94A-79AE187F63ED}"/>
              </a:ext>
            </a:extLst>
          </p:cNvPr>
          <p:cNvGrpSpPr/>
          <p:nvPr/>
        </p:nvGrpSpPr>
        <p:grpSpPr>
          <a:xfrm>
            <a:off x="6773389" y="2678584"/>
            <a:ext cx="428712" cy="428712"/>
            <a:chOff x="2936223" y="1228169"/>
            <a:chExt cx="669099" cy="669099"/>
          </a:xfrm>
        </p:grpSpPr>
        <p:sp>
          <p:nvSpPr>
            <p:cNvPr id="122" name="矩形: 圓角 121">
              <a:extLst>
                <a:ext uri="{FF2B5EF4-FFF2-40B4-BE49-F238E27FC236}">
                  <a16:creationId xmlns:a16="http://schemas.microsoft.com/office/drawing/2014/main" id="{30DA4B55-BDB7-4DD8-8940-C5584EFA8D03}"/>
                </a:ext>
              </a:extLst>
            </p:cNvPr>
            <p:cNvSpPr/>
            <p:nvPr/>
          </p:nvSpPr>
          <p:spPr>
            <a:xfrm>
              <a:off x="2936223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3" name="Google Shape;240;p31">
              <a:extLst>
                <a:ext uri="{FF2B5EF4-FFF2-40B4-BE49-F238E27FC236}">
                  <a16:creationId xmlns:a16="http://schemas.microsoft.com/office/drawing/2014/main" id="{C99C6163-3D2C-48D8-86E6-920046D0B8D5}"/>
                </a:ext>
              </a:extLst>
            </p:cNvPr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圖片 105">
            <a:extLst>
              <a:ext uri="{FF2B5EF4-FFF2-40B4-BE49-F238E27FC236}">
                <a16:creationId xmlns:a16="http://schemas.microsoft.com/office/drawing/2014/main" id="{D8BDB794-4CB6-4DCC-AE4B-511C3AF06F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555" y="1855678"/>
            <a:ext cx="2202445" cy="501463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4B2E705C-FB9E-48D2-B085-A18E5A2E887A}"/>
              </a:ext>
            </a:extLst>
          </p:cNvPr>
          <p:cNvSpPr/>
          <p:nvPr/>
        </p:nvSpPr>
        <p:spPr>
          <a:xfrm>
            <a:off x="7422382" y="1903213"/>
            <a:ext cx="1855362" cy="4231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en-US" altLang="zh-TW" sz="900" b="1" dirty="0">
                <a:solidFill>
                  <a:schemeClr val="bg1"/>
                </a:solidFill>
              </a:rPr>
              <a:t>Remote Replication (RTRR)</a:t>
            </a:r>
          </a:p>
          <a:p>
            <a:r>
              <a:rPr lang="en-US" altLang="zh-TW" sz="1230" b="1" dirty="0">
                <a:solidFill>
                  <a:schemeClr val="bg1"/>
                </a:solidFill>
              </a:rPr>
              <a:t>Hybrid Backup Sync</a:t>
            </a:r>
          </a:p>
        </p:txBody>
      </p:sp>
      <p:pic>
        <p:nvPicPr>
          <p:cNvPr id="130" name="Google Shape;146;p29">
            <a:extLst>
              <a:ext uri="{FF2B5EF4-FFF2-40B4-BE49-F238E27FC236}">
                <a16:creationId xmlns:a16="http://schemas.microsoft.com/office/drawing/2014/main" id="{0F68E693-6E35-46D8-B2B4-EBE8D0C5026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57417" y="1900123"/>
            <a:ext cx="414134" cy="4141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47;p29">
            <a:extLst>
              <a:ext uri="{FF2B5EF4-FFF2-40B4-BE49-F238E27FC236}">
                <a16:creationId xmlns:a16="http://schemas.microsoft.com/office/drawing/2014/main" id="{EDF11122-B312-4522-BB20-8BE27FCF7905}"/>
              </a:ext>
            </a:extLst>
          </p:cNvPr>
          <p:cNvCxnSpPr/>
          <p:nvPr/>
        </p:nvCxnSpPr>
        <p:spPr>
          <a:xfrm rot="16200000">
            <a:off x="3841539" y="2590501"/>
            <a:ext cx="1009130" cy="570"/>
          </a:xfrm>
          <a:prstGeom prst="bentConnector3">
            <a:avLst>
              <a:gd name="adj1" fmla="val 50002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" name="群組 51">
            <a:extLst>
              <a:ext uri="{FF2B5EF4-FFF2-40B4-BE49-F238E27FC236}">
                <a16:creationId xmlns:a16="http://schemas.microsoft.com/office/drawing/2014/main" id="{49B248D4-FD6F-49AD-82FD-491C22664C3B}"/>
              </a:ext>
            </a:extLst>
          </p:cNvPr>
          <p:cNvGrpSpPr/>
          <p:nvPr/>
        </p:nvGrpSpPr>
        <p:grpSpPr>
          <a:xfrm>
            <a:off x="3464941" y="2937498"/>
            <a:ext cx="1573080" cy="1533936"/>
            <a:chOff x="3758675" y="3299600"/>
            <a:chExt cx="1097100" cy="1069800"/>
          </a:xfrm>
        </p:grpSpPr>
        <p:sp>
          <p:nvSpPr>
            <p:cNvPr id="53" name="Google Shape;148;p29">
              <a:extLst>
                <a:ext uri="{FF2B5EF4-FFF2-40B4-BE49-F238E27FC236}">
                  <a16:creationId xmlns:a16="http://schemas.microsoft.com/office/drawing/2014/main" id="{BB551CD7-AF23-4166-9FC9-4699C20D4652}"/>
                </a:ext>
              </a:extLst>
            </p:cNvPr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F3F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54" name="Google Shape;189;p29">
              <a:extLst>
                <a:ext uri="{FF2B5EF4-FFF2-40B4-BE49-F238E27FC236}">
                  <a16:creationId xmlns:a16="http://schemas.microsoft.com/office/drawing/2014/main" id="{154F5466-A6BD-41CC-BAD7-81845DD566D9}"/>
                </a:ext>
              </a:extLst>
            </p:cNvPr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55" name="Google Shape;190;p29">
              <a:extLst>
                <a:ext uri="{FF2B5EF4-FFF2-40B4-BE49-F238E27FC236}">
                  <a16:creationId xmlns:a16="http://schemas.microsoft.com/office/drawing/2014/main" id="{B2E96207-794B-4F80-88AE-B4A38EA3328F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群組 217">
              <a:extLst>
                <a:ext uri="{FF2B5EF4-FFF2-40B4-BE49-F238E27FC236}">
                  <a16:creationId xmlns:a16="http://schemas.microsoft.com/office/drawing/2014/main" id="{6B0468EB-8620-46F1-A316-3CC2C0A680E9}"/>
                </a:ext>
              </a:extLst>
            </p:cNvPr>
            <p:cNvGrpSpPr/>
            <p:nvPr/>
          </p:nvGrpSpPr>
          <p:grpSpPr>
            <a:xfrm>
              <a:off x="3783006" y="3334502"/>
              <a:ext cx="1003308" cy="372158"/>
              <a:chOff x="1565012" y="2875152"/>
              <a:chExt cx="1139832" cy="422798"/>
            </a:xfrm>
          </p:grpSpPr>
          <p:pic>
            <p:nvPicPr>
              <p:cNvPr id="61" name="Shape 673">
                <a:extLst>
                  <a:ext uri="{FF2B5EF4-FFF2-40B4-BE49-F238E27FC236}">
                    <a16:creationId xmlns:a16="http://schemas.microsoft.com/office/drawing/2014/main" id="{86BEB58B-790E-449B-9796-F445574B06E6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Shape 673">
                <a:extLst>
                  <a:ext uri="{FF2B5EF4-FFF2-40B4-BE49-F238E27FC236}">
                    <a16:creationId xmlns:a16="http://schemas.microsoft.com/office/drawing/2014/main" id="{697FA8A4-52FE-4934-8598-DB2414292C6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Shape 673">
                <a:extLst>
                  <a:ext uri="{FF2B5EF4-FFF2-40B4-BE49-F238E27FC236}">
                    <a16:creationId xmlns:a16="http://schemas.microsoft.com/office/drawing/2014/main" id="{2400491E-6D1B-4952-8EE8-19659E07C138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" name="群組 221">
              <a:extLst>
                <a:ext uri="{FF2B5EF4-FFF2-40B4-BE49-F238E27FC236}">
                  <a16:creationId xmlns:a16="http://schemas.microsoft.com/office/drawing/2014/main" id="{DD603C09-0029-4DF4-A7D5-2D4D736A2B33}"/>
                </a:ext>
              </a:extLst>
            </p:cNvPr>
            <p:cNvGrpSpPr/>
            <p:nvPr/>
          </p:nvGrpSpPr>
          <p:grpSpPr>
            <a:xfrm>
              <a:off x="3783006" y="3602604"/>
              <a:ext cx="1003308" cy="372158"/>
              <a:chOff x="1565012" y="2875152"/>
              <a:chExt cx="1139832" cy="422798"/>
            </a:xfrm>
          </p:grpSpPr>
          <p:pic>
            <p:nvPicPr>
              <p:cNvPr id="58" name="Shape 673">
                <a:extLst>
                  <a:ext uri="{FF2B5EF4-FFF2-40B4-BE49-F238E27FC236}">
                    <a16:creationId xmlns:a16="http://schemas.microsoft.com/office/drawing/2014/main" id="{E5E50E18-FA6B-4D91-B0F4-CDC1612C0C0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Shape 673">
                <a:extLst>
                  <a:ext uri="{FF2B5EF4-FFF2-40B4-BE49-F238E27FC236}">
                    <a16:creationId xmlns:a16="http://schemas.microsoft.com/office/drawing/2014/main" id="{58C388A6-6548-41BA-B0C6-600DAE4EBFD6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Shape 673">
                <a:extLst>
                  <a:ext uri="{FF2B5EF4-FFF2-40B4-BE49-F238E27FC236}">
                    <a16:creationId xmlns:a16="http://schemas.microsoft.com/office/drawing/2014/main" id="{CF161D5B-4ADE-4B8D-BF70-49ACCA1CDF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4" name="圖片 103">
            <a:extLst>
              <a:ext uri="{FF2B5EF4-FFF2-40B4-BE49-F238E27FC236}">
                <a16:creationId xmlns:a16="http://schemas.microsoft.com/office/drawing/2014/main" id="{1A8FBD40-DE0D-478C-95D1-0B863E5BA8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383" y="1946051"/>
            <a:ext cx="1545431" cy="279286"/>
          </a:xfrm>
          <a:prstGeom prst="rect">
            <a:avLst/>
          </a:prstGeom>
        </p:spPr>
      </p:pic>
      <p:sp>
        <p:nvSpPr>
          <p:cNvPr id="103" name="矩形 102">
            <a:extLst>
              <a:ext uri="{FF2B5EF4-FFF2-40B4-BE49-F238E27FC236}">
                <a16:creationId xmlns:a16="http://schemas.microsoft.com/office/drawing/2014/main" id="{4FC9099C-6C6E-411E-8EAC-6FA1CA5E656B}"/>
              </a:ext>
            </a:extLst>
          </p:cNvPr>
          <p:cNvSpPr/>
          <p:nvPr/>
        </p:nvSpPr>
        <p:spPr>
          <a:xfrm>
            <a:off x="3676436" y="1944617"/>
            <a:ext cx="1416225" cy="284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r"/>
            <a:r>
              <a:rPr lang="en-US" altLang="zh-TW" sz="1250" b="1" dirty="0">
                <a:solidFill>
                  <a:schemeClr val="bg1"/>
                </a:solidFill>
              </a:rPr>
              <a:t>QVR Pro Client</a:t>
            </a:r>
          </a:p>
        </p:txBody>
      </p:sp>
      <p:pic>
        <p:nvPicPr>
          <p:cNvPr id="133" name="圖片 132" descr="一張含有 監視器, 室內, 物件, 坐 的圖片&#10;&#10;描述是以非常高的可信度產生">
            <a:extLst>
              <a:ext uri="{FF2B5EF4-FFF2-40B4-BE49-F238E27FC236}">
                <a16:creationId xmlns:a16="http://schemas.microsoft.com/office/drawing/2014/main" id="{243C71FD-13C2-4D4C-A4D4-D6CAFEE1C2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93" y="649653"/>
            <a:ext cx="1405878" cy="1048099"/>
          </a:xfrm>
          <a:prstGeom prst="rect">
            <a:avLst/>
          </a:prstGeom>
        </p:spPr>
      </p:pic>
      <p:pic>
        <p:nvPicPr>
          <p:cNvPr id="135" name="圖片 134" descr="一張含有 室內, 電子用品, 監視器 的圖片&#10;&#10;描述是以非常高的可信度產生">
            <a:extLst>
              <a:ext uri="{FF2B5EF4-FFF2-40B4-BE49-F238E27FC236}">
                <a16:creationId xmlns:a16="http://schemas.microsoft.com/office/drawing/2014/main" id="{1F44BCBA-0EF2-4120-B32C-157EB61B8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694" y="565477"/>
            <a:ext cx="2334658" cy="1481263"/>
          </a:xfrm>
          <a:prstGeom prst="rect">
            <a:avLst/>
          </a:prstGeom>
        </p:spPr>
      </p:pic>
      <p:pic>
        <p:nvPicPr>
          <p:cNvPr id="137" name="圖片 136" descr="一張含有 電腦, 牆, 建築物 的圖片&#10;&#10;描述是以高可信度產生">
            <a:extLst>
              <a:ext uri="{FF2B5EF4-FFF2-40B4-BE49-F238E27FC236}">
                <a16:creationId xmlns:a16="http://schemas.microsoft.com/office/drawing/2014/main" id="{E2CC666B-E3FC-424C-A4C4-616DCA8ED6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267" y="724349"/>
            <a:ext cx="1212308" cy="1130995"/>
          </a:xfrm>
          <a:prstGeom prst="rect">
            <a:avLst/>
          </a:prstGeom>
        </p:spPr>
      </p:pic>
      <p:sp>
        <p:nvSpPr>
          <p:cNvPr id="51" name="Google Shape;152;p29">
            <a:extLst>
              <a:ext uri="{FF2B5EF4-FFF2-40B4-BE49-F238E27FC236}">
                <a16:creationId xmlns:a16="http://schemas.microsoft.com/office/drawing/2014/main" id="{E2D0F05C-0A1A-47DD-B9FB-2281A9587302}"/>
              </a:ext>
            </a:extLst>
          </p:cNvPr>
          <p:cNvSpPr txBox="1"/>
          <p:nvPr/>
        </p:nvSpPr>
        <p:spPr>
          <a:xfrm>
            <a:off x="754621" y="1551144"/>
            <a:ext cx="1606601" cy="34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圖片 142">
            <a:extLst>
              <a:ext uri="{FF2B5EF4-FFF2-40B4-BE49-F238E27FC236}">
                <a16:creationId xmlns:a16="http://schemas.microsoft.com/office/drawing/2014/main" id="{6D023A92-CFD1-438F-AC02-615E9579D1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741" y="1916099"/>
            <a:ext cx="1061466" cy="536543"/>
          </a:xfrm>
          <a:prstGeom prst="rect">
            <a:avLst/>
          </a:prstGeom>
        </p:spPr>
      </p:pic>
      <p:sp>
        <p:nvSpPr>
          <p:cNvPr id="46" name="Google Shape;154;p29">
            <a:extLst>
              <a:ext uri="{FF2B5EF4-FFF2-40B4-BE49-F238E27FC236}">
                <a16:creationId xmlns:a16="http://schemas.microsoft.com/office/drawing/2014/main" id="{73789235-31D0-4EED-9A0E-74A149E24942}"/>
              </a:ext>
            </a:extLst>
          </p:cNvPr>
          <p:cNvSpPr/>
          <p:nvPr/>
        </p:nvSpPr>
        <p:spPr>
          <a:xfrm>
            <a:off x="1599515" y="1976843"/>
            <a:ext cx="1010318" cy="2213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Metadata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8" name="Google Shape;157;p29">
            <a:extLst>
              <a:ext uri="{FF2B5EF4-FFF2-40B4-BE49-F238E27FC236}">
                <a16:creationId xmlns:a16="http://schemas.microsoft.com/office/drawing/2014/main" id="{F5EFB175-96DD-424A-AD82-B68DB696C09B}"/>
              </a:ext>
            </a:extLst>
          </p:cNvPr>
          <p:cNvSpPr txBox="1"/>
          <p:nvPr/>
        </p:nvSpPr>
        <p:spPr>
          <a:xfrm>
            <a:off x="1600072" y="2196240"/>
            <a:ext cx="1010318" cy="221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Metadata </a:t>
            </a: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URL</a:t>
            </a:r>
            <a:endParaRPr sz="900" b="1" dirty="0">
              <a:solidFill>
                <a:schemeClr val="accent6">
                  <a:lumMod val="7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144" name="圖片 143">
            <a:extLst>
              <a:ext uri="{FF2B5EF4-FFF2-40B4-BE49-F238E27FC236}">
                <a16:creationId xmlns:a16="http://schemas.microsoft.com/office/drawing/2014/main" id="{98A2189C-B281-4CBF-A54D-59456B8F290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85" y="1906434"/>
            <a:ext cx="737276" cy="603407"/>
          </a:xfrm>
          <a:prstGeom prst="rect">
            <a:avLst/>
          </a:prstGeom>
        </p:spPr>
      </p:pic>
      <p:sp>
        <p:nvSpPr>
          <p:cNvPr id="47" name="Google Shape;156;p29">
            <a:extLst>
              <a:ext uri="{FF2B5EF4-FFF2-40B4-BE49-F238E27FC236}">
                <a16:creationId xmlns:a16="http://schemas.microsoft.com/office/drawing/2014/main" id="{63C36DD2-2155-4778-8F18-441DC7924E4C}"/>
              </a:ext>
            </a:extLst>
          </p:cNvPr>
          <p:cNvSpPr/>
          <p:nvPr/>
        </p:nvSpPr>
        <p:spPr>
          <a:xfrm>
            <a:off x="479608" y="1955864"/>
            <a:ext cx="689774" cy="227195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RTSP</a:t>
            </a:r>
            <a:endParaRPr sz="1000" b="1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9" name="Google Shape;158;p29">
            <a:extLst>
              <a:ext uri="{FF2B5EF4-FFF2-40B4-BE49-F238E27FC236}">
                <a16:creationId xmlns:a16="http://schemas.microsoft.com/office/drawing/2014/main" id="{40BC5E60-5A26-41D8-828F-75E0C696FB0A}"/>
              </a:ext>
            </a:extLst>
          </p:cNvPr>
          <p:cNvSpPr txBox="1"/>
          <p:nvPr/>
        </p:nvSpPr>
        <p:spPr>
          <a:xfrm>
            <a:off x="479863" y="2178874"/>
            <a:ext cx="693583" cy="29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" sz="900" b="1" dirty="0">
                <a:solidFill>
                  <a:srgbClr val="31859B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QVR Pro API</a:t>
            </a:r>
            <a:endParaRPr sz="900" b="1" dirty="0">
              <a:solidFill>
                <a:srgbClr val="31859B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grpSp>
        <p:nvGrpSpPr>
          <p:cNvPr id="17" name="群組 117">
            <a:extLst>
              <a:ext uri="{FF2B5EF4-FFF2-40B4-BE49-F238E27FC236}">
                <a16:creationId xmlns:a16="http://schemas.microsoft.com/office/drawing/2014/main" id="{0D59BDD4-9ADD-486C-B083-AF59AEE5CF54}"/>
              </a:ext>
            </a:extLst>
          </p:cNvPr>
          <p:cNvGrpSpPr/>
          <p:nvPr/>
        </p:nvGrpSpPr>
        <p:grpSpPr>
          <a:xfrm>
            <a:off x="228402" y="2886449"/>
            <a:ext cx="2527148" cy="1673635"/>
            <a:chOff x="374783" y="2641100"/>
            <a:chExt cx="2703003" cy="1790088"/>
          </a:xfrm>
        </p:grpSpPr>
        <p:cxnSp>
          <p:nvCxnSpPr>
            <p:cNvPr id="120" name="Google Shape;134;p29">
              <a:extLst>
                <a:ext uri="{FF2B5EF4-FFF2-40B4-BE49-F238E27FC236}">
                  <a16:creationId xmlns:a16="http://schemas.microsoft.com/office/drawing/2014/main" id="{A94F3CE9-EBB1-4FA3-B1E9-3B675EBDE8C1}"/>
                </a:ext>
              </a:extLst>
            </p:cNvPr>
            <p:cNvCxnSpPr>
              <a:cxnSpLocks/>
              <a:stCxn id="124" idx="2"/>
              <a:endCxn id="132" idx="0"/>
            </p:cNvCxnSpPr>
            <p:nvPr/>
          </p:nvCxnSpPr>
          <p:spPr>
            <a:xfrm flipH="1">
              <a:off x="1107688" y="3658400"/>
              <a:ext cx="1783" cy="178313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sp>
          <p:nvSpPr>
            <p:cNvPr id="124" name="Google Shape;135;p29">
              <a:extLst>
                <a:ext uri="{FF2B5EF4-FFF2-40B4-BE49-F238E27FC236}">
                  <a16:creationId xmlns:a16="http://schemas.microsoft.com/office/drawing/2014/main" id="{676A253E-B723-4F0D-9DE1-4A1B923297B7}"/>
                </a:ext>
              </a:extLst>
            </p:cNvPr>
            <p:cNvSpPr/>
            <p:nvPr/>
          </p:nvSpPr>
          <p:spPr>
            <a:xfrm>
              <a:off x="378349" y="2641100"/>
              <a:ext cx="1462243" cy="1017300"/>
            </a:xfrm>
            <a:prstGeom prst="roundRect">
              <a:avLst>
                <a:gd name="adj" fmla="val 8442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25" name="Google Shape;159;p29">
              <a:extLst>
                <a:ext uri="{FF2B5EF4-FFF2-40B4-BE49-F238E27FC236}">
                  <a16:creationId xmlns:a16="http://schemas.microsoft.com/office/drawing/2014/main" id="{7EEF5726-0369-4515-AD62-F6AB77165C14}"/>
                </a:ext>
              </a:extLst>
            </p:cNvPr>
            <p:cNvPicPr preferRelativeResize="0"/>
            <p:nvPr/>
          </p:nvPicPr>
          <p:blipFill rotWithShape="1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27" y="306483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60;p29">
              <a:extLst>
                <a:ext uri="{FF2B5EF4-FFF2-40B4-BE49-F238E27FC236}">
                  <a16:creationId xmlns:a16="http://schemas.microsoft.com/office/drawing/2014/main" id="{EA85B8D7-11E1-4A79-BB09-311CCB24C3C4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366" y="270909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50;p29">
              <a:extLst>
                <a:ext uri="{FF2B5EF4-FFF2-40B4-BE49-F238E27FC236}">
                  <a16:creationId xmlns:a16="http://schemas.microsoft.com/office/drawing/2014/main" id="{B688E46E-0E3C-4E0E-BB2D-3B0C5A211AED}"/>
                </a:ext>
              </a:extLst>
            </p:cNvPr>
            <p:cNvPicPr preferRelativeResize="0"/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26" y="2742446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61;p29">
              <a:extLst>
                <a:ext uri="{FF2B5EF4-FFF2-40B4-BE49-F238E27FC236}">
                  <a16:creationId xmlns:a16="http://schemas.microsoft.com/office/drawing/2014/main" id="{CA00A527-CAD2-42A8-BA85-6909B40F3728}"/>
                </a:ext>
              </a:extLst>
            </p:cNvPr>
            <p:cNvSpPr txBox="1"/>
            <p:nvPr/>
          </p:nvSpPr>
          <p:spPr>
            <a:xfrm>
              <a:off x="1063365" y="3041850"/>
              <a:ext cx="907856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Recording Engine</a:t>
              </a:r>
              <a:endParaRPr sz="800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129" name="Google Shape;162;p29">
              <a:extLst>
                <a:ext uri="{FF2B5EF4-FFF2-40B4-BE49-F238E27FC236}">
                  <a16:creationId xmlns:a16="http://schemas.microsoft.com/office/drawing/2014/main" id="{1C836DE8-F2F8-43B7-9261-484DB696C1AD}"/>
                </a:ext>
              </a:extLst>
            </p:cNvPr>
            <p:cNvSpPr txBox="1"/>
            <p:nvPr/>
          </p:nvSpPr>
          <p:spPr>
            <a:xfrm>
              <a:off x="1084517" y="2679625"/>
              <a:ext cx="855968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rPr>
                <a:t>Metadata Vault</a:t>
              </a:r>
              <a:endParaRPr sz="800" b="1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132" name="Google Shape;136;p29">
              <a:extLst>
                <a:ext uri="{FF2B5EF4-FFF2-40B4-BE49-F238E27FC236}">
                  <a16:creationId xmlns:a16="http://schemas.microsoft.com/office/drawing/2014/main" id="{5FC93E84-4AB7-4387-AB08-6118DED2FDEB}"/>
                </a:ext>
              </a:extLst>
            </p:cNvPr>
            <p:cNvSpPr/>
            <p:nvPr/>
          </p:nvSpPr>
          <p:spPr>
            <a:xfrm>
              <a:off x="374783" y="3836713"/>
              <a:ext cx="1465810" cy="594475"/>
            </a:xfrm>
            <a:prstGeom prst="roundRect">
              <a:avLst>
                <a:gd name="adj" fmla="val 11337"/>
              </a:avLst>
            </a:prstGeom>
            <a:solidFill>
              <a:srgbClr val="DAEEF3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latin typeface="+mj-lt"/>
                  <a:ea typeface="微軟正黑體" pitchFamily="34" charset="-120"/>
                  <a:cs typeface="Calibri"/>
                  <a:sym typeface="Calibri"/>
                </a:rPr>
                <a:t>         </a:t>
              </a:r>
              <a:endParaRPr sz="1000" b="1" dirty="0">
                <a:latin typeface="+mj-lt"/>
                <a:ea typeface="微軟正黑體" pitchFamily="34" charset="-120"/>
                <a:cs typeface="Calibri"/>
                <a:sym typeface="Calibri"/>
              </a:endParaRPr>
            </a:p>
          </p:txBody>
        </p:sp>
        <p:pic>
          <p:nvPicPr>
            <p:cNvPr id="134" name="Google Shape;195;p29" descr="Guard_512.png">
              <a:extLst>
                <a:ext uri="{FF2B5EF4-FFF2-40B4-BE49-F238E27FC236}">
                  <a16:creationId xmlns:a16="http://schemas.microsoft.com/office/drawing/2014/main" id="{2DA46262-4331-4686-9C1C-FC58E6BD3330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3597" y="4051002"/>
              <a:ext cx="304800" cy="329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214;p29">
              <a:extLst>
                <a:ext uri="{FF2B5EF4-FFF2-40B4-BE49-F238E27FC236}">
                  <a16:creationId xmlns:a16="http://schemas.microsoft.com/office/drawing/2014/main" id="{3CC9B284-9085-4B61-8395-592026F102B3}"/>
                </a:ext>
              </a:extLst>
            </p:cNvPr>
            <p:cNvSpPr txBox="1"/>
            <p:nvPr/>
          </p:nvSpPr>
          <p:spPr>
            <a:xfrm>
              <a:off x="581276" y="3912686"/>
              <a:ext cx="1194668" cy="20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950" b="1" dirty="0">
                  <a:solidFill>
                    <a:srgbClr val="C00000"/>
                  </a:solidFill>
                  <a:latin typeface="+mj-lt"/>
                  <a:ea typeface="微軟正黑體" pitchFamily="34" charset="-120"/>
                  <a:cs typeface="Calibri"/>
                  <a:sym typeface="Calibri"/>
                </a:rPr>
                <a:t>HA – High Availability</a:t>
              </a:r>
              <a:endParaRPr sz="950" dirty="0">
                <a:solidFill>
                  <a:srgbClr val="C00000"/>
                </a:solidFill>
                <a:latin typeface="+mj-lt"/>
                <a:ea typeface="微軟正黑體" pitchFamily="34" charset="-120"/>
              </a:endParaRPr>
            </a:p>
          </p:txBody>
        </p:sp>
        <p:grpSp>
          <p:nvGrpSpPr>
            <p:cNvPr id="18" name="群組 137">
              <a:extLst>
                <a:ext uri="{FF2B5EF4-FFF2-40B4-BE49-F238E27FC236}">
                  <a16:creationId xmlns:a16="http://schemas.microsoft.com/office/drawing/2014/main" id="{2616AD11-6F75-459B-99E8-B013F0BB2088}"/>
                </a:ext>
              </a:extLst>
            </p:cNvPr>
            <p:cNvGrpSpPr/>
            <p:nvPr/>
          </p:nvGrpSpPr>
          <p:grpSpPr>
            <a:xfrm>
              <a:off x="1937954" y="2657278"/>
              <a:ext cx="1139832" cy="422798"/>
              <a:chOff x="1565012" y="2875152"/>
              <a:chExt cx="1139832" cy="422798"/>
            </a:xfrm>
          </p:grpSpPr>
          <p:pic>
            <p:nvPicPr>
              <p:cNvPr id="157" name="Shape 673">
                <a:extLst>
                  <a:ext uri="{FF2B5EF4-FFF2-40B4-BE49-F238E27FC236}">
                    <a16:creationId xmlns:a16="http://schemas.microsoft.com/office/drawing/2014/main" id="{936CC19B-CEAE-4C74-A375-F4C8461BB219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Shape 673">
                <a:extLst>
                  <a:ext uri="{FF2B5EF4-FFF2-40B4-BE49-F238E27FC236}">
                    <a16:creationId xmlns:a16="http://schemas.microsoft.com/office/drawing/2014/main" id="{52F8666B-70FA-4427-86C0-D9FE8544AF91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Shape 673">
                <a:extLst>
                  <a:ext uri="{FF2B5EF4-FFF2-40B4-BE49-F238E27FC236}">
                    <a16:creationId xmlns:a16="http://schemas.microsoft.com/office/drawing/2014/main" id="{0B935F82-D64A-4E15-9037-4D961532E924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群組 138">
              <a:extLst>
                <a:ext uri="{FF2B5EF4-FFF2-40B4-BE49-F238E27FC236}">
                  <a16:creationId xmlns:a16="http://schemas.microsoft.com/office/drawing/2014/main" id="{B42D3637-345E-48E5-A68C-9BAB61CCDF30}"/>
                </a:ext>
              </a:extLst>
            </p:cNvPr>
            <p:cNvGrpSpPr/>
            <p:nvPr/>
          </p:nvGrpSpPr>
          <p:grpSpPr>
            <a:xfrm>
              <a:off x="1937954" y="2925380"/>
              <a:ext cx="1139832" cy="422798"/>
              <a:chOff x="1565012" y="2875152"/>
              <a:chExt cx="1139832" cy="422798"/>
            </a:xfrm>
          </p:grpSpPr>
          <p:pic>
            <p:nvPicPr>
              <p:cNvPr id="154" name="Shape 673">
                <a:extLst>
                  <a:ext uri="{FF2B5EF4-FFF2-40B4-BE49-F238E27FC236}">
                    <a16:creationId xmlns:a16="http://schemas.microsoft.com/office/drawing/2014/main" id="{0E7864E0-835E-4F2D-B398-B4E1F2DCA9F5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Shape 673">
                <a:extLst>
                  <a:ext uri="{FF2B5EF4-FFF2-40B4-BE49-F238E27FC236}">
                    <a16:creationId xmlns:a16="http://schemas.microsoft.com/office/drawing/2014/main" id="{B1CF8196-42E8-4D9A-B70B-35EBC6C1BB5C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Shape 673">
                <a:extLst>
                  <a:ext uri="{FF2B5EF4-FFF2-40B4-BE49-F238E27FC236}">
                    <a16:creationId xmlns:a16="http://schemas.microsoft.com/office/drawing/2014/main" id="{2C043378-0009-4AC4-96D6-73F625A3C136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" name="群組 139">
              <a:extLst>
                <a:ext uri="{FF2B5EF4-FFF2-40B4-BE49-F238E27FC236}">
                  <a16:creationId xmlns:a16="http://schemas.microsoft.com/office/drawing/2014/main" id="{4B1BEDBC-DDFF-48F0-A49B-257112112475}"/>
                </a:ext>
              </a:extLst>
            </p:cNvPr>
            <p:cNvGrpSpPr/>
            <p:nvPr/>
          </p:nvGrpSpPr>
          <p:grpSpPr>
            <a:xfrm>
              <a:off x="1937954" y="3195764"/>
              <a:ext cx="1139832" cy="422798"/>
              <a:chOff x="1565012" y="2875152"/>
              <a:chExt cx="1139832" cy="422798"/>
            </a:xfrm>
          </p:grpSpPr>
          <p:pic>
            <p:nvPicPr>
              <p:cNvPr id="151" name="Shape 673">
                <a:extLst>
                  <a:ext uri="{FF2B5EF4-FFF2-40B4-BE49-F238E27FC236}">
                    <a16:creationId xmlns:a16="http://schemas.microsoft.com/office/drawing/2014/main" id="{770118CA-9A7F-4B3E-B9F3-7A501EFAFE45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" name="Shape 673">
                <a:extLst>
                  <a:ext uri="{FF2B5EF4-FFF2-40B4-BE49-F238E27FC236}">
                    <a16:creationId xmlns:a16="http://schemas.microsoft.com/office/drawing/2014/main" id="{88B737E9-B530-49D6-AA67-D4460D8FB974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Shape 673">
                <a:extLst>
                  <a:ext uri="{FF2B5EF4-FFF2-40B4-BE49-F238E27FC236}">
                    <a16:creationId xmlns:a16="http://schemas.microsoft.com/office/drawing/2014/main" id="{21A3CDD9-6338-4C90-A6A5-0BE8EA46B4E9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群組 140">
              <a:extLst>
                <a:ext uri="{FF2B5EF4-FFF2-40B4-BE49-F238E27FC236}">
                  <a16:creationId xmlns:a16="http://schemas.microsoft.com/office/drawing/2014/main" id="{B26A8595-0C96-4BD0-ACD7-B00CF37BDF03}"/>
                </a:ext>
              </a:extLst>
            </p:cNvPr>
            <p:cNvGrpSpPr/>
            <p:nvPr/>
          </p:nvGrpSpPr>
          <p:grpSpPr>
            <a:xfrm>
              <a:off x="1937954" y="3473832"/>
              <a:ext cx="1139832" cy="422798"/>
              <a:chOff x="1565012" y="2875152"/>
              <a:chExt cx="1139832" cy="422798"/>
            </a:xfrm>
          </p:grpSpPr>
          <p:pic>
            <p:nvPicPr>
              <p:cNvPr id="148" name="Shape 673">
                <a:extLst>
                  <a:ext uri="{FF2B5EF4-FFF2-40B4-BE49-F238E27FC236}">
                    <a16:creationId xmlns:a16="http://schemas.microsoft.com/office/drawing/2014/main" id="{C163438B-3327-48C8-9CDA-97E1BA2C8DD6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Shape 673">
                <a:extLst>
                  <a:ext uri="{FF2B5EF4-FFF2-40B4-BE49-F238E27FC236}">
                    <a16:creationId xmlns:a16="http://schemas.microsoft.com/office/drawing/2014/main" id="{8AF5C1F9-28DF-46A9-AD1E-13F2D6A5D137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Shape 673">
                <a:extLst>
                  <a:ext uri="{FF2B5EF4-FFF2-40B4-BE49-F238E27FC236}">
                    <a16:creationId xmlns:a16="http://schemas.microsoft.com/office/drawing/2014/main" id="{2BF749C1-CEB2-42C3-BCBB-1E6B185EF466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群組 141">
              <a:extLst>
                <a:ext uri="{FF2B5EF4-FFF2-40B4-BE49-F238E27FC236}">
                  <a16:creationId xmlns:a16="http://schemas.microsoft.com/office/drawing/2014/main" id="{95F61D7E-3BE1-442C-8130-DCBC78CBA3B1}"/>
                </a:ext>
              </a:extLst>
            </p:cNvPr>
            <p:cNvGrpSpPr/>
            <p:nvPr/>
          </p:nvGrpSpPr>
          <p:grpSpPr>
            <a:xfrm>
              <a:off x="1937954" y="3711198"/>
              <a:ext cx="1139832" cy="422798"/>
              <a:chOff x="1565012" y="2875152"/>
              <a:chExt cx="1139832" cy="422798"/>
            </a:xfrm>
          </p:grpSpPr>
          <p:pic>
            <p:nvPicPr>
              <p:cNvPr id="145" name="Shape 673">
                <a:extLst>
                  <a:ext uri="{FF2B5EF4-FFF2-40B4-BE49-F238E27FC236}">
                    <a16:creationId xmlns:a16="http://schemas.microsoft.com/office/drawing/2014/main" id="{1129FB50-5CB5-496C-A14A-A050C0D81A07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Shape 673">
                <a:extLst>
                  <a:ext uri="{FF2B5EF4-FFF2-40B4-BE49-F238E27FC236}">
                    <a16:creationId xmlns:a16="http://schemas.microsoft.com/office/drawing/2014/main" id="{23494B06-676A-47C2-809A-4DE5DC19A391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Shape 673">
                <a:extLst>
                  <a:ext uri="{FF2B5EF4-FFF2-40B4-BE49-F238E27FC236}">
                    <a16:creationId xmlns:a16="http://schemas.microsoft.com/office/drawing/2014/main" id="{FA5CA801-6EBE-4F9B-A15B-089950D82404}"/>
                  </a:ext>
                </a:extLst>
              </p:cNvPr>
              <p:cNvPicPr preferRelativeResize="0"/>
              <p:nvPr/>
            </p:nvPicPr>
            <p:blipFill rotWithShape="1">
              <a:blip r:embed="rId2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4C163B7E-2A8D-4918-9973-0E02FFD3F82E}"/>
              </a:ext>
            </a:extLst>
          </p:cNvPr>
          <p:cNvSpPr/>
          <p:nvPr/>
        </p:nvSpPr>
        <p:spPr>
          <a:xfrm>
            <a:off x="3959515" y="4008942"/>
            <a:ext cx="84510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TW" sz="1250" b="1" dirty="0">
                <a:ea typeface="微軟正黑體" pitchFamily="34" charset="-120"/>
              </a:rPr>
              <a:t>QVR Pro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A165162D-3BAD-4422-9D33-B0CC45E396B0}"/>
              </a:ext>
            </a:extLst>
          </p:cNvPr>
          <p:cNvSpPr/>
          <p:nvPr/>
        </p:nvSpPr>
        <p:spPr>
          <a:xfrm>
            <a:off x="522502" y="3555337"/>
            <a:ext cx="84510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TW" sz="1250" b="1" dirty="0">
                <a:ea typeface="微軟正黑體" pitchFamily="34" charset="-120"/>
              </a:rPr>
              <a:t>QVR Pro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44CDD48-103C-42C1-8BA3-A4D3D6C1A33B}"/>
              </a:ext>
            </a:extLst>
          </p:cNvPr>
          <p:cNvSpPr/>
          <p:nvPr/>
        </p:nvSpPr>
        <p:spPr>
          <a:xfrm>
            <a:off x="525625" y="4277745"/>
            <a:ext cx="1050288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1250" b="1" dirty="0">
                <a:ea typeface="微軟正黑體" pitchFamily="34" charset="-120"/>
                <a:cs typeface="Calibri"/>
                <a:sym typeface="Calibri"/>
              </a:rPr>
              <a:t>QVR Guard</a:t>
            </a:r>
            <a:endParaRPr lang="zh-TW" altLang="en-US" sz="1250" dirty="0"/>
          </a:p>
        </p:txBody>
      </p:sp>
    </p:spTree>
    <p:extLst>
      <p:ext uri="{BB962C8B-B14F-4D97-AF65-F5344CB8AC3E}">
        <p14:creationId xmlns:p14="http://schemas.microsoft.com/office/powerpoint/2010/main" val="302264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C7B3F6E-E674-4EEC-8C6D-AAF6284AB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0" y="33531"/>
            <a:ext cx="91440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R</a:t>
            </a:r>
            <a:r>
              <a:rPr lang="en-US" sz="3000" dirty="0">
                <a:latin typeface="+mj-lt"/>
                <a:ea typeface="微軟正黑體" panose="020B0604030504040204" pitchFamily="34" charset="-120"/>
              </a:rPr>
              <a:t>ecording search: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then and now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77" y="1089734"/>
            <a:ext cx="2356811" cy="1601373"/>
          </a:xfrm>
          <a:prstGeom prst="rect">
            <a:avLst/>
          </a:prstGeom>
          <a:noFill/>
          <a:ln w="19050">
            <a:solidFill>
              <a:srgbClr val="81FBEC"/>
            </a:solidFill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90" y="3031055"/>
            <a:ext cx="2702256" cy="1150889"/>
          </a:xfrm>
          <a:prstGeom prst="rect">
            <a:avLst/>
          </a:prstGeom>
          <a:noFill/>
          <a:ln w="19050">
            <a:solidFill>
              <a:srgbClr val="81FBEC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C166B6-CDD4-40E1-9540-C8F8EF9B074A}"/>
              </a:ext>
            </a:extLst>
          </p:cNvPr>
          <p:cNvSpPr/>
          <p:nvPr/>
        </p:nvSpPr>
        <p:spPr>
          <a:xfrm>
            <a:off x="172545" y="2485325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b="1" dirty="0">
                <a:solidFill>
                  <a:srgbClr val="F3F3F3"/>
                </a:solidFill>
              </a:rPr>
              <a:t>Knew the time</a:t>
            </a:r>
            <a:endParaRPr lang="zh-TW" altLang="en-US" b="1" dirty="0">
              <a:solidFill>
                <a:srgbClr val="F3F3F3"/>
              </a:solidFill>
            </a:endParaRPr>
          </a:p>
        </p:txBody>
      </p:sp>
      <p:pic>
        <p:nvPicPr>
          <p:cNvPr id="8" name="圖片 7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60F08231-120C-4F37-AF11-6FC743F54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831" y="1578943"/>
            <a:ext cx="584446" cy="56330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9FC9E80-DA69-4503-8EB4-7302FF24ADE7}"/>
              </a:ext>
            </a:extLst>
          </p:cNvPr>
          <p:cNvSpPr/>
          <p:nvPr/>
        </p:nvSpPr>
        <p:spPr>
          <a:xfrm>
            <a:off x="2129650" y="2297061"/>
            <a:ext cx="1713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b="1" dirty="0">
                <a:solidFill>
                  <a:srgbClr val="F3F3F3"/>
                </a:solidFill>
              </a:rPr>
              <a:t>Knew the location</a:t>
            </a:r>
            <a:endParaRPr lang="zh-TW" altLang="en-US" b="1" dirty="0">
              <a:solidFill>
                <a:srgbClr val="F3F3F3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CE37EBC-4E7B-476E-9B47-10CF65F58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886" y="1692816"/>
            <a:ext cx="497716" cy="335557"/>
          </a:xfrm>
          <a:prstGeom prst="rect">
            <a:avLst/>
          </a:prstGeom>
        </p:spPr>
      </p:pic>
      <p:pic>
        <p:nvPicPr>
          <p:cNvPr id="33" name="圖片 3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BF2B12CE-2F09-46F5-86D0-EF4016ADE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324" y="4229946"/>
            <a:ext cx="584446" cy="563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189F251-17E9-42B7-ADE9-7ED6D5A0B812}"/>
              </a:ext>
            </a:extLst>
          </p:cNvPr>
          <p:cNvSpPr/>
          <p:nvPr/>
        </p:nvSpPr>
        <p:spPr>
          <a:xfrm>
            <a:off x="191809" y="4249988"/>
            <a:ext cx="1810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b="1" dirty="0">
                <a:solidFill>
                  <a:srgbClr val="F3F3F3"/>
                </a:solidFill>
              </a:rPr>
              <a:t>Know the </a:t>
            </a:r>
          </a:p>
          <a:p>
            <a:pPr lvl="0" algn="ctr"/>
            <a:r>
              <a:rPr lang="en-US" altLang="zh-TW" b="1" dirty="0">
                <a:solidFill>
                  <a:srgbClr val="F3F3F3"/>
                </a:solidFill>
              </a:rPr>
              <a:t>keyword</a:t>
            </a:r>
            <a:endParaRPr lang="zh-TW" altLang="en-US" b="1" dirty="0">
              <a:solidFill>
                <a:srgbClr val="F3F3F3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551FBD5-9491-4CE3-B740-51A9D7F257CB}"/>
              </a:ext>
            </a:extLst>
          </p:cNvPr>
          <p:cNvSpPr/>
          <p:nvPr/>
        </p:nvSpPr>
        <p:spPr>
          <a:xfrm>
            <a:off x="2297487" y="4255090"/>
            <a:ext cx="1321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>
                <a:solidFill>
                  <a:srgbClr val="F3F3F3"/>
                </a:solidFill>
              </a:rPr>
              <a:t>Approximate</a:t>
            </a:r>
            <a:r>
              <a:rPr lang="zh-TW" altLang="en-US" b="1" dirty="0">
                <a:solidFill>
                  <a:srgbClr val="F3F3F3"/>
                </a:solidFill>
              </a:rPr>
              <a:t> </a:t>
            </a:r>
            <a:endParaRPr lang="en-US" altLang="zh-TW" b="1" dirty="0">
              <a:solidFill>
                <a:srgbClr val="F3F3F3"/>
              </a:solidFill>
            </a:endParaRPr>
          </a:p>
          <a:p>
            <a:pPr lvl="0"/>
            <a:r>
              <a:rPr lang="en-US" altLang="zh-TW" b="1" dirty="0">
                <a:solidFill>
                  <a:srgbClr val="F3F3F3"/>
                </a:solidFill>
              </a:rPr>
              <a:t>time frame</a:t>
            </a:r>
            <a:endParaRPr lang="zh-TW" altLang="en-US" b="1" dirty="0">
              <a:solidFill>
                <a:srgbClr val="F3F3F3"/>
              </a:solidFill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57343172-51D4-4E06-9A2E-C0A15B2DC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77" y="3703068"/>
            <a:ext cx="497716" cy="335557"/>
          </a:xfrm>
          <a:prstGeom prst="rect">
            <a:avLst/>
          </a:prstGeom>
        </p:spPr>
      </p:pic>
      <p:pic>
        <p:nvPicPr>
          <p:cNvPr id="38" name="Google Shape;232;p29">
            <a:extLst>
              <a:ext uri="{FF2B5EF4-FFF2-40B4-BE49-F238E27FC236}">
                <a16:creationId xmlns:a16="http://schemas.microsoft.com/office/drawing/2014/main" id="{22EC910B-C5D9-4331-B471-86AA26EBAC98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77" y="3036706"/>
            <a:ext cx="2356811" cy="1601373"/>
          </a:xfrm>
          <a:prstGeom prst="rect">
            <a:avLst/>
          </a:prstGeom>
          <a:noFill/>
          <a:ln w="19050">
            <a:solidFill>
              <a:srgbClr val="81FBEC"/>
            </a:solidFill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118" y="3304042"/>
            <a:ext cx="1185478" cy="1469166"/>
          </a:xfrm>
          <a:prstGeom prst="rect">
            <a:avLst/>
          </a:prstGeom>
          <a:noFill/>
          <a:ln w="19050">
            <a:solidFill>
              <a:srgbClr val="81FBEC"/>
            </a:solidFill>
          </a:ln>
        </p:spPr>
      </p:pic>
      <p:pic>
        <p:nvPicPr>
          <p:cNvPr id="1026" name="Picture 2" descr="https://lh6.googleusercontent.com/W8_32r3WTolhXk3oo-Ig_w4P0FEvPfQOoMYCmBTtUjxH9o6SLI7YMrn9K4t2fQ0ca4D0mhF-iPOVAIOwSjPjrrst-TWpXC4GnD8QkJbnbmO0ONEy4xXmuuXa4OCzm4tcrAJoDwJ2XTY">
            <a:extLst>
              <a:ext uri="{FF2B5EF4-FFF2-40B4-BE49-F238E27FC236}">
                <a16:creationId xmlns:a16="http://schemas.microsoft.com/office/drawing/2014/main" id="{92D5E4EF-BBBF-4EC3-BB60-E5F9B513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11" y="1049008"/>
            <a:ext cx="1008437" cy="1423447"/>
          </a:xfrm>
          <a:prstGeom prst="rect">
            <a:avLst/>
          </a:prstGeom>
          <a:noFill/>
          <a:ln w="19050">
            <a:solidFill>
              <a:srgbClr val="81FB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Nni-3qkVs49llOLJaCBudz5RrYBNWyx3105v8FXHV71zsPkLoMHNjJvkR8iMi9pQBPNeD_jTvBYPv4tJqMgYP3jFqbPof_uX1d_TW0sSLw-9lrqTcRJ5Miegz-bfrfLuhIKM9CqjEtQ">
            <a:extLst>
              <a:ext uri="{FF2B5EF4-FFF2-40B4-BE49-F238E27FC236}">
                <a16:creationId xmlns:a16="http://schemas.microsoft.com/office/drawing/2014/main" id="{061CF944-E0F7-474B-8FAB-C42007C20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490" y="1231966"/>
            <a:ext cx="1498496" cy="1001757"/>
          </a:xfrm>
          <a:prstGeom prst="rect">
            <a:avLst/>
          </a:prstGeom>
          <a:noFill/>
          <a:ln w="19050">
            <a:solidFill>
              <a:srgbClr val="81FB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D53F4E8-1B5F-4686-94EF-0996E005B5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022" y="1514904"/>
            <a:ext cx="2018939" cy="799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8F460A8-4655-48E6-A7E3-396354759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743" y="3282229"/>
            <a:ext cx="1800768" cy="799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BFD89EE-5DBA-44D3-B627-A99F090D815D}"/>
              </a:ext>
            </a:extLst>
          </p:cNvPr>
          <p:cNvSpPr/>
          <p:nvPr/>
        </p:nvSpPr>
        <p:spPr>
          <a:xfrm>
            <a:off x="6996081" y="1533788"/>
            <a:ext cx="2133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>
                <a:solidFill>
                  <a:srgbClr val="F3F3F3"/>
                </a:solidFill>
              </a:rPr>
              <a:t>Then: To search the recording, time and place are prerequisites </a:t>
            </a:r>
            <a:endParaRPr lang="zh-TW" altLang="en-US" b="1" dirty="0">
              <a:solidFill>
                <a:srgbClr val="F3F3F3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088965E-B864-4806-83A2-FC1F437BA288}"/>
              </a:ext>
            </a:extLst>
          </p:cNvPr>
          <p:cNvSpPr/>
          <p:nvPr/>
        </p:nvSpPr>
        <p:spPr>
          <a:xfrm>
            <a:off x="7239578" y="3424436"/>
            <a:ext cx="1898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>
                <a:solidFill>
                  <a:srgbClr val="F3F3F3"/>
                </a:solidFill>
              </a:rPr>
              <a:t>Now: Event driven recording search</a:t>
            </a:r>
            <a:endParaRPr lang="zh-TW" altLang="en-US" b="1"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BAA983-6EC3-49C4-BF66-397323C0F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40A769-7642-4C5B-A99B-873D8A38F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903" y="1526607"/>
            <a:ext cx="2270119" cy="2944328"/>
          </a:xfrm>
          <a:prstGeom prst="rect">
            <a:avLst/>
          </a:prstGeom>
        </p:spPr>
      </p:pic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8506" y="78481"/>
            <a:ext cx="912831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/>
              <a:t>QVR Pro solves difficulties for 3rd-party developers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244205" y="894150"/>
            <a:ext cx="8887095" cy="67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Third-party developers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not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only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have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focus on the video analysis algorithms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but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also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develop the s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urveillance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storage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software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and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client. Otherwise, it is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hard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to prove the practical value of analysis algorithms.</a:t>
            </a:r>
            <a:endParaRPr dirty="0">
              <a:latin typeface="+mj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C95E63-AB7F-4C22-BD5C-0F1566DD0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665" y="4033631"/>
            <a:ext cx="2170185" cy="355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77BEA91-BBC7-4C89-ABE3-07C8D3539C4F}"/>
              </a:ext>
            </a:extLst>
          </p:cNvPr>
          <p:cNvSpPr/>
          <p:nvPr/>
        </p:nvSpPr>
        <p:spPr>
          <a:xfrm>
            <a:off x="1716686" y="4042922"/>
            <a:ext cx="2180405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  <a:latin typeface="+mj-lt"/>
              </a:rPr>
              <a:t>Streaming Output API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8BCE7C0-72E1-46A5-929F-72EDDAFD4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517" y="3616044"/>
            <a:ext cx="2170185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901420D-CA71-45FB-8563-569C93822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424" y="2234989"/>
            <a:ext cx="2170185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D4DA3CC-740A-460A-A0F5-AD0F1CAD2B9D}"/>
              </a:ext>
            </a:extLst>
          </p:cNvPr>
          <p:cNvSpPr/>
          <p:nvPr/>
        </p:nvSpPr>
        <p:spPr>
          <a:xfrm>
            <a:off x="1758612" y="2224889"/>
            <a:ext cx="212914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endParaRPr lang="zh-TW" altLang="en-US" sz="160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16E514-FB6B-43B1-9459-E6375BEB0716}"/>
              </a:ext>
            </a:extLst>
          </p:cNvPr>
          <p:cNvSpPr/>
          <p:nvPr/>
        </p:nvSpPr>
        <p:spPr>
          <a:xfrm>
            <a:off x="1910308" y="3620652"/>
            <a:ext cx="1840568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  <a:latin typeface="+mj-lt"/>
              </a:rPr>
              <a:t>Playback of Client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3EC6B62B-2DD9-4EF5-A29E-EF61119B4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" y="4021956"/>
            <a:ext cx="1564877" cy="355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0B1D3FB-9925-415D-8015-1D6AA2E6B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3398227"/>
            <a:ext cx="1580325" cy="538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BC9905D7-B1C8-41BF-8EB3-AD9BB9DF8D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9" y="2238654"/>
            <a:ext cx="1556408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C9012EF-01FC-4D40-945A-4EFB0041D276}"/>
              </a:ext>
            </a:extLst>
          </p:cNvPr>
          <p:cNvSpPr/>
          <p:nvPr/>
        </p:nvSpPr>
        <p:spPr>
          <a:xfrm>
            <a:off x="13941" y="2233549"/>
            <a:ext cx="1564877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Data type</a:t>
            </a:r>
            <a:endParaRPr lang="zh-TW" altLang="en-US" sz="160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D3B5478-C8DC-457A-85F5-A54EC28B763B}"/>
              </a:ext>
            </a:extLst>
          </p:cNvPr>
          <p:cNvSpPr/>
          <p:nvPr/>
        </p:nvSpPr>
        <p:spPr>
          <a:xfrm>
            <a:off x="71091" y="3373924"/>
            <a:ext cx="1580325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3F3F3"/>
                </a:solidFill>
                <a:latin typeface="+mj-lt"/>
              </a:rPr>
              <a:t>QVR Pro </a:t>
            </a:r>
            <a:r>
              <a:rPr lang="en-US" altLang="zh-TW" sz="16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Features</a:t>
            </a:r>
            <a:endParaRPr lang="zh-TW" altLang="en-US" sz="160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8438B7-4A24-4290-85BD-FDB252699913}"/>
              </a:ext>
            </a:extLst>
          </p:cNvPr>
          <p:cNvSpPr/>
          <p:nvPr/>
        </p:nvSpPr>
        <p:spPr>
          <a:xfrm>
            <a:off x="24852" y="4030557"/>
            <a:ext cx="1655494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3F3F3"/>
                </a:solidFill>
                <a:latin typeface="+mj-lt"/>
              </a:rPr>
              <a:t>API </a:t>
            </a:r>
            <a:r>
              <a:rPr lang="en-US" altLang="zh-TW" sz="16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Integration</a:t>
            </a:r>
            <a:endParaRPr lang="en-US" altLang="zh-TW" sz="1600" b="1" dirty="0">
              <a:solidFill>
                <a:srgbClr val="F3F3F3"/>
              </a:solidFill>
              <a:latin typeface="+mj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BCDF64C7-F83D-4378-9405-C898CCE58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538" y="1526607"/>
            <a:ext cx="2270119" cy="2944328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BC1EA87-1BB8-4B8B-AC99-64231D4F6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300" y="4033631"/>
            <a:ext cx="2170185" cy="355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4230498D-0A17-4ECD-ACC8-E6D2F20A51C0}"/>
              </a:ext>
            </a:extLst>
          </p:cNvPr>
          <p:cNvSpPr/>
          <p:nvPr/>
        </p:nvSpPr>
        <p:spPr>
          <a:xfrm>
            <a:off x="4429511" y="4042922"/>
            <a:ext cx="1337226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  <a:latin typeface="+mj-lt"/>
              </a:rPr>
              <a:t>Samba / FTP</a:t>
            </a: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2ADA8176-92C1-431E-959D-1529795BC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152" y="3616044"/>
            <a:ext cx="2170185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76AD79E5-EEBB-42ED-A376-01EE03935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059" y="2234989"/>
            <a:ext cx="2170185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9891B74A-1B73-454E-AB80-0A192ADF2639}"/>
              </a:ext>
            </a:extLst>
          </p:cNvPr>
          <p:cNvSpPr/>
          <p:nvPr/>
        </p:nvSpPr>
        <p:spPr>
          <a:xfrm>
            <a:off x="4058199" y="2219209"/>
            <a:ext cx="2147137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Snapshots</a:t>
            </a:r>
            <a:endParaRPr lang="zh-TW" altLang="en-US" sz="160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5497BF72-609F-4526-BD79-B9C971F98B9D}"/>
              </a:ext>
            </a:extLst>
          </p:cNvPr>
          <p:cNvSpPr/>
          <p:nvPr/>
        </p:nvSpPr>
        <p:spPr>
          <a:xfrm>
            <a:off x="4518875" y="3620652"/>
            <a:ext cx="1218603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  <a:latin typeface="+mj-lt"/>
              </a:rPr>
              <a:t>File Station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A1738464-173C-413F-BAC4-F0FBE8B25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419" y="1521794"/>
            <a:ext cx="2270119" cy="2944328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7D1DDFFC-87C4-4A1B-BD30-8DE416810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181" y="4033631"/>
            <a:ext cx="2170185" cy="355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41EE69FF-732C-4C10-A133-C230FF39DC5E}"/>
              </a:ext>
            </a:extLst>
          </p:cNvPr>
          <p:cNvSpPr/>
          <p:nvPr/>
        </p:nvSpPr>
        <p:spPr>
          <a:xfrm>
            <a:off x="6458401" y="4042922"/>
            <a:ext cx="1915909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  <a:latin typeface="+mj-lt"/>
              </a:rPr>
              <a:t>Metadata Vault API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2035C1A6-2E18-4671-9DD3-09AD7BCD39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033" y="3616044"/>
            <a:ext cx="2170185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5B5F9C9-CCD6-4BF5-87FB-B168C2461C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940" y="2230176"/>
            <a:ext cx="2170185" cy="329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0D9D99A8-B5A3-47F5-AD10-4BB671F53AB5}"/>
              </a:ext>
            </a:extLst>
          </p:cNvPr>
          <p:cNvSpPr/>
          <p:nvPr/>
        </p:nvSpPr>
        <p:spPr>
          <a:xfrm>
            <a:off x="6420418" y="2214396"/>
            <a:ext cx="2096800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rPr>
              <a:t>Text</a:t>
            </a:r>
            <a:endParaRPr lang="zh-TW" altLang="en-US" sz="1600" b="1" dirty="0">
              <a:solidFill>
                <a:srgbClr val="F3F3F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ACB7A181-0764-482E-AEF2-0137AC84A122}"/>
              </a:ext>
            </a:extLst>
          </p:cNvPr>
          <p:cNvSpPr/>
          <p:nvPr/>
        </p:nvSpPr>
        <p:spPr>
          <a:xfrm>
            <a:off x="6601341" y="3620652"/>
            <a:ext cx="1715534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  <a:latin typeface="+mj-lt"/>
              </a:rPr>
              <a:t>Metadata Search</a:t>
            </a:r>
          </a:p>
        </p:txBody>
      </p:sp>
      <p:pic>
        <p:nvPicPr>
          <p:cNvPr id="256" name="Google Shape;256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50970" y="2621559"/>
            <a:ext cx="1493374" cy="940380"/>
          </a:xfrm>
          <a:prstGeom prst="rect">
            <a:avLst/>
          </a:prstGeom>
          <a:noFill/>
          <a:ln w="12700">
            <a:solidFill>
              <a:srgbClr val="81FBEC"/>
            </a:solidFill>
          </a:ln>
        </p:spPr>
      </p:pic>
      <p:pic>
        <p:nvPicPr>
          <p:cNvPr id="257" name="Google Shape;257;p30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019" y="2621736"/>
            <a:ext cx="2142199" cy="933276"/>
          </a:xfrm>
          <a:prstGeom prst="rect">
            <a:avLst/>
          </a:prstGeom>
          <a:noFill/>
          <a:ln w="12700">
            <a:solidFill>
              <a:srgbClr val="81FBEC"/>
            </a:solidFill>
          </a:ln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B765E5F3-0637-432D-BFCC-A145323D7B00}"/>
              </a:ext>
            </a:extLst>
          </p:cNvPr>
          <p:cNvGrpSpPr/>
          <p:nvPr/>
        </p:nvGrpSpPr>
        <p:grpSpPr>
          <a:xfrm>
            <a:off x="2067650" y="2625624"/>
            <a:ext cx="1371266" cy="931728"/>
            <a:chOff x="1876015" y="2625002"/>
            <a:chExt cx="1944713" cy="1321366"/>
          </a:xfrm>
        </p:grpSpPr>
        <p:pic>
          <p:nvPicPr>
            <p:cNvPr id="254" name="Google Shape;254;p30"/>
            <p:cNvPicPr preferRelativeResize="0"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6015" y="2625002"/>
              <a:ext cx="1944713" cy="1321366"/>
            </a:xfrm>
            <a:prstGeom prst="rect">
              <a:avLst/>
            </a:prstGeom>
            <a:noFill/>
            <a:ln w="12700">
              <a:solidFill>
                <a:srgbClr val="81FBEC"/>
              </a:solidFill>
            </a:ln>
          </p:spPr>
        </p:pic>
        <p:pic>
          <p:nvPicPr>
            <p:cNvPr id="255" name="Google Shape;255;p30"/>
            <p:cNvPicPr preferRelativeResize="0"/>
            <p:nvPr/>
          </p:nvPicPr>
          <p:blipFill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590" y="2793843"/>
              <a:ext cx="816513" cy="1152525"/>
            </a:xfrm>
            <a:prstGeom prst="rect">
              <a:avLst/>
            </a:prstGeom>
            <a:noFill/>
            <a:ln w="12700">
              <a:solidFill>
                <a:srgbClr val="81FBEC"/>
              </a:solidFill>
            </a:ln>
          </p:spPr>
        </p:pic>
      </p:grpSp>
      <p:pic>
        <p:nvPicPr>
          <p:cNvPr id="19" name="圖片 18" descr="一張含有 物件 的圖片&#10;&#10;描述是以高可信度產生">
            <a:extLst>
              <a:ext uri="{FF2B5EF4-FFF2-40B4-BE49-F238E27FC236}">
                <a16:creationId xmlns:a16="http://schemas.microsoft.com/office/drawing/2014/main" id="{DFCEE8C5-566D-46B1-BEEC-EB1F346F4C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672" y="1520396"/>
            <a:ext cx="852700" cy="754384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41494590-BCC7-4F2E-A677-AADDC15129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184" y="1519024"/>
            <a:ext cx="769175" cy="75438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A1A25B53-672D-4C3B-831C-0A8A06C33D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75" y="1545742"/>
            <a:ext cx="885026" cy="690405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DAE46B96-292D-4D91-8549-3357147CD7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896" y="4570296"/>
            <a:ext cx="3810505" cy="43149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1FD36B9-7330-41BE-BD8C-1B58ABEA7355}"/>
              </a:ext>
            </a:extLst>
          </p:cNvPr>
          <p:cNvSpPr/>
          <p:nvPr/>
        </p:nvSpPr>
        <p:spPr>
          <a:xfrm>
            <a:off x="2884224" y="4601754"/>
            <a:ext cx="349455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Let QVR Pro take care of them </a:t>
            </a:r>
            <a:endParaRPr lang="en-US" altLang="zh-TW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539D81-97FF-43CF-BB13-0AA51A97543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120" y="4452294"/>
            <a:ext cx="673419" cy="673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432C0A0B-4371-4350-AD45-AE2C8BDE6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272" name="Google Shape;272;p31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60" y="1388657"/>
            <a:ext cx="6251414" cy="256606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207738" y="879090"/>
            <a:ext cx="8758462" cy="8552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Due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l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imit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ed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bandwidth and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complexity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of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device deployment, the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ardware appliances must be easy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manage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and can</a:t>
            </a:r>
            <a:r>
              <a:rPr 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be installed at multiple locations to perform independent video analysis .</a:t>
            </a:r>
            <a:endParaRPr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CD3657-580C-4C23-AA76-E34697477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106" y="3517404"/>
            <a:ext cx="8289830" cy="1476004"/>
          </a:xfrm>
          <a:prstGeom prst="rect">
            <a:avLst/>
          </a:prstGeom>
        </p:spPr>
      </p:pic>
      <p:sp>
        <p:nvSpPr>
          <p:cNvPr id="298" name="Google Shape;298;p31"/>
          <p:cNvSpPr txBox="1"/>
          <p:nvPr/>
        </p:nvSpPr>
        <p:spPr>
          <a:xfrm>
            <a:off x="1786751" y="3693050"/>
            <a:ext cx="6776738" cy="166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-88900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Use myQNAPCloud and Q’center to </a:t>
            </a:r>
            <a:r>
              <a:rPr 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monitor the heartbeat of multiple NAS instantly .</a:t>
            </a:r>
            <a:endParaRPr sz="11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88900" lvl="0" indent="-88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Use Hybrid Backup Sync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 backup important recordings to the central management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system</a:t>
            </a:r>
            <a:r>
              <a:rPr lang="en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.</a:t>
            </a:r>
            <a:endParaRPr sz="11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88900" lvl="0" indent="-88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Use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Container Station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or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Virtualization Station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 run third-party programs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directly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NAS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, eliminating the need to upload the video to the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cloud</a:t>
            </a:r>
            <a:r>
              <a:rPr lang="zh-TW" altLang="en-US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for analysis.</a:t>
            </a:r>
            <a:endParaRPr sz="11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20BAE1F-B46F-4DC6-B38A-6F9B68A89129}"/>
              </a:ext>
            </a:extLst>
          </p:cNvPr>
          <p:cNvGrpSpPr/>
          <p:nvPr/>
        </p:nvGrpSpPr>
        <p:grpSpPr>
          <a:xfrm>
            <a:off x="436558" y="3755221"/>
            <a:ext cx="1359275" cy="921875"/>
            <a:chOff x="3251168" y="3267702"/>
            <a:chExt cx="1359275" cy="921875"/>
          </a:xfrm>
        </p:grpSpPr>
        <p:pic>
          <p:nvPicPr>
            <p:cNvPr id="290" name="Google Shape;290;p31" descr="一張含有 電子用品, 監視器 的圖片&#10;&#10;描述是以高可信度產生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1168" y="3267702"/>
              <a:ext cx="1359275" cy="921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13838" y="3737550"/>
              <a:ext cx="429425" cy="42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313832" y="3276725"/>
              <a:ext cx="429425" cy="42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3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81757" y="3276725"/>
              <a:ext cx="429425" cy="42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781742" y="3737550"/>
              <a:ext cx="429425" cy="429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圖片 69">
            <a:extLst>
              <a:ext uri="{FF2B5EF4-FFF2-40B4-BE49-F238E27FC236}">
                <a16:creationId xmlns:a16="http://schemas.microsoft.com/office/drawing/2014/main" id="{B00992DC-5D04-4A4B-BA26-8F2EFE87C5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6843">
            <a:off x="5219205" y="2062520"/>
            <a:ext cx="824252" cy="826211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9A1001B4-56C3-4ADB-9E88-A575EAD20A16}"/>
              </a:ext>
            </a:extLst>
          </p:cNvPr>
          <p:cNvGrpSpPr/>
          <p:nvPr/>
        </p:nvGrpSpPr>
        <p:grpSpPr>
          <a:xfrm>
            <a:off x="5485364" y="2007507"/>
            <a:ext cx="1625015" cy="1744989"/>
            <a:chOff x="5485364" y="2007507"/>
            <a:chExt cx="1625015" cy="1744989"/>
          </a:xfrm>
        </p:grpSpPr>
        <p:pic>
          <p:nvPicPr>
            <p:cNvPr id="9" name="圖片 8" descr="一張含有 建築物 的圖片&#10;&#10;描述是以高可信度產生">
              <a:extLst>
                <a:ext uri="{FF2B5EF4-FFF2-40B4-BE49-F238E27FC236}">
                  <a16:creationId xmlns:a16="http://schemas.microsoft.com/office/drawing/2014/main" id="{0AEB84BF-B38E-457E-8DDC-6606DEC9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1294" y="2007507"/>
              <a:ext cx="929775" cy="1744989"/>
            </a:xfrm>
            <a:prstGeom prst="rect">
              <a:avLst/>
            </a:prstGeom>
          </p:spPr>
        </p:pic>
        <p:pic>
          <p:nvPicPr>
            <p:cNvPr id="296" name="Google Shape;296;p3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736117" y="3158945"/>
              <a:ext cx="374262" cy="3742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7" name="Google Shape;297;p31"/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0652" y="3133309"/>
              <a:ext cx="422817" cy="4228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A389F7B9-B274-448B-AA9C-1F3C540A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0198" y="2713381"/>
              <a:ext cx="500521" cy="4333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16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4D653469-445D-4077-A012-7EBCF287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5364" y="3015677"/>
              <a:ext cx="800796" cy="489471"/>
            </a:xfrm>
            <a:prstGeom prst="rect">
              <a:avLst/>
            </a:prstGeom>
          </p:spPr>
        </p:pic>
      </p:grpSp>
      <p:pic>
        <p:nvPicPr>
          <p:cNvPr id="50" name="圖片 49">
            <a:extLst>
              <a:ext uri="{FF2B5EF4-FFF2-40B4-BE49-F238E27FC236}">
                <a16:creationId xmlns:a16="http://schemas.microsoft.com/office/drawing/2014/main" id="{91D3CFC5-5998-4962-98CF-955C0A78EA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044" y="4570296"/>
            <a:ext cx="4783755" cy="431492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244BD79-6B2A-4D81-BCB7-2FAAC29D1A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269" y="4452294"/>
            <a:ext cx="673419" cy="673419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B1F6854C-A8EB-44B7-A2B3-14FE5493712F}"/>
              </a:ext>
            </a:extLst>
          </p:cNvPr>
          <p:cNvSpPr/>
          <p:nvPr/>
        </p:nvSpPr>
        <p:spPr>
          <a:xfrm>
            <a:off x="3110333" y="4583666"/>
            <a:ext cx="450636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US" altLang="zh-TW" sz="1800" b="1" dirty="0">
                <a:solidFill>
                  <a:schemeClr val="bg1"/>
                </a:solidFill>
              </a:rPr>
              <a:t>QNAP NAS is great for edge computing</a:t>
            </a:r>
          </a:p>
        </p:txBody>
      </p:sp>
      <p:sp>
        <p:nvSpPr>
          <p:cNvPr id="53" name="Google Shape;246;p30">
            <a:extLst>
              <a:ext uri="{FF2B5EF4-FFF2-40B4-BE49-F238E27FC236}">
                <a16:creationId xmlns:a16="http://schemas.microsoft.com/office/drawing/2014/main" id="{40E6ECCE-76E2-4A16-9461-7CF16FE62C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" y="78481"/>
            <a:ext cx="912831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/>
              <a:t>QVR Pro solves difficulties for 3rd-party developers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4EF6A591-8D11-4318-BD41-918CCC9F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03557">
            <a:off x="1869667" y="1466824"/>
            <a:ext cx="824252" cy="826211"/>
          </a:xfrm>
          <a:prstGeom prst="rect">
            <a:avLst/>
          </a:prstGeom>
        </p:spPr>
      </p:pic>
      <p:pic>
        <p:nvPicPr>
          <p:cNvPr id="55" name="Google Shape;275;p31">
            <a:extLst>
              <a:ext uri="{FF2B5EF4-FFF2-40B4-BE49-F238E27FC236}">
                <a16:creationId xmlns:a16="http://schemas.microsoft.com/office/drawing/2014/main" id="{46362A23-C04C-44CC-A6C0-1620BCEF0606}"/>
              </a:ext>
            </a:extLst>
          </p:cNvPr>
          <p:cNvPicPr preferRelativeResize="0"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4" y="1783857"/>
            <a:ext cx="1547178" cy="1084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F3FD4661-9A55-4C6D-9114-082EDD5A6CEC}"/>
              </a:ext>
            </a:extLst>
          </p:cNvPr>
          <p:cNvGrpSpPr/>
          <p:nvPr/>
        </p:nvGrpSpPr>
        <p:grpSpPr>
          <a:xfrm>
            <a:off x="364338" y="1863970"/>
            <a:ext cx="906223" cy="891956"/>
            <a:chOff x="318420" y="1369609"/>
            <a:chExt cx="914740" cy="90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7" name="Google Shape;276;p31">
              <a:extLst>
                <a:ext uri="{FF2B5EF4-FFF2-40B4-BE49-F238E27FC236}">
                  <a16:creationId xmlns:a16="http://schemas.microsoft.com/office/drawing/2014/main" id="{E9B333E2-FA4D-4EDE-B995-ED5387FCF01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8420" y="1830188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277;p31">
              <a:extLst>
                <a:ext uri="{FF2B5EF4-FFF2-40B4-BE49-F238E27FC236}">
                  <a16:creationId xmlns:a16="http://schemas.microsoft.com/office/drawing/2014/main" id="{853206BA-DA32-45EC-A6A0-EF9F50C7F03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93400" y="1830188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278;p31">
              <a:extLst>
                <a:ext uri="{FF2B5EF4-FFF2-40B4-BE49-F238E27FC236}">
                  <a16:creationId xmlns:a16="http://schemas.microsoft.com/office/drawing/2014/main" id="{48E51B8A-B921-4171-8061-C654CE7BD50A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8420" y="1369609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279;p31">
              <a:extLst>
                <a:ext uri="{FF2B5EF4-FFF2-40B4-BE49-F238E27FC236}">
                  <a16:creationId xmlns:a16="http://schemas.microsoft.com/office/drawing/2014/main" id="{C29B8511-797B-4743-B0B2-3FF7C63428B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3382" y="1369609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圖片 60">
            <a:extLst>
              <a:ext uri="{FF2B5EF4-FFF2-40B4-BE49-F238E27FC236}">
                <a16:creationId xmlns:a16="http://schemas.microsoft.com/office/drawing/2014/main" id="{EDD82C5C-E667-4A16-9EB3-5C7FDD1D59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14720">
            <a:off x="3845134" y="2105327"/>
            <a:ext cx="824252" cy="826211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18378A38-432B-4D73-95D3-E77E45BD9A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03147">
            <a:off x="6367810" y="1449050"/>
            <a:ext cx="824252" cy="826211"/>
          </a:xfrm>
          <a:prstGeom prst="rect">
            <a:avLst/>
          </a:prstGeom>
        </p:spPr>
      </p:pic>
      <p:pic>
        <p:nvPicPr>
          <p:cNvPr id="63" name="Google Shape;275;p31">
            <a:extLst>
              <a:ext uri="{FF2B5EF4-FFF2-40B4-BE49-F238E27FC236}">
                <a16:creationId xmlns:a16="http://schemas.microsoft.com/office/drawing/2014/main" id="{AA8477E3-6F14-4F2D-AC5E-ECB3FCEE6F1D}"/>
              </a:ext>
            </a:extLst>
          </p:cNvPr>
          <p:cNvPicPr preferRelativeResize="0"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34" y="2365197"/>
            <a:ext cx="1547178" cy="1084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A8E886AA-8A2A-4859-AAA4-E07D440E2E7E}"/>
              </a:ext>
            </a:extLst>
          </p:cNvPr>
          <p:cNvGrpSpPr/>
          <p:nvPr/>
        </p:nvGrpSpPr>
        <p:grpSpPr>
          <a:xfrm>
            <a:off x="2345568" y="2445310"/>
            <a:ext cx="906223" cy="891956"/>
            <a:chOff x="318420" y="1369609"/>
            <a:chExt cx="914740" cy="90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5" name="Google Shape;276;p31">
              <a:extLst>
                <a:ext uri="{FF2B5EF4-FFF2-40B4-BE49-F238E27FC236}">
                  <a16:creationId xmlns:a16="http://schemas.microsoft.com/office/drawing/2014/main" id="{072BB184-E7C2-4571-8C00-4E3495B695D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8420" y="1830188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277;p31">
              <a:extLst>
                <a:ext uri="{FF2B5EF4-FFF2-40B4-BE49-F238E27FC236}">
                  <a16:creationId xmlns:a16="http://schemas.microsoft.com/office/drawing/2014/main" id="{22F7B57C-ECFE-48AB-9D83-1B58A4E983ED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93400" y="1830188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278;p31">
              <a:extLst>
                <a:ext uri="{FF2B5EF4-FFF2-40B4-BE49-F238E27FC236}">
                  <a16:creationId xmlns:a16="http://schemas.microsoft.com/office/drawing/2014/main" id="{69F69706-7811-4042-BD6F-E35173A47723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8420" y="1369609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279;p31">
              <a:extLst>
                <a:ext uri="{FF2B5EF4-FFF2-40B4-BE49-F238E27FC236}">
                  <a16:creationId xmlns:a16="http://schemas.microsoft.com/office/drawing/2014/main" id="{0D9AB892-2FCC-41B7-9ECF-FFBA0E393353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3382" y="1369609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" name="Google Shape;275;p31">
            <a:extLst>
              <a:ext uri="{FF2B5EF4-FFF2-40B4-BE49-F238E27FC236}">
                <a16:creationId xmlns:a16="http://schemas.microsoft.com/office/drawing/2014/main" id="{236BB97C-CE41-429C-8517-E9FB8E4C2AF1}"/>
              </a:ext>
            </a:extLst>
          </p:cNvPr>
          <p:cNvPicPr preferRelativeResize="0"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693" y="1809775"/>
            <a:ext cx="1547178" cy="1084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群組 72">
            <a:extLst>
              <a:ext uri="{FF2B5EF4-FFF2-40B4-BE49-F238E27FC236}">
                <a16:creationId xmlns:a16="http://schemas.microsoft.com/office/drawing/2014/main" id="{F19E30FA-0AC4-4C91-A0FE-783E72C7D4D2}"/>
              </a:ext>
            </a:extLst>
          </p:cNvPr>
          <p:cNvGrpSpPr/>
          <p:nvPr/>
        </p:nvGrpSpPr>
        <p:grpSpPr>
          <a:xfrm>
            <a:off x="7438727" y="1889888"/>
            <a:ext cx="906223" cy="891956"/>
            <a:chOff x="318420" y="1369609"/>
            <a:chExt cx="914740" cy="9003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4" name="Google Shape;276;p31">
              <a:extLst>
                <a:ext uri="{FF2B5EF4-FFF2-40B4-BE49-F238E27FC236}">
                  <a16:creationId xmlns:a16="http://schemas.microsoft.com/office/drawing/2014/main" id="{3CD69BC7-E7CC-4511-808F-AE8C03749F8A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8420" y="1830188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277;p31">
              <a:extLst>
                <a:ext uri="{FF2B5EF4-FFF2-40B4-BE49-F238E27FC236}">
                  <a16:creationId xmlns:a16="http://schemas.microsoft.com/office/drawing/2014/main" id="{D4EAC838-671F-4DE6-B608-69E89EBF72D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93400" y="1830188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278;p31">
              <a:extLst>
                <a:ext uri="{FF2B5EF4-FFF2-40B4-BE49-F238E27FC236}">
                  <a16:creationId xmlns:a16="http://schemas.microsoft.com/office/drawing/2014/main" id="{30817122-5CEB-469F-8B5B-E7B07EC6E271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8420" y="1369609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279;p31">
              <a:extLst>
                <a:ext uri="{FF2B5EF4-FFF2-40B4-BE49-F238E27FC236}">
                  <a16:creationId xmlns:a16="http://schemas.microsoft.com/office/drawing/2014/main" id="{6DDFF238-4F8C-4F41-8AD9-639BB37BFD3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3382" y="1369609"/>
              <a:ext cx="439760" cy="439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4057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6BF11D41-EAB4-4C6D-A7E9-ACA362394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pic>
        <p:nvPicPr>
          <p:cNvPr id="26" name="Google Shape;275;p31" descr="一張含有 電子用品, 監視器 的圖片&#10;&#10;描述是以高可信度產生">
            <a:extLst>
              <a:ext uri="{FF2B5EF4-FFF2-40B4-BE49-F238E27FC236}">
                <a16:creationId xmlns:a16="http://schemas.microsoft.com/office/drawing/2014/main" id="{EEC84CC2-D7F8-4B15-A9ED-8C44C485B161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3906" y="2132034"/>
            <a:ext cx="1934292" cy="131185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/>
        </p:nvSpPr>
        <p:spPr>
          <a:xfrm>
            <a:off x="1012357" y="961152"/>
            <a:ext cx="7310573" cy="8411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No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resource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integrate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different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brands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of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cameras. Your software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can only be based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chosen (limited)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camera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models.</a:t>
            </a:r>
            <a:endParaRPr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5692306" y="2625706"/>
            <a:ext cx="3012622" cy="12967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</a:pPr>
            <a:endParaRPr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176213" lvl="0" indent="-1762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Developers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only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need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complete integrations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with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QVR Pro  Streaming Output API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for connecting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with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most major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camera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models.</a:t>
            </a:r>
            <a:endParaRPr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17" name="Google Shape;317;p32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338" y="2181583"/>
            <a:ext cx="1540479" cy="112659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2"/>
          <p:cNvSpPr txBox="1"/>
          <p:nvPr/>
        </p:nvSpPr>
        <p:spPr>
          <a:xfrm>
            <a:off x="4252710" y="3247943"/>
            <a:ext cx="1606500" cy="345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" sz="125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p32"/>
          <p:cNvCxnSpPr>
            <a:cxnSpLocks/>
          </p:cNvCxnSpPr>
          <p:nvPr/>
        </p:nvCxnSpPr>
        <p:spPr>
          <a:xfrm flipV="1">
            <a:off x="665901" y="2560507"/>
            <a:ext cx="2156588" cy="524812"/>
          </a:xfrm>
          <a:prstGeom prst="bentConnector3">
            <a:avLst>
              <a:gd name="adj1" fmla="val 48906"/>
            </a:avLst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0" name="Google Shape;320;p32"/>
          <p:cNvCxnSpPr>
            <a:cxnSpLocks/>
          </p:cNvCxnSpPr>
          <p:nvPr/>
        </p:nvCxnSpPr>
        <p:spPr>
          <a:xfrm>
            <a:off x="736623" y="2425535"/>
            <a:ext cx="2155056" cy="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1" name="Google Shape;321;p32"/>
          <p:cNvCxnSpPr>
            <a:cxnSpLocks/>
          </p:cNvCxnSpPr>
          <p:nvPr/>
        </p:nvCxnSpPr>
        <p:spPr>
          <a:xfrm flipV="1">
            <a:off x="749625" y="2712230"/>
            <a:ext cx="2235970" cy="800997"/>
          </a:xfrm>
          <a:prstGeom prst="bentConnector3">
            <a:avLst>
              <a:gd name="adj1" fmla="val 51847"/>
            </a:avLst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2" name="Google Shape;322;p32"/>
          <p:cNvCxnSpPr>
            <a:cxnSpLocks/>
          </p:cNvCxnSpPr>
          <p:nvPr/>
        </p:nvCxnSpPr>
        <p:spPr>
          <a:xfrm>
            <a:off x="690405" y="1991904"/>
            <a:ext cx="2172700" cy="285069"/>
          </a:xfrm>
          <a:prstGeom prst="bentConnector3">
            <a:avLst>
              <a:gd name="adj1" fmla="val 47828"/>
            </a:avLst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7" name="Google Shape;463;p47">
            <a:extLst>
              <a:ext uri="{FF2B5EF4-FFF2-40B4-BE49-F238E27FC236}">
                <a16:creationId xmlns:a16="http://schemas.microsoft.com/office/drawing/2014/main" id="{BD6738B4-C88E-4034-AEA4-71D27B419531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61" y="2657456"/>
            <a:ext cx="891091" cy="67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464;p47">
            <a:extLst>
              <a:ext uri="{FF2B5EF4-FFF2-40B4-BE49-F238E27FC236}">
                <a16:creationId xmlns:a16="http://schemas.microsoft.com/office/drawing/2014/main" id="{34D41143-08BC-478E-B8DF-D3C83450558C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31" y="2133832"/>
            <a:ext cx="891091" cy="67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65;p47">
            <a:extLst>
              <a:ext uri="{FF2B5EF4-FFF2-40B4-BE49-F238E27FC236}">
                <a16:creationId xmlns:a16="http://schemas.microsoft.com/office/drawing/2014/main" id="{1AFF889F-D4A9-4B18-BD5B-81AD36C3AED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36" y="1513654"/>
            <a:ext cx="891091" cy="67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6383" y="2103184"/>
            <a:ext cx="796950" cy="7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463;p47">
            <a:extLst>
              <a:ext uri="{FF2B5EF4-FFF2-40B4-BE49-F238E27FC236}">
                <a16:creationId xmlns:a16="http://schemas.microsoft.com/office/drawing/2014/main" id="{C68F53AC-9ADA-4C2D-95DD-DD76CC6C4AD8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30" y="3252934"/>
            <a:ext cx="891091" cy="67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CDF8014-988E-4B2E-B834-71F8B9BDFE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66" y="4250212"/>
            <a:ext cx="7227991" cy="43149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ECBD4DB-DCB4-4566-BF74-511E6FAAA6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91" y="4119510"/>
            <a:ext cx="673419" cy="67341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C8FA4E92-CA00-4FEB-9CA6-BA0CD4EE4BC8}"/>
              </a:ext>
            </a:extLst>
          </p:cNvPr>
          <p:cNvSpPr/>
          <p:nvPr/>
        </p:nvSpPr>
        <p:spPr>
          <a:xfrm>
            <a:off x="1333072" y="4263557"/>
            <a:ext cx="709681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QVR Pro saves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the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time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and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cost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of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camera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stream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</a:rPr>
              <a:t>integration</a:t>
            </a:r>
            <a:endParaRPr lang="zh-TW" altLang="en-US" sz="18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5" name="Google Shape;246;p30">
            <a:extLst>
              <a:ext uri="{FF2B5EF4-FFF2-40B4-BE49-F238E27FC236}">
                <a16:creationId xmlns:a16="http://schemas.microsoft.com/office/drawing/2014/main" id="{5B5DB951-349D-409A-8562-0C6BF70E5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" y="78481"/>
            <a:ext cx="912831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/>
              <a:t>QVR Pro solves difficulties for 3rd-party developers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Google Shape;309;p32">
            <a:extLst>
              <a:ext uri="{FF2B5EF4-FFF2-40B4-BE49-F238E27FC236}">
                <a16:creationId xmlns:a16="http://schemas.microsoft.com/office/drawing/2014/main" id="{5E702AA6-0E68-4ABF-B803-E28B29FBD486}"/>
              </a:ext>
            </a:extLst>
          </p:cNvPr>
          <p:cNvSpPr txBox="1"/>
          <p:nvPr/>
        </p:nvSpPr>
        <p:spPr>
          <a:xfrm>
            <a:off x="5700147" y="1802255"/>
            <a:ext cx="3012622" cy="7379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6213" lvl="0" indent="-176213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</a:pPr>
            <a:r>
              <a:rPr lang="en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QVR Pro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is available with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more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than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200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brands and over 6,000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IP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camera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models.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" name="Google Shape;309;p32">
            <a:extLst>
              <a:ext uri="{FF2B5EF4-FFF2-40B4-BE49-F238E27FC236}">
                <a16:creationId xmlns:a16="http://schemas.microsoft.com/office/drawing/2014/main" id="{ED12F9A1-A27E-42C6-9987-DA50FC7C126C}"/>
              </a:ext>
            </a:extLst>
          </p:cNvPr>
          <p:cNvSpPr txBox="1"/>
          <p:nvPr/>
        </p:nvSpPr>
        <p:spPr>
          <a:xfrm>
            <a:off x="5700147" y="2306436"/>
            <a:ext cx="3012622" cy="59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</a:pP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176213" lvl="0" indent="-176213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Support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WebCam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endParaRPr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1454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E0FE7E-0735-427A-B2F5-EB4B375BB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-5414"/>
            <a:ext cx="9128319" cy="51435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3FA4ED8C-FB8E-4BAF-B972-3E2D4CD64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8856" y="1146412"/>
            <a:ext cx="1712189" cy="3480813"/>
          </a:xfrm>
          <a:prstGeom prst="rect">
            <a:avLst/>
          </a:prstGeom>
        </p:spPr>
      </p:pic>
      <p:sp>
        <p:nvSpPr>
          <p:cNvPr id="327" name="Google Shape;327;p33"/>
          <p:cNvSpPr txBox="1">
            <a:spLocks noGrp="1"/>
          </p:cNvSpPr>
          <p:nvPr>
            <p:ph type="title"/>
          </p:nvPr>
        </p:nvSpPr>
        <p:spPr>
          <a:xfrm>
            <a:off x="42203" y="58255"/>
            <a:ext cx="9036148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000" dirty="0"/>
              <a:t>QVR Pro can search recordings</a:t>
            </a:r>
            <a:r>
              <a:rPr lang="zh-TW" altLang="en-US" sz="3000" dirty="0"/>
              <a:t> </a:t>
            </a:r>
            <a:r>
              <a:rPr lang="en-US" altLang="zh-TW" sz="3000" dirty="0"/>
              <a:t>by</a:t>
            </a:r>
            <a:r>
              <a:rPr lang="en-US" sz="3000" dirty="0"/>
              <a:t> text</a:t>
            </a:r>
            <a:endParaRPr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8" name="Google Shape;328;p33"/>
          <p:cNvCxnSpPr/>
          <p:nvPr/>
        </p:nvCxnSpPr>
        <p:spPr>
          <a:xfrm rot="10800000" flipH="1">
            <a:off x="1269635" y="2698445"/>
            <a:ext cx="1439100" cy="1332900"/>
          </a:xfrm>
          <a:prstGeom prst="bentConnector3">
            <a:avLst>
              <a:gd name="adj1" fmla="val 58686"/>
            </a:avLst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29" name="Google Shape;329;p33"/>
          <p:cNvCxnSpPr/>
          <p:nvPr/>
        </p:nvCxnSpPr>
        <p:spPr>
          <a:xfrm>
            <a:off x="1693302" y="1535762"/>
            <a:ext cx="104460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" name="Google Shape;330;p33"/>
          <p:cNvCxnSpPr/>
          <p:nvPr/>
        </p:nvCxnSpPr>
        <p:spPr>
          <a:xfrm rot="10800000" flipH="1">
            <a:off x="1149690" y="2315578"/>
            <a:ext cx="1588200" cy="8970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36" name="Google Shape;336;p3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127" y="3871208"/>
            <a:ext cx="1893032" cy="1081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33"/>
          <p:cNvCxnSpPr/>
          <p:nvPr/>
        </p:nvCxnSpPr>
        <p:spPr>
          <a:xfrm>
            <a:off x="4595572" y="2580214"/>
            <a:ext cx="1782300" cy="849600"/>
          </a:xfrm>
          <a:prstGeom prst="bentConnector3">
            <a:avLst>
              <a:gd name="adj1" fmla="val 40023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1" name="Google Shape;341;p33"/>
          <p:cNvSpPr txBox="1"/>
          <p:nvPr/>
        </p:nvSpPr>
        <p:spPr>
          <a:xfrm>
            <a:off x="7559276" y="3197586"/>
            <a:ext cx="852900" cy="307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</a:t>
            </a:r>
            <a:endParaRPr sz="1500" b="1" dirty="0"/>
          </a:p>
        </p:txBody>
      </p:sp>
      <p:sp>
        <p:nvSpPr>
          <p:cNvPr id="342" name="Google Shape;342;p33"/>
          <p:cNvSpPr txBox="1"/>
          <p:nvPr/>
        </p:nvSpPr>
        <p:spPr>
          <a:xfrm>
            <a:off x="7477303" y="3986283"/>
            <a:ext cx="1244402" cy="4869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Access Control</a:t>
            </a:r>
            <a:endParaRPr sz="1500" b="1" dirty="0"/>
          </a:p>
        </p:txBody>
      </p:sp>
      <p:pic>
        <p:nvPicPr>
          <p:cNvPr id="344" name="Google Shape;344;p3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35" y="3846935"/>
            <a:ext cx="826010" cy="7802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5" name="Google Shape;345;p33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40" y="1218144"/>
            <a:ext cx="1051562" cy="899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6" name="Google Shape;346;p3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12" y="2489260"/>
            <a:ext cx="1085090" cy="9052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9" name="Google Shape;349;p33"/>
          <p:cNvSpPr txBox="1"/>
          <p:nvPr/>
        </p:nvSpPr>
        <p:spPr>
          <a:xfrm>
            <a:off x="2791258" y="4851333"/>
            <a:ext cx="177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3</a:t>
            </a:r>
            <a:r>
              <a:rPr lang="en-US" sz="1200" b="1" dirty="0" err="1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rd</a:t>
            </a:r>
            <a:r>
              <a:rPr lang="en" sz="1200" b="1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-Party AI Engine</a:t>
            </a:r>
            <a:endParaRPr sz="1200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p33"/>
          <p:cNvCxnSpPr/>
          <p:nvPr/>
        </p:nvCxnSpPr>
        <p:spPr>
          <a:xfrm>
            <a:off x="4595572" y="2465123"/>
            <a:ext cx="180540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2" name="Google Shape;352;p33"/>
          <p:cNvCxnSpPr>
            <a:cxnSpLocks/>
          </p:cNvCxnSpPr>
          <p:nvPr/>
        </p:nvCxnSpPr>
        <p:spPr>
          <a:xfrm>
            <a:off x="4606806" y="2688862"/>
            <a:ext cx="1767466" cy="1636627"/>
          </a:xfrm>
          <a:prstGeom prst="bentConnector3">
            <a:avLst>
              <a:gd name="adj1" fmla="val 3327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3" name="Google Shape;353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40967" y="2202545"/>
            <a:ext cx="595880" cy="5958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54" name="Google Shape;354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40967" y="3116945"/>
            <a:ext cx="595880" cy="5958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40967" y="4031345"/>
            <a:ext cx="595880" cy="5958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cxnSp>
        <p:nvCxnSpPr>
          <p:cNvPr id="356" name="Google Shape;356;p33"/>
          <p:cNvCxnSpPr/>
          <p:nvPr/>
        </p:nvCxnSpPr>
        <p:spPr>
          <a:xfrm>
            <a:off x="4595573" y="1488440"/>
            <a:ext cx="180540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7" name="Google Shape;35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44290" y="2942571"/>
            <a:ext cx="1014986" cy="935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44290" y="3933277"/>
            <a:ext cx="1014986" cy="935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60" name="Google Shape;360;p33"/>
          <p:cNvCxnSpPr/>
          <p:nvPr/>
        </p:nvCxnSpPr>
        <p:spPr>
          <a:xfrm rot="10800000">
            <a:off x="4113674" y="3030494"/>
            <a:ext cx="3900" cy="82890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1" name="Google Shape;361;p33"/>
          <p:cNvSpPr/>
          <p:nvPr/>
        </p:nvSpPr>
        <p:spPr>
          <a:xfrm>
            <a:off x="3751776" y="3311923"/>
            <a:ext cx="809482" cy="239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Metadata</a:t>
            </a:r>
            <a:endParaRPr sz="1100" dirty="0">
              <a:latin typeface="+mj-lt"/>
            </a:endParaRPr>
          </a:p>
        </p:txBody>
      </p:sp>
      <p:cxnSp>
        <p:nvCxnSpPr>
          <p:cNvPr id="362" name="Google Shape;362;p33"/>
          <p:cNvCxnSpPr/>
          <p:nvPr/>
        </p:nvCxnSpPr>
        <p:spPr>
          <a:xfrm>
            <a:off x="3347475" y="3041868"/>
            <a:ext cx="0" cy="811200"/>
          </a:xfrm>
          <a:prstGeom prst="straightConnector1">
            <a:avLst/>
          </a:prstGeom>
          <a:noFill/>
          <a:ln w="38100" cap="flat" cmpd="sng">
            <a:solidFill>
              <a:srgbClr val="31859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3" name="Google Shape;363;p33"/>
          <p:cNvSpPr/>
          <p:nvPr/>
        </p:nvSpPr>
        <p:spPr>
          <a:xfrm>
            <a:off x="2961696" y="3311923"/>
            <a:ext cx="740700" cy="2391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RTSP</a:t>
            </a:r>
            <a:endParaRPr sz="1100" b="1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33"/>
          <p:cNvCxnSpPr>
            <a:cxnSpLocks/>
            <a:endCxn id="335" idx="1"/>
          </p:cNvCxnSpPr>
          <p:nvPr/>
        </p:nvCxnSpPr>
        <p:spPr>
          <a:xfrm flipV="1">
            <a:off x="1697883" y="2128102"/>
            <a:ext cx="1044600" cy="632700"/>
          </a:xfrm>
          <a:prstGeom prst="bentConnector3">
            <a:avLst>
              <a:gd name="adj1" fmla="val 12982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6" name="Google Shape;366;p33"/>
          <p:cNvCxnSpPr/>
          <p:nvPr/>
        </p:nvCxnSpPr>
        <p:spPr>
          <a:xfrm>
            <a:off x="4595573" y="1693317"/>
            <a:ext cx="1805400" cy="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67" name="Google Shape;367;p3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571" y="1320480"/>
            <a:ext cx="555978" cy="541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68" name="Google Shape;368;p33"/>
          <p:cNvSpPr txBox="1"/>
          <p:nvPr/>
        </p:nvSpPr>
        <p:spPr>
          <a:xfrm>
            <a:off x="4131482" y="3584284"/>
            <a:ext cx="1050033" cy="35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Via metadata URL</a:t>
            </a:r>
            <a:endParaRPr sz="1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sym typeface="Arial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2469882" y="3584804"/>
            <a:ext cx="721997" cy="26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Via QVR Pro API</a:t>
            </a:r>
            <a:endParaRPr sz="1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sym typeface="Arial"/>
            </a:endParaRPr>
          </a:p>
        </p:txBody>
      </p:sp>
      <p:sp>
        <p:nvSpPr>
          <p:cNvPr id="335" name="Google Shape;335;p33"/>
          <p:cNvSpPr/>
          <p:nvPr/>
        </p:nvSpPr>
        <p:spPr>
          <a:xfrm>
            <a:off x="2742483" y="1264702"/>
            <a:ext cx="1907318" cy="1726800"/>
          </a:xfrm>
          <a:prstGeom prst="roundRect">
            <a:avLst>
              <a:gd name="adj" fmla="val 3155"/>
            </a:avLst>
          </a:prstGeom>
          <a:solidFill>
            <a:srgbClr val="DAEEF3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3"/>
          <p:cNvSpPr txBox="1"/>
          <p:nvPr/>
        </p:nvSpPr>
        <p:spPr>
          <a:xfrm>
            <a:off x="3574211" y="2332838"/>
            <a:ext cx="103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Recording Engine</a:t>
            </a:r>
            <a:endParaRPr sz="1300" b="1">
              <a:latin typeface="+mj-lt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3573872" y="1542112"/>
            <a:ext cx="96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Metadata Vault</a:t>
            </a:r>
            <a:endParaRPr sz="13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3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105" y="2229929"/>
            <a:ext cx="628500" cy="6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749" y="1442511"/>
            <a:ext cx="504793" cy="62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15051" y="918057"/>
            <a:ext cx="508644" cy="50864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43" name="Google Shape;343;p33"/>
          <p:cNvSpPr txBox="1"/>
          <p:nvPr/>
        </p:nvSpPr>
        <p:spPr>
          <a:xfrm>
            <a:off x="7871651" y="1252153"/>
            <a:ext cx="1073514" cy="52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sz="15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33"/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796" y="1022128"/>
            <a:ext cx="1520052" cy="850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0" name="Google Shape;340;p33"/>
          <p:cNvSpPr txBox="1"/>
          <p:nvPr/>
        </p:nvSpPr>
        <p:spPr>
          <a:xfrm>
            <a:off x="7536398" y="2315657"/>
            <a:ext cx="852900" cy="307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LPR</a:t>
            </a:r>
            <a:endParaRPr sz="1500" b="1" dirty="0"/>
          </a:p>
        </p:txBody>
      </p:sp>
      <p:pic>
        <p:nvPicPr>
          <p:cNvPr id="359" name="Google Shape;359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544290" y="1947315"/>
            <a:ext cx="1014986" cy="935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76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0" y="34516"/>
            <a:ext cx="91439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Agricultural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scenarios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77" name="Google Shape;377;p3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085" y="1018732"/>
            <a:ext cx="3274200" cy="210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2" name="Google Shape;382;p34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402" y="1098914"/>
            <a:ext cx="894411" cy="89441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7AD71EF5-4B3D-4079-9D61-40B5F9BBD75B}"/>
              </a:ext>
            </a:extLst>
          </p:cNvPr>
          <p:cNvSpPr/>
          <p:nvPr/>
        </p:nvSpPr>
        <p:spPr>
          <a:xfrm>
            <a:off x="5190724" y="1059976"/>
            <a:ext cx="1819156" cy="3764675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B07E8EEB-4EE5-473D-997E-CFF5FF5C6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551" y="1191244"/>
            <a:ext cx="4234419" cy="4715475"/>
          </a:xfrm>
          <a:prstGeom prst="rect">
            <a:avLst/>
          </a:prstGeom>
        </p:spPr>
      </p:pic>
      <p:pic>
        <p:nvPicPr>
          <p:cNvPr id="24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7E76EBF-BF4F-4FEC-9D98-FB97BA03C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783" y="1297422"/>
            <a:ext cx="893977" cy="1595091"/>
          </a:xfrm>
          <a:prstGeom prst="rect">
            <a:avLst/>
          </a:prstGeom>
        </p:spPr>
      </p:pic>
      <p:pic>
        <p:nvPicPr>
          <p:cNvPr id="25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C495C9A-BB2F-4BFE-B01B-39AE2B0C85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25" y="3028502"/>
            <a:ext cx="887985" cy="158885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A9AEB151-4308-4180-B6CF-E3CF20E3730B}"/>
              </a:ext>
            </a:extLst>
          </p:cNvPr>
          <p:cNvSpPr/>
          <p:nvPr/>
        </p:nvSpPr>
        <p:spPr>
          <a:xfrm rot="5400000">
            <a:off x="5069556" y="3366466"/>
            <a:ext cx="1358578" cy="900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7" name="圖片 19">
            <a:extLst>
              <a:ext uri="{FF2B5EF4-FFF2-40B4-BE49-F238E27FC236}">
                <a16:creationId xmlns:a16="http://schemas.microsoft.com/office/drawing/2014/main" id="{128FE8A1-A452-45C6-AE5D-8B7C677C9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5850142" y="1189621"/>
            <a:ext cx="572125" cy="572125"/>
          </a:xfrm>
          <a:prstGeom prst="rect">
            <a:avLst/>
          </a:prstGeom>
        </p:spPr>
      </p:pic>
      <p:pic>
        <p:nvPicPr>
          <p:cNvPr id="28" name="Google Shape;387;p3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DA91E5D-AD34-4B77-9F05-C1FA1D1D703D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3223" y="3189026"/>
            <a:ext cx="830328" cy="124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54F36F8-DEB2-4C14-ADE3-2CBA5FC8D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1928" y="2977973"/>
            <a:ext cx="460465" cy="460465"/>
          </a:xfrm>
          <a:prstGeom prst="rect">
            <a:avLst/>
          </a:prstGeom>
        </p:spPr>
      </p:pic>
      <p:pic>
        <p:nvPicPr>
          <p:cNvPr id="30" name="圖片 2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5E181C05-D81A-4B78-88CD-424B0211A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62" y="707979"/>
            <a:ext cx="1411569" cy="88313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93FAF48-F8F2-4FFF-AA21-EF42D027069F}"/>
              </a:ext>
            </a:extLst>
          </p:cNvPr>
          <p:cNvSpPr/>
          <p:nvPr/>
        </p:nvSpPr>
        <p:spPr>
          <a:xfrm>
            <a:off x="287891" y="3208188"/>
            <a:ext cx="1059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b="1" dirty="0">
                <a:solidFill>
                  <a:srgbClr val="F3F3F3"/>
                </a:solidFill>
                <a:latin typeface="+mj-lt"/>
              </a:rPr>
              <a:t>Analytical</a:t>
            </a:r>
          </a:p>
          <a:p>
            <a:pPr lvl="0" algn="ctr"/>
            <a:r>
              <a:rPr lang="en-US" altLang="zh-TW" b="1" dirty="0">
                <a:solidFill>
                  <a:srgbClr val="F3F3F3"/>
                </a:solidFill>
                <a:latin typeface="+mj-lt"/>
              </a:rPr>
              <a:t>laboratory</a:t>
            </a:r>
            <a:endParaRPr lang="zh-TW" altLang="en-US" b="1" dirty="0">
              <a:solidFill>
                <a:srgbClr val="F3F3F3"/>
              </a:solidFill>
              <a:latin typeface="+mj-lt"/>
            </a:endParaRPr>
          </a:p>
        </p:txBody>
      </p:sp>
      <p:cxnSp>
        <p:nvCxnSpPr>
          <p:cNvPr id="44" name="Google Shape;337;p33">
            <a:extLst>
              <a:ext uri="{FF2B5EF4-FFF2-40B4-BE49-F238E27FC236}">
                <a16:creationId xmlns:a16="http://schemas.microsoft.com/office/drawing/2014/main" id="{F6E18C20-6232-49A2-84C1-3BB48C6A3706}"/>
              </a:ext>
            </a:extLst>
          </p:cNvPr>
          <p:cNvCxnSpPr>
            <a:cxnSpLocks/>
          </p:cNvCxnSpPr>
          <p:nvPr/>
        </p:nvCxnSpPr>
        <p:spPr>
          <a:xfrm>
            <a:off x="655368" y="2654380"/>
            <a:ext cx="1970372" cy="1416248"/>
          </a:xfrm>
          <a:prstGeom prst="bentConnector3">
            <a:avLst>
              <a:gd name="adj1" fmla="val 50924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1" name="圖片 10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6A8775F6-4E24-431C-ABAC-90EC133E41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4" y="2110041"/>
            <a:ext cx="1511970" cy="112532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B3A94B0-2936-429D-BAFA-3C6BAFFD18AB}"/>
              </a:ext>
            </a:extLst>
          </p:cNvPr>
          <p:cNvGrpSpPr/>
          <p:nvPr/>
        </p:nvGrpSpPr>
        <p:grpSpPr>
          <a:xfrm>
            <a:off x="1810883" y="3201409"/>
            <a:ext cx="3303402" cy="1598400"/>
            <a:chOff x="1810883" y="3201409"/>
            <a:chExt cx="3303402" cy="1598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5" name="Google Shape;375;p34"/>
            <p:cNvSpPr txBox="1"/>
            <p:nvPr/>
          </p:nvSpPr>
          <p:spPr>
            <a:xfrm>
              <a:off x="1810883" y="3201409"/>
              <a:ext cx="3303402" cy="1598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rgbClr val="F3F3F3"/>
                </a:solidFill>
                <a:latin typeface="+mj-lt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6D4D0604-090B-430B-9CEA-04681E1B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117" y="3548980"/>
              <a:ext cx="3129887" cy="4216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F8ED66F-9C4C-4F06-BF64-7398D93E7A9E}"/>
                </a:ext>
              </a:extLst>
            </p:cNvPr>
            <p:cNvSpPr/>
            <p:nvPr/>
          </p:nvSpPr>
          <p:spPr>
            <a:xfrm>
              <a:off x="1862781" y="3510725"/>
              <a:ext cx="316578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Auto-snapshot regularly</a:t>
              </a:r>
              <a:r>
                <a:rPr lang="zh-TW" altLang="en-US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to</a:t>
              </a:r>
              <a:r>
                <a:rPr lang="zh-TW" altLang="en-US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record the</a:t>
              </a:r>
            </a:p>
            <a:p>
              <a:pPr lvl="1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growth curve of crop.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DDDF936-1388-4B7E-9C01-EEC51A82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117" y="4012588"/>
              <a:ext cx="3129887" cy="33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9CE5B16-2050-4E9B-9722-A511DB143F25}"/>
                </a:ext>
              </a:extLst>
            </p:cNvPr>
            <p:cNvSpPr/>
            <p:nvPr/>
          </p:nvSpPr>
          <p:spPr>
            <a:xfrm>
              <a:off x="2433878" y="4029382"/>
              <a:ext cx="207300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Detect illegal intrusions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C848DF88-755B-4857-B197-85D4D387E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117" y="4396892"/>
              <a:ext cx="3129887" cy="33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859999BC-9E68-4C0F-9017-B94754F64D1D}"/>
                </a:ext>
              </a:extLst>
            </p:cNvPr>
            <p:cNvSpPr/>
            <p:nvPr/>
          </p:nvSpPr>
          <p:spPr>
            <a:xfrm>
              <a:off x="2441857" y="4417878"/>
              <a:ext cx="206979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1250" b="1" dirty="0">
                  <a:solidFill>
                    <a:srgbClr val="F3F3F3"/>
                  </a:solidFill>
                  <a:latin typeface="+mj-lt"/>
                  <a:ea typeface="微軟正黑體" panose="020B0604030504040204" pitchFamily="34" charset="-120"/>
                </a:rPr>
                <a:t>Record the temperature</a:t>
              </a:r>
              <a:endParaRPr lang="zh-TW" altLang="en-US" sz="1250" b="1" dirty="0">
                <a:solidFill>
                  <a:srgbClr val="F3F3F3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D1B667A-1BCE-4367-8827-6E27178C36BA}"/>
              </a:ext>
            </a:extLst>
          </p:cNvPr>
          <p:cNvSpPr/>
          <p:nvPr/>
        </p:nvSpPr>
        <p:spPr>
          <a:xfrm>
            <a:off x="2105634" y="3209498"/>
            <a:ext cx="26821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500" b="1" dirty="0">
                <a:solidFill>
                  <a:srgbClr val="F3F3F3"/>
                </a:solidFill>
              </a:rPr>
              <a:t>QVR Pro in the greenhouse</a:t>
            </a:r>
          </a:p>
        </p:txBody>
      </p:sp>
    </p:spTree>
    <p:extLst>
      <p:ext uri="{BB962C8B-B14F-4D97-AF65-F5344CB8AC3E}">
        <p14:creationId xmlns:p14="http://schemas.microsoft.com/office/powerpoint/2010/main" val="757066883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780</Words>
  <Application>Microsoft Office PowerPoint</Application>
  <PresentationFormat>如螢幕大小 (16:9)</PresentationFormat>
  <Paragraphs>131</Paragraphs>
  <Slides>21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微軟正黑體</vt:lpstr>
      <vt:lpstr>新細明體</vt:lpstr>
      <vt:lpstr>Arial</vt:lpstr>
      <vt:lpstr>Calibri</vt:lpstr>
      <vt:lpstr>Verdana</vt:lpstr>
      <vt:lpstr>自訂設計</vt:lpstr>
      <vt:lpstr>自訂設計</vt:lpstr>
      <vt:lpstr>PowerPoint 簡報</vt:lpstr>
      <vt:lpstr>QVR Pro Solution</vt:lpstr>
      <vt:lpstr>The next-gen surveillance system - QVR Pro</vt:lpstr>
      <vt:lpstr>Recording search: then and now</vt:lpstr>
      <vt:lpstr>QVR Pro solves difficulties for 3rd-party developers</vt:lpstr>
      <vt:lpstr>QVR Pro solves difficulties for 3rd-party developers</vt:lpstr>
      <vt:lpstr>QVR Pro solves difficulties for 3rd-party developers</vt:lpstr>
      <vt:lpstr>QVR Pro can search recordings by text</vt:lpstr>
      <vt:lpstr> Agricultural scenarios</vt:lpstr>
      <vt:lpstr>Manufacturing scenarios</vt:lpstr>
      <vt:lpstr>Retail scenarios</vt:lpstr>
      <vt:lpstr>PowerPoint 簡報</vt:lpstr>
      <vt:lpstr>Share the live view via HTTP, and watch it with your web browser</vt:lpstr>
      <vt:lpstr>Share the live view via RTSP, and watch it with your VLC software</vt:lpstr>
      <vt:lpstr>Use 3rd-party event URLs to trigger QVR Pro event rules.</vt:lpstr>
      <vt:lpstr>Use 3rd-party action URLs to trigger actions</vt:lpstr>
      <vt:lpstr>Use Metadata URL to send data to QVR Pro</vt:lpstr>
      <vt:lpstr>PowerPoint 簡報</vt:lpstr>
      <vt:lpstr>QVR Pro SDK / API</vt:lpstr>
      <vt:lpstr>How to get QVR Pro SDK / API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105</cp:revision>
  <dcterms:modified xsi:type="dcterms:W3CDTF">2018-08-30T08:00:34Z</dcterms:modified>
</cp:coreProperties>
</file>