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22"/>
  </p:notesMasterIdLst>
  <p:sldIdLst>
    <p:sldId id="256" r:id="rId2"/>
    <p:sldId id="332" r:id="rId3"/>
    <p:sldId id="333" r:id="rId4"/>
    <p:sldId id="330" r:id="rId5"/>
    <p:sldId id="259" r:id="rId6"/>
    <p:sldId id="334" r:id="rId7"/>
    <p:sldId id="335" r:id="rId8"/>
    <p:sldId id="336" r:id="rId9"/>
    <p:sldId id="337" r:id="rId10"/>
    <p:sldId id="338" r:id="rId11"/>
    <p:sldId id="350" r:id="rId12"/>
    <p:sldId id="346" r:id="rId13"/>
    <p:sldId id="352" r:id="rId14"/>
    <p:sldId id="344" r:id="rId15"/>
    <p:sldId id="353" r:id="rId16"/>
    <p:sldId id="343" r:id="rId17"/>
    <p:sldId id="342" r:id="rId18"/>
    <p:sldId id="341" r:id="rId19"/>
    <p:sldId id="345" r:id="rId20"/>
    <p:sldId id="280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200"/>
    <a:srgbClr val="7E6662"/>
    <a:srgbClr val="F88822"/>
    <a:srgbClr val="524340"/>
    <a:srgbClr val="5C4B48"/>
    <a:srgbClr val="D04D9B"/>
    <a:srgbClr val="005440"/>
    <a:srgbClr val="0D48A1"/>
    <a:srgbClr val="8F1B05"/>
    <a:srgbClr val="FF7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E4754C-D6F4-46FE-96CC-71342DCE2E36}">
  <a:tblStyle styleId="{D6E4754C-D6F4-46FE-96CC-71342DCE2E3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E4D225A2-4602-4F97-94BD-603422ABF390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58" autoAdjust="0"/>
    <p:restoredTop sz="82353"/>
  </p:normalViewPr>
  <p:slideViewPr>
    <p:cSldViewPr snapToGrid="0">
      <p:cViewPr varScale="1">
        <p:scale>
          <a:sx n="141" d="100"/>
          <a:sy n="141" d="100"/>
        </p:scale>
        <p:origin x="123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9" d="100"/>
        <a:sy n="15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02230bf5e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402230bf5e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034652c1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4034652c1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小型。大型工廠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0744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0145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012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5120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2289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78008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f8ff69470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g3f8ff69470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253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>
  <p:cSld name="1_標題投影片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subTitle" idx="1"/>
          </p:nvPr>
        </p:nvSpPr>
        <p:spPr>
          <a:xfrm>
            <a:off x="1500166" y="2571750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" name="Google Shape;103;p27">
            <a:extLst>
              <a:ext uri="{FF2B5EF4-FFF2-40B4-BE49-F238E27FC236}">
                <a16:creationId xmlns:a16="http://schemas.microsoft.com/office/drawing/2014/main" id="{D90CA614-2639-4519-93A3-672BC068F0B9}"/>
              </a:ext>
            </a:extLst>
          </p:cNvPr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54" y="-1"/>
            <a:ext cx="9223858" cy="5197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body" idx="1"/>
          </p:nvPr>
        </p:nvSpPr>
        <p:spPr>
          <a:xfrm>
            <a:off x="457200" y="964395"/>
            <a:ext cx="8229600" cy="3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5" name="Google Shape;75;p2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3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>
  <p:cSld name="1_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4"/>
          <p:cNvSpPr txBox="1">
            <a:spLocks noGrp="1"/>
          </p:cNvSpPr>
          <p:nvPr>
            <p:ph type="body" idx="1"/>
          </p:nvPr>
        </p:nvSpPr>
        <p:spPr>
          <a:xfrm>
            <a:off x="428596" y="1017973"/>
            <a:ext cx="82869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000" b="1" i="0" u="none" strike="noStrike" cap="none">
                <a:solidFill>
                  <a:srgbClr val="91640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5"/>
          <p:cNvSpPr txBox="1">
            <a:spLocks noGrp="1"/>
          </p:cNvSpPr>
          <p:nvPr>
            <p:ph type="title"/>
          </p:nvPr>
        </p:nvSpPr>
        <p:spPr>
          <a:xfrm>
            <a:off x="457201" y="910816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body" idx="1"/>
          </p:nvPr>
        </p:nvSpPr>
        <p:spPr>
          <a:xfrm>
            <a:off x="3575050" y="910817"/>
            <a:ext cx="5111700" cy="3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body" idx="2"/>
          </p:nvPr>
        </p:nvSpPr>
        <p:spPr>
          <a:xfrm>
            <a:off x="457201" y="1875230"/>
            <a:ext cx="3008400" cy="27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6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6"/>
          <p:cNvSpPr>
            <a:spLocks noGrp="1"/>
          </p:cNvSpPr>
          <p:nvPr>
            <p:ph type="pic" idx="2"/>
          </p:nvPr>
        </p:nvSpPr>
        <p:spPr>
          <a:xfrm>
            <a:off x="1792288" y="1125130"/>
            <a:ext cx="54864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6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4"/>
          <p:cNvPicPr preferRelativeResize="0"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" y="1"/>
            <a:ext cx="9128316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457200" y="910817"/>
            <a:ext cx="8229600" cy="3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20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19" Type="http://schemas.openxmlformats.org/officeDocument/2006/relationships/image" Target="../media/image21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03;p27">
            <a:extLst>
              <a:ext uri="{FF2B5EF4-FFF2-40B4-BE49-F238E27FC236}">
                <a16:creationId xmlns:a16="http://schemas.microsoft.com/office/drawing/2014/main" id="{91F004BD-62B7-4490-B312-5B60C52CB17E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54" y="-1"/>
            <a:ext cx="9223858" cy="5197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557D0CF-0B31-4D23-9214-EA09D8C374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Google Shape;627;p78">
            <a:extLst>
              <a:ext uri="{FF2B5EF4-FFF2-40B4-BE49-F238E27FC236}">
                <a16:creationId xmlns:a16="http://schemas.microsoft.com/office/drawing/2014/main" id="{7030AF0C-4ECA-41EA-B671-490DB4396AD2}"/>
              </a:ext>
            </a:extLst>
          </p:cNvPr>
          <p:cNvSpPr/>
          <p:nvPr/>
        </p:nvSpPr>
        <p:spPr>
          <a:xfrm>
            <a:off x="1237627" y="1068266"/>
            <a:ext cx="5247091" cy="5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+mj-lt"/>
              </a:rPr>
              <a:t>Industry 4.0 manufacturing embraces cloud, AI and Internet of Things (IoT) to connect systems and create a feedback channel between environments. </a:t>
            </a:r>
          </a:p>
          <a:p>
            <a:r>
              <a:rPr lang="en-US" sz="1000" b="1" dirty="0">
                <a:solidFill>
                  <a:schemeClr val="bg1"/>
                </a:solidFill>
                <a:latin typeface="+mj-lt"/>
              </a:rPr>
              <a:t>With real-time feedback, manufacturers gain the information needed to optimize every stage of production and fine-tune operations with more confidence.</a:t>
            </a:r>
          </a:p>
        </p:txBody>
      </p:sp>
      <p:sp>
        <p:nvSpPr>
          <p:cNvPr id="8" name="Google Shape;630;p78">
            <a:extLst>
              <a:ext uri="{FF2B5EF4-FFF2-40B4-BE49-F238E27FC236}">
                <a16:creationId xmlns:a16="http://schemas.microsoft.com/office/drawing/2014/main" id="{C98F30F9-E358-40EB-87AE-32D3FD16C54E}"/>
              </a:ext>
            </a:extLst>
          </p:cNvPr>
          <p:cNvSpPr/>
          <p:nvPr/>
        </p:nvSpPr>
        <p:spPr>
          <a:xfrm>
            <a:off x="1432603" y="4488856"/>
            <a:ext cx="2251592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+mj-lt"/>
              </a:rPr>
              <a:t>of C-level executives from outperforming companies invest in AI for quality control</a:t>
            </a:r>
          </a:p>
        </p:txBody>
      </p:sp>
      <p:sp>
        <p:nvSpPr>
          <p:cNvPr id="9" name="Google Shape;631;p78">
            <a:extLst>
              <a:ext uri="{FF2B5EF4-FFF2-40B4-BE49-F238E27FC236}">
                <a16:creationId xmlns:a16="http://schemas.microsoft.com/office/drawing/2014/main" id="{D25DF5E5-4936-4F30-AA8B-F77CE7A08B39}"/>
              </a:ext>
            </a:extLst>
          </p:cNvPr>
          <p:cNvSpPr/>
          <p:nvPr/>
        </p:nvSpPr>
        <p:spPr>
          <a:xfrm>
            <a:off x="4563228" y="4509286"/>
            <a:ext cx="2156068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+mj-lt"/>
              </a:rPr>
              <a:t>of industrial products executives say AI is mature and market ready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4689CE3-7AF2-49EB-880A-D2725F8AE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332" y="1790492"/>
            <a:ext cx="5820309" cy="2754083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562ADE97-3739-45EB-81BE-C0F00A239AA5}"/>
              </a:ext>
            </a:extLst>
          </p:cNvPr>
          <p:cNvSpPr txBox="1">
            <a:spLocks/>
          </p:cNvSpPr>
          <p:nvPr/>
        </p:nvSpPr>
        <p:spPr>
          <a:xfrm>
            <a:off x="1147737" y="2572520"/>
            <a:ext cx="2520138" cy="117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6500" dirty="0">
                <a:solidFill>
                  <a:srgbClr val="FF7E00"/>
                </a:solidFill>
                <a:latin typeface="+mj-lt"/>
                <a:ea typeface="微軟正黑體" panose="020B0604030504040204" pitchFamily="34" charset="-120"/>
              </a:rPr>
              <a:t>89</a:t>
            </a:r>
            <a:endParaRPr lang="zh-TW" altLang="en-US" sz="6500" dirty="0">
              <a:solidFill>
                <a:srgbClr val="FF7E00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35B34DC8-3B16-457D-A185-24775F5AD193}"/>
              </a:ext>
            </a:extLst>
          </p:cNvPr>
          <p:cNvSpPr txBox="1">
            <a:spLocks/>
          </p:cNvSpPr>
          <p:nvPr/>
        </p:nvSpPr>
        <p:spPr>
          <a:xfrm>
            <a:off x="4240227" y="2580868"/>
            <a:ext cx="2520138" cy="117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6500" dirty="0">
                <a:solidFill>
                  <a:srgbClr val="FF7E00"/>
                </a:solidFill>
                <a:latin typeface="+mj-lt"/>
                <a:ea typeface="微軟正黑體" panose="020B0604030504040204" pitchFamily="34" charset="-120"/>
              </a:rPr>
              <a:t>59</a:t>
            </a:r>
            <a:endParaRPr lang="zh-TW" altLang="en-US" sz="6500" dirty="0">
              <a:solidFill>
                <a:srgbClr val="FF7E00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5D2FD3C5-CC97-4619-8829-F93D2E12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90" y="716051"/>
            <a:ext cx="3995528" cy="391757"/>
          </a:xfrm>
        </p:spPr>
        <p:txBody>
          <a:bodyPr/>
          <a:lstStyle/>
          <a:p>
            <a:r>
              <a:rPr lang="en-US" altLang="zh-TW" sz="2000" dirty="0">
                <a:latin typeface="+mj-lt"/>
                <a:ea typeface="微軟正黑體" panose="020B0604030504040204" pitchFamily="34" charset="-120"/>
              </a:rPr>
              <a:t>Get more out of your operation</a:t>
            </a:r>
            <a:endParaRPr lang="zh-TW" altLang="en-US" sz="2000" dirty="0"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D83DADB8-DD25-4732-B464-430FAE13AEA5}"/>
              </a:ext>
            </a:extLst>
          </p:cNvPr>
          <p:cNvGrpSpPr/>
          <p:nvPr/>
        </p:nvGrpSpPr>
        <p:grpSpPr>
          <a:xfrm>
            <a:off x="481885" y="126979"/>
            <a:ext cx="5420927" cy="775445"/>
            <a:chOff x="231125" y="68325"/>
            <a:chExt cx="6172001" cy="882883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58A125B8-23B1-46CD-8FBE-B04930C36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125" y="102733"/>
              <a:ext cx="6172001" cy="848475"/>
            </a:xfrm>
            <a:prstGeom prst="rect">
              <a:avLst/>
            </a:prstGeom>
          </p:spPr>
        </p:pic>
        <p:sp>
          <p:nvSpPr>
            <p:cNvPr id="22" name="標題 1">
              <a:extLst>
                <a:ext uri="{FF2B5EF4-FFF2-40B4-BE49-F238E27FC236}">
                  <a16:creationId xmlns:a16="http://schemas.microsoft.com/office/drawing/2014/main" id="{DF621DC7-1F9E-4DAB-9014-D96F6046F6BE}"/>
                </a:ext>
              </a:extLst>
            </p:cNvPr>
            <p:cNvSpPr txBox="1">
              <a:spLocks/>
            </p:cNvSpPr>
            <p:nvPr/>
          </p:nvSpPr>
          <p:spPr>
            <a:xfrm>
              <a:off x="622226" y="68325"/>
              <a:ext cx="5434644" cy="8574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"/>
                <a:buNone/>
                <a:defRPr sz="3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TW" sz="2250" dirty="0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OPERATION MANAGEMENT</a:t>
              </a:r>
              <a:endParaRPr lang="zh-TW" altLang="en-US" sz="225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A8C4ACBA-A166-4030-9B0A-F0A7273D7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9905" y="302935"/>
              <a:ext cx="571145" cy="3881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00093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8EDC541-6890-4BE9-824F-A77F9C35C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" y="0"/>
            <a:ext cx="9128319" cy="5143500"/>
          </a:xfrm>
          <a:prstGeom prst="rect">
            <a:avLst/>
          </a:prstGeom>
        </p:spPr>
      </p:pic>
      <p:sp>
        <p:nvSpPr>
          <p:cNvPr id="16" name="標題 1">
            <a:extLst>
              <a:ext uri="{FF2B5EF4-FFF2-40B4-BE49-F238E27FC236}">
                <a16:creationId xmlns:a16="http://schemas.microsoft.com/office/drawing/2014/main" id="{5DB58786-D12E-408B-B770-6E9FCAE3E84D}"/>
              </a:ext>
            </a:extLst>
          </p:cNvPr>
          <p:cNvSpPr txBox="1">
            <a:spLocks/>
          </p:cNvSpPr>
          <p:nvPr/>
        </p:nvSpPr>
        <p:spPr>
          <a:xfrm>
            <a:off x="111325" y="939914"/>
            <a:ext cx="6391829" cy="71885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50" dirty="0">
                <a:latin typeface="+mj-lt"/>
              </a:rPr>
              <a:t>How data is improving quality in manufacturing?</a:t>
            </a:r>
            <a:endParaRPr lang="zh-TW" altLang="en-US" sz="1850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3" name="Google Shape;637;p79">
            <a:extLst>
              <a:ext uri="{FF2B5EF4-FFF2-40B4-BE49-F238E27FC236}">
                <a16:creationId xmlns:a16="http://schemas.microsoft.com/office/drawing/2014/main" id="{2B12E030-8852-4D79-9284-276F73F80CB6}"/>
              </a:ext>
            </a:extLst>
          </p:cNvPr>
          <p:cNvSpPr txBox="1"/>
          <p:nvPr/>
        </p:nvSpPr>
        <p:spPr>
          <a:xfrm>
            <a:off x="152421" y="1521155"/>
            <a:ext cx="3010232" cy="47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chemeClr val="bg1"/>
                </a:solidFill>
                <a:latin typeface="+mj-lt"/>
              </a:rPr>
              <a:t>Maximize factory productivity</a:t>
            </a: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chemeClr val="bg1"/>
                </a:solidFill>
                <a:latin typeface="+mj-lt"/>
              </a:rPr>
              <a:t>Improve product quality </a:t>
            </a:r>
          </a:p>
        </p:txBody>
      </p:sp>
      <p:pic>
        <p:nvPicPr>
          <p:cNvPr id="24" name="圖片 22" descr="圖片 22">
            <a:extLst>
              <a:ext uri="{FF2B5EF4-FFF2-40B4-BE49-F238E27FC236}">
                <a16:creationId xmlns:a16="http://schemas.microsoft.com/office/drawing/2014/main" id="{FB0101D7-D277-4852-9AC3-8CE03B640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21" y="2228628"/>
            <a:ext cx="2268920" cy="243926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Google Shape;637;p79">
            <a:extLst>
              <a:ext uri="{FF2B5EF4-FFF2-40B4-BE49-F238E27FC236}">
                <a16:creationId xmlns:a16="http://schemas.microsoft.com/office/drawing/2014/main" id="{8A7D97B6-66F9-4544-902F-38C46ED88519}"/>
              </a:ext>
            </a:extLst>
          </p:cNvPr>
          <p:cNvSpPr txBox="1"/>
          <p:nvPr/>
        </p:nvSpPr>
        <p:spPr>
          <a:xfrm>
            <a:off x="3062137" y="2739532"/>
            <a:ext cx="2503909" cy="5346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bg1"/>
              </a:buClr>
              <a:buSzPct val="100000"/>
            </a:pPr>
            <a:r>
              <a:rPr lang="en-US" altLang="zh-TW" sz="16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from</a:t>
            </a:r>
            <a:r>
              <a:rPr lang="en-US" altLang="zh-TW" sz="16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 THREE </a:t>
            </a:r>
            <a:r>
              <a:rPr lang="en-US" altLang="zh-TW" sz="16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days </a:t>
            </a:r>
            <a:endParaRPr lang="zh-TW" altLang="en-US" sz="1600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637;p79">
            <a:extLst>
              <a:ext uri="{FF2B5EF4-FFF2-40B4-BE49-F238E27FC236}">
                <a16:creationId xmlns:a16="http://schemas.microsoft.com/office/drawing/2014/main" id="{90377B38-DB5E-49F1-8D7D-51893DB94621}"/>
              </a:ext>
            </a:extLst>
          </p:cNvPr>
          <p:cNvSpPr txBox="1"/>
          <p:nvPr/>
        </p:nvSpPr>
        <p:spPr>
          <a:xfrm>
            <a:off x="6280502" y="1926394"/>
            <a:ext cx="2503909" cy="5346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bg1"/>
              </a:buClr>
              <a:buSzPct val="100000"/>
            </a:pPr>
            <a:r>
              <a:rPr lang="en-US" altLang="zh-TW" sz="1800" dirty="0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rPr>
              <a:t>to </a:t>
            </a:r>
            <a:r>
              <a:rPr lang="en-US" altLang="zh-TW" sz="1800" b="1" dirty="0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rPr>
              <a:t>TWO</a:t>
            </a:r>
            <a:r>
              <a:rPr lang="en-US" altLang="zh-TW" sz="1800" dirty="0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rPr>
              <a:t> hours</a:t>
            </a:r>
            <a:endParaRPr lang="zh-TW" altLang="en-US" sz="1800" dirty="0">
              <a:solidFill>
                <a:schemeClr val="bg2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8E4109B-02BF-4D68-9C8A-ECA7295FF3C5}"/>
              </a:ext>
            </a:extLst>
          </p:cNvPr>
          <p:cNvSpPr/>
          <p:nvPr/>
        </p:nvSpPr>
        <p:spPr>
          <a:xfrm>
            <a:off x="2994259" y="1521155"/>
            <a:ext cx="23137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b="1" dirty="0">
                <a:solidFill>
                  <a:schemeClr val="bg1"/>
                </a:solidFill>
              </a:rPr>
              <a:t>Reduce downtime cost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516CDE2-3B75-4048-B79F-25DD5005E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604" y="19018"/>
            <a:ext cx="6172001" cy="848475"/>
          </a:xfrm>
          <a:prstGeom prst="rect">
            <a:avLst/>
          </a:prstGeom>
        </p:spPr>
      </p:pic>
      <p:sp>
        <p:nvSpPr>
          <p:cNvPr id="14" name="標題 1">
            <a:extLst>
              <a:ext uri="{FF2B5EF4-FFF2-40B4-BE49-F238E27FC236}">
                <a16:creationId xmlns:a16="http://schemas.microsoft.com/office/drawing/2014/main" id="{37F2E958-1846-4E25-BEB3-D646420E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705" y="-15390"/>
            <a:ext cx="5434644" cy="857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altLang="zh-TW" sz="26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OPERATION MANAGEMENT</a:t>
            </a:r>
            <a:endParaRPr lang="zh-TW" altLang="en-US" sz="2600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8BE1A3D6-0BC9-4D51-82B6-16453F78F5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384" y="219220"/>
            <a:ext cx="571145" cy="388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2662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CC7F723-BC5B-42AE-AF3E-9F1979C4F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8" name="Google Shape;649;p80">
            <a:extLst>
              <a:ext uri="{FF2B5EF4-FFF2-40B4-BE49-F238E27FC236}">
                <a16:creationId xmlns:a16="http://schemas.microsoft.com/office/drawing/2014/main" id="{2212D490-67CD-4C96-A45B-5C619208236A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704" y="1167815"/>
            <a:ext cx="2869422" cy="1550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647;p80">
            <a:extLst>
              <a:ext uri="{FF2B5EF4-FFF2-40B4-BE49-F238E27FC236}">
                <a16:creationId xmlns:a16="http://schemas.microsoft.com/office/drawing/2014/main" id="{352F4A80-7B11-4122-B1E7-A3DA054D8C3A}"/>
              </a:ext>
            </a:extLst>
          </p:cNvPr>
          <p:cNvSpPr txBox="1"/>
          <p:nvPr/>
        </p:nvSpPr>
        <p:spPr>
          <a:xfrm>
            <a:off x="4495089" y="1097761"/>
            <a:ext cx="4574333" cy="74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900" b="1" dirty="0">
                <a:solidFill>
                  <a:schemeClr val="bg1"/>
                </a:solidFill>
                <a:latin typeface="+mj-lt"/>
              </a:rPr>
              <a:t>Efficient live monitoring,   </a:t>
            </a:r>
          </a:p>
          <a:p>
            <a:r>
              <a:rPr lang="en-US" sz="1900" b="1" dirty="0">
                <a:solidFill>
                  <a:schemeClr val="bg1"/>
                </a:solidFill>
                <a:latin typeface="+mj-lt"/>
              </a:rPr>
              <a:t>        guaranteed video footage.</a:t>
            </a:r>
          </a:p>
        </p:txBody>
      </p:sp>
      <p:sp>
        <p:nvSpPr>
          <p:cNvPr id="10" name="Google Shape;656;p80">
            <a:extLst>
              <a:ext uri="{FF2B5EF4-FFF2-40B4-BE49-F238E27FC236}">
                <a16:creationId xmlns:a16="http://schemas.microsoft.com/office/drawing/2014/main" id="{BAF0060D-2583-4591-BD9D-A0E5BE018179}"/>
              </a:ext>
            </a:extLst>
          </p:cNvPr>
          <p:cNvSpPr/>
          <p:nvPr/>
        </p:nvSpPr>
        <p:spPr>
          <a:xfrm>
            <a:off x="6131816" y="1897762"/>
            <a:ext cx="2811850" cy="91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+mj-lt"/>
              </a:rPr>
              <a:t>When the camera is equipped with SD card, QVR Pro can </a:t>
            </a:r>
            <a:r>
              <a:rPr lang="en-US" sz="1050" b="1" dirty="0" err="1">
                <a:solidFill>
                  <a:schemeClr val="bg1"/>
                </a:solidFill>
                <a:latin typeface="+mj-lt"/>
              </a:rPr>
              <a:t>retrive</a:t>
            </a:r>
            <a:r>
              <a:rPr lang="en-US" sz="1050" b="1" dirty="0">
                <a:solidFill>
                  <a:schemeClr val="bg1"/>
                </a:solidFill>
                <a:latin typeface="+mj-lt"/>
              </a:rPr>
              <a:t> video from the SD card back to the server to make sure you won’t miss any video evidence. </a:t>
            </a:r>
          </a:p>
        </p:txBody>
      </p:sp>
      <p:grpSp>
        <p:nvGrpSpPr>
          <p:cNvPr id="11" name="Google Shape;650;p80">
            <a:extLst>
              <a:ext uri="{FF2B5EF4-FFF2-40B4-BE49-F238E27FC236}">
                <a16:creationId xmlns:a16="http://schemas.microsoft.com/office/drawing/2014/main" id="{30FF64C6-006C-424F-84DB-1F67D6678C2D}"/>
              </a:ext>
            </a:extLst>
          </p:cNvPr>
          <p:cNvGrpSpPr/>
          <p:nvPr/>
        </p:nvGrpSpPr>
        <p:grpSpPr>
          <a:xfrm>
            <a:off x="171763" y="2877818"/>
            <a:ext cx="3959500" cy="1969927"/>
            <a:chOff x="0" y="0"/>
            <a:chExt cx="5648527" cy="29683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Google Shape;651;p80" descr="Shape 648">
              <a:extLst>
                <a:ext uri="{FF2B5EF4-FFF2-40B4-BE49-F238E27FC236}">
                  <a16:creationId xmlns:a16="http://schemas.microsoft.com/office/drawing/2014/main" id="{BAE46006-6E69-40DF-83F2-9B9AF3AE438B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5648527" cy="296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652;p80">
              <a:extLst>
                <a:ext uri="{FF2B5EF4-FFF2-40B4-BE49-F238E27FC236}">
                  <a16:creationId xmlns:a16="http://schemas.microsoft.com/office/drawing/2014/main" id="{48194119-818D-4B9B-8C7D-E5967D10C7E7}"/>
                </a:ext>
              </a:extLst>
            </p:cNvPr>
            <p:cNvSpPr txBox="1"/>
            <p:nvPr/>
          </p:nvSpPr>
          <p:spPr>
            <a:xfrm>
              <a:off x="1928825" y="1396665"/>
              <a:ext cx="1571637" cy="239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6" tIns="34256" rIns="34256" bIns="34256" anchor="t" anchorCtr="0">
              <a:noAutofit/>
            </a:bodyPr>
            <a:lstStyle/>
            <a:p>
              <a:pPr algn="ctr"/>
              <a:r>
                <a:rPr lang="en-US" sz="825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Recording space A</a:t>
              </a:r>
              <a:endParaRPr sz="1050"/>
            </a:p>
          </p:txBody>
        </p:sp>
        <p:sp>
          <p:nvSpPr>
            <p:cNvPr id="14" name="Google Shape;653;p80">
              <a:extLst>
                <a:ext uri="{FF2B5EF4-FFF2-40B4-BE49-F238E27FC236}">
                  <a16:creationId xmlns:a16="http://schemas.microsoft.com/office/drawing/2014/main" id="{91043239-C5AA-4A3D-AA76-503DEF494171}"/>
                </a:ext>
              </a:extLst>
            </p:cNvPr>
            <p:cNvSpPr txBox="1"/>
            <p:nvPr/>
          </p:nvSpPr>
          <p:spPr>
            <a:xfrm>
              <a:off x="1928825" y="1825293"/>
              <a:ext cx="1571637" cy="239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6" tIns="34256" rIns="34256" bIns="34256" anchor="t" anchorCtr="0">
              <a:noAutofit/>
            </a:bodyPr>
            <a:lstStyle/>
            <a:p>
              <a:pPr algn="ctr"/>
              <a:r>
                <a:rPr lang="en-US" sz="825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Recording space B</a:t>
              </a:r>
              <a:endParaRPr sz="1050"/>
            </a:p>
          </p:txBody>
        </p:sp>
        <p:sp>
          <p:nvSpPr>
            <p:cNvPr id="15" name="Google Shape;654;p80">
              <a:extLst>
                <a:ext uri="{FF2B5EF4-FFF2-40B4-BE49-F238E27FC236}">
                  <a16:creationId xmlns:a16="http://schemas.microsoft.com/office/drawing/2014/main" id="{CD58E776-DC64-42FE-88E0-300E6ED9CAC8}"/>
                </a:ext>
              </a:extLst>
            </p:cNvPr>
            <p:cNvSpPr txBox="1"/>
            <p:nvPr/>
          </p:nvSpPr>
          <p:spPr>
            <a:xfrm>
              <a:off x="1928825" y="2253920"/>
              <a:ext cx="1571637" cy="239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6" tIns="34256" rIns="34256" bIns="34256" anchor="t" anchorCtr="0">
              <a:noAutofit/>
            </a:bodyPr>
            <a:lstStyle/>
            <a:p>
              <a:pPr algn="ctr"/>
              <a:r>
                <a:rPr lang="en-US" sz="825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Recording space C</a:t>
              </a:r>
              <a:endParaRPr sz="1050"/>
            </a:p>
          </p:txBody>
        </p:sp>
      </p:grpSp>
      <p:pic>
        <p:nvPicPr>
          <p:cNvPr id="16" name="Google Shape;655;p80" descr="Picture 2">
            <a:extLst>
              <a:ext uri="{FF2B5EF4-FFF2-40B4-BE49-F238E27FC236}">
                <a16:creationId xmlns:a16="http://schemas.microsoft.com/office/drawing/2014/main" id="{020763F5-31DB-4658-A3F7-7A1417CED532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786" y="1737977"/>
            <a:ext cx="2263482" cy="106949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1982C279-F784-4DDF-AAE1-14AC3931B99E}"/>
              </a:ext>
            </a:extLst>
          </p:cNvPr>
          <p:cNvSpPr/>
          <p:nvPr/>
        </p:nvSpPr>
        <p:spPr>
          <a:xfrm>
            <a:off x="4062098" y="2950337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500" b="1" dirty="0">
              <a:solidFill>
                <a:schemeClr val="bg1"/>
              </a:solidFill>
              <a:latin typeface="+mj-lt"/>
            </a:endParaRP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+mj-lt"/>
              </a:rPr>
              <a:t>Smooth live viewing</a:t>
            </a: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+mj-lt"/>
              </a:rPr>
              <a:t>Secure video footage</a:t>
            </a: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+mj-lt"/>
              </a:rPr>
              <a:t>Redundant unit</a:t>
            </a: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+mj-lt"/>
              </a:rPr>
              <a:t>Centralize solution </a:t>
            </a: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+mj-lt"/>
              </a:rPr>
              <a:t>System resources allocation</a:t>
            </a: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+mj-lt"/>
              </a:rPr>
              <a:t>Data</a:t>
            </a:r>
            <a:r>
              <a:rPr lang="zh-TW" altLang="en-US" sz="15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500" b="1" dirty="0">
                <a:solidFill>
                  <a:schemeClr val="bg1"/>
                </a:solidFill>
                <a:latin typeface="+mj-lt"/>
              </a:rPr>
              <a:t>backup 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B8E9171-522C-4E2A-915F-2A8128F12268}"/>
              </a:ext>
            </a:extLst>
          </p:cNvPr>
          <p:cNvGrpSpPr/>
          <p:nvPr/>
        </p:nvGrpSpPr>
        <p:grpSpPr>
          <a:xfrm>
            <a:off x="2489188" y="-13771"/>
            <a:ext cx="4768837" cy="912213"/>
            <a:chOff x="2277156" y="-44720"/>
            <a:chExt cx="4768837" cy="912213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85ADA2AF-9F05-49C8-9305-42F5C0975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7156" y="0"/>
              <a:ext cx="4768837" cy="867493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8058BD00-1217-46F9-B0CF-54AC347DD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81284" y="219996"/>
              <a:ext cx="618115" cy="363912"/>
            </a:xfrm>
            <a:prstGeom prst="rect">
              <a:avLst/>
            </a:prstGeom>
          </p:spPr>
        </p:pic>
        <p:sp>
          <p:nvSpPr>
            <p:cNvPr id="7" name="標題 1">
              <a:extLst>
                <a:ext uri="{FF2B5EF4-FFF2-40B4-BE49-F238E27FC236}">
                  <a16:creationId xmlns:a16="http://schemas.microsoft.com/office/drawing/2014/main" id="{214CD874-765B-488D-9C61-9A4846EA0EAB}"/>
                </a:ext>
              </a:extLst>
            </p:cNvPr>
            <p:cNvSpPr txBox="1">
              <a:spLocks/>
            </p:cNvSpPr>
            <p:nvPr/>
          </p:nvSpPr>
          <p:spPr>
            <a:xfrm>
              <a:off x="2886833" y="-44720"/>
              <a:ext cx="3096524" cy="85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"/>
                <a:buNone/>
                <a:defRPr sz="3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TW" sz="2600" dirty="0">
                  <a:latin typeface="+mj-lt"/>
                  <a:ea typeface="微軟正黑體" panose="020B0604030504040204" pitchFamily="34" charset="-120"/>
                </a:rPr>
                <a:t>IT Management</a:t>
              </a:r>
              <a:endParaRPr lang="zh-TW" altLang="en-US" sz="2600" dirty="0">
                <a:latin typeface="+mj-lt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1143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D13364F-BB38-440F-9155-7455DF315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7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DFCC559-78F3-4726-A20B-2A831D734C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499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59C49CC4-DA1D-44FF-8977-D3D9E417F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40" y="13322"/>
            <a:ext cx="6293370" cy="857400"/>
          </a:xfrm>
        </p:spPr>
        <p:txBody>
          <a:bodyPr/>
          <a:lstStyle/>
          <a:p>
            <a:pPr algn="ctr"/>
            <a:r>
              <a:rPr lang="en-US" altLang="zh-TW" sz="3200" dirty="0"/>
              <a:t>What are you looking for?</a:t>
            </a:r>
          </a:p>
        </p:txBody>
      </p:sp>
      <p:sp>
        <p:nvSpPr>
          <p:cNvPr id="7" name="Google Shape;744;p83">
            <a:extLst>
              <a:ext uri="{FF2B5EF4-FFF2-40B4-BE49-F238E27FC236}">
                <a16:creationId xmlns:a16="http://schemas.microsoft.com/office/drawing/2014/main" id="{1CC0F875-01F1-4839-8A0E-1F1EE36EA947}"/>
              </a:ext>
            </a:extLst>
          </p:cNvPr>
          <p:cNvSpPr txBox="1"/>
          <p:nvPr/>
        </p:nvSpPr>
        <p:spPr>
          <a:xfrm rot="18036419">
            <a:off x="2341271" y="1867625"/>
            <a:ext cx="2016065" cy="719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r>
              <a:rPr lang="en-US" altLang="zh-TW" sz="22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Evidence</a:t>
            </a:r>
            <a:endParaRPr lang="zh-TW" altLang="en-US" sz="2200" b="1" dirty="0">
              <a:solidFill>
                <a:srgbClr val="FFFFFF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8" name="Google Shape;744;p83">
            <a:extLst>
              <a:ext uri="{FF2B5EF4-FFF2-40B4-BE49-F238E27FC236}">
                <a16:creationId xmlns:a16="http://schemas.microsoft.com/office/drawing/2014/main" id="{12E7BFDD-9B4B-40F9-A812-A7461C44E288}"/>
              </a:ext>
            </a:extLst>
          </p:cNvPr>
          <p:cNvSpPr txBox="1"/>
          <p:nvPr/>
        </p:nvSpPr>
        <p:spPr>
          <a:xfrm rot="3742650">
            <a:off x="4896654" y="1867625"/>
            <a:ext cx="2016065" cy="719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r>
              <a:rPr lang="en-US" altLang="zh-TW" sz="22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Live View</a:t>
            </a:r>
            <a:endParaRPr lang="zh-TW" altLang="en-US" sz="2200" b="1" dirty="0">
              <a:solidFill>
                <a:srgbClr val="FFFFFF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10" name="Google Shape;744;p83">
            <a:extLst>
              <a:ext uri="{FF2B5EF4-FFF2-40B4-BE49-F238E27FC236}">
                <a16:creationId xmlns:a16="http://schemas.microsoft.com/office/drawing/2014/main" id="{CB3933C7-40EF-4A9A-813B-9B3E11E07406}"/>
              </a:ext>
            </a:extLst>
          </p:cNvPr>
          <p:cNvSpPr txBox="1"/>
          <p:nvPr/>
        </p:nvSpPr>
        <p:spPr>
          <a:xfrm>
            <a:off x="3658346" y="3930094"/>
            <a:ext cx="2016065" cy="719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r>
              <a:rPr lang="en-US" altLang="zh-TW" sz="22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Real Time Notification</a:t>
            </a:r>
            <a:endParaRPr lang="zh-TW" altLang="en-US" sz="2200" b="1" dirty="0">
              <a:solidFill>
                <a:srgbClr val="FFFFFF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11" name="Google Shape;751;p83">
            <a:extLst>
              <a:ext uri="{FF2B5EF4-FFF2-40B4-BE49-F238E27FC236}">
                <a16:creationId xmlns:a16="http://schemas.microsoft.com/office/drawing/2014/main" id="{5D7E11B0-F639-4657-A6A4-320D31EB6D37}"/>
              </a:ext>
            </a:extLst>
          </p:cNvPr>
          <p:cNvSpPr txBox="1"/>
          <p:nvPr/>
        </p:nvSpPr>
        <p:spPr>
          <a:xfrm>
            <a:off x="892120" y="1532115"/>
            <a:ext cx="2275242" cy="9002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350" b="1" dirty="0">
                <a:solidFill>
                  <a:schemeClr val="bg1"/>
                </a:solidFill>
              </a:rPr>
              <a:t>Playback</a:t>
            </a:r>
          </a:p>
          <a:p>
            <a:pPr marL="179388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350" b="1" dirty="0">
                <a:solidFill>
                  <a:schemeClr val="bg1"/>
                </a:solidFill>
              </a:rPr>
              <a:t>Export video </a:t>
            </a:r>
          </a:p>
          <a:p>
            <a:pPr marL="179388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350" b="1" dirty="0">
                <a:solidFill>
                  <a:schemeClr val="bg1"/>
                </a:solidFill>
              </a:rPr>
              <a:t>Watermark support</a:t>
            </a:r>
          </a:p>
          <a:p>
            <a:pPr marL="179388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350" b="1" dirty="0">
                <a:solidFill>
                  <a:schemeClr val="bg1"/>
                </a:solidFill>
              </a:rPr>
              <a:t>Metadata search</a:t>
            </a:r>
          </a:p>
        </p:txBody>
      </p:sp>
      <p:sp>
        <p:nvSpPr>
          <p:cNvPr id="12" name="Google Shape;751;p83">
            <a:extLst>
              <a:ext uri="{FF2B5EF4-FFF2-40B4-BE49-F238E27FC236}">
                <a16:creationId xmlns:a16="http://schemas.microsoft.com/office/drawing/2014/main" id="{F3F05F41-24DA-4E4D-8727-A8844D53D226}"/>
              </a:ext>
            </a:extLst>
          </p:cNvPr>
          <p:cNvSpPr txBox="1"/>
          <p:nvPr/>
        </p:nvSpPr>
        <p:spPr>
          <a:xfrm>
            <a:off x="6590738" y="1532114"/>
            <a:ext cx="1843550" cy="9002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en-US" sz="1350" b="1" dirty="0">
                <a:solidFill>
                  <a:schemeClr val="bg1"/>
                </a:solidFill>
              </a:rPr>
              <a:t>Live monitor</a:t>
            </a: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en-US" sz="1350" b="1" dirty="0">
                <a:solidFill>
                  <a:schemeClr val="bg1"/>
                </a:solidFill>
              </a:rPr>
              <a:t>2-way audio</a:t>
            </a: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en-US" sz="1350" b="1" dirty="0">
                <a:solidFill>
                  <a:schemeClr val="bg1"/>
                </a:solidFill>
              </a:rPr>
              <a:t>Add bookmark</a:t>
            </a: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en-US" sz="1350" b="1" dirty="0">
                <a:solidFill>
                  <a:schemeClr val="bg1"/>
                </a:solidFill>
              </a:rPr>
              <a:t>ROI</a:t>
            </a: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en-US" sz="1350" b="1" dirty="0">
                <a:solidFill>
                  <a:schemeClr val="bg1"/>
                </a:solidFill>
              </a:rPr>
              <a:t>Fisheye support</a:t>
            </a:r>
          </a:p>
        </p:txBody>
      </p:sp>
      <p:sp>
        <p:nvSpPr>
          <p:cNvPr id="13" name="Google Shape;751;p83">
            <a:extLst>
              <a:ext uri="{FF2B5EF4-FFF2-40B4-BE49-F238E27FC236}">
                <a16:creationId xmlns:a16="http://schemas.microsoft.com/office/drawing/2014/main" id="{8BC7BD45-FAFF-4FAA-B440-B93C3E30A9F3}"/>
              </a:ext>
            </a:extLst>
          </p:cNvPr>
          <p:cNvSpPr txBox="1"/>
          <p:nvPr/>
        </p:nvSpPr>
        <p:spPr>
          <a:xfrm>
            <a:off x="1817394" y="4457418"/>
            <a:ext cx="2600494" cy="9002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350" b="1" dirty="0">
                <a:solidFill>
                  <a:schemeClr val="bg1"/>
                </a:solidFill>
              </a:rPr>
              <a:t>Instant response</a:t>
            </a:r>
          </a:p>
          <a:p>
            <a:pPr marL="179388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350" b="1" dirty="0">
                <a:solidFill>
                  <a:schemeClr val="bg1"/>
                </a:solidFill>
              </a:rPr>
              <a:t>Disaster management</a:t>
            </a:r>
          </a:p>
        </p:txBody>
      </p:sp>
      <p:sp>
        <p:nvSpPr>
          <p:cNvPr id="14" name="Google Shape;751;p83">
            <a:extLst>
              <a:ext uri="{FF2B5EF4-FFF2-40B4-BE49-F238E27FC236}">
                <a16:creationId xmlns:a16="http://schemas.microsoft.com/office/drawing/2014/main" id="{BE8F767B-3FBF-42DF-B65B-4D99F4E1D9DD}"/>
              </a:ext>
            </a:extLst>
          </p:cNvPr>
          <p:cNvSpPr txBox="1"/>
          <p:nvPr/>
        </p:nvSpPr>
        <p:spPr>
          <a:xfrm>
            <a:off x="5787164" y="4116220"/>
            <a:ext cx="2016065" cy="8606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bg1"/>
              </a:buClr>
              <a:buFont typeface="Arial" charset="0"/>
              <a:buChar char="•"/>
            </a:pPr>
            <a:endParaRPr lang="en-US" sz="1350" b="1" dirty="0">
              <a:solidFill>
                <a:schemeClr val="bg1"/>
              </a:solidFill>
            </a:endParaRPr>
          </a:p>
          <a:p>
            <a:pPr marL="179388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350" b="1" dirty="0">
                <a:solidFill>
                  <a:schemeClr val="bg1"/>
                </a:solidFill>
              </a:rPr>
              <a:t>Unauthorized access control</a:t>
            </a:r>
          </a:p>
          <a:p>
            <a:pPr marL="179388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350" b="1" dirty="0">
                <a:solidFill>
                  <a:schemeClr val="bg1"/>
                </a:solidFill>
              </a:rPr>
              <a:t>Event engine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7E7A734-5AC8-439C-AA67-D2ED3A27FE32}"/>
              </a:ext>
            </a:extLst>
          </p:cNvPr>
          <p:cNvSpPr/>
          <p:nvPr/>
        </p:nvSpPr>
        <p:spPr>
          <a:xfrm>
            <a:off x="2405632" y="2288112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en-US" altLang="zh-TW" sz="185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Employee </a:t>
            </a:r>
          </a:p>
          <a:p>
            <a:pPr algn="ctr">
              <a:buClr>
                <a:schemeClr val="dk1"/>
              </a:buClr>
              <a:buSzPts val="2000"/>
            </a:pPr>
            <a:r>
              <a:rPr lang="en-US" altLang="zh-TW" sz="185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productivity; </a:t>
            </a:r>
          </a:p>
          <a:p>
            <a:pPr algn="ctr">
              <a:buClr>
                <a:schemeClr val="dk1"/>
              </a:buClr>
              <a:buSzPts val="2000"/>
            </a:pPr>
            <a:r>
              <a:rPr lang="en-US" altLang="zh-TW" sz="185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customer </a:t>
            </a:r>
          </a:p>
          <a:p>
            <a:pPr algn="ctr">
              <a:buClr>
                <a:schemeClr val="dk1"/>
              </a:buClr>
              <a:buSzPts val="2000"/>
            </a:pPr>
            <a:r>
              <a:rPr lang="en-US" altLang="zh-TW" sz="185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1760636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A043E81-7217-4A95-93B3-E04EABABF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04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DFCC559-78F3-4726-A20B-2A831D734C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59C49CC4-DA1D-44FF-8977-D3D9E417F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51" y="13322"/>
            <a:ext cx="6694062" cy="857400"/>
          </a:xfrm>
        </p:spPr>
        <p:txBody>
          <a:bodyPr/>
          <a:lstStyle/>
          <a:p>
            <a:pPr algn="ctr"/>
            <a:r>
              <a:rPr lang="en-US" altLang="zh-TW" sz="3200" dirty="0">
                <a:latin typeface="+mj-lt"/>
              </a:rPr>
              <a:t> All the details IT guys care about</a:t>
            </a:r>
            <a:endParaRPr lang="zh-TW" altLang="en-US" sz="3200" dirty="0">
              <a:latin typeface="+mj-lt"/>
            </a:endParaRPr>
          </a:p>
        </p:txBody>
      </p:sp>
      <p:sp>
        <p:nvSpPr>
          <p:cNvPr id="7" name="Google Shape;744;p83">
            <a:extLst>
              <a:ext uri="{FF2B5EF4-FFF2-40B4-BE49-F238E27FC236}">
                <a16:creationId xmlns:a16="http://schemas.microsoft.com/office/drawing/2014/main" id="{1CC0F875-01F1-4839-8A0E-1F1EE36EA947}"/>
              </a:ext>
            </a:extLst>
          </p:cNvPr>
          <p:cNvSpPr txBox="1"/>
          <p:nvPr/>
        </p:nvSpPr>
        <p:spPr>
          <a:xfrm rot="17736354">
            <a:off x="2269771" y="1921318"/>
            <a:ext cx="2016065" cy="719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Storage Management</a:t>
            </a:r>
          </a:p>
        </p:txBody>
      </p:sp>
      <p:sp>
        <p:nvSpPr>
          <p:cNvPr id="8" name="Google Shape;744;p83">
            <a:extLst>
              <a:ext uri="{FF2B5EF4-FFF2-40B4-BE49-F238E27FC236}">
                <a16:creationId xmlns:a16="http://schemas.microsoft.com/office/drawing/2014/main" id="{12E7BFDD-9B4B-40F9-A812-A7461C44E288}"/>
              </a:ext>
            </a:extLst>
          </p:cNvPr>
          <p:cNvSpPr txBox="1"/>
          <p:nvPr/>
        </p:nvSpPr>
        <p:spPr>
          <a:xfrm rot="3675890">
            <a:off x="4990300" y="1933275"/>
            <a:ext cx="2016065" cy="719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lvl="0" algn="ctr"/>
            <a:r>
              <a:rPr lang="en-US" sz="2000" b="1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Network</a:t>
            </a:r>
            <a:r>
              <a:rPr lang="en-US" sz="2400" b="1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  </a:t>
            </a:r>
            <a:r>
              <a:rPr lang="en-US" sz="2000" b="1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Infrastructure</a:t>
            </a:r>
            <a:endParaRPr lang="en-US" sz="2400" b="1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744;p83">
            <a:extLst>
              <a:ext uri="{FF2B5EF4-FFF2-40B4-BE49-F238E27FC236}">
                <a16:creationId xmlns:a16="http://schemas.microsoft.com/office/drawing/2014/main" id="{CB3933C7-40EF-4A9A-813B-9B3E11E07406}"/>
              </a:ext>
            </a:extLst>
          </p:cNvPr>
          <p:cNvSpPr txBox="1"/>
          <p:nvPr/>
        </p:nvSpPr>
        <p:spPr>
          <a:xfrm>
            <a:off x="3642935" y="3965390"/>
            <a:ext cx="2016065" cy="719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r>
              <a:rPr lang="en-US" altLang="zh-TW" sz="22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Flexibility</a:t>
            </a:r>
            <a:endParaRPr sz="2200" b="1" dirty="0">
              <a:solidFill>
                <a:srgbClr val="FFFFFF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11" name="Google Shape;751;p83">
            <a:extLst>
              <a:ext uri="{FF2B5EF4-FFF2-40B4-BE49-F238E27FC236}">
                <a16:creationId xmlns:a16="http://schemas.microsoft.com/office/drawing/2014/main" id="{5D7E11B0-F639-4657-A6A4-320D31EB6D37}"/>
              </a:ext>
            </a:extLst>
          </p:cNvPr>
          <p:cNvSpPr txBox="1"/>
          <p:nvPr/>
        </p:nvSpPr>
        <p:spPr>
          <a:xfrm>
            <a:off x="881585" y="1573171"/>
            <a:ext cx="2005452" cy="11236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bg1"/>
              </a:buClr>
              <a:buFont typeface="Arial" charset="0"/>
              <a:buChar char="•"/>
              <a:tabLst>
                <a:tab pos="179388" algn="l"/>
              </a:tabLst>
            </a:pPr>
            <a:r>
              <a:rPr lang="en-US" sz="1350" b="1" dirty="0">
                <a:solidFill>
                  <a:schemeClr val="bg1"/>
                </a:solidFill>
                <a:latin typeface="+mj-lt"/>
              </a:rPr>
              <a:t>Recording space</a:t>
            </a:r>
          </a:p>
          <a:p>
            <a:pPr marL="179388" indent="-179388">
              <a:buClr>
                <a:schemeClr val="bg1"/>
              </a:buClr>
              <a:buFont typeface="Arial" charset="0"/>
              <a:buChar char="•"/>
              <a:tabLst>
                <a:tab pos="179388" algn="l"/>
              </a:tabLst>
            </a:pPr>
            <a:r>
              <a:rPr lang="en-US" sz="1350" b="1" dirty="0">
                <a:solidFill>
                  <a:schemeClr val="bg1"/>
                </a:solidFill>
                <a:latin typeface="+mj-lt"/>
              </a:rPr>
              <a:t>Recording location</a:t>
            </a:r>
          </a:p>
          <a:p>
            <a:pPr marL="179388" indent="-179388">
              <a:buClr>
                <a:schemeClr val="bg1"/>
              </a:buClr>
              <a:buFont typeface="Arial" charset="0"/>
              <a:buChar char="•"/>
              <a:tabLst>
                <a:tab pos="179388" algn="l"/>
              </a:tabLst>
            </a:pPr>
            <a:r>
              <a:rPr lang="en-US" sz="1350" b="1" dirty="0">
                <a:solidFill>
                  <a:schemeClr val="bg1"/>
                </a:solidFill>
                <a:latin typeface="+mj-lt"/>
              </a:rPr>
              <a:t>Overwrite threshold</a:t>
            </a:r>
          </a:p>
          <a:p>
            <a:pPr marL="179388" indent="-179388">
              <a:buClr>
                <a:schemeClr val="bg1"/>
              </a:buClr>
              <a:buFont typeface="Arial" charset="0"/>
              <a:buChar char="•"/>
              <a:tabLst>
                <a:tab pos="179388" algn="l"/>
              </a:tabLst>
            </a:pPr>
            <a:r>
              <a:rPr lang="en-US" sz="1350" b="1" dirty="0">
                <a:solidFill>
                  <a:schemeClr val="bg1"/>
                </a:solidFill>
                <a:latin typeface="+mj-lt"/>
              </a:rPr>
              <a:t>Event recording</a:t>
            </a:r>
          </a:p>
        </p:txBody>
      </p:sp>
      <p:sp>
        <p:nvSpPr>
          <p:cNvPr id="12" name="Google Shape;751;p83">
            <a:extLst>
              <a:ext uri="{FF2B5EF4-FFF2-40B4-BE49-F238E27FC236}">
                <a16:creationId xmlns:a16="http://schemas.microsoft.com/office/drawing/2014/main" id="{F3F05F41-24DA-4E4D-8727-A8844D53D226}"/>
              </a:ext>
            </a:extLst>
          </p:cNvPr>
          <p:cNvSpPr txBox="1"/>
          <p:nvPr/>
        </p:nvSpPr>
        <p:spPr>
          <a:xfrm>
            <a:off x="6547767" y="1573171"/>
            <a:ext cx="1843550" cy="9002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350" b="1" dirty="0">
                <a:solidFill>
                  <a:schemeClr val="bg1"/>
                </a:solidFill>
                <a:latin typeface="+mj-lt"/>
              </a:rPr>
              <a:t>Virtual switch</a:t>
            </a:r>
          </a:p>
          <a:p>
            <a:pPr marL="179388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350" b="1" dirty="0">
                <a:solidFill>
                  <a:schemeClr val="bg1"/>
                </a:solidFill>
                <a:latin typeface="+mj-lt"/>
              </a:rPr>
              <a:t>Redundant network interface</a:t>
            </a:r>
          </a:p>
          <a:p>
            <a:pPr marL="179388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350" b="1" dirty="0">
                <a:solidFill>
                  <a:schemeClr val="bg1"/>
                </a:solidFill>
                <a:latin typeface="+mj-lt"/>
              </a:rPr>
              <a:t>10Gb port</a:t>
            </a:r>
          </a:p>
        </p:txBody>
      </p:sp>
      <p:sp>
        <p:nvSpPr>
          <p:cNvPr id="13" name="Google Shape;751;p83">
            <a:extLst>
              <a:ext uri="{FF2B5EF4-FFF2-40B4-BE49-F238E27FC236}">
                <a16:creationId xmlns:a16="http://schemas.microsoft.com/office/drawing/2014/main" id="{8BC7BD45-FAFF-4FAA-B440-B93C3E30A9F3}"/>
              </a:ext>
            </a:extLst>
          </p:cNvPr>
          <p:cNvSpPr txBox="1"/>
          <p:nvPr/>
        </p:nvSpPr>
        <p:spPr>
          <a:xfrm>
            <a:off x="1923752" y="4359188"/>
            <a:ext cx="1843550" cy="8138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350" b="1" dirty="0">
                <a:solidFill>
                  <a:schemeClr val="bg1"/>
                </a:solidFill>
                <a:latin typeface="+mj-lt"/>
              </a:rPr>
              <a:t>Support existing system</a:t>
            </a:r>
          </a:p>
          <a:p>
            <a:pPr marL="179388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350" b="1" dirty="0">
                <a:solidFill>
                  <a:schemeClr val="bg1"/>
                </a:solidFill>
                <a:latin typeface="+mj-lt"/>
              </a:rPr>
              <a:t>Expandable</a:t>
            </a:r>
          </a:p>
        </p:txBody>
      </p:sp>
      <p:sp>
        <p:nvSpPr>
          <p:cNvPr id="14" name="Google Shape;751;p83">
            <a:extLst>
              <a:ext uri="{FF2B5EF4-FFF2-40B4-BE49-F238E27FC236}">
                <a16:creationId xmlns:a16="http://schemas.microsoft.com/office/drawing/2014/main" id="{BE8F767B-3FBF-42DF-B65B-4D99F4E1D9DD}"/>
              </a:ext>
            </a:extLst>
          </p:cNvPr>
          <p:cNvSpPr txBox="1"/>
          <p:nvPr/>
        </p:nvSpPr>
        <p:spPr>
          <a:xfrm>
            <a:off x="5920399" y="4138305"/>
            <a:ext cx="1642260" cy="9002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bg1"/>
              </a:buClr>
              <a:buFont typeface="Arial" charset="0"/>
              <a:buChar char="•"/>
            </a:pPr>
            <a:endParaRPr lang="en-US" sz="1350" b="1" dirty="0">
              <a:solidFill>
                <a:schemeClr val="bg1"/>
              </a:solidFill>
              <a:latin typeface="+mj-lt"/>
            </a:endParaRPr>
          </a:p>
          <a:p>
            <a:pPr marL="179388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350" b="1" dirty="0">
                <a:solidFill>
                  <a:schemeClr val="bg1"/>
                </a:solidFill>
                <a:latin typeface="+mj-lt"/>
              </a:rPr>
              <a:t>Integration possibility 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7E7A734-5AC8-439C-AA67-D2ED3A27FE32}"/>
              </a:ext>
            </a:extLst>
          </p:cNvPr>
          <p:cNvSpPr/>
          <p:nvPr/>
        </p:nvSpPr>
        <p:spPr>
          <a:xfrm>
            <a:off x="2375241" y="2434925"/>
            <a:ext cx="4572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en-US" altLang="zh-TW" sz="185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Surveillance </a:t>
            </a:r>
          </a:p>
          <a:p>
            <a:pPr algn="ctr">
              <a:buClr>
                <a:schemeClr val="dk1"/>
              </a:buClr>
              <a:buSzPts val="2000"/>
            </a:pPr>
            <a:r>
              <a:rPr lang="en-US" altLang="zh-TW" sz="185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 system </a:t>
            </a:r>
            <a:endParaRPr lang="en-US" altLang="zh-TW" sz="1850" b="1" dirty="0">
              <a:latin typeface="+mj-lt"/>
            </a:endParaRPr>
          </a:p>
          <a:p>
            <a:pPr algn="ctr">
              <a:buClr>
                <a:schemeClr val="dk1"/>
              </a:buClr>
              <a:buSzPts val="2800"/>
            </a:pPr>
            <a:r>
              <a:rPr lang="en-US" altLang="zh-TW" sz="25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 OK !!</a:t>
            </a:r>
          </a:p>
        </p:txBody>
      </p:sp>
    </p:spTree>
    <p:extLst>
      <p:ext uri="{BB962C8B-B14F-4D97-AF65-F5344CB8AC3E}">
        <p14:creationId xmlns:p14="http://schemas.microsoft.com/office/powerpoint/2010/main" val="489408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CA915C2-7BFB-48C8-823F-17A88BF476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DAD9E39-1F5A-48EB-BFCD-A16BDC73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3" y="38155"/>
            <a:ext cx="8115467" cy="857400"/>
          </a:xfrm>
        </p:spPr>
        <p:txBody>
          <a:bodyPr/>
          <a:lstStyle/>
          <a:p>
            <a:pPr algn="ctr"/>
            <a:r>
              <a:rPr lang="en-US" altLang="zh-TW" sz="3200" dirty="0"/>
              <a:t>A quick recap</a:t>
            </a:r>
            <a:endParaRPr lang="zh-TW" altLang="en-US" sz="3200" dirty="0"/>
          </a:p>
        </p:txBody>
      </p:sp>
      <p:sp>
        <p:nvSpPr>
          <p:cNvPr id="7" name="Google Shape;627;p78">
            <a:extLst>
              <a:ext uri="{FF2B5EF4-FFF2-40B4-BE49-F238E27FC236}">
                <a16:creationId xmlns:a16="http://schemas.microsoft.com/office/drawing/2014/main" id="{CE5129DE-04E0-4E2D-9F28-205DE7BB99CD}"/>
              </a:ext>
            </a:extLst>
          </p:cNvPr>
          <p:cNvSpPr/>
          <p:nvPr/>
        </p:nvSpPr>
        <p:spPr>
          <a:xfrm>
            <a:off x="3379396" y="1276562"/>
            <a:ext cx="5610491" cy="41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9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Download &amp; install QVR Pro from App Center</a:t>
            </a:r>
          </a:p>
        </p:txBody>
      </p:sp>
      <p:sp>
        <p:nvSpPr>
          <p:cNvPr id="8" name="Google Shape;627;p78">
            <a:extLst>
              <a:ext uri="{FF2B5EF4-FFF2-40B4-BE49-F238E27FC236}">
                <a16:creationId xmlns:a16="http://schemas.microsoft.com/office/drawing/2014/main" id="{EFAFFCDC-73E9-4577-84E8-3B0FE249A6E6}"/>
              </a:ext>
            </a:extLst>
          </p:cNvPr>
          <p:cNvSpPr/>
          <p:nvPr/>
        </p:nvSpPr>
        <p:spPr>
          <a:xfrm>
            <a:off x="3394808" y="1622876"/>
            <a:ext cx="5014590" cy="53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en-US" sz="1200" b="1" dirty="0">
                <a:solidFill>
                  <a:schemeClr val="bg1"/>
                </a:solidFill>
                <a:latin typeface="+mj-lt"/>
                <a:ea typeface="Roboto"/>
                <a:cs typeface="Roboto"/>
                <a:sym typeface="Roboto"/>
              </a:rPr>
              <a:t>Find the QVR Pro in App Center and install it. During the installation, you can decide which storage space you would like use. for improving system resource allocation/utilization. </a:t>
            </a:r>
          </a:p>
        </p:txBody>
      </p:sp>
      <p:sp>
        <p:nvSpPr>
          <p:cNvPr id="9" name="Google Shape;627;p78">
            <a:extLst>
              <a:ext uri="{FF2B5EF4-FFF2-40B4-BE49-F238E27FC236}">
                <a16:creationId xmlns:a16="http://schemas.microsoft.com/office/drawing/2014/main" id="{BFB66BF4-302C-49CD-AB7A-ED23FF36F8B2}"/>
              </a:ext>
            </a:extLst>
          </p:cNvPr>
          <p:cNvSpPr/>
          <p:nvPr/>
        </p:nvSpPr>
        <p:spPr>
          <a:xfrm>
            <a:off x="3420493" y="2475228"/>
            <a:ext cx="5610491" cy="41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9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Initial set up : configure storage settings</a:t>
            </a:r>
          </a:p>
        </p:txBody>
      </p:sp>
      <p:sp>
        <p:nvSpPr>
          <p:cNvPr id="10" name="Google Shape;627;p78">
            <a:extLst>
              <a:ext uri="{FF2B5EF4-FFF2-40B4-BE49-F238E27FC236}">
                <a16:creationId xmlns:a16="http://schemas.microsoft.com/office/drawing/2014/main" id="{6F7672E1-6D72-4D8F-B91F-1C9438C9E1A6}"/>
              </a:ext>
            </a:extLst>
          </p:cNvPr>
          <p:cNvSpPr/>
          <p:nvPr/>
        </p:nvSpPr>
        <p:spPr>
          <a:xfrm>
            <a:off x="3435904" y="2821962"/>
            <a:ext cx="5014590" cy="53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en-US" sz="1200" b="1" dirty="0">
                <a:solidFill>
                  <a:schemeClr val="bg1"/>
                </a:solidFill>
                <a:latin typeface="+mj-lt"/>
                <a:ea typeface="Roboto"/>
                <a:cs typeface="Roboto"/>
                <a:sym typeface="Roboto"/>
              </a:rPr>
              <a:t>Once you have installed QVR Pro, follow the initial setup tool to configure the recording space. You can also determine the overwrite threshold &amp; set up the spare volume. </a:t>
            </a:r>
          </a:p>
        </p:txBody>
      </p:sp>
      <p:sp>
        <p:nvSpPr>
          <p:cNvPr id="11" name="Google Shape;627;p78">
            <a:extLst>
              <a:ext uri="{FF2B5EF4-FFF2-40B4-BE49-F238E27FC236}">
                <a16:creationId xmlns:a16="http://schemas.microsoft.com/office/drawing/2014/main" id="{AB9AD20F-28EB-46AE-A9FE-C3F978E50208}"/>
              </a:ext>
            </a:extLst>
          </p:cNvPr>
          <p:cNvSpPr/>
          <p:nvPr/>
        </p:nvSpPr>
        <p:spPr>
          <a:xfrm>
            <a:off x="3435904" y="3690778"/>
            <a:ext cx="5610491" cy="41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altLang="zh-TW" sz="19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IBM Plex Sans"/>
                <a:sym typeface="IBM Plex Sans"/>
              </a:rPr>
              <a:t>Add camera</a:t>
            </a:r>
            <a:endParaRPr lang="en-US" sz="19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IBM Plex Sans"/>
              <a:sym typeface="IBM Plex Sans"/>
            </a:endParaRPr>
          </a:p>
        </p:txBody>
      </p:sp>
      <p:sp>
        <p:nvSpPr>
          <p:cNvPr id="12" name="Google Shape;627;p78">
            <a:extLst>
              <a:ext uri="{FF2B5EF4-FFF2-40B4-BE49-F238E27FC236}">
                <a16:creationId xmlns:a16="http://schemas.microsoft.com/office/drawing/2014/main" id="{F5DCF1BA-948A-4E9C-9686-BF8035F8B8EB}"/>
              </a:ext>
            </a:extLst>
          </p:cNvPr>
          <p:cNvSpPr/>
          <p:nvPr/>
        </p:nvSpPr>
        <p:spPr>
          <a:xfrm>
            <a:off x="3430767" y="4006057"/>
            <a:ext cx="4583075" cy="53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en-US" sz="1200" b="1" dirty="0">
                <a:solidFill>
                  <a:schemeClr val="bg1"/>
                </a:solidFill>
                <a:latin typeface="+mj-lt"/>
                <a:ea typeface="Roboto"/>
                <a:cs typeface="Roboto"/>
                <a:sym typeface="Roboto"/>
              </a:rPr>
              <a:t>Once finished the recording space setting, you can add cameras after all and decide whether you would like to set the schedule recording and change the camera setting info. </a:t>
            </a:r>
          </a:p>
        </p:txBody>
      </p:sp>
    </p:spTree>
    <p:extLst>
      <p:ext uri="{BB962C8B-B14F-4D97-AF65-F5344CB8AC3E}">
        <p14:creationId xmlns:p14="http://schemas.microsoft.com/office/powerpoint/2010/main" val="4034325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4B3C4FC-0153-4120-9F67-046693FF94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圖片 4" descr="一張含有 建築物 的圖片&#10;&#10;描述是以非常高的可信度產生">
            <a:extLst>
              <a:ext uri="{FF2B5EF4-FFF2-40B4-BE49-F238E27FC236}">
                <a16:creationId xmlns:a16="http://schemas.microsoft.com/office/drawing/2014/main" id="{FA57AD94-C3C4-49CD-B614-0CB9941B2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593" y="604412"/>
            <a:ext cx="5676472" cy="16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99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39CF1FD-99BC-44D4-98C6-8225EA3359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8F2085D-A84F-4778-ACF5-D44CE244A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782" y="1012583"/>
            <a:ext cx="3987695" cy="3241845"/>
          </a:xfrm>
        </p:spPr>
        <p:txBody>
          <a:bodyPr/>
          <a:lstStyle/>
          <a:p>
            <a:pPr marL="179388" indent="-179388">
              <a:buClr>
                <a:schemeClr val="bg1"/>
              </a:buClr>
              <a:buSzPct val="100000"/>
            </a:pPr>
            <a:r>
              <a:rPr lang="en-US" sz="1550" dirty="0">
                <a:solidFill>
                  <a:schemeClr val="bg1"/>
                </a:solidFill>
                <a:latin typeface="+mj-lt"/>
              </a:rPr>
              <a:t>Easy to set up and configure your surveillance system  (virtually anyone knows how to use it)  </a:t>
            </a:r>
          </a:p>
          <a:p>
            <a:pPr marL="179388" indent="-179388">
              <a:buClr>
                <a:schemeClr val="bg1"/>
              </a:buClr>
              <a:buSzPct val="100000"/>
            </a:pPr>
            <a:r>
              <a:rPr lang="en-US" sz="1550" dirty="0">
                <a:solidFill>
                  <a:schemeClr val="bg1"/>
                </a:solidFill>
                <a:latin typeface="+mj-lt"/>
              </a:rPr>
              <a:t>Default free channels are able to cover medium project scale. </a:t>
            </a:r>
          </a:p>
          <a:p>
            <a:pPr marL="179388" indent="-179388">
              <a:buClr>
                <a:schemeClr val="bg1"/>
              </a:buClr>
              <a:buSzPct val="100000"/>
            </a:pPr>
            <a:r>
              <a:rPr lang="en-US" sz="1550" dirty="0">
                <a:solidFill>
                  <a:schemeClr val="bg1"/>
                </a:solidFill>
                <a:latin typeface="+mj-lt"/>
              </a:rPr>
              <a:t>One device with multitask function </a:t>
            </a:r>
          </a:p>
          <a:p>
            <a:pPr marL="342900" indent="-342900">
              <a:buAutoNum type="arabicPeriod"/>
            </a:pPr>
            <a:endParaRPr lang="en-US" sz="15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32B17320-11A3-4A60-BD58-2D444DF75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96" y="8185"/>
            <a:ext cx="8229600" cy="857400"/>
          </a:xfrm>
        </p:spPr>
        <p:txBody>
          <a:bodyPr/>
          <a:lstStyle/>
          <a:p>
            <a:pPr algn="ctr"/>
            <a:r>
              <a:rPr lang="en-US" altLang="zh-TW" sz="3200" dirty="0">
                <a:latin typeface="+mj-lt"/>
              </a:rPr>
              <a:t>Highlights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C94102C-7447-4BA3-9978-A89D4CA883E8}"/>
              </a:ext>
            </a:extLst>
          </p:cNvPr>
          <p:cNvSpPr/>
          <p:nvPr/>
        </p:nvSpPr>
        <p:spPr>
          <a:xfrm>
            <a:off x="4806524" y="1934297"/>
            <a:ext cx="1638590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Cost saving</a:t>
            </a:r>
            <a:endParaRPr lang="zh-TW" altLang="en-US" sz="2000" b="1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29C7619-1305-4837-B4CC-C9FDA379B026}"/>
              </a:ext>
            </a:extLst>
          </p:cNvPr>
          <p:cNvSpPr/>
          <p:nvPr/>
        </p:nvSpPr>
        <p:spPr>
          <a:xfrm>
            <a:off x="6825822" y="2076075"/>
            <a:ext cx="2320612" cy="886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172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Impossible </a:t>
            </a:r>
          </a:p>
          <a:p>
            <a:r>
              <a:rPr lang="en-US" altLang="zh-TW" sz="172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you get stuck </a:t>
            </a:r>
          </a:p>
          <a:p>
            <a:r>
              <a:rPr lang="en-US" altLang="zh-TW" sz="172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in configuration </a:t>
            </a:r>
            <a:endParaRPr lang="zh-TW" altLang="en-US" sz="1720" b="1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698608B-C1A0-4258-AEC1-C7C1B3EABF9B}"/>
              </a:ext>
            </a:extLst>
          </p:cNvPr>
          <p:cNvSpPr/>
          <p:nvPr/>
        </p:nvSpPr>
        <p:spPr>
          <a:xfrm>
            <a:off x="5043732" y="3808366"/>
            <a:ext cx="240642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Quick deployment</a:t>
            </a:r>
            <a:endParaRPr lang="zh-TW" altLang="en-US" sz="2000" b="1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3" name="圖片 12" descr="一張含有 室內, 電子用品, 電腦, 坐 的圖片&#10;&#10;描述是以非常高的可信度產生">
            <a:extLst>
              <a:ext uri="{FF2B5EF4-FFF2-40B4-BE49-F238E27FC236}">
                <a16:creationId xmlns:a16="http://schemas.microsoft.com/office/drawing/2014/main" id="{82D30BF0-B953-491B-878D-927357FE7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32" y="2862843"/>
            <a:ext cx="4040745" cy="20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03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3C9389FC-94EE-44BA-A2BB-90F3F782A8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9" y="962840"/>
            <a:ext cx="9048585" cy="3923865"/>
          </a:xfrm>
          <a:prstGeom prst="rect">
            <a:avLst/>
          </a:prstGeom>
        </p:spPr>
      </p:pic>
      <p:grpSp>
        <p:nvGrpSpPr>
          <p:cNvPr id="7" name="Google Shape;175;p23">
            <a:extLst>
              <a:ext uri="{FF2B5EF4-FFF2-40B4-BE49-F238E27FC236}">
                <a16:creationId xmlns:a16="http://schemas.microsoft.com/office/drawing/2014/main" id="{992A8466-5817-4473-9710-DE162C036E99}"/>
              </a:ext>
            </a:extLst>
          </p:cNvPr>
          <p:cNvGrpSpPr/>
          <p:nvPr/>
        </p:nvGrpSpPr>
        <p:grpSpPr>
          <a:xfrm>
            <a:off x="383484" y="1478993"/>
            <a:ext cx="878118" cy="878118"/>
            <a:chOff x="1245152" y="1222497"/>
            <a:chExt cx="669100" cy="669099"/>
          </a:xfrm>
        </p:grpSpPr>
        <p:sp>
          <p:nvSpPr>
            <p:cNvPr id="8" name="Google Shape;176;p23">
              <a:extLst>
                <a:ext uri="{FF2B5EF4-FFF2-40B4-BE49-F238E27FC236}">
                  <a16:creationId xmlns:a16="http://schemas.microsoft.com/office/drawing/2014/main" id="{E03B2604-7F59-4FB3-B3DE-1448FC143AC0}"/>
                </a:ext>
              </a:extLst>
            </p:cNvPr>
            <p:cNvSpPr/>
            <p:nvPr/>
          </p:nvSpPr>
          <p:spPr>
            <a:xfrm>
              <a:off x="1245153" y="1222497"/>
              <a:ext cx="669099" cy="66909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177;p23">
              <a:extLst>
                <a:ext uri="{FF2B5EF4-FFF2-40B4-BE49-F238E27FC236}">
                  <a16:creationId xmlns:a16="http://schemas.microsoft.com/office/drawing/2014/main" id="{83FE9BE7-1965-4795-AB32-102A9D9FD8C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45152" y="1222497"/>
              <a:ext cx="669099" cy="6690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Google Shape;178;p23">
            <a:extLst>
              <a:ext uri="{FF2B5EF4-FFF2-40B4-BE49-F238E27FC236}">
                <a16:creationId xmlns:a16="http://schemas.microsoft.com/office/drawing/2014/main" id="{15E92C39-B421-4BD2-83D1-9CE334B4378D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882486" y="1478993"/>
            <a:ext cx="878118" cy="87811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72;p23">
            <a:extLst>
              <a:ext uri="{FF2B5EF4-FFF2-40B4-BE49-F238E27FC236}">
                <a16:creationId xmlns:a16="http://schemas.microsoft.com/office/drawing/2014/main" id="{5B22A542-FCFB-44AB-B4F9-C8BCBEA06B4C}"/>
              </a:ext>
            </a:extLst>
          </p:cNvPr>
          <p:cNvSpPr/>
          <p:nvPr/>
        </p:nvSpPr>
        <p:spPr>
          <a:xfrm>
            <a:off x="1870499" y="1184998"/>
            <a:ext cx="2252943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i="0" u="none" strike="noStrike" cap="none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QVR Pro</a:t>
            </a:r>
            <a:endParaRPr sz="25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3;p23">
            <a:extLst>
              <a:ext uri="{FF2B5EF4-FFF2-40B4-BE49-F238E27FC236}">
                <a16:creationId xmlns:a16="http://schemas.microsoft.com/office/drawing/2014/main" id="{5EEDBD8D-70EE-4C0D-A8D7-BB3A74CE866C}"/>
              </a:ext>
            </a:extLst>
          </p:cNvPr>
          <p:cNvSpPr/>
          <p:nvPr/>
        </p:nvSpPr>
        <p:spPr>
          <a:xfrm>
            <a:off x="1685225" y="3289107"/>
            <a:ext cx="2545484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500" b="1" dirty="0">
                <a:solidFill>
                  <a:srgbClr val="FFFFFF"/>
                </a:solidFill>
                <a:latin typeface="+mj-lt"/>
              </a:rPr>
              <a:t>QVR Center</a:t>
            </a:r>
            <a:endParaRPr sz="2500" dirty="0">
              <a:latin typeface="+mj-lt"/>
            </a:endParaRPr>
          </a:p>
        </p:txBody>
      </p:sp>
      <p:sp>
        <p:nvSpPr>
          <p:cNvPr id="18" name="Google Shape;174;p23">
            <a:extLst>
              <a:ext uri="{FF2B5EF4-FFF2-40B4-BE49-F238E27FC236}">
                <a16:creationId xmlns:a16="http://schemas.microsoft.com/office/drawing/2014/main" id="{87763BE4-611A-4549-AB1D-840646AC6597}"/>
              </a:ext>
            </a:extLst>
          </p:cNvPr>
          <p:cNvSpPr/>
          <p:nvPr/>
        </p:nvSpPr>
        <p:spPr>
          <a:xfrm>
            <a:off x="6319208" y="1184998"/>
            <a:ext cx="2464261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i="0" u="none" strike="noStrike" cap="none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QVR Pro Client</a:t>
            </a:r>
            <a:endParaRPr sz="2500" dirty="0">
              <a:latin typeface="+mj-lt"/>
            </a:endParaRPr>
          </a:p>
        </p:txBody>
      </p:sp>
      <p:sp>
        <p:nvSpPr>
          <p:cNvPr id="19" name="Google Shape;173;p23">
            <a:extLst>
              <a:ext uri="{FF2B5EF4-FFF2-40B4-BE49-F238E27FC236}">
                <a16:creationId xmlns:a16="http://schemas.microsoft.com/office/drawing/2014/main" id="{81C00EB2-F85D-4216-9B80-F6268C41F03E}"/>
              </a:ext>
            </a:extLst>
          </p:cNvPr>
          <p:cNvSpPr/>
          <p:nvPr/>
        </p:nvSpPr>
        <p:spPr>
          <a:xfrm>
            <a:off x="6382628" y="3289107"/>
            <a:ext cx="2336595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500" b="1" dirty="0">
                <a:solidFill>
                  <a:srgbClr val="FFFFFF"/>
                </a:solidFill>
                <a:latin typeface="+mj-lt"/>
              </a:rPr>
              <a:t>QVR Guard</a:t>
            </a:r>
          </a:p>
        </p:txBody>
      </p:sp>
      <p:sp>
        <p:nvSpPr>
          <p:cNvPr id="39" name="Privilege Management">
            <a:extLst>
              <a:ext uri="{FF2B5EF4-FFF2-40B4-BE49-F238E27FC236}">
                <a16:creationId xmlns:a16="http://schemas.microsoft.com/office/drawing/2014/main" id="{FA286C56-877F-49E8-B138-C9C270D05FCB}"/>
              </a:ext>
            </a:extLst>
          </p:cNvPr>
          <p:cNvSpPr txBox="1"/>
          <p:nvPr/>
        </p:nvSpPr>
        <p:spPr>
          <a:xfrm>
            <a:off x="2488371" y="1677264"/>
            <a:ext cx="1099714" cy="5539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1899" tIns="121899" rIns="121899" bIns="121899" numCol="1" anchor="ctr">
            <a:spAutoFit/>
          </a:bodyPr>
          <a:lstStyle>
            <a:lvl1pPr algn="ctr">
              <a:lnSpc>
                <a:spcPts val="1200"/>
              </a:lnSpc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altLang="zh-TW" sz="1050" b="1" dirty="0">
                <a:latin typeface="+mj-lt"/>
                <a:ea typeface="微軟正黑體" panose="020B0604030504040204" pitchFamily="34" charset="-120"/>
              </a:rPr>
              <a:t>Privilege Management</a:t>
            </a:r>
            <a:endParaRPr sz="1050" b="1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0" name="IFETA Engine">
            <a:extLst>
              <a:ext uri="{FF2B5EF4-FFF2-40B4-BE49-F238E27FC236}">
                <a16:creationId xmlns:a16="http://schemas.microsoft.com/office/drawing/2014/main" id="{15C82ACE-ADB7-46AB-BE6D-72409536D93D}"/>
              </a:ext>
            </a:extLst>
          </p:cNvPr>
          <p:cNvSpPr txBox="1"/>
          <p:nvPr/>
        </p:nvSpPr>
        <p:spPr>
          <a:xfrm>
            <a:off x="3552388" y="1658331"/>
            <a:ext cx="926435" cy="5847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1899" tIns="121899" rIns="121899" bIns="121899" numCol="1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z="1050" b="1" dirty="0">
                <a:latin typeface="+mj-lt"/>
                <a:ea typeface="微軟正黑體" panose="020B0604030504040204" pitchFamily="34" charset="-120"/>
              </a:rPr>
              <a:t>Event Engine</a:t>
            </a:r>
            <a:endParaRPr sz="1050" b="1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3541765-141E-4FED-B423-206DA34B65F5}"/>
              </a:ext>
            </a:extLst>
          </p:cNvPr>
          <p:cNvSpPr/>
          <p:nvPr/>
        </p:nvSpPr>
        <p:spPr>
          <a:xfrm>
            <a:off x="1592495" y="1759834"/>
            <a:ext cx="944231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BA86E497-9E2C-4461-97FE-4E7DE5462475}"/>
              </a:ext>
            </a:extLst>
          </p:cNvPr>
          <p:cNvSpPr/>
          <p:nvPr/>
        </p:nvSpPr>
        <p:spPr>
          <a:xfrm>
            <a:off x="2576238" y="1759834"/>
            <a:ext cx="944231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9E1D10A-6C69-40D5-83AE-5E834C0D8CEB}"/>
              </a:ext>
            </a:extLst>
          </p:cNvPr>
          <p:cNvSpPr/>
          <p:nvPr/>
        </p:nvSpPr>
        <p:spPr>
          <a:xfrm>
            <a:off x="3550835" y="1761762"/>
            <a:ext cx="944231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BA3973A3-F58E-4FCB-BAC6-1B629BC716BC}"/>
              </a:ext>
            </a:extLst>
          </p:cNvPr>
          <p:cNvSpPr/>
          <p:nvPr/>
        </p:nvSpPr>
        <p:spPr>
          <a:xfrm>
            <a:off x="2582478" y="2183679"/>
            <a:ext cx="941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超研澤標" panose="02010609010101010101" pitchFamily="49" charset="-120"/>
              </a:rPr>
              <a:t>Plug-in Center</a:t>
            </a:r>
            <a:endParaRPr lang="zh-TW" altLang="en-US" sz="105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超研澤標" panose="02010609010101010101" pitchFamily="49" charset="-12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8D83922B-D4AA-4B0C-843F-3634FF91382E}"/>
              </a:ext>
            </a:extLst>
          </p:cNvPr>
          <p:cNvSpPr/>
          <p:nvPr/>
        </p:nvSpPr>
        <p:spPr>
          <a:xfrm>
            <a:off x="3545700" y="2239786"/>
            <a:ext cx="9442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超研澤標" panose="02010609010101010101" pitchFamily="49" charset="-120"/>
              </a:rPr>
              <a:t>API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767CE1E7-932E-4DF2-8913-7DB5AC00B81E}"/>
              </a:ext>
            </a:extLst>
          </p:cNvPr>
          <p:cNvSpPr/>
          <p:nvPr/>
        </p:nvSpPr>
        <p:spPr>
          <a:xfrm>
            <a:off x="1597632" y="2194686"/>
            <a:ext cx="944231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27EBD058-C6D6-4703-BF56-A4810710E23D}"/>
              </a:ext>
            </a:extLst>
          </p:cNvPr>
          <p:cNvSpPr/>
          <p:nvPr/>
        </p:nvSpPr>
        <p:spPr>
          <a:xfrm>
            <a:off x="2576238" y="2194686"/>
            <a:ext cx="944231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973BE727-EB27-40D7-AB6C-B6161C4EC8B9}"/>
              </a:ext>
            </a:extLst>
          </p:cNvPr>
          <p:cNvSpPr/>
          <p:nvPr/>
        </p:nvSpPr>
        <p:spPr>
          <a:xfrm>
            <a:off x="3550835" y="2196614"/>
            <a:ext cx="944231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3D13F73-40E2-4C22-9E3E-BAD2F36E0A43}"/>
              </a:ext>
            </a:extLst>
          </p:cNvPr>
          <p:cNvSpPr/>
          <p:nvPr/>
        </p:nvSpPr>
        <p:spPr>
          <a:xfrm>
            <a:off x="1410998" y="3773503"/>
            <a:ext cx="30754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lang="en-US" altLang="zh-TW" sz="1500" dirty="0">
                <a:latin typeface="+mj-lt"/>
                <a:ea typeface="微軟正黑體" panose="020B0604030504040204" pitchFamily="34" charset="-120"/>
              </a:rPr>
              <a:t>Central management </a:t>
            </a:r>
          </a:p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lang="en-US" altLang="zh-TW" sz="1500" dirty="0">
                <a:latin typeface="+mj-lt"/>
                <a:ea typeface="微軟正黑體" panose="020B0604030504040204" pitchFamily="34" charset="-120"/>
              </a:rPr>
              <a:t>system</a:t>
            </a:r>
            <a:endParaRPr lang="zh-TW" altLang="en-US" sz="1500" dirty="0"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104" name="群組 103">
            <a:extLst>
              <a:ext uri="{FF2B5EF4-FFF2-40B4-BE49-F238E27FC236}">
                <a16:creationId xmlns:a16="http://schemas.microsoft.com/office/drawing/2014/main" id="{82CAEEDE-DB08-48DF-8E61-CC53F07464D1}"/>
              </a:ext>
            </a:extLst>
          </p:cNvPr>
          <p:cNvGrpSpPr/>
          <p:nvPr/>
        </p:nvGrpSpPr>
        <p:grpSpPr>
          <a:xfrm>
            <a:off x="396602" y="3421001"/>
            <a:ext cx="878117" cy="878118"/>
            <a:chOff x="383632" y="3446941"/>
            <a:chExt cx="878117" cy="878118"/>
          </a:xfrm>
        </p:grpSpPr>
        <p:sp>
          <p:nvSpPr>
            <p:cNvPr id="60" name="Google Shape;176;p23">
              <a:extLst>
                <a:ext uri="{FF2B5EF4-FFF2-40B4-BE49-F238E27FC236}">
                  <a16:creationId xmlns:a16="http://schemas.microsoft.com/office/drawing/2014/main" id="{A3D3EEFF-A902-4066-824E-0A34104CFD8A}"/>
                </a:ext>
              </a:extLst>
            </p:cNvPr>
            <p:cNvSpPr/>
            <p:nvPr/>
          </p:nvSpPr>
          <p:spPr>
            <a:xfrm>
              <a:off x="383632" y="3446941"/>
              <a:ext cx="878117" cy="87811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Shape 185" descr="Shape 185">
              <a:extLst>
                <a:ext uri="{FF2B5EF4-FFF2-40B4-BE49-F238E27FC236}">
                  <a16:creationId xmlns:a16="http://schemas.microsoft.com/office/drawing/2014/main" id="{8918DC18-E91D-4B5F-8297-0321C4546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407080" y="3470337"/>
              <a:ext cx="831328" cy="83132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2" name="矩形 61">
            <a:extLst>
              <a:ext uri="{FF2B5EF4-FFF2-40B4-BE49-F238E27FC236}">
                <a16:creationId xmlns:a16="http://schemas.microsoft.com/office/drawing/2014/main" id="{B42CC5AE-4BF3-4B56-9D5C-F05F2649B936}"/>
              </a:ext>
            </a:extLst>
          </p:cNvPr>
          <p:cNvSpPr/>
          <p:nvPr/>
        </p:nvSpPr>
        <p:spPr>
          <a:xfrm>
            <a:off x="6659257" y="3850433"/>
            <a:ext cx="18309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lang="en-US" altLang="zh-TW" sz="1500" dirty="0">
                <a:latin typeface="+mj-lt"/>
                <a:ea typeface="微軟正黑體" panose="020B0604030504040204" pitchFamily="34" charset="-120"/>
              </a:rPr>
              <a:t>Failover tolerance</a:t>
            </a:r>
            <a:endParaRPr lang="zh-TW" altLang="en-US" sz="1500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92" name="Camera…">
            <a:extLst>
              <a:ext uri="{FF2B5EF4-FFF2-40B4-BE49-F238E27FC236}">
                <a16:creationId xmlns:a16="http://schemas.microsoft.com/office/drawing/2014/main" id="{4ADFEACD-58A3-415A-8E37-876A3270E671}"/>
              </a:ext>
            </a:extLst>
          </p:cNvPr>
          <p:cNvSpPr txBox="1"/>
          <p:nvPr/>
        </p:nvSpPr>
        <p:spPr>
          <a:xfrm>
            <a:off x="6037866" y="1724875"/>
            <a:ext cx="1123676" cy="4353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1899" tIns="121899" rIns="121899" bIns="121899" numCol="1" anchor="ctr">
            <a:spAutoFit/>
          </a:bodyPr>
          <a:lstStyle/>
          <a:p>
            <a:pPr algn="ctr">
              <a:lnSpc>
                <a:spcPts val="1600"/>
              </a:lnSpc>
              <a:defRPr sz="1200">
                <a:solidFill>
                  <a:srgbClr val="FFFFFF"/>
                </a:solidFill>
              </a:defRPr>
            </a:pPr>
            <a:r>
              <a:rPr lang="en-US" altLang="zh-TW" sz="1200" b="1" dirty="0">
                <a:latin typeface="+mj-lt"/>
                <a:ea typeface="微軟正黑體" panose="020B0604030504040204" pitchFamily="34" charset="-120"/>
              </a:rPr>
              <a:t>Windows</a:t>
            </a:r>
            <a:endParaRPr sz="1200" b="1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93" name="IFETA Engine">
            <a:extLst>
              <a:ext uri="{FF2B5EF4-FFF2-40B4-BE49-F238E27FC236}">
                <a16:creationId xmlns:a16="http://schemas.microsoft.com/office/drawing/2014/main" id="{AA4CC5A0-DE5F-4004-A484-3817990FDBE2}"/>
              </a:ext>
            </a:extLst>
          </p:cNvPr>
          <p:cNvSpPr txBox="1"/>
          <p:nvPr/>
        </p:nvSpPr>
        <p:spPr>
          <a:xfrm>
            <a:off x="8031955" y="1725352"/>
            <a:ext cx="909262" cy="4308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1899" tIns="121899" rIns="121899" bIns="121899" numCol="1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Mac OS</a:t>
            </a:r>
            <a:endParaRPr b="1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379D8D7C-784B-4F6F-A456-503FA33EBE0F}"/>
              </a:ext>
            </a:extLst>
          </p:cNvPr>
          <p:cNvSpPr/>
          <p:nvPr/>
        </p:nvSpPr>
        <p:spPr>
          <a:xfrm>
            <a:off x="6153160" y="1755048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B0E34E10-415A-44C7-A22C-B5F58AC5F76B}"/>
              </a:ext>
            </a:extLst>
          </p:cNvPr>
          <p:cNvSpPr/>
          <p:nvPr/>
        </p:nvSpPr>
        <p:spPr>
          <a:xfrm>
            <a:off x="7106081" y="1755048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18EAEDE7-7928-4FFC-ADAC-2C76F0AC4D28}"/>
              </a:ext>
            </a:extLst>
          </p:cNvPr>
          <p:cNvSpPr/>
          <p:nvPr/>
        </p:nvSpPr>
        <p:spPr>
          <a:xfrm>
            <a:off x="8054993" y="1762113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5E7B6357-4AD4-4D99-B446-7056AD556775}"/>
              </a:ext>
            </a:extLst>
          </p:cNvPr>
          <p:cNvSpPr/>
          <p:nvPr/>
        </p:nvSpPr>
        <p:spPr>
          <a:xfrm>
            <a:off x="6348063" y="2235101"/>
            <a:ext cx="502061" cy="2812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  <a:defRPr sz="1200">
                <a:solidFill>
                  <a:srgbClr val="FFFFFF"/>
                </a:solidFill>
              </a:defRPr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超研澤標" panose="02010609010101010101" pitchFamily="49" charset="-120"/>
              </a:rPr>
              <a:t>QTS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超研澤標" panose="02010609010101010101" pitchFamily="49" charset="-120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A1783260-F462-4545-BC9E-D906CAB48B2D}"/>
              </a:ext>
            </a:extLst>
          </p:cNvPr>
          <p:cNvSpPr/>
          <p:nvPr/>
        </p:nvSpPr>
        <p:spPr>
          <a:xfrm>
            <a:off x="7314813" y="2238349"/>
            <a:ext cx="450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超研澤標" panose="02010609010101010101" pitchFamily="49" charset="-120"/>
              </a:rPr>
              <a:t>iOS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超研澤標" panose="02010609010101010101" pitchFamily="49" charset="-120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73247F18-1B6D-4145-B123-5211713646A6}"/>
              </a:ext>
            </a:extLst>
          </p:cNvPr>
          <p:cNvSpPr/>
          <p:nvPr/>
        </p:nvSpPr>
        <p:spPr>
          <a:xfrm>
            <a:off x="8107069" y="2240137"/>
            <a:ext cx="7922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超研澤標" panose="02010609010101010101" pitchFamily="49" charset="-120"/>
              </a:rPr>
              <a:t>Android</a:t>
            </a: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6AC2FF3D-3288-4BA6-B225-49A200AF82FB}"/>
              </a:ext>
            </a:extLst>
          </p:cNvPr>
          <p:cNvSpPr/>
          <p:nvPr/>
        </p:nvSpPr>
        <p:spPr>
          <a:xfrm>
            <a:off x="6153160" y="2189900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8A700692-A228-4AD5-AA1B-CDE206E10CA8}"/>
              </a:ext>
            </a:extLst>
          </p:cNvPr>
          <p:cNvSpPr/>
          <p:nvPr/>
        </p:nvSpPr>
        <p:spPr>
          <a:xfrm>
            <a:off x="7106081" y="2189900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FD802284-8458-4839-81FB-1DC3160C006F}"/>
              </a:ext>
            </a:extLst>
          </p:cNvPr>
          <p:cNvSpPr/>
          <p:nvPr/>
        </p:nvSpPr>
        <p:spPr>
          <a:xfrm>
            <a:off x="8054993" y="2196965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3" name="IFETA Engine">
            <a:extLst>
              <a:ext uri="{FF2B5EF4-FFF2-40B4-BE49-F238E27FC236}">
                <a16:creationId xmlns:a16="http://schemas.microsoft.com/office/drawing/2014/main" id="{D79FF465-2D50-44B6-B43D-5737E1768E82}"/>
              </a:ext>
            </a:extLst>
          </p:cNvPr>
          <p:cNvSpPr txBox="1"/>
          <p:nvPr/>
        </p:nvSpPr>
        <p:spPr>
          <a:xfrm>
            <a:off x="7085564" y="1735333"/>
            <a:ext cx="909262" cy="4308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1899" tIns="121899" rIns="121899" bIns="121899" numCol="1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Linux</a:t>
            </a:r>
            <a:endParaRPr b="1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06" name="Google Shape;176;p23">
            <a:extLst>
              <a:ext uri="{FF2B5EF4-FFF2-40B4-BE49-F238E27FC236}">
                <a16:creationId xmlns:a16="http://schemas.microsoft.com/office/drawing/2014/main" id="{39A46099-25F2-4D7F-995A-7A6AA90EAA55}"/>
              </a:ext>
            </a:extLst>
          </p:cNvPr>
          <p:cNvSpPr/>
          <p:nvPr/>
        </p:nvSpPr>
        <p:spPr>
          <a:xfrm>
            <a:off x="4902287" y="3396710"/>
            <a:ext cx="878117" cy="87811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238;p31" descr="Guard_512.png">
            <a:extLst>
              <a:ext uri="{FF2B5EF4-FFF2-40B4-BE49-F238E27FC236}">
                <a16:creationId xmlns:a16="http://schemas.microsoft.com/office/drawing/2014/main" id="{58F32F95-8757-4523-815F-497F0364A7C7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22022" y="3422250"/>
            <a:ext cx="838645" cy="8270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9" name="Shape 165">
            <a:extLst>
              <a:ext uri="{FF2B5EF4-FFF2-40B4-BE49-F238E27FC236}">
                <a16:creationId xmlns:a16="http://schemas.microsoft.com/office/drawing/2014/main" id="{524B376C-A312-4AF4-9037-1214995587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449" y="94690"/>
            <a:ext cx="6429179" cy="72183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 sz="2800"/>
            </a:pPr>
            <a:r>
              <a:rPr lang="en-US" altLang="zh-CN" sz="3200" b="1" dirty="0">
                <a:latin typeface="+mj-lt"/>
                <a:ea typeface="微軟正黑體" panose="020B0604030504040204" pitchFamily="34" charset="-120"/>
                <a:cs typeface="Myriad Pro" charset="0"/>
              </a:rPr>
              <a:t>The QVR Pro Solution</a:t>
            </a:r>
            <a:endParaRPr sz="3200" b="1" dirty="0">
              <a:latin typeface="+mj-lt"/>
              <a:ea typeface="微軟正黑體" panose="020B0604030504040204" pitchFamily="34" charset="-120"/>
              <a:cs typeface="Myriad Pro" charset="0"/>
            </a:endParaRPr>
          </a:p>
        </p:txBody>
      </p:sp>
      <p:sp>
        <p:nvSpPr>
          <p:cNvPr id="43" name="Privilege Management">
            <a:extLst>
              <a:ext uri="{FF2B5EF4-FFF2-40B4-BE49-F238E27FC236}">
                <a16:creationId xmlns:a16="http://schemas.microsoft.com/office/drawing/2014/main" id="{FD2F4ED8-72DC-4635-BE78-D01A9B1B5497}"/>
              </a:ext>
            </a:extLst>
          </p:cNvPr>
          <p:cNvSpPr txBox="1"/>
          <p:nvPr/>
        </p:nvSpPr>
        <p:spPr>
          <a:xfrm>
            <a:off x="1496580" y="1670953"/>
            <a:ext cx="1125999" cy="5539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1899" tIns="121899" rIns="121899" bIns="121899" numCol="1" anchor="ctr">
            <a:spAutoFit/>
          </a:bodyPr>
          <a:lstStyle>
            <a:lvl1pPr algn="ctr">
              <a:lnSpc>
                <a:spcPts val="1200"/>
              </a:lnSpc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altLang="zh-TW" sz="1050" b="1" dirty="0">
                <a:latin typeface="+mj-lt"/>
                <a:ea typeface="微軟正黑體" panose="020B0604030504040204" pitchFamily="34" charset="-120"/>
              </a:rPr>
              <a:t>Camera</a:t>
            </a:r>
          </a:p>
          <a:p>
            <a:r>
              <a:rPr lang="en-US" altLang="zh-TW" sz="1050" b="1" dirty="0">
                <a:latin typeface="+mj-lt"/>
                <a:ea typeface="微軟正黑體" panose="020B0604030504040204" pitchFamily="34" charset="-120"/>
              </a:rPr>
              <a:t>Management</a:t>
            </a:r>
            <a:endParaRPr sz="1050" b="1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5" name="Privilege Management">
            <a:extLst>
              <a:ext uri="{FF2B5EF4-FFF2-40B4-BE49-F238E27FC236}">
                <a16:creationId xmlns:a16="http://schemas.microsoft.com/office/drawing/2014/main" id="{EECA850B-F561-4890-AEE6-B8118F9AF1AB}"/>
              </a:ext>
            </a:extLst>
          </p:cNvPr>
          <p:cNvSpPr txBox="1"/>
          <p:nvPr/>
        </p:nvSpPr>
        <p:spPr>
          <a:xfrm>
            <a:off x="1501236" y="2102005"/>
            <a:ext cx="1125999" cy="5539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1899" tIns="121899" rIns="121899" bIns="121899" numCol="1" anchor="ctr">
            <a:spAutoFit/>
          </a:bodyPr>
          <a:lstStyle>
            <a:lvl1pPr algn="ctr">
              <a:lnSpc>
                <a:spcPts val="1200"/>
              </a:lnSpc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altLang="zh-TW" sz="1050" b="1" dirty="0">
                <a:latin typeface="+mj-lt"/>
                <a:ea typeface="微軟正黑體" panose="020B0604030504040204" pitchFamily="34" charset="-120"/>
              </a:rPr>
              <a:t>Recording Space</a:t>
            </a:r>
            <a:endParaRPr sz="1050" b="1" dirty="0"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5110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A362467-12D4-4282-B7D2-A6E11AA1D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" y="0"/>
            <a:ext cx="9143976" cy="5143500"/>
          </a:xfrm>
          <a:prstGeom prst="rect">
            <a:avLst/>
          </a:prstGeom>
        </p:spPr>
      </p:pic>
      <p:sp>
        <p:nvSpPr>
          <p:cNvPr id="4" name="副標題 16">
            <a:extLst>
              <a:ext uri="{FF2B5EF4-FFF2-40B4-BE49-F238E27FC236}">
                <a16:creationId xmlns:a16="http://schemas.microsoft.com/office/drawing/2014/main" id="{B09A037F-934E-419C-AB56-6FBBA09A7A18}"/>
              </a:ext>
            </a:extLst>
          </p:cNvPr>
          <p:cNvSpPr txBox="1">
            <a:spLocks/>
          </p:cNvSpPr>
          <p:nvPr/>
        </p:nvSpPr>
        <p:spPr>
          <a:xfrm>
            <a:off x="112469" y="4769148"/>
            <a:ext cx="4387566" cy="224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00" dirty="0">
                <a:solidFill>
                  <a:schemeClr val="bg1">
                    <a:lumMod val="95000"/>
                  </a:schemeClr>
                </a:solidFill>
              </a:rPr>
              <a:t>Copyright © 2018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9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239127DE-3BE3-4FCB-B870-324696166B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8" y="0"/>
            <a:ext cx="9144548" cy="5143500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5C831B3F-5406-48EF-939F-15D6669DB4EA}"/>
              </a:ext>
            </a:extLst>
          </p:cNvPr>
          <p:cNvGrpSpPr/>
          <p:nvPr/>
        </p:nvGrpSpPr>
        <p:grpSpPr>
          <a:xfrm>
            <a:off x="6944828" y="713316"/>
            <a:ext cx="1973686" cy="4100682"/>
            <a:chOff x="6944828" y="688152"/>
            <a:chExt cx="1973686" cy="4100682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3321472-051C-423B-8163-652DA0D18A90}"/>
                </a:ext>
              </a:extLst>
            </p:cNvPr>
            <p:cNvSpPr/>
            <p:nvPr/>
          </p:nvSpPr>
          <p:spPr>
            <a:xfrm>
              <a:off x="6991848" y="688152"/>
              <a:ext cx="1926666" cy="410068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6" name="TextBox 17">
              <a:extLst>
                <a:ext uri="{FF2B5EF4-FFF2-40B4-BE49-F238E27FC236}">
                  <a16:creationId xmlns:a16="http://schemas.microsoft.com/office/drawing/2014/main" id="{123F2C03-86ED-4234-A051-5277D381F66A}"/>
                </a:ext>
              </a:extLst>
            </p:cNvPr>
            <p:cNvSpPr txBox="1"/>
            <p:nvPr/>
          </p:nvSpPr>
          <p:spPr>
            <a:xfrm>
              <a:off x="6944828" y="1265401"/>
              <a:ext cx="19534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QVR Center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8377E337-02C0-4E76-9784-EE998D963B80}"/>
              </a:ext>
            </a:extLst>
          </p:cNvPr>
          <p:cNvGrpSpPr/>
          <p:nvPr/>
        </p:nvGrpSpPr>
        <p:grpSpPr>
          <a:xfrm>
            <a:off x="2546144" y="704896"/>
            <a:ext cx="4398685" cy="3067114"/>
            <a:chOff x="2546144" y="679732"/>
            <a:chExt cx="4398685" cy="306711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E157246-B0D5-405B-937D-BE22A9259F1C}"/>
                </a:ext>
              </a:extLst>
            </p:cNvPr>
            <p:cNvSpPr/>
            <p:nvPr/>
          </p:nvSpPr>
          <p:spPr>
            <a:xfrm>
              <a:off x="2546144" y="679732"/>
              <a:ext cx="4398685" cy="3067114"/>
            </a:xfrm>
            <a:prstGeom prst="rect">
              <a:avLst/>
            </a:prstGeom>
            <a:solidFill>
              <a:srgbClr val="0D4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1259447-E957-4C5F-B170-95CAED898E5A}"/>
                </a:ext>
              </a:extLst>
            </p:cNvPr>
            <p:cNvSpPr/>
            <p:nvPr/>
          </p:nvSpPr>
          <p:spPr>
            <a:xfrm>
              <a:off x="4303555" y="709161"/>
              <a:ext cx="165622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 dirty="0">
                  <a:solidFill>
                    <a:schemeClr val="bg1"/>
                  </a:solidFill>
                </a:rPr>
                <a:t>QVR Pro Client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BEE691BB-5ACA-4DE4-AC8C-97CC809A9279}"/>
              </a:ext>
            </a:extLst>
          </p:cNvPr>
          <p:cNvGrpSpPr/>
          <p:nvPr/>
        </p:nvGrpSpPr>
        <p:grpSpPr>
          <a:xfrm>
            <a:off x="191189" y="704896"/>
            <a:ext cx="2312923" cy="4102776"/>
            <a:chOff x="191189" y="679732"/>
            <a:chExt cx="2312923" cy="410277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DCA4F49-4C7E-4E6D-92B5-2103CFDFEAA6}"/>
                </a:ext>
              </a:extLst>
            </p:cNvPr>
            <p:cNvSpPr/>
            <p:nvPr/>
          </p:nvSpPr>
          <p:spPr>
            <a:xfrm>
              <a:off x="191189" y="679732"/>
              <a:ext cx="2312923" cy="4102776"/>
            </a:xfrm>
            <a:prstGeom prst="rect">
              <a:avLst/>
            </a:prstGeom>
            <a:solidFill>
              <a:srgbClr val="8F1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74E195D-D51C-4F72-A570-40ED7CD6FBB5}"/>
                </a:ext>
              </a:extLst>
            </p:cNvPr>
            <p:cNvSpPr/>
            <p:nvPr/>
          </p:nvSpPr>
          <p:spPr>
            <a:xfrm>
              <a:off x="320923" y="779938"/>
              <a:ext cx="10278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 dirty="0">
                  <a:solidFill>
                    <a:schemeClr val="bg1"/>
                  </a:solidFill>
                </a:rPr>
                <a:t>QVR Pro</a:t>
              </a: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F78EA50-3349-47A6-AA43-786935109187}"/>
              </a:ext>
            </a:extLst>
          </p:cNvPr>
          <p:cNvGrpSpPr/>
          <p:nvPr/>
        </p:nvGrpSpPr>
        <p:grpSpPr>
          <a:xfrm>
            <a:off x="2546143" y="3795900"/>
            <a:ext cx="4398685" cy="1011771"/>
            <a:chOff x="2546143" y="3770736"/>
            <a:chExt cx="4398685" cy="101177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686C220A-3512-4175-BB05-C8E2C7977D80}"/>
                </a:ext>
              </a:extLst>
            </p:cNvPr>
            <p:cNvSpPr/>
            <p:nvPr/>
          </p:nvSpPr>
          <p:spPr>
            <a:xfrm>
              <a:off x="2546143" y="3770736"/>
              <a:ext cx="4398685" cy="1011771"/>
            </a:xfrm>
            <a:prstGeom prst="rect">
              <a:avLst/>
            </a:prstGeom>
            <a:solidFill>
              <a:srgbClr val="0054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96D0230-9576-4A1C-B940-3A97F436869C}"/>
                </a:ext>
              </a:extLst>
            </p:cNvPr>
            <p:cNvSpPr/>
            <p:nvPr/>
          </p:nvSpPr>
          <p:spPr>
            <a:xfrm>
              <a:off x="5417633" y="3770736"/>
              <a:ext cx="12907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600" b="1" dirty="0">
                  <a:solidFill>
                    <a:schemeClr val="bg1"/>
                  </a:solidFill>
                </a:rPr>
                <a:t>QVR Guard</a:t>
              </a:r>
            </a:p>
          </p:txBody>
        </p:sp>
      </p:grpSp>
      <p:pic>
        <p:nvPicPr>
          <p:cNvPr id="41" name="圖片 40">
            <a:extLst>
              <a:ext uri="{FF2B5EF4-FFF2-40B4-BE49-F238E27FC236}">
                <a16:creationId xmlns:a16="http://schemas.microsoft.com/office/drawing/2014/main" id="{DE881298-1016-4B86-9B35-9701866B7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57" y="837353"/>
            <a:ext cx="8127691" cy="39543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6A44323-2E11-4F63-AD84-78F38ADE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733" y="-160497"/>
            <a:ext cx="6503581" cy="1143000"/>
          </a:xfrm>
        </p:spPr>
        <p:txBody>
          <a:bodyPr/>
          <a:lstStyle/>
          <a:p>
            <a:pPr algn="ctr"/>
            <a:r>
              <a:rPr lang="en-US" altLang="zh-CN" sz="3200" dirty="0"/>
              <a:t>Solution infrastructure</a:t>
            </a:r>
            <a:endParaRPr lang="en-US" sz="3200" dirty="0"/>
          </a:p>
        </p:txBody>
      </p:sp>
      <p:sp>
        <p:nvSpPr>
          <p:cNvPr id="42" name="Google Shape;172;p23">
            <a:extLst>
              <a:ext uri="{FF2B5EF4-FFF2-40B4-BE49-F238E27FC236}">
                <a16:creationId xmlns:a16="http://schemas.microsoft.com/office/drawing/2014/main" id="{4BCBBC40-8D19-41A8-B231-8EC71D607ACC}"/>
              </a:ext>
            </a:extLst>
          </p:cNvPr>
          <p:cNvSpPr/>
          <p:nvPr/>
        </p:nvSpPr>
        <p:spPr>
          <a:xfrm>
            <a:off x="1079598" y="1204913"/>
            <a:ext cx="921176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172;p23">
            <a:extLst>
              <a:ext uri="{FF2B5EF4-FFF2-40B4-BE49-F238E27FC236}">
                <a16:creationId xmlns:a16="http://schemas.microsoft.com/office/drawing/2014/main" id="{05BAFEB5-C55B-45D0-98D9-C7555BF176B6}"/>
              </a:ext>
            </a:extLst>
          </p:cNvPr>
          <p:cNvSpPr/>
          <p:nvPr/>
        </p:nvSpPr>
        <p:spPr>
          <a:xfrm>
            <a:off x="1087988" y="2283956"/>
            <a:ext cx="921176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172;p23">
            <a:extLst>
              <a:ext uri="{FF2B5EF4-FFF2-40B4-BE49-F238E27FC236}">
                <a16:creationId xmlns:a16="http://schemas.microsoft.com/office/drawing/2014/main" id="{44CCFF32-6B6C-4485-BF7E-8832D66D0FC2}"/>
              </a:ext>
            </a:extLst>
          </p:cNvPr>
          <p:cNvSpPr/>
          <p:nvPr/>
        </p:nvSpPr>
        <p:spPr>
          <a:xfrm>
            <a:off x="1087988" y="3332597"/>
            <a:ext cx="921176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172;p23">
            <a:extLst>
              <a:ext uri="{FF2B5EF4-FFF2-40B4-BE49-F238E27FC236}">
                <a16:creationId xmlns:a16="http://schemas.microsoft.com/office/drawing/2014/main" id="{C82E0F20-2657-4D37-AF93-1A1F4AF38438}"/>
              </a:ext>
            </a:extLst>
          </p:cNvPr>
          <p:cNvSpPr/>
          <p:nvPr/>
        </p:nvSpPr>
        <p:spPr>
          <a:xfrm>
            <a:off x="2968519" y="691040"/>
            <a:ext cx="1070779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 </a:t>
            </a:r>
            <a:r>
              <a:rPr lang="en-US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Client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172;p23">
            <a:extLst>
              <a:ext uri="{FF2B5EF4-FFF2-40B4-BE49-F238E27FC236}">
                <a16:creationId xmlns:a16="http://schemas.microsoft.com/office/drawing/2014/main" id="{1F0F8E1A-1BD9-47E9-BA51-26356A8BA9F6}"/>
              </a:ext>
            </a:extLst>
          </p:cNvPr>
          <p:cNvSpPr/>
          <p:nvPr/>
        </p:nvSpPr>
        <p:spPr>
          <a:xfrm>
            <a:off x="2968519" y="1690730"/>
            <a:ext cx="1070779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 </a:t>
            </a:r>
            <a:r>
              <a:rPr lang="en-US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Client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172;p23">
            <a:extLst>
              <a:ext uri="{FF2B5EF4-FFF2-40B4-BE49-F238E27FC236}">
                <a16:creationId xmlns:a16="http://schemas.microsoft.com/office/drawing/2014/main" id="{ACF109DD-E274-43D4-AE45-10BD68B05166}"/>
              </a:ext>
            </a:extLst>
          </p:cNvPr>
          <p:cNvSpPr/>
          <p:nvPr/>
        </p:nvSpPr>
        <p:spPr>
          <a:xfrm>
            <a:off x="2968518" y="2834108"/>
            <a:ext cx="1070779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 </a:t>
            </a:r>
            <a:r>
              <a:rPr lang="en-US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Client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172;p23">
            <a:extLst>
              <a:ext uri="{FF2B5EF4-FFF2-40B4-BE49-F238E27FC236}">
                <a16:creationId xmlns:a16="http://schemas.microsoft.com/office/drawing/2014/main" id="{CAB094F8-38FE-4D73-85B5-6F6AD4D5016C}"/>
              </a:ext>
            </a:extLst>
          </p:cNvPr>
          <p:cNvSpPr/>
          <p:nvPr/>
        </p:nvSpPr>
        <p:spPr>
          <a:xfrm>
            <a:off x="5000054" y="1093314"/>
            <a:ext cx="1522387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 </a:t>
            </a:r>
            <a:r>
              <a:rPr lang="en-US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Client - Center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172;p23">
            <a:extLst>
              <a:ext uri="{FF2B5EF4-FFF2-40B4-BE49-F238E27FC236}">
                <a16:creationId xmlns:a16="http://schemas.microsoft.com/office/drawing/2014/main" id="{24E6219D-A329-44FD-AB80-BD0100E4B10D}"/>
              </a:ext>
            </a:extLst>
          </p:cNvPr>
          <p:cNvSpPr/>
          <p:nvPr/>
        </p:nvSpPr>
        <p:spPr>
          <a:xfrm>
            <a:off x="7747374" y="2021854"/>
            <a:ext cx="1070779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</a:t>
            </a:r>
            <a:r>
              <a:rPr lang="en-US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Center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172;p23">
            <a:extLst>
              <a:ext uri="{FF2B5EF4-FFF2-40B4-BE49-F238E27FC236}">
                <a16:creationId xmlns:a16="http://schemas.microsoft.com/office/drawing/2014/main" id="{95DBE6BB-97DB-4938-88DE-CD09C5D7E264}"/>
              </a:ext>
            </a:extLst>
          </p:cNvPr>
          <p:cNvSpPr/>
          <p:nvPr/>
        </p:nvSpPr>
        <p:spPr>
          <a:xfrm>
            <a:off x="4945552" y="4056093"/>
            <a:ext cx="1070779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</a:t>
            </a:r>
            <a:r>
              <a:rPr lang="en-US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Guard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5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82BBDB-AD23-46D5-B925-C96C89E29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一張含有 建築物 的圖片&#10;&#10;描述是以高可信度產生">
            <a:extLst>
              <a:ext uri="{FF2B5EF4-FFF2-40B4-BE49-F238E27FC236}">
                <a16:creationId xmlns:a16="http://schemas.microsoft.com/office/drawing/2014/main" id="{B6CC3C9B-50B8-44C8-B255-A3A668F89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Google Shape;545;p72">
            <a:extLst>
              <a:ext uri="{FF2B5EF4-FFF2-40B4-BE49-F238E27FC236}">
                <a16:creationId xmlns:a16="http://schemas.microsoft.com/office/drawing/2014/main" id="{01B0997D-A024-429C-9D56-DCDCAF6AA637}"/>
              </a:ext>
            </a:extLst>
          </p:cNvPr>
          <p:cNvSpPr txBox="1">
            <a:spLocks/>
          </p:cNvSpPr>
          <p:nvPr/>
        </p:nvSpPr>
        <p:spPr>
          <a:xfrm>
            <a:off x="961696" y="668904"/>
            <a:ext cx="4171132" cy="943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5333"/>
            </a:pPr>
            <a:r>
              <a:rPr lang="en-US" altLang="zh-TW" sz="3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Factory Solution</a:t>
            </a:r>
            <a:endParaRPr lang="zh-TW" altLang="en-US" sz="32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E890232-81AD-4E24-886E-66209880D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68" y="745079"/>
            <a:ext cx="771028" cy="771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7008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F129E7E-260D-4D93-8EB1-528819911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7CB2682-AF54-40A3-8DE2-CA8029914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5" y="0"/>
            <a:ext cx="9128319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20DADEE-D721-434B-BE9B-68441EF68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5757" y="18287"/>
            <a:ext cx="8229600" cy="857400"/>
          </a:xfrm>
        </p:spPr>
        <p:txBody>
          <a:bodyPr/>
          <a:lstStyle/>
          <a:p>
            <a:pPr algn="ctr"/>
            <a:r>
              <a:rPr lang="en-US" sz="3200" dirty="0">
                <a:latin typeface="+mj-lt"/>
              </a:rPr>
              <a:t>Why video surveillance is important?</a:t>
            </a:r>
            <a:endParaRPr lang="zh-TW" altLang="en-US" sz="3200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" name="Google Shape;567;p74">
            <a:extLst>
              <a:ext uri="{FF2B5EF4-FFF2-40B4-BE49-F238E27FC236}">
                <a16:creationId xmlns:a16="http://schemas.microsoft.com/office/drawing/2014/main" id="{0FA5A37D-2FEF-4D58-9C66-7401ECF05A04}"/>
              </a:ext>
            </a:extLst>
          </p:cNvPr>
          <p:cNvSpPr txBox="1"/>
          <p:nvPr/>
        </p:nvSpPr>
        <p:spPr>
          <a:xfrm>
            <a:off x="5501864" y="1125288"/>
            <a:ext cx="3311092" cy="45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2400" b="1" dirty="0">
                <a:latin typeface="+mj-lt"/>
              </a:rPr>
              <a:t>Property protection</a:t>
            </a:r>
          </a:p>
        </p:txBody>
      </p:sp>
      <p:sp>
        <p:nvSpPr>
          <p:cNvPr id="7" name="Google Shape;566;p74">
            <a:extLst>
              <a:ext uri="{FF2B5EF4-FFF2-40B4-BE49-F238E27FC236}">
                <a16:creationId xmlns:a16="http://schemas.microsoft.com/office/drawing/2014/main" id="{2F43443E-476D-41C6-ADEC-BDC70EF55D9F}"/>
              </a:ext>
            </a:extLst>
          </p:cNvPr>
          <p:cNvSpPr/>
          <p:nvPr/>
        </p:nvSpPr>
        <p:spPr>
          <a:xfrm>
            <a:off x="5081527" y="1592874"/>
            <a:ext cx="3959731" cy="178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200" dirty="0">
                <a:solidFill>
                  <a:srgbClr val="64655D"/>
                </a:solidFill>
                <a:latin typeface="+mj-lt"/>
              </a:rPr>
              <a:t>Theft of raw materials like lumber, copper and steel is at an all-time high, and thieves are targeting factories and other storage facilities with higher frequencies. Many factories also rely on highly guarded trade secrets to remain competitive. A comprehensive system of security cameras can help protect your building, employees, and materials, as well as help you remain competitive in a growing market.</a:t>
            </a:r>
            <a:endParaRPr lang="en-US" sz="1200" dirty="0">
              <a:latin typeface="+mj-lt"/>
            </a:endParaRPr>
          </a:p>
        </p:txBody>
      </p:sp>
      <p:pic>
        <p:nvPicPr>
          <p:cNvPr id="4" name="圖片 3" descr="一張含有 電子用品, 室內, 監視器, 電腦 的圖片&#10;&#10;描述是以非常高的可信度產生">
            <a:extLst>
              <a:ext uri="{FF2B5EF4-FFF2-40B4-BE49-F238E27FC236}">
                <a16:creationId xmlns:a16="http://schemas.microsoft.com/office/drawing/2014/main" id="{E9E55569-9F0E-4FF6-BCDD-C40A4BAEB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503" y="2871941"/>
            <a:ext cx="3063460" cy="2015687"/>
          </a:xfrm>
          <a:prstGeom prst="rect">
            <a:avLst/>
          </a:prstGeom>
        </p:spPr>
      </p:pic>
      <p:pic>
        <p:nvPicPr>
          <p:cNvPr id="9" name="圖片 8" descr="一張含有 綠色, 配對 的圖片&#10;&#10;描述是以非常高的可信度產生">
            <a:extLst>
              <a:ext uri="{FF2B5EF4-FFF2-40B4-BE49-F238E27FC236}">
                <a16:creationId xmlns:a16="http://schemas.microsoft.com/office/drawing/2014/main" id="{DD4D6A20-0CA2-4E4D-B8D9-88E186EFE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511" y="3362502"/>
            <a:ext cx="1146165" cy="142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99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物件 的圖片&#10;&#10;描述是以高可信度產生">
            <a:extLst>
              <a:ext uri="{FF2B5EF4-FFF2-40B4-BE49-F238E27FC236}">
                <a16:creationId xmlns:a16="http://schemas.microsoft.com/office/drawing/2014/main" id="{92F1707C-431E-41BA-9545-BF0B93FCB1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160" cy="51435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BE5DBA3-97F7-4E68-98CD-A025670EF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41" y="374173"/>
            <a:ext cx="8333678" cy="457943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618F0E6-88C4-4510-B3E3-7D4E43F926B8}"/>
              </a:ext>
            </a:extLst>
          </p:cNvPr>
          <p:cNvSpPr/>
          <p:nvPr/>
        </p:nvSpPr>
        <p:spPr>
          <a:xfrm>
            <a:off x="549411" y="1534592"/>
            <a:ext cx="25009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1D7E74"/>
              </a:buClr>
              <a:buSzPts val="2400"/>
            </a:pPr>
            <a:r>
              <a:rPr lang="en-US" altLang="zh-TW" sz="2700" b="1" dirty="0">
                <a:solidFill>
                  <a:srgbClr val="F88822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Security Management</a:t>
            </a:r>
            <a:endParaRPr lang="zh-TW" altLang="en-US" sz="2700" dirty="0">
              <a:solidFill>
                <a:srgbClr val="F88822"/>
              </a:solidFill>
              <a:latin typeface="+mj-lt"/>
              <a:ea typeface="微軟正黑體" panose="020B0604030504040204" pitchFamily="34" charset="-120"/>
              <a:cs typeface="Roboto Thin"/>
              <a:sym typeface="Roboto Thin"/>
            </a:endParaRPr>
          </a:p>
        </p:txBody>
      </p:sp>
      <p:sp>
        <p:nvSpPr>
          <p:cNvPr id="11" name="Google Shape;586;p75">
            <a:extLst>
              <a:ext uri="{FF2B5EF4-FFF2-40B4-BE49-F238E27FC236}">
                <a16:creationId xmlns:a16="http://schemas.microsoft.com/office/drawing/2014/main" id="{9CFB2817-09DF-4A08-BAA8-F42BA983364B}"/>
              </a:ext>
            </a:extLst>
          </p:cNvPr>
          <p:cNvSpPr/>
          <p:nvPr/>
        </p:nvSpPr>
        <p:spPr>
          <a:xfrm>
            <a:off x="3263122" y="1512259"/>
            <a:ext cx="2612900" cy="52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Clr>
                <a:srgbClr val="1D7E74"/>
              </a:buClr>
              <a:buSzPts val="2400"/>
            </a:pPr>
            <a:r>
              <a:rPr lang="en-US" sz="2700" b="1" dirty="0">
                <a:solidFill>
                  <a:srgbClr val="D04D9B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Operation Management</a:t>
            </a:r>
            <a:endParaRPr sz="2700" dirty="0">
              <a:solidFill>
                <a:srgbClr val="D04D9B"/>
              </a:solidFill>
              <a:latin typeface="+mj-lt"/>
              <a:ea typeface="微軟正黑體" panose="020B0604030504040204" pitchFamily="34" charset="-120"/>
              <a:cs typeface="Roboto Thin"/>
              <a:sym typeface="Roboto Thin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59BC268-6629-4493-AF03-5D6112268E54}"/>
              </a:ext>
            </a:extLst>
          </p:cNvPr>
          <p:cNvSpPr/>
          <p:nvPr/>
        </p:nvSpPr>
        <p:spPr>
          <a:xfrm>
            <a:off x="6057064" y="1534592"/>
            <a:ext cx="25722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1D7E74"/>
              </a:buClr>
              <a:buSzPts val="2400"/>
            </a:pPr>
            <a:r>
              <a:rPr lang="en-US" altLang="zh-TW" sz="2700" b="1" dirty="0">
                <a:solidFill>
                  <a:srgbClr val="7E6662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IT Management</a:t>
            </a:r>
            <a:endParaRPr lang="zh-TW" altLang="en-US" sz="2700" dirty="0">
              <a:solidFill>
                <a:srgbClr val="7E6662"/>
              </a:solidFill>
              <a:latin typeface="+mj-lt"/>
              <a:ea typeface="微軟正黑體" panose="020B0604030504040204" pitchFamily="34" charset="-120"/>
              <a:cs typeface="Roboto Thin"/>
              <a:sym typeface="Roboto Thin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8A485A16-B9F9-46F2-930E-C26AFE9F0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9086" y="463496"/>
            <a:ext cx="878693" cy="974316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3A01C694-9152-4D2A-8260-1C7E36EB4B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6497" y="448629"/>
            <a:ext cx="1433548" cy="974316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ECB89B34-2574-41DF-9C53-16C4EA94DE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30671" y="564761"/>
            <a:ext cx="1288364" cy="758517"/>
          </a:xfrm>
          <a:prstGeom prst="rect">
            <a:avLst/>
          </a:prstGeom>
        </p:spPr>
      </p:pic>
      <p:sp>
        <p:nvSpPr>
          <p:cNvPr id="16" name="Google Shape;578;p75">
            <a:extLst>
              <a:ext uri="{FF2B5EF4-FFF2-40B4-BE49-F238E27FC236}">
                <a16:creationId xmlns:a16="http://schemas.microsoft.com/office/drawing/2014/main" id="{E476DC74-D699-482E-AD9E-02D8919FF167}"/>
              </a:ext>
            </a:extLst>
          </p:cNvPr>
          <p:cNvSpPr/>
          <p:nvPr/>
        </p:nvSpPr>
        <p:spPr>
          <a:xfrm>
            <a:off x="594944" y="2480680"/>
            <a:ext cx="2355574" cy="46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lvl="0" algn="ctr"/>
            <a:r>
              <a:rPr lang="en-US" sz="1300" b="1" dirty="0">
                <a:solidFill>
                  <a:srgbClr val="F88822"/>
                </a:solidFill>
                <a:latin typeface="+mj-lt"/>
                <a:ea typeface="Roboto Medium"/>
                <a:cs typeface="Roboto Medium"/>
                <a:sym typeface="Roboto Medium"/>
              </a:rPr>
              <a:t>Protect your people and your investment</a:t>
            </a:r>
          </a:p>
        </p:txBody>
      </p:sp>
      <p:sp>
        <p:nvSpPr>
          <p:cNvPr id="17" name="Google Shape;585;p75">
            <a:extLst>
              <a:ext uri="{FF2B5EF4-FFF2-40B4-BE49-F238E27FC236}">
                <a16:creationId xmlns:a16="http://schemas.microsoft.com/office/drawing/2014/main" id="{1A2BF4CE-6E2D-4C32-9393-23A5AA32C82D}"/>
              </a:ext>
            </a:extLst>
          </p:cNvPr>
          <p:cNvSpPr/>
          <p:nvPr/>
        </p:nvSpPr>
        <p:spPr>
          <a:xfrm>
            <a:off x="3431720" y="2484906"/>
            <a:ext cx="2305878" cy="46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Clr>
                <a:srgbClr val="1D7E74"/>
              </a:buClr>
              <a:buSzPts val="1600"/>
            </a:pPr>
            <a:r>
              <a:rPr lang="en-US" sz="1300" b="1" dirty="0">
                <a:solidFill>
                  <a:srgbClr val="D04D9B"/>
                </a:solidFill>
                <a:latin typeface="+mj-lt"/>
                <a:ea typeface="微軟正黑體" panose="020B0604030504040204" pitchFamily="34" charset="-120"/>
                <a:cs typeface="Roboto Medium"/>
                <a:sym typeface="Roboto Medium"/>
              </a:rPr>
              <a:t>Improve operation efficiency</a:t>
            </a:r>
            <a:endParaRPr sz="1300" b="1" dirty="0">
              <a:solidFill>
                <a:srgbClr val="D04D9B"/>
              </a:solidFill>
              <a:latin typeface="+mj-lt"/>
              <a:ea typeface="微軟正黑體" panose="020B0604030504040204" pitchFamily="34" charset="-120"/>
              <a:cs typeface="Roboto Medium"/>
              <a:sym typeface="Roboto Medium"/>
            </a:endParaRPr>
          </a:p>
        </p:txBody>
      </p:sp>
      <p:sp>
        <p:nvSpPr>
          <p:cNvPr id="18" name="Google Shape;592;p75">
            <a:extLst>
              <a:ext uri="{FF2B5EF4-FFF2-40B4-BE49-F238E27FC236}">
                <a16:creationId xmlns:a16="http://schemas.microsoft.com/office/drawing/2014/main" id="{87046CA1-3E2F-4626-A8C4-5835048899D3}"/>
              </a:ext>
            </a:extLst>
          </p:cNvPr>
          <p:cNvSpPr/>
          <p:nvPr/>
        </p:nvSpPr>
        <p:spPr>
          <a:xfrm>
            <a:off x="6016460" y="2439946"/>
            <a:ext cx="2654929" cy="46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lvl="0" algn="ctr"/>
            <a:r>
              <a:rPr lang="en-US" sz="1300" b="1" dirty="0">
                <a:solidFill>
                  <a:srgbClr val="7E6662"/>
                </a:solidFill>
                <a:latin typeface="+mj-lt"/>
                <a:ea typeface="Roboto Medium"/>
                <a:cs typeface="Roboto Medium"/>
                <a:sym typeface="Roboto Medium"/>
              </a:rPr>
              <a:t>Keep all video footage and centralize the storage of recorded videos.</a:t>
            </a:r>
          </a:p>
        </p:txBody>
      </p:sp>
      <p:sp>
        <p:nvSpPr>
          <p:cNvPr id="19" name="Google Shape;581;p75">
            <a:extLst>
              <a:ext uri="{FF2B5EF4-FFF2-40B4-BE49-F238E27FC236}">
                <a16:creationId xmlns:a16="http://schemas.microsoft.com/office/drawing/2014/main" id="{57BC81E4-7CDE-4BD4-9565-96DC98CD6EFB}"/>
              </a:ext>
            </a:extLst>
          </p:cNvPr>
          <p:cNvSpPr/>
          <p:nvPr/>
        </p:nvSpPr>
        <p:spPr>
          <a:xfrm>
            <a:off x="561889" y="3593779"/>
            <a:ext cx="2198322" cy="83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60363" lvl="0" indent="-182563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1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Theft prevention</a:t>
            </a:r>
          </a:p>
          <a:p>
            <a:pPr marL="360363" lvl="0" indent="-182563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1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Unauthorized access prevention</a:t>
            </a:r>
          </a:p>
          <a:p>
            <a:pPr marL="360363" lvl="0" indent="-182563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1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Emergency broadcasting</a:t>
            </a:r>
          </a:p>
        </p:txBody>
      </p:sp>
      <p:sp>
        <p:nvSpPr>
          <p:cNvPr id="20" name="Google Shape;588;p75">
            <a:extLst>
              <a:ext uri="{FF2B5EF4-FFF2-40B4-BE49-F238E27FC236}">
                <a16:creationId xmlns:a16="http://schemas.microsoft.com/office/drawing/2014/main" id="{614470FC-0290-4C51-BCC2-2F20A1096C4A}"/>
              </a:ext>
            </a:extLst>
          </p:cNvPr>
          <p:cNvSpPr/>
          <p:nvPr/>
        </p:nvSpPr>
        <p:spPr>
          <a:xfrm>
            <a:off x="3395761" y="3528464"/>
            <a:ext cx="2443642" cy="840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60363" lvl="0" indent="-182563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1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Production line status</a:t>
            </a:r>
          </a:p>
          <a:p>
            <a:pPr marL="360363" lvl="0" indent="-182563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1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Warehouse traffic </a:t>
            </a:r>
          </a:p>
          <a:p>
            <a:pPr marL="360363" lvl="0" indent="-182563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1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Stock &amp; shipment control</a:t>
            </a:r>
          </a:p>
          <a:p>
            <a:pPr marL="360363" lvl="0" indent="-182563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1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Remote process control</a:t>
            </a:r>
          </a:p>
          <a:p>
            <a:pPr marL="360363" lvl="0" indent="-182563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1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Incident Management</a:t>
            </a:r>
          </a:p>
        </p:txBody>
      </p:sp>
      <p:sp>
        <p:nvSpPr>
          <p:cNvPr id="21" name="Google Shape;595;p75">
            <a:extLst>
              <a:ext uri="{FF2B5EF4-FFF2-40B4-BE49-F238E27FC236}">
                <a16:creationId xmlns:a16="http://schemas.microsoft.com/office/drawing/2014/main" id="{38057FE9-DE30-4E62-B7C9-FDF776F7C2DB}"/>
              </a:ext>
            </a:extLst>
          </p:cNvPr>
          <p:cNvSpPr/>
          <p:nvPr/>
        </p:nvSpPr>
        <p:spPr>
          <a:xfrm>
            <a:off x="6098711" y="3633707"/>
            <a:ext cx="2483399" cy="83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60363" lvl="0" indent="-182563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1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Efficient live monitoring</a:t>
            </a:r>
          </a:p>
          <a:p>
            <a:pPr marL="360363" lvl="0" indent="-182563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1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Video footage as evidence</a:t>
            </a:r>
          </a:p>
          <a:p>
            <a:pPr marL="360363" lvl="0" indent="-182563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1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Accident report</a:t>
            </a:r>
          </a:p>
        </p:txBody>
      </p:sp>
    </p:spTree>
    <p:extLst>
      <p:ext uri="{BB962C8B-B14F-4D97-AF65-F5344CB8AC3E}">
        <p14:creationId xmlns:p14="http://schemas.microsoft.com/office/powerpoint/2010/main" val="4069440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D4C3905-6994-4C4F-9753-734BC306F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159" cy="5143500"/>
          </a:xfrm>
          <a:prstGeom prst="rect">
            <a:avLst/>
          </a:prstGeom>
        </p:spPr>
      </p:pic>
      <p:sp>
        <p:nvSpPr>
          <p:cNvPr id="7" name="Google Shape;603;p76">
            <a:extLst>
              <a:ext uri="{FF2B5EF4-FFF2-40B4-BE49-F238E27FC236}">
                <a16:creationId xmlns:a16="http://schemas.microsoft.com/office/drawing/2014/main" id="{E64D23BD-220B-43BC-BDCB-2C3776FABA73}"/>
              </a:ext>
            </a:extLst>
          </p:cNvPr>
          <p:cNvSpPr txBox="1"/>
          <p:nvPr/>
        </p:nvSpPr>
        <p:spPr>
          <a:xfrm>
            <a:off x="532753" y="1337772"/>
            <a:ext cx="5005773" cy="4993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lvl="1"/>
            <a:r>
              <a:rPr lang="en-US" sz="1900" b="1" dirty="0">
                <a:solidFill>
                  <a:srgbClr val="FFC000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ARE YOUR INVENSTEMENTS SAFE?</a:t>
            </a:r>
            <a:endParaRPr sz="1900" b="1" dirty="0">
              <a:solidFill>
                <a:srgbClr val="FFC000"/>
              </a:solidFill>
              <a:latin typeface="+mj-lt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8" name="Google Shape;605;p76">
            <a:extLst>
              <a:ext uri="{FF2B5EF4-FFF2-40B4-BE49-F238E27FC236}">
                <a16:creationId xmlns:a16="http://schemas.microsoft.com/office/drawing/2014/main" id="{3B5A93D9-4867-4635-B7BB-62B4E0248206}"/>
              </a:ext>
            </a:extLst>
          </p:cNvPr>
          <p:cNvSpPr txBox="1"/>
          <p:nvPr/>
        </p:nvSpPr>
        <p:spPr>
          <a:xfrm>
            <a:off x="3667565" y="3034643"/>
            <a:ext cx="4484979" cy="705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900" b="1" dirty="0">
                <a:solidFill>
                  <a:srgbClr val="FFC000"/>
                </a:solidFill>
                <a:latin typeface="+mj-lt"/>
                <a:ea typeface="微軟正黑體" panose="020B0604030504040204" pitchFamily="34" charset="-120"/>
                <a:cs typeface="Calibri"/>
              </a:rPr>
              <a:t>Forbidden Area </a:t>
            </a:r>
            <a:r>
              <a:rPr lang="mr-IN" sz="1900" b="1" dirty="0">
                <a:solidFill>
                  <a:srgbClr val="FFC000"/>
                </a:solidFill>
                <a:latin typeface="+mj-lt"/>
                <a:ea typeface="微軟正黑體" panose="020B0604030504040204" pitchFamily="34" charset="-120"/>
                <a:cs typeface="Calibri"/>
              </a:rPr>
              <a:t>–</a:t>
            </a:r>
            <a:r>
              <a:rPr lang="en-US" sz="1900" b="1" dirty="0">
                <a:solidFill>
                  <a:srgbClr val="FFC000"/>
                </a:solidFill>
                <a:latin typeface="+mj-lt"/>
                <a:ea typeface="微軟正黑體" panose="020B0604030504040204" pitchFamily="34" charset="-120"/>
                <a:cs typeface="Calibri"/>
              </a:rPr>
              <a:t> Unauthorized Access Prevention </a:t>
            </a:r>
          </a:p>
        </p:txBody>
      </p:sp>
      <p:sp>
        <p:nvSpPr>
          <p:cNvPr id="9" name="Google Shape;606;p76">
            <a:extLst>
              <a:ext uri="{FF2B5EF4-FFF2-40B4-BE49-F238E27FC236}">
                <a16:creationId xmlns:a16="http://schemas.microsoft.com/office/drawing/2014/main" id="{35367F4E-E6B0-499E-9B15-9145734BE3AA}"/>
              </a:ext>
            </a:extLst>
          </p:cNvPr>
          <p:cNvSpPr txBox="1"/>
          <p:nvPr/>
        </p:nvSpPr>
        <p:spPr>
          <a:xfrm>
            <a:off x="604160" y="2141786"/>
            <a:ext cx="3465759" cy="5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bg1"/>
                </a:solidFill>
                <a:latin typeface="+mj-lt"/>
              </a:rPr>
              <a:t>What time they got in</a:t>
            </a:r>
          </a:p>
          <a:p>
            <a:pPr marL="179388" indent="-1793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bg1"/>
                </a:solidFill>
                <a:latin typeface="+mj-lt"/>
              </a:rPr>
              <a:t>What they took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21781FB-E947-4ACC-A3A0-BAEA563D3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7" y="75742"/>
            <a:ext cx="5869203" cy="830002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F5FA5CB2-30FE-4FDB-8A37-7C20DF511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351" y="101013"/>
            <a:ext cx="5633053" cy="705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altLang="zh-TW" sz="2600" dirty="0">
                <a:latin typeface="+mj-lt"/>
                <a:ea typeface="微軟正黑體" panose="020B0604030504040204" pitchFamily="34" charset="-120"/>
              </a:rPr>
              <a:t>SECURITY MANAGEMENT</a:t>
            </a:r>
            <a:endParaRPr lang="zh-TW" altLang="en-US" sz="2600" dirty="0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EB72D76A-239F-4572-99A8-7460CEE86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4231" y="222156"/>
            <a:ext cx="452770" cy="502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Google Shape;606;p76">
            <a:extLst>
              <a:ext uri="{FF2B5EF4-FFF2-40B4-BE49-F238E27FC236}">
                <a16:creationId xmlns:a16="http://schemas.microsoft.com/office/drawing/2014/main" id="{0597162F-52AD-4DFA-9872-C83A23CC9036}"/>
              </a:ext>
            </a:extLst>
          </p:cNvPr>
          <p:cNvSpPr txBox="1"/>
          <p:nvPr/>
        </p:nvSpPr>
        <p:spPr>
          <a:xfrm>
            <a:off x="543027" y="1661257"/>
            <a:ext cx="4773849" cy="5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150" b="1" dirty="0">
                <a:solidFill>
                  <a:schemeClr val="bg1"/>
                </a:solidFill>
                <a:latin typeface="+mj-lt"/>
              </a:rPr>
              <a:t>As your business grow, it gets to the point where your investment is getting more. If a break-in does occur, you will know </a:t>
            </a:r>
          </a:p>
        </p:txBody>
      </p:sp>
      <p:sp>
        <p:nvSpPr>
          <p:cNvPr id="12" name="Google Shape;606;p76">
            <a:extLst>
              <a:ext uri="{FF2B5EF4-FFF2-40B4-BE49-F238E27FC236}">
                <a16:creationId xmlns:a16="http://schemas.microsoft.com/office/drawing/2014/main" id="{A0F34872-9382-41AD-89D4-EE9C7A1AA75E}"/>
              </a:ext>
            </a:extLst>
          </p:cNvPr>
          <p:cNvSpPr txBox="1"/>
          <p:nvPr/>
        </p:nvSpPr>
        <p:spPr>
          <a:xfrm>
            <a:off x="2605001" y="2134235"/>
            <a:ext cx="3465759" cy="5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bg1"/>
                </a:solidFill>
                <a:latin typeface="+mj-lt"/>
              </a:rPr>
              <a:t>Where the physical security failed</a:t>
            </a:r>
          </a:p>
          <a:p>
            <a:pPr marL="179388" indent="-1793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bg1"/>
                </a:solidFill>
                <a:latin typeface="+mj-lt"/>
              </a:rPr>
              <a:t>Exit route</a:t>
            </a:r>
          </a:p>
        </p:txBody>
      </p:sp>
      <p:sp>
        <p:nvSpPr>
          <p:cNvPr id="13" name="Google Shape;607;p76">
            <a:extLst>
              <a:ext uri="{FF2B5EF4-FFF2-40B4-BE49-F238E27FC236}">
                <a16:creationId xmlns:a16="http://schemas.microsoft.com/office/drawing/2014/main" id="{717E596A-5EAC-427D-A864-1CDA58751091}"/>
              </a:ext>
            </a:extLst>
          </p:cNvPr>
          <p:cNvSpPr txBox="1"/>
          <p:nvPr/>
        </p:nvSpPr>
        <p:spPr>
          <a:xfrm>
            <a:off x="3677839" y="3632748"/>
            <a:ext cx="4112472" cy="683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150" b="1" dirty="0">
                <a:solidFill>
                  <a:schemeClr val="bg1"/>
                </a:solidFill>
                <a:latin typeface="+mj-lt"/>
              </a:rPr>
              <a:t>Unauthorized access to restricted, high-risk areas can lead to employee and visitor injuries and, in some cases, fatalities. Prevention is essential </a:t>
            </a:r>
          </a:p>
        </p:txBody>
      </p:sp>
      <p:sp>
        <p:nvSpPr>
          <p:cNvPr id="14" name="Google Shape;606;p76">
            <a:extLst>
              <a:ext uri="{FF2B5EF4-FFF2-40B4-BE49-F238E27FC236}">
                <a16:creationId xmlns:a16="http://schemas.microsoft.com/office/drawing/2014/main" id="{22C86CE4-49F4-4336-B4B3-E679E80EFE93}"/>
              </a:ext>
            </a:extLst>
          </p:cNvPr>
          <p:cNvSpPr txBox="1"/>
          <p:nvPr/>
        </p:nvSpPr>
        <p:spPr>
          <a:xfrm>
            <a:off x="3677839" y="4232080"/>
            <a:ext cx="4402786" cy="5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bg1"/>
                </a:solidFill>
                <a:latin typeface="+mj-lt"/>
              </a:rPr>
              <a:t>Utilize IVA (intrusion, electric fence, etc.)</a:t>
            </a:r>
          </a:p>
          <a:p>
            <a:pPr marL="179388" indent="-1793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bg1"/>
                </a:solidFill>
                <a:latin typeface="+mj-lt"/>
              </a:rPr>
              <a:t>Integrate with access control (white/black list) </a:t>
            </a:r>
          </a:p>
        </p:txBody>
      </p:sp>
      <p:pic>
        <p:nvPicPr>
          <p:cNvPr id="3" name="圖片 2" descr="一張含有 個人, 男人, 室內, 膝上型電腦 的圖片&#10;&#10;描述是以非常高的可信度產生">
            <a:extLst>
              <a:ext uri="{FF2B5EF4-FFF2-40B4-BE49-F238E27FC236}">
                <a16:creationId xmlns:a16="http://schemas.microsoft.com/office/drawing/2014/main" id="{0DFDAD16-5163-4E3C-B990-6C0BCD3331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742" y="365840"/>
            <a:ext cx="1799107" cy="253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48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2F7D0EA-860C-4F08-8B45-ABB3448A1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Google Shape;614;p77">
            <a:extLst>
              <a:ext uri="{FF2B5EF4-FFF2-40B4-BE49-F238E27FC236}">
                <a16:creationId xmlns:a16="http://schemas.microsoft.com/office/drawing/2014/main" id="{F85FC902-1009-48C4-BACA-19C576053707}"/>
              </a:ext>
            </a:extLst>
          </p:cNvPr>
          <p:cNvSpPr txBox="1"/>
          <p:nvPr/>
        </p:nvSpPr>
        <p:spPr>
          <a:xfrm>
            <a:off x="2886528" y="1020598"/>
            <a:ext cx="4763747" cy="289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+mj-lt"/>
              </a:rPr>
              <a:t>Incident Management?</a:t>
            </a:r>
          </a:p>
        </p:txBody>
      </p:sp>
      <p:sp>
        <p:nvSpPr>
          <p:cNvPr id="8" name="Google Shape;617;p77">
            <a:extLst>
              <a:ext uri="{FF2B5EF4-FFF2-40B4-BE49-F238E27FC236}">
                <a16:creationId xmlns:a16="http://schemas.microsoft.com/office/drawing/2014/main" id="{0AFAB709-BE71-4177-9672-E54E184ACA26}"/>
              </a:ext>
            </a:extLst>
          </p:cNvPr>
          <p:cNvSpPr txBox="1"/>
          <p:nvPr/>
        </p:nvSpPr>
        <p:spPr>
          <a:xfrm>
            <a:off x="2915771" y="1971671"/>
            <a:ext cx="3277990" cy="1092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lang="en-US" sz="1100" b="1" dirty="0">
              <a:solidFill>
                <a:schemeClr val="bg1"/>
              </a:solidFill>
              <a:latin typeface="+mj-lt"/>
            </a:endParaRPr>
          </a:p>
          <a:p>
            <a:pPr marL="179388" lvl="6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Real/false alarm </a:t>
            </a:r>
          </a:p>
          <a:p>
            <a:pPr marL="179388" lvl="5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Production line status check out</a:t>
            </a:r>
          </a:p>
        </p:txBody>
      </p:sp>
      <p:pic>
        <p:nvPicPr>
          <p:cNvPr id="11" name="圖片 10" descr="一張含有 個人, 膝上型電腦, 頭飾, 電腦 的圖片&#10;&#10;描述是以非常高的可信度產生">
            <a:extLst>
              <a:ext uri="{FF2B5EF4-FFF2-40B4-BE49-F238E27FC236}">
                <a16:creationId xmlns:a16="http://schemas.microsoft.com/office/drawing/2014/main" id="{A90F490B-7024-4D2B-B437-3D3A44689E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5" y="1129553"/>
            <a:ext cx="3655032" cy="4013947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C94ACD6A-842B-4883-B8C6-13CCA9C3C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10885" y="2759593"/>
            <a:ext cx="1000125" cy="619125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A16E1D8F-A0DB-4302-8C70-2F4891AFAD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3974" y="3844041"/>
            <a:ext cx="838200" cy="600075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79A05E9B-4897-49F2-9CCA-00C8649778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87835" y="2819634"/>
            <a:ext cx="28575" cy="666750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BCCDC9A1-3F1E-4F11-AB51-BCAB0A00D1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93310" y="3895592"/>
            <a:ext cx="28575" cy="666750"/>
          </a:xfrm>
          <a:prstGeom prst="rect">
            <a:avLst/>
          </a:prstGeom>
        </p:spPr>
      </p:pic>
      <p:sp>
        <p:nvSpPr>
          <p:cNvPr id="17" name="Google Shape;617;p77">
            <a:extLst>
              <a:ext uri="{FF2B5EF4-FFF2-40B4-BE49-F238E27FC236}">
                <a16:creationId xmlns:a16="http://schemas.microsoft.com/office/drawing/2014/main" id="{B17F4EE2-6BC6-4DC6-A44D-5771101502A4}"/>
              </a:ext>
            </a:extLst>
          </p:cNvPr>
          <p:cNvSpPr txBox="1"/>
          <p:nvPr/>
        </p:nvSpPr>
        <p:spPr>
          <a:xfrm>
            <a:off x="3756370" y="3373920"/>
            <a:ext cx="1311472" cy="423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en-US" altLang="zh-TW" sz="1000" b="1" dirty="0">
                <a:solidFill>
                  <a:srgbClr val="5DEAD3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Operation Incident Management</a:t>
            </a:r>
            <a:endParaRPr lang="zh-TW" altLang="en-US" sz="1000" b="1" dirty="0">
              <a:solidFill>
                <a:srgbClr val="5DEAD3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8" name="Google Shape;617;p77">
            <a:extLst>
              <a:ext uri="{FF2B5EF4-FFF2-40B4-BE49-F238E27FC236}">
                <a16:creationId xmlns:a16="http://schemas.microsoft.com/office/drawing/2014/main" id="{E0CB5D81-0411-4694-B935-BCB76BF96AE8}"/>
              </a:ext>
            </a:extLst>
          </p:cNvPr>
          <p:cNvSpPr txBox="1"/>
          <p:nvPr/>
        </p:nvSpPr>
        <p:spPr>
          <a:xfrm>
            <a:off x="3779518" y="4323262"/>
            <a:ext cx="1311472" cy="42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en-US" altLang="zh-TW" sz="1000" b="1" dirty="0">
                <a:solidFill>
                  <a:srgbClr val="5DEAD3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Problem Management</a:t>
            </a:r>
            <a:endParaRPr lang="zh-TW" altLang="en-US" sz="1000" b="1" dirty="0">
              <a:solidFill>
                <a:srgbClr val="5DEAD3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7BD048C1-B1E1-40C0-962B-3302CDC2BB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339" y="2728191"/>
            <a:ext cx="700783" cy="272456"/>
          </a:xfrm>
          <a:prstGeom prst="rect">
            <a:avLst/>
          </a:prstGeom>
        </p:spPr>
      </p:pic>
      <p:sp>
        <p:nvSpPr>
          <p:cNvPr id="21" name="Google Shape;617;p77">
            <a:extLst>
              <a:ext uri="{FF2B5EF4-FFF2-40B4-BE49-F238E27FC236}">
                <a16:creationId xmlns:a16="http://schemas.microsoft.com/office/drawing/2014/main" id="{A126A4A5-263F-4C40-BDC6-B477C36951D3}"/>
              </a:ext>
            </a:extLst>
          </p:cNvPr>
          <p:cNvSpPr txBox="1"/>
          <p:nvPr/>
        </p:nvSpPr>
        <p:spPr>
          <a:xfrm>
            <a:off x="5229256" y="2742048"/>
            <a:ext cx="792025" cy="27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en-US" altLang="zh-TW" sz="11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Incid</a:t>
            </a:r>
            <a:r>
              <a:rPr lang="en-US" altLang="zh-TW" sz="1100" b="1" dirty="0">
                <a:solidFill>
                  <a:schemeClr val="bg1"/>
                </a:solidFill>
                <a:ea typeface="微軟正黑體" panose="020B0604030504040204" pitchFamily="34" charset="-120"/>
                <a:cs typeface="Calibri"/>
                <a:sym typeface="Calibri"/>
              </a:rPr>
              <a:t>en</a:t>
            </a:r>
            <a:r>
              <a:rPr lang="en-US" altLang="zh-TW" sz="11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t</a:t>
            </a:r>
          </a:p>
        </p:txBody>
      </p:sp>
      <p:sp>
        <p:nvSpPr>
          <p:cNvPr id="22" name="Google Shape;617;p77">
            <a:extLst>
              <a:ext uri="{FF2B5EF4-FFF2-40B4-BE49-F238E27FC236}">
                <a16:creationId xmlns:a16="http://schemas.microsoft.com/office/drawing/2014/main" id="{E3AE723E-107A-4BE2-AD38-7443B467B349}"/>
              </a:ext>
            </a:extLst>
          </p:cNvPr>
          <p:cNvSpPr txBox="1"/>
          <p:nvPr/>
        </p:nvSpPr>
        <p:spPr>
          <a:xfrm>
            <a:off x="7613824" y="2968015"/>
            <a:ext cx="792025" cy="27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en-US" altLang="zh-TW" sz="11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Incid</a:t>
            </a:r>
            <a:r>
              <a:rPr lang="en-US" altLang="zh-TW" sz="1100" b="1" dirty="0">
                <a:solidFill>
                  <a:schemeClr val="bg1"/>
                </a:solidFill>
                <a:ea typeface="微軟正黑體" panose="020B0604030504040204" pitchFamily="34" charset="-120"/>
                <a:cs typeface="Calibri"/>
                <a:sym typeface="Calibri"/>
              </a:rPr>
              <a:t>en</a:t>
            </a:r>
            <a:r>
              <a:rPr lang="en-US" altLang="zh-TW" sz="11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t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1CEDC590-6F1D-4B33-A137-E9804DA00A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951" y="3005880"/>
            <a:ext cx="912201" cy="27245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4F53326-7490-4362-89A2-EC1CCBD3E1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893" y="3340481"/>
            <a:ext cx="700950" cy="272456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574FF93A-9394-465B-AAE1-781F54A74B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962" y="3343034"/>
            <a:ext cx="988881" cy="272456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A93A108-B650-4C34-9CB6-84C633D7A2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44" y="2936849"/>
            <a:ext cx="700783" cy="272456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AD7BFA1-A137-47F4-97A3-61F46A5016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036" y="4101208"/>
            <a:ext cx="810997" cy="272456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03336136-E5E8-4470-89D8-6F80F4BB19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63757" y="3755319"/>
            <a:ext cx="1748395" cy="266410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1B398D49-C299-417C-A77F-AE7FC1B3FA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58935" y="3766065"/>
            <a:ext cx="1224589" cy="266410"/>
          </a:xfrm>
          <a:prstGeom prst="rect">
            <a:avLst/>
          </a:prstGeom>
        </p:spPr>
      </p:pic>
      <p:sp>
        <p:nvSpPr>
          <p:cNvPr id="33" name="Google Shape;617;p77">
            <a:extLst>
              <a:ext uri="{FF2B5EF4-FFF2-40B4-BE49-F238E27FC236}">
                <a16:creationId xmlns:a16="http://schemas.microsoft.com/office/drawing/2014/main" id="{D6654F6A-7643-413D-9F46-059BAD83E68C}"/>
              </a:ext>
            </a:extLst>
          </p:cNvPr>
          <p:cNvSpPr txBox="1"/>
          <p:nvPr/>
        </p:nvSpPr>
        <p:spPr>
          <a:xfrm>
            <a:off x="6106935" y="3017193"/>
            <a:ext cx="874197" cy="27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en-US" altLang="zh-TW" sz="11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Workflow</a:t>
            </a:r>
          </a:p>
        </p:txBody>
      </p:sp>
      <p:sp>
        <p:nvSpPr>
          <p:cNvPr id="34" name="Google Shape;617;p77">
            <a:extLst>
              <a:ext uri="{FF2B5EF4-FFF2-40B4-BE49-F238E27FC236}">
                <a16:creationId xmlns:a16="http://schemas.microsoft.com/office/drawing/2014/main" id="{D36D9A43-A8F0-4C97-BA6D-7E45D2DF7C93}"/>
              </a:ext>
            </a:extLst>
          </p:cNvPr>
          <p:cNvSpPr txBox="1"/>
          <p:nvPr/>
        </p:nvSpPr>
        <p:spPr>
          <a:xfrm>
            <a:off x="7177807" y="3360272"/>
            <a:ext cx="988882" cy="27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en-US" altLang="zh-TW" sz="11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Traffic Flow</a:t>
            </a:r>
          </a:p>
        </p:txBody>
      </p:sp>
      <p:sp>
        <p:nvSpPr>
          <p:cNvPr id="35" name="Google Shape;617;p77">
            <a:extLst>
              <a:ext uri="{FF2B5EF4-FFF2-40B4-BE49-F238E27FC236}">
                <a16:creationId xmlns:a16="http://schemas.microsoft.com/office/drawing/2014/main" id="{D3F6DB75-606F-4001-BFA4-4AC9A43811AA}"/>
              </a:ext>
            </a:extLst>
          </p:cNvPr>
          <p:cNvSpPr txBox="1"/>
          <p:nvPr/>
        </p:nvSpPr>
        <p:spPr>
          <a:xfrm>
            <a:off x="5737633" y="4116757"/>
            <a:ext cx="792025" cy="27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en-US" altLang="zh-TW" sz="1100" b="1" dirty="0">
                <a:solidFill>
                  <a:srgbClr val="FD6666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Prob</a:t>
            </a:r>
            <a:r>
              <a:rPr lang="en-US" altLang="zh-TW" sz="1100" b="1" dirty="0">
                <a:solidFill>
                  <a:srgbClr val="FD6666"/>
                </a:solidFill>
                <a:ea typeface="微軟正黑體" panose="020B0604030504040204" pitchFamily="34" charset="-120"/>
                <a:cs typeface="Calibri"/>
                <a:sym typeface="Calibri"/>
              </a:rPr>
              <a:t>l</a:t>
            </a:r>
            <a:r>
              <a:rPr lang="en-US" altLang="zh-TW" sz="1100" b="1" dirty="0">
                <a:solidFill>
                  <a:srgbClr val="FD6666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em</a:t>
            </a: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F758CFBB-4900-4F3F-88BF-14F3BEE84B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692" y="4153536"/>
            <a:ext cx="810997" cy="272456"/>
          </a:xfrm>
          <a:prstGeom prst="rect">
            <a:avLst/>
          </a:prstGeom>
        </p:spPr>
      </p:pic>
      <p:sp>
        <p:nvSpPr>
          <p:cNvPr id="38" name="Google Shape;617;p77">
            <a:extLst>
              <a:ext uri="{FF2B5EF4-FFF2-40B4-BE49-F238E27FC236}">
                <a16:creationId xmlns:a16="http://schemas.microsoft.com/office/drawing/2014/main" id="{5E7ED95E-1EDD-4BB3-ADE9-C5677CA3DFDA}"/>
              </a:ext>
            </a:extLst>
          </p:cNvPr>
          <p:cNvSpPr txBox="1"/>
          <p:nvPr/>
        </p:nvSpPr>
        <p:spPr>
          <a:xfrm>
            <a:off x="2900963" y="1469610"/>
            <a:ext cx="5288945" cy="78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Whether you need to prepare for emergencies or disasters, or even if you just want to ensure safer day-to-day operations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</a:rPr>
              <a:t>and get to improve efficiency, the followings are essential: 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Google Shape;617;p77">
            <a:extLst>
              <a:ext uri="{FF2B5EF4-FFF2-40B4-BE49-F238E27FC236}">
                <a16:creationId xmlns:a16="http://schemas.microsoft.com/office/drawing/2014/main" id="{49F10C15-27B4-4096-9673-6FE3E2FDB280}"/>
              </a:ext>
            </a:extLst>
          </p:cNvPr>
          <p:cNvSpPr txBox="1"/>
          <p:nvPr/>
        </p:nvSpPr>
        <p:spPr>
          <a:xfrm>
            <a:off x="5502368" y="2138031"/>
            <a:ext cx="1870696" cy="2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lvl="5" indent="-179388">
              <a:buClr>
                <a:schemeClr val="bg1"/>
              </a:buClr>
              <a:buFont typeface="Arial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Complaint handling</a:t>
            </a:r>
          </a:p>
        </p:txBody>
      </p:sp>
      <p:sp>
        <p:nvSpPr>
          <p:cNvPr id="36" name="Google Shape;617;p77">
            <a:extLst>
              <a:ext uri="{FF2B5EF4-FFF2-40B4-BE49-F238E27FC236}">
                <a16:creationId xmlns:a16="http://schemas.microsoft.com/office/drawing/2014/main" id="{53B968C0-F45E-4567-A958-7641D385926B}"/>
              </a:ext>
            </a:extLst>
          </p:cNvPr>
          <p:cNvSpPr txBox="1"/>
          <p:nvPr/>
        </p:nvSpPr>
        <p:spPr>
          <a:xfrm>
            <a:off x="7378271" y="4166588"/>
            <a:ext cx="792025" cy="27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en-US" altLang="zh-TW" sz="1100" b="1" dirty="0">
                <a:solidFill>
                  <a:srgbClr val="FD6666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Prob</a:t>
            </a:r>
            <a:r>
              <a:rPr lang="en-US" altLang="zh-TW" sz="1100" b="1" dirty="0">
                <a:solidFill>
                  <a:srgbClr val="FD6666"/>
                </a:solidFill>
                <a:ea typeface="微軟正黑體" panose="020B0604030504040204" pitchFamily="34" charset="-120"/>
                <a:cs typeface="Calibri"/>
                <a:sym typeface="Calibri"/>
              </a:rPr>
              <a:t>l</a:t>
            </a:r>
            <a:r>
              <a:rPr lang="en-US" altLang="zh-TW" sz="1100" b="1" dirty="0">
                <a:solidFill>
                  <a:srgbClr val="FD6666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em</a:t>
            </a:r>
          </a:p>
        </p:txBody>
      </p:sp>
      <p:sp>
        <p:nvSpPr>
          <p:cNvPr id="23" name="Google Shape;617;p77">
            <a:extLst>
              <a:ext uri="{FF2B5EF4-FFF2-40B4-BE49-F238E27FC236}">
                <a16:creationId xmlns:a16="http://schemas.microsoft.com/office/drawing/2014/main" id="{4CC2EBEF-ADA2-4B87-B189-8B9BDC1B5033}"/>
              </a:ext>
            </a:extLst>
          </p:cNvPr>
          <p:cNvSpPr txBox="1"/>
          <p:nvPr/>
        </p:nvSpPr>
        <p:spPr>
          <a:xfrm>
            <a:off x="5562325" y="3352545"/>
            <a:ext cx="792025" cy="27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en-US" altLang="zh-TW" sz="11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Incid</a:t>
            </a:r>
            <a:r>
              <a:rPr lang="en-US" altLang="zh-TW" sz="1100" b="1" dirty="0">
                <a:solidFill>
                  <a:schemeClr val="bg1"/>
                </a:solidFill>
                <a:ea typeface="微軟正黑體" panose="020B0604030504040204" pitchFamily="34" charset="-120"/>
                <a:cs typeface="Calibri"/>
                <a:sym typeface="Calibri"/>
              </a:rPr>
              <a:t>en</a:t>
            </a:r>
            <a:r>
              <a:rPr lang="en-US" altLang="zh-TW" sz="11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t</a:t>
            </a: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38AEEBB7-0904-4A1C-AC9A-41EEB82B227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203" y="19018"/>
            <a:ext cx="6172001" cy="848475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55BF4A50-EF75-4660-910B-76A9C351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304" y="-15390"/>
            <a:ext cx="5434644" cy="857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altLang="zh-TW" sz="26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OPERATION MANAGEMENT</a:t>
            </a:r>
            <a:endParaRPr lang="zh-TW" altLang="en-US" sz="2600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B130CC2-B5D8-40E6-930B-E2845765EF3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88983" y="219220"/>
            <a:ext cx="571145" cy="388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8739756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5276</TotalTime>
  <Words>835</Words>
  <Application>Microsoft Office PowerPoint</Application>
  <PresentationFormat>如螢幕大小 (16:9)</PresentationFormat>
  <Paragraphs>170</Paragraphs>
  <Slides>20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31" baseType="lpstr">
      <vt:lpstr>IBM Plex Sans</vt:lpstr>
      <vt:lpstr>Roboto Medium</vt:lpstr>
      <vt:lpstr>Roboto Thin</vt:lpstr>
      <vt:lpstr>超研澤標</vt:lpstr>
      <vt:lpstr>微軟正黑體</vt:lpstr>
      <vt:lpstr>新細明體</vt:lpstr>
      <vt:lpstr>Arial</vt:lpstr>
      <vt:lpstr>Calibri</vt:lpstr>
      <vt:lpstr>Myriad Pro</vt:lpstr>
      <vt:lpstr>Roboto</vt:lpstr>
      <vt:lpstr>自訂設計</vt:lpstr>
      <vt:lpstr>PowerPoint 簡報</vt:lpstr>
      <vt:lpstr>The QVR Pro Solution</vt:lpstr>
      <vt:lpstr>Solution infrastructure</vt:lpstr>
      <vt:lpstr>PowerPoint 簡報</vt:lpstr>
      <vt:lpstr>PowerPoint 簡報</vt:lpstr>
      <vt:lpstr>Why video surveillance is important?</vt:lpstr>
      <vt:lpstr>PowerPoint 簡報</vt:lpstr>
      <vt:lpstr>SECURITY MANAGEMENT</vt:lpstr>
      <vt:lpstr>OPERATION MANAGEMENT</vt:lpstr>
      <vt:lpstr>Get more out of your operation</vt:lpstr>
      <vt:lpstr>OPERATION MANAGEMENT</vt:lpstr>
      <vt:lpstr>PowerPoint 簡報</vt:lpstr>
      <vt:lpstr>PowerPoint 簡報</vt:lpstr>
      <vt:lpstr>What are you looking for?</vt:lpstr>
      <vt:lpstr>PowerPoint 簡報</vt:lpstr>
      <vt:lpstr> All the details IT guys care about</vt:lpstr>
      <vt:lpstr>A quick recap</vt:lpstr>
      <vt:lpstr>PowerPoint 簡報</vt:lpstr>
      <vt:lpstr>Highlights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Han Tsai</dc:creator>
  <cp:lastModifiedBy>明翰 蔡</cp:lastModifiedBy>
  <cp:revision>177</cp:revision>
  <dcterms:modified xsi:type="dcterms:W3CDTF">2018-08-23T08:17:51Z</dcterms:modified>
</cp:coreProperties>
</file>