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332" r:id="rId3"/>
    <p:sldId id="333" r:id="rId4"/>
    <p:sldId id="330" r:id="rId5"/>
    <p:sldId id="259" r:id="rId6"/>
    <p:sldId id="334" r:id="rId7"/>
    <p:sldId id="335" r:id="rId8"/>
    <p:sldId id="336" r:id="rId9"/>
    <p:sldId id="337" r:id="rId10"/>
    <p:sldId id="338" r:id="rId11"/>
    <p:sldId id="350" r:id="rId12"/>
    <p:sldId id="346" r:id="rId13"/>
    <p:sldId id="348" r:id="rId14"/>
    <p:sldId id="344" r:id="rId15"/>
    <p:sldId id="351" r:id="rId16"/>
    <p:sldId id="343" r:id="rId17"/>
    <p:sldId id="342" r:id="rId18"/>
    <p:sldId id="341" r:id="rId19"/>
    <p:sldId id="345" r:id="rId20"/>
    <p:sldId id="280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562"/>
    <a:srgbClr val="D04D9B"/>
    <a:srgbClr val="524340"/>
    <a:srgbClr val="5C4B48"/>
    <a:srgbClr val="7E6662"/>
    <a:srgbClr val="005440"/>
    <a:srgbClr val="0D48A1"/>
    <a:srgbClr val="8F1B05"/>
    <a:srgbClr val="FF7E00"/>
    <a:srgbClr val="9FF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E4754C-D6F4-46FE-96CC-71342DCE2E36}">
  <a:tblStyle styleId="{D6E4754C-D6F4-46FE-96CC-71342DCE2E3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4D225A2-4602-4F97-94BD-603422ABF39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4" autoAdjust="0"/>
    <p:restoredTop sz="82346"/>
  </p:normalViewPr>
  <p:slideViewPr>
    <p:cSldViewPr snapToGrid="0">
      <p:cViewPr varScale="1">
        <p:scale>
          <a:sx n="141" d="100"/>
          <a:sy n="141" d="100"/>
        </p:scale>
        <p:origin x="114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9" d="100"/>
        <a:sy n="1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6748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02230bf5e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402230bf5e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34652c1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4034652c1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alt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小型。大型工廠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074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901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543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f8ff69470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3f8ff69470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25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" name="Google Shape;103;p27">
            <a:extLst>
              <a:ext uri="{FF2B5EF4-FFF2-40B4-BE49-F238E27FC236}">
                <a16:creationId xmlns:a16="http://schemas.microsoft.com/office/drawing/2014/main" id="{D90CA614-2639-4519-93A3-672BC068F0B9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4" y="-1"/>
            <a:ext cx="9223858" cy="519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" y="1"/>
            <a:ext cx="9128316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9.png"/><Relationship Id="rId7" Type="http://schemas.openxmlformats.org/officeDocument/2006/relationships/image" Target="../media/image2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8.jpeg"/><Relationship Id="rId7" Type="http://schemas.openxmlformats.org/officeDocument/2006/relationships/image" Target="../media/image21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4.sv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9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3;p27">
            <a:extLst>
              <a:ext uri="{FF2B5EF4-FFF2-40B4-BE49-F238E27FC236}">
                <a16:creationId xmlns:a16="http://schemas.microsoft.com/office/drawing/2014/main" id="{91F004BD-62B7-4490-B312-5B60C52CB17E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4" y="-1"/>
            <a:ext cx="9223858" cy="519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557D0CF-0B31-4D23-9214-EA09D8C37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627;p78">
            <a:extLst>
              <a:ext uri="{FF2B5EF4-FFF2-40B4-BE49-F238E27FC236}">
                <a16:creationId xmlns:a16="http://schemas.microsoft.com/office/drawing/2014/main" id="{7030AF0C-4ECA-41EA-B671-490DB4396AD2}"/>
              </a:ext>
            </a:extLst>
          </p:cNvPr>
          <p:cNvSpPr/>
          <p:nvPr/>
        </p:nvSpPr>
        <p:spPr>
          <a:xfrm>
            <a:off x="534413" y="998508"/>
            <a:ext cx="5728644" cy="80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4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在工業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4.0 </a:t>
            </a:r>
            <a:r>
              <a:rPr lang="en-US" sz="14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結合雲端、人工智慧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(AI </a:t>
            </a:r>
            <a:r>
              <a:rPr lang="en-US" sz="14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與物聯網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(IoT)</a:t>
            </a:r>
            <a:r>
              <a:rPr lang="en-US" sz="14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技術後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， </a:t>
            </a:r>
            <a:r>
              <a:rPr lang="en-US" sz="14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不同環境的系統得以串連整合，並提供即時反饋。系統的反饋資訊可做為各式策略之參考依據，協助用戶優化產線製程與強化營運管理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。</a:t>
            </a:r>
            <a:endParaRPr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630;p78">
            <a:extLst>
              <a:ext uri="{FF2B5EF4-FFF2-40B4-BE49-F238E27FC236}">
                <a16:creationId xmlns:a16="http://schemas.microsoft.com/office/drawing/2014/main" id="{C98F30F9-E358-40EB-87AE-32D3FD16C54E}"/>
              </a:ext>
            </a:extLst>
          </p:cNvPr>
          <p:cNvSpPr/>
          <p:nvPr/>
        </p:nvSpPr>
        <p:spPr>
          <a:xfrm>
            <a:off x="1262372" y="4517351"/>
            <a:ext cx="2661507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2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高達</a:t>
            </a:r>
            <a:r>
              <a:rPr lang="en-US" sz="12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89% </a:t>
            </a:r>
            <a:r>
              <a:rPr lang="en-US" sz="12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的營運高層投資</a:t>
            </a:r>
            <a:r>
              <a:rPr lang="en-US" sz="12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AI </a:t>
            </a:r>
            <a:r>
              <a:rPr lang="en-US" sz="12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應用，以優化</a:t>
            </a:r>
            <a:r>
              <a:rPr lang="en-US" sz="12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Quality Control </a:t>
            </a:r>
            <a:r>
              <a:rPr lang="en-US" sz="12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流程</a:t>
            </a:r>
            <a:endParaRPr sz="12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9" name="Google Shape;631;p78">
            <a:extLst>
              <a:ext uri="{FF2B5EF4-FFF2-40B4-BE49-F238E27FC236}">
                <a16:creationId xmlns:a16="http://schemas.microsoft.com/office/drawing/2014/main" id="{D25DF5E5-4936-4F30-AA8B-F77CE7A08B39}"/>
              </a:ext>
            </a:extLst>
          </p:cNvPr>
          <p:cNvSpPr/>
          <p:nvPr/>
        </p:nvSpPr>
        <p:spPr>
          <a:xfrm>
            <a:off x="4414254" y="4504819"/>
            <a:ext cx="2661507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2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高達</a:t>
            </a:r>
            <a:r>
              <a:rPr lang="en-US" sz="12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59% 的 </a:t>
            </a:r>
            <a:r>
              <a:rPr lang="en-US" sz="12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工業產品的執行長認為</a:t>
            </a:r>
            <a:r>
              <a:rPr lang="en-US" sz="12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  AI  </a:t>
            </a:r>
            <a:r>
              <a:rPr lang="en-US" sz="12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技術已經成熟，可以進入市場</a:t>
            </a:r>
            <a:endParaRPr sz="12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4689CE3-7AF2-49EB-880A-D2725F8AE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32" y="1750736"/>
            <a:ext cx="5820309" cy="2754083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562ADE97-3739-45EB-81BE-C0F00A239AA5}"/>
              </a:ext>
            </a:extLst>
          </p:cNvPr>
          <p:cNvSpPr txBox="1">
            <a:spLocks/>
          </p:cNvSpPr>
          <p:nvPr/>
        </p:nvSpPr>
        <p:spPr>
          <a:xfrm>
            <a:off x="1147737" y="2532764"/>
            <a:ext cx="2520138" cy="117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6500" dirty="0">
                <a:solidFill>
                  <a:srgbClr val="FF7E00"/>
                </a:solidFill>
                <a:latin typeface="+mj-lt"/>
                <a:ea typeface="微軟正黑體" panose="020B0604030504040204" pitchFamily="34" charset="-120"/>
              </a:rPr>
              <a:t>89</a:t>
            </a:r>
            <a:endParaRPr lang="zh-TW" altLang="en-US" sz="6500" dirty="0">
              <a:solidFill>
                <a:srgbClr val="FF7E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35B34DC8-3B16-457D-A185-24775F5AD193}"/>
              </a:ext>
            </a:extLst>
          </p:cNvPr>
          <p:cNvSpPr txBox="1">
            <a:spLocks/>
          </p:cNvSpPr>
          <p:nvPr/>
        </p:nvSpPr>
        <p:spPr>
          <a:xfrm>
            <a:off x="4240227" y="2541112"/>
            <a:ext cx="2520138" cy="117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6500" dirty="0">
                <a:solidFill>
                  <a:srgbClr val="FF7E00"/>
                </a:solidFill>
                <a:latin typeface="+mj-lt"/>
                <a:ea typeface="微軟正黑體" panose="020B0604030504040204" pitchFamily="34" charset="-120"/>
              </a:rPr>
              <a:t>59</a:t>
            </a:r>
            <a:endParaRPr lang="zh-TW" altLang="en-US" sz="6500" dirty="0">
              <a:solidFill>
                <a:srgbClr val="FF7E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1" name="平行四邊形 10">
            <a:extLst>
              <a:ext uri="{FF2B5EF4-FFF2-40B4-BE49-F238E27FC236}">
                <a16:creationId xmlns:a16="http://schemas.microsoft.com/office/drawing/2014/main" id="{2F8AE27A-15A4-4CCB-8EEA-904B4F998DF2}"/>
              </a:ext>
            </a:extLst>
          </p:cNvPr>
          <p:cNvSpPr/>
          <p:nvPr/>
        </p:nvSpPr>
        <p:spPr>
          <a:xfrm flipV="1">
            <a:off x="1919576" y="423957"/>
            <a:ext cx="4343481" cy="443030"/>
          </a:xfrm>
          <a:prstGeom prst="parallelogram">
            <a:avLst>
              <a:gd name="adj" fmla="val 33062"/>
            </a:avLst>
          </a:prstGeom>
          <a:solidFill>
            <a:srgbClr val="8B2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5D2FD3C5-CC97-4619-8829-F93D2E12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821" y="213086"/>
            <a:ext cx="3574018" cy="857400"/>
          </a:xfrm>
        </p:spPr>
        <p:txBody>
          <a:bodyPr/>
          <a:lstStyle/>
          <a:p>
            <a:pPr algn="ctr"/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發揮最大營運效益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84574D7-6432-49DC-94A5-6F25AD528E31}"/>
              </a:ext>
            </a:extLst>
          </p:cNvPr>
          <p:cNvGrpSpPr/>
          <p:nvPr/>
        </p:nvGrpSpPr>
        <p:grpSpPr>
          <a:xfrm>
            <a:off x="58892" y="215620"/>
            <a:ext cx="3048444" cy="857400"/>
            <a:chOff x="-2039666" y="-785247"/>
            <a:chExt cx="3048444" cy="85740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0D0FE7E-86BC-45DE-8B1F-44A22CFA4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39666" y="-695646"/>
              <a:ext cx="3048444" cy="725315"/>
            </a:xfrm>
            <a:prstGeom prst="rect">
              <a:avLst/>
            </a:prstGeom>
          </p:spPr>
        </p:pic>
        <p:sp>
          <p:nvSpPr>
            <p:cNvPr id="18" name="標題 1">
              <a:extLst>
                <a:ext uri="{FF2B5EF4-FFF2-40B4-BE49-F238E27FC236}">
                  <a16:creationId xmlns:a16="http://schemas.microsoft.com/office/drawing/2014/main" id="{C7B5FA8C-2D5C-4EC7-A074-C1DDF5ABDCD0}"/>
                </a:ext>
              </a:extLst>
            </p:cNvPr>
            <p:cNvSpPr txBox="1">
              <a:spLocks/>
            </p:cNvSpPr>
            <p:nvPr/>
          </p:nvSpPr>
          <p:spPr>
            <a:xfrm>
              <a:off x="-1510044" y="-785247"/>
              <a:ext cx="1989401" cy="8574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  <a:defRPr sz="3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zh-TW" altLang="en-US" sz="305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營運管理</a:t>
              </a:r>
            </a:p>
          </p:txBody>
        </p:sp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A563E5D4-0C11-427B-983A-685B48CF4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950107" y="-540526"/>
              <a:ext cx="498521" cy="3388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0009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8EDC541-6890-4BE9-824F-A77F9C35C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" y="0"/>
            <a:ext cx="9128319" cy="5143500"/>
          </a:xfrm>
          <a:prstGeom prst="rect">
            <a:avLst/>
          </a:prstGeom>
        </p:spPr>
      </p:pic>
      <p:sp>
        <p:nvSpPr>
          <p:cNvPr id="8" name="Google Shape;637;p79">
            <a:extLst>
              <a:ext uri="{FF2B5EF4-FFF2-40B4-BE49-F238E27FC236}">
                <a16:creationId xmlns:a16="http://schemas.microsoft.com/office/drawing/2014/main" id="{AF902266-7F0F-425A-9591-D6B20F5487E4}"/>
              </a:ext>
            </a:extLst>
          </p:cNvPr>
          <p:cNvSpPr txBox="1"/>
          <p:nvPr/>
        </p:nvSpPr>
        <p:spPr>
          <a:xfrm>
            <a:off x="2347672" y="1537944"/>
            <a:ext cx="1844501" cy="53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減少停工成本</a:t>
            </a:r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5DB58786-D12E-408B-B770-6E9FCAE3E84D}"/>
              </a:ext>
            </a:extLst>
          </p:cNvPr>
          <p:cNvSpPr txBox="1">
            <a:spLocks/>
          </p:cNvSpPr>
          <p:nvPr/>
        </p:nvSpPr>
        <p:spPr>
          <a:xfrm>
            <a:off x="305064" y="819086"/>
            <a:ext cx="5388643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Data </a:t>
            </a: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如何幫助改善工廠製程？</a:t>
            </a:r>
          </a:p>
        </p:txBody>
      </p:sp>
      <p:sp>
        <p:nvSpPr>
          <p:cNvPr id="23" name="Google Shape;637;p79">
            <a:extLst>
              <a:ext uri="{FF2B5EF4-FFF2-40B4-BE49-F238E27FC236}">
                <a16:creationId xmlns:a16="http://schemas.microsoft.com/office/drawing/2014/main" id="{2B12E030-8852-4D79-9284-276F73F80CB6}"/>
              </a:ext>
            </a:extLst>
          </p:cNvPr>
          <p:cNvSpPr txBox="1"/>
          <p:nvPr/>
        </p:nvSpPr>
        <p:spPr>
          <a:xfrm>
            <a:off x="450837" y="1537944"/>
            <a:ext cx="225179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產能最大化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9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改善產品品質</a:t>
            </a:r>
            <a:endParaRPr sz="1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24" name="圖片 22" descr="圖片 22">
            <a:extLst>
              <a:ext uri="{FF2B5EF4-FFF2-40B4-BE49-F238E27FC236}">
                <a16:creationId xmlns:a16="http://schemas.microsoft.com/office/drawing/2014/main" id="{FB0101D7-D277-4852-9AC3-8CE03B640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21" y="2228628"/>
            <a:ext cx="2268920" cy="243926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Google Shape;637;p79">
            <a:extLst>
              <a:ext uri="{FF2B5EF4-FFF2-40B4-BE49-F238E27FC236}">
                <a16:creationId xmlns:a16="http://schemas.microsoft.com/office/drawing/2014/main" id="{8A7D97B6-66F9-4544-902F-38C46ED88519}"/>
              </a:ext>
            </a:extLst>
          </p:cNvPr>
          <p:cNvSpPr txBox="1"/>
          <p:nvPr/>
        </p:nvSpPr>
        <p:spPr>
          <a:xfrm>
            <a:off x="3062137" y="2739532"/>
            <a:ext cx="2503909" cy="5346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altLang="zh-TW" sz="16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from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THREE </a:t>
            </a:r>
            <a:r>
              <a:rPr lang="en-US" altLang="zh-TW" sz="16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days </a:t>
            </a:r>
            <a:endParaRPr lang="zh-TW" altLang="en-US" sz="16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637;p79">
            <a:extLst>
              <a:ext uri="{FF2B5EF4-FFF2-40B4-BE49-F238E27FC236}">
                <a16:creationId xmlns:a16="http://schemas.microsoft.com/office/drawing/2014/main" id="{90377B38-DB5E-49F1-8D7D-51893DB94621}"/>
              </a:ext>
            </a:extLst>
          </p:cNvPr>
          <p:cNvSpPr txBox="1"/>
          <p:nvPr/>
        </p:nvSpPr>
        <p:spPr>
          <a:xfrm>
            <a:off x="6320258" y="1926394"/>
            <a:ext cx="2503909" cy="5346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altLang="zh-TW" sz="1800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to </a:t>
            </a:r>
            <a:r>
              <a:rPr lang="en-US" altLang="zh-TW" sz="1800" b="1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TWO</a:t>
            </a:r>
            <a:r>
              <a:rPr lang="en-US" altLang="zh-TW" sz="1800" dirty="0">
                <a:solidFill>
                  <a:schemeClr val="bg2"/>
                </a:solidFill>
                <a:latin typeface="+mj-lt"/>
                <a:ea typeface="Calibri"/>
                <a:cs typeface="Calibri"/>
                <a:sym typeface="Calibri"/>
              </a:rPr>
              <a:t> hours</a:t>
            </a:r>
            <a:endParaRPr lang="zh-TW" altLang="en-US" sz="1800" dirty="0">
              <a:solidFill>
                <a:schemeClr val="bg2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A72F3244-1D99-47B8-A8F1-FF1B98540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629" y="43031"/>
            <a:ext cx="3470375" cy="825705"/>
          </a:xfrm>
          <a:prstGeom prst="rect">
            <a:avLst/>
          </a:prstGeom>
        </p:spPr>
      </p:pic>
      <p:sp>
        <p:nvSpPr>
          <p:cNvPr id="28" name="標題 1">
            <a:extLst>
              <a:ext uri="{FF2B5EF4-FFF2-40B4-BE49-F238E27FC236}">
                <a16:creationId xmlns:a16="http://schemas.microsoft.com/office/drawing/2014/main" id="{382137B4-2D38-49A4-B3A6-EDB280D0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49" y="1090"/>
            <a:ext cx="8229600" cy="8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營運管理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9341A333-B740-4089-AC24-2960A93C2D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9895" y="235914"/>
            <a:ext cx="571145" cy="388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662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CC7F723-BC5B-42AE-AF3E-9F1979C4F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8" name="Google Shape;649;p80">
            <a:extLst>
              <a:ext uri="{FF2B5EF4-FFF2-40B4-BE49-F238E27FC236}">
                <a16:creationId xmlns:a16="http://schemas.microsoft.com/office/drawing/2014/main" id="{2212D490-67CD-4C96-A45B-5C619208236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704" y="1167815"/>
            <a:ext cx="2869422" cy="155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647;p80">
            <a:extLst>
              <a:ext uri="{FF2B5EF4-FFF2-40B4-BE49-F238E27FC236}">
                <a16:creationId xmlns:a16="http://schemas.microsoft.com/office/drawing/2014/main" id="{352F4A80-7B11-4122-B1E7-A3DA054D8C3A}"/>
              </a:ext>
            </a:extLst>
          </p:cNvPr>
          <p:cNvSpPr txBox="1"/>
          <p:nvPr/>
        </p:nvSpPr>
        <p:spPr>
          <a:xfrm>
            <a:off x="4198464" y="989126"/>
            <a:ext cx="4130268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5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高效的即時監控</a:t>
            </a:r>
            <a:r>
              <a:rPr 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，  </a:t>
            </a:r>
            <a:endParaRPr sz="2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5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確實保存每個錄影片段</a:t>
            </a:r>
            <a:r>
              <a:rPr 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.</a:t>
            </a:r>
            <a:endParaRPr sz="2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656;p80">
            <a:extLst>
              <a:ext uri="{FF2B5EF4-FFF2-40B4-BE49-F238E27FC236}">
                <a16:creationId xmlns:a16="http://schemas.microsoft.com/office/drawing/2014/main" id="{BAF0060D-2583-4591-BD9D-A0E5BE018179}"/>
              </a:ext>
            </a:extLst>
          </p:cNvPr>
          <p:cNvSpPr/>
          <p:nvPr/>
        </p:nvSpPr>
        <p:spPr>
          <a:xfrm>
            <a:off x="6119774" y="1821014"/>
            <a:ext cx="2811850" cy="91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當攝影機配備的是</a:t>
            </a:r>
            <a:r>
              <a:rPr 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SD </a:t>
            </a:r>
            <a:r>
              <a:rPr lang="en-US" sz="13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記憶卡時，QVR</a:t>
            </a:r>
            <a:r>
              <a:rPr 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Pro </a:t>
            </a:r>
            <a:r>
              <a:rPr lang="en-US" sz="13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能夠從</a:t>
            </a:r>
            <a:r>
              <a:rPr 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SD </a:t>
            </a:r>
            <a:r>
              <a:rPr lang="en-US" sz="13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卡上之影片儲存至伺服器，以來確保您不會遺失任何一個影片證據</a:t>
            </a:r>
            <a:r>
              <a:rPr 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。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grpSp>
        <p:nvGrpSpPr>
          <p:cNvPr id="11" name="Google Shape;650;p80">
            <a:extLst>
              <a:ext uri="{FF2B5EF4-FFF2-40B4-BE49-F238E27FC236}">
                <a16:creationId xmlns:a16="http://schemas.microsoft.com/office/drawing/2014/main" id="{30FF64C6-006C-424F-84DB-1F67D6678C2D}"/>
              </a:ext>
            </a:extLst>
          </p:cNvPr>
          <p:cNvGrpSpPr/>
          <p:nvPr/>
        </p:nvGrpSpPr>
        <p:grpSpPr>
          <a:xfrm>
            <a:off x="171763" y="2867544"/>
            <a:ext cx="3959500" cy="1969927"/>
            <a:chOff x="0" y="0"/>
            <a:chExt cx="5648527" cy="2968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Google Shape;651;p80" descr="Shape 648">
              <a:extLst>
                <a:ext uri="{FF2B5EF4-FFF2-40B4-BE49-F238E27FC236}">
                  <a16:creationId xmlns:a16="http://schemas.microsoft.com/office/drawing/2014/main" id="{BAE46006-6E69-40DF-83F2-9B9AF3AE438B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648527" cy="2968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652;p80">
              <a:extLst>
                <a:ext uri="{FF2B5EF4-FFF2-40B4-BE49-F238E27FC236}">
                  <a16:creationId xmlns:a16="http://schemas.microsoft.com/office/drawing/2014/main" id="{48194119-818D-4B9B-8C7D-E5967D10C7E7}"/>
                </a:ext>
              </a:extLst>
            </p:cNvPr>
            <p:cNvSpPr txBox="1"/>
            <p:nvPr/>
          </p:nvSpPr>
          <p:spPr>
            <a:xfrm>
              <a:off x="1928825" y="1396665"/>
              <a:ext cx="1571637" cy="23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6" tIns="34256" rIns="34256" bIns="34256" anchor="t" anchorCtr="0">
              <a:noAutofit/>
            </a:bodyPr>
            <a:lstStyle/>
            <a:p>
              <a:pPr algn="ctr"/>
              <a:r>
                <a:rPr lang="en-US" sz="825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Recording space A</a:t>
              </a:r>
              <a:endParaRPr sz="1050"/>
            </a:p>
          </p:txBody>
        </p:sp>
        <p:sp>
          <p:nvSpPr>
            <p:cNvPr id="14" name="Google Shape;653;p80">
              <a:extLst>
                <a:ext uri="{FF2B5EF4-FFF2-40B4-BE49-F238E27FC236}">
                  <a16:creationId xmlns:a16="http://schemas.microsoft.com/office/drawing/2014/main" id="{91043239-C5AA-4A3D-AA76-503DEF494171}"/>
                </a:ext>
              </a:extLst>
            </p:cNvPr>
            <p:cNvSpPr txBox="1"/>
            <p:nvPr/>
          </p:nvSpPr>
          <p:spPr>
            <a:xfrm>
              <a:off x="1928825" y="1825293"/>
              <a:ext cx="1571637" cy="23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6" tIns="34256" rIns="34256" bIns="34256" anchor="t" anchorCtr="0">
              <a:noAutofit/>
            </a:bodyPr>
            <a:lstStyle/>
            <a:p>
              <a:pPr algn="ctr"/>
              <a:r>
                <a:rPr lang="en-US" sz="825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Recording space B</a:t>
              </a:r>
              <a:endParaRPr sz="1050"/>
            </a:p>
          </p:txBody>
        </p:sp>
        <p:sp>
          <p:nvSpPr>
            <p:cNvPr id="15" name="Google Shape;654;p80">
              <a:extLst>
                <a:ext uri="{FF2B5EF4-FFF2-40B4-BE49-F238E27FC236}">
                  <a16:creationId xmlns:a16="http://schemas.microsoft.com/office/drawing/2014/main" id="{CD58E776-DC64-42FE-88E0-300E6ED9CAC8}"/>
                </a:ext>
              </a:extLst>
            </p:cNvPr>
            <p:cNvSpPr txBox="1"/>
            <p:nvPr/>
          </p:nvSpPr>
          <p:spPr>
            <a:xfrm>
              <a:off x="1928825" y="2253920"/>
              <a:ext cx="1571637" cy="239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56" tIns="34256" rIns="34256" bIns="34256" anchor="t" anchorCtr="0">
              <a:noAutofit/>
            </a:bodyPr>
            <a:lstStyle/>
            <a:p>
              <a:pPr algn="ctr"/>
              <a:r>
                <a:rPr lang="en-US" sz="825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Recording space C</a:t>
              </a:r>
              <a:endParaRPr sz="1050"/>
            </a:p>
          </p:txBody>
        </p:sp>
      </p:grpSp>
      <p:pic>
        <p:nvPicPr>
          <p:cNvPr id="16" name="Google Shape;655;p80" descr="Picture 2">
            <a:extLst>
              <a:ext uri="{FF2B5EF4-FFF2-40B4-BE49-F238E27FC236}">
                <a16:creationId xmlns:a16="http://schemas.microsoft.com/office/drawing/2014/main" id="{020763F5-31DB-4658-A3F7-7A1417CED532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786" y="1737977"/>
            <a:ext cx="2263482" cy="10694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982C279-F784-4DDF-AAE1-14AC3931B99E}"/>
              </a:ext>
            </a:extLst>
          </p:cNvPr>
          <p:cNvSpPr/>
          <p:nvPr/>
        </p:nvSpPr>
        <p:spPr>
          <a:xfrm>
            <a:off x="4200797" y="2928291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zh-TW" altLang="en-US"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176213" indent="-176213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即時觀看</a:t>
            </a:r>
          </a:p>
          <a:p>
            <a:pPr marL="176213" indent="-176213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確實保存影片片段</a:t>
            </a:r>
          </a:p>
          <a:p>
            <a:pPr marL="176213" indent="-176213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備援設備</a:t>
            </a:r>
          </a:p>
          <a:p>
            <a:pPr marL="176213" indent="-176213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集中解決方案 </a:t>
            </a:r>
            <a:endParaRPr lang="zh-TW" altLang="en-US"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6213" indent="-176213"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zh-TW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系統支援之分配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8C75441-CBB0-4ABF-9537-01B7AA9A77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643" y="52965"/>
            <a:ext cx="3513875" cy="836053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E5075651-B26D-4580-85A0-2F84E73EF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2122" y="266223"/>
            <a:ext cx="618115" cy="363912"/>
          </a:xfrm>
          <a:prstGeom prst="rect">
            <a:avLst/>
          </a:prstGeom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2AF23FA8-09C7-4254-83B2-CE9E350595B3}"/>
              </a:ext>
            </a:extLst>
          </p:cNvPr>
          <p:cNvSpPr txBox="1">
            <a:spLocks/>
          </p:cNvSpPr>
          <p:nvPr/>
        </p:nvSpPr>
        <p:spPr>
          <a:xfrm>
            <a:off x="3523367" y="120977"/>
            <a:ext cx="1993791" cy="6488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IT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</a:p>
        </p:txBody>
      </p:sp>
    </p:spTree>
    <p:extLst>
      <p:ext uri="{BB962C8B-B14F-4D97-AF65-F5344CB8AC3E}">
        <p14:creationId xmlns:p14="http://schemas.microsoft.com/office/powerpoint/2010/main" val="851143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D13364F-BB38-440F-9155-7455DF31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8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DFCC559-78F3-4726-A20B-2A831D734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9C49CC4-DA1D-44FF-8977-D3D9E417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1" y="23596"/>
            <a:ext cx="8229600" cy="857400"/>
          </a:xfrm>
        </p:spPr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你在意什麼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7" name="Google Shape;744;p83">
            <a:extLst>
              <a:ext uri="{FF2B5EF4-FFF2-40B4-BE49-F238E27FC236}">
                <a16:creationId xmlns:a16="http://schemas.microsoft.com/office/drawing/2014/main" id="{1CC0F875-01F1-4839-8A0E-1F1EE36EA947}"/>
              </a:ext>
            </a:extLst>
          </p:cNvPr>
          <p:cNvSpPr txBox="1"/>
          <p:nvPr/>
        </p:nvSpPr>
        <p:spPr>
          <a:xfrm>
            <a:off x="2269771" y="1921318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證據</a:t>
            </a:r>
          </a:p>
        </p:txBody>
      </p:sp>
      <p:sp>
        <p:nvSpPr>
          <p:cNvPr id="8" name="Google Shape;744;p83">
            <a:extLst>
              <a:ext uri="{FF2B5EF4-FFF2-40B4-BE49-F238E27FC236}">
                <a16:creationId xmlns:a16="http://schemas.microsoft.com/office/drawing/2014/main" id="{12E7BFDD-9B4B-40F9-A812-A7461C44E288}"/>
              </a:ext>
            </a:extLst>
          </p:cNvPr>
          <p:cNvSpPr txBox="1"/>
          <p:nvPr/>
        </p:nvSpPr>
        <p:spPr>
          <a:xfrm>
            <a:off x="4990300" y="1933275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即時</a:t>
            </a:r>
            <a:endParaRPr lang="en-US" altLang="zh-TW" sz="2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algn="ctr">
              <a:buClr>
                <a:srgbClr val="FFFFFF"/>
              </a:buClr>
              <a:buSzPts val="2400"/>
            </a:pP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影像</a:t>
            </a:r>
          </a:p>
        </p:txBody>
      </p:sp>
      <p:sp>
        <p:nvSpPr>
          <p:cNvPr id="10" name="Google Shape;744;p83">
            <a:extLst>
              <a:ext uri="{FF2B5EF4-FFF2-40B4-BE49-F238E27FC236}">
                <a16:creationId xmlns:a16="http://schemas.microsoft.com/office/drawing/2014/main" id="{CB3933C7-40EF-4A9A-813B-9B3E11E07406}"/>
              </a:ext>
            </a:extLst>
          </p:cNvPr>
          <p:cNvSpPr txBox="1"/>
          <p:nvPr/>
        </p:nvSpPr>
        <p:spPr>
          <a:xfrm>
            <a:off x="3642935" y="3965390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即時通知</a:t>
            </a:r>
          </a:p>
        </p:txBody>
      </p:sp>
      <p:sp>
        <p:nvSpPr>
          <p:cNvPr id="11" name="Google Shape;751;p83">
            <a:extLst>
              <a:ext uri="{FF2B5EF4-FFF2-40B4-BE49-F238E27FC236}">
                <a16:creationId xmlns:a16="http://schemas.microsoft.com/office/drawing/2014/main" id="{5D7E11B0-F639-4657-A6A4-320D31EB6D37}"/>
              </a:ext>
            </a:extLst>
          </p:cNvPr>
          <p:cNvSpPr txBox="1"/>
          <p:nvPr/>
        </p:nvSpPr>
        <p:spPr>
          <a:xfrm>
            <a:off x="838217" y="1538118"/>
            <a:ext cx="2275242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回放</a:t>
            </a:r>
          </a:p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錄影輸出 </a:t>
            </a:r>
          </a:p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支援浮水印</a:t>
            </a:r>
          </a:p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Metadata </a:t>
            </a: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搜尋</a:t>
            </a:r>
          </a:p>
        </p:txBody>
      </p:sp>
      <p:sp>
        <p:nvSpPr>
          <p:cNvPr id="12" name="Google Shape;751;p83">
            <a:extLst>
              <a:ext uri="{FF2B5EF4-FFF2-40B4-BE49-F238E27FC236}">
                <a16:creationId xmlns:a16="http://schemas.microsoft.com/office/drawing/2014/main" id="{F3F05F41-24DA-4E4D-8727-A8844D53D226}"/>
              </a:ext>
            </a:extLst>
          </p:cNvPr>
          <p:cNvSpPr txBox="1"/>
          <p:nvPr/>
        </p:nvSpPr>
        <p:spPr>
          <a:xfrm>
            <a:off x="6584286" y="1512265"/>
            <a:ext cx="184355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即時影像監控</a:t>
            </a:r>
          </a:p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雙方通話</a:t>
            </a:r>
          </a:p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建立書籤</a:t>
            </a:r>
          </a:p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多視窗支援</a:t>
            </a:r>
          </a:p>
          <a:p>
            <a:pPr marL="176213" indent="-1762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支援魚眼區域還原</a:t>
            </a:r>
          </a:p>
        </p:txBody>
      </p:sp>
      <p:sp>
        <p:nvSpPr>
          <p:cNvPr id="13" name="Google Shape;751;p83">
            <a:extLst>
              <a:ext uri="{FF2B5EF4-FFF2-40B4-BE49-F238E27FC236}">
                <a16:creationId xmlns:a16="http://schemas.microsoft.com/office/drawing/2014/main" id="{8BC7BD45-FAFF-4FAA-B440-B93C3E30A9F3}"/>
              </a:ext>
            </a:extLst>
          </p:cNvPr>
          <p:cNvSpPr txBox="1"/>
          <p:nvPr/>
        </p:nvSpPr>
        <p:spPr>
          <a:xfrm>
            <a:off x="1857612" y="4387356"/>
            <a:ext cx="2216727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立即反應</a:t>
            </a:r>
          </a:p>
          <a:p>
            <a:pPr marL="179388" indent="-179388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重大事件管理</a:t>
            </a:r>
          </a:p>
        </p:txBody>
      </p:sp>
      <p:sp>
        <p:nvSpPr>
          <p:cNvPr id="14" name="Google Shape;751;p83">
            <a:extLst>
              <a:ext uri="{FF2B5EF4-FFF2-40B4-BE49-F238E27FC236}">
                <a16:creationId xmlns:a16="http://schemas.microsoft.com/office/drawing/2014/main" id="{BE8F767B-3FBF-42DF-B65B-4D99F4E1D9DD}"/>
              </a:ext>
            </a:extLst>
          </p:cNvPr>
          <p:cNvSpPr txBox="1"/>
          <p:nvPr/>
        </p:nvSpPr>
        <p:spPr>
          <a:xfrm>
            <a:off x="5796799" y="4387355"/>
            <a:ext cx="184355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未授權進出</a:t>
            </a:r>
          </a:p>
          <a:p>
            <a:pPr marL="179388" indent="-179388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事件引擎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7E7A734-5AC8-439C-AA67-D2ED3A27FE32}"/>
              </a:ext>
            </a:extLst>
          </p:cNvPr>
          <p:cNvSpPr/>
          <p:nvPr/>
        </p:nvSpPr>
        <p:spPr>
          <a:xfrm>
            <a:off x="3799428" y="2405981"/>
            <a:ext cx="178923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zh-TW" altLang="en-US" sz="23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員工生產力</a:t>
            </a:r>
            <a:r>
              <a:rPr lang="en-US" altLang="zh-TW" sz="2300" b="1" dirty="0">
                <a:solidFill>
                  <a:schemeClr val="dk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E0C71F1-D4B1-40D1-B8F0-AC5168C4E896}"/>
              </a:ext>
            </a:extLst>
          </p:cNvPr>
          <p:cNvSpPr/>
          <p:nvPr/>
        </p:nvSpPr>
        <p:spPr>
          <a:xfrm>
            <a:off x="4544028" y="2734400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dk1"/>
                </a:solidFill>
                <a:ea typeface="微軟正黑體" panose="020B0604030504040204" pitchFamily="34" charset="-120"/>
                <a:cs typeface="Calibri"/>
                <a:sym typeface="Calibri"/>
              </a:rPr>
              <a:t>&amp;</a:t>
            </a:r>
            <a:endParaRPr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3F676B8-CABB-47B2-A7F7-338436C351BA}"/>
              </a:ext>
            </a:extLst>
          </p:cNvPr>
          <p:cNvSpPr/>
          <p:nvPr/>
        </p:nvSpPr>
        <p:spPr>
          <a:xfrm>
            <a:off x="3835088" y="2930923"/>
            <a:ext cx="171437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zh-TW" altLang="en-US" sz="23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使用者體驗</a:t>
            </a:r>
          </a:p>
        </p:txBody>
      </p:sp>
    </p:spTree>
    <p:extLst>
      <p:ext uri="{BB962C8B-B14F-4D97-AF65-F5344CB8AC3E}">
        <p14:creationId xmlns:p14="http://schemas.microsoft.com/office/powerpoint/2010/main" val="176063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043E81-7217-4A95-93B3-E04EABABF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DFCC559-78F3-4726-A20B-2A831D734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9C49CC4-DA1D-44FF-8977-D3D9E417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1" y="23596"/>
            <a:ext cx="8229600" cy="857400"/>
          </a:xfrm>
        </p:spPr>
        <p:txBody>
          <a:bodyPr/>
          <a:lstStyle/>
          <a:p>
            <a:pPr algn="ctr"/>
            <a:r>
              <a:rPr lang="en-US" altLang="zh-TW" dirty="0">
                <a:latin typeface="+mj-lt"/>
                <a:ea typeface="微軟正黑體" panose="020B0604030504040204" pitchFamily="34" charset="-120"/>
              </a:rPr>
              <a:t> IT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在意什麼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Google Shape;744;p83">
            <a:extLst>
              <a:ext uri="{FF2B5EF4-FFF2-40B4-BE49-F238E27FC236}">
                <a16:creationId xmlns:a16="http://schemas.microsoft.com/office/drawing/2014/main" id="{1CC0F875-01F1-4839-8A0E-1F1EE36EA947}"/>
              </a:ext>
            </a:extLst>
          </p:cNvPr>
          <p:cNvSpPr txBox="1"/>
          <p:nvPr/>
        </p:nvSpPr>
        <p:spPr>
          <a:xfrm>
            <a:off x="2269771" y="1921318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en-US" sz="220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儲存</a:t>
            </a:r>
            <a:endParaRPr lang="en-US" sz="2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algn="ctr">
              <a:buClr>
                <a:srgbClr val="FFFFFF"/>
              </a:buClr>
              <a:buSzPts val="2400"/>
            </a:pPr>
            <a:r>
              <a:rPr lang="en-US" sz="220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管理</a:t>
            </a:r>
            <a:endParaRPr sz="2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8" name="Google Shape;744;p83">
            <a:extLst>
              <a:ext uri="{FF2B5EF4-FFF2-40B4-BE49-F238E27FC236}">
                <a16:creationId xmlns:a16="http://schemas.microsoft.com/office/drawing/2014/main" id="{12E7BFDD-9B4B-40F9-A812-A7461C44E288}"/>
              </a:ext>
            </a:extLst>
          </p:cNvPr>
          <p:cNvSpPr txBox="1"/>
          <p:nvPr/>
        </p:nvSpPr>
        <p:spPr>
          <a:xfrm>
            <a:off x="4990300" y="1933275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網路</a:t>
            </a:r>
            <a:endParaRPr lang="en-US" altLang="zh-TW" sz="2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algn="ctr">
              <a:buClr>
                <a:srgbClr val="FFFFFF"/>
              </a:buClr>
              <a:buSzPts val="2400"/>
            </a:pP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架構</a:t>
            </a:r>
            <a:endParaRPr sz="2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10" name="Google Shape;744;p83">
            <a:extLst>
              <a:ext uri="{FF2B5EF4-FFF2-40B4-BE49-F238E27FC236}">
                <a16:creationId xmlns:a16="http://schemas.microsoft.com/office/drawing/2014/main" id="{CB3933C7-40EF-4A9A-813B-9B3E11E07406}"/>
              </a:ext>
            </a:extLst>
          </p:cNvPr>
          <p:cNvSpPr txBox="1"/>
          <p:nvPr/>
        </p:nvSpPr>
        <p:spPr>
          <a:xfrm>
            <a:off x="3642935" y="3965390"/>
            <a:ext cx="2016065" cy="719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彈性</a:t>
            </a:r>
            <a:endParaRPr sz="2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11" name="Google Shape;751;p83">
            <a:extLst>
              <a:ext uri="{FF2B5EF4-FFF2-40B4-BE49-F238E27FC236}">
                <a16:creationId xmlns:a16="http://schemas.microsoft.com/office/drawing/2014/main" id="{5D7E11B0-F639-4657-A6A4-320D31EB6D37}"/>
              </a:ext>
            </a:extLst>
          </p:cNvPr>
          <p:cNvSpPr txBox="1"/>
          <p:nvPr/>
        </p:nvSpPr>
        <p:spPr>
          <a:xfrm>
            <a:off x="1245993" y="1538118"/>
            <a:ext cx="184355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錄影空間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錄影位置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複寫機制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事件錄影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2" name="Google Shape;751;p83">
            <a:extLst>
              <a:ext uri="{FF2B5EF4-FFF2-40B4-BE49-F238E27FC236}">
                <a16:creationId xmlns:a16="http://schemas.microsoft.com/office/drawing/2014/main" id="{F3F05F41-24DA-4E4D-8727-A8844D53D226}"/>
              </a:ext>
            </a:extLst>
          </p:cNvPr>
          <p:cNvSpPr txBox="1"/>
          <p:nvPr/>
        </p:nvSpPr>
        <p:spPr>
          <a:xfrm>
            <a:off x="6618285" y="1512265"/>
            <a:ext cx="184355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虛擬交換器</a:t>
            </a:r>
          </a:p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備援</a:t>
            </a:r>
          </a:p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網路介面</a:t>
            </a:r>
          </a:p>
          <a:p>
            <a:pPr marL="214313" indent="-214313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altLang="zh-TW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10GbE </a:t>
            </a: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埠</a:t>
            </a:r>
          </a:p>
        </p:txBody>
      </p:sp>
      <p:sp>
        <p:nvSpPr>
          <p:cNvPr id="13" name="Google Shape;751;p83">
            <a:extLst>
              <a:ext uri="{FF2B5EF4-FFF2-40B4-BE49-F238E27FC236}">
                <a16:creationId xmlns:a16="http://schemas.microsoft.com/office/drawing/2014/main" id="{8BC7BD45-FAFF-4FAA-B440-B93C3E30A9F3}"/>
              </a:ext>
            </a:extLst>
          </p:cNvPr>
          <p:cNvSpPr txBox="1"/>
          <p:nvPr/>
        </p:nvSpPr>
        <p:spPr>
          <a:xfrm>
            <a:off x="1851713" y="4399155"/>
            <a:ext cx="2216727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支援既有系統</a:t>
            </a:r>
          </a:p>
          <a:p>
            <a:pPr marL="179388" indent="-179388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擴充性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4" name="Google Shape;751;p83">
            <a:extLst>
              <a:ext uri="{FF2B5EF4-FFF2-40B4-BE49-F238E27FC236}">
                <a16:creationId xmlns:a16="http://schemas.microsoft.com/office/drawing/2014/main" id="{BE8F767B-3FBF-42DF-B65B-4D99F4E1D9DD}"/>
              </a:ext>
            </a:extLst>
          </p:cNvPr>
          <p:cNvSpPr txBox="1"/>
          <p:nvPr/>
        </p:nvSpPr>
        <p:spPr>
          <a:xfrm>
            <a:off x="5790900" y="4399154"/>
            <a:ext cx="1843550" cy="900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lt1"/>
              </a:buClr>
              <a:buSzPts val="1800"/>
              <a:buFont typeface="Arial"/>
              <a:buChar char="•"/>
            </a:pPr>
            <a:r>
              <a:rPr lang="zh-TW" altLang="en-US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整合可能性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7E7A734-5AC8-439C-AA67-D2ED3A27FE32}"/>
              </a:ext>
            </a:extLst>
          </p:cNvPr>
          <p:cNvSpPr/>
          <p:nvPr/>
        </p:nvSpPr>
        <p:spPr>
          <a:xfrm>
            <a:off x="2369471" y="2303745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zh-TW" altLang="en-US" sz="23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穩定的</a:t>
            </a:r>
            <a:endParaRPr lang="en-US" altLang="zh-TW" sz="23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2000"/>
            </a:pPr>
            <a:r>
              <a:rPr lang="zh-TW" altLang="en-US" sz="23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監控系統 </a:t>
            </a:r>
            <a:endParaRPr lang="en-US" altLang="zh-TW" sz="23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algn="ctr">
              <a:buClr>
                <a:schemeClr val="dk1"/>
              </a:buClr>
              <a:buSzPts val="2000"/>
            </a:pPr>
            <a:r>
              <a:rPr lang="en-US" altLang="zh-TW" sz="2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OK !!</a:t>
            </a:r>
          </a:p>
        </p:txBody>
      </p:sp>
    </p:spTree>
    <p:extLst>
      <p:ext uri="{BB962C8B-B14F-4D97-AF65-F5344CB8AC3E}">
        <p14:creationId xmlns:p14="http://schemas.microsoft.com/office/powerpoint/2010/main" val="48940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A915C2-7BFB-48C8-823F-17A88BF47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AD9E39-1F5A-48EB-BFCD-A16BDC739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快速回顧</a:t>
            </a:r>
          </a:p>
        </p:txBody>
      </p:sp>
      <p:sp>
        <p:nvSpPr>
          <p:cNvPr id="7" name="Google Shape;627;p78">
            <a:extLst>
              <a:ext uri="{FF2B5EF4-FFF2-40B4-BE49-F238E27FC236}">
                <a16:creationId xmlns:a16="http://schemas.microsoft.com/office/drawing/2014/main" id="{CE5129DE-04E0-4E2D-9F28-205DE7BB99CD}"/>
              </a:ext>
            </a:extLst>
          </p:cNvPr>
          <p:cNvSpPr/>
          <p:nvPr/>
        </p:nvSpPr>
        <p:spPr>
          <a:xfrm>
            <a:off x="3348574" y="1302247"/>
            <a:ext cx="5610491" cy="41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在 </a:t>
            </a:r>
            <a:r>
              <a:rPr lang="en-US" sz="2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IBM Plex Sans"/>
                <a:sym typeface="IBM Plex Sans"/>
              </a:rPr>
              <a:t>APP Center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中下載並安裝 </a:t>
            </a:r>
            <a:r>
              <a:rPr lang="en-US" sz="2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IBM Plex Sans"/>
                <a:sym typeface="IBM Plex Sans"/>
              </a:rPr>
              <a:t>QVR PRO</a:t>
            </a:r>
          </a:p>
        </p:txBody>
      </p:sp>
      <p:sp>
        <p:nvSpPr>
          <p:cNvPr id="8" name="Google Shape;627;p78">
            <a:extLst>
              <a:ext uri="{FF2B5EF4-FFF2-40B4-BE49-F238E27FC236}">
                <a16:creationId xmlns:a16="http://schemas.microsoft.com/office/drawing/2014/main" id="{EFAFFCDC-73E9-4577-84E8-3B0FE249A6E6}"/>
              </a:ext>
            </a:extLst>
          </p:cNvPr>
          <p:cNvSpPr/>
          <p:nvPr/>
        </p:nvSpPr>
        <p:spPr>
          <a:xfrm>
            <a:off x="3384534" y="1694794"/>
            <a:ext cx="5014590" cy="53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在 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APP Center 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中找到 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QVR Pro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，下載並安裝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QPKG 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。在安裝的過程中，您可以決定要使用哪個儲存空間來改善系統資源。</a:t>
            </a:r>
          </a:p>
        </p:txBody>
      </p:sp>
      <p:sp>
        <p:nvSpPr>
          <p:cNvPr id="9" name="Google Shape;627;p78">
            <a:extLst>
              <a:ext uri="{FF2B5EF4-FFF2-40B4-BE49-F238E27FC236}">
                <a16:creationId xmlns:a16="http://schemas.microsoft.com/office/drawing/2014/main" id="{BFB66BF4-302C-49CD-AB7A-ED23FF36F8B2}"/>
              </a:ext>
            </a:extLst>
          </p:cNvPr>
          <p:cNvSpPr/>
          <p:nvPr/>
        </p:nvSpPr>
        <p:spPr>
          <a:xfrm>
            <a:off x="3389671" y="2500913"/>
            <a:ext cx="5610491" cy="41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初始設定：配置儲存設定</a:t>
            </a:r>
            <a:endParaRPr 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BM Plex Sans"/>
              <a:sym typeface="IBM Plex Sans"/>
            </a:endParaRPr>
          </a:p>
        </p:txBody>
      </p:sp>
      <p:sp>
        <p:nvSpPr>
          <p:cNvPr id="10" name="Google Shape;627;p78">
            <a:extLst>
              <a:ext uri="{FF2B5EF4-FFF2-40B4-BE49-F238E27FC236}">
                <a16:creationId xmlns:a16="http://schemas.microsoft.com/office/drawing/2014/main" id="{6F7672E1-6D72-4D8F-B91F-1C9438C9E1A6}"/>
              </a:ext>
            </a:extLst>
          </p:cNvPr>
          <p:cNvSpPr/>
          <p:nvPr/>
        </p:nvSpPr>
        <p:spPr>
          <a:xfrm>
            <a:off x="3425631" y="2893460"/>
            <a:ext cx="5014590" cy="53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一但安裝了 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QVR Pro 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，您可以根據初始設定的導覽，選擇配置的錄影儲存空間並確定覆蓋 </a:t>
            </a:r>
            <a:r>
              <a:rPr lang="en-US" altLang="zh-TW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threshold </a:t>
            </a:r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及設定備用儲存空間</a:t>
            </a:r>
          </a:p>
        </p:txBody>
      </p:sp>
      <p:sp>
        <p:nvSpPr>
          <p:cNvPr id="11" name="Google Shape;627;p78">
            <a:extLst>
              <a:ext uri="{FF2B5EF4-FFF2-40B4-BE49-F238E27FC236}">
                <a16:creationId xmlns:a16="http://schemas.microsoft.com/office/drawing/2014/main" id="{AB9AD20F-28EB-46AE-A9FE-C3F978E50208}"/>
              </a:ext>
            </a:extLst>
          </p:cNvPr>
          <p:cNvSpPr/>
          <p:nvPr/>
        </p:nvSpPr>
        <p:spPr>
          <a:xfrm>
            <a:off x="3358848" y="3680292"/>
            <a:ext cx="5610491" cy="41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安裝攝影機</a:t>
            </a:r>
            <a:endParaRPr 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BM Plex Sans"/>
              <a:sym typeface="IBM Plex Sans"/>
            </a:endParaRPr>
          </a:p>
        </p:txBody>
      </p:sp>
      <p:sp>
        <p:nvSpPr>
          <p:cNvPr id="12" name="Google Shape;627;p78">
            <a:extLst>
              <a:ext uri="{FF2B5EF4-FFF2-40B4-BE49-F238E27FC236}">
                <a16:creationId xmlns:a16="http://schemas.microsoft.com/office/drawing/2014/main" id="{F5DCF1BA-948A-4E9C-9686-BF8035F8B8EB}"/>
              </a:ext>
            </a:extLst>
          </p:cNvPr>
          <p:cNvSpPr/>
          <p:nvPr/>
        </p:nvSpPr>
        <p:spPr>
          <a:xfrm>
            <a:off x="3394808" y="4072839"/>
            <a:ext cx="4583075" cy="53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BM Plex Sans"/>
                <a:sym typeface="IBM Plex Sans"/>
              </a:rPr>
              <a:t>完成錄影空間設定後，您便可安裝攝影機並決定是否設定錄影排程及更改攝影機設定</a:t>
            </a:r>
          </a:p>
        </p:txBody>
      </p:sp>
    </p:spTree>
    <p:extLst>
      <p:ext uri="{BB962C8B-B14F-4D97-AF65-F5344CB8AC3E}">
        <p14:creationId xmlns:p14="http://schemas.microsoft.com/office/powerpoint/2010/main" val="403432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4B3C4FC-0153-4120-9F67-046693FF9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圖片 4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FA57AD94-C3C4-49CD-B614-0CB9941B2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93" y="604412"/>
            <a:ext cx="5676472" cy="16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39CF1FD-99BC-44D4-98C6-8225EA335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F2085D-A84F-4778-ACF5-D44CE244A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782" y="1008524"/>
            <a:ext cx="4114800" cy="3241845"/>
          </a:xfrm>
        </p:spPr>
        <p:txBody>
          <a:bodyPr/>
          <a:lstStyle/>
          <a:p>
            <a:pPr marL="265113" indent="-188913">
              <a:buClr>
                <a:schemeClr val="bg1"/>
              </a:buClr>
              <a:buSzPct val="100000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容易上手的監控系統配置及設定 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人人都識做 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</a:p>
          <a:p>
            <a:pPr marL="265113" indent="-188913">
              <a:buClr>
                <a:schemeClr val="bg1"/>
              </a:buClr>
              <a:buSzPct val="100000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</a:t>
            </a:r>
            <a:r>
              <a:rPr lang="en-US" altLang="zh-TW" sz="2000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8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路的攝影機足已滿足中型專案的需求</a:t>
            </a:r>
          </a:p>
          <a:p>
            <a:pPr marL="265113" indent="-188913">
              <a:buClr>
                <a:schemeClr val="bg1"/>
              </a:buClr>
              <a:buSzPct val="100000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一機多功 </a:t>
            </a:r>
          </a:p>
          <a:p>
            <a:endParaRPr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2B17320-11A3-4A60-BD58-2D444DF7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1" y="23596"/>
            <a:ext cx="8229600" cy="857400"/>
          </a:xfrm>
        </p:spPr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要點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94102C-7447-4BA3-9978-A89D4CA883E8}"/>
              </a:ext>
            </a:extLst>
          </p:cNvPr>
          <p:cNvSpPr/>
          <p:nvPr/>
        </p:nvSpPr>
        <p:spPr>
          <a:xfrm>
            <a:off x="4710543" y="2175989"/>
            <a:ext cx="1492716" cy="484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25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節省成本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9C7619-1305-4837-B4CC-C9FDA379B026}"/>
              </a:ext>
            </a:extLst>
          </p:cNvPr>
          <p:cNvSpPr/>
          <p:nvPr/>
        </p:nvSpPr>
        <p:spPr>
          <a:xfrm>
            <a:off x="6808743" y="2028505"/>
            <a:ext cx="1479892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25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絕對懂的</a:t>
            </a:r>
            <a:endParaRPr lang="en-US" altLang="zh-TW" sz="25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algn="ctr"/>
            <a:r>
              <a:rPr lang="zh-TW" altLang="en-US" sz="25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如何操作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98608B-C1A0-4258-AEC1-C7C1B3EABF9B}"/>
              </a:ext>
            </a:extLst>
          </p:cNvPr>
          <p:cNvSpPr/>
          <p:nvPr/>
        </p:nvSpPr>
        <p:spPr>
          <a:xfrm>
            <a:off x="5444077" y="3803229"/>
            <a:ext cx="1492716" cy="484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25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快速部署</a:t>
            </a:r>
          </a:p>
        </p:txBody>
      </p:sp>
      <p:pic>
        <p:nvPicPr>
          <p:cNvPr id="13" name="圖片 12" descr="一張含有 室內, 電子用品, 電腦, 坐 的圖片&#10;&#10;描述是以非常高的可信度產生">
            <a:extLst>
              <a:ext uri="{FF2B5EF4-FFF2-40B4-BE49-F238E27FC236}">
                <a16:creationId xmlns:a16="http://schemas.microsoft.com/office/drawing/2014/main" id="{82D30BF0-B953-491B-878D-927357FE7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32" y="2862843"/>
            <a:ext cx="4040745" cy="20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03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3C9389FC-94EE-44BA-A2BB-90F3F782A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9" y="962840"/>
            <a:ext cx="9048585" cy="3923865"/>
          </a:xfrm>
          <a:prstGeom prst="rect">
            <a:avLst/>
          </a:prstGeom>
        </p:spPr>
      </p:pic>
      <p:grpSp>
        <p:nvGrpSpPr>
          <p:cNvPr id="7" name="Google Shape;175;p23">
            <a:extLst>
              <a:ext uri="{FF2B5EF4-FFF2-40B4-BE49-F238E27FC236}">
                <a16:creationId xmlns:a16="http://schemas.microsoft.com/office/drawing/2014/main" id="{992A8466-5817-4473-9710-DE162C036E99}"/>
              </a:ext>
            </a:extLst>
          </p:cNvPr>
          <p:cNvGrpSpPr/>
          <p:nvPr/>
        </p:nvGrpSpPr>
        <p:grpSpPr>
          <a:xfrm>
            <a:off x="383484" y="1478993"/>
            <a:ext cx="878118" cy="878118"/>
            <a:chOff x="1245152" y="1222497"/>
            <a:chExt cx="669100" cy="669099"/>
          </a:xfrm>
        </p:grpSpPr>
        <p:sp>
          <p:nvSpPr>
            <p:cNvPr id="8" name="Google Shape;176;p23">
              <a:extLst>
                <a:ext uri="{FF2B5EF4-FFF2-40B4-BE49-F238E27FC236}">
                  <a16:creationId xmlns:a16="http://schemas.microsoft.com/office/drawing/2014/main" id="{E03B2604-7F59-4FB3-B3DE-1448FC143AC0}"/>
                </a:ext>
              </a:extLst>
            </p:cNvPr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177;p23">
              <a:extLst>
                <a:ext uri="{FF2B5EF4-FFF2-40B4-BE49-F238E27FC236}">
                  <a16:creationId xmlns:a16="http://schemas.microsoft.com/office/drawing/2014/main" id="{83FE9BE7-1965-4795-AB32-102A9D9FD8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5152" y="1222497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178;p23">
            <a:extLst>
              <a:ext uri="{FF2B5EF4-FFF2-40B4-BE49-F238E27FC236}">
                <a16:creationId xmlns:a16="http://schemas.microsoft.com/office/drawing/2014/main" id="{15E92C39-B421-4BD2-83D1-9CE334B4378D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82486" y="1478993"/>
            <a:ext cx="878118" cy="878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2;p23">
            <a:extLst>
              <a:ext uri="{FF2B5EF4-FFF2-40B4-BE49-F238E27FC236}">
                <a16:creationId xmlns:a16="http://schemas.microsoft.com/office/drawing/2014/main" id="{5B22A542-FCFB-44AB-B4F9-C8BCBEA06B4C}"/>
              </a:ext>
            </a:extLst>
          </p:cNvPr>
          <p:cNvSpPr/>
          <p:nvPr/>
        </p:nvSpPr>
        <p:spPr>
          <a:xfrm>
            <a:off x="1897525" y="1184998"/>
            <a:ext cx="225294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3;p23">
            <a:extLst>
              <a:ext uri="{FF2B5EF4-FFF2-40B4-BE49-F238E27FC236}">
                <a16:creationId xmlns:a16="http://schemas.microsoft.com/office/drawing/2014/main" id="{5EEDBD8D-70EE-4C0D-A8D7-BB3A74CE866C}"/>
              </a:ext>
            </a:extLst>
          </p:cNvPr>
          <p:cNvSpPr/>
          <p:nvPr/>
        </p:nvSpPr>
        <p:spPr>
          <a:xfrm>
            <a:off x="1689729" y="3289107"/>
            <a:ext cx="2545484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00" b="1" dirty="0">
                <a:solidFill>
                  <a:srgbClr val="FFFFFF"/>
                </a:solidFill>
              </a:rPr>
              <a:t>QVR Center</a:t>
            </a:r>
            <a:endParaRPr sz="2300" dirty="0"/>
          </a:p>
        </p:txBody>
      </p:sp>
      <p:sp>
        <p:nvSpPr>
          <p:cNvPr id="18" name="Google Shape;174;p23">
            <a:extLst>
              <a:ext uri="{FF2B5EF4-FFF2-40B4-BE49-F238E27FC236}">
                <a16:creationId xmlns:a16="http://schemas.microsoft.com/office/drawing/2014/main" id="{87763BE4-611A-4549-AB1D-840646AC6597}"/>
              </a:ext>
            </a:extLst>
          </p:cNvPr>
          <p:cNvSpPr/>
          <p:nvPr/>
        </p:nvSpPr>
        <p:spPr>
          <a:xfrm>
            <a:off x="6323712" y="1184998"/>
            <a:ext cx="2464261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sz="2300" dirty="0"/>
          </a:p>
        </p:txBody>
      </p:sp>
      <p:sp>
        <p:nvSpPr>
          <p:cNvPr id="19" name="Google Shape;173;p23">
            <a:extLst>
              <a:ext uri="{FF2B5EF4-FFF2-40B4-BE49-F238E27FC236}">
                <a16:creationId xmlns:a16="http://schemas.microsoft.com/office/drawing/2014/main" id="{81C00EB2-F85D-4216-9B80-F6268C41F03E}"/>
              </a:ext>
            </a:extLst>
          </p:cNvPr>
          <p:cNvSpPr/>
          <p:nvPr/>
        </p:nvSpPr>
        <p:spPr>
          <a:xfrm>
            <a:off x="6382628" y="3289107"/>
            <a:ext cx="2336595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00" b="1" dirty="0">
                <a:solidFill>
                  <a:srgbClr val="FFFFFF"/>
                </a:solidFill>
              </a:rPr>
              <a:t>QVR Guard</a:t>
            </a:r>
          </a:p>
        </p:txBody>
      </p:sp>
      <p:sp>
        <p:nvSpPr>
          <p:cNvPr id="38" name="Camera…">
            <a:extLst>
              <a:ext uri="{FF2B5EF4-FFF2-40B4-BE49-F238E27FC236}">
                <a16:creationId xmlns:a16="http://schemas.microsoft.com/office/drawing/2014/main" id="{87281E35-616D-4E49-87D9-921673C747FD}"/>
              </a:ext>
            </a:extLst>
          </p:cNvPr>
          <p:cNvSpPr txBox="1"/>
          <p:nvPr/>
        </p:nvSpPr>
        <p:spPr>
          <a:xfrm>
            <a:off x="1528572" y="1754697"/>
            <a:ext cx="1123676" cy="3750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899" tIns="121899" rIns="121899" bIns="121899" numCol="1" anchor="ctr">
            <a:spAutoFit/>
          </a:bodyPr>
          <a:lstStyle/>
          <a:p>
            <a:pPr algn="ctr">
              <a:lnSpc>
                <a:spcPts val="1600"/>
              </a:lnSpc>
              <a:defRPr sz="1200">
                <a:solidFill>
                  <a:srgbClr val="FFFFFF"/>
                </a:solidFill>
              </a:defRPr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攝影機管理</a:t>
            </a:r>
            <a:endParaRPr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Privilege Management">
            <a:extLst>
              <a:ext uri="{FF2B5EF4-FFF2-40B4-BE49-F238E27FC236}">
                <a16:creationId xmlns:a16="http://schemas.microsoft.com/office/drawing/2014/main" id="{FA286C56-877F-49E8-B138-C9C270D05FCB}"/>
              </a:ext>
            </a:extLst>
          </p:cNvPr>
          <p:cNvSpPr txBox="1"/>
          <p:nvPr/>
        </p:nvSpPr>
        <p:spPr>
          <a:xfrm>
            <a:off x="2601050" y="1762270"/>
            <a:ext cx="896893" cy="4000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lnSpc>
                <a:spcPts val="1200"/>
              </a:lnSpc>
              <a:defRPr sz="1200">
                <a:solidFill>
                  <a:srgbClr val="FFFFFF"/>
                </a:solidFill>
              </a:defRPr>
            </a:lvl1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權限管理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IFETA Engine">
            <a:extLst>
              <a:ext uri="{FF2B5EF4-FFF2-40B4-BE49-F238E27FC236}">
                <a16:creationId xmlns:a16="http://schemas.microsoft.com/office/drawing/2014/main" id="{15C82ACE-ADB7-46AB-BE6D-72409536D93D}"/>
              </a:ext>
            </a:extLst>
          </p:cNvPr>
          <p:cNvSpPr txBox="1"/>
          <p:nvPr/>
        </p:nvSpPr>
        <p:spPr>
          <a:xfrm>
            <a:off x="3522661" y="1725001"/>
            <a:ext cx="909262" cy="430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事件引擎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3541765-141E-4FED-B423-206DA34B65F5}"/>
              </a:ext>
            </a:extLst>
          </p:cNvPr>
          <p:cNvSpPr/>
          <p:nvPr/>
        </p:nvSpPr>
        <p:spPr>
          <a:xfrm>
            <a:off x="1643866" y="1754697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A86E497-9E2C-4461-97FE-4E7DE5462475}"/>
              </a:ext>
            </a:extLst>
          </p:cNvPr>
          <p:cNvSpPr/>
          <p:nvPr/>
        </p:nvSpPr>
        <p:spPr>
          <a:xfrm>
            <a:off x="2596787" y="1754697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9E1D10A-6C69-40D5-83AE-5E834C0D8CEB}"/>
              </a:ext>
            </a:extLst>
          </p:cNvPr>
          <p:cNvSpPr/>
          <p:nvPr/>
        </p:nvSpPr>
        <p:spPr>
          <a:xfrm>
            <a:off x="3545699" y="1761762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B949B8D-A1D6-4327-AA25-DA1F385017FB}"/>
              </a:ext>
            </a:extLst>
          </p:cNvPr>
          <p:cNvSpPr/>
          <p:nvPr/>
        </p:nvSpPr>
        <p:spPr>
          <a:xfrm>
            <a:off x="1689690" y="2234750"/>
            <a:ext cx="800219" cy="281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defRPr sz="1200">
                <a:solidFill>
                  <a:srgbClr val="FFFFFF"/>
                </a:solidFill>
              </a:defRPr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" panose="02010609010101010101" pitchFamily="49" charset="-120"/>
              </a:rPr>
              <a:t>錄影空間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A3973A3-F58E-4FCB-BAC6-1B629BC716BC}"/>
              </a:ext>
            </a:extLst>
          </p:cNvPr>
          <p:cNvSpPr/>
          <p:nvPr/>
        </p:nvSpPr>
        <p:spPr>
          <a:xfrm>
            <a:off x="2630792" y="2237998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" panose="02010609010101010101" pitchFamily="49" charset="-120"/>
              </a:rPr>
              <a:t>插件中心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D83922B-D4AA-4B0C-843F-3634FF91382E}"/>
              </a:ext>
            </a:extLst>
          </p:cNvPr>
          <p:cNvSpPr/>
          <p:nvPr/>
        </p:nvSpPr>
        <p:spPr>
          <a:xfrm>
            <a:off x="3764178" y="2239786"/>
            <a:ext cx="437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API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67CE1E7-932E-4DF2-8913-7DB5AC00B81E}"/>
              </a:ext>
            </a:extLst>
          </p:cNvPr>
          <p:cNvSpPr/>
          <p:nvPr/>
        </p:nvSpPr>
        <p:spPr>
          <a:xfrm>
            <a:off x="1643866" y="2189549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27EBD058-C6D6-4703-BF56-A4810710E23D}"/>
              </a:ext>
            </a:extLst>
          </p:cNvPr>
          <p:cNvSpPr/>
          <p:nvPr/>
        </p:nvSpPr>
        <p:spPr>
          <a:xfrm>
            <a:off x="2596787" y="2189549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73BE727-EB27-40D7-AB6C-B6161C4EC8B9}"/>
              </a:ext>
            </a:extLst>
          </p:cNvPr>
          <p:cNvSpPr/>
          <p:nvPr/>
        </p:nvSpPr>
        <p:spPr>
          <a:xfrm>
            <a:off x="3545699" y="2196614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3D13F73-40E2-4C22-9E3E-BAD2F36E0A43}"/>
              </a:ext>
            </a:extLst>
          </p:cNvPr>
          <p:cNvSpPr/>
          <p:nvPr/>
        </p:nvSpPr>
        <p:spPr>
          <a:xfrm>
            <a:off x="1987435" y="3831035"/>
            <a:ext cx="195438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中央管理系統</a:t>
            </a:r>
          </a:p>
        </p:txBody>
      </p: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82CAEEDE-DB08-48DF-8E61-CC53F07464D1}"/>
              </a:ext>
            </a:extLst>
          </p:cNvPr>
          <p:cNvGrpSpPr/>
          <p:nvPr/>
        </p:nvGrpSpPr>
        <p:grpSpPr>
          <a:xfrm>
            <a:off x="396602" y="3421001"/>
            <a:ext cx="878117" cy="878118"/>
            <a:chOff x="383632" y="3446941"/>
            <a:chExt cx="878117" cy="878118"/>
          </a:xfrm>
        </p:grpSpPr>
        <p:sp>
          <p:nvSpPr>
            <p:cNvPr id="60" name="Google Shape;176;p23">
              <a:extLst>
                <a:ext uri="{FF2B5EF4-FFF2-40B4-BE49-F238E27FC236}">
                  <a16:creationId xmlns:a16="http://schemas.microsoft.com/office/drawing/2014/main" id="{A3D3EEFF-A902-4066-824E-0A34104CFD8A}"/>
                </a:ext>
              </a:extLst>
            </p:cNvPr>
            <p:cNvSpPr/>
            <p:nvPr/>
          </p:nvSpPr>
          <p:spPr>
            <a:xfrm>
              <a:off x="383632" y="3446941"/>
              <a:ext cx="878117" cy="87811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Shape 185" descr="Shape 185">
              <a:extLst>
                <a:ext uri="{FF2B5EF4-FFF2-40B4-BE49-F238E27FC236}">
                  <a16:creationId xmlns:a16="http://schemas.microsoft.com/office/drawing/2014/main" id="{8918DC18-E91D-4B5F-8297-0321C454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407080" y="3470337"/>
              <a:ext cx="831328" cy="83132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2" name="矩形 61">
            <a:extLst>
              <a:ext uri="{FF2B5EF4-FFF2-40B4-BE49-F238E27FC236}">
                <a16:creationId xmlns:a16="http://schemas.microsoft.com/office/drawing/2014/main" id="{B42CC5AE-4BF3-4B56-9D5C-F05F2649B936}"/>
              </a:ext>
            </a:extLst>
          </p:cNvPr>
          <p:cNvSpPr/>
          <p:nvPr/>
        </p:nvSpPr>
        <p:spPr>
          <a:xfrm>
            <a:off x="6880316" y="3819611"/>
            <a:ext cx="136447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備援方案</a:t>
            </a:r>
          </a:p>
        </p:txBody>
      </p:sp>
      <p:sp>
        <p:nvSpPr>
          <p:cNvPr id="92" name="Camera…">
            <a:extLst>
              <a:ext uri="{FF2B5EF4-FFF2-40B4-BE49-F238E27FC236}">
                <a16:creationId xmlns:a16="http://schemas.microsoft.com/office/drawing/2014/main" id="{4ADFEACD-58A3-415A-8E37-876A3270E671}"/>
              </a:ext>
            </a:extLst>
          </p:cNvPr>
          <p:cNvSpPr txBox="1"/>
          <p:nvPr/>
        </p:nvSpPr>
        <p:spPr>
          <a:xfrm>
            <a:off x="6037866" y="1724875"/>
            <a:ext cx="1123676" cy="435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899" tIns="121899" rIns="121899" bIns="121899" numCol="1" anchor="ctr">
            <a:spAutoFit/>
          </a:bodyPr>
          <a:lstStyle/>
          <a:p>
            <a:pPr algn="ctr">
              <a:lnSpc>
                <a:spcPts val="1600"/>
              </a:lnSpc>
              <a:defRPr sz="1200">
                <a:solidFill>
                  <a:srgbClr val="FFFFFF"/>
                </a:solidFill>
              </a:defRPr>
            </a:pPr>
            <a:r>
              <a:rPr lang="en-US" altLang="zh-TW" sz="1200" b="1" dirty="0">
                <a:latin typeface="+mj-lt"/>
                <a:ea typeface="微軟正黑體" panose="020B0604030504040204" pitchFamily="34" charset="-120"/>
              </a:rPr>
              <a:t>Windows</a:t>
            </a:r>
            <a:endParaRPr sz="1200"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3" name="IFETA Engine">
            <a:extLst>
              <a:ext uri="{FF2B5EF4-FFF2-40B4-BE49-F238E27FC236}">
                <a16:creationId xmlns:a16="http://schemas.microsoft.com/office/drawing/2014/main" id="{AA4CC5A0-DE5F-4004-A484-3817990FDBE2}"/>
              </a:ext>
            </a:extLst>
          </p:cNvPr>
          <p:cNvSpPr txBox="1"/>
          <p:nvPr/>
        </p:nvSpPr>
        <p:spPr>
          <a:xfrm>
            <a:off x="8031955" y="1725352"/>
            <a:ext cx="909262" cy="430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Mac OS</a:t>
            </a:r>
            <a:endParaRPr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379D8D7C-784B-4F6F-A456-503FA33EBE0F}"/>
              </a:ext>
            </a:extLst>
          </p:cNvPr>
          <p:cNvSpPr/>
          <p:nvPr/>
        </p:nvSpPr>
        <p:spPr>
          <a:xfrm>
            <a:off x="6153160" y="1755048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B0E34E10-415A-44C7-A22C-B5F58AC5F76B}"/>
              </a:ext>
            </a:extLst>
          </p:cNvPr>
          <p:cNvSpPr/>
          <p:nvPr/>
        </p:nvSpPr>
        <p:spPr>
          <a:xfrm>
            <a:off x="7106081" y="1755048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18EAEDE7-7928-4FFC-ADAC-2C76F0AC4D28}"/>
              </a:ext>
            </a:extLst>
          </p:cNvPr>
          <p:cNvSpPr/>
          <p:nvPr/>
        </p:nvSpPr>
        <p:spPr>
          <a:xfrm>
            <a:off x="8054993" y="1762113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5E7B6357-4AD4-4D99-B446-7056AD556775}"/>
              </a:ext>
            </a:extLst>
          </p:cNvPr>
          <p:cNvSpPr/>
          <p:nvPr/>
        </p:nvSpPr>
        <p:spPr>
          <a:xfrm>
            <a:off x="6348063" y="2235101"/>
            <a:ext cx="502061" cy="2812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  <a:defRPr sz="1200">
                <a:solidFill>
                  <a:srgbClr val="FFFFFF"/>
                </a:solidFill>
              </a:defRPr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QTS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超研澤標" panose="02010609010101010101" pitchFamily="49" charset="-12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A1783260-F462-4545-BC9E-D906CAB48B2D}"/>
              </a:ext>
            </a:extLst>
          </p:cNvPr>
          <p:cNvSpPr/>
          <p:nvPr/>
        </p:nvSpPr>
        <p:spPr>
          <a:xfrm>
            <a:off x="7314813" y="2238349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IOS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超研澤標" panose="02010609010101010101" pitchFamily="49" charset="-12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73247F18-1B6D-4145-B123-5211713646A6}"/>
              </a:ext>
            </a:extLst>
          </p:cNvPr>
          <p:cNvSpPr/>
          <p:nvPr/>
        </p:nvSpPr>
        <p:spPr>
          <a:xfrm>
            <a:off x="8107069" y="2240137"/>
            <a:ext cx="792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超研澤標" panose="02010609010101010101" pitchFamily="49" charset="-120"/>
              </a:rPr>
              <a:t>Android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6AC2FF3D-3288-4BA6-B225-49A200AF82FB}"/>
              </a:ext>
            </a:extLst>
          </p:cNvPr>
          <p:cNvSpPr/>
          <p:nvPr/>
        </p:nvSpPr>
        <p:spPr>
          <a:xfrm>
            <a:off x="6153160" y="2189900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8A700692-A228-4AD5-AA1B-CDE206E10CA8}"/>
              </a:ext>
            </a:extLst>
          </p:cNvPr>
          <p:cNvSpPr/>
          <p:nvPr/>
        </p:nvSpPr>
        <p:spPr>
          <a:xfrm>
            <a:off x="7106081" y="2189900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D802284-8458-4839-81FB-1DC3160C006F}"/>
              </a:ext>
            </a:extLst>
          </p:cNvPr>
          <p:cNvSpPr/>
          <p:nvPr/>
        </p:nvSpPr>
        <p:spPr>
          <a:xfrm>
            <a:off x="8054993" y="2196965"/>
            <a:ext cx="878118" cy="3723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3" name="IFETA Engine">
            <a:extLst>
              <a:ext uri="{FF2B5EF4-FFF2-40B4-BE49-F238E27FC236}">
                <a16:creationId xmlns:a16="http://schemas.microsoft.com/office/drawing/2014/main" id="{D79FF465-2D50-44B6-B43D-5737E1768E82}"/>
              </a:ext>
            </a:extLst>
          </p:cNvPr>
          <p:cNvSpPr txBox="1"/>
          <p:nvPr/>
        </p:nvSpPr>
        <p:spPr>
          <a:xfrm>
            <a:off x="7085564" y="1735333"/>
            <a:ext cx="909262" cy="430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1899" tIns="121899" rIns="121899" bIns="12189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zh-TW" b="1" dirty="0">
                <a:latin typeface="+mj-lt"/>
                <a:ea typeface="微軟正黑體" panose="020B0604030504040204" pitchFamily="34" charset="-120"/>
              </a:rPr>
              <a:t>Linux</a:t>
            </a:r>
            <a:endParaRPr b="1" dirty="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6" name="Google Shape;176;p23">
            <a:extLst>
              <a:ext uri="{FF2B5EF4-FFF2-40B4-BE49-F238E27FC236}">
                <a16:creationId xmlns:a16="http://schemas.microsoft.com/office/drawing/2014/main" id="{39A46099-25F2-4D7F-995A-7A6AA90EAA55}"/>
              </a:ext>
            </a:extLst>
          </p:cNvPr>
          <p:cNvSpPr/>
          <p:nvPr/>
        </p:nvSpPr>
        <p:spPr>
          <a:xfrm>
            <a:off x="4902287" y="3396710"/>
            <a:ext cx="878117" cy="87811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238;p31" descr="Guard_512.png">
            <a:extLst>
              <a:ext uri="{FF2B5EF4-FFF2-40B4-BE49-F238E27FC236}">
                <a16:creationId xmlns:a16="http://schemas.microsoft.com/office/drawing/2014/main" id="{58F32F95-8757-4523-815F-497F0364A7C7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22022" y="3422250"/>
            <a:ext cx="838645" cy="8270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Shape 165">
            <a:extLst>
              <a:ext uri="{FF2B5EF4-FFF2-40B4-BE49-F238E27FC236}">
                <a16:creationId xmlns:a16="http://schemas.microsoft.com/office/drawing/2014/main" id="{524B376C-A312-4AF4-9037-121499558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49" y="94690"/>
            <a:ext cx="6429179" cy="72183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sz="2800"/>
            </a:pPr>
            <a:r>
              <a:rPr lang="en-US" altLang="zh-CN" sz="3200" b="1" dirty="0">
                <a:latin typeface="+mj-lt"/>
                <a:ea typeface="微軟正黑體" panose="020B0604030504040204" pitchFamily="34" charset="-120"/>
                <a:cs typeface="Myriad Pro" charset="0"/>
              </a:rPr>
              <a:t>QVR Pro </a:t>
            </a:r>
            <a:r>
              <a: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yriad Pro" charset="0"/>
              </a:rPr>
              <a:t>解決方案</a:t>
            </a:r>
            <a:endParaRPr sz="3200" b="1" dirty="0">
              <a:latin typeface="微軟正黑體" panose="020B0604030504040204" pitchFamily="34" charset="-120"/>
              <a:ea typeface="微軟正黑體" panose="020B0604030504040204" pitchFamily="34" charset="-12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10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51" descr="一張含有 雷射 的圖片&#10;&#10;描述是以非常高的可信度產生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0" y="0"/>
            <a:ext cx="912832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1"/>
          <p:cNvSpPr txBox="1"/>
          <p:nvPr/>
        </p:nvSpPr>
        <p:spPr>
          <a:xfrm>
            <a:off x="70456" y="4689187"/>
            <a:ext cx="31434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©2018著作權為威聯通科技股份有限公司所有。威聯通科技並保留所有權利。威聯通科技股份有限公司所使用或註冊之商標或標章。檔案中所提及之產品及公司名稱可能為其他公司所有之商標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429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239127DE-3BE3-4FCB-B870-324696166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8" y="0"/>
            <a:ext cx="9144548" cy="5143500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5C831B3F-5406-48EF-939F-15D6669DB4EA}"/>
              </a:ext>
            </a:extLst>
          </p:cNvPr>
          <p:cNvGrpSpPr/>
          <p:nvPr/>
        </p:nvGrpSpPr>
        <p:grpSpPr>
          <a:xfrm>
            <a:off x="6944828" y="713316"/>
            <a:ext cx="1973686" cy="4100682"/>
            <a:chOff x="6944828" y="688152"/>
            <a:chExt cx="1973686" cy="410068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3321472-051C-423B-8163-652DA0D18A90}"/>
                </a:ext>
              </a:extLst>
            </p:cNvPr>
            <p:cNvSpPr/>
            <p:nvPr/>
          </p:nvSpPr>
          <p:spPr>
            <a:xfrm>
              <a:off x="6991848" y="688152"/>
              <a:ext cx="1926666" cy="410068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123F2C03-86ED-4234-A051-5277D381F66A}"/>
                </a:ext>
              </a:extLst>
            </p:cNvPr>
            <p:cNvSpPr txBox="1"/>
            <p:nvPr/>
          </p:nvSpPr>
          <p:spPr>
            <a:xfrm>
              <a:off x="6944828" y="1265401"/>
              <a:ext cx="1953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QVR Center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8377E337-02C0-4E76-9784-EE998D963B80}"/>
              </a:ext>
            </a:extLst>
          </p:cNvPr>
          <p:cNvGrpSpPr/>
          <p:nvPr/>
        </p:nvGrpSpPr>
        <p:grpSpPr>
          <a:xfrm>
            <a:off x="2546144" y="704896"/>
            <a:ext cx="4398685" cy="3067114"/>
            <a:chOff x="2546144" y="679732"/>
            <a:chExt cx="4398685" cy="306711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E157246-B0D5-405B-937D-BE22A9259F1C}"/>
                </a:ext>
              </a:extLst>
            </p:cNvPr>
            <p:cNvSpPr/>
            <p:nvPr/>
          </p:nvSpPr>
          <p:spPr>
            <a:xfrm>
              <a:off x="2546144" y="679732"/>
              <a:ext cx="4398685" cy="3067114"/>
            </a:xfrm>
            <a:prstGeom prst="rect">
              <a:avLst/>
            </a:prstGeom>
            <a:solidFill>
              <a:srgbClr val="0D48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1259447-E957-4C5F-B170-95CAED898E5A}"/>
                </a:ext>
              </a:extLst>
            </p:cNvPr>
            <p:cNvSpPr/>
            <p:nvPr/>
          </p:nvSpPr>
          <p:spPr>
            <a:xfrm>
              <a:off x="4303555" y="709161"/>
              <a:ext cx="16562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</a:rPr>
                <a:t>QVR Pro Client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BEE691BB-5ACA-4DE4-AC8C-97CC809A9279}"/>
              </a:ext>
            </a:extLst>
          </p:cNvPr>
          <p:cNvGrpSpPr/>
          <p:nvPr/>
        </p:nvGrpSpPr>
        <p:grpSpPr>
          <a:xfrm>
            <a:off x="191189" y="704896"/>
            <a:ext cx="2312923" cy="4102776"/>
            <a:chOff x="191189" y="679732"/>
            <a:chExt cx="2312923" cy="410277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DCA4F49-4C7E-4E6D-92B5-2103CFDFEAA6}"/>
                </a:ext>
              </a:extLst>
            </p:cNvPr>
            <p:cNvSpPr/>
            <p:nvPr/>
          </p:nvSpPr>
          <p:spPr>
            <a:xfrm>
              <a:off x="191189" y="679732"/>
              <a:ext cx="2312923" cy="4102776"/>
            </a:xfrm>
            <a:prstGeom prst="rect">
              <a:avLst/>
            </a:prstGeom>
            <a:solidFill>
              <a:srgbClr val="8F1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74E195D-D51C-4F72-A570-40ED7CD6FBB5}"/>
                </a:ext>
              </a:extLst>
            </p:cNvPr>
            <p:cNvSpPr/>
            <p:nvPr/>
          </p:nvSpPr>
          <p:spPr>
            <a:xfrm>
              <a:off x="320923" y="779938"/>
              <a:ext cx="10278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 dirty="0">
                  <a:solidFill>
                    <a:schemeClr val="bg1"/>
                  </a:solidFill>
                </a:rPr>
                <a:t>QVR Pro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F78EA50-3349-47A6-AA43-786935109187}"/>
              </a:ext>
            </a:extLst>
          </p:cNvPr>
          <p:cNvGrpSpPr/>
          <p:nvPr/>
        </p:nvGrpSpPr>
        <p:grpSpPr>
          <a:xfrm>
            <a:off x="2546143" y="3795900"/>
            <a:ext cx="4398685" cy="1011771"/>
            <a:chOff x="2546143" y="3770736"/>
            <a:chExt cx="4398685" cy="101177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86C220A-3512-4175-BB05-C8E2C7977D80}"/>
                </a:ext>
              </a:extLst>
            </p:cNvPr>
            <p:cNvSpPr/>
            <p:nvPr/>
          </p:nvSpPr>
          <p:spPr>
            <a:xfrm>
              <a:off x="2546143" y="3770736"/>
              <a:ext cx="4398685" cy="1011771"/>
            </a:xfrm>
            <a:prstGeom prst="rect">
              <a:avLst/>
            </a:prstGeom>
            <a:solidFill>
              <a:srgbClr val="0054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96D0230-9576-4A1C-B940-3A97F436869C}"/>
                </a:ext>
              </a:extLst>
            </p:cNvPr>
            <p:cNvSpPr/>
            <p:nvPr/>
          </p:nvSpPr>
          <p:spPr>
            <a:xfrm>
              <a:off x="5417633" y="3770736"/>
              <a:ext cx="12907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chemeClr val="bg1"/>
                  </a:solidFill>
                </a:rPr>
                <a:t>QVR Guard</a:t>
              </a:r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DE881298-1016-4B86-9B35-9701866B7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57" y="837353"/>
            <a:ext cx="8127691" cy="3954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A44323-2E11-4F63-AD84-78F38ADE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733" y="-169505"/>
            <a:ext cx="6503581" cy="1143000"/>
          </a:xfrm>
        </p:spPr>
        <p:txBody>
          <a:bodyPr/>
          <a:lstStyle/>
          <a:p>
            <a:pPr algn="ctr"/>
            <a:r>
              <a:rPr lang="zh-CN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解決方案架構</a:t>
            </a: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Google Shape;172;p23">
            <a:extLst>
              <a:ext uri="{FF2B5EF4-FFF2-40B4-BE49-F238E27FC236}">
                <a16:creationId xmlns:a16="http://schemas.microsoft.com/office/drawing/2014/main" id="{4BCBBC40-8D19-41A8-B231-8EC71D607ACC}"/>
              </a:ext>
            </a:extLst>
          </p:cNvPr>
          <p:cNvSpPr/>
          <p:nvPr/>
        </p:nvSpPr>
        <p:spPr>
          <a:xfrm>
            <a:off x="1079598" y="1204913"/>
            <a:ext cx="921176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72;p23">
            <a:extLst>
              <a:ext uri="{FF2B5EF4-FFF2-40B4-BE49-F238E27FC236}">
                <a16:creationId xmlns:a16="http://schemas.microsoft.com/office/drawing/2014/main" id="{05BAFEB5-C55B-45D0-98D9-C7555BF176B6}"/>
              </a:ext>
            </a:extLst>
          </p:cNvPr>
          <p:cNvSpPr/>
          <p:nvPr/>
        </p:nvSpPr>
        <p:spPr>
          <a:xfrm>
            <a:off x="1087988" y="2283956"/>
            <a:ext cx="921176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72;p23">
            <a:extLst>
              <a:ext uri="{FF2B5EF4-FFF2-40B4-BE49-F238E27FC236}">
                <a16:creationId xmlns:a16="http://schemas.microsoft.com/office/drawing/2014/main" id="{44CCFF32-6B6C-4485-BF7E-8832D66D0FC2}"/>
              </a:ext>
            </a:extLst>
          </p:cNvPr>
          <p:cNvSpPr/>
          <p:nvPr/>
        </p:nvSpPr>
        <p:spPr>
          <a:xfrm>
            <a:off x="1087988" y="3332597"/>
            <a:ext cx="921176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72;p23">
            <a:extLst>
              <a:ext uri="{FF2B5EF4-FFF2-40B4-BE49-F238E27FC236}">
                <a16:creationId xmlns:a16="http://schemas.microsoft.com/office/drawing/2014/main" id="{C82E0F20-2657-4D37-AF93-1A1F4AF38438}"/>
              </a:ext>
            </a:extLst>
          </p:cNvPr>
          <p:cNvSpPr/>
          <p:nvPr/>
        </p:nvSpPr>
        <p:spPr>
          <a:xfrm>
            <a:off x="2968519" y="691040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72;p23">
            <a:extLst>
              <a:ext uri="{FF2B5EF4-FFF2-40B4-BE49-F238E27FC236}">
                <a16:creationId xmlns:a16="http://schemas.microsoft.com/office/drawing/2014/main" id="{1F0F8E1A-1BD9-47E9-BA51-26356A8BA9F6}"/>
              </a:ext>
            </a:extLst>
          </p:cNvPr>
          <p:cNvSpPr/>
          <p:nvPr/>
        </p:nvSpPr>
        <p:spPr>
          <a:xfrm>
            <a:off x="2968519" y="1690730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72;p23">
            <a:extLst>
              <a:ext uri="{FF2B5EF4-FFF2-40B4-BE49-F238E27FC236}">
                <a16:creationId xmlns:a16="http://schemas.microsoft.com/office/drawing/2014/main" id="{ACF109DD-E274-43D4-AE45-10BD68B05166}"/>
              </a:ext>
            </a:extLst>
          </p:cNvPr>
          <p:cNvSpPr/>
          <p:nvPr/>
        </p:nvSpPr>
        <p:spPr>
          <a:xfrm>
            <a:off x="2968518" y="2834108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72;p23">
            <a:extLst>
              <a:ext uri="{FF2B5EF4-FFF2-40B4-BE49-F238E27FC236}">
                <a16:creationId xmlns:a16="http://schemas.microsoft.com/office/drawing/2014/main" id="{CAB094F8-38FE-4D73-85B5-6F6AD4D5016C}"/>
              </a:ext>
            </a:extLst>
          </p:cNvPr>
          <p:cNvSpPr/>
          <p:nvPr/>
        </p:nvSpPr>
        <p:spPr>
          <a:xfrm>
            <a:off x="5000054" y="1093314"/>
            <a:ext cx="1522387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 - Center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172;p23">
            <a:extLst>
              <a:ext uri="{FF2B5EF4-FFF2-40B4-BE49-F238E27FC236}">
                <a16:creationId xmlns:a16="http://schemas.microsoft.com/office/drawing/2014/main" id="{24E6219D-A329-44FD-AB80-BD0100E4B10D}"/>
              </a:ext>
            </a:extLst>
          </p:cNvPr>
          <p:cNvSpPr/>
          <p:nvPr/>
        </p:nvSpPr>
        <p:spPr>
          <a:xfrm>
            <a:off x="7747374" y="2021854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-US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Center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172;p23">
            <a:extLst>
              <a:ext uri="{FF2B5EF4-FFF2-40B4-BE49-F238E27FC236}">
                <a16:creationId xmlns:a16="http://schemas.microsoft.com/office/drawing/2014/main" id="{95DBE6BB-97DB-4938-88DE-CD09C5D7E264}"/>
              </a:ext>
            </a:extLst>
          </p:cNvPr>
          <p:cNvSpPr/>
          <p:nvPr/>
        </p:nvSpPr>
        <p:spPr>
          <a:xfrm>
            <a:off x="4945552" y="4056093"/>
            <a:ext cx="1070779" cy="25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</a:t>
            </a:r>
            <a:r>
              <a:rPr lang="en-US" sz="9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Quard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82BBDB-AD23-46D5-B925-C96C89E2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一張含有 建築物 的圖片&#10;&#10;描述是以高可信度產生">
            <a:extLst>
              <a:ext uri="{FF2B5EF4-FFF2-40B4-BE49-F238E27FC236}">
                <a16:creationId xmlns:a16="http://schemas.microsoft.com/office/drawing/2014/main" id="{B6CC3C9B-50B8-44C8-B255-A3A668F89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545;p72">
            <a:extLst>
              <a:ext uri="{FF2B5EF4-FFF2-40B4-BE49-F238E27FC236}">
                <a16:creationId xmlns:a16="http://schemas.microsoft.com/office/drawing/2014/main" id="{01B0997D-A024-429C-9D56-DCDCAF6AA637}"/>
              </a:ext>
            </a:extLst>
          </p:cNvPr>
          <p:cNvSpPr txBox="1">
            <a:spLocks/>
          </p:cNvSpPr>
          <p:nvPr/>
        </p:nvSpPr>
        <p:spPr>
          <a:xfrm>
            <a:off x="1070171" y="658632"/>
            <a:ext cx="3096188" cy="9109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5333"/>
            </a:pPr>
            <a:r>
              <a:rPr lang="zh-TW" altLang="en-US" sz="3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工廠解決方案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E890232-81AD-4E24-886E-66209880D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43" y="690436"/>
            <a:ext cx="771028" cy="771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00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F129E7E-260D-4D93-8EB1-528819911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7CB2682-AF54-40A3-8DE2-CA8029914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" y="0"/>
            <a:ext cx="9128319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20DADEE-D721-434B-BE9B-68441EF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為什麼影像監控如此重要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Google Shape;567;p74">
            <a:extLst>
              <a:ext uri="{FF2B5EF4-FFF2-40B4-BE49-F238E27FC236}">
                <a16:creationId xmlns:a16="http://schemas.microsoft.com/office/drawing/2014/main" id="{0FA5A37D-2FEF-4D58-9C66-7401ECF05A04}"/>
              </a:ext>
            </a:extLst>
          </p:cNvPr>
          <p:cNvSpPr txBox="1"/>
          <p:nvPr/>
        </p:nvSpPr>
        <p:spPr>
          <a:xfrm>
            <a:off x="6076665" y="1174525"/>
            <a:ext cx="1718259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2400" b="1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保護財產</a:t>
            </a:r>
            <a:r>
              <a:rPr 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</a:t>
            </a:r>
            <a:endParaRPr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Google Shape;566;p74">
            <a:extLst>
              <a:ext uri="{FF2B5EF4-FFF2-40B4-BE49-F238E27FC236}">
                <a16:creationId xmlns:a16="http://schemas.microsoft.com/office/drawing/2014/main" id="{2F43443E-476D-41C6-ADEC-BDC70EF55D9F}"/>
              </a:ext>
            </a:extLst>
          </p:cNvPr>
          <p:cNvSpPr/>
          <p:nvPr/>
        </p:nvSpPr>
        <p:spPr>
          <a:xfrm>
            <a:off x="5258181" y="1631674"/>
            <a:ext cx="3595872" cy="194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工廠及其他原物料存放設施常成為竊賊的目標</a:t>
            </a:r>
            <a:r>
              <a:rPr lang="en-US" sz="1500" b="1" dirty="0">
                <a:solidFill>
                  <a:srgbClr val="6465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。許多工廠也常依賴自有之高保密度商業秘密來保持自身競爭力。</a:t>
            </a: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一個全面的安全攝影系統除了可以幫助保護您的大樓</a:t>
            </a:r>
            <a:r>
              <a:rPr lang="en-US" sz="1500" b="1" dirty="0">
                <a:solidFill>
                  <a:srgbClr val="64655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Neue"/>
                <a:sym typeface="Helvetica Neue"/>
              </a:rPr>
              <a:t>、員工、原物料外，亦能助您在不斷成長的市場中保持競爭力。</a:t>
            </a:r>
            <a:endParaRPr sz="15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4" name="圖片 3" descr="一張含有 電子用品, 室內, 監視器, 電腦 的圖片&#10;&#10;描述是以非常高的可信度產生">
            <a:extLst>
              <a:ext uri="{FF2B5EF4-FFF2-40B4-BE49-F238E27FC236}">
                <a16:creationId xmlns:a16="http://schemas.microsoft.com/office/drawing/2014/main" id="{E9E55569-9F0E-4FF6-BCDD-C40A4BAEB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503" y="2871941"/>
            <a:ext cx="3063460" cy="2015687"/>
          </a:xfrm>
          <a:prstGeom prst="rect">
            <a:avLst/>
          </a:prstGeom>
        </p:spPr>
      </p:pic>
      <p:pic>
        <p:nvPicPr>
          <p:cNvPr id="9" name="圖片 8" descr="一張含有 綠色, 配對 的圖片&#10;&#10;描述是以非常高的可信度產生">
            <a:extLst>
              <a:ext uri="{FF2B5EF4-FFF2-40B4-BE49-F238E27FC236}">
                <a16:creationId xmlns:a16="http://schemas.microsoft.com/office/drawing/2014/main" id="{DD4D6A20-0CA2-4E4D-B8D9-88E186EFE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11" y="3362502"/>
            <a:ext cx="1146165" cy="14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99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92F1707C-431E-41BA-9545-BF0B93FCB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BE5DBA3-97F7-4E68-98CD-A025670EF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41" y="374173"/>
            <a:ext cx="8333678" cy="457943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618F0E6-88C4-4510-B3E3-7D4E43F926B8}"/>
              </a:ext>
            </a:extLst>
          </p:cNvPr>
          <p:cNvSpPr/>
          <p:nvPr/>
        </p:nvSpPr>
        <p:spPr>
          <a:xfrm>
            <a:off x="545114" y="1813097"/>
            <a:ext cx="2500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7E74"/>
              </a:buClr>
              <a:buSzPts val="2400"/>
            </a:pPr>
            <a:r>
              <a:rPr lang="zh-TW" altLang="en-US" sz="2800" b="1" dirty="0">
                <a:solidFill>
                  <a:srgbClr val="F888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安全管理</a:t>
            </a:r>
            <a:endParaRPr lang="zh-TW" altLang="en-US" sz="2800" dirty="0">
              <a:solidFill>
                <a:srgbClr val="F8882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Thin"/>
              <a:sym typeface="Roboto Thin"/>
            </a:endParaRPr>
          </a:p>
        </p:txBody>
      </p:sp>
      <p:sp>
        <p:nvSpPr>
          <p:cNvPr id="11" name="Google Shape;586;p75">
            <a:extLst>
              <a:ext uri="{FF2B5EF4-FFF2-40B4-BE49-F238E27FC236}">
                <a16:creationId xmlns:a16="http://schemas.microsoft.com/office/drawing/2014/main" id="{9CFB2817-09DF-4A08-BAA8-F42BA983364B}"/>
              </a:ext>
            </a:extLst>
          </p:cNvPr>
          <p:cNvSpPr/>
          <p:nvPr/>
        </p:nvSpPr>
        <p:spPr>
          <a:xfrm>
            <a:off x="3274943" y="1769378"/>
            <a:ext cx="2612900" cy="52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1D7E74"/>
              </a:buClr>
              <a:buSzPts val="2400"/>
            </a:pPr>
            <a:r>
              <a:rPr lang="en-US" sz="2800" b="1" dirty="0" err="1">
                <a:solidFill>
                  <a:srgbClr val="D04D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營運管理</a:t>
            </a:r>
            <a:endParaRPr sz="2800" dirty="0">
              <a:solidFill>
                <a:srgbClr val="D04D9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Thin"/>
              <a:sym typeface="Roboto Thin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59BC268-6629-4493-AF03-5D6112268E54}"/>
              </a:ext>
            </a:extLst>
          </p:cNvPr>
          <p:cNvSpPr/>
          <p:nvPr/>
        </p:nvSpPr>
        <p:spPr>
          <a:xfrm>
            <a:off x="6066264" y="1791237"/>
            <a:ext cx="2572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1D7E74"/>
              </a:buClr>
              <a:buSzPts val="2400"/>
            </a:pPr>
            <a:r>
              <a:rPr lang="en-US" altLang="zh-TW" sz="2800" b="1" dirty="0">
                <a:solidFill>
                  <a:srgbClr val="7E6662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IT</a:t>
            </a:r>
            <a:r>
              <a:rPr lang="en-US" altLang="zh-TW" sz="2800" b="1" dirty="0">
                <a:solidFill>
                  <a:srgbClr val="7E66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zh-TW" altLang="en-US" sz="2800" b="1" dirty="0">
                <a:solidFill>
                  <a:srgbClr val="7E66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管理</a:t>
            </a:r>
            <a:endParaRPr lang="zh-TW" altLang="en-US" sz="2800" dirty="0">
              <a:solidFill>
                <a:srgbClr val="7E666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Thin"/>
              <a:sym typeface="Roboto Thin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8A485A16-B9F9-46F2-930E-C26AFE9F0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9086" y="463496"/>
            <a:ext cx="878693" cy="97431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A01C694-9152-4D2A-8260-1C7E36EB4B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6497" y="448629"/>
            <a:ext cx="1433548" cy="97431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ECB89B34-2574-41DF-9C53-16C4EA94D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0671" y="564761"/>
            <a:ext cx="1288364" cy="758517"/>
          </a:xfrm>
          <a:prstGeom prst="rect">
            <a:avLst/>
          </a:prstGeom>
        </p:spPr>
      </p:pic>
      <p:sp>
        <p:nvSpPr>
          <p:cNvPr id="16" name="Google Shape;578;p75">
            <a:extLst>
              <a:ext uri="{FF2B5EF4-FFF2-40B4-BE49-F238E27FC236}">
                <a16:creationId xmlns:a16="http://schemas.microsoft.com/office/drawing/2014/main" id="{E476DC74-D699-482E-AD9E-02D8919FF167}"/>
              </a:ext>
            </a:extLst>
          </p:cNvPr>
          <p:cNvSpPr/>
          <p:nvPr/>
        </p:nvSpPr>
        <p:spPr>
          <a:xfrm>
            <a:off x="626164" y="2300481"/>
            <a:ext cx="2355574" cy="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1D7E74"/>
              </a:buClr>
              <a:buSzPts val="1600"/>
            </a:pPr>
            <a:r>
              <a:rPr lang="en-US" sz="1600" b="1" dirty="0" err="1">
                <a:solidFill>
                  <a:srgbClr val="F888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Medium"/>
                <a:sym typeface="Roboto Medium"/>
              </a:rPr>
              <a:t>保護人身及財物安全</a:t>
            </a:r>
            <a:endParaRPr sz="1600" b="1" dirty="0">
              <a:solidFill>
                <a:srgbClr val="F8882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Medium"/>
              <a:sym typeface="Roboto Medium"/>
            </a:endParaRPr>
          </a:p>
        </p:txBody>
      </p:sp>
      <p:sp>
        <p:nvSpPr>
          <p:cNvPr id="17" name="Google Shape;585;p75">
            <a:extLst>
              <a:ext uri="{FF2B5EF4-FFF2-40B4-BE49-F238E27FC236}">
                <a16:creationId xmlns:a16="http://schemas.microsoft.com/office/drawing/2014/main" id="{1A2BF4CE-6E2D-4C32-9393-23A5AA32C82D}"/>
              </a:ext>
            </a:extLst>
          </p:cNvPr>
          <p:cNvSpPr/>
          <p:nvPr/>
        </p:nvSpPr>
        <p:spPr>
          <a:xfrm>
            <a:off x="3428997" y="2285614"/>
            <a:ext cx="2305878" cy="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1D7E74"/>
              </a:buClr>
              <a:buSzPts val="1600"/>
            </a:pPr>
            <a:r>
              <a:rPr lang="en-US" sz="1600" b="1" dirty="0" err="1">
                <a:solidFill>
                  <a:srgbClr val="D04D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Medium"/>
                <a:sym typeface="Roboto Medium"/>
              </a:rPr>
              <a:t>改善作業效率</a:t>
            </a:r>
            <a:endParaRPr sz="1600" b="1" dirty="0">
              <a:solidFill>
                <a:srgbClr val="D04D9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Medium"/>
              <a:sym typeface="Roboto Medium"/>
            </a:endParaRPr>
          </a:p>
        </p:txBody>
      </p:sp>
      <p:sp>
        <p:nvSpPr>
          <p:cNvPr id="18" name="Google Shape;592;p75">
            <a:extLst>
              <a:ext uri="{FF2B5EF4-FFF2-40B4-BE49-F238E27FC236}">
                <a16:creationId xmlns:a16="http://schemas.microsoft.com/office/drawing/2014/main" id="{87046CA1-3E2F-4626-A8C4-5835048899D3}"/>
              </a:ext>
            </a:extLst>
          </p:cNvPr>
          <p:cNvSpPr/>
          <p:nvPr/>
        </p:nvSpPr>
        <p:spPr>
          <a:xfrm>
            <a:off x="6239922" y="2286331"/>
            <a:ext cx="2302763" cy="46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1D7E74"/>
              </a:buClr>
              <a:buSzPts val="1600"/>
            </a:pPr>
            <a:r>
              <a:rPr lang="en-US" sz="1600" b="1" dirty="0" err="1">
                <a:solidFill>
                  <a:srgbClr val="7E666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 Medium"/>
                <a:sym typeface="Roboto Medium"/>
              </a:rPr>
              <a:t>保留所有影片並集中儲存錄製下來的影片</a:t>
            </a:r>
            <a:endParaRPr sz="1600" b="1" dirty="0">
              <a:solidFill>
                <a:srgbClr val="7E666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 Medium"/>
              <a:sym typeface="Roboto Medium"/>
            </a:endParaRPr>
          </a:p>
        </p:txBody>
      </p:sp>
      <p:sp>
        <p:nvSpPr>
          <p:cNvPr id="19" name="Google Shape;581;p75">
            <a:extLst>
              <a:ext uri="{FF2B5EF4-FFF2-40B4-BE49-F238E27FC236}">
                <a16:creationId xmlns:a16="http://schemas.microsoft.com/office/drawing/2014/main" id="{57BC81E4-7CDE-4BD4-9565-96DC98CD6EFB}"/>
              </a:ext>
            </a:extLst>
          </p:cNvPr>
          <p:cNvSpPr/>
          <p:nvPr/>
        </p:nvSpPr>
        <p:spPr>
          <a:xfrm>
            <a:off x="696662" y="3653320"/>
            <a:ext cx="2173599" cy="83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防止竊盜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防止未被授權之訪問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緊急事件播報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0" name="Google Shape;588;p75">
            <a:extLst>
              <a:ext uri="{FF2B5EF4-FFF2-40B4-BE49-F238E27FC236}">
                <a16:creationId xmlns:a16="http://schemas.microsoft.com/office/drawing/2014/main" id="{614470FC-0290-4C51-BCC2-2F20A1096C4A}"/>
              </a:ext>
            </a:extLst>
          </p:cNvPr>
          <p:cNvSpPr/>
          <p:nvPr/>
        </p:nvSpPr>
        <p:spPr>
          <a:xfrm>
            <a:off x="3277377" y="3631344"/>
            <a:ext cx="1771703" cy="83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產線狀態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倉庫交通狀態</a:t>
            </a:r>
            <a:r>
              <a:rPr lang="en-US" sz="125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endParaRPr sz="12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庫存及出貨掌控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1" name="Google Shape;595;p75">
            <a:extLst>
              <a:ext uri="{FF2B5EF4-FFF2-40B4-BE49-F238E27FC236}">
                <a16:creationId xmlns:a16="http://schemas.microsoft.com/office/drawing/2014/main" id="{38057FE9-DE30-4E62-B7C9-FDF776F7C2DB}"/>
              </a:ext>
            </a:extLst>
          </p:cNvPr>
          <p:cNvSpPr/>
          <p:nvPr/>
        </p:nvSpPr>
        <p:spPr>
          <a:xfrm>
            <a:off x="6358021" y="3640430"/>
            <a:ext cx="2173599" cy="83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高效率之即時監控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以影片片段為證據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意外事件回報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22" name="Google Shape;588;p75">
            <a:extLst>
              <a:ext uri="{FF2B5EF4-FFF2-40B4-BE49-F238E27FC236}">
                <a16:creationId xmlns:a16="http://schemas.microsoft.com/office/drawing/2014/main" id="{776DD38F-66AC-441C-8BD4-39A02E277225}"/>
              </a:ext>
            </a:extLst>
          </p:cNvPr>
          <p:cNvSpPr/>
          <p:nvPr/>
        </p:nvSpPr>
        <p:spPr>
          <a:xfrm>
            <a:off x="4664249" y="3634411"/>
            <a:ext cx="1160082" cy="83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遠程控制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  <a:p>
            <a:pPr marL="268288" indent="-134938">
              <a:lnSpc>
                <a:spcPct val="115000"/>
              </a:lnSpc>
              <a:buClr>
                <a:srgbClr val="FFFFFF"/>
              </a:buClr>
              <a:buSzPts val="800"/>
              <a:buFont typeface="Roboto"/>
              <a:buChar char="●"/>
            </a:pPr>
            <a:r>
              <a:rPr lang="en-US" sz="1250" b="1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意外管理</a:t>
            </a:r>
            <a:endParaRPr sz="125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69440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D4C3905-6994-4C4F-9753-734BC306F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7" name="Google Shape;603;p76">
            <a:extLst>
              <a:ext uri="{FF2B5EF4-FFF2-40B4-BE49-F238E27FC236}">
                <a16:creationId xmlns:a16="http://schemas.microsoft.com/office/drawing/2014/main" id="{E64D23BD-220B-43BC-BDCB-2C3776FABA73}"/>
              </a:ext>
            </a:extLst>
          </p:cNvPr>
          <p:cNvSpPr txBox="1"/>
          <p:nvPr/>
        </p:nvSpPr>
        <p:spPr>
          <a:xfrm>
            <a:off x="1320861" y="1031473"/>
            <a:ext cx="305825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300" b="1" dirty="0" err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您的投資安全嗎</a:t>
            </a:r>
            <a:r>
              <a:rPr lang="en-US" sz="23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？</a:t>
            </a:r>
            <a:endParaRPr sz="23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8" name="Google Shape;605;p76">
            <a:extLst>
              <a:ext uri="{FF2B5EF4-FFF2-40B4-BE49-F238E27FC236}">
                <a16:creationId xmlns:a16="http://schemas.microsoft.com/office/drawing/2014/main" id="{3B5A93D9-4867-4635-B7BB-62B4E0248206}"/>
              </a:ext>
            </a:extLst>
          </p:cNvPr>
          <p:cNvSpPr txBox="1"/>
          <p:nvPr/>
        </p:nvSpPr>
        <p:spPr>
          <a:xfrm>
            <a:off x="3631606" y="3023990"/>
            <a:ext cx="4285736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300" b="1" dirty="0" err="1">
                <a:solidFill>
                  <a:srgbClr val="FFBB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禁行區域</a:t>
            </a:r>
            <a:r>
              <a:rPr lang="en-US" sz="2300" b="1" dirty="0">
                <a:solidFill>
                  <a:srgbClr val="FFBB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–  </a:t>
            </a:r>
            <a:r>
              <a:rPr lang="en-US" sz="2300" b="1" dirty="0" err="1">
                <a:solidFill>
                  <a:srgbClr val="FFBB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防止未授權之訪問</a:t>
            </a:r>
            <a:r>
              <a:rPr lang="en-US" sz="2300" b="1" dirty="0">
                <a:solidFill>
                  <a:srgbClr val="FFBB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</a:t>
            </a:r>
            <a:endParaRPr sz="2300" dirty="0">
              <a:solidFill>
                <a:srgbClr val="FFBB1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606;p76">
            <a:extLst>
              <a:ext uri="{FF2B5EF4-FFF2-40B4-BE49-F238E27FC236}">
                <a16:creationId xmlns:a16="http://schemas.microsoft.com/office/drawing/2014/main" id="{35367F4E-E6B0-499E-9B15-9145734BE3AA}"/>
              </a:ext>
            </a:extLst>
          </p:cNvPr>
          <p:cNvSpPr txBox="1"/>
          <p:nvPr/>
        </p:nvSpPr>
        <p:spPr>
          <a:xfrm>
            <a:off x="1319932" y="1480700"/>
            <a:ext cx="3465759" cy="5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當有竊盜事件發生時，您將可以在第一時間掌握以下資訊</a:t>
            </a:r>
            <a:r>
              <a:rPr 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: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0" name="Google Shape;607;p76">
            <a:extLst>
              <a:ext uri="{FF2B5EF4-FFF2-40B4-BE49-F238E27FC236}">
                <a16:creationId xmlns:a16="http://schemas.microsoft.com/office/drawing/2014/main" id="{6B4E3497-23D3-4D7F-BAA5-D5E6E7717594}"/>
              </a:ext>
            </a:extLst>
          </p:cNvPr>
          <p:cNvSpPr txBox="1"/>
          <p:nvPr/>
        </p:nvSpPr>
        <p:spPr>
          <a:xfrm>
            <a:off x="3641546" y="3452145"/>
            <a:ext cx="4112472" cy="68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3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未經授權之訪問及高風險作業區可能致使員工或訪客受傷，在某些情況下甚至會導致人員傷亡。因此，預防措施是至關重要的</a:t>
            </a:r>
            <a:endParaRPr sz="1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1" name="Google Shape;606;p76">
            <a:extLst>
              <a:ext uri="{FF2B5EF4-FFF2-40B4-BE49-F238E27FC236}">
                <a16:creationId xmlns:a16="http://schemas.microsoft.com/office/drawing/2014/main" id="{776115A4-77A0-458B-9629-08ADBFC358B0}"/>
              </a:ext>
            </a:extLst>
          </p:cNvPr>
          <p:cNvSpPr txBox="1"/>
          <p:nvPr/>
        </p:nvSpPr>
        <p:spPr>
          <a:xfrm>
            <a:off x="1314962" y="2038953"/>
            <a:ext cx="2403928" cy="8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竊案的發生時間</a:t>
            </a:r>
            <a:endParaRPr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179388" indent="-179388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遭竊之物品</a:t>
            </a:r>
            <a:endParaRPr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2" name="Google Shape;607;p76">
            <a:extLst>
              <a:ext uri="{FF2B5EF4-FFF2-40B4-BE49-F238E27FC236}">
                <a16:creationId xmlns:a16="http://schemas.microsoft.com/office/drawing/2014/main" id="{5DC31D11-C1A8-4181-8E0A-2C368849ED25}"/>
              </a:ext>
            </a:extLst>
          </p:cNvPr>
          <p:cNvSpPr txBox="1"/>
          <p:nvPr/>
        </p:nvSpPr>
        <p:spPr>
          <a:xfrm>
            <a:off x="3708405" y="4171661"/>
            <a:ext cx="3752182" cy="73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28600" indent="-228600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使用</a:t>
            </a:r>
            <a:r>
              <a:rPr 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IVA ( </a:t>
            </a: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侵入、電子圍欄等</a:t>
            </a:r>
            <a:r>
              <a:rPr 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）</a:t>
            </a:r>
            <a:endParaRPr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228600" indent="-228600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與門禁系統整合</a:t>
            </a:r>
            <a:r>
              <a:rPr 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（黑/</a:t>
            </a: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白名單</a:t>
            </a:r>
            <a:r>
              <a:rPr 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）</a:t>
            </a:r>
            <a:endParaRPr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endParaRPr sz="13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3" name="Google Shape;606;p76">
            <a:extLst>
              <a:ext uri="{FF2B5EF4-FFF2-40B4-BE49-F238E27FC236}">
                <a16:creationId xmlns:a16="http://schemas.microsoft.com/office/drawing/2014/main" id="{36E23433-1D61-4979-B072-F51505BCF836}"/>
              </a:ext>
            </a:extLst>
          </p:cNvPr>
          <p:cNvSpPr txBox="1"/>
          <p:nvPr/>
        </p:nvSpPr>
        <p:spPr>
          <a:xfrm>
            <a:off x="3237169" y="2024135"/>
            <a:ext cx="2403928" cy="85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179388" indent="-179388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警衛系統失誤之處</a:t>
            </a:r>
            <a:endParaRPr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179388" indent="-179388"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竊賊的逃離路線</a:t>
            </a:r>
            <a:endParaRPr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21781FB-E947-4ACC-A3A0-BAEA563D3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846" y="52071"/>
            <a:ext cx="3482573" cy="828607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5FA5CB2-30FE-4FDB-8A37-7C20DF51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212" y="5617"/>
            <a:ext cx="2295099" cy="8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安全管理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EB72D76A-239F-4572-99A8-7460CEE86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8185" y="208904"/>
            <a:ext cx="452770" cy="502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54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2F7D0EA-860C-4F08-8B45-ABB3448A1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CC9D6DE-85E4-4CFB-8C20-77DAD701E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706" y="25015"/>
            <a:ext cx="3425437" cy="81501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5BF4A50-EF75-4660-910B-76A9C351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10" y="-16926"/>
            <a:ext cx="8229600" cy="8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營運管理</a:t>
            </a:r>
          </a:p>
        </p:txBody>
      </p:sp>
      <p:sp>
        <p:nvSpPr>
          <p:cNvPr id="7" name="Google Shape;614;p77">
            <a:extLst>
              <a:ext uri="{FF2B5EF4-FFF2-40B4-BE49-F238E27FC236}">
                <a16:creationId xmlns:a16="http://schemas.microsoft.com/office/drawing/2014/main" id="{F85FC902-1009-48C4-BACA-19C576053707}"/>
              </a:ext>
            </a:extLst>
          </p:cNvPr>
          <p:cNvSpPr txBox="1"/>
          <p:nvPr/>
        </p:nvSpPr>
        <p:spPr>
          <a:xfrm>
            <a:off x="2881392" y="1071176"/>
            <a:ext cx="204023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9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意外管理</a:t>
            </a:r>
            <a:r>
              <a:rPr lang="en-US" sz="2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?</a:t>
            </a:r>
            <a:endParaRPr sz="29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617;p77">
            <a:extLst>
              <a:ext uri="{FF2B5EF4-FFF2-40B4-BE49-F238E27FC236}">
                <a16:creationId xmlns:a16="http://schemas.microsoft.com/office/drawing/2014/main" id="{0AFAB709-BE71-4177-9672-E54E184ACA26}"/>
              </a:ext>
            </a:extLst>
          </p:cNvPr>
          <p:cNvSpPr txBox="1"/>
          <p:nvPr/>
        </p:nvSpPr>
        <p:spPr>
          <a:xfrm>
            <a:off x="2891666" y="1553415"/>
            <a:ext cx="5838593" cy="66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7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無論您是想為緊急事件與災難擬定防範策略，或是想確保</a:t>
            </a:r>
            <a:endParaRPr lang="en-US"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r>
              <a:rPr lang="en-US" sz="17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每日營運之安全並改善效率，皆能借助以下的功能來達成</a:t>
            </a:r>
            <a:r>
              <a:rPr 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：</a:t>
            </a:r>
            <a:endParaRPr sz="17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9" name="Google Shape;617;p77">
            <a:extLst>
              <a:ext uri="{FF2B5EF4-FFF2-40B4-BE49-F238E27FC236}">
                <a16:creationId xmlns:a16="http://schemas.microsoft.com/office/drawing/2014/main" id="{C118016F-AF81-4A78-9A35-8194F510A584}"/>
              </a:ext>
            </a:extLst>
          </p:cNvPr>
          <p:cNvSpPr txBox="1"/>
          <p:nvPr/>
        </p:nvSpPr>
        <p:spPr>
          <a:xfrm>
            <a:off x="3332924" y="2149370"/>
            <a:ext cx="1531742" cy="609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214313">
              <a:buClr>
                <a:schemeClr val="bg1"/>
              </a:buClr>
              <a:buSzPct val="90000"/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真 / 假 </a:t>
            </a:r>
            <a:r>
              <a:rPr lang="en-US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警報</a:t>
            </a:r>
            <a:r>
              <a:rPr 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 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Clr>
                <a:schemeClr val="bg1"/>
              </a:buClr>
              <a:buSzPct val="90000"/>
              <a:buFont typeface="Arial"/>
              <a:buChar char="•"/>
            </a:pPr>
            <a:r>
              <a:rPr lang="en-US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產線狀態確認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11" name="圖片 10" descr="一張含有 個人, 膝上型電腦, 頭飾, 電腦 的圖片&#10;&#10;描述是以非常高的可信度產生">
            <a:extLst>
              <a:ext uri="{FF2B5EF4-FFF2-40B4-BE49-F238E27FC236}">
                <a16:creationId xmlns:a16="http://schemas.microsoft.com/office/drawing/2014/main" id="{A90F490B-7024-4D2B-B437-3D3A44689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5" y="1129553"/>
            <a:ext cx="3655032" cy="401394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4E5B9A3-7632-4DC9-9D03-52009926CEE4}"/>
              </a:ext>
            </a:extLst>
          </p:cNvPr>
          <p:cNvSpPr/>
          <p:nvPr/>
        </p:nvSpPr>
        <p:spPr>
          <a:xfrm>
            <a:off x="5274800" y="2134720"/>
            <a:ext cx="1559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Clr>
                <a:schemeClr val="bg1"/>
              </a:buClr>
              <a:buSzPct val="90000"/>
              <a:buFont typeface="Arial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工廠交通 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Clr>
                <a:schemeClr val="bg1"/>
              </a:buClr>
              <a:buSzPct val="90000"/>
              <a:buFont typeface="Arial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更多其他功能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B130CC2-B5D8-40E6-930B-E2845765E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8452" y="231410"/>
            <a:ext cx="571145" cy="388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1E98552B-54B8-4E20-AE78-4876B87820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32773" y="2825108"/>
            <a:ext cx="1000125" cy="619125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C750A02-F912-40A3-9346-574A5BDFB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6943" y="3860206"/>
            <a:ext cx="838200" cy="600075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CBA7572E-A92C-4285-9FEC-8C623A38B2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9723" y="2870371"/>
            <a:ext cx="28575" cy="66675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7EFB58FF-E48E-416D-BF12-F6D2450D31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5198" y="3941192"/>
            <a:ext cx="28575" cy="666750"/>
          </a:xfrm>
          <a:prstGeom prst="rect">
            <a:avLst/>
          </a:prstGeom>
        </p:spPr>
      </p:pic>
      <p:sp>
        <p:nvSpPr>
          <p:cNvPr id="44" name="Google Shape;617;p77">
            <a:extLst>
              <a:ext uri="{FF2B5EF4-FFF2-40B4-BE49-F238E27FC236}">
                <a16:creationId xmlns:a16="http://schemas.microsoft.com/office/drawing/2014/main" id="{365D939C-AC19-4E82-A939-9BBE5D3C475E}"/>
              </a:ext>
            </a:extLst>
          </p:cNvPr>
          <p:cNvSpPr txBox="1"/>
          <p:nvPr/>
        </p:nvSpPr>
        <p:spPr>
          <a:xfrm>
            <a:off x="3773754" y="3451683"/>
            <a:ext cx="1311472" cy="42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b="1" dirty="0">
                <a:solidFill>
                  <a:srgbClr val="5DEAD3"/>
                </a:solidFill>
                <a:latin typeface="+mj-lt"/>
                <a:ea typeface="微軟正黑體" panose="020B0604030504040204" pitchFamily="34" charset="-120"/>
              </a:rPr>
              <a:t>營運事件管理</a:t>
            </a:r>
          </a:p>
        </p:txBody>
      </p:sp>
      <p:sp>
        <p:nvSpPr>
          <p:cNvPr id="45" name="Google Shape;617;p77">
            <a:extLst>
              <a:ext uri="{FF2B5EF4-FFF2-40B4-BE49-F238E27FC236}">
                <a16:creationId xmlns:a16="http://schemas.microsoft.com/office/drawing/2014/main" id="{08976DFB-E6C7-47F6-A93F-54A7474BC5AF}"/>
              </a:ext>
            </a:extLst>
          </p:cNvPr>
          <p:cNvSpPr txBox="1"/>
          <p:nvPr/>
        </p:nvSpPr>
        <p:spPr>
          <a:xfrm>
            <a:off x="3799507" y="4453812"/>
            <a:ext cx="1311472" cy="42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b="1" dirty="0">
                <a:solidFill>
                  <a:srgbClr val="5DEAD3"/>
                </a:solidFill>
                <a:latin typeface="+mj-lt"/>
                <a:ea typeface="微軟正黑體" panose="020B0604030504040204" pitchFamily="34" charset="-120"/>
              </a:rPr>
              <a:t>問題管理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092DDB13-311B-490A-AD91-38EBD22592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537" y="2813931"/>
            <a:ext cx="666916" cy="259289"/>
          </a:xfrm>
          <a:prstGeom prst="rect">
            <a:avLst/>
          </a:prstGeom>
        </p:spPr>
      </p:pic>
      <p:sp>
        <p:nvSpPr>
          <p:cNvPr id="48" name="Google Shape;617;p77">
            <a:extLst>
              <a:ext uri="{FF2B5EF4-FFF2-40B4-BE49-F238E27FC236}">
                <a16:creationId xmlns:a16="http://schemas.microsoft.com/office/drawing/2014/main" id="{AFF27CAB-940E-40DD-9064-A2DCBB1139A8}"/>
              </a:ext>
            </a:extLst>
          </p:cNvPr>
          <p:cNvSpPr txBox="1"/>
          <p:nvPr/>
        </p:nvSpPr>
        <p:spPr>
          <a:xfrm>
            <a:off x="5381496" y="2814669"/>
            <a:ext cx="482077" cy="25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事件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49" name="Google Shape;617;p77">
            <a:extLst>
              <a:ext uri="{FF2B5EF4-FFF2-40B4-BE49-F238E27FC236}">
                <a16:creationId xmlns:a16="http://schemas.microsoft.com/office/drawing/2014/main" id="{23BD9B49-5673-4DAA-80E7-34B45F59C00C}"/>
              </a:ext>
            </a:extLst>
          </p:cNvPr>
          <p:cNvSpPr txBox="1"/>
          <p:nvPr/>
        </p:nvSpPr>
        <p:spPr>
          <a:xfrm>
            <a:off x="7515252" y="3056832"/>
            <a:ext cx="753750" cy="25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事件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0" name="Google Shape;617;p77">
            <a:extLst>
              <a:ext uri="{FF2B5EF4-FFF2-40B4-BE49-F238E27FC236}">
                <a16:creationId xmlns:a16="http://schemas.microsoft.com/office/drawing/2014/main" id="{56F45BCA-EFAA-4AEB-8866-7F5B07DA3223}"/>
              </a:ext>
            </a:extLst>
          </p:cNvPr>
          <p:cNvSpPr txBox="1"/>
          <p:nvPr/>
        </p:nvSpPr>
        <p:spPr>
          <a:xfrm>
            <a:off x="5537027" y="3444233"/>
            <a:ext cx="753750" cy="25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事件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9C9B1D81-9E4C-4FC7-BB77-4571D8C17A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540" y="3078201"/>
            <a:ext cx="868117" cy="259289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C8470CC5-2F44-4BB3-AE0C-09B1C4869E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908" y="3413728"/>
            <a:ext cx="941092" cy="25928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53BA42A9-162E-4A14-8476-A0B829FACAA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330" y="4211304"/>
            <a:ext cx="771805" cy="259289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7900EF5A-BC55-4618-98B4-C7AAE67B5D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78756" y="3791422"/>
            <a:ext cx="1663901" cy="253535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7772F4B2-369D-4FB1-9B3E-9782658779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82346" y="3801649"/>
            <a:ext cx="1165409" cy="253535"/>
          </a:xfrm>
          <a:prstGeom prst="rect">
            <a:avLst/>
          </a:prstGeom>
        </p:spPr>
      </p:pic>
      <p:sp>
        <p:nvSpPr>
          <p:cNvPr id="56" name="Google Shape;617;p77">
            <a:extLst>
              <a:ext uri="{FF2B5EF4-FFF2-40B4-BE49-F238E27FC236}">
                <a16:creationId xmlns:a16="http://schemas.microsoft.com/office/drawing/2014/main" id="{C7B1BDF5-CFE3-4174-B4C4-2F6E8EAB8FFE}"/>
              </a:ext>
            </a:extLst>
          </p:cNvPr>
          <p:cNvSpPr txBox="1"/>
          <p:nvPr/>
        </p:nvSpPr>
        <p:spPr>
          <a:xfrm>
            <a:off x="6079509" y="3083309"/>
            <a:ext cx="831951" cy="25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工作流程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7" name="Google Shape;617;p77">
            <a:extLst>
              <a:ext uri="{FF2B5EF4-FFF2-40B4-BE49-F238E27FC236}">
                <a16:creationId xmlns:a16="http://schemas.microsoft.com/office/drawing/2014/main" id="{E5716170-7888-4314-BF31-C5DB2E4F9CC6}"/>
              </a:ext>
            </a:extLst>
          </p:cNvPr>
          <p:cNvSpPr txBox="1"/>
          <p:nvPr/>
        </p:nvSpPr>
        <p:spPr>
          <a:xfrm>
            <a:off x="7100306" y="3415467"/>
            <a:ext cx="941093" cy="25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運輸流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8" name="Google Shape;617;p77">
            <a:extLst>
              <a:ext uri="{FF2B5EF4-FFF2-40B4-BE49-F238E27FC236}">
                <a16:creationId xmlns:a16="http://schemas.microsoft.com/office/drawing/2014/main" id="{F769DF82-3D83-4CAA-9385-D567CA068EDF}"/>
              </a:ext>
            </a:extLst>
          </p:cNvPr>
          <p:cNvSpPr txBox="1"/>
          <p:nvPr/>
        </p:nvSpPr>
        <p:spPr>
          <a:xfrm>
            <a:off x="5834441" y="4210702"/>
            <a:ext cx="546421" cy="25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sz="1200" b="1" dirty="0">
                <a:solidFill>
                  <a:srgbClr val="FD6666"/>
                </a:solidFill>
                <a:latin typeface="+mj-lt"/>
                <a:ea typeface="微軟正黑體" panose="020B0604030504040204" pitchFamily="34" charset="-120"/>
                <a:cs typeface="Calibri"/>
                <a:sym typeface="Calibri"/>
              </a:rPr>
              <a:t>問題</a:t>
            </a:r>
            <a:endParaRPr lang="en-US" altLang="zh-TW" sz="1200" b="1" dirty="0">
              <a:solidFill>
                <a:srgbClr val="FD6666"/>
              </a:solidFill>
              <a:latin typeface="+mj-lt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C5392B97-B431-4E57-908A-ECF7A18914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369" y="3439595"/>
            <a:ext cx="666916" cy="25928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9ED1DFAF-AEE1-4C95-A226-5E1B261370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113" y="3056094"/>
            <a:ext cx="666916" cy="259289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055D8E3-6B59-4E33-B38C-0AA293F20A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597" y="4210702"/>
            <a:ext cx="771805" cy="259289"/>
          </a:xfrm>
          <a:prstGeom prst="rect">
            <a:avLst/>
          </a:prstGeom>
        </p:spPr>
      </p:pic>
      <p:sp>
        <p:nvSpPr>
          <p:cNvPr id="59" name="Google Shape;617;p77">
            <a:extLst>
              <a:ext uri="{FF2B5EF4-FFF2-40B4-BE49-F238E27FC236}">
                <a16:creationId xmlns:a16="http://schemas.microsoft.com/office/drawing/2014/main" id="{742C260A-C4DF-4F01-9A33-5C2FCA513263}"/>
              </a:ext>
            </a:extLst>
          </p:cNvPr>
          <p:cNvSpPr txBox="1"/>
          <p:nvPr/>
        </p:nvSpPr>
        <p:spPr>
          <a:xfrm>
            <a:off x="7384922" y="4215242"/>
            <a:ext cx="526148" cy="25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chemeClr val="bg1"/>
              </a:buClr>
              <a:buSzPct val="90000"/>
            </a:pPr>
            <a:r>
              <a:rPr lang="zh-TW" altLang="en-US" sz="1200" b="1" dirty="0">
                <a:solidFill>
                  <a:srgbClr val="FD6666"/>
                </a:solidFill>
                <a:ea typeface="微軟正黑體" panose="020B0604030504040204" pitchFamily="34" charset="-120"/>
                <a:cs typeface="Calibri"/>
                <a:sym typeface="Calibri"/>
              </a:rPr>
              <a:t>問題</a:t>
            </a:r>
            <a:endParaRPr lang="en-US" altLang="zh-TW" sz="1200" b="1" dirty="0">
              <a:solidFill>
                <a:srgbClr val="FD6666"/>
              </a:solidFill>
              <a:ea typeface="微軟正黑體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73975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</TotalTime>
  <Words>539</Words>
  <Application>Microsoft Office PowerPoint</Application>
  <PresentationFormat>如螢幕大小 (16:9)</PresentationFormat>
  <Paragraphs>167</Paragraphs>
  <Slides>20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2" baseType="lpstr">
      <vt:lpstr>Helvetica Neue</vt:lpstr>
      <vt:lpstr>IBM Plex Sans</vt:lpstr>
      <vt:lpstr>Roboto Medium</vt:lpstr>
      <vt:lpstr>Roboto Thin</vt:lpstr>
      <vt:lpstr>超研澤標</vt:lpstr>
      <vt:lpstr>微軟正黑體</vt:lpstr>
      <vt:lpstr>新細明體</vt:lpstr>
      <vt:lpstr>Arial</vt:lpstr>
      <vt:lpstr>Calibri</vt:lpstr>
      <vt:lpstr>Myriad Pro</vt:lpstr>
      <vt:lpstr>Roboto</vt:lpstr>
      <vt:lpstr>自訂設計</vt:lpstr>
      <vt:lpstr>PowerPoint 簡報</vt:lpstr>
      <vt:lpstr>QVR Pro 解決方案</vt:lpstr>
      <vt:lpstr>解決方案架構</vt:lpstr>
      <vt:lpstr>PowerPoint 簡報</vt:lpstr>
      <vt:lpstr>PowerPoint 簡報</vt:lpstr>
      <vt:lpstr>為什麼影像監控如此重要？</vt:lpstr>
      <vt:lpstr>PowerPoint 簡報</vt:lpstr>
      <vt:lpstr>安全管理</vt:lpstr>
      <vt:lpstr>營運管理</vt:lpstr>
      <vt:lpstr>發揮最大營運效益</vt:lpstr>
      <vt:lpstr>營運管理</vt:lpstr>
      <vt:lpstr>PowerPoint 簡報</vt:lpstr>
      <vt:lpstr>PowerPoint 簡報</vt:lpstr>
      <vt:lpstr>你在意什麼?</vt:lpstr>
      <vt:lpstr>PowerPoint 簡報</vt:lpstr>
      <vt:lpstr> IT 在意什麼?</vt:lpstr>
      <vt:lpstr>快速回顧</vt:lpstr>
      <vt:lpstr>PowerPoint 簡報</vt:lpstr>
      <vt:lpstr>要點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167</cp:revision>
  <dcterms:modified xsi:type="dcterms:W3CDTF">2018-08-23T06:28:53Z</dcterms:modified>
</cp:coreProperties>
</file>