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47"/>
  </p:notesMasterIdLst>
  <p:handoutMasterIdLst>
    <p:handoutMasterId r:id="rId48"/>
  </p:handoutMasterIdLst>
  <p:sldIdLst>
    <p:sldId id="256" r:id="rId2"/>
    <p:sldId id="318" r:id="rId3"/>
    <p:sldId id="342" r:id="rId4"/>
    <p:sldId id="340" r:id="rId5"/>
    <p:sldId id="316" r:id="rId6"/>
    <p:sldId id="290" r:id="rId7"/>
    <p:sldId id="257" r:id="rId8"/>
    <p:sldId id="307" r:id="rId9"/>
    <p:sldId id="308" r:id="rId10"/>
    <p:sldId id="291" r:id="rId11"/>
    <p:sldId id="260" r:id="rId12"/>
    <p:sldId id="292" r:id="rId13"/>
    <p:sldId id="293" r:id="rId14"/>
    <p:sldId id="294" r:id="rId15"/>
    <p:sldId id="314" r:id="rId16"/>
    <p:sldId id="310" r:id="rId17"/>
    <p:sldId id="311" r:id="rId18"/>
    <p:sldId id="312" r:id="rId19"/>
    <p:sldId id="313" r:id="rId20"/>
    <p:sldId id="296" r:id="rId21"/>
    <p:sldId id="325" r:id="rId22"/>
    <p:sldId id="327" r:id="rId23"/>
    <p:sldId id="328" r:id="rId24"/>
    <p:sldId id="339" r:id="rId25"/>
    <p:sldId id="329" r:id="rId26"/>
    <p:sldId id="331" r:id="rId27"/>
    <p:sldId id="330" r:id="rId28"/>
    <p:sldId id="332" r:id="rId29"/>
    <p:sldId id="335" r:id="rId30"/>
    <p:sldId id="337" r:id="rId31"/>
    <p:sldId id="333" r:id="rId32"/>
    <p:sldId id="336" r:id="rId33"/>
    <p:sldId id="338" r:id="rId34"/>
    <p:sldId id="264" r:id="rId35"/>
    <p:sldId id="265" r:id="rId36"/>
    <p:sldId id="266" r:id="rId37"/>
    <p:sldId id="279" r:id="rId38"/>
    <p:sldId id="284" r:id="rId39"/>
    <p:sldId id="285" r:id="rId40"/>
    <p:sldId id="287" r:id="rId41"/>
    <p:sldId id="300" r:id="rId42"/>
    <p:sldId id="297" r:id="rId43"/>
    <p:sldId id="299" r:id="rId44"/>
    <p:sldId id="288" r:id="rId45"/>
    <p:sldId id="289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>
    <p:extLst>
      <p:ext uri="{19B8F6BF-5375-455C-9EA6-DF929625EA0E}">
        <p15:presenceInfo xmlns:p15="http://schemas.microsoft.com/office/powerpoint/2012/main" userId="b5243655-26ed-4f1d-966f-d9e885211a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0CD6"/>
    <a:srgbClr val="E5E9EB"/>
    <a:srgbClr val="71558D"/>
    <a:srgbClr val="5D09A3"/>
    <a:srgbClr val="3C0668"/>
    <a:srgbClr val="301D66"/>
    <a:srgbClr val="E1435B"/>
    <a:srgbClr val="C42C6A"/>
    <a:srgbClr val="291060"/>
    <a:srgbClr val="644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9" autoAdjust="0"/>
    <p:restoredTop sz="96730" autoAdjust="0"/>
  </p:normalViewPr>
  <p:slideViewPr>
    <p:cSldViewPr snapToGrid="0">
      <p:cViewPr varScale="1">
        <p:scale>
          <a:sx n="156" d="100"/>
          <a:sy n="156" d="100"/>
        </p:scale>
        <p:origin x="581" y="1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2018/8/21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CN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標題：超值 </a:t>
            </a:r>
            <a:r>
              <a:rPr lang="en-US" altLang="zh-C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10GbE NAS</a:t>
            </a:r>
            <a:r>
              <a:rPr lang="zh-CN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，以 </a:t>
            </a:r>
            <a:r>
              <a:rPr lang="en-US" altLang="zh-C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zh-CN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顆硬碟享有 </a:t>
            </a:r>
            <a:r>
              <a:rPr lang="en-US" altLang="zh-C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RAID 5 </a:t>
            </a:r>
            <a:r>
              <a:rPr lang="zh-CN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資料備援保護，內建 </a:t>
            </a:r>
            <a:r>
              <a:rPr lang="en-US" altLang="zh-C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zh-CN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個 </a:t>
            </a:r>
            <a:r>
              <a:rPr lang="en-US" altLang="zh-C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M.2 SATA SSD </a:t>
            </a:r>
            <a:r>
              <a:rPr lang="zh-CN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插槽</a:t>
            </a:r>
            <a:endParaRPr lang="en-US" altLang="zh-CN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10GbE Logo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394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516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4634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5609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2444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4629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112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9244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9133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https://tw.123rf.com/%E7%B4%A0%E6%9D%90%E5%9C%96%E5%BA%AB/</a:t>
            </a:r>
            <a:r>
              <a:rPr lang="en-US" dirty="0" err="1"/>
              <a:t>gamer.html?imgtype</a:t>
            </a:r>
            <a:r>
              <a:rPr lang="en-US" dirty="0"/>
              <a:t>=0&amp;oriSearch=</a:t>
            </a:r>
            <a:r>
              <a:rPr lang="en-US" dirty="0" err="1"/>
              <a:t>save+the+money&amp;sti</a:t>
            </a:r>
            <a:r>
              <a:rPr lang="en-US" dirty="0"/>
              <a:t>=mkdchaommjirpvme6i|&amp;</a:t>
            </a:r>
            <a:r>
              <a:rPr lang="en-US" dirty="0" err="1"/>
              <a:t>mediapopup</a:t>
            </a:r>
            <a:r>
              <a:rPr lang="en-US" dirty="0"/>
              <a:t>=51967685</a:t>
            </a:r>
          </a:p>
        </p:txBody>
      </p:sp>
    </p:spTree>
    <p:extLst>
      <p:ext uri="{BB962C8B-B14F-4D97-AF65-F5344CB8AC3E}">
        <p14:creationId xmlns:p14="http://schemas.microsoft.com/office/powerpoint/2010/main" val="3654088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4084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873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3301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80770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073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3308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5645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78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69268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截圖看這兒</a:t>
            </a:r>
            <a:r>
              <a:rPr lang="zh-TW" altLang="en-US" dirty="0"/>
              <a:t> ：</a:t>
            </a:r>
            <a:r>
              <a:rPr lang="en-US" altLang="zh-TW" dirty="0"/>
              <a:t>https://</a:t>
            </a:r>
            <a:r>
              <a:rPr lang="en-US" altLang="zh-TW" dirty="0" err="1"/>
              <a:t>www.asus.com</a:t>
            </a:r>
            <a:r>
              <a:rPr lang="en-US" altLang="zh-TW" dirty="0"/>
              <a:t>/</a:t>
            </a:r>
            <a:r>
              <a:rPr lang="en-US" altLang="zh-TW" dirty="0" err="1"/>
              <a:t>tw</a:t>
            </a:r>
            <a:r>
              <a:rPr lang="en-US" altLang="zh-TW" dirty="0"/>
              <a:t>/Motherboards/X99-E-10G-WS/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83508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P.58</a:t>
            </a:r>
            <a:endParaRPr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QTS4.3.4 P.69</a:t>
            </a: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P.69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97054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1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5216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https://tw.123rf.com/%E7%B4%A0%E6%9D%90%E5%9C%96%E5%BA%AB/</a:t>
            </a:r>
            <a:r>
              <a:rPr lang="en-US" dirty="0" err="1"/>
              <a:t>save_the_money.html?imgtype</a:t>
            </a:r>
            <a:r>
              <a:rPr lang="en-US" dirty="0"/>
              <a:t>=0&amp;oriSearch=</a:t>
            </a:r>
            <a:r>
              <a:rPr lang="en-US" dirty="0" err="1"/>
              <a:t>save+the+mpney&amp;sti</a:t>
            </a:r>
            <a:r>
              <a:rPr lang="en-US" dirty="0"/>
              <a:t>=ni7toqnflu9u50prc7|&amp;</a:t>
            </a:r>
            <a:r>
              <a:rPr lang="en-US" dirty="0" err="1"/>
              <a:t>mediapopup</a:t>
            </a:r>
            <a:r>
              <a:rPr lang="en-US" dirty="0"/>
              <a:t>=37682886</a:t>
            </a:r>
          </a:p>
        </p:txBody>
      </p:sp>
    </p:spTree>
    <p:extLst>
      <p:ext uri="{BB962C8B-B14F-4D97-AF65-F5344CB8AC3E}">
        <p14:creationId xmlns:p14="http://schemas.microsoft.com/office/powerpoint/2010/main" val="376588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061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2-bay and 4-bay用線圖或卡通圖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7560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085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Shape 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" y="577"/>
            <a:ext cx="9151992" cy="51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974F2CD-0EE1-49C3-A8D2-6924CE25F8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010920" y="0"/>
            <a:ext cx="813308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000" b="1" i="0" u="none" strike="noStrike" cap="none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0858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08D0209-7B27-498E-95FE-5830663D5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0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64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5" name="Shape 11">
            <a:extLst>
              <a:ext uri="{FF2B5EF4-FFF2-40B4-BE49-F238E27FC236}">
                <a16:creationId xmlns:a16="http://schemas.microsoft.com/office/drawing/2014/main" id="{ECD4A6E0-D105-4966-8857-B4E440059A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0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827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5" name="Shape 11">
            <a:extLst>
              <a:ext uri="{FF2B5EF4-FFF2-40B4-BE49-F238E27FC236}">
                <a16:creationId xmlns:a16="http://schemas.microsoft.com/office/drawing/2014/main" id="{ECD4A6E0-D105-4966-8857-B4E440059A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0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985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Shape 9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996" cy="514349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1" r:id="rId2"/>
    <p:sldLayoutId id="2147483682" r:id="rId3"/>
    <p:sldLayoutId id="2147483677" r:id="rId4"/>
    <p:sldLayoutId id="2147483679" r:id="rId5"/>
    <p:sldLayoutId id="214748368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6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7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emf"/><Relationship Id="rId5" Type="http://schemas.openxmlformats.org/officeDocument/2006/relationships/image" Target="../media/image82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windows-server/storage/storage-spaces/understand-the-cach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0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9.emf"/><Relationship Id="rId7" Type="http://schemas.openxmlformats.org/officeDocument/2006/relationships/image" Target="../media/image29.tif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png"/><Relationship Id="rId9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23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FE100CE0-842C-48F5-BA6D-5A1D2BB1711E}"/>
              </a:ext>
            </a:extLst>
          </p:cNvPr>
          <p:cNvGrpSpPr/>
          <p:nvPr/>
        </p:nvGrpSpPr>
        <p:grpSpPr>
          <a:xfrm>
            <a:off x="633684" y="4276520"/>
            <a:ext cx="1513933" cy="259032"/>
            <a:chOff x="705652" y="3777488"/>
            <a:chExt cx="1513933" cy="259032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9B4DBBCE-46E8-4F13-81AB-B7F578018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556"/>
            <a:stretch/>
          </p:blipFill>
          <p:spPr>
            <a:xfrm rot="10800000">
              <a:off x="705652" y="3777488"/>
              <a:ext cx="1256923" cy="259032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25E1E706-CF01-4C40-8933-F66EA9B1D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325" r="12556"/>
            <a:stretch/>
          </p:blipFill>
          <p:spPr>
            <a:xfrm rot="10800000">
              <a:off x="1139812" y="3777488"/>
              <a:ext cx="1079773" cy="259032"/>
            </a:xfrm>
            <a:prstGeom prst="rect">
              <a:avLst/>
            </a:prstGeom>
          </p:spPr>
        </p:pic>
      </p:grp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10F7B0CE-8727-44E6-BEDF-3722FE477877}"/>
              </a:ext>
            </a:extLst>
          </p:cNvPr>
          <p:cNvSpPr/>
          <p:nvPr/>
        </p:nvSpPr>
        <p:spPr>
          <a:xfrm>
            <a:off x="6342415" y="1433693"/>
            <a:ext cx="2372863" cy="568328"/>
          </a:xfrm>
          <a:prstGeom prst="roundRect">
            <a:avLst/>
          </a:prstGeom>
          <a:solidFill>
            <a:srgbClr val="3D2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新細明體"/>
              <a:ea typeface="新細明體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AB18F37A-8706-4A40-B2A3-38C6C96A0246}"/>
              </a:ext>
            </a:extLst>
          </p:cNvPr>
          <p:cNvSpPr/>
          <p:nvPr/>
        </p:nvSpPr>
        <p:spPr>
          <a:xfrm>
            <a:off x="6342415" y="1965949"/>
            <a:ext cx="2372863" cy="170798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  <a:gs pos="86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圓角矩形 15">
            <a:extLst>
              <a:ext uri="{FF2B5EF4-FFF2-40B4-BE49-F238E27FC236}">
                <a16:creationId xmlns:a16="http://schemas.microsoft.com/office/drawing/2014/main" id="{1765B4D7-E013-4234-A7E4-0BD35A50289D}"/>
              </a:ext>
            </a:extLst>
          </p:cNvPr>
          <p:cNvSpPr/>
          <p:nvPr/>
        </p:nvSpPr>
        <p:spPr>
          <a:xfrm>
            <a:off x="6679102" y="2571411"/>
            <a:ext cx="1694963" cy="754298"/>
          </a:xfrm>
          <a:prstGeom prst="roundRect">
            <a:avLst>
              <a:gd name="adj" fmla="val 14502"/>
            </a:avLst>
          </a:prstGeom>
          <a:solidFill>
            <a:srgbClr val="64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BF48E33A-87EC-4D5F-A154-80623A527193}"/>
              </a:ext>
            </a:extLst>
          </p:cNvPr>
          <p:cNvSpPr txBox="1"/>
          <p:nvPr/>
        </p:nvSpPr>
        <p:spPr>
          <a:xfrm>
            <a:off x="6797963" y="2633026"/>
            <a:ext cx="1611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800" b="1" dirty="0">
                <a:solidFill>
                  <a:schemeClr val="bg1"/>
                </a:solidFill>
              </a:rPr>
              <a:t>16TB</a:t>
            </a:r>
            <a:r>
              <a:rPr lang="zh-TW" altLang="en-US" sz="1800" b="1" dirty="0">
                <a:solidFill>
                  <a:schemeClr val="bg1"/>
                </a:solidFill>
              </a:rPr>
              <a:t> </a:t>
            </a:r>
            <a:r>
              <a:rPr lang="zh-CN" altLang="en-US" sz="1200" b="1" dirty="0">
                <a:solidFill>
                  <a:schemeClr val="bg1"/>
                </a:solidFill>
              </a:rPr>
              <a:t>大容量</a:t>
            </a:r>
            <a:endParaRPr lang="en-US" altLang="zh-CN" sz="1200" b="1" dirty="0">
              <a:solidFill>
                <a:schemeClr val="bg1"/>
              </a:solidFill>
            </a:endParaRPr>
          </a:p>
          <a:p>
            <a:pPr lvl="0"/>
            <a:r>
              <a:rPr lang="zh-CN" altLang="en-US" sz="1200" b="1" dirty="0">
                <a:solidFill>
                  <a:schemeClr val="bg1"/>
                </a:solidFill>
              </a:rPr>
              <a:t>存放高硬碟使用率</a:t>
            </a:r>
            <a:endParaRPr lang="en-US" altLang="zh-TW" sz="1200" b="1" dirty="0">
              <a:solidFill>
                <a:schemeClr val="bg1"/>
              </a:solidFill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9151B84-4C15-4904-BE36-D94BD23E9B3E}"/>
              </a:ext>
            </a:extLst>
          </p:cNvPr>
          <p:cNvSpPr txBox="1"/>
          <p:nvPr/>
        </p:nvSpPr>
        <p:spPr>
          <a:xfrm>
            <a:off x="6447876" y="2045332"/>
            <a:ext cx="2267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 x 8TB HDD</a:t>
            </a: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31DEDA28-C411-480E-B153-FF346D727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687" y="1552140"/>
            <a:ext cx="1385850" cy="342073"/>
          </a:xfrm>
          <a:prstGeom prst="rect">
            <a:avLst/>
          </a:prstGeom>
        </p:spPr>
      </p:pic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842AC2FC-2A2B-46A8-9F6C-76D08C426334}"/>
              </a:ext>
            </a:extLst>
          </p:cNvPr>
          <p:cNvSpPr/>
          <p:nvPr/>
        </p:nvSpPr>
        <p:spPr>
          <a:xfrm>
            <a:off x="440871" y="1610049"/>
            <a:ext cx="2372863" cy="568328"/>
          </a:xfrm>
          <a:prstGeom prst="roundRect">
            <a:avLst/>
          </a:prstGeom>
          <a:solidFill>
            <a:srgbClr val="3D2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新細明體"/>
              <a:ea typeface="新細明體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322FEDB-8D59-4306-8BFF-951C54186B09}"/>
              </a:ext>
            </a:extLst>
          </p:cNvPr>
          <p:cNvSpPr/>
          <p:nvPr/>
        </p:nvSpPr>
        <p:spPr>
          <a:xfrm>
            <a:off x="440871" y="1433693"/>
            <a:ext cx="2372863" cy="568328"/>
          </a:xfrm>
          <a:prstGeom prst="roundRect">
            <a:avLst/>
          </a:prstGeom>
          <a:solidFill>
            <a:srgbClr val="3D2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新細明體"/>
              <a:ea typeface="新細明體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937546C7-3C09-4338-9D5C-248AE00326A8}"/>
              </a:ext>
            </a:extLst>
          </p:cNvPr>
          <p:cNvSpPr/>
          <p:nvPr/>
        </p:nvSpPr>
        <p:spPr>
          <a:xfrm>
            <a:off x="440871" y="1965949"/>
            <a:ext cx="2372863" cy="170798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  <a:gs pos="86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圓角矩形 15">
            <a:extLst>
              <a:ext uri="{FF2B5EF4-FFF2-40B4-BE49-F238E27FC236}">
                <a16:creationId xmlns:a16="http://schemas.microsoft.com/office/drawing/2014/main" id="{882F5BD7-62C3-455E-BB61-E8B389906D16}"/>
              </a:ext>
            </a:extLst>
          </p:cNvPr>
          <p:cNvSpPr/>
          <p:nvPr/>
        </p:nvSpPr>
        <p:spPr>
          <a:xfrm>
            <a:off x="777558" y="2571411"/>
            <a:ext cx="1694963" cy="754298"/>
          </a:xfrm>
          <a:prstGeom prst="roundRect">
            <a:avLst>
              <a:gd name="adj" fmla="val 14502"/>
            </a:avLst>
          </a:prstGeom>
          <a:solidFill>
            <a:srgbClr val="64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BC3484CD-B299-459B-BF36-078DA518CFAF}"/>
              </a:ext>
            </a:extLst>
          </p:cNvPr>
          <p:cNvSpPr txBox="1"/>
          <p:nvPr/>
        </p:nvSpPr>
        <p:spPr>
          <a:xfrm>
            <a:off x="935123" y="2571411"/>
            <a:ext cx="1611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1200" b="1" dirty="0">
                <a:solidFill>
                  <a:schemeClr val="bg1"/>
                </a:solidFill>
              </a:rPr>
              <a:t>使用 </a:t>
            </a:r>
            <a:r>
              <a:rPr lang="en-US" altLang="zh-CN" sz="1800" b="1" dirty="0" err="1">
                <a:solidFill>
                  <a:schemeClr val="bg1"/>
                </a:solidFill>
              </a:rPr>
              <a:t>Qtier</a:t>
            </a:r>
            <a:r>
              <a:rPr lang="en-US" altLang="zh-CN" sz="1800" b="1" dirty="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zh-CN" altLang="en-US" sz="1200" b="1" dirty="0">
                <a:solidFill>
                  <a:schemeClr val="bg1"/>
                </a:solidFill>
              </a:rPr>
              <a:t>熱資料自動分層</a:t>
            </a:r>
            <a:endParaRPr lang="en-US" altLang="zh-CN" sz="1200" b="1" dirty="0">
              <a:solidFill>
                <a:schemeClr val="bg1"/>
              </a:solidFill>
            </a:endParaRPr>
          </a:p>
          <a:p>
            <a:pPr lvl="0"/>
            <a:r>
              <a:rPr lang="zh-CN" altLang="en-US" sz="1200" b="1" dirty="0">
                <a:solidFill>
                  <a:schemeClr val="bg1"/>
                </a:solidFill>
              </a:rPr>
              <a:t>提高檔案處理效率</a:t>
            </a:r>
            <a:endParaRPr lang="en-US" altLang="zh-TW" sz="1200" b="1" dirty="0">
              <a:solidFill>
                <a:schemeClr val="bg1"/>
              </a:solidFill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4DFE1372-E833-43B8-9D3E-9D8344B74836}"/>
              </a:ext>
            </a:extLst>
          </p:cNvPr>
          <p:cNvSpPr txBox="1"/>
          <p:nvPr/>
        </p:nvSpPr>
        <p:spPr>
          <a:xfrm>
            <a:off x="546332" y="2045332"/>
            <a:ext cx="2267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 x 512GB M.2 SSD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0F75C8-62BF-4346-8558-FADBD7048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</p:spPr>
        <p:txBody>
          <a:bodyPr anchor="ctr"/>
          <a:lstStyle/>
          <a:p>
            <a:r>
              <a:rPr lang="zh-CN" altLang="en-US" sz="3800" dirty="0"/>
              <a:t>雙重</a:t>
            </a:r>
            <a:r>
              <a:rPr lang="zh-TW" altLang="en-US" sz="3800" dirty="0"/>
              <a:t> </a:t>
            </a:r>
            <a:r>
              <a:rPr lang="en-US" altLang="zh-CN" sz="3800" dirty="0"/>
              <a:t>RAID5 , </a:t>
            </a:r>
            <a:r>
              <a:rPr lang="zh-CN" altLang="en-US" sz="3800" dirty="0"/>
              <a:t>容量效能兼具方案</a:t>
            </a:r>
            <a:endParaRPr lang="en-US" sz="3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6B68D78-DAC7-4212-AC37-532DBC25A6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151" y="2446514"/>
            <a:ext cx="494229" cy="494229"/>
          </a:xfrm>
          <a:prstGeom prst="rect">
            <a:avLst/>
          </a:prstGeom>
          <a:effectLst>
            <a:outerShdw blurRad="63500" sx="106000" sy="106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7AA521B-9B80-47A7-B382-441BBD8DB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43" y="1552140"/>
            <a:ext cx="1385850" cy="34207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59808B9-6987-4CF2-A908-24C66576EC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8756" y="2137548"/>
            <a:ext cx="3506488" cy="2804568"/>
          </a:xfrm>
          <a:prstGeom prst="rect">
            <a:avLst/>
          </a:prstGeom>
          <a:effectLst>
            <a:reflection stA="23000" endPos="19000" dir="5400000" sy="-100000" algn="bl" rotWithShape="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B9729C4-07EF-4E76-9940-482E8CFE74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450" y="2430760"/>
            <a:ext cx="488221" cy="4942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Shape 250">
            <a:extLst>
              <a:ext uri="{FF2B5EF4-FFF2-40B4-BE49-F238E27FC236}">
                <a16:creationId xmlns:a16="http://schemas.microsoft.com/office/drawing/2014/main" id="{1CD4C50D-F937-4A0D-A978-C1F7A6474FFB}"/>
              </a:ext>
            </a:extLst>
          </p:cNvPr>
          <p:cNvCxnSpPr>
            <a:cxnSpLocks/>
            <a:stCxn id="56" idx="1"/>
          </p:cNvCxnSpPr>
          <p:nvPr/>
        </p:nvCxnSpPr>
        <p:spPr>
          <a:xfrm rot="10800000" flipV="1">
            <a:off x="5598617" y="1717857"/>
            <a:ext cx="743798" cy="1378964"/>
          </a:xfrm>
          <a:prstGeom prst="bentConnector2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8" name="Shape 250">
            <a:extLst>
              <a:ext uri="{FF2B5EF4-FFF2-40B4-BE49-F238E27FC236}">
                <a16:creationId xmlns:a16="http://schemas.microsoft.com/office/drawing/2014/main" id="{E0F32B18-AD97-40DA-A184-913A13F8ADBA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2813734" y="1717857"/>
            <a:ext cx="341323" cy="1378963"/>
          </a:xfrm>
          <a:prstGeom prst="bentConnector2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079C3A5-9B61-4ECB-A6F4-781C18D7C5B1}"/>
              </a:ext>
            </a:extLst>
          </p:cNvPr>
          <p:cNvGrpSpPr/>
          <p:nvPr/>
        </p:nvGrpSpPr>
        <p:grpSpPr>
          <a:xfrm>
            <a:off x="54806" y="4136339"/>
            <a:ext cx="2153044" cy="530929"/>
            <a:chOff x="2952531" y="3991151"/>
            <a:chExt cx="3440913" cy="848512"/>
          </a:xfrm>
        </p:grpSpPr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A6486775-B3D1-4156-B44F-7301B86AEED8}"/>
                </a:ext>
              </a:extLst>
            </p:cNvPr>
            <p:cNvSpPr txBox="1"/>
            <p:nvPr/>
          </p:nvSpPr>
          <p:spPr>
            <a:xfrm>
              <a:off x="3942648" y="4252702"/>
              <a:ext cx="2450796" cy="3443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TW" altLang="en-US" sz="800" b="1" dirty="0">
                  <a:solidFill>
                    <a:schemeClr val="bg1"/>
                  </a:solidFill>
                  <a:latin typeface="微軟"/>
                </a:rPr>
                <a:t>首批贈送一個 </a:t>
              </a:r>
              <a:r>
                <a:rPr lang="en-US" altLang="zh-TW" sz="800" b="1" dirty="0">
                  <a:solidFill>
                    <a:schemeClr val="bg1"/>
                  </a:solidFill>
                  <a:latin typeface="微軟"/>
                </a:rPr>
                <a:t>2.5”SSD</a:t>
              </a:r>
              <a:r>
                <a:rPr lang="zh-TW" altLang="en-US" sz="800" b="1" dirty="0">
                  <a:solidFill>
                    <a:schemeClr val="bg1"/>
                  </a:solidFill>
                  <a:latin typeface="微軟"/>
                </a:rPr>
                <a:t>轉盤</a:t>
              </a:r>
              <a:endParaRPr lang="en-US" sz="800" b="1" dirty="0">
                <a:solidFill>
                  <a:schemeClr val="bg1"/>
                </a:solidFill>
                <a:latin typeface="微軟"/>
              </a:endParaRP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57BDEAC4-826E-46F1-A45B-B25D810A8222}"/>
                </a:ext>
              </a:extLst>
            </p:cNvPr>
            <p:cNvSpPr/>
            <p:nvPr/>
          </p:nvSpPr>
          <p:spPr>
            <a:xfrm>
              <a:off x="3163578" y="3991151"/>
              <a:ext cx="848513" cy="848512"/>
            </a:xfrm>
            <a:prstGeom prst="ellipse">
              <a:avLst/>
            </a:prstGeom>
            <a:ln w="190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3CE852B3-4B48-494D-A6EE-E2F23CBE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2531" y="4062968"/>
              <a:ext cx="1057930" cy="7082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210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zh-Hant" altLang="en-US" dirty="0">
                <a:sym typeface="Microsoft JhengHei"/>
              </a:rPr>
              <a:t>四核心</a:t>
            </a:r>
            <a:r>
              <a:rPr lang="en-US" altLang="zh-Hant" dirty="0">
                <a:sym typeface="Microsoft JhengHei"/>
              </a:rPr>
              <a:t> 64-bit </a:t>
            </a:r>
            <a:r>
              <a:rPr lang="en-US" dirty="0"/>
              <a:t>Cortex-A57</a:t>
            </a:r>
            <a:r>
              <a:rPr lang="zh-Hant" altLang="en-US" dirty="0"/>
              <a:t>處理器</a:t>
            </a:r>
            <a:endParaRPr dirty="0"/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6C57F7CA-0511-4FA7-9E91-798CD1E8BA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58" y="1264393"/>
            <a:ext cx="1810342" cy="341934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D03AE239-7A95-42F4-BF91-46CBE500CA03}"/>
              </a:ext>
            </a:extLst>
          </p:cNvPr>
          <p:cNvGrpSpPr/>
          <p:nvPr/>
        </p:nvGrpSpPr>
        <p:grpSpPr>
          <a:xfrm>
            <a:off x="2593515" y="1475879"/>
            <a:ext cx="6222778" cy="2779888"/>
            <a:chOff x="2898170" y="1801457"/>
            <a:chExt cx="6222778" cy="277988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2D139E6-B71D-495A-813D-2FF5E3050764}"/>
                </a:ext>
              </a:extLst>
            </p:cNvPr>
            <p:cNvSpPr/>
            <p:nvPr/>
          </p:nvSpPr>
          <p:spPr>
            <a:xfrm>
              <a:off x="2919933" y="1838801"/>
              <a:ext cx="6201015" cy="2742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Shape 228" descr="C:\Users\user\Desktop\TS-x28A_PPT\GPU.png">
              <a:extLst>
                <a:ext uri="{FF2B5EF4-FFF2-40B4-BE49-F238E27FC236}">
                  <a16:creationId xmlns:a16="http://schemas.microsoft.com/office/drawing/2014/main" id="{DC8E4DE2-1059-471D-849A-2BCB5AC844D6}"/>
                </a:ext>
              </a:extLst>
            </p:cNvPr>
            <p:cNvPicPr preferRelativeResize="0"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08770" y="1967077"/>
              <a:ext cx="3919970" cy="2542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86B86FF-77F1-45C9-99CA-5E921D515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8170" y="1801457"/>
              <a:ext cx="3224571" cy="852355"/>
            </a:xfrm>
            <a:prstGeom prst="rect">
              <a:avLst/>
            </a:prstGeom>
          </p:spPr>
        </p:pic>
        <p:sp>
          <p:nvSpPr>
            <p:cNvPr id="24" name="Shape 237">
              <a:extLst>
                <a:ext uri="{FF2B5EF4-FFF2-40B4-BE49-F238E27FC236}">
                  <a16:creationId xmlns:a16="http://schemas.microsoft.com/office/drawing/2014/main" id="{DF70ED51-8640-4E13-9A7D-AE8CC4AC7471}"/>
                </a:ext>
              </a:extLst>
            </p:cNvPr>
            <p:cNvSpPr txBox="1"/>
            <p:nvPr/>
          </p:nvSpPr>
          <p:spPr>
            <a:xfrm>
              <a:off x="3085169" y="1838801"/>
              <a:ext cx="2850571" cy="815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400"/>
              </a:pPr>
              <a:r>
                <a:rPr lang="en-US" altLang="zh-Hant" sz="20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AL324 </a:t>
              </a:r>
              <a:r>
                <a:rPr lang="zh-CN" altLang="en-US" sz="20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四核心</a:t>
              </a:r>
            </a:p>
            <a:p>
              <a:pPr algn="ctr">
                <a:buSzPts val="1400"/>
              </a:pPr>
              <a:r>
                <a:rPr lang="en-US" altLang="zh-CN" sz="20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64-</a:t>
              </a:r>
              <a:r>
                <a:rPr lang="en-US" altLang="zh-TW" sz="20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bit 1.7 GHz </a:t>
              </a:r>
              <a:r>
                <a:rPr lang="zh-CN" altLang="en-US" sz="20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處理器</a:t>
              </a:r>
            </a:p>
          </p:txBody>
        </p: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8866493-4CE2-44AE-B719-503E9AB1D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8170" y="2743142"/>
              <a:ext cx="3224571" cy="852355"/>
            </a:xfrm>
            <a:prstGeom prst="rect">
              <a:avLst/>
            </a:prstGeom>
          </p:spPr>
        </p:pic>
        <p:sp>
          <p:nvSpPr>
            <p:cNvPr id="30" name="Shape 237">
              <a:extLst>
                <a:ext uri="{FF2B5EF4-FFF2-40B4-BE49-F238E27FC236}">
                  <a16:creationId xmlns:a16="http://schemas.microsoft.com/office/drawing/2014/main" id="{DE1AE477-2D50-4B36-BF88-68E02FADD475}"/>
                </a:ext>
              </a:extLst>
            </p:cNvPr>
            <p:cNvSpPr txBox="1"/>
            <p:nvPr/>
          </p:nvSpPr>
          <p:spPr>
            <a:xfrm>
              <a:off x="3085169" y="2780486"/>
              <a:ext cx="2850571" cy="815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FF6600"/>
                </a:buClr>
                <a:buSzPts val="400"/>
              </a:pPr>
              <a:r>
                <a:rPr lang="zh-TW" altLang="en-US" sz="2000" b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硬體加密引擎</a:t>
              </a:r>
            </a:p>
          </p:txBody>
        </p: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D3FFE998-DEE2-4FBD-96A1-4B9B1F857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8170" y="3689079"/>
              <a:ext cx="3224571" cy="852355"/>
            </a:xfrm>
            <a:prstGeom prst="rect">
              <a:avLst/>
            </a:prstGeom>
          </p:spPr>
        </p:pic>
        <p:sp>
          <p:nvSpPr>
            <p:cNvPr id="32" name="Shape 237">
              <a:extLst>
                <a:ext uri="{FF2B5EF4-FFF2-40B4-BE49-F238E27FC236}">
                  <a16:creationId xmlns:a16="http://schemas.microsoft.com/office/drawing/2014/main" id="{6C043FD9-FE7B-49B5-A64D-84A16DE3A7B1}"/>
                </a:ext>
              </a:extLst>
            </p:cNvPr>
            <p:cNvSpPr txBox="1"/>
            <p:nvPr/>
          </p:nvSpPr>
          <p:spPr>
            <a:xfrm>
              <a:off x="3085169" y="3726423"/>
              <a:ext cx="2850571" cy="815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SzPts val="1400"/>
              </a:pPr>
              <a:r>
                <a:rPr lang="zh-TW" altLang="en-US" sz="20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最高支援 </a:t>
              </a:r>
              <a:r>
                <a:rPr lang="en-US" altLang="zh-TW" sz="20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16GB DDR4 </a:t>
              </a:r>
              <a:r>
                <a:rPr lang="zh-TW" altLang="en-US" sz="20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記憶體</a:t>
              </a:r>
            </a:p>
          </p:txBody>
        </p:sp>
      </p:grpSp>
      <p:pic>
        <p:nvPicPr>
          <p:cNvPr id="2" name="Picture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64508E7A-DBBF-4832-B031-0ACB8ECB74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4" y="1574811"/>
            <a:ext cx="2557697" cy="28502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16B8B98-738D-4C37-995C-EE1B508AE3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53" y="994148"/>
            <a:ext cx="3301477" cy="3757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77B02-528A-6B4D-84DE-A780BF2BB5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內建 </a:t>
            </a:r>
            <a:r>
              <a:rPr lang="en-US" altLang="zh-TW" dirty="0"/>
              <a:t>10</a:t>
            </a:r>
            <a:r>
              <a:rPr lang="en-US" dirty="0"/>
              <a:t>GbE SFP+ </a:t>
            </a:r>
            <a:r>
              <a:rPr lang="zh-TW" altLang="en-US" dirty="0"/>
              <a:t>單網路埠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23A68C-3897-E645-8E64-4DB9E9A7E3A2}"/>
              </a:ext>
            </a:extLst>
          </p:cNvPr>
          <p:cNvCxnSpPr>
            <a:cxnSpLocks/>
          </p:cNvCxnSpPr>
          <p:nvPr/>
        </p:nvCxnSpPr>
        <p:spPr>
          <a:xfrm>
            <a:off x="3471926" y="2780062"/>
            <a:ext cx="1125293" cy="0"/>
          </a:xfrm>
          <a:prstGeom prst="straightConnector1">
            <a:avLst/>
          </a:prstGeom>
          <a:ln cap="rnd"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8263E5A-8C1B-3542-9CCE-383486BCA43F}"/>
              </a:ext>
            </a:extLst>
          </p:cNvPr>
          <p:cNvSpPr/>
          <p:nvPr/>
        </p:nvSpPr>
        <p:spPr>
          <a:xfrm>
            <a:off x="2842573" y="2541688"/>
            <a:ext cx="624328" cy="47674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E62F58-7212-C34F-A87F-D6A89101C9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247" y="2293310"/>
            <a:ext cx="3213430" cy="7558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990DD2-30D8-4949-BC2C-2217C630E515}"/>
              </a:ext>
            </a:extLst>
          </p:cNvPr>
          <p:cNvSpPr/>
          <p:nvPr/>
        </p:nvSpPr>
        <p:spPr>
          <a:xfrm>
            <a:off x="5602462" y="2993998"/>
            <a:ext cx="1217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b="1">
                <a:solidFill>
                  <a:srgbClr val="313131"/>
                </a:solidFill>
                <a:latin typeface="Open Sans"/>
              </a:rPr>
              <a:t>QSW-1208-8C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716DFA-4C0D-0441-B0C9-8B97A13056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219" y="3592041"/>
            <a:ext cx="3227487" cy="7058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C4FD94-E323-4F46-8B0A-3FCAF12E5F65}"/>
              </a:ext>
            </a:extLst>
          </p:cNvPr>
          <p:cNvSpPr/>
          <p:nvPr/>
        </p:nvSpPr>
        <p:spPr>
          <a:xfrm>
            <a:off x="5648148" y="4261435"/>
            <a:ext cx="1125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b="1">
                <a:solidFill>
                  <a:srgbClr val="313131"/>
                </a:solidFill>
                <a:latin typeface="Open Sans"/>
              </a:rPr>
              <a:t>QSW-804-4C</a:t>
            </a:r>
          </a:p>
        </p:txBody>
      </p:sp>
      <p:cxnSp>
        <p:nvCxnSpPr>
          <p:cNvPr id="14" name="Straight Arrow Connector 6">
            <a:extLst>
              <a:ext uri="{FF2B5EF4-FFF2-40B4-BE49-F238E27FC236}">
                <a16:creationId xmlns:a16="http://schemas.microsoft.com/office/drawing/2014/main" id="{097FBC79-4E1D-4008-A995-B872C7B10D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90165" y="3029699"/>
            <a:ext cx="1241979" cy="786185"/>
          </a:xfrm>
          <a:prstGeom prst="bentConnector3">
            <a:avLst>
              <a:gd name="adj1" fmla="val 100566"/>
            </a:avLst>
          </a:prstGeom>
          <a:ln cap="rnd"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7203797-7241-4324-9D67-C6143835EA67}"/>
              </a:ext>
            </a:extLst>
          </p:cNvPr>
          <p:cNvGrpSpPr/>
          <p:nvPr/>
        </p:nvGrpSpPr>
        <p:grpSpPr>
          <a:xfrm>
            <a:off x="3279072" y="1353909"/>
            <a:ext cx="5279264" cy="685155"/>
            <a:chOff x="3546941" y="1146881"/>
            <a:chExt cx="4014145" cy="520965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51A20AF6-F385-4FBB-A85A-2E3E21E57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556"/>
            <a:stretch/>
          </p:blipFill>
          <p:spPr>
            <a:xfrm>
              <a:off x="3546941" y="1146881"/>
              <a:ext cx="2189899" cy="520965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8B113EEA-3624-42B6-A861-C750F4DC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6757" y="1146881"/>
              <a:ext cx="2504329" cy="520965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FA82075-27E0-8A4F-8263-0D235C3ABD4C}"/>
              </a:ext>
            </a:extLst>
          </p:cNvPr>
          <p:cNvSpPr/>
          <p:nvPr/>
        </p:nvSpPr>
        <p:spPr>
          <a:xfrm>
            <a:off x="3542383" y="138822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高速的資料吞吐能力，滿足企業對軟體容器應用、大量檔案存取、備份和復原等高頻寬作業的需求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5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>
            <a:extLst>
              <a:ext uri="{FF2B5EF4-FFF2-40B4-BE49-F238E27FC236}">
                <a16:creationId xmlns:a16="http://schemas.microsoft.com/office/drawing/2014/main" id="{9C7CDE6C-85E5-4CD2-8E26-6DEBE3499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553"/>
            <a:ext cx="9144000" cy="3919117"/>
          </a:xfrm>
          <a:prstGeom prst="rect">
            <a:avLst/>
          </a:prstGeom>
        </p:spPr>
      </p:pic>
      <p:pic>
        <p:nvPicPr>
          <p:cNvPr id="110" name="圖片 109">
            <a:extLst>
              <a:ext uri="{FF2B5EF4-FFF2-40B4-BE49-F238E27FC236}">
                <a16:creationId xmlns:a16="http://schemas.microsoft.com/office/drawing/2014/main" id="{3FAE6638-CBAA-46CF-A22D-4DE3C7E942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262" y="899741"/>
            <a:ext cx="2706738" cy="2473451"/>
          </a:xfrm>
          <a:prstGeom prst="rect">
            <a:avLst/>
          </a:prstGeom>
        </p:spPr>
      </p:pic>
      <p:sp>
        <p:nvSpPr>
          <p:cNvPr id="67" name="圓角矩形 73">
            <a:extLst>
              <a:ext uri="{FF2B5EF4-FFF2-40B4-BE49-F238E27FC236}">
                <a16:creationId xmlns:a16="http://schemas.microsoft.com/office/drawing/2014/main" id="{3DAD65CD-AA19-4928-B178-CD19AA8BD426}"/>
              </a:ext>
            </a:extLst>
          </p:cNvPr>
          <p:cNvSpPr/>
          <p:nvPr/>
        </p:nvSpPr>
        <p:spPr>
          <a:xfrm>
            <a:off x="1166472" y="1325748"/>
            <a:ext cx="1955132" cy="3105209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圓角矩形 74">
            <a:extLst>
              <a:ext uri="{FF2B5EF4-FFF2-40B4-BE49-F238E27FC236}">
                <a16:creationId xmlns:a16="http://schemas.microsoft.com/office/drawing/2014/main" id="{41771A7A-0D70-4C25-ACEA-E38EBEF31469}"/>
              </a:ext>
            </a:extLst>
          </p:cNvPr>
          <p:cNvSpPr/>
          <p:nvPr/>
        </p:nvSpPr>
        <p:spPr>
          <a:xfrm>
            <a:off x="3689880" y="1325748"/>
            <a:ext cx="2237280" cy="3105209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B0BB133A-7E78-43E9-BA13-0E127B2F8556}"/>
              </a:ext>
            </a:extLst>
          </p:cNvPr>
          <p:cNvGrpSpPr/>
          <p:nvPr/>
        </p:nvGrpSpPr>
        <p:grpSpPr>
          <a:xfrm>
            <a:off x="911530" y="1570843"/>
            <a:ext cx="5228490" cy="2006266"/>
            <a:chOff x="1928381" y="1345747"/>
            <a:chExt cx="4774715" cy="2006266"/>
          </a:xfrm>
        </p:grpSpPr>
        <p:cxnSp>
          <p:nvCxnSpPr>
            <p:cNvPr id="69" name="Shape 90">
              <a:extLst>
                <a:ext uri="{FF2B5EF4-FFF2-40B4-BE49-F238E27FC236}">
                  <a16:creationId xmlns:a16="http://schemas.microsoft.com/office/drawing/2014/main" id="{7DFF6467-507E-4AFD-AFA0-508FDB90FE59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3015637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Shape 89">
              <a:extLst>
                <a:ext uri="{FF2B5EF4-FFF2-40B4-BE49-F238E27FC236}">
                  <a16:creationId xmlns:a16="http://schemas.microsoft.com/office/drawing/2014/main" id="{D371B836-4955-4A67-BB95-C3F9F55C1694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681659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Shape 93">
              <a:extLst>
                <a:ext uri="{FF2B5EF4-FFF2-40B4-BE49-F238E27FC236}">
                  <a16:creationId xmlns:a16="http://schemas.microsoft.com/office/drawing/2014/main" id="{2F9B1C76-BF18-49A1-86CE-96117EAF6CFE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3349617"/>
              <a:ext cx="4774713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Shape 90">
              <a:extLst>
                <a:ext uri="{FF2B5EF4-FFF2-40B4-BE49-F238E27FC236}">
                  <a16:creationId xmlns:a16="http://schemas.microsoft.com/office/drawing/2014/main" id="{9A7C600B-F0B4-4160-91D4-4615FC2515C2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2347681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Shape 89">
              <a:extLst>
                <a:ext uri="{FF2B5EF4-FFF2-40B4-BE49-F238E27FC236}">
                  <a16:creationId xmlns:a16="http://schemas.microsoft.com/office/drawing/2014/main" id="{AA373109-7827-4D6D-8DF2-0325AB747A9A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013703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Shape 90">
              <a:extLst>
                <a:ext uri="{FF2B5EF4-FFF2-40B4-BE49-F238E27FC236}">
                  <a16:creationId xmlns:a16="http://schemas.microsoft.com/office/drawing/2014/main" id="{C25A649F-0932-42EE-A85D-1C5213AA8968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1679725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Shape 89">
              <a:extLst>
                <a:ext uri="{FF2B5EF4-FFF2-40B4-BE49-F238E27FC236}">
                  <a16:creationId xmlns:a16="http://schemas.microsoft.com/office/drawing/2014/main" id="{2F6601BA-C459-436E-9A59-621633F961A0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1345747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C931B7-5FEE-8749-A480-C4D8C6AEF0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/>
              <a:t>高速傳輸</a:t>
            </a:r>
            <a:endParaRPr lang="en-US"/>
          </a:p>
        </p:txBody>
      </p:sp>
      <p:sp>
        <p:nvSpPr>
          <p:cNvPr id="70" name="Shape 80">
            <a:extLst>
              <a:ext uri="{FF2B5EF4-FFF2-40B4-BE49-F238E27FC236}">
                <a16:creationId xmlns:a16="http://schemas.microsoft.com/office/drawing/2014/main" id="{A4E91623-0EC4-4257-9BDE-9C09F12E31ED}"/>
              </a:ext>
            </a:extLst>
          </p:cNvPr>
          <p:cNvSpPr/>
          <p:nvPr/>
        </p:nvSpPr>
        <p:spPr>
          <a:xfrm>
            <a:off x="2274599" y="2700758"/>
            <a:ext cx="631335" cy="883569"/>
          </a:xfrm>
          <a:prstGeom prst="rect">
            <a:avLst/>
          </a:prstGeom>
          <a:solidFill>
            <a:srgbClr val="E37638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81">
            <a:extLst>
              <a:ext uri="{FF2B5EF4-FFF2-40B4-BE49-F238E27FC236}">
                <a16:creationId xmlns:a16="http://schemas.microsoft.com/office/drawing/2014/main" id="{D5322AFC-303B-4624-810D-F90B76AA2213}"/>
              </a:ext>
            </a:extLst>
          </p:cNvPr>
          <p:cNvSpPr txBox="1"/>
          <p:nvPr/>
        </p:nvSpPr>
        <p:spPr>
          <a:xfrm>
            <a:off x="1321485" y="3681468"/>
            <a:ext cx="798682" cy="3933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1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72" name="Shape 82">
            <a:extLst>
              <a:ext uri="{FF2B5EF4-FFF2-40B4-BE49-F238E27FC236}">
                <a16:creationId xmlns:a16="http://schemas.microsoft.com/office/drawing/2014/main" id="{8FA20573-1AB4-4A9F-8765-0529FF96CD75}"/>
              </a:ext>
            </a:extLst>
          </p:cNvPr>
          <p:cNvSpPr txBox="1"/>
          <p:nvPr/>
        </p:nvSpPr>
        <p:spPr>
          <a:xfrm>
            <a:off x="2190925" y="3681468"/>
            <a:ext cx="798682" cy="3933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1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73" name="Shape 84">
            <a:extLst>
              <a:ext uri="{FF2B5EF4-FFF2-40B4-BE49-F238E27FC236}">
                <a16:creationId xmlns:a16="http://schemas.microsoft.com/office/drawing/2014/main" id="{3FD61AF3-F407-4E0A-95E8-B2E81CA44496}"/>
              </a:ext>
            </a:extLst>
          </p:cNvPr>
          <p:cNvSpPr txBox="1"/>
          <p:nvPr/>
        </p:nvSpPr>
        <p:spPr>
          <a:xfrm>
            <a:off x="2274599" y="2721633"/>
            <a:ext cx="631335" cy="373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526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92">
            <a:extLst>
              <a:ext uri="{FF2B5EF4-FFF2-40B4-BE49-F238E27FC236}">
                <a16:creationId xmlns:a16="http://schemas.microsoft.com/office/drawing/2014/main" id="{9FDB6FA4-CB0E-4269-8C89-5409EE172B96}"/>
              </a:ext>
            </a:extLst>
          </p:cNvPr>
          <p:cNvSpPr txBox="1"/>
          <p:nvPr/>
        </p:nvSpPr>
        <p:spPr>
          <a:xfrm>
            <a:off x="319467" y="3481713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79" name="Shape 94">
            <a:extLst>
              <a:ext uri="{FF2B5EF4-FFF2-40B4-BE49-F238E27FC236}">
                <a16:creationId xmlns:a16="http://schemas.microsoft.com/office/drawing/2014/main" id="{74ACB002-7E83-4AF8-BFAA-14E355A11D95}"/>
              </a:ext>
            </a:extLst>
          </p:cNvPr>
          <p:cNvSpPr/>
          <p:nvPr/>
        </p:nvSpPr>
        <p:spPr>
          <a:xfrm>
            <a:off x="4010566" y="2045139"/>
            <a:ext cx="660498" cy="1535827"/>
          </a:xfrm>
          <a:prstGeom prst="rect">
            <a:avLst/>
          </a:prstGeom>
          <a:solidFill>
            <a:srgbClr val="84AB8E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95">
            <a:extLst>
              <a:ext uri="{FF2B5EF4-FFF2-40B4-BE49-F238E27FC236}">
                <a16:creationId xmlns:a16="http://schemas.microsoft.com/office/drawing/2014/main" id="{8616A1A8-7D01-4869-BA65-B61E8CE6148B}"/>
              </a:ext>
            </a:extLst>
          </p:cNvPr>
          <p:cNvSpPr/>
          <p:nvPr/>
        </p:nvSpPr>
        <p:spPr>
          <a:xfrm>
            <a:off x="4986532" y="2866066"/>
            <a:ext cx="660498" cy="711043"/>
          </a:xfrm>
          <a:prstGeom prst="rect">
            <a:avLst/>
          </a:prstGeom>
          <a:solidFill>
            <a:srgbClr val="E37638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98">
            <a:extLst>
              <a:ext uri="{FF2B5EF4-FFF2-40B4-BE49-F238E27FC236}">
                <a16:creationId xmlns:a16="http://schemas.microsoft.com/office/drawing/2014/main" id="{E8E9E81C-1269-4F6F-8B7C-283896B2D3C8}"/>
              </a:ext>
            </a:extLst>
          </p:cNvPr>
          <p:cNvSpPr txBox="1"/>
          <p:nvPr/>
        </p:nvSpPr>
        <p:spPr>
          <a:xfrm>
            <a:off x="4010566" y="2038360"/>
            <a:ext cx="660498" cy="3228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914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99">
            <a:extLst>
              <a:ext uri="{FF2B5EF4-FFF2-40B4-BE49-F238E27FC236}">
                <a16:creationId xmlns:a16="http://schemas.microsoft.com/office/drawing/2014/main" id="{E973A99F-48AC-4BE7-9065-F8A1AD5D46B7}"/>
              </a:ext>
            </a:extLst>
          </p:cNvPr>
          <p:cNvSpPr txBox="1"/>
          <p:nvPr/>
        </p:nvSpPr>
        <p:spPr>
          <a:xfrm>
            <a:off x="4986532" y="2860996"/>
            <a:ext cx="660498" cy="3320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407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100">
            <a:extLst>
              <a:ext uri="{FF2B5EF4-FFF2-40B4-BE49-F238E27FC236}">
                <a16:creationId xmlns:a16="http://schemas.microsoft.com/office/drawing/2014/main" id="{BF9DAC5C-7CED-4836-887C-DCA606B1893E}"/>
              </a:ext>
            </a:extLst>
          </p:cNvPr>
          <p:cNvSpPr txBox="1"/>
          <p:nvPr/>
        </p:nvSpPr>
        <p:spPr>
          <a:xfrm>
            <a:off x="3689910" y="3970928"/>
            <a:ext cx="2237032" cy="4600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Windows File Transfer with Encryption (1x 10GbE)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84" name="Shape 101">
            <a:extLst>
              <a:ext uri="{FF2B5EF4-FFF2-40B4-BE49-F238E27FC236}">
                <a16:creationId xmlns:a16="http://schemas.microsoft.com/office/drawing/2014/main" id="{B1A7CEDB-60FF-443A-9C7C-7C5FB747B4ED}"/>
              </a:ext>
            </a:extLst>
          </p:cNvPr>
          <p:cNvSpPr txBox="1"/>
          <p:nvPr/>
        </p:nvSpPr>
        <p:spPr>
          <a:xfrm>
            <a:off x="1166472" y="3970925"/>
            <a:ext cx="1955132" cy="46003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Windows File Transfer (1x 10GbE)</a:t>
            </a:r>
            <a:endParaRPr lang="zh-TW" sz="1200" b="1" i="0" u="none" strike="noStrike" cap="none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85" name="Shape 79">
            <a:extLst>
              <a:ext uri="{FF2B5EF4-FFF2-40B4-BE49-F238E27FC236}">
                <a16:creationId xmlns:a16="http://schemas.microsoft.com/office/drawing/2014/main" id="{0FF41B5A-70A0-4531-9A7A-7B30A2E87EA7}"/>
              </a:ext>
            </a:extLst>
          </p:cNvPr>
          <p:cNvSpPr/>
          <p:nvPr/>
        </p:nvSpPr>
        <p:spPr>
          <a:xfrm>
            <a:off x="1404868" y="1832416"/>
            <a:ext cx="631335" cy="1756378"/>
          </a:xfrm>
          <a:prstGeom prst="rect">
            <a:avLst/>
          </a:prstGeom>
          <a:solidFill>
            <a:srgbClr val="84AB8E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3">
            <a:extLst>
              <a:ext uri="{FF2B5EF4-FFF2-40B4-BE49-F238E27FC236}">
                <a16:creationId xmlns:a16="http://schemas.microsoft.com/office/drawing/2014/main" id="{1A477A11-7D7A-48B8-9A45-78DE1DAE96D2}"/>
              </a:ext>
            </a:extLst>
          </p:cNvPr>
          <p:cNvSpPr txBox="1"/>
          <p:nvPr/>
        </p:nvSpPr>
        <p:spPr>
          <a:xfrm>
            <a:off x="1404868" y="1853715"/>
            <a:ext cx="631335" cy="442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1085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1">
            <a:extLst>
              <a:ext uri="{FF2B5EF4-FFF2-40B4-BE49-F238E27FC236}">
                <a16:creationId xmlns:a16="http://schemas.microsoft.com/office/drawing/2014/main" id="{C11A4B0C-54CB-445F-8795-32E4EED54787}"/>
              </a:ext>
            </a:extLst>
          </p:cNvPr>
          <p:cNvSpPr txBox="1"/>
          <p:nvPr/>
        </p:nvSpPr>
        <p:spPr>
          <a:xfrm>
            <a:off x="3957202" y="3681468"/>
            <a:ext cx="798682" cy="3933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1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88" name="Shape 82">
            <a:extLst>
              <a:ext uri="{FF2B5EF4-FFF2-40B4-BE49-F238E27FC236}">
                <a16:creationId xmlns:a16="http://schemas.microsoft.com/office/drawing/2014/main" id="{37182FBF-A1C0-4328-8973-FE028C721A2A}"/>
              </a:ext>
            </a:extLst>
          </p:cNvPr>
          <p:cNvSpPr txBox="1"/>
          <p:nvPr/>
        </p:nvSpPr>
        <p:spPr>
          <a:xfrm>
            <a:off x="4915707" y="3681468"/>
            <a:ext cx="798682" cy="3933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1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66" name="Shape 89">
            <a:extLst>
              <a:ext uri="{FF2B5EF4-FFF2-40B4-BE49-F238E27FC236}">
                <a16:creationId xmlns:a16="http://schemas.microsoft.com/office/drawing/2014/main" id="{3A5F0124-EF43-46B1-BD3B-79B4F20964B8}"/>
              </a:ext>
            </a:extLst>
          </p:cNvPr>
          <p:cNvSpPr txBox="1"/>
          <p:nvPr/>
        </p:nvSpPr>
        <p:spPr>
          <a:xfrm>
            <a:off x="297242" y="3746962"/>
            <a:ext cx="656460" cy="34229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900" b="1">
                <a:solidFill>
                  <a:schemeClr val="bg1"/>
                </a:solidFill>
              </a:rPr>
              <a:t>  </a:t>
            </a:r>
            <a:r>
              <a:rPr lang="en-US" altLang="zh-TW" sz="900" b="1">
                <a:solidFill>
                  <a:schemeClr val="bg1"/>
                </a:solidFill>
              </a:rPr>
              <a:t>(</a:t>
            </a:r>
            <a:r>
              <a:rPr lang="en-US" sz="900" b="1">
                <a:solidFill>
                  <a:schemeClr val="bg1"/>
                </a:solidFill>
              </a:rPr>
              <a:t>MB/s)</a:t>
            </a:r>
            <a:endParaRPr lang="en-US" sz="900" b="1" i="0" u="none" strike="noStrike" cap="none">
              <a:solidFill>
                <a:schemeClr val="bg1"/>
              </a:solidFill>
              <a:sym typeface="Arial"/>
            </a:endParaRPr>
          </a:p>
        </p:txBody>
      </p:sp>
      <p:sp>
        <p:nvSpPr>
          <p:cNvPr id="93" name="Shape 92">
            <a:extLst>
              <a:ext uri="{FF2B5EF4-FFF2-40B4-BE49-F238E27FC236}">
                <a16:creationId xmlns:a16="http://schemas.microsoft.com/office/drawing/2014/main" id="{BC20F70D-29FE-44E6-BB58-0C970E280ACA}"/>
              </a:ext>
            </a:extLst>
          </p:cNvPr>
          <p:cNvSpPr txBox="1"/>
          <p:nvPr/>
        </p:nvSpPr>
        <p:spPr>
          <a:xfrm>
            <a:off x="319467" y="3141565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4" name="Shape 92">
            <a:extLst>
              <a:ext uri="{FF2B5EF4-FFF2-40B4-BE49-F238E27FC236}">
                <a16:creationId xmlns:a16="http://schemas.microsoft.com/office/drawing/2014/main" id="{C892B27D-EFB3-4551-AF7C-F1B719F3CF5E}"/>
              </a:ext>
            </a:extLst>
          </p:cNvPr>
          <p:cNvSpPr txBox="1"/>
          <p:nvPr/>
        </p:nvSpPr>
        <p:spPr>
          <a:xfrm>
            <a:off x="319467" y="2801419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5" name="Shape 92">
            <a:extLst>
              <a:ext uri="{FF2B5EF4-FFF2-40B4-BE49-F238E27FC236}">
                <a16:creationId xmlns:a16="http://schemas.microsoft.com/office/drawing/2014/main" id="{2304D86B-A174-4765-9D6E-02D33E8A92FF}"/>
              </a:ext>
            </a:extLst>
          </p:cNvPr>
          <p:cNvSpPr txBox="1"/>
          <p:nvPr/>
        </p:nvSpPr>
        <p:spPr>
          <a:xfrm>
            <a:off x="319467" y="2461273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6" name="Shape 92">
            <a:extLst>
              <a:ext uri="{FF2B5EF4-FFF2-40B4-BE49-F238E27FC236}">
                <a16:creationId xmlns:a16="http://schemas.microsoft.com/office/drawing/2014/main" id="{9EDBCADC-9434-4359-A2EC-C2141D384F47}"/>
              </a:ext>
            </a:extLst>
          </p:cNvPr>
          <p:cNvSpPr txBox="1"/>
          <p:nvPr/>
        </p:nvSpPr>
        <p:spPr>
          <a:xfrm>
            <a:off x="319467" y="2121127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7" name="Shape 92">
            <a:extLst>
              <a:ext uri="{FF2B5EF4-FFF2-40B4-BE49-F238E27FC236}">
                <a16:creationId xmlns:a16="http://schemas.microsoft.com/office/drawing/2014/main" id="{E964B975-DF38-4229-8EA6-4E6E44460BAB}"/>
              </a:ext>
            </a:extLst>
          </p:cNvPr>
          <p:cNvSpPr txBox="1"/>
          <p:nvPr/>
        </p:nvSpPr>
        <p:spPr>
          <a:xfrm>
            <a:off x="319467" y="1780981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bg1"/>
                </a:solidFill>
              </a:rPr>
              <a:t>100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8" name="Shape 92">
            <a:extLst>
              <a:ext uri="{FF2B5EF4-FFF2-40B4-BE49-F238E27FC236}">
                <a16:creationId xmlns:a16="http://schemas.microsoft.com/office/drawing/2014/main" id="{9413E382-00BE-421F-BAC6-47E3B76B24AE}"/>
              </a:ext>
            </a:extLst>
          </p:cNvPr>
          <p:cNvSpPr txBox="1"/>
          <p:nvPr/>
        </p:nvSpPr>
        <p:spPr>
          <a:xfrm>
            <a:off x="319467" y="1440835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7" name="Shape 100">
            <a:extLst>
              <a:ext uri="{FF2B5EF4-FFF2-40B4-BE49-F238E27FC236}">
                <a16:creationId xmlns:a16="http://schemas.microsoft.com/office/drawing/2014/main" id="{F76AA65A-6243-4601-9CAA-D2E2637E6B5E}"/>
              </a:ext>
            </a:extLst>
          </p:cNvPr>
          <p:cNvSpPr txBox="1"/>
          <p:nvPr/>
        </p:nvSpPr>
        <p:spPr>
          <a:xfrm>
            <a:off x="6276824" y="3410380"/>
            <a:ext cx="2826759" cy="6411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9F5900"/>
              </a:buClr>
              <a:buSzPct val="25000"/>
            </a:pPr>
            <a:r>
              <a:rPr lang="zh-TW" alt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測試環境：</a:t>
            </a:r>
          </a:p>
          <a:p>
            <a:pPr>
              <a:buClr>
                <a:srgbClr val="9F5900"/>
              </a:buClr>
              <a:buSzPct val="25000"/>
            </a:pPr>
            <a:r>
              <a:rPr 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NAS: TS-332X</a:t>
            </a:r>
          </a:p>
          <a:p>
            <a:pPr>
              <a:buClr>
                <a:srgbClr val="9F5900"/>
              </a:buClr>
              <a:buSzPct val="25000"/>
            </a:pPr>
            <a:r>
              <a:rPr 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OS: QTS 4.3.4</a:t>
            </a:r>
          </a:p>
          <a:p>
            <a:pPr>
              <a:buClr>
                <a:srgbClr val="9F5900"/>
              </a:buClr>
              <a:buSzPct val="25000"/>
            </a:pPr>
            <a:r>
              <a:rPr lang="zh-TW" alt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磁碟群組：</a:t>
            </a:r>
            <a:r>
              <a:rPr 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RAID 5; Intel SSDSC2BB240G4 240GB *3 ; </a:t>
            </a:r>
          </a:p>
          <a:p>
            <a:pPr>
              <a:buClr>
                <a:srgbClr val="9F5900"/>
              </a:buClr>
              <a:buSzPct val="25000"/>
            </a:pPr>
            <a:r>
              <a:rPr lang="zh-TW" alt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客戶端 </a:t>
            </a:r>
            <a:r>
              <a:rPr lang="en-US" sz="700" dirty="0" err="1">
                <a:solidFill>
                  <a:schemeClr val="bg1"/>
                </a:solidFill>
                <a:latin typeface="微軟"/>
                <a:ea typeface="微軟正黑體" pitchFamily="34" charset="-120"/>
              </a:rPr>
              <a:t>PC：Windows</a:t>
            </a:r>
            <a:r>
              <a:rPr 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 10, Intel i7-5820K @3.3GHZ, 32GB RAM</a:t>
            </a:r>
          </a:p>
          <a:p>
            <a:pPr>
              <a:buClr>
                <a:srgbClr val="9F5900"/>
              </a:buClr>
              <a:buSzPct val="25000"/>
            </a:pPr>
            <a:endParaRPr lang="zh-TW" sz="800" dirty="0">
              <a:solidFill>
                <a:schemeClr val="bg1"/>
              </a:solidFill>
              <a:latin typeface="微軟"/>
            </a:endParaRPr>
          </a:p>
        </p:txBody>
      </p:sp>
      <p:sp>
        <p:nvSpPr>
          <p:cNvPr id="38" name="Shape 100">
            <a:extLst>
              <a:ext uri="{FF2B5EF4-FFF2-40B4-BE49-F238E27FC236}">
                <a16:creationId xmlns:a16="http://schemas.microsoft.com/office/drawing/2014/main" id="{4B06F872-F761-4BB5-9CFA-3CDF76A7C802}"/>
              </a:ext>
            </a:extLst>
          </p:cNvPr>
          <p:cNvSpPr txBox="1"/>
          <p:nvPr/>
        </p:nvSpPr>
        <p:spPr>
          <a:xfrm>
            <a:off x="6276824" y="4051505"/>
            <a:ext cx="2615744" cy="2447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9F5900"/>
              </a:buClr>
              <a:buSzPct val="25000"/>
            </a:pPr>
            <a:r>
              <a:rPr lang="zh-TW" altLang="en-US" sz="700">
                <a:solidFill>
                  <a:schemeClr val="bg1"/>
                </a:solidFill>
                <a:latin typeface="微軟"/>
                <a:ea typeface="微軟正黑體" pitchFamily="34" charset="-120"/>
              </a:rPr>
              <a:t>*測試於 </a:t>
            </a:r>
            <a:r>
              <a:rPr lang="en-US" altLang="zh-TW" sz="700">
                <a:solidFill>
                  <a:schemeClr val="bg1"/>
                </a:solidFill>
                <a:latin typeface="微軟"/>
                <a:ea typeface="微軟正黑體" pitchFamily="34" charset="-120"/>
              </a:rPr>
              <a:t>QNAP </a:t>
            </a:r>
            <a:r>
              <a:rPr lang="zh-TW" altLang="en-US" sz="700">
                <a:solidFill>
                  <a:schemeClr val="bg1"/>
                </a:solidFill>
                <a:latin typeface="微軟"/>
                <a:ea typeface="微軟正黑體" pitchFamily="34" charset="-120"/>
              </a:rPr>
              <a:t>實驗室，數據會因實際環境而有所不同。</a:t>
            </a:r>
            <a:r>
              <a:rPr lang="en-US" sz="700">
                <a:solidFill>
                  <a:schemeClr val="bg1"/>
                </a:solidFill>
                <a:latin typeface="微軟"/>
                <a:ea typeface="微軟正黑體" pitchFamily="34" charset="-120"/>
              </a:rPr>
              <a:t> </a:t>
            </a:r>
            <a:endParaRPr lang="zh-TW" sz="800">
              <a:solidFill>
                <a:schemeClr val="bg1"/>
              </a:solidFill>
              <a:latin typeface="微軟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C25B3C9-3512-4A48-BFF7-63472707CB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257" y="0"/>
            <a:ext cx="1293743" cy="12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94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2DE59F5-F271-4B1C-AAD8-9F186C7C40E9}"/>
              </a:ext>
            </a:extLst>
          </p:cNvPr>
          <p:cNvSpPr txBox="1">
            <a:spLocks/>
          </p:cNvSpPr>
          <p:nvPr/>
        </p:nvSpPr>
        <p:spPr>
          <a:xfrm>
            <a:off x="936351" y="3983653"/>
            <a:ext cx="3017520" cy="96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-US" sz="36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效能傳輸</a:t>
            </a:r>
            <a:endParaRPr lang="en-US" sz="36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0356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TW" altLang="en-US"/>
              <a:t>正面</a:t>
            </a:r>
            <a:r>
              <a:rPr lang="en-US" err="1"/>
              <a:t>硬體配置</a:t>
            </a:r>
            <a:endParaRPr/>
          </a:p>
        </p:txBody>
      </p:sp>
      <p:sp>
        <p:nvSpPr>
          <p:cNvPr id="246" name="Shape 246"/>
          <p:cNvSpPr txBox="1"/>
          <p:nvPr/>
        </p:nvSpPr>
        <p:spPr>
          <a:xfrm>
            <a:off x="2160974" y="1132333"/>
            <a:ext cx="1001629" cy="90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endParaRPr lang="en-US" altLang="zh-TW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2003332" y="3884176"/>
            <a:ext cx="1152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u="none" strike="noStrike" cap="none" err="1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電源按鍵</a:t>
            </a:r>
            <a:endParaRPr b="1" u="none" strike="noStrike" cap="none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798618" y="4299860"/>
            <a:ext cx="2356842" cy="24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USB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3.0 </a:t>
            </a:r>
            <a:r>
              <a:rPr lang="en-US" b="1" u="none" strike="noStrike" cap="none" dirty="0" err="1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一鍵備份</a:t>
            </a:r>
            <a:endParaRPr lang="zh-TW" b="1" u="none" strike="noStrike" cap="none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80FFB9-72D5-2C4D-B39E-5F848CAE3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868" y="800049"/>
            <a:ext cx="3683639" cy="4024436"/>
          </a:xfrm>
          <a:prstGeom prst="rect">
            <a:avLst/>
          </a:prstGeom>
        </p:spPr>
      </p:pic>
      <p:sp>
        <p:nvSpPr>
          <p:cNvPr id="247" name="Shape 247"/>
          <p:cNvSpPr/>
          <p:nvPr/>
        </p:nvSpPr>
        <p:spPr>
          <a:xfrm>
            <a:off x="3794694" y="1501665"/>
            <a:ext cx="765167" cy="137049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Shape 248"/>
          <p:cNvCxnSpPr>
            <a:cxnSpLocks/>
            <a:stCxn id="247" idx="1"/>
            <a:endCxn id="246" idx="3"/>
          </p:cNvCxnSpPr>
          <p:nvPr/>
        </p:nvCxnSpPr>
        <p:spPr>
          <a:xfrm rot="10800000">
            <a:off x="3162602" y="1583818"/>
            <a:ext cx="632092" cy="60309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0" name="Shape 250"/>
          <p:cNvCxnSpPr>
            <a:cxnSpLocks/>
          </p:cNvCxnSpPr>
          <p:nvPr/>
        </p:nvCxnSpPr>
        <p:spPr>
          <a:xfrm rot="10800000" flipV="1">
            <a:off x="3135293" y="3585973"/>
            <a:ext cx="784874" cy="41420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6" name="Shape 250"/>
          <p:cNvCxnSpPr>
            <a:cxnSpLocks/>
            <a:endCxn id="252" idx="3"/>
          </p:cNvCxnSpPr>
          <p:nvPr/>
        </p:nvCxnSpPr>
        <p:spPr>
          <a:xfrm rot="10800000" flipV="1">
            <a:off x="3155461" y="4133366"/>
            <a:ext cx="859739" cy="28800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950358A6-2EAD-488E-B90A-70E26919DFF4}"/>
              </a:ext>
            </a:extLst>
          </p:cNvPr>
          <p:cNvSpPr/>
          <p:nvPr/>
        </p:nvSpPr>
        <p:spPr>
          <a:xfrm>
            <a:off x="3794695" y="2942164"/>
            <a:ext cx="765168" cy="396747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Shape 246">
            <a:extLst>
              <a:ext uri="{FF2B5EF4-FFF2-40B4-BE49-F238E27FC236}">
                <a16:creationId xmlns:a16="http://schemas.microsoft.com/office/drawing/2014/main" id="{979DF9D9-DB0E-48DE-A152-BE8FCF16A3C5}"/>
              </a:ext>
            </a:extLst>
          </p:cNvPr>
          <p:cNvSpPr txBox="1"/>
          <p:nvPr/>
        </p:nvSpPr>
        <p:spPr>
          <a:xfrm>
            <a:off x="1579375" y="2998594"/>
            <a:ext cx="157608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指示燈號：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M.2</a:t>
            </a:r>
            <a:endParaRPr b="1" i="0" u="none" strike="noStrike" cap="none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76" name="Shape 250">
            <a:extLst>
              <a:ext uri="{FF2B5EF4-FFF2-40B4-BE49-F238E27FC236}">
                <a16:creationId xmlns:a16="http://schemas.microsoft.com/office/drawing/2014/main" id="{995FF03A-450A-4A20-B547-E115AA980D0C}"/>
              </a:ext>
            </a:extLst>
          </p:cNvPr>
          <p:cNvCxnSpPr>
            <a:cxnSpLocks/>
          </p:cNvCxnSpPr>
          <p:nvPr/>
        </p:nvCxnSpPr>
        <p:spPr>
          <a:xfrm flipH="1">
            <a:off x="3164727" y="3162155"/>
            <a:ext cx="638714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" name="Shape 246">
            <a:extLst>
              <a:ext uri="{FF2B5EF4-FFF2-40B4-BE49-F238E27FC236}">
                <a16:creationId xmlns:a16="http://schemas.microsoft.com/office/drawing/2014/main" id="{2F5FF69A-B85A-4D45-9A88-EB01219A4C4D}"/>
              </a:ext>
            </a:extLst>
          </p:cNvPr>
          <p:cNvSpPr txBox="1"/>
          <p:nvPr/>
        </p:nvSpPr>
        <p:spPr>
          <a:xfrm>
            <a:off x="2081947" y="1002404"/>
            <a:ext cx="107351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zh-TW" altLang="en-US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指示燈號：狀態</a:t>
            </a:r>
            <a:r>
              <a:rPr lang="en-US" alt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b="1" err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en-US" alt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硬碟、</a:t>
            </a:r>
            <a:r>
              <a:rPr lang="en-US" alt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</a:p>
        </p:txBody>
      </p:sp>
    </p:spTree>
    <p:extLst>
      <p:ext uri="{BB962C8B-B14F-4D97-AF65-F5344CB8AC3E}">
        <p14:creationId xmlns:p14="http://schemas.microsoft.com/office/powerpoint/2010/main" val="57583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6493537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TW" altLang="en-US" dirty="0"/>
              <a:t>背面</a:t>
            </a:r>
            <a:r>
              <a:rPr lang="en-US" dirty="0" err="1"/>
              <a:t>硬體配置</a:t>
            </a:r>
            <a:endParaRPr lang="zh-TW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0A7BE-4504-204D-BF1B-2800F6209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119" y="862553"/>
            <a:ext cx="3678252" cy="4185851"/>
          </a:xfrm>
          <a:prstGeom prst="rect">
            <a:avLst/>
          </a:prstGeom>
          <a:ln>
            <a:noFill/>
          </a:ln>
        </p:spPr>
      </p:pic>
      <p:cxnSp>
        <p:nvCxnSpPr>
          <p:cNvPr id="253" name="Shape 253"/>
          <p:cNvCxnSpPr/>
          <p:nvPr/>
        </p:nvCxnSpPr>
        <p:spPr>
          <a:xfrm rot="10800000">
            <a:off x="2291368" y="2701796"/>
            <a:ext cx="667535" cy="1081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4" name="Shape 254"/>
          <p:cNvSpPr txBox="1"/>
          <p:nvPr/>
        </p:nvSpPr>
        <p:spPr>
          <a:xfrm>
            <a:off x="1072452" y="2385092"/>
            <a:ext cx="1248878" cy="52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x 9 cm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b="1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智慧型</a:t>
            </a:r>
            <a:r>
              <a:rPr lang="en-US" b="1" u="none" strike="noStrike" cap="none" dirty="0" err="1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風扇</a:t>
            </a:r>
            <a:endParaRPr b="1" u="none" strike="noStrike" cap="none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5" name="Shape 255"/>
          <p:cNvCxnSpPr/>
          <p:nvPr/>
        </p:nvCxnSpPr>
        <p:spPr>
          <a:xfrm rot="10800000">
            <a:off x="2291368" y="3709398"/>
            <a:ext cx="667535" cy="57800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6" name="Shape 256"/>
          <p:cNvSpPr txBox="1"/>
          <p:nvPr/>
        </p:nvSpPr>
        <p:spPr>
          <a:xfrm>
            <a:off x="887432" y="3551944"/>
            <a:ext cx="1433896" cy="50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u="none" strike="noStrike" cap="none" err="1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防盜安全鎖</a:t>
            </a:r>
            <a:r>
              <a:rPr lang="en-US" b="1" i="0" u="none" strike="noStrike" cap="none" err="1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孔</a:t>
            </a:r>
            <a:endParaRPr b="1" i="0" u="none" strike="noStrike" cap="none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988759" y="4306255"/>
            <a:ext cx="1332570" cy="35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u="none" strike="noStrike" cap="none" err="1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內建揚聲器</a:t>
            </a:r>
            <a:endParaRPr b="1" u="none" strike="noStrike" cap="none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8" name="Shape 258"/>
          <p:cNvCxnSpPr/>
          <p:nvPr/>
        </p:nvCxnSpPr>
        <p:spPr>
          <a:xfrm rot="10800000">
            <a:off x="2291368" y="4477840"/>
            <a:ext cx="1332239" cy="1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9" name="Shape 259"/>
          <p:cNvSpPr txBox="1"/>
          <p:nvPr/>
        </p:nvSpPr>
        <p:spPr>
          <a:xfrm>
            <a:off x="6372267" y="3920888"/>
            <a:ext cx="1218550" cy="35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u="none" strike="noStrike" cap="none" err="1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系統重置</a:t>
            </a:r>
            <a:endParaRPr b="1" u="none" strike="noStrike" cap="none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6372267" y="3099559"/>
            <a:ext cx="2205303" cy="337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3.5mm</a:t>
            </a:r>
            <a:r>
              <a:rPr lang="en-US" b="1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音源輸出孔</a:t>
            </a:r>
            <a:endParaRPr b="1" u="none" strike="noStrike" cap="none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64" name="Shape 264"/>
          <p:cNvCxnSpPr>
            <a:cxnSpLocks/>
          </p:cNvCxnSpPr>
          <p:nvPr/>
        </p:nvCxnSpPr>
        <p:spPr>
          <a:xfrm>
            <a:off x="5694315" y="3282371"/>
            <a:ext cx="677951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5" name="Shape 265"/>
          <p:cNvSpPr/>
          <p:nvPr/>
        </p:nvSpPr>
        <p:spPr>
          <a:xfrm>
            <a:off x="5297827" y="1590933"/>
            <a:ext cx="493537" cy="999098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6372267" y="1914051"/>
            <a:ext cx="2152443" cy="32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</a:t>
            </a:r>
            <a:r>
              <a:rPr lang="en-US" b="1" i="0" u="none" strike="noStrike" cap="none" err="1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GbE</a:t>
            </a:r>
            <a:r>
              <a:rPr lang="en-US" b="1" i="0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RJ-45</a:t>
            </a:r>
            <a:r>
              <a:rPr lang="en-US" b="1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網路孔</a:t>
            </a:r>
            <a:endParaRPr b="1" u="none" strike="noStrike" cap="none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67" name="Shape 267"/>
          <p:cNvCxnSpPr>
            <a:cxnSpLocks/>
          </p:cNvCxnSpPr>
          <p:nvPr/>
        </p:nvCxnSpPr>
        <p:spPr>
          <a:xfrm>
            <a:off x="5821896" y="2088276"/>
            <a:ext cx="550370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71" name="Shape 271"/>
          <p:cNvSpPr txBox="1"/>
          <p:nvPr/>
        </p:nvSpPr>
        <p:spPr>
          <a:xfrm>
            <a:off x="6372267" y="4238285"/>
            <a:ext cx="1817336" cy="35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DC 12V</a:t>
            </a:r>
            <a:r>
              <a:rPr lang="en-US" b="1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電源輸入</a:t>
            </a:r>
            <a:endParaRPr b="1" u="none" strike="noStrike" cap="none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41" name="Shape 267"/>
          <p:cNvCxnSpPr>
            <a:cxnSpLocks/>
          </p:cNvCxnSpPr>
          <p:nvPr/>
        </p:nvCxnSpPr>
        <p:spPr>
          <a:xfrm>
            <a:off x="5694315" y="4108863"/>
            <a:ext cx="677951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5" name="Shape 264">
            <a:extLst>
              <a:ext uri="{FF2B5EF4-FFF2-40B4-BE49-F238E27FC236}">
                <a16:creationId xmlns:a16="http://schemas.microsoft.com/office/drawing/2014/main" id="{81FA1CC2-8058-3342-B8B8-0BD93B8883BE}"/>
              </a:ext>
            </a:extLst>
          </p:cNvPr>
          <p:cNvCxnSpPr>
            <a:cxnSpLocks/>
          </p:cNvCxnSpPr>
          <p:nvPr/>
        </p:nvCxnSpPr>
        <p:spPr>
          <a:xfrm>
            <a:off x="5742026" y="3729391"/>
            <a:ext cx="630240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6" name="Shape 263">
            <a:extLst>
              <a:ext uri="{FF2B5EF4-FFF2-40B4-BE49-F238E27FC236}">
                <a16:creationId xmlns:a16="http://schemas.microsoft.com/office/drawing/2014/main" id="{94D53F80-35BB-E944-926E-4A928112A8D7}"/>
              </a:ext>
            </a:extLst>
          </p:cNvPr>
          <p:cNvSpPr txBox="1"/>
          <p:nvPr/>
        </p:nvSpPr>
        <p:spPr>
          <a:xfrm>
            <a:off x="6372267" y="3571021"/>
            <a:ext cx="1674205" cy="268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USB 3.</a:t>
            </a:r>
            <a:r>
              <a:rPr lang="en-US" altLang="zh-TW" b="1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0</a:t>
            </a:r>
            <a:r>
              <a:rPr lang="en-US" b="1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CN" altLang="en-US" b="1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埠</a:t>
            </a:r>
            <a:endParaRPr b="1" u="none" strike="noStrike" cap="none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37" name="Shape 264">
            <a:extLst>
              <a:ext uri="{FF2B5EF4-FFF2-40B4-BE49-F238E27FC236}">
                <a16:creationId xmlns:a16="http://schemas.microsoft.com/office/drawing/2014/main" id="{EC493471-E426-234A-8E9E-8F291379BFD3}"/>
              </a:ext>
            </a:extLst>
          </p:cNvPr>
          <p:cNvCxnSpPr>
            <a:cxnSpLocks/>
          </p:cNvCxnSpPr>
          <p:nvPr/>
        </p:nvCxnSpPr>
        <p:spPr>
          <a:xfrm>
            <a:off x="5742026" y="2883825"/>
            <a:ext cx="630240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8" name="Shape 263">
            <a:extLst>
              <a:ext uri="{FF2B5EF4-FFF2-40B4-BE49-F238E27FC236}">
                <a16:creationId xmlns:a16="http://schemas.microsoft.com/office/drawing/2014/main" id="{17444738-03F4-F240-8AC8-BCD0CE49B2F6}"/>
              </a:ext>
            </a:extLst>
          </p:cNvPr>
          <p:cNvSpPr txBox="1"/>
          <p:nvPr/>
        </p:nvSpPr>
        <p:spPr>
          <a:xfrm>
            <a:off x="6372267" y="2701796"/>
            <a:ext cx="1674205" cy="268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10GbE SFP+ </a:t>
            </a:r>
            <a:r>
              <a:rPr lang="zh-CN" altLang="en-US" b="1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埠</a:t>
            </a:r>
            <a:endParaRPr b="1" u="none" strike="noStrike" cap="none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3" name="Shape 267">
            <a:extLst>
              <a:ext uri="{FF2B5EF4-FFF2-40B4-BE49-F238E27FC236}">
                <a16:creationId xmlns:a16="http://schemas.microsoft.com/office/drawing/2014/main" id="{A82DD183-7297-4AE2-A415-BD0DC6B13B23}"/>
              </a:ext>
            </a:extLst>
          </p:cNvPr>
          <p:cNvCxnSpPr>
            <a:cxnSpLocks/>
          </p:cNvCxnSpPr>
          <p:nvPr/>
        </p:nvCxnSpPr>
        <p:spPr>
          <a:xfrm>
            <a:off x="5742026" y="4425293"/>
            <a:ext cx="630240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8" name="Shape 265">
            <a:extLst>
              <a:ext uri="{FF2B5EF4-FFF2-40B4-BE49-F238E27FC236}">
                <a16:creationId xmlns:a16="http://schemas.microsoft.com/office/drawing/2014/main" id="{7C847ECC-815E-4641-A2FF-AA70A1C289BF}"/>
              </a:ext>
            </a:extLst>
          </p:cNvPr>
          <p:cNvSpPr/>
          <p:nvPr/>
        </p:nvSpPr>
        <p:spPr>
          <a:xfrm>
            <a:off x="5297827" y="3551943"/>
            <a:ext cx="396488" cy="41467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803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04C6D1ED-51EF-493D-85C2-1CB905C8D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829" y="4013749"/>
            <a:ext cx="2504329" cy="520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65CA9-1E2E-9E4E-9D7F-81144A42B2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免工具</a:t>
            </a:r>
            <a:r>
              <a:rPr lang="zh-TW" altLang="en-US" dirty="0"/>
              <a:t> </a:t>
            </a:r>
            <a:r>
              <a:rPr lang="en-US" altLang="zh-CN" dirty="0"/>
              <a:t>M.2</a:t>
            </a:r>
            <a:r>
              <a:rPr lang="zh-TW" altLang="en-US" dirty="0"/>
              <a:t> </a:t>
            </a:r>
            <a:r>
              <a:rPr lang="zh-CN" altLang="en-US" dirty="0"/>
              <a:t>快速安裝扣具</a:t>
            </a:r>
            <a:endParaRPr 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D967785-DE34-4171-ABC1-2B707B0A7B98}"/>
              </a:ext>
            </a:extLst>
          </p:cNvPr>
          <p:cNvGrpSpPr/>
          <p:nvPr/>
        </p:nvGrpSpPr>
        <p:grpSpPr>
          <a:xfrm>
            <a:off x="478906" y="1312472"/>
            <a:ext cx="8275057" cy="2182049"/>
            <a:chOff x="857481" y="1254231"/>
            <a:chExt cx="7249174" cy="19115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AE24D2-A733-8142-AA17-13A01A300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481" y="1254231"/>
              <a:ext cx="2298986" cy="1911534"/>
            </a:xfrm>
            <a:prstGeom prst="rect">
              <a:avLst/>
            </a:prstGeom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F8BC0879-5103-44CC-8AC4-4DEDB9133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9951" y="1254231"/>
              <a:ext cx="2208054" cy="1911534"/>
            </a:xfrm>
            <a:prstGeom prst="rect">
              <a:avLst/>
            </a:prstGeom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19B70848-FD0B-4460-A600-CEA6299A5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1489" y="1254231"/>
              <a:ext cx="2575166" cy="1911534"/>
            </a:xfrm>
            <a:prstGeom prst="rect">
              <a:avLst/>
            </a:prstGeom>
          </p:spPr>
        </p:pic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B6A2D6C4-06EE-45F9-9F81-48E6937CEE79}"/>
                </a:ext>
              </a:extLst>
            </p:cNvPr>
            <p:cNvSpPr/>
            <p:nvPr/>
          </p:nvSpPr>
          <p:spPr>
            <a:xfrm>
              <a:off x="967455" y="1308019"/>
              <a:ext cx="576303" cy="58333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/>
                <a:t>1</a:t>
              </a:r>
              <a:endParaRPr lang="zh-TW" altLang="en-US" sz="3600" b="1" dirty="0"/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5CD9FF68-2648-4295-9A81-50222EDF15E5}"/>
                </a:ext>
              </a:extLst>
            </p:cNvPr>
            <p:cNvSpPr/>
            <p:nvPr/>
          </p:nvSpPr>
          <p:spPr>
            <a:xfrm>
              <a:off x="3363959" y="1322763"/>
              <a:ext cx="576303" cy="58333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/>
                <a:t>2</a:t>
              </a:r>
              <a:endParaRPr lang="zh-TW" altLang="en-US" sz="3600" b="1"/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5152B602-83C9-49E6-9B1D-AA4B7C3CAC9D}"/>
                </a:ext>
              </a:extLst>
            </p:cNvPr>
            <p:cNvSpPr/>
            <p:nvPr/>
          </p:nvSpPr>
          <p:spPr>
            <a:xfrm>
              <a:off x="5625573" y="1322763"/>
              <a:ext cx="576303" cy="58333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/>
                <a:t>3</a:t>
              </a:r>
              <a:endParaRPr lang="zh-TW" altLang="en-US" sz="3600" b="1"/>
            </a:p>
          </p:txBody>
        </p: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0ABEF3DD-0541-40C2-9BBD-E3271046CFE4}"/>
                </a:ext>
              </a:extLst>
            </p:cNvPr>
            <p:cNvCxnSpPr>
              <a:cxnSpLocks/>
            </p:cNvCxnSpPr>
            <p:nvPr/>
          </p:nvCxnSpPr>
          <p:spPr>
            <a:xfrm>
              <a:off x="3199232" y="1281125"/>
              <a:ext cx="0" cy="18846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E242A548-C25B-4372-AC32-2529ACF972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6399" y="1281125"/>
              <a:ext cx="0" cy="18846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橢圓 29">
            <a:extLst>
              <a:ext uri="{FF2B5EF4-FFF2-40B4-BE49-F238E27FC236}">
                <a16:creationId xmlns:a16="http://schemas.microsoft.com/office/drawing/2014/main" id="{1C9BE2B9-546E-463B-8A0E-95494F2D662D}"/>
              </a:ext>
            </a:extLst>
          </p:cNvPr>
          <p:cNvSpPr/>
          <p:nvPr/>
        </p:nvSpPr>
        <p:spPr>
          <a:xfrm>
            <a:off x="1481801" y="3572751"/>
            <a:ext cx="1321492" cy="1321492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D76F2992-66E8-41F1-A399-5279EB2CE068}"/>
              </a:ext>
            </a:extLst>
          </p:cNvPr>
          <p:cNvSpPr txBox="1"/>
          <p:nvPr/>
        </p:nvSpPr>
        <p:spPr>
          <a:xfrm>
            <a:off x="3046324" y="4120344"/>
            <a:ext cx="229036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"/>
              </a:rPr>
              <a:t>隨貨附贈 </a:t>
            </a:r>
            <a:r>
              <a:rPr lang="en-US" altLang="zh-TW" b="1" dirty="0">
                <a:solidFill>
                  <a:schemeClr val="bg1"/>
                </a:solidFill>
                <a:latin typeface="微軟"/>
              </a:rPr>
              <a:t>M.2</a:t>
            </a:r>
            <a:r>
              <a:rPr lang="zh-TW" altLang="en-US" b="1" dirty="0">
                <a:solidFill>
                  <a:schemeClr val="bg1"/>
                </a:solidFill>
                <a:latin typeface="微軟"/>
              </a:rPr>
              <a:t> 散熱模組</a:t>
            </a:r>
            <a:endParaRPr lang="en-US" b="1" dirty="0">
              <a:solidFill>
                <a:schemeClr val="bg1"/>
              </a:solidFill>
              <a:latin typeface="微軟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9DDD66A-A5B1-48F5-A48F-FCBD295966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392" y="3833593"/>
            <a:ext cx="633841" cy="590274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F4950D4-59EA-4BCC-8E19-2DB4D3DD51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720" y="4060045"/>
            <a:ext cx="633841" cy="59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19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200"/>
            </a:pPr>
            <a:r>
              <a:rPr lang="zh-TW" altLang="en-US" dirty="0"/>
              <a:t>支援熱插拔的隱藏式磁碟槽</a:t>
            </a:r>
            <a:endParaRPr dirty="0"/>
          </a:p>
        </p:txBody>
      </p:sp>
      <p:sp>
        <p:nvSpPr>
          <p:cNvPr id="13" name="Shape 287"/>
          <p:cNvSpPr txBox="1">
            <a:spLocks/>
          </p:cNvSpPr>
          <p:nvPr/>
        </p:nvSpPr>
        <p:spPr>
          <a:xfrm>
            <a:off x="971115" y="1169040"/>
            <a:ext cx="428628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免工具安裝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4" name="Shape 287"/>
          <p:cNvSpPr txBox="1">
            <a:spLocks/>
          </p:cNvSpPr>
          <p:nvPr/>
        </p:nvSpPr>
        <p:spPr>
          <a:xfrm>
            <a:off x="5880510" y="1204463"/>
            <a:ext cx="2369187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zh-TW" altLang="en-US" sz="2400" b="1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隱藏式設計</a:t>
            </a:r>
            <a:endParaRPr lang="en-US" altLang="zh-TW" sz="2400" b="1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chemeClr val="dk1"/>
              </a:buClr>
              <a:buSzPts val="3200"/>
            </a:pPr>
            <a:r>
              <a:rPr lang="zh-TW" altLang="en-US" sz="2400" b="1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避免誤觸或盜用</a:t>
            </a:r>
            <a:endParaRPr kumimoji="0" lang="zh-TW" altLang="en-US" sz="2400" b="1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5" name="Shape 166"/>
          <p:cNvSpPr/>
          <p:nvPr/>
        </p:nvSpPr>
        <p:spPr>
          <a:xfrm>
            <a:off x="834294" y="1168387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6"/>
          <p:cNvSpPr/>
          <p:nvPr/>
        </p:nvSpPr>
        <p:spPr>
          <a:xfrm>
            <a:off x="5814828" y="1168387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4C1688F8-1FB9-4299-9031-9D7E4051C0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40" y="1921930"/>
            <a:ext cx="2743200" cy="2296274"/>
          </a:xfrm>
          <a:prstGeom prst="rect">
            <a:avLst/>
          </a:prstGeom>
        </p:spPr>
      </p:pic>
      <p:pic>
        <p:nvPicPr>
          <p:cNvPr id="5" name="圖片 5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74A9E591-57FA-4199-8C64-B7DAEA33B7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940" y="1921930"/>
            <a:ext cx="2743200" cy="2296274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A94ED0AE-FE09-4793-B6C9-2487C14BBD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449" y="1921930"/>
            <a:ext cx="3152214" cy="264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43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B926E85-9CC2-4620-9946-DC869033C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06"/>
          <a:stretch/>
        </p:blipFill>
        <p:spPr>
          <a:xfrm>
            <a:off x="0" y="862553"/>
            <a:ext cx="7654413" cy="3914414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5E148541-19B2-432C-ACBA-4DAD4A70F4E5}"/>
              </a:ext>
            </a:extLst>
          </p:cNvPr>
          <p:cNvGrpSpPr/>
          <p:nvPr/>
        </p:nvGrpSpPr>
        <p:grpSpPr>
          <a:xfrm>
            <a:off x="5665231" y="1529752"/>
            <a:ext cx="3224571" cy="1278544"/>
            <a:chOff x="5581858" y="2942196"/>
            <a:chExt cx="3224571" cy="127854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D4E0ACD4-7715-411F-8119-C8763024F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1858" y="2942196"/>
              <a:ext cx="3224571" cy="85235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CF72F89-20A8-49F8-A565-9FE6C9D08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1858" y="3770268"/>
              <a:ext cx="3224571" cy="30868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0473C319-9E47-4E6E-8052-05E159072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1858" y="3912057"/>
              <a:ext cx="3224571" cy="308683"/>
            </a:xfrm>
            <a:prstGeom prst="rect">
              <a:avLst/>
            </a:prstGeom>
          </p:spPr>
        </p:pic>
      </p:grpSp>
      <p:sp>
        <p:nvSpPr>
          <p:cNvPr id="277" name="Shape 27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400"/>
            </a:pPr>
            <a:r>
              <a:rPr lang="en-US"/>
              <a:t>極簡美學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8E0A112-6528-4244-8641-06F52138A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70823" y="1593922"/>
            <a:ext cx="2008769" cy="6401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53BFA83-3E76-42E4-A237-683926C1A23F}"/>
              </a:ext>
            </a:extLst>
          </p:cNvPr>
          <p:cNvSpPr/>
          <p:nvPr/>
        </p:nvSpPr>
        <p:spPr>
          <a:xfrm>
            <a:off x="274960" y="1670707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多風道順暢導熱</a:t>
            </a:r>
            <a:endParaRPr lang="zh-TW" altLang="en-US" dirty="0"/>
          </a:p>
        </p:txBody>
      </p:sp>
      <p:sp>
        <p:nvSpPr>
          <p:cNvPr id="11" name="Shape 237">
            <a:extLst>
              <a:ext uri="{FF2B5EF4-FFF2-40B4-BE49-F238E27FC236}">
                <a16:creationId xmlns:a16="http://schemas.microsoft.com/office/drawing/2014/main" id="{3BDC47A8-A0C3-4187-B7CE-9F05E43A15BA}"/>
              </a:ext>
            </a:extLst>
          </p:cNvPr>
          <p:cNvSpPr txBox="1"/>
          <p:nvPr/>
        </p:nvSpPr>
        <p:spPr>
          <a:xfrm>
            <a:off x="5665231" y="1593922"/>
            <a:ext cx="3375143" cy="81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600"/>
              </a:spcBef>
              <a:buSzPts val="1400"/>
            </a:pPr>
            <a:r>
              <a:rPr lang="en-US" altLang="zh-TW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 ARM Cortex A57 </a:t>
            </a:r>
            <a:r>
              <a:rPr lang="zh-TW" alt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低功耗架構</a:t>
            </a:r>
          </a:p>
          <a:p>
            <a:pPr lvl="0">
              <a:spcBef>
                <a:spcPts val="600"/>
              </a:spcBef>
              <a:buSzPts val="1400"/>
            </a:pPr>
            <a:r>
              <a:rPr lang="zh-TW" alt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 硬碟待命中 ：</a:t>
            </a:r>
            <a:r>
              <a:rPr lang="en-US" altLang="zh-TW" sz="1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18.56</a:t>
            </a:r>
            <a:r>
              <a:rPr lang="zh-TW" altLang="en-US" sz="1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r>
              <a:rPr lang="en-US" altLang="zh-TW" sz="1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W</a:t>
            </a:r>
            <a:endParaRPr lang="zh-TW" altLang="en-US" sz="18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lvl="0">
              <a:spcBef>
                <a:spcPts val="600"/>
              </a:spcBef>
              <a:buSzPts val="1400"/>
            </a:pPr>
            <a:r>
              <a:rPr lang="en-US" altLang="zh-TW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 </a:t>
            </a:r>
            <a:r>
              <a:rPr lang="zh-TW" alt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系統運轉中 ：</a:t>
            </a:r>
            <a:r>
              <a:rPr lang="en-US" altLang="zh-TW" sz="1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26.22</a:t>
            </a:r>
            <a:r>
              <a:rPr lang="zh-TW" altLang="en-US" sz="1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r>
              <a:rPr lang="en-US" altLang="zh-TW" sz="1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W</a:t>
            </a:r>
            <a:endParaRPr lang="zh-TW" altLang="en-US" sz="1800" dirty="0">
              <a:solidFill>
                <a:srgbClr val="FFFFFF"/>
              </a:solidFill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4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6EF3CA32-614E-4ED5-89E0-F299804D3103}"/>
              </a:ext>
            </a:extLst>
          </p:cNvPr>
          <p:cNvSpPr/>
          <p:nvPr/>
        </p:nvSpPr>
        <p:spPr>
          <a:xfrm>
            <a:off x="3983556" y="2924846"/>
            <a:ext cx="4451841" cy="192634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  <a:gs pos="51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50443C73-2B12-42EB-A9C3-FD09711D942D}"/>
              </a:ext>
            </a:extLst>
          </p:cNvPr>
          <p:cNvGrpSpPr/>
          <p:nvPr/>
        </p:nvGrpSpPr>
        <p:grpSpPr>
          <a:xfrm>
            <a:off x="5932100" y="3823740"/>
            <a:ext cx="2124019" cy="563566"/>
            <a:chOff x="2386137" y="2094144"/>
            <a:chExt cx="3494546" cy="92720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3753C82E-4414-47CC-A286-5FC1480AC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886925">
              <a:off x="2386137" y="2094144"/>
              <a:ext cx="2670704" cy="927209"/>
            </a:xfrm>
            <a:prstGeom prst="rect">
              <a:avLst/>
            </a:prstGeom>
            <a:effectLst>
              <a:glow>
                <a:srgbClr val="FFC000">
                  <a:alpha val="13000"/>
                </a:srgbClr>
              </a:glow>
            </a:effectLst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434F7701-AC48-4FD6-B275-33A0281C8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0266" y="2164941"/>
              <a:ext cx="1710417" cy="518077"/>
            </a:xfrm>
            <a:prstGeom prst="rect">
              <a:avLst/>
            </a:prstGeom>
            <a:effectLst>
              <a:glow rad="88900">
                <a:schemeClr val="accent6">
                  <a:satMod val="175000"/>
                  <a:alpha val="45000"/>
                </a:schemeClr>
              </a:glow>
            </a:effectLst>
          </p:spPr>
        </p:pic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FBF79A8D-E4E7-434E-9596-3BCE16B2BF12}"/>
              </a:ext>
            </a:extLst>
          </p:cNvPr>
          <p:cNvGrpSpPr/>
          <p:nvPr/>
        </p:nvGrpSpPr>
        <p:grpSpPr>
          <a:xfrm>
            <a:off x="3825020" y="2924846"/>
            <a:ext cx="4611409" cy="699070"/>
            <a:chOff x="5049663" y="1078632"/>
            <a:chExt cx="4611409" cy="520965"/>
          </a:xfrm>
        </p:grpSpPr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84F229DA-650E-4459-A3B7-2C8E5A912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56743" y="1078632"/>
              <a:ext cx="2504329" cy="520965"/>
            </a:xfrm>
            <a:prstGeom prst="rect">
              <a:avLst/>
            </a:prstGeom>
          </p:spPr>
        </p:pic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18099617-C82E-4485-A8FB-9B730E6BC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970"/>
            <a:stretch/>
          </p:blipFill>
          <p:spPr>
            <a:xfrm>
              <a:off x="5049663" y="1078632"/>
              <a:ext cx="2254652" cy="520965"/>
            </a:xfrm>
            <a:prstGeom prst="rect">
              <a:avLst/>
            </a:prstGeom>
          </p:spPr>
        </p:pic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DD42A1A8-CC99-49F4-80E6-3AD47E197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1432"/>
            <a:stretch/>
          </p:blipFill>
          <p:spPr>
            <a:xfrm>
              <a:off x="5839571" y="1078632"/>
              <a:ext cx="2218037" cy="520965"/>
            </a:xfrm>
            <a:prstGeom prst="rect">
              <a:avLst/>
            </a:prstGeom>
          </p:spPr>
        </p:pic>
      </p:grpSp>
      <p:sp>
        <p:nvSpPr>
          <p:cNvPr id="44" name="TextBox 3">
            <a:extLst>
              <a:ext uri="{FF2B5EF4-FFF2-40B4-BE49-F238E27FC236}">
                <a16:creationId xmlns:a16="http://schemas.microsoft.com/office/drawing/2014/main" id="{B0470168-6925-4B63-AABD-C44311A4D4E5}"/>
              </a:ext>
            </a:extLst>
          </p:cNvPr>
          <p:cNvSpPr txBox="1"/>
          <p:nvPr/>
        </p:nvSpPr>
        <p:spPr>
          <a:xfrm>
            <a:off x="5692609" y="2999034"/>
            <a:ext cx="119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 協同合作</a:t>
            </a:r>
            <a:endParaRPr lang="en-US" altLang="zh-CN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 快速備份</a:t>
            </a:r>
            <a:endParaRPr lang="en-US" altLang="zh-CN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DDB2A02-DB16-4FDE-9C06-553AF58B4203}"/>
              </a:ext>
            </a:extLst>
          </p:cNvPr>
          <p:cNvSpPr/>
          <p:nvPr/>
        </p:nvSpPr>
        <p:spPr>
          <a:xfrm>
            <a:off x="6786857" y="2997208"/>
            <a:ext cx="1509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 時間就是金錢</a:t>
            </a:r>
            <a:endParaRPr lang="en-US" altLang="zh-CN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4FF4791D-6DC5-4C52-8001-35EC88C2C9D0}"/>
              </a:ext>
            </a:extLst>
          </p:cNvPr>
          <p:cNvSpPr/>
          <p:nvPr/>
        </p:nvSpPr>
        <p:spPr>
          <a:xfrm>
            <a:off x="3984588" y="1048514"/>
            <a:ext cx="4451841" cy="210834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  <a:gs pos="51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49637C3F-D20C-4BF2-A8E2-72A971B0C78E}"/>
              </a:ext>
            </a:extLst>
          </p:cNvPr>
          <p:cNvGrpSpPr/>
          <p:nvPr/>
        </p:nvGrpSpPr>
        <p:grpSpPr>
          <a:xfrm>
            <a:off x="3825020" y="1035089"/>
            <a:ext cx="4611409" cy="699070"/>
            <a:chOff x="5049663" y="1078632"/>
            <a:chExt cx="4611409" cy="520965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861D8E26-2E7E-4CD8-96BD-317B9C21C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56743" y="1078632"/>
              <a:ext cx="2504329" cy="520965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C9DD254-B56D-4609-996E-4052DED43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970"/>
            <a:stretch/>
          </p:blipFill>
          <p:spPr>
            <a:xfrm>
              <a:off x="5049663" y="1078632"/>
              <a:ext cx="2254652" cy="520965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0C3BDAAF-41A2-4AC3-BE02-4830AE83D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1432"/>
            <a:stretch/>
          </p:blipFill>
          <p:spPr>
            <a:xfrm>
              <a:off x="5839571" y="1078632"/>
              <a:ext cx="2218037" cy="52096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7303144-3EF4-E849-A57B-2D51969973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個人電腦迎來高速時代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9C60C-ACB8-ED4D-A025-4E3BCC3C09DC}"/>
              </a:ext>
            </a:extLst>
          </p:cNvPr>
          <p:cNvSpPr txBox="1"/>
          <p:nvPr/>
        </p:nvSpPr>
        <p:spPr>
          <a:xfrm>
            <a:off x="5692609" y="1116127"/>
            <a:ext cx="119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CN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資料遷移</a:t>
            </a:r>
            <a:endParaRPr lang="en-US" altLang="zh-CN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CN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資料管理</a:t>
            </a:r>
            <a:endParaRPr lang="en-US" altLang="zh-CN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EF8D6B-1AA0-44E7-A25A-06B0245BE535}"/>
              </a:ext>
            </a:extLst>
          </p:cNvPr>
          <p:cNvSpPr/>
          <p:nvPr/>
        </p:nvSpPr>
        <p:spPr>
          <a:xfrm>
            <a:off x="3979145" y="1177822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本地傳輸要快</a:t>
            </a:r>
            <a:endParaRPr lang="en-US" altLang="zh-CN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8EB392-E571-41A8-8FCD-2E3540E64040}"/>
              </a:ext>
            </a:extLst>
          </p:cNvPr>
          <p:cNvSpPr/>
          <p:nvPr/>
        </p:nvSpPr>
        <p:spPr>
          <a:xfrm>
            <a:off x="3979145" y="3077275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傳輸也要快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B6A41F1-7576-4D7D-B841-592E8296D9C5}"/>
              </a:ext>
            </a:extLst>
          </p:cNvPr>
          <p:cNvSpPr/>
          <p:nvPr/>
        </p:nvSpPr>
        <p:spPr>
          <a:xfrm>
            <a:off x="6786858" y="1114301"/>
            <a:ext cx="1360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CN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重建組態</a:t>
            </a:r>
            <a:endParaRPr lang="en-US" altLang="zh-CN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chemeClr val="bg1"/>
              </a:buClr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CN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分層儲存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B428F521-9F3F-4512-8D2C-248858B051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968" y="1890222"/>
            <a:ext cx="1060564" cy="71554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C226806-FC48-421A-911D-1DEE799346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359" y="1980471"/>
            <a:ext cx="946027" cy="58855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3946F34-9A67-4D77-A9BE-572A01595B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94261">
            <a:off x="7748373" y="1665485"/>
            <a:ext cx="401138" cy="1206300"/>
          </a:xfrm>
          <a:prstGeom prst="rect">
            <a:avLst/>
          </a:prstGeom>
          <a:effectLst>
            <a:glow rad="25400">
              <a:srgbClr val="FFFF00">
                <a:alpha val="36000"/>
              </a:srgbClr>
            </a:glow>
          </a:effectLst>
        </p:spPr>
      </p:pic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7629B603-DA2E-4C01-9C18-E01E4F8E3B64}"/>
              </a:ext>
            </a:extLst>
          </p:cNvPr>
          <p:cNvCxnSpPr/>
          <p:nvPr/>
        </p:nvCxnSpPr>
        <p:spPr>
          <a:xfrm>
            <a:off x="5234324" y="2287063"/>
            <a:ext cx="456095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5AEA1FC5-5196-4D39-98C4-13D715A818AC}"/>
              </a:ext>
            </a:extLst>
          </p:cNvPr>
          <p:cNvCxnSpPr>
            <a:cxnSpLocks/>
          </p:cNvCxnSpPr>
          <p:nvPr/>
        </p:nvCxnSpPr>
        <p:spPr>
          <a:xfrm>
            <a:off x="6832965" y="2287063"/>
            <a:ext cx="596606" cy="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" name="群組 4">
            <a:extLst>
              <a:ext uri="{FF2B5EF4-FFF2-40B4-BE49-F238E27FC236}">
                <a16:creationId xmlns:a16="http://schemas.microsoft.com/office/drawing/2014/main" id="{731F6299-919E-478D-A2EA-20F2876AD6ED}"/>
              </a:ext>
            </a:extLst>
          </p:cNvPr>
          <p:cNvGrpSpPr/>
          <p:nvPr/>
        </p:nvGrpSpPr>
        <p:grpSpPr>
          <a:xfrm>
            <a:off x="3968886" y="3749304"/>
            <a:ext cx="2845186" cy="391641"/>
            <a:chOff x="4011418" y="3906699"/>
            <a:chExt cx="3251450" cy="447562"/>
          </a:xfrm>
        </p:grpSpPr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74784672-AAA9-4849-ABD2-038517BB6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8032" y="4086843"/>
              <a:ext cx="882857" cy="267412"/>
            </a:xfrm>
            <a:prstGeom prst="rect">
              <a:avLst/>
            </a:prstGeom>
          </p:spPr>
        </p:pic>
        <p:cxnSp>
          <p:nvCxnSpPr>
            <p:cNvPr id="49" name="直線單箭頭接點 48">
              <a:extLst>
                <a:ext uri="{FF2B5EF4-FFF2-40B4-BE49-F238E27FC236}">
                  <a16:creationId xmlns:a16="http://schemas.microsoft.com/office/drawing/2014/main" id="{0B88EB2B-DC34-4A56-A02A-8AD62993928E}"/>
                </a:ext>
              </a:extLst>
            </p:cNvPr>
            <p:cNvCxnSpPr/>
            <p:nvPr/>
          </p:nvCxnSpPr>
          <p:spPr>
            <a:xfrm>
              <a:off x="5087568" y="4217267"/>
              <a:ext cx="456095" cy="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直線單箭頭接點 49">
              <a:extLst>
                <a:ext uri="{FF2B5EF4-FFF2-40B4-BE49-F238E27FC236}">
                  <a16:creationId xmlns:a16="http://schemas.microsoft.com/office/drawing/2014/main" id="{562CB679-26A4-4640-A3BF-4FBB5C20FE64}"/>
                </a:ext>
              </a:extLst>
            </p:cNvPr>
            <p:cNvCxnSpPr>
              <a:cxnSpLocks/>
            </p:cNvCxnSpPr>
            <p:nvPr/>
          </p:nvCxnSpPr>
          <p:spPr>
            <a:xfrm>
              <a:off x="6666261" y="4199187"/>
              <a:ext cx="596607" cy="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EF526E74-DF64-47F8-8C60-2640CA103288}"/>
                </a:ext>
              </a:extLst>
            </p:cNvPr>
            <p:cNvSpPr txBox="1"/>
            <p:nvPr/>
          </p:nvSpPr>
          <p:spPr>
            <a:xfrm>
              <a:off x="4011418" y="3906699"/>
              <a:ext cx="702226" cy="263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 dirty="0">
                  <a:solidFill>
                    <a:schemeClr val="accent5">
                      <a:lumMod val="50000"/>
                    </a:schemeClr>
                  </a:solidFill>
                </a:rPr>
                <a:t>1 </a:t>
              </a:r>
              <a:r>
                <a:rPr lang="en-US" altLang="zh-TW" sz="900" b="1" dirty="0" err="1">
                  <a:solidFill>
                    <a:schemeClr val="accent5">
                      <a:lumMod val="50000"/>
                    </a:schemeClr>
                  </a:solidFill>
                </a:rPr>
                <a:t>GbE</a:t>
              </a:r>
              <a:endParaRPr lang="zh-TW" altLang="en-US" sz="9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EBB6D101-9558-4EC1-B802-1F5ADBDBDEB2}"/>
                </a:ext>
              </a:extLst>
            </p:cNvPr>
            <p:cNvSpPr txBox="1"/>
            <p:nvPr/>
          </p:nvSpPr>
          <p:spPr>
            <a:xfrm>
              <a:off x="5515766" y="3906699"/>
              <a:ext cx="895872" cy="26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 dirty="0">
                  <a:solidFill>
                    <a:schemeClr val="accent5">
                      <a:lumMod val="50000"/>
                    </a:schemeClr>
                  </a:solidFill>
                </a:rPr>
                <a:t>5 </a:t>
              </a:r>
              <a:r>
                <a:rPr lang="en-US" altLang="zh-TW" sz="900" b="1" dirty="0" err="1">
                  <a:solidFill>
                    <a:schemeClr val="accent5">
                      <a:lumMod val="50000"/>
                    </a:schemeClr>
                  </a:solidFill>
                </a:rPr>
                <a:t>GbE</a:t>
              </a:r>
              <a:endParaRPr lang="zh-TW" altLang="en-US" sz="9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078254FB-06F3-47A3-91D4-C10DFD4CF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4300" y="4086849"/>
              <a:ext cx="882861" cy="267412"/>
            </a:xfrm>
            <a:prstGeom prst="rect">
              <a:avLst/>
            </a:prstGeom>
          </p:spPr>
        </p:pic>
      </p:grpSp>
      <p:pic>
        <p:nvPicPr>
          <p:cNvPr id="40" name="圖形 6">
            <a:extLst>
              <a:ext uri="{FF2B5EF4-FFF2-40B4-BE49-F238E27FC236}">
                <a16:creationId xmlns:a16="http://schemas.microsoft.com/office/drawing/2014/main" id="{BCD56873-EF60-4DFD-95CB-C8C369BAD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369" y="3300061"/>
            <a:ext cx="1663508" cy="50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4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0D07-8EA7-8346-B2C5-696E9E2D59D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0551" y="4099680"/>
            <a:ext cx="6137709" cy="862012"/>
          </a:xfrm>
        </p:spPr>
        <p:txBody>
          <a:bodyPr/>
          <a:lstStyle/>
          <a:p>
            <a:r>
              <a:rPr lang="zh-CN" altLang="en-US" sz="36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安裝</a:t>
            </a:r>
            <a:r>
              <a:rPr lang="zh-TW" altLang="en-US" sz="36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36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M.2 </a:t>
            </a:r>
            <a:r>
              <a:rPr lang="zh-CN" altLang="en-US" sz="36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zh-TW" altLang="en-US" sz="36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升級記憶體</a:t>
            </a:r>
            <a:endParaRPr lang="en-US" sz="36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1722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7EAA536-5230-4F2C-A655-5E127F209C9B}"/>
              </a:ext>
            </a:extLst>
          </p:cNvPr>
          <p:cNvSpPr/>
          <p:nvPr/>
        </p:nvSpPr>
        <p:spPr>
          <a:xfrm>
            <a:off x="0" y="978387"/>
            <a:ext cx="5958161" cy="2232248"/>
          </a:xfrm>
          <a:prstGeom prst="rect">
            <a:avLst/>
          </a:prstGeom>
          <a:gradFill flip="none" rotWithShape="0">
            <a:gsLst>
              <a:gs pos="0">
                <a:srgbClr val="291060"/>
              </a:gs>
              <a:gs pos="70000">
                <a:srgbClr val="1432B4">
                  <a:alpha val="70000"/>
                  <a:lumMod val="75000"/>
                </a:srgbClr>
              </a:gs>
              <a:gs pos="100000">
                <a:srgbClr val="1432B4">
                  <a:alpha val="0"/>
                  <a:lumMod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AAB5E7B-DA29-4754-8011-943680CC8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6310"/>
            <a:ext cx="9144000" cy="377190"/>
          </a:xfrm>
          <a:prstGeom prst="rect">
            <a:avLst/>
          </a:prstGeom>
        </p:spPr>
      </p:pic>
      <p:sp>
        <p:nvSpPr>
          <p:cNvPr id="301" name="Shape 301"/>
          <p:cNvSpPr txBox="1">
            <a:spLocks noGrp="1"/>
          </p:cNvSpPr>
          <p:nvPr>
            <p:ph type="ctrTitle" idx="4294967295"/>
          </p:nvPr>
        </p:nvSpPr>
        <p:spPr>
          <a:xfrm>
            <a:off x="572904" y="1285053"/>
            <a:ext cx="5990128" cy="86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lang="en-US" altLang="zh-TW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</a:t>
            </a: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快取加速</a:t>
            </a:r>
            <a:endParaRPr sz="44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2904" y="2347369"/>
            <a:ext cx="510349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外掛預留空間提升投資報酬比</a:t>
            </a:r>
            <a:endParaRPr lang="en-US" sz="3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572904" y="2204870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861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群組 40">
            <a:extLst>
              <a:ext uri="{FF2B5EF4-FFF2-40B4-BE49-F238E27FC236}">
                <a16:creationId xmlns:a16="http://schemas.microsoft.com/office/drawing/2014/main" id="{4387CE50-510A-9E46-8298-A302D0E0BFFF}"/>
              </a:ext>
            </a:extLst>
          </p:cNvPr>
          <p:cNvGrpSpPr/>
          <p:nvPr/>
        </p:nvGrpSpPr>
        <p:grpSpPr>
          <a:xfrm>
            <a:off x="5005958" y="2202197"/>
            <a:ext cx="3712875" cy="2646335"/>
            <a:chOff x="4880596" y="2497165"/>
            <a:chExt cx="3712875" cy="2646335"/>
          </a:xfrm>
        </p:grpSpPr>
        <p:sp>
          <p:nvSpPr>
            <p:cNvPr id="43" name="圓角矩形 42">
              <a:extLst>
                <a:ext uri="{FF2B5EF4-FFF2-40B4-BE49-F238E27FC236}">
                  <a16:creationId xmlns:a16="http://schemas.microsoft.com/office/drawing/2014/main" id="{54EA36BD-80C0-CF42-B975-02AAE48D4C0F}"/>
                </a:ext>
              </a:extLst>
            </p:cNvPr>
            <p:cNvSpPr/>
            <p:nvPr/>
          </p:nvSpPr>
          <p:spPr>
            <a:xfrm>
              <a:off x="4880596" y="2497165"/>
              <a:ext cx="3712875" cy="2343904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pic>
          <p:nvPicPr>
            <p:cNvPr id="44" name="圖片 5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id="{452FD0ED-2BFE-554E-A006-F7D7A3062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5423" y="2579289"/>
              <a:ext cx="3504395" cy="2158739"/>
            </a:xfrm>
            <a:prstGeom prst="rect">
              <a:avLst/>
            </a:prstGeom>
          </p:spPr>
        </p:pic>
        <p:sp>
          <p:nvSpPr>
            <p:cNvPr id="45" name="Shape 141">
              <a:extLst>
                <a:ext uri="{FF2B5EF4-FFF2-40B4-BE49-F238E27FC236}">
                  <a16:creationId xmlns:a16="http://schemas.microsoft.com/office/drawing/2014/main" id="{C59E2C35-FB5B-B342-BA9F-EFC29A585934}"/>
                </a:ext>
              </a:extLst>
            </p:cNvPr>
            <p:cNvSpPr txBox="1"/>
            <p:nvPr/>
          </p:nvSpPr>
          <p:spPr>
            <a:xfrm>
              <a:off x="5377179" y="4841582"/>
              <a:ext cx="2908454" cy="301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zh-TW" sz="800" b="1" dirty="0">
                  <a:latin typeface="Microsoft JhengHei"/>
                  <a:ea typeface="Microsoft JhengHei"/>
                  <a:cs typeface="Microsoft JhengHei"/>
                </a:rPr>
                <a:t>SSD 廠商 S</a:t>
              </a:r>
              <a:r>
                <a:rPr lang="en-US" altLang="zh-TW" sz="800" b="1" dirty="0" err="1">
                  <a:latin typeface="Microsoft JhengHei"/>
                  <a:ea typeface="Microsoft JhengHei"/>
                  <a:cs typeface="Microsoft JhengHei"/>
                </a:rPr>
                <a:t>anDisk</a:t>
              </a:r>
              <a:r>
                <a:rPr lang="en-US" altLang="zh-TW" sz="800" b="1" dirty="0">
                  <a:latin typeface="Microsoft JhengHei"/>
                  <a:ea typeface="Microsoft JhengHei"/>
                  <a:cs typeface="Microsoft JhengHei"/>
                </a:rPr>
                <a:t> </a:t>
              </a:r>
              <a:r>
                <a:rPr lang="en-US" altLang="zh-TW" sz="800" b="1" dirty="0" err="1">
                  <a:latin typeface="Microsoft JhengHei"/>
                  <a:ea typeface="Microsoft JhengHei"/>
                  <a:cs typeface="Microsoft JhengHei"/>
                </a:rPr>
                <a:t>蒐集全球特定</a:t>
              </a:r>
              <a:r>
                <a:rPr lang="en-US" altLang="zh-TW" sz="800" b="1" dirty="0">
                  <a:latin typeface="Microsoft JhengHei"/>
                  <a:ea typeface="Microsoft JhengHei"/>
                  <a:cs typeface="Microsoft JhengHei"/>
                </a:rPr>
                <a:t> SSD </a:t>
              </a:r>
              <a:r>
                <a:rPr lang="en-US" altLang="zh-TW" sz="800" b="1" dirty="0" err="1">
                  <a:latin typeface="Microsoft JhengHei"/>
                  <a:ea typeface="Microsoft JhengHei"/>
                  <a:cs typeface="Microsoft JhengHei"/>
                </a:rPr>
                <a:t>與</a:t>
              </a:r>
              <a:r>
                <a:rPr lang="en-US" altLang="zh-TW" sz="800" b="1" dirty="0">
                  <a:latin typeface="Microsoft JhengHei"/>
                  <a:ea typeface="Microsoft JhengHei"/>
                  <a:cs typeface="Microsoft JhengHei"/>
                </a:rPr>
                <a:t> HDD </a:t>
              </a:r>
              <a:r>
                <a:rPr lang="en-US" altLang="zh-TW" sz="800" b="1" dirty="0" err="1">
                  <a:latin typeface="Microsoft JhengHei"/>
                  <a:ea typeface="Microsoft JhengHei"/>
                  <a:cs typeface="Microsoft JhengHei"/>
                </a:rPr>
                <a:t>價格走勢</a:t>
              </a:r>
              <a:endParaRPr lang="en-US" altLang="zh-TW" sz="800" b="1" i="0" u="none" strike="noStrike" cap="none" dirty="0">
                <a:latin typeface="Microsoft JhengHei"/>
                <a:ea typeface="Microsoft JhengHei"/>
                <a:cs typeface="Microsoft JhengHei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ADAC882-9E1B-41DC-BB76-8FD904DB417E}"/>
              </a:ext>
            </a:extLst>
          </p:cNvPr>
          <p:cNvGrpSpPr/>
          <p:nvPr/>
        </p:nvGrpSpPr>
        <p:grpSpPr>
          <a:xfrm flipH="1">
            <a:off x="6295218" y="1789189"/>
            <a:ext cx="2685825" cy="942321"/>
            <a:chOff x="2905581" y="2309218"/>
            <a:chExt cx="2064428" cy="724304"/>
          </a:xfrm>
          <a:effectLst>
            <a:outerShdw blurRad="101600" dist="88900" dir="8820000" sx="99000" sy="99000" algn="tr" rotWithShape="0">
              <a:prstClr val="black">
                <a:alpha val="30000"/>
              </a:prstClr>
            </a:outerShdw>
          </a:effectLst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DD55A9D-3858-4480-B188-2295A001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209849" y="2273362"/>
              <a:ext cx="724304" cy="796016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5884ABAC-1920-4CD7-A037-72B5584C0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266943" y="1947858"/>
              <a:ext cx="724302" cy="1447026"/>
            </a:xfrm>
            <a:prstGeom prst="rect">
              <a:avLst/>
            </a:prstGeom>
          </p:spPr>
        </p:pic>
      </p:grp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zh-TW" altLang="en-US" dirty="0"/>
              <a:t>固態硬碟在高速網路的重要性</a:t>
            </a: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6F286F3D-5343-4C89-8CCE-A86136270D67}"/>
              </a:ext>
            </a:extLst>
          </p:cNvPr>
          <p:cNvSpPr txBox="1">
            <a:spLocks/>
          </p:cNvSpPr>
          <p:nvPr/>
        </p:nvSpPr>
        <p:spPr>
          <a:xfrm>
            <a:off x="528878" y="995157"/>
            <a:ext cx="5616846" cy="13967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SSD 固態硬碟可為多個用戶或應用程式，提供傳統機械磁碟難以企及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的隨機讀寫效能 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(IOPS)</a:t>
            </a:r>
            <a:endParaRPr kumimoji="0" lang="zh-TW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在 2018 年，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10GbE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 網路以及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SSD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 價位雙雙來到新低點選對 SSD ，更要選對儲存設備：</a:t>
            </a:r>
          </a:p>
        </p:txBody>
      </p:sp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9ED209BC-FC8A-3C45-A739-F03545E44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141501"/>
              </p:ext>
            </p:extLst>
          </p:nvPr>
        </p:nvGraphicFramePr>
        <p:xfrm>
          <a:off x="633020" y="2312209"/>
          <a:ext cx="4196730" cy="126002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63125">
                  <a:extLst>
                    <a:ext uri="{9D8B030D-6E8A-4147-A177-3AD203B41FA5}">
                      <a16:colId xmlns:a16="http://schemas.microsoft.com/office/drawing/2014/main" val="649002736"/>
                    </a:ext>
                  </a:extLst>
                </a:gridCol>
                <a:gridCol w="1389553">
                  <a:extLst>
                    <a:ext uri="{9D8B030D-6E8A-4147-A177-3AD203B41FA5}">
                      <a16:colId xmlns:a16="http://schemas.microsoft.com/office/drawing/2014/main" val="3895754092"/>
                    </a:ext>
                  </a:extLst>
                </a:gridCol>
                <a:gridCol w="1744052">
                  <a:extLst>
                    <a:ext uri="{9D8B030D-6E8A-4147-A177-3AD203B41FA5}">
                      <a16:colId xmlns:a16="http://schemas.microsoft.com/office/drawing/2014/main" val="2874247263"/>
                    </a:ext>
                  </a:extLst>
                </a:gridCol>
              </a:tblGrid>
              <a:tr h="6985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磁碟種類</a:t>
                      </a:r>
                      <a:endParaRPr lang="zh-TW" altLang="en-US" sz="1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af-ZA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連續寫入</a:t>
                      </a:r>
                      <a:r>
                        <a:rPr lang="af-ZA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(MB/</a:t>
                      </a:r>
                      <a:r>
                        <a:rPr lang="af-ZA" sz="1400" b="1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</a:t>
                      </a:r>
                      <a:r>
                        <a:rPr lang="af-ZA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af-ZA" sz="1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af-ZA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隨機寫入</a:t>
                      </a:r>
                      <a:r>
                        <a:rPr lang="af-ZA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(IOPS)</a:t>
                      </a:r>
                      <a:endParaRPr lang="af-ZA" sz="1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4476119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HDD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7564727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SSD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4179924"/>
                  </a:ext>
                </a:extLst>
              </a:tr>
            </a:tbl>
          </a:graphicData>
        </a:graphic>
      </p:graphicFrame>
      <p:pic>
        <p:nvPicPr>
          <p:cNvPr id="28" name="圖片 13">
            <a:extLst>
              <a:ext uri="{FF2B5EF4-FFF2-40B4-BE49-F238E27FC236}">
                <a16:creationId xmlns:a16="http://schemas.microsoft.com/office/drawing/2014/main" id="{3A8038A9-188F-7C41-AC7B-5AF5C96036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508820" y="3919579"/>
            <a:ext cx="2333777" cy="607182"/>
          </a:xfrm>
          <a:prstGeom prst="rect">
            <a:avLst/>
          </a:prstGeom>
        </p:spPr>
      </p:pic>
      <p:pic>
        <p:nvPicPr>
          <p:cNvPr id="29" name="圖片 13">
            <a:extLst>
              <a:ext uri="{FF2B5EF4-FFF2-40B4-BE49-F238E27FC236}">
                <a16:creationId xmlns:a16="http://schemas.microsoft.com/office/drawing/2014/main" id="{2BCFA0DD-F76D-794E-B163-981D8FDC0E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2608498" y="3812055"/>
            <a:ext cx="2432287" cy="829911"/>
          </a:xfrm>
          <a:prstGeom prst="rect">
            <a:avLst/>
          </a:prstGeom>
        </p:spPr>
      </p:pic>
      <p:sp>
        <p:nvSpPr>
          <p:cNvPr id="4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3343005" y="4785924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</a:t>
            </a:r>
            <a:r>
              <a:rPr lang="zh-TW" sz="7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altLang="en-US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7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https://w</a:t>
            </a:r>
            <a:r>
              <a:rPr lang="en-US" altLang="zh-TW" sz="700" dirty="0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ww.sandisk</a:t>
            </a:r>
            <a:r>
              <a:rPr lang="zh-TW" sz="7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-US" alt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sz="7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en-US" alt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sz="7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business</a:t>
            </a:r>
            <a:r>
              <a:rPr lang="zh-TW" sz="7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da</a:t>
            </a:r>
            <a:r>
              <a:rPr lang="zh-TW" sz="7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ta</a:t>
            </a:r>
            <a:r>
              <a:rPr lang="en-US" alt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center/</a:t>
            </a:r>
            <a:r>
              <a:rPr lang="en-US" altLang="zh-TW" sz="700" dirty="0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resou</a:t>
            </a:r>
            <a:r>
              <a:rPr 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en-US" altLang="zh-TW" sz="700" dirty="0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ces</a:t>
            </a:r>
            <a:r>
              <a:rPr lang="en-US" alt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/</a:t>
            </a:r>
            <a:r>
              <a:rPr lang="en-US" altLang="zh-TW" sz="700" dirty="0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wh</a:t>
            </a:r>
            <a:r>
              <a:rPr 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en-US" altLang="zh-TW" sz="700" dirty="0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te</a:t>
            </a:r>
            <a:r>
              <a:rPr lang="en-US" alt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-pap</a:t>
            </a:r>
            <a:r>
              <a:rPr 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e</a:t>
            </a:r>
            <a:r>
              <a:rPr lang="en-US" alt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zh-TW" sz="7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s/the-ssd-enabled-pc-total-cost-of-ownership</a:t>
            </a:r>
            <a:endParaRPr lang="zh-TW" altLang="en-US" sz="7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09A5A9E-30C3-E247-805F-0B75AD994EE2}"/>
              </a:ext>
            </a:extLst>
          </p:cNvPr>
          <p:cNvSpPr/>
          <p:nvPr/>
        </p:nvSpPr>
        <p:spPr>
          <a:xfrm>
            <a:off x="6407934" y="1921796"/>
            <a:ext cx="24496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bg1"/>
                </a:solidFill>
                <a:latin typeface="微軟正黑體"/>
                <a:ea typeface="微軟正黑體"/>
              </a:rPr>
              <a:t>SSD 廠商自行統計價格趨勢圖</a:t>
            </a:r>
            <a:br>
              <a:rPr lang="zh-TW" altLang="en-US" sz="1200" b="1" dirty="0">
                <a:solidFill>
                  <a:schemeClr val="bg1"/>
                </a:solidFill>
                <a:latin typeface="微軟正黑體"/>
                <a:ea typeface="微軟正黑體"/>
              </a:rPr>
            </a:br>
            <a:r>
              <a:rPr lang="zh-TW" altLang="en-US" sz="1200" b="1" dirty="0">
                <a:solidFill>
                  <a:schemeClr val="bg1"/>
                </a:solidFill>
                <a:latin typeface="微軟正黑體"/>
                <a:ea typeface="微軟正黑體"/>
              </a:rPr>
              <a:t>256 GB SSD 2018 年 </a:t>
            </a:r>
            <a:br>
              <a:rPr lang="zh-TW" altLang="en-US" sz="1200" dirty="0">
                <a:solidFill>
                  <a:schemeClr val="bg1"/>
                </a:solidFill>
                <a:latin typeface="微軟正黑體"/>
                <a:ea typeface="微軟正黑體"/>
              </a:rPr>
            </a:br>
            <a:r>
              <a:rPr lang="zh-TW" altLang="en-US" sz="1200" dirty="0">
                <a:solidFill>
                  <a:schemeClr val="bg1"/>
                </a:solidFill>
                <a:latin typeface="微軟正黑體"/>
                <a:ea typeface="微軟正黑體"/>
              </a:rPr>
              <a:t>每 GB 價格僅為 2013 年的 </a:t>
            </a:r>
            <a:r>
              <a:rPr lang="zh-TW" altLang="en-US" sz="1400" b="1" dirty="0">
                <a:solidFill>
                  <a:schemeClr val="bg1"/>
                </a:solidFill>
                <a:latin typeface="微軟正黑體"/>
                <a:ea typeface="微軟正黑體"/>
              </a:rPr>
              <a:t>30%</a:t>
            </a:r>
            <a:endParaRPr lang="zh-TW" altLang="en-US" sz="120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098828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12F6624D-35E9-4F33-BA52-970DF22C22F5}"/>
              </a:ext>
            </a:extLst>
          </p:cNvPr>
          <p:cNvGrpSpPr/>
          <p:nvPr/>
        </p:nvGrpSpPr>
        <p:grpSpPr>
          <a:xfrm>
            <a:off x="141362" y="2598842"/>
            <a:ext cx="2024977" cy="942321"/>
            <a:chOff x="3413534" y="2309218"/>
            <a:chExt cx="1556475" cy="724304"/>
          </a:xfrm>
          <a:effectLst>
            <a:outerShdw blurRad="101600" dist="88900" dir="8820000" sx="99000" sy="99000" algn="tr" rotWithShape="0">
              <a:prstClr val="black">
                <a:alpha val="30000"/>
              </a:prstClr>
            </a:outerShdw>
          </a:effectLst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8C3A95C7-CF20-4B83-9917-01F9603D5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209849" y="2273362"/>
              <a:ext cx="724304" cy="796016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04AD0EC-E0B2-4D4B-8ED6-5BC37A91D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571525" y="2151229"/>
              <a:ext cx="724302" cy="1040284"/>
            </a:xfrm>
            <a:prstGeom prst="rect">
              <a:avLst/>
            </a:prstGeom>
          </p:spPr>
        </p:pic>
      </p:grp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 err="1">
                <a:latin typeface="Microsoft JhengHei"/>
                <a:ea typeface="Microsoft JhengHei"/>
              </a:rPr>
              <a:t>不同的</a:t>
            </a:r>
            <a:r>
              <a:rPr lang="en-US" altLang="zh-TW" dirty="0">
                <a:latin typeface="Microsoft JhengHei"/>
                <a:ea typeface="Microsoft JhengHei"/>
              </a:rPr>
              <a:t> SSD</a:t>
            </a:r>
            <a:r>
              <a:rPr lang="zh-TW" altLang="en-US" dirty="0">
                <a:latin typeface="Microsoft JhengHei"/>
                <a:ea typeface="Microsoft JhengHei"/>
              </a:rPr>
              <a:t> 持續效能</a:t>
            </a:r>
            <a:r>
              <a:rPr lang="zh-TW" altLang="en-US" dirty="0">
                <a:solidFill>
                  <a:srgbClr val="FFFF00"/>
                </a:solidFill>
                <a:latin typeface="Microsoft JhengHei"/>
                <a:ea typeface="Microsoft JhengHei"/>
              </a:rPr>
              <a:t>大不同</a:t>
            </a: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6F286F3D-5343-4C89-8CCE-A86136270D67}"/>
              </a:ext>
            </a:extLst>
          </p:cNvPr>
          <p:cNvSpPr txBox="1">
            <a:spLocks/>
          </p:cNvSpPr>
          <p:nvPr/>
        </p:nvSpPr>
        <p:spPr>
          <a:xfrm>
            <a:off x="538317" y="1005387"/>
            <a:ext cx="8229600" cy="14217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由於寫入放大 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Write amplification)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問題，持續效能將會降級</a:t>
            </a:r>
            <a:endParaRPr kumimoji="1"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由 </a:t>
            </a:r>
            <a:r>
              <a:rPr kumimoji="1" lang="en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QNAP 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實驗室以 </a:t>
            </a:r>
            <a:r>
              <a:rPr kumimoji="1" lang="en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FIO 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對不同品牌的 </a:t>
            </a:r>
            <a:r>
              <a:rPr kumimoji="1" lang="en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做隨機寫入測試，</a:t>
            </a:r>
            <a:b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各廠牌 </a:t>
            </a:r>
            <a:r>
              <a:rPr kumimoji="1" lang="en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</a:t>
            </a:r>
            <a:r>
              <a:rPr kumimoji="1" lang="en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D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在初次寫滿後，寫入效能都會持續降低</a:t>
            </a:r>
            <a:endParaRPr lang="zh-TW" altLang="zh-TW" sz="1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原因：不同 </a:t>
            </a:r>
            <a:r>
              <a:rPr kumimoji="1" lang="en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架構、控制器演算法、預留空間比例均不同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64400F8A-EBEB-3C42-9FE6-3EA163190C5A}"/>
              </a:ext>
            </a:extLst>
          </p:cNvPr>
          <p:cNvSpPr/>
          <p:nvPr/>
        </p:nvSpPr>
        <p:spPr>
          <a:xfrm>
            <a:off x="3513542" y="2366297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7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3B6820DB-8C19-441D-9609-0D86A7AA9D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434" y="2738017"/>
            <a:ext cx="5155894" cy="212987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7876FFCF-09BA-4AD9-821D-EB5289B0C7E3}"/>
              </a:ext>
            </a:extLst>
          </p:cNvPr>
          <p:cNvSpPr txBox="1"/>
          <p:nvPr/>
        </p:nvSpPr>
        <p:spPr>
          <a:xfrm>
            <a:off x="3620624" y="2409853"/>
            <a:ext cx="515589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單顆 </a:t>
            </a:r>
            <a:r>
              <a:rPr lang="en-US" altLang="zh-TW" sz="12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</a:t>
            </a:r>
            <a:r>
              <a:rPr lang="zh-TW" altLang="en-US" sz="12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在 </a:t>
            </a:r>
            <a:r>
              <a:rPr lang="en-US" altLang="en-US" sz="12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</a:t>
            </a:r>
            <a:r>
              <a:rPr lang="zh-TW" altLang="en-US" sz="12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en-US" sz="12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en-US" altLang="en-US" sz="1200" b="1" dirty="0" err="1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中的</a:t>
            </a:r>
            <a:r>
              <a:rPr lang="en-US" altLang="en-US" sz="12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r>
              <a:rPr lang="zh-TW" sz="12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FIO 持續效能表現</a:t>
            </a:r>
            <a:r>
              <a:rPr lang="zh-TW" altLang="en-US" sz="12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sz="12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(IOpattern: RW-4K):</a:t>
            </a:r>
            <a:r>
              <a:rPr lang="zh-TW" altLang="en-US" sz="12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</a:p>
        </p:txBody>
      </p:sp>
      <p:pic>
        <p:nvPicPr>
          <p:cNvPr id="19" name="圖片 5" descr="一張含有 個人, 室內, 坐, 男人 的圖片&#10;&#10;描述是以非常高的可信度產生">
            <a:extLst>
              <a:ext uri="{FF2B5EF4-FFF2-40B4-BE49-F238E27FC236}">
                <a16:creationId xmlns:a16="http://schemas.microsoft.com/office/drawing/2014/main" id="{F9D8F2EF-882F-4A5D-A8F1-F27A68ECAD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763" y="2271439"/>
            <a:ext cx="2664496" cy="2872061"/>
          </a:xfrm>
          <a:prstGeom prst="rect">
            <a:avLst/>
          </a:prstGeom>
        </p:spPr>
      </p:pic>
      <p:sp>
        <p:nvSpPr>
          <p:cNvPr id="22" name="Shape 179">
            <a:extLst>
              <a:ext uri="{FF2B5EF4-FFF2-40B4-BE49-F238E27FC236}">
                <a16:creationId xmlns:a16="http://schemas.microsoft.com/office/drawing/2014/main" id="{9DC7A188-B542-48D8-8425-F6774FF99E6A}"/>
              </a:ext>
            </a:extLst>
          </p:cNvPr>
          <p:cNvSpPr/>
          <p:nvPr/>
        </p:nvSpPr>
        <p:spPr>
          <a:xfrm>
            <a:off x="169069" y="2563127"/>
            <a:ext cx="1946057" cy="1037026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各家廠商 SSD 的能力不同，從儲存系統如何確保效能可以符合使用者期望?</a:t>
            </a:r>
          </a:p>
        </p:txBody>
      </p:sp>
    </p:spTree>
    <p:extLst>
      <p:ext uri="{BB962C8B-B14F-4D97-AF65-F5344CB8AC3E}">
        <p14:creationId xmlns:p14="http://schemas.microsoft.com/office/powerpoint/2010/main" val="1316084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8A50743A-8D50-421C-8672-FBEAEC7BAE55}"/>
              </a:ext>
            </a:extLst>
          </p:cNvPr>
          <p:cNvGrpSpPr/>
          <p:nvPr/>
        </p:nvGrpSpPr>
        <p:grpSpPr>
          <a:xfrm>
            <a:off x="4417140" y="1805765"/>
            <a:ext cx="3993373" cy="743723"/>
            <a:chOff x="4128067" y="1805765"/>
            <a:chExt cx="3993373" cy="743723"/>
          </a:xfrm>
        </p:grpSpPr>
        <p:pic>
          <p:nvPicPr>
            <p:cNvPr id="100" name="圖片 99">
              <a:extLst>
                <a:ext uri="{FF2B5EF4-FFF2-40B4-BE49-F238E27FC236}">
                  <a16:creationId xmlns:a16="http://schemas.microsoft.com/office/drawing/2014/main" id="{46E8EA2E-7A41-4240-9342-04E44ADFC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244"/>
            <a:stretch/>
          </p:blipFill>
          <p:spPr>
            <a:xfrm flipV="1">
              <a:off x="6114362" y="1805765"/>
              <a:ext cx="2007078" cy="573868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D43B7077-85C0-4E1A-BFC6-31CFF7C0C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4128067" y="1811697"/>
              <a:ext cx="2315163" cy="737791"/>
            </a:xfrm>
            <a:prstGeom prst="rect">
              <a:avLst/>
            </a:prstGeom>
          </p:spPr>
        </p:pic>
      </p:grp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zh-TW" altLang="en-US" sz="3200" dirty="0"/>
              <a:t>甚麼</a:t>
            </a:r>
            <a:r>
              <a:rPr lang="zh-TW" altLang="en-US" sz="3200"/>
              <a:t>是 </a:t>
            </a:r>
            <a:r>
              <a:rPr lang="en-US" altLang="zh-TW" sz="3200" dirty="0"/>
              <a:t>SSD </a:t>
            </a:r>
            <a:r>
              <a:rPr lang="zh-TW" altLang="en-US" sz="3200" dirty="0"/>
              <a:t>預留</a:t>
            </a:r>
            <a:r>
              <a:rPr lang="zh-TW" altLang="en-US" sz="3200"/>
              <a:t>空間 </a:t>
            </a:r>
            <a:r>
              <a:rPr lang="en-US" altLang="zh-TW" sz="3200" dirty="0"/>
              <a:t>(Over-provisioning)</a:t>
            </a:r>
            <a:endParaRPr sz="3200" dirty="0"/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6F286F3D-5343-4C89-8CCE-A86136270D67}"/>
              </a:ext>
            </a:extLst>
          </p:cNvPr>
          <p:cNvSpPr txBox="1">
            <a:spLocks/>
          </p:cNvSpPr>
          <p:nvPr/>
        </p:nvSpPr>
        <p:spPr>
          <a:xfrm>
            <a:off x="626262" y="1008707"/>
            <a:ext cx="8627805" cy="671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預留空間 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(Over-provisioning)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是在 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中保留空間以降低寫入放大：</a:t>
            </a:r>
            <a:endParaRPr kumimoji="1"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透擴預先留下空間，在任一時機點可避免額外的 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Garbage Collection 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操作</a:t>
            </a:r>
            <a:r>
              <a:rPr kumimoji="1" lang="zh-TW" altLang="en-US" sz="1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88" name="Shape 171">
            <a:extLst>
              <a:ext uri="{FF2B5EF4-FFF2-40B4-BE49-F238E27FC236}">
                <a16:creationId xmlns:a16="http://schemas.microsoft.com/office/drawing/2014/main" id="{771767F3-F6D5-4C7B-901C-BB38552EE1EE}"/>
              </a:ext>
            </a:extLst>
          </p:cNvPr>
          <p:cNvSpPr/>
          <p:nvPr/>
        </p:nvSpPr>
        <p:spPr>
          <a:xfrm>
            <a:off x="1469146" y="2565180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289" name="群組 288">
            <a:extLst>
              <a:ext uri="{FF2B5EF4-FFF2-40B4-BE49-F238E27FC236}">
                <a16:creationId xmlns:a16="http://schemas.microsoft.com/office/drawing/2014/main" id="{A5F993D4-F51D-4D3F-83E2-EB3AAAFC21C5}"/>
              </a:ext>
            </a:extLst>
          </p:cNvPr>
          <p:cNvGrpSpPr/>
          <p:nvPr/>
        </p:nvGrpSpPr>
        <p:grpSpPr>
          <a:xfrm>
            <a:off x="1645974" y="2651149"/>
            <a:ext cx="2008413" cy="1449139"/>
            <a:chOff x="2462789" y="3160377"/>
            <a:chExt cx="2008413" cy="1449139"/>
          </a:xfrm>
        </p:grpSpPr>
        <p:graphicFrame>
          <p:nvGraphicFramePr>
            <p:cNvPr id="290" name="Shape 177">
              <a:extLst>
                <a:ext uri="{FF2B5EF4-FFF2-40B4-BE49-F238E27FC236}">
                  <a16:creationId xmlns:a16="http://schemas.microsoft.com/office/drawing/2014/main" id="{0CBE6238-0860-413D-B7B2-D72A84FA117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95262026"/>
                </p:ext>
              </p:extLst>
            </p:nvPr>
          </p:nvGraphicFramePr>
          <p:xfrm>
            <a:off x="2462789" y="3912813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1" name="Shape 184">
              <a:extLst>
                <a:ext uri="{FF2B5EF4-FFF2-40B4-BE49-F238E27FC236}">
                  <a16:creationId xmlns:a16="http://schemas.microsoft.com/office/drawing/2014/main" id="{83CFC4BB-D2D9-49A4-BBD7-64D869DDE8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24056508"/>
                </p:ext>
              </p:extLst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2" name="Shape 177">
              <a:extLst>
                <a:ext uri="{FF2B5EF4-FFF2-40B4-BE49-F238E27FC236}">
                  <a16:creationId xmlns:a16="http://schemas.microsoft.com/office/drawing/2014/main" id="{38947C5F-6EA6-42FF-9489-86283F27152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58838902"/>
                </p:ext>
              </p:extLst>
            </p:nvPr>
          </p:nvGraphicFramePr>
          <p:xfrm>
            <a:off x="2462789" y="3161600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3" name="Shape 177">
              <a:extLst>
                <a:ext uri="{FF2B5EF4-FFF2-40B4-BE49-F238E27FC236}">
                  <a16:creationId xmlns:a16="http://schemas.microsoft.com/office/drawing/2014/main" id="{2CCE4E1E-2E9C-422C-9760-42F0E61D9FB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44729490"/>
                </p:ext>
              </p:extLst>
            </p:nvPr>
          </p:nvGraphicFramePr>
          <p:xfrm>
            <a:off x="3515290" y="3160377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94" name="矩形: 圓角 23">
            <a:extLst>
              <a:ext uri="{FF2B5EF4-FFF2-40B4-BE49-F238E27FC236}">
                <a16:creationId xmlns:a16="http://schemas.microsoft.com/office/drawing/2014/main" id="{E41B7168-E0C7-402D-9769-82548CF60D64}"/>
              </a:ext>
            </a:extLst>
          </p:cNvPr>
          <p:cNvSpPr/>
          <p:nvPr/>
        </p:nvSpPr>
        <p:spPr>
          <a:xfrm>
            <a:off x="1465406" y="4178542"/>
            <a:ext cx="2327564" cy="455730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latin typeface="Microsoft JhengHei"/>
                <a:ea typeface="Microsoft JhengHei"/>
                <a:cs typeface="Microsoft JhengHei"/>
              </a:rPr>
              <a:t>SSD</a:t>
            </a:r>
            <a:r>
              <a:rPr lang="zh-TW" altLang="en-US" sz="1100" b="1" dirty="0">
                <a:latin typeface="Microsoft JhengHei"/>
                <a:ea typeface="Microsoft JhengHei"/>
                <a:cs typeface="Microsoft JhengHei"/>
              </a:rPr>
              <a:t> 寫入新資料，僅能一次清除區塊上所有資料</a:t>
            </a:r>
          </a:p>
        </p:txBody>
      </p:sp>
      <p:graphicFrame>
        <p:nvGraphicFramePr>
          <p:cNvPr id="295" name="Shape 189">
            <a:extLst>
              <a:ext uri="{FF2B5EF4-FFF2-40B4-BE49-F238E27FC236}">
                <a16:creationId xmlns:a16="http://schemas.microsoft.com/office/drawing/2014/main" id="{094D4344-12FD-4DA7-A9EF-AD60E1C963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5346989"/>
              </p:ext>
            </p:extLst>
          </p:nvPr>
        </p:nvGraphicFramePr>
        <p:xfrm>
          <a:off x="106557" y="1928502"/>
          <a:ext cx="1135504" cy="1843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新資料</a:t>
                      </a:r>
                      <a:endParaRPr sz="105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有效資料</a:t>
                      </a:r>
                      <a:endParaRPr sz="105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無效資料</a:t>
                      </a:r>
                      <a:endParaRPr lang="zh-TW" sz="105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預留空間</a:t>
                      </a:r>
                      <a:endParaRPr sz="105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預留空間</a:t>
                      </a:r>
                      <a:endParaRPr sz="105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6" name="Shape 182">
            <a:extLst>
              <a:ext uri="{FF2B5EF4-FFF2-40B4-BE49-F238E27FC236}">
                <a16:creationId xmlns:a16="http://schemas.microsoft.com/office/drawing/2014/main" id="{A021AB25-6280-452D-9054-CE1B7BA9C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3734342"/>
              </p:ext>
            </p:extLst>
          </p:nvPr>
        </p:nvGraphicFramePr>
        <p:xfrm>
          <a:off x="1648558" y="1885945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7" name="Shape 182">
            <a:extLst>
              <a:ext uri="{FF2B5EF4-FFF2-40B4-BE49-F238E27FC236}">
                <a16:creationId xmlns:a16="http://schemas.microsoft.com/office/drawing/2014/main" id="{DB9C6BB1-BF47-4518-A50A-7E8DE4E2B3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0763630"/>
              </p:ext>
            </p:extLst>
          </p:nvPr>
        </p:nvGraphicFramePr>
        <p:xfrm>
          <a:off x="2699009" y="1878280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8" name="群組 297">
            <a:extLst>
              <a:ext uri="{FF2B5EF4-FFF2-40B4-BE49-F238E27FC236}">
                <a16:creationId xmlns:a16="http://schemas.microsoft.com/office/drawing/2014/main" id="{C85A4AFF-74CC-4A3C-8132-9DEDAD03FD12}"/>
              </a:ext>
            </a:extLst>
          </p:cNvPr>
          <p:cNvGrpSpPr/>
          <p:nvPr/>
        </p:nvGrpSpPr>
        <p:grpSpPr>
          <a:xfrm>
            <a:off x="2854240" y="2095766"/>
            <a:ext cx="620073" cy="620073"/>
            <a:chOff x="7316158" y="2699146"/>
            <a:chExt cx="620073" cy="620073"/>
          </a:xfrm>
        </p:grpSpPr>
        <p:sp>
          <p:nvSpPr>
            <p:cNvPr id="299" name="Shape 180">
              <a:extLst>
                <a:ext uri="{FF2B5EF4-FFF2-40B4-BE49-F238E27FC236}">
                  <a16:creationId xmlns:a16="http://schemas.microsoft.com/office/drawing/2014/main" id="{1AD91C91-94C1-4F27-8693-405B16FE4EBB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0" name="Picture 2" descr="ç¸éåç">
              <a:extLst>
                <a:ext uri="{FF2B5EF4-FFF2-40B4-BE49-F238E27FC236}">
                  <a16:creationId xmlns:a16="http://schemas.microsoft.com/office/drawing/2014/main" id="{7A31109B-846B-48E6-A480-8D19C7424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1" name="Shape 180">
            <a:extLst>
              <a:ext uri="{FF2B5EF4-FFF2-40B4-BE49-F238E27FC236}">
                <a16:creationId xmlns:a16="http://schemas.microsoft.com/office/drawing/2014/main" id="{B5DB389A-808D-4296-BA18-4F5333D1A243}"/>
              </a:ext>
            </a:extLst>
          </p:cNvPr>
          <p:cNvSpPr/>
          <p:nvPr/>
        </p:nvSpPr>
        <p:spPr>
          <a:xfrm rot="16200000">
            <a:off x="3611882" y="3243664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群組 301">
            <a:extLst>
              <a:ext uri="{FF2B5EF4-FFF2-40B4-BE49-F238E27FC236}">
                <a16:creationId xmlns:a16="http://schemas.microsoft.com/office/drawing/2014/main" id="{7991F58D-0ECF-4D50-8C0E-4E1E5A427618}"/>
              </a:ext>
            </a:extLst>
          </p:cNvPr>
          <p:cNvGrpSpPr/>
          <p:nvPr/>
        </p:nvGrpSpPr>
        <p:grpSpPr>
          <a:xfrm>
            <a:off x="6523946" y="2565019"/>
            <a:ext cx="2253355" cy="2049320"/>
            <a:chOff x="3884614" y="2771929"/>
            <a:chExt cx="2253355" cy="2049320"/>
          </a:xfrm>
        </p:grpSpPr>
        <p:sp>
          <p:nvSpPr>
            <p:cNvPr id="303" name="Shape 171">
              <a:extLst>
                <a:ext uri="{FF2B5EF4-FFF2-40B4-BE49-F238E27FC236}">
                  <a16:creationId xmlns:a16="http://schemas.microsoft.com/office/drawing/2014/main" id="{DAD44DDB-8187-43B0-9D20-533214DDD842}"/>
                </a:ext>
              </a:extLst>
            </p:cNvPr>
            <p:cNvSpPr/>
            <p:nvPr/>
          </p:nvSpPr>
          <p:spPr>
            <a:xfrm>
              <a:off x="3884614" y="2771929"/>
              <a:ext cx="2253355" cy="182333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304" name="矩形: 圓角 62">
              <a:extLst>
                <a:ext uri="{FF2B5EF4-FFF2-40B4-BE49-F238E27FC236}">
                  <a16:creationId xmlns:a16="http://schemas.microsoft.com/office/drawing/2014/main" id="{4133BC6B-830D-4A37-9BBB-B37BDAE591A9}"/>
                </a:ext>
              </a:extLst>
            </p:cNvPr>
            <p:cNvSpPr/>
            <p:nvPr/>
          </p:nvSpPr>
          <p:spPr>
            <a:xfrm>
              <a:off x="4004086" y="4368810"/>
              <a:ext cx="2005779" cy="452439"/>
            </a:xfrm>
            <a:prstGeom prst="roundRect">
              <a:avLst>
                <a:gd name="adj" fmla="val 0"/>
              </a:avLst>
            </a:prstGeom>
            <a:solidFill>
              <a:srgbClr val="C42C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latin typeface="Microsoft JhengHei"/>
                  <a:ea typeface="Microsoft JhengHei"/>
                  <a:cs typeface="Microsoft JhengHei"/>
                </a:rPr>
                <a:t>有兩個區塊當預留空間，則新資料可直接寫入</a:t>
              </a:r>
            </a:p>
          </p:txBody>
        </p:sp>
      </p:grpSp>
      <p:sp>
        <p:nvSpPr>
          <p:cNvPr id="305" name="Shape 171">
            <a:extLst>
              <a:ext uri="{FF2B5EF4-FFF2-40B4-BE49-F238E27FC236}">
                <a16:creationId xmlns:a16="http://schemas.microsoft.com/office/drawing/2014/main" id="{E6436DE4-B22D-4423-A48D-6B881AEDB72C}"/>
              </a:ext>
            </a:extLst>
          </p:cNvPr>
          <p:cNvSpPr/>
          <p:nvPr/>
        </p:nvSpPr>
        <p:spPr>
          <a:xfrm>
            <a:off x="4013063" y="2578476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06" name="矩形: 圓角 128">
            <a:extLst>
              <a:ext uri="{FF2B5EF4-FFF2-40B4-BE49-F238E27FC236}">
                <a16:creationId xmlns:a16="http://schemas.microsoft.com/office/drawing/2014/main" id="{38FCB5DE-8EE3-4BD4-BF1A-86F715ECADC7}"/>
              </a:ext>
            </a:extLst>
          </p:cNvPr>
          <p:cNvSpPr/>
          <p:nvPr/>
        </p:nvSpPr>
        <p:spPr>
          <a:xfrm>
            <a:off x="4183505" y="4180376"/>
            <a:ext cx="2005779" cy="460779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b="1" dirty="0">
                <a:latin typeface="Microsoft JhengHei"/>
                <a:ea typeface="Microsoft JhengHei"/>
                <a:cs typeface="Microsoft JhengHei"/>
              </a:rPr>
              <a:t>為了避免有效資料也被清除，需要做 </a:t>
            </a:r>
            <a:r>
              <a:rPr lang="en-US" altLang="zh-TW" sz="1100" b="1" dirty="0">
                <a:latin typeface="Microsoft JhengHei"/>
                <a:ea typeface="Microsoft JhengHei"/>
                <a:cs typeface="Microsoft JhengHei"/>
              </a:rPr>
              <a:t>Garbage</a:t>
            </a:r>
            <a:r>
              <a:rPr lang="zh-TW" altLang="en-US" sz="1100" b="1" dirty="0">
                <a:latin typeface="Microsoft JhengHei"/>
                <a:ea typeface="Microsoft JhengHei"/>
                <a:cs typeface="Microsoft JhengHei"/>
              </a:rPr>
              <a:t> </a:t>
            </a:r>
            <a:r>
              <a:rPr lang="en-US" altLang="zh-TW" sz="1100" b="1" dirty="0">
                <a:latin typeface="Microsoft JhengHei"/>
                <a:ea typeface="Microsoft JhengHei"/>
                <a:cs typeface="Microsoft JhengHei"/>
              </a:rPr>
              <a:t>Collection</a:t>
            </a:r>
            <a:endParaRPr lang="zh-TW" altLang="en-US" sz="1100" b="1" dirty="0">
              <a:latin typeface="Microsoft JhengHei"/>
              <a:ea typeface="Microsoft JhengHei"/>
              <a:cs typeface="Microsoft JhengHei"/>
            </a:endParaRPr>
          </a:p>
        </p:txBody>
      </p:sp>
      <p:graphicFrame>
        <p:nvGraphicFramePr>
          <p:cNvPr id="307" name="Shape 177">
            <a:extLst>
              <a:ext uri="{FF2B5EF4-FFF2-40B4-BE49-F238E27FC236}">
                <a16:creationId xmlns:a16="http://schemas.microsoft.com/office/drawing/2014/main" id="{E71D8E7D-B1C7-48B2-B008-0D822871F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5367128"/>
              </p:ext>
            </p:extLst>
          </p:nvPr>
        </p:nvGraphicFramePr>
        <p:xfrm>
          <a:off x="7693285" y="341446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7" name="Shape 177">
            <a:extLst>
              <a:ext uri="{FF2B5EF4-FFF2-40B4-BE49-F238E27FC236}">
                <a16:creationId xmlns:a16="http://schemas.microsoft.com/office/drawing/2014/main" id="{D451265F-4F11-47CB-AC09-6CD4C82B1A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659768"/>
              </p:ext>
            </p:extLst>
          </p:nvPr>
        </p:nvGraphicFramePr>
        <p:xfrm>
          <a:off x="6650212" y="2687448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48B4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56" name="直線接點 355">
            <a:extLst>
              <a:ext uri="{FF2B5EF4-FFF2-40B4-BE49-F238E27FC236}">
                <a16:creationId xmlns:a16="http://schemas.microsoft.com/office/drawing/2014/main" id="{2763DE26-61C4-46A6-B598-DF2CE183BB20}"/>
              </a:ext>
            </a:extLst>
          </p:cNvPr>
          <p:cNvCxnSpPr>
            <a:cxnSpLocks/>
          </p:cNvCxnSpPr>
          <p:nvPr/>
        </p:nvCxnSpPr>
        <p:spPr>
          <a:xfrm>
            <a:off x="7760578" y="3024086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直線接點 356">
            <a:extLst>
              <a:ext uri="{FF2B5EF4-FFF2-40B4-BE49-F238E27FC236}">
                <a16:creationId xmlns:a16="http://schemas.microsoft.com/office/drawing/2014/main" id="{C043DD73-91B0-4FD6-B48F-A3C727EEAB39}"/>
              </a:ext>
            </a:extLst>
          </p:cNvPr>
          <p:cNvCxnSpPr>
            <a:cxnSpLocks/>
          </p:cNvCxnSpPr>
          <p:nvPr/>
        </p:nvCxnSpPr>
        <p:spPr>
          <a:xfrm>
            <a:off x="7831076" y="3024086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線接點 359">
            <a:extLst>
              <a:ext uri="{FF2B5EF4-FFF2-40B4-BE49-F238E27FC236}">
                <a16:creationId xmlns:a16="http://schemas.microsoft.com/office/drawing/2014/main" id="{B870DFC6-48AC-4AAF-A341-2B04F5803F6D}"/>
              </a:ext>
            </a:extLst>
          </p:cNvPr>
          <p:cNvCxnSpPr>
            <a:cxnSpLocks/>
          </p:cNvCxnSpPr>
          <p:nvPr/>
        </p:nvCxnSpPr>
        <p:spPr>
          <a:xfrm>
            <a:off x="7901575" y="3024086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1" name="Shape 177">
            <a:extLst>
              <a:ext uri="{FF2B5EF4-FFF2-40B4-BE49-F238E27FC236}">
                <a16:creationId xmlns:a16="http://schemas.microsoft.com/office/drawing/2014/main" id="{AF60CBE8-7A50-4D50-9A90-E096D6EBA0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52380"/>
              </p:ext>
            </p:extLst>
          </p:nvPr>
        </p:nvGraphicFramePr>
        <p:xfrm>
          <a:off x="7698184" y="2686489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13" name="群組 216">
            <a:extLst>
              <a:ext uri="{FF2B5EF4-FFF2-40B4-BE49-F238E27FC236}">
                <a16:creationId xmlns:a16="http://schemas.microsoft.com/office/drawing/2014/main" id="{ED797E5E-81A5-44F5-84C3-4846C32D7486}"/>
              </a:ext>
            </a:extLst>
          </p:cNvPr>
          <p:cNvGrpSpPr/>
          <p:nvPr/>
        </p:nvGrpSpPr>
        <p:grpSpPr>
          <a:xfrm>
            <a:off x="8221241" y="3011893"/>
            <a:ext cx="378544" cy="333941"/>
            <a:chOff x="7376502" y="4321835"/>
            <a:chExt cx="422989" cy="335290"/>
          </a:xfrm>
        </p:grpSpPr>
        <p:cxnSp>
          <p:nvCxnSpPr>
            <p:cNvPr id="323" name="直線接點 322">
              <a:extLst>
                <a:ext uri="{FF2B5EF4-FFF2-40B4-BE49-F238E27FC236}">
                  <a16:creationId xmlns:a16="http://schemas.microsoft.com/office/drawing/2014/main" id="{D2E40CD2-4AF3-4E5F-8D4F-F83CE9E9661C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線接點 323">
              <a:extLst>
                <a:ext uri="{FF2B5EF4-FFF2-40B4-BE49-F238E27FC236}">
                  <a16:creationId xmlns:a16="http://schemas.microsoft.com/office/drawing/2014/main" id="{7F40CF25-A8E1-4165-ADD3-780F668E3686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線接點 324">
              <a:extLst>
                <a:ext uri="{FF2B5EF4-FFF2-40B4-BE49-F238E27FC236}">
                  <a16:creationId xmlns:a16="http://schemas.microsoft.com/office/drawing/2014/main" id="{4C36C4AF-0011-48DA-B937-317860B4560B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線接點 325">
              <a:extLst>
                <a:ext uri="{FF2B5EF4-FFF2-40B4-BE49-F238E27FC236}">
                  <a16:creationId xmlns:a16="http://schemas.microsoft.com/office/drawing/2014/main" id="{4947EB95-9CAB-40C0-A82E-609573B46AB9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線接點 326">
              <a:extLst>
                <a:ext uri="{FF2B5EF4-FFF2-40B4-BE49-F238E27FC236}">
                  <a16:creationId xmlns:a16="http://schemas.microsoft.com/office/drawing/2014/main" id="{F036D94B-FD71-4073-BC4B-3181CA727C55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線接點 327">
              <a:extLst>
                <a:ext uri="{FF2B5EF4-FFF2-40B4-BE49-F238E27FC236}">
                  <a16:creationId xmlns:a16="http://schemas.microsoft.com/office/drawing/2014/main" id="{051652B2-CC69-46CD-ABEA-E03BBE19F47C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直線接點 328">
              <a:extLst>
                <a:ext uri="{FF2B5EF4-FFF2-40B4-BE49-F238E27FC236}">
                  <a16:creationId xmlns:a16="http://schemas.microsoft.com/office/drawing/2014/main" id="{984C7596-FD6D-4884-9342-C0C343FF6AD9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1" name="Shape 177">
            <a:extLst>
              <a:ext uri="{FF2B5EF4-FFF2-40B4-BE49-F238E27FC236}">
                <a16:creationId xmlns:a16="http://schemas.microsoft.com/office/drawing/2014/main" id="{72303097-218C-4F34-875C-74F9F0B163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079910"/>
              </p:ext>
            </p:extLst>
          </p:nvPr>
        </p:nvGraphicFramePr>
        <p:xfrm>
          <a:off x="6639945" y="341446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2" name="群組 361">
            <a:extLst>
              <a:ext uri="{FF2B5EF4-FFF2-40B4-BE49-F238E27FC236}">
                <a16:creationId xmlns:a16="http://schemas.microsoft.com/office/drawing/2014/main" id="{BE880467-8013-4978-A1FA-2560BF95E1CD}"/>
              </a:ext>
            </a:extLst>
          </p:cNvPr>
          <p:cNvGrpSpPr/>
          <p:nvPr/>
        </p:nvGrpSpPr>
        <p:grpSpPr>
          <a:xfrm>
            <a:off x="152820" y="3425579"/>
            <a:ext cx="247992" cy="346813"/>
            <a:chOff x="7453527" y="3844180"/>
            <a:chExt cx="281998" cy="335290"/>
          </a:xfrm>
        </p:grpSpPr>
        <p:cxnSp>
          <p:nvCxnSpPr>
            <p:cNvPr id="363" name="直線接點 362">
              <a:extLst>
                <a:ext uri="{FF2B5EF4-FFF2-40B4-BE49-F238E27FC236}">
                  <a16:creationId xmlns:a16="http://schemas.microsoft.com/office/drawing/2014/main" id="{8A3A34DB-0E33-4CFC-B8BD-2CD475BC5E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直線接點 363">
              <a:extLst>
                <a:ext uri="{FF2B5EF4-FFF2-40B4-BE49-F238E27FC236}">
                  <a16:creationId xmlns:a16="http://schemas.microsoft.com/office/drawing/2014/main" id="{0505A30A-E8AA-4135-B7F8-8AB0BF607ED5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直線接點 364">
              <a:extLst>
                <a:ext uri="{FF2B5EF4-FFF2-40B4-BE49-F238E27FC236}">
                  <a16:creationId xmlns:a16="http://schemas.microsoft.com/office/drawing/2014/main" id="{F9DAC006-A439-4205-8CAE-7C6D6B1B9233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直線接點 365">
              <a:extLst>
                <a:ext uri="{FF2B5EF4-FFF2-40B4-BE49-F238E27FC236}">
                  <a16:creationId xmlns:a16="http://schemas.microsoft.com/office/drawing/2014/main" id="{E3D46963-9B94-4B9B-AC81-9D03BACC319B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線接點 366">
              <a:extLst>
                <a:ext uri="{FF2B5EF4-FFF2-40B4-BE49-F238E27FC236}">
                  <a16:creationId xmlns:a16="http://schemas.microsoft.com/office/drawing/2014/main" id="{A728D3DA-529C-4680-AA22-C00545322A07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8" name="Shape 177">
            <a:extLst>
              <a:ext uri="{FF2B5EF4-FFF2-40B4-BE49-F238E27FC236}">
                <a16:creationId xmlns:a16="http://schemas.microsoft.com/office/drawing/2014/main" id="{06F728C8-99A3-4F90-B2A9-78DBEE2A81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303376"/>
              </p:ext>
            </p:extLst>
          </p:nvPr>
        </p:nvGraphicFramePr>
        <p:xfrm>
          <a:off x="5211604" y="2662905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9" name="Shape 177">
            <a:extLst>
              <a:ext uri="{FF2B5EF4-FFF2-40B4-BE49-F238E27FC236}">
                <a16:creationId xmlns:a16="http://schemas.microsoft.com/office/drawing/2014/main" id="{9D823CD8-5D1A-4F53-85F6-983787722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9803126"/>
              </p:ext>
            </p:extLst>
          </p:nvPr>
        </p:nvGraphicFramePr>
        <p:xfrm>
          <a:off x="4161737" y="2662905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0" name="Shape 177">
            <a:extLst>
              <a:ext uri="{FF2B5EF4-FFF2-40B4-BE49-F238E27FC236}">
                <a16:creationId xmlns:a16="http://schemas.microsoft.com/office/drawing/2014/main" id="{830CEEB1-6506-490F-AECB-145B28ACB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533422"/>
              </p:ext>
            </p:extLst>
          </p:nvPr>
        </p:nvGraphicFramePr>
        <p:xfrm>
          <a:off x="4168511" y="340938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1" name="Shape 177">
            <a:extLst>
              <a:ext uri="{FF2B5EF4-FFF2-40B4-BE49-F238E27FC236}">
                <a16:creationId xmlns:a16="http://schemas.microsoft.com/office/drawing/2014/main" id="{5E6F3AF6-AC65-43A7-872C-1B22C2BA96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033187"/>
              </p:ext>
            </p:extLst>
          </p:nvPr>
        </p:nvGraphicFramePr>
        <p:xfrm>
          <a:off x="5219224" y="340938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 dirty="0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8893136-480F-415B-B59C-41A03B3AA9EF}"/>
              </a:ext>
            </a:extLst>
          </p:cNvPr>
          <p:cNvSpPr/>
          <p:nvPr/>
        </p:nvSpPr>
        <p:spPr>
          <a:xfrm>
            <a:off x="4446303" y="1833273"/>
            <a:ext cx="3622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兩邊比較，左方需要進行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Garbage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Collect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總計需寫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次，而右方僅需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次。</a:t>
            </a:r>
          </a:p>
        </p:txBody>
      </p:sp>
      <p:grpSp>
        <p:nvGrpSpPr>
          <p:cNvPr id="104" name="群組 216">
            <a:extLst>
              <a:ext uri="{FF2B5EF4-FFF2-40B4-BE49-F238E27FC236}">
                <a16:creationId xmlns:a16="http://schemas.microsoft.com/office/drawing/2014/main" id="{AF109EB8-59AB-4B8B-8DF0-DF138FD6476D}"/>
              </a:ext>
            </a:extLst>
          </p:cNvPr>
          <p:cNvGrpSpPr/>
          <p:nvPr/>
        </p:nvGrpSpPr>
        <p:grpSpPr>
          <a:xfrm>
            <a:off x="8221241" y="2687838"/>
            <a:ext cx="378544" cy="333941"/>
            <a:chOff x="7376502" y="4321835"/>
            <a:chExt cx="422989" cy="335290"/>
          </a:xfrm>
        </p:grpSpPr>
        <p:cxnSp>
          <p:nvCxnSpPr>
            <p:cNvPr id="105" name="直線接點 104">
              <a:extLst>
                <a:ext uri="{FF2B5EF4-FFF2-40B4-BE49-F238E27FC236}">
                  <a16:creationId xmlns:a16="http://schemas.microsoft.com/office/drawing/2014/main" id="{51F60015-ED4F-45F4-AB3C-7DB9456C7075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 105">
              <a:extLst>
                <a:ext uri="{FF2B5EF4-FFF2-40B4-BE49-F238E27FC236}">
                  <a16:creationId xmlns:a16="http://schemas.microsoft.com/office/drawing/2014/main" id="{CDD90729-12DB-441E-9839-C05DC424191E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 106">
              <a:extLst>
                <a:ext uri="{FF2B5EF4-FFF2-40B4-BE49-F238E27FC236}">
                  <a16:creationId xmlns:a16="http://schemas.microsoft.com/office/drawing/2014/main" id="{B069A872-A87D-4FAF-ADD5-522C9B7E2ED3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 107">
              <a:extLst>
                <a:ext uri="{FF2B5EF4-FFF2-40B4-BE49-F238E27FC236}">
                  <a16:creationId xmlns:a16="http://schemas.microsoft.com/office/drawing/2014/main" id="{7F95583E-DA89-4BCC-B369-0F193C74C865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接點 108">
              <a:extLst>
                <a:ext uri="{FF2B5EF4-FFF2-40B4-BE49-F238E27FC236}">
                  <a16:creationId xmlns:a16="http://schemas.microsoft.com/office/drawing/2014/main" id="{A39B4938-D369-4770-850B-279FCF25B22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接點 109">
              <a:extLst>
                <a:ext uri="{FF2B5EF4-FFF2-40B4-BE49-F238E27FC236}">
                  <a16:creationId xmlns:a16="http://schemas.microsoft.com/office/drawing/2014/main" id="{0CD35476-2446-44A7-B521-894B15788A60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接點 110">
              <a:extLst>
                <a:ext uri="{FF2B5EF4-FFF2-40B4-BE49-F238E27FC236}">
                  <a16:creationId xmlns:a16="http://schemas.microsoft.com/office/drawing/2014/main" id="{CA7BCCC8-68DF-4EA2-9D58-24D537F4CF6D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群組 216">
            <a:extLst>
              <a:ext uri="{FF2B5EF4-FFF2-40B4-BE49-F238E27FC236}">
                <a16:creationId xmlns:a16="http://schemas.microsoft.com/office/drawing/2014/main" id="{093AFBB2-7EA5-4BEF-BA48-62323D40F1EE}"/>
              </a:ext>
            </a:extLst>
          </p:cNvPr>
          <p:cNvGrpSpPr/>
          <p:nvPr/>
        </p:nvGrpSpPr>
        <p:grpSpPr>
          <a:xfrm>
            <a:off x="7738210" y="3025539"/>
            <a:ext cx="378544" cy="333941"/>
            <a:chOff x="7376502" y="4321835"/>
            <a:chExt cx="422989" cy="335290"/>
          </a:xfrm>
        </p:grpSpPr>
        <p:cxnSp>
          <p:nvCxnSpPr>
            <p:cNvPr id="113" name="直線接點 112">
              <a:extLst>
                <a:ext uri="{FF2B5EF4-FFF2-40B4-BE49-F238E27FC236}">
                  <a16:creationId xmlns:a16="http://schemas.microsoft.com/office/drawing/2014/main" id="{7F1D7452-60E2-4216-A685-7F9657E080D2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接點 113">
              <a:extLst>
                <a:ext uri="{FF2B5EF4-FFF2-40B4-BE49-F238E27FC236}">
                  <a16:creationId xmlns:a16="http://schemas.microsoft.com/office/drawing/2014/main" id="{634D556A-8F86-4488-A2B4-E49D43C29BC4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接點 114">
              <a:extLst>
                <a:ext uri="{FF2B5EF4-FFF2-40B4-BE49-F238E27FC236}">
                  <a16:creationId xmlns:a16="http://schemas.microsoft.com/office/drawing/2014/main" id="{BF76496E-811B-41A4-8AEB-60D3B31C44FE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接點 115">
              <a:extLst>
                <a:ext uri="{FF2B5EF4-FFF2-40B4-BE49-F238E27FC236}">
                  <a16:creationId xmlns:a16="http://schemas.microsoft.com/office/drawing/2014/main" id="{87E6CF52-7ED9-413B-8D9A-BD5D1D256289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接點 116">
              <a:extLst>
                <a:ext uri="{FF2B5EF4-FFF2-40B4-BE49-F238E27FC236}">
                  <a16:creationId xmlns:a16="http://schemas.microsoft.com/office/drawing/2014/main" id="{01A3E04D-BAC8-41FF-A83E-C60DD013281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接點 117">
              <a:extLst>
                <a:ext uri="{FF2B5EF4-FFF2-40B4-BE49-F238E27FC236}">
                  <a16:creationId xmlns:a16="http://schemas.microsoft.com/office/drawing/2014/main" id="{F2D76B7B-F95C-45AD-A7B8-ECB3EE785BC4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接點 118">
              <a:extLst>
                <a:ext uri="{FF2B5EF4-FFF2-40B4-BE49-F238E27FC236}">
                  <a16:creationId xmlns:a16="http://schemas.microsoft.com/office/drawing/2014/main" id="{3687359A-105D-4261-878F-933950EDE913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群組 216">
            <a:extLst>
              <a:ext uri="{FF2B5EF4-FFF2-40B4-BE49-F238E27FC236}">
                <a16:creationId xmlns:a16="http://schemas.microsoft.com/office/drawing/2014/main" id="{A4ADD086-B99B-43FF-89FB-FBCC455302F2}"/>
              </a:ext>
            </a:extLst>
          </p:cNvPr>
          <p:cNvGrpSpPr/>
          <p:nvPr/>
        </p:nvGrpSpPr>
        <p:grpSpPr>
          <a:xfrm>
            <a:off x="7173053" y="3011893"/>
            <a:ext cx="378544" cy="333941"/>
            <a:chOff x="7376502" y="4321835"/>
            <a:chExt cx="422989" cy="335290"/>
          </a:xfrm>
        </p:grpSpPr>
        <p:cxnSp>
          <p:nvCxnSpPr>
            <p:cNvPr id="121" name="直線接點 120">
              <a:extLst>
                <a:ext uri="{FF2B5EF4-FFF2-40B4-BE49-F238E27FC236}">
                  <a16:creationId xmlns:a16="http://schemas.microsoft.com/office/drawing/2014/main" id="{D490C111-082C-4D0F-9E14-4E8850C1E710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接點 121">
              <a:extLst>
                <a:ext uri="{FF2B5EF4-FFF2-40B4-BE49-F238E27FC236}">
                  <a16:creationId xmlns:a16="http://schemas.microsoft.com/office/drawing/2014/main" id="{22D011CF-FAC5-49A1-825B-C79BA5FFD2B9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接點 122">
              <a:extLst>
                <a:ext uri="{FF2B5EF4-FFF2-40B4-BE49-F238E27FC236}">
                  <a16:creationId xmlns:a16="http://schemas.microsoft.com/office/drawing/2014/main" id="{16193C34-9568-4DB4-AE74-46E00148D4ED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接點 123">
              <a:extLst>
                <a:ext uri="{FF2B5EF4-FFF2-40B4-BE49-F238E27FC236}">
                  <a16:creationId xmlns:a16="http://schemas.microsoft.com/office/drawing/2014/main" id="{A5FADFFE-6D6F-476B-B4D3-2F3C45E98C2F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接點 124">
              <a:extLst>
                <a:ext uri="{FF2B5EF4-FFF2-40B4-BE49-F238E27FC236}">
                  <a16:creationId xmlns:a16="http://schemas.microsoft.com/office/drawing/2014/main" id="{73115C23-EFF3-4ED1-A0B2-83B2141753B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接點 125">
              <a:extLst>
                <a:ext uri="{FF2B5EF4-FFF2-40B4-BE49-F238E27FC236}">
                  <a16:creationId xmlns:a16="http://schemas.microsoft.com/office/drawing/2014/main" id="{A3BF1B07-0E22-4181-91ED-391498DCC680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接點 126">
              <a:extLst>
                <a:ext uri="{FF2B5EF4-FFF2-40B4-BE49-F238E27FC236}">
                  <a16:creationId xmlns:a16="http://schemas.microsoft.com/office/drawing/2014/main" id="{786AF75A-D95D-4107-8843-9840250B1170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群組 216">
            <a:extLst>
              <a:ext uri="{FF2B5EF4-FFF2-40B4-BE49-F238E27FC236}">
                <a16:creationId xmlns:a16="http://schemas.microsoft.com/office/drawing/2014/main" id="{4AB915DF-1F48-4DC1-9728-675CF2050332}"/>
              </a:ext>
            </a:extLst>
          </p:cNvPr>
          <p:cNvGrpSpPr/>
          <p:nvPr/>
        </p:nvGrpSpPr>
        <p:grpSpPr>
          <a:xfrm>
            <a:off x="7173053" y="2687838"/>
            <a:ext cx="378544" cy="333941"/>
            <a:chOff x="7376502" y="4321835"/>
            <a:chExt cx="422989" cy="335290"/>
          </a:xfrm>
        </p:grpSpPr>
        <p:cxnSp>
          <p:nvCxnSpPr>
            <p:cNvPr id="129" name="直線接點 128">
              <a:extLst>
                <a:ext uri="{FF2B5EF4-FFF2-40B4-BE49-F238E27FC236}">
                  <a16:creationId xmlns:a16="http://schemas.microsoft.com/office/drawing/2014/main" id="{940C9BC0-E167-4204-AC96-40E99DE7606D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接點 129">
              <a:extLst>
                <a:ext uri="{FF2B5EF4-FFF2-40B4-BE49-F238E27FC236}">
                  <a16:creationId xmlns:a16="http://schemas.microsoft.com/office/drawing/2014/main" id="{864C49A0-4E6D-4AC8-9942-BF1A8505EA5E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D7231959-1C33-4D81-81A9-A60C426F01DD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接點 131">
              <a:extLst>
                <a:ext uri="{FF2B5EF4-FFF2-40B4-BE49-F238E27FC236}">
                  <a16:creationId xmlns:a16="http://schemas.microsoft.com/office/drawing/2014/main" id="{50BC8E27-E28D-4025-AB91-620A750350ED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接點 132">
              <a:extLst>
                <a:ext uri="{FF2B5EF4-FFF2-40B4-BE49-F238E27FC236}">
                  <a16:creationId xmlns:a16="http://schemas.microsoft.com/office/drawing/2014/main" id="{47ADF497-7873-4F1B-A3E5-3C1158E91526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接點 133">
              <a:extLst>
                <a:ext uri="{FF2B5EF4-FFF2-40B4-BE49-F238E27FC236}">
                  <a16:creationId xmlns:a16="http://schemas.microsoft.com/office/drawing/2014/main" id="{90A8AA79-33F8-4833-B5F1-A9609374E07C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接點 134">
              <a:extLst>
                <a:ext uri="{FF2B5EF4-FFF2-40B4-BE49-F238E27FC236}">
                  <a16:creationId xmlns:a16="http://schemas.microsoft.com/office/drawing/2014/main" id="{652C8F88-3118-4196-9505-AF8506FB944D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群組 216">
            <a:extLst>
              <a:ext uri="{FF2B5EF4-FFF2-40B4-BE49-F238E27FC236}">
                <a16:creationId xmlns:a16="http://schemas.microsoft.com/office/drawing/2014/main" id="{9BF201CC-8CC6-4525-9C7A-5C8104DA64C6}"/>
              </a:ext>
            </a:extLst>
          </p:cNvPr>
          <p:cNvGrpSpPr/>
          <p:nvPr/>
        </p:nvGrpSpPr>
        <p:grpSpPr>
          <a:xfrm>
            <a:off x="6690022" y="3025539"/>
            <a:ext cx="378544" cy="333941"/>
            <a:chOff x="7376502" y="4321835"/>
            <a:chExt cx="422989" cy="335290"/>
          </a:xfrm>
        </p:grpSpPr>
        <p:cxnSp>
          <p:nvCxnSpPr>
            <p:cNvPr id="137" name="直線接點 136">
              <a:extLst>
                <a:ext uri="{FF2B5EF4-FFF2-40B4-BE49-F238E27FC236}">
                  <a16:creationId xmlns:a16="http://schemas.microsoft.com/office/drawing/2014/main" id="{40C934BE-8AD3-4540-AA94-39D9B8735AC0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接點 137">
              <a:extLst>
                <a:ext uri="{FF2B5EF4-FFF2-40B4-BE49-F238E27FC236}">
                  <a16:creationId xmlns:a16="http://schemas.microsoft.com/office/drawing/2014/main" id="{44FB502B-6CF0-4A44-8220-3E01648EC7BB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接點 138">
              <a:extLst>
                <a:ext uri="{FF2B5EF4-FFF2-40B4-BE49-F238E27FC236}">
                  <a16:creationId xmlns:a16="http://schemas.microsoft.com/office/drawing/2014/main" id="{FAA3E439-2512-4593-A579-11BBA9F2DA5A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接點 139">
              <a:extLst>
                <a:ext uri="{FF2B5EF4-FFF2-40B4-BE49-F238E27FC236}">
                  <a16:creationId xmlns:a16="http://schemas.microsoft.com/office/drawing/2014/main" id="{42A33181-5E02-48F6-9E88-832B1EB4CE3C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接點 140">
              <a:extLst>
                <a:ext uri="{FF2B5EF4-FFF2-40B4-BE49-F238E27FC236}">
                  <a16:creationId xmlns:a16="http://schemas.microsoft.com/office/drawing/2014/main" id="{9A4A5517-2A21-4703-A241-5E5B1765B58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接點 141">
              <a:extLst>
                <a:ext uri="{FF2B5EF4-FFF2-40B4-BE49-F238E27FC236}">
                  <a16:creationId xmlns:a16="http://schemas.microsoft.com/office/drawing/2014/main" id="{9463AD94-F049-41C0-B194-850438F79ADD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接點 142">
              <a:extLst>
                <a:ext uri="{FF2B5EF4-FFF2-40B4-BE49-F238E27FC236}">
                  <a16:creationId xmlns:a16="http://schemas.microsoft.com/office/drawing/2014/main" id="{8635347F-0397-44E6-9D25-CA6AA48CD86C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846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5">
            <a:extLst>
              <a:ext uri="{FF2B5EF4-FFF2-40B4-BE49-F238E27FC236}">
                <a16:creationId xmlns:a16="http://schemas.microsoft.com/office/drawing/2014/main" id="{7AA5EAA3-F3DA-408E-A28E-14ED6B631D03}"/>
              </a:ext>
            </a:extLst>
          </p:cNvPr>
          <p:cNvSpPr/>
          <p:nvPr/>
        </p:nvSpPr>
        <p:spPr>
          <a:xfrm>
            <a:off x="2965980" y="2430666"/>
            <a:ext cx="6003294" cy="204232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3351" y="2507603"/>
            <a:ext cx="5856529" cy="18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A56F3830-82CA-4E59-9F91-71E4A928A0FF}"/>
              </a:ext>
            </a:extLst>
          </p:cNvPr>
          <p:cNvGrpSpPr/>
          <p:nvPr/>
        </p:nvGrpSpPr>
        <p:grpSpPr>
          <a:xfrm>
            <a:off x="232968" y="2334607"/>
            <a:ext cx="2981727" cy="942321"/>
            <a:chOff x="2888075" y="2309218"/>
            <a:chExt cx="2081934" cy="724304"/>
          </a:xfrm>
          <a:effectLst>
            <a:outerShdw blurRad="101600" dist="88900" dir="8820000" sx="99000" sy="99000" algn="tr" rotWithShape="0">
              <a:prstClr val="black">
                <a:alpha val="30000"/>
              </a:prstClr>
            </a:outerShdw>
          </a:effectLst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D1297D6D-B7A4-4670-80E1-E6DD68CA6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209849" y="2273362"/>
              <a:ext cx="724304" cy="796016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A15F359-AA51-42D9-B938-C2E213E2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308796" y="1888499"/>
              <a:ext cx="724302" cy="1565743"/>
            </a:xfrm>
            <a:prstGeom prst="rect">
              <a:avLst/>
            </a:prstGeom>
          </p:spPr>
        </p:pic>
      </p:grp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zh-TW" altLang="en-US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軟體定義 </a:t>
            </a:r>
            <a:r>
              <a:rPr lang="en-US" altLang="en-US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en-US" altLang="en-US" sz="36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外掛</a:t>
            </a:r>
            <a:r>
              <a:rPr lang="zh-TW" alt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預留空間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1097280" y="1002353"/>
            <a:ext cx="8023122" cy="1288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預留空間 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(Over-</a:t>
            </a:r>
            <a:r>
              <a:rPr kumimoji="1" lang="en-US" altLang="zh-TW" sz="1800" b="1" dirty="0" err="1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provisoning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是在 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中保留空間以優化</a:t>
            </a:r>
            <a:b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持續寫入效能與耐久度的技術。</a:t>
            </a:r>
            <a:endParaRPr kumimoji="1"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在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QNAP 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實驗室中，透過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預留空間，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消費者級的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Samsung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850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Pro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b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</a:b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持續效能可逼近資料級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SSD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，達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25,000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IOPS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。</a:t>
            </a:r>
            <a:endParaRPr kumimoji="1" lang="en-US" altLang="zh-TW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85B5520-B996-4E30-B4DC-BE74B4D52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1269676" y="3342957"/>
            <a:ext cx="1946676" cy="1798617"/>
          </a:xfrm>
          <a:prstGeom prst="rect">
            <a:avLst/>
          </a:prstGeom>
        </p:spPr>
      </p:pic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2992722" y="4474634"/>
            <a:ext cx="3046978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  <a:r>
              <a:rPr lang="zh-TW" altLang="en-US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級</a:t>
            </a:r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以 </a:t>
            </a:r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Intel S4500 </a:t>
            </a:r>
            <a:r>
              <a:rPr lang="zh-TW" altLang="en-US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為例，持續隨機寫入 </a:t>
            </a:r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IOPS</a:t>
            </a:r>
            <a:r>
              <a:rPr lang="zh-TW" altLang="en-US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為 </a:t>
            </a:r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30,000</a:t>
            </a:r>
          </a:p>
          <a:p>
            <a:endParaRPr lang="zh-TW" altLang="en-US" sz="700" b="1" i="0" u="none" strike="noStrike" cap="none" dirty="0">
              <a:solidFill>
                <a:schemeClr val="accent5">
                  <a:lumMod val="50000"/>
                </a:schemeClr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2143428-B8B9-4F86-9744-B16CF8DDAE3F}"/>
              </a:ext>
            </a:extLst>
          </p:cNvPr>
          <p:cNvSpPr/>
          <p:nvPr/>
        </p:nvSpPr>
        <p:spPr>
          <a:xfrm>
            <a:off x="331369" y="2401546"/>
            <a:ext cx="28218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1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測試條件：</a:t>
            </a:r>
          </a:p>
          <a:p>
            <a:pPr lvl="0"/>
            <a:r>
              <a:rPr lang="en-US" altLang="zh-TW" sz="1100" b="1" dirty="0">
                <a:solidFill>
                  <a:schemeClr val="bg1"/>
                </a:solidFill>
              </a:rPr>
              <a:t>FIO configuration: runtime=1800 </a:t>
            </a:r>
            <a:r>
              <a:rPr lang="en-US" altLang="zh-TW" sz="1100" b="1" dirty="0" err="1">
                <a:solidFill>
                  <a:schemeClr val="bg1"/>
                </a:solidFill>
              </a:rPr>
              <a:t>ioengine</a:t>
            </a:r>
            <a:r>
              <a:rPr lang="en-US" altLang="zh-TW" sz="1100" b="1" dirty="0">
                <a:solidFill>
                  <a:schemeClr val="bg1"/>
                </a:solidFill>
              </a:rPr>
              <a:t>=</a:t>
            </a:r>
            <a:r>
              <a:rPr lang="en-US" altLang="zh-TW" sz="1100" b="1" dirty="0" err="1">
                <a:solidFill>
                  <a:schemeClr val="bg1"/>
                </a:solidFill>
              </a:rPr>
              <a:t>libaio</a:t>
            </a:r>
            <a:r>
              <a:rPr lang="en-US" altLang="zh-TW" sz="1100" b="1" dirty="0">
                <a:solidFill>
                  <a:schemeClr val="bg1"/>
                </a:solidFill>
              </a:rPr>
              <a:t> direct=1  </a:t>
            </a:r>
            <a:r>
              <a:rPr lang="en-US" altLang="zh-TW" sz="1100" b="1" dirty="0" err="1">
                <a:solidFill>
                  <a:schemeClr val="bg1"/>
                </a:solidFill>
              </a:rPr>
              <a:t>rw</a:t>
            </a:r>
            <a:r>
              <a:rPr lang="en-US" altLang="zh-TW" sz="1100" b="1" dirty="0">
                <a:solidFill>
                  <a:schemeClr val="bg1"/>
                </a:solidFill>
              </a:rPr>
              <a:t>=</a:t>
            </a:r>
            <a:r>
              <a:rPr lang="en-US" altLang="zh-TW" sz="1100" b="1" dirty="0" err="1">
                <a:solidFill>
                  <a:schemeClr val="bg1"/>
                </a:solidFill>
              </a:rPr>
              <a:t>randwrite</a:t>
            </a:r>
            <a:r>
              <a:rPr lang="en-US" altLang="zh-TW" sz="1100" b="1" dirty="0">
                <a:solidFill>
                  <a:schemeClr val="bg1"/>
                </a:solidFill>
              </a:rPr>
              <a:t> </a:t>
            </a:r>
            <a:r>
              <a:rPr lang="en-US" altLang="zh-TW" sz="1100" b="1" dirty="0" err="1">
                <a:solidFill>
                  <a:schemeClr val="bg1"/>
                </a:solidFill>
              </a:rPr>
              <a:t>bs</a:t>
            </a:r>
            <a:r>
              <a:rPr lang="en-US" altLang="zh-TW" sz="1100" b="1" dirty="0">
                <a:solidFill>
                  <a:schemeClr val="bg1"/>
                </a:solidFill>
              </a:rPr>
              <a:t>=4k </a:t>
            </a:r>
            <a:r>
              <a:rPr lang="en-US" altLang="zh-TW" sz="1100" b="1" dirty="0" err="1">
                <a:solidFill>
                  <a:schemeClr val="bg1"/>
                </a:solidFill>
              </a:rPr>
              <a:t>numjobs</a:t>
            </a:r>
            <a:r>
              <a:rPr lang="en-US" altLang="zh-TW" sz="1100" b="1" dirty="0">
                <a:solidFill>
                  <a:schemeClr val="bg1"/>
                </a:solidFill>
              </a:rPr>
              <a:t>=1 </a:t>
            </a:r>
            <a:r>
              <a:rPr lang="en-US" altLang="zh-TW" sz="1100" b="1" dirty="0" err="1">
                <a:solidFill>
                  <a:schemeClr val="bg1"/>
                </a:solidFill>
              </a:rPr>
              <a:t>iodepth</a:t>
            </a:r>
            <a:r>
              <a:rPr lang="en-US" altLang="zh-TW" sz="1100" b="1" dirty="0">
                <a:solidFill>
                  <a:schemeClr val="bg1"/>
                </a:solidFill>
              </a:rPr>
              <a:t>=32</a:t>
            </a:r>
            <a:endParaRPr lang="en-US" altLang="zh-TW" sz="1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086980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5">
            <a:extLst>
              <a:ext uri="{FF2B5EF4-FFF2-40B4-BE49-F238E27FC236}">
                <a16:creationId xmlns:a16="http://schemas.microsoft.com/office/drawing/2014/main" id="{004DCAA7-3780-4A1C-A9AE-15D44D4C778C}"/>
              </a:ext>
            </a:extLst>
          </p:cNvPr>
          <p:cNvSpPr/>
          <p:nvPr/>
        </p:nvSpPr>
        <p:spPr>
          <a:xfrm>
            <a:off x="523568" y="1954387"/>
            <a:ext cx="5906353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zh-TW" altLang="en-US" sz="3600" dirty="0">
                <a:latin typeface="Microsoft JhengHei"/>
                <a:ea typeface="Microsoft JhengHei"/>
              </a:rPr>
              <a:t>選對 </a:t>
            </a:r>
            <a:r>
              <a:rPr lang="en-US" altLang="en-US" sz="3600" dirty="0">
                <a:latin typeface="Microsoft JhengHei"/>
                <a:ea typeface="Microsoft JhengHei"/>
              </a:rPr>
              <a:t>SSD </a:t>
            </a:r>
            <a:r>
              <a:rPr lang="en-US" altLang="en-US" sz="3600" dirty="0" err="1">
                <a:latin typeface="Microsoft JhengHei"/>
                <a:ea typeface="Microsoft JhengHei"/>
              </a:rPr>
              <a:t>很困難，選</a:t>
            </a:r>
            <a:r>
              <a:rPr lang="en-US" altLang="en-US" sz="3600" dirty="0">
                <a:latin typeface="Microsoft JhengHei"/>
                <a:ea typeface="Microsoft JhengHei"/>
              </a:rPr>
              <a:t> QNAP </a:t>
            </a:r>
            <a:r>
              <a:rPr lang="en-US" altLang="en-US" sz="3600" dirty="0" err="1">
                <a:latin typeface="Microsoft JhengHei"/>
                <a:ea typeface="Microsoft JhengHei"/>
              </a:rPr>
              <a:t>很簡單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1097280" y="972929"/>
            <a:ext cx="8023122" cy="99146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消費者部署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儲存最大的問題，在於確保 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效能能否達到期望。</a:t>
            </a:r>
            <a:endParaRPr kumimoji="1"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針對 </a:t>
            </a:r>
            <a:r>
              <a:rPr kumimoji="1" lang="en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的持續寫入效能，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同步推出 </a:t>
            </a:r>
            <a:r>
              <a:rPr kumimoji="1" lang="en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 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分析工具，量測不同</a:t>
            </a:r>
            <a:b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 外掛預留空間的效能，依應用情境建議最佳策略</a:t>
            </a:r>
            <a:endParaRPr kumimoji="1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3517819" y="4582136"/>
            <a:ext cx="2864192" cy="24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  <a:r>
              <a:rPr lang="zh-TW" altLang="en-US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級</a:t>
            </a:r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以 </a:t>
            </a:r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Intel S4500 </a:t>
            </a:r>
            <a:r>
              <a:rPr lang="zh-TW" altLang="en-US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為例，持續隨機寫入 </a:t>
            </a:r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IOPS</a:t>
            </a:r>
            <a:r>
              <a:rPr lang="zh-TW" altLang="en-US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為 </a:t>
            </a:r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30,000</a:t>
            </a:r>
          </a:p>
          <a:p>
            <a:endParaRPr lang="zh-TW" altLang="en-US" sz="700" b="1" i="0" u="none" strike="noStrike" cap="none" dirty="0">
              <a:solidFill>
                <a:schemeClr val="accent5">
                  <a:lumMod val="50000"/>
                </a:schemeClr>
              </a:solidFill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8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9653759-9DC9-443F-A46B-268A84BAE5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72" y="2067592"/>
            <a:ext cx="5605467" cy="2434040"/>
          </a:xfrm>
          <a:prstGeom prst="rect">
            <a:avLst/>
          </a:prstGeom>
          <a:ln>
            <a:noFill/>
          </a:ln>
        </p:spPr>
      </p:pic>
      <p:pic>
        <p:nvPicPr>
          <p:cNvPr id="9" name="Shape 242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919" y="2179995"/>
            <a:ext cx="2095081" cy="2963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B1DA43B0-B00D-43CB-8A97-5BA1EC05C62A}"/>
              </a:ext>
            </a:extLst>
          </p:cNvPr>
          <p:cNvGrpSpPr/>
          <p:nvPr/>
        </p:nvGrpSpPr>
        <p:grpSpPr>
          <a:xfrm>
            <a:off x="5542163" y="2761854"/>
            <a:ext cx="2125636" cy="942321"/>
            <a:chOff x="3336164" y="2309218"/>
            <a:chExt cx="1633845" cy="724304"/>
          </a:xfrm>
          <a:effectLst>
            <a:outerShdw blurRad="101600" dist="88900" dir="8820000" sx="99000" sy="99000" algn="tr" rotWithShape="0">
              <a:prstClr val="black">
                <a:alpha val="30000"/>
              </a:prstClr>
            </a:outerShdw>
          </a:effectLst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678C629A-6FBC-40BA-BA5C-2DA748792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209849" y="2273362"/>
              <a:ext cx="724304" cy="796016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ECBECDA1-B353-41A5-8455-10AFB0584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494155" y="2151229"/>
              <a:ext cx="724302" cy="1040284"/>
            </a:xfrm>
            <a:prstGeom prst="rect">
              <a:avLst/>
            </a:prstGeom>
          </p:spPr>
        </p:pic>
      </p:grpSp>
      <p:sp>
        <p:nvSpPr>
          <p:cNvPr id="17" name="Shape 179">
            <a:extLst>
              <a:ext uri="{FF2B5EF4-FFF2-40B4-BE49-F238E27FC236}">
                <a16:creationId xmlns:a16="http://schemas.microsoft.com/office/drawing/2014/main" id="{BD6333FF-263F-4AD5-A38B-D59A91D0D78A}"/>
              </a:ext>
            </a:extLst>
          </p:cNvPr>
          <p:cNvSpPr/>
          <p:nvPr/>
        </p:nvSpPr>
        <p:spPr>
          <a:xfrm>
            <a:off x="5652647" y="2722272"/>
            <a:ext cx="1904668" cy="1021486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kumimoji="1"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使用者可依應用情境快速判斷最佳預留空間部署策略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8368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en-US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en-US" altLang="en-US" sz="36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外掛</a:t>
            </a:r>
            <a:r>
              <a:rPr lang="zh-TW" alt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預留空間</a:t>
            </a:r>
            <a:r>
              <a:rPr lang="zh-TW" altLang="en-US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在 </a:t>
            </a:r>
            <a:r>
              <a:rPr lang="en-US" alt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M.2 </a:t>
            </a:r>
            <a:r>
              <a:rPr lang="zh-TW" altLang="en-US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的運用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73" name="內容版面配置區 1">
            <a:extLst>
              <a:ext uri="{FF2B5EF4-FFF2-40B4-BE49-F238E27FC236}">
                <a16:creationId xmlns:a16="http://schemas.microsoft.com/office/drawing/2014/main" id="{573A184F-7B50-43B7-97B5-FD00269E0579}"/>
              </a:ext>
            </a:extLst>
          </p:cNvPr>
          <p:cNvSpPr txBox="1">
            <a:spLocks/>
          </p:cNvSpPr>
          <p:nvPr/>
        </p:nvSpPr>
        <p:spPr>
          <a:xfrm>
            <a:off x="379112" y="921409"/>
            <a:ext cx="8187038" cy="8547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在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QNAP 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實驗室中，進一步以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2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 顆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Transcend 256 GB M.2 SSD 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組建 </a:t>
            </a:r>
            <a:b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</a:b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SSD RAID 1 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讀寫快取，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實際檢視快取長期使用效能衡量搭配預留空間效益</a:t>
            </a:r>
            <a:endParaRPr kumimoji="1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74" name="Shape 141">
            <a:extLst>
              <a:ext uri="{FF2B5EF4-FFF2-40B4-BE49-F238E27FC236}">
                <a16:creationId xmlns:a16="http://schemas.microsoft.com/office/drawing/2014/main" id="{9E3447F8-590A-4E57-9159-67009A1FED07}"/>
              </a:ext>
            </a:extLst>
          </p:cNvPr>
          <p:cNvSpPr txBox="1"/>
          <p:nvPr/>
        </p:nvSpPr>
        <p:spPr>
          <a:xfrm>
            <a:off x="1302945" y="4784808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altLang="en-US" sz="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測試條件： </a:t>
            </a:r>
            <a:r>
              <a:rPr lang="en-US" altLang="zh-TW" sz="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FIO configuration: </a:t>
            </a:r>
            <a:r>
              <a:rPr lang="en-US" altLang="zh-TW" sz="800" dirty="0">
                <a:solidFill>
                  <a:schemeClr val="bg1"/>
                </a:solidFill>
              </a:rPr>
              <a:t>--direct=0 --</a:t>
            </a:r>
            <a:r>
              <a:rPr lang="en-US" altLang="zh-TW" sz="800" dirty="0" err="1">
                <a:solidFill>
                  <a:schemeClr val="bg1"/>
                </a:solidFill>
              </a:rPr>
              <a:t>rw</a:t>
            </a:r>
            <a:r>
              <a:rPr lang="en-US" altLang="zh-TW" sz="800" dirty="0">
                <a:solidFill>
                  <a:schemeClr val="bg1"/>
                </a:solidFill>
              </a:rPr>
              <a:t>=</a:t>
            </a:r>
            <a:r>
              <a:rPr lang="en-US" altLang="zh-TW" sz="800" dirty="0" err="1">
                <a:solidFill>
                  <a:schemeClr val="bg1"/>
                </a:solidFill>
              </a:rPr>
              <a:t>randwrite</a:t>
            </a:r>
            <a:r>
              <a:rPr lang="en-US" altLang="zh-TW" sz="800" dirty="0">
                <a:solidFill>
                  <a:schemeClr val="bg1"/>
                </a:solidFill>
              </a:rPr>
              <a:t> --</a:t>
            </a:r>
            <a:r>
              <a:rPr lang="en-US" altLang="zh-TW" sz="800" dirty="0" err="1">
                <a:solidFill>
                  <a:schemeClr val="bg1"/>
                </a:solidFill>
              </a:rPr>
              <a:t>bs</a:t>
            </a:r>
            <a:r>
              <a:rPr lang="en-US" altLang="zh-TW" sz="800" dirty="0">
                <a:solidFill>
                  <a:schemeClr val="bg1"/>
                </a:solidFill>
              </a:rPr>
              <a:t>=4K --runtime=180 --size=32G --name=test-write --</a:t>
            </a:r>
            <a:r>
              <a:rPr lang="en-US" altLang="zh-TW" sz="800" dirty="0" err="1">
                <a:solidFill>
                  <a:schemeClr val="bg1"/>
                </a:solidFill>
              </a:rPr>
              <a:t>ioengine</a:t>
            </a:r>
            <a:r>
              <a:rPr lang="en-US" altLang="zh-TW" sz="800" dirty="0">
                <a:solidFill>
                  <a:schemeClr val="bg1"/>
                </a:solidFill>
              </a:rPr>
              <a:t>=</a:t>
            </a:r>
            <a:r>
              <a:rPr lang="en-US" altLang="zh-TW" sz="800" dirty="0" err="1">
                <a:solidFill>
                  <a:schemeClr val="bg1"/>
                </a:solidFill>
              </a:rPr>
              <a:t>libaio</a:t>
            </a:r>
            <a:r>
              <a:rPr lang="en-US" altLang="zh-TW" sz="800" dirty="0">
                <a:solidFill>
                  <a:schemeClr val="bg1"/>
                </a:solidFill>
              </a:rPr>
              <a:t> --</a:t>
            </a:r>
            <a:r>
              <a:rPr lang="en-US" altLang="zh-TW" sz="800" dirty="0" err="1">
                <a:solidFill>
                  <a:schemeClr val="bg1"/>
                </a:solidFill>
              </a:rPr>
              <a:t>numjobs</a:t>
            </a:r>
            <a:r>
              <a:rPr lang="en-US" altLang="zh-TW" sz="800" dirty="0">
                <a:solidFill>
                  <a:schemeClr val="bg1"/>
                </a:solidFill>
              </a:rPr>
              <a:t>=64 --</a:t>
            </a:r>
            <a:r>
              <a:rPr lang="en-US" altLang="zh-TW" sz="800" dirty="0" err="1">
                <a:solidFill>
                  <a:schemeClr val="bg1"/>
                </a:solidFill>
              </a:rPr>
              <a:t>iodepth</a:t>
            </a:r>
            <a:r>
              <a:rPr lang="en-US" altLang="zh-TW" sz="800" dirty="0">
                <a:solidFill>
                  <a:schemeClr val="bg1"/>
                </a:solidFill>
              </a:rPr>
              <a:t>=1</a:t>
            </a:r>
            <a:endParaRPr lang="zh-TW" altLang="en-US" sz="700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75" name="Shape 81">
            <a:extLst>
              <a:ext uri="{FF2B5EF4-FFF2-40B4-BE49-F238E27FC236}">
                <a16:creationId xmlns:a16="http://schemas.microsoft.com/office/drawing/2014/main" id="{E02AA2A0-5301-4A56-86D2-9EA6533D31A4}"/>
              </a:ext>
            </a:extLst>
          </p:cNvPr>
          <p:cNvSpPr txBox="1"/>
          <p:nvPr/>
        </p:nvSpPr>
        <p:spPr>
          <a:xfrm>
            <a:off x="545944" y="1835764"/>
            <a:ext cx="1624406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100" b="1" dirty="0">
                <a:solidFill>
                  <a:srgbClr val="3C0668"/>
                </a:solidFill>
                <a:ea typeface="微軟正黑體" pitchFamily="34" charset="-120"/>
              </a:rPr>
              <a:t>SSD Capacity (GB)</a:t>
            </a:r>
          </a:p>
        </p:txBody>
      </p:sp>
      <p:sp>
        <p:nvSpPr>
          <p:cNvPr id="76" name="圓角矩形 108">
            <a:extLst>
              <a:ext uri="{FF2B5EF4-FFF2-40B4-BE49-F238E27FC236}">
                <a16:creationId xmlns:a16="http://schemas.microsoft.com/office/drawing/2014/main" id="{B0E854A1-6F1E-42A3-B3EB-B75D1A6BA8CD}"/>
              </a:ext>
            </a:extLst>
          </p:cNvPr>
          <p:cNvSpPr/>
          <p:nvPr/>
        </p:nvSpPr>
        <p:spPr>
          <a:xfrm rot="5400000">
            <a:off x="3145088" y="3581766"/>
            <a:ext cx="118016" cy="142141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2" name="群組 98">
            <a:extLst>
              <a:ext uri="{FF2B5EF4-FFF2-40B4-BE49-F238E27FC236}">
                <a16:creationId xmlns:a16="http://schemas.microsoft.com/office/drawing/2014/main" id="{95946971-770C-452F-8B2A-CB39F2D8B670}"/>
              </a:ext>
            </a:extLst>
          </p:cNvPr>
          <p:cNvGrpSpPr/>
          <p:nvPr/>
        </p:nvGrpSpPr>
        <p:grpSpPr>
          <a:xfrm>
            <a:off x="2445760" y="2343703"/>
            <a:ext cx="1455667" cy="1751676"/>
            <a:chOff x="1016031" y="2384586"/>
            <a:chExt cx="1899785" cy="1606710"/>
          </a:xfrm>
        </p:grpSpPr>
        <p:cxnSp>
          <p:nvCxnSpPr>
            <p:cNvPr id="93" name="Shape 317">
              <a:extLst>
                <a:ext uri="{FF2B5EF4-FFF2-40B4-BE49-F238E27FC236}">
                  <a16:creationId xmlns:a16="http://schemas.microsoft.com/office/drawing/2014/main" id="{CFE28F19-B98B-4581-B187-AB169148C20B}"/>
                </a:ext>
              </a:extLst>
            </p:cNvPr>
            <p:cNvCxnSpPr/>
            <p:nvPr/>
          </p:nvCxnSpPr>
          <p:spPr>
            <a:xfrm>
              <a:off x="1016031" y="3989434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Shape 310">
              <a:extLst>
                <a:ext uri="{FF2B5EF4-FFF2-40B4-BE49-F238E27FC236}">
                  <a16:creationId xmlns:a16="http://schemas.microsoft.com/office/drawing/2014/main" id="{7F3CEC80-7E62-441D-B6B6-B18B4847AB90}"/>
                </a:ext>
              </a:extLst>
            </p:cNvPr>
            <p:cNvCxnSpPr/>
            <p:nvPr/>
          </p:nvCxnSpPr>
          <p:spPr>
            <a:xfrm>
              <a:off x="1016033" y="3072377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5" name="Shape 313">
              <a:extLst>
                <a:ext uri="{FF2B5EF4-FFF2-40B4-BE49-F238E27FC236}">
                  <a16:creationId xmlns:a16="http://schemas.microsoft.com/office/drawing/2014/main" id="{B5884FD0-D5BF-47F6-A101-C49DD26A104C}"/>
                </a:ext>
              </a:extLst>
            </p:cNvPr>
            <p:cNvCxnSpPr/>
            <p:nvPr/>
          </p:nvCxnSpPr>
          <p:spPr>
            <a:xfrm>
              <a:off x="1016033" y="3530907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6" name="Shape 310">
              <a:extLst>
                <a:ext uri="{FF2B5EF4-FFF2-40B4-BE49-F238E27FC236}">
                  <a16:creationId xmlns:a16="http://schemas.microsoft.com/office/drawing/2014/main" id="{ED2AD06C-AA66-413F-9FE3-0D9CD1B6A0E9}"/>
                </a:ext>
              </a:extLst>
            </p:cNvPr>
            <p:cNvCxnSpPr/>
            <p:nvPr/>
          </p:nvCxnSpPr>
          <p:spPr>
            <a:xfrm>
              <a:off x="1016033" y="2613849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7" name="Shape 310">
              <a:extLst>
                <a:ext uri="{FF2B5EF4-FFF2-40B4-BE49-F238E27FC236}">
                  <a16:creationId xmlns:a16="http://schemas.microsoft.com/office/drawing/2014/main" id="{A94163D7-D361-423A-AA39-9FA600545BEA}"/>
                </a:ext>
              </a:extLst>
            </p:cNvPr>
            <p:cNvCxnSpPr/>
            <p:nvPr/>
          </p:nvCxnSpPr>
          <p:spPr>
            <a:xfrm>
              <a:off x="1016033" y="2843115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8" name="Shape 310">
              <a:extLst>
                <a:ext uri="{FF2B5EF4-FFF2-40B4-BE49-F238E27FC236}">
                  <a16:creationId xmlns:a16="http://schemas.microsoft.com/office/drawing/2014/main" id="{03E7A21C-F899-4901-9CFF-8D3DADA95A76}"/>
                </a:ext>
              </a:extLst>
            </p:cNvPr>
            <p:cNvCxnSpPr/>
            <p:nvPr/>
          </p:nvCxnSpPr>
          <p:spPr>
            <a:xfrm>
              <a:off x="1016033" y="3301644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7" name="Shape 310">
              <a:extLst>
                <a:ext uri="{FF2B5EF4-FFF2-40B4-BE49-F238E27FC236}">
                  <a16:creationId xmlns:a16="http://schemas.microsoft.com/office/drawing/2014/main" id="{245CCF19-5EDE-49D5-9CDA-44F7E11DE58F}"/>
                </a:ext>
              </a:extLst>
            </p:cNvPr>
            <p:cNvCxnSpPr/>
            <p:nvPr/>
          </p:nvCxnSpPr>
          <p:spPr>
            <a:xfrm>
              <a:off x="1016033" y="3760173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8" name="Shape 310">
              <a:extLst>
                <a:ext uri="{FF2B5EF4-FFF2-40B4-BE49-F238E27FC236}">
                  <a16:creationId xmlns:a16="http://schemas.microsoft.com/office/drawing/2014/main" id="{81F9C366-F315-4206-8D30-609E2970B819}"/>
                </a:ext>
              </a:extLst>
            </p:cNvPr>
            <p:cNvCxnSpPr/>
            <p:nvPr/>
          </p:nvCxnSpPr>
          <p:spPr>
            <a:xfrm>
              <a:off x="1016033" y="2384586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09" name="Shape 81">
            <a:extLst>
              <a:ext uri="{FF2B5EF4-FFF2-40B4-BE49-F238E27FC236}">
                <a16:creationId xmlns:a16="http://schemas.microsoft.com/office/drawing/2014/main" id="{D201570D-089B-49E5-B7AD-FCDAC356BFC7}"/>
              </a:ext>
            </a:extLst>
          </p:cNvPr>
          <p:cNvSpPr txBox="1"/>
          <p:nvPr/>
        </p:nvSpPr>
        <p:spPr>
          <a:xfrm>
            <a:off x="2499805" y="4335096"/>
            <a:ext cx="795383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No</a:t>
            </a:r>
            <a:r>
              <a:rPr lang="zh-TW" altLang="en-US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OP</a:t>
            </a:r>
            <a:endParaRPr lang="zh-TW" sz="1000" b="1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0" name="Shape 82">
            <a:extLst>
              <a:ext uri="{FF2B5EF4-FFF2-40B4-BE49-F238E27FC236}">
                <a16:creationId xmlns:a16="http://schemas.microsoft.com/office/drawing/2014/main" id="{2C836611-F74B-46CF-8FD7-DAA1F4490314}"/>
              </a:ext>
            </a:extLst>
          </p:cNvPr>
          <p:cNvSpPr txBox="1"/>
          <p:nvPr/>
        </p:nvSpPr>
        <p:spPr>
          <a:xfrm>
            <a:off x="3243232" y="4351481"/>
            <a:ext cx="671571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Use</a:t>
            </a:r>
            <a:r>
              <a:rPr lang="zh-TW" altLang="en-US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OP</a:t>
            </a:r>
            <a:endParaRPr lang="zh-TW" sz="1000" b="1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1" name="Shape 324">
            <a:extLst>
              <a:ext uri="{FF2B5EF4-FFF2-40B4-BE49-F238E27FC236}">
                <a16:creationId xmlns:a16="http://schemas.microsoft.com/office/drawing/2014/main" id="{2AE3CE1F-1783-4720-8990-193FA3FC6B8C}"/>
              </a:ext>
            </a:extLst>
          </p:cNvPr>
          <p:cNvSpPr txBox="1"/>
          <p:nvPr/>
        </p:nvSpPr>
        <p:spPr>
          <a:xfrm>
            <a:off x="1958925" y="2221710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rgbClr val="002060"/>
                </a:solidFill>
              </a:rPr>
              <a:t>20000</a:t>
            </a: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12" name="Shape 312">
            <a:extLst>
              <a:ext uri="{FF2B5EF4-FFF2-40B4-BE49-F238E27FC236}">
                <a16:creationId xmlns:a16="http://schemas.microsoft.com/office/drawing/2014/main" id="{736BEB59-8854-4840-A502-4276159DA328}"/>
              </a:ext>
            </a:extLst>
          </p:cNvPr>
          <p:cNvSpPr txBox="1"/>
          <p:nvPr/>
        </p:nvSpPr>
        <p:spPr>
          <a:xfrm>
            <a:off x="2256557" y="4206974"/>
            <a:ext cx="288032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5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cxnSp>
        <p:nvCxnSpPr>
          <p:cNvPr id="113" name="Shape 310">
            <a:extLst>
              <a:ext uri="{FF2B5EF4-FFF2-40B4-BE49-F238E27FC236}">
                <a16:creationId xmlns:a16="http://schemas.microsoft.com/office/drawing/2014/main" id="{47FB86E3-1C89-4DEB-B2FA-A529A2961C30}"/>
              </a:ext>
            </a:extLst>
          </p:cNvPr>
          <p:cNvCxnSpPr>
            <a:cxnSpLocks/>
          </p:cNvCxnSpPr>
          <p:nvPr/>
        </p:nvCxnSpPr>
        <p:spPr>
          <a:xfrm flipV="1">
            <a:off x="2495049" y="2343132"/>
            <a:ext cx="0" cy="200213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4" name="Shape 324">
            <a:extLst>
              <a:ext uri="{FF2B5EF4-FFF2-40B4-BE49-F238E27FC236}">
                <a16:creationId xmlns:a16="http://schemas.microsoft.com/office/drawing/2014/main" id="{2F2BA811-5D4D-44F1-B36B-3948DDA63B41}"/>
              </a:ext>
            </a:extLst>
          </p:cNvPr>
          <p:cNvSpPr txBox="1"/>
          <p:nvPr/>
        </p:nvSpPr>
        <p:spPr>
          <a:xfrm>
            <a:off x="2030723" y="2471059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15" name="Shape 324">
            <a:extLst>
              <a:ext uri="{FF2B5EF4-FFF2-40B4-BE49-F238E27FC236}">
                <a16:creationId xmlns:a16="http://schemas.microsoft.com/office/drawing/2014/main" id="{02204771-42A4-4FC9-AFF8-11120A52A26F}"/>
              </a:ext>
            </a:extLst>
          </p:cNvPr>
          <p:cNvSpPr txBox="1"/>
          <p:nvPr/>
        </p:nvSpPr>
        <p:spPr>
          <a:xfrm>
            <a:off x="2030723" y="2720408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16" name="Shape 324">
            <a:extLst>
              <a:ext uri="{FF2B5EF4-FFF2-40B4-BE49-F238E27FC236}">
                <a16:creationId xmlns:a16="http://schemas.microsoft.com/office/drawing/2014/main" id="{E6F74847-1B84-46B6-B5BE-A4272FE54412}"/>
              </a:ext>
            </a:extLst>
          </p:cNvPr>
          <p:cNvSpPr txBox="1"/>
          <p:nvPr/>
        </p:nvSpPr>
        <p:spPr>
          <a:xfrm>
            <a:off x="2030723" y="2969757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17" name="Shape 324">
            <a:extLst>
              <a:ext uri="{FF2B5EF4-FFF2-40B4-BE49-F238E27FC236}">
                <a16:creationId xmlns:a16="http://schemas.microsoft.com/office/drawing/2014/main" id="{C1E41E9D-23A7-4905-B4BB-9B338C3E5582}"/>
              </a:ext>
            </a:extLst>
          </p:cNvPr>
          <p:cNvSpPr txBox="1"/>
          <p:nvPr/>
        </p:nvSpPr>
        <p:spPr>
          <a:xfrm>
            <a:off x="2030723" y="3219106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18" name="Shape 324">
            <a:extLst>
              <a:ext uri="{FF2B5EF4-FFF2-40B4-BE49-F238E27FC236}">
                <a16:creationId xmlns:a16="http://schemas.microsoft.com/office/drawing/2014/main" id="{16885EB1-4907-4BAB-88A9-3887FBDEA166}"/>
              </a:ext>
            </a:extLst>
          </p:cNvPr>
          <p:cNvSpPr txBox="1"/>
          <p:nvPr/>
        </p:nvSpPr>
        <p:spPr>
          <a:xfrm>
            <a:off x="2030723" y="3468455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19" name="Shape 324">
            <a:extLst>
              <a:ext uri="{FF2B5EF4-FFF2-40B4-BE49-F238E27FC236}">
                <a16:creationId xmlns:a16="http://schemas.microsoft.com/office/drawing/2014/main" id="{D3A37EFB-A7BF-4C84-B5D4-F1E93D24C512}"/>
              </a:ext>
            </a:extLst>
          </p:cNvPr>
          <p:cNvSpPr txBox="1"/>
          <p:nvPr/>
        </p:nvSpPr>
        <p:spPr>
          <a:xfrm>
            <a:off x="2030723" y="3717804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20" name="Shape 324">
            <a:extLst>
              <a:ext uri="{FF2B5EF4-FFF2-40B4-BE49-F238E27FC236}">
                <a16:creationId xmlns:a16="http://schemas.microsoft.com/office/drawing/2014/main" id="{67AA65B0-27A5-4972-8D8B-9038B8054905}"/>
              </a:ext>
            </a:extLst>
          </p:cNvPr>
          <p:cNvSpPr txBox="1"/>
          <p:nvPr/>
        </p:nvSpPr>
        <p:spPr>
          <a:xfrm>
            <a:off x="2030723" y="3967153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21" name="Shape 81">
            <a:extLst>
              <a:ext uri="{FF2B5EF4-FFF2-40B4-BE49-F238E27FC236}">
                <a16:creationId xmlns:a16="http://schemas.microsoft.com/office/drawing/2014/main" id="{79410A5B-E449-4F9B-B274-8783873EA12D}"/>
              </a:ext>
            </a:extLst>
          </p:cNvPr>
          <p:cNvSpPr txBox="1"/>
          <p:nvPr/>
        </p:nvSpPr>
        <p:spPr>
          <a:xfrm>
            <a:off x="2196289" y="1677879"/>
            <a:ext cx="1968308" cy="5142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100" b="1" dirty="0">
                <a:solidFill>
                  <a:srgbClr val="3C0668"/>
                </a:solidFill>
                <a:latin typeface="+mj-lt"/>
                <a:ea typeface="微軟正黑體" pitchFamily="34" charset="-120"/>
              </a:rPr>
              <a:t>Cache Constant </a:t>
            </a:r>
            <a:br>
              <a:rPr lang="en-US" altLang="zh-TW" sz="1100" b="1" dirty="0">
                <a:solidFill>
                  <a:srgbClr val="3C0668"/>
                </a:solidFill>
                <a:latin typeface="+mj-lt"/>
                <a:ea typeface="微軟正黑體" pitchFamily="34" charset="-120"/>
              </a:rPr>
            </a:br>
            <a:r>
              <a:rPr lang="en-US" altLang="zh-TW" sz="1100" b="1" dirty="0">
                <a:solidFill>
                  <a:srgbClr val="3C0668"/>
                </a:solidFill>
                <a:latin typeface="+mj-lt"/>
                <a:ea typeface="微軟正黑體" pitchFamily="34" charset="-120"/>
              </a:rPr>
              <a:t>Random Write Performance (IOPS)</a:t>
            </a:r>
          </a:p>
        </p:txBody>
      </p:sp>
      <p:pic>
        <p:nvPicPr>
          <p:cNvPr id="122" name="Picture 2">
            <a:extLst>
              <a:ext uri="{FF2B5EF4-FFF2-40B4-BE49-F238E27FC236}">
                <a16:creationId xmlns:a16="http://schemas.microsoft.com/office/drawing/2014/main" id="{818262A5-D549-4E22-9564-582174DE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539" y="1737719"/>
            <a:ext cx="4598506" cy="2831694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23" name="Shape 218">
            <a:extLst>
              <a:ext uri="{FF2B5EF4-FFF2-40B4-BE49-F238E27FC236}">
                <a16:creationId xmlns:a16="http://schemas.microsoft.com/office/drawing/2014/main" id="{644FD0FA-4424-401E-9AF4-19CF09B80E70}"/>
              </a:ext>
            </a:extLst>
          </p:cNvPr>
          <p:cNvSpPr/>
          <p:nvPr/>
        </p:nvSpPr>
        <p:spPr>
          <a:xfrm>
            <a:off x="4404869" y="2263030"/>
            <a:ext cx="3362485" cy="1074246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圓角矩形 108">
            <a:extLst>
              <a:ext uri="{FF2B5EF4-FFF2-40B4-BE49-F238E27FC236}">
                <a16:creationId xmlns:a16="http://schemas.microsoft.com/office/drawing/2014/main" id="{1A83B514-D7DC-4CDC-A6C3-141918D6B3FC}"/>
              </a:ext>
            </a:extLst>
          </p:cNvPr>
          <p:cNvSpPr/>
          <p:nvPr/>
        </p:nvSpPr>
        <p:spPr>
          <a:xfrm rot="5400000">
            <a:off x="1185134" y="3689254"/>
            <a:ext cx="104763" cy="121969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25" name="群組 98">
            <a:extLst>
              <a:ext uri="{FF2B5EF4-FFF2-40B4-BE49-F238E27FC236}">
                <a16:creationId xmlns:a16="http://schemas.microsoft.com/office/drawing/2014/main" id="{B40E4333-DE43-4612-B549-99A9F0FD0222}"/>
              </a:ext>
            </a:extLst>
          </p:cNvPr>
          <p:cNvGrpSpPr/>
          <p:nvPr/>
        </p:nvGrpSpPr>
        <p:grpSpPr>
          <a:xfrm>
            <a:off x="567342" y="2343702"/>
            <a:ext cx="1265434" cy="1681826"/>
            <a:chOff x="999458" y="2384586"/>
            <a:chExt cx="1924645" cy="1542641"/>
          </a:xfrm>
        </p:grpSpPr>
        <p:cxnSp>
          <p:nvCxnSpPr>
            <p:cNvPr id="126" name="Shape 317">
              <a:extLst>
                <a:ext uri="{FF2B5EF4-FFF2-40B4-BE49-F238E27FC236}">
                  <a16:creationId xmlns:a16="http://schemas.microsoft.com/office/drawing/2014/main" id="{C86966F5-101A-4EDB-B7D1-5C6186939E4B}"/>
                </a:ext>
              </a:extLst>
            </p:cNvPr>
            <p:cNvCxnSpPr/>
            <p:nvPr/>
          </p:nvCxnSpPr>
          <p:spPr>
            <a:xfrm>
              <a:off x="1024318" y="3925365"/>
              <a:ext cx="1899782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7" name="Shape 310">
              <a:extLst>
                <a:ext uri="{FF2B5EF4-FFF2-40B4-BE49-F238E27FC236}">
                  <a16:creationId xmlns:a16="http://schemas.microsoft.com/office/drawing/2014/main" id="{207EF040-F153-48F8-989E-BA0075C5DFCE}"/>
                </a:ext>
              </a:extLst>
            </p:cNvPr>
            <p:cNvCxnSpPr/>
            <p:nvPr/>
          </p:nvCxnSpPr>
          <p:spPr>
            <a:xfrm>
              <a:off x="999458" y="3008309"/>
              <a:ext cx="1899782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8" name="Shape 310">
              <a:extLst>
                <a:ext uri="{FF2B5EF4-FFF2-40B4-BE49-F238E27FC236}">
                  <a16:creationId xmlns:a16="http://schemas.microsoft.com/office/drawing/2014/main" id="{568C7208-38F9-43C0-86CD-A1F71E9B842E}"/>
                </a:ext>
              </a:extLst>
            </p:cNvPr>
            <p:cNvCxnSpPr/>
            <p:nvPr/>
          </p:nvCxnSpPr>
          <p:spPr>
            <a:xfrm>
              <a:off x="1024320" y="2695392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9" name="Shape 310">
              <a:extLst>
                <a:ext uri="{FF2B5EF4-FFF2-40B4-BE49-F238E27FC236}">
                  <a16:creationId xmlns:a16="http://schemas.microsoft.com/office/drawing/2014/main" id="{2881F8BE-97B6-4899-85B9-FA4CD845CA22}"/>
                </a:ext>
              </a:extLst>
            </p:cNvPr>
            <p:cNvCxnSpPr/>
            <p:nvPr/>
          </p:nvCxnSpPr>
          <p:spPr>
            <a:xfrm>
              <a:off x="1016033" y="3301644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0" name="Shape 310">
              <a:extLst>
                <a:ext uri="{FF2B5EF4-FFF2-40B4-BE49-F238E27FC236}">
                  <a16:creationId xmlns:a16="http://schemas.microsoft.com/office/drawing/2014/main" id="{D0640FE9-625C-4211-AAD8-FD340F527A44}"/>
                </a:ext>
              </a:extLst>
            </p:cNvPr>
            <p:cNvCxnSpPr/>
            <p:nvPr/>
          </p:nvCxnSpPr>
          <p:spPr>
            <a:xfrm>
              <a:off x="1024320" y="3614562"/>
              <a:ext cx="1899782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1" name="Shape 310">
              <a:extLst>
                <a:ext uri="{FF2B5EF4-FFF2-40B4-BE49-F238E27FC236}">
                  <a16:creationId xmlns:a16="http://schemas.microsoft.com/office/drawing/2014/main" id="{8F76F797-B804-4ACA-93E4-129B41E8882C}"/>
                </a:ext>
              </a:extLst>
            </p:cNvPr>
            <p:cNvCxnSpPr/>
            <p:nvPr/>
          </p:nvCxnSpPr>
          <p:spPr>
            <a:xfrm>
              <a:off x="1016033" y="2384586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2" name="Shape 81">
            <a:extLst>
              <a:ext uri="{FF2B5EF4-FFF2-40B4-BE49-F238E27FC236}">
                <a16:creationId xmlns:a16="http://schemas.microsoft.com/office/drawing/2014/main" id="{651A159C-D94D-40B8-B988-C70B5FB885DA}"/>
              </a:ext>
            </a:extLst>
          </p:cNvPr>
          <p:cNvSpPr txBox="1"/>
          <p:nvPr/>
        </p:nvSpPr>
        <p:spPr>
          <a:xfrm>
            <a:off x="551535" y="4341446"/>
            <a:ext cx="756383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No</a:t>
            </a:r>
            <a:r>
              <a:rPr lang="zh-TW" altLang="en-US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OP</a:t>
            </a:r>
            <a:endParaRPr lang="zh-TW" sz="1000" b="1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33" name="Shape 82">
            <a:extLst>
              <a:ext uri="{FF2B5EF4-FFF2-40B4-BE49-F238E27FC236}">
                <a16:creationId xmlns:a16="http://schemas.microsoft.com/office/drawing/2014/main" id="{D28A34DB-54F9-49B9-98B7-50CAF28A55D6}"/>
              </a:ext>
            </a:extLst>
          </p:cNvPr>
          <p:cNvSpPr txBox="1"/>
          <p:nvPr/>
        </p:nvSpPr>
        <p:spPr>
          <a:xfrm>
            <a:off x="1194136" y="4351481"/>
            <a:ext cx="638642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Use</a:t>
            </a:r>
            <a:r>
              <a:rPr lang="zh-TW" altLang="en-US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OP</a:t>
            </a:r>
            <a:endParaRPr lang="zh-TW" sz="1000" b="1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134" name="Shape 310">
            <a:extLst>
              <a:ext uri="{FF2B5EF4-FFF2-40B4-BE49-F238E27FC236}">
                <a16:creationId xmlns:a16="http://schemas.microsoft.com/office/drawing/2014/main" id="{F89A0B1A-229F-4A48-A297-225D11E39FD1}"/>
              </a:ext>
            </a:extLst>
          </p:cNvPr>
          <p:cNvCxnSpPr>
            <a:cxnSpLocks/>
          </p:cNvCxnSpPr>
          <p:nvPr/>
        </p:nvCxnSpPr>
        <p:spPr>
          <a:xfrm flipV="1">
            <a:off x="627668" y="2343132"/>
            <a:ext cx="0" cy="200213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5" name="Shape 324">
            <a:extLst>
              <a:ext uri="{FF2B5EF4-FFF2-40B4-BE49-F238E27FC236}">
                <a16:creationId xmlns:a16="http://schemas.microsoft.com/office/drawing/2014/main" id="{6F50092C-6DC3-43FE-B543-F6E07089F414}"/>
              </a:ext>
            </a:extLst>
          </p:cNvPr>
          <p:cNvSpPr txBox="1"/>
          <p:nvPr/>
        </p:nvSpPr>
        <p:spPr>
          <a:xfrm>
            <a:off x="1958925" y="2469868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rgbClr val="002060"/>
                </a:solidFill>
              </a:rPr>
              <a:t>17500</a:t>
            </a: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36" name="Shape 324">
            <a:extLst>
              <a:ext uri="{FF2B5EF4-FFF2-40B4-BE49-F238E27FC236}">
                <a16:creationId xmlns:a16="http://schemas.microsoft.com/office/drawing/2014/main" id="{2A521106-77D0-4FDD-AE13-1E8923FFFE17}"/>
              </a:ext>
            </a:extLst>
          </p:cNvPr>
          <p:cNvSpPr txBox="1"/>
          <p:nvPr/>
        </p:nvSpPr>
        <p:spPr>
          <a:xfrm>
            <a:off x="1958925" y="2718026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rgbClr val="002060"/>
                </a:solidFill>
              </a:rPr>
              <a:t>15000</a:t>
            </a: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37" name="Shape 324">
            <a:extLst>
              <a:ext uri="{FF2B5EF4-FFF2-40B4-BE49-F238E27FC236}">
                <a16:creationId xmlns:a16="http://schemas.microsoft.com/office/drawing/2014/main" id="{74C52142-0FFF-45DE-8542-37EA8978D224}"/>
              </a:ext>
            </a:extLst>
          </p:cNvPr>
          <p:cNvSpPr txBox="1"/>
          <p:nvPr/>
        </p:nvSpPr>
        <p:spPr>
          <a:xfrm>
            <a:off x="1958925" y="2966184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rgbClr val="002060"/>
                </a:solidFill>
              </a:rPr>
              <a:t>12500</a:t>
            </a: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38" name="Shape 324">
            <a:extLst>
              <a:ext uri="{FF2B5EF4-FFF2-40B4-BE49-F238E27FC236}">
                <a16:creationId xmlns:a16="http://schemas.microsoft.com/office/drawing/2014/main" id="{CEADAC49-CC32-4632-AF76-627C0BF6558D}"/>
              </a:ext>
            </a:extLst>
          </p:cNvPr>
          <p:cNvSpPr txBox="1"/>
          <p:nvPr/>
        </p:nvSpPr>
        <p:spPr>
          <a:xfrm>
            <a:off x="1958925" y="3214342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rgbClr val="002060"/>
                </a:solidFill>
              </a:rPr>
              <a:t>10000</a:t>
            </a: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39" name="Shape 324">
            <a:extLst>
              <a:ext uri="{FF2B5EF4-FFF2-40B4-BE49-F238E27FC236}">
                <a16:creationId xmlns:a16="http://schemas.microsoft.com/office/drawing/2014/main" id="{64DD787F-1110-49FC-84A3-4991EEB4B75D}"/>
              </a:ext>
            </a:extLst>
          </p:cNvPr>
          <p:cNvSpPr txBox="1"/>
          <p:nvPr/>
        </p:nvSpPr>
        <p:spPr>
          <a:xfrm>
            <a:off x="1958925" y="3462500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rgbClr val="002060"/>
                </a:solidFill>
              </a:rPr>
              <a:t>7500</a:t>
            </a: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40" name="Shape 324">
            <a:extLst>
              <a:ext uri="{FF2B5EF4-FFF2-40B4-BE49-F238E27FC236}">
                <a16:creationId xmlns:a16="http://schemas.microsoft.com/office/drawing/2014/main" id="{58D0B6AA-39A5-48A6-84C7-E663FBB7E4D1}"/>
              </a:ext>
            </a:extLst>
          </p:cNvPr>
          <p:cNvSpPr txBox="1"/>
          <p:nvPr/>
        </p:nvSpPr>
        <p:spPr>
          <a:xfrm>
            <a:off x="1958925" y="3710658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000" b="1" dirty="0">
                <a:solidFill>
                  <a:srgbClr val="002060"/>
                </a:solidFill>
              </a:rPr>
              <a:t>5000</a:t>
            </a:r>
            <a:endParaRPr lang="zh-TW" altLang="zh-TW" sz="1000" b="1" dirty="0">
              <a:solidFill>
                <a:srgbClr val="002060"/>
              </a:solidFill>
            </a:endParaRPr>
          </a:p>
        </p:txBody>
      </p:sp>
      <p:sp>
        <p:nvSpPr>
          <p:cNvPr id="141" name="Shape 324">
            <a:extLst>
              <a:ext uri="{FF2B5EF4-FFF2-40B4-BE49-F238E27FC236}">
                <a16:creationId xmlns:a16="http://schemas.microsoft.com/office/drawing/2014/main" id="{855208FD-B2FD-4DF4-A9C5-196AFF6A63C6}"/>
              </a:ext>
            </a:extLst>
          </p:cNvPr>
          <p:cNvSpPr txBox="1"/>
          <p:nvPr/>
        </p:nvSpPr>
        <p:spPr>
          <a:xfrm>
            <a:off x="1958925" y="3958816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000" b="1" dirty="0">
                <a:solidFill>
                  <a:srgbClr val="002060"/>
                </a:solidFill>
              </a:rPr>
              <a:t>2500</a:t>
            </a:r>
            <a:endParaRPr lang="zh-TW" altLang="zh-TW" sz="1000" b="1" dirty="0">
              <a:solidFill>
                <a:srgbClr val="002060"/>
              </a:solidFill>
            </a:endParaRPr>
          </a:p>
        </p:txBody>
      </p: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BD569F2D-A226-4114-9847-22670DAC3FB9}"/>
              </a:ext>
            </a:extLst>
          </p:cNvPr>
          <p:cNvGrpSpPr/>
          <p:nvPr/>
        </p:nvGrpSpPr>
        <p:grpSpPr>
          <a:xfrm>
            <a:off x="217829" y="2226490"/>
            <a:ext cx="460289" cy="2235420"/>
            <a:chOff x="1924550" y="2398172"/>
            <a:chExt cx="624427" cy="2235420"/>
          </a:xfrm>
        </p:grpSpPr>
        <p:sp>
          <p:nvSpPr>
            <p:cNvPr id="143" name="Shape 324">
              <a:extLst>
                <a:ext uri="{FF2B5EF4-FFF2-40B4-BE49-F238E27FC236}">
                  <a16:creationId xmlns:a16="http://schemas.microsoft.com/office/drawing/2014/main" id="{ABF2B37C-8D9A-4D09-81B6-C044C42CAE12}"/>
                </a:ext>
              </a:extLst>
            </p:cNvPr>
            <p:cNvSpPr txBox="1"/>
            <p:nvPr/>
          </p:nvSpPr>
          <p:spPr>
            <a:xfrm>
              <a:off x="1924550" y="2398172"/>
              <a:ext cx="585664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dirty="0">
                  <a:solidFill>
                    <a:srgbClr val="002060"/>
                  </a:solidFill>
                </a:rPr>
                <a:t>300</a:t>
              </a:r>
              <a:endParaRPr lang="zh-TW" sz="1000" b="1" i="0" u="none" strike="noStrike" cap="none" dirty="0">
                <a:solidFill>
                  <a:srgbClr val="002060"/>
                </a:solidFill>
                <a:sym typeface="Arial"/>
              </a:endParaRPr>
            </a:p>
          </p:txBody>
        </p:sp>
        <p:sp>
          <p:nvSpPr>
            <p:cNvPr id="144" name="Shape 312">
              <a:extLst>
                <a:ext uri="{FF2B5EF4-FFF2-40B4-BE49-F238E27FC236}">
                  <a16:creationId xmlns:a16="http://schemas.microsoft.com/office/drawing/2014/main" id="{C3D5F919-F8DD-4935-AD7F-6AD0B7D74ADA}"/>
                </a:ext>
              </a:extLst>
            </p:cNvPr>
            <p:cNvSpPr txBox="1"/>
            <p:nvPr/>
          </p:nvSpPr>
          <p:spPr>
            <a:xfrm>
              <a:off x="2112131" y="4383436"/>
              <a:ext cx="288032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05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45" name="Shape 324">
              <a:extLst>
                <a:ext uri="{FF2B5EF4-FFF2-40B4-BE49-F238E27FC236}">
                  <a16:creationId xmlns:a16="http://schemas.microsoft.com/office/drawing/2014/main" id="{38E90D10-FFBD-49C4-8C1F-591E78201977}"/>
                </a:ext>
              </a:extLst>
            </p:cNvPr>
            <p:cNvSpPr txBox="1"/>
            <p:nvPr/>
          </p:nvSpPr>
          <p:spPr>
            <a:xfrm>
              <a:off x="1924550" y="2729049"/>
              <a:ext cx="585664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dirty="0">
                  <a:solidFill>
                    <a:srgbClr val="002060"/>
                  </a:solidFill>
                </a:rPr>
                <a:t>250</a:t>
              </a:r>
              <a:endParaRPr lang="zh-TW" sz="1000" b="1" i="0" u="none" strike="noStrike" cap="none" dirty="0">
                <a:solidFill>
                  <a:srgbClr val="002060"/>
                </a:solidFill>
                <a:sym typeface="Arial"/>
              </a:endParaRPr>
            </a:p>
          </p:txBody>
        </p:sp>
        <p:sp>
          <p:nvSpPr>
            <p:cNvPr id="146" name="Shape 324">
              <a:extLst>
                <a:ext uri="{FF2B5EF4-FFF2-40B4-BE49-F238E27FC236}">
                  <a16:creationId xmlns:a16="http://schemas.microsoft.com/office/drawing/2014/main" id="{932EF776-D5E4-43B4-A322-CF0028432D32}"/>
                </a:ext>
              </a:extLst>
            </p:cNvPr>
            <p:cNvSpPr txBox="1"/>
            <p:nvPr/>
          </p:nvSpPr>
          <p:spPr>
            <a:xfrm>
              <a:off x="1924550" y="3059926"/>
              <a:ext cx="585664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dirty="0">
                  <a:solidFill>
                    <a:srgbClr val="002060"/>
                  </a:solidFill>
                </a:rPr>
                <a:t>200</a:t>
              </a:r>
              <a:endParaRPr lang="zh-TW" sz="1000" b="1" i="0" u="none" strike="noStrike" cap="none" dirty="0">
                <a:solidFill>
                  <a:srgbClr val="002060"/>
                </a:solidFill>
                <a:sym typeface="Arial"/>
              </a:endParaRPr>
            </a:p>
          </p:txBody>
        </p:sp>
        <p:sp>
          <p:nvSpPr>
            <p:cNvPr id="147" name="Shape 324">
              <a:extLst>
                <a:ext uri="{FF2B5EF4-FFF2-40B4-BE49-F238E27FC236}">
                  <a16:creationId xmlns:a16="http://schemas.microsoft.com/office/drawing/2014/main" id="{E3EFE330-6FE3-4207-9D8C-A0CA338BBE89}"/>
                </a:ext>
              </a:extLst>
            </p:cNvPr>
            <p:cNvSpPr txBox="1"/>
            <p:nvPr/>
          </p:nvSpPr>
          <p:spPr>
            <a:xfrm>
              <a:off x="1924551" y="3390803"/>
              <a:ext cx="585664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dirty="0">
                  <a:solidFill>
                    <a:srgbClr val="002060"/>
                  </a:solidFill>
                </a:rPr>
                <a:t>150</a:t>
              </a:r>
              <a:endParaRPr lang="zh-TW" sz="1000" b="1" i="0" u="none" strike="noStrike" cap="none" dirty="0">
                <a:solidFill>
                  <a:srgbClr val="002060"/>
                </a:solidFill>
                <a:sym typeface="Arial"/>
              </a:endParaRPr>
            </a:p>
          </p:txBody>
        </p:sp>
        <p:sp>
          <p:nvSpPr>
            <p:cNvPr id="148" name="Shape 324">
              <a:extLst>
                <a:ext uri="{FF2B5EF4-FFF2-40B4-BE49-F238E27FC236}">
                  <a16:creationId xmlns:a16="http://schemas.microsoft.com/office/drawing/2014/main" id="{6FE76C67-86B7-4E4E-81DD-F76E6E80B764}"/>
                </a:ext>
              </a:extLst>
            </p:cNvPr>
            <p:cNvSpPr txBox="1"/>
            <p:nvPr/>
          </p:nvSpPr>
          <p:spPr>
            <a:xfrm>
              <a:off x="1924550" y="3721680"/>
              <a:ext cx="585664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dirty="0">
                  <a:solidFill>
                    <a:srgbClr val="002060"/>
                  </a:solidFill>
                </a:rPr>
                <a:t>100</a:t>
              </a:r>
              <a:endParaRPr lang="zh-TW" sz="1000" b="1" i="0" u="none" strike="noStrike" cap="none" dirty="0">
                <a:solidFill>
                  <a:srgbClr val="002060"/>
                </a:solidFill>
                <a:sym typeface="Arial"/>
              </a:endParaRPr>
            </a:p>
          </p:txBody>
        </p:sp>
        <p:sp>
          <p:nvSpPr>
            <p:cNvPr id="149" name="Shape 324">
              <a:extLst>
                <a:ext uri="{FF2B5EF4-FFF2-40B4-BE49-F238E27FC236}">
                  <a16:creationId xmlns:a16="http://schemas.microsoft.com/office/drawing/2014/main" id="{CEECA09E-5D78-424C-971E-D29B6EE3CB25}"/>
                </a:ext>
              </a:extLst>
            </p:cNvPr>
            <p:cNvSpPr txBox="1"/>
            <p:nvPr/>
          </p:nvSpPr>
          <p:spPr>
            <a:xfrm>
              <a:off x="1963313" y="4052557"/>
              <a:ext cx="585664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dirty="0">
                  <a:solidFill>
                    <a:srgbClr val="002060"/>
                  </a:solidFill>
                </a:rPr>
                <a:t>50</a:t>
              </a:r>
              <a:endParaRPr lang="zh-TW" sz="1000" b="1" i="0" u="none" strike="noStrike" cap="none" dirty="0">
                <a:solidFill>
                  <a:srgbClr val="002060"/>
                </a:solidFill>
                <a:sym typeface="Arial"/>
              </a:endParaRPr>
            </a:p>
          </p:txBody>
        </p:sp>
      </p:grpSp>
      <p:sp>
        <p:nvSpPr>
          <p:cNvPr id="152" name="矩形 151">
            <a:extLst>
              <a:ext uri="{FF2B5EF4-FFF2-40B4-BE49-F238E27FC236}">
                <a16:creationId xmlns:a16="http://schemas.microsoft.com/office/drawing/2014/main" id="{8F6884AD-CDF5-4844-994C-F94E249203FD}"/>
              </a:ext>
            </a:extLst>
          </p:cNvPr>
          <p:cNvSpPr/>
          <p:nvPr/>
        </p:nvSpPr>
        <p:spPr>
          <a:xfrm>
            <a:off x="2779929" y="3093788"/>
            <a:ext cx="209917" cy="1141328"/>
          </a:xfrm>
          <a:prstGeom prst="rect">
            <a:avLst/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159364D0-9F93-478B-BD94-0D4980F855A7}"/>
              </a:ext>
            </a:extLst>
          </p:cNvPr>
          <p:cNvSpPr/>
          <p:nvPr/>
        </p:nvSpPr>
        <p:spPr>
          <a:xfrm>
            <a:off x="3466097" y="2407081"/>
            <a:ext cx="215899" cy="18300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3F278904-E356-4A90-B5FD-8CEDEE38775E}"/>
              </a:ext>
            </a:extLst>
          </p:cNvPr>
          <p:cNvSpPr/>
          <p:nvPr/>
        </p:nvSpPr>
        <p:spPr>
          <a:xfrm>
            <a:off x="825006" y="2604838"/>
            <a:ext cx="199624" cy="1642042"/>
          </a:xfrm>
          <a:prstGeom prst="rect">
            <a:avLst/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id="{049A7167-B1C5-41FF-8C13-D1AB8A4B4F06}"/>
              </a:ext>
            </a:extLst>
          </p:cNvPr>
          <p:cNvSpPr/>
          <p:nvPr/>
        </p:nvSpPr>
        <p:spPr>
          <a:xfrm>
            <a:off x="1372812" y="3411288"/>
            <a:ext cx="205313" cy="8406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49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0D07-8EA7-8346-B2C5-696E9E2D59D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20224" y="3936603"/>
            <a:ext cx="5247609" cy="862012"/>
          </a:xfrm>
        </p:spPr>
        <p:txBody>
          <a:bodyPr/>
          <a:lstStyle/>
          <a:p>
            <a:pPr algn="l"/>
            <a:r>
              <a:rPr lang="zh-TW" altLang="en-US" sz="3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 </a:t>
            </a:r>
            <a:r>
              <a:rPr lang="en-US" altLang="zh-TW" sz="3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TS-332X</a:t>
            </a:r>
            <a:r>
              <a:rPr lang="zh-TW" altLang="en-US" sz="3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</a:t>
            </a:r>
            <a:br>
              <a:rPr lang="en-US" altLang="zh-TW" sz="3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建立含預留空間的 </a:t>
            </a:r>
            <a:r>
              <a:rPr lang="en-US" altLang="zh-TW" sz="3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</a:t>
            </a:r>
            <a:r>
              <a:rPr lang="zh-TW" altLang="en-US" sz="3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快取</a:t>
            </a:r>
            <a:endParaRPr lang="en-US" sz="32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7956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 sz="3600" dirty="0"/>
              <a:t>QTS</a:t>
            </a:r>
            <a:r>
              <a:rPr lang="zh-TW" altLang="en-US" sz="3600" dirty="0"/>
              <a:t> 支援 SSD 全域快取與自動分層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933856" y="1039880"/>
            <a:ext cx="8373567" cy="9430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使用者在 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TS-332X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利用 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M.2 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槽位可做 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種不同的SSD 配置：</a:t>
            </a:r>
            <a:endParaRPr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 針對即時的，廣泛的存取加速需求，使用 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全域快取</a:t>
            </a:r>
            <a:endParaRPr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 針對非即時的，對重點資料進行加速同時利用 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空間，使用自動分層</a:t>
            </a: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CBA2C33E-2852-E34F-8BC1-96BA074DDD85}"/>
              </a:ext>
            </a:extLst>
          </p:cNvPr>
          <p:cNvGrpSpPr/>
          <p:nvPr/>
        </p:nvGrpSpPr>
        <p:grpSpPr>
          <a:xfrm>
            <a:off x="4604499" y="2142927"/>
            <a:ext cx="4449816" cy="1920097"/>
            <a:chOff x="221000" y="2580291"/>
            <a:chExt cx="4449816" cy="1920097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AC78C176-E408-FC42-ACD0-4133E670DC23}"/>
                </a:ext>
              </a:extLst>
            </p:cNvPr>
            <p:cNvSpPr/>
            <p:nvPr/>
          </p:nvSpPr>
          <p:spPr>
            <a:xfrm>
              <a:off x="221000" y="2580291"/>
              <a:ext cx="4449816" cy="42950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40" name="圓角矩形 39">
              <a:extLst>
                <a:ext uri="{FF2B5EF4-FFF2-40B4-BE49-F238E27FC236}">
                  <a16:creationId xmlns:a16="http://schemas.microsoft.com/office/drawing/2014/main" id="{43787469-4ED2-A14C-92D2-A5AE096850C1}"/>
                </a:ext>
              </a:extLst>
            </p:cNvPr>
            <p:cNvSpPr/>
            <p:nvPr/>
          </p:nvSpPr>
          <p:spPr>
            <a:xfrm>
              <a:off x="221000" y="2905224"/>
              <a:ext cx="4449816" cy="1595164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>
                <a:solidFill>
                  <a:schemeClr val="tx2">
                    <a:lumMod val="25000"/>
                  </a:schemeClr>
                </a:solidFill>
              </a:endParaRP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3EB457BE-A274-6E4D-AB53-14973CA0FFD8}"/>
              </a:ext>
            </a:extLst>
          </p:cNvPr>
          <p:cNvSpPr/>
          <p:nvPr/>
        </p:nvSpPr>
        <p:spPr>
          <a:xfrm>
            <a:off x="81114" y="2140297"/>
            <a:ext cx="4449816" cy="4295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2" name="圓角矩形 41">
            <a:extLst>
              <a:ext uri="{FF2B5EF4-FFF2-40B4-BE49-F238E27FC236}">
                <a16:creationId xmlns:a16="http://schemas.microsoft.com/office/drawing/2014/main" id="{83ABCE2C-B929-1E44-A731-17AA7EAA369D}"/>
              </a:ext>
            </a:extLst>
          </p:cNvPr>
          <p:cNvSpPr/>
          <p:nvPr/>
        </p:nvSpPr>
        <p:spPr>
          <a:xfrm>
            <a:off x="81114" y="2465230"/>
            <a:ext cx="4449816" cy="200052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150A5FE-C45E-4B04-B4E3-63143E78E619}"/>
              </a:ext>
            </a:extLst>
          </p:cNvPr>
          <p:cNvSpPr/>
          <p:nvPr/>
        </p:nvSpPr>
        <p:spPr>
          <a:xfrm>
            <a:off x="224754" y="3515108"/>
            <a:ext cx="4163941" cy="33523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儲存池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0CABC76-68FB-4864-84A4-243548C07305}"/>
              </a:ext>
            </a:extLst>
          </p:cNvPr>
          <p:cNvSpPr/>
          <p:nvPr/>
        </p:nvSpPr>
        <p:spPr>
          <a:xfrm>
            <a:off x="212579" y="3054624"/>
            <a:ext cx="1977499" cy="3352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磁碟區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FEC4C06-901D-4C7F-BAC0-B875511961E7}"/>
              </a:ext>
            </a:extLst>
          </p:cNvPr>
          <p:cNvSpPr/>
          <p:nvPr/>
        </p:nvSpPr>
        <p:spPr>
          <a:xfrm>
            <a:off x="2285576" y="3040393"/>
            <a:ext cx="2103120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區塊級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iSCSI LUN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11C15FC-419C-4414-8509-EFB644CD75B7}"/>
              </a:ext>
            </a:extLst>
          </p:cNvPr>
          <p:cNvSpPr/>
          <p:nvPr/>
        </p:nvSpPr>
        <p:spPr>
          <a:xfrm>
            <a:off x="212936" y="3948883"/>
            <a:ext cx="982980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0151BFF-06F2-4E29-A142-2634D6B53D2D}"/>
              </a:ext>
            </a:extLst>
          </p:cNvPr>
          <p:cNvSpPr/>
          <p:nvPr/>
        </p:nvSpPr>
        <p:spPr>
          <a:xfrm>
            <a:off x="1294976" y="3941263"/>
            <a:ext cx="937260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324C42C-AA95-4453-975C-B1D7818B15DC}"/>
              </a:ext>
            </a:extLst>
          </p:cNvPr>
          <p:cNvSpPr/>
          <p:nvPr/>
        </p:nvSpPr>
        <p:spPr>
          <a:xfrm>
            <a:off x="2331296" y="3941263"/>
            <a:ext cx="975360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679B72BC-F56A-4140-AFCA-307B5AE362BB}"/>
              </a:ext>
            </a:extLst>
          </p:cNvPr>
          <p:cNvSpPr/>
          <p:nvPr/>
        </p:nvSpPr>
        <p:spPr>
          <a:xfrm>
            <a:off x="3405716" y="3933643"/>
            <a:ext cx="982980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B33F8BB-9EA0-43E1-B124-30DEB81B4E06}"/>
              </a:ext>
            </a:extLst>
          </p:cNvPr>
          <p:cNvSpPr/>
          <p:nvPr/>
        </p:nvSpPr>
        <p:spPr>
          <a:xfrm>
            <a:off x="4673863" y="3064912"/>
            <a:ext cx="2125980" cy="358140"/>
          </a:xfrm>
          <a:prstGeom prst="rect">
            <a:avLst/>
          </a:prstGeom>
          <a:gradFill flip="none" rotWithShape="1">
            <a:gsLst>
              <a:gs pos="0">
                <a:srgbClr val="C42C6A">
                  <a:shade val="30000"/>
                  <a:satMod val="115000"/>
                </a:srgbClr>
              </a:gs>
              <a:gs pos="50000">
                <a:srgbClr val="C42C6A">
                  <a:shade val="67500"/>
                  <a:satMod val="115000"/>
                </a:srgbClr>
              </a:gs>
              <a:gs pos="100000">
                <a:srgbClr val="C42C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儲存池 超高速層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FBD47CB-7F01-4FFB-9C49-FF74CCE0A50D}"/>
              </a:ext>
            </a:extLst>
          </p:cNvPr>
          <p:cNvSpPr/>
          <p:nvPr/>
        </p:nvSpPr>
        <p:spPr>
          <a:xfrm>
            <a:off x="4673862" y="2619926"/>
            <a:ext cx="982981" cy="338640"/>
          </a:xfrm>
          <a:prstGeom prst="rect">
            <a:avLst/>
          </a:prstGeom>
          <a:gradFill flip="none" rotWithShape="1">
            <a:gsLst>
              <a:gs pos="0">
                <a:srgbClr val="C42C6A">
                  <a:shade val="30000"/>
                  <a:satMod val="115000"/>
                </a:srgbClr>
              </a:gs>
              <a:gs pos="50000">
                <a:srgbClr val="C42C6A">
                  <a:shade val="67500"/>
                  <a:satMod val="115000"/>
                </a:srgbClr>
              </a:gs>
              <a:gs pos="100000">
                <a:srgbClr val="C42C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313EC46-8B34-4C09-81CB-E2E7148799B1}"/>
              </a:ext>
            </a:extLst>
          </p:cNvPr>
          <p:cNvSpPr/>
          <p:nvPr/>
        </p:nvSpPr>
        <p:spPr>
          <a:xfrm>
            <a:off x="5656843" y="2621290"/>
            <a:ext cx="1085588" cy="3386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367C9662-CC9E-43F5-ACE0-03475FDD80DE}"/>
              </a:ext>
            </a:extLst>
          </p:cNvPr>
          <p:cNvSpPr/>
          <p:nvPr/>
        </p:nvSpPr>
        <p:spPr>
          <a:xfrm>
            <a:off x="6850421" y="3528888"/>
            <a:ext cx="982980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F658A6F-9350-4FDB-B9E3-DCC8A029AC55}"/>
              </a:ext>
            </a:extLst>
          </p:cNvPr>
          <p:cNvSpPr/>
          <p:nvPr/>
        </p:nvSpPr>
        <p:spPr>
          <a:xfrm>
            <a:off x="7932461" y="3528034"/>
            <a:ext cx="993362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22E36A6-9AA5-4664-92BC-077426275155}"/>
              </a:ext>
            </a:extLst>
          </p:cNvPr>
          <p:cNvSpPr/>
          <p:nvPr/>
        </p:nvSpPr>
        <p:spPr>
          <a:xfrm>
            <a:off x="231378" y="2622196"/>
            <a:ext cx="4157318" cy="301621"/>
          </a:xfrm>
          <a:prstGeom prst="rect">
            <a:avLst/>
          </a:prstGeom>
          <a:gradFill flip="none" rotWithShape="1">
            <a:gsLst>
              <a:gs pos="0">
                <a:srgbClr val="C42C6A">
                  <a:shade val="30000"/>
                  <a:satMod val="115000"/>
                </a:srgbClr>
              </a:gs>
              <a:gs pos="50000">
                <a:srgbClr val="C42C6A">
                  <a:shade val="67500"/>
                  <a:satMod val="115000"/>
                </a:srgbClr>
              </a:gs>
              <a:gs pos="100000">
                <a:srgbClr val="C42C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全域快取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DCB54233-7DD1-41D2-9561-CA450F7F5AF8}"/>
              </a:ext>
            </a:extLst>
          </p:cNvPr>
          <p:cNvSpPr/>
          <p:nvPr/>
        </p:nvSpPr>
        <p:spPr>
          <a:xfrm>
            <a:off x="4673863" y="3535654"/>
            <a:ext cx="982980" cy="358140"/>
          </a:xfrm>
          <a:prstGeom prst="rect">
            <a:avLst/>
          </a:prstGeom>
          <a:gradFill flip="none" rotWithShape="1">
            <a:gsLst>
              <a:gs pos="0">
                <a:srgbClr val="C42C6A">
                  <a:shade val="30000"/>
                  <a:satMod val="115000"/>
                </a:srgbClr>
              </a:gs>
              <a:gs pos="50000">
                <a:srgbClr val="C42C6A">
                  <a:shade val="67500"/>
                  <a:satMod val="115000"/>
                </a:srgbClr>
              </a:gs>
              <a:gs pos="100000">
                <a:srgbClr val="C42C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627A43BD-6576-4DED-A37C-3A3496E27731}"/>
              </a:ext>
            </a:extLst>
          </p:cNvPr>
          <p:cNvSpPr/>
          <p:nvPr/>
        </p:nvSpPr>
        <p:spPr>
          <a:xfrm>
            <a:off x="5752293" y="3528034"/>
            <a:ext cx="1018318" cy="358140"/>
          </a:xfrm>
          <a:prstGeom prst="rect">
            <a:avLst/>
          </a:prstGeom>
          <a:gradFill flip="none" rotWithShape="1">
            <a:gsLst>
              <a:gs pos="0">
                <a:srgbClr val="C42C6A">
                  <a:shade val="30000"/>
                  <a:satMod val="115000"/>
                </a:srgbClr>
              </a:gs>
              <a:gs pos="50000">
                <a:srgbClr val="C42C6A">
                  <a:shade val="67500"/>
                  <a:satMod val="115000"/>
                </a:srgbClr>
              </a:gs>
              <a:gs pos="100000">
                <a:srgbClr val="C42C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D08D229-95D7-476D-9A0C-473B5CE089FA}"/>
              </a:ext>
            </a:extLst>
          </p:cNvPr>
          <p:cNvSpPr/>
          <p:nvPr/>
        </p:nvSpPr>
        <p:spPr>
          <a:xfrm>
            <a:off x="6799843" y="3064912"/>
            <a:ext cx="2125980" cy="3581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儲存池 容量層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3BDC5C1C-B8DC-481D-B7B3-412D075B5691}"/>
              </a:ext>
            </a:extLst>
          </p:cNvPr>
          <p:cNvSpPr txBox="1"/>
          <p:nvPr/>
        </p:nvSpPr>
        <p:spPr>
          <a:xfrm>
            <a:off x="246307" y="2173538"/>
            <a:ext cx="4121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全域快取優先接受資料，並讀取常用資料暫存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B0DB030-2BB7-4038-8778-CB53D5DA3F34}"/>
              </a:ext>
            </a:extLst>
          </p:cNvPr>
          <p:cNvSpPr txBox="1"/>
          <p:nvPr/>
        </p:nvSpPr>
        <p:spPr>
          <a:xfrm>
            <a:off x="5028716" y="2166965"/>
            <a:ext cx="3539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在資料存入後再依使用頻率持續分層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1CED8EE8-9FA4-4033-9431-CF010AB64371}"/>
              </a:ext>
            </a:extLst>
          </p:cNvPr>
          <p:cNvSpPr txBox="1"/>
          <p:nvPr/>
        </p:nvSpPr>
        <p:spPr>
          <a:xfrm>
            <a:off x="5325129" y="2641446"/>
            <a:ext cx="903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磁碟區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200AED24-FBF2-4593-AB51-F1C00A35E652}"/>
              </a:ext>
            </a:extLst>
          </p:cNvPr>
          <p:cNvSpPr/>
          <p:nvPr/>
        </p:nvSpPr>
        <p:spPr>
          <a:xfrm>
            <a:off x="6819606" y="2606798"/>
            <a:ext cx="1110789" cy="338640"/>
          </a:xfrm>
          <a:prstGeom prst="rect">
            <a:avLst/>
          </a:prstGeom>
          <a:gradFill flip="none" rotWithShape="1">
            <a:gsLst>
              <a:gs pos="0">
                <a:srgbClr val="C42C6A">
                  <a:shade val="30000"/>
                  <a:satMod val="115000"/>
                </a:srgbClr>
              </a:gs>
              <a:gs pos="50000">
                <a:srgbClr val="C42C6A">
                  <a:shade val="67500"/>
                  <a:satMod val="115000"/>
                </a:srgbClr>
              </a:gs>
              <a:gs pos="100000">
                <a:srgbClr val="C42C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7D6124D0-2E11-40DC-9B40-55AC08A53F06}"/>
              </a:ext>
            </a:extLst>
          </p:cNvPr>
          <p:cNvSpPr/>
          <p:nvPr/>
        </p:nvSpPr>
        <p:spPr>
          <a:xfrm>
            <a:off x="7930398" y="2610633"/>
            <a:ext cx="995426" cy="3386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AECD9952-9B31-472B-B410-84218A194C64}"/>
              </a:ext>
            </a:extLst>
          </p:cNvPr>
          <p:cNvSpPr txBox="1"/>
          <p:nvPr/>
        </p:nvSpPr>
        <p:spPr>
          <a:xfrm>
            <a:off x="7122061" y="2634506"/>
            <a:ext cx="142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區塊級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LUN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899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244651E2-0D48-4841-B83D-CAEFC00D20CE}"/>
              </a:ext>
            </a:extLst>
          </p:cNvPr>
          <p:cNvSpPr/>
          <p:nvPr/>
        </p:nvSpPr>
        <p:spPr>
          <a:xfrm>
            <a:off x="0" y="862553"/>
            <a:ext cx="9144000" cy="39123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98A0EEF2-2197-4123-AA60-A1CE0E978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398" y="1394784"/>
            <a:ext cx="3090909" cy="2107752"/>
          </a:xfrm>
          <a:prstGeom prst="rect">
            <a:avLst/>
          </a:prstGeom>
        </p:spPr>
      </p:pic>
      <p:sp>
        <p:nvSpPr>
          <p:cNvPr id="34" name="TextBox 32">
            <a:extLst>
              <a:ext uri="{FF2B5EF4-FFF2-40B4-BE49-F238E27FC236}">
                <a16:creationId xmlns:a16="http://schemas.microsoft.com/office/drawing/2014/main" id="{51E0A324-D790-4307-A0BD-7712BAD8E354}"/>
              </a:ext>
            </a:extLst>
          </p:cNvPr>
          <p:cNvSpPr txBox="1"/>
          <p:nvPr/>
        </p:nvSpPr>
        <p:spPr>
          <a:xfrm>
            <a:off x="10936070" y="3541459"/>
            <a:ext cx="2492002" cy="730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7030A0"/>
                </a:solidFill>
              </a:rPr>
              <a:t>10GbE </a:t>
            </a:r>
          </a:p>
          <a:p>
            <a:pPr algn="ctr"/>
            <a:r>
              <a:rPr lang="en-US" altLang="zh-TW" b="1" dirty="0">
                <a:solidFill>
                  <a:srgbClr val="7030A0"/>
                </a:solidFill>
              </a:rPr>
              <a:t>Ethernet</a:t>
            </a: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346E7A70-7264-4A24-915F-723D70616FAB}"/>
              </a:ext>
            </a:extLst>
          </p:cNvPr>
          <p:cNvSpPr/>
          <p:nvPr/>
        </p:nvSpPr>
        <p:spPr>
          <a:xfrm>
            <a:off x="10844188" y="1948715"/>
            <a:ext cx="872156" cy="9018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36" name="直線單箭頭接點 10">
            <a:extLst>
              <a:ext uri="{FF2B5EF4-FFF2-40B4-BE49-F238E27FC236}">
                <a16:creationId xmlns:a16="http://schemas.microsoft.com/office/drawing/2014/main" id="{D2D4A684-E10B-4FBD-BB60-EB71D031D2A1}"/>
              </a:ext>
            </a:extLst>
          </p:cNvPr>
          <p:cNvCxnSpPr>
            <a:cxnSpLocks/>
            <a:stCxn id="35" idx="6"/>
          </p:cNvCxnSpPr>
          <p:nvPr/>
        </p:nvCxnSpPr>
        <p:spPr>
          <a:xfrm>
            <a:off x="11716344" y="2399625"/>
            <a:ext cx="260980" cy="1180876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A851641A-77AD-425F-9E95-2D6C9F28C1F0}"/>
              </a:ext>
            </a:extLst>
          </p:cNvPr>
          <p:cNvGrpSpPr/>
          <p:nvPr/>
        </p:nvGrpSpPr>
        <p:grpSpPr>
          <a:xfrm>
            <a:off x="-236790" y="1820344"/>
            <a:ext cx="4116623" cy="2751836"/>
            <a:chOff x="473108" y="2024603"/>
            <a:chExt cx="3309955" cy="22126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93BC28-1CAC-F644-B481-C6BE2A7B9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108" y="2024603"/>
              <a:ext cx="3309955" cy="1525629"/>
            </a:xfrm>
            <a:prstGeom prst="rect">
              <a:avLst/>
            </a:prstGeom>
          </p:spPr>
        </p:pic>
        <p:sp>
          <p:nvSpPr>
            <p:cNvPr id="23" name="TextBox 32">
              <a:extLst>
                <a:ext uri="{FF2B5EF4-FFF2-40B4-BE49-F238E27FC236}">
                  <a16:creationId xmlns:a16="http://schemas.microsoft.com/office/drawing/2014/main" id="{8901056C-C65A-4B7B-A8AB-9E310CC507CA}"/>
                </a:ext>
              </a:extLst>
            </p:cNvPr>
            <p:cNvSpPr txBox="1"/>
            <p:nvPr/>
          </p:nvSpPr>
          <p:spPr>
            <a:xfrm>
              <a:off x="2588554" y="3816512"/>
              <a:ext cx="947488" cy="420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10GbE </a:t>
              </a:r>
            </a:p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Ethernet</a:t>
              </a:r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AB7E7B58-E5DB-40F4-9969-061FEEDF78AD}"/>
                </a:ext>
              </a:extLst>
            </p:cNvPr>
            <p:cNvSpPr/>
            <p:nvPr/>
          </p:nvSpPr>
          <p:spPr>
            <a:xfrm>
              <a:off x="2425661" y="2219021"/>
              <a:ext cx="410234" cy="42418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7" name="TextBox 32">
              <a:extLst>
                <a:ext uri="{FF2B5EF4-FFF2-40B4-BE49-F238E27FC236}">
                  <a16:creationId xmlns:a16="http://schemas.microsoft.com/office/drawing/2014/main" id="{DC506C64-FE3E-4B79-9D87-E4F72BEF59C8}"/>
                </a:ext>
              </a:extLst>
            </p:cNvPr>
            <p:cNvSpPr txBox="1"/>
            <p:nvPr/>
          </p:nvSpPr>
          <p:spPr>
            <a:xfrm>
              <a:off x="1879494" y="3520632"/>
              <a:ext cx="1064411" cy="16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700" dirty="0">
                  <a:solidFill>
                    <a:schemeClr val="bg1">
                      <a:lumMod val="75000"/>
                    </a:schemeClr>
                  </a:solidFill>
                </a:rPr>
                <a:t>Ethernet</a:t>
              </a:r>
            </a:p>
          </p:txBody>
        </p:sp>
        <p:sp>
          <p:nvSpPr>
            <p:cNvPr id="28" name="TextBox 32">
              <a:extLst>
                <a:ext uri="{FF2B5EF4-FFF2-40B4-BE49-F238E27FC236}">
                  <a16:creationId xmlns:a16="http://schemas.microsoft.com/office/drawing/2014/main" id="{C68391FD-2A1A-4D83-B5F2-F836D0C8BB87}"/>
                </a:ext>
              </a:extLst>
            </p:cNvPr>
            <p:cNvSpPr txBox="1"/>
            <p:nvPr/>
          </p:nvSpPr>
          <p:spPr>
            <a:xfrm>
              <a:off x="1678650" y="3390911"/>
              <a:ext cx="1064411" cy="247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700" dirty="0">
                  <a:solidFill>
                    <a:schemeClr val="bg1">
                      <a:lumMod val="75000"/>
                    </a:schemeClr>
                  </a:solidFill>
                </a:rPr>
                <a:t>Thunderbolt 3</a:t>
              </a:r>
            </a:p>
            <a:p>
              <a:pPr algn="ctr"/>
              <a:r>
                <a:rPr lang="en-US" altLang="zh-TW" sz="700" dirty="0">
                  <a:solidFill>
                    <a:schemeClr val="bg1">
                      <a:lumMod val="75000"/>
                    </a:schemeClr>
                  </a:solidFill>
                </a:rPr>
                <a:t>(USB-C)</a:t>
              </a:r>
            </a:p>
          </p:txBody>
        </p:sp>
        <p:sp>
          <p:nvSpPr>
            <p:cNvPr id="29" name="TextBox 32">
              <a:extLst>
                <a:ext uri="{FF2B5EF4-FFF2-40B4-BE49-F238E27FC236}">
                  <a16:creationId xmlns:a16="http://schemas.microsoft.com/office/drawing/2014/main" id="{449834E4-8B34-40B4-A7C5-D4DA796BC6E1}"/>
                </a:ext>
              </a:extLst>
            </p:cNvPr>
            <p:cNvSpPr txBox="1"/>
            <p:nvPr/>
          </p:nvSpPr>
          <p:spPr>
            <a:xfrm>
              <a:off x="1462604" y="3377162"/>
              <a:ext cx="457475" cy="16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700" dirty="0">
                  <a:solidFill>
                    <a:schemeClr val="bg1">
                      <a:lumMod val="75000"/>
                    </a:schemeClr>
                  </a:solidFill>
                </a:rPr>
                <a:t>USB 3</a:t>
              </a:r>
            </a:p>
          </p:txBody>
        </p:sp>
        <p:sp>
          <p:nvSpPr>
            <p:cNvPr id="30" name="TextBox 32">
              <a:extLst>
                <a:ext uri="{FF2B5EF4-FFF2-40B4-BE49-F238E27FC236}">
                  <a16:creationId xmlns:a16="http://schemas.microsoft.com/office/drawing/2014/main" id="{20687EB4-288D-40A9-90B9-E0BB927ABD0D}"/>
                </a:ext>
              </a:extLst>
            </p:cNvPr>
            <p:cNvSpPr txBox="1"/>
            <p:nvPr/>
          </p:nvSpPr>
          <p:spPr>
            <a:xfrm>
              <a:off x="931984" y="3587198"/>
              <a:ext cx="966657" cy="16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700" dirty="0">
                  <a:solidFill>
                    <a:schemeClr val="bg1">
                      <a:lumMod val="75000"/>
                    </a:schemeClr>
                  </a:solidFill>
                </a:rPr>
                <a:t>SDXC card slot</a:t>
              </a: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4A7257D8-A8AD-4C90-BFBF-56025A1929A9}"/>
                </a:ext>
              </a:extLst>
            </p:cNvPr>
            <p:cNvSpPr txBox="1"/>
            <p:nvPr/>
          </p:nvSpPr>
          <p:spPr>
            <a:xfrm>
              <a:off x="692711" y="3354807"/>
              <a:ext cx="767397" cy="16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700" dirty="0">
                  <a:solidFill>
                    <a:schemeClr val="bg1">
                      <a:lumMod val="75000"/>
                    </a:schemeClr>
                  </a:solidFill>
                </a:rPr>
                <a:t>3.5mm headphone</a:t>
              </a:r>
            </a:p>
          </p:txBody>
        </p: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A1E889E3-E7A3-4FBA-B52C-D93128D96DB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265207" y="3001369"/>
              <a:ext cx="1354401" cy="213890"/>
            </a:xfrm>
            <a:prstGeom prst="bentConnector3">
              <a:avLst>
                <a:gd name="adj1" fmla="val 35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圖片 36">
            <a:extLst>
              <a:ext uri="{FF2B5EF4-FFF2-40B4-BE49-F238E27FC236}">
                <a16:creationId xmlns:a16="http://schemas.microsoft.com/office/drawing/2014/main" id="{F7270CC0-5F04-47C2-AC0E-A578D8774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699" y="1233079"/>
            <a:ext cx="2720456" cy="58726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148514E-22C8-45D0-90CE-70D298441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576" y="1239233"/>
            <a:ext cx="2720456" cy="587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迎接</a:t>
            </a:r>
            <a:r>
              <a:rPr lang="zh-TW" altLang="en-US" dirty="0"/>
              <a:t> </a:t>
            </a:r>
            <a:r>
              <a:rPr lang="en-US" altLang="zh-CN" dirty="0"/>
              <a:t>10GbE </a:t>
            </a:r>
            <a:r>
              <a:rPr lang="zh-CN" altLang="en-US" dirty="0"/>
              <a:t>大時代</a:t>
            </a:r>
            <a:endParaRPr lang="en-US" dirty="0"/>
          </a:p>
        </p:txBody>
      </p:sp>
      <p:sp>
        <p:nvSpPr>
          <p:cNvPr id="15" name="Shape 499">
            <a:extLst>
              <a:ext uri="{FF2B5EF4-FFF2-40B4-BE49-F238E27FC236}">
                <a16:creationId xmlns:a16="http://schemas.microsoft.com/office/drawing/2014/main" id="{9E04CFA6-9C36-4841-AE1B-7F4326409CAF}"/>
              </a:ext>
            </a:extLst>
          </p:cNvPr>
          <p:cNvSpPr txBox="1">
            <a:spLocks/>
          </p:cNvSpPr>
          <p:nvPr/>
        </p:nvSpPr>
        <p:spPr>
          <a:xfrm>
            <a:off x="5779699" y="1173948"/>
            <a:ext cx="1669158" cy="43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zh-TW" altLang="en-US" sz="16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電競玩家</a:t>
            </a:r>
            <a:endParaRPr lang="en-US" altLang="zh-TW" sz="1600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zh-TW" altLang="en-US" sz="1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快是我追求的目標</a:t>
            </a:r>
            <a:endParaRPr lang="zh-CN" altLang="en-US" sz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Shape 499">
            <a:extLst>
              <a:ext uri="{FF2B5EF4-FFF2-40B4-BE49-F238E27FC236}">
                <a16:creationId xmlns:a16="http://schemas.microsoft.com/office/drawing/2014/main" id="{4F0510B5-1056-49A6-ACF7-3434CA55B461}"/>
              </a:ext>
            </a:extLst>
          </p:cNvPr>
          <p:cNvSpPr txBox="1">
            <a:spLocks/>
          </p:cNvSpPr>
          <p:nvPr/>
        </p:nvSpPr>
        <p:spPr>
          <a:xfrm>
            <a:off x="1559376" y="1187687"/>
            <a:ext cx="2374121" cy="563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zh-TW" altLang="en-US" sz="16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專業影像編輯快速備份</a:t>
            </a:r>
          </a:p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zh-TW" altLang="en-US" sz="1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辛苦的成果要趕快備份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366683-4926-4E05-83FB-3B4EFA9F65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017" y="2968563"/>
            <a:ext cx="2333452" cy="1806376"/>
          </a:xfrm>
          <a:prstGeom prst="round2SameRect">
            <a:avLst/>
          </a:prstGeom>
          <a:ln w="12700" cmpd="sng">
            <a:solidFill>
              <a:schemeClr val="bg1">
                <a:alpha val="45000"/>
              </a:schemeClr>
            </a:solidFill>
            <a:prstDash val="solid"/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5AF07E6-3A54-40CA-9DA9-CA9F6B2037EC}"/>
              </a:ext>
            </a:extLst>
          </p:cNvPr>
          <p:cNvSpPr txBox="1"/>
          <p:nvPr/>
        </p:nvSpPr>
        <p:spPr>
          <a:xfrm>
            <a:off x="3578156" y="3220359"/>
            <a:ext cx="1081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倍快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1D3C661-6A3D-4EE3-B5F8-BF898B929FD9}"/>
              </a:ext>
            </a:extLst>
          </p:cNvPr>
          <p:cNvSpPr txBox="1"/>
          <p:nvPr/>
        </p:nvSpPr>
        <p:spPr>
          <a:xfrm>
            <a:off x="4719902" y="4468380"/>
            <a:ext cx="759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>
                <a:solidFill>
                  <a:schemeClr val="bg1"/>
                </a:solidFill>
              </a:rPr>
              <a:t>10GbE</a:t>
            </a:r>
            <a:r>
              <a:rPr lang="zh-TW" altLang="en-US" sz="800" b="1" dirty="0">
                <a:solidFill>
                  <a:schemeClr val="bg1"/>
                </a:solidFill>
              </a:rPr>
              <a:t> </a:t>
            </a:r>
            <a:r>
              <a:rPr lang="en-US" altLang="zh-TW" sz="800" b="1" dirty="0">
                <a:solidFill>
                  <a:schemeClr val="bg1"/>
                </a:solidFill>
              </a:rPr>
              <a:t>LAN</a:t>
            </a:r>
            <a:endParaRPr lang="zh-TW" altLang="en-US" sz="800" b="1" dirty="0">
              <a:solidFill>
                <a:schemeClr val="bg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BEFAC40-A056-4B14-B4E9-B3E07C4168B4}"/>
              </a:ext>
            </a:extLst>
          </p:cNvPr>
          <p:cNvSpPr txBox="1"/>
          <p:nvPr/>
        </p:nvSpPr>
        <p:spPr>
          <a:xfrm>
            <a:off x="3861851" y="4468380"/>
            <a:ext cx="858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>
                <a:solidFill>
                  <a:schemeClr val="bg1"/>
                </a:solidFill>
              </a:rPr>
              <a:t>Gigabit LAN</a:t>
            </a:r>
            <a:endParaRPr lang="zh-TW" altLang="en-US" sz="800" b="1" dirty="0">
              <a:solidFill>
                <a:schemeClr val="bg1"/>
              </a:solidFill>
            </a:endParaRP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1FF50310-537B-46F8-8377-225054924457}"/>
              </a:ext>
            </a:extLst>
          </p:cNvPr>
          <p:cNvSpPr txBox="1"/>
          <p:nvPr/>
        </p:nvSpPr>
        <p:spPr>
          <a:xfrm>
            <a:off x="63948" y="4519631"/>
            <a:ext cx="1346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" dirty="0">
                <a:solidFill>
                  <a:schemeClr val="bg1"/>
                </a:solidFill>
              </a:rPr>
              <a:t>資料來源：</a:t>
            </a:r>
            <a:endParaRPr lang="en-US" altLang="zh-CN" sz="500" dirty="0">
              <a:solidFill>
                <a:schemeClr val="bg1"/>
              </a:solidFill>
            </a:endParaRPr>
          </a:p>
          <a:p>
            <a:r>
              <a:rPr lang="en-US" altLang="zh-CN" sz="500" dirty="0">
                <a:solidFill>
                  <a:schemeClr val="bg1"/>
                </a:solidFill>
              </a:rPr>
              <a:t>https://www.apple.com/imac-pro/specs/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D64FDCE-A0EA-40DF-896A-50E01A0993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532" y="941312"/>
            <a:ext cx="2087831" cy="153025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EBABA27-9E23-40C1-AE56-3A3B7B9D9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111" y="941312"/>
            <a:ext cx="1870889" cy="15302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D8A7063-6A16-9249-B8B8-6756D401B60E}"/>
              </a:ext>
            </a:extLst>
          </p:cNvPr>
          <p:cNvSpPr txBox="1"/>
          <p:nvPr/>
        </p:nvSpPr>
        <p:spPr>
          <a:xfrm>
            <a:off x="6230098" y="3843022"/>
            <a:ext cx="1064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10GB</a:t>
            </a:r>
          </a:p>
          <a:p>
            <a:r>
              <a:rPr lang="zh-CN" altLang="en-US" sz="1200" b="1" dirty="0">
                <a:solidFill>
                  <a:schemeClr val="bg1">
                    <a:lumMod val="95000"/>
                  </a:schemeClr>
                </a:solidFill>
              </a:rPr>
              <a:t>大檔僅需約</a:t>
            </a:r>
            <a:endParaRPr lang="en-US" altLang="zh-CN" sz="12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 sz="2800" b="1" dirty="0">
                <a:solidFill>
                  <a:srgbClr val="E1435B"/>
                </a:solidFill>
              </a:rPr>
              <a:t>10</a:t>
            </a:r>
            <a:r>
              <a:rPr lang="zh-CN" altLang="en-US" sz="2800" b="1" dirty="0">
                <a:solidFill>
                  <a:srgbClr val="E1435B"/>
                </a:solidFill>
              </a:rPr>
              <a:t>秒</a:t>
            </a:r>
            <a:endParaRPr lang="en-US" altLang="zh-CN" b="1" dirty="0">
              <a:solidFill>
                <a:srgbClr val="E1435B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C059E81-AF4A-441E-81B9-7FC4415360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763" y="3870383"/>
            <a:ext cx="894462" cy="7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86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38">
            <a:extLst>
              <a:ext uri="{FF2B5EF4-FFF2-40B4-BE49-F238E27FC236}">
                <a16:creationId xmlns:a16="http://schemas.microsoft.com/office/drawing/2014/main" id="{A665C93D-7818-4ED8-B00A-FB897CCA7A33}"/>
              </a:ext>
            </a:extLst>
          </p:cNvPr>
          <p:cNvSpPr/>
          <p:nvPr/>
        </p:nvSpPr>
        <p:spPr>
          <a:xfrm>
            <a:off x="3220275" y="969567"/>
            <a:ext cx="5652433" cy="370570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zh-TW" altLang="en-US" sz="32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自動分層 </a:t>
            </a:r>
            <a:r>
              <a:rPr lang="en-US" altLang="zh-TW" sz="32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(Auto-</a:t>
            </a:r>
            <a:r>
              <a:rPr lang="en-US" altLang="zh-TW" sz="3200" dirty="0" err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Tiering</a:t>
            </a:r>
            <a:r>
              <a:rPr lang="en-US" altLang="zh-TW" sz="32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32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兼顧容量與效能</a:t>
            </a:r>
            <a:endParaRPr sz="32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31" name="Shape 147"/>
          <p:cNvGrpSpPr/>
          <p:nvPr/>
        </p:nvGrpSpPr>
        <p:grpSpPr>
          <a:xfrm>
            <a:off x="3125017" y="869468"/>
            <a:ext cx="5910300" cy="3805800"/>
            <a:chOff x="1545025" y="2929875"/>
            <a:chExt cx="5910300" cy="3805800"/>
          </a:xfrm>
        </p:grpSpPr>
        <p:sp>
          <p:nvSpPr>
            <p:cNvPr id="32" name="Shape 148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33" name="Shape 149" descr="1_Qtier-01-01.png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Shape 150"/>
            <p:cNvSpPr txBox="1"/>
            <p:nvPr/>
          </p:nvSpPr>
          <p:spPr>
            <a:xfrm>
              <a:off x="1826450" y="32094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熱資料</a:t>
              </a:r>
            </a:p>
          </p:txBody>
        </p:sp>
        <p:sp>
          <p:nvSpPr>
            <p:cNvPr id="35" name="Shape 151"/>
            <p:cNvSpPr txBox="1"/>
            <p:nvPr/>
          </p:nvSpPr>
          <p:spPr>
            <a:xfrm>
              <a:off x="1826450" y="34035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暖資料</a:t>
              </a:r>
            </a:p>
          </p:txBody>
        </p:sp>
        <p:sp>
          <p:nvSpPr>
            <p:cNvPr id="36" name="Shape 152"/>
            <p:cNvSpPr txBox="1"/>
            <p:nvPr/>
          </p:nvSpPr>
          <p:spPr>
            <a:xfrm>
              <a:off x="1826450" y="3605675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冷資料</a:t>
              </a:r>
            </a:p>
          </p:txBody>
        </p:sp>
        <p:sp>
          <p:nvSpPr>
            <p:cNvPr id="37" name="Shape 153"/>
            <p:cNvSpPr txBox="1"/>
            <p:nvPr/>
          </p:nvSpPr>
          <p:spPr>
            <a:xfrm>
              <a:off x="2172950" y="4193975"/>
              <a:ext cx="14166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資料存取行為改變</a:t>
              </a:r>
            </a:p>
          </p:txBody>
        </p:sp>
        <p:sp>
          <p:nvSpPr>
            <p:cNvPr id="38" name="Shape 154"/>
            <p:cNvSpPr txBox="1"/>
            <p:nvPr/>
          </p:nvSpPr>
          <p:spPr>
            <a:xfrm>
              <a:off x="3914249" y="3117774"/>
              <a:ext cx="1939675" cy="318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分層前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頻繁存取資料效能未優化</a:t>
              </a:r>
              <a:endParaRPr lang="zh-TW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5" name="Shape 155"/>
            <p:cNvSpPr txBox="1"/>
            <p:nvPr/>
          </p:nvSpPr>
          <p:spPr>
            <a:xfrm>
              <a:off x="5853925" y="4236600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開始分層</a:t>
              </a:r>
            </a:p>
          </p:txBody>
        </p:sp>
        <p:sp>
          <p:nvSpPr>
            <p:cNvPr id="66" name="Shape 156"/>
            <p:cNvSpPr txBox="1"/>
            <p:nvPr/>
          </p:nvSpPr>
          <p:spPr>
            <a:xfrm>
              <a:off x="3914249" y="5625885"/>
              <a:ext cx="1555652" cy="413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分層後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頻繁存取資料效能已優化</a:t>
              </a:r>
              <a:endParaRPr lang="zh-TW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7" name="Shape 157"/>
            <p:cNvSpPr txBox="1"/>
            <p:nvPr/>
          </p:nvSpPr>
          <p:spPr>
            <a:xfrm>
              <a:off x="3702700" y="4671300"/>
              <a:ext cx="16014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Qtier</a:t>
              </a:r>
              <a:r>
                <a:rPr 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zh-TW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引擎</a:t>
              </a:r>
            </a:p>
          </p:txBody>
        </p:sp>
      </p:grpSp>
      <p:sp>
        <p:nvSpPr>
          <p:cNvPr id="68" name="Shape 448"/>
          <p:cNvSpPr txBox="1"/>
          <p:nvPr/>
        </p:nvSpPr>
        <p:spPr>
          <a:xfrm>
            <a:off x="271292" y="1451317"/>
            <a:ext cx="3109615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01600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除了 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SSD 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快取，</a:t>
            </a:r>
            <a:r>
              <a:rPr lang="en-US" altLang="zh-TW" sz="1800" b="1" dirty="0" err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Qtier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™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</a:t>
            </a:r>
            <a:endParaRPr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101600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設定可</a:t>
            </a:r>
            <a:r>
              <a:rPr lang="zh-TW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自動將冷熱資料</a:t>
            </a:r>
            <a:endParaRPr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101600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在 </a:t>
            </a:r>
            <a:r>
              <a:rPr lang="zh-TW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SSD與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TW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HDD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TW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層間移動</a:t>
            </a:r>
            <a:endParaRPr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101600" lvl="0">
              <a:spcBef>
                <a:spcPts val="450"/>
              </a:spcBef>
              <a:buClr>
                <a:srgbClr val="044981"/>
              </a:buClr>
              <a:buSzPct val="100000"/>
            </a:pPr>
            <a:endParaRPr lang="zh-TW" altLang="zh-TW" sz="1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101600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的容量可以直接</a:t>
            </a:r>
            <a:endParaRPr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1600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被用來存放檔案，且</a:t>
            </a:r>
            <a:endParaRPr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1600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支援的容量也不再受</a:t>
            </a:r>
            <a:endParaRPr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1600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記憶體大小限制</a:t>
            </a:r>
            <a:br>
              <a:rPr lang="zh-TW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</a:br>
            <a:endParaRPr lang="zh-TW" altLang="zh-TW" sz="1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112435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 sz="3600" dirty="0"/>
              <a:t>QTS</a:t>
            </a:r>
            <a:r>
              <a:rPr lang="zh-TW" altLang="en-US" sz="3600" dirty="0"/>
              <a:t> </a:t>
            </a:r>
            <a:r>
              <a:rPr lang="en-US" altLang="zh-TW" sz="3600" dirty="0"/>
              <a:t>SSD</a:t>
            </a:r>
            <a:r>
              <a:rPr lang="zh-TW" altLang="en-US" sz="3600" dirty="0"/>
              <a:t> 支援三種全域快取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1037485" y="1017103"/>
            <a:ext cx="8411586" cy="133540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TW" altLang="en-US" sz="1800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在 QNAP NAS 上，</a:t>
            </a:r>
            <a:r>
              <a:rPr lang="en-US" altLang="zh-TW" sz="1800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sz="1800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全域快取可以配置為所有磁碟區與</a:t>
            </a:r>
            <a:r>
              <a:rPr lang="en-US" altLang="zh-TW" sz="1800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LUN</a:t>
            </a:r>
            <a:r>
              <a:rPr lang="zh-TW" altLang="en-US" sz="1800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加速使用：</a:t>
            </a:r>
            <a:endParaRPr lang="en-US" altLang="zh-TW" sz="1800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唯讀快取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將常用資料存放一份至快取做讀取加速</a:t>
            </a:r>
            <a:endParaRPr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讀寫快取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不僅放置常用資料，新寫入資料將暫存於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</a:p>
          <a:p>
            <a:pPr marL="0"/>
            <a:r>
              <a:rPr lang="en-US" altLang="zh-TW" sz="1800" b="1" dirty="0">
                <a:solidFill>
                  <a:srgbClr val="C42C6A"/>
                </a:solidFill>
                <a:latin typeface="微軟正黑體" pitchFamily="34" charset="-120"/>
                <a:ea typeface="微軟正黑體" pitchFamily="34" charset="-120"/>
              </a:rPr>
              <a:t>(New)</a:t>
            </a:r>
            <a:r>
              <a:rPr lang="zh-TW" altLang="en-US" sz="1800" b="1" dirty="0">
                <a:solidFill>
                  <a:srgbClr val="C42C6A"/>
                </a:solidFill>
                <a:latin typeface="微軟正黑體" pitchFamily="34" charset="-120"/>
                <a:ea typeface="微軟正黑體" pitchFamily="34" charset="-120"/>
              </a:rPr>
              <a:t>唯寫快取</a:t>
            </a:r>
            <a:r>
              <a:rPr lang="en-US" altLang="zh-TW" sz="1800" b="1" dirty="0">
                <a:solidFill>
                  <a:srgbClr val="C42C6A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1800" b="1" dirty="0">
                <a:solidFill>
                  <a:srgbClr val="C42C6A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1800" b="1" dirty="0">
                <a:solidFill>
                  <a:srgbClr val="C42C6A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SSD </a:t>
            </a:r>
            <a:r>
              <a:rPr lang="zh-TW" altLang="en-US" sz="1800" b="1" dirty="0">
                <a:solidFill>
                  <a:srgbClr val="C42C6A"/>
                </a:solidFill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僅會對新資料進行寫入加速</a:t>
            </a:r>
            <a:endParaRPr lang="en-US" altLang="zh-TW" sz="1800" b="1" dirty="0">
              <a:solidFill>
                <a:srgbClr val="C42C6A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302945" y="4784808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 dirty="0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76" name="圓角矩形 75">
            <a:extLst>
              <a:ext uri="{FF2B5EF4-FFF2-40B4-BE49-F238E27FC236}">
                <a16:creationId xmlns:a16="http://schemas.microsoft.com/office/drawing/2014/main" id="{0201A576-0A7C-F748-B18D-FE020B77D863}"/>
              </a:ext>
            </a:extLst>
          </p:cNvPr>
          <p:cNvSpPr/>
          <p:nvPr/>
        </p:nvSpPr>
        <p:spPr>
          <a:xfrm>
            <a:off x="262578" y="2378808"/>
            <a:ext cx="8664405" cy="206343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8" name="群組 7">
            <a:extLst>
              <a:ext uri="{FF2B5EF4-FFF2-40B4-BE49-F238E27FC236}">
                <a16:creationId xmlns:a16="http://schemas.microsoft.com/office/drawing/2014/main" id="{5727D1FF-3E4C-6E44-8617-A81E55B47A91}"/>
              </a:ext>
            </a:extLst>
          </p:cNvPr>
          <p:cNvGrpSpPr/>
          <p:nvPr/>
        </p:nvGrpSpPr>
        <p:grpSpPr>
          <a:xfrm>
            <a:off x="262578" y="2328161"/>
            <a:ext cx="8881422" cy="355126"/>
            <a:chOff x="245386" y="2985006"/>
            <a:chExt cx="8881422" cy="355126"/>
          </a:xfrm>
        </p:grpSpPr>
        <p:sp>
          <p:nvSpPr>
            <p:cNvPr id="79" name="Shape 449">
              <a:extLst>
                <a:ext uri="{FF2B5EF4-FFF2-40B4-BE49-F238E27FC236}">
                  <a16:creationId xmlns:a16="http://schemas.microsoft.com/office/drawing/2014/main" id="{EE01CBDF-B0F6-E641-98F4-A1B8A0F10C67}"/>
                </a:ext>
              </a:extLst>
            </p:cNvPr>
            <p:cNvSpPr/>
            <p:nvPr/>
          </p:nvSpPr>
          <p:spPr>
            <a:xfrm>
              <a:off x="2278153" y="2985006"/>
              <a:ext cx="6631638" cy="35512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8FFD073A-6585-474D-9186-C3C5C717E96E}"/>
                </a:ext>
              </a:extLst>
            </p:cNvPr>
            <p:cNvSpPr txBox="1"/>
            <p:nvPr/>
          </p:nvSpPr>
          <p:spPr>
            <a:xfrm>
              <a:off x="2302741" y="3024761"/>
              <a:ext cx="682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開啟快取，應用程式端資料將先寫入</a:t>
              </a:r>
              <a:r>
                <a:rPr lang="en-US" altLang="zh-TW" sz="140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SSD</a:t>
              </a:r>
              <a:r>
                <a:rPr lang="zh-TW" altLang="en-US" sz="140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，而頻繁讀取的資料也將同時存在於</a:t>
              </a:r>
              <a:r>
                <a:rPr lang="en-US" altLang="zh-TW" sz="140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SSD</a:t>
              </a:r>
              <a:endParaRPr lang="zh-TW" altLang="en-US" sz="14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1" name="Shape 449">
              <a:extLst>
                <a:ext uri="{FF2B5EF4-FFF2-40B4-BE49-F238E27FC236}">
                  <a16:creationId xmlns:a16="http://schemas.microsoft.com/office/drawing/2014/main" id="{4E247846-232F-47FC-B7A6-37E773B74CC8}"/>
                </a:ext>
              </a:extLst>
            </p:cNvPr>
            <p:cNvSpPr/>
            <p:nvPr/>
          </p:nvSpPr>
          <p:spPr>
            <a:xfrm>
              <a:off x="245386" y="2985006"/>
              <a:ext cx="2071894" cy="355126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id="{730D0D40-3F52-4671-A375-654979BDB821}"/>
                </a:ext>
              </a:extLst>
            </p:cNvPr>
            <p:cNvSpPr txBox="1"/>
            <p:nvPr/>
          </p:nvSpPr>
          <p:spPr>
            <a:xfrm>
              <a:off x="245386" y="3011860"/>
              <a:ext cx="207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開啟讀寫快取運作原理：</a:t>
              </a:r>
            </a:p>
          </p:txBody>
        </p:sp>
      </p:grpSp>
      <p:pic>
        <p:nvPicPr>
          <p:cNvPr id="83" name="圖片 82">
            <a:extLst>
              <a:ext uri="{FF2B5EF4-FFF2-40B4-BE49-F238E27FC236}">
                <a16:creationId xmlns:a16="http://schemas.microsoft.com/office/drawing/2014/main" id="{D0AE6B58-7C80-41E5-AA21-A98ED2F077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025" y="2772399"/>
            <a:ext cx="878253" cy="11555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4" name="箭號: 向左 17">
            <a:extLst>
              <a:ext uri="{FF2B5EF4-FFF2-40B4-BE49-F238E27FC236}">
                <a16:creationId xmlns:a16="http://schemas.microsoft.com/office/drawing/2014/main" id="{22B2DE93-332A-43D5-BB39-5B4F8249BD09}"/>
              </a:ext>
            </a:extLst>
          </p:cNvPr>
          <p:cNvSpPr/>
          <p:nvPr/>
        </p:nvSpPr>
        <p:spPr>
          <a:xfrm>
            <a:off x="1988677" y="4078698"/>
            <a:ext cx="947618" cy="241859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5DE9394D-FB1E-415E-992B-A2127CA0A404}"/>
              </a:ext>
            </a:extLst>
          </p:cNvPr>
          <p:cNvSpPr txBox="1"/>
          <p:nvPr/>
        </p:nvSpPr>
        <p:spPr>
          <a:xfrm>
            <a:off x="2918748" y="4047901"/>
            <a:ext cx="3103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當</a:t>
            </a:r>
            <a:r>
              <a:rPr lang="en-US" altLang="zh-TW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空間不足時，資料不經過快取</a:t>
            </a:r>
          </a:p>
        </p:txBody>
      </p:sp>
      <p:grpSp>
        <p:nvGrpSpPr>
          <p:cNvPr id="86" name="群組 42">
            <a:extLst>
              <a:ext uri="{FF2B5EF4-FFF2-40B4-BE49-F238E27FC236}">
                <a16:creationId xmlns:a16="http://schemas.microsoft.com/office/drawing/2014/main" id="{5D1592FF-1F83-4E30-BF3A-4307FEAC9F50}"/>
              </a:ext>
            </a:extLst>
          </p:cNvPr>
          <p:cNvGrpSpPr/>
          <p:nvPr/>
        </p:nvGrpSpPr>
        <p:grpSpPr>
          <a:xfrm rot="10800000">
            <a:off x="2229999" y="3097101"/>
            <a:ext cx="4279608" cy="357162"/>
            <a:chOff x="2162008" y="3753946"/>
            <a:chExt cx="4279608" cy="357162"/>
          </a:xfrm>
        </p:grpSpPr>
        <p:grpSp>
          <p:nvGrpSpPr>
            <p:cNvPr id="87" name="群組 30">
              <a:extLst>
                <a:ext uri="{FF2B5EF4-FFF2-40B4-BE49-F238E27FC236}">
                  <a16:creationId xmlns:a16="http://schemas.microsoft.com/office/drawing/2014/main" id="{6FC859CC-2FBA-41CA-A592-45DE3014015A}"/>
                </a:ext>
              </a:extLst>
            </p:cNvPr>
            <p:cNvGrpSpPr/>
            <p:nvPr/>
          </p:nvGrpSpPr>
          <p:grpSpPr>
            <a:xfrm>
              <a:off x="2162008" y="3753946"/>
              <a:ext cx="912075" cy="126248"/>
              <a:chOff x="2000157" y="3753946"/>
              <a:chExt cx="912075" cy="126248"/>
            </a:xfrm>
          </p:grpSpPr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A7B462DE-2A46-482F-A208-3B7A47A99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1C5AB44D-1734-4BE5-A223-B2897CB03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88" name="群組 31">
              <a:extLst>
                <a:ext uri="{FF2B5EF4-FFF2-40B4-BE49-F238E27FC236}">
                  <a16:creationId xmlns:a16="http://schemas.microsoft.com/office/drawing/2014/main" id="{0D76030E-FF7D-4655-94AC-3919E0099DFB}"/>
                </a:ext>
              </a:extLst>
            </p:cNvPr>
            <p:cNvGrpSpPr/>
            <p:nvPr/>
          </p:nvGrpSpPr>
          <p:grpSpPr>
            <a:xfrm rot="10800000">
              <a:off x="2162008" y="3984860"/>
              <a:ext cx="912075" cy="126248"/>
              <a:chOff x="2000157" y="3753946"/>
              <a:chExt cx="912075" cy="126248"/>
            </a:xfrm>
          </p:grpSpPr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8970B7AD-B893-4D69-922A-A9A3B6CCA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6" name="直線接點 95">
                <a:extLst>
                  <a:ext uri="{FF2B5EF4-FFF2-40B4-BE49-F238E27FC236}">
                    <a16:creationId xmlns:a16="http://schemas.microsoft.com/office/drawing/2014/main" id="{657751EF-6BAF-44BF-903E-F1E317108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9" name="群組 34">
              <a:extLst>
                <a:ext uri="{FF2B5EF4-FFF2-40B4-BE49-F238E27FC236}">
                  <a16:creationId xmlns:a16="http://schemas.microsoft.com/office/drawing/2014/main" id="{A9F1BDEF-5320-4F8A-9EC3-1D89717DAECD}"/>
                </a:ext>
              </a:extLst>
            </p:cNvPr>
            <p:cNvGrpSpPr/>
            <p:nvPr/>
          </p:nvGrpSpPr>
          <p:grpSpPr>
            <a:xfrm>
              <a:off x="5529541" y="3753946"/>
              <a:ext cx="912075" cy="126248"/>
              <a:chOff x="2000157" y="3753946"/>
              <a:chExt cx="912075" cy="126248"/>
            </a:xfrm>
          </p:grpSpPr>
          <p:cxnSp>
            <p:nvCxnSpPr>
              <p:cNvPr id="93" name="直線接點 92">
                <a:extLst>
                  <a:ext uri="{FF2B5EF4-FFF2-40B4-BE49-F238E27FC236}">
                    <a16:creationId xmlns:a16="http://schemas.microsoft.com/office/drawing/2014/main" id="{2D2A38F4-3B8D-44DA-9FB4-03C291122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4" name="直線接點 93">
                <a:extLst>
                  <a:ext uri="{FF2B5EF4-FFF2-40B4-BE49-F238E27FC236}">
                    <a16:creationId xmlns:a16="http://schemas.microsoft.com/office/drawing/2014/main" id="{CC64EF44-60C6-4EA0-A363-750541A24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90" name="群組 37">
              <a:extLst>
                <a:ext uri="{FF2B5EF4-FFF2-40B4-BE49-F238E27FC236}">
                  <a16:creationId xmlns:a16="http://schemas.microsoft.com/office/drawing/2014/main" id="{6E4F4597-43B8-4F4C-9159-A7452A04136F}"/>
                </a:ext>
              </a:extLst>
            </p:cNvPr>
            <p:cNvGrpSpPr/>
            <p:nvPr/>
          </p:nvGrpSpPr>
          <p:grpSpPr>
            <a:xfrm rot="10800000">
              <a:off x="5529541" y="3984860"/>
              <a:ext cx="912075" cy="126248"/>
              <a:chOff x="2000157" y="3753946"/>
              <a:chExt cx="912075" cy="126248"/>
            </a:xfrm>
          </p:grpSpPr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AD5612C7-58A0-4609-9531-66A56E50D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CF65AE91-EC53-49FA-8A8D-9300D64BEA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45EB3AC1-39EA-43ED-AA83-6902D3F39C9E}"/>
              </a:ext>
            </a:extLst>
          </p:cNvPr>
          <p:cNvSpPr txBox="1"/>
          <p:nvPr/>
        </p:nvSpPr>
        <p:spPr>
          <a:xfrm>
            <a:off x="2347325" y="3361250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 err="1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讀取</a:t>
            </a:r>
            <a:endParaRPr lang="en-US" altLang="zh-TW" sz="1200" b="1" dirty="0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F8A2C316-B975-43FD-BED7-73FC5E128864}"/>
              </a:ext>
            </a:extLst>
          </p:cNvPr>
          <p:cNvSpPr txBox="1"/>
          <p:nvPr/>
        </p:nvSpPr>
        <p:spPr>
          <a:xfrm>
            <a:off x="2355224" y="2910549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寫入</a:t>
            </a: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8441D92E-BCAF-4AB2-8C52-7701A53710BF}"/>
              </a:ext>
            </a:extLst>
          </p:cNvPr>
          <p:cNvSpPr txBox="1"/>
          <p:nvPr/>
        </p:nvSpPr>
        <p:spPr>
          <a:xfrm>
            <a:off x="5741882" y="3370474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 err="1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讀取</a:t>
            </a:r>
            <a:endParaRPr lang="en-US" altLang="zh-TW" sz="1200" b="1" dirty="0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BC0A7F18-318B-4314-B5EE-4664D4F5379D}"/>
              </a:ext>
            </a:extLst>
          </p:cNvPr>
          <p:cNvSpPr txBox="1"/>
          <p:nvPr/>
        </p:nvSpPr>
        <p:spPr>
          <a:xfrm>
            <a:off x="5737952" y="2903825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寫入</a:t>
            </a: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2A246732-FD28-409B-B812-BD2B620B41D3}"/>
              </a:ext>
            </a:extLst>
          </p:cNvPr>
          <p:cNvSpPr txBox="1"/>
          <p:nvPr/>
        </p:nvSpPr>
        <p:spPr>
          <a:xfrm>
            <a:off x="6563444" y="4047493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容量</a:t>
            </a:r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HDD</a:t>
            </a:r>
            <a:endParaRPr lang="zh-TW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6E803F6A-ADEB-4243-AA8C-81357318862C}"/>
              </a:ext>
            </a:extLst>
          </p:cNvPr>
          <p:cNvSpPr txBox="1"/>
          <p:nvPr/>
        </p:nvSpPr>
        <p:spPr>
          <a:xfrm>
            <a:off x="975459" y="3970957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IO </a:t>
            </a:r>
            <a:r>
              <a: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高需求</a:t>
            </a:r>
            <a:b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應用程式</a:t>
            </a: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FE3F1B66-A4D0-441F-AAD1-C4DF6D22AEFA}"/>
              </a:ext>
            </a:extLst>
          </p:cNvPr>
          <p:cNvSpPr txBox="1"/>
          <p:nvPr/>
        </p:nvSpPr>
        <p:spPr>
          <a:xfrm>
            <a:off x="3675380" y="3838986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效能 </a:t>
            </a:r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zh-TW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6" name="圖片 105">
            <a:extLst>
              <a:ext uri="{FF2B5EF4-FFF2-40B4-BE49-F238E27FC236}">
                <a16:creationId xmlns:a16="http://schemas.microsoft.com/office/drawing/2014/main" id="{E01C1DF0-DEBA-4E9A-811B-1D47BC3F37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548" y="3189856"/>
            <a:ext cx="1164564" cy="7309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A6EF83F5-A832-4C5F-AF86-003377D3EE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402" y="3001461"/>
            <a:ext cx="1245435" cy="837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8" name="箭號: 向左 604">
            <a:extLst>
              <a:ext uri="{FF2B5EF4-FFF2-40B4-BE49-F238E27FC236}">
                <a16:creationId xmlns:a16="http://schemas.microsoft.com/office/drawing/2014/main" id="{7391A00A-D91D-4D75-AFF7-DFB45F312E11}"/>
              </a:ext>
            </a:extLst>
          </p:cNvPr>
          <p:cNvSpPr/>
          <p:nvPr/>
        </p:nvSpPr>
        <p:spPr>
          <a:xfrm rot="10800000">
            <a:off x="5982688" y="4062901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9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id="{369FBF17-5A56-B043-B992-0BAD45A9B2CD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06289" y="2800647"/>
            <a:ext cx="1212055" cy="1160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068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zh-TW" alt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唯寫快取</a:t>
            </a:r>
            <a:r>
              <a:rPr lang="zh-TW" altLang="en-US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最大化寫入效率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302945" y="4784808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 dirty="0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39" name="圓角矩形 38">
            <a:extLst>
              <a:ext uri="{FF2B5EF4-FFF2-40B4-BE49-F238E27FC236}">
                <a16:creationId xmlns:a16="http://schemas.microsoft.com/office/drawing/2014/main" id="{3F661695-C66E-4F43-BFCC-9F1752ADEF4E}"/>
              </a:ext>
            </a:extLst>
          </p:cNvPr>
          <p:cNvSpPr/>
          <p:nvPr/>
        </p:nvSpPr>
        <p:spPr>
          <a:xfrm>
            <a:off x="5295806" y="1020315"/>
            <a:ext cx="3043477" cy="360560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內容版面配置區 1">
            <a:extLst>
              <a:ext uri="{FF2B5EF4-FFF2-40B4-BE49-F238E27FC236}">
                <a16:creationId xmlns:a16="http://schemas.microsoft.com/office/drawing/2014/main" id="{E38528BA-6309-1E4B-AACE-F64AF967B36D}"/>
              </a:ext>
            </a:extLst>
          </p:cNvPr>
          <p:cNvSpPr txBox="1">
            <a:spLocks/>
          </p:cNvSpPr>
          <p:nvPr/>
        </p:nvSpPr>
        <p:spPr>
          <a:xfrm>
            <a:off x="460760" y="1075351"/>
            <a:ext cx="4747304" cy="3217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唯寫快取為微軟提倡，在使用全快閃儲存時，再搭配 </a:t>
            </a:r>
            <a:r>
              <a:rPr kumimoji="1" lang="en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SSD 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寫入快取合併寫入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以提升壽命</a:t>
            </a:r>
            <a:endParaRPr kumimoji="0" lang="en-US" altLang="zh-TW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sz="1800" b="1" i="0" u="none" strike="noStrike" kern="0" cap="none" spc="0" normalizeH="0" baseline="0" noProof="0" dirty="0">
                <a:ln>
                  <a:noFill/>
                </a:ln>
                <a:solidFill>
                  <a:srgbClr val="C42C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在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42C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下列</a:t>
            </a:r>
            <a:r>
              <a:rPr kumimoji="0" lang="zh-TW" sz="1800" b="1" i="0" u="none" strike="noStrike" kern="0" cap="none" spc="0" normalizeH="0" baseline="0" noProof="0" dirty="0">
                <a:ln>
                  <a:noFill/>
                </a:ln>
                <a:solidFill>
                  <a:srgbClr val="C42C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特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42C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定應用下將</a:t>
            </a:r>
            <a:r>
              <a:rPr kumimoji="0" lang="zh-TW" sz="1800" b="1" i="0" u="none" strike="noStrike" kern="0" cap="none" spc="0" normalizeH="0" baseline="0" noProof="0" dirty="0">
                <a:ln>
                  <a:noFill/>
                </a:ln>
                <a:solidFill>
                  <a:srgbClr val="C42C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獲得高性價比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42C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：</a:t>
            </a:r>
            <a:endParaRPr kumimoji="0" lang="zh-TW" sz="1800" b="1" i="0" u="none" strike="noStrike" kern="0" cap="none" spc="0" normalizeH="0" baseline="0" noProof="0" dirty="0">
              <a:ln>
                <a:noFill/>
              </a:ln>
              <a:solidFill>
                <a:srgbClr val="C42C6A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1.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需要以高速傳入檔案的檔案伺服器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2.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在資料存取種類上，寫入明顯大於讀取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的</a:t>
            </a:r>
            <a:b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</a:b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資料庫應用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(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如 </a:t>
            </a:r>
            <a:r>
              <a:rPr kumimoji="1" lang="en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I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o</a:t>
            </a:r>
            <a:r>
              <a:rPr kumimoji="1" lang="en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T 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監控伺服器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)</a:t>
            </a:r>
            <a:b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</a:b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3.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寫入放大低，壽命高的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與其他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b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</a:b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混用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如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Intel</a:t>
            </a:r>
            <a:r>
              <a:rPr kumimoji="1" lang="en" altLang="zh-TW" sz="1800" b="1" i="0" u="none" strike="noStrike" kern="0" cap="none" spc="0" normalizeH="0" baseline="3000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®</a:t>
            </a:r>
            <a:r>
              <a:rPr kumimoji="1" lang="en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Optane™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M.2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SSD</a:t>
            </a:r>
            <a:endParaRPr kumimoji="1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1" name="Shape 266"/>
          <p:cNvSpPr txBox="1"/>
          <p:nvPr/>
        </p:nvSpPr>
        <p:spPr>
          <a:xfrm>
            <a:off x="370734" y="4068149"/>
            <a:ext cx="5396136" cy="51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800" b="1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資料來源 </a:t>
            </a:r>
            <a:r>
              <a:rPr lang="zh-TW" sz="800" b="1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: </a:t>
            </a:r>
            <a:endParaRPr lang="en-US" altLang="zh-TW" sz="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  <a:hlinkClick r:id="rId3"/>
              </a:rPr>
              <a:t>https://docs.microsoft.com/en-us/windows-server/storage/storage-spaces/understand-the-cache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3" name="群組 257">
            <a:extLst>
              <a:ext uri="{FF2B5EF4-FFF2-40B4-BE49-F238E27FC236}">
                <a16:creationId xmlns:a16="http://schemas.microsoft.com/office/drawing/2014/main" id="{3A246B2D-6644-4A6D-87C6-A8FFEEC65C9A}"/>
              </a:ext>
            </a:extLst>
          </p:cNvPr>
          <p:cNvGrpSpPr/>
          <p:nvPr/>
        </p:nvGrpSpPr>
        <p:grpSpPr>
          <a:xfrm>
            <a:off x="5385832" y="1101601"/>
            <a:ext cx="3758168" cy="4198342"/>
            <a:chOff x="5896920" y="1311362"/>
            <a:chExt cx="3758168" cy="4198342"/>
          </a:xfrm>
        </p:grpSpPr>
        <p:sp>
          <p:nvSpPr>
            <p:cNvPr id="44" name="弧形 43">
              <a:extLst>
                <a:ext uri="{FF2B5EF4-FFF2-40B4-BE49-F238E27FC236}">
                  <a16:creationId xmlns:a16="http://schemas.microsoft.com/office/drawing/2014/main" id="{FFE4EFFA-792B-417D-93A5-9D947575D03E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8AB9C61D-7074-41BA-8611-2AE8E031F2CB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E1B3B694-469D-42DC-A161-D2C647F7468A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7" name="接點: 肘形 4">
              <a:extLst>
                <a:ext uri="{FF2B5EF4-FFF2-40B4-BE49-F238E27FC236}">
                  <a16:creationId xmlns:a16="http://schemas.microsoft.com/office/drawing/2014/main" id="{22ACB3A2-9A1F-46C9-B8CF-E5DF4ADAEBA5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接點: 肘形 13">
              <a:extLst>
                <a:ext uri="{FF2B5EF4-FFF2-40B4-BE49-F238E27FC236}">
                  <a16:creationId xmlns:a16="http://schemas.microsoft.com/office/drawing/2014/main" id="{CAB6BF4F-B6E1-4CB0-B9B1-7DA3473670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群組 16">
              <a:extLst>
                <a:ext uri="{FF2B5EF4-FFF2-40B4-BE49-F238E27FC236}">
                  <a16:creationId xmlns:a16="http://schemas.microsoft.com/office/drawing/2014/main" id="{1EDCB3AC-2621-410E-82F0-ADBB0E217A71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63" name="直角三角形 62">
                <a:extLst>
                  <a:ext uri="{FF2B5EF4-FFF2-40B4-BE49-F238E27FC236}">
                    <a16:creationId xmlns:a16="http://schemas.microsoft.com/office/drawing/2014/main" id="{04B1F122-2788-4B2B-96AB-848914CD07E3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直角三角形 63">
                <a:extLst>
                  <a:ext uri="{FF2B5EF4-FFF2-40B4-BE49-F238E27FC236}">
                    <a16:creationId xmlns:a16="http://schemas.microsoft.com/office/drawing/2014/main" id="{9F4B8198-7CEE-433E-8BBC-E275649EE4B3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B55BD61E-3453-4EBD-BEC8-10101CC9B91F}"/>
                </a:ext>
              </a:extLst>
            </p:cNvPr>
            <p:cNvSpPr txBox="1"/>
            <p:nvPr/>
          </p:nvSpPr>
          <p:spPr>
            <a:xfrm>
              <a:off x="6400398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1" name="直線單箭頭接點 50">
              <a:extLst>
                <a:ext uri="{FF2B5EF4-FFF2-40B4-BE49-F238E27FC236}">
                  <a16:creationId xmlns:a16="http://schemas.microsoft.com/office/drawing/2014/main" id="{56592B91-1EFB-44F2-9664-9BBDA36E27C9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7EC8F393-149D-4D97-8F80-20E803663298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59E2B390-6220-479F-957A-C7D1B524898E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4" name="接點: 肘形 26">
              <a:extLst>
                <a:ext uri="{FF2B5EF4-FFF2-40B4-BE49-F238E27FC236}">
                  <a16:creationId xmlns:a16="http://schemas.microsoft.com/office/drawing/2014/main" id="{A43C11EF-F499-4EFC-9E57-DED6C4BD0BFF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接點: 肘形 27">
              <a:extLst>
                <a:ext uri="{FF2B5EF4-FFF2-40B4-BE49-F238E27FC236}">
                  <a16:creationId xmlns:a16="http://schemas.microsoft.com/office/drawing/2014/main" id="{5E3AC861-A026-4D4F-BE27-78DA6CB7F7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群組 28">
              <a:extLst>
                <a:ext uri="{FF2B5EF4-FFF2-40B4-BE49-F238E27FC236}">
                  <a16:creationId xmlns:a16="http://schemas.microsoft.com/office/drawing/2014/main" id="{3F783D14-DA3A-461F-B834-BFE5DB03CD96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61" name="直角三角形 60">
                <a:extLst>
                  <a:ext uri="{FF2B5EF4-FFF2-40B4-BE49-F238E27FC236}">
                    <a16:creationId xmlns:a16="http://schemas.microsoft.com/office/drawing/2014/main" id="{2D6B84B3-0662-4E85-ADBF-B094EA3685B2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直角三角形 61">
                <a:extLst>
                  <a:ext uri="{FF2B5EF4-FFF2-40B4-BE49-F238E27FC236}">
                    <a16:creationId xmlns:a16="http://schemas.microsoft.com/office/drawing/2014/main" id="{E16E68C9-08AD-4B88-B4D5-7EE985140440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FA24434C-F168-4431-A30D-59C2FF1878D7}"/>
                </a:ext>
              </a:extLst>
            </p:cNvPr>
            <p:cNvSpPr txBox="1"/>
            <p:nvPr/>
          </p:nvSpPr>
          <p:spPr>
            <a:xfrm>
              <a:off x="7751216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A296E341-F7B2-469E-8C9B-CD3CF55BBED2}"/>
                </a:ext>
              </a:extLst>
            </p:cNvPr>
            <p:cNvSpPr txBox="1"/>
            <p:nvPr/>
          </p:nvSpPr>
          <p:spPr>
            <a:xfrm>
              <a:off x="6117793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0070C0"/>
                  </a:solidFill>
                </a:rPr>
                <a:t>Writes</a:t>
              </a:r>
              <a:br>
                <a:rPr lang="en-US" altLang="zh-TW" sz="1100" b="1" dirty="0"/>
              </a:br>
              <a:r>
                <a:rPr lang="en-US" altLang="zh-TW" sz="1100" dirty="0"/>
                <a:t>are cached</a:t>
              </a:r>
              <a:endParaRPr lang="zh-TW" altLang="en-US" sz="1100" dirty="0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A12D9DA8-A69C-42B7-B2B3-337C0CA12A46}"/>
                </a:ext>
              </a:extLst>
            </p:cNvPr>
            <p:cNvSpPr txBox="1"/>
            <p:nvPr/>
          </p:nvSpPr>
          <p:spPr>
            <a:xfrm>
              <a:off x="7484560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0070C0"/>
                  </a:solidFill>
                </a:rPr>
                <a:t>Reads</a:t>
              </a:r>
              <a:br>
                <a:rPr lang="en-US" altLang="zh-TW" sz="1100" b="1" dirty="0"/>
              </a:br>
              <a:r>
                <a:rPr lang="en-US" altLang="zh-TW" sz="1100" dirty="0"/>
                <a:t>are </a:t>
              </a:r>
              <a:r>
                <a:rPr lang="en-US" altLang="zh-TW" sz="1100" b="1" dirty="0">
                  <a:solidFill>
                    <a:srgbClr val="FF0000"/>
                  </a:solidFill>
                </a:rPr>
                <a:t>NOT</a:t>
              </a:r>
              <a:endParaRPr lang="zh-TW" altLang="en-US" sz="1100" b="1" dirty="0">
                <a:solidFill>
                  <a:srgbClr val="FF0000"/>
                </a:solidFill>
              </a:endParaRPr>
            </a:p>
          </p:txBody>
        </p:sp>
        <p:pic>
          <p:nvPicPr>
            <p:cNvPr id="60" name="圖形 256" descr="碼錶">
              <a:extLst>
                <a:ext uri="{FF2B5EF4-FFF2-40B4-BE49-F238E27FC236}">
                  <a16:creationId xmlns:a16="http://schemas.microsoft.com/office/drawing/2014/main" id="{C5219C89-BB3A-4E73-BEA2-036061B4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7768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 sz="3600" dirty="0">
                <a:solidFill>
                  <a:schemeClr val="lt1"/>
                </a:solidFill>
              </a:rPr>
              <a:t>TS-332X</a:t>
            </a:r>
            <a:r>
              <a:rPr lang="zh-TW" altLang="en-US" sz="3600" dirty="0">
                <a:solidFill>
                  <a:schemeClr val="lt1"/>
                </a:solidFill>
              </a:rPr>
              <a:t> </a:t>
            </a:r>
            <a:r>
              <a:rPr lang="en-US" altLang="zh-TW" sz="3600" dirty="0">
                <a:solidFill>
                  <a:schemeClr val="lt1"/>
                </a:solidFill>
              </a:rPr>
              <a:t>SSD </a:t>
            </a:r>
            <a:r>
              <a:rPr lang="zh-TW" altLang="en-US" sz="3600" dirty="0">
                <a:solidFill>
                  <a:schemeClr val="lt1"/>
                </a:solidFill>
              </a:rPr>
              <a:t>儲存配置變化百出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302945" y="4784808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 dirty="0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30" name="內容版面配置區 1">
            <a:extLst>
              <a:ext uri="{FF2B5EF4-FFF2-40B4-BE49-F238E27FC236}">
                <a16:creationId xmlns:a16="http://schemas.microsoft.com/office/drawing/2014/main" id="{FC47A316-4D74-B544-ABD6-C397ADE27D24}"/>
              </a:ext>
            </a:extLst>
          </p:cNvPr>
          <p:cNvSpPr txBox="1">
            <a:spLocks/>
          </p:cNvSpPr>
          <p:nvPr/>
        </p:nvSpPr>
        <p:spPr>
          <a:xfrm>
            <a:off x="455280" y="1027919"/>
            <a:ext cx="8233440" cy="86255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除了備份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，以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預留空間、全域快取與自動分層，</a:t>
            </a:r>
            <a:endParaRPr kumimoji="0" lang="en-US" altLang="zh-TW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defRPr/>
            </a:pP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TS-332X 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搭配 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使用，具備一線儲存解決方案潛能，成為您的應用平台中堅：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2" name="Shape 359"/>
          <p:cNvGraphicFramePr/>
          <p:nvPr>
            <p:extLst>
              <p:ext uri="{D42A27DB-BD31-4B8C-83A1-F6EECF244321}">
                <p14:modId xmlns:p14="http://schemas.microsoft.com/office/powerpoint/2010/main" val="147600408"/>
              </p:ext>
            </p:extLst>
          </p:nvPr>
        </p:nvGraphicFramePr>
        <p:xfrm>
          <a:off x="455280" y="1758910"/>
          <a:ext cx="8103809" cy="27000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0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3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2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8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956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使用情境</a:t>
                      </a:r>
                      <a:endParaRPr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文件</a:t>
                      </a:r>
                      <a:r>
                        <a:rPr 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檔案</a:t>
                      </a:r>
                      <a:b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</a:br>
                      <a:r>
                        <a:rPr 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伺服器</a:t>
                      </a:r>
                      <a:endParaRPr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網站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、應用</a:t>
                      </a:r>
                      <a:r>
                        <a:rPr 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伺服器</a:t>
                      </a:r>
                      <a:endParaRPr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影像編輯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工作站</a:t>
                      </a:r>
                      <a:endParaRPr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Log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 伺服器</a:t>
                      </a:r>
                      <a:endParaRPr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4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SSD</a:t>
                      </a: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 部署類型</a:t>
                      </a:r>
                      <a:endParaRPr lang="zh-TW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Qtier</a:t>
                      </a:r>
                      <a:r>
                        <a:rPr lang="en-US" altLang="zh-TW" sz="1600" b="1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™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Qtier</a:t>
                      </a:r>
                      <a:r>
                        <a:rPr lang="en-US" altLang="zh-TW" sz="1600" b="1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™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SSD</a:t>
                      </a:r>
                      <a:b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讀寫快取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SSD</a:t>
                      </a: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b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唯寫快取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04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SSD </a:t>
                      </a: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外掛</a:t>
                      </a:r>
                      <a:r>
                        <a:rPr lang="en-US" altLang="zh-TW" sz="1600" b="1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預留空間配置</a:t>
                      </a:r>
                      <a:endParaRPr lang="zh-TW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10%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20%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20%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30%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080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38A3BDD-1F69-41F0-9A72-A68C0D99F02A}"/>
              </a:ext>
            </a:extLst>
          </p:cNvPr>
          <p:cNvSpPr/>
          <p:nvPr/>
        </p:nvSpPr>
        <p:spPr>
          <a:xfrm>
            <a:off x="0" y="978387"/>
            <a:ext cx="5958161" cy="2232248"/>
          </a:xfrm>
          <a:prstGeom prst="rect">
            <a:avLst/>
          </a:prstGeom>
          <a:gradFill flip="none" rotWithShape="0">
            <a:gsLst>
              <a:gs pos="0">
                <a:srgbClr val="291060"/>
              </a:gs>
              <a:gs pos="70000">
                <a:srgbClr val="1432B4">
                  <a:alpha val="70000"/>
                  <a:lumMod val="75000"/>
                </a:srgbClr>
              </a:gs>
              <a:gs pos="100000">
                <a:srgbClr val="1432B4">
                  <a:alpha val="0"/>
                  <a:lumMod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F36FA70-FDFC-4C35-8CDF-115E4F55F2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6310"/>
            <a:ext cx="9144000" cy="377190"/>
          </a:xfrm>
          <a:prstGeom prst="rect">
            <a:avLst/>
          </a:prstGeom>
        </p:spPr>
      </p:pic>
      <p:sp>
        <p:nvSpPr>
          <p:cNvPr id="301" name="Shape 301"/>
          <p:cNvSpPr txBox="1">
            <a:spLocks noGrp="1"/>
          </p:cNvSpPr>
          <p:nvPr>
            <p:ph type="ctrTitle"/>
          </p:nvPr>
        </p:nvSpPr>
        <p:spPr>
          <a:xfrm>
            <a:off x="572904" y="1336672"/>
            <a:ext cx="3313296" cy="86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lang="en-US" sz="4400" u="none" strike="noStrike" cap="none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資料備份</a:t>
            </a:r>
            <a:endParaRPr sz="44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2904" y="2347369"/>
            <a:ext cx="510349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en-US" sz="24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企業級快照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，建立完整防護網</a:t>
            </a:r>
          </a:p>
          <a:p>
            <a:pPr lvl="0"/>
            <a:endParaRPr lang="en-US" sz="3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572904" y="2204870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A6112492-C084-4016-AF71-0452E1AF40CB}"/>
              </a:ext>
            </a:extLst>
          </p:cNvPr>
          <p:cNvGrpSpPr/>
          <p:nvPr/>
        </p:nvGrpSpPr>
        <p:grpSpPr>
          <a:xfrm>
            <a:off x="1034202" y="972736"/>
            <a:ext cx="5120679" cy="669776"/>
            <a:chOff x="1034202" y="972736"/>
            <a:chExt cx="5120679" cy="669776"/>
          </a:xfrm>
        </p:grpSpPr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BD155F7C-B6BC-46BE-821F-1287BC6EE4FB}"/>
                </a:ext>
              </a:extLst>
            </p:cNvPr>
            <p:cNvGrpSpPr/>
            <p:nvPr/>
          </p:nvGrpSpPr>
          <p:grpSpPr>
            <a:xfrm flipV="1">
              <a:off x="1034202" y="972736"/>
              <a:ext cx="4976377" cy="669776"/>
              <a:chOff x="-2404527" y="3723325"/>
              <a:chExt cx="4976377" cy="669776"/>
            </a:xfrm>
          </p:grpSpPr>
          <p:pic>
            <p:nvPicPr>
              <p:cNvPr id="41" name="圖片 40">
                <a:extLst>
                  <a:ext uri="{FF2B5EF4-FFF2-40B4-BE49-F238E27FC236}">
                    <a16:creationId xmlns:a16="http://schemas.microsoft.com/office/drawing/2014/main" id="{5537C6D8-A6C3-4E43-9DAA-68BAAB732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-2404527" y="3872136"/>
                <a:ext cx="2504329" cy="520965"/>
              </a:xfrm>
              <a:prstGeom prst="rect">
                <a:avLst/>
              </a:prstGeom>
            </p:spPr>
          </p:pic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6D930B0C-27B4-4F9C-87A3-F2E131CFA8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" r="73722"/>
              <a:stretch/>
            </p:blipFill>
            <p:spPr>
              <a:xfrm rot="16200000" flipH="1">
                <a:off x="1982304" y="3791906"/>
                <a:ext cx="658128" cy="520965"/>
              </a:xfrm>
              <a:prstGeom prst="rect">
                <a:avLst/>
              </a:prstGeom>
            </p:spPr>
          </p:pic>
        </p:grp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28BDA421-4291-443C-80EB-658CF7B95801}"/>
                </a:ext>
              </a:extLst>
            </p:cNvPr>
            <p:cNvSpPr/>
            <p:nvPr/>
          </p:nvSpPr>
          <p:spPr>
            <a:xfrm>
              <a:off x="2784126" y="984384"/>
              <a:ext cx="3370755" cy="508998"/>
            </a:xfrm>
            <a:prstGeom prst="rect">
              <a:avLst/>
            </a:prstGeom>
            <a:solidFill>
              <a:srgbClr val="301D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Shape 392">
            <a:extLst>
              <a:ext uri="{FF2B5EF4-FFF2-40B4-BE49-F238E27FC236}">
                <a16:creationId xmlns:a16="http://schemas.microsoft.com/office/drawing/2014/main" id="{66AB8AC3-8570-4839-BBE5-17BF5812EF35}"/>
              </a:ext>
            </a:extLst>
          </p:cNvPr>
          <p:cNvSpPr/>
          <p:nvPr/>
        </p:nvSpPr>
        <p:spPr>
          <a:xfrm rot="16200000">
            <a:off x="7145212" y="1626264"/>
            <a:ext cx="1103057" cy="2894523"/>
          </a:xfrm>
          <a:prstGeom prst="rect">
            <a:avLst/>
          </a:prstGeom>
          <a:solidFill>
            <a:srgbClr val="644B7D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F800942-0CC3-4A16-9FFD-4E3613F95D04}"/>
              </a:ext>
            </a:extLst>
          </p:cNvPr>
          <p:cNvGrpSpPr/>
          <p:nvPr/>
        </p:nvGrpSpPr>
        <p:grpSpPr>
          <a:xfrm>
            <a:off x="973173" y="1497024"/>
            <a:ext cx="4063446" cy="3282527"/>
            <a:chOff x="478648" y="1497024"/>
            <a:chExt cx="4063446" cy="3282527"/>
          </a:xfrm>
        </p:grpSpPr>
        <p:pic>
          <p:nvPicPr>
            <p:cNvPr id="30" name="Shape 309">
              <a:extLst>
                <a:ext uri="{FF2B5EF4-FFF2-40B4-BE49-F238E27FC236}">
                  <a16:creationId xmlns:a16="http://schemas.microsoft.com/office/drawing/2014/main" id="{98B99D68-B63F-4572-A02A-938982B69B9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057" y="1650913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Shape 310">
              <a:extLst>
                <a:ext uri="{FF2B5EF4-FFF2-40B4-BE49-F238E27FC236}">
                  <a16:creationId xmlns:a16="http://schemas.microsoft.com/office/drawing/2014/main" id="{1680E7CB-997D-4B5E-90CF-570ADDFD42E8}"/>
                </a:ext>
              </a:extLst>
            </p:cNvPr>
            <p:cNvSpPr/>
            <p:nvPr/>
          </p:nvSpPr>
          <p:spPr>
            <a:xfrm>
              <a:off x="2701526" y="3625906"/>
              <a:ext cx="18405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NetBak</a:t>
              </a: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Replicator 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Shape 312">
              <a:extLst>
                <a:ext uri="{FF2B5EF4-FFF2-40B4-BE49-F238E27FC236}">
                  <a16:creationId xmlns:a16="http://schemas.microsoft.com/office/drawing/2014/main" id="{393A85B6-120D-4031-BC5F-17435668F5C7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648" y="3286560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313">
              <a:extLst>
                <a:ext uri="{FF2B5EF4-FFF2-40B4-BE49-F238E27FC236}">
                  <a16:creationId xmlns:a16="http://schemas.microsoft.com/office/drawing/2014/main" id="{A1727079-4FFC-4FE0-B59B-32715FBF5948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5758" y="1913876"/>
              <a:ext cx="1379212" cy="908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Shape 314">
              <a:extLst>
                <a:ext uri="{FF2B5EF4-FFF2-40B4-BE49-F238E27FC236}">
                  <a16:creationId xmlns:a16="http://schemas.microsoft.com/office/drawing/2014/main" id="{40B0121C-ABD4-4BA3-83B0-06A90EFA9BBB}"/>
                </a:ext>
              </a:extLst>
            </p:cNvPr>
            <p:cNvSpPr/>
            <p:nvPr/>
          </p:nvSpPr>
          <p:spPr>
            <a:xfrm>
              <a:off x="2701526" y="1993853"/>
              <a:ext cx="14045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Time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Machine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15">
              <a:extLst>
                <a:ext uri="{FF2B5EF4-FFF2-40B4-BE49-F238E27FC236}">
                  <a16:creationId xmlns:a16="http://schemas.microsoft.com/office/drawing/2014/main" id="{D9016EC4-0C89-4BBB-9F88-9CD10C705966}"/>
                </a:ext>
              </a:extLst>
            </p:cNvPr>
            <p:cNvSpPr/>
            <p:nvPr/>
          </p:nvSpPr>
          <p:spPr>
            <a:xfrm>
              <a:off x="1253009" y="1497024"/>
              <a:ext cx="9396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Mac O.S.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316">
              <a:extLst>
                <a:ext uri="{FF2B5EF4-FFF2-40B4-BE49-F238E27FC236}">
                  <a16:creationId xmlns:a16="http://schemas.microsoft.com/office/drawing/2014/main" id="{C72C9043-E4FA-4C9B-B9A6-20604604A140}"/>
                </a:ext>
              </a:extLst>
            </p:cNvPr>
            <p:cNvSpPr/>
            <p:nvPr/>
          </p:nvSpPr>
          <p:spPr>
            <a:xfrm>
              <a:off x="1225758" y="3110566"/>
              <a:ext cx="9941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Windows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Shape 317">
            <a:extLst>
              <a:ext uri="{FF2B5EF4-FFF2-40B4-BE49-F238E27FC236}">
                <a16:creationId xmlns:a16="http://schemas.microsoft.com/office/drawing/2014/main" id="{7428CFD4-BE2F-4117-97BA-786D9E0568D9}"/>
              </a:ext>
            </a:extLst>
          </p:cNvPr>
          <p:cNvSpPr/>
          <p:nvPr/>
        </p:nvSpPr>
        <p:spPr>
          <a:xfrm>
            <a:off x="6512028" y="2622586"/>
            <a:ext cx="1796037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u="none" strike="noStrike" cap="none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馬上建立排程或同步備份計畫來備份您的資料</a:t>
            </a:r>
            <a:r>
              <a:rPr lang="en-US" sz="1800" b="1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endParaRPr sz="1800" b="1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39" name="Shape 308">
            <a:extLst>
              <a:ext uri="{FF2B5EF4-FFF2-40B4-BE49-F238E27FC236}">
                <a16:creationId xmlns:a16="http://schemas.microsoft.com/office/drawing/2014/main" id="{7E9EF07A-A15D-465A-A2E5-6438C21AFA41}"/>
              </a:ext>
            </a:extLst>
          </p:cNvPr>
          <p:cNvSpPr txBox="1">
            <a:spLocks/>
          </p:cNvSpPr>
          <p:nvPr/>
        </p:nvSpPr>
        <p:spPr>
          <a:xfrm>
            <a:off x="1203413" y="979642"/>
            <a:ext cx="4807166" cy="5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Arial"/>
              </a:rPr>
              <a:t>建立備份才是對抗勒索軟體最好的辦法 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Arial"/>
              </a:rPr>
              <a:t>!</a:t>
            </a:r>
          </a:p>
        </p:txBody>
      </p:sp>
      <p:pic>
        <p:nvPicPr>
          <p:cNvPr id="40" name="Picture 22">
            <a:extLst>
              <a:ext uri="{FF2B5EF4-FFF2-40B4-BE49-F238E27FC236}">
                <a16:creationId xmlns:a16="http://schemas.microsoft.com/office/drawing/2014/main" id="{E752270A-21EC-47AC-9217-7F40C774B6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097" y="1804801"/>
            <a:ext cx="2245950" cy="2506482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完整備份方案對抗勒索病毒</a:t>
            </a:r>
            <a:endParaRPr lang="zh-TW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172" y="1273229"/>
            <a:ext cx="5634589" cy="300183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矩形 21">
            <a:extLst>
              <a:ext uri="{FF2B5EF4-FFF2-40B4-BE49-F238E27FC236}">
                <a16:creationId xmlns:a16="http://schemas.microsoft.com/office/drawing/2014/main" id="{784C5B3E-0D99-D148-9A7B-31CE0C81DEF4}"/>
              </a:ext>
            </a:extLst>
          </p:cNvPr>
          <p:cNvSpPr/>
          <p:nvPr/>
        </p:nvSpPr>
        <p:spPr>
          <a:xfrm>
            <a:off x="2728959" y="1405402"/>
            <a:ext cx="858539" cy="10934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C352BA6-7DCB-4FDD-979A-F4C30A468584}"/>
              </a:ext>
            </a:extLst>
          </p:cNvPr>
          <p:cNvSpPr/>
          <p:nvPr/>
        </p:nvSpPr>
        <p:spPr>
          <a:xfrm>
            <a:off x="2737361" y="945989"/>
            <a:ext cx="850341" cy="510867"/>
          </a:xfrm>
          <a:prstGeom prst="rect">
            <a:avLst/>
          </a:prstGeom>
          <a:solidFill>
            <a:srgbClr val="301D66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sz="4000" u="none" strike="noStrike" cap="none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最實惠的企業級快照防護</a:t>
            </a: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2610714" y="3412126"/>
            <a:ext cx="1133686" cy="1133686"/>
          </a:xfrm>
          <a:prstGeom prst="ellipse">
            <a:avLst/>
          </a:prstGeom>
          <a:solidFill>
            <a:srgbClr val="644B7D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7694" y="3802215"/>
            <a:ext cx="941625" cy="941625"/>
          </a:xfrm>
          <a:prstGeom prst="rect">
            <a:avLst/>
          </a:prstGeom>
          <a:noFill/>
        </p:spPr>
      </p:pic>
      <p:sp>
        <p:nvSpPr>
          <p:cNvPr id="15" name="文字方塊 14"/>
          <p:cNvSpPr txBox="1"/>
          <p:nvPr/>
        </p:nvSpPr>
        <p:spPr>
          <a:xfrm>
            <a:off x="2723024" y="3597909"/>
            <a:ext cx="1149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最超值的</a:t>
            </a:r>
          </a:p>
          <a:p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選擇</a:t>
            </a:r>
          </a:p>
        </p:txBody>
      </p:sp>
      <p:sp>
        <p:nvSpPr>
          <p:cNvPr id="30" name="矩形 26">
            <a:extLst>
              <a:ext uri="{FF2B5EF4-FFF2-40B4-BE49-F238E27FC236}">
                <a16:creationId xmlns:a16="http://schemas.microsoft.com/office/drawing/2014/main" id="{15638F45-92B5-FD4C-A0B2-0BB3DA7F89E6}"/>
              </a:ext>
            </a:extLst>
          </p:cNvPr>
          <p:cNvSpPr/>
          <p:nvPr/>
        </p:nvSpPr>
        <p:spPr>
          <a:xfrm>
            <a:off x="1877237" y="1405402"/>
            <a:ext cx="858539" cy="10934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Shape 326">
            <a:extLst>
              <a:ext uri="{FF2B5EF4-FFF2-40B4-BE49-F238E27FC236}">
                <a16:creationId xmlns:a16="http://schemas.microsoft.com/office/drawing/2014/main" id="{0BA14ABA-6F7B-4D43-A13C-10B80ADF2B55}"/>
              </a:ext>
            </a:extLst>
          </p:cNvPr>
          <p:cNvSpPr/>
          <p:nvPr/>
        </p:nvSpPr>
        <p:spPr>
          <a:xfrm>
            <a:off x="333737" y="1438823"/>
            <a:ext cx="1548943" cy="1059999"/>
          </a:xfrm>
          <a:prstGeom prst="wedgeRectCallout">
            <a:avLst>
              <a:gd name="adj1" fmla="val -5727"/>
              <a:gd name="adj2" fmla="val 61451"/>
            </a:avLst>
          </a:prstGeom>
          <a:solidFill>
            <a:srgbClr val="595959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27">
            <a:extLst>
              <a:ext uri="{FF2B5EF4-FFF2-40B4-BE49-F238E27FC236}">
                <a16:creationId xmlns:a16="http://schemas.microsoft.com/office/drawing/2014/main" id="{728DEC9A-BA73-1646-A1D9-6ACCF99616C6}"/>
              </a:ext>
            </a:extLst>
          </p:cNvPr>
          <p:cNvSpPr txBox="1"/>
          <p:nvPr/>
        </p:nvSpPr>
        <p:spPr>
          <a:xfrm>
            <a:off x="435484" y="1959063"/>
            <a:ext cx="1359011" cy="501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單磁碟區</a:t>
            </a:r>
            <a:r>
              <a:rPr lang="en-US" b="1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/</a:t>
            </a:r>
            <a:r>
              <a:rPr lang="en-US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LUN最大快照數量</a:t>
            </a:r>
            <a:endParaRPr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34" name="Shape 330">
            <a:extLst>
              <a:ext uri="{FF2B5EF4-FFF2-40B4-BE49-F238E27FC236}">
                <a16:creationId xmlns:a16="http://schemas.microsoft.com/office/drawing/2014/main" id="{DEF1FB8B-73FB-DC4C-815D-74DCAAC6EDCE}"/>
              </a:ext>
            </a:extLst>
          </p:cNvPr>
          <p:cNvSpPr txBox="1"/>
          <p:nvPr/>
        </p:nvSpPr>
        <p:spPr>
          <a:xfrm>
            <a:off x="1606706" y="1459783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 dirty="0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331">
            <a:extLst>
              <a:ext uri="{FF2B5EF4-FFF2-40B4-BE49-F238E27FC236}">
                <a16:creationId xmlns:a16="http://schemas.microsoft.com/office/drawing/2014/main" id="{CE97B580-A6AE-DB40-BEF1-53CA3F94CEEC}"/>
              </a:ext>
            </a:extLst>
          </p:cNvPr>
          <p:cNvSpPr txBox="1"/>
          <p:nvPr/>
        </p:nvSpPr>
        <p:spPr>
          <a:xfrm>
            <a:off x="1615776" y="1979728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32">
            <a:extLst>
              <a:ext uri="{FF2B5EF4-FFF2-40B4-BE49-F238E27FC236}">
                <a16:creationId xmlns:a16="http://schemas.microsoft.com/office/drawing/2014/main" id="{B2F73BD0-FC5B-3F4D-8EFB-EEE44EB4FA10}"/>
              </a:ext>
            </a:extLst>
          </p:cNvPr>
          <p:cNvSpPr txBox="1"/>
          <p:nvPr/>
        </p:nvSpPr>
        <p:spPr>
          <a:xfrm>
            <a:off x="414634" y="1433380"/>
            <a:ext cx="1359011" cy="501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整機最大</a:t>
            </a:r>
            <a:endParaRPr lang="en-US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快照數量</a:t>
            </a:r>
            <a:endParaRPr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37" name="Shape 328">
            <a:extLst>
              <a:ext uri="{FF2B5EF4-FFF2-40B4-BE49-F238E27FC236}">
                <a16:creationId xmlns:a16="http://schemas.microsoft.com/office/drawing/2014/main" id="{CC218F56-3C28-5641-8836-7C9F4EED34EF}"/>
              </a:ext>
            </a:extLst>
          </p:cNvPr>
          <p:cNvSpPr txBox="1"/>
          <p:nvPr/>
        </p:nvSpPr>
        <p:spPr>
          <a:xfrm>
            <a:off x="333737" y="1768812"/>
            <a:ext cx="3423290" cy="29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-------------------------------------------</a:t>
            </a:r>
            <a:r>
              <a:rPr lang="en-US" altLang="zh-TW" sz="1600" b="1" dirty="0">
                <a:solidFill>
                  <a:schemeClr val="lt1"/>
                </a:solidFill>
              </a:rPr>
              <a:t>-</a:t>
            </a:r>
            <a:r>
              <a:rPr lang="en-US" sz="1600" b="1" dirty="0">
                <a:solidFill>
                  <a:schemeClr val="lt1"/>
                </a:solidFill>
              </a:rPr>
              <a:t>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30">
            <a:extLst>
              <a:ext uri="{FF2B5EF4-FFF2-40B4-BE49-F238E27FC236}">
                <a16:creationId xmlns:a16="http://schemas.microsoft.com/office/drawing/2014/main" id="{31EECA48-E152-F24C-A272-BD4A49DAF462}"/>
              </a:ext>
            </a:extLst>
          </p:cNvPr>
          <p:cNvSpPr txBox="1"/>
          <p:nvPr/>
        </p:nvSpPr>
        <p:spPr>
          <a:xfrm>
            <a:off x="2488002" y="1455649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30">
            <a:extLst>
              <a:ext uri="{FF2B5EF4-FFF2-40B4-BE49-F238E27FC236}">
                <a16:creationId xmlns:a16="http://schemas.microsoft.com/office/drawing/2014/main" id="{1CEE1F04-2F23-0849-A736-3CBA1F0B2CC0}"/>
              </a:ext>
            </a:extLst>
          </p:cNvPr>
          <p:cNvSpPr txBox="1"/>
          <p:nvPr/>
        </p:nvSpPr>
        <p:spPr>
          <a:xfrm>
            <a:off x="2490363" y="1978118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90C508B-E97A-124B-8FF9-6111F9F7A2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59" y="2532423"/>
            <a:ext cx="2016132" cy="226107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2A629BE-16D4-47DA-A52E-932C8B7927D2}"/>
              </a:ext>
            </a:extLst>
          </p:cNvPr>
          <p:cNvSpPr/>
          <p:nvPr/>
        </p:nvSpPr>
        <p:spPr>
          <a:xfrm>
            <a:off x="1877237" y="945974"/>
            <a:ext cx="859971" cy="505541"/>
          </a:xfrm>
          <a:prstGeom prst="rect">
            <a:avLst/>
          </a:prstGeom>
          <a:solidFill>
            <a:srgbClr val="301D66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BCFE459-0A3F-4877-85A7-5E29840C635A}"/>
              </a:ext>
            </a:extLst>
          </p:cNvPr>
          <p:cNvSpPr txBox="1"/>
          <p:nvPr/>
        </p:nvSpPr>
        <p:spPr>
          <a:xfrm>
            <a:off x="1990801" y="940672"/>
            <a:ext cx="64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2GBRAM</a:t>
            </a:r>
            <a:endParaRPr lang="zh-TW" altLang="en-US" b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091E6FE-23D3-4AE4-8C87-00D8D5539694}"/>
              </a:ext>
            </a:extLst>
          </p:cNvPr>
          <p:cNvSpPr txBox="1"/>
          <p:nvPr/>
        </p:nvSpPr>
        <p:spPr>
          <a:xfrm>
            <a:off x="2949316" y="940672"/>
            <a:ext cx="64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4GBRAM</a:t>
            </a:r>
            <a:endParaRPr lang="zh-TW" altLang="en-US" b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785A5C33-E1A4-4E62-84FB-6BE311658705}"/>
                  </a:ext>
                </a:extLst>
              </p:cNvPr>
              <p:cNvSpPr txBox="1"/>
              <p:nvPr/>
            </p:nvSpPr>
            <p:spPr>
              <a:xfrm>
                <a:off x="2731310" y="971691"/>
                <a:ext cx="3713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zh-TW" altLang="en-US" sz="2000" b="1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785A5C33-E1A4-4E62-84FB-6BE311658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310" y="971691"/>
                <a:ext cx="371359" cy="400110"/>
              </a:xfrm>
              <a:prstGeom prst="rect">
                <a:avLst/>
              </a:prstGeom>
              <a:blipFill>
                <a:blip r:embed="rId6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56D0A68-7CBD-428C-B00B-F2E6250D30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525" y="1781736"/>
            <a:ext cx="2891821" cy="2889070"/>
          </a:xfrm>
          <a:prstGeom prst="rect">
            <a:avLst/>
          </a:prstGeom>
        </p:spPr>
      </p:pic>
      <p:sp>
        <p:nvSpPr>
          <p:cNvPr id="427" name="Shape 427"/>
          <p:cNvSpPr txBox="1"/>
          <p:nvPr/>
        </p:nvSpPr>
        <p:spPr>
          <a:xfrm>
            <a:off x="1335082" y="1038211"/>
            <a:ext cx="7453055" cy="67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927100" algn="r" rtl="1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Hybrid Backup Sync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a typeface="微軟正黑體" pitchFamily="34" charset="-120"/>
              </a:rPr>
              <a:t> 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混合型備份與同步中心</a:t>
            </a:r>
            <a:endParaRPr sz="24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5" name="Shape 42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4000">
                <a:solidFill>
                  <a:schemeClr val="bg1"/>
                </a:solidFill>
              </a:rPr>
              <a:t>異地備份 </a:t>
            </a:r>
            <a:r>
              <a:rPr lang="en-US" altLang="zh-TW" sz="4000">
                <a:solidFill>
                  <a:schemeClr val="bg1"/>
                </a:solidFill>
              </a:rPr>
              <a:t>- </a:t>
            </a:r>
            <a:r>
              <a:rPr lang="zh-TW" altLang="en-US" sz="4000">
                <a:solidFill>
                  <a:schemeClr val="bg1"/>
                </a:solidFill>
              </a:rPr>
              <a:t>多重保護備份資料</a:t>
            </a:r>
            <a:endParaRPr sz="4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26" name="Shape 426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77" y="1038211"/>
            <a:ext cx="672825" cy="6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1671494" y="1573161"/>
            <a:ext cx="6176913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Shape 826"/>
          <p:cNvSpPr txBox="1"/>
          <p:nvPr/>
        </p:nvSpPr>
        <p:spPr>
          <a:xfrm>
            <a:off x="3221525" y="3636698"/>
            <a:ext cx="1681697" cy="474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雲端</a:t>
            </a:r>
          </a:p>
        </p:txBody>
      </p:sp>
      <p:sp>
        <p:nvSpPr>
          <p:cNvPr id="10" name="Shape 827"/>
          <p:cNvSpPr txBox="1"/>
          <p:nvPr/>
        </p:nvSpPr>
        <p:spPr>
          <a:xfrm>
            <a:off x="4596872" y="2873557"/>
            <a:ext cx="1681697" cy="474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本地端</a:t>
            </a:r>
          </a:p>
        </p:txBody>
      </p:sp>
      <p:sp>
        <p:nvSpPr>
          <p:cNvPr id="11" name="Shape 828"/>
          <p:cNvSpPr txBox="1"/>
          <p:nvPr/>
        </p:nvSpPr>
        <p:spPr>
          <a:xfrm>
            <a:off x="3883083" y="1955121"/>
            <a:ext cx="1681697" cy="474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異地端</a:t>
            </a:r>
          </a:p>
        </p:txBody>
      </p:sp>
      <p:grpSp>
        <p:nvGrpSpPr>
          <p:cNvPr id="12" name="Shape 829"/>
          <p:cNvGrpSpPr/>
          <p:nvPr/>
        </p:nvGrpSpPr>
        <p:grpSpPr>
          <a:xfrm>
            <a:off x="1430546" y="3700091"/>
            <a:ext cx="1304044" cy="638166"/>
            <a:chOff x="251519" y="2499741"/>
            <a:chExt cx="1944025" cy="951357"/>
          </a:xfrm>
        </p:grpSpPr>
        <p:pic>
          <p:nvPicPr>
            <p:cNvPr id="13" name="Shape 830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831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832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833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834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835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836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Shape 837" descr="P3-2-3.png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6261" y="3294237"/>
            <a:ext cx="875802" cy="103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838" descr="P3-2-2.png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2133" y="1950760"/>
            <a:ext cx="1441986" cy="61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839" descr="P3-2-1.png"/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244"/>
          <a:stretch/>
        </p:blipFill>
        <p:spPr>
          <a:xfrm flipH="1">
            <a:off x="6053799" y="3495657"/>
            <a:ext cx="979940" cy="6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837" descr="P3-2-3.png">
            <a:extLst>
              <a:ext uri="{FF2B5EF4-FFF2-40B4-BE49-F238E27FC236}">
                <a16:creationId xmlns:a16="http://schemas.microsoft.com/office/drawing/2014/main" id="{EB103544-2B0C-46D5-8321-4C99D4F23964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48"/>
          <a:stretch/>
        </p:blipFill>
        <p:spPr>
          <a:xfrm>
            <a:off x="5222610" y="3441308"/>
            <a:ext cx="875802" cy="67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7830ABF-5162-4708-8FE9-FE60A7CB9D24}"/>
              </a:ext>
            </a:extLst>
          </p:cNvPr>
          <p:cNvSpPr/>
          <p:nvPr/>
        </p:nvSpPr>
        <p:spPr>
          <a:xfrm>
            <a:off x="0" y="978387"/>
            <a:ext cx="5958161" cy="2232248"/>
          </a:xfrm>
          <a:prstGeom prst="rect">
            <a:avLst/>
          </a:prstGeom>
          <a:gradFill flip="none" rotWithShape="0">
            <a:gsLst>
              <a:gs pos="0">
                <a:srgbClr val="291060"/>
              </a:gs>
              <a:gs pos="70000">
                <a:srgbClr val="1432B4">
                  <a:alpha val="70000"/>
                  <a:lumMod val="75000"/>
                </a:srgbClr>
              </a:gs>
              <a:gs pos="100000">
                <a:srgbClr val="1432B4">
                  <a:alpha val="0"/>
                  <a:lumMod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0F2306B-6CC8-4E3E-B250-F1B76BDD67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6310"/>
            <a:ext cx="9144000" cy="377190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27C3BA97-9BEE-4D57-AD31-77AF9021E40F}"/>
              </a:ext>
            </a:extLst>
          </p:cNvPr>
          <p:cNvCxnSpPr>
            <a:cxnSpLocks/>
          </p:cNvCxnSpPr>
          <p:nvPr/>
        </p:nvCxnSpPr>
        <p:spPr>
          <a:xfrm>
            <a:off x="572904" y="1944889"/>
            <a:ext cx="4689378" cy="147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hape 301"/>
          <p:cNvSpPr txBox="1">
            <a:spLocks/>
          </p:cNvSpPr>
          <p:nvPr/>
        </p:nvSpPr>
        <p:spPr>
          <a:xfrm>
            <a:off x="620409" y="1184826"/>
            <a:ext cx="3278233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資料管理</a:t>
            </a:r>
          </a:p>
        </p:txBody>
      </p:sp>
      <p:pic>
        <p:nvPicPr>
          <p:cNvPr id="5" name="圖片 4" descr="Qsirch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96" y="2126400"/>
            <a:ext cx="823610" cy="828000"/>
          </a:xfrm>
          <a:prstGeom prst="rect">
            <a:avLst/>
          </a:prstGeom>
        </p:spPr>
      </p:pic>
      <p:sp>
        <p:nvSpPr>
          <p:cNvPr id="475" name="Shape 475"/>
          <p:cNvSpPr txBox="1">
            <a:spLocks noGrp="1"/>
          </p:cNvSpPr>
          <p:nvPr>
            <p:ph type="subTitle" idx="4294967295"/>
          </p:nvPr>
        </p:nvSpPr>
        <p:spPr>
          <a:xfrm>
            <a:off x="1421906" y="2099980"/>
            <a:ext cx="1528763" cy="96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en-US" sz="2400" b="1" i="0" u="none" strike="noStrike" cap="none" dirty="0" err="1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rPr>
              <a:t>Qsirch</a:t>
            </a:r>
            <a:endParaRPr lang="en-US" sz="24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en-US" sz="24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全文檢索</a:t>
            </a:r>
            <a:endParaRPr sz="24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2" name="圖片 21" descr="Qsirch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888" y="2129920"/>
            <a:ext cx="828000" cy="828000"/>
          </a:xfrm>
          <a:prstGeom prst="rect">
            <a:avLst/>
          </a:prstGeom>
        </p:spPr>
      </p:pic>
      <p:sp>
        <p:nvSpPr>
          <p:cNvPr id="21" name="Shape 475"/>
          <p:cNvSpPr txBox="1">
            <a:spLocks/>
          </p:cNvSpPr>
          <p:nvPr/>
        </p:nvSpPr>
        <p:spPr>
          <a:xfrm>
            <a:off x="3898643" y="2096009"/>
            <a:ext cx="1528687" cy="9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2"/>
              </a:buClr>
              <a:buSzPts val="2400"/>
            </a:pPr>
            <a:r>
              <a:rPr lang="en-US" sz="2400" b="1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Qfiling</a:t>
            </a:r>
            <a:r>
              <a:rPr lang="en-US" sz="24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</a:p>
          <a:p>
            <a:pPr lvl="0">
              <a:buClr>
                <a:schemeClr val="dk2"/>
              </a:buClr>
              <a:buSzPts val="2400"/>
            </a:pPr>
            <a:r>
              <a:rPr lang="zh-TW" altLang="en-US" sz="24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智能歸檔</a:t>
            </a:r>
            <a:endParaRPr kumimoji="0" lang="zh-TW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2400"/>
            </a:pPr>
            <a:r>
              <a:rPr lang="zh-TW" altLang="en-US"/>
              <a:t>文件管理</a:t>
            </a:r>
            <a:r>
              <a:rPr lang="en-US"/>
              <a:t>、</a:t>
            </a:r>
            <a:r>
              <a:rPr lang="en-US" altLang="zh-TW"/>
              <a:t> </a:t>
            </a:r>
            <a:r>
              <a:rPr lang="zh-TW" altLang="en-US"/>
              <a:t>一次搞定</a:t>
            </a:r>
            <a:endParaRPr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540BA8E6-1319-4599-980C-55A4FE204F54}"/>
              </a:ext>
            </a:extLst>
          </p:cNvPr>
          <p:cNvSpPr/>
          <p:nvPr/>
        </p:nvSpPr>
        <p:spPr>
          <a:xfrm>
            <a:off x="4827508" y="1071177"/>
            <a:ext cx="1564200" cy="488865"/>
          </a:xfrm>
          <a:prstGeom prst="roundRect">
            <a:avLst>
              <a:gd name="adj" fmla="val 1404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F5A13050-BF33-47C2-8E86-6982F1EE676D}"/>
              </a:ext>
            </a:extLst>
          </p:cNvPr>
          <p:cNvSpPr/>
          <p:nvPr/>
        </p:nvSpPr>
        <p:spPr>
          <a:xfrm>
            <a:off x="6625430" y="1071177"/>
            <a:ext cx="1590901" cy="488865"/>
          </a:xfrm>
          <a:prstGeom prst="roundRect">
            <a:avLst>
              <a:gd name="adj" fmla="val 1404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E479D831-B4DA-4063-9F70-BD5EA3D9A411}"/>
              </a:ext>
            </a:extLst>
          </p:cNvPr>
          <p:cNvSpPr/>
          <p:nvPr/>
        </p:nvSpPr>
        <p:spPr>
          <a:xfrm>
            <a:off x="2635180" y="1071177"/>
            <a:ext cx="1990692" cy="488865"/>
          </a:xfrm>
          <a:prstGeom prst="roundRect">
            <a:avLst>
              <a:gd name="adj" fmla="val 1404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ECFFFE98-522A-4634-B360-3A61A2D72AA3}"/>
              </a:ext>
            </a:extLst>
          </p:cNvPr>
          <p:cNvSpPr/>
          <p:nvPr/>
        </p:nvSpPr>
        <p:spPr>
          <a:xfrm>
            <a:off x="710039" y="1071177"/>
            <a:ext cx="1719329" cy="488865"/>
          </a:xfrm>
          <a:prstGeom prst="roundRect">
            <a:avLst>
              <a:gd name="adj" fmla="val 1404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A915ABE2-100C-4683-B674-A998CF4AA9A9}"/>
              </a:ext>
            </a:extLst>
          </p:cNvPr>
          <p:cNvSpPr/>
          <p:nvPr/>
        </p:nvSpPr>
        <p:spPr>
          <a:xfrm>
            <a:off x="493702" y="3046593"/>
            <a:ext cx="7788449" cy="1689921"/>
          </a:xfrm>
          <a:prstGeom prst="roundRect">
            <a:avLst>
              <a:gd name="adj" fmla="val 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9" name="Shape 1683" descr="19304966_xxl.jpg">
            <a:extLst>
              <a:ext uri="{FF2B5EF4-FFF2-40B4-BE49-F238E27FC236}">
                <a16:creationId xmlns:a16="http://schemas.microsoft.com/office/drawing/2014/main" id="{ECFC8502-9BD5-4356-8F4A-E0350844F94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426" y="2956245"/>
            <a:ext cx="5489837" cy="174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1684">
            <a:extLst>
              <a:ext uri="{FF2B5EF4-FFF2-40B4-BE49-F238E27FC236}">
                <a16:creationId xmlns:a16="http://schemas.microsoft.com/office/drawing/2014/main" id="{48B31CCE-5123-466F-B0E7-A04FDA0B8D57}"/>
              </a:ext>
            </a:extLst>
          </p:cNvPr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6923" y="1512929"/>
            <a:ext cx="1167913" cy="1163927"/>
          </a:xfrm>
          <a:prstGeom prst="rect">
            <a:avLst/>
          </a:prstGeom>
        </p:spPr>
      </p:pic>
      <p:pic>
        <p:nvPicPr>
          <p:cNvPr id="41" name="Shape 1685">
            <a:extLst>
              <a:ext uri="{FF2B5EF4-FFF2-40B4-BE49-F238E27FC236}">
                <a16:creationId xmlns:a16="http://schemas.microsoft.com/office/drawing/2014/main" id="{0F8D964F-24CE-4790-AEE7-9DDED4BE45C0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497" y="1132578"/>
            <a:ext cx="36000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2" name="Shape 1686">
            <a:extLst>
              <a:ext uri="{FF2B5EF4-FFF2-40B4-BE49-F238E27FC236}">
                <a16:creationId xmlns:a16="http://schemas.microsoft.com/office/drawing/2014/main" id="{AA6BA208-04AB-4E01-B643-E847D0A6CF4A}"/>
              </a:ext>
            </a:extLst>
          </p:cNvPr>
          <p:cNvSpPr txBox="1"/>
          <p:nvPr/>
        </p:nvSpPr>
        <p:spPr>
          <a:xfrm>
            <a:off x="7324150" y="1166827"/>
            <a:ext cx="892179" cy="3077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Qfiling</a:t>
            </a:r>
            <a:endParaRPr lang="en-US"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1687">
            <a:extLst>
              <a:ext uri="{FF2B5EF4-FFF2-40B4-BE49-F238E27FC236}">
                <a16:creationId xmlns:a16="http://schemas.microsoft.com/office/drawing/2014/main" id="{036A46E5-48D5-4D5F-8810-29495D65F2FF}"/>
              </a:ext>
            </a:extLst>
          </p:cNvPr>
          <p:cNvSpPr/>
          <p:nvPr/>
        </p:nvSpPr>
        <p:spPr>
          <a:xfrm>
            <a:off x="493703" y="2636359"/>
            <a:ext cx="2612100" cy="443100"/>
          </a:xfrm>
          <a:prstGeom prst="homePlate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4" name="Shape 1688">
            <a:extLst>
              <a:ext uri="{FF2B5EF4-FFF2-40B4-BE49-F238E27FC236}">
                <a16:creationId xmlns:a16="http://schemas.microsoft.com/office/drawing/2014/main" id="{DE7D236D-3FC9-4B01-8229-5E65715B4500}"/>
              </a:ext>
            </a:extLst>
          </p:cNvPr>
          <p:cNvSpPr txBox="1"/>
          <p:nvPr/>
        </p:nvSpPr>
        <p:spPr>
          <a:xfrm>
            <a:off x="600481" y="2727538"/>
            <a:ext cx="1714500" cy="277200"/>
          </a:xfrm>
          <a:prstGeom prst="rect">
            <a:avLst/>
          </a:prstGeom>
          <a:noFill/>
          <a:ln>
            <a:noFill/>
          </a:ln>
        </p:spPr>
        <p:txBody>
          <a:bodyPr wrap="square" lIns="96000" tIns="48000" rIns="24000" bIns="48000" anchor="t" anchorCtr="0">
            <a:noAutofit/>
          </a:bodyPr>
          <a:lstStyle/>
          <a:p>
            <a:pPr marL="0" marR="0" lvl="0" indent="-285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儲存與備份</a:t>
            </a:r>
            <a:endParaRPr lang="en-US" sz="1800" b="1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5" name="Shape 1689">
            <a:extLst>
              <a:ext uri="{FF2B5EF4-FFF2-40B4-BE49-F238E27FC236}">
                <a16:creationId xmlns:a16="http://schemas.microsoft.com/office/drawing/2014/main" id="{96EE5187-217C-40CD-957A-840A7E440557}"/>
              </a:ext>
            </a:extLst>
          </p:cNvPr>
          <p:cNvSpPr/>
          <p:nvPr/>
        </p:nvSpPr>
        <p:spPr>
          <a:xfrm>
            <a:off x="4397858" y="2636359"/>
            <a:ext cx="2418321" cy="443100"/>
          </a:xfrm>
          <a:prstGeom prst="chevron">
            <a:avLst>
              <a:gd name="adj" fmla="val 50000"/>
            </a:avLst>
          </a:prstGeom>
          <a:solidFill>
            <a:srgbClr val="3C0668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6" name="Shape 1690">
            <a:extLst>
              <a:ext uri="{FF2B5EF4-FFF2-40B4-BE49-F238E27FC236}">
                <a16:creationId xmlns:a16="http://schemas.microsoft.com/office/drawing/2014/main" id="{6196B474-4B15-4116-8E0E-85ECB66741E9}"/>
              </a:ext>
            </a:extLst>
          </p:cNvPr>
          <p:cNvSpPr/>
          <p:nvPr/>
        </p:nvSpPr>
        <p:spPr>
          <a:xfrm>
            <a:off x="6471531" y="2636359"/>
            <a:ext cx="1963308" cy="443100"/>
          </a:xfrm>
          <a:prstGeom prst="chevron">
            <a:avLst>
              <a:gd name="adj" fmla="val 50000"/>
            </a:avLst>
          </a:prstGeom>
          <a:solidFill>
            <a:srgbClr val="29106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7" name="Shape 1691">
            <a:extLst>
              <a:ext uri="{FF2B5EF4-FFF2-40B4-BE49-F238E27FC236}">
                <a16:creationId xmlns:a16="http://schemas.microsoft.com/office/drawing/2014/main" id="{C0CD8F88-3EC7-4E96-A4EF-E4984A1A3A7C}"/>
              </a:ext>
            </a:extLst>
          </p:cNvPr>
          <p:cNvSpPr txBox="1"/>
          <p:nvPr/>
        </p:nvSpPr>
        <p:spPr>
          <a:xfrm>
            <a:off x="6420471" y="2754946"/>
            <a:ext cx="2020192" cy="2406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marL="0" marR="0" lvl="0" indent="-285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智能歸檔</a:t>
            </a:r>
          </a:p>
        </p:txBody>
      </p:sp>
      <p:sp>
        <p:nvSpPr>
          <p:cNvPr id="48" name="Shape 1693">
            <a:extLst>
              <a:ext uri="{FF2B5EF4-FFF2-40B4-BE49-F238E27FC236}">
                <a16:creationId xmlns:a16="http://schemas.microsoft.com/office/drawing/2014/main" id="{4FD19C01-1972-4144-BCE5-15CD1431B03E}"/>
              </a:ext>
            </a:extLst>
          </p:cNvPr>
          <p:cNvSpPr txBox="1"/>
          <p:nvPr/>
        </p:nvSpPr>
        <p:spPr>
          <a:xfrm>
            <a:off x="1257954" y="1171762"/>
            <a:ext cx="1587900" cy="29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b="1">
                <a:solidFill>
                  <a:schemeClr val="bg1"/>
                </a:solidFill>
              </a:rPr>
              <a:t>File Station  </a:t>
            </a:r>
          </a:p>
        </p:txBody>
      </p:sp>
      <p:pic>
        <p:nvPicPr>
          <p:cNvPr id="49" name="Shape 1694">
            <a:extLst>
              <a:ext uri="{FF2B5EF4-FFF2-40B4-BE49-F238E27FC236}">
                <a16:creationId xmlns:a16="http://schemas.microsoft.com/office/drawing/2014/main" id="{63793B4B-4BD8-44D3-86E8-B93D5A238EF0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46" y="1132578"/>
            <a:ext cx="36000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" name="Shape 1695" descr="圖片 2.png">
            <a:extLst>
              <a:ext uri="{FF2B5EF4-FFF2-40B4-BE49-F238E27FC236}">
                <a16:creationId xmlns:a16="http://schemas.microsoft.com/office/drawing/2014/main" id="{D8458133-0BF2-4D9A-95CF-D480067F2F5F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61" y="1455585"/>
            <a:ext cx="1651364" cy="121174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1696">
            <a:extLst>
              <a:ext uri="{FF2B5EF4-FFF2-40B4-BE49-F238E27FC236}">
                <a16:creationId xmlns:a16="http://schemas.microsoft.com/office/drawing/2014/main" id="{1B89ECCC-F3FE-4BCA-9D03-A6FA9E7EFE04}"/>
              </a:ext>
            </a:extLst>
          </p:cNvPr>
          <p:cNvSpPr txBox="1"/>
          <p:nvPr/>
        </p:nvSpPr>
        <p:spPr>
          <a:xfrm>
            <a:off x="3086499" y="1162462"/>
            <a:ext cx="1507617" cy="31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</a:rPr>
              <a:t>OCR Converter  </a:t>
            </a:r>
          </a:p>
        </p:txBody>
      </p:sp>
      <p:pic>
        <p:nvPicPr>
          <p:cNvPr id="52" name="Shape 1697" descr="圖片 3.png">
            <a:extLst>
              <a:ext uri="{FF2B5EF4-FFF2-40B4-BE49-F238E27FC236}">
                <a16:creationId xmlns:a16="http://schemas.microsoft.com/office/drawing/2014/main" id="{CE9DA8EA-BEF3-4AB2-8EF8-11A6BB45777F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7378" y="1630403"/>
            <a:ext cx="1568101" cy="99790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1698">
            <a:extLst>
              <a:ext uri="{FF2B5EF4-FFF2-40B4-BE49-F238E27FC236}">
                <a16:creationId xmlns:a16="http://schemas.microsoft.com/office/drawing/2014/main" id="{4AF9B471-4DFA-4220-8023-F045FF9CEC2B}"/>
              </a:ext>
            </a:extLst>
          </p:cNvPr>
          <p:cNvSpPr txBox="1"/>
          <p:nvPr/>
        </p:nvSpPr>
        <p:spPr>
          <a:xfrm>
            <a:off x="5372919" y="1144462"/>
            <a:ext cx="1071600" cy="35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Qsirch</a:t>
            </a:r>
            <a:r>
              <a: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pic>
        <p:nvPicPr>
          <p:cNvPr id="55" name="Shape 1699">
            <a:extLst>
              <a:ext uri="{FF2B5EF4-FFF2-40B4-BE49-F238E27FC236}">
                <a16:creationId xmlns:a16="http://schemas.microsoft.com/office/drawing/2014/main" id="{4C1BA04D-AFAD-49FC-BBF5-E2C9F181D52B}"/>
              </a:ext>
            </a:extLst>
          </p:cNvPr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63" y="1132578"/>
            <a:ext cx="36000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6" name="Shape 1700" descr="圖片 4.png">
            <a:extLst>
              <a:ext uri="{FF2B5EF4-FFF2-40B4-BE49-F238E27FC236}">
                <a16:creationId xmlns:a16="http://schemas.microsoft.com/office/drawing/2014/main" id="{70939E88-7939-4DF7-B35C-D316A11FD1DF}"/>
              </a:ext>
            </a:extLst>
          </p:cNvPr>
          <p:cNvPicPr preferRelativeResize="0"/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184257" y="1701841"/>
            <a:ext cx="1054333" cy="932344"/>
          </a:xfrm>
          <a:prstGeom prst="rect">
            <a:avLst/>
          </a:prstGeom>
        </p:spPr>
      </p:pic>
      <p:sp>
        <p:nvSpPr>
          <p:cNvPr id="57" name="Shape 1701">
            <a:extLst>
              <a:ext uri="{FF2B5EF4-FFF2-40B4-BE49-F238E27FC236}">
                <a16:creationId xmlns:a16="http://schemas.microsoft.com/office/drawing/2014/main" id="{CF587BB7-DDA2-4581-B61A-7205CC0921FD}"/>
              </a:ext>
            </a:extLst>
          </p:cNvPr>
          <p:cNvSpPr/>
          <p:nvPr/>
        </p:nvSpPr>
        <p:spPr>
          <a:xfrm>
            <a:off x="2336981" y="2636359"/>
            <a:ext cx="2586662" cy="443100"/>
          </a:xfrm>
          <a:prstGeom prst="chevron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58" name="Shape 1702">
            <a:extLst>
              <a:ext uri="{FF2B5EF4-FFF2-40B4-BE49-F238E27FC236}">
                <a16:creationId xmlns:a16="http://schemas.microsoft.com/office/drawing/2014/main" id="{06EE4C80-995D-4877-8391-2D90ACFE834F}"/>
              </a:ext>
            </a:extLst>
          </p:cNvPr>
          <p:cNvSpPr txBox="1"/>
          <p:nvPr/>
        </p:nvSpPr>
        <p:spPr>
          <a:xfrm>
            <a:off x="4798819" y="2692738"/>
            <a:ext cx="1755600" cy="3120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marL="0" marR="0" lvl="0" indent="-285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全文檢索</a:t>
            </a:r>
          </a:p>
        </p:txBody>
      </p:sp>
      <p:pic>
        <p:nvPicPr>
          <p:cNvPr id="59" name="Shape 1707">
            <a:extLst>
              <a:ext uri="{FF2B5EF4-FFF2-40B4-BE49-F238E27FC236}">
                <a16:creationId xmlns:a16="http://schemas.microsoft.com/office/drawing/2014/main" id="{7AE1E532-EBA5-42CF-B80B-CB961F88EE5A}"/>
              </a:ext>
            </a:extLst>
          </p:cNvPr>
          <p:cNvPicPr preferRelativeResize="0"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221" y="1132578"/>
            <a:ext cx="36000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60" name="Shape 1708">
            <a:extLst>
              <a:ext uri="{FF2B5EF4-FFF2-40B4-BE49-F238E27FC236}">
                <a16:creationId xmlns:a16="http://schemas.microsoft.com/office/drawing/2014/main" id="{9F48B661-38E5-489A-B163-ECBDEFE37CD1}"/>
              </a:ext>
            </a:extLst>
          </p:cNvPr>
          <p:cNvCxnSpPr/>
          <p:nvPr/>
        </p:nvCxnSpPr>
        <p:spPr>
          <a:xfrm rot="5400000">
            <a:off x="1744113" y="1844793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4041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Shape 1709">
            <a:extLst>
              <a:ext uri="{FF2B5EF4-FFF2-40B4-BE49-F238E27FC236}">
                <a16:creationId xmlns:a16="http://schemas.microsoft.com/office/drawing/2014/main" id="{143DA13B-C36C-4B8E-BA56-A216D5A20ED6}"/>
              </a:ext>
            </a:extLst>
          </p:cNvPr>
          <p:cNvCxnSpPr/>
          <p:nvPr/>
        </p:nvCxnSpPr>
        <p:spPr>
          <a:xfrm rot="5400000">
            <a:off x="3935860" y="1844793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4041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1710">
            <a:extLst>
              <a:ext uri="{FF2B5EF4-FFF2-40B4-BE49-F238E27FC236}">
                <a16:creationId xmlns:a16="http://schemas.microsoft.com/office/drawing/2014/main" id="{A6FBABA9-3EAB-44DA-913F-62E142672D53}"/>
              </a:ext>
            </a:extLst>
          </p:cNvPr>
          <p:cNvCxnSpPr/>
          <p:nvPr/>
        </p:nvCxnSpPr>
        <p:spPr>
          <a:xfrm rot="5400000">
            <a:off x="5711986" y="1844793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4041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E97809D6-60C3-4042-9203-9F4981D7CC5B}"/>
              </a:ext>
            </a:extLst>
          </p:cNvPr>
          <p:cNvSpPr txBox="1"/>
          <p:nvPr/>
        </p:nvSpPr>
        <p:spPr>
          <a:xfrm>
            <a:off x="2731087" y="375297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4" name="Shape 1708">
            <a:extLst>
              <a:ext uri="{FF2B5EF4-FFF2-40B4-BE49-F238E27FC236}">
                <a16:creationId xmlns:a16="http://schemas.microsoft.com/office/drawing/2014/main" id="{7E1422C4-E6A2-4C40-808F-4C423AC871C7}"/>
              </a:ext>
            </a:extLst>
          </p:cNvPr>
          <p:cNvGrpSpPr/>
          <p:nvPr/>
        </p:nvGrpSpPr>
        <p:grpSpPr>
          <a:xfrm>
            <a:off x="2343134" y="3177973"/>
            <a:ext cx="3660502" cy="434749"/>
            <a:chOff x="3908606" y="3489830"/>
            <a:chExt cx="3660502" cy="434749"/>
          </a:xfrm>
        </p:grpSpPr>
        <p:pic>
          <p:nvPicPr>
            <p:cNvPr id="65" name="Shape 1709">
              <a:extLst>
                <a:ext uri="{FF2B5EF4-FFF2-40B4-BE49-F238E27FC236}">
                  <a16:creationId xmlns:a16="http://schemas.microsoft.com/office/drawing/2014/main" id="{A1A4F1BF-F70F-4BDD-A5F8-5BCF8EAA10CD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908606" y="3489830"/>
              <a:ext cx="431675" cy="424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Shape 1710">
              <a:extLst>
                <a:ext uri="{FF2B5EF4-FFF2-40B4-BE49-F238E27FC236}">
                  <a16:creationId xmlns:a16="http://schemas.microsoft.com/office/drawing/2014/main" id="{A9C1F687-8AA4-498D-A172-9CDFD0F79E05}"/>
                </a:ext>
              </a:extLst>
            </p:cNvPr>
            <p:cNvSpPr txBox="1"/>
            <p:nvPr/>
          </p:nvSpPr>
          <p:spPr>
            <a:xfrm>
              <a:off x="4285380" y="3572079"/>
              <a:ext cx="3283728" cy="35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b="1" dirty="0" err="1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啟用</a:t>
              </a:r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b="1" dirty="0" err="1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OCR，Qsirch</a:t>
              </a:r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b="1" dirty="0" err="1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也能搜尋圖片內文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68" name="Shape 1692">
            <a:extLst>
              <a:ext uri="{FF2B5EF4-FFF2-40B4-BE49-F238E27FC236}">
                <a16:creationId xmlns:a16="http://schemas.microsoft.com/office/drawing/2014/main" id="{019DE935-F0E2-434F-8A3F-E120353C0B65}"/>
              </a:ext>
            </a:extLst>
          </p:cNvPr>
          <p:cNvSpPr txBox="1"/>
          <p:nvPr/>
        </p:nvSpPr>
        <p:spPr>
          <a:xfrm>
            <a:off x="2544843" y="2702011"/>
            <a:ext cx="1956574" cy="312001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marL="0" marR="0" lvl="0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檔案數位化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37F71843-D2EB-47B6-808B-78CA037382E3}"/>
              </a:ext>
            </a:extLst>
          </p:cNvPr>
          <p:cNvGrpSpPr/>
          <p:nvPr/>
        </p:nvGrpSpPr>
        <p:grpSpPr>
          <a:xfrm>
            <a:off x="1511519" y="3949297"/>
            <a:ext cx="2745381" cy="669776"/>
            <a:chOff x="696730" y="3723325"/>
            <a:chExt cx="2745381" cy="669776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A200440C-6876-4B5A-8EF6-CF27DB245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96730" y="3872136"/>
              <a:ext cx="2504329" cy="520965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8CFDB68-C646-4BB1-8E81-69A407C08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 r="73722"/>
            <a:stretch/>
          </p:blipFill>
          <p:spPr>
            <a:xfrm rot="16200000" flipH="1">
              <a:off x="2852565" y="3791906"/>
              <a:ext cx="658128" cy="520965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3DFC66C-6328-47FF-9D0E-171B3F95504E}"/>
              </a:ext>
            </a:extLst>
          </p:cNvPr>
          <p:cNvGrpSpPr/>
          <p:nvPr/>
        </p:nvGrpSpPr>
        <p:grpSpPr>
          <a:xfrm>
            <a:off x="3884744" y="1141056"/>
            <a:ext cx="4160285" cy="520965"/>
            <a:chOff x="3546941" y="1146881"/>
            <a:chExt cx="4160285" cy="520965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0468C295-DF2B-4EEB-9002-E7BE449FC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556"/>
            <a:stretch/>
          </p:blipFill>
          <p:spPr>
            <a:xfrm>
              <a:off x="3546941" y="1146881"/>
              <a:ext cx="2189899" cy="520965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5DE7FC21-45B9-4CB7-A7F5-770951CC8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2897" y="1146881"/>
              <a:ext cx="2504329" cy="52096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C6D384-321F-5547-98CA-2A8F9511FD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打造完整</a:t>
            </a:r>
            <a:r>
              <a:rPr lang="en-US" altLang="zh-CN" dirty="0"/>
              <a:t>10GbE </a:t>
            </a:r>
            <a:r>
              <a:rPr lang="zh-CN" altLang="en-US" dirty="0"/>
              <a:t>傳輸</a:t>
            </a:r>
            <a:r>
              <a:rPr lang="zh-TW" altLang="en-US" dirty="0"/>
              <a:t>鏈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45A05C-F40D-7F4F-AE31-C9F960BA8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641" y="1450902"/>
            <a:ext cx="6190592" cy="2633182"/>
          </a:xfrm>
          <a:prstGeom prst="rect">
            <a:avLst/>
          </a:prstGeom>
        </p:spPr>
      </p:pic>
      <p:pic>
        <p:nvPicPr>
          <p:cNvPr id="4" name="Picture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2CB89F0-0843-2E44-84B3-A2DB0951D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084" y="2821800"/>
            <a:ext cx="1752397" cy="1955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8D445-0135-9240-862C-6DCDF1DDD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799" y="1132023"/>
            <a:ext cx="2070976" cy="384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D43C0B-28CD-1D48-92BA-43EC166D62F7}"/>
              </a:ext>
            </a:extLst>
          </p:cNvPr>
          <p:cNvSpPr txBox="1"/>
          <p:nvPr/>
        </p:nvSpPr>
        <p:spPr>
          <a:xfrm>
            <a:off x="4071433" y="1157139"/>
            <a:ext cx="3717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微軟"/>
              </a:rPr>
              <a:t>10GbE </a:t>
            </a:r>
            <a:r>
              <a:rPr lang="en-US" sz="1200" b="1" dirty="0" err="1">
                <a:solidFill>
                  <a:schemeClr val="bg1"/>
                </a:solidFill>
                <a:latin typeface="微軟"/>
              </a:rPr>
              <a:t>Nbase</a:t>
            </a:r>
            <a:r>
              <a:rPr lang="en-US" sz="1200" b="1" dirty="0">
                <a:solidFill>
                  <a:schemeClr val="bg1"/>
                </a:solidFill>
                <a:latin typeface="微軟"/>
              </a:rPr>
              <a:t>-T PCIe </a:t>
            </a:r>
            <a:r>
              <a:rPr lang="zh-CN" altLang="en-US" sz="1200" b="1" dirty="0">
                <a:solidFill>
                  <a:schemeClr val="bg1"/>
                </a:solidFill>
                <a:latin typeface="微軟"/>
              </a:rPr>
              <a:t>擴充卡</a:t>
            </a:r>
            <a:r>
              <a:rPr lang="en-US" altLang="zh-CN" sz="1200" b="1" dirty="0">
                <a:solidFill>
                  <a:schemeClr val="bg1"/>
                </a:solidFill>
                <a:latin typeface="微軟"/>
              </a:rPr>
              <a:t>, </a:t>
            </a:r>
            <a:r>
              <a:rPr lang="zh-CN" altLang="en-US" sz="1200" b="1" dirty="0">
                <a:solidFill>
                  <a:schemeClr val="bg1"/>
                </a:solidFill>
                <a:latin typeface="微軟"/>
              </a:rPr>
              <a:t>提供</a:t>
            </a:r>
            <a:r>
              <a:rPr lang="en-US" altLang="zh-CN" sz="1200" b="1" dirty="0">
                <a:solidFill>
                  <a:schemeClr val="bg1"/>
                </a:solidFill>
                <a:latin typeface="微軟"/>
              </a:rPr>
              <a:t>Gen.3 x 4</a:t>
            </a:r>
            <a:r>
              <a:rPr lang="zh-TW" altLang="en-US" sz="1200" b="1" dirty="0">
                <a:solidFill>
                  <a:schemeClr val="bg1"/>
                </a:solidFill>
                <a:latin typeface="微軟"/>
              </a:rPr>
              <a:t>傳輸</a:t>
            </a:r>
            <a:endParaRPr lang="en-US" altLang="zh-CN" sz="1200" b="1" dirty="0">
              <a:solidFill>
                <a:schemeClr val="bg1"/>
              </a:solidFill>
              <a:latin typeface="微軟"/>
            </a:endParaRPr>
          </a:p>
          <a:p>
            <a:r>
              <a:rPr lang="zh-CN" altLang="en-US" sz="1200" b="1" dirty="0">
                <a:solidFill>
                  <a:schemeClr val="bg1"/>
                </a:solidFill>
                <a:latin typeface="微軟"/>
              </a:rPr>
              <a:t>支援</a:t>
            </a:r>
            <a:r>
              <a:rPr lang="en-US" altLang="zh-CN" sz="1200" b="1" dirty="0">
                <a:solidFill>
                  <a:schemeClr val="bg1"/>
                </a:solidFill>
                <a:latin typeface="微軟"/>
              </a:rPr>
              <a:t>10GbE/5GbE/2.5GbE/1Gbe/100M </a:t>
            </a:r>
            <a:r>
              <a:rPr lang="zh-CN" altLang="en-US" sz="1200" b="1" dirty="0">
                <a:solidFill>
                  <a:schemeClr val="bg1"/>
                </a:solidFill>
                <a:latin typeface="微軟"/>
              </a:rPr>
              <a:t>傳輸</a:t>
            </a:r>
            <a:endParaRPr lang="en-US" sz="1200" b="1" dirty="0">
              <a:solidFill>
                <a:schemeClr val="bg1"/>
              </a:solidFill>
              <a:latin typeface="微軟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53134E8-184A-4D56-9031-7AB851E84A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8551" y="1529756"/>
            <a:ext cx="690034" cy="70036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94B8C68-B6EF-4031-8A56-97382C55BC9C}"/>
              </a:ext>
            </a:extLst>
          </p:cNvPr>
          <p:cNvSpPr txBox="1"/>
          <p:nvPr/>
        </p:nvSpPr>
        <p:spPr>
          <a:xfrm>
            <a:off x="2913055" y="1580513"/>
            <a:ext cx="9666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b="1" dirty="0">
                <a:solidFill>
                  <a:schemeClr val="accent5">
                    <a:lumMod val="50000"/>
                  </a:schemeClr>
                </a:solidFill>
              </a:rPr>
              <a:t>QXG-10G1T</a:t>
            </a:r>
            <a:endParaRPr lang="zh-TW" altLang="en-US" sz="8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FF09BEC-AAAD-4EE0-9A31-A9C94571B32B}"/>
              </a:ext>
            </a:extLst>
          </p:cNvPr>
          <p:cNvSpPr txBox="1"/>
          <p:nvPr/>
        </p:nvSpPr>
        <p:spPr>
          <a:xfrm>
            <a:off x="2187125" y="2797289"/>
            <a:ext cx="96668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b="1" dirty="0">
                <a:solidFill>
                  <a:schemeClr val="accent5">
                    <a:lumMod val="50000"/>
                  </a:schemeClr>
                </a:solidFill>
              </a:rPr>
              <a:t>QSW-1208-8C</a:t>
            </a:r>
            <a:endParaRPr lang="zh-TW" altLang="en-US" sz="8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35AC2-00D4-BE42-9CC7-54EFA267E960}"/>
              </a:ext>
            </a:extLst>
          </p:cNvPr>
          <p:cNvSpPr txBox="1"/>
          <p:nvPr/>
        </p:nvSpPr>
        <p:spPr>
          <a:xfrm>
            <a:off x="1816518" y="4137935"/>
            <a:ext cx="2440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微軟"/>
              </a:rPr>
              <a:t>QNAP </a:t>
            </a:r>
            <a:r>
              <a:rPr lang="zh-CN" altLang="en-US" sz="1200" b="1" dirty="0">
                <a:solidFill>
                  <a:schemeClr val="bg1"/>
                </a:solidFill>
                <a:latin typeface="微軟"/>
              </a:rPr>
              <a:t>複合式非網管型交換器</a:t>
            </a:r>
            <a:endParaRPr lang="en-US" altLang="zh-CN" sz="1200" b="1" dirty="0">
              <a:solidFill>
                <a:schemeClr val="bg1"/>
              </a:solidFill>
              <a:latin typeface="微軟"/>
            </a:endParaRPr>
          </a:p>
          <a:p>
            <a:r>
              <a:rPr lang="zh-CN" altLang="en-US" sz="1200" b="1" dirty="0">
                <a:solidFill>
                  <a:schemeClr val="bg1"/>
                </a:solidFill>
                <a:latin typeface="微軟"/>
              </a:rPr>
              <a:t>支援</a:t>
            </a:r>
            <a:r>
              <a:rPr lang="zh-TW" altLang="en-US" sz="1200" b="1" dirty="0">
                <a:solidFill>
                  <a:schemeClr val="bg1"/>
                </a:solidFill>
                <a:latin typeface="微軟"/>
              </a:rPr>
              <a:t> </a:t>
            </a:r>
            <a:r>
              <a:rPr lang="en-US" altLang="zh-CN" sz="1200" b="1" dirty="0">
                <a:solidFill>
                  <a:schemeClr val="bg1"/>
                </a:solidFill>
                <a:latin typeface="微軟"/>
              </a:rPr>
              <a:t>SFP+ </a:t>
            </a:r>
            <a:r>
              <a:rPr lang="zh-CN" altLang="en-US" sz="1200" b="1" dirty="0">
                <a:solidFill>
                  <a:schemeClr val="bg1"/>
                </a:solidFill>
                <a:latin typeface="微軟"/>
              </a:rPr>
              <a:t>及</a:t>
            </a:r>
            <a:r>
              <a:rPr lang="zh-TW" altLang="en-US" sz="1200" b="1" dirty="0">
                <a:solidFill>
                  <a:schemeClr val="bg1"/>
                </a:solidFill>
                <a:latin typeface="微軟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微軟"/>
              </a:rPr>
              <a:t>RJ45 10GbE </a:t>
            </a:r>
            <a:r>
              <a:rPr lang="zh-CN" altLang="en-US" sz="1200" b="1" dirty="0">
                <a:solidFill>
                  <a:schemeClr val="bg1"/>
                </a:solidFill>
                <a:latin typeface="微軟"/>
              </a:rPr>
              <a:t>傳輸</a:t>
            </a:r>
            <a:endParaRPr lang="en-US" sz="1200" b="1" dirty="0">
              <a:solidFill>
                <a:schemeClr val="bg1"/>
              </a:solidFill>
              <a:latin typeface="微軟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801E055-FB3C-4442-8630-50D1E89D658D}"/>
              </a:ext>
            </a:extLst>
          </p:cNvPr>
          <p:cNvSpPr txBox="1"/>
          <p:nvPr/>
        </p:nvSpPr>
        <p:spPr>
          <a:xfrm>
            <a:off x="2751995" y="2121191"/>
            <a:ext cx="96668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b="1" dirty="0">
                <a:solidFill>
                  <a:schemeClr val="accent5">
                    <a:lumMod val="50000"/>
                  </a:schemeClr>
                </a:solidFill>
              </a:rPr>
              <a:t>RJ45 Cable</a:t>
            </a:r>
            <a:endParaRPr lang="zh-TW" altLang="en-US" sz="8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BFE2C98-8B99-4E9E-892E-FBF426399A29}"/>
              </a:ext>
            </a:extLst>
          </p:cNvPr>
          <p:cNvSpPr txBox="1"/>
          <p:nvPr/>
        </p:nvSpPr>
        <p:spPr>
          <a:xfrm>
            <a:off x="4705157" y="3922265"/>
            <a:ext cx="96668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b="1" dirty="0">
                <a:solidFill>
                  <a:schemeClr val="accent5">
                    <a:lumMod val="50000"/>
                  </a:schemeClr>
                </a:solidFill>
              </a:rPr>
              <a:t>SFP+ Cable</a:t>
            </a:r>
            <a:endParaRPr lang="zh-TW" altLang="en-US" sz="85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27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07D8541E-B169-404D-B28E-A0158CEC0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88"/>
          <a:stretch/>
        </p:blipFill>
        <p:spPr>
          <a:xfrm>
            <a:off x="2390528" y="2315767"/>
            <a:ext cx="4639285" cy="133676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1332F94-F7B3-4BCB-9A73-7B1D5ACB5F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88"/>
          <a:stretch/>
        </p:blipFill>
        <p:spPr>
          <a:xfrm>
            <a:off x="2390528" y="3724562"/>
            <a:ext cx="4639285" cy="133676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5586F02-9C9F-429F-8674-F9AF776FF7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88"/>
          <a:stretch/>
        </p:blipFill>
        <p:spPr>
          <a:xfrm>
            <a:off x="2390528" y="924366"/>
            <a:ext cx="4639285" cy="133676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624831F-623D-4F9B-9DD1-512CF594FAD2}"/>
              </a:ext>
            </a:extLst>
          </p:cNvPr>
          <p:cNvSpPr txBox="1"/>
          <p:nvPr/>
        </p:nvSpPr>
        <p:spPr>
          <a:xfrm>
            <a:off x="3227160" y="1396874"/>
            <a:ext cx="3523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◆ 複雜條件，就用</a:t>
            </a:r>
            <a:r>
              <a:rPr lang="zh-TW" altLang="en-US" sz="1600" b="1" dirty="0">
                <a:solidFill>
                  <a:srgbClr val="C42C6A"/>
                </a:solidFill>
                <a:latin typeface="微軟正黑體" pitchFamily="34" charset="-120"/>
                <a:ea typeface="微軟正黑體" pitchFamily="34" charset="-120"/>
              </a:rPr>
              <a:t>進階搜尋</a:t>
            </a:r>
            <a:endParaRPr lang="en-GB" altLang="zh-TW" sz="1600" b="1" dirty="0">
              <a:solidFill>
                <a:srgbClr val="C42C6A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buSzPts val="1400"/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◆ 切換</a:t>
            </a:r>
            <a:r>
              <a:rPr lang="zh-TW" altLang="en-US" sz="1600" b="1" dirty="0">
                <a:solidFill>
                  <a:srgbClr val="C42C6A"/>
                </a:solidFill>
                <a:latin typeface="微軟正黑體" pitchFamily="34" charset="-120"/>
                <a:ea typeface="微軟正黑體" pitchFamily="34" charset="-120"/>
              </a:rPr>
              <a:t>類別列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，各類檔案一次找到</a:t>
            </a:r>
            <a:endParaRPr lang="en-GB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buSzPts val="1400"/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◆ 強大</a:t>
            </a:r>
            <a:r>
              <a:rPr lang="zh-TW" altLang="en-US" sz="1600" b="1" dirty="0">
                <a:solidFill>
                  <a:srgbClr val="C42C6A"/>
                </a:solidFill>
                <a:latin typeface="微軟正黑體" pitchFamily="34" charset="-120"/>
                <a:ea typeface="微軟正黑體" pitchFamily="34" charset="-120"/>
              </a:rPr>
              <a:t>篩選器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，沒有關鍵字也能搜</a:t>
            </a:r>
            <a:endParaRPr lang="en-GB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46BCFD3-16DD-4D2B-B12B-F656393A9933}"/>
              </a:ext>
            </a:extLst>
          </p:cNvPr>
          <p:cNvSpPr txBox="1"/>
          <p:nvPr/>
        </p:nvSpPr>
        <p:spPr>
          <a:xfrm>
            <a:off x="3044771" y="979007"/>
            <a:ext cx="201410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大搜尋利器</a:t>
            </a:r>
            <a:endParaRPr lang="en-GB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CBC6122-7002-49F9-941D-E13B212FB40D}"/>
              </a:ext>
            </a:extLst>
          </p:cNvPr>
          <p:cNvSpPr txBox="1"/>
          <p:nvPr/>
        </p:nvSpPr>
        <p:spPr>
          <a:xfrm>
            <a:off x="3227160" y="2793139"/>
            <a:ext cx="3523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600" b="1" dirty="0">
                <a:solidFill>
                  <a:srgbClr val="C42C6A"/>
                </a:solidFill>
                <a:latin typeface="微軟正黑體" pitchFamily="34" charset="-120"/>
                <a:ea typeface="微軟正黑體" pitchFamily="34" charset="-120"/>
              </a:rPr>
              <a:t>標籤呈現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，所下條件一目瞭然</a:t>
            </a:r>
            <a:endParaRPr lang="en-GB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buSzPts val="1400"/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600" b="1" dirty="0">
                <a:solidFill>
                  <a:srgbClr val="C42C6A"/>
                </a:solidFill>
                <a:latin typeface="微軟正黑體" pitchFamily="34" charset="-120"/>
                <a:ea typeface="微軟正黑體" pitchFamily="34" charset="-120"/>
              </a:rPr>
              <a:t>關鍵字標註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，搜尋結果一次掌握</a:t>
            </a:r>
            <a:endParaRPr lang="en-GB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buSzPts val="1400"/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600" b="1" dirty="0">
                <a:solidFill>
                  <a:srgbClr val="C42C6A"/>
                </a:solidFill>
                <a:latin typeface="微軟正黑體" pitchFamily="34" charset="-120"/>
                <a:ea typeface="微軟正黑體" pitchFamily="34" charset="-120"/>
              </a:rPr>
              <a:t>檔案預覽至分享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快速便利</a:t>
            </a:r>
            <a:endParaRPr lang="en-GB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D361FFC-EF3F-466F-9DA2-C830756EA24B}"/>
              </a:ext>
            </a:extLst>
          </p:cNvPr>
          <p:cNvSpPr txBox="1"/>
          <p:nvPr/>
        </p:nvSpPr>
        <p:spPr>
          <a:xfrm>
            <a:off x="3044771" y="2387802"/>
            <a:ext cx="201410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大輔助搜尋</a:t>
            </a:r>
            <a:endParaRPr lang="en-GB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2" name="Shape 492"/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00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Ｑsirch</a:t>
            </a:r>
            <a:r>
              <a:rPr 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全文檢索，搜尋優勢</a:t>
            </a:r>
            <a:r>
              <a:rPr 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   </a:t>
            </a:r>
            <a:endParaRPr lang="zh-CN" altLang="en-US" sz="4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 descr="Qsirch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73" y="152509"/>
            <a:ext cx="858014" cy="862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A922B1A5-D5C3-4ABE-ADAB-A29C4A293DE4}"/>
              </a:ext>
            </a:extLst>
          </p:cNvPr>
          <p:cNvSpPr txBox="1"/>
          <p:nvPr/>
        </p:nvSpPr>
        <p:spPr>
          <a:xfrm>
            <a:off x="3227160" y="4265184"/>
            <a:ext cx="1525064" cy="584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Web</a:t>
            </a:r>
            <a:endParaRPr lang="en-GB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buSzPts val="1400"/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◆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瀏覽器套件</a:t>
            </a:r>
            <a:endParaRPr lang="en-GB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2F21F06-4FE6-43AB-B420-FAE6B2737A8E}"/>
              </a:ext>
            </a:extLst>
          </p:cNvPr>
          <p:cNvSpPr txBox="1"/>
          <p:nvPr/>
        </p:nvSpPr>
        <p:spPr>
          <a:xfrm>
            <a:off x="3044772" y="3822995"/>
            <a:ext cx="20128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大搜尋入口</a:t>
            </a:r>
            <a:endParaRPr lang="en-GB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1219773-1DA1-4694-8DAF-F3A6AB148D7D}"/>
              </a:ext>
            </a:extLst>
          </p:cNvPr>
          <p:cNvSpPr txBox="1"/>
          <p:nvPr/>
        </p:nvSpPr>
        <p:spPr>
          <a:xfrm>
            <a:off x="4991934" y="4265182"/>
            <a:ext cx="2102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◆ 行動裝置</a:t>
            </a:r>
            <a:endParaRPr lang="en-GB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buSzPts val="1400"/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◆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Mac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Finder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endParaRPr lang="en-GB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E3512D7-2CAA-4796-94E6-053F9BC93482}"/>
              </a:ext>
            </a:extLst>
          </p:cNvPr>
          <p:cNvSpPr txBox="1"/>
          <p:nvPr/>
        </p:nvSpPr>
        <p:spPr>
          <a:xfrm>
            <a:off x="5164265" y="4784164"/>
            <a:ext cx="15859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</a:pPr>
            <a:r>
              <a:rPr lang="zh-TW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於</a:t>
            </a:r>
            <a:r>
              <a:rPr lang="en-US" altLang="zh-TW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4.3.5 </a:t>
            </a:r>
            <a:r>
              <a:rPr lang="zh-TW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開始支援</a:t>
            </a:r>
            <a:endParaRPr lang="en-GB" altLang="zh-TW" sz="9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BAD2D98-FF76-4AE5-B17C-ED962CD102C1}"/>
              </a:ext>
            </a:extLst>
          </p:cNvPr>
          <p:cNvSpPr txBox="1"/>
          <p:nvPr/>
        </p:nvSpPr>
        <p:spPr>
          <a:xfrm>
            <a:off x="2543990" y="843398"/>
            <a:ext cx="542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chemeClr val="bg1"/>
                </a:solidFill>
              </a:rPr>
              <a:t>3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99F64D7-A331-46BA-927A-75C8014C5796}"/>
              </a:ext>
            </a:extLst>
          </p:cNvPr>
          <p:cNvSpPr txBox="1"/>
          <p:nvPr/>
        </p:nvSpPr>
        <p:spPr>
          <a:xfrm>
            <a:off x="2543990" y="2243732"/>
            <a:ext cx="542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chemeClr val="bg1"/>
                </a:solidFill>
              </a:rPr>
              <a:t>3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4AEEC028-83BF-4289-93CD-0D6EA4F89B73}"/>
              </a:ext>
            </a:extLst>
          </p:cNvPr>
          <p:cNvSpPr txBox="1"/>
          <p:nvPr/>
        </p:nvSpPr>
        <p:spPr>
          <a:xfrm>
            <a:off x="2543990" y="3634240"/>
            <a:ext cx="542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chemeClr val="bg1"/>
                </a:solidFill>
              </a:rPr>
              <a:t>4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9D36A48C-E7E5-4F3F-8CFA-70D10C267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66" y="2988556"/>
            <a:ext cx="4249627" cy="112776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CE007C30-F01B-4ED7-B31C-A347A1019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821" y="1446198"/>
            <a:ext cx="4221486" cy="1120294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A48691AA-52CD-41BA-B02A-59B2A4C29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821" y="2992290"/>
            <a:ext cx="4221486" cy="11202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D2F3F93-A61F-4CD2-83F4-8D39B397E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23" y="1440940"/>
            <a:ext cx="4261113" cy="1130810"/>
          </a:xfrm>
          <a:prstGeom prst="rect">
            <a:avLst/>
          </a:prstGeom>
        </p:spPr>
      </p:pic>
      <p:sp>
        <p:nvSpPr>
          <p:cNvPr id="492" name="Shape 49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/>
              <a:t>Qfiling </a:t>
            </a:r>
            <a:r>
              <a:rPr lang="zh-CN" altLang="en-US"/>
              <a:t>智能歸檔，四大特色</a:t>
            </a:r>
            <a:r>
              <a:rPr lang="en-US"/>
              <a:t>    </a:t>
            </a:r>
            <a:endParaRPr dirty="0"/>
          </a:p>
        </p:txBody>
      </p:sp>
      <p:pic>
        <p:nvPicPr>
          <p:cNvPr id="4" name="圖片 3" descr="qfiling icon_51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4777" y="120362"/>
            <a:ext cx="677453" cy="677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4">
            <a:extLst>
              <a:ext uri="{FF2B5EF4-FFF2-40B4-BE49-F238E27FC236}">
                <a16:creationId xmlns:a16="http://schemas.microsoft.com/office/drawing/2014/main" id="{202A194D-F99D-4912-AF03-D306367C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66" y="3021142"/>
            <a:ext cx="1113765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9F3D3152-49E5-4AD0-818A-29DD1E8566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470" y="1481937"/>
            <a:ext cx="1113769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圖片 8">
            <a:extLst>
              <a:ext uri="{FF2B5EF4-FFF2-40B4-BE49-F238E27FC236}">
                <a16:creationId xmlns:a16="http://schemas.microsoft.com/office/drawing/2014/main" id="{00DE128C-8AED-4874-942B-DB9F6C1946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854" y="3032127"/>
            <a:ext cx="1113768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圖片 10">
            <a:extLst>
              <a:ext uri="{FF2B5EF4-FFF2-40B4-BE49-F238E27FC236}">
                <a16:creationId xmlns:a16="http://schemas.microsoft.com/office/drawing/2014/main" id="{AD9739EC-6577-4A91-9736-5E8347B9C45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70" y="1470289"/>
            <a:ext cx="1113768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文字方塊 16">
            <a:extLst>
              <a:ext uri="{FF2B5EF4-FFF2-40B4-BE49-F238E27FC236}">
                <a16:creationId xmlns:a16="http://schemas.microsoft.com/office/drawing/2014/main" id="{5FCC1ED2-84F8-4AC3-9D72-B69C38B9A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849" y="1633796"/>
            <a:ext cx="2070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</a:t>
            </a:r>
            <a:r>
              <a:rPr lang="zh-TW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性客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</a:t>
            </a:r>
            <a:endParaRPr lang="zh-TW" b="1" dirty="0">
              <a:solidFill>
                <a:schemeClr val="accent5">
                  <a:lumMod val="50000"/>
                </a:schemeClr>
              </a:solidFill>
              <a:latin typeface="新細明體"/>
            </a:endParaRPr>
          </a:p>
        </p:txBody>
      </p:sp>
      <p:sp>
        <p:nvSpPr>
          <p:cNvPr id="15" name="文字方塊 16">
            <a:extLst>
              <a:ext uri="{FF2B5EF4-FFF2-40B4-BE49-F238E27FC236}">
                <a16:creationId xmlns:a16="http://schemas.microsoft.com/office/drawing/2014/main" id="{37665E62-FB5A-48B2-ABBB-F92E42F99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849" y="2056993"/>
            <a:ext cx="2991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三步驟，客製</a:t>
            </a:r>
            <a:r>
              <a:rPr lang="zh-TW" altLang="en-US" sz="1600" b="1" dirty="0">
                <a:solidFill>
                  <a:srgbClr val="002060"/>
                </a:solidFill>
                <a:latin typeface="微軟正黑體"/>
                <a:ea typeface="微軟正黑體"/>
              </a:rPr>
              <a:t>專屬歸檔規則</a:t>
            </a:r>
            <a:endParaRPr lang="zh-TW" sz="1600" b="1" dirty="0">
              <a:solidFill>
                <a:srgbClr val="002060"/>
              </a:solidFill>
              <a:latin typeface="新細明體"/>
            </a:endParaRPr>
          </a:p>
        </p:txBody>
      </p:sp>
      <p:sp>
        <p:nvSpPr>
          <p:cNvPr id="18" name="文字方塊 16">
            <a:extLst>
              <a:ext uri="{FF2B5EF4-FFF2-40B4-BE49-F238E27FC236}">
                <a16:creationId xmlns:a16="http://schemas.microsoft.com/office/drawing/2014/main" id="{07F269F9-6F86-4AF1-88CC-08322045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849" y="3174889"/>
            <a:ext cx="2070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</a:t>
            </a:r>
            <a:r>
              <a:rPr lang="zh-TW" altLang="en-US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心掌</a:t>
            </a:r>
            <a:r>
              <a:rPr 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握</a:t>
            </a:r>
            <a:endParaRPr lang="zh-TW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文字方塊 16">
            <a:extLst>
              <a:ext uri="{FF2B5EF4-FFF2-40B4-BE49-F238E27FC236}">
                <a16:creationId xmlns:a16="http://schemas.microsoft.com/office/drawing/2014/main" id="{573979C1-CB44-4687-BF5B-EF4B78144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849" y="3595544"/>
            <a:ext cx="28889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系統紀錄</a:t>
            </a:r>
            <a:r>
              <a:rPr lang="zh-TW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sz="1600" b="1">
                <a:solidFill>
                  <a:srgbClr val="002060"/>
                </a:solidFill>
                <a:latin typeface="微軟正黑體"/>
                <a:ea typeface="微軟正黑體"/>
              </a:rPr>
              <a:t>歸檔狀態一目瞭然</a:t>
            </a:r>
            <a:endParaRPr lang="zh-TW" sz="1600" b="1">
              <a:solidFill>
                <a:srgbClr val="002060"/>
              </a:solidFill>
            </a:endParaRPr>
          </a:p>
        </p:txBody>
      </p:sp>
      <p:sp>
        <p:nvSpPr>
          <p:cNvPr id="20" name="文字方塊 16">
            <a:extLst>
              <a:ext uri="{FF2B5EF4-FFF2-40B4-BE49-F238E27FC236}">
                <a16:creationId xmlns:a16="http://schemas.microsoft.com/office/drawing/2014/main" id="{E8502DC9-1B7F-42B6-AF93-23D7E3E1B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609" y="1633796"/>
            <a:ext cx="2070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</a:t>
            </a:r>
            <a:r>
              <a:rPr lang="zh-TW" altLang="en-US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率大</a:t>
            </a:r>
            <a:r>
              <a:rPr 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</a:t>
            </a:r>
            <a:endParaRPr lang="zh-TW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文字方塊 16">
            <a:extLst>
              <a:ext uri="{FF2B5EF4-FFF2-40B4-BE49-F238E27FC236}">
                <a16:creationId xmlns:a16="http://schemas.microsoft.com/office/drawing/2014/main" id="{6472ABED-5AD2-4DBE-A0F5-4C8810AB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609" y="2056993"/>
            <a:ext cx="27563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設定排程</a:t>
            </a:r>
            <a:r>
              <a:rPr lang="zh-TW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sz="1600" b="1">
                <a:solidFill>
                  <a:srgbClr val="002060"/>
                </a:solidFill>
                <a:latin typeface="微軟正黑體"/>
                <a:ea typeface="微軟正黑體"/>
              </a:rPr>
              <a:t>系統自動整理</a:t>
            </a:r>
            <a:endParaRPr lang="zh-TW" b="1">
              <a:solidFill>
                <a:srgbClr val="002060"/>
              </a:solidFill>
            </a:endParaRPr>
          </a:p>
        </p:txBody>
      </p:sp>
      <p:sp>
        <p:nvSpPr>
          <p:cNvPr id="22" name="文字方塊 16">
            <a:extLst>
              <a:ext uri="{FF2B5EF4-FFF2-40B4-BE49-F238E27FC236}">
                <a16:creationId xmlns:a16="http://schemas.microsoft.com/office/drawing/2014/main" id="{39795C04-F1BC-44CF-85DD-1186233ED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609" y="3174889"/>
            <a:ext cx="2070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</a:t>
            </a:r>
            <a:r>
              <a:rPr 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單快</a:t>
            </a:r>
            <a:r>
              <a:rPr lang="zh-TW" altLang="en-US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</a:t>
            </a:r>
            <a:endParaRPr lang="zh-TW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文字方塊 16">
            <a:extLst>
              <a:ext uri="{FF2B5EF4-FFF2-40B4-BE49-F238E27FC236}">
                <a16:creationId xmlns:a16="http://schemas.microsoft.com/office/drawing/2014/main" id="{BACAA23C-B73C-4732-9AB8-C626EBC53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609" y="3595544"/>
            <a:ext cx="28374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善用配方，</a:t>
            </a:r>
            <a:r>
              <a:rPr lang="zh-TW" sz="1600" b="1">
                <a:solidFill>
                  <a:srgbClr val="002060"/>
                </a:solidFill>
                <a:latin typeface="微軟正黑體"/>
                <a:ea typeface="微軟正黑體"/>
              </a:rPr>
              <a:t>歸檔</a:t>
            </a:r>
            <a:r>
              <a:rPr lang="zh-TW" altLang="en-US" sz="1600" b="1">
                <a:solidFill>
                  <a:srgbClr val="002060"/>
                </a:solidFill>
                <a:latin typeface="微軟正黑體"/>
                <a:ea typeface="微軟正黑體"/>
              </a:rPr>
              <a:t>設定秒級完成</a:t>
            </a:r>
            <a:endParaRPr lang="zh-TW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17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E785AE3-5315-4B60-909B-B7E2DC46CA85}"/>
              </a:ext>
            </a:extLst>
          </p:cNvPr>
          <p:cNvSpPr/>
          <p:nvPr/>
        </p:nvSpPr>
        <p:spPr>
          <a:xfrm>
            <a:off x="0" y="978387"/>
            <a:ext cx="5958161" cy="2232248"/>
          </a:xfrm>
          <a:prstGeom prst="rect">
            <a:avLst/>
          </a:prstGeom>
          <a:gradFill flip="none" rotWithShape="0">
            <a:gsLst>
              <a:gs pos="0">
                <a:srgbClr val="291060"/>
              </a:gs>
              <a:gs pos="70000">
                <a:srgbClr val="1432B4">
                  <a:alpha val="70000"/>
                  <a:lumMod val="75000"/>
                </a:srgbClr>
              </a:gs>
              <a:gs pos="100000">
                <a:srgbClr val="1432B4">
                  <a:alpha val="0"/>
                  <a:lumMod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DF8F27B-ADE3-49E5-BC6B-4ED0DFFA09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6310"/>
            <a:ext cx="9144000" cy="377190"/>
          </a:xfrm>
          <a:prstGeom prst="rect">
            <a:avLst/>
          </a:prstGeom>
        </p:spPr>
      </p:pic>
      <p:sp>
        <p:nvSpPr>
          <p:cNvPr id="11" name="Shape 301">
            <a:extLst>
              <a:ext uri="{FF2B5EF4-FFF2-40B4-BE49-F238E27FC236}">
                <a16:creationId xmlns:a16="http://schemas.microsoft.com/office/drawing/2014/main" id="{266F313B-D056-4410-A10A-614A0A15561E}"/>
              </a:ext>
            </a:extLst>
          </p:cNvPr>
          <p:cNvSpPr txBox="1">
            <a:spLocks/>
          </p:cNvSpPr>
          <p:nvPr/>
        </p:nvSpPr>
        <p:spPr>
          <a:xfrm>
            <a:off x="572904" y="1336672"/>
            <a:ext cx="3313296" cy="86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  <a:buFont typeface="Verdana"/>
              <a:buNone/>
            </a:pP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監控應用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0ED53E1-AE0E-4CC9-8CF5-E6B68F49EB12}"/>
              </a:ext>
            </a:extLst>
          </p:cNvPr>
          <p:cNvCxnSpPr/>
          <p:nvPr/>
        </p:nvCxnSpPr>
        <p:spPr>
          <a:xfrm>
            <a:off x="572904" y="2204870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7288CCD-164D-4FFF-90F2-E7C0EF750910}"/>
              </a:ext>
            </a:extLst>
          </p:cNvPr>
          <p:cNvSpPr txBox="1"/>
          <p:nvPr/>
        </p:nvSpPr>
        <p:spPr>
          <a:xfrm>
            <a:off x="572904" y="2347369"/>
            <a:ext cx="510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守護環境安全</a:t>
            </a:r>
            <a:endParaRPr lang="en-US" sz="3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1813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4E4A8910-B5A2-41B8-B3CA-4DA6A28626C4}"/>
              </a:ext>
            </a:extLst>
          </p:cNvPr>
          <p:cNvGrpSpPr/>
          <p:nvPr/>
        </p:nvGrpSpPr>
        <p:grpSpPr>
          <a:xfrm>
            <a:off x="5055847" y="2613137"/>
            <a:ext cx="3202989" cy="520965"/>
            <a:chOff x="3546941" y="1146881"/>
            <a:chExt cx="3202989" cy="520965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BF796A2-3658-4151-9379-0D9472E69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556"/>
            <a:stretch/>
          </p:blipFill>
          <p:spPr>
            <a:xfrm>
              <a:off x="3546941" y="1146881"/>
              <a:ext cx="2189899" cy="520965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F415A519-FAE8-4DA5-9AED-000808A93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5601" y="1146881"/>
              <a:ext cx="2504329" cy="520965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BE4535CA-3431-4954-B3AB-AACF2D2558C2}"/>
              </a:ext>
            </a:extLst>
          </p:cNvPr>
          <p:cNvGrpSpPr/>
          <p:nvPr/>
        </p:nvGrpSpPr>
        <p:grpSpPr>
          <a:xfrm>
            <a:off x="5055847" y="1658555"/>
            <a:ext cx="3202989" cy="520965"/>
            <a:chOff x="3546941" y="1146881"/>
            <a:chExt cx="3202989" cy="52096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7E793C5-04F1-4056-BFD1-445681597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556"/>
            <a:stretch/>
          </p:blipFill>
          <p:spPr>
            <a:xfrm>
              <a:off x="3546941" y="1146881"/>
              <a:ext cx="2189899" cy="52096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D9BD2E3-561A-478F-A20D-9C71CB42A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5601" y="1146881"/>
              <a:ext cx="2504329" cy="52096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64D2F9-4321-B045-9015-96EDE8167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8202706" cy="862553"/>
          </a:xfrm>
        </p:spPr>
        <p:txBody>
          <a:bodyPr/>
          <a:lstStyle/>
          <a:p>
            <a:r>
              <a:rPr lang="en-US"/>
              <a:t>QVR Pro </a:t>
            </a:r>
            <a:r>
              <a:rPr lang="zh-TW" altLang="en-US"/>
              <a:t>監控應用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176D4D-3E40-C24C-A222-7A816BA0799F}"/>
              </a:ext>
            </a:extLst>
          </p:cNvPr>
          <p:cNvSpPr txBox="1"/>
          <p:nvPr/>
        </p:nvSpPr>
        <p:spPr>
          <a:xfrm>
            <a:off x="5249384" y="1733477"/>
            <a:ext cx="37732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5,000+ 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支相容網路攝影機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8 </a:t>
            </a:r>
            <a:r>
              <a:rPr lang="zh-TW" altLang="en-US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路免費攝影機頻道</a:t>
            </a:r>
            <a:endParaRPr lang="en-US" altLang="zh-TW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16 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路攝影機頻道支援總數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en-US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QUSBCam2</a:t>
            </a:r>
            <a:r>
              <a:rPr lang="zh-TW" altLang="en-US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觀看 </a:t>
            </a:r>
            <a:r>
              <a:rPr lang="en-US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USB </a:t>
            </a:r>
            <a:r>
              <a:rPr lang="zh-TW" altLang="en-US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攝影機影像</a:t>
            </a:r>
          </a:p>
          <a:p>
            <a:endParaRPr lang="en-US" sz="16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CF5D7C6-5859-4799-8B42-D17AEA2DF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20" y="1200163"/>
            <a:ext cx="4390045" cy="358223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B4EF9F5-8F2D-4331-94DD-6DB6CB3EF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385" y="3448237"/>
            <a:ext cx="1026451" cy="114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40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3500F0E0-B08A-4CFB-8246-8753614D38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7633" y="1079212"/>
            <a:ext cx="4019794" cy="104787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B3FF401-048A-4E1F-AE67-F96E5E669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20" y="1079212"/>
            <a:ext cx="4603324" cy="104787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CB3DFBB-538D-4D6A-945C-43D1F2576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20" y="2227927"/>
            <a:ext cx="4603324" cy="104787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C6814AE-3DC7-453B-8555-CF0AD665EA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20" y="3376642"/>
            <a:ext cx="4603324" cy="1047877"/>
          </a:xfrm>
          <a:prstGeom prst="rect">
            <a:avLst/>
          </a:prstGeom>
        </p:spPr>
      </p:pic>
      <p:sp>
        <p:nvSpPr>
          <p:cNvPr id="498" name="Shape 49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TS-332X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可以幫您做什麼？</a:t>
            </a:r>
          </a:p>
        </p:txBody>
      </p:sp>
      <p:sp>
        <p:nvSpPr>
          <p:cNvPr id="499" name="Shape 499"/>
          <p:cNvSpPr txBox="1">
            <a:spLocks noGrp="1"/>
          </p:cNvSpPr>
          <p:nvPr>
            <p:ph type="body" idx="4294967295"/>
          </p:nvPr>
        </p:nvSpPr>
        <p:spPr>
          <a:xfrm>
            <a:off x="348208" y="3349467"/>
            <a:ext cx="4613313" cy="12029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zh-TW" altLang="en-US" b="1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         </a:t>
            </a:r>
            <a:r>
              <a:rPr lang="zh-TW" altLang="en-US" b="1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資料守護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sz="13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13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快照保護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sz="13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en-US" sz="13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Time Machine </a:t>
            </a:r>
            <a:r>
              <a:rPr lang="zh-TW" altLang="en-US" sz="13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en-US" sz="13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Netback Replicator </a:t>
            </a:r>
            <a:r>
              <a:rPr lang="zh-TW" altLang="en-US" sz="13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sz="13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13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雲端空間備份</a:t>
            </a:r>
          </a:p>
        </p:txBody>
      </p:sp>
      <p:sp>
        <p:nvSpPr>
          <p:cNvPr id="5" name="矩形 4"/>
          <p:cNvSpPr/>
          <p:nvPr/>
        </p:nvSpPr>
        <p:spPr>
          <a:xfrm>
            <a:off x="5316459" y="1191971"/>
            <a:ext cx="3612808" cy="8002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14300">
              <a:buClr>
                <a:srgbClr val="427E7B"/>
              </a:buClr>
              <a:buSzPct val="95000"/>
            </a:pPr>
            <a:r>
              <a:rPr lang="zh-TW" altLang="en-US" sz="18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      VJBOD </a:t>
            </a:r>
            <a:r>
              <a:rPr lang="zh-CN" altLang="en-US" sz="18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與監控</a:t>
            </a:r>
            <a:endParaRPr lang="zh-TW" altLang="en-US" sz="1800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8">
              <a:buClr>
                <a:schemeClr val="accent4">
                  <a:lumMod val="50000"/>
                </a:schemeClr>
              </a:buClr>
              <a:buSzPct val="95000"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           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en-US" altLang="zh-TW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將本機閒置空間做為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VJBO</a:t>
            </a:r>
            <a:r>
              <a:rPr lang="en-US" altLang="zh-CN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CN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運用</a:t>
            </a:r>
            <a:endParaRPr lang="en-US" altLang="zh-CN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>
              <a:buClr>
                <a:schemeClr val="accent4">
                  <a:lumMod val="50000"/>
                </a:schemeClr>
              </a:buClr>
              <a:buSzPct val="95000"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           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QVR Pro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84CF35C-F1B2-441D-88CE-89F4933F7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354" y="2127089"/>
            <a:ext cx="4040444" cy="26454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Shape 499">
            <a:extLst>
              <a:ext uri="{FF2B5EF4-FFF2-40B4-BE49-F238E27FC236}">
                <a16:creationId xmlns:a16="http://schemas.microsoft.com/office/drawing/2014/main" id="{30660FB3-6334-4BFA-9D85-46307B0BB553}"/>
              </a:ext>
            </a:extLst>
          </p:cNvPr>
          <p:cNvSpPr txBox="1">
            <a:spLocks/>
          </p:cNvSpPr>
          <p:nvPr/>
        </p:nvSpPr>
        <p:spPr>
          <a:xfrm>
            <a:off x="348208" y="1100996"/>
            <a:ext cx="4452001" cy="982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zh-TW" altLang="en-US" b="1" dirty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zh-CN" altLang="en-US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可擴充Ｍ</a:t>
            </a:r>
            <a:r>
              <a:rPr lang="en-US" altLang="zh-CN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.2 SSD </a:t>
            </a:r>
            <a:r>
              <a:rPr lang="zh-CN" altLang="en-US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en-US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RAID5</a:t>
            </a:r>
            <a:r>
              <a:rPr lang="zh-CN" altLang="en-US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專用機</a:t>
            </a:r>
          </a:p>
          <a:p>
            <a:pPr lvl="1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Font typeface="Arial"/>
              <a:buNone/>
            </a:pPr>
            <a:r>
              <a:rPr lang="en-US" altLang="zh-CN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CN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提高硬碟使用率</a:t>
            </a:r>
          </a:p>
          <a:p>
            <a:pPr lvl="1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CN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安裝Ｍ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.2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實現自動分層管理與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 OP</a:t>
            </a:r>
            <a:endParaRPr lang="zh-CN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Shape 499">
            <a:extLst>
              <a:ext uri="{FF2B5EF4-FFF2-40B4-BE49-F238E27FC236}">
                <a16:creationId xmlns:a16="http://schemas.microsoft.com/office/drawing/2014/main" id="{E40258B8-D710-448E-9FDE-0EC1C1575AD5}"/>
              </a:ext>
            </a:extLst>
          </p:cNvPr>
          <p:cNvSpPr txBox="1">
            <a:spLocks/>
          </p:cNvSpPr>
          <p:nvPr/>
        </p:nvSpPr>
        <p:spPr>
          <a:xfrm>
            <a:off x="348208" y="2268856"/>
            <a:ext cx="4539425" cy="10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zh-TW" altLang="en-US" b="1" dirty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         </a:t>
            </a:r>
            <a:r>
              <a:rPr lang="zh-CN" altLang="en-US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內建單埠</a:t>
            </a:r>
            <a:r>
              <a:rPr lang="zh-TW" altLang="en-US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CN" b="1" dirty="0" err="1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GbE</a:t>
            </a:r>
            <a:r>
              <a:rPr lang="en-US" altLang="zh-CN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 SFP+</a:t>
            </a:r>
            <a:endParaRPr lang="en-US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96900" lvl="1" indent="0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高速傳輸提高協作生產力</a:t>
            </a:r>
          </a:p>
          <a:p>
            <a:pPr marL="596900" lvl="1" indent="0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搭配</a:t>
            </a:r>
            <a:r>
              <a:rPr lang="zh-TW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CN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QSW</a:t>
            </a:r>
            <a:r>
              <a:rPr lang="en-US" altLang="zh-TW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交換器即可低成本建置高速</a:t>
            </a:r>
            <a:r>
              <a:rPr lang="zh-TW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CN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en-US" altLang="zh-TW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G</a:t>
            </a:r>
            <a:r>
              <a:rPr lang="zh-TW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  <a:p>
            <a:pPr marL="596900" lvl="1" indent="0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endParaRPr lang="zh-CN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hape 50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0"/>
            <a:ext cx="9151994" cy="51479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副標題 16">
            <a:extLst>
              <a:ext uri="{FF2B5EF4-FFF2-40B4-BE49-F238E27FC236}">
                <a16:creationId xmlns:a16="http://schemas.microsoft.com/office/drawing/2014/main" id="{0088C354-D144-4F87-ADA2-15EF3C575EA0}"/>
              </a:ext>
            </a:extLst>
          </p:cNvPr>
          <p:cNvSpPr txBox="1">
            <a:spLocks/>
          </p:cNvSpPr>
          <p:nvPr/>
        </p:nvSpPr>
        <p:spPr>
          <a:xfrm>
            <a:off x="202595" y="4839744"/>
            <a:ext cx="5532782" cy="25563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 dirty="0">
                <a:solidFill>
                  <a:schemeClr val="bg1"/>
                </a:solidFill>
              </a:rPr>
              <a:t>©2018</a:t>
            </a:r>
            <a:r>
              <a:rPr lang="zh-TW" altLang="en-US" sz="500" dirty="0">
                <a:solidFill>
                  <a:schemeClr val="bg1"/>
                </a:solidFill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0C0A10EB-E978-45F1-B41D-1929E881AD53}"/>
              </a:ext>
            </a:extLst>
          </p:cNvPr>
          <p:cNvSpPr/>
          <p:nvPr/>
        </p:nvSpPr>
        <p:spPr>
          <a:xfrm rot="16200000">
            <a:off x="1723257" y="-163215"/>
            <a:ext cx="1828908" cy="4135626"/>
          </a:xfrm>
          <a:prstGeom prst="roundRect">
            <a:avLst>
              <a:gd name="adj" fmla="val 6687"/>
            </a:avLst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  <a:gs pos="34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F77E9FE7-4D37-46C1-B76E-0A81098DC2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74440"/>
          <a:stretch/>
        </p:blipFill>
        <p:spPr>
          <a:xfrm rot="5400000" flipH="1">
            <a:off x="3684624" y="1031949"/>
            <a:ext cx="609510" cy="496052"/>
          </a:xfrm>
          <a:prstGeom prst="rect">
            <a:avLst/>
          </a:prstGeom>
        </p:spPr>
      </p:pic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07DAFF89-5FF7-40B1-B807-F385E510B45D}"/>
              </a:ext>
            </a:extLst>
          </p:cNvPr>
          <p:cNvSpPr/>
          <p:nvPr/>
        </p:nvSpPr>
        <p:spPr>
          <a:xfrm>
            <a:off x="2892646" y="3304381"/>
            <a:ext cx="3338119" cy="1489831"/>
          </a:xfrm>
          <a:prstGeom prst="roundRect">
            <a:avLst>
              <a:gd name="adj" fmla="val 6687"/>
            </a:avLst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  <a:gs pos="34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CC69597-5E60-487A-A2F2-497DBBC67334}"/>
              </a:ext>
            </a:extLst>
          </p:cNvPr>
          <p:cNvGrpSpPr/>
          <p:nvPr/>
        </p:nvGrpSpPr>
        <p:grpSpPr>
          <a:xfrm>
            <a:off x="2854531" y="2933564"/>
            <a:ext cx="3378993" cy="569621"/>
            <a:chOff x="2854531" y="2933564"/>
            <a:chExt cx="3378993" cy="569621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C4C9C225-4C59-4DC4-8818-04609F0CC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4531" y="2933564"/>
              <a:ext cx="2154951" cy="569621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836A9859-745F-4218-A3F0-A127A9796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3443" y="2933564"/>
              <a:ext cx="1710081" cy="569621"/>
            </a:xfrm>
            <a:prstGeom prst="rect">
              <a:avLst/>
            </a:prstGeom>
          </p:spPr>
        </p:pic>
      </p:grp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85BE985A-03AD-4240-9338-80CB87021F9D}"/>
              </a:ext>
            </a:extLst>
          </p:cNvPr>
          <p:cNvSpPr/>
          <p:nvPr/>
        </p:nvSpPr>
        <p:spPr>
          <a:xfrm>
            <a:off x="588246" y="3304381"/>
            <a:ext cx="2114518" cy="1489831"/>
          </a:xfrm>
          <a:prstGeom prst="roundRect">
            <a:avLst>
              <a:gd name="adj" fmla="val 6687"/>
            </a:avLst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  <a:gs pos="34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4C0042BE-2B7C-49FB-8EB6-AA4BF9FC239A}"/>
              </a:ext>
            </a:extLst>
          </p:cNvPr>
          <p:cNvGrpSpPr/>
          <p:nvPr/>
        </p:nvGrpSpPr>
        <p:grpSpPr>
          <a:xfrm>
            <a:off x="316118" y="975220"/>
            <a:ext cx="3902486" cy="482060"/>
            <a:chOff x="455839" y="1040504"/>
            <a:chExt cx="3902486" cy="482060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76BA021D-4BD4-4EC1-9E0E-772D7485F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5839" y="1040504"/>
              <a:ext cx="2504329" cy="482060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D5D62D22-A744-41E2-9071-07E8AA49E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702"/>
            <a:stretch/>
          </p:blipFill>
          <p:spPr>
            <a:xfrm flipH="1">
              <a:off x="2322344" y="1040504"/>
              <a:ext cx="2035981" cy="48206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0F84FE-BF53-DF48-A425-B14B9769B8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終究要用</a:t>
            </a:r>
            <a:r>
              <a:rPr lang="zh-TW" altLang="en-US" dirty="0"/>
              <a:t> </a:t>
            </a:r>
            <a:r>
              <a:rPr lang="en-US" altLang="zh-CN" dirty="0"/>
              <a:t>SSD</a:t>
            </a:r>
            <a:r>
              <a:rPr lang="zh-TW" altLang="en-US" dirty="0"/>
              <a:t> </a:t>
            </a:r>
            <a:r>
              <a:rPr lang="zh-CN" altLang="en-US" dirty="0"/>
              <a:t>何不現在就開始？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DF93F-712B-BF4E-ABA5-BD6CD15A9520}"/>
              </a:ext>
            </a:extLst>
          </p:cNvPr>
          <p:cNvSpPr txBox="1"/>
          <p:nvPr/>
        </p:nvSpPr>
        <p:spPr>
          <a:xfrm>
            <a:off x="551096" y="1068253"/>
            <a:ext cx="3633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軟"/>
              </a:rPr>
              <a:t>HDD</a:t>
            </a:r>
            <a:r>
              <a:rPr lang="zh-CN" altLang="en-US" b="1" dirty="0">
                <a:solidFill>
                  <a:schemeClr val="bg1"/>
                </a:solidFill>
                <a:latin typeface="微軟"/>
              </a:rPr>
              <a:t>大降價</a:t>
            </a:r>
            <a:r>
              <a:rPr lang="zh-TW" altLang="en-US" b="1" dirty="0">
                <a:solidFill>
                  <a:schemeClr val="bg1"/>
                </a:solidFill>
                <a:latin typeface="微軟"/>
              </a:rPr>
              <a:t> 結餘之成本體驗高速 </a:t>
            </a:r>
            <a:r>
              <a:rPr lang="en-US" altLang="zh-TW" b="1" dirty="0">
                <a:solidFill>
                  <a:schemeClr val="bg1"/>
                </a:solidFill>
                <a:latin typeface="微軟"/>
              </a:rPr>
              <a:t>M.2 SSD</a:t>
            </a:r>
            <a:endParaRPr lang="en-US" b="1" dirty="0">
              <a:solidFill>
                <a:schemeClr val="bg1"/>
              </a:solidFill>
              <a:latin typeface="微軟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2D5900DF-3E97-490D-9AC0-0218A6482810}"/>
              </a:ext>
            </a:extLst>
          </p:cNvPr>
          <p:cNvGrpSpPr/>
          <p:nvPr/>
        </p:nvGrpSpPr>
        <p:grpSpPr>
          <a:xfrm>
            <a:off x="2991719" y="3539162"/>
            <a:ext cx="3224561" cy="1107403"/>
            <a:chOff x="1056045" y="1991724"/>
            <a:chExt cx="3169041" cy="10883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91820E-5B9F-7A46-BF46-C98DF5260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027" y="2035592"/>
              <a:ext cx="1645059" cy="10281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054DBE-7315-0343-B3FE-FB3DAE86F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6045" y="1991724"/>
              <a:ext cx="1505351" cy="1088336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4E924583-3427-4228-94AF-7D4399AF98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51" y="1626424"/>
            <a:ext cx="1603932" cy="107997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1406FE28-F5B0-456E-B779-01586EB8EB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7737" y="2003581"/>
            <a:ext cx="1081997" cy="72520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1232CFB-289C-4A25-8C9B-3FB71919B6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6126" y="1671677"/>
            <a:ext cx="603609" cy="602718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31B046A5-C534-4864-9D5F-6467F68F9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13" y="2933564"/>
            <a:ext cx="2154951" cy="569621"/>
          </a:xfrm>
          <a:prstGeom prst="rect">
            <a:avLst/>
          </a:prstGeom>
        </p:spPr>
      </p:pic>
      <p:sp>
        <p:nvSpPr>
          <p:cNvPr id="39" name="Shape 237">
            <a:extLst>
              <a:ext uri="{FF2B5EF4-FFF2-40B4-BE49-F238E27FC236}">
                <a16:creationId xmlns:a16="http://schemas.microsoft.com/office/drawing/2014/main" id="{5DCD2FF8-9438-4349-A931-3262E4C76B26}"/>
              </a:ext>
            </a:extLst>
          </p:cNvPr>
          <p:cNvSpPr txBox="1"/>
          <p:nvPr/>
        </p:nvSpPr>
        <p:spPr>
          <a:xfrm>
            <a:off x="740013" y="2970909"/>
            <a:ext cx="1905010" cy="544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r>
              <a:rPr lang="en-US" altLang="zh-TW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TW" altLang="en-US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最無痛入手</a:t>
            </a:r>
            <a:r>
              <a:rPr lang="en-US" altLang="zh-TW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ARM M.2 SSD</a:t>
            </a:r>
            <a:r>
              <a:rPr lang="zh-TW" altLang="en-US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體驗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B2F56582-B363-4C37-BA56-CC5CCDE6AC6D}"/>
              </a:ext>
            </a:extLst>
          </p:cNvPr>
          <p:cNvSpPr txBox="1"/>
          <p:nvPr/>
        </p:nvSpPr>
        <p:spPr>
          <a:xfrm>
            <a:off x="4931310" y="4547991"/>
            <a:ext cx="903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accent5">
                    <a:lumMod val="75000"/>
                  </a:schemeClr>
                </a:solidFill>
              </a:rPr>
              <a:t>TS-x77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0BDFF27-3B96-4CAF-AADA-43B99840D3A1}"/>
              </a:ext>
            </a:extLst>
          </p:cNvPr>
          <p:cNvSpPr txBox="1"/>
          <p:nvPr/>
        </p:nvSpPr>
        <p:spPr>
          <a:xfrm>
            <a:off x="3292070" y="4532736"/>
            <a:ext cx="956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accent5">
                    <a:lumMod val="75000"/>
                  </a:schemeClr>
                </a:solidFill>
              </a:rPr>
              <a:t>TVS-x82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1B2DAB45-12C4-4B68-BE98-08EF95FB062D}"/>
              </a:ext>
            </a:extLst>
          </p:cNvPr>
          <p:cNvSpPr txBox="1"/>
          <p:nvPr/>
        </p:nvSpPr>
        <p:spPr>
          <a:xfrm>
            <a:off x="2987950" y="3073438"/>
            <a:ext cx="31643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" b="1" dirty="0">
                <a:solidFill>
                  <a:schemeClr val="bg1"/>
                </a:solidFill>
              </a:rPr>
              <a:t>企業用 </a:t>
            </a:r>
            <a:r>
              <a:rPr lang="en-US" altLang="zh-TW" sz="1500" b="1" dirty="0">
                <a:solidFill>
                  <a:schemeClr val="bg1"/>
                </a:solidFill>
              </a:rPr>
              <a:t>x86</a:t>
            </a:r>
            <a:r>
              <a:rPr lang="zh-TW" altLang="en-US" sz="1500" b="1" dirty="0">
                <a:solidFill>
                  <a:schemeClr val="bg1"/>
                </a:solidFill>
              </a:rPr>
              <a:t> 中高階支援 </a:t>
            </a:r>
            <a:r>
              <a:rPr lang="en-US" altLang="zh-TW" sz="1500" b="1" dirty="0">
                <a:solidFill>
                  <a:schemeClr val="bg1"/>
                </a:solidFill>
              </a:rPr>
              <a:t>M.2</a:t>
            </a:r>
            <a:r>
              <a:rPr lang="zh-TW" altLang="en-US" sz="1500" b="1" dirty="0">
                <a:solidFill>
                  <a:schemeClr val="bg1"/>
                </a:solidFill>
              </a:rPr>
              <a:t> 機種 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DB6B7085-C9C4-4DE0-B3D5-E5584E51415C}"/>
              </a:ext>
            </a:extLst>
          </p:cNvPr>
          <p:cNvGrpSpPr/>
          <p:nvPr/>
        </p:nvGrpSpPr>
        <p:grpSpPr>
          <a:xfrm>
            <a:off x="603043" y="3546445"/>
            <a:ext cx="1665965" cy="1217287"/>
            <a:chOff x="346204" y="3533962"/>
            <a:chExt cx="2008038" cy="1467235"/>
          </a:xfrm>
        </p:grpSpPr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87C5375A-C4C6-40BF-B0F2-C8CED64B6CAC}"/>
                </a:ext>
              </a:extLst>
            </p:cNvPr>
            <p:cNvSpPr txBox="1"/>
            <p:nvPr/>
          </p:nvSpPr>
          <p:spPr>
            <a:xfrm>
              <a:off x="346204" y="4681389"/>
              <a:ext cx="956752" cy="29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solidFill>
                    <a:schemeClr val="accent5">
                      <a:lumMod val="50000"/>
                    </a:schemeClr>
                  </a:solidFill>
                </a:rPr>
                <a:t>TS-332X</a:t>
              </a:r>
            </a:p>
          </p:txBody>
        </p:sp>
        <p:pic>
          <p:nvPicPr>
            <p:cNvPr id="12" name="Picture 8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04E45F18-07E9-B94A-ADE4-EDB104D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514" y="3533962"/>
              <a:ext cx="1314728" cy="1467235"/>
            </a:xfrm>
            <a:prstGeom prst="rect">
              <a:avLst/>
            </a:prstGeom>
          </p:spPr>
        </p:pic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F067895F-B101-4490-A975-B4B8DF465C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697" y="1527486"/>
            <a:ext cx="1643476" cy="5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82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平行四邊形 4">
            <a:extLst>
              <a:ext uri="{FF2B5EF4-FFF2-40B4-BE49-F238E27FC236}">
                <a16:creationId xmlns:a16="http://schemas.microsoft.com/office/drawing/2014/main" id="{6BEE1217-04D1-4C35-840D-4C6A8915D3C4}"/>
              </a:ext>
            </a:extLst>
          </p:cNvPr>
          <p:cNvSpPr/>
          <p:nvPr/>
        </p:nvSpPr>
        <p:spPr>
          <a:xfrm>
            <a:off x="2425392" y="1338599"/>
            <a:ext cx="5357419" cy="495791"/>
          </a:xfrm>
          <a:prstGeom prst="parallelogram">
            <a:avLst>
              <a:gd name="adj" fmla="val 48495"/>
            </a:avLst>
          </a:prstGeom>
          <a:solidFill>
            <a:srgbClr val="FCB41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Shape 160">
            <a:extLst>
              <a:ext uri="{FF2B5EF4-FFF2-40B4-BE49-F238E27FC236}">
                <a16:creationId xmlns:a16="http://schemas.microsoft.com/office/drawing/2014/main" id="{400B4467-6C31-467E-82F3-670E8623C435}"/>
              </a:ext>
            </a:extLst>
          </p:cNvPr>
          <p:cNvSpPr/>
          <p:nvPr/>
        </p:nvSpPr>
        <p:spPr>
          <a:xfrm>
            <a:off x="6037270" y="4027635"/>
            <a:ext cx="1918623" cy="646444"/>
          </a:xfrm>
          <a:prstGeom prst="roundRect">
            <a:avLst>
              <a:gd name="adj" fmla="val 396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160">
            <a:extLst>
              <a:ext uri="{FF2B5EF4-FFF2-40B4-BE49-F238E27FC236}">
                <a16:creationId xmlns:a16="http://schemas.microsoft.com/office/drawing/2014/main" id="{D50CB199-314D-4D6F-BD44-508EB2EAC5F8}"/>
              </a:ext>
            </a:extLst>
          </p:cNvPr>
          <p:cNvSpPr/>
          <p:nvPr/>
        </p:nvSpPr>
        <p:spPr>
          <a:xfrm>
            <a:off x="3959975" y="4027635"/>
            <a:ext cx="1918623" cy="646444"/>
          </a:xfrm>
          <a:prstGeom prst="roundRect">
            <a:avLst>
              <a:gd name="adj" fmla="val 396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160">
            <a:extLst>
              <a:ext uri="{FF2B5EF4-FFF2-40B4-BE49-F238E27FC236}">
                <a16:creationId xmlns:a16="http://schemas.microsoft.com/office/drawing/2014/main" id="{16B67B50-FF14-4760-A3D3-6DB1E7FC3D9B}"/>
              </a:ext>
            </a:extLst>
          </p:cNvPr>
          <p:cNvSpPr/>
          <p:nvPr/>
        </p:nvSpPr>
        <p:spPr>
          <a:xfrm>
            <a:off x="703063" y="3140230"/>
            <a:ext cx="2913744" cy="1571636"/>
          </a:xfrm>
          <a:prstGeom prst="roundRect">
            <a:avLst>
              <a:gd name="adj" fmla="val 3968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7840C-D8CD-FA42-A99E-451D5B585E42}"/>
              </a:ext>
            </a:extLst>
          </p:cNvPr>
          <p:cNvSpPr txBox="1"/>
          <p:nvPr/>
        </p:nvSpPr>
        <p:spPr>
          <a:xfrm>
            <a:off x="3622429" y="1407595"/>
            <a:ext cx="3035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fi-FI" sz="1600" b="1" dirty="0">
                <a:solidFill>
                  <a:schemeClr val="bg1"/>
                </a:solidFill>
              </a:rPr>
              <a:t>支援</a:t>
            </a:r>
            <a:r>
              <a:rPr lang="fi-FI" altLang="zh-CN" sz="1600" b="1" dirty="0">
                <a:solidFill>
                  <a:schemeClr val="bg1"/>
                </a:solidFill>
              </a:rPr>
              <a:t>3 x  M.2 SATA 2280 SSD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12C1CEA-8BAC-4145-98E2-0F69A8CA6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21"/>
          <a:stretch/>
        </p:blipFill>
        <p:spPr>
          <a:xfrm>
            <a:off x="703063" y="932242"/>
            <a:ext cx="3018302" cy="2861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4EEAFB-E6B7-9344-AE65-7D1CDB12C0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 </a:t>
            </a:r>
            <a:r>
              <a:rPr lang="zh-CN" altLang="en-US" dirty="0"/>
              <a:t>系列再添</a:t>
            </a:r>
            <a:r>
              <a:rPr lang="zh-TW" altLang="en-US" dirty="0"/>
              <a:t> </a:t>
            </a:r>
            <a:r>
              <a:rPr lang="en-US" altLang="zh-CN" dirty="0"/>
              <a:t>3 bay</a:t>
            </a:r>
            <a:r>
              <a:rPr lang="zh-TW" altLang="en-US" dirty="0"/>
              <a:t> </a:t>
            </a:r>
            <a:r>
              <a:rPr lang="zh-CN" altLang="en-US" dirty="0"/>
              <a:t>生力軍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7AC6DE-2B6A-B245-B95C-33A87382DF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54" y="1340260"/>
            <a:ext cx="2299962" cy="2564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F3CFA1-EBC3-1C4C-8AAA-8C7563EAC3D7}"/>
              </a:ext>
            </a:extLst>
          </p:cNvPr>
          <p:cNvSpPr txBox="1"/>
          <p:nvPr/>
        </p:nvSpPr>
        <p:spPr>
          <a:xfrm>
            <a:off x="1009177" y="3917219"/>
            <a:ext cx="228784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RAID5</a:t>
            </a:r>
            <a:r>
              <a:rPr lang="zh-TW" altLang="en-US" sz="2000" b="1" dirty="0">
                <a:solidFill>
                  <a:schemeClr val="bg1"/>
                </a:solidFill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</a:rPr>
              <a:t>專用機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rgbClr val="FFC000"/>
                </a:solidFill>
              </a:rPr>
              <a:t>1 x 10</a:t>
            </a:r>
            <a:r>
              <a:rPr lang="zh-TW" alt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GbE</a:t>
            </a:r>
            <a:r>
              <a:rPr lang="en-US" sz="2000" b="1" dirty="0">
                <a:solidFill>
                  <a:srgbClr val="FFC000"/>
                </a:solidFill>
              </a:rPr>
              <a:t> SFP+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6B4D383-017C-4238-BD8D-280DC77D595E}"/>
              </a:ext>
            </a:extLst>
          </p:cNvPr>
          <p:cNvSpPr txBox="1"/>
          <p:nvPr/>
        </p:nvSpPr>
        <p:spPr>
          <a:xfrm rot="2714441">
            <a:off x="2633106" y="1314668"/>
            <a:ext cx="132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</a:rPr>
              <a:t>TS-332X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825414D-8BB1-4A62-8E2D-3CE4401624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23" y="699045"/>
            <a:ext cx="987609" cy="103599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98999A93-8B9C-4FDA-AF7F-EA736D0AB3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20"/>
          <a:stretch/>
        </p:blipFill>
        <p:spPr>
          <a:xfrm>
            <a:off x="6037270" y="2762153"/>
            <a:ext cx="2037220" cy="132550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B55D6A53-98F5-4CA4-9357-517649E22C21}"/>
              </a:ext>
            </a:extLst>
          </p:cNvPr>
          <p:cNvSpPr txBox="1"/>
          <p:nvPr/>
        </p:nvSpPr>
        <p:spPr>
          <a:xfrm rot="2714441">
            <a:off x="7268969" y="2969106"/>
            <a:ext cx="887976" cy="28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TS-932X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43F6EF1-48DE-4AE5-AC11-8DB8C20E36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20"/>
          <a:stretch/>
        </p:blipFill>
        <p:spPr>
          <a:xfrm>
            <a:off x="3959975" y="2762152"/>
            <a:ext cx="2040491" cy="13255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ECC171E7-E7F9-446B-BEFC-20B7F0E9B5D3}"/>
              </a:ext>
            </a:extLst>
          </p:cNvPr>
          <p:cNvSpPr txBox="1"/>
          <p:nvPr/>
        </p:nvSpPr>
        <p:spPr>
          <a:xfrm rot="2714441">
            <a:off x="5194947" y="2969105"/>
            <a:ext cx="887976" cy="28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</a:rPr>
              <a:t>TS-832X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59AB5D-0714-7C45-8328-B2A3803982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937" y="3178242"/>
            <a:ext cx="1510998" cy="944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392ACD-D550-A14F-8278-237BE1B41C24}"/>
              </a:ext>
            </a:extLst>
          </p:cNvPr>
          <p:cNvSpPr txBox="1"/>
          <p:nvPr/>
        </p:nvSpPr>
        <p:spPr>
          <a:xfrm>
            <a:off x="3956662" y="4134341"/>
            <a:ext cx="191369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雙</a:t>
            </a:r>
            <a:r>
              <a:rPr lang="zh-TW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PCIe</a:t>
            </a:r>
            <a:r>
              <a:rPr lang="zh-TW" altLang="en-US" b="1" dirty="0">
                <a:solidFill>
                  <a:schemeClr val="bg1"/>
                </a:solidFill>
              </a:rPr>
              <a:t> </a:t>
            </a:r>
            <a:r>
              <a:rPr lang="zh-CN" altLang="en-US" b="1" dirty="0">
                <a:solidFill>
                  <a:schemeClr val="bg1"/>
                </a:solidFill>
              </a:rPr>
              <a:t>擴充槽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2 x 10</a:t>
            </a:r>
            <a:r>
              <a:rPr lang="zh-TW" alt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GbE</a:t>
            </a:r>
            <a:r>
              <a:rPr lang="en-US" b="1" dirty="0">
                <a:solidFill>
                  <a:srgbClr val="FFC000"/>
                </a:solidFill>
              </a:rPr>
              <a:t> SFP+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B36E7-AF2E-5046-BCC3-52A2348583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164" y="3047428"/>
            <a:ext cx="1684647" cy="1052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72C35C-7ABC-464F-B071-8D183BADC8C0}"/>
              </a:ext>
            </a:extLst>
          </p:cNvPr>
          <p:cNvSpPr txBox="1"/>
          <p:nvPr/>
        </p:nvSpPr>
        <p:spPr>
          <a:xfrm>
            <a:off x="6036780" y="4134341"/>
            <a:ext cx="191911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混合式</a:t>
            </a:r>
            <a:r>
              <a:rPr lang="zh-TW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5+4</a:t>
            </a:r>
            <a:r>
              <a:rPr lang="zh-TW" altLang="en-US" b="1" dirty="0">
                <a:solidFill>
                  <a:schemeClr val="bg1"/>
                </a:solidFill>
              </a:rPr>
              <a:t> </a:t>
            </a:r>
            <a:r>
              <a:rPr lang="zh-CN" altLang="en-US" b="1" dirty="0">
                <a:solidFill>
                  <a:schemeClr val="bg1"/>
                </a:solidFill>
              </a:rPr>
              <a:t>硬碟配置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2 x 10</a:t>
            </a:r>
            <a:r>
              <a:rPr lang="zh-TW" alt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GbE</a:t>
            </a:r>
            <a:r>
              <a:rPr lang="en-US" b="1" dirty="0">
                <a:solidFill>
                  <a:srgbClr val="FFC000"/>
                </a:solidFill>
              </a:rPr>
              <a:t> SFP+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5835023-4632-4F71-A886-E0611F9B9B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53543">
            <a:off x="6153966" y="1414850"/>
            <a:ext cx="1302388" cy="449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28D036A7-2647-4634-8294-EF9F89D1AB67}"/>
              </a:ext>
            </a:extLst>
          </p:cNvPr>
          <p:cNvSpPr txBox="1"/>
          <p:nvPr/>
        </p:nvSpPr>
        <p:spPr>
          <a:xfrm>
            <a:off x="4135743" y="1856732"/>
            <a:ext cx="2321829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*M.2 SSD </a:t>
            </a:r>
            <a:r>
              <a:rPr lang="zh-TW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需額外選購，可擴充至</a:t>
            </a: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TW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支</a:t>
            </a:r>
            <a:endParaRPr lang="en-US" altLang="zh-TW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3A034E9D-C3E8-4651-85A4-13F82DE35F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53543">
            <a:off x="6568344" y="1414850"/>
            <a:ext cx="1302388" cy="449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22EA9766-C6DE-4EE0-A859-3748965CB88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53543">
            <a:off x="6990537" y="1414849"/>
            <a:ext cx="1302388" cy="449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03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err="1"/>
              <a:t>以最少硬碟數建立</a:t>
            </a:r>
            <a:r>
              <a:rPr lang="en-US"/>
              <a:t> RAID5</a:t>
            </a:r>
            <a:endParaRPr/>
          </a:p>
        </p:txBody>
      </p:sp>
      <p:sp>
        <p:nvSpPr>
          <p:cNvPr id="27" name="Shape 153">
            <a:extLst>
              <a:ext uri="{FF2B5EF4-FFF2-40B4-BE49-F238E27FC236}">
                <a16:creationId xmlns:a16="http://schemas.microsoft.com/office/drawing/2014/main" id="{E621175B-6B49-43DC-A2B4-197E786A40D9}"/>
              </a:ext>
            </a:extLst>
          </p:cNvPr>
          <p:cNvSpPr/>
          <p:nvPr/>
        </p:nvSpPr>
        <p:spPr>
          <a:xfrm>
            <a:off x="3084848" y="943238"/>
            <a:ext cx="2975893" cy="3780899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153">
            <a:extLst>
              <a:ext uri="{FF2B5EF4-FFF2-40B4-BE49-F238E27FC236}">
                <a16:creationId xmlns:a16="http://schemas.microsoft.com/office/drawing/2014/main" id="{E11F328A-5756-4A61-9BC0-672D01468F9F}"/>
              </a:ext>
            </a:extLst>
          </p:cNvPr>
          <p:cNvSpPr/>
          <p:nvPr/>
        </p:nvSpPr>
        <p:spPr>
          <a:xfrm>
            <a:off x="6169059" y="3152501"/>
            <a:ext cx="2344335" cy="1571636"/>
          </a:xfrm>
          <a:prstGeom prst="roundRect">
            <a:avLst>
              <a:gd name="adj" fmla="val 3968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155">
            <a:extLst>
              <a:ext uri="{FF2B5EF4-FFF2-40B4-BE49-F238E27FC236}">
                <a16:creationId xmlns:a16="http://schemas.microsoft.com/office/drawing/2014/main" id="{1BF2D23E-340A-47B0-AFB9-D036AC7BFEA3}"/>
              </a:ext>
            </a:extLst>
          </p:cNvPr>
          <p:cNvSpPr/>
          <p:nvPr/>
        </p:nvSpPr>
        <p:spPr>
          <a:xfrm rot="10800000" flipH="1">
            <a:off x="6241068" y="4138557"/>
            <a:ext cx="2160240" cy="45719"/>
          </a:xfrm>
          <a:prstGeom prst="roundRect">
            <a:avLst>
              <a:gd name="adj" fmla="val 23711"/>
            </a:avLst>
          </a:prstGeom>
          <a:solidFill>
            <a:schemeClr val="bg1">
              <a:lumMod val="95000"/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Shape 157">
            <a:extLst>
              <a:ext uri="{FF2B5EF4-FFF2-40B4-BE49-F238E27FC236}">
                <a16:creationId xmlns:a16="http://schemas.microsoft.com/office/drawing/2014/main" id="{4C8E356F-9603-42E8-907C-40F880F21372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134" y="1729342"/>
            <a:ext cx="1134568" cy="136627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160">
            <a:extLst>
              <a:ext uri="{FF2B5EF4-FFF2-40B4-BE49-F238E27FC236}">
                <a16:creationId xmlns:a16="http://schemas.microsoft.com/office/drawing/2014/main" id="{7F9EE0CD-8EDA-4BB3-9336-720F56671D6D}"/>
              </a:ext>
            </a:extLst>
          </p:cNvPr>
          <p:cNvSpPr/>
          <p:nvPr/>
        </p:nvSpPr>
        <p:spPr>
          <a:xfrm>
            <a:off x="559033" y="3152501"/>
            <a:ext cx="2344335" cy="1571636"/>
          </a:xfrm>
          <a:prstGeom prst="roundRect">
            <a:avLst>
              <a:gd name="adj" fmla="val 3968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162">
            <a:extLst>
              <a:ext uri="{FF2B5EF4-FFF2-40B4-BE49-F238E27FC236}">
                <a16:creationId xmlns:a16="http://schemas.microsoft.com/office/drawing/2014/main" id="{7D48B6FA-C433-4F17-834A-3A2493B48B63}"/>
              </a:ext>
            </a:extLst>
          </p:cNvPr>
          <p:cNvSpPr/>
          <p:nvPr/>
        </p:nvSpPr>
        <p:spPr>
          <a:xfrm rot="10800000" flipH="1">
            <a:off x="631042" y="4138557"/>
            <a:ext cx="2160240" cy="45719"/>
          </a:xfrm>
          <a:prstGeom prst="roundRect">
            <a:avLst>
              <a:gd name="adj" fmla="val 23711"/>
            </a:avLst>
          </a:prstGeom>
          <a:solidFill>
            <a:schemeClr val="bg1">
              <a:lumMod val="95000"/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163">
            <a:extLst>
              <a:ext uri="{FF2B5EF4-FFF2-40B4-BE49-F238E27FC236}">
                <a16:creationId xmlns:a16="http://schemas.microsoft.com/office/drawing/2014/main" id="{40D95EE3-A248-421C-BEA2-EA6593B62B85}"/>
              </a:ext>
            </a:extLst>
          </p:cNvPr>
          <p:cNvSpPr txBox="1"/>
          <p:nvPr/>
        </p:nvSpPr>
        <p:spPr>
          <a:xfrm>
            <a:off x="559033" y="3292617"/>
            <a:ext cx="23246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RAID1 :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實際使用</a:t>
            </a:r>
            <a:r>
              <a:rPr lang="en-US" sz="1800" b="1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: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1 x HDD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Shape 164">
            <a:extLst>
              <a:ext uri="{FF2B5EF4-FFF2-40B4-BE49-F238E27FC236}">
                <a16:creationId xmlns:a16="http://schemas.microsoft.com/office/drawing/2014/main" id="{3EF8FA7E-6671-4432-BB83-7AF980997CEE}"/>
              </a:ext>
            </a:extLst>
          </p:cNvPr>
          <p:cNvSpPr txBox="1"/>
          <p:nvPr/>
        </p:nvSpPr>
        <p:spPr>
          <a:xfrm>
            <a:off x="630471" y="4249463"/>
            <a:ext cx="21608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800" b="1" err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硬碟使用率</a:t>
            </a:r>
            <a:r>
              <a:rPr lang="en-US" sz="1800" b="1" i="0" u="none" strike="noStrike" cap="none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50%</a:t>
            </a:r>
            <a:endParaRPr sz="1800" b="1" i="0" u="none" strike="noStrike" cap="none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7" name="Shape 165">
            <a:extLst>
              <a:ext uri="{FF2B5EF4-FFF2-40B4-BE49-F238E27FC236}">
                <a16:creationId xmlns:a16="http://schemas.microsoft.com/office/drawing/2014/main" id="{A7E3F953-144D-49E6-A6B0-A16DD98F1B33}"/>
              </a:ext>
            </a:extLst>
          </p:cNvPr>
          <p:cNvSpPr/>
          <p:nvPr/>
        </p:nvSpPr>
        <p:spPr>
          <a:xfrm>
            <a:off x="3357554" y="3090869"/>
            <a:ext cx="2344335" cy="1571636"/>
          </a:xfrm>
          <a:prstGeom prst="roundRect">
            <a:avLst>
              <a:gd name="adj" fmla="val 3968"/>
            </a:avLst>
          </a:prstGeom>
          <a:solidFill>
            <a:srgbClr val="FEE2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167">
            <a:extLst>
              <a:ext uri="{FF2B5EF4-FFF2-40B4-BE49-F238E27FC236}">
                <a16:creationId xmlns:a16="http://schemas.microsoft.com/office/drawing/2014/main" id="{D11DCF5D-4042-4B1A-84E1-154EA1DE9489}"/>
              </a:ext>
            </a:extLst>
          </p:cNvPr>
          <p:cNvSpPr/>
          <p:nvPr/>
        </p:nvSpPr>
        <p:spPr>
          <a:xfrm rot="10800000" flipH="1">
            <a:off x="3429563" y="4138557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F9B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168">
            <a:extLst>
              <a:ext uri="{FF2B5EF4-FFF2-40B4-BE49-F238E27FC236}">
                <a16:creationId xmlns:a16="http://schemas.microsoft.com/office/drawing/2014/main" id="{C169C55C-3FB4-4140-B915-D3C8680F7F56}"/>
              </a:ext>
            </a:extLst>
          </p:cNvPr>
          <p:cNvSpPr txBox="1"/>
          <p:nvPr/>
        </p:nvSpPr>
        <p:spPr>
          <a:xfrm>
            <a:off x="3418133" y="3292617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-US" sz="1800" b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RAID5:</a:t>
            </a:r>
            <a:endParaRPr sz="1800" b="1"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實際使用</a:t>
            </a:r>
            <a:r>
              <a:rPr lang="en-US" sz="1800" b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en-US" sz="18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2 x HDD</a:t>
            </a:r>
            <a:endParaRPr sz="1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" name="Shape 169">
            <a:extLst>
              <a:ext uri="{FF2B5EF4-FFF2-40B4-BE49-F238E27FC236}">
                <a16:creationId xmlns:a16="http://schemas.microsoft.com/office/drawing/2014/main" id="{9A02292D-E054-4F7E-9575-A2FAB46E2BC0}"/>
              </a:ext>
            </a:extLst>
          </p:cNvPr>
          <p:cNvSpPr txBox="1"/>
          <p:nvPr/>
        </p:nvSpPr>
        <p:spPr>
          <a:xfrm>
            <a:off x="3419053" y="4157371"/>
            <a:ext cx="22627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800" b="1" err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硬碟使用率</a:t>
            </a:r>
            <a:r>
              <a:rPr lang="en-US" sz="1400" b="1" i="0" u="none" strike="noStrike" cap="none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67%</a:t>
            </a:r>
            <a:endParaRPr sz="2800" b="1" i="0" u="none" strike="noStrike" cap="none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1" name="Shape 170">
            <a:extLst>
              <a:ext uri="{FF2B5EF4-FFF2-40B4-BE49-F238E27FC236}">
                <a16:creationId xmlns:a16="http://schemas.microsoft.com/office/drawing/2014/main" id="{AF3D6028-19D2-441F-A1EE-9E92F2C587E0}"/>
              </a:ext>
            </a:extLst>
          </p:cNvPr>
          <p:cNvSpPr txBox="1"/>
          <p:nvPr/>
        </p:nvSpPr>
        <p:spPr>
          <a:xfrm>
            <a:off x="6241068" y="4245179"/>
            <a:ext cx="2262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800" b="1" u="none" strike="noStrike" cap="none" err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價錢較高</a:t>
            </a:r>
            <a:endParaRPr sz="1800" b="1" u="none" strike="noStrike" cap="none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2" name="Shape 175">
            <a:extLst>
              <a:ext uri="{FF2B5EF4-FFF2-40B4-BE49-F238E27FC236}">
                <a16:creationId xmlns:a16="http://schemas.microsoft.com/office/drawing/2014/main" id="{A59DDD29-48C1-4717-9FF8-454AC6B338B1}"/>
              </a:ext>
            </a:extLst>
          </p:cNvPr>
          <p:cNvSpPr txBox="1"/>
          <p:nvPr/>
        </p:nvSpPr>
        <p:spPr>
          <a:xfrm>
            <a:off x="6252118" y="3308453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RAID5 :</a:t>
            </a:r>
            <a:endParaRPr sz="1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實際使用</a:t>
            </a:r>
            <a:r>
              <a:rPr 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en-US" sz="18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3 x HDD</a:t>
            </a:r>
            <a:endParaRPr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3" name="Shape 176">
            <a:extLst>
              <a:ext uri="{FF2B5EF4-FFF2-40B4-BE49-F238E27FC236}">
                <a16:creationId xmlns:a16="http://schemas.microsoft.com/office/drawing/2014/main" id="{CBEB22AC-0053-4085-99F2-5CE253757739}"/>
              </a:ext>
            </a:extLst>
          </p:cNvPr>
          <p:cNvSpPr txBox="1"/>
          <p:nvPr/>
        </p:nvSpPr>
        <p:spPr>
          <a:xfrm>
            <a:off x="1168444" y="1455575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sym typeface="Arial"/>
              </a:rPr>
              <a:t>2-Bay NAS</a:t>
            </a:r>
            <a:endParaRPr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4" name="Shape 177">
            <a:extLst>
              <a:ext uri="{FF2B5EF4-FFF2-40B4-BE49-F238E27FC236}">
                <a16:creationId xmlns:a16="http://schemas.microsoft.com/office/drawing/2014/main" id="{5350ECBB-BF50-49ED-B7CB-1DD7CA75B282}"/>
              </a:ext>
            </a:extLst>
          </p:cNvPr>
          <p:cNvSpPr txBox="1"/>
          <p:nvPr/>
        </p:nvSpPr>
        <p:spPr>
          <a:xfrm>
            <a:off x="6838844" y="1481378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sym typeface="Arial"/>
              </a:rPr>
              <a:t>4-Bay NAS</a:t>
            </a:r>
            <a:endParaRPr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5" name="Shape 157">
            <a:extLst>
              <a:ext uri="{FF2B5EF4-FFF2-40B4-BE49-F238E27FC236}">
                <a16:creationId xmlns:a16="http://schemas.microsoft.com/office/drawing/2014/main" id="{4B6D2105-2405-492B-BC1C-2915C57976CA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379" y="1795179"/>
            <a:ext cx="1313196" cy="12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906A840-5593-4D05-85C2-EA467856C9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586" y="1024008"/>
            <a:ext cx="2231660" cy="2490532"/>
          </a:xfrm>
          <a:prstGeom prst="rect">
            <a:avLst/>
          </a:prstGeom>
        </p:spPr>
      </p:pic>
      <p:grpSp>
        <p:nvGrpSpPr>
          <p:cNvPr id="47" name="Shape 171">
            <a:extLst>
              <a:ext uri="{FF2B5EF4-FFF2-40B4-BE49-F238E27FC236}">
                <a16:creationId xmlns:a16="http://schemas.microsoft.com/office/drawing/2014/main" id="{9F0BAF48-8F60-474B-B395-30A0A3728B73}"/>
              </a:ext>
            </a:extLst>
          </p:cNvPr>
          <p:cNvGrpSpPr/>
          <p:nvPr/>
        </p:nvGrpSpPr>
        <p:grpSpPr>
          <a:xfrm>
            <a:off x="4988499" y="2745330"/>
            <a:ext cx="926800" cy="922547"/>
            <a:chOff x="3329755" y="3214692"/>
            <a:chExt cx="1527997" cy="1500198"/>
          </a:xfrm>
        </p:grpSpPr>
        <p:sp>
          <p:nvSpPr>
            <p:cNvPr id="48" name="Shape 172">
              <a:extLst>
                <a:ext uri="{FF2B5EF4-FFF2-40B4-BE49-F238E27FC236}">
                  <a16:creationId xmlns:a16="http://schemas.microsoft.com/office/drawing/2014/main" id="{819EF1D1-509D-420F-B120-8C66550B269D}"/>
                </a:ext>
              </a:extLst>
            </p:cNvPr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173">
              <a:extLst>
                <a:ext uri="{FF2B5EF4-FFF2-40B4-BE49-F238E27FC236}">
                  <a16:creationId xmlns:a16="http://schemas.microsoft.com/office/drawing/2014/main" id="{578050F8-9080-4A6B-94F1-3F47E1CF20AC}"/>
                </a:ext>
              </a:extLst>
            </p:cNvPr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" name="Shape 174">
              <a:extLst>
                <a:ext uri="{FF2B5EF4-FFF2-40B4-BE49-F238E27FC236}">
                  <a16:creationId xmlns:a16="http://schemas.microsoft.com/office/drawing/2014/main" id="{066BCCA2-EA6D-40BB-A669-E89D2AD2FACF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id="{D7B259C8-09A5-4A66-AF4D-F34ADBA691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019"/>
          <a:stretch/>
        </p:blipFill>
        <p:spPr>
          <a:xfrm>
            <a:off x="397750" y="881780"/>
            <a:ext cx="5150165" cy="4998319"/>
          </a:xfrm>
          <a:prstGeom prst="rect">
            <a:avLst/>
          </a:prstGeom>
        </p:spPr>
      </p:pic>
      <p:sp>
        <p:nvSpPr>
          <p:cNvPr id="183" name="Shape 18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zh-TW" altLang="en-US" sz="4000"/>
              <a:t>小體積也能使用 </a:t>
            </a:r>
            <a:r>
              <a:rPr lang="en-US" altLang="zh-TW" sz="4000"/>
              <a:t>M.2</a:t>
            </a:r>
            <a:r>
              <a:rPr lang="zh-TW" altLang="en-US" sz="4000"/>
              <a:t> </a:t>
            </a:r>
            <a:r>
              <a:rPr lang="en-US" altLang="zh-TW"/>
              <a:t>SATA</a:t>
            </a:r>
            <a:r>
              <a:rPr lang="zh-TW" altLang="en-US" sz="4000"/>
              <a:t> </a:t>
            </a:r>
            <a:r>
              <a:rPr lang="en-US" altLang="zh-TW" sz="4000"/>
              <a:t>SSD</a:t>
            </a:r>
            <a:endParaRPr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7AC73A31-D002-46F2-942B-7D9945718CC5}"/>
              </a:ext>
            </a:extLst>
          </p:cNvPr>
          <p:cNvGrpSpPr/>
          <p:nvPr/>
        </p:nvGrpSpPr>
        <p:grpSpPr>
          <a:xfrm>
            <a:off x="1625723" y="2393998"/>
            <a:ext cx="1851544" cy="1446943"/>
            <a:chOff x="1583022" y="2400086"/>
            <a:chExt cx="1851544" cy="157020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10670E1-A0E9-477F-A812-4FE9239FA39D}"/>
                </a:ext>
              </a:extLst>
            </p:cNvPr>
            <p:cNvSpPr/>
            <p:nvPr/>
          </p:nvSpPr>
          <p:spPr>
            <a:xfrm rot="5400000">
              <a:off x="1523430" y="2459680"/>
              <a:ext cx="653247" cy="534063"/>
            </a:xfrm>
            <a:custGeom>
              <a:avLst/>
              <a:gdLst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0 w 1638812"/>
                <a:gd name="connsiteY3" fmla="*/ 479619 h 479619"/>
                <a:gd name="connsiteX4" fmla="*/ 0 w 1638812"/>
                <a:gd name="connsiteY4" fmla="*/ 0 h 479619"/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996954 w 1638812"/>
                <a:gd name="connsiteY3" fmla="*/ 346269 h 479619"/>
                <a:gd name="connsiteX4" fmla="*/ 0 w 1638812"/>
                <a:gd name="connsiteY4" fmla="*/ 0 h 479619"/>
                <a:gd name="connsiteX0" fmla="*/ 25400 w 641858"/>
                <a:gd name="connsiteY0" fmla="*/ 6350 h 479619"/>
                <a:gd name="connsiteX1" fmla="*/ 641858 w 641858"/>
                <a:gd name="connsiteY1" fmla="*/ 0 h 479619"/>
                <a:gd name="connsiteX2" fmla="*/ 641858 w 641858"/>
                <a:gd name="connsiteY2" fmla="*/ 479619 h 479619"/>
                <a:gd name="connsiteX3" fmla="*/ 0 w 641858"/>
                <a:gd name="connsiteY3" fmla="*/ 346269 h 479619"/>
                <a:gd name="connsiteX4" fmla="*/ 25400 w 641858"/>
                <a:gd name="connsiteY4" fmla="*/ 6350 h 479619"/>
                <a:gd name="connsiteX0" fmla="*/ 0 w 616458"/>
                <a:gd name="connsiteY0" fmla="*/ 6350 h 479619"/>
                <a:gd name="connsiteX1" fmla="*/ 616458 w 616458"/>
                <a:gd name="connsiteY1" fmla="*/ 0 h 479619"/>
                <a:gd name="connsiteX2" fmla="*/ 616458 w 616458"/>
                <a:gd name="connsiteY2" fmla="*/ 479619 h 479619"/>
                <a:gd name="connsiteX3" fmla="*/ 6353 w 616458"/>
                <a:gd name="connsiteY3" fmla="*/ 371669 h 479619"/>
                <a:gd name="connsiteX4" fmla="*/ 0 w 616458"/>
                <a:gd name="connsiteY4" fmla="*/ 6350 h 479619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0 w 610105"/>
                <a:gd name="connsiteY3" fmla="*/ 390720 h 498670"/>
                <a:gd name="connsiteX4" fmla="*/ 0 w 610105"/>
                <a:gd name="connsiteY4" fmla="*/ 0 h 4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105" h="498670">
                  <a:moveTo>
                    <a:pt x="0" y="0"/>
                  </a:moveTo>
                  <a:lnTo>
                    <a:pt x="610105" y="19051"/>
                  </a:lnTo>
                  <a:lnTo>
                    <a:pt x="610105" y="498670"/>
                  </a:lnTo>
                  <a:lnTo>
                    <a:pt x="0" y="39072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accent1">
                  <a:shade val="95000"/>
                  <a:satMod val="105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4">
              <a:extLst>
                <a:ext uri="{FF2B5EF4-FFF2-40B4-BE49-F238E27FC236}">
                  <a16:creationId xmlns:a16="http://schemas.microsoft.com/office/drawing/2014/main" id="{FBA67CFE-5ADF-46D3-8B67-AB967AEFFF57}"/>
                </a:ext>
              </a:extLst>
            </p:cNvPr>
            <p:cNvSpPr/>
            <p:nvPr/>
          </p:nvSpPr>
          <p:spPr>
            <a:xfrm rot="5400000">
              <a:off x="2127612" y="2473448"/>
              <a:ext cx="660204" cy="513480"/>
            </a:xfrm>
            <a:custGeom>
              <a:avLst/>
              <a:gdLst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0 w 1638812"/>
                <a:gd name="connsiteY3" fmla="*/ 479619 h 479619"/>
                <a:gd name="connsiteX4" fmla="*/ 0 w 1638812"/>
                <a:gd name="connsiteY4" fmla="*/ 0 h 479619"/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996954 w 1638812"/>
                <a:gd name="connsiteY3" fmla="*/ 346269 h 479619"/>
                <a:gd name="connsiteX4" fmla="*/ 0 w 1638812"/>
                <a:gd name="connsiteY4" fmla="*/ 0 h 479619"/>
                <a:gd name="connsiteX0" fmla="*/ 25400 w 641858"/>
                <a:gd name="connsiteY0" fmla="*/ 6350 h 479619"/>
                <a:gd name="connsiteX1" fmla="*/ 641858 w 641858"/>
                <a:gd name="connsiteY1" fmla="*/ 0 h 479619"/>
                <a:gd name="connsiteX2" fmla="*/ 641858 w 641858"/>
                <a:gd name="connsiteY2" fmla="*/ 479619 h 479619"/>
                <a:gd name="connsiteX3" fmla="*/ 0 w 641858"/>
                <a:gd name="connsiteY3" fmla="*/ 346269 h 479619"/>
                <a:gd name="connsiteX4" fmla="*/ 25400 w 641858"/>
                <a:gd name="connsiteY4" fmla="*/ 6350 h 479619"/>
                <a:gd name="connsiteX0" fmla="*/ 0 w 616458"/>
                <a:gd name="connsiteY0" fmla="*/ 6350 h 479619"/>
                <a:gd name="connsiteX1" fmla="*/ 616458 w 616458"/>
                <a:gd name="connsiteY1" fmla="*/ 0 h 479619"/>
                <a:gd name="connsiteX2" fmla="*/ 616458 w 616458"/>
                <a:gd name="connsiteY2" fmla="*/ 479619 h 479619"/>
                <a:gd name="connsiteX3" fmla="*/ 6353 w 616458"/>
                <a:gd name="connsiteY3" fmla="*/ 371669 h 479619"/>
                <a:gd name="connsiteX4" fmla="*/ 0 w 616458"/>
                <a:gd name="connsiteY4" fmla="*/ 6350 h 479619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0 w 610105"/>
                <a:gd name="connsiteY3" fmla="*/ 390720 h 498670"/>
                <a:gd name="connsiteX4" fmla="*/ 0 w 610105"/>
                <a:gd name="connsiteY4" fmla="*/ 0 h 498670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12529 w 610105"/>
                <a:gd name="connsiteY3" fmla="*/ 466770 h 498670"/>
                <a:gd name="connsiteX4" fmla="*/ 0 w 610105"/>
                <a:gd name="connsiteY4" fmla="*/ 0 h 498670"/>
                <a:gd name="connsiteX0" fmla="*/ 0 w 628892"/>
                <a:gd name="connsiteY0" fmla="*/ 92098 h 479619"/>
                <a:gd name="connsiteX1" fmla="*/ 628892 w 628892"/>
                <a:gd name="connsiteY1" fmla="*/ 0 h 479619"/>
                <a:gd name="connsiteX2" fmla="*/ 628892 w 628892"/>
                <a:gd name="connsiteY2" fmla="*/ 479619 h 479619"/>
                <a:gd name="connsiteX3" fmla="*/ 31316 w 628892"/>
                <a:gd name="connsiteY3" fmla="*/ 447719 h 479619"/>
                <a:gd name="connsiteX4" fmla="*/ 0 w 628892"/>
                <a:gd name="connsiteY4" fmla="*/ 92098 h 479619"/>
                <a:gd name="connsiteX0" fmla="*/ 0 w 616366"/>
                <a:gd name="connsiteY0" fmla="*/ 68698 h 479619"/>
                <a:gd name="connsiteX1" fmla="*/ 616366 w 616366"/>
                <a:gd name="connsiteY1" fmla="*/ 0 h 479619"/>
                <a:gd name="connsiteX2" fmla="*/ 616366 w 616366"/>
                <a:gd name="connsiteY2" fmla="*/ 479619 h 479619"/>
                <a:gd name="connsiteX3" fmla="*/ 18790 w 616366"/>
                <a:gd name="connsiteY3" fmla="*/ 447719 h 479619"/>
                <a:gd name="connsiteX4" fmla="*/ 0 w 616366"/>
                <a:gd name="connsiteY4" fmla="*/ 68698 h 479619"/>
                <a:gd name="connsiteX0" fmla="*/ 31314 w 597576"/>
                <a:gd name="connsiteY0" fmla="*/ 62848 h 479619"/>
                <a:gd name="connsiteX1" fmla="*/ 597576 w 597576"/>
                <a:gd name="connsiteY1" fmla="*/ 0 h 479619"/>
                <a:gd name="connsiteX2" fmla="*/ 597576 w 597576"/>
                <a:gd name="connsiteY2" fmla="*/ 479619 h 479619"/>
                <a:gd name="connsiteX3" fmla="*/ 0 w 597576"/>
                <a:gd name="connsiteY3" fmla="*/ 447719 h 479619"/>
                <a:gd name="connsiteX4" fmla="*/ 31314 w 597576"/>
                <a:gd name="connsiteY4" fmla="*/ 62848 h 479619"/>
                <a:gd name="connsiteX0" fmla="*/ 0 w 647681"/>
                <a:gd name="connsiteY0" fmla="*/ 74548 h 479619"/>
                <a:gd name="connsiteX1" fmla="*/ 647681 w 647681"/>
                <a:gd name="connsiteY1" fmla="*/ 0 h 479619"/>
                <a:gd name="connsiteX2" fmla="*/ 647681 w 647681"/>
                <a:gd name="connsiteY2" fmla="*/ 479619 h 479619"/>
                <a:gd name="connsiteX3" fmla="*/ 50105 w 647681"/>
                <a:gd name="connsiteY3" fmla="*/ 447719 h 479619"/>
                <a:gd name="connsiteX4" fmla="*/ 0 w 647681"/>
                <a:gd name="connsiteY4" fmla="*/ 74548 h 479619"/>
                <a:gd name="connsiteX0" fmla="*/ 12523 w 660204"/>
                <a:gd name="connsiteY0" fmla="*/ 74548 h 479619"/>
                <a:gd name="connsiteX1" fmla="*/ 660204 w 660204"/>
                <a:gd name="connsiteY1" fmla="*/ 0 h 479619"/>
                <a:gd name="connsiteX2" fmla="*/ 660204 w 660204"/>
                <a:gd name="connsiteY2" fmla="*/ 479619 h 479619"/>
                <a:gd name="connsiteX3" fmla="*/ 0 w 660204"/>
                <a:gd name="connsiteY3" fmla="*/ 453569 h 479619"/>
                <a:gd name="connsiteX4" fmla="*/ 12523 w 660204"/>
                <a:gd name="connsiteY4" fmla="*/ 74548 h 47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204" h="479619">
                  <a:moveTo>
                    <a:pt x="12523" y="74548"/>
                  </a:moveTo>
                  <a:lnTo>
                    <a:pt x="660204" y="0"/>
                  </a:lnTo>
                  <a:lnTo>
                    <a:pt x="660204" y="479619"/>
                  </a:lnTo>
                  <a:lnTo>
                    <a:pt x="0" y="453569"/>
                  </a:lnTo>
                  <a:lnTo>
                    <a:pt x="12523" y="74548"/>
                  </a:lnTo>
                  <a:close/>
                </a:path>
              </a:pathLst>
            </a:custGeom>
            <a:noFill/>
            <a:ln>
              <a:solidFill>
                <a:schemeClr val="accent1">
                  <a:shade val="95000"/>
                  <a:satMod val="105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4">
              <a:extLst>
                <a:ext uri="{FF2B5EF4-FFF2-40B4-BE49-F238E27FC236}">
                  <a16:creationId xmlns:a16="http://schemas.microsoft.com/office/drawing/2014/main" id="{1CFA4F78-3339-4B63-B279-0159FFE399D6}"/>
                </a:ext>
              </a:extLst>
            </p:cNvPr>
            <p:cNvSpPr/>
            <p:nvPr/>
          </p:nvSpPr>
          <p:spPr>
            <a:xfrm rot="5400000">
              <a:off x="2886819" y="3422547"/>
              <a:ext cx="522221" cy="573272"/>
            </a:xfrm>
            <a:custGeom>
              <a:avLst/>
              <a:gdLst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0 w 1638812"/>
                <a:gd name="connsiteY3" fmla="*/ 479619 h 479619"/>
                <a:gd name="connsiteX4" fmla="*/ 0 w 1638812"/>
                <a:gd name="connsiteY4" fmla="*/ 0 h 479619"/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996954 w 1638812"/>
                <a:gd name="connsiteY3" fmla="*/ 346269 h 479619"/>
                <a:gd name="connsiteX4" fmla="*/ 0 w 1638812"/>
                <a:gd name="connsiteY4" fmla="*/ 0 h 479619"/>
                <a:gd name="connsiteX0" fmla="*/ 25400 w 641858"/>
                <a:gd name="connsiteY0" fmla="*/ 6350 h 479619"/>
                <a:gd name="connsiteX1" fmla="*/ 641858 w 641858"/>
                <a:gd name="connsiteY1" fmla="*/ 0 h 479619"/>
                <a:gd name="connsiteX2" fmla="*/ 641858 w 641858"/>
                <a:gd name="connsiteY2" fmla="*/ 479619 h 479619"/>
                <a:gd name="connsiteX3" fmla="*/ 0 w 641858"/>
                <a:gd name="connsiteY3" fmla="*/ 346269 h 479619"/>
                <a:gd name="connsiteX4" fmla="*/ 25400 w 641858"/>
                <a:gd name="connsiteY4" fmla="*/ 6350 h 479619"/>
                <a:gd name="connsiteX0" fmla="*/ 0 w 616458"/>
                <a:gd name="connsiteY0" fmla="*/ 6350 h 479619"/>
                <a:gd name="connsiteX1" fmla="*/ 616458 w 616458"/>
                <a:gd name="connsiteY1" fmla="*/ 0 h 479619"/>
                <a:gd name="connsiteX2" fmla="*/ 616458 w 616458"/>
                <a:gd name="connsiteY2" fmla="*/ 479619 h 479619"/>
                <a:gd name="connsiteX3" fmla="*/ 6353 w 616458"/>
                <a:gd name="connsiteY3" fmla="*/ 371669 h 479619"/>
                <a:gd name="connsiteX4" fmla="*/ 0 w 616458"/>
                <a:gd name="connsiteY4" fmla="*/ 6350 h 479619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0 w 610105"/>
                <a:gd name="connsiteY3" fmla="*/ 390720 h 498670"/>
                <a:gd name="connsiteX4" fmla="*/ 0 w 610105"/>
                <a:gd name="connsiteY4" fmla="*/ 0 h 498670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12529 w 610105"/>
                <a:gd name="connsiteY3" fmla="*/ 466770 h 498670"/>
                <a:gd name="connsiteX4" fmla="*/ 0 w 610105"/>
                <a:gd name="connsiteY4" fmla="*/ 0 h 498670"/>
                <a:gd name="connsiteX0" fmla="*/ 0 w 628892"/>
                <a:gd name="connsiteY0" fmla="*/ 92098 h 479619"/>
                <a:gd name="connsiteX1" fmla="*/ 628892 w 628892"/>
                <a:gd name="connsiteY1" fmla="*/ 0 h 479619"/>
                <a:gd name="connsiteX2" fmla="*/ 628892 w 628892"/>
                <a:gd name="connsiteY2" fmla="*/ 479619 h 479619"/>
                <a:gd name="connsiteX3" fmla="*/ 31316 w 628892"/>
                <a:gd name="connsiteY3" fmla="*/ 447719 h 479619"/>
                <a:gd name="connsiteX4" fmla="*/ 0 w 628892"/>
                <a:gd name="connsiteY4" fmla="*/ 92098 h 479619"/>
                <a:gd name="connsiteX0" fmla="*/ 0 w 616366"/>
                <a:gd name="connsiteY0" fmla="*/ 68698 h 479619"/>
                <a:gd name="connsiteX1" fmla="*/ 616366 w 616366"/>
                <a:gd name="connsiteY1" fmla="*/ 0 h 479619"/>
                <a:gd name="connsiteX2" fmla="*/ 616366 w 616366"/>
                <a:gd name="connsiteY2" fmla="*/ 479619 h 479619"/>
                <a:gd name="connsiteX3" fmla="*/ 18790 w 616366"/>
                <a:gd name="connsiteY3" fmla="*/ 447719 h 479619"/>
                <a:gd name="connsiteX4" fmla="*/ 0 w 616366"/>
                <a:gd name="connsiteY4" fmla="*/ 68698 h 479619"/>
                <a:gd name="connsiteX0" fmla="*/ 156575 w 597576"/>
                <a:gd name="connsiteY0" fmla="*/ 45298 h 479619"/>
                <a:gd name="connsiteX1" fmla="*/ 597576 w 597576"/>
                <a:gd name="connsiteY1" fmla="*/ 0 h 479619"/>
                <a:gd name="connsiteX2" fmla="*/ 597576 w 597576"/>
                <a:gd name="connsiteY2" fmla="*/ 479619 h 479619"/>
                <a:gd name="connsiteX3" fmla="*/ 0 w 597576"/>
                <a:gd name="connsiteY3" fmla="*/ 447719 h 479619"/>
                <a:gd name="connsiteX4" fmla="*/ 156575 w 597576"/>
                <a:gd name="connsiteY4" fmla="*/ 45298 h 479619"/>
                <a:gd name="connsiteX0" fmla="*/ 31315 w 472316"/>
                <a:gd name="connsiteY0" fmla="*/ 45298 h 479619"/>
                <a:gd name="connsiteX1" fmla="*/ 472316 w 472316"/>
                <a:gd name="connsiteY1" fmla="*/ 0 h 479619"/>
                <a:gd name="connsiteX2" fmla="*/ 472316 w 472316"/>
                <a:gd name="connsiteY2" fmla="*/ 479619 h 479619"/>
                <a:gd name="connsiteX3" fmla="*/ 0 w 472316"/>
                <a:gd name="connsiteY3" fmla="*/ 465269 h 479619"/>
                <a:gd name="connsiteX4" fmla="*/ 31315 w 472316"/>
                <a:gd name="connsiteY4" fmla="*/ 45298 h 479619"/>
                <a:gd name="connsiteX0" fmla="*/ 37578 w 478579"/>
                <a:gd name="connsiteY0" fmla="*/ 45298 h 523769"/>
                <a:gd name="connsiteX1" fmla="*/ 478579 w 478579"/>
                <a:gd name="connsiteY1" fmla="*/ 0 h 523769"/>
                <a:gd name="connsiteX2" fmla="*/ 478579 w 478579"/>
                <a:gd name="connsiteY2" fmla="*/ 479619 h 523769"/>
                <a:gd name="connsiteX3" fmla="*/ 0 w 478579"/>
                <a:gd name="connsiteY3" fmla="*/ 523769 h 523769"/>
                <a:gd name="connsiteX4" fmla="*/ 37578 w 478579"/>
                <a:gd name="connsiteY4" fmla="*/ 45298 h 523769"/>
                <a:gd name="connsiteX0" fmla="*/ 31315 w 478579"/>
                <a:gd name="connsiteY0" fmla="*/ 97948 h 523769"/>
                <a:gd name="connsiteX1" fmla="*/ 478579 w 478579"/>
                <a:gd name="connsiteY1" fmla="*/ 0 h 523769"/>
                <a:gd name="connsiteX2" fmla="*/ 478579 w 478579"/>
                <a:gd name="connsiteY2" fmla="*/ 479619 h 523769"/>
                <a:gd name="connsiteX3" fmla="*/ 0 w 478579"/>
                <a:gd name="connsiteY3" fmla="*/ 523769 h 523769"/>
                <a:gd name="connsiteX4" fmla="*/ 31315 w 478579"/>
                <a:gd name="connsiteY4" fmla="*/ 97948 h 523769"/>
                <a:gd name="connsiteX0" fmla="*/ 0 w 447264"/>
                <a:gd name="connsiteY0" fmla="*/ 97948 h 512069"/>
                <a:gd name="connsiteX1" fmla="*/ 447264 w 447264"/>
                <a:gd name="connsiteY1" fmla="*/ 0 h 512069"/>
                <a:gd name="connsiteX2" fmla="*/ 447264 w 447264"/>
                <a:gd name="connsiteY2" fmla="*/ 479619 h 512069"/>
                <a:gd name="connsiteX3" fmla="*/ 6263 w 447264"/>
                <a:gd name="connsiteY3" fmla="*/ 512069 h 512069"/>
                <a:gd name="connsiteX4" fmla="*/ 0 w 447264"/>
                <a:gd name="connsiteY4" fmla="*/ 97948 h 512069"/>
                <a:gd name="connsiteX0" fmla="*/ 0 w 447264"/>
                <a:gd name="connsiteY0" fmla="*/ 97948 h 558868"/>
                <a:gd name="connsiteX1" fmla="*/ 447264 w 447264"/>
                <a:gd name="connsiteY1" fmla="*/ 0 h 558868"/>
                <a:gd name="connsiteX2" fmla="*/ 447264 w 447264"/>
                <a:gd name="connsiteY2" fmla="*/ 479619 h 558868"/>
                <a:gd name="connsiteX3" fmla="*/ 1689 w 447264"/>
                <a:gd name="connsiteY3" fmla="*/ 558868 h 558868"/>
                <a:gd name="connsiteX4" fmla="*/ 0 w 447264"/>
                <a:gd name="connsiteY4" fmla="*/ 97948 h 558868"/>
                <a:gd name="connsiteX0" fmla="*/ 3277 w 450541"/>
                <a:gd name="connsiteY0" fmla="*/ 97948 h 535468"/>
                <a:gd name="connsiteX1" fmla="*/ 450541 w 450541"/>
                <a:gd name="connsiteY1" fmla="*/ 0 h 535468"/>
                <a:gd name="connsiteX2" fmla="*/ 450541 w 450541"/>
                <a:gd name="connsiteY2" fmla="*/ 479619 h 535468"/>
                <a:gd name="connsiteX3" fmla="*/ 390 w 450541"/>
                <a:gd name="connsiteY3" fmla="*/ 535468 h 535468"/>
                <a:gd name="connsiteX4" fmla="*/ 3277 w 450541"/>
                <a:gd name="connsiteY4" fmla="*/ 97948 h 53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541" h="535468">
                  <a:moveTo>
                    <a:pt x="3277" y="97948"/>
                  </a:moveTo>
                  <a:lnTo>
                    <a:pt x="450541" y="0"/>
                  </a:lnTo>
                  <a:lnTo>
                    <a:pt x="450541" y="479619"/>
                  </a:lnTo>
                  <a:lnTo>
                    <a:pt x="390" y="535468"/>
                  </a:lnTo>
                  <a:cubicBezTo>
                    <a:pt x="-1698" y="397428"/>
                    <a:pt x="5365" y="235988"/>
                    <a:pt x="3277" y="97948"/>
                  </a:cubicBezTo>
                  <a:close/>
                </a:path>
              </a:pathLst>
            </a:custGeom>
            <a:noFill/>
            <a:ln>
              <a:solidFill>
                <a:schemeClr val="accent1">
                  <a:shade val="95000"/>
                  <a:satMod val="105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4">
              <a:extLst>
                <a:ext uri="{FF2B5EF4-FFF2-40B4-BE49-F238E27FC236}">
                  <a16:creationId xmlns:a16="http://schemas.microsoft.com/office/drawing/2014/main" id="{5DF572CB-D3BF-4B2B-99E0-B371FC1CEC61}"/>
                </a:ext>
              </a:extLst>
            </p:cNvPr>
            <p:cNvSpPr/>
            <p:nvPr/>
          </p:nvSpPr>
          <p:spPr>
            <a:xfrm rot="5400000">
              <a:off x="2832420" y="2671924"/>
              <a:ext cx="361337" cy="499882"/>
            </a:xfrm>
            <a:custGeom>
              <a:avLst/>
              <a:gdLst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0 w 1638812"/>
                <a:gd name="connsiteY3" fmla="*/ 479619 h 479619"/>
                <a:gd name="connsiteX4" fmla="*/ 0 w 1638812"/>
                <a:gd name="connsiteY4" fmla="*/ 0 h 479619"/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996954 w 1638812"/>
                <a:gd name="connsiteY3" fmla="*/ 346269 h 479619"/>
                <a:gd name="connsiteX4" fmla="*/ 0 w 1638812"/>
                <a:gd name="connsiteY4" fmla="*/ 0 h 479619"/>
                <a:gd name="connsiteX0" fmla="*/ 25400 w 641858"/>
                <a:gd name="connsiteY0" fmla="*/ 6350 h 479619"/>
                <a:gd name="connsiteX1" fmla="*/ 641858 w 641858"/>
                <a:gd name="connsiteY1" fmla="*/ 0 h 479619"/>
                <a:gd name="connsiteX2" fmla="*/ 641858 w 641858"/>
                <a:gd name="connsiteY2" fmla="*/ 479619 h 479619"/>
                <a:gd name="connsiteX3" fmla="*/ 0 w 641858"/>
                <a:gd name="connsiteY3" fmla="*/ 346269 h 479619"/>
                <a:gd name="connsiteX4" fmla="*/ 25400 w 641858"/>
                <a:gd name="connsiteY4" fmla="*/ 6350 h 479619"/>
                <a:gd name="connsiteX0" fmla="*/ 0 w 616458"/>
                <a:gd name="connsiteY0" fmla="*/ 6350 h 479619"/>
                <a:gd name="connsiteX1" fmla="*/ 616458 w 616458"/>
                <a:gd name="connsiteY1" fmla="*/ 0 h 479619"/>
                <a:gd name="connsiteX2" fmla="*/ 616458 w 616458"/>
                <a:gd name="connsiteY2" fmla="*/ 479619 h 479619"/>
                <a:gd name="connsiteX3" fmla="*/ 6353 w 616458"/>
                <a:gd name="connsiteY3" fmla="*/ 371669 h 479619"/>
                <a:gd name="connsiteX4" fmla="*/ 0 w 616458"/>
                <a:gd name="connsiteY4" fmla="*/ 6350 h 479619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0 w 610105"/>
                <a:gd name="connsiteY3" fmla="*/ 390720 h 498670"/>
                <a:gd name="connsiteX4" fmla="*/ 0 w 610105"/>
                <a:gd name="connsiteY4" fmla="*/ 0 h 498670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12529 w 610105"/>
                <a:gd name="connsiteY3" fmla="*/ 466770 h 498670"/>
                <a:gd name="connsiteX4" fmla="*/ 0 w 610105"/>
                <a:gd name="connsiteY4" fmla="*/ 0 h 498670"/>
                <a:gd name="connsiteX0" fmla="*/ 0 w 628892"/>
                <a:gd name="connsiteY0" fmla="*/ 92098 h 479619"/>
                <a:gd name="connsiteX1" fmla="*/ 628892 w 628892"/>
                <a:gd name="connsiteY1" fmla="*/ 0 h 479619"/>
                <a:gd name="connsiteX2" fmla="*/ 628892 w 628892"/>
                <a:gd name="connsiteY2" fmla="*/ 479619 h 479619"/>
                <a:gd name="connsiteX3" fmla="*/ 31316 w 628892"/>
                <a:gd name="connsiteY3" fmla="*/ 447719 h 479619"/>
                <a:gd name="connsiteX4" fmla="*/ 0 w 628892"/>
                <a:gd name="connsiteY4" fmla="*/ 92098 h 479619"/>
                <a:gd name="connsiteX0" fmla="*/ 0 w 616366"/>
                <a:gd name="connsiteY0" fmla="*/ 68698 h 479619"/>
                <a:gd name="connsiteX1" fmla="*/ 616366 w 616366"/>
                <a:gd name="connsiteY1" fmla="*/ 0 h 479619"/>
                <a:gd name="connsiteX2" fmla="*/ 616366 w 616366"/>
                <a:gd name="connsiteY2" fmla="*/ 479619 h 479619"/>
                <a:gd name="connsiteX3" fmla="*/ 18790 w 616366"/>
                <a:gd name="connsiteY3" fmla="*/ 447719 h 479619"/>
                <a:gd name="connsiteX4" fmla="*/ 0 w 616366"/>
                <a:gd name="connsiteY4" fmla="*/ 68698 h 479619"/>
                <a:gd name="connsiteX0" fmla="*/ 156575 w 597576"/>
                <a:gd name="connsiteY0" fmla="*/ 45298 h 479619"/>
                <a:gd name="connsiteX1" fmla="*/ 597576 w 597576"/>
                <a:gd name="connsiteY1" fmla="*/ 0 h 479619"/>
                <a:gd name="connsiteX2" fmla="*/ 597576 w 597576"/>
                <a:gd name="connsiteY2" fmla="*/ 479619 h 479619"/>
                <a:gd name="connsiteX3" fmla="*/ 0 w 597576"/>
                <a:gd name="connsiteY3" fmla="*/ 447719 h 479619"/>
                <a:gd name="connsiteX4" fmla="*/ 156575 w 597576"/>
                <a:gd name="connsiteY4" fmla="*/ 45298 h 479619"/>
                <a:gd name="connsiteX0" fmla="*/ 31315 w 472316"/>
                <a:gd name="connsiteY0" fmla="*/ 45298 h 479619"/>
                <a:gd name="connsiteX1" fmla="*/ 472316 w 472316"/>
                <a:gd name="connsiteY1" fmla="*/ 0 h 479619"/>
                <a:gd name="connsiteX2" fmla="*/ 472316 w 472316"/>
                <a:gd name="connsiteY2" fmla="*/ 479619 h 479619"/>
                <a:gd name="connsiteX3" fmla="*/ 0 w 472316"/>
                <a:gd name="connsiteY3" fmla="*/ 465269 h 479619"/>
                <a:gd name="connsiteX4" fmla="*/ 31315 w 472316"/>
                <a:gd name="connsiteY4" fmla="*/ 45298 h 479619"/>
                <a:gd name="connsiteX0" fmla="*/ 37578 w 478579"/>
                <a:gd name="connsiteY0" fmla="*/ 45298 h 523769"/>
                <a:gd name="connsiteX1" fmla="*/ 478579 w 478579"/>
                <a:gd name="connsiteY1" fmla="*/ 0 h 523769"/>
                <a:gd name="connsiteX2" fmla="*/ 478579 w 478579"/>
                <a:gd name="connsiteY2" fmla="*/ 479619 h 523769"/>
                <a:gd name="connsiteX3" fmla="*/ 0 w 478579"/>
                <a:gd name="connsiteY3" fmla="*/ 523769 h 523769"/>
                <a:gd name="connsiteX4" fmla="*/ 37578 w 478579"/>
                <a:gd name="connsiteY4" fmla="*/ 45298 h 523769"/>
                <a:gd name="connsiteX0" fmla="*/ 31315 w 478579"/>
                <a:gd name="connsiteY0" fmla="*/ 97948 h 523769"/>
                <a:gd name="connsiteX1" fmla="*/ 478579 w 478579"/>
                <a:gd name="connsiteY1" fmla="*/ 0 h 523769"/>
                <a:gd name="connsiteX2" fmla="*/ 478579 w 478579"/>
                <a:gd name="connsiteY2" fmla="*/ 479619 h 523769"/>
                <a:gd name="connsiteX3" fmla="*/ 0 w 478579"/>
                <a:gd name="connsiteY3" fmla="*/ 523769 h 523769"/>
                <a:gd name="connsiteX4" fmla="*/ 31315 w 478579"/>
                <a:gd name="connsiteY4" fmla="*/ 97948 h 523769"/>
                <a:gd name="connsiteX0" fmla="*/ 0 w 447264"/>
                <a:gd name="connsiteY0" fmla="*/ 97948 h 512069"/>
                <a:gd name="connsiteX1" fmla="*/ 447264 w 447264"/>
                <a:gd name="connsiteY1" fmla="*/ 0 h 512069"/>
                <a:gd name="connsiteX2" fmla="*/ 447264 w 447264"/>
                <a:gd name="connsiteY2" fmla="*/ 479619 h 512069"/>
                <a:gd name="connsiteX3" fmla="*/ 6263 w 447264"/>
                <a:gd name="connsiteY3" fmla="*/ 512069 h 512069"/>
                <a:gd name="connsiteX4" fmla="*/ 0 w 447264"/>
                <a:gd name="connsiteY4" fmla="*/ 97948 h 512069"/>
                <a:gd name="connsiteX0" fmla="*/ 0 w 463329"/>
                <a:gd name="connsiteY0" fmla="*/ 62146 h 476267"/>
                <a:gd name="connsiteX1" fmla="*/ 463329 w 463329"/>
                <a:gd name="connsiteY1" fmla="*/ 0 h 476267"/>
                <a:gd name="connsiteX2" fmla="*/ 447264 w 463329"/>
                <a:gd name="connsiteY2" fmla="*/ 443817 h 476267"/>
                <a:gd name="connsiteX3" fmla="*/ 6263 w 463329"/>
                <a:gd name="connsiteY3" fmla="*/ 476267 h 476267"/>
                <a:gd name="connsiteX4" fmla="*/ 0 w 463329"/>
                <a:gd name="connsiteY4" fmla="*/ 62146 h 47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329" h="476267">
                  <a:moveTo>
                    <a:pt x="0" y="62146"/>
                  </a:moveTo>
                  <a:lnTo>
                    <a:pt x="463329" y="0"/>
                  </a:lnTo>
                  <a:lnTo>
                    <a:pt x="447264" y="443817"/>
                  </a:lnTo>
                  <a:lnTo>
                    <a:pt x="6263" y="476267"/>
                  </a:lnTo>
                  <a:cubicBezTo>
                    <a:pt x="4175" y="338227"/>
                    <a:pt x="2088" y="200186"/>
                    <a:pt x="0" y="62146"/>
                  </a:cubicBezTo>
                  <a:close/>
                </a:path>
              </a:pathLst>
            </a:custGeom>
            <a:noFill/>
            <a:ln>
              <a:solidFill>
                <a:schemeClr val="accent1">
                  <a:shade val="95000"/>
                  <a:satMod val="105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圖說文字: 向右箭號 20">
            <a:extLst>
              <a:ext uri="{FF2B5EF4-FFF2-40B4-BE49-F238E27FC236}">
                <a16:creationId xmlns:a16="http://schemas.microsoft.com/office/drawing/2014/main" id="{6EEC81BD-B653-489B-97D0-7B1FA43ECF1C}"/>
              </a:ext>
            </a:extLst>
          </p:cNvPr>
          <p:cNvSpPr/>
          <p:nvPr/>
        </p:nvSpPr>
        <p:spPr>
          <a:xfrm>
            <a:off x="-6806" y="1267575"/>
            <a:ext cx="2287782" cy="907199"/>
          </a:xfrm>
          <a:prstGeom prst="rightArrowCallout">
            <a:avLst>
              <a:gd name="adj1" fmla="val 26688"/>
              <a:gd name="adj2" fmla="val 25000"/>
              <a:gd name="adj3" fmla="val 25000"/>
              <a:gd name="adj4" fmla="val 83717"/>
            </a:avLst>
          </a:prstGeom>
          <a:solidFill>
            <a:srgbClr val="FCB4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矩形 24">
            <a:extLst>
              <a:ext uri="{FF2B5EF4-FFF2-40B4-BE49-F238E27FC236}">
                <a16:creationId xmlns:a16="http://schemas.microsoft.com/office/drawing/2014/main" id="{7516BD0C-F61C-4B3C-94A3-DD3963F0966B}"/>
              </a:ext>
            </a:extLst>
          </p:cNvPr>
          <p:cNvSpPr/>
          <p:nvPr/>
        </p:nvSpPr>
        <p:spPr>
          <a:xfrm>
            <a:off x="4747259" y="1296613"/>
            <a:ext cx="981865" cy="1376152"/>
          </a:xfrm>
          <a:custGeom>
            <a:avLst/>
            <a:gdLst>
              <a:gd name="connsiteX0" fmla="*/ 0 w 1213890"/>
              <a:gd name="connsiteY0" fmla="*/ 0 h 1587939"/>
              <a:gd name="connsiteX1" fmla="*/ 1213890 w 1213890"/>
              <a:gd name="connsiteY1" fmla="*/ 0 h 1587939"/>
              <a:gd name="connsiteX2" fmla="*/ 1213890 w 1213890"/>
              <a:gd name="connsiteY2" fmla="*/ 1587939 h 1587939"/>
              <a:gd name="connsiteX3" fmla="*/ 0 w 1213890"/>
              <a:gd name="connsiteY3" fmla="*/ 1587939 h 1587939"/>
              <a:gd name="connsiteX4" fmla="*/ 0 w 1213890"/>
              <a:gd name="connsiteY4" fmla="*/ 0 h 1587939"/>
              <a:gd name="connsiteX0" fmla="*/ 0 w 1213890"/>
              <a:gd name="connsiteY0" fmla="*/ 0 h 1587939"/>
              <a:gd name="connsiteX1" fmla="*/ 1213890 w 1213890"/>
              <a:gd name="connsiteY1" fmla="*/ 0 h 1587939"/>
              <a:gd name="connsiteX2" fmla="*/ 1213890 w 1213890"/>
              <a:gd name="connsiteY2" fmla="*/ 1587939 h 1587939"/>
              <a:gd name="connsiteX3" fmla="*/ 6927 w 1213890"/>
              <a:gd name="connsiteY3" fmla="*/ 625049 h 1587939"/>
              <a:gd name="connsiteX4" fmla="*/ 0 w 1213890"/>
              <a:gd name="connsiteY4" fmla="*/ 0 h 1587939"/>
              <a:gd name="connsiteX0" fmla="*/ 0 w 1920472"/>
              <a:gd name="connsiteY0" fmla="*/ 0 h 1587939"/>
              <a:gd name="connsiteX1" fmla="*/ 1920472 w 1920472"/>
              <a:gd name="connsiteY1" fmla="*/ 339436 h 1587939"/>
              <a:gd name="connsiteX2" fmla="*/ 1213890 w 1920472"/>
              <a:gd name="connsiteY2" fmla="*/ 1587939 h 1587939"/>
              <a:gd name="connsiteX3" fmla="*/ 6927 w 1920472"/>
              <a:gd name="connsiteY3" fmla="*/ 625049 h 1587939"/>
              <a:gd name="connsiteX4" fmla="*/ 0 w 1920472"/>
              <a:gd name="connsiteY4" fmla="*/ 0 h 1587939"/>
              <a:gd name="connsiteX0" fmla="*/ 0 w 1920472"/>
              <a:gd name="connsiteY0" fmla="*/ 0 h 1858103"/>
              <a:gd name="connsiteX1" fmla="*/ 1920472 w 1920472"/>
              <a:gd name="connsiteY1" fmla="*/ 339436 h 1858103"/>
              <a:gd name="connsiteX2" fmla="*/ 1082272 w 1920472"/>
              <a:gd name="connsiteY2" fmla="*/ 1858103 h 1858103"/>
              <a:gd name="connsiteX3" fmla="*/ 6927 w 1920472"/>
              <a:gd name="connsiteY3" fmla="*/ 625049 h 1858103"/>
              <a:gd name="connsiteX4" fmla="*/ 0 w 1920472"/>
              <a:gd name="connsiteY4" fmla="*/ 0 h 1858103"/>
              <a:gd name="connsiteX0" fmla="*/ 0 w 1920472"/>
              <a:gd name="connsiteY0" fmla="*/ 0 h 1377045"/>
              <a:gd name="connsiteX1" fmla="*/ 1920472 w 1920472"/>
              <a:gd name="connsiteY1" fmla="*/ 339436 h 1377045"/>
              <a:gd name="connsiteX2" fmla="*/ 716842 w 1920472"/>
              <a:gd name="connsiteY2" fmla="*/ 1377045 h 1377045"/>
              <a:gd name="connsiteX3" fmla="*/ 6927 w 1920472"/>
              <a:gd name="connsiteY3" fmla="*/ 625049 h 1377045"/>
              <a:gd name="connsiteX4" fmla="*/ 0 w 1920472"/>
              <a:gd name="connsiteY4" fmla="*/ 0 h 1377045"/>
              <a:gd name="connsiteX0" fmla="*/ 0 w 717597"/>
              <a:gd name="connsiteY0" fmla="*/ 281931 h 1658976"/>
              <a:gd name="connsiteX1" fmla="*/ 717597 w 717597"/>
              <a:gd name="connsiteY1" fmla="*/ 0 h 1658976"/>
              <a:gd name="connsiteX2" fmla="*/ 716842 w 717597"/>
              <a:gd name="connsiteY2" fmla="*/ 1658976 h 1658976"/>
              <a:gd name="connsiteX3" fmla="*/ 6927 w 717597"/>
              <a:gd name="connsiteY3" fmla="*/ 906980 h 1658976"/>
              <a:gd name="connsiteX4" fmla="*/ 0 w 717597"/>
              <a:gd name="connsiteY4" fmla="*/ 281931 h 1658976"/>
              <a:gd name="connsiteX0" fmla="*/ 4493 w 722090"/>
              <a:gd name="connsiteY0" fmla="*/ 281931 h 1658976"/>
              <a:gd name="connsiteX1" fmla="*/ 722090 w 722090"/>
              <a:gd name="connsiteY1" fmla="*/ 0 h 1658976"/>
              <a:gd name="connsiteX2" fmla="*/ 721335 w 722090"/>
              <a:gd name="connsiteY2" fmla="*/ 1658976 h 1658976"/>
              <a:gd name="connsiteX3" fmla="*/ 0 w 722090"/>
              <a:gd name="connsiteY3" fmla="*/ 786715 h 1658976"/>
              <a:gd name="connsiteX4" fmla="*/ 4493 w 722090"/>
              <a:gd name="connsiteY4" fmla="*/ 281931 h 1658976"/>
              <a:gd name="connsiteX0" fmla="*/ 4493 w 722090"/>
              <a:gd name="connsiteY0" fmla="*/ 195072 h 1658976"/>
              <a:gd name="connsiteX1" fmla="*/ 722090 w 722090"/>
              <a:gd name="connsiteY1" fmla="*/ 0 h 1658976"/>
              <a:gd name="connsiteX2" fmla="*/ 721335 w 722090"/>
              <a:gd name="connsiteY2" fmla="*/ 1658976 h 1658976"/>
              <a:gd name="connsiteX3" fmla="*/ 0 w 722090"/>
              <a:gd name="connsiteY3" fmla="*/ 786715 h 1658976"/>
              <a:gd name="connsiteX4" fmla="*/ 4493 w 722090"/>
              <a:gd name="connsiteY4" fmla="*/ 195072 h 165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090" h="1658976">
                <a:moveTo>
                  <a:pt x="4493" y="195072"/>
                </a:moveTo>
                <a:lnTo>
                  <a:pt x="722090" y="0"/>
                </a:lnTo>
                <a:cubicBezTo>
                  <a:pt x="721838" y="552992"/>
                  <a:pt x="721587" y="1105984"/>
                  <a:pt x="721335" y="1658976"/>
                </a:cubicBezTo>
                <a:lnTo>
                  <a:pt x="0" y="786715"/>
                </a:lnTo>
                <a:cubicBezTo>
                  <a:pt x="1498" y="618454"/>
                  <a:pt x="2995" y="363333"/>
                  <a:pt x="4493" y="19507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30000"/>
                </a:schemeClr>
              </a:gs>
              <a:gs pos="100000">
                <a:srgbClr val="FCB41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33970823-BDAC-4157-833A-B9D1DA426139}"/>
              </a:ext>
            </a:extLst>
          </p:cNvPr>
          <p:cNvSpPr txBox="1"/>
          <p:nvPr/>
        </p:nvSpPr>
        <p:spPr>
          <a:xfrm>
            <a:off x="3024771" y="1428786"/>
            <a:ext cx="18883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CB415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1600" b="1" dirty="0">
                <a:latin typeface="微軟"/>
              </a:rPr>
              <a:t>3 x SATA 6Gb/s 2280 M.2 </a:t>
            </a:r>
            <a:r>
              <a:rPr lang="en-US" altLang="zh-TW" sz="1600" b="1" dirty="0">
                <a:latin typeface="微軟"/>
              </a:rPr>
              <a:t>SSD</a:t>
            </a:r>
            <a:r>
              <a:rPr lang="zh-TW" altLang="en-US" sz="1600" b="1" dirty="0">
                <a:latin typeface="微軟"/>
              </a:rPr>
              <a:t> 埠</a:t>
            </a:r>
            <a:endParaRPr lang="en-US" sz="1600" b="1" dirty="0">
              <a:latin typeface="微軟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05C0C03C-7AF0-4DD3-BAB8-A0BBDBA85EEF}"/>
              </a:ext>
            </a:extLst>
          </p:cNvPr>
          <p:cNvGrpSpPr/>
          <p:nvPr/>
        </p:nvGrpSpPr>
        <p:grpSpPr>
          <a:xfrm>
            <a:off x="5430817" y="979290"/>
            <a:ext cx="3534524" cy="2276033"/>
            <a:chOff x="4952804" y="1356977"/>
            <a:chExt cx="3322104" cy="2139248"/>
          </a:xfrm>
        </p:grpSpPr>
        <p:pic>
          <p:nvPicPr>
            <p:cNvPr id="27" name="Picture 1">
              <a:extLst>
                <a:ext uri="{FF2B5EF4-FFF2-40B4-BE49-F238E27FC236}">
                  <a16:creationId xmlns:a16="http://schemas.microsoft.com/office/drawing/2014/main" id="{DF4F986D-7DD6-4D89-8229-384050D66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2804" y="1356977"/>
              <a:ext cx="3322104" cy="2139248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3794A07-CE83-4634-97D4-9D495D53B340}"/>
                </a:ext>
              </a:extLst>
            </p:cNvPr>
            <p:cNvSpPr/>
            <p:nvPr/>
          </p:nvSpPr>
          <p:spPr>
            <a:xfrm>
              <a:off x="5719782" y="1904620"/>
              <a:ext cx="731122" cy="181628"/>
            </a:xfrm>
            <a:prstGeom prst="rect">
              <a:avLst/>
            </a:prstGeom>
            <a:solidFill>
              <a:srgbClr val="FCB41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EF242AA-DFBC-490C-BBA6-DBDA823B4C94}"/>
                </a:ext>
              </a:extLst>
            </p:cNvPr>
            <p:cNvSpPr/>
            <p:nvPr/>
          </p:nvSpPr>
          <p:spPr>
            <a:xfrm>
              <a:off x="5712078" y="2170271"/>
              <a:ext cx="731122" cy="181628"/>
            </a:xfrm>
            <a:prstGeom prst="rect">
              <a:avLst/>
            </a:prstGeom>
            <a:solidFill>
              <a:srgbClr val="FCB41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78A50D08-A553-457B-8C29-9BB73CF7C453}"/>
                </a:ext>
              </a:extLst>
            </p:cNvPr>
            <p:cNvSpPr/>
            <p:nvPr/>
          </p:nvSpPr>
          <p:spPr>
            <a:xfrm>
              <a:off x="5500767" y="2411021"/>
              <a:ext cx="731122" cy="181628"/>
            </a:xfrm>
            <a:prstGeom prst="rect">
              <a:avLst/>
            </a:prstGeom>
            <a:solidFill>
              <a:srgbClr val="FCB41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2" name="橢圓 31">
            <a:extLst>
              <a:ext uri="{FF2B5EF4-FFF2-40B4-BE49-F238E27FC236}">
                <a16:creationId xmlns:a16="http://schemas.microsoft.com/office/drawing/2014/main" id="{7BD9AFCF-1206-400B-BD2B-73C2877C549D}"/>
              </a:ext>
            </a:extLst>
          </p:cNvPr>
          <p:cNvSpPr/>
          <p:nvPr/>
        </p:nvSpPr>
        <p:spPr>
          <a:xfrm>
            <a:off x="43287" y="1168905"/>
            <a:ext cx="856398" cy="856398"/>
          </a:xfrm>
          <a:prstGeom prst="ellipse">
            <a:avLst/>
          </a:prstGeom>
          <a:solidFill>
            <a:schemeClr val="bg1"/>
          </a:solidFill>
          <a:ln>
            <a:solidFill>
              <a:srgbClr val="E677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Picture 1">
            <a:extLst>
              <a:ext uri="{FF2B5EF4-FFF2-40B4-BE49-F238E27FC236}">
                <a16:creationId xmlns:a16="http://schemas.microsoft.com/office/drawing/2014/main" id="{313A42CA-CA71-4816-9B84-037DE3A749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24" b="-9610"/>
          <a:stretch/>
        </p:blipFill>
        <p:spPr>
          <a:xfrm>
            <a:off x="159160" y="1267397"/>
            <a:ext cx="696484" cy="953252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99CE83CF-F976-4BA2-AF83-D638A062D55C}"/>
              </a:ext>
            </a:extLst>
          </p:cNvPr>
          <p:cNvSpPr/>
          <p:nvPr/>
        </p:nvSpPr>
        <p:spPr>
          <a:xfrm>
            <a:off x="121517" y="1309607"/>
            <a:ext cx="1773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再優化</a:t>
            </a:r>
            <a:endParaRPr lang="zh-TW" altLang="en-US" sz="24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4071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24">
            <a:extLst>
              <a:ext uri="{FF2B5EF4-FFF2-40B4-BE49-F238E27FC236}">
                <a16:creationId xmlns:a16="http://schemas.microsoft.com/office/drawing/2014/main" id="{1EF2961B-8637-408E-A823-CAC0E4905A2A}"/>
              </a:ext>
            </a:extLst>
          </p:cNvPr>
          <p:cNvSpPr/>
          <p:nvPr/>
        </p:nvSpPr>
        <p:spPr>
          <a:xfrm rot="5400000" flipH="1">
            <a:off x="706065" y="1364760"/>
            <a:ext cx="1174029" cy="2316537"/>
          </a:xfrm>
          <a:custGeom>
            <a:avLst/>
            <a:gdLst>
              <a:gd name="connsiteX0" fmla="*/ 0 w 1213890"/>
              <a:gd name="connsiteY0" fmla="*/ 0 h 1587939"/>
              <a:gd name="connsiteX1" fmla="*/ 1213890 w 1213890"/>
              <a:gd name="connsiteY1" fmla="*/ 0 h 1587939"/>
              <a:gd name="connsiteX2" fmla="*/ 1213890 w 1213890"/>
              <a:gd name="connsiteY2" fmla="*/ 1587939 h 1587939"/>
              <a:gd name="connsiteX3" fmla="*/ 0 w 1213890"/>
              <a:gd name="connsiteY3" fmla="*/ 1587939 h 1587939"/>
              <a:gd name="connsiteX4" fmla="*/ 0 w 1213890"/>
              <a:gd name="connsiteY4" fmla="*/ 0 h 1587939"/>
              <a:gd name="connsiteX0" fmla="*/ 0 w 1213890"/>
              <a:gd name="connsiteY0" fmla="*/ 0 h 1587939"/>
              <a:gd name="connsiteX1" fmla="*/ 1213890 w 1213890"/>
              <a:gd name="connsiteY1" fmla="*/ 0 h 1587939"/>
              <a:gd name="connsiteX2" fmla="*/ 1213890 w 1213890"/>
              <a:gd name="connsiteY2" fmla="*/ 1587939 h 1587939"/>
              <a:gd name="connsiteX3" fmla="*/ 6927 w 1213890"/>
              <a:gd name="connsiteY3" fmla="*/ 625049 h 1587939"/>
              <a:gd name="connsiteX4" fmla="*/ 0 w 1213890"/>
              <a:gd name="connsiteY4" fmla="*/ 0 h 1587939"/>
              <a:gd name="connsiteX0" fmla="*/ 0 w 1920472"/>
              <a:gd name="connsiteY0" fmla="*/ 0 h 1587939"/>
              <a:gd name="connsiteX1" fmla="*/ 1920472 w 1920472"/>
              <a:gd name="connsiteY1" fmla="*/ 339436 h 1587939"/>
              <a:gd name="connsiteX2" fmla="*/ 1213890 w 1920472"/>
              <a:gd name="connsiteY2" fmla="*/ 1587939 h 1587939"/>
              <a:gd name="connsiteX3" fmla="*/ 6927 w 1920472"/>
              <a:gd name="connsiteY3" fmla="*/ 625049 h 1587939"/>
              <a:gd name="connsiteX4" fmla="*/ 0 w 1920472"/>
              <a:gd name="connsiteY4" fmla="*/ 0 h 1587939"/>
              <a:gd name="connsiteX0" fmla="*/ 0 w 1920472"/>
              <a:gd name="connsiteY0" fmla="*/ 0 h 1858103"/>
              <a:gd name="connsiteX1" fmla="*/ 1920472 w 1920472"/>
              <a:gd name="connsiteY1" fmla="*/ 339436 h 1858103"/>
              <a:gd name="connsiteX2" fmla="*/ 1082272 w 1920472"/>
              <a:gd name="connsiteY2" fmla="*/ 1858103 h 1858103"/>
              <a:gd name="connsiteX3" fmla="*/ 6927 w 1920472"/>
              <a:gd name="connsiteY3" fmla="*/ 625049 h 1858103"/>
              <a:gd name="connsiteX4" fmla="*/ 0 w 1920472"/>
              <a:gd name="connsiteY4" fmla="*/ 0 h 1858103"/>
              <a:gd name="connsiteX0" fmla="*/ 0 w 1920472"/>
              <a:gd name="connsiteY0" fmla="*/ 0 h 1377045"/>
              <a:gd name="connsiteX1" fmla="*/ 1920472 w 1920472"/>
              <a:gd name="connsiteY1" fmla="*/ 339436 h 1377045"/>
              <a:gd name="connsiteX2" fmla="*/ 716842 w 1920472"/>
              <a:gd name="connsiteY2" fmla="*/ 1377045 h 1377045"/>
              <a:gd name="connsiteX3" fmla="*/ 6927 w 1920472"/>
              <a:gd name="connsiteY3" fmla="*/ 625049 h 1377045"/>
              <a:gd name="connsiteX4" fmla="*/ 0 w 1920472"/>
              <a:gd name="connsiteY4" fmla="*/ 0 h 1377045"/>
              <a:gd name="connsiteX0" fmla="*/ 0 w 717597"/>
              <a:gd name="connsiteY0" fmla="*/ 281931 h 1658976"/>
              <a:gd name="connsiteX1" fmla="*/ 717597 w 717597"/>
              <a:gd name="connsiteY1" fmla="*/ 0 h 1658976"/>
              <a:gd name="connsiteX2" fmla="*/ 716842 w 717597"/>
              <a:gd name="connsiteY2" fmla="*/ 1658976 h 1658976"/>
              <a:gd name="connsiteX3" fmla="*/ 6927 w 717597"/>
              <a:gd name="connsiteY3" fmla="*/ 906980 h 1658976"/>
              <a:gd name="connsiteX4" fmla="*/ 0 w 717597"/>
              <a:gd name="connsiteY4" fmla="*/ 281931 h 1658976"/>
              <a:gd name="connsiteX0" fmla="*/ 4493 w 722090"/>
              <a:gd name="connsiteY0" fmla="*/ 281931 h 1658976"/>
              <a:gd name="connsiteX1" fmla="*/ 722090 w 722090"/>
              <a:gd name="connsiteY1" fmla="*/ 0 h 1658976"/>
              <a:gd name="connsiteX2" fmla="*/ 721335 w 722090"/>
              <a:gd name="connsiteY2" fmla="*/ 1658976 h 1658976"/>
              <a:gd name="connsiteX3" fmla="*/ 0 w 722090"/>
              <a:gd name="connsiteY3" fmla="*/ 786715 h 1658976"/>
              <a:gd name="connsiteX4" fmla="*/ 4493 w 722090"/>
              <a:gd name="connsiteY4" fmla="*/ 281931 h 1658976"/>
              <a:gd name="connsiteX0" fmla="*/ 4493 w 722090"/>
              <a:gd name="connsiteY0" fmla="*/ 195072 h 1658976"/>
              <a:gd name="connsiteX1" fmla="*/ 722090 w 722090"/>
              <a:gd name="connsiteY1" fmla="*/ 0 h 1658976"/>
              <a:gd name="connsiteX2" fmla="*/ 721335 w 722090"/>
              <a:gd name="connsiteY2" fmla="*/ 1658976 h 1658976"/>
              <a:gd name="connsiteX3" fmla="*/ 0 w 722090"/>
              <a:gd name="connsiteY3" fmla="*/ 786715 h 1658976"/>
              <a:gd name="connsiteX4" fmla="*/ 4493 w 722090"/>
              <a:gd name="connsiteY4" fmla="*/ 195072 h 1658976"/>
              <a:gd name="connsiteX0" fmla="*/ 88237 w 722090"/>
              <a:gd name="connsiteY0" fmla="*/ 411982 h 1658976"/>
              <a:gd name="connsiteX1" fmla="*/ 722090 w 722090"/>
              <a:gd name="connsiteY1" fmla="*/ 0 h 1658976"/>
              <a:gd name="connsiteX2" fmla="*/ 721335 w 722090"/>
              <a:gd name="connsiteY2" fmla="*/ 1658976 h 1658976"/>
              <a:gd name="connsiteX3" fmla="*/ 0 w 722090"/>
              <a:gd name="connsiteY3" fmla="*/ 786715 h 1658976"/>
              <a:gd name="connsiteX4" fmla="*/ 88237 w 722090"/>
              <a:gd name="connsiteY4" fmla="*/ 411982 h 1658976"/>
              <a:gd name="connsiteX0" fmla="*/ 11 w 633864"/>
              <a:gd name="connsiteY0" fmla="*/ 411982 h 1658976"/>
              <a:gd name="connsiteX1" fmla="*/ 633864 w 633864"/>
              <a:gd name="connsiteY1" fmla="*/ 0 h 1658976"/>
              <a:gd name="connsiteX2" fmla="*/ 633109 w 633864"/>
              <a:gd name="connsiteY2" fmla="*/ 1658976 h 1658976"/>
              <a:gd name="connsiteX3" fmla="*/ 163008 w 633864"/>
              <a:gd name="connsiteY3" fmla="*/ 1520515 h 1658976"/>
              <a:gd name="connsiteX4" fmla="*/ 11 w 633864"/>
              <a:gd name="connsiteY4" fmla="*/ 411982 h 1658976"/>
              <a:gd name="connsiteX0" fmla="*/ 116 w 633969"/>
              <a:gd name="connsiteY0" fmla="*/ 411982 h 1658976"/>
              <a:gd name="connsiteX1" fmla="*/ 633969 w 633969"/>
              <a:gd name="connsiteY1" fmla="*/ 0 h 1658976"/>
              <a:gd name="connsiteX2" fmla="*/ 633214 w 633969"/>
              <a:gd name="connsiteY2" fmla="*/ 1658976 h 1658976"/>
              <a:gd name="connsiteX3" fmla="*/ 10632 w 633969"/>
              <a:gd name="connsiteY3" fmla="*/ 1469749 h 1658976"/>
              <a:gd name="connsiteX4" fmla="*/ 116 w 633969"/>
              <a:gd name="connsiteY4" fmla="*/ 411982 h 1658976"/>
              <a:gd name="connsiteX0" fmla="*/ 117 w 633967"/>
              <a:gd name="connsiteY0" fmla="*/ 305835 h 1658976"/>
              <a:gd name="connsiteX1" fmla="*/ 633967 w 633967"/>
              <a:gd name="connsiteY1" fmla="*/ 0 h 1658976"/>
              <a:gd name="connsiteX2" fmla="*/ 633212 w 633967"/>
              <a:gd name="connsiteY2" fmla="*/ 1658976 h 1658976"/>
              <a:gd name="connsiteX3" fmla="*/ 10630 w 633967"/>
              <a:gd name="connsiteY3" fmla="*/ 1469749 h 1658976"/>
              <a:gd name="connsiteX4" fmla="*/ 117 w 633967"/>
              <a:gd name="connsiteY4" fmla="*/ 305835 h 1658976"/>
              <a:gd name="connsiteX0" fmla="*/ 288 w 625543"/>
              <a:gd name="connsiteY0" fmla="*/ 245838 h 1658976"/>
              <a:gd name="connsiteX1" fmla="*/ 625543 w 625543"/>
              <a:gd name="connsiteY1" fmla="*/ 0 h 1658976"/>
              <a:gd name="connsiteX2" fmla="*/ 624788 w 625543"/>
              <a:gd name="connsiteY2" fmla="*/ 1658976 h 1658976"/>
              <a:gd name="connsiteX3" fmla="*/ 2206 w 625543"/>
              <a:gd name="connsiteY3" fmla="*/ 1469749 h 1658976"/>
              <a:gd name="connsiteX4" fmla="*/ 288 w 625543"/>
              <a:gd name="connsiteY4" fmla="*/ 245838 h 165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543" h="1658976">
                <a:moveTo>
                  <a:pt x="288" y="245838"/>
                </a:moveTo>
                <a:lnTo>
                  <a:pt x="625543" y="0"/>
                </a:lnTo>
                <a:cubicBezTo>
                  <a:pt x="625291" y="552992"/>
                  <a:pt x="625040" y="1105984"/>
                  <a:pt x="624788" y="1658976"/>
                </a:cubicBezTo>
                <a:lnTo>
                  <a:pt x="2206" y="1469749"/>
                </a:lnTo>
                <a:cubicBezTo>
                  <a:pt x="3704" y="1301488"/>
                  <a:pt x="-1210" y="414099"/>
                  <a:pt x="288" y="245838"/>
                </a:cubicBezTo>
                <a:close/>
              </a:path>
            </a:pathLst>
          </a:custGeom>
          <a:gradFill>
            <a:gsLst>
              <a:gs pos="23000">
                <a:schemeClr val="accent5">
                  <a:lumMod val="20000"/>
                  <a:lumOff val="80000"/>
                  <a:alpha val="30000"/>
                </a:schemeClr>
              </a:gs>
              <a:gs pos="100000">
                <a:schemeClr val="accent5">
                  <a:alpha val="59000"/>
                  <a:lumMod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C2DF865-2EC0-4942-8747-BE7E242390FF}"/>
              </a:ext>
            </a:extLst>
          </p:cNvPr>
          <p:cNvSpPr/>
          <p:nvPr/>
        </p:nvSpPr>
        <p:spPr>
          <a:xfrm>
            <a:off x="5603259" y="957504"/>
            <a:ext cx="2263320" cy="1320219"/>
          </a:xfrm>
          <a:custGeom>
            <a:avLst/>
            <a:gdLst>
              <a:gd name="connsiteX0" fmla="*/ 0 w 1213890"/>
              <a:gd name="connsiteY0" fmla="*/ 0 h 1587939"/>
              <a:gd name="connsiteX1" fmla="*/ 1213890 w 1213890"/>
              <a:gd name="connsiteY1" fmla="*/ 0 h 1587939"/>
              <a:gd name="connsiteX2" fmla="*/ 1213890 w 1213890"/>
              <a:gd name="connsiteY2" fmla="*/ 1587939 h 1587939"/>
              <a:gd name="connsiteX3" fmla="*/ 0 w 1213890"/>
              <a:gd name="connsiteY3" fmla="*/ 1587939 h 1587939"/>
              <a:gd name="connsiteX4" fmla="*/ 0 w 1213890"/>
              <a:gd name="connsiteY4" fmla="*/ 0 h 1587939"/>
              <a:gd name="connsiteX0" fmla="*/ 0 w 1213890"/>
              <a:gd name="connsiteY0" fmla="*/ 0 h 1587939"/>
              <a:gd name="connsiteX1" fmla="*/ 1213890 w 1213890"/>
              <a:gd name="connsiteY1" fmla="*/ 0 h 1587939"/>
              <a:gd name="connsiteX2" fmla="*/ 1213890 w 1213890"/>
              <a:gd name="connsiteY2" fmla="*/ 1587939 h 1587939"/>
              <a:gd name="connsiteX3" fmla="*/ 6927 w 1213890"/>
              <a:gd name="connsiteY3" fmla="*/ 625049 h 1587939"/>
              <a:gd name="connsiteX4" fmla="*/ 0 w 1213890"/>
              <a:gd name="connsiteY4" fmla="*/ 0 h 1587939"/>
              <a:gd name="connsiteX0" fmla="*/ 0 w 1920472"/>
              <a:gd name="connsiteY0" fmla="*/ 0 h 1587939"/>
              <a:gd name="connsiteX1" fmla="*/ 1920472 w 1920472"/>
              <a:gd name="connsiteY1" fmla="*/ 339436 h 1587939"/>
              <a:gd name="connsiteX2" fmla="*/ 1213890 w 1920472"/>
              <a:gd name="connsiteY2" fmla="*/ 1587939 h 1587939"/>
              <a:gd name="connsiteX3" fmla="*/ 6927 w 1920472"/>
              <a:gd name="connsiteY3" fmla="*/ 625049 h 1587939"/>
              <a:gd name="connsiteX4" fmla="*/ 0 w 1920472"/>
              <a:gd name="connsiteY4" fmla="*/ 0 h 1587939"/>
              <a:gd name="connsiteX0" fmla="*/ 0 w 1920472"/>
              <a:gd name="connsiteY0" fmla="*/ 0 h 1858103"/>
              <a:gd name="connsiteX1" fmla="*/ 1920472 w 1920472"/>
              <a:gd name="connsiteY1" fmla="*/ 339436 h 1858103"/>
              <a:gd name="connsiteX2" fmla="*/ 1082272 w 1920472"/>
              <a:gd name="connsiteY2" fmla="*/ 1858103 h 1858103"/>
              <a:gd name="connsiteX3" fmla="*/ 6927 w 1920472"/>
              <a:gd name="connsiteY3" fmla="*/ 625049 h 1858103"/>
              <a:gd name="connsiteX4" fmla="*/ 0 w 1920472"/>
              <a:gd name="connsiteY4" fmla="*/ 0 h 1858103"/>
              <a:gd name="connsiteX0" fmla="*/ 279010 w 1913545"/>
              <a:gd name="connsiteY0" fmla="*/ 0 h 1798383"/>
              <a:gd name="connsiteX1" fmla="*/ 1913545 w 1913545"/>
              <a:gd name="connsiteY1" fmla="*/ 279716 h 1798383"/>
              <a:gd name="connsiteX2" fmla="*/ 1075345 w 1913545"/>
              <a:gd name="connsiteY2" fmla="*/ 1798383 h 1798383"/>
              <a:gd name="connsiteX3" fmla="*/ 0 w 1913545"/>
              <a:gd name="connsiteY3" fmla="*/ 565329 h 1798383"/>
              <a:gd name="connsiteX4" fmla="*/ 279010 w 1913545"/>
              <a:gd name="connsiteY4" fmla="*/ 0 h 179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3545" h="1798383">
                <a:moveTo>
                  <a:pt x="279010" y="0"/>
                </a:moveTo>
                <a:lnTo>
                  <a:pt x="1913545" y="279716"/>
                </a:lnTo>
                <a:lnTo>
                  <a:pt x="1075345" y="1798383"/>
                </a:lnTo>
                <a:lnTo>
                  <a:pt x="0" y="565329"/>
                </a:lnTo>
                <a:lnTo>
                  <a:pt x="279010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20000"/>
                  <a:lumOff val="80000"/>
                  <a:alpha val="30000"/>
                </a:scheme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3" name="Shape 18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zh-TW" altLang="en-US"/>
              <a:t>可安裝 </a:t>
            </a:r>
            <a:r>
              <a:rPr lang="en-US" altLang="zh-TW"/>
              <a:t>3 </a:t>
            </a:r>
            <a:r>
              <a:rPr lang="zh-TW" altLang="en-US"/>
              <a:t>個</a:t>
            </a:r>
            <a:r>
              <a:rPr lang="en-US" altLang="zh-TW"/>
              <a:t> HDD</a:t>
            </a:r>
            <a:r>
              <a:rPr lang="zh-TW" altLang="en-US"/>
              <a:t> </a:t>
            </a:r>
            <a:r>
              <a:rPr lang="en-US" altLang="zh-TW"/>
              <a:t>+</a:t>
            </a:r>
            <a:r>
              <a:rPr lang="zh-TW" altLang="en-US"/>
              <a:t> </a:t>
            </a:r>
            <a:r>
              <a:rPr lang="en-US" altLang="zh-TW"/>
              <a:t>DDR4</a:t>
            </a:r>
            <a:r>
              <a:rPr lang="zh-TW" altLang="en-US"/>
              <a:t> 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33B2AA-46A9-F44E-9BE7-5864C0956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36" r="-653"/>
          <a:stretch/>
        </p:blipFill>
        <p:spPr>
          <a:xfrm>
            <a:off x="1971098" y="865566"/>
            <a:ext cx="5194988" cy="389834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E3DD17AC-B709-490C-A497-5EC405412C91}"/>
              </a:ext>
            </a:extLst>
          </p:cNvPr>
          <p:cNvSpPr/>
          <p:nvPr/>
        </p:nvSpPr>
        <p:spPr>
          <a:xfrm>
            <a:off x="4166763" y="1733108"/>
            <a:ext cx="874217" cy="192677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E4DA22B-A92E-4249-A251-413122F4C7F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19203" y="1310545"/>
            <a:ext cx="424441" cy="422561"/>
          </a:xfrm>
          <a:prstGeom prst="bentConnector3">
            <a:avLst>
              <a:gd name="adj1" fmla="val 5000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00BE868A-9443-4C70-89EF-4E91453B396F}"/>
              </a:ext>
            </a:extLst>
          </p:cNvPr>
          <p:cNvSpPr/>
          <p:nvPr/>
        </p:nvSpPr>
        <p:spPr>
          <a:xfrm>
            <a:off x="4166763" y="2327566"/>
            <a:ext cx="874217" cy="159328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CEF7850-CF14-402E-A9E6-70689A555E53}"/>
              </a:ext>
            </a:extLst>
          </p:cNvPr>
          <p:cNvSpPr/>
          <p:nvPr/>
        </p:nvSpPr>
        <p:spPr>
          <a:xfrm>
            <a:off x="4173690" y="2898570"/>
            <a:ext cx="804953" cy="15023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434673F-28AE-4F92-950C-B61D56DF920F}"/>
              </a:ext>
            </a:extLst>
          </p:cNvPr>
          <p:cNvCxnSpPr>
            <a:cxnSpLocks/>
          </p:cNvCxnSpPr>
          <p:nvPr/>
        </p:nvCxnSpPr>
        <p:spPr>
          <a:xfrm>
            <a:off x="4611730" y="1925785"/>
            <a:ext cx="0" cy="9005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5B3256DD-AD01-4D2B-B811-779E76D991E6}"/>
              </a:ext>
            </a:extLst>
          </p:cNvPr>
          <p:cNvCxnSpPr/>
          <p:nvPr/>
        </p:nvCxnSpPr>
        <p:spPr>
          <a:xfrm>
            <a:off x="4611730" y="2216730"/>
            <a:ext cx="0" cy="110836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7E18965E-4D55-4F05-8B72-92961C216095}"/>
              </a:ext>
            </a:extLst>
          </p:cNvPr>
          <p:cNvCxnSpPr>
            <a:cxnSpLocks/>
          </p:cNvCxnSpPr>
          <p:nvPr/>
        </p:nvCxnSpPr>
        <p:spPr>
          <a:xfrm>
            <a:off x="4611730" y="2486894"/>
            <a:ext cx="0" cy="42256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">
            <a:extLst>
              <a:ext uri="{FF2B5EF4-FFF2-40B4-BE49-F238E27FC236}">
                <a16:creationId xmlns:a16="http://schemas.microsoft.com/office/drawing/2014/main" id="{A056F877-88C5-4F58-A57B-F1A33E3096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542" y="960042"/>
            <a:ext cx="2548570" cy="2111594"/>
          </a:xfrm>
          <a:prstGeom prst="rect">
            <a:avLst/>
          </a:prstGeom>
        </p:spPr>
      </p:pic>
      <p:sp>
        <p:nvSpPr>
          <p:cNvPr id="53" name="矩形 4">
            <a:extLst>
              <a:ext uri="{FF2B5EF4-FFF2-40B4-BE49-F238E27FC236}">
                <a16:creationId xmlns:a16="http://schemas.microsoft.com/office/drawing/2014/main" id="{2524E7C5-54EE-4B3F-BE07-0D568E2BC161}"/>
              </a:ext>
            </a:extLst>
          </p:cNvPr>
          <p:cNvSpPr/>
          <p:nvPr/>
        </p:nvSpPr>
        <p:spPr>
          <a:xfrm rot="5400000">
            <a:off x="4511577" y="3708937"/>
            <a:ext cx="712353" cy="598323"/>
          </a:xfrm>
          <a:custGeom>
            <a:avLst/>
            <a:gdLst>
              <a:gd name="connsiteX0" fmla="*/ 0 w 1638812"/>
              <a:gd name="connsiteY0" fmla="*/ 0 h 479619"/>
              <a:gd name="connsiteX1" fmla="*/ 1638812 w 1638812"/>
              <a:gd name="connsiteY1" fmla="*/ 0 h 479619"/>
              <a:gd name="connsiteX2" fmla="*/ 1638812 w 1638812"/>
              <a:gd name="connsiteY2" fmla="*/ 479619 h 479619"/>
              <a:gd name="connsiteX3" fmla="*/ 0 w 1638812"/>
              <a:gd name="connsiteY3" fmla="*/ 479619 h 479619"/>
              <a:gd name="connsiteX4" fmla="*/ 0 w 1638812"/>
              <a:gd name="connsiteY4" fmla="*/ 0 h 479619"/>
              <a:gd name="connsiteX0" fmla="*/ 0 w 1638812"/>
              <a:gd name="connsiteY0" fmla="*/ 0 h 479619"/>
              <a:gd name="connsiteX1" fmla="*/ 1638812 w 1638812"/>
              <a:gd name="connsiteY1" fmla="*/ 0 h 479619"/>
              <a:gd name="connsiteX2" fmla="*/ 1638812 w 1638812"/>
              <a:gd name="connsiteY2" fmla="*/ 479619 h 479619"/>
              <a:gd name="connsiteX3" fmla="*/ 996954 w 1638812"/>
              <a:gd name="connsiteY3" fmla="*/ 346269 h 479619"/>
              <a:gd name="connsiteX4" fmla="*/ 0 w 1638812"/>
              <a:gd name="connsiteY4" fmla="*/ 0 h 479619"/>
              <a:gd name="connsiteX0" fmla="*/ 25400 w 641858"/>
              <a:gd name="connsiteY0" fmla="*/ 6350 h 479619"/>
              <a:gd name="connsiteX1" fmla="*/ 641858 w 641858"/>
              <a:gd name="connsiteY1" fmla="*/ 0 h 479619"/>
              <a:gd name="connsiteX2" fmla="*/ 641858 w 641858"/>
              <a:gd name="connsiteY2" fmla="*/ 479619 h 479619"/>
              <a:gd name="connsiteX3" fmla="*/ 0 w 641858"/>
              <a:gd name="connsiteY3" fmla="*/ 346269 h 479619"/>
              <a:gd name="connsiteX4" fmla="*/ 25400 w 641858"/>
              <a:gd name="connsiteY4" fmla="*/ 6350 h 479619"/>
              <a:gd name="connsiteX0" fmla="*/ 0 w 616458"/>
              <a:gd name="connsiteY0" fmla="*/ 6350 h 479619"/>
              <a:gd name="connsiteX1" fmla="*/ 616458 w 616458"/>
              <a:gd name="connsiteY1" fmla="*/ 0 h 479619"/>
              <a:gd name="connsiteX2" fmla="*/ 616458 w 616458"/>
              <a:gd name="connsiteY2" fmla="*/ 479619 h 479619"/>
              <a:gd name="connsiteX3" fmla="*/ 6353 w 616458"/>
              <a:gd name="connsiteY3" fmla="*/ 371669 h 479619"/>
              <a:gd name="connsiteX4" fmla="*/ 0 w 616458"/>
              <a:gd name="connsiteY4" fmla="*/ 6350 h 479619"/>
              <a:gd name="connsiteX0" fmla="*/ 0 w 610105"/>
              <a:gd name="connsiteY0" fmla="*/ 0 h 498670"/>
              <a:gd name="connsiteX1" fmla="*/ 610105 w 610105"/>
              <a:gd name="connsiteY1" fmla="*/ 19051 h 498670"/>
              <a:gd name="connsiteX2" fmla="*/ 610105 w 610105"/>
              <a:gd name="connsiteY2" fmla="*/ 498670 h 498670"/>
              <a:gd name="connsiteX3" fmla="*/ 0 w 610105"/>
              <a:gd name="connsiteY3" fmla="*/ 390720 h 498670"/>
              <a:gd name="connsiteX4" fmla="*/ 0 w 610105"/>
              <a:gd name="connsiteY4" fmla="*/ 0 h 498670"/>
              <a:gd name="connsiteX0" fmla="*/ 0 w 610105"/>
              <a:gd name="connsiteY0" fmla="*/ 0 h 498670"/>
              <a:gd name="connsiteX1" fmla="*/ 610105 w 610105"/>
              <a:gd name="connsiteY1" fmla="*/ 19051 h 498670"/>
              <a:gd name="connsiteX2" fmla="*/ 610105 w 610105"/>
              <a:gd name="connsiteY2" fmla="*/ 498670 h 498670"/>
              <a:gd name="connsiteX3" fmla="*/ 12529 w 610105"/>
              <a:gd name="connsiteY3" fmla="*/ 466770 h 498670"/>
              <a:gd name="connsiteX4" fmla="*/ 0 w 610105"/>
              <a:gd name="connsiteY4" fmla="*/ 0 h 498670"/>
              <a:gd name="connsiteX0" fmla="*/ 0 w 628892"/>
              <a:gd name="connsiteY0" fmla="*/ 92098 h 479619"/>
              <a:gd name="connsiteX1" fmla="*/ 628892 w 628892"/>
              <a:gd name="connsiteY1" fmla="*/ 0 h 479619"/>
              <a:gd name="connsiteX2" fmla="*/ 628892 w 628892"/>
              <a:gd name="connsiteY2" fmla="*/ 479619 h 479619"/>
              <a:gd name="connsiteX3" fmla="*/ 31316 w 628892"/>
              <a:gd name="connsiteY3" fmla="*/ 447719 h 479619"/>
              <a:gd name="connsiteX4" fmla="*/ 0 w 628892"/>
              <a:gd name="connsiteY4" fmla="*/ 92098 h 479619"/>
              <a:gd name="connsiteX0" fmla="*/ 0 w 616366"/>
              <a:gd name="connsiteY0" fmla="*/ 68698 h 479619"/>
              <a:gd name="connsiteX1" fmla="*/ 616366 w 616366"/>
              <a:gd name="connsiteY1" fmla="*/ 0 h 479619"/>
              <a:gd name="connsiteX2" fmla="*/ 616366 w 616366"/>
              <a:gd name="connsiteY2" fmla="*/ 479619 h 479619"/>
              <a:gd name="connsiteX3" fmla="*/ 18790 w 616366"/>
              <a:gd name="connsiteY3" fmla="*/ 447719 h 479619"/>
              <a:gd name="connsiteX4" fmla="*/ 0 w 616366"/>
              <a:gd name="connsiteY4" fmla="*/ 68698 h 479619"/>
              <a:gd name="connsiteX0" fmla="*/ 156575 w 597576"/>
              <a:gd name="connsiteY0" fmla="*/ 45298 h 479619"/>
              <a:gd name="connsiteX1" fmla="*/ 597576 w 597576"/>
              <a:gd name="connsiteY1" fmla="*/ 0 h 479619"/>
              <a:gd name="connsiteX2" fmla="*/ 597576 w 597576"/>
              <a:gd name="connsiteY2" fmla="*/ 479619 h 479619"/>
              <a:gd name="connsiteX3" fmla="*/ 0 w 597576"/>
              <a:gd name="connsiteY3" fmla="*/ 447719 h 479619"/>
              <a:gd name="connsiteX4" fmla="*/ 156575 w 597576"/>
              <a:gd name="connsiteY4" fmla="*/ 45298 h 479619"/>
              <a:gd name="connsiteX0" fmla="*/ 31315 w 472316"/>
              <a:gd name="connsiteY0" fmla="*/ 45298 h 479619"/>
              <a:gd name="connsiteX1" fmla="*/ 472316 w 472316"/>
              <a:gd name="connsiteY1" fmla="*/ 0 h 479619"/>
              <a:gd name="connsiteX2" fmla="*/ 472316 w 472316"/>
              <a:gd name="connsiteY2" fmla="*/ 479619 h 479619"/>
              <a:gd name="connsiteX3" fmla="*/ 0 w 472316"/>
              <a:gd name="connsiteY3" fmla="*/ 465269 h 479619"/>
              <a:gd name="connsiteX4" fmla="*/ 31315 w 472316"/>
              <a:gd name="connsiteY4" fmla="*/ 45298 h 479619"/>
              <a:gd name="connsiteX0" fmla="*/ 37578 w 478579"/>
              <a:gd name="connsiteY0" fmla="*/ 45298 h 523769"/>
              <a:gd name="connsiteX1" fmla="*/ 478579 w 478579"/>
              <a:gd name="connsiteY1" fmla="*/ 0 h 523769"/>
              <a:gd name="connsiteX2" fmla="*/ 478579 w 478579"/>
              <a:gd name="connsiteY2" fmla="*/ 479619 h 523769"/>
              <a:gd name="connsiteX3" fmla="*/ 0 w 478579"/>
              <a:gd name="connsiteY3" fmla="*/ 523769 h 523769"/>
              <a:gd name="connsiteX4" fmla="*/ 37578 w 478579"/>
              <a:gd name="connsiteY4" fmla="*/ 45298 h 523769"/>
              <a:gd name="connsiteX0" fmla="*/ 31315 w 478579"/>
              <a:gd name="connsiteY0" fmla="*/ 97948 h 523769"/>
              <a:gd name="connsiteX1" fmla="*/ 478579 w 478579"/>
              <a:gd name="connsiteY1" fmla="*/ 0 h 523769"/>
              <a:gd name="connsiteX2" fmla="*/ 478579 w 478579"/>
              <a:gd name="connsiteY2" fmla="*/ 479619 h 523769"/>
              <a:gd name="connsiteX3" fmla="*/ 0 w 478579"/>
              <a:gd name="connsiteY3" fmla="*/ 523769 h 523769"/>
              <a:gd name="connsiteX4" fmla="*/ 31315 w 478579"/>
              <a:gd name="connsiteY4" fmla="*/ 97948 h 523769"/>
              <a:gd name="connsiteX0" fmla="*/ 0 w 447264"/>
              <a:gd name="connsiteY0" fmla="*/ 97948 h 512069"/>
              <a:gd name="connsiteX1" fmla="*/ 447264 w 447264"/>
              <a:gd name="connsiteY1" fmla="*/ 0 h 512069"/>
              <a:gd name="connsiteX2" fmla="*/ 447264 w 447264"/>
              <a:gd name="connsiteY2" fmla="*/ 479619 h 512069"/>
              <a:gd name="connsiteX3" fmla="*/ 6263 w 447264"/>
              <a:gd name="connsiteY3" fmla="*/ 512069 h 512069"/>
              <a:gd name="connsiteX4" fmla="*/ 0 w 447264"/>
              <a:gd name="connsiteY4" fmla="*/ 97948 h 512069"/>
              <a:gd name="connsiteX0" fmla="*/ 0 w 447264"/>
              <a:gd name="connsiteY0" fmla="*/ 97948 h 558868"/>
              <a:gd name="connsiteX1" fmla="*/ 447264 w 447264"/>
              <a:gd name="connsiteY1" fmla="*/ 0 h 558868"/>
              <a:gd name="connsiteX2" fmla="*/ 447264 w 447264"/>
              <a:gd name="connsiteY2" fmla="*/ 479619 h 558868"/>
              <a:gd name="connsiteX3" fmla="*/ 1689 w 447264"/>
              <a:gd name="connsiteY3" fmla="*/ 558868 h 558868"/>
              <a:gd name="connsiteX4" fmla="*/ 0 w 447264"/>
              <a:gd name="connsiteY4" fmla="*/ 97948 h 558868"/>
              <a:gd name="connsiteX0" fmla="*/ 3277 w 450541"/>
              <a:gd name="connsiteY0" fmla="*/ 97948 h 535468"/>
              <a:gd name="connsiteX1" fmla="*/ 450541 w 450541"/>
              <a:gd name="connsiteY1" fmla="*/ 0 h 535468"/>
              <a:gd name="connsiteX2" fmla="*/ 450541 w 450541"/>
              <a:gd name="connsiteY2" fmla="*/ 479619 h 535468"/>
              <a:gd name="connsiteX3" fmla="*/ 390 w 450541"/>
              <a:gd name="connsiteY3" fmla="*/ 535468 h 535468"/>
              <a:gd name="connsiteX4" fmla="*/ 3277 w 450541"/>
              <a:gd name="connsiteY4" fmla="*/ 97948 h 535468"/>
              <a:gd name="connsiteX0" fmla="*/ 0 w 502175"/>
              <a:gd name="connsiteY0" fmla="*/ 150597 h 535468"/>
              <a:gd name="connsiteX1" fmla="*/ 502175 w 502175"/>
              <a:gd name="connsiteY1" fmla="*/ 0 h 535468"/>
              <a:gd name="connsiteX2" fmla="*/ 502175 w 502175"/>
              <a:gd name="connsiteY2" fmla="*/ 479619 h 535468"/>
              <a:gd name="connsiteX3" fmla="*/ 52024 w 502175"/>
              <a:gd name="connsiteY3" fmla="*/ 535468 h 535468"/>
              <a:gd name="connsiteX4" fmla="*/ 0 w 502175"/>
              <a:gd name="connsiteY4" fmla="*/ 150597 h 535468"/>
              <a:gd name="connsiteX0" fmla="*/ 0 w 502175"/>
              <a:gd name="connsiteY0" fmla="*/ 150597 h 605667"/>
              <a:gd name="connsiteX1" fmla="*/ 502175 w 502175"/>
              <a:gd name="connsiteY1" fmla="*/ 0 h 605667"/>
              <a:gd name="connsiteX2" fmla="*/ 502175 w 502175"/>
              <a:gd name="connsiteY2" fmla="*/ 479619 h 605667"/>
              <a:gd name="connsiteX3" fmla="*/ 15417 w 502175"/>
              <a:gd name="connsiteY3" fmla="*/ 605667 h 605667"/>
              <a:gd name="connsiteX4" fmla="*/ 0 w 502175"/>
              <a:gd name="connsiteY4" fmla="*/ 150597 h 605667"/>
              <a:gd name="connsiteX0" fmla="*/ 0 w 543360"/>
              <a:gd name="connsiteY0" fmla="*/ 150597 h 605667"/>
              <a:gd name="connsiteX1" fmla="*/ 502175 w 543360"/>
              <a:gd name="connsiteY1" fmla="*/ 0 h 605667"/>
              <a:gd name="connsiteX2" fmla="*/ 543360 w 543360"/>
              <a:gd name="connsiteY2" fmla="*/ 456219 h 605667"/>
              <a:gd name="connsiteX3" fmla="*/ 15417 w 543360"/>
              <a:gd name="connsiteY3" fmla="*/ 605667 h 605667"/>
              <a:gd name="connsiteX4" fmla="*/ 0 w 543360"/>
              <a:gd name="connsiteY4" fmla="*/ 150597 h 605667"/>
              <a:gd name="connsiteX0" fmla="*/ 0 w 543360"/>
              <a:gd name="connsiteY0" fmla="*/ 150597 h 529617"/>
              <a:gd name="connsiteX1" fmla="*/ 502175 w 543360"/>
              <a:gd name="connsiteY1" fmla="*/ 0 h 529617"/>
              <a:gd name="connsiteX2" fmla="*/ 543360 w 543360"/>
              <a:gd name="connsiteY2" fmla="*/ 456219 h 529617"/>
              <a:gd name="connsiteX3" fmla="*/ 15419 w 543360"/>
              <a:gd name="connsiteY3" fmla="*/ 529617 h 529617"/>
              <a:gd name="connsiteX4" fmla="*/ 0 w 543360"/>
              <a:gd name="connsiteY4" fmla="*/ 150597 h 529617"/>
              <a:gd name="connsiteX0" fmla="*/ 0 w 543360"/>
              <a:gd name="connsiteY0" fmla="*/ 191547 h 570567"/>
              <a:gd name="connsiteX1" fmla="*/ 534209 w 543360"/>
              <a:gd name="connsiteY1" fmla="*/ 0 h 570567"/>
              <a:gd name="connsiteX2" fmla="*/ 543360 w 543360"/>
              <a:gd name="connsiteY2" fmla="*/ 497169 h 570567"/>
              <a:gd name="connsiteX3" fmla="*/ 15419 w 543360"/>
              <a:gd name="connsiteY3" fmla="*/ 570567 h 570567"/>
              <a:gd name="connsiteX4" fmla="*/ 0 w 543360"/>
              <a:gd name="connsiteY4" fmla="*/ 191547 h 570567"/>
              <a:gd name="connsiteX0" fmla="*/ 0 w 534210"/>
              <a:gd name="connsiteY0" fmla="*/ 191547 h 570567"/>
              <a:gd name="connsiteX1" fmla="*/ 534209 w 534210"/>
              <a:gd name="connsiteY1" fmla="*/ 0 h 570567"/>
              <a:gd name="connsiteX2" fmla="*/ 534210 w 534210"/>
              <a:gd name="connsiteY2" fmla="*/ 432819 h 570567"/>
              <a:gd name="connsiteX3" fmla="*/ 15419 w 534210"/>
              <a:gd name="connsiteY3" fmla="*/ 570567 h 570567"/>
              <a:gd name="connsiteX4" fmla="*/ 0 w 534210"/>
              <a:gd name="connsiteY4" fmla="*/ 191547 h 570567"/>
              <a:gd name="connsiteX0" fmla="*/ 0 w 534210"/>
              <a:gd name="connsiteY0" fmla="*/ 179847 h 558867"/>
              <a:gd name="connsiteX1" fmla="*/ 502177 w 534210"/>
              <a:gd name="connsiteY1" fmla="*/ 0 h 558867"/>
              <a:gd name="connsiteX2" fmla="*/ 534210 w 534210"/>
              <a:gd name="connsiteY2" fmla="*/ 421119 h 558867"/>
              <a:gd name="connsiteX3" fmla="*/ 15419 w 534210"/>
              <a:gd name="connsiteY3" fmla="*/ 558867 h 558867"/>
              <a:gd name="connsiteX4" fmla="*/ 0 w 534210"/>
              <a:gd name="connsiteY4" fmla="*/ 179847 h 558867"/>
              <a:gd name="connsiteX0" fmla="*/ 0 w 520482"/>
              <a:gd name="connsiteY0" fmla="*/ 179847 h 558867"/>
              <a:gd name="connsiteX1" fmla="*/ 502177 w 520482"/>
              <a:gd name="connsiteY1" fmla="*/ 0 h 558867"/>
              <a:gd name="connsiteX2" fmla="*/ 520482 w 520482"/>
              <a:gd name="connsiteY2" fmla="*/ 426969 h 558867"/>
              <a:gd name="connsiteX3" fmla="*/ 15419 w 520482"/>
              <a:gd name="connsiteY3" fmla="*/ 558867 h 558867"/>
              <a:gd name="connsiteX4" fmla="*/ 0 w 520482"/>
              <a:gd name="connsiteY4" fmla="*/ 179847 h 558867"/>
              <a:gd name="connsiteX0" fmla="*/ 0 w 520484"/>
              <a:gd name="connsiteY0" fmla="*/ 179847 h 558867"/>
              <a:gd name="connsiteX1" fmla="*/ 502177 w 520484"/>
              <a:gd name="connsiteY1" fmla="*/ 0 h 558867"/>
              <a:gd name="connsiteX2" fmla="*/ 520484 w 520484"/>
              <a:gd name="connsiteY2" fmla="*/ 426969 h 558867"/>
              <a:gd name="connsiteX3" fmla="*/ 15419 w 520484"/>
              <a:gd name="connsiteY3" fmla="*/ 558867 h 558867"/>
              <a:gd name="connsiteX4" fmla="*/ 0 w 520484"/>
              <a:gd name="connsiteY4" fmla="*/ 179847 h 55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484" h="558867">
                <a:moveTo>
                  <a:pt x="0" y="179847"/>
                </a:moveTo>
                <a:lnTo>
                  <a:pt x="502177" y="0"/>
                </a:lnTo>
                <a:cubicBezTo>
                  <a:pt x="502177" y="144273"/>
                  <a:pt x="520484" y="282696"/>
                  <a:pt x="520484" y="426969"/>
                </a:cubicBezTo>
                <a:lnTo>
                  <a:pt x="15419" y="558867"/>
                </a:lnTo>
                <a:cubicBezTo>
                  <a:pt x="13331" y="420827"/>
                  <a:pt x="2088" y="317887"/>
                  <a:pt x="0" y="179847"/>
                </a:cubicBezTo>
                <a:close/>
              </a:path>
            </a:pathLst>
          </a:custGeom>
          <a:noFill/>
          <a:ln>
            <a:solidFill>
              <a:schemeClr val="accent5">
                <a:lumMod val="60000"/>
                <a:lumOff val="4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9" name="接點: 肘形 38">
            <a:extLst>
              <a:ext uri="{FF2B5EF4-FFF2-40B4-BE49-F238E27FC236}">
                <a16:creationId xmlns:a16="http://schemas.microsoft.com/office/drawing/2014/main" id="{3616398F-CF7A-42D7-A533-0D1FEBC000EF}"/>
              </a:ext>
            </a:extLst>
          </p:cNvPr>
          <p:cNvCxnSpPr>
            <a:cxnSpLocks/>
          </p:cNvCxnSpPr>
          <p:nvPr/>
        </p:nvCxnSpPr>
        <p:spPr>
          <a:xfrm>
            <a:off x="1430351" y="1617613"/>
            <a:ext cx="3201072" cy="2465872"/>
          </a:xfrm>
          <a:prstGeom prst="bentConnector3">
            <a:avLst>
              <a:gd name="adj1" fmla="val 40413"/>
            </a:avLst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0">
            <a:extLst>
              <a:ext uri="{FF2B5EF4-FFF2-40B4-BE49-F238E27FC236}">
                <a16:creationId xmlns:a16="http://schemas.microsoft.com/office/drawing/2014/main" id="{CF84CDA2-FCB5-4CA4-8360-879EA9288157}"/>
              </a:ext>
            </a:extLst>
          </p:cNvPr>
          <p:cNvSpPr txBox="1"/>
          <p:nvPr/>
        </p:nvSpPr>
        <p:spPr>
          <a:xfrm>
            <a:off x="211214" y="1429275"/>
            <a:ext cx="2118781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微軟"/>
              </a:rPr>
              <a:t>單</a:t>
            </a:r>
            <a:r>
              <a:rPr lang="zh-TW" altLang="en-US" sz="1600" b="1" dirty="0">
                <a:solidFill>
                  <a:schemeClr val="accent5">
                    <a:lumMod val="50000"/>
                  </a:schemeClr>
                </a:solidFill>
                <a:latin typeface="微軟"/>
              </a:rPr>
              <a:t> 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微軟"/>
              </a:rPr>
              <a:t>DDR4 SODIMM, </a:t>
            </a:r>
            <a:r>
              <a:rPr lang="en-US" altLang="zh-TW" sz="1600" b="1" dirty="0" err="1">
                <a:solidFill>
                  <a:schemeClr val="accent5">
                    <a:lumMod val="50000"/>
                  </a:schemeClr>
                </a:solidFill>
                <a:latin typeface="微軟"/>
              </a:rPr>
              <a:t>最高可擴充至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微軟"/>
              </a:rPr>
              <a:t> 16GB DDR4</a:t>
            </a: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03B3325A-609D-464A-84E4-4AE2E5AD36E1}"/>
              </a:ext>
            </a:extLst>
          </p:cNvPr>
          <p:cNvGrpSpPr/>
          <p:nvPr/>
        </p:nvGrpSpPr>
        <p:grpSpPr>
          <a:xfrm>
            <a:off x="130099" y="2686664"/>
            <a:ext cx="2394912" cy="1396821"/>
            <a:chOff x="-2963870" y="1806258"/>
            <a:chExt cx="3322104" cy="1937602"/>
          </a:xfrm>
        </p:grpSpPr>
        <p:pic>
          <p:nvPicPr>
            <p:cNvPr id="46" name="Picture 1">
              <a:extLst>
                <a:ext uri="{FF2B5EF4-FFF2-40B4-BE49-F238E27FC236}">
                  <a16:creationId xmlns:a16="http://schemas.microsoft.com/office/drawing/2014/main" id="{191B53C8-B9D3-438D-B806-5BCF7B6BF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63870" y="1806258"/>
              <a:ext cx="3322104" cy="1937602"/>
            </a:xfrm>
            <a:prstGeom prst="rect">
              <a:avLst/>
            </a:prstGeom>
          </p:spPr>
        </p:pic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6F3C7CC4-011A-4830-9DCC-E26A0BDD79CF}"/>
                </a:ext>
              </a:extLst>
            </p:cNvPr>
            <p:cNvSpPr/>
            <p:nvPr/>
          </p:nvSpPr>
          <p:spPr>
            <a:xfrm>
              <a:off x="-1688451" y="2985020"/>
              <a:ext cx="616257" cy="258637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TextBox 40">
            <a:extLst>
              <a:ext uri="{FF2B5EF4-FFF2-40B4-BE49-F238E27FC236}">
                <a16:creationId xmlns:a16="http://schemas.microsoft.com/office/drawing/2014/main" id="{842B79E4-D957-468A-A619-BA2532BF3D00}"/>
              </a:ext>
            </a:extLst>
          </p:cNvPr>
          <p:cNvSpPr txBox="1"/>
          <p:nvPr/>
        </p:nvSpPr>
        <p:spPr>
          <a:xfrm>
            <a:off x="4068512" y="957503"/>
            <a:ext cx="1828152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微軟"/>
              </a:rPr>
              <a:t>3 x SATA 6Gb/s HDD/SSD </a:t>
            </a:r>
            <a:r>
              <a:rPr lang="en-US" altLang="zh-TW" sz="1600" b="1" dirty="0" err="1">
                <a:solidFill>
                  <a:schemeClr val="accent5">
                    <a:lumMod val="50000"/>
                  </a:schemeClr>
                </a:solidFill>
                <a:latin typeface="微軟"/>
              </a:rPr>
              <a:t>插槽</a:t>
            </a:r>
            <a:endParaRPr lang="en-US" altLang="zh-TW" sz="1600" b="1" dirty="0">
              <a:solidFill>
                <a:schemeClr val="accent5">
                  <a:lumMod val="50000"/>
                </a:schemeClr>
              </a:solidFill>
              <a:latin typeface="微軟"/>
            </a:endParaRPr>
          </a:p>
        </p:txBody>
      </p:sp>
    </p:spTree>
    <p:extLst>
      <p:ext uri="{BB962C8B-B14F-4D97-AF65-F5344CB8AC3E}">
        <p14:creationId xmlns:p14="http://schemas.microsoft.com/office/powerpoint/2010/main" val="105649440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5699</TotalTime>
  <Words>2292</Words>
  <Application>Microsoft Office PowerPoint</Application>
  <PresentationFormat>如螢幕大小 (16:9)</PresentationFormat>
  <Paragraphs>474</Paragraphs>
  <Slides>45</Slides>
  <Notes>39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5" baseType="lpstr">
      <vt:lpstr>微軟</vt:lpstr>
      <vt:lpstr>微軟正黑體</vt:lpstr>
      <vt:lpstr>微軟正黑體</vt:lpstr>
      <vt:lpstr>新細明體</vt:lpstr>
      <vt:lpstr>Arial</vt:lpstr>
      <vt:lpstr>Cambria Math</vt:lpstr>
      <vt:lpstr>Open Sans</vt:lpstr>
      <vt:lpstr>Verdana</vt:lpstr>
      <vt:lpstr>Wingdings</vt:lpstr>
      <vt:lpstr>Simple Light</vt:lpstr>
      <vt:lpstr>PowerPoint 簡報</vt:lpstr>
      <vt:lpstr>個人電腦迎來高速時代</vt:lpstr>
      <vt:lpstr>迎接 10GbE 大時代</vt:lpstr>
      <vt:lpstr>打造完整10GbE 傳輸鏈</vt:lpstr>
      <vt:lpstr>終究要用 SSD 何不現在就開始？</vt:lpstr>
      <vt:lpstr>AL 系列再添 3 bay 生力軍</vt:lpstr>
      <vt:lpstr>以最少硬碟數建立 RAID5</vt:lpstr>
      <vt:lpstr>小體積也能使用 M.2 SATA SSD</vt:lpstr>
      <vt:lpstr>可安裝 3 個 HDD + DDR4 </vt:lpstr>
      <vt:lpstr>雙重 RAID5 , 容量效能兼具方案</vt:lpstr>
      <vt:lpstr>四核心 64-bit Cortex-A57處理器</vt:lpstr>
      <vt:lpstr>內建 10GbE SFP+ 單網路埠</vt:lpstr>
      <vt:lpstr>高速傳輸</vt:lpstr>
      <vt:lpstr>PowerPoint 簡報</vt:lpstr>
      <vt:lpstr>正面硬體配置</vt:lpstr>
      <vt:lpstr>背面硬體配置</vt:lpstr>
      <vt:lpstr>免工具 M.2 快速安裝扣具</vt:lpstr>
      <vt:lpstr>支援熱插拔的隱藏式磁碟槽</vt:lpstr>
      <vt:lpstr>極簡美學</vt:lpstr>
      <vt:lpstr>安裝 M.2 與升級記憶體</vt:lpstr>
      <vt:lpstr>SSD 快取加速</vt:lpstr>
      <vt:lpstr>固態硬碟在高速網路的重要性</vt:lpstr>
      <vt:lpstr>不同的 SSD 持續效能大不同</vt:lpstr>
      <vt:lpstr>甚麼是 SSD 預留空間 (Over-provisioning)</vt:lpstr>
      <vt:lpstr>QNAP 軟體定義 SSD 外掛預留空間</vt:lpstr>
      <vt:lpstr>選對 SSD 很困難，選 QNAP 很簡單</vt:lpstr>
      <vt:lpstr>SSD 外掛預留空間在 M.2 的運用</vt:lpstr>
      <vt:lpstr>在 TS-332X中 建立含預留空間的 SSD 快取</vt:lpstr>
      <vt:lpstr>QTS 支援 SSD 全域快取與自動分層</vt:lpstr>
      <vt:lpstr>自動分層 (Auto-Tiering) 兼顧容量與效能</vt:lpstr>
      <vt:lpstr>QTS SSD 支援三種全域快取</vt:lpstr>
      <vt:lpstr>唯寫快取最大化寫入效率</vt:lpstr>
      <vt:lpstr>TS-332X SSD 儲存配置變化百出</vt:lpstr>
      <vt:lpstr>資料備份</vt:lpstr>
      <vt:lpstr>完整備份方案對抗勒索病毒</vt:lpstr>
      <vt:lpstr>最實惠的企業級快照防護</vt:lpstr>
      <vt:lpstr>異地備份 - 多重保護備份資料</vt:lpstr>
      <vt:lpstr>PowerPoint 簡報</vt:lpstr>
      <vt:lpstr>文件管理、 一次搞定</vt:lpstr>
      <vt:lpstr>Ｑsirch 全文檢索，搜尋優勢    </vt:lpstr>
      <vt:lpstr>Qfiling 智能歸檔，四大特色    </vt:lpstr>
      <vt:lpstr>PowerPoint 簡報</vt:lpstr>
      <vt:lpstr>QVR Pro 監控應用</vt:lpstr>
      <vt:lpstr>TS-332X 可以幫您做什麼？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QNAP_Yvonne Tsai</cp:lastModifiedBy>
  <cp:revision>155</cp:revision>
  <dcterms:modified xsi:type="dcterms:W3CDTF">2018-08-21T03:52:56Z</dcterms:modified>
</cp:coreProperties>
</file>