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47"/>
  </p:notesMasterIdLst>
  <p:handoutMasterIdLst>
    <p:handoutMasterId r:id="rId48"/>
  </p:handoutMasterIdLst>
  <p:sldIdLst>
    <p:sldId id="256" r:id="rId2"/>
    <p:sldId id="318" r:id="rId3"/>
    <p:sldId id="342" r:id="rId4"/>
    <p:sldId id="340" r:id="rId5"/>
    <p:sldId id="316" r:id="rId6"/>
    <p:sldId id="290" r:id="rId7"/>
    <p:sldId id="257" r:id="rId8"/>
    <p:sldId id="307" r:id="rId9"/>
    <p:sldId id="308" r:id="rId10"/>
    <p:sldId id="291" r:id="rId11"/>
    <p:sldId id="260" r:id="rId12"/>
    <p:sldId id="292" r:id="rId13"/>
    <p:sldId id="293" r:id="rId14"/>
    <p:sldId id="294" r:id="rId15"/>
    <p:sldId id="314" r:id="rId16"/>
    <p:sldId id="310" r:id="rId17"/>
    <p:sldId id="311" r:id="rId18"/>
    <p:sldId id="312" r:id="rId19"/>
    <p:sldId id="313" r:id="rId20"/>
    <p:sldId id="296" r:id="rId21"/>
    <p:sldId id="325" r:id="rId22"/>
    <p:sldId id="327" r:id="rId23"/>
    <p:sldId id="328" r:id="rId24"/>
    <p:sldId id="339" r:id="rId25"/>
    <p:sldId id="329" r:id="rId26"/>
    <p:sldId id="331" r:id="rId27"/>
    <p:sldId id="330" r:id="rId28"/>
    <p:sldId id="332" r:id="rId29"/>
    <p:sldId id="335" r:id="rId30"/>
    <p:sldId id="337" r:id="rId31"/>
    <p:sldId id="333" r:id="rId32"/>
    <p:sldId id="336" r:id="rId33"/>
    <p:sldId id="338" r:id="rId34"/>
    <p:sldId id="264" r:id="rId35"/>
    <p:sldId id="265" r:id="rId36"/>
    <p:sldId id="266" r:id="rId37"/>
    <p:sldId id="279" r:id="rId38"/>
    <p:sldId id="284" r:id="rId39"/>
    <p:sldId id="285" r:id="rId40"/>
    <p:sldId id="287" r:id="rId41"/>
    <p:sldId id="300" r:id="rId42"/>
    <p:sldId id="297" r:id="rId43"/>
    <p:sldId id="299" r:id="rId44"/>
    <p:sldId id="288" r:id="rId45"/>
    <p:sldId id="289" r:id="rId4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b5243655-26ed-4f1d-966f-d9e885211a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2C6A"/>
    <a:srgbClr val="3C0668"/>
    <a:srgbClr val="E1435B"/>
    <a:srgbClr val="00DEC1"/>
    <a:srgbClr val="301D66"/>
    <a:srgbClr val="C1C923"/>
    <a:srgbClr val="7B0CD6"/>
    <a:srgbClr val="E5E9EB"/>
    <a:srgbClr val="71558D"/>
    <a:srgbClr val="5D0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5" autoAdjust="0"/>
    <p:restoredTop sz="86919" autoAdjust="0"/>
  </p:normalViewPr>
  <p:slideViewPr>
    <p:cSldViewPr snapToGrid="0">
      <p:cViewPr varScale="1">
        <p:scale>
          <a:sx n="140" d="100"/>
          <a:sy n="140" d="100"/>
        </p:scale>
        <p:origin x="965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00A82-17A7-43D1-92C4-CC31B2118417}" type="datetimeFigureOut">
              <a:rPr lang="zh-TW" altLang="en-US" smtClean="0"/>
              <a:pPr/>
              <a:t>2018/8/21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5791-50A5-4EC7-82E3-F2E8D08559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CN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標題：超值 </a:t>
            </a:r>
            <a:r>
              <a:rPr lang="en-US" altLang="zh-C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10GbE NAS</a:t>
            </a:r>
            <a:r>
              <a:rPr lang="zh-CN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，以 </a:t>
            </a:r>
            <a:r>
              <a:rPr lang="en-US" altLang="zh-C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</a:t>
            </a:r>
            <a:r>
              <a:rPr lang="zh-CN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顆硬碟享有 </a:t>
            </a:r>
            <a:r>
              <a:rPr lang="en-US" altLang="zh-C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RAID 5 </a:t>
            </a:r>
            <a:r>
              <a:rPr lang="zh-CN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資料備援保護，內建 </a:t>
            </a:r>
            <a:r>
              <a:rPr lang="en-US" altLang="zh-C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</a:t>
            </a:r>
            <a:r>
              <a:rPr lang="zh-CN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個 </a:t>
            </a:r>
            <a:r>
              <a:rPr lang="en-US" altLang="zh-C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M.2 SATA SSD </a:t>
            </a:r>
            <a:r>
              <a:rPr lang="zh-CN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插槽</a:t>
            </a:r>
            <a:endParaRPr lang="en-US" altLang="zh-CN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10GbE Logo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3946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5160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634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5609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2444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4629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分頁要改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1112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9244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9133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https://tw.123rf.com/%E7%B4%A0%E6%9D%90%E5%9C%96%E5%BA%AB/</a:t>
            </a:r>
            <a:r>
              <a:rPr lang="en-US" dirty="0" err="1"/>
              <a:t>gamer.html?imgtype</a:t>
            </a:r>
            <a:r>
              <a:rPr lang="en-US" dirty="0"/>
              <a:t>=0&amp;oriSearch=</a:t>
            </a:r>
            <a:r>
              <a:rPr lang="en-US" dirty="0" err="1"/>
              <a:t>save+the+money&amp;sti</a:t>
            </a:r>
            <a:r>
              <a:rPr lang="en-US" dirty="0"/>
              <a:t>=mkdchaommjirpvme6i|&amp;</a:t>
            </a:r>
            <a:r>
              <a:rPr lang="en-US" dirty="0" err="1"/>
              <a:t>mediapopup</a:t>
            </a:r>
            <a:r>
              <a:rPr lang="en-US" dirty="0"/>
              <a:t>=51967685</a:t>
            </a:r>
          </a:p>
        </p:txBody>
      </p:sp>
    </p:spTree>
    <p:extLst>
      <p:ext uri="{BB962C8B-B14F-4D97-AF65-F5344CB8AC3E}">
        <p14:creationId xmlns:p14="http://schemas.microsoft.com/office/powerpoint/2010/main" val="36540883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4084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98732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3301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80770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10732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3308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56455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9785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69268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分頁要改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截圖看這兒</a:t>
            </a:r>
            <a:r>
              <a:rPr lang="zh-TW" altLang="en-US" dirty="0"/>
              <a:t> ：</a:t>
            </a:r>
            <a:r>
              <a:rPr lang="en-US" altLang="zh-TW" dirty="0"/>
              <a:t>https://</a:t>
            </a:r>
            <a:r>
              <a:rPr lang="en-US" altLang="zh-TW" dirty="0" err="1"/>
              <a:t>www.asus.com</a:t>
            </a:r>
            <a:r>
              <a:rPr lang="en-US" altLang="zh-TW" dirty="0"/>
              <a:t>/</a:t>
            </a:r>
            <a:r>
              <a:rPr lang="en-US" altLang="zh-TW" dirty="0" err="1"/>
              <a:t>tw</a:t>
            </a:r>
            <a:r>
              <a:rPr lang="en-US" altLang="zh-TW" dirty="0"/>
              <a:t>/Motherboards/X99-E-10G-WS/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35088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分頁要改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QTS4.3.4 P.58</a:t>
            </a:r>
            <a:endParaRPr/>
          </a:p>
        </p:txBody>
      </p:sp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Shape 4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QTS4.3.4 P.69</a:t>
            </a:r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Shape 4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QTS4.3.4 P.69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597054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分頁要改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21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5216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https://tw.123rf.com/%E7%B4%A0%E6%9D%90%E5%9C%96%E5%BA%AB/</a:t>
            </a:r>
            <a:r>
              <a:rPr lang="en-US" dirty="0" err="1"/>
              <a:t>save_the_money.html?imgtype</a:t>
            </a:r>
            <a:r>
              <a:rPr lang="en-US" dirty="0"/>
              <a:t>=0&amp;oriSearch=</a:t>
            </a:r>
            <a:r>
              <a:rPr lang="en-US" dirty="0" err="1"/>
              <a:t>save+the+mpney&amp;sti</a:t>
            </a:r>
            <a:r>
              <a:rPr lang="en-US" dirty="0"/>
              <a:t>=ni7toqnflu9u50prc7|&amp;</a:t>
            </a:r>
            <a:r>
              <a:rPr lang="en-US" dirty="0" err="1"/>
              <a:t>mediapopup</a:t>
            </a:r>
            <a:r>
              <a:rPr lang="en-US" dirty="0"/>
              <a:t>=37682886</a:t>
            </a:r>
          </a:p>
        </p:txBody>
      </p:sp>
    </p:spTree>
    <p:extLst>
      <p:ext uri="{BB962C8B-B14F-4D97-AF65-F5344CB8AC3E}">
        <p14:creationId xmlns:p14="http://schemas.microsoft.com/office/powerpoint/2010/main" val="37658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061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2-bay and 4-bay用線圖或卡通圖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7560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0851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4" name="Shape 1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" y="577"/>
            <a:ext cx="9151991" cy="5147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974F2CD-0EE1-49C3-A8D2-6924CE25F8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010920" y="0"/>
            <a:ext cx="813308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000" b="1" i="0" u="none" strike="noStrike" cap="none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085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08D0209-7B27-498E-95FE-5830663D5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3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764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827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985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3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9" name="Shape 9"/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6" cy="514349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1" r:id="rId2"/>
    <p:sldLayoutId id="2147483682" r:id="rId3"/>
    <p:sldLayoutId id="2147483677" r:id="rId4"/>
    <p:sldLayoutId id="2147483679" r:id="rId5"/>
    <p:sldLayoutId id="2147483683" r:id="rId6"/>
    <p:sldLayoutId id="214748367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emf"/><Relationship Id="rId4" Type="http://schemas.openxmlformats.org/officeDocument/2006/relationships/image" Target="../media/image6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png"/><Relationship Id="rId4" Type="http://schemas.openxmlformats.org/officeDocument/2006/relationships/image" Target="../media/image7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emf"/><Relationship Id="rId5" Type="http://schemas.openxmlformats.org/officeDocument/2006/relationships/image" Target="../media/image84.png"/><Relationship Id="rId4" Type="http://schemas.openxmlformats.org/officeDocument/2006/relationships/image" Target="../media/image9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9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emf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png"/><Relationship Id="rId5" Type="http://schemas.openxmlformats.org/officeDocument/2006/relationships/image" Target="../media/image100.emf"/><Relationship Id="rId4" Type="http://schemas.openxmlformats.org/officeDocument/2006/relationships/image" Target="../media/image9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windows-server/storage/storage-spaces/understand-the-cache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svg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0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81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jpe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tiff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tiff"/><Relationship Id="rId11" Type="http://schemas.openxmlformats.org/officeDocument/2006/relationships/image" Target="../media/image34.emf"/><Relationship Id="rId5" Type="http://schemas.openxmlformats.org/officeDocument/2006/relationships/image" Target="../media/image7.emf"/><Relationship Id="rId10" Type="http://schemas.openxmlformats.org/officeDocument/2006/relationships/image" Target="../media/image33.emf"/><Relationship Id="rId4" Type="http://schemas.openxmlformats.org/officeDocument/2006/relationships/image" Target="../media/image28.png"/><Relationship Id="rId9" Type="http://schemas.openxmlformats.org/officeDocument/2006/relationships/image" Target="../media/image3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tiff"/><Relationship Id="rId3" Type="http://schemas.openxmlformats.org/officeDocument/2006/relationships/image" Target="../media/image36.png"/><Relationship Id="rId7" Type="http://schemas.openxmlformats.org/officeDocument/2006/relationships/image" Target="../media/image40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microsoft.com/office/2007/relationships/hdphoto" Target="../media/hdphoto1.wdp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24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10F7B0CE-8727-44E6-BEDF-3722FE477877}"/>
              </a:ext>
            </a:extLst>
          </p:cNvPr>
          <p:cNvSpPr/>
          <p:nvPr/>
        </p:nvSpPr>
        <p:spPr>
          <a:xfrm>
            <a:off x="6342415" y="1433693"/>
            <a:ext cx="2372863" cy="568328"/>
          </a:xfrm>
          <a:prstGeom prst="roundRect">
            <a:avLst/>
          </a:prstGeom>
          <a:solidFill>
            <a:srgbClr val="3D2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新細明體"/>
              <a:ea typeface="新細明體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AB18F37A-8706-4A40-B2A3-38C6C96A0246}"/>
              </a:ext>
            </a:extLst>
          </p:cNvPr>
          <p:cNvSpPr/>
          <p:nvPr/>
        </p:nvSpPr>
        <p:spPr>
          <a:xfrm>
            <a:off x="6342415" y="1965949"/>
            <a:ext cx="2372863" cy="170798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/>
              </a:gs>
              <a:gs pos="99000">
                <a:schemeClr val="bg1">
                  <a:alpha val="0"/>
                </a:schemeClr>
              </a:gs>
              <a:gs pos="86000">
                <a:schemeClr val="bg1">
                  <a:alpha val="8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圓角矩形 15">
            <a:extLst>
              <a:ext uri="{FF2B5EF4-FFF2-40B4-BE49-F238E27FC236}">
                <a16:creationId xmlns:a16="http://schemas.microsoft.com/office/drawing/2014/main" id="{1765B4D7-E013-4234-A7E4-0BD35A50289D}"/>
              </a:ext>
            </a:extLst>
          </p:cNvPr>
          <p:cNvSpPr/>
          <p:nvPr/>
        </p:nvSpPr>
        <p:spPr>
          <a:xfrm>
            <a:off x="6574971" y="2638107"/>
            <a:ext cx="1931141" cy="754298"/>
          </a:xfrm>
          <a:prstGeom prst="roundRect">
            <a:avLst>
              <a:gd name="adj" fmla="val 14502"/>
            </a:avLst>
          </a:prstGeom>
          <a:solidFill>
            <a:srgbClr val="64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9151B84-4C15-4904-BE36-D94BD23E9B3E}"/>
              </a:ext>
            </a:extLst>
          </p:cNvPr>
          <p:cNvSpPr txBox="1"/>
          <p:nvPr/>
        </p:nvSpPr>
        <p:spPr>
          <a:xfrm>
            <a:off x="6447876" y="2045332"/>
            <a:ext cx="214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lt1"/>
              </a:buClr>
              <a:buSzPts val="1400"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itchFamily="34" charset="-120"/>
              </a:rPr>
              <a:t>3 x 8TB HDD</a:t>
            </a:r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31DEDA28-C411-480E-B153-FF346D7275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4687" y="1552140"/>
            <a:ext cx="1385850" cy="342073"/>
          </a:xfrm>
          <a:prstGeom prst="rect">
            <a:avLst/>
          </a:prstGeom>
        </p:spPr>
      </p:pic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842AC2FC-2A2B-46A8-9F6C-76D08C426334}"/>
              </a:ext>
            </a:extLst>
          </p:cNvPr>
          <p:cNvSpPr/>
          <p:nvPr/>
        </p:nvSpPr>
        <p:spPr>
          <a:xfrm>
            <a:off x="440871" y="1610049"/>
            <a:ext cx="2372863" cy="568328"/>
          </a:xfrm>
          <a:prstGeom prst="roundRect">
            <a:avLst/>
          </a:prstGeom>
          <a:solidFill>
            <a:srgbClr val="3D2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新細明體"/>
              <a:ea typeface="新細明體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5322FEDB-8D59-4306-8BFF-951C54186B09}"/>
              </a:ext>
            </a:extLst>
          </p:cNvPr>
          <p:cNvSpPr/>
          <p:nvPr/>
        </p:nvSpPr>
        <p:spPr>
          <a:xfrm>
            <a:off x="440871" y="1433693"/>
            <a:ext cx="2372863" cy="568328"/>
          </a:xfrm>
          <a:prstGeom prst="roundRect">
            <a:avLst/>
          </a:prstGeom>
          <a:solidFill>
            <a:srgbClr val="3D2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新細明體"/>
              <a:ea typeface="新細明體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937546C7-3C09-4338-9D5C-248AE00326A8}"/>
              </a:ext>
            </a:extLst>
          </p:cNvPr>
          <p:cNvSpPr/>
          <p:nvPr/>
        </p:nvSpPr>
        <p:spPr>
          <a:xfrm>
            <a:off x="440871" y="1965949"/>
            <a:ext cx="2372863" cy="170798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/>
              </a:gs>
              <a:gs pos="99000">
                <a:schemeClr val="bg1">
                  <a:alpha val="0"/>
                </a:schemeClr>
              </a:gs>
              <a:gs pos="86000">
                <a:schemeClr val="bg1">
                  <a:alpha val="8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圓角矩形 15">
            <a:extLst>
              <a:ext uri="{FF2B5EF4-FFF2-40B4-BE49-F238E27FC236}">
                <a16:creationId xmlns:a16="http://schemas.microsoft.com/office/drawing/2014/main" id="{882F5BD7-62C3-455E-BB61-E8B389906D16}"/>
              </a:ext>
            </a:extLst>
          </p:cNvPr>
          <p:cNvSpPr/>
          <p:nvPr/>
        </p:nvSpPr>
        <p:spPr>
          <a:xfrm>
            <a:off x="716592" y="2674643"/>
            <a:ext cx="1844998" cy="754298"/>
          </a:xfrm>
          <a:prstGeom prst="roundRect">
            <a:avLst>
              <a:gd name="adj" fmla="val 14502"/>
            </a:avLst>
          </a:prstGeom>
          <a:solidFill>
            <a:srgbClr val="644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DFE1372-E833-43B8-9D3E-9D8344B74836}"/>
              </a:ext>
            </a:extLst>
          </p:cNvPr>
          <p:cNvSpPr txBox="1"/>
          <p:nvPr/>
        </p:nvSpPr>
        <p:spPr>
          <a:xfrm>
            <a:off x="546332" y="2045332"/>
            <a:ext cx="2267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lt1"/>
              </a:buClr>
              <a:buSzPts val="1400"/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3 x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512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GB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M.2 SSD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0F75C8-62BF-4346-8558-FADBD7048F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</p:spPr>
        <p:txBody>
          <a:bodyPr anchor="ctr"/>
          <a:lstStyle/>
          <a:p>
            <a:r>
              <a:rPr lang="en-US" altLang="zh-CN" sz="3200" dirty="0"/>
              <a:t>Both performance and capacity in hand</a:t>
            </a:r>
            <a:endParaRPr lang="en-US" sz="32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6B68D78-DAC7-4212-AC37-532DBC25A6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409" y="2350142"/>
            <a:ext cx="494229" cy="494229"/>
          </a:xfrm>
          <a:prstGeom prst="rect">
            <a:avLst/>
          </a:prstGeom>
          <a:effectLst>
            <a:outerShdw blurRad="63500" sx="106000" sy="106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7AA521B-9B80-47A7-B382-441BBD8DB0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143" y="1552140"/>
            <a:ext cx="1385850" cy="34207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E59808B9-6987-4CF2-A908-24C66576EC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8756" y="2137548"/>
            <a:ext cx="3506488" cy="2804568"/>
          </a:xfrm>
          <a:prstGeom prst="rect">
            <a:avLst/>
          </a:prstGeom>
          <a:effectLst>
            <a:reflection stA="23000" endPos="19000" dir="5400000" sy="-100000" algn="bl" rotWithShape="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B9729C4-07EF-4E76-9940-482E8CFE74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9694" y="2324635"/>
            <a:ext cx="488221" cy="4942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31" name="Shape 250">
            <a:extLst>
              <a:ext uri="{FF2B5EF4-FFF2-40B4-BE49-F238E27FC236}">
                <a16:creationId xmlns:a16="http://schemas.microsoft.com/office/drawing/2014/main" id="{1CD4C50D-F937-4A0D-A978-C1F7A6474FFB}"/>
              </a:ext>
            </a:extLst>
          </p:cNvPr>
          <p:cNvCxnSpPr>
            <a:cxnSpLocks/>
            <a:stCxn id="56" idx="1"/>
          </p:cNvCxnSpPr>
          <p:nvPr/>
        </p:nvCxnSpPr>
        <p:spPr>
          <a:xfrm rot="10800000" flipV="1">
            <a:off x="5598617" y="1717857"/>
            <a:ext cx="743798" cy="1378964"/>
          </a:xfrm>
          <a:prstGeom prst="bentConnector2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8" name="Shape 250">
            <a:extLst>
              <a:ext uri="{FF2B5EF4-FFF2-40B4-BE49-F238E27FC236}">
                <a16:creationId xmlns:a16="http://schemas.microsoft.com/office/drawing/2014/main" id="{E0F32B18-AD97-40DA-A184-913A13F8ADBA}"/>
              </a:ext>
            </a:extLst>
          </p:cNvPr>
          <p:cNvCxnSpPr>
            <a:cxnSpLocks/>
            <a:stCxn id="46" idx="3"/>
          </p:cNvCxnSpPr>
          <p:nvPr/>
        </p:nvCxnSpPr>
        <p:spPr>
          <a:xfrm>
            <a:off x="2813734" y="1717857"/>
            <a:ext cx="341323" cy="1378963"/>
          </a:xfrm>
          <a:prstGeom prst="bentConnector2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64" name="TextBox 4">
            <a:extLst>
              <a:ext uri="{FF2B5EF4-FFF2-40B4-BE49-F238E27FC236}">
                <a16:creationId xmlns:a16="http://schemas.microsoft.com/office/drawing/2014/main" id="{FC831DAD-B796-4D78-AF43-D729F12B5B0F}"/>
              </a:ext>
            </a:extLst>
          </p:cNvPr>
          <p:cNvSpPr txBox="1"/>
          <p:nvPr/>
        </p:nvSpPr>
        <p:spPr>
          <a:xfrm>
            <a:off x="6503004" y="2707479"/>
            <a:ext cx="2003109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</a:rPr>
              <a:t>16TB</a:t>
            </a:r>
            <a:r>
              <a:rPr lang="en-US" altLang="zh-CN" b="1" dirty="0">
                <a:solidFill>
                  <a:schemeClr val="bg1"/>
                </a:solidFill>
              </a:rPr>
              <a:t> </a:t>
            </a:r>
            <a:r>
              <a:rPr lang="zh-CN" altLang="en-US" b="1" dirty="0">
                <a:solidFill>
                  <a:schemeClr val="bg1"/>
                </a:solidFill>
              </a:rPr>
              <a:t>Cold data on </a:t>
            </a:r>
            <a:endParaRPr lang="en-US" altLang="zh-CN" b="1" dirty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big storage space</a:t>
            </a:r>
          </a:p>
        </p:txBody>
      </p:sp>
      <p:sp>
        <p:nvSpPr>
          <p:cNvPr id="65" name="TextBox 6">
            <a:extLst>
              <a:ext uri="{FF2B5EF4-FFF2-40B4-BE49-F238E27FC236}">
                <a16:creationId xmlns:a16="http://schemas.microsoft.com/office/drawing/2014/main" id="{6C023433-9E78-4D89-85FF-4CA20D352CB0}"/>
              </a:ext>
            </a:extLst>
          </p:cNvPr>
          <p:cNvSpPr txBox="1"/>
          <p:nvPr/>
        </p:nvSpPr>
        <p:spPr>
          <a:xfrm>
            <a:off x="624361" y="2721131"/>
            <a:ext cx="2005882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Use </a:t>
            </a:r>
            <a:r>
              <a:rPr lang="en-US" altLang="zh-CN" sz="2000" b="1" dirty="0">
                <a:solidFill>
                  <a:schemeClr val="bg1"/>
                </a:solidFill>
              </a:rPr>
              <a:t>Qtier </a:t>
            </a:r>
            <a:r>
              <a:rPr lang="zh-CN" altLang="en-US" b="1" dirty="0">
                <a:solidFill>
                  <a:schemeClr val="bg1"/>
                </a:solidFill>
              </a:rPr>
              <a:t>for hot data </a:t>
            </a:r>
            <a:r>
              <a:rPr lang="en-US" altLang="zh-CN" b="1" dirty="0">
                <a:solidFill>
                  <a:schemeClr val="bg1"/>
                </a:solidFill>
              </a:rPr>
              <a:t>tiered storage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F4664562-ECBF-437B-82F7-08B89DEFE193}"/>
              </a:ext>
            </a:extLst>
          </p:cNvPr>
          <p:cNvGrpSpPr/>
          <p:nvPr/>
        </p:nvGrpSpPr>
        <p:grpSpPr>
          <a:xfrm>
            <a:off x="546979" y="4290381"/>
            <a:ext cx="1118441" cy="312907"/>
            <a:chOff x="705652" y="3777488"/>
            <a:chExt cx="1513933" cy="259032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EF03AB4E-7BC5-40C3-A1D5-93DE04F05F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2556"/>
            <a:stretch/>
          </p:blipFill>
          <p:spPr>
            <a:xfrm rot="10800000">
              <a:off x="705652" y="3777488"/>
              <a:ext cx="1256923" cy="259032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0B903440-C3CD-43E4-BFD3-0C7E63750A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325" r="12556"/>
            <a:stretch/>
          </p:blipFill>
          <p:spPr>
            <a:xfrm rot="10800000">
              <a:off x="1139812" y="3777488"/>
              <a:ext cx="1079773" cy="259032"/>
            </a:xfrm>
            <a:prstGeom prst="rect">
              <a:avLst/>
            </a:prstGeom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25078A16-9D99-462E-987A-E45F73AD2A39}"/>
              </a:ext>
            </a:extLst>
          </p:cNvPr>
          <p:cNvGrpSpPr/>
          <p:nvPr/>
        </p:nvGrpSpPr>
        <p:grpSpPr>
          <a:xfrm>
            <a:off x="54807" y="4179883"/>
            <a:ext cx="662987" cy="530929"/>
            <a:chOff x="2952531" y="3991151"/>
            <a:chExt cx="1059560" cy="848512"/>
          </a:xfrm>
        </p:grpSpPr>
        <p:sp>
          <p:nvSpPr>
            <p:cNvPr id="34" name="橢圓 33">
              <a:extLst>
                <a:ext uri="{FF2B5EF4-FFF2-40B4-BE49-F238E27FC236}">
                  <a16:creationId xmlns:a16="http://schemas.microsoft.com/office/drawing/2014/main" id="{DDF1FA70-7412-4832-B1E0-8D5AD14F3F2A}"/>
                </a:ext>
              </a:extLst>
            </p:cNvPr>
            <p:cNvSpPr/>
            <p:nvPr/>
          </p:nvSpPr>
          <p:spPr>
            <a:xfrm>
              <a:off x="3163578" y="3991151"/>
              <a:ext cx="848513" cy="848512"/>
            </a:xfrm>
            <a:prstGeom prst="ellipse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7335E51A-EE0A-4CCC-A79D-93FD7379C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2531" y="4062968"/>
              <a:ext cx="1057930" cy="7082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矩形 35">
            <a:extLst>
              <a:ext uri="{FF2B5EF4-FFF2-40B4-BE49-F238E27FC236}">
                <a16:creationId xmlns:a16="http://schemas.microsoft.com/office/drawing/2014/main" id="{70B39ECE-813E-4065-9059-89F8CA88C37F}"/>
              </a:ext>
            </a:extLst>
          </p:cNvPr>
          <p:cNvSpPr/>
          <p:nvPr/>
        </p:nvSpPr>
        <p:spPr>
          <a:xfrm>
            <a:off x="675536" y="4301267"/>
            <a:ext cx="11184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" b="1" dirty="0">
                <a:solidFill>
                  <a:schemeClr val="bg1"/>
                </a:solidFill>
              </a:rPr>
              <a:t>One 2.5” tray base is bundled for first batch</a:t>
            </a:r>
          </a:p>
        </p:txBody>
      </p:sp>
    </p:spTree>
    <p:extLst>
      <p:ext uri="{BB962C8B-B14F-4D97-AF65-F5344CB8AC3E}">
        <p14:creationId xmlns:p14="http://schemas.microsoft.com/office/powerpoint/2010/main" val="372100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Hant" dirty="0">
                <a:sym typeface="Microsoft JhengHei"/>
              </a:rPr>
              <a:t>Quad-core 64-bit Cortex-A57 CPU</a:t>
            </a:r>
            <a:endParaRPr dirty="0"/>
          </a:p>
        </p:txBody>
      </p:sp>
      <p:pic>
        <p:nvPicPr>
          <p:cNvPr id="14" name="Picture 19">
            <a:extLst>
              <a:ext uri="{FF2B5EF4-FFF2-40B4-BE49-F238E27FC236}">
                <a16:creationId xmlns:a16="http://schemas.microsoft.com/office/drawing/2014/main" id="{6C57F7CA-0511-4FA7-9E91-798CD1E8BA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58" y="1264393"/>
            <a:ext cx="1810342" cy="341934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D03AE239-7A95-42F4-BF91-46CBE500CA03}"/>
              </a:ext>
            </a:extLst>
          </p:cNvPr>
          <p:cNvGrpSpPr/>
          <p:nvPr/>
        </p:nvGrpSpPr>
        <p:grpSpPr>
          <a:xfrm>
            <a:off x="2593515" y="1475879"/>
            <a:ext cx="6222778" cy="2779888"/>
            <a:chOff x="2898170" y="1801457"/>
            <a:chExt cx="6222778" cy="2779888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2D139E6-B71D-495A-813D-2FF5E3050764}"/>
                </a:ext>
              </a:extLst>
            </p:cNvPr>
            <p:cNvSpPr/>
            <p:nvPr/>
          </p:nvSpPr>
          <p:spPr>
            <a:xfrm>
              <a:off x="2919933" y="1838801"/>
              <a:ext cx="6201015" cy="2742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9" name="Shape 228" descr="C:\Users\user\Desktop\TS-x28A_PPT\GPU.png">
              <a:extLst>
                <a:ext uri="{FF2B5EF4-FFF2-40B4-BE49-F238E27FC236}">
                  <a16:creationId xmlns:a16="http://schemas.microsoft.com/office/drawing/2014/main" id="{DC8E4DE2-1059-471D-849A-2BCB5AC844D6}"/>
                </a:ext>
              </a:extLst>
            </p:cNvPr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108770" y="1967077"/>
              <a:ext cx="3919970" cy="25424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86B86FF-77F1-45C9-99CA-5E921D515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8170" y="1801457"/>
              <a:ext cx="3224571" cy="852355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28866493-4CE2-44AE-B719-503E9AB1D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8170" y="2743142"/>
              <a:ext cx="3224571" cy="852355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D3FFE998-DEE2-4FBD-96A1-4B9B1F857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8170" y="3689079"/>
              <a:ext cx="3224571" cy="852355"/>
            </a:xfrm>
            <a:prstGeom prst="rect">
              <a:avLst/>
            </a:prstGeom>
          </p:spPr>
        </p:pic>
      </p:grpSp>
      <p:pic>
        <p:nvPicPr>
          <p:cNvPr id="2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64508E7A-DBBF-4832-B031-0ACB8ECB74A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4" y="1574811"/>
            <a:ext cx="2557697" cy="2850221"/>
          </a:xfrm>
          <a:prstGeom prst="rect">
            <a:avLst/>
          </a:prstGeom>
        </p:spPr>
      </p:pic>
      <p:sp>
        <p:nvSpPr>
          <p:cNvPr id="15" name="Shape 237">
            <a:extLst>
              <a:ext uri="{FF2B5EF4-FFF2-40B4-BE49-F238E27FC236}">
                <a16:creationId xmlns:a16="http://schemas.microsoft.com/office/drawing/2014/main" id="{DF09A5EA-B5EA-4A68-824C-50E86BEA31CA}"/>
              </a:ext>
            </a:extLst>
          </p:cNvPr>
          <p:cNvSpPr txBox="1"/>
          <p:nvPr/>
        </p:nvSpPr>
        <p:spPr>
          <a:xfrm>
            <a:off x="2837664" y="1513223"/>
            <a:ext cx="2850571" cy="81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6600"/>
              </a:buClr>
              <a:buSzPts val="400"/>
            </a:pPr>
            <a:r>
              <a:rPr lang="en-US" altLang="zh-Hant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AL324 </a:t>
            </a:r>
            <a:r>
              <a:rPr lang="zh-CN" altLang="en-US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4-core</a:t>
            </a:r>
          </a:p>
          <a:p>
            <a:pPr algn="ctr">
              <a:buClr>
                <a:srgbClr val="FF6600"/>
              </a:buClr>
              <a:buSzPts val="400"/>
            </a:pPr>
            <a:r>
              <a:rPr lang="en-US" altLang="zh-CN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64-</a:t>
            </a:r>
            <a:r>
              <a:rPr lang="en-US" altLang="zh-TW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bit 1.7 GHz </a:t>
            </a:r>
            <a:r>
              <a:rPr lang="zh-CN" altLang="en-US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CPU</a:t>
            </a:r>
          </a:p>
        </p:txBody>
      </p:sp>
      <p:sp>
        <p:nvSpPr>
          <p:cNvPr id="16" name="Shape 237">
            <a:extLst>
              <a:ext uri="{FF2B5EF4-FFF2-40B4-BE49-F238E27FC236}">
                <a16:creationId xmlns:a16="http://schemas.microsoft.com/office/drawing/2014/main" id="{A4102FB8-598E-47D7-8AD5-DA954B237279}"/>
              </a:ext>
            </a:extLst>
          </p:cNvPr>
          <p:cNvSpPr txBox="1"/>
          <p:nvPr/>
        </p:nvSpPr>
        <p:spPr>
          <a:xfrm>
            <a:off x="2837664" y="2454908"/>
            <a:ext cx="2850571" cy="81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6600"/>
              </a:buClr>
              <a:buSzPts val="400"/>
            </a:pPr>
            <a:r>
              <a:rPr lang="en-US" altLang="zh-TW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Hardware Encryption Acceleration Engine </a:t>
            </a:r>
          </a:p>
        </p:txBody>
      </p:sp>
      <p:sp>
        <p:nvSpPr>
          <p:cNvPr id="20" name="Shape 237">
            <a:extLst>
              <a:ext uri="{FF2B5EF4-FFF2-40B4-BE49-F238E27FC236}">
                <a16:creationId xmlns:a16="http://schemas.microsoft.com/office/drawing/2014/main" id="{63C9C132-0817-40BC-8D6E-F5E2E7AAD0DF}"/>
              </a:ext>
            </a:extLst>
          </p:cNvPr>
          <p:cNvSpPr txBox="1"/>
          <p:nvPr/>
        </p:nvSpPr>
        <p:spPr>
          <a:xfrm>
            <a:off x="2890444" y="3424799"/>
            <a:ext cx="2745010" cy="791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6600"/>
              </a:buClr>
              <a:buSzPts val="400"/>
            </a:pPr>
            <a:r>
              <a:rPr lang="zh-TW" altLang="en-US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Up to </a:t>
            </a:r>
            <a:r>
              <a:rPr lang="en-US" altLang="zh-TW" sz="2000" b="1">
                <a:solidFill>
                  <a:schemeClr val="lt1"/>
                </a:solidFill>
                <a:latin typeface="+mj-lt"/>
                <a:ea typeface="微軟正黑體" pitchFamily="34" charset="-120"/>
              </a:rPr>
              <a:t>16 GB </a:t>
            </a:r>
            <a:r>
              <a:rPr lang="en-US" altLang="zh-TW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DDR4</a:t>
            </a:r>
            <a:r>
              <a:rPr lang="en-US" altLang="zh-TW" sz="2000" b="1">
                <a:solidFill>
                  <a:schemeClr val="lt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SO-DIMM </a:t>
            </a:r>
            <a:endParaRPr lang="zh-TW" altLang="en-US" sz="2000" b="1" dirty="0">
              <a:solidFill>
                <a:schemeClr val="lt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16B8B98-738D-4C37-995C-EE1B508AE3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553" y="994148"/>
            <a:ext cx="3301477" cy="37570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A77B02-528A-6B4D-84DE-A780BF2BB5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Built-in single 10GbE SFP+ port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23A68C-3897-E645-8E64-4DB9E9A7E3A2}"/>
              </a:ext>
            </a:extLst>
          </p:cNvPr>
          <p:cNvCxnSpPr>
            <a:cxnSpLocks/>
          </p:cNvCxnSpPr>
          <p:nvPr/>
        </p:nvCxnSpPr>
        <p:spPr>
          <a:xfrm>
            <a:off x="3471926" y="2780062"/>
            <a:ext cx="1125293" cy="0"/>
          </a:xfrm>
          <a:prstGeom prst="straightConnector1">
            <a:avLst/>
          </a:prstGeom>
          <a:ln cap="rnd">
            <a:solidFill>
              <a:srgbClr val="00206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8263E5A-8C1B-3542-9CCE-383486BCA43F}"/>
              </a:ext>
            </a:extLst>
          </p:cNvPr>
          <p:cNvSpPr/>
          <p:nvPr/>
        </p:nvSpPr>
        <p:spPr>
          <a:xfrm>
            <a:off x="2842573" y="2541688"/>
            <a:ext cx="624328" cy="4767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E62F58-7212-C34F-A87F-D6A89101C9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4247" y="2293310"/>
            <a:ext cx="3213430" cy="7558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990DD2-30D8-4949-BC2C-2217C630E515}"/>
              </a:ext>
            </a:extLst>
          </p:cNvPr>
          <p:cNvSpPr/>
          <p:nvPr/>
        </p:nvSpPr>
        <p:spPr>
          <a:xfrm>
            <a:off x="5602462" y="2993998"/>
            <a:ext cx="12170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b="1">
                <a:solidFill>
                  <a:srgbClr val="313131"/>
                </a:solidFill>
                <a:latin typeface="Open Sans"/>
              </a:rPr>
              <a:t>QSW-1208-8C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716DFA-4C0D-0441-B0C9-8B97A1305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7219" y="3592041"/>
            <a:ext cx="3227487" cy="7058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2C4FD94-E323-4F46-8B0A-3FCAF12E5F65}"/>
              </a:ext>
            </a:extLst>
          </p:cNvPr>
          <p:cNvSpPr/>
          <p:nvPr/>
        </p:nvSpPr>
        <p:spPr>
          <a:xfrm>
            <a:off x="5648148" y="4261435"/>
            <a:ext cx="1125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b="1">
                <a:solidFill>
                  <a:srgbClr val="313131"/>
                </a:solidFill>
                <a:latin typeface="Open Sans"/>
              </a:rPr>
              <a:t>QSW-804-4C</a:t>
            </a:r>
          </a:p>
        </p:txBody>
      </p:sp>
      <p:cxnSp>
        <p:nvCxnSpPr>
          <p:cNvPr id="14" name="Straight Arrow Connector 6">
            <a:extLst>
              <a:ext uri="{FF2B5EF4-FFF2-40B4-BE49-F238E27FC236}">
                <a16:creationId xmlns:a16="http://schemas.microsoft.com/office/drawing/2014/main" id="{097FBC79-4E1D-4008-A995-B872C7B10D7F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0165" y="3029699"/>
            <a:ext cx="1241979" cy="786185"/>
          </a:xfrm>
          <a:prstGeom prst="bentConnector3">
            <a:avLst>
              <a:gd name="adj1" fmla="val 100566"/>
            </a:avLst>
          </a:prstGeom>
          <a:ln cap="rnd">
            <a:solidFill>
              <a:srgbClr val="00206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17203797-7241-4324-9D67-C6143835EA67}"/>
              </a:ext>
            </a:extLst>
          </p:cNvPr>
          <p:cNvGrpSpPr/>
          <p:nvPr/>
        </p:nvGrpSpPr>
        <p:grpSpPr>
          <a:xfrm>
            <a:off x="3279072" y="1353909"/>
            <a:ext cx="5279264" cy="685155"/>
            <a:chOff x="3546941" y="1146881"/>
            <a:chExt cx="4014145" cy="520965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51A20AF6-F385-4FBB-A85A-2E3E21E570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2556"/>
            <a:stretch/>
          </p:blipFill>
          <p:spPr>
            <a:xfrm>
              <a:off x="3546941" y="1146881"/>
              <a:ext cx="2189899" cy="520965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8B113EEA-3624-42B6-A861-C750F4DC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56757" y="1146881"/>
              <a:ext cx="2504329" cy="520965"/>
            </a:xfrm>
            <a:prstGeom prst="rect">
              <a:avLst/>
            </a:prstGeom>
          </p:spPr>
        </p:pic>
      </p:grpSp>
      <p:sp>
        <p:nvSpPr>
          <p:cNvPr id="18" name="Rectangle 9">
            <a:extLst>
              <a:ext uri="{FF2B5EF4-FFF2-40B4-BE49-F238E27FC236}">
                <a16:creationId xmlns:a16="http://schemas.microsoft.com/office/drawing/2014/main" id="{C1883853-1EC9-40B9-9E23-8A506D1C53FD}"/>
              </a:ext>
            </a:extLst>
          </p:cNvPr>
          <p:cNvSpPr/>
          <p:nvPr/>
        </p:nvSpPr>
        <p:spPr>
          <a:xfrm>
            <a:off x="3669030" y="1364008"/>
            <a:ext cx="4572000" cy="861774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Fully support 10GbE high-speed networks, delivering a major speed increase for virtualization tasks, fast backup &amp; restoration, and large-data applications. </a:t>
            </a:r>
            <a:endParaRPr lang="zh-TW" altLang="en-US" sz="1200" b="1" dirty="0">
              <a:solidFill>
                <a:schemeClr val="bg1"/>
              </a:solidFill>
            </a:endParaRPr>
          </a:p>
          <a:p>
            <a:endParaRPr lang="zh-TW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35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931B7-5FEE-8749-A480-C4D8C6AEF0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High speed transfer</a:t>
            </a:r>
            <a:endParaRPr lang="en-US" dirty="0"/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E31EA296-8918-4E43-A49E-228A06A982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62554"/>
            <a:ext cx="9144000" cy="3912646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1E1B986F-A421-4316-AAA6-9B7EB124CE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7262" y="899741"/>
            <a:ext cx="2706738" cy="2473451"/>
          </a:xfrm>
          <a:prstGeom prst="rect">
            <a:avLst/>
          </a:prstGeom>
        </p:spPr>
      </p:pic>
      <p:sp>
        <p:nvSpPr>
          <p:cNvPr id="43" name="圓角矩形 73">
            <a:extLst>
              <a:ext uri="{FF2B5EF4-FFF2-40B4-BE49-F238E27FC236}">
                <a16:creationId xmlns:a16="http://schemas.microsoft.com/office/drawing/2014/main" id="{07AE8C87-A87F-4424-96D8-67B799A7F63B}"/>
              </a:ext>
            </a:extLst>
          </p:cNvPr>
          <p:cNvSpPr/>
          <p:nvPr/>
        </p:nvSpPr>
        <p:spPr>
          <a:xfrm>
            <a:off x="1146653" y="1325748"/>
            <a:ext cx="1955132" cy="3105209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圓角矩形 74">
            <a:extLst>
              <a:ext uri="{FF2B5EF4-FFF2-40B4-BE49-F238E27FC236}">
                <a16:creationId xmlns:a16="http://schemas.microsoft.com/office/drawing/2014/main" id="{6DA27077-4C2D-4E4C-966F-5BAA0302F2EB}"/>
              </a:ext>
            </a:extLst>
          </p:cNvPr>
          <p:cNvSpPr/>
          <p:nvPr/>
        </p:nvSpPr>
        <p:spPr>
          <a:xfrm>
            <a:off x="3670061" y="1325748"/>
            <a:ext cx="2237280" cy="3105209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979C44C1-E205-4087-B96F-D28371DF70D5}"/>
              </a:ext>
            </a:extLst>
          </p:cNvPr>
          <p:cNvGrpSpPr/>
          <p:nvPr/>
        </p:nvGrpSpPr>
        <p:grpSpPr>
          <a:xfrm>
            <a:off x="891711" y="1570843"/>
            <a:ext cx="5228491" cy="2006266"/>
            <a:chOff x="1928381" y="1345747"/>
            <a:chExt cx="4774715" cy="2006266"/>
          </a:xfrm>
        </p:grpSpPr>
        <p:cxnSp>
          <p:nvCxnSpPr>
            <p:cNvPr id="46" name="Shape 90">
              <a:extLst>
                <a:ext uri="{FF2B5EF4-FFF2-40B4-BE49-F238E27FC236}">
                  <a16:creationId xmlns:a16="http://schemas.microsoft.com/office/drawing/2014/main" id="{F92A6994-0E33-4213-9C0C-6014B6024207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3015637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Shape 89">
              <a:extLst>
                <a:ext uri="{FF2B5EF4-FFF2-40B4-BE49-F238E27FC236}">
                  <a16:creationId xmlns:a16="http://schemas.microsoft.com/office/drawing/2014/main" id="{09C63B64-ABE2-4FCF-8587-4E4DE339BA81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681659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Shape 93">
              <a:extLst>
                <a:ext uri="{FF2B5EF4-FFF2-40B4-BE49-F238E27FC236}">
                  <a16:creationId xmlns:a16="http://schemas.microsoft.com/office/drawing/2014/main" id="{BC27EBC4-7227-49BC-86E0-B0464780E4DA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3349617"/>
              <a:ext cx="4774713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Shape 90">
              <a:extLst>
                <a:ext uri="{FF2B5EF4-FFF2-40B4-BE49-F238E27FC236}">
                  <a16:creationId xmlns:a16="http://schemas.microsoft.com/office/drawing/2014/main" id="{403E69DC-D9BE-494D-94DD-5EB716DF88C0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2347681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Shape 89">
              <a:extLst>
                <a:ext uri="{FF2B5EF4-FFF2-40B4-BE49-F238E27FC236}">
                  <a16:creationId xmlns:a16="http://schemas.microsoft.com/office/drawing/2014/main" id="{78981620-B7F7-4FE9-8EC0-5E2CF65EFE38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013703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Shape 90">
              <a:extLst>
                <a:ext uri="{FF2B5EF4-FFF2-40B4-BE49-F238E27FC236}">
                  <a16:creationId xmlns:a16="http://schemas.microsoft.com/office/drawing/2014/main" id="{B696CD75-8E80-4F81-A809-0425AF86DE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1679725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Shape 89">
              <a:extLst>
                <a:ext uri="{FF2B5EF4-FFF2-40B4-BE49-F238E27FC236}">
                  <a16:creationId xmlns:a16="http://schemas.microsoft.com/office/drawing/2014/main" id="{07AF741B-B428-4F1E-958F-40FB224C241A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1345747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3" name="Shape 80">
            <a:extLst>
              <a:ext uri="{FF2B5EF4-FFF2-40B4-BE49-F238E27FC236}">
                <a16:creationId xmlns:a16="http://schemas.microsoft.com/office/drawing/2014/main" id="{C432BD28-783C-45E6-8CBF-162BC4D92C48}"/>
              </a:ext>
            </a:extLst>
          </p:cNvPr>
          <p:cNvSpPr/>
          <p:nvPr/>
        </p:nvSpPr>
        <p:spPr>
          <a:xfrm>
            <a:off x="2254780" y="2700758"/>
            <a:ext cx="631335" cy="883569"/>
          </a:xfrm>
          <a:prstGeom prst="rect">
            <a:avLst/>
          </a:prstGeom>
          <a:solidFill>
            <a:srgbClr val="E37638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81">
            <a:extLst>
              <a:ext uri="{FF2B5EF4-FFF2-40B4-BE49-F238E27FC236}">
                <a16:creationId xmlns:a16="http://schemas.microsoft.com/office/drawing/2014/main" id="{E55B145A-DB97-44A5-AD63-A6A2B6FFFE8C}"/>
              </a:ext>
            </a:extLst>
          </p:cNvPr>
          <p:cNvSpPr txBox="1"/>
          <p:nvPr/>
        </p:nvSpPr>
        <p:spPr>
          <a:xfrm>
            <a:off x="1301666" y="3681468"/>
            <a:ext cx="798682" cy="3933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Download</a:t>
            </a:r>
            <a:endParaRPr lang="zh-TW" sz="1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55" name="Shape 82">
            <a:extLst>
              <a:ext uri="{FF2B5EF4-FFF2-40B4-BE49-F238E27FC236}">
                <a16:creationId xmlns:a16="http://schemas.microsoft.com/office/drawing/2014/main" id="{7A28EA75-33BF-488D-AF1D-8AE1331A6403}"/>
              </a:ext>
            </a:extLst>
          </p:cNvPr>
          <p:cNvSpPr txBox="1"/>
          <p:nvPr/>
        </p:nvSpPr>
        <p:spPr>
          <a:xfrm>
            <a:off x="2171106" y="3681468"/>
            <a:ext cx="798682" cy="3933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Upload</a:t>
            </a:r>
            <a:endParaRPr lang="zh-TW" sz="1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56" name="Shape 84">
            <a:extLst>
              <a:ext uri="{FF2B5EF4-FFF2-40B4-BE49-F238E27FC236}">
                <a16:creationId xmlns:a16="http://schemas.microsoft.com/office/drawing/2014/main" id="{53EF89F5-2E7E-4CF0-BBE6-1822325C9FC3}"/>
              </a:ext>
            </a:extLst>
          </p:cNvPr>
          <p:cNvSpPr txBox="1"/>
          <p:nvPr/>
        </p:nvSpPr>
        <p:spPr>
          <a:xfrm>
            <a:off x="2254780" y="2721633"/>
            <a:ext cx="631335" cy="373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526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92">
            <a:extLst>
              <a:ext uri="{FF2B5EF4-FFF2-40B4-BE49-F238E27FC236}">
                <a16:creationId xmlns:a16="http://schemas.microsoft.com/office/drawing/2014/main" id="{5CDFE7F5-AC7D-4BD0-9275-CDC33EFCDB83}"/>
              </a:ext>
            </a:extLst>
          </p:cNvPr>
          <p:cNvSpPr txBox="1"/>
          <p:nvPr/>
        </p:nvSpPr>
        <p:spPr>
          <a:xfrm>
            <a:off x="299648" y="3481713"/>
            <a:ext cx="646503" cy="214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58" name="Shape 94">
            <a:extLst>
              <a:ext uri="{FF2B5EF4-FFF2-40B4-BE49-F238E27FC236}">
                <a16:creationId xmlns:a16="http://schemas.microsoft.com/office/drawing/2014/main" id="{A2D8F748-C21D-45D3-9CF7-2E0AEE2A50B6}"/>
              </a:ext>
            </a:extLst>
          </p:cNvPr>
          <p:cNvSpPr/>
          <p:nvPr/>
        </p:nvSpPr>
        <p:spPr>
          <a:xfrm>
            <a:off x="3990747" y="2045139"/>
            <a:ext cx="660498" cy="1535827"/>
          </a:xfrm>
          <a:prstGeom prst="rect">
            <a:avLst/>
          </a:prstGeom>
          <a:solidFill>
            <a:srgbClr val="84AB8E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95">
            <a:extLst>
              <a:ext uri="{FF2B5EF4-FFF2-40B4-BE49-F238E27FC236}">
                <a16:creationId xmlns:a16="http://schemas.microsoft.com/office/drawing/2014/main" id="{E115C3E3-BF1D-4426-A711-A4B833BF7EF0}"/>
              </a:ext>
            </a:extLst>
          </p:cNvPr>
          <p:cNvSpPr/>
          <p:nvPr/>
        </p:nvSpPr>
        <p:spPr>
          <a:xfrm>
            <a:off x="4966713" y="2866066"/>
            <a:ext cx="660498" cy="711043"/>
          </a:xfrm>
          <a:prstGeom prst="rect">
            <a:avLst/>
          </a:prstGeom>
          <a:solidFill>
            <a:srgbClr val="E37638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Shape 98">
            <a:extLst>
              <a:ext uri="{FF2B5EF4-FFF2-40B4-BE49-F238E27FC236}">
                <a16:creationId xmlns:a16="http://schemas.microsoft.com/office/drawing/2014/main" id="{516B643D-9B2D-4607-B1F8-725BDDC916E0}"/>
              </a:ext>
            </a:extLst>
          </p:cNvPr>
          <p:cNvSpPr txBox="1"/>
          <p:nvPr/>
        </p:nvSpPr>
        <p:spPr>
          <a:xfrm>
            <a:off x="3990747" y="2038360"/>
            <a:ext cx="660498" cy="3228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914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Shape 99">
            <a:extLst>
              <a:ext uri="{FF2B5EF4-FFF2-40B4-BE49-F238E27FC236}">
                <a16:creationId xmlns:a16="http://schemas.microsoft.com/office/drawing/2014/main" id="{D6A15169-D10B-4CDC-AE2B-D098BD4CFAC2}"/>
              </a:ext>
            </a:extLst>
          </p:cNvPr>
          <p:cNvSpPr txBox="1"/>
          <p:nvPr/>
        </p:nvSpPr>
        <p:spPr>
          <a:xfrm>
            <a:off x="4966713" y="2860996"/>
            <a:ext cx="660498" cy="33208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407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100">
            <a:extLst>
              <a:ext uri="{FF2B5EF4-FFF2-40B4-BE49-F238E27FC236}">
                <a16:creationId xmlns:a16="http://schemas.microsoft.com/office/drawing/2014/main" id="{DD29150E-1594-4FDF-A41E-FFBB4FBBFA64}"/>
              </a:ext>
            </a:extLst>
          </p:cNvPr>
          <p:cNvSpPr txBox="1"/>
          <p:nvPr/>
        </p:nvSpPr>
        <p:spPr>
          <a:xfrm>
            <a:off x="3670091" y="3970928"/>
            <a:ext cx="2237032" cy="4600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Windows File Transfer with Encryption (1x 10GbE)</a:t>
            </a:r>
            <a:endParaRPr lang="zh-TW" altLang="en-US" sz="12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3" name="Shape 101">
            <a:extLst>
              <a:ext uri="{FF2B5EF4-FFF2-40B4-BE49-F238E27FC236}">
                <a16:creationId xmlns:a16="http://schemas.microsoft.com/office/drawing/2014/main" id="{8A5EBD89-0498-4931-8D56-210C8D4B1993}"/>
              </a:ext>
            </a:extLst>
          </p:cNvPr>
          <p:cNvSpPr txBox="1"/>
          <p:nvPr/>
        </p:nvSpPr>
        <p:spPr>
          <a:xfrm>
            <a:off x="1146653" y="3970925"/>
            <a:ext cx="1955132" cy="4600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Windows File Transfer (1x 10GbE)</a:t>
            </a:r>
            <a:endParaRPr lang="zh-TW" sz="1200" b="1" i="0" u="none" strike="noStrike" cap="none">
              <a:solidFill>
                <a:schemeClr val="bg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64" name="Shape 79">
            <a:extLst>
              <a:ext uri="{FF2B5EF4-FFF2-40B4-BE49-F238E27FC236}">
                <a16:creationId xmlns:a16="http://schemas.microsoft.com/office/drawing/2014/main" id="{7D6A13B0-D23F-42EC-A664-AD778FEE2123}"/>
              </a:ext>
            </a:extLst>
          </p:cNvPr>
          <p:cNvSpPr/>
          <p:nvPr/>
        </p:nvSpPr>
        <p:spPr>
          <a:xfrm>
            <a:off x="1385049" y="1832416"/>
            <a:ext cx="631335" cy="1756378"/>
          </a:xfrm>
          <a:prstGeom prst="rect">
            <a:avLst/>
          </a:prstGeom>
          <a:solidFill>
            <a:srgbClr val="84AB8E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83">
            <a:extLst>
              <a:ext uri="{FF2B5EF4-FFF2-40B4-BE49-F238E27FC236}">
                <a16:creationId xmlns:a16="http://schemas.microsoft.com/office/drawing/2014/main" id="{0F525C58-904C-4129-AC75-04E6FC37C6A3}"/>
              </a:ext>
            </a:extLst>
          </p:cNvPr>
          <p:cNvSpPr txBox="1"/>
          <p:nvPr/>
        </p:nvSpPr>
        <p:spPr>
          <a:xfrm>
            <a:off x="1385049" y="1853715"/>
            <a:ext cx="631335" cy="442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1085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81">
            <a:extLst>
              <a:ext uri="{FF2B5EF4-FFF2-40B4-BE49-F238E27FC236}">
                <a16:creationId xmlns:a16="http://schemas.microsoft.com/office/drawing/2014/main" id="{50AC58F8-9895-4C46-8C46-DA7FE846831F}"/>
              </a:ext>
            </a:extLst>
          </p:cNvPr>
          <p:cNvSpPr txBox="1"/>
          <p:nvPr/>
        </p:nvSpPr>
        <p:spPr>
          <a:xfrm>
            <a:off x="3937383" y="3681468"/>
            <a:ext cx="798682" cy="3933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Download</a:t>
            </a:r>
            <a:endParaRPr lang="zh-TW" altLang="zh-TW" sz="1000" b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76" name="Shape 82">
            <a:extLst>
              <a:ext uri="{FF2B5EF4-FFF2-40B4-BE49-F238E27FC236}">
                <a16:creationId xmlns:a16="http://schemas.microsoft.com/office/drawing/2014/main" id="{4F58C0F8-2A1D-49F0-B4B8-0C4CACF7C166}"/>
              </a:ext>
            </a:extLst>
          </p:cNvPr>
          <p:cNvSpPr txBox="1"/>
          <p:nvPr/>
        </p:nvSpPr>
        <p:spPr>
          <a:xfrm>
            <a:off x="4895888" y="3681468"/>
            <a:ext cx="798682" cy="3933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Upload</a:t>
            </a:r>
            <a:endParaRPr lang="zh-TW" sz="1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99" name="Shape 89">
            <a:extLst>
              <a:ext uri="{FF2B5EF4-FFF2-40B4-BE49-F238E27FC236}">
                <a16:creationId xmlns:a16="http://schemas.microsoft.com/office/drawing/2014/main" id="{9C30ECE9-C9AF-46BC-B987-CCC19EFE2788}"/>
              </a:ext>
            </a:extLst>
          </p:cNvPr>
          <p:cNvSpPr txBox="1"/>
          <p:nvPr/>
        </p:nvSpPr>
        <p:spPr>
          <a:xfrm>
            <a:off x="277423" y="3746962"/>
            <a:ext cx="656460" cy="34229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900" b="1">
                <a:solidFill>
                  <a:schemeClr val="bg1"/>
                </a:solidFill>
              </a:rPr>
              <a:t>  </a:t>
            </a:r>
            <a:r>
              <a:rPr lang="en-US" altLang="zh-TW" sz="900" b="1">
                <a:solidFill>
                  <a:schemeClr val="bg1"/>
                </a:solidFill>
              </a:rPr>
              <a:t>(</a:t>
            </a:r>
            <a:r>
              <a:rPr lang="en-US" sz="900" b="1">
                <a:solidFill>
                  <a:schemeClr val="bg1"/>
                </a:solidFill>
              </a:rPr>
              <a:t>MB/s)</a:t>
            </a:r>
            <a:endParaRPr lang="en-US" sz="900" b="1" i="0" u="none" strike="noStrike" cap="none">
              <a:solidFill>
                <a:schemeClr val="bg1"/>
              </a:solidFill>
              <a:sym typeface="Arial"/>
            </a:endParaRPr>
          </a:p>
        </p:txBody>
      </p:sp>
      <p:sp>
        <p:nvSpPr>
          <p:cNvPr id="100" name="Shape 92">
            <a:extLst>
              <a:ext uri="{FF2B5EF4-FFF2-40B4-BE49-F238E27FC236}">
                <a16:creationId xmlns:a16="http://schemas.microsoft.com/office/drawing/2014/main" id="{AF2D3717-F16C-42F1-AF10-DB5DA12401E6}"/>
              </a:ext>
            </a:extLst>
          </p:cNvPr>
          <p:cNvSpPr txBox="1"/>
          <p:nvPr/>
        </p:nvSpPr>
        <p:spPr>
          <a:xfrm>
            <a:off x="299648" y="3141565"/>
            <a:ext cx="646503" cy="214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1" name="Shape 92">
            <a:extLst>
              <a:ext uri="{FF2B5EF4-FFF2-40B4-BE49-F238E27FC236}">
                <a16:creationId xmlns:a16="http://schemas.microsoft.com/office/drawing/2014/main" id="{0C3592A6-8E26-44BD-9E1F-648F9BE245CE}"/>
              </a:ext>
            </a:extLst>
          </p:cNvPr>
          <p:cNvSpPr txBox="1"/>
          <p:nvPr/>
        </p:nvSpPr>
        <p:spPr>
          <a:xfrm>
            <a:off x="299648" y="2801419"/>
            <a:ext cx="646503" cy="214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2" name="Shape 92">
            <a:extLst>
              <a:ext uri="{FF2B5EF4-FFF2-40B4-BE49-F238E27FC236}">
                <a16:creationId xmlns:a16="http://schemas.microsoft.com/office/drawing/2014/main" id="{85A22174-4C09-4459-B695-766405D9675A}"/>
              </a:ext>
            </a:extLst>
          </p:cNvPr>
          <p:cNvSpPr txBox="1"/>
          <p:nvPr/>
        </p:nvSpPr>
        <p:spPr>
          <a:xfrm>
            <a:off x="299648" y="2461273"/>
            <a:ext cx="646503" cy="214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3" name="Shape 92">
            <a:extLst>
              <a:ext uri="{FF2B5EF4-FFF2-40B4-BE49-F238E27FC236}">
                <a16:creationId xmlns:a16="http://schemas.microsoft.com/office/drawing/2014/main" id="{DFDA9CA6-405D-4F9A-A16F-9CD1CC47049D}"/>
              </a:ext>
            </a:extLst>
          </p:cNvPr>
          <p:cNvSpPr txBox="1"/>
          <p:nvPr/>
        </p:nvSpPr>
        <p:spPr>
          <a:xfrm>
            <a:off x="299648" y="2121127"/>
            <a:ext cx="646503" cy="214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4" name="Shape 92">
            <a:extLst>
              <a:ext uri="{FF2B5EF4-FFF2-40B4-BE49-F238E27FC236}">
                <a16:creationId xmlns:a16="http://schemas.microsoft.com/office/drawing/2014/main" id="{29582CA8-DE82-4DE1-AD5A-EA9DE06D96BB}"/>
              </a:ext>
            </a:extLst>
          </p:cNvPr>
          <p:cNvSpPr txBox="1"/>
          <p:nvPr/>
        </p:nvSpPr>
        <p:spPr>
          <a:xfrm>
            <a:off x="299648" y="1780981"/>
            <a:ext cx="646503" cy="214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bg1"/>
                </a:solidFill>
              </a:rPr>
              <a:t>100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5" name="Shape 92">
            <a:extLst>
              <a:ext uri="{FF2B5EF4-FFF2-40B4-BE49-F238E27FC236}">
                <a16:creationId xmlns:a16="http://schemas.microsoft.com/office/drawing/2014/main" id="{97B8677D-669A-404C-A966-7C71839DBA1A}"/>
              </a:ext>
            </a:extLst>
          </p:cNvPr>
          <p:cNvSpPr txBox="1"/>
          <p:nvPr/>
        </p:nvSpPr>
        <p:spPr>
          <a:xfrm>
            <a:off x="299648" y="1440835"/>
            <a:ext cx="646503" cy="214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107" name="Shape 100">
            <a:extLst>
              <a:ext uri="{FF2B5EF4-FFF2-40B4-BE49-F238E27FC236}">
                <a16:creationId xmlns:a16="http://schemas.microsoft.com/office/drawing/2014/main" id="{AC3784D4-2623-4DD3-8C4D-E7E90B233CCA}"/>
              </a:ext>
            </a:extLst>
          </p:cNvPr>
          <p:cNvSpPr txBox="1"/>
          <p:nvPr/>
        </p:nvSpPr>
        <p:spPr>
          <a:xfrm>
            <a:off x="6275215" y="3373192"/>
            <a:ext cx="2826759" cy="6411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9F5900"/>
              </a:buClr>
              <a:buSzPct val="25000"/>
            </a:pPr>
            <a:r>
              <a:rPr lang="zh-TW" altLang="en-US" sz="700" dirty="0">
                <a:solidFill>
                  <a:schemeClr val="bg1"/>
                </a:solidFill>
                <a:latin typeface="微軟正黑體"/>
                <a:ea typeface="微軟正黑體"/>
              </a:rPr>
              <a:t>Test environment：</a:t>
            </a:r>
          </a:p>
          <a:p>
            <a:pPr>
              <a:buClr>
                <a:srgbClr val="9F5900"/>
              </a:buClr>
              <a:buSzPct val="25000"/>
            </a:pPr>
            <a:r>
              <a:rPr 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NAS: TS-332X</a:t>
            </a:r>
          </a:p>
          <a:p>
            <a:pPr>
              <a:buClr>
                <a:srgbClr val="9F5900"/>
              </a:buClr>
              <a:buSzPct val="25000"/>
            </a:pPr>
            <a:r>
              <a:rPr 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OS: QTS 4.3.4</a:t>
            </a:r>
          </a:p>
          <a:p>
            <a:pPr>
              <a:buClr>
                <a:srgbClr val="9F5900"/>
              </a:buClr>
              <a:buSzPct val="25000"/>
            </a:pPr>
            <a:r>
              <a:rPr lang="zh-TW" alt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RAID Group：</a:t>
            </a:r>
            <a:r>
              <a:rPr 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RAID 5; 3 x INTEL SSDSC2BB240G4 240GB *3 ; </a:t>
            </a:r>
          </a:p>
          <a:p>
            <a:pPr>
              <a:buClr>
                <a:srgbClr val="9F5900"/>
              </a:buClr>
              <a:buSzPct val="25000"/>
            </a:pPr>
            <a:r>
              <a:rPr lang="en-US" sz="700" dirty="0" err="1">
                <a:solidFill>
                  <a:schemeClr val="bg1"/>
                </a:solidFill>
                <a:latin typeface="微軟"/>
                <a:ea typeface="微軟正黑體" pitchFamily="34" charset="-120"/>
              </a:rPr>
              <a:t>Plient</a:t>
            </a:r>
            <a:r>
              <a:rPr 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微軟"/>
                <a:ea typeface="微軟正黑體" pitchFamily="34" charset="-120"/>
              </a:rPr>
              <a:t>PC：Windows</a:t>
            </a:r>
            <a:r>
              <a:rPr 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 10, intel i7-5820K @3.3GHZ, 32GB RAM</a:t>
            </a:r>
          </a:p>
          <a:p>
            <a:pPr>
              <a:buClr>
                <a:srgbClr val="9F5900"/>
              </a:buClr>
              <a:buSzPct val="25000"/>
            </a:pPr>
            <a:endParaRPr lang="zh-TW" sz="800" dirty="0">
              <a:solidFill>
                <a:schemeClr val="bg1"/>
              </a:solidFill>
              <a:latin typeface="微軟"/>
            </a:endParaRPr>
          </a:p>
        </p:txBody>
      </p:sp>
      <p:sp>
        <p:nvSpPr>
          <p:cNvPr id="108" name="Shape 100">
            <a:extLst>
              <a:ext uri="{FF2B5EF4-FFF2-40B4-BE49-F238E27FC236}">
                <a16:creationId xmlns:a16="http://schemas.microsoft.com/office/drawing/2014/main" id="{BEBC373A-38DE-4C27-9049-DD38ACA4007E}"/>
              </a:ext>
            </a:extLst>
          </p:cNvPr>
          <p:cNvSpPr txBox="1"/>
          <p:nvPr/>
        </p:nvSpPr>
        <p:spPr>
          <a:xfrm>
            <a:off x="6275216" y="4014316"/>
            <a:ext cx="2615744" cy="24478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9F5900"/>
              </a:buClr>
              <a:buSzPct val="25000"/>
            </a:pPr>
            <a:r>
              <a:rPr lang="zh-TW" alt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*</a:t>
            </a:r>
            <a:r>
              <a:rPr lang="zh-TW" sz="700">
                <a:solidFill>
                  <a:schemeClr val="bg1"/>
                </a:solidFill>
                <a:latin typeface="微軟"/>
                <a:ea typeface="微軟正黑體" pitchFamily="34" charset="-120"/>
              </a:rPr>
              <a:t>Tested in QNAP Labs. Figures ma</a:t>
            </a:r>
            <a:r>
              <a:rPr lang="en-US" altLang="zh-TW" sz="700">
                <a:solidFill>
                  <a:schemeClr val="bg1"/>
                </a:solidFill>
                <a:latin typeface="微軟"/>
                <a:ea typeface="微軟正黑體" pitchFamily="34" charset="-120"/>
              </a:rPr>
              <a:t>y</a:t>
            </a:r>
            <a:r>
              <a:rPr lang="zh-TW" altLang="en-US" sz="700">
                <a:solidFill>
                  <a:schemeClr val="bg1"/>
                </a:solidFill>
                <a:latin typeface="微軟"/>
                <a:ea typeface="微軟正黑體" pitchFamily="34" charset="-120"/>
              </a:rPr>
              <a:t> </a:t>
            </a:r>
            <a:r>
              <a:rPr lang="en-US" altLang="zh-TW" sz="700" err="1">
                <a:solidFill>
                  <a:schemeClr val="bg1"/>
                </a:solidFill>
                <a:latin typeface="微軟"/>
                <a:ea typeface="微軟正黑體" pitchFamily="34" charset="-120"/>
              </a:rPr>
              <a:t>var</a:t>
            </a:r>
            <a:r>
              <a:rPr lang="zh-TW" sz="700">
                <a:solidFill>
                  <a:schemeClr val="bg1"/>
                </a:solidFill>
                <a:latin typeface="微軟"/>
                <a:ea typeface="微軟正黑體" pitchFamily="34" charset="-120"/>
              </a:rPr>
              <a:t>y by environment.</a:t>
            </a:r>
            <a:br>
              <a:rPr lang="zh-TW" sz="700">
                <a:solidFill>
                  <a:schemeClr val="bg1"/>
                </a:solidFill>
                <a:latin typeface="微軟"/>
                <a:ea typeface="微軟正黑體" pitchFamily="34" charset="-120"/>
              </a:rPr>
            </a:br>
            <a:r>
              <a:rPr lang="en-US" sz="700" dirty="0">
                <a:solidFill>
                  <a:schemeClr val="bg1"/>
                </a:solidFill>
                <a:latin typeface="微軟"/>
                <a:ea typeface="微軟正黑體" pitchFamily="34" charset="-120"/>
              </a:rPr>
              <a:t> </a:t>
            </a:r>
            <a:endParaRPr lang="zh-TW" sz="800" dirty="0">
              <a:solidFill>
                <a:schemeClr val="bg1"/>
              </a:solidFill>
              <a:latin typeface="微軟"/>
            </a:endParaRPr>
          </a:p>
        </p:txBody>
      </p:sp>
      <p:pic>
        <p:nvPicPr>
          <p:cNvPr id="109" name="圖片 108">
            <a:extLst>
              <a:ext uri="{FF2B5EF4-FFF2-40B4-BE49-F238E27FC236}">
                <a16:creationId xmlns:a16="http://schemas.microsoft.com/office/drawing/2014/main" id="{D467B985-7BE6-4662-AB5F-94709D88BD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5281" y="-15425"/>
            <a:ext cx="1293743" cy="125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94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2DE59F5-F271-4B1C-AAD8-9F186C7C40E9}"/>
              </a:ext>
            </a:extLst>
          </p:cNvPr>
          <p:cNvSpPr txBox="1">
            <a:spLocks/>
          </p:cNvSpPr>
          <p:nvPr/>
        </p:nvSpPr>
        <p:spPr>
          <a:xfrm>
            <a:off x="0" y="3983651"/>
            <a:ext cx="6646704" cy="96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CN" sz="3200" dirty="0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</a:rPr>
              <a:t>Lightning fast transfers</a:t>
            </a:r>
            <a:endParaRPr lang="en-US" sz="3200" dirty="0">
              <a:solidFill>
                <a:srgbClr val="002060"/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0356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400"/>
            </a:pPr>
            <a:r>
              <a:rPr lang="en-US" altLang="zh-TW" dirty="0"/>
              <a:t>Front view</a:t>
            </a:r>
            <a:endParaRPr dirty="0"/>
          </a:p>
        </p:txBody>
      </p:sp>
      <p:sp>
        <p:nvSpPr>
          <p:cNvPr id="246" name="Shape 246"/>
          <p:cNvSpPr txBox="1"/>
          <p:nvPr/>
        </p:nvSpPr>
        <p:spPr>
          <a:xfrm>
            <a:off x="2465774" y="1132333"/>
            <a:ext cx="1001629" cy="90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endParaRPr lang="en-US" altLang="zh-TW" b="1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80FFB9-72D5-2C4D-B39E-5F848CAE3B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4668" y="800049"/>
            <a:ext cx="3683639" cy="4024436"/>
          </a:xfrm>
          <a:prstGeom prst="rect">
            <a:avLst/>
          </a:prstGeom>
        </p:spPr>
      </p:pic>
      <p:sp>
        <p:nvSpPr>
          <p:cNvPr id="247" name="Shape 247"/>
          <p:cNvSpPr/>
          <p:nvPr/>
        </p:nvSpPr>
        <p:spPr>
          <a:xfrm>
            <a:off x="4099494" y="1501665"/>
            <a:ext cx="765167" cy="1370492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Shape 248"/>
          <p:cNvCxnSpPr>
            <a:cxnSpLocks/>
            <a:stCxn id="247" idx="1"/>
            <a:endCxn id="246" idx="3"/>
          </p:cNvCxnSpPr>
          <p:nvPr/>
        </p:nvCxnSpPr>
        <p:spPr>
          <a:xfrm rot="10800000">
            <a:off x="3467402" y="1583818"/>
            <a:ext cx="632092" cy="60309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50" name="Shape 250"/>
          <p:cNvCxnSpPr>
            <a:cxnSpLocks/>
          </p:cNvCxnSpPr>
          <p:nvPr/>
        </p:nvCxnSpPr>
        <p:spPr>
          <a:xfrm rot="10800000" flipV="1">
            <a:off x="3440093" y="3585973"/>
            <a:ext cx="784874" cy="41420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56" name="Shape 250"/>
          <p:cNvCxnSpPr>
            <a:cxnSpLocks/>
          </p:cNvCxnSpPr>
          <p:nvPr/>
        </p:nvCxnSpPr>
        <p:spPr>
          <a:xfrm rot="10800000" flipV="1">
            <a:off x="3460261" y="4133366"/>
            <a:ext cx="859739" cy="28800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950358A6-2EAD-488E-B90A-70E26919DFF4}"/>
              </a:ext>
            </a:extLst>
          </p:cNvPr>
          <p:cNvSpPr/>
          <p:nvPr/>
        </p:nvSpPr>
        <p:spPr>
          <a:xfrm>
            <a:off x="4099495" y="2942164"/>
            <a:ext cx="765168" cy="396747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6" name="Shape 250">
            <a:extLst>
              <a:ext uri="{FF2B5EF4-FFF2-40B4-BE49-F238E27FC236}">
                <a16:creationId xmlns:a16="http://schemas.microsoft.com/office/drawing/2014/main" id="{995FF03A-450A-4A20-B547-E115AA980D0C}"/>
              </a:ext>
            </a:extLst>
          </p:cNvPr>
          <p:cNvCxnSpPr>
            <a:cxnSpLocks/>
          </p:cNvCxnSpPr>
          <p:nvPr/>
        </p:nvCxnSpPr>
        <p:spPr>
          <a:xfrm flipH="1">
            <a:off x="3469527" y="3162155"/>
            <a:ext cx="638714" cy="0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5" name="Shape 246">
            <a:extLst>
              <a:ext uri="{FF2B5EF4-FFF2-40B4-BE49-F238E27FC236}">
                <a16:creationId xmlns:a16="http://schemas.microsoft.com/office/drawing/2014/main" id="{47DB45CA-7392-495A-8ECA-A8D31102E2F8}"/>
              </a:ext>
            </a:extLst>
          </p:cNvPr>
          <p:cNvSpPr txBox="1"/>
          <p:nvPr/>
        </p:nvSpPr>
        <p:spPr>
          <a:xfrm>
            <a:off x="861342" y="1296639"/>
            <a:ext cx="25787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LED indicator: Status</a:t>
            </a:r>
            <a:r>
              <a:rPr lang="en-US" b="1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,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LAN</a:t>
            </a:r>
            <a:r>
              <a:rPr lang="en-US" b="1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,</a:t>
            </a:r>
            <a:r>
              <a:rPr lang="en-US" altLang="zh-TW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 </a:t>
            </a:r>
            <a:r>
              <a:rPr lang="en-US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USB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, HDD1-3</a:t>
            </a:r>
            <a:endParaRPr lang="zh-TW" altLang="en-US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i="0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6" name="Shape 249">
            <a:extLst>
              <a:ext uri="{FF2B5EF4-FFF2-40B4-BE49-F238E27FC236}">
                <a16:creationId xmlns:a16="http://schemas.microsoft.com/office/drawing/2014/main" id="{C21E3D89-502E-44D4-8CDF-4BC734CA26D5}"/>
              </a:ext>
            </a:extLst>
          </p:cNvPr>
          <p:cNvSpPr txBox="1"/>
          <p:nvPr/>
        </p:nvSpPr>
        <p:spPr>
          <a:xfrm>
            <a:off x="2398134" y="3802722"/>
            <a:ext cx="115212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Power </a:t>
            </a:r>
            <a:endParaRPr lang="zh-TW" altLang="en-US" b="1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17" name="Shape 252">
            <a:extLst>
              <a:ext uri="{FF2B5EF4-FFF2-40B4-BE49-F238E27FC236}">
                <a16:creationId xmlns:a16="http://schemas.microsoft.com/office/drawing/2014/main" id="{C972432F-C040-428B-A8D8-D27B4F9471EE}"/>
              </a:ext>
            </a:extLst>
          </p:cNvPr>
          <p:cNvSpPr txBox="1"/>
          <p:nvPr/>
        </p:nvSpPr>
        <p:spPr>
          <a:xfrm>
            <a:off x="355752" y="4252635"/>
            <a:ext cx="3130210" cy="24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USB 3.0 One Touch Copy button</a:t>
            </a:r>
            <a:endParaRPr lang="en-US" altLang="zh-TW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1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8" name="Shape 246">
            <a:extLst>
              <a:ext uri="{FF2B5EF4-FFF2-40B4-BE49-F238E27FC236}">
                <a16:creationId xmlns:a16="http://schemas.microsoft.com/office/drawing/2014/main" id="{73E7B0B1-E855-45EE-85A6-4AACA390A2D7}"/>
              </a:ext>
            </a:extLst>
          </p:cNvPr>
          <p:cNvSpPr txBox="1"/>
          <p:nvPr/>
        </p:nvSpPr>
        <p:spPr>
          <a:xfrm>
            <a:off x="825881" y="2778483"/>
            <a:ext cx="261421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LED  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r">
              <a:buSzPts val="1400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 indicator</a:t>
            </a:r>
            <a:r>
              <a:rPr lang="en-US" b="1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: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M.2 SSD 1-3 </a:t>
            </a:r>
            <a:endParaRPr lang="zh-TW" altLang="en-US" b="1" i="0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583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400"/>
            </a:pPr>
            <a:r>
              <a:rPr lang="en-US" altLang="zh-TW" dirty="0"/>
              <a:t>Rear view</a:t>
            </a:r>
            <a:endParaRPr lang="zh-TW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0A7BE-4504-204D-BF1B-2800F6209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119" y="862553"/>
            <a:ext cx="3678252" cy="4185851"/>
          </a:xfrm>
          <a:prstGeom prst="rect">
            <a:avLst/>
          </a:prstGeom>
          <a:ln>
            <a:noFill/>
          </a:ln>
        </p:spPr>
      </p:pic>
      <p:cxnSp>
        <p:nvCxnSpPr>
          <p:cNvPr id="253" name="Shape 253"/>
          <p:cNvCxnSpPr/>
          <p:nvPr/>
        </p:nvCxnSpPr>
        <p:spPr>
          <a:xfrm rot="10800000">
            <a:off x="2291368" y="2701796"/>
            <a:ext cx="667535" cy="1081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55" name="Shape 255"/>
          <p:cNvCxnSpPr/>
          <p:nvPr/>
        </p:nvCxnSpPr>
        <p:spPr>
          <a:xfrm rot="10800000">
            <a:off x="2291368" y="3709398"/>
            <a:ext cx="667535" cy="57800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58" name="Shape 258"/>
          <p:cNvCxnSpPr/>
          <p:nvPr/>
        </p:nvCxnSpPr>
        <p:spPr>
          <a:xfrm rot="10800000">
            <a:off x="2291368" y="4477840"/>
            <a:ext cx="1332239" cy="1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64" name="Shape 264"/>
          <p:cNvCxnSpPr>
            <a:cxnSpLocks/>
          </p:cNvCxnSpPr>
          <p:nvPr/>
        </p:nvCxnSpPr>
        <p:spPr>
          <a:xfrm>
            <a:off x="5694315" y="3282371"/>
            <a:ext cx="677951" cy="0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5" name="Shape 265"/>
          <p:cNvSpPr/>
          <p:nvPr/>
        </p:nvSpPr>
        <p:spPr>
          <a:xfrm>
            <a:off x="5297827" y="1590933"/>
            <a:ext cx="493537" cy="999098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7" name="Shape 267"/>
          <p:cNvCxnSpPr>
            <a:cxnSpLocks/>
          </p:cNvCxnSpPr>
          <p:nvPr/>
        </p:nvCxnSpPr>
        <p:spPr>
          <a:xfrm>
            <a:off x="5821896" y="2088276"/>
            <a:ext cx="550370" cy="0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41" name="Shape 267"/>
          <p:cNvCxnSpPr>
            <a:cxnSpLocks/>
          </p:cNvCxnSpPr>
          <p:nvPr/>
        </p:nvCxnSpPr>
        <p:spPr>
          <a:xfrm>
            <a:off x="5694315" y="4108863"/>
            <a:ext cx="677951" cy="0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5" name="Shape 264">
            <a:extLst>
              <a:ext uri="{FF2B5EF4-FFF2-40B4-BE49-F238E27FC236}">
                <a16:creationId xmlns:a16="http://schemas.microsoft.com/office/drawing/2014/main" id="{81FA1CC2-8058-3342-B8B8-0BD93B8883BE}"/>
              </a:ext>
            </a:extLst>
          </p:cNvPr>
          <p:cNvCxnSpPr>
            <a:cxnSpLocks/>
          </p:cNvCxnSpPr>
          <p:nvPr/>
        </p:nvCxnSpPr>
        <p:spPr>
          <a:xfrm>
            <a:off x="5742026" y="3729391"/>
            <a:ext cx="630240" cy="0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7" name="Shape 264">
            <a:extLst>
              <a:ext uri="{FF2B5EF4-FFF2-40B4-BE49-F238E27FC236}">
                <a16:creationId xmlns:a16="http://schemas.microsoft.com/office/drawing/2014/main" id="{EC493471-E426-234A-8E9E-8F291379BFD3}"/>
              </a:ext>
            </a:extLst>
          </p:cNvPr>
          <p:cNvCxnSpPr>
            <a:cxnSpLocks/>
          </p:cNvCxnSpPr>
          <p:nvPr/>
        </p:nvCxnSpPr>
        <p:spPr>
          <a:xfrm>
            <a:off x="5742026" y="2883825"/>
            <a:ext cx="630240" cy="0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3" name="Shape 267">
            <a:extLst>
              <a:ext uri="{FF2B5EF4-FFF2-40B4-BE49-F238E27FC236}">
                <a16:creationId xmlns:a16="http://schemas.microsoft.com/office/drawing/2014/main" id="{A82DD183-7297-4AE2-A415-BD0DC6B13B23}"/>
              </a:ext>
            </a:extLst>
          </p:cNvPr>
          <p:cNvCxnSpPr>
            <a:cxnSpLocks/>
          </p:cNvCxnSpPr>
          <p:nvPr/>
        </p:nvCxnSpPr>
        <p:spPr>
          <a:xfrm>
            <a:off x="5742026" y="4425293"/>
            <a:ext cx="630240" cy="0"/>
          </a:xfrm>
          <a:prstGeom prst="straightConnector1">
            <a:avLst/>
          </a:prstGeom>
          <a:noFill/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8" name="Shape 265">
            <a:extLst>
              <a:ext uri="{FF2B5EF4-FFF2-40B4-BE49-F238E27FC236}">
                <a16:creationId xmlns:a16="http://schemas.microsoft.com/office/drawing/2014/main" id="{7C847ECC-815E-4641-A2FF-AA70A1C289BF}"/>
              </a:ext>
            </a:extLst>
          </p:cNvPr>
          <p:cNvSpPr/>
          <p:nvPr/>
        </p:nvSpPr>
        <p:spPr>
          <a:xfrm>
            <a:off x="5297827" y="3551943"/>
            <a:ext cx="396488" cy="41467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54">
            <a:extLst>
              <a:ext uri="{FF2B5EF4-FFF2-40B4-BE49-F238E27FC236}">
                <a16:creationId xmlns:a16="http://schemas.microsoft.com/office/drawing/2014/main" id="{6281974B-4660-4628-AD11-6AA04C79093B}"/>
              </a:ext>
            </a:extLst>
          </p:cNvPr>
          <p:cNvSpPr txBox="1"/>
          <p:nvPr/>
        </p:nvSpPr>
        <p:spPr>
          <a:xfrm>
            <a:off x="935467" y="2455672"/>
            <a:ext cx="1366018" cy="492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One 9 </a:t>
            </a:r>
            <a:r>
              <a:rPr lang="en-US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x 9 cm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smart fan </a:t>
            </a:r>
            <a:endParaRPr lang="en-US" b="1" i="0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5" name="Shape 256">
            <a:extLst>
              <a:ext uri="{FF2B5EF4-FFF2-40B4-BE49-F238E27FC236}">
                <a16:creationId xmlns:a16="http://schemas.microsoft.com/office/drawing/2014/main" id="{FA47A604-8D5F-49C3-BB16-8CF9677E6E1B}"/>
              </a:ext>
            </a:extLst>
          </p:cNvPr>
          <p:cNvSpPr txBox="1"/>
          <p:nvPr/>
        </p:nvSpPr>
        <p:spPr>
          <a:xfrm>
            <a:off x="939347" y="3573817"/>
            <a:ext cx="1374043" cy="48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Security slot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 </a:t>
            </a:r>
            <a:endParaRPr lang="zh-TW" altLang="en-US" b="1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i="0" u="none" strike="noStrike" cap="none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6" name="Shape 257">
            <a:extLst>
              <a:ext uri="{FF2B5EF4-FFF2-40B4-BE49-F238E27FC236}">
                <a16:creationId xmlns:a16="http://schemas.microsoft.com/office/drawing/2014/main" id="{76512BC0-2207-4C7C-A189-141D0EBDF5AA}"/>
              </a:ext>
            </a:extLst>
          </p:cNvPr>
          <p:cNvSpPr txBox="1"/>
          <p:nvPr/>
        </p:nvSpPr>
        <p:spPr>
          <a:xfrm>
            <a:off x="602105" y="4296641"/>
            <a:ext cx="1711286" cy="336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Built-in speaker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 </a:t>
            </a:r>
            <a:endParaRPr lang="zh-TW" altLang="en-US" b="1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u="none" strike="noStrike" cap="none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7" name="Shape 259">
            <a:extLst>
              <a:ext uri="{FF2B5EF4-FFF2-40B4-BE49-F238E27FC236}">
                <a16:creationId xmlns:a16="http://schemas.microsoft.com/office/drawing/2014/main" id="{E4B1EA8F-FAD9-4B25-8DBD-217C600EE22F}"/>
              </a:ext>
            </a:extLst>
          </p:cNvPr>
          <p:cNvSpPr txBox="1"/>
          <p:nvPr/>
        </p:nvSpPr>
        <p:spPr>
          <a:xfrm>
            <a:off x="6402798" y="3922360"/>
            <a:ext cx="1167685" cy="336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Reset</a:t>
            </a:r>
            <a:endParaRPr lang="en-US" altLang="zh-CN" b="1" u="none" strike="noStrike" cap="none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9" name="Shape 263">
            <a:extLst>
              <a:ext uri="{FF2B5EF4-FFF2-40B4-BE49-F238E27FC236}">
                <a16:creationId xmlns:a16="http://schemas.microsoft.com/office/drawing/2014/main" id="{A6D5644E-92CE-47AA-9B56-3C36D28EFEEA}"/>
              </a:ext>
            </a:extLst>
          </p:cNvPr>
          <p:cNvSpPr txBox="1"/>
          <p:nvPr/>
        </p:nvSpPr>
        <p:spPr>
          <a:xfrm>
            <a:off x="6402798" y="3098371"/>
            <a:ext cx="2113249" cy="3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en-US" b="1" i="0" u="none" strike="noStrike" cap="none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3.5mm</a:t>
            </a: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line out jack</a:t>
            </a:r>
            <a:endParaRPr lang="zh-TW" altLang="en-US" b="1" u="none" strike="noStrike" cap="none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30" name="Shape 266">
            <a:extLst>
              <a:ext uri="{FF2B5EF4-FFF2-40B4-BE49-F238E27FC236}">
                <a16:creationId xmlns:a16="http://schemas.microsoft.com/office/drawing/2014/main" id="{D74AFAF0-1068-4045-922D-41AC84A2AC38}"/>
              </a:ext>
            </a:extLst>
          </p:cNvPr>
          <p:cNvSpPr txBox="1"/>
          <p:nvPr/>
        </p:nvSpPr>
        <p:spPr>
          <a:xfrm>
            <a:off x="6402798" y="1953112"/>
            <a:ext cx="2062596" cy="307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en-US" b="1" i="0" u="none" strike="noStrike" cap="none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2 x </a:t>
            </a:r>
            <a:r>
              <a:rPr lang="en-US" b="1" i="0" u="none" strike="noStrike" cap="none" err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GbE</a:t>
            </a:r>
            <a:r>
              <a:rPr lang="en-US" b="1" i="0" u="none" strike="noStrike" cap="none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 RJ-45</a:t>
            </a: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ports</a:t>
            </a:r>
            <a:endParaRPr lang="zh-TW" altLang="en-US" b="1" u="none" strike="noStrike" cap="none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1" name="Shape 271">
            <a:extLst>
              <a:ext uri="{FF2B5EF4-FFF2-40B4-BE49-F238E27FC236}">
                <a16:creationId xmlns:a16="http://schemas.microsoft.com/office/drawing/2014/main" id="{5B591AD1-7C02-4FE5-BA2E-A807386D532D}"/>
              </a:ext>
            </a:extLst>
          </p:cNvPr>
          <p:cNvSpPr txBox="1"/>
          <p:nvPr/>
        </p:nvSpPr>
        <p:spPr>
          <a:xfrm>
            <a:off x="6402798" y="4226508"/>
            <a:ext cx="2241538" cy="336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en-US" b="1" i="0" u="none" strike="noStrike" cap="none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DC 12V</a:t>
            </a: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power input</a:t>
            </a:r>
            <a:endParaRPr lang="zh-TW" altLang="en-US" b="1" u="none" strike="noStrike" cap="none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32" name="Shape 263">
            <a:extLst>
              <a:ext uri="{FF2B5EF4-FFF2-40B4-BE49-F238E27FC236}">
                <a16:creationId xmlns:a16="http://schemas.microsoft.com/office/drawing/2014/main" id="{E580A29E-4F24-427B-A34F-B64340CDE455}"/>
              </a:ext>
            </a:extLst>
          </p:cNvPr>
          <p:cNvSpPr txBox="1"/>
          <p:nvPr/>
        </p:nvSpPr>
        <p:spPr>
          <a:xfrm>
            <a:off x="6402798" y="2725834"/>
            <a:ext cx="1854351" cy="2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u="none" strike="noStrike" cap="none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10GbE SFP+ </a:t>
            </a: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port</a:t>
            </a:r>
            <a:endParaRPr lang="zh-CN" altLang="en-US" b="1" u="none" strike="noStrike" cap="none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3" name="Shape 263">
            <a:extLst>
              <a:ext uri="{FF2B5EF4-FFF2-40B4-BE49-F238E27FC236}">
                <a16:creationId xmlns:a16="http://schemas.microsoft.com/office/drawing/2014/main" id="{1164B0B2-4DBF-497C-B2EF-3E050BFBA3B3}"/>
              </a:ext>
            </a:extLst>
          </p:cNvPr>
          <p:cNvSpPr txBox="1"/>
          <p:nvPr/>
        </p:nvSpPr>
        <p:spPr>
          <a:xfrm>
            <a:off x="6402798" y="3561228"/>
            <a:ext cx="2461569" cy="25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en-US" b="1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2 x USB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3.0 ports</a:t>
            </a:r>
            <a:endParaRPr lang="zh-TW" altLang="en-US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0803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A8D18AE5-0C26-4114-82C9-D896A0C03DE8}"/>
              </a:ext>
            </a:extLst>
          </p:cNvPr>
          <p:cNvGrpSpPr/>
          <p:nvPr/>
        </p:nvGrpSpPr>
        <p:grpSpPr>
          <a:xfrm>
            <a:off x="2850830" y="4013749"/>
            <a:ext cx="2686977" cy="520965"/>
            <a:chOff x="2850830" y="4013749"/>
            <a:chExt cx="2686977" cy="520965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04C6D1ED-51EF-493D-85C2-1CB905C8DF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7580"/>
            <a:stretch/>
          </p:blipFill>
          <p:spPr>
            <a:xfrm>
              <a:off x="2850830" y="4013749"/>
              <a:ext cx="2064070" cy="520965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C077CBDC-4A56-4F02-A5B7-AE1DA88C2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478" y="4013749"/>
              <a:ext cx="2504329" cy="52096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0A65CA9-1E2E-9E4E-9D7F-81144A42B2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Tool less M.2 SSD fast installation</a:t>
            </a:r>
            <a:endParaRPr lang="en-US" dirty="0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0D967785-DE34-4171-ABC1-2B707B0A7B98}"/>
              </a:ext>
            </a:extLst>
          </p:cNvPr>
          <p:cNvGrpSpPr/>
          <p:nvPr/>
        </p:nvGrpSpPr>
        <p:grpSpPr>
          <a:xfrm>
            <a:off x="478906" y="1312472"/>
            <a:ext cx="8275057" cy="2182049"/>
            <a:chOff x="857481" y="1254231"/>
            <a:chExt cx="7249174" cy="191153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AAE24D2-A733-8142-AA17-13A01A300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7481" y="1254231"/>
              <a:ext cx="2298986" cy="1911534"/>
            </a:xfrm>
            <a:prstGeom prst="rect">
              <a:avLst/>
            </a:prstGeom>
          </p:spPr>
        </p:pic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F8BC0879-5103-44CC-8AC4-4DEDB9133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39951" y="1254231"/>
              <a:ext cx="2208054" cy="1911534"/>
            </a:xfrm>
            <a:prstGeom prst="rect">
              <a:avLst/>
            </a:prstGeom>
          </p:spPr>
        </p:pic>
        <p:pic>
          <p:nvPicPr>
            <p:cNvPr id="22" name="Picture 3">
              <a:extLst>
                <a:ext uri="{FF2B5EF4-FFF2-40B4-BE49-F238E27FC236}">
                  <a16:creationId xmlns:a16="http://schemas.microsoft.com/office/drawing/2014/main" id="{19B70848-FD0B-4460-A600-CEA6299A5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31489" y="1254231"/>
              <a:ext cx="2575166" cy="1911534"/>
            </a:xfrm>
            <a:prstGeom prst="rect">
              <a:avLst/>
            </a:prstGeom>
          </p:spPr>
        </p:pic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B6A2D6C4-06EE-45F9-9F81-48E6937CEE79}"/>
                </a:ext>
              </a:extLst>
            </p:cNvPr>
            <p:cNvSpPr/>
            <p:nvPr/>
          </p:nvSpPr>
          <p:spPr>
            <a:xfrm>
              <a:off x="967455" y="1308019"/>
              <a:ext cx="576303" cy="583330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600" b="1" dirty="0"/>
                <a:t>1</a:t>
              </a:r>
              <a:endParaRPr lang="zh-TW" altLang="en-US" sz="3600" b="1" dirty="0"/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5CD9FF68-2648-4295-9A81-50222EDF15E5}"/>
                </a:ext>
              </a:extLst>
            </p:cNvPr>
            <p:cNvSpPr/>
            <p:nvPr/>
          </p:nvSpPr>
          <p:spPr>
            <a:xfrm>
              <a:off x="3363959" y="1322763"/>
              <a:ext cx="576303" cy="583330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600" b="1"/>
                <a:t>2</a:t>
              </a:r>
              <a:endParaRPr lang="zh-TW" altLang="en-US" sz="3600" b="1"/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5152B602-83C9-49E6-9B1D-AA4B7C3CAC9D}"/>
                </a:ext>
              </a:extLst>
            </p:cNvPr>
            <p:cNvSpPr/>
            <p:nvPr/>
          </p:nvSpPr>
          <p:spPr>
            <a:xfrm>
              <a:off x="5625573" y="1322763"/>
              <a:ext cx="576303" cy="583330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600" b="1"/>
                <a:t>3</a:t>
              </a:r>
              <a:endParaRPr lang="zh-TW" altLang="en-US" sz="3600" b="1"/>
            </a:p>
          </p:txBody>
        </p: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0ABEF3DD-0541-40C2-9BBD-E3271046CFE4}"/>
                </a:ext>
              </a:extLst>
            </p:cNvPr>
            <p:cNvCxnSpPr>
              <a:cxnSpLocks/>
            </p:cNvCxnSpPr>
            <p:nvPr/>
          </p:nvCxnSpPr>
          <p:spPr>
            <a:xfrm>
              <a:off x="3199232" y="1281125"/>
              <a:ext cx="0" cy="18846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E242A548-C25B-4372-AC32-2529ACF97246}"/>
                </a:ext>
              </a:extLst>
            </p:cNvPr>
            <p:cNvCxnSpPr>
              <a:cxnSpLocks/>
            </p:cNvCxnSpPr>
            <p:nvPr/>
          </p:nvCxnSpPr>
          <p:spPr>
            <a:xfrm>
              <a:off x="5486399" y="1281125"/>
              <a:ext cx="0" cy="18846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橢圓 29">
            <a:extLst>
              <a:ext uri="{FF2B5EF4-FFF2-40B4-BE49-F238E27FC236}">
                <a16:creationId xmlns:a16="http://schemas.microsoft.com/office/drawing/2014/main" id="{1C9BE2B9-546E-463B-8A0E-95494F2D662D}"/>
              </a:ext>
            </a:extLst>
          </p:cNvPr>
          <p:cNvSpPr/>
          <p:nvPr/>
        </p:nvSpPr>
        <p:spPr>
          <a:xfrm>
            <a:off x="1481801" y="3572751"/>
            <a:ext cx="1321492" cy="1321492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9DDD66A-A5B1-48F5-A48F-FCBD295966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392" y="3833593"/>
            <a:ext cx="633841" cy="590274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BF4950D4-59EA-4BCC-8E19-2DB4D3DD51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6720" y="4060045"/>
            <a:ext cx="633841" cy="590274"/>
          </a:xfrm>
          <a:prstGeom prst="rect">
            <a:avLst/>
          </a:prstGeom>
        </p:spPr>
      </p:pic>
      <p:sp>
        <p:nvSpPr>
          <p:cNvPr id="17" name="TextBox 2">
            <a:extLst>
              <a:ext uri="{FF2B5EF4-FFF2-40B4-BE49-F238E27FC236}">
                <a16:creationId xmlns:a16="http://schemas.microsoft.com/office/drawing/2014/main" id="{07B9D68C-00B7-4F6C-B592-19363AAD45AC}"/>
              </a:ext>
            </a:extLst>
          </p:cNvPr>
          <p:cNvSpPr txBox="1"/>
          <p:nvPr/>
        </p:nvSpPr>
        <p:spPr>
          <a:xfrm>
            <a:off x="3033478" y="4116090"/>
            <a:ext cx="2572211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+mj-lt"/>
              </a:rPr>
              <a:t>M.2 heatsink is bundled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8319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3200"/>
            </a:pPr>
            <a:r>
              <a:rPr lang="en-US" altLang="zh-TW" dirty="0"/>
              <a:t>Hot swappable and invisible slots</a:t>
            </a:r>
            <a:endParaRPr dirty="0"/>
          </a:p>
        </p:txBody>
      </p:sp>
      <p:sp>
        <p:nvSpPr>
          <p:cNvPr id="15" name="Shape 166"/>
          <p:cNvSpPr/>
          <p:nvPr/>
        </p:nvSpPr>
        <p:spPr>
          <a:xfrm>
            <a:off x="834294" y="1168387"/>
            <a:ext cx="326515" cy="326514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6"/>
          <p:cNvSpPr/>
          <p:nvPr/>
        </p:nvSpPr>
        <p:spPr>
          <a:xfrm>
            <a:off x="5458191" y="1168387"/>
            <a:ext cx="326515" cy="326514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4C1688F8-1FB9-4299-9031-9D7E4051C0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740" y="1921930"/>
            <a:ext cx="2743200" cy="2296274"/>
          </a:xfrm>
          <a:prstGeom prst="rect">
            <a:avLst/>
          </a:prstGeom>
        </p:spPr>
      </p:pic>
      <p:pic>
        <p:nvPicPr>
          <p:cNvPr id="5" name="圖片 5" descr="一張含有 文字 的圖片&#10;&#10;描述是以非常高的可信度產生">
            <a:extLst>
              <a:ext uri="{FF2B5EF4-FFF2-40B4-BE49-F238E27FC236}">
                <a16:creationId xmlns:a16="http://schemas.microsoft.com/office/drawing/2014/main" id="{74A9E591-57FA-4199-8C64-B7DAEA33B7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940" y="1921930"/>
            <a:ext cx="2743200" cy="2296274"/>
          </a:xfrm>
          <a:prstGeom prst="rect">
            <a:avLst/>
          </a:prstGeom>
        </p:spPr>
      </p:pic>
      <p:pic>
        <p:nvPicPr>
          <p:cNvPr id="7" name="圖片 7">
            <a:extLst>
              <a:ext uri="{FF2B5EF4-FFF2-40B4-BE49-F238E27FC236}">
                <a16:creationId xmlns:a16="http://schemas.microsoft.com/office/drawing/2014/main" id="{A94ED0AE-FE09-4793-B6C9-2487C14BBD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1449" y="1921930"/>
            <a:ext cx="3152214" cy="2643657"/>
          </a:xfrm>
          <a:prstGeom prst="rect">
            <a:avLst/>
          </a:prstGeom>
        </p:spPr>
      </p:pic>
      <p:sp>
        <p:nvSpPr>
          <p:cNvPr id="10" name="Shape 287">
            <a:extLst>
              <a:ext uri="{FF2B5EF4-FFF2-40B4-BE49-F238E27FC236}">
                <a16:creationId xmlns:a16="http://schemas.microsoft.com/office/drawing/2014/main" id="{5BC02DC1-E3E0-4230-AF1B-72B2B70DCFA5}"/>
              </a:ext>
            </a:extLst>
          </p:cNvPr>
          <p:cNvSpPr txBox="1">
            <a:spLocks/>
          </p:cNvSpPr>
          <p:nvPr/>
        </p:nvSpPr>
        <p:spPr>
          <a:xfrm>
            <a:off x="948430" y="1224618"/>
            <a:ext cx="428628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Tool less installation</a:t>
            </a:r>
          </a:p>
        </p:txBody>
      </p:sp>
      <p:sp>
        <p:nvSpPr>
          <p:cNvPr id="11" name="Shape 287">
            <a:extLst>
              <a:ext uri="{FF2B5EF4-FFF2-40B4-BE49-F238E27FC236}">
                <a16:creationId xmlns:a16="http://schemas.microsoft.com/office/drawing/2014/main" id="{248A9405-8887-42FF-9237-85C48EB98FE1}"/>
              </a:ext>
            </a:extLst>
          </p:cNvPr>
          <p:cNvSpPr txBox="1">
            <a:spLocks/>
          </p:cNvSpPr>
          <p:nvPr/>
        </p:nvSpPr>
        <p:spPr>
          <a:xfrm>
            <a:off x="5594796" y="1224618"/>
            <a:ext cx="3306847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3200"/>
            </a:pPr>
            <a:r>
              <a:rPr lang="en-US" altLang="zh-TW" sz="20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Prevent HDD mishandling</a:t>
            </a:r>
          </a:p>
          <a:p>
            <a:pPr lvl="0">
              <a:buClr>
                <a:schemeClr val="dk1"/>
              </a:buClr>
              <a:buSzPts val="3200"/>
            </a:pPr>
            <a:r>
              <a:rPr lang="en-US" altLang="zh-TW" sz="20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Anti-theft </a:t>
            </a:r>
          </a:p>
        </p:txBody>
      </p:sp>
    </p:spTree>
    <p:extLst>
      <p:ext uri="{BB962C8B-B14F-4D97-AF65-F5344CB8AC3E}">
        <p14:creationId xmlns:p14="http://schemas.microsoft.com/office/powerpoint/2010/main" val="2917743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78">
            <a:extLst>
              <a:ext uri="{FF2B5EF4-FFF2-40B4-BE49-F238E27FC236}">
                <a16:creationId xmlns:a16="http://schemas.microsoft.com/office/drawing/2014/main" id="{4B1DE5BD-ED4C-4E18-9343-9ED46CE88FD0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4201"/>
            <a:ext cx="7464003" cy="39027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E8376DE5-99DB-4329-812F-8149B362E3E4}"/>
              </a:ext>
            </a:extLst>
          </p:cNvPr>
          <p:cNvGrpSpPr/>
          <p:nvPr/>
        </p:nvGrpSpPr>
        <p:grpSpPr>
          <a:xfrm>
            <a:off x="170823" y="1387597"/>
            <a:ext cx="2008769" cy="846475"/>
            <a:chOff x="170823" y="1387597"/>
            <a:chExt cx="2008769" cy="846475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B8E0A112-6528-4244-8641-06F52138A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V="1">
              <a:off x="170823" y="1593922"/>
              <a:ext cx="2008769" cy="640150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E247931B-59C7-471D-83F3-1E13F2A10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V="1">
              <a:off x="170823" y="1387597"/>
              <a:ext cx="2008769" cy="640150"/>
            </a:xfrm>
            <a:prstGeom prst="rect">
              <a:avLst/>
            </a:prstGeom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5E148541-19B2-432C-ACBA-4DAD4A70F4E5}"/>
              </a:ext>
            </a:extLst>
          </p:cNvPr>
          <p:cNvGrpSpPr/>
          <p:nvPr/>
        </p:nvGrpSpPr>
        <p:grpSpPr>
          <a:xfrm>
            <a:off x="5605360" y="1458686"/>
            <a:ext cx="3348896" cy="1327839"/>
            <a:chOff x="5581858" y="2942196"/>
            <a:chExt cx="3224571" cy="1278544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D4E0ACD4-7715-411F-8119-C8763024F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858" y="2942196"/>
              <a:ext cx="3224571" cy="852355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BCF72F89-20A8-49F8-A565-9FE6C9D08D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81858" y="3770268"/>
              <a:ext cx="3224571" cy="308683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0473C319-9E47-4E6E-8052-05E159072C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81858" y="3912057"/>
              <a:ext cx="3224571" cy="308683"/>
            </a:xfrm>
            <a:prstGeom prst="rect">
              <a:avLst/>
            </a:prstGeom>
          </p:spPr>
        </p:pic>
      </p:grpSp>
      <p:sp>
        <p:nvSpPr>
          <p:cNvPr id="277" name="Shape 27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3400"/>
            </a:pPr>
            <a:r>
              <a:rPr lang="en-US" dirty="0"/>
              <a:t>Elegant and energy saving</a:t>
            </a:r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53BFA83-3E76-42E4-A237-683926C1A23F}"/>
              </a:ext>
            </a:extLst>
          </p:cNvPr>
          <p:cNvSpPr/>
          <p:nvPr/>
        </p:nvSpPr>
        <p:spPr>
          <a:xfrm>
            <a:off x="222891" y="1412151"/>
            <a:ext cx="1904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ts val="1400"/>
            </a:pPr>
            <a:r>
              <a:rPr lang="en-US" altLang="zh-TW" sz="1800" b="1" dirty="0">
                <a:solidFill>
                  <a:srgbClr val="FFFFFF"/>
                </a:solidFill>
                <a:ea typeface="微軟正黑體" pitchFamily="34" charset="-120"/>
                <a:cs typeface="+mn-cs"/>
              </a:rPr>
              <a:t>Effective cooling design </a:t>
            </a:r>
            <a:endParaRPr lang="zh-TW" altLang="en-US" sz="1800" b="1" dirty="0">
              <a:solidFill>
                <a:srgbClr val="FFFFFF"/>
              </a:solidFill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Shape 237">
            <a:extLst>
              <a:ext uri="{FF2B5EF4-FFF2-40B4-BE49-F238E27FC236}">
                <a16:creationId xmlns:a16="http://schemas.microsoft.com/office/drawing/2014/main" id="{3BDC47A8-A0C3-4187-B7CE-9F05E43A15BA}"/>
              </a:ext>
            </a:extLst>
          </p:cNvPr>
          <p:cNvSpPr txBox="1"/>
          <p:nvPr/>
        </p:nvSpPr>
        <p:spPr>
          <a:xfrm>
            <a:off x="5801743" y="1512564"/>
            <a:ext cx="3375143" cy="81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altLang="zh-TW" sz="2000" b="1" dirty="0">
                <a:solidFill>
                  <a:srgbClr val="FFFFFF"/>
                </a:solidFill>
              </a:rPr>
              <a:t>ARM Cortex-A57 </a:t>
            </a:r>
            <a:r>
              <a:rPr lang="en-US" altLang="zh-TW" sz="2000" b="1" dirty="0">
                <a:solidFill>
                  <a:srgbClr val="FFFFFF"/>
                </a:solidFill>
                <a:ea typeface="新細明體" panose="02020500000000000000" pitchFamily="18" charset="-120"/>
                <a:cs typeface="+mn-cs"/>
              </a:rPr>
              <a:t>Energy </a:t>
            </a:r>
          </a:p>
          <a:p>
            <a:pPr lvl="0">
              <a:buSzPts val="1400"/>
            </a:pPr>
            <a:r>
              <a:rPr lang="en-US" altLang="zh-TW" sz="2000" b="1" dirty="0">
                <a:solidFill>
                  <a:srgbClr val="FFFFFF"/>
                </a:solidFill>
                <a:ea typeface="新細明體" panose="02020500000000000000" pitchFamily="18" charset="-120"/>
                <a:cs typeface="+mn-cs"/>
              </a:rPr>
              <a:t>saving architecture</a:t>
            </a:r>
            <a:endParaRPr lang="en-US" altLang="zh-TW" sz="2000" b="1" dirty="0">
              <a:solidFill>
                <a:srgbClr val="FFFFFF"/>
              </a:solidFill>
              <a:ea typeface="新細明體" panose="02020500000000000000" pitchFamily="18" charset="-120"/>
            </a:endParaRPr>
          </a:p>
          <a:p>
            <a:pPr lvl="0">
              <a:lnSpc>
                <a:spcPct val="70000"/>
              </a:lnSpc>
              <a:buSzPts val="1400"/>
            </a:pPr>
            <a:endParaRPr lang="en-US" altLang="zh-TW" b="1" dirty="0">
              <a:solidFill>
                <a:srgbClr val="FFFFFF"/>
              </a:solidFill>
            </a:endParaRPr>
          </a:p>
          <a:p>
            <a:pPr lvl="0">
              <a:lnSpc>
                <a:spcPct val="70000"/>
              </a:lnSpc>
              <a:buSzPts val="1400"/>
            </a:pPr>
            <a:r>
              <a:rPr lang="en-US" altLang="zh-TW" sz="1600" b="1" dirty="0">
                <a:solidFill>
                  <a:srgbClr val="FFFFFF"/>
                </a:solidFill>
                <a:ea typeface="微軟正黑體" pitchFamily="34" charset="-120"/>
                <a:cs typeface="+mn-cs"/>
              </a:rPr>
              <a:t> </a:t>
            </a:r>
            <a:r>
              <a:rPr lang="en-US" altLang="zh-TW" b="1" dirty="0">
                <a:solidFill>
                  <a:srgbClr val="FFFFFF"/>
                </a:solidFill>
                <a:ea typeface="微軟正黑體" pitchFamily="34" charset="-120"/>
                <a:cs typeface="+mn-cs"/>
              </a:rPr>
              <a:t> Standby: 18.56 W</a:t>
            </a:r>
            <a:endParaRPr lang="en-US" altLang="zh-TW" b="1" dirty="0">
              <a:solidFill>
                <a:srgbClr val="FFFFFF"/>
              </a:solidFill>
              <a:ea typeface="微軟正黑體" pitchFamily="34" charset="-120"/>
            </a:endParaRPr>
          </a:p>
          <a:p>
            <a:pPr lvl="0">
              <a:buSzPts val="1400"/>
            </a:pPr>
            <a:r>
              <a:rPr lang="en-US" altLang="zh-TW" b="1" dirty="0">
                <a:solidFill>
                  <a:srgbClr val="FFFFFF"/>
                </a:solidFill>
                <a:ea typeface="微軟正黑體" pitchFamily="34" charset="-120"/>
                <a:cs typeface="+mn-cs"/>
              </a:rPr>
              <a:t>  Operating: 26.22 W</a:t>
            </a:r>
            <a:endParaRPr lang="zh-TW" altLang="en-US" sz="1800" dirty="0">
              <a:solidFill>
                <a:srgbClr val="FFFFFF"/>
              </a:solidFill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048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6EF3CA32-614E-4ED5-89E0-F299804D3103}"/>
              </a:ext>
            </a:extLst>
          </p:cNvPr>
          <p:cNvSpPr/>
          <p:nvPr/>
        </p:nvSpPr>
        <p:spPr>
          <a:xfrm>
            <a:off x="3727502" y="3075638"/>
            <a:ext cx="5134362" cy="192634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/>
              </a:gs>
              <a:gs pos="74000">
                <a:schemeClr val="bg1">
                  <a:alpha val="0"/>
                </a:schemeClr>
              </a:gs>
              <a:gs pos="51000">
                <a:schemeClr val="bg1">
                  <a:alpha val="8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B14CAD07-A760-413A-AA97-6373F55452C6}"/>
              </a:ext>
            </a:extLst>
          </p:cNvPr>
          <p:cNvGrpSpPr/>
          <p:nvPr/>
        </p:nvGrpSpPr>
        <p:grpSpPr>
          <a:xfrm>
            <a:off x="3543300" y="3076254"/>
            <a:ext cx="5318564" cy="699070"/>
            <a:chOff x="5049663" y="1078632"/>
            <a:chExt cx="4611409" cy="520965"/>
          </a:xfrm>
        </p:grpSpPr>
        <p:pic>
          <p:nvPicPr>
            <p:cNvPr id="115" name="圖片 114">
              <a:extLst>
                <a:ext uri="{FF2B5EF4-FFF2-40B4-BE49-F238E27FC236}">
                  <a16:creationId xmlns:a16="http://schemas.microsoft.com/office/drawing/2014/main" id="{7755D00B-6460-4357-917B-134DDD271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56743" y="1078632"/>
              <a:ext cx="2504329" cy="520965"/>
            </a:xfrm>
            <a:prstGeom prst="rect">
              <a:avLst/>
            </a:prstGeom>
          </p:spPr>
        </p:pic>
        <p:pic>
          <p:nvPicPr>
            <p:cNvPr id="116" name="圖片 115">
              <a:extLst>
                <a:ext uri="{FF2B5EF4-FFF2-40B4-BE49-F238E27FC236}">
                  <a16:creationId xmlns:a16="http://schemas.microsoft.com/office/drawing/2014/main" id="{A6BFFA2C-AEA3-41E4-9E53-D082F2596B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9970"/>
            <a:stretch/>
          </p:blipFill>
          <p:spPr>
            <a:xfrm>
              <a:off x="5049663" y="1078632"/>
              <a:ext cx="2254652" cy="520965"/>
            </a:xfrm>
            <a:prstGeom prst="rect">
              <a:avLst/>
            </a:prstGeom>
          </p:spPr>
        </p:pic>
        <p:pic>
          <p:nvPicPr>
            <p:cNvPr id="117" name="圖片 116">
              <a:extLst>
                <a:ext uri="{FF2B5EF4-FFF2-40B4-BE49-F238E27FC236}">
                  <a16:creationId xmlns:a16="http://schemas.microsoft.com/office/drawing/2014/main" id="{18EA5B52-9217-4A0D-973B-7C986A37BD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1432"/>
            <a:stretch/>
          </p:blipFill>
          <p:spPr>
            <a:xfrm>
              <a:off x="5839571" y="1078632"/>
              <a:ext cx="2218037" cy="520965"/>
            </a:xfrm>
            <a:prstGeom prst="rect">
              <a:avLst/>
            </a:prstGeom>
          </p:spPr>
        </p:pic>
      </p:grpSp>
      <p:sp>
        <p:nvSpPr>
          <p:cNvPr id="123" name="矩形: 圓角 122">
            <a:extLst>
              <a:ext uri="{FF2B5EF4-FFF2-40B4-BE49-F238E27FC236}">
                <a16:creationId xmlns:a16="http://schemas.microsoft.com/office/drawing/2014/main" id="{656475A6-53B3-467B-B639-64276FAB4E28}"/>
              </a:ext>
            </a:extLst>
          </p:cNvPr>
          <p:cNvSpPr/>
          <p:nvPr/>
        </p:nvSpPr>
        <p:spPr>
          <a:xfrm>
            <a:off x="3727338" y="1037628"/>
            <a:ext cx="5149290" cy="210834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/>
              </a:gs>
              <a:gs pos="74000">
                <a:schemeClr val="bg1">
                  <a:alpha val="0"/>
                </a:schemeClr>
              </a:gs>
              <a:gs pos="51000">
                <a:schemeClr val="bg1">
                  <a:alpha val="8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54087663-4E3C-4571-A9DE-03B5DDF72307}"/>
              </a:ext>
            </a:extLst>
          </p:cNvPr>
          <p:cNvGrpSpPr/>
          <p:nvPr/>
        </p:nvGrpSpPr>
        <p:grpSpPr>
          <a:xfrm>
            <a:off x="3543064" y="1035089"/>
            <a:ext cx="5339767" cy="699070"/>
            <a:chOff x="5049663" y="1078632"/>
            <a:chExt cx="4611409" cy="520965"/>
          </a:xfrm>
        </p:grpSpPr>
        <p:pic>
          <p:nvPicPr>
            <p:cNvPr id="125" name="圖片 124">
              <a:extLst>
                <a:ext uri="{FF2B5EF4-FFF2-40B4-BE49-F238E27FC236}">
                  <a16:creationId xmlns:a16="http://schemas.microsoft.com/office/drawing/2014/main" id="{14418F6F-66CE-40EA-B09F-5E7CCB2AF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56743" y="1078632"/>
              <a:ext cx="2504329" cy="520965"/>
            </a:xfrm>
            <a:prstGeom prst="rect">
              <a:avLst/>
            </a:prstGeom>
          </p:spPr>
        </p:pic>
        <p:pic>
          <p:nvPicPr>
            <p:cNvPr id="126" name="圖片 125">
              <a:extLst>
                <a:ext uri="{FF2B5EF4-FFF2-40B4-BE49-F238E27FC236}">
                  <a16:creationId xmlns:a16="http://schemas.microsoft.com/office/drawing/2014/main" id="{A61BA4D1-D329-4879-8032-E13A91CA13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9970"/>
            <a:stretch/>
          </p:blipFill>
          <p:spPr>
            <a:xfrm>
              <a:off x="5049663" y="1078632"/>
              <a:ext cx="2254652" cy="520965"/>
            </a:xfrm>
            <a:prstGeom prst="rect">
              <a:avLst/>
            </a:prstGeom>
          </p:spPr>
        </p:pic>
        <p:pic>
          <p:nvPicPr>
            <p:cNvPr id="127" name="圖片 126">
              <a:extLst>
                <a:ext uri="{FF2B5EF4-FFF2-40B4-BE49-F238E27FC236}">
                  <a16:creationId xmlns:a16="http://schemas.microsoft.com/office/drawing/2014/main" id="{E71C43D8-7BC9-449C-ACB0-C70271E0F0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1432"/>
            <a:stretch/>
          </p:blipFill>
          <p:spPr>
            <a:xfrm>
              <a:off x="5839571" y="1078632"/>
              <a:ext cx="2218037" cy="520965"/>
            </a:xfrm>
            <a:prstGeom prst="rect">
              <a:avLst/>
            </a:prstGeom>
          </p:spPr>
        </p:pic>
      </p:grpSp>
      <p:pic>
        <p:nvPicPr>
          <p:cNvPr id="132" name="圖片 131">
            <a:extLst>
              <a:ext uri="{FF2B5EF4-FFF2-40B4-BE49-F238E27FC236}">
                <a16:creationId xmlns:a16="http://schemas.microsoft.com/office/drawing/2014/main" id="{2DB805A7-3C96-4510-B341-BCC13B3D47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968" y="1890222"/>
            <a:ext cx="1060564" cy="715540"/>
          </a:xfrm>
          <a:prstGeom prst="rect">
            <a:avLst/>
          </a:prstGeom>
        </p:spPr>
      </p:pic>
      <p:pic>
        <p:nvPicPr>
          <p:cNvPr id="133" name="圖片 132">
            <a:extLst>
              <a:ext uri="{FF2B5EF4-FFF2-40B4-BE49-F238E27FC236}">
                <a16:creationId xmlns:a16="http://schemas.microsoft.com/office/drawing/2014/main" id="{6757254E-9208-4770-995B-324AFFA1E6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3359" y="1980471"/>
            <a:ext cx="946027" cy="588555"/>
          </a:xfrm>
          <a:prstGeom prst="rect">
            <a:avLst/>
          </a:prstGeom>
        </p:spPr>
      </p:pic>
      <p:pic>
        <p:nvPicPr>
          <p:cNvPr id="134" name="圖片 133">
            <a:extLst>
              <a:ext uri="{FF2B5EF4-FFF2-40B4-BE49-F238E27FC236}">
                <a16:creationId xmlns:a16="http://schemas.microsoft.com/office/drawing/2014/main" id="{BAF47596-F6FF-44BD-AA9F-0F74E3FBA8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094261">
            <a:off x="7748373" y="1665485"/>
            <a:ext cx="401138" cy="1206300"/>
          </a:xfrm>
          <a:prstGeom prst="rect">
            <a:avLst/>
          </a:prstGeom>
          <a:effectLst>
            <a:glow rad="25400">
              <a:srgbClr val="FFFF00">
                <a:alpha val="36000"/>
              </a:srgbClr>
            </a:glow>
          </a:effectLst>
        </p:spPr>
      </p:pic>
      <p:cxnSp>
        <p:nvCxnSpPr>
          <p:cNvPr id="135" name="直線單箭頭接點 134">
            <a:extLst>
              <a:ext uri="{FF2B5EF4-FFF2-40B4-BE49-F238E27FC236}">
                <a16:creationId xmlns:a16="http://schemas.microsoft.com/office/drawing/2014/main" id="{733A0EDE-F54D-4E51-8D92-8BF0ECA75669}"/>
              </a:ext>
            </a:extLst>
          </p:cNvPr>
          <p:cNvCxnSpPr/>
          <p:nvPr/>
        </p:nvCxnSpPr>
        <p:spPr>
          <a:xfrm>
            <a:off x="5234324" y="2287063"/>
            <a:ext cx="456095" cy="0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6" name="直線單箭頭接點 135">
            <a:extLst>
              <a:ext uri="{FF2B5EF4-FFF2-40B4-BE49-F238E27FC236}">
                <a16:creationId xmlns:a16="http://schemas.microsoft.com/office/drawing/2014/main" id="{9EFB25F5-67A4-4010-8D38-77920CF86C6E}"/>
              </a:ext>
            </a:extLst>
          </p:cNvPr>
          <p:cNvCxnSpPr>
            <a:cxnSpLocks/>
          </p:cNvCxnSpPr>
          <p:nvPr/>
        </p:nvCxnSpPr>
        <p:spPr>
          <a:xfrm>
            <a:off x="6832965" y="2287063"/>
            <a:ext cx="596606" cy="0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137" name="群組 136">
            <a:extLst>
              <a:ext uri="{FF2B5EF4-FFF2-40B4-BE49-F238E27FC236}">
                <a16:creationId xmlns:a16="http://schemas.microsoft.com/office/drawing/2014/main" id="{C47B3AA8-2DC8-4A2C-B74C-1BB62FF80638}"/>
              </a:ext>
            </a:extLst>
          </p:cNvPr>
          <p:cNvGrpSpPr/>
          <p:nvPr/>
        </p:nvGrpSpPr>
        <p:grpSpPr>
          <a:xfrm>
            <a:off x="3968886" y="3900712"/>
            <a:ext cx="2845186" cy="391641"/>
            <a:chOff x="4011418" y="3906699"/>
            <a:chExt cx="3251450" cy="447562"/>
          </a:xfrm>
        </p:grpSpPr>
        <p:pic>
          <p:nvPicPr>
            <p:cNvPr id="138" name="圖片 137">
              <a:extLst>
                <a:ext uri="{FF2B5EF4-FFF2-40B4-BE49-F238E27FC236}">
                  <a16:creationId xmlns:a16="http://schemas.microsoft.com/office/drawing/2014/main" id="{514B2C57-53D5-42A8-B868-3E9D737C9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8032" y="4086843"/>
              <a:ext cx="882857" cy="267412"/>
            </a:xfrm>
            <a:prstGeom prst="rect">
              <a:avLst/>
            </a:prstGeom>
          </p:spPr>
        </p:pic>
        <p:cxnSp>
          <p:nvCxnSpPr>
            <p:cNvPr id="139" name="直線單箭頭接點 138">
              <a:extLst>
                <a:ext uri="{FF2B5EF4-FFF2-40B4-BE49-F238E27FC236}">
                  <a16:creationId xmlns:a16="http://schemas.microsoft.com/office/drawing/2014/main" id="{1C99ACE4-6DB0-40F9-B6E4-EC867C7939DC}"/>
                </a:ext>
              </a:extLst>
            </p:cNvPr>
            <p:cNvCxnSpPr/>
            <p:nvPr/>
          </p:nvCxnSpPr>
          <p:spPr>
            <a:xfrm>
              <a:off x="5087568" y="4217267"/>
              <a:ext cx="456095" cy="0"/>
            </a:xfrm>
            <a:prstGeom prst="straightConnector1">
              <a:avLst/>
            </a:prstGeom>
            <a:ln w="28575">
              <a:prstDash val="sys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0" name="直線單箭頭接點 139">
              <a:extLst>
                <a:ext uri="{FF2B5EF4-FFF2-40B4-BE49-F238E27FC236}">
                  <a16:creationId xmlns:a16="http://schemas.microsoft.com/office/drawing/2014/main" id="{A103519D-ED63-4254-80A1-25D25D1BAADE}"/>
                </a:ext>
              </a:extLst>
            </p:cNvPr>
            <p:cNvCxnSpPr>
              <a:cxnSpLocks/>
            </p:cNvCxnSpPr>
            <p:nvPr/>
          </p:nvCxnSpPr>
          <p:spPr>
            <a:xfrm>
              <a:off x="6666261" y="4199187"/>
              <a:ext cx="596607" cy="0"/>
            </a:xfrm>
            <a:prstGeom prst="straightConnector1">
              <a:avLst/>
            </a:prstGeom>
            <a:ln w="38100">
              <a:prstDash val="sys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41" name="文字方塊 140">
              <a:extLst>
                <a:ext uri="{FF2B5EF4-FFF2-40B4-BE49-F238E27FC236}">
                  <a16:creationId xmlns:a16="http://schemas.microsoft.com/office/drawing/2014/main" id="{6EA6F8A3-EDD0-4796-B7AF-40845DBAD2F2}"/>
                </a:ext>
              </a:extLst>
            </p:cNvPr>
            <p:cNvSpPr txBox="1"/>
            <p:nvPr/>
          </p:nvSpPr>
          <p:spPr>
            <a:xfrm>
              <a:off x="4011418" y="3906699"/>
              <a:ext cx="702226" cy="263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 dirty="0">
                  <a:solidFill>
                    <a:schemeClr val="accent5">
                      <a:lumMod val="50000"/>
                    </a:schemeClr>
                  </a:solidFill>
                </a:rPr>
                <a:t>1 </a:t>
              </a:r>
              <a:r>
                <a:rPr lang="en-US" altLang="zh-TW" sz="900" b="1" dirty="0" err="1">
                  <a:solidFill>
                    <a:schemeClr val="accent5">
                      <a:lumMod val="50000"/>
                    </a:schemeClr>
                  </a:solidFill>
                </a:rPr>
                <a:t>GbE</a:t>
              </a:r>
              <a:endParaRPr lang="zh-TW" altLang="en-US" sz="9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42" name="文字方塊 141">
              <a:extLst>
                <a:ext uri="{FF2B5EF4-FFF2-40B4-BE49-F238E27FC236}">
                  <a16:creationId xmlns:a16="http://schemas.microsoft.com/office/drawing/2014/main" id="{DBCD24BA-EE5B-4DF9-B5A9-FB4FE0C067BD}"/>
                </a:ext>
              </a:extLst>
            </p:cNvPr>
            <p:cNvSpPr txBox="1"/>
            <p:nvPr/>
          </p:nvSpPr>
          <p:spPr>
            <a:xfrm>
              <a:off x="5515766" y="3906699"/>
              <a:ext cx="895872" cy="263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 dirty="0">
                  <a:solidFill>
                    <a:schemeClr val="accent5">
                      <a:lumMod val="50000"/>
                    </a:schemeClr>
                  </a:solidFill>
                </a:rPr>
                <a:t>5 </a:t>
              </a:r>
              <a:r>
                <a:rPr lang="en-US" altLang="zh-TW" sz="900" b="1" dirty="0" err="1">
                  <a:solidFill>
                    <a:schemeClr val="accent5">
                      <a:lumMod val="50000"/>
                    </a:schemeClr>
                  </a:solidFill>
                </a:rPr>
                <a:t>GbE</a:t>
              </a:r>
              <a:endParaRPr lang="zh-TW" altLang="en-US" sz="9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143" name="圖片 142">
              <a:extLst>
                <a:ext uri="{FF2B5EF4-FFF2-40B4-BE49-F238E27FC236}">
                  <a16:creationId xmlns:a16="http://schemas.microsoft.com/office/drawing/2014/main" id="{EFC131F6-BAC0-4B28-9756-C6343F4A7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4300" y="4086849"/>
              <a:ext cx="882861" cy="267412"/>
            </a:xfrm>
            <a:prstGeom prst="rect">
              <a:avLst/>
            </a:prstGeom>
          </p:spPr>
        </p:pic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5C92BE1C-1047-4DB0-98FA-01C016CA6C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High speed transfer on PCs</a:t>
            </a:r>
            <a:endParaRPr lang="zh-TW" altLang="en-US" dirty="0"/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F352BCD0-66A5-4C2E-97C4-70D4E141EC63}"/>
              </a:ext>
            </a:extLst>
          </p:cNvPr>
          <p:cNvSpPr txBox="1"/>
          <p:nvPr/>
        </p:nvSpPr>
        <p:spPr>
          <a:xfrm>
            <a:off x="6235726" y="3174736"/>
            <a:ext cx="151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◆ </a:t>
            </a:r>
            <a:r>
              <a:rPr lang="en-US" altLang="zh-TW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Collaboration</a:t>
            </a:r>
            <a:endParaRPr lang="en-US" altLang="zh-CN" sz="12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◆ </a:t>
            </a:r>
            <a:r>
              <a:rPr lang="en-US" altLang="zh-TW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Rapid backup</a:t>
            </a:r>
            <a:endParaRPr lang="en-US" altLang="zh-CN" sz="12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ECAF024-551D-4C7C-95D4-2B7C87DD562B}"/>
              </a:ext>
            </a:extLst>
          </p:cNvPr>
          <p:cNvSpPr/>
          <p:nvPr/>
        </p:nvSpPr>
        <p:spPr>
          <a:xfrm>
            <a:off x="7370057" y="3174736"/>
            <a:ext cx="13073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◆ </a:t>
            </a:r>
            <a:r>
              <a:rPr lang="en-US" altLang="zh-TW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Productivity</a:t>
            </a:r>
            <a:endParaRPr lang="en-US" altLang="zh-CN" sz="12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9" name="TextBox 3">
            <a:extLst>
              <a:ext uri="{FF2B5EF4-FFF2-40B4-BE49-F238E27FC236}">
                <a16:creationId xmlns:a16="http://schemas.microsoft.com/office/drawing/2014/main" id="{12A7F1AB-F556-4A9B-8642-5091363A1387}"/>
              </a:ext>
            </a:extLst>
          </p:cNvPr>
          <p:cNvSpPr txBox="1"/>
          <p:nvPr/>
        </p:nvSpPr>
        <p:spPr>
          <a:xfrm>
            <a:off x="5689617" y="1147905"/>
            <a:ext cx="1992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◆ </a:t>
            </a:r>
            <a:r>
              <a:rPr lang="en-US" altLang="zh-TW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</a:t>
            </a:r>
            <a:r>
              <a:rPr lang="en-US" altLang="zh-CN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ata migration</a:t>
            </a:r>
          </a:p>
          <a:p>
            <a:r>
              <a:rPr lang="zh-TW" altLang="en-US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◆ </a:t>
            </a:r>
            <a:r>
              <a:rPr lang="en-US" altLang="zh-CN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Data management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382A5A0A-4CCF-4127-9BE0-2D1B51C580A6}"/>
              </a:ext>
            </a:extLst>
          </p:cNvPr>
          <p:cNvSpPr/>
          <p:nvPr/>
        </p:nvSpPr>
        <p:spPr>
          <a:xfrm>
            <a:off x="3755102" y="1055572"/>
            <a:ext cx="1774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High speed</a:t>
            </a:r>
          </a:p>
          <a:p>
            <a:r>
              <a:rPr lang="en-US" altLang="zh-CN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Local Transfer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EC3C323-9C2A-4B1C-A70E-EAB584E9292E}"/>
              </a:ext>
            </a:extLst>
          </p:cNvPr>
          <p:cNvSpPr/>
          <p:nvPr/>
        </p:nvSpPr>
        <p:spPr>
          <a:xfrm>
            <a:off x="3755102" y="3076254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High speed</a:t>
            </a:r>
          </a:p>
          <a:p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Network transmission</a:t>
            </a:r>
            <a:endParaRPr lang="zh-TW" altLang="en-US" sz="18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101CA04-E905-4455-A021-83A1B4ED8F3A}"/>
              </a:ext>
            </a:extLst>
          </p:cNvPr>
          <p:cNvSpPr/>
          <p:nvPr/>
        </p:nvSpPr>
        <p:spPr>
          <a:xfrm>
            <a:off x="7212492" y="1147905"/>
            <a:ext cx="1752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◆ </a:t>
            </a:r>
            <a:r>
              <a:rPr lang="en-US" altLang="zh-CN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Rebuild RAID</a:t>
            </a:r>
          </a:p>
          <a:p>
            <a:pPr lvl="0"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◆ </a:t>
            </a:r>
            <a:r>
              <a:rPr lang="en-US" altLang="zh-TW" sz="12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Tiering storage </a:t>
            </a: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C55CD47-9A24-4E2A-ABA8-075675BA44C9}"/>
              </a:ext>
            </a:extLst>
          </p:cNvPr>
          <p:cNvGrpSpPr/>
          <p:nvPr/>
        </p:nvGrpSpPr>
        <p:grpSpPr>
          <a:xfrm>
            <a:off x="6405510" y="3979241"/>
            <a:ext cx="2124019" cy="563566"/>
            <a:chOff x="2386137" y="2094144"/>
            <a:chExt cx="3494546" cy="927209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53918ABE-4810-458E-8639-4FE42A35B3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886925">
              <a:off x="2386137" y="2094144"/>
              <a:ext cx="2670704" cy="927209"/>
            </a:xfrm>
            <a:prstGeom prst="rect">
              <a:avLst/>
            </a:prstGeom>
            <a:effectLst>
              <a:glow>
                <a:srgbClr val="FFC000">
                  <a:alpha val="13000"/>
                </a:srgbClr>
              </a:glow>
            </a:effectLst>
          </p:spPr>
        </p:pic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6D6E0E4B-27E9-4E34-8DC7-6D6D2E481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0266" y="2164941"/>
              <a:ext cx="1710417" cy="518077"/>
            </a:xfrm>
            <a:prstGeom prst="rect">
              <a:avLst/>
            </a:prstGeom>
            <a:effectLst>
              <a:glow rad="88900">
                <a:schemeClr val="accent6">
                  <a:satMod val="175000"/>
                  <a:alpha val="45000"/>
                </a:schemeClr>
              </a:glow>
            </a:effectLst>
          </p:spPr>
        </p:pic>
      </p:grpSp>
      <p:pic>
        <p:nvPicPr>
          <p:cNvPr id="45" name="圖形 6">
            <a:extLst>
              <a:ext uri="{FF2B5EF4-FFF2-40B4-BE49-F238E27FC236}">
                <a16:creationId xmlns:a16="http://schemas.microsoft.com/office/drawing/2014/main" id="{E8B77011-237C-4000-A67C-EB5A7314FBE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779" y="3455562"/>
            <a:ext cx="1663508" cy="50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74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40D07-8EA7-8346-B2C5-696E9E2D59D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4118153"/>
            <a:ext cx="6839581" cy="862012"/>
          </a:xfrm>
        </p:spPr>
        <p:txBody>
          <a:bodyPr/>
          <a:lstStyle/>
          <a:p>
            <a:r>
              <a:rPr lang="en-US" altLang="zh-CN" sz="3200" dirty="0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</a:rPr>
              <a:t>Install M.2 and upgrade RAM</a:t>
            </a:r>
            <a:endParaRPr lang="en-US" sz="3200" dirty="0">
              <a:solidFill>
                <a:srgbClr val="002060"/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1722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D2654C2-B56F-411F-9A24-5205F7B86D41}"/>
              </a:ext>
            </a:extLst>
          </p:cNvPr>
          <p:cNvSpPr/>
          <p:nvPr/>
        </p:nvSpPr>
        <p:spPr>
          <a:xfrm>
            <a:off x="0" y="978387"/>
            <a:ext cx="5958161" cy="2232248"/>
          </a:xfrm>
          <a:prstGeom prst="rect">
            <a:avLst/>
          </a:prstGeom>
          <a:gradFill flip="none" rotWithShape="0">
            <a:gsLst>
              <a:gs pos="0">
                <a:srgbClr val="291060"/>
              </a:gs>
              <a:gs pos="70000">
                <a:srgbClr val="1432B4">
                  <a:alpha val="70000"/>
                  <a:lumMod val="75000"/>
                </a:srgbClr>
              </a:gs>
              <a:gs pos="100000">
                <a:srgbClr val="1432B4">
                  <a:alpha val="0"/>
                  <a:lumMod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7D5CC23-4D6E-4094-8EFB-B329FC4AEB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66310"/>
            <a:ext cx="9144000" cy="377190"/>
          </a:xfrm>
          <a:prstGeom prst="rect">
            <a:avLst/>
          </a:prstGeom>
        </p:spPr>
      </p:pic>
      <p:cxnSp>
        <p:nvCxnSpPr>
          <p:cNvPr id="12" name="直線接點 11"/>
          <p:cNvCxnSpPr/>
          <p:nvPr/>
        </p:nvCxnSpPr>
        <p:spPr>
          <a:xfrm>
            <a:off x="572904" y="2204870"/>
            <a:ext cx="4196958" cy="1316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hape 301">
            <a:extLst>
              <a:ext uri="{FF2B5EF4-FFF2-40B4-BE49-F238E27FC236}">
                <a16:creationId xmlns:a16="http://schemas.microsoft.com/office/drawing/2014/main" id="{72E247A6-BFF6-4214-A8F8-03F1DD8E1D11}"/>
              </a:ext>
            </a:extLst>
          </p:cNvPr>
          <p:cNvSpPr txBox="1">
            <a:spLocks/>
          </p:cNvSpPr>
          <p:nvPr/>
        </p:nvSpPr>
        <p:spPr>
          <a:xfrm>
            <a:off x="572904" y="1285053"/>
            <a:ext cx="5990128" cy="8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  <a:buFont typeface="Verdana"/>
              <a:buNone/>
            </a:pPr>
            <a:r>
              <a:rPr lang="en-US" altLang="zh-TW" sz="4400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SSD Cache</a:t>
            </a:r>
            <a:endParaRPr lang="en-US" sz="4400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6E69104-8DE2-435B-AEB5-A1EFB800100C}"/>
              </a:ext>
            </a:extLst>
          </p:cNvPr>
          <p:cNvSpPr txBox="1"/>
          <p:nvPr/>
        </p:nvSpPr>
        <p:spPr>
          <a:xfrm>
            <a:off x="572904" y="2291953"/>
            <a:ext cx="3149351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en-US" altLang="zh-TW" sz="20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Software-defined SSD Extra Over-provisioning</a:t>
            </a:r>
            <a:endParaRPr lang="en-US" sz="3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5861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群組 40">
            <a:extLst>
              <a:ext uri="{FF2B5EF4-FFF2-40B4-BE49-F238E27FC236}">
                <a16:creationId xmlns:a16="http://schemas.microsoft.com/office/drawing/2014/main" id="{4387CE50-510A-9E46-8298-A302D0E0BFFF}"/>
              </a:ext>
            </a:extLst>
          </p:cNvPr>
          <p:cNvGrpSpPr/>
          <p:nvPr/>
        </p:nvGrpSpPr>
        <p:grpSpPr>
          <a:xfrm>
            <a:off x="5005958" y="2202197"/>
            <a:ext cx="3712875" cy="2646335"/>
            <a:chOff x="4880596" y="2497165"/>
            <a:chExt cx="3712875" cy="2646335"/>
          </a:xfrm>
        </p:grpSpPr>
        <p:sp>
          <p:nvSpPr>
            <p:cNvPr id="43" name="圓角矩形 42">
              <a:extLst>
                <a:ext uri="{FF2B5EF4-FFF2-40B4-BE49-F238E27FC236}">
                  <a16:creationId xmlns:a16="http://schemas.microsoft.com/office/drawing/2014/main" id="{54EA36BD-80C0-CF42-B975-02AAE48D4C0F}"/>
                </a:ext>
              </a:extLst>
            </p:cNvPr>
            <p:cNvSpPr/>
            <p:nvPr/>
          </p:nvSpPr>
          <p:spPr>
            <a:xfrm>
              <a:off x="4880596" y="2497165"/>
              <a:ext cx="3712875" cy="2343904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44" name="圖片 5" descr="一張含有 文字, 地圖 的圖片&#10;&#10;描述是以非常高的可信度產生">
              <a:extLst>
                <a:ext uri="{FF2B5EF4-FFF2-40B4-BE49-F238E27FC236}">
                  <a16:creationId xmlns:a16="http://schemas.microsoft.com/office/drawing/2014/main" id="{452FD0ED-2BFE-554E-A006-F7D7A30629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5423" y="2579289"/>
              <a:ext cx="3504395" cy="2158739"/>
            </a:xfrm>
            <a:prstGeom prst="rect">
              <a:avLst/>
            </a:prstGeom>
          </p:spPr>
        </p:pic>
        <p:sp>
          <p:nvSpPr>
            <p:cNvPr id="45" name="Shape 141">
              <a:extLst>
                <a:ext uri="{FF2B5EF4-FFF2-40B4-BE49-F238E27FC236}">
                  <a16:creationId xmlns:a16="http://schemas.microsoft.com/office/drawing/2014/main" id="{C59E2C35-FB5B-B342-BA9F-EFC29A585934}"/>
                </a:ext>
              </a:extLst>
            </p:cNvPr>
            <p:cNvSpPr txBox="1"/>
            <p:nvPr/>
          </p:nvSpPr>
          <p:spPr>
            <a:xfrm>
              <a:off x="5377179" y="4841582"/>
              <a:ext cx="2908454" cy="301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altLang="zh-TW" sz="800" b="1" dirty="0">
                  <a:solidFill>
                    <a:schemeClr val="accent5">
                      <a:lumMod val="50000"/>
                    </a:schemeClr>
                  </a:solidFill>
                  <a:latin typeface="+mj-lt"/>
                  <a:ea typeface="Microsoft JhengHei"/>
                  <a:cs typeface="Microsoft JhengHei"/>
                </a:rPr>
                <a:t>Price trends collected by SanDisk, a SSD vendor</a:t>
              </a:r>
              <a:endParaRPr lang="en-US" altLang="zh-TW" sz="800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ADAC882-9E1B-41DC-BB76-8FD904DB417E}"/>
              </a:ext>
            </a:extLst>
          </p:cNvPr>
          <p:cNvGrpSpPr/>
          <p:nvPr/>
        </p:nvGrpSpPr>
        <p:grpSpPr>
          <a:xfrm flipH="1">
            <a:off x="6295218" y="1789189"/>
            <a:ext cx="2685825" cy="942321"/>
            <a:chOff x="2905581" y="2309218"/>
            <a:chExt cx="2064428" cy="724304"/>
          </a:xfrm>
          <a:effectLst>
            <a:outerShdw blurRad="101600" dist="88900" dir="8820000" sx="99000" sy="99000" algn="tr" rotWithShape="0">
              <a:prstClr val="black">
                <a:alpha val="30000"/>
              </a:prstClr>
            </a:outerShdw>
          </a:effectLst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EDD55A9D-3858-4480-B188-2295A0011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209849" y="2273362"/>
              <a:ext cx="724304" cy="796016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5884ABAC-1920-4CD7-A037-72B5584C0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3266943" y="1947858"/>
              <a:ext cx="724302" cy="1447026"/>
            </a:xfrm>
            <a:prstGeom prst="rect">
              <a:avLst/>
            </a:prstGeom>
          </p:spPr>
        </p:pic>
      </p:grpSp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zh-TW" altLang="en-US"/>
              <a:t>SSD </a:t>
            </a:r>
            <a:r>
              <a:rPr lang="en-US" altLang="zh-TW" dirty="0"/>
              <a:t>Usage In Network Attach Storage</a:t>
            </a:r>
            <a:endParaRPr dirty="0"/>
          </a:p>
        </p:txBody>
      </p:sp>
      <p:graphicFrame>
        <p:nvGraphicFramePr>
          <p:cNvPr id="27" name="表格 26">
            <a:extLst>
              <a:ext uri="{FF2B5EF4-FFF2-40B4-BE49-F238E27FC236}">
                <a16:creationId xmlns:a16="http://schemas.microsoft.com/office/drawing/2014/main" id="{9ED209BC-FC8A-3C45-A739-F03545E44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271943"/>
              </p:ext>
            </p:extLst>
          </p:nvPr>
        </p:nvGraphicFramePr>
        <p:xfrm>
          <a:off x="633020" y="2312209"/>
          <a:ext cx="4196730" cy="12600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63125">
                  <a:extLst>
                    <a:ext uri="{9D8B030D-6E8A-4147-A177-3AD203B41FA5}">
                      <a16:colId xmlns:a16="http://schemas.microsoft.com/office/drawing/2014/main" val="649002736"/>
                    </a:ext>
                  </a:extLst>
                </a:gridCol>
                <a:gridCol w="1389553">
                  <a:extLst>
                    <a:ext uri="{9D8B030D-6E8A-4147-A177-3AD203B41FA5}">
                      <a16:colId xmlns:a16="http://schemas.microsoft.com/office/drawing/2014/main" val="3895754092"/>
                    </a:ext>
                  </a:extLst>
                </a:gridCol>
                <a:gridCol w="1744052">
                  <a:extLst>
                    <a:ext uri="{9D8B030D-6E8A-4147-A177-3AD203B41FA5}">
                      <a16:colId xmlns:a16="http://schemas.microsoft.com/office/drawing/2014/main" val="2874247263"/>
                    </a:ext>
                  </a:extLst>
                </a:gridCol>
              </a:tblGrid>
              <a:tr h="69855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dirty="0">
                          <a:effectLst/>
                          <a:latin typeface="+mj-lt"/>
                          <a:ea typeface="Microsoft JhengHei"/>
                        </a:rPr>
                        <a:t>Drive Type</a:t>
                      </a:r>
                      <a:endParaRPr lang="zh-TW" altLang="en-US" sz="1400" dirty="0">
                        <a:effectLst/>
                        <a:latin typeface="+mj-lt"/>
                        <a:ea typeface="Microsoft JhengHe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dirty="0">
                          <a:effectLst/>
                          <a:latin typeface="+mj-lt"/>
                          <a:ea typeface="Microsoft JhengHei"/>
                        </a:rPr>
                        <a:t>Sequential</a:t>
                      </a:r>
                      <a:r>
                        <a:rPr lang="en-US" altLang="zh-TW" sz="1400" baseline="0" dirty="0">
                          <a:effectLst/>
                          <a:latin typeface="+mj-lt"/>
                          <a:ea typeface="Microsoft JhengHei"/>
                        </a:rPr>
                        <a:t> Access </a:t>
                      </a:r>
                      <a:r>
                        <a:rPr lang="af-ZA" sz="1400" dirty="0">
                          <a:effectLst/>
                          <a:latin typeface="+mj-lt"/>
                        </a:rPr>
                        <a:t>(MB/s)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dirty="0">
                          <a:effectLst/>
                          <a:latin typeface="+mj-lt"/>
                          <a:ea typeface="Microsoft JhengHei"/>
                        </a:rPr>
                        <a:t>Random Access </a:t>
                      </a:r>
                      <a:r>
                        <a:rPr lang="af-ZA" sz="1400" dirty="0">
                          <a:effectLst/>
                          <a:latin typeface="+mj-lt"/>
                        </a:rPr>
                        <a:t>(IOPS)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4476119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HDD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7564727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SSD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4179924"/>
                  </a:ext>
                </a:extLst>
              </a:tr>
            </a:tbl>
          </a:graphicData>
        </a:graphic>
      </p:graphicFrame>
      <p:pic>
        <p:nvPicPr>
          <p:cNvPr id="28" name="圖片 13">
            <a:extLst>
              <a:ext uri="{FF2B5EF4-FFF2-40B4-BE49-F238E27FC236}">
                <a16:creationId xmlns:a16="http://schemas.microsoft.com/office/drawing/2014/main" id="{3A8038A9-188F-7C41-AC7B-5AF5C96036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28"/>
          <a:stretch/>
        </p:blipFill>
        <p:spPr>
          <a:xfrm>
            <a:off x="508820" y="3919579"/>
            <a:ext cx="2333777" cy="607182"/>
          </a:xfrm>
          <a:prstGeom prst="rect">
            <a:avLst/>
          </a:prstGeom>
        </p:spPr>
      </p:pic>
      <p:pic>
        <p:nvPicPr>
          <p:cNvPr id="29" name="圖片 13">
            <a:extLst>
              <a:ext uri="{FF2B5EF4-FFF2-40B4-BE49-F238E27FC236}">
                <a16:creationId xmlns:a16="http://schemas.microsoft.com/office/drawing/2014/main" id="{2BCFA0DD-F76D-794E-B163-981D8FDC0E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"/>
          <a:stretch/>
        </p:blipFill>
        <p:spPr>
          <a:xfrm>
            <a:off x="2608498" y="3812055"/>
            <a:ext cx="2432287" cy="829911"/>
          </a:xfrm>
          <a:prstGeom prst="rect">
            <a:avLst/>
          </a:prstGeom>
        </p:spPr>
      </p:pic>
      <p:sp>
        <p:nvSpPr>
          <p:cNvPr id="40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3343005" y="4785924"/>
            <a:ext cx="6307223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Source:</a:t>
            </a:r>
            <a:r>
              <a:rPr lang="zh-TW" altLang="en-US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800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https://w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ww.sandisk</a:t>
            </a:r>
            <a:r>
              <a:rPr lang="zh-TW" sz="800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.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</a:t>
            </a:r>
            <a:r>
              <a:rPr lang="zh-TW" sz="800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</a:t>
            </a:r>
            <a:r>
              <a:rPr lang="zh-TW" sz="800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business</a:t>
            </a:r>
            <a:r>
              <a:rPr lang="zh-TW" sz="800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da</a:t>
            </a:r>
            <a:r>
              <a:rPr lang="zh-TW" sz="800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ta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center/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resou</a:t>
            </a:r>
            <a:r>
              <a:rPr 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r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ces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/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wh</a:t>
            </a:r>
            <a:r>
              <a:rPr 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i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te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-pap</a:t>
            </a:r>
            <a:r>
              <a:rPr 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e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r</a:t>
            </a:r>
            <a:r>
              <a:rPr lang="zh-TW" sz="8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s/the-ssd-enabled-pc-total-cost-of-ownership</a:t>
            </a:r>
            <a:endParaRPr lang="zh-TW" altLang="en-US" sz="800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09A5A9E-30C3-E247-805F-0B75AD994EE2}"/>
              </a:ext>
            </a:extLst>
          </p:cNvPr>
          <p:cNvSpPr/>
          <p:nvPr/>
        </p:nvSpPr>
        <p:spPr>
          <a:xfrm>
            <a:off x="6468908" y="1789188"/>
            <a:ext cx="24496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b="1" dirty="0">
                <a:solidFill>
                  <a:srgbClr val="FFFFFF"/>
                </a:solidFill>
                <a:ea typeface="微軟正黑體"/>
                <a:cs typeface="+mn-cs"/>
              </a:rPr>
              <a:t>SanDisk evaluate the </a:t>
            </a:r>
            <a:br>
              <a:rPr lang="zh-TW" altLang="en-US" b="1" dirty="0">
                <a:solidFill>
                  <a:srgbClr val="FFFFFF"/>
                </a:solidFill>
                <a:ea typeface="微軟正黑體"/>
                <a:cs typeface="+mn-cs"/>
              </a:rPr>
            </a:br>
            <a:r>
              <a:rPr lang="zh-TW" altLang="en-US" b="1" dirty="0">
                <a:solidFill>
                  <a:srgbClr val="FFFFFF"/>
                </a:solidFill>
                <a:ea typeface="微軟正黑體"/>
                <a:cs typeface="+mn-cs"/>
              </a:rPr>
              <a:t>256 GB SSD  </a:t>
            </a:r>
            <a:r>
              <a:rPr lang="en-US" altLang="zh-TW" b="1" dirty="0">
                <a:solidFill>
                  <a:srgbClr val="FFFFFF"/>
                </a:solidFill>
                <a:ea typeface="微軟正黑體"/>
                <a:cs typeface="+mn-cs"/>
              </a:rPr>
              <a:t>per GB</a:t>
            </a:r>
            <a:r>
              <a:rPr lang="zh-TW" altLang="en-US" b="1" dirty="0">
                <a:solidFill>
                  <a:srgbClr val="FFFFFF"/>
                </a:solidFill>
                <a:ea typeface="微軟正黑體"/>
                <a:cs typeface="+mn-cs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ea typeface="微軟正黑體"/>
                <a:cs typeface="+mn-cs"/>
              </a:rPr>
              <a:t>price in 2018 is only</a:t>
            </a:r>
            <a:r>
              <a:rPr lang="zh-TW" altLang="en-US" b="1" dirty="0">
                <a:solidFill>
                  <a:srgbClr val="FFFFFF"/>
                </a:solidFill>
                <a:ea typeface="微軟正黑體"/>
                <a:cs typeface="+mn-cs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ea typeface="微軟正黑體"/>
                <a:cs typeface="+mn-cs"/>
              </a:rPr>
              <a:t>30% compare to 2013A</a:t>
            </a:r>
            <a:endParaRPr lang="zh-TW" altLang="en-US" b="1" dirty="0">
              <a:solidFill>
                <a:srgbClr val="FF0000"/>
              </a:solidFill>
              <a:ea typeface="微軟正黑體"/>
              <a:cs typeface="+mn-cs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D16017A4-ABD5-4937-B373-C4DB51836020}"/>
              </a:ext>
            </a:extLst>
          </p:cNvPr>
          <p:cNvSpPr txBox="1">
            <a:spLocks/>
          </p:cNvSpPr>
          <p:nvPr/>
        </p:nvSpPr>
        <p:spPr>
          <a:xfrm>
            <a:off x="318182" y="973342"/>
            <a:ext cx="8462974" cy="35399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SSD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can provide high random IOPS for multi-clients sync and business applications that can not be achieved by HDD.</a:t>
            </a:r>
            <a:endParaRPr lang="zh-TW" sz="1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In 2018, SSD price also comes close to the sweet spot.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Beside choose the right SSD, you should also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choose right NAS!  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8828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12F6624D-35E9-4F33-BA52-970DF22C22F5}"/>
              </a:ext>
            </a:extLst>
          </p:cNvPr>
          <p:cNvGrpSpPr/>
          <p:nvPr/>
        </p:nvGrpSpPr>
        <p:grpSpPr>
          <a:xfrm>
            <a:off x="169742" y="2598842"/>
            <a:ext cx="2166487" cy="1094365"/>
            <a:chOff x="3413534" y="2309218"/>
            <a:chExt cx="1688914" cy="724304"/>
          </a:xfrm>
          <a:effectLst>
            <a:outerShdw blurRad="101600" dist="88900" dir="8820000" sx="99000" sy="99000" algn="tr" rotWithShape="0">
              <a:prstClr val="black">
                <a:alpha val="30000"/>
              </a:prstClr>
            </a:outerShdw>
          </a:effectLst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8C3A95C7-CF20-4B83-9917-01F9603D5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342288" y="2273362"/>
              <a:ext cx="724304" cy="796016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704AD0EC-E0B2-4D4B-8ED6-5BC37A91D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3571525" y="2151229"/>
              <a:ext cx="724302" cy="1040284"/>
            </a:xfrm>
            <a:prstGeom prst="rect">
              <a:avLst/>
            </a:prstGeom>
          </p:spPr>
        </p:pic>
      </p:grpSp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dirty="0"/>
              <a:t>Different SSD has Different Performance</a:t>
            </a:r>
            <a:endParaRPr dirty="0"/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id="{64400F8A-EBEB-3C42-9FE6-3EA163190C5A}"/>
              </a:ext>
            </a:extLst>
          </p:cNvPr>
          <p:cNvSpPr/>
          <p:nvPr/>
        </p:nvSpPr>
        <p:spPr>
          <a:xfrm>
            <a:off x="3513542" y="2366297"/>
            <a:ext cx="5460717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7" name="圖片 5" descr="一張含有 文字, 地圖 的圖片&#10;&#10;描述是以高可信度產生">
            <a:extLst>
              <a:ext uri="{FF2B5EF4-FFF2-40B4-BE49-F238E27FC236}">
                <a16:creationId xmlns:a16="http://schemas.microsoft.com/office/drawing/2014/main" id="{3B6820DB-8C19-441D-9609-0D86A7AA9D4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434" y="2738017"/>
            <a:ext cx="5155894" cy="2129871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7876FFCF-09BA-4AD9-821D-EB5289B0C7E3}"/>
              </a:ext>
            </a:extLst>
          </p:cNvPr>
          <p:cNvSpPr txBox="1"/>
          <p:nvPr/>
        </p:nvSpPr>
        <p:spPr>
          <a:xfrm>
            <a:off x="3574443" y="2409853"/>
            <a:ext cx="540352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1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Different SSD in QNAP NAS’s FIO consisted performance  (</a:t>
            </a:r>
            <a:r>
              <a:rPr lang="en-US" altLang="zh-TW" sz="11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IOpattern</a:t>
            </a:r>
            <a:r>
              <a:rPr lang="en-US" altLang="zh-TW" sz="11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: RW-4K): </a:t>
            </a:r>
          </a:p>
          <a:p>
            <a:r>
              <a:rPr lang="zh-TW" altLang="en-US" sz="11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 </a:t>
            </a:r>
          </a:p>
        </p:txBody>
      </p:sp>
      <p:pic>
        <p:nvPicPr>
          <p:cNvPr id="19" name="圖片 5" descr="一張含有 個人, 室內, 坐, 男人 的圖片&#10;&#10;描述是以非常高的可信度產生">
            <a:extLst>
              <a:ext uri="{FF2B5EF4-FFF2-40B4-BE49-F238E27FC236}">
                <a16:creationId xmlns:a16="http://schemas.microsoft.com/office/drawing/2014/main" id="{F9D8F2EF-882F-4A5D-A8F1-F27A68ECAD1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490" y="2266412"/>
            <a:ext cx="2664496" cy="2872061"/>
          </a:xfrm>
          <a:prstGeom prst="rect">
            <a:avLst/>
          </a:prstGeom>
        </p:spPr>
      </p:pic>
      <p:sp>
        <p:nvSpPr>
          <p:cNvPr id="22" name="Shape 179">
            <a:extLst>
              <a:ext uri="{FF2B5EF4-FFF2-40B4-BE49-F238E27FC236}">
                <a16:creationId xmlns:a16="http://schemas.microsoft.com/office/drawing/2014/main" id="{9DC7A188-B542-48D8-8425-F6774FF99E6A}"/>
              </a:ext>
            </a:extLst>
          </p:cNvPr>
          <p:cNvSpPr/>
          <p:nvPr/>
        </p:nvSpPr>
        <p:spPr>
          <a:xfrm>
            <a:off x="187548" y="2643768"/>
            <a:ext cx="2070719" cy="1005740"/>
          </a:xfrm>
          <a:prstGeom prst="wedgeRectCallout">
            <a:avLst>
              <a:gd name="adj1" fmla="val 38118"/>
              <a:gd name="adj2" fmla="val 72904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How can storage vendor help to ensure SSD has expected performance ?</a:t>
            </a:r>
          </a:p>
        </p:txBody>
      </p:sp>
      <p:sp>
        <p:nvSpPr>
          <p:cNvPr id="21" name="內容版面配置區 8">
            <a:extLst>
              <a:ext uri="{FF2B5EF4-FFF2-40B4-BE49-F238E27FC236}">
                <a16:creationId xmlns:a16="http://schemas.microsoft.com/office/drawing/2014/main" id="{34DAB5C8-2DE4-4F1C-A84D-0A90DF056B7E}"/>
              </a:ext>
            </a:extLst>
          </p:cNvPr>
          <p:cNvSpPr txBox="1">
            <a:spLocks/>
          </p:cNvSpPr>
          <p:nvPr/>
        </p:nvSpPr>
        <p:spPr>
          <a:xfrm>
            <a:off x="836963" y="1014888"/>
            <a:ext cx="8045116" cy="15459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In </a:t>
            </a:r>
            <a:r>
              <a:rPr kumimoji="1" lang="en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QNAP Lab, </a:t>
            </a:r>
            <a:r>
              <a:rPr kumimoji="1"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engineer use</a:t>
            </a:r>
            <a:r>
              <a:rPr kumimoji="1" lang="zh-TW" altLang="en-US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kumimoji="1" lang="en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FIO to test </a:t>
            </a:r>
            <a:r>
              <a:rPr kumimoji="1"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different</a:t>
            </a:r>
            <a:r>
              <a:rPr kumimoji="1" lang="zh-TW" altLang="en-US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kumimoji="1" lang="en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SSD, and </a:t>
            </a:r>
            <a:r>
              <a:rPr kumimoji="1"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all SSD have showed consisted write performance degrade.</a:t>
            </a:r>
            <a:endParaRPr lang="zh-TW" sz="18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kumimoji="1"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Different SSD’s controller and Garbage Collection’s Algorithm will effect the long term performance</a:t>
            </a:r>
            <a:endParaRPr lang="zh-TW" altLang="en-US" sz="18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kumimoji="1" lang="zh-TW" altLang="en-US" sz="18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6084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8A50743A-8D50-421C-8672-FBEAEC7BAE55}"/>
              </a:ext>
            </a:extLst>
          </p:cNvPr>
          <p:cNvGrpSpPr/>
          <p:nvPr/>
        </p:nvGrpSpPr>
        <p:grpSpPr>
          <a:xfrm>
            <a:off x="4417140" y="1805765"/>
            <a:ext cx="3993373" cy="743723"/>
            <a:chOff x="4128067" y="1805765"/>
            <a:chExt cx="3993373" cy="743723"/>
          </a:xfrm>
        </p:grpSpPr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id="{46E8EA2E-7A41-4240-9342-04E44ADFC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244"/>
            <a:stretch/>
          </p:blipFill>
          <p:spPr>
            <a:xfrm flipV="1">
              <a:off x="6114362" y="1805765"/>
              <a:ext cx="2007078" cy="573868"/>
            </a:xfrm>
            <a:prstGeom prst="rect">
              <a:avLst/>
            </a:prstGeom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D43B7077-85C0-4E1A-BFC6-31CFF7C0C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 flipV="1">
              <a:off x="4128067" y="1811697"/>
              <a:ext cx="2315163" cy="737791"/>
            </a:xfrm>
            <a:prstGeom prst="rect">
              <a:avLst/>
            </a:prstGeom>
          </p:spPr>
        </p:pic>
      </p:grpSp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dirty="0"/>
              <a:t>What is SSD Over-provisioning</a:t>
            </a:r>
            <a:endParaRPr sz="3200" dirty="0"/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6F286F3D-5343-4C89-8CCE-A86136270D67}"/>
              </a:ext>
            </a:extLst>
          </p:cNvPr>
          <p:cNvSpPr txBox="1">
            <a:spLocks/>
          </p:cNvSpPr>
          <p:nvPr/>
        </p:nvSpPr>
        <p:spPr>
          <a:xfrm>
            <a:off x="867697" y="899014"/>
            <a:ext cx="8089325" cy="6716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77800" indent="-17780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kumimoji="1"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SSD Over-provisioning reserves space in the SSD to decrease write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amplification &amp; increase consisted performance and endurance. </a:t>
            </a:r>
            <a:endParaRPr kumimoji="1" lang="zh-TW" altLang="en-US" sz="18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177800" indent="-177800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kumimoji="1"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Reason: to avoid Garbage Collection in any giving point of time </a:t>
            </a:r>
            <a:endParaRPr kumimoji="1" lang="zh-TW" altLang="en-US" sz="18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88" name="Shape 171">
            <a:extLst>
              <a:ext uri="{FF2B5EF4-FFF2-40B4-BE49-F238E27FC236}">
                <a16:creationId xmlns:a16="http://schemas.microsoft.com/office/drawing/2014/main" id="{771767F3-F6D5-4C7B-901C-BB38552EE1EE}"/>
              </a:ext>
            </a:extLst>
          </p:cNvPr>
          <p:cNvSpPr/>
          <p:nvPr/>
        </p:nvSpPr>
        <p:spPr>
          <a:xfrm>
            <a:off x="1469146" y="2565180"/>
            <a:ext cx="2315163" cy="183981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289" name="群組 288">
            <a:extLst>
              <a:ext uri="{FF2B5EF4-FFF2-40B4-BE49-F238E27FC236}">
                <a16:creationId xmlns:a16="http://schemas.microsoft.com/office/drawing/2014/main" id="{A5F993D4-F51D-4D3F-83E2-EB3AAAFC21C5}"/>
              </a:ext>
            </a:extLst>
          </p:cNvPr>
          <p:cNvGrpSpPr/>
          <p:nvPr/>
        </p:nvGrpSpPr>
        <p:grpSpPr>
          <a:xfrm>
            <a:off x="1645974" y="2651149"/>
            <a:ext cx="2008413" cy="1449139"/>
            <a:chOff x="2462789" y="3160377"/>
            <a:chExt cx="2008413" cy="1449139"/>
          </a:xfrm>
        </p:grpSpPr>
        <p:graphicFrame>
          <p:nvGraphicFramePr>
            <p:cNvPr id="290" name="Shape 177">
              <a:extLst>
                <a:ext uri="{FF2B5EF4-FFF2-40B4-BE49-F238E27FC236}">
                  <a16:creationId xmlns:a16="http://schemas.microsoft.com/office/drawing/2014/main" id="{0CBE6238-0860-413D-B7B2-D72A84FA117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95262026"/>
                </p:ext>
              </p:extLst>
            </p:nvPr>
          </p:nvGraphicFramePr>
          <p:xfrm>
            <a:off x="2462789" y="3912813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1" name="Shape 184">
              <a:extLst>
                <a:ext uri="{FF2B5EF4-FFF2-40B4-BE49-F238E27FC236}">
                  <a16:creationId xmlns:a16="http://schemas.microsoft.com/office/drawing/2014/main" id="{83CFC4BB-D2D9-49A4-BBD7-64D869DDE88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24056508"/>
                </p:ext>
              </p:extLst>
            </p:nvPr>
          </p:nvGraphicFramePr>
          <p:xfrm>
            <a:off x="3515288" y="3914443"/>
            <a:ext cx="955914" cy="69507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 dirty="0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 dirty="0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 dirty="0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2" name="Shape 177">
              <a:extLst>
                <a:ext uri="{FF2B5EF4-FFF2-40B4-BE49-F238E27FC236}">
                  <a16:creationId xmlns:a16="http://schemas.microsoft.com/office/drawing/2014/main" id="{38947C5F-6EA6-42FF-9489-86283F27152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58838902"/>
                </p:ext>
              </p:extLst>
            </p:nvPr>
          </p:nvGraphicFramePr>
          <p:xfrm>
            <a:off x="2462789" y="3161600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3" name="Shape 177">
              <a:extLst>
                <a:ext uri="{FF2B5EF4-FFF2-40B4-BE49-F238E27FC236}">
                  <a16:creationId xmlns:a16="http://schemas.microsoft.com/office/drawing/2014/main" id="{2CCE4E1E-2E9C-422C-9760-42F0E61D9FB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44729490"/>
                </p:ext>
              </p:extLst>
            </p:nvPr>
          </p:nvGraphicFramePr>
          <p:xfrm>
            <a:off x="3515290" y="3160377"/>
            <a:ext cx="955912" cy="661866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294" name="矩形: 圓角 23">
            <a:extLst>
              <a:ext uri="{FF2B5EF4-FFF2-40B4-BE49-F238E27FC236}">
                <a16:creationId xmlns:a16="http://schemas.microsoft.com/office/drawing/2014/main" id="{E41B7168-E0C7-402D-9769-82548CF60D64}"/>
              </a:ext>
            </a:extLst>
          </p:cNvPr>
          <p:cNvSpPr/>
          <p:nvPr/>
        </p:nvSpPr>
        <p:spPr>
          <a:xfrm>
            <a:off x="1465406" y="4178542"/>
            <a:ext cx="2327564" cy="455730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latin typeface="+mj-lt"/>
                <a:ea typeface="Microsoft JhengHei"/>
                <a:cs typeface="Microsoft JhengHei"/>
              </a:rPr>
              <a:t>6 pages of new data cannot all be stored to the SSD</a:t>
            </a:r>
            <a:endParaRPr lang="zh-TW" altLang="en-US" sz="1100" b="1" dirty="0">
              <a:latin typeface="+mj-lt"/>
              <a:ea typeface="Microsoft JhengHei"/>
              <a:cs typeface="Microsoft JhengHei"/>
            </a:endParaRPr>
          </a:p>
        </p:txBody>
      </p:sp>
      <p:graphicFrame>
        <p:nvGraphicFramePr>
          <p:cNvPr id="295" name="Shape 189">
            <a:extLst>
              <a:ext uri="{FF2B5EF4-FFF2-40B4-BE49-F238E27FC236}">
                <a16:creationId xmlns:a16="http://schemas.microsoft.com/office/drawing/2014/main" id="{094D4344-12FD-4DA7-A9EF-AD60E1C96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3490675"/>
              </p:ext>
            </p:extLst>
          </p:nvPr>
        </p:nvGraphicFramePr>
        <p:xfrm>
          <a:off x="125052" y="1954816"/>
          <a:ext cx="1431320" cy="1843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4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dirty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N</a:t>
                      </a:r>
                      <a:endParaRPr sz="1400" b="1" dirty="0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New</a:t>
                      </a:r>
                      <a:r>
                        <a:rPr lang="en-US" sz="105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 Data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Valid Data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Invalid </a:t>
                      </a:r>
                      <a:r>
                        <a:rPr lang="en-US" altLang="zh-TW" sz="105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Data</a:t>
                      </a:r>
                      <a:endParaRPr lang="zh-TW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96" name="Shape 182">
            <a:extLst>
              <a:ext uri="{FF2B5EF4-FFF2-40B4-BE49-F238E27FC236}">
                <a16:creationId xmlns:a16="http://schemas.microsoft.com/office/drawing/2014/main" id="{A021AB25-6280-452D-9054-CE1B7BA9CE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734342"/>
              </p:ext>
            </p:extLst>
          </p:nvPr>
        </p:nvGraphicFramePr>
        <p:xfrm>
          <a:off x="1648558" y="1885945"/>
          <a:ext cx="95332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7" name="Shape 182">
            <a:extLst>
              <a:ext uri="{FF2B5EF4-FFF2-40B4-BE49-F238E27FC236}">
                <a16:creationId xmlns:a16="http://schemas.microsoft.com/office/drawing/2014/main" id="{DB9C6BB1-BF47-4518-A50A-7E8DE4E2B3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763630"/>
              </p:ext>
            </p:extLst>
          </p:nvPr>
        </p:nvGraphicFramePr>
        <p:xfrm>
          <a:off x="2699009" y="1878280"/>
          <a:ext cx="95537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98" name="群組 297">
            <a:extLst>
              <a:ext uri="{FF2B5EF4-FFF2-40B4-BE49-F238E27FC236}">
                <a16:creationId xmlns:a16="http://schemas.microsoft.com/office/drawing/2014/main" id="{C85A4AFF-74CC-4A3C-8132-9DEDAD03FD12}"/>
              </a:ext>
            </a:extLst>
          </p:cNvPr>
          <p:cNvGrpSpPr/>
          <p:nvPr/>
        </p:nvGrpSpPr>
        <p:grpSpPr>
          <a:xfrm>
            <a:off x="2854240" y="2095766"/>
            <a:ext cx="620073" cy="620073"/>
            <a:chOff x="7316158" y="2699146"/>
            <a:chExt cx="620073" cy="620073"/>
          </a:xfrm>
        </p:grpSpPr>
        <p:sp>
          <p:nvSpPr>
            <p:cNvPr id="299" name="Shape 180">
              <a:extLst>
                <a:ext uri="{FF2B5EF4-FFF2-40B4-BE49-F238E27FC236}">
                  <a16:creationId xmlns:a16="http://schemas.microsoft.com/office/drawing/2014/main" id="{1AD91C91-94C1-4F27-8693-405B16FE4EBB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0" name="Picture 2" descr="ç¸éåç">
              <a:extLst>
                <a:ext uri="{FF2B5EF4-FFF2-40B4-BE49-F238E27FC236}">
                  <a16:creationId xmlns:a16="http://schemas.microsoft.com/office/drawing/2014/main" id="{7A31109B-846B-48E6-A480-8D19C74242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1" name="Shape 180">
            <a:extLst>
              <a:ext uri="{FF2B5EF4-FFF2-40B4-BE49-F238E27FC236}">
                <a16:creationId xmlns:a16="http://schemas.microsoft.com/office/drawing/2014/main" id="{B5DB389A-808D-4296-BA18-4F5333D1A243}"/>
              </a:ext>
            </a:extLst>
          </p:cNvPr>
          <p:cNvSpPr/>
          <p:nvPr/>
        </p:nvSpPr>
        <p:spPr>
          <a:xfrm rot="16200000">
            <a:off x="3611882" y="3243664"/>
            <a:ext cx="503336" cy="2636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Shape 171">
            <a:extLst>
              <a:ext uri="{FF2B5EF4-FFF2-40B4-BE49-F238E27FC236}">
                <a16:creationId xmlns:a16="http://schemas.microsoft.com/office/drawing/2014/main" id="{DAD44DDB-8187-43B0-9D20-533214DDD842}"/>
              </a:ext>
            </a:extLst>
          </p:cNvPr>
          <p:cNvSpPr/>
          <p:nvPr/>
        </p:nvSpPr>
        <p:spPr>
          <a:xfrm>
            <a:off x="6523946" y="2565019"/>
            <a:ext cx="2253355" cy="182333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04" name="矩形: 圓角 62">
            <a:extLst>
              <a:ext uri="{FF2B5EF4-FFF2-40B4-BE49-F238E27FC236}">
                <a16:creationId xmlns:a16="http://schemas.microsoft.com/office/drawing/2014/main" id="{4133BC6B-830D-4A37-9BBB-B37BDAE591A9}"/>
              </a:ext>
            </a:extLst>
          </p:cNvPr>
          <p:cNvSpPr/>
          <p:nvPr/>
        </p:nvSpPr>
        <p:spPr>
          <a:xfrm>
            <a:off x="6643418" y="4161900"/>
            <a:ext cx="2005779" cy="452439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latin typeface="+mj-lt"/>
                <a:ea typeface="Microsoft JhengHei"/>
                <a:cs typeface="Microsoft JhengHei"/>
              </a:rPr>
              <a:t>With more reserved block, the GC is not required</a:t>
            </a:r>
            <a:endParaRPr lang="zh-TW" altLang="en-US" sz="1100" b="1" dirty="0"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305" name="Shape 171">
            <a:extLst>
              <a:ext uri="{FF2B5EF4-FFF2-40B4-BE49-F238E27FC236}">
                <a16:creationId xmlns:a16="http://schemas.microsoft.com/office/drawing/2014/main" id="{E6436DE4-B22D-4423-A48D-6B881AEDB72C}"/>
              </a:ext>
            </a:extLst>
          </p:cNvPr>
          <p:cNvSpPr/>
          <p:nvPr/>
        </p:nvSpPr>
        <p:spPr>
          <a:xfrm>
            <a:off x="4013063" y="2578476"/>
            <a:ext cx="2315163" cy="183596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06" name="矩形: 圓角 128">
            <a:extLst>
              <a:ext uri="{FF2B5EF4-FFF2-40B4-BE49-F238E27FC236}">
                <a16:creationId xmlns:a16="http://schemas.microsoft.com/office/drawing/2014/main" id="{38FCB5DE-8EE3-4BD4-BF1A-86F715ECADC7}"/>
              </a:ext>
            </a:extLst>
          </p:cNvPr>
          <p:cNvSpPr/>
          <p:nvPr/>
        </p:nvSpPr>
        <p:spPr>
          <a:xfrm>
            <a:off x="4183505" y="4180376"/>
            <a:ext cx="2005779" cy="460779"/>
          </a:xfrm>
          <a:prstGeom prst="roundRect">
            <a:avLst>
              <a:gd name="adj" fmla="val 0"/>
            </a:avLst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latin typeface="+mj-lt"/>
                <a:ea typeface="Microsoft JhengHei"/>
                <a:cs typeface="Microsoft JhengHei"/>
              </a:rPr>
              <a:t>Unless the SSD conduct GC internally first</a:t>
            </a:r>
          </a:p>
        </p:txBody>
      </p:sp>
      <p:graphicFrame>
        <p:nvGraphicFramePr>
          <p:cNvPr id="307" name="Shape 177">
            <a:extLst>
              <a:ext uri="{FF2B5EF4-FFF2-40B4-BE49-F238E27FC236}">
                <a16:creationId xmlns:a16="http://schemas.microsoft.com/office/drawing/2014/main" id="{E71D8E7D-B1C7-48B2-B008-0D822871F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367128"/>
              </p:ext>
            </p:extLst>
          </p:nvPr>
        </p:nvGraphicFramePr>
        <p:xfrm>
          <a:off x="7693285" y="3414461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37" name="Shape 177">
            <a:extLst>
              <a:ext uri="{FF2B5EF4-FFF2-40B4-BE49-F238E27FC236}">
                <a16:creationId xmlns:a16="http://schemas.microsoft.com/office/drawing/2014/main" id="{D451265F-4F11-47CB-AC09-6CD4C82B1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8659768"/>
              </p:ext>
            </p:extLst>
          </p:nvPr>
        </p:nvGraphicFramePr>
        <p:xfrm>
          <a:off x="6650212" y="2687448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48B4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56" name="直線接點 355">
            <a:extLst>
              <a:ext uri="{FF2B5EF4-FFF2-40B4-BE49-F238E27FC236}">
                <a16:creationId xmlns:a16="http://schemas.microsoft.com/office/drawing/2014/main" id="{2763DE26-61C4-46A6-B598-DF2CE183BB20}"/>
              </a:ext>
            </a:extLst>
          </p:cNvPr>
          <p:cNvCxnSpPr>
            <a:cxnSpLocks/>
          </p:cNvCxnSpPr>
          <p:nvPr/>
        </p:nvCxnSpPr>
        <p:spPr>
          <a:xfrm>
            <a:off x="7760578" y="3024086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線接點 356">
            <a:extLst>
              <a:ext uri="{FF2B5EF4-FFF2-40B4-BE49-F238E27FC236}">
                <a16:creationId xmlns:a16="http://schemas.microsoft.com/office/drawing/2014/main" id="{C043DD73-91B0-4FD6-B48F-A3C727EEAB39}"/>
              </a:ext>
            </a:extLst>
          </p:cNvPr>
          <p:cNvCxnSpPr>
            <a:cxnSpLocks/>
          </p:cNvCxnSpPr>
          <p:nvPr/>
        </p:nvCxnSpPr>
        <p:spPr>
          <a:xfrm>
            <a:off x="7831076" y="3024086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線接點 359">
            <a:extLst>
              <a:ext uri="{FF2B5EF4-FFF2-40B4-BE49-F238E27FC236}">
                <a16:creationId xmlns:a16="http://schemas.microsoft.com/office/drawing/2014/main" id="{B870DFC6-48AC-4AAF-A341-2B04F5803F6D}"/>
              </a:ext>
            </a:extLst>
          </p:cNvPr>
          <p:cNvCxnSpPr>
            <a:cxnSpLocks/>
          </p:cNvCxnSpPr>
          <p:nvPr/>
        </p:nvCxnSpPr>
        <p:spPr>
          <a:xfrm>
            <a:off x="7901575" y="3024086"/>
            <a:ext cx="0" cy="33394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1" name="Shape 177">
            <a:extLst>
              <a:ext uri="{FF2B5EF4-FFF2-40B4-BE49-F238E27FC236}">
                <a16:creationId xmlns:a16="http://schemas.microsoft.com/office/drawing/2014/main" id="{AF60CBE8-7A50-4D50-9A90-E096D6EBA0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52380"/>
              </p:ext>
            </p:extLst>
          </p:nvPr>
        </p:nvGraphicFramePr>
        <p:xfrm>
          <a:off x="7698184" y="2686489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13" name="群組 216">
            <a:extLst>
              <a:ext uri="{FF2B5EF4-FFF2-40B4-BE49-F238E27FC236}">
                <a16:creationId xmlns:a16="http://schemas.microsoft.com/office/drawing/2014/main" id="{ED797E5E-81A5-44F5-84C3-4846C32D7486}"/>
              </a:ext>
            </a:extLst>
          </p:cNvPr>
          <p:cNvGrpSpPr/>
          <p:nvPr/>
        </p:nvGrpSpPr>
        <p:grpSpPr>
          <a:xfrm>
            <a:off x="8221241" y="3011893"/>
            <a:ext cx="378544" cy="333941"/>
            <a:chOff x="7376502" y="4321835"/>
            <a:chExt cx="422989" cy="335290"/>
          </a:xfrm>
        </p:grpSpPr>
        <p:cxnSp>
          <p:nvCxnSpPr>
            <p:cNvPr id="323" name="直線接點 322">
              <a:extLst>
                <a:ext uri="{FF2B5EF4-FFF2-40B4-BE49-F238E27FC236}">
                  <a16:creationId xmlns:a16="http://schemas.microsoft.com/office/drawing/2014/main" id="{D2E40CD2-4AF3-4E5F-8D4F-F83CE9E9661C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直線接點 323">
              <a:extLst>
                <a:ext uri="{FF2B5EF4-FFF2-40B4-BE49-F238E27FC236}">
                  <a16:creationId xmlns:a16="http://schemas.microsoft.com/office/drawing/2014/main" id="{7F40CF25-A8E1-4165-ADD3-780F668E3686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直線接點 324">
              <a:extLst>
                <a:ext uri="{FF2B5EF4-FFF2-40B4-BE49-F238E27FC236}">
                  <a16:creationId xmlns:a16="http://schemas.microsoft.com/office/drawing/2014/main" id="{4C36C4AF-0011-48DA-B937-317860B4560B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直線接點 325">
              <a:extLst>
                <a:ext uri="{FF2B5EF4-FFF2-40B4-BE49-F238E27FC236}">
                  <a16:creationId xmlns:a16="http://schemas.microsoft.com/office/drawing/2014/main" id="{4947EB95-9CAB-40C0-A82E-609573B46AB9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直線接點 326">
              <a:extLst>
                <a:ext uri="{FF2B5EF4-FFF2-40B4-BE49-F238E27FC236}">
                  <a16:creationId xmlns:a16="http://schemas.microsoft.com/office/drawing/2014/main" id="{F036D94B-FD71-4073-BC4B-3181CA727C55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直線接點 327">
              <a:extLst>
                <a:ext uri="{FF2B5EF4-FFF2-40B4-BE49-F238E27FC236}">
                  <a16:creationId xmlns:a16="http://schemas.microsoft.com/office/drawing/2014/main" id="{051652B2-CC69-46CD-ABEA-E03BBE19F47C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直線接點 328">
              <a:extLst>
                <a:ext uri="{FF2B5EF4-FFF2-40B4-BE49-F238E27FC236}">
                  <a16:creationId xmlns:a16="http://schemas.microsoft.com/office/drawing/2014/main" id="{984C7596-FD6D-4884-9342-C0C343FF6AD9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61" name="Shape 177">
            <a:extLst>
              <a:ext uri="{FF2B5EF4-FFF2-40B4-BE49-F238E27FC236}">
                <a16:creationId xmlns:a16="http://schemas.microsoft.com/office/drawing/2014/main" id="{72303097-218C-4F34-875C-74F9F0B163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1079910"/>
              </p:ext>
            </p:extLst>
          </p:nvPr>
        </p:nvGraphicFramePr>
        <p:xfrm>
          <a:off x="6639945" y="3414461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62" name="群組 361">
            <a:extLst>
              <a:ext uri="{FF2B5EF4-FFF2-40B4-BE49-F238E27FC236}">
                <a16:creationId xmlns:a16="http://schemas.microsoft.com/office/drawing/2014/main" id="{BE880467-8013-4978-A1FA-2560BF95E1CD}"/>
              </a:ext>
            </a:extLst>
          </p:cNvPr>
          <p:cNvGrpSpPr/>
          <p:nvPr/>
        </p:nvGrpSpPr>
        <p:grpSpPr>
          <a:xfrm>
            <a:off x="171302" y="3451893"/>
            <a:ext cx="368065" cy="346813"/>
            <a:chOff x="7453527" y="3844180"/>
            <a:chExt cx="418537" cy="335290"/>
          </a:xfrm>
        </p:grpSpPr>
        <p:cxnSp>
          <p:nvCxnSpPr>
            <p:cNvPr id="363" name="直線接點 362">
              <a:extLst>
                <a:ext uri="{FF2B5EF4-FFF2-40B4-BE49-F238E27FC236}">
                  <a16:creationId xmlns:a16="http://schemas.microsoft.com/office/drawing/2014/main" id="{8A3A34DB-0E33-4CFC-B8BD-2CD475BC5E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4519" y="3844184"/>
              <a:ext cx="1" cy="32676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直線接點 363">
              <a:extLst>
                <a:ext uri="{FF2B5EF4-FFF2-40B4-BE49-F238E27FC236}">
                  <a16:creationId xmlns:a16="http://schemas.microsoft.com/office/drawing/2014/main" id="{0505A30A-E8AA-4135-B7F8-8AB0BF607ED5}"/>
                </a:ext>
              </a:extLst>
            </p:cNvPr>
            <p:cNvCxnSpPr>
              <a:cxnSpLocks/>
            </p:cNvCxnSpPr>
            <p:nvPr/>
          </p:nvCxnSpPr>
          <p:spPr>
            <a:xfrm>
              <a:off x="7665021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直線接點 364">
              <a:extLst>
                <a:ext uri="{FF2B5EF4-FFF2-40B4-BE49-F238E27FC236}">
                  <a16:creationId xmlns:a16="http://schemas.microsoft.com/office/drawing/2014/main" id="{F9DAC006-A439-4205-8CAE-7C6D6B1B9233}"/>
                </a:ext>
              </a:extLst>
            </p:cNvPr>
            <p:cNvCxnSpPr>
              <a:cxnSpLocks/>
            </p:cNvCxnSpPr>
            <p:nvPr/>
          </p:nvCxnSpPr>
          <p:spPr>
            <a:xfrm>
              <a:off x="7735525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直線接點 365">
              <a:extLst>
                <a:ext uri="{FF2B5EF4-FFF2-40B4-BE49-F238E27FC236}">
                  <a16:creationId xmlns:a16="http://schemas.microsoft.com/office/drawing/2014/main" id="{E3D46963-9B94-4B9B-AC81-9D03BACC319B}"/>
                </a:ext>
              </a:extLst>
            </p:cNvPr>
            <p:cNvCxnSpPr>
              <a:cxnSpLocks/>
            </p:cNvCxnSpPr>
            <p:nvPr/>
          </p:nvCxnSpPr>
          <p:spPr>
            <a:xfrm>
              <a:off x="7524026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直線接點 366">
              <a:extLst>
                <a:ext uri="{FF2B5EF4-FFF2-40B4-BE49-F238E27FC236}">
                  <a16:creationId xmlns:a16="http://schemas.microsoft.com/office/drawing/2014/main" id="{A728D3DA-529C-4680-AA22-C00545322A07}"/>
                </a:ext>
              </a:extLst>
            </p:cNvPr>
            <p:cNvCxnSpPr>
              <a:cxnSpLocks/>
            </p:cNvCxnSpPr>
            <p:nvPr/>
          </p:nvCxnSpPr>
          <p:spPr>
            <a:xfrm>
              <a:off x="7453527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:a16="http://schemas.microsoft.com/office/drawing/2014/main" id="{16941DFA-CBC7-4DCF-8A53-A461B3ECBCAB}"/>
                </a:ext>
              </a:extLst>
            </p:cNvPr>
            <p:cNvCxnSpPr>
              <a:cxnSpLocks/>
            </p:cNvCxnSpPr>
            <p:nvPr/>
          </p:nvCxnSpPr>
          <p:spPr>
            <a:xfrm>
              <a:off x="7798544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E4EE430C-2036-4B63-B778-5394FA8D91F6}"/>
                </a:ext>
              </a:extLst>
            </p:cNvPr>
            <p:cNvCxnSpPr>
              <a:cxnSpLocks/>
            </p:cNvCxnSpPr>
            <p:nvPr/>
          </p:nvCxnSpPr>
          <p:spPr>
            <a:xfrm>
              <a:off x="7872064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68" name="Shape 177">
            <a:extLst>
              <a:ext uri="{FF2B5EF4-FFF2-40B4-BE49-F238E27FC236}">
                <a16:creationId xmlns:a16="http://schemas.microsoft.com/office/drawing/2014/main" id="{06F728C8-99A3-4F90-B2A9-78DBEE2A8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303376"/>
              </p:ext>
            </p:extLst>
          </p:nvPr>
        </p:nvGraphicFramePr>
        <p:xfrm>
          <a:off x="5211604" y="266290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9" name="Shape 177">
            <a:extLst>
              <a:ext uri="{FF2B5EF4-FFF2-40B4-BE49-F238E27FC236}">
                <a16:creationId xmlns:a16="http://schemas.microsoft.com/office/drawing/2014/main" id="{9D823CD8-5D1A-4F53-85F6-9837877227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803126"/>
              </p:ext>
            </p:extLst>
          </p:nvPr>
        </p:nvGraphicFramePr>
        <p:xfrm>
          <a:off x="4161737" y="266290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0" name="Shape 177">
            <a:extLst>
              <a:ext uri="{FF2B5EF4-FFF2-40B4-BE49-F238E27FC236}">
                <a16:creationId xmlns:a16="http://schemas.microsoft.com/office/drawing/2014/main" id="{830CEEB1-6506-490F-AECB-145B28ACB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533422"/>
              </p:ext>
            </p:extLst>
          </p:nvPr>
        </p:nvGraphicFramePr>
        <p:xfrm>
          <a:off x="4168511" y="340938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1" name="Shape 177">
            <a:extLst>
              <a:ext uri="{FF2B5EF4-FFF2-40B4-BE49-F238E27FC236}">
                <a16:creationId xmlns:a16="http://schemas.microsoft.com/office/drawing/2014/main" id="{5E6F3AF6-AC65-43A7-872C-1B22C2BA96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5033187"/>
              </p:ext>
            </p:extLst>
          </p:nvPr>
        </p:nvGraphicFramePr>
        <p:xfrm>
          <a:off x="5219224" y="340938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 dirty="0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38893136-480F-415B-B59C-41A03B3AA9EF}"/>
              </a:ext>
            </a:extLst>
          </p:cNvPr>
          <p:cNvSpPr/>
          <p:nvPr/>
        </p:nvSpPr>
        <p:spPr>
          <a:xfrm>
            <a:off x="4446303" y="1860981"/>
            <a:ext cx="3622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With limited OP, 4 additional write is needed. With more OP the movement is not required. </a:t>
            </a:r>
          </a:p>
        </p:txBody>
      </p:sp>
      <p:grpSp>
        <p:nvGrpSpPr>
          <p:cNvPr id="104" name="群組 216">
            <a:extLst>
              <a:ext uri="{FF2B5EF4-FFF2-40B4-BE49-F238E27FC236}">
                <a16:creationId xmlns:a16="http://schemas.microsoft.com/office/drawing/2014/main" id="{AF109EB8-59AB-4B8B-8DF0-DF138FD6476D}"/>
              </a:ext>
            </a:extLst>
          </p:cNvPr>
          <p:cNvGrpSpPr/>
          <p:nvPr/>
        </p:nvGrpSpPr>
        <p:grpSpPr>
          <a:xfrm>
            <a:off x="8221241" y="2687838"/>
            <a:ext cx="378544" cy="333941"/>
            <a:chOff x="7376502" y="4321835"/>
            <a:chExt cx="422989" cy="335290"/>
          </a:xfrm>
        </p:grpSpPr>
        <p:cxnSp>
          <p:nvCxnSpPr>
            <p:cNvPr id="105" name="直線接點 104">
              <a:extLst>
                <a:ext uri="{FF2B5EF4-FFF2-40B4-BE49-F238E27FC236}">
                  <a16:creationId xmlns:a16="http://schemas.microsoft.com/office/drawing/2014/main" id="{51F60015-ED4F-45F4-AB3C-7DB9456C7075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線接點 105">
              <a:extLst>
                <a:ext uri="{FF2B5EF4-FFF2-40B4-BE49-F238E27FC236}">
                  <a16:creationId xmlns:a16="http://schemas.microsoft.com/office/drawing/2014/main" id="{CDD90729-12DB-441E-9839-C05DC424191E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接點 106">
              <a:extLst>
                <a:ext uri="{FF2B5EF4-FFF2-40B4-BE49-F238E27FC236}">
                  <a16:creationId xmlns:a16="http://schemas.microsoft.com/office/drawing/2014/main" id="{B069A872-A87D-4FAF-ADD5-522C9B7E2ED3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接點 107">
              <a:extLst>
                <a:ext uri="{FF2B5EF4-FFF2-40B4-BE49-F238E27FC236}">
                  <a16:creationId xmlns:a16="http://schemas.microsoft.com/office/drawing/2014/main" id="{7F95583E-DA89-4BCC-B369-0F193C74C865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接點 108">
              <a:extLst>
                <a:ext uri="{FF2B5EF4-FFF2-40B4-BE49-F238E27FC236}">
                  <a16:creationId xmlns:a16="http://schemas.microsoft.com/office/drawing/2014/main" id="{A39B4938-D369-4770-850B-279FCF25B22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接點 109">
              <a:extLst>
                <a:ext uri="{FF2B5EF4-FFF2-40B4-BE49-F238E27FC236}">
                  <a16:creationId xmlns:a16="http://schemas.microsoft.com/office/drawing/2014/main" id="{0CD35476-2446-44A7-B521-894B15788A60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接點 110">
              <a:extLst>
                <a:ext uri="{FF2B5EF4-FFF2-40B4-BE49-F238E27FC236}">
                  <a16:creationId xmlns:a16="http://schemas.microsoft.com/office/drawing/2014/main" id="{CA7BCCC8-68DF-4EA2-9D58-24D537F4CF6D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群組 216">
            <a:extLst>
              <a:ext uri="{FF2B5EF4-FFF2-40B4-BE49-F238E27FC236}">
                <a16:creationId xmlns:a16="http://schemas.microsoft.com/office/drawing/2014/main" id="{093AFBB2-7EA5-4BEF-BA48-62323D40F1EE}"/>
              </a:ext>
            </a:extLst>
          </p:cNvPr>
          <p:cNvGrpSpPr/>
          <p:nvPr/>
        </p:nvGrpSpPr>
        <p:grpSpPr>
          <a:xfrm>
            <a:off x="7738210" y="3025539"/>
            <a:ext cx="378544" cy="333941"/>
            <a:chOff x="7376502" y="4321835"/>
            <a:chExt cx="422989" cy="335290"/>
          </a:xfrm>
        </p:grpSpPr>
        <p:cxnSp>
          <p:nvCxnSpPr>
            <p:cNvPr id="113" name="直線接點 112">
              <a:extLst>
                <a:ext uri="{FF2B5EF4-FFF2-40B4-BE49-F238E27FC236}">
                  <a16:creationId xmlns:a16="http://schemas.microsoft.com/office/drawing/2014/main" id="{7F1D7452-60E2-4216-A685-7F9657E080D2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>
              <a:extLst>
                <a:ext uri="{FF2B5EF4-FFF2-40B4-BE49-F238E27FC236}">
                  <a16:creationId xmlns:a16="http://schemas.microsoft.com/office/drawing/2014/main" id="{634D556A-8F86-4488-A2B4-E49D43C29BC4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>
              <a:extLst>
                <a:ext uri="{FF2B5EF4-FFF2-40B4-BE49-F238E27FC236}">
                  <a16:creationId xmlns:a16="http://schemas.microsoft.com/office/drawing/2014/main" id="{BF76496E-811B-41A4-8AEB-60D3B31C44FE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87E6CF52-7ED9-413B-8D9A-BD5D1D256289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接點 116">
              <a:extLst>
                <a:ext uri="{FF2B5EF4-FFF2-40B4-BE49-F238E27FC236}">
                  <a16:creationId xmlns:a16="http://schemas.microsoft.com/office/drawing/2014/main" id="{01A3E04D-BAC8-41FF-A83E-C60DD013281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接點 117">
              <a:extLst>
                <a:ext uri="{FF2B5EF4-FFF2-40B4-BE49-F238E27FC236}">
                  <a16:creationId xmlns:a16="http://schemas.microsoft.com/office/drawing/2014/main" id="{F2D76B7B-F95C-45AD-A7B8-ECB3EE785BC4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接點 118">
              <a:extLst>
                <a:ext uri="{FF2B5EF4-FFF2-40B4-BE49-F238E27FC236}">
                  <a16:creationId xmlns:a16="http://schemas.microsoft.com/office/drawing/2014/main" id="{3687359A-105D-4261-878F-933950EDE913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群組 216">
            <a:extLst>
              <a:ext uri="{FF2B5EF4-FFF2-40B4-BE49-F238E27FC236}">
                <a16:creationId xmlns:a16="http://schemas.microsoft.com/office/drawing/2014/main" id="{A4ADD086-B99B-43FF-89FB-FBCC455302F2}"/>
              </a:ext>
            </a:extLst>
          </p:cNvPr>
          <p:cNvGrpSpPr/>
          <p:nvPr/>
        </p:nvGrpSpPr>
        <p:grpSpPr>
          <a:xfrm>
            <a:off x="7173053" y="3011893"/>
            <a:ext cx="378544" cy="333941"/>
            <a:chOff x="7376502" y="4321835"/>
            <a:chExt cx="422989" cy="335290"/>
          </a:xfrm>
        </p:grpSpPr>
        <p:cxnSp>
          <p:nvCxnSpPr>
            <p:cNvPr id="121" name="直線接點 120">
              <a:extLst>
                <a:ext uri="{FF2B5EF4-FFF2-40B4-BE49-F238E27FC236}">
                  <a16:creationId xmlns:a16="http://schemas.microsoft.com/office/drawing/2014/main" id="{D490C111-082C-4D0F-9E14-4E8850C1E710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接點 121">
              <a:extLst>
                <a:ext uri="{FF2B5EF4-FFF2-40B4-BE49-F238E27FC236}">
                  <a16:creationId xmlns:a16="http://schemas.microsoft.com/office/drawing/2014/main" id="{22D011CF-FAC5-49A1-825B-C79BA5FFD2B9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線接點 122">
              <a:extLst>
                <a:ext uri="{FF2B5EF4-FFF2-40B4-BE49-F238E27FC236}">
                  <a16:creationId xmlns:a16="http://schemas.microsoft.com/office/drawing/2014/main" id="{16193C34-9568-4DB4-AE74-46E00148D4ED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>
              <a:extLst>
                <a:ext uri="{FF2B5EF4-FFF2-40B4-BE49-F238E27FC236}">
                  <a16:creationId xmlns:a16="http://schemas.microsoft.com/office/drawing/2014/main" id="{A5FADFFE-6D6F-476B-B4D3-2F3C45E98C2F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線接點 124">
              <a:extLst>
                <a:ext uri="{FF2B5EF4-FFF2-40B4-BE49-F238E27FC236}">
                  <a16:creationId xmlns:a16="http://schemas.microsoft.com/office/drawing/2014/main" id="{73115C23-EFF3-4ED1-A0B2-83B2141753B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>
              <a:extLst>
                <a:ext uri="{FF2B5EF4-FFF2-40B4-BE49-F238E27FC236}">
                  <a16:creationId xmlns:a16="http://schemas.microsoft.com/office/drawing/2014/main" id="{A3BF1B07-0E22-4181-91ED-391498DCC680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786AF75A-D95D-4107-8843-9840250B1170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群組 216">
            <a:extLst>
              <a:ext uri="{FF2B5EF4-FFF2-40B4-BE49-F238E27FC236}">
                <a16:creationId xmlns:a16="http://schemas.microsoft.com/office/drawing/2014/main" id="{4AB915DF-1F48-4DC1-9728-675CF2050332}"/>
              </a:ext>
            </a:extLst>
          </p:cNvPr>
          <p:cNvGrpSpPr/>
          <p:nvPr/>
        </p:nvGrpSpPr>
        <p:grpSpPr>
          <a:xfrm>
            <a:off x="7173053" y="2687838"/>
            <a:ext cx="378544" cy="333941"/>
            <a:chOff x="7376502" y="4321835"/>
            <a:chExt cx="422989" cy="335290"/>
          </a:xfrm>
        </p:grpSpPr>
        <p:cxnSp>
          <p:nvCxnSpPr>
            <p:cNvPr id="129" name="直線接點 128">
              <a:extLst>
                <a:ext uri="{FF2B5EF4-FFF2-40B4-BE49-F238E27FC236}">
                  <a16:creationId xmlns:a16="http://schemas.microsoft.com/office/drawing/2014/main" id="{940C9BC0-E167-4204-AC96-40E99DE7606D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線接點 129">
              <a:extLst>
                <a:ext uri="{FF2B5EF4-FFF2-40B4-BE49-F238E27FC236}">
                  <a16:creationId xmlns:a16="http://schemas.microsoft.com/office/drawing/2014/main" id="{864C49A0-4E6D-4AC8-9942-BF1A8505EA5E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接點 130">
              <a:extLst>
                <a:ext uri="{FF2B5EF4-FFF2-40B4-BE49-F238E27FC236}">
                  <a16:creationId xmlns:a16="http://schemas.microsoft.com/office/drawing/2014/main" id="{D7231959-1C33-4D81-81A9-A60C426F01DD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線接點 131">
              <a:extLst>
                <a:ext uri="{FF2B5EF4-FFF2-40B4-BE49-F238E27FC236}">
                  <a16:creationId xmlns:a16="http://schemas.microsoft.com/office/drawing/2014/main" id="{50BC8E27-E28D-4025-AB91-620A750350ED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線接點 132">
              <a:extLst>
                <a:ext uri="{FF2B5EF4-FFF2-40B4-BE49-F238E27FC236}">
                  <a16:creationId xmlns:a16="http://schemas.microsoft.com/office/drawing/2014/main" id="{47ADF497-7873-4F1B-A3E5-3C1158E91526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線接點 133">
              <a:extLst>
                <a:ext uri="{FF2B5EF4-FFF2-40B4-BE49-F238E27FC236}">
                  <a16:creationId xmlns:a16="http://schemas.microsoft.com/office/drawing/2014/main" id="{90A8AA79-33F8-4833-B5F1-A9609374E07C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直線接點 134">
              <a:extLst>
                <a:ext uri="{FF2B5EF4-FFF2-40B4-BE49-F238E27FC236}">
                  <a16:creationId xmlns:a16="http://schemas.microsoft.com/office/drawing/2014/main" id="{652C8F88-3118-4196-9505-AF8506FB944D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" name="群組 216">
            <a:extLst>
              <a:ext uri="{FF2B5EF4-FFF2-40B4-BE49-F238E27FC236}">
                <a16:creationId xmlns:a16="http://schemas.microsoft.com/office/drawing/2014/main" id="{9BF201CC-8CC6-4525-9C7A-5C8104DA64C6}"/>
              </a:ext>
            </a:extLst>
          </p:cNvPr>
          <p:cNvGrpSpPr/>
          <p:nvPr/>
        </p:nvGrpSpPr>
        <p:grpSpPr>
          <a:xfrm>
            <a:off x="6690022" y="3025539"/>
            <a:ext cx="378544" cy="333941"/>
            <a:chOff x="7376502" y="4321835"/>
            <a:chExt cx="422989" cy="335290"/>
          </a:xfrm>
        </p:grpSpPr>
        <p:cxnSp>
          <p:nvCxnSpPr>
            <p:cNvPr id="137" name="直線接點 136">
              <a:extLst>
                <a:ext uri="{FF2B5EF4-FFF2-40B4-BE49-F238E27FC236}">
                  <a16:creationId xmlns:a16="http://schemas.microsoft.com/office/drawing/2014/main" id="{40C934BE-8AD3-4540-AA94-39D9B8735AC0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接點 137">
              <a:extLst>
                <a:ext uri="{FF2B5EF4-FFF2-40B4-BE49-F238E27FC236}">
                  <a16:creationId xmlns:a16="http://schemas.microsoft.com/office/drawing/2014/main" id="{44FB502B-6CF0-4A44-8220-3E01648EC7BB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接點 138">
              <a:extLst>
                <a:ext uri="{FF2B5EF4-FFF2-40B4-BE49-F238E27FC236}">
                  <a16:creationId xmlns:a16="http://schemas.microsoft.com/office/drawing/2014/main" id="{FAA3E439-2512-4593-A579-11BBA9F2DA5A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接點 139">
              <a:extLst>
                <a:ext uri="{FF2B5EF4-FFF2-40B4-BE49-F238E27FC236}">
                  <a16:creationId xmlns:a16="http://schemas.microsoft.com/office/drawing/2014/main" id="{42A33181-5E02-48F6-9E88-832B1EB4CE3C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接點 140">
              <a:extLst>
                <a:ext uri="{FF2B5EF4-FFF2-40B4-BE49-F238E27FC236}">
                  <a16:creationId xmlns:a16="http://schemas.microsoft.com/office/drawing/2014/main" id="{9A4A5517-2A21-4703-A241-5E5B1765B58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線接點 141">
              <a:extLst>
                <a:ext uri="{FF2B5EF4-FFF2-40B4-BE49-F238E27FC236}">
                  <a16:creationId xmlns:a16="http://schemas.microsoft.com/office/drawing/2014/main" id="{9463AD94-F049-41C0-B194-850438F79ADD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線接點 142">
              <a:extLst>
                <a:ext uri="{FF2B5EF4-FFF2-40B4-BE49-F238E27FC236}">
                  <a16:creationId xmlns:a16="http://schemas.microsoft.com/office/drawing/2014/main" id="{8635347F-0397-44E6-9D25-CA6AA48CD86C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846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5">
            <a:extLst>
              <a:ext uri="{FF2B5EF4-FFF2-40B4-BE49-F238E27FC236}">
                <a16:creationId xmlns:a16="http://schemas.microsoft.com/office/drawing/2014/main" id="{7AA5EAA3-F3DA-408E-A28E-14ED6B631D03}"/>
              </a:ext>
            </a:extLst>
          </p:cNvPr>
          <p:cNvSpPr/>
          <p:nvPr/>
        </p:nvSpPr>
        <p:spPr>
          <a:xfrm>
            <a:off x="2965980" y="2430666"/>
            <a:ext cx="6003294" cy="204232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3351" y="2507603"/>
            <a:ext cx="5856529" cy="183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A56F3830-82CA-4E59-9F91-71E4A928A0FF}"/>
              </a:ext>
            </a:extLst>
          </p:cNvPr>
          <p:cNvGrpSpPr/>
          <p:nvPr/>
        </p:nvGrpSpPr>
        <p:grpSpPr>
          <a:xfrm>
            <a:off x="232968" y="2334607"/>
            <a:ext cx="2981727" cy="942321"/>
            <a:chOff x="2888075" y="2309218"/>
            <a:chExt cx="2081934" cy="724304"/>
          </a:xfrm>
          <a:effectLst>
            <a:outerShdw blurRad="101600" dist="88900" dir="8820000" sx="99000" sy="99000" algn="tr" rotWithShape="0">
              <a:prstClr val="black">
                <a:alpha val="30000"/>
              </a:prstClr>
            </a:outerShdw>
          </a:effectLst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D1297D6D-B7A4-4670-80E1-E6DD68CA6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209849" y="2273362"/>
              <a:ext cx="724304" cy="796016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A15F359-AA51-42D9-B938-C2E213E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3308796" y="1888499"/>
              <a:ext cx="724302" cy="1565743"/>
            </a:xfrm>
            <a:prstGeom prst="rect">
              <a:avLst/>
            </a:prstGeom>
          </p:spPr>
        </p:pic>
      </p:grpSp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sz="2800" dirty="0">
                <a:sym typeface="Microsoft JhengHei"/>
              </a:rPr>
              <a:t>The Advantage of Software-defined SSD Extra Over-provisioning </a:t>
            </a:r>
            <a:endParaRPr sz="2800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85B5520-B996-4E30-B4DC-BE74B4D527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1269676" y="3342957"/>
            <a:ext cx="1946676" cy="1798617"/>
          </a:xfrm>
          <a:prstGeom prst="rect">
            <a:avLst/>
          </a:prstGeom>
        </p:spPr>
      </p:pic>
      <p:sp>
        <p:nvSpPr>
          <p:cNvPr id="20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2992721" y="4474634"/>
            <a:ext cx="3576807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7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Take Intel S4500 as</a:t>
            </a:r>
            <a:r>
              <a:rPr lang="zh-TW" altLang="en-US" sz="7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an</a:t>
            </a:r>
            <a:r>
              <a:rPr lang="zh-TW" altLang="en-US" sz="7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example, </a:t>
            </a:r>
            <a:r>
              <a:rPr lang="en-US" altLang="zh-TW" sz="700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</a:rPr>
              <a:t>The continuous random write is 30,000</a:t>
            </a:r>
            <a:endParaRPr lang="zh-TW" altLang="en-US" sz="700" b="1" i="0" u="none" strike="noStrike" cap="none" dirty="0">
              <a:solidFill>
                <a:schemeClr val="accent5">
                  <a:lumMod val="50000"/>
                </a:schemeClr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2143428-B8B9-4F86-9744-B16CF8DDAE3F}"/>
              </a:ext>
            </a:extLst>
          </p:cNvPr>
          <p:cNvSpPr/>
          <p:nvPr/>
        </p:nvSpPr>
        <p:spPr>
          <a:xfrm>
            <a:off x="285189" y="2364602"/>
            <a:ext cx="282182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Above: Samsung 850 Pro as Single Disk </a:t>
            </a:r>
          </a:p>
          <a:p>
            <a:pPr lvl="0"/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Below: Micron M1100 as RAID 1</a:t>
            </a:r>
          </a:p>
          <a:p>
            <a:pPr lvl="0"/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FIO configuration: runtime=1800 </a:t>
            </a:r>
            <a:r>
              <a:rPr lang="en-US" altLang="zh-TW" sz="105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ioengine</a:t>
            </a:r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=</a:t>
            </a:r>
            <a:r>
              <a:rPr lang="en-US" altLang="zh-TW" sz="105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libaio</a:t>
            </a:r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direct=1  </a:t>
            </a:r>
            <a:r>
              <a:rPr lang="en-US" altLang="zh-TW" sz="105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rw</a:t>
            </a:r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=</a:t>
            </a:r>
            <a:r>
              <a:rPr lang="en-US" altLang="zh-TW" sz="105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randwrite</a:t>
            </a:r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05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bs</a:t>
            </a:r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=4k </a:t>
            </a:r>
            <a:r>
              <a:rPr lang="en-US" altLang="zh-TW" sz="105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numjobs</a:t>
            </a:r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=1 </a:t>
            </a:r>
            <a:r>
              <a:rPr lang="en-US" altLang="zh-TW" sz="105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iodepth</a:t>
            </a:r>
            <a:r>
              <a:rPr lang="en-US" altLang="zh-TW" sz="105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=32</a:t>
            </a:r>
          </a:p>
        </p:txBody>
      </p:sp>
      <p:sp>
        <p:nvSpPr>
          <p:cNvPr id="15" name="內容版面配置區 1">
            <a:extLst>
              <a:ext uri="{FF2B5EF4-FFF2-40B4-BE49-F238E27FC236}">
                <a16:creationId xmlns:a16="http://schemas.microsoft.com/office/drawing/2014/main" id="{B1E7AA4A-9B89-43D2-8E85-9808FCC0405D}"/>
              </a:ext>
            </a:extLst>
          </p:cNvPr>
          <p:cNvSpPr txBox="1">
            <a:spLocks/>
          </p:cNvSpPr>
          <p:nvPr/>
        </p:nvSpPr>
        <p:spPr>
          <a:xfrm>
            <a:off x="874015" y="1006974"/>
            <a:ext cx="7395969" cy="10586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With QTS</a:t>
            </a:r>
            <a:r>
              <a:rPr kumimoji="1" lang="zh-TW" altLang="en-US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System, user can assign more OP to the SSD RAID.</a:t>
            </a:r>
          </a:p>
          <a:p>
            <a:pPr marL="180975" indent="-180975">
              <a:buClr>
                <a:schemeClr val="accent5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At</a:t>
            </a:r>
            <a:r>
              <a:rPr kumimoji="1" lang="zh-TW" altLang="en-US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QNAP Lab,</a:t>
            </a:r>
            <a:r>
              <a:rPr kumimoji="1" lang="zh-TW" altLang="en-US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the effect of over-provisioning can not only be observed on single consumer-level Samsung</a:t>
            </a:r>
            <a:r>
              <a:rPr kumimoji="1" lang="zh-TW" altLang="en-US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850</a:t>
            </a:r>
            <a:r>
              <a:rPr kumimoji="1" lang="zh-TW" altLang="en-US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Pro</a:t>
            </a:r>
            <a:r>
              <a:rPr kumimoji="1" lang="zh-TW" altLang="en-US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to gain the performance same as data center SSD, but also be seem on SSDs as a RAID.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+mj-lt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086980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63E19C72-7E4C-40AF-978A-D0DE02302FF6}"/>
              </a:ext>
            </a:extLst>
          </p:cNvPr>
          <p:cNvGrpSpPr/>
          <p:nvPr/>
        </p:nvGrpSpPr>
        <p:grpSpPr>
          <a:xfrm>
            <a:off x="764771" y="2142403"/>
            <a:ext cx="5617240" cy="2549075"/>
            <a:chOff x="523568" y="1954387"/>
            <a:chExt cx="5858443" cy="2658532"/>
          </a:xfrm>
        </p:grpSpPr>
        <p:sp>
          <p:nvSpPr>
            <p:cNvPr id="13" name="圓角矩形 15">
              <a:extLst>
                <a:ext uri="{FF2B5EF4-FFF2-40B4-BE49-F238E27FC236}">
                  <a16:creationId xmlns:a16="http://schemas.microsoft.com/office/drawing/2014/main" id="{004DCAA7-3780-4A1C-A9AE-15D44D4C778C}"/>
                </a:ext>
              </a:extLst>
            </p:cNvPr>
            <p:cNvSpPr/>
            <p:nvPr/>
          </p:nvSpPr>
          <p:spPr>
            <a:xfrm>
              <a:off x="523568" y="1954387"/>
              <a:ext cx="5858443" cy="2658532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B378957D-6C01-4F71-8D8B-2F813C04D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468" y="2037828"/>
              <a:ext cx="5607314" cy="2474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sz="2800" dirty="0"/>
              <a:t>Choose SSD is Hard, Choose QNAP is Simple</a:t>
            </a:r>
            <a:endParaRPr sz="2800" dirty="0"/>
          </a:p>
        </p:txBody>
      </p:sp>
      <p:pic>
        <p:nvPicPr>
          <p:cNvPr id="9" name="Shape 242"/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919" y="2179995"/>
            <a:ext cx="2095081" cy="29635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B1DA43B0-B00D-43CB-8A97-5BA1EC05C62A}"/>
              </a:ext>
            </a:extLst>
          </p:cNvPr>
          <p:cNvGrpSpPr/>
          <p:nvPr/>
        </p:nvGrpSpPr>
        <p:grpSpPr>
          <a:xfrm>
            <a:off x="5542163" y="2761854"/>
            <a:ext cx="2125636" cy="942321"/>
            <a:chOff x="3336164" y="2309218"/>
            <a:chExt cx="1633845" cy="724304"/>
          </a:xfrm>
          <a:effectLst>
            <a:outerShdw blurRad="101600" dist="88900" dir="8820000" sx="99000" sy="99000" algn="tr" rotWithShape="0">
              <a:prstClr val="black">
                <a:alpha val="30000"/>
              </a:prstClr>
            </a:outerShdw>
          </a:effectLst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678C629A-6FBC-40BA-BA5C-2DA748792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4209849" y="2273362"/>
              <a:ext cx="724304" cy="796016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ECBECDA1-B353-41A5-8455-10AFB0584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3494155" y="2151229"/>
              <a:ext cx="724302" cy="1040284"/>
            </a:xfrm>
            <a:prstGeom prst="rect">
              <a:avLst/>
            </a:prstGeom>
          </p:spPr>
        </p:pic>
      </p:grpSp>
      <p:sp>
        <p:nvSpPr>
          <p:cNvPr id="17" name="Shape 179">
            <a:extLst>
              <a:ext uri="{FF2B5EF4-FFF2-40B4-BE49-F238E27FC236}">
                <a16:creationId xmlns:a16="http://schemas.microsoft.com/office/drawing/2014/main" id="{BD6333FF-263F-4AD5-A38B-D59A91D0D78A}"/>
              </a:ext>
            </a:extLst>
          </p:cNvPr>
          <p:cNvSpPr/>
          <p:nvPr/>
        </p:nvSpPr>
        <p:spPr>
          <a:xfrm>
            <a:off x="5606467" y="2722272"/>
            <a:ext cx="1904668" cy="1021486"/>
          </a:xfrm>
          <a:prstGeom prst="wedgeRectCallout">
            <a:avLst>
              <a:gd name="adj1" fmla="val 38118"/>
              <a:gd name="adj2" fmla="val 72904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kumimoji="1"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Using SSD Profiling Tool to identify the best OP amount.</a:t>
            </a:r>
          </a:p>
        </p:txBody>
      </p:sp>
      <p:sp>
        <p:nvSpPr>
          <p:cNvPr id="15" name="Shape 141">
            <a:extLst>
              <a:ext uri="{FF2B5EF4-FFF2-40B4-BE49-F238E27FC236}">
                <a16:creationId xmlns:a16="http://schemas.microsoft.com/office/drawing/2014/main" id="{A10B2BEF-51C0-42AB-9985-5310AC589076}"/>
              </a:ext>
            </a:extLst>
          </p:cNvPr>
          <p:cNvSpPr txBox="1"/>
          <p:nvPr/>
        </p:nvSpPr>
        <p:spPr>
          <a:xfrm>
            <a:off x="3138658" y="4816273"/>
            <a:ext cx="3576807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7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Take Intel S4500 as</a:t>
            </a:r>
            <a:r>
              <a:rPr lang="zh-TW" altLang="en-US" sz="7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an</a:t>
            </a:r>
            <a:r>
              <a:rPr lang="zh-TW" altLang="en-US" sz="7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7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example, </a:t>
            </a:r>
            <a:r>
              <a:rPr lang="en-US" altLang="zh-TW" sz="7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The continuous random write is 30,000</a:t>
            </a:r>
            <a:endParaRPr lang="zh-TW" altLang="en-US" sz="7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16" name="內容版面配置區 1">
            <a:extLst>
              <a:ext uri="{FF2B5EF4-FFF2-40B4-BE49-F238E27FC236}">
                <a16:creationId xmlns:a16="http://schemas.microsoft.com/office/drawing/2014/main" id="{8F78801E-FBA5-4ECA-8923-203FE620A544}"/>
              </a:ext>
            </a:extLst>
          </p:cNvPr>
          <p:cNvSpPr txBox="1">
            <a:spLocks/>
          </p:cNvSpPr>
          <p:nvPr/>
        </p:nvSpPr>
        <p:spPr>
          <a:xfrm>
            <a:off x="665288" y="981010"/>
            <a:ext cx="8023122" cy="99146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SSD consisted performance can only be observed after</a:t>
            </a:r>
            <a:r>
              <a:rPr kumimoji="1"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long time of usage </a:t>
            </a:r>
            <a:endParaRPr kumimoji="1" lang="zh-TW" altLang="en-US" sz="16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QNAP has provided the unique SSD Profiling Tool to help user measure the performance difference with different</a:t>
            </a:r>
            <a:r>
              <a:rPr kumimoji="1"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over-provisioning amount. </a:t>
            </a:r>
          </a:p>
          <a:p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Not just IT manager, Home user can also evaluate the capability of SSD. </a:t>
            </a:r>
          </a:p>
        </p:txBody>
      </p:sp>
    </p:spTree>
    <p:extLst>
      <p:ext uri="{BB962C8B-B14F-4D97-AF65-F5344CB8AC3E}">
        <p14:creationId xmlns:p14="http://schemas.microsoft.com/office/powerpoint/2010/main" val="1238368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>
            <a:extLst>
              <a:ext uri="{FF2B5EF4-FFF2-40B4-BE49-F238E27FC236}">
                <a16:creationId xmlns:a16="http://schemas.microsoft.com/office/drawing/2014/main" id="{59F049F1-16F6-490C-AE77-349CE7653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293"/>
          <a:stretch>
            <a:fillRect/>
          </a:stretch>
        </p:blipFill>
        <p:spPr bwMode="auto">
          <a:xfrm>
            <a:off x="4600068" y="1629666"/>
            <a:ext cx="4198495" cy="3061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en-US" dirty="0">
                <a:sym typeface="Microsoft JhengHei"/>
              </a:rPr>
              <a:t>Use SSD OP on M.2 SSD</a:t>
            </a:r>
            <a:endParaRPr dirty="0"/>
          </a:p>
        </p:txBody>
      </p:sp>
      <p:sp>
        <p:nvSpPr>
          <p:cNvPr id="73" name="內容版面配置區 1">
            <a:extLst>
              <a:ext uri="{FF2B5EF4-FFF2-40B4-BE49-F238E27FC236}">
                <a16:creationId xmlns:a16="http://schemas.microsoft.com/office/drawing/2014/main" id="{573A184F-7B50-43B7-97B5-FD00269E0579}"/>
              </a:ext>
            </a:extLst>
          </p:cNvPr>
          <p:cNvSpPr txBox="1">
            <a:spLocks/>
          </p:cNvSpPr>
          <p:nvPr/>
        </p:nvSpPr>
        <p:spPr>
          <a:xfrm>
            <a:off x="450414" y="938833"/>
            <a:ext cx="8693586" cy="85478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In QNAP Lab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，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2 x  M.2 SSD are used as RAID 1 SSD Cache  to compare the real constant cache performance with and without over-provisioning performance between No OP and use OP:</a:t>
            </a:r>
          </a:p>
        </p:txBody>
      </p:sp>
      <p:sp>
        <p:nvSpPr>
          <p:cNvPr id="74" name="Shape 141">
            <a:extLst>
              <a:ext uri="{FF2B5EF4-FFF2-40B4-BE49-F238E27FC236}">
                <a16:creationId xmlns:a16="http://schemas.microsoft.com/office/drawing/2014/main" id="{9E3447F8-590A-4E57-9159-67009A1FED07}"/>
              </a:ext>
            </a:extLst>
          </p:cNvPr>
          <p:cNvSpPr txBox="1"/>
          <p:nvPr/>
        </p:nvSpPr>
        <p:spPr>
          <a:xfrm>
            <a:off x="1302945" y="4784808"/>
            <a:ext cx="7637855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Test environment:</a:t>
            </a:r>
            <a:r>
              <a:rPr lang="zh-TW" altLang="en-US" sz="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8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FIO configuration: 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--direct=0 --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</a:rPr>
              <a:t>rw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=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</a:rPr>
              <a:t>randwrite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 --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</a:rPr>
              <a:t>bs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=4K --runtime=180 --size=32G --name=test-write --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</a:rPr>
              <a:t>ioengine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=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</a:rPr>
              <a:t>libaio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 --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</a:rPr>
              <a:t>numjobs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=64 --</a:t>
            </a:r>
            <a:r>
              <a:rPr lang="en-US" altLang="zh-TW" sz="800" dirty="0" err="1">
                <a:solidFill>
                  <a:schemeClr val="bg1"/>
                </a:solidFill>
                <a:latin typeface="+mj-lt"/>
              </a:rPr>
              <a:t>iodepth</a:t>
            </a:r>
            <a:r>
              <a:rPr lang="en-US" altLang="zh-TW" sz="800" dirty="0">
                <a:solidFill>
                  <a:schemeClr val="bg1"/>
                </a:solidFill>
                <a:latin typeface="+mj-lt"/>
              </a:rPr>
              <a:t>=1</a:t>
            </a:r>
            <a:endParaRPr lang="zh-TW" altLang="en-US" sz="700" i="0" u="none" strike="noStrike" cap="none" dirty="0">
              <a:solidFill>
                <a:schemeClr val="bg1"/>
              </a:solidFill>
              <a:latin typeface="+mj-lt"/>
              <a:ea typeface="微軟正黑體" pitchFamily="34" charset="-120"/>
              <a:cs typeface="Microsoft JhengHei"/>
            </a:endParaRPr>
          </a:p>
        </p:txBody>
      </p:sp>
      <p:sp>
        <p:nvSpPr>
          <p:cNvPr id="75" name="Shape 81">
            <a:extLst>
              <a:ext uri="{FF2B5EF4-FFF2-40B4-BE49-F238E27FC236}">
                <a16:creationId xmlns:a16="http://schemas.microsoft.com/office/drawing/2014/main" id="{E02AA2A0-5301-4A56-86D2-9EA6533D31A4}"/>
              </a:ext>
            </a:extLst>
          </p:cNvPr>
          <p:cNvSpPr txBox="1"/>
          <p:nvPr/>
        </p:nvSpPr>
        <p:spPr>
          <a:xfrm>
            <a:off x="776466" y="1928127"/>
            <a:ext cx="1624406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100" b="1" dirty="0">
                <a:solidFill>
                  <a:srgbClr val="3C0668"/>
                </a:solidFill>
                <a:ea typeface="微軟正黑體" pitchFamily="34" charset="-120"/>
              </a:rPr>
              <a:t>SSD Capacity (GB)</a:t>
            </a:r>
          </a:p>
        </p:txBody>
      </p:sp>
      <p:sp>
        <p:nvSpPr>
          <p:cNvPr id="76" name="圓角矩形 108">
            <a:extLst>
              <a:ext uri="{FF2B5EF4-FFF2-40B4-BE49-F238E27FC236}">
                <a16:creationId xmlns:a16="http://schemas.microsoft.com/office/drawing/2014/main" id="{B0E854A1-6F1E-42A3-B3EB-B75D1A6BA8CD}"/>
              </a:ext>
            </a:extLst>
          </p:cNvPr>
          <p:cNvSpPr/>
          <p:nvPr/>
        </p:nvSpPr>
        <p:spPr>
          <a:xfrm rot="5400000">
            <a:off x="3375610" y="3674129"/>
            <a:ext cx="118016" cy="14214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92" name="群組 98">
            <a:extLst>
              <a:ext uri="{FF2B5EF4-FFF2-40B4-BE49-F238E27FC236}">
                <a16:creationId xmlns:a16="http://schemas.microsoft.com/office/drawing/2014/main" id="{95946971-770C-452F-8B2A-CB39F2D8B670}"/>
              </a:ext>
            </a:extLst>
          </p:cNvPr>
          <p:cNvGrpSpPr/>
          <p:nvPr/>
        </p:nvGrpSpPr>
        <p:grpSpPr>
          <a:xfrm>
            <a:off x="2676282" y="2436066"/>
            <a:ext cx="1455667" cy="1751676"/>
            <a:chOff x="1016031" y="2384586"/>
            <a:chExt cx="1899785" cy="1606710"/>
          </a:xfrm>
        </p:grpSpPr>
        <p:cxnSp>
          <p:nvCxnSpPr>
            <p:cNvPr id="93" name="Shape 317">
              <a:extLst>
                <a:ext uri="{FF2B5EF4-FFF2-40B4-BE49-F238E27FC236}">
                  <a16:creationId xmlns:a16="http://schemas.microsoft.com/office/drawing/2014/main" id="{CFE28F19-B98B-4581-B187-AB169148C20B}"/>
                </a:ext>
              </a:extLst>
            </p:cNvPr>
            <p:cNvCxnSpPr/>
            <p:nvPr/>
          </p:nvCxnSpPr>
          <p:spPr>
            <a:xfrm>
              <a:off x="1016031" y="3989434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4" name="Shape 310">
              <a:extLst>
                <a:ext uri="{FF2B5EF4-FFF2-40B4-BE49-F238E27FC236}">
                  <a16:creationId xmlns:a16="http://schemas.microsoft.com/office/drawing/2014/main" id="{7F3CEC80-7E62-441D-B6B6-B18B4847AB90}"/>
                </a:ext>
              </a:extLst>
            </p:cNvPr>
            <p:cNvCxnSpPr/>
            <p:nvPr/>
          </p:nvCxnSpPr>
          <p:spPr>
            <a:xfrm>
              <a:off x="1016033" y="3072377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5" name="Shape 313">
              <a:extLst>
                <a:ext uri="{FF2B5EF4-FFF2-40B4-BE49-F238E27FC236}">
                  <a16:creationId xmlns:a16="http://schemas.microsoft.com/office/drawing/2014/main" id="{B5884FD0-D5BF-47F6-A101-C49DD26A104C}"/>
                </a:ext>
              </a:extLst>
            </p:cNvPr>
            <p:cNvCxnSpPr/>
            <p:nvPr/>
          </p:nvCxnSpPr>
          <p:spPr>
            <a:xfrm>
              <a:off x="1016033" y="3530907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6" name="Shape 310">
              <a:extLst>
                <a:ext uri="{FF2B5EF4-FFF2-40B4-BE49-F238E27FC236}">
                  <a16:creationId xmlns:a16="http://schemas.microsoft.com/office/drawing/2014/main" id="{ED2AD06C-AA66-413F-9FE3-0D9CD1B6A0E9}"/>
                </a:ext>
              </a:extLst>
            </p:cNvPr>
            <p:cNvCxnSpPr/>
            <p:nvPr/>
          </p:nvCxnSpPr>
          <p:spPr>
            <a:xfrm>
              <a:off x="1016033" y="2613849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7" name="Shape 310">
              <a:extLst>
                <a:ext uri="{FF2B5EF4-FFF2-40B4-BE49-F238E27FC236}">
                  <a16:creationId xmlns:a16="http://schemas.microsoft.com/office/drawing/2014/main" id="{A94163D7-D361-423A-AA39-9FA600545BEA}"/>
                </a:ext>
              </a:extLst>
            </p:cNvPr>
            <p:cNvCxnSpPr/>
            <p:nvPr/>
          </p:nvCxnSpPr>
          <p:spPr>
            <a:xfrm>
              <a:off x="1016033" y="2843115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8" name="Shape 310">
              <a:extLst>
                <a:ext uri="{FF2B5EF4-FFF2-40B4-BE49-F238E27FC236}">
                  <a16:creationId xmlns:a16="http://schemas.microsoft.com/office/drawing/2014/main" id="{03E7A21C-F899-4901-9CFF-8D3DADA95A76}"/>
                </a:ext>
              </a:extLst>
            </p:cNvPr>
            <p:cNvCxnSpPr/>
            <p:nvPr/>
          </p:nvCxnSpPr>
          <p:spPr>
            <a:xfrm>
              <a:off x="1016033" y="3301644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7" name="Shape 310">
              <a:extLst>
                <a:ext uri="{FF2B5EF4-FFF2-40B4-BE49-F238E27FC236}">
                  <a16:creationId xmlns:a16="http://schemas.microsoft.com/office/drawing/2014/main" id="{245CCF19-5EDE-49D5-9CDA-44F7E11DE58F}"/>
                </a:ext>
              </a:extLst>
            </p:cNvPr>
            <p:cNvCxnSpPr/>
            <p:nvPr/>
          </p:nvCxnSpPr>
          <p:spPr>
            <a:xfrm>
              <a:off x="1016033" y="3760173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8" name="Shape 310">
              <a:extLst>
                <a:ext uri="{FF2B5EF4-FFF2-40B4-BE49-F238E27FC236}">
                  <a16:creationId xmlns:a16="http://schemas.microsoft.com/office/drawing/2014/main" id="{81F9C366-F315-4206-8D30-609E2970B819}"/>
                </a:ext>
              </a:extLst>
            </p:cNvPr>
            <p:cNvCxnSpPr/>
            <p:nvPr/>
          </p:nvCxnSpPr>
          <p:spPr>
            <a:xfrm>
              <a:off x="1016033" y="2384586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09" name="Shape 81">
            <a:extLst>
              <a:ext uri="{FF2B5EF4-FFF2-40B4-BE49-F238E27FC236}">
                <a16:creationId xmlns:a16="http://schemas.microsoft.com/office/drawing/2014/main" id="{D201570D-089B-49E5-B7AD-FCDAC356BFC7}"/>
              </a:ext>
            </a:extLst>
          </p:cNvPr>
          <p:cNvSpPr txBox="1"/>
          <p:nvPr/>
        </p:nvSpPr>
        <p:spPr>
          <a:xfrm>
            <a:off x="2730327" y="4427459"/>
            <a:ext cx="795383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No</a:t>
            </a:r>
            <a:r>
              <a:rPr lang="zh-TW" altLang="en-US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OP</a:t>
            </a:r>
            <a:endParaRPr lang="zh-TW" sz="10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10" name="Shape 82">
            <a:extLst>
              <a:ext uri="{FF2B5EF4-FFF2-40B4-BE49-F238E27FC236}">
                <a16:creationId xmlns:a16="http://schemas.microsoft.com/office/drawing/2014/main" id="{2C836611-F74B-46CF-8FD7-DAA1F4490314}"/>
              </a:ext>
            </a:extLst>
          </p:cNvPr>
          <p:cNvSpPr txBox="1"/>
          <p:nvPr/>
        </p:nvSpPr>
        <p:spPr>
          <a:xfrm>
            <a:off x="3473754" y="4443844"/>
            <a:ext cx="671571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Use</a:t>
            </a:r>
            <a:r>
              <a:rPr lang="zh-TW" altLang="en-US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OP</a:t>
            </a:r>
            <a:endParaRPr lang="zh-TW" sz="10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11" name="Shape 324">
            <a:extLst>
              <a:ext uri="{FF2B5EF4-FFF2-40B4-BE49-F238E27FC236}">
                <a16:creationId xmlns:a16="http://schemas.microsoft.com/office/drawing/2014/main" id="{2AE3CE1F-1783-4720-8990-193FA3FC6B8C}"/>
              </a:ext>
            </a:extLst>
          </p:cNvPr>
          <p:cNvSpPr txBox="1"/>
          <p:nvPr/>
        </p:nvSpPr>
        <p:spPr>
          <a:xfrm>
            <a:off x="2189447" y="2314073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rgbClr val="002060"/>
                </a:solidFill>
              </a:rPr>
              <a:t>20000</a:t>
            </a: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12" name="Shape 312">
            <a:extLst>
              <a:ext uri="{FF2B5EF4-FFF2-40B4-BE49-F238E27FC236}">
                <a16:creationId xmlns:a16="http://schemas.microsoft.com/office/drawing/2014/main" id="{736BEB59-8854-4840-A502-4276159DA328}"/>
              </a:ext>
            </a:extLst>
          </p:cNvPr>
          <p:cNvSpPr txBox="1"/>
          <p:nvPr/>
        </p:nvSpPr>
        <p:spPr>
          <a:xfrm>
            <a:off x="2487079" y="4299337"/>
            <a:ext cx="288032" cy="2501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05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cxnSp>
        <p:nvCxnSpPr>
          <p:cNvPr id="113" name="Shape 310">
            <a:extLst>
              <a:ext uri="{FF2B5EF4-FFF2-40B4-BE49-F238E27FC236}">
                <a16:creationId xmlns:a16="http://schemas.microsoft.com/office/drawing/2014/main" id="{47FB86E3-1C89-4DEB-B2FA-A529A2961C30}"/>
              </a:ext>
            </a:extLst>
          </p:cNvPr>
          <p:cNvCxnSpPr>
            <a:cxnSpLocks/>
          </p:cNvCxnSpPr>
          <p:nvPr/>
        </p:nvCxnSpPr>
        <p:spPr>
          <a:xfrm flipV="1">
            <a:off x="2725571" y="2435495"/>
            <a:ext cx="0" cy="2002137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4" name="Shape 324">
            <a:extLst>
              <a:ext uri="{FF2B5EF4-FFF2-40B4-BE49-F238E27FC236}">
                <a16:creationId xmlns:a16="http://schemas.microsoft.com/office/drawing/2014/main" id="{2F2BA811-5D4D-44F1-B36B-3948DDA63B41}"/>
              </a:ext>
            </a:extLst>
          </p:cNvPr>
          <p:cNvSpPr txBox="1"/>
          <p:nvPr/>
        </p:nvSpPr>
        <p:spPr>
          <a:xfrm>
            <a:off x="2261245" y="2563422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15" name="Shape 324">
            <a:extLst>
              <a:ext uri="{FF2B5EF4-FFF2-40B4-BE49-F238E27FC236}">
                <a16:creationId xmlns:a16="http://schemas.microsoft.com/office/drawing/2014/main" id="{02204771-42A4-4FC9-AFF8-11120A52A26F}"/>
              </a:ext>
            </a:extLst>
          </p:cNvPr>
          <p:cNvSpPr txBox="1"/>
          <p:nvPr/>
        </p:nvSpPr>
        <p:spPr>
          <a:xfrm>
            <a:off x="2261245" y="2812771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16" name="Shape 324">
            <a:extLst>
              <a:ext uri="{FF2B5EF4-FFF2-40B4-BE49-F238E27FC236}">
                <a16:creationId xmlns:a16="http://schemas.microsoft.com/office/drawing/2014/main" id="{E6F74847-1B84-46B6-B5BE-A4272FE54412}"/>
              </a:ext>
            </a:extLst>
          </p:cNvPr>
          <p:cNvSpPr txBox="1"/>
          <p:nvPr/>
        </p:nvSpPr>
        <p:spPr>
          <a:xfrm>
            <a:off x="2261245" y="3062120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17" name="Shape 324">
            <a:extLst>
              <a:ext uri="{FF2B5EF4-FFF2-40B4-BE49-F238E27FC236}">
                <a16:creationId xmlns:a16="http://schemas.microsoft.com/office/drawing/2014/main" id="{C1E41E9D-23A7-4905-B4BB-9B338C3E5582}"/>
              </a:ext>
            </a:extLst>
          </p:cNvPr>
          <p:cNvSpPr txBox="1"/>
          <p:nvPr/>
        </p:nvSpPr>
        <p:spPr>
          <a:xfrm>
            <a:off x="2261245" y="3311469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18" name="Shape 324">
            <a:extLst>
              <a:ext uri="{FF2B5EF4-FFF2-40B4-BE49-F238E27FC236}">
                <a16:creationId xmlns:a16="http://schemas.microsoft.com/office/drawing/2014/main" id="{16885EB1-4907-4BAB-88A9-3887FBDEA166}"/>
              </a:ext>
            </a:extLst>
          </p:cNvPr>
          <p:cNvSpPr txBox="1"/>
          <p:nvPr/>
        </p:nvSpPr>
        <p:spPr>
          <a:xfrm>
            <a:off x="2261245" y="3560818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19" name="Shape 324">
            <a:extLst>
              <a:ext uri="{FF2B5EF4-FFF2-40B4-BE49-F238E27FC236}">
                <a16:creationId xmlns:a16="http://schemas.microsoft.com/office/drawing/2014/main" id="{D3A37EFB-A7BF-4C84-B5D4-F1E93D24C512}"/>
              </a:ext>
            </a:extLst>
          </p:cNvPr>
          <p:cNvSpPr txBox="1"/>
          <p:nvPr/>
        </p:nvSpPr>
        <p:spPr>
          <a:xfrm>
            <a:off x="2261245" y="3810167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20" name="Shape 324">
            <a:extLst>
              <a:ext uri="{FF2B5EF4-FFF2-40B4-BE49-F238E27FC236}">
                <a16:creationId xmlns:a16="http://schemas.microsoft.com/office/drawing/2014/main" id="{67AA65B0-27A5-4972-8D8B-9038B8054905}"/>
              </a:ext>
            </a:extLst>
          </p:cNvPr>
          <p:cNvSpPr txBox="1"/>
          <p:nvPr/>
        </p:nvSpPr>
        <p:spPr>
          <a:xfrm>
            <a:off x="2261245" y="4059516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21" name="Shape 81">
            <a:extLst>
              <a:ext uri="{FF2B5EF4-FFF2-40B4-BE49-F238E27FC236}">
                <a16:creationId xmlns:a16="http://schemas.microsoft.com/office/drawing/2014/main" id="{79410A5B-E449-4F9B-B274-8783873EA12D}"/>
              </a:ext>
            </a:extLst>
          </p:cNvPr>
          <p:cNvSpPr txBox="1"/>
          <p:nvPr/>
        </p:nvSpPr>
        <p:spPr>
          <a:xfrm>
            <a:off x="2426811" y="1770242"/>
            <a:ext cx="1968308" cy="51420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100" b="1" dirty="0">
                <a:solidFill>
                  <a:srgbClr val="3C0668"/>
                </a:solidFill>
                <a:latin typeface="+mj-lt"/>
                <a:ea typeface="微軟正黑體" pitchFamily="34" charset="-120"/>
              </a:rPr>
              <a:t>Cache Constant </a:t>
            </a:r>
            <a:br>
              <a:rPr lang="en-US" altLang="zh-TW" sz="1100" b="1" dirty="0">
                <a:solidFill>
                  <a:srgbClr val="3C0668"/>
                </a:solidFill>
                <a:latin typeface="+mj-lt"/>
                <a:ea typeface="微軟正黑體" pitchFamily="34" charset="-120"/>
              </a:rPr>
            </a:br>
            <a:r>
              <a:rPr lang="en-US" altLang="zh-TW" sz="1100" b="1" dirty="0">
                <a:solidFill>
                  <a:srgbClr val="3C0668"/>
                </a:solidFill>
                <a:latin typeface="+mj-lt"/>
                <a:ea typeface="微軟正黑體" pitchFamily="34" charset="-120"/>
              </a:rPr>
              <a:t>Random Write Performance (IOPS)</a:t>
            </a:r>
          </a:p>
        </p:txBody>
      </p:sp>
      <p:sp>
        <p:nvSpPr>
          <p:cNvPr id="123" name="Shape 218">
            <a:extLst>
              <a:ext uri="{FF2B5EF4-FFF2-40B4-BE49-F238E27FC236}">
                <a16:creationId xmlns:a16="http://schemas.microsoft.com/office/drawing/2014/main" id="{644FD0FA-4424-401E-9AF4-19CF09B80E70}"/>
              </a:ext>
            </a:extLst>
          </p:cNvPr>
          <p:cNvSpPr/>
          <p:nvPr/>
        </p:nvSpPr>
        <p:spPr>
          <a:xfrm>
            <a:off x="4909671" y="2596720"/>
            <a:ext cx="3944332" cy="87397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圓角矩形 108">
            <a:extLst>
              <a:ext uri="{FF2B5EF4-FFF2-40B4-BE49-F238E27FC236}">
                <a16:creationId xmlns:a16="http://schemas.microsoft.com/office/drawing/2014/main" id="{1A83B514-D7DC-4CDC-A6C3-141918D6B3FC}"/>
              </a:ext>
            </a:extLst>
          </p:cNvPr>
          <p:cNvSpPr/>
          <p:nvPr/>
        </p:nvSpPr>
        <p:spPr>
          <a:xfrm rot="5400000">
            <a:off x="1415656" y="3781617"/>
            <a:ext cx="104763" cy="1219696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125" name="群組 98">
            <a:extLst>
              <a:ext uri="{FF2B5EF4-FFF2-40B4-BE49-F238E27FC236}">
                <a16:creationId xmlns:a16="http://schemas.microsoft.com/office/drawing/2014/main" id="{B40E4333-DE43-4612-B549-99A9F0FD0222}"/>
              </a:ext>
            </a:extLst>
          </p:cNvPr>
          <p:cNvGrpSpPr/>
          <p:nvPr/>
        </p:nvGrpSpPr>
        <p:grpSpPr>
          <a:xfrm>
            <a:off x="797864" y="2436065"/>
            <a:ext cx="1265434" cy="1681826"/>
            <a:chOff x="999458" y="2384586"/>
            <a:chExt cx="1924645" cy="1542641"/>
          </a:xfrm>
        </p:grpSpPr>
        <p:cxnSp>
          <p:nvCxnSpPr>
            <p:cNvPr id="126" name="Shape 317">
              <a:extLst>
                <a:ext uri="{FF2B5EF4-FFF2-40B4-BE49-F238E27FC236}">
                  <a16:creationId xmlns:a16="http://schemas.microsoft.com/office/drawing/2014/main" id="{C86966F5-101A-4EDB-B7D1-5C6186939E4B}"/>
                </a:ext>
              </a:extLst>
            </p:cNvPr>
            <p:cNvCxnSpPr/>
            <p:nvPr/>
          </p:nvCxnSpPr>
          <p:spPr>
            <a:xfrm>
              <a:off x="1024318" y="3925365"/>
              <a:ext cx="1899782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7" name="Shape 310">
              <a:extLst>
                <a:ext uri="{FF2B5EF4-FFF2-40B4-BE49-F238E27FC236}">
                  <a16:creationId xmlns:a16="http://schemas.microsoft.com/office/drawing/2014/main" id="{207EF040-F153-48F8-989E-BA0075C5DFCE}"/>
                </a:ext>
              </a:extLst>
            </p:cNvPr>
            <p:cNvCxnSpPr/>
            <p:nvPr/>
          </p:nvCxnSpPr>
          <p:spPr>
            <a:xfrm>
              <a:off x="999458" y="3008309"/>
              <a:ext cx="1899782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8" name="Shape 310">
              <a:extLst>
                <a:ext uri="{FF2B5EF4-FFF2-40B4-BE49-F238E27FC236}">
                  <a16:creationId xmlns:a16="http://schemas.microsoft.com/office/drawing/2014/main" id="{568C7208-38F9-43C0-86CD-A1F71E9B842E}"/>
                </a:ext>
              </a:extLst>
            </p:cNvPr>
            <p:cNvCxnSpPr/>
            <p:nvPr/>
          </p:nvCxnSpPr>
          <p:spPr>
            <a:xfrm>
              <a:off x="1024320" y="2695392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9" name="Shape 310">
              <a:extLst>
                <a:ext uri="{FF2B5EF4-FFF2-40B4-BE49-F238E27FC236}">
                  <a16:creationId xmlns:a16="http://schemas.microsoft.com/office/drawing/2014/main" id="{2881F8BE-97B6-4899-85B9-FA4CD845CA22}"/>
                </a:ext>
              </a:extLst>
            </p:cNvPr>
            <p:cNvCxnSpPr/>
            <p:nvPr/>
          </p:nvCxnSpPr>
          <p:spPr>
            <a:xfrm>
              <a:off x="1016033" y="3301644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0" name="Shape 310">
              <a:extLst>
                <a:ext uri="{FF2B5EF4-FFF2-40B4-BE49-F238E27FC236}">
                  <a16:creationId xmlns:a16="http://schemas.microsoft.com/office/drawing/2014/main" id="{D0640FE9-625C-4211-AAD8-FD340F527A44}"/>
                </a:ext>
              </a:extLst>
            </p:cNvPr>
            <p:cNvCxnSpPr/>
            <p:nvPr/>
          </p:nvCxnSpPr>
          <p:spPr>
            <a:xfrm>
              <a:off x="1024320" y="3614562"/>
              <a:ext cx="1899782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1" name="Shape 310">
              <a:extLst>
                <a:ext uri="{FF2B5EF4-FFF2-40B4-BE49-F238E27FC236}">
                  <a16:creationId xmlns:a16="http://schemas.microsoft.com/office/drawing/2014/main" id="{8F76F797-B804-4ACA-93E4-129B41E8882C}"/>
                </a:ext>
              </a:extLst>
            </p:cNvPr>
            <p:cNvCxnSpPr/>
            <p:nvPr/>
          </p:nvCxnSpPr>
          <p:spPr>
            <a:xfrm>
              <a:off x="1016033" y="2384586"/>
              <a:ext cx="1899783" cy="1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32" name="Shape 81">
            <a:extLst>
              <a:ext uri="{FF2B5EF4-FFF2-40B4-BE49-F238E27FC236}">
                <a16:creationId xmlns:a16="http://schemas.microsoft.com/office/drawing/2014/main" id="{651A159C-D94D-40B8-B988-C70B5FB885DA}"/>
              </a:ext>
            </a:extLst>
          </p:cNvPr>
          <p:cNvSpPr txBox="1"/>
          <p:nvPr/>
        </p:nvSpPr>
        <p:spPr>
          <a:xfrm>
            <a:off x="782057" y="4433809"/>
            <a:ext cx="756383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No</a:t>
            </a:r>
            <a:r>
              <a:rPr lang="zh-TW" altLang="en-US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OP</a:t>
            </a:r>
            <a:endParaRPr lang="zh-TW" sz="10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3" name="Shape 82">
            <a:extLst>
              <a:ext uri="{FF2B5EF4-FFF2-40B4-BE49-F238E27FC236}">
                <a16:creationId xmlns:a16="http://schemas.microsoft.com/office/drawing/2014/main" id="{D28A34DB-54F9-49B9-98B7-50CAF28A55D6}"/>
              </a:ext>
            </a:extLst>
          </p:cNvPr>
          <p:cNvSpPr txBox="1"/>
          <p:nvPr/>
        </p:nvSpPr>
        <p:spPr>
          <a:xfrm>
            <a:off x="1424658" y="4443844"/>
            <a:ext cx="638642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Use</a:t>
            </a:r>
            <a:r>
              <a:rPr lang="zh-TW" altLang="en-US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altLang="zh-TW" sz="1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OP</a:t>
            </a:r>
            <a:endParaRPr lang="zh-TW" sz="10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134" name="Shape 310">
            <a:extLst>
              <a:ext uri="{FF2B5EF4-FFF2-40B4-BE49-F238E27FC236}">
                <a16:creationId xmlns:a16="http://schemas.microsoft.com/office/drawing/2014/main" id="{F89A0B1A-229F-4A48-A297-225D11E39FD1}"/>
              </a:ext>
            </a:extLst>
          </p:cNvPr>
          <p:cNvCxnSpPr>
            <a:cxnSpLocks/>
          </p:cNvCxnSpPr>
          <p:nvPr/>
        </p:nvCxnSpPr>
        <p:spPr>
          <a:xfrm flipV="1">
            <a:off x="858190" y="2435495"/>
            <a:ext cx="0" cy="2002137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5" name="Shape 324">
            <a:extLst>
              <a:ext uri="{FF2B5EF4-FFF2-40B4-BE49-F238E27FC236}">
                <a16:creationId xmlns:a16="http://schemas.microsoft.com/office/drawing/2014/main" id="{6F50092C-6DC3-43FE-B543-F6E07089F414}"/>
              </a:ext>
            </a:extLst>
          </p:cNvPr>
          <p:cNvSpPr txBox="1"/>
          <p:nvPr/>
        </p:nvSpPr>
        <p:spPr>
          <a:xfrm>
            <a:off x="2189447" y="2562231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rgbClr val="002060"/>
                </a:solidFill>
              </a:rPr>
              <a:t>17500</a:t>
            </a: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36" name="Shape 324">
            <a:extLst>
              <a:ext uri="{FF2B5EF4-FFF2-40B4-BE49-F238E27FC236}">
                <a16:creationId xmlns:a16="http://schemas.microsoft.com/office/drawing/2014/main" id="{2A521106-77D0-4FDD-AE13-1E8923FFFE17}"/>
              </a:ext>
            </a:extLst>
          </p:cNvPr>
          <p:cNvSpPr txBox="1"/>
          <p:nvPr/>
        </p:nvSpPr>
        <p:spPr>
          <a:xfrm>
            <a:off x="2189447" y="2810389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rgbClr val="002060"/>
                </a:solidFill>
              </a:rPr>
              <a:t>15000</a:t>
            </a: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37" name="Shape 324">
            <a:extLst>
              <a:ext uri="{FF2B5EF4-FFF2-40B4-BE49-F238E27FC236}">
                <a16:creationId xmlns:a16="http://schemas.microsoft.com/office/drawing/2014/main" id="{74C52142-0FFF-45DE-8542-37EA8978D224}"/>
              </a:ext>
            </a:extLst>
          </p:cNvPr>
          <p:cNvSpPr txBox="1"/>
          <p:nvPr/>
        </p:nvSpPr>
        <p:spPr>
          <a:xfrm>
            <a:off x="2189447" y="3058547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rgbClr val="002060"/>
                </a:solidFill>
              </a:rPr>
              <a:t>12500</a:t>
            </a: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38" name="Shape 324">
            <a:extLst>
              <a:ext uri="{FF2B5EF4-FFF2-40B4-BE49-F238E27FC236}">
                <a16:creationId xmlns:a16="http://schemas.microsoft.com/office/drawing/2014/main" id="{CEADAC49-CC32-4632-AF76-627C0BF6558D}"/>
              </a:ext>
            </a:extLst>
          </p:cNvPr>
          <p:cNvSpPr txBox="1"/>
          <p:nvPr/>
        </p:nvSpPr>
        <p:spPr>
          <a:xfrm>
            <a:off x="2189447" y="3306705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rgbClr val="002060"/>
                </a:solidFill>
              </a:rPr>
              <a:t>10000</a:t>
            </a: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39" name="Shape 324">
            <a:extLst>
              <a:ext uri="{FF2B5EF4-FFF2-40B4-BE49-F238E27FC236}">
                <a16:creationId xmlns:a16="http://schemas.microsoft.com/office/drawing/2014/main" id="{64DD787F-1110-49FC-84A3-4991EEB4B75D}"/>
              </a:ext>
            </a:extLst>
          </p:cNvPr>
          <p:cNvSpPr txBox="1"/>
          <p:nvPr/>
        </p:nvSpPr>
        <p:spPr>
          <a:xfrm>
            <a:off x="2189447" y="3554863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dirty="0">
                <a:solidFill>
                  <a:srgbClr val="002060"/>
                </a:solidFill>
              </a:rPr>
              <a:t>7500</a:t>
            </a:r>
            <a:endParaRPr lang="zh-TW" sz="1000" b="1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40" name="Shape 324">
            <a:extLst>
              <a:ext uri="{FF2B5EF4-FFF2-40B4-BE49-F238E27FC236}">
                <a16:creationId xmlns:a16="http://schemas.microsoft.com/office/drawing/2014/main" id="{58D0B6AA-39A5-48A6-84C7-E663FBB7E4D1}"/>
              </a:ext>
            </a:extLst>
          </p:cNvPr>
          <p:cNvSpPr txBox="1"/>
          <p:nvPr/>
        </p:nvSpPr>
        <p:spPr>
          <a:xfrm>
            <a:off x="2189447" y="3803021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000" b="1" dirty="0">
                <a:solidFill>
                  <a:srgbClr val="002060"/>
                </a:solidFill>
              </a:rPr>
              <a:t>5000</a:t>
            </a:r>
            <a:endParaRPr lang="zh-TW" altLang="zh-TW" sz="1000" b="1" dirty="0">
              <a:solidFill>
                <a:srgbClr val="002060"/>
              </a:solidFill>
            </a:endParaRPr>
          </a:p>
        </p:txBody>
      </p:sp>
      <p:sp>
        <p:nvSpPr>
          <p:cNvPr id="141" name="Shape 324">
            <a:extLst>
              <a:ext uri="{FF2B5EF4-FFF2-40B4-BE49-F238E27FC236}">
                <a16:creationId xmlns:a16="http://schemas.microsoft.com/office/drawing/2014/main" id="{855208FD-B2FD-4DF4-A9C5-196AFF6A63C6}"/>
              </a:ext>
            </a:extLst>
          </p:cNvPr>
          <p:cNvSpPr txBox="1"/>
          <p:nvPr/>
        </p:nvSpPr>
        <p:spPr>
          <a:xfrm>
            <a:off x="2189447" y="4051179"/>
            <a:ext cx="58566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000" b="1" dirty="0">
                <a:solidFill>
                  <a:srgbClr val="002060"/>
                </a:solidFill>
              </a:rPr>
              <a:t>2500</a:t>
            </a:r>
            <a:endParaRPr lang="zh-TW" altLang="zh-TW" sz="1000" b="1" dirty="0">
              <a:solidFill>
                <a:srgbClr val="002060"/>
              </a:solidFill>
            </a:endParaRPr>
          </a:p>
        </p:txBody>
      </p: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BD569F2D-A226-4114-9847-22670DAC3FB9}"/>
              </a:ext>
            </a:extLst>
          </p:cNvPr>
          <p:cNvGrpSpPr/>
          <p:nvPr/>
        </p:nvGrpSpPr>
        <p:grpSpPr>
          <a:xfrm>
            <a:off x="448351" y="2318853"/>
            <a:ext cx="460289" cy="2235420"/>
            <a:chOff x="1924550" y="2398172"/>
            <a:chExt cx="624427" cy="2235420"/>
          </a:xfrm>
        </p:grpSpPr>
        <p:sp>
          <p:nvSpPr>
            <p:cNvPr id="143" name="Shape 324">
              <a:extLst>
                <a:ext uri="{FF2B5EF4-FFF2-40B4-BE49-F238E27FC236}">
                  <a16:creationId xmlns:a16="http://schemas.microsoft.com/office/drawing/2014/main" id="{ABF2B37C-8D9A-4D09-81B6-C044C42CAE12}"/>
                </a:ext>
              </a:extLst>
            </p:cNvPr>
            <p:cNvSpPr txBox="1"/>
            <p:nvPr/>
          </p:nvSpPr>
          <p:spPr>
            <a:xfrm>
              <a:off x="1924550" y="2398172"/>
              <a:ext cx="585664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rgbClr val="002060"/>
                  </a:solidFill>
                </a:rPr>
                <a:t>300</a:t>
              </a:r>
              <a:endParaRPr lang="zh-TW" sz="1000" b="1" i="0" u="none" strike="noStrike" cap="none" dirty="0">
                <a:solidFill>
                  <a:srgbClr val="002060"/>
                </a:solidFill>
                <a:sym typeface="Arial"/>
              </a:endParaRPr>
            </a:p>
          </p:txBody>
        </p:sp>
        <p:sp>
          <p:nvSpPr>
            <p:cNvPr id="144" name="Shape 312">
              <a:extLst>
                <a:ext uri="{FF2B5EF4-FFF2-40B4-BE49-F238E27FC236}">
                  <a16:creationId xmlns:a16="http://schemas.microsoft.com/office/drawing/2014/main" id="{C3D5F919-F8DD-4935-AD7F-6AD0B7D74ADA}"/>
                </a:ext>
              </a:extLst>
            </p:cNvPr>
            <p:cNvSpPr txBox="1"/>
            <p:nvPr/>
          </p:nvSpPr>
          <p:spPr>
            <a:xfrm>
              <a:off x="2112131" y="4383436"/>
              <a:ext cx="288032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zh-TW" sz="1050" b="1" i="0" u="none" strike="noStrike" cap="none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145" name="Shape 324">
              <a:extLst>
                <a:ext uri="{FF2B5EF4-FFF2-40B4-BE49-F238E27FC236}">
                  <a16:creationId xmlns:a16="http://schemas.microsoft.com/office/drawing/2014/main" id="{38E90D10-FFBD-49C4-8C1F-591E78201977}"/>
                </a:ext>
              </a:extLst>
            </p:cNvPr>
            <p:cNvSpPr txBox="1"/>
            <p:nvPr/>
          </p:nvSpPr>
          <p:spPr>
            <a:xfrm>
              <a:off x="1924550" y="2729049"/>
              <a:ext cx="585664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rgbClr val="002060"/>
                  </a:solidFill>
                </a:rPr>
                <a:t>250</a:t>
              </a:r>
              <a:endParaRPr lang="zh-TW" sz="1000" b="1" i="0" u="none" strike="noStrike" cap="none" dirty="0">
                <a:solidFill>
                  <a:srgbClr val="002060"/>
                </a:solidFill>
                <a:sym typeface="Arial"/>
              </a:endParaRPr>
            </a:p>
          </p:txBody>
        </p:sp>
        <p:sp>
          <p:nvSpPr>
            <p:cNvPr id="146" name="Shape 324">
              <a:extLst>
                <a:ext uri="{FF2B5EF4-FFF2-40B4-BE49-F238E27FC236}">
                  <a16:creationId xmlns:a16="http://schemas.microsoft.com/office/drawing/2014/main" id="{932EF776-D5E4-43B4-A322-CF0028432D32}"/>
                </a:ext>
              </a:extLst>
            </p:cNvPr>
            <p:cNvSpPr txBox="1"/>
            <p:nvPr/>
          </p:nvSpPr>
          <p:spPr>
            <a:xfrm>
              <a:off x="1924550" y="3059926"/>
              <a:ext cx="585664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rgbClr val="002060"/>
                  </a:solidFill>
                </a:rPr>
                <a:t>200</a:t>
              </a:r>
              <a:endParaRPr lang="zh-TW" sz="1000" b="1" i="0" u="none" strike="noStrike" cap="none" dirty="0">
                <a:solidFill>
                  <a:srgbClr val="002060"/>
                </a:solidFill>
                <a:sym typeface="Arial"/>
              </a:endParaRPr>
            </a:p>
          </p:txBody>
        </p:sp>
        <p:sp>
          <p:nvSpPr>
            <p:cNvPr id="147" name="Shape 324">
              <a:extLst>
                <a:ext uri="{FF2B5EF4-FFF2-40B4-BE49-F238E27FC236}">
                  <a16:creationId xmlns:a16="http://schemas.microsoft.com/office/drawing/2014/main" id="{E3EFE330-6FE3-4207-9D8C-A0CA338BBE89}"/>
                </a:ext>
              </a:extLst>
            </p:cNvPr>
            <p:cNvSpPr txBox="1"/>
            <p:nvPr/>
          </p:nvSpPr>
          <p:spPr>
            <a:xfrm>
              <a:off x="1924551" y="3390803"/>
              <a:ext cx="585664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rgbClr val="002060"/>
                  </a:solidFill>
                </a:rPr>
                <a:t>150</a:t>
              </a:r>
              <a:endParaRPr lang="zh-TW" sz="1000" b="1" i="0" u="none" strike="noStrike" cap="none" dirty="0">
                <a:solidFill>
                  <a:srgbClr val="002060"/>
                </a:solidFill>
                <a:sym typeface="Arial"/>
              </a:endParaRPr>
            </a:p>
          </p:txBody>
        </p:sp>
        <p:sp>
          <p:nvSpPr>
            <p:cNvPr id="148" name="Shape 324">
              <a:extLst>
                <a:ext uri="{FF2B5EF4-FFF2-40B4-BE49-F238E27FC236}">
                  <a16:creationId xmlns:a16="http://schemas.microsoft.com/office/drawing/2014/main" id="{6FE76C67-86B7-4E4E-81DD-F76E6E80B764}"/>
                </a:ext>
              </a:extLst>
            </p:cNvPr>
            <p:cNvSpPr txBox="1"/>
            <p:nvPr/>
          </p:nvSpPr>
          <p:spPr>
            <a:xfrm>
              <a:off x="1924550" y="3721680"/>
              <a:ext cx="585664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rgbClr val="002060"/>
                  </a:solidFill>
                </a:rPr>
                <a:t>100</a:t>
              </a:r>
              <a:endParaRPr lang="zh-TW" sz="1000" b="1" i="0" u="none" strike="noStrike" cap="none" dirty="0">
                <a:solidFill>
                  <a:srgbClr val="002060"/>
                </a:solidFill>
                <a:sym typeface="Arial"/>
              </a:endParaRPr>
            </a:p>
          </p:txBody>
        </p:sp>
        <p:sp>
          <p:nvSpPr>
            <p:cNvPr id="149" name="Shape 324">
              <a:extLst>
                <a:ext uri="{FF2B5EF4-FFF2-40B4-BE49-F238E27FC236}">
                  <a16:creationId xmlns:a16="http://schemas.microsoft.com/office/drawing/2014/main" id="{CEECA09E-5D78-424C-971E-D29B6EE3CB25}"/>
                </a:ext>
              </a:extLst>
            </p:cNvPr>
            <p:cNvSpPr txBox="1"/>
            <p:nvPr/>
          </p:nvSpPr>
          <p:spPr>
            <a:xfrm>
              <a:off x="1963313" y="4052557"/>
              <a:ext cx="585664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rgbClr val="002060"/>
                  </a:solidFill>
                </a:rPr>
                <a:t>50</a:t>
              </a:r>
              <a:endParaRPr lang="zh-TW" sz="1000" b="1" i="0" u="none" strike="noStrike" cap="none" dirty="0">
                <a:solidFill>
                  <a:srgbClr val="002060"/>
                </a:solidFill>
                <a:sym typeface="Arial"/>
              </a:endParaRPr>
            </a:p>
          </p:txBody>
        </p:sp>
      </p:grpSp>
      <p:sp>
        <p:nvSpPr>
          <p:cNvPr id="152" name="矩形 151">
            <a:extLst>
              <a:ext uri="{FF2B5EF4-FFF2-40B4-BE49-F238E27FC236}">
                <a16:creationId xmlns:a16="http://schemas.microsoft.com/office/drawing/2014/main" id="{8F6884AD-CDF5-4844-994C-F94E249203FD}"/>
              </a:ext>
            </a:extLst>
          </p:cNvPr>
          <p:cNvSpPr/>
          <p:nvPr/>
        </p:nvSpPr>
        <p:spPr>
          <a:xfrm>
            <a:off x="3010451" y="3186151"/>
            <a:ext cx="209917" cy="1141328"/>
          </a:xfrm>
          <a:prstGeom prst="rect">
            <a:avLst/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159364D0-9F93-478B-BD94-0D4980F855A7}"/>
              </a:ext>
            </a:extLst>
          </p:cNvPr>
          <p:cNvSpPr/>
          <p:nvPr/>
        </p:nvSpPr>
        <p:spPr>
          <a:xfrm>
            <a:off x="3696619" y="2499444"/>
            <a:ext cx="215899" cy="183000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3F278904-E356-4A90-B5FD-8CEDEE38775E}"/>
              </a:ext>
            </a:extLst>
          </p:cNvPr>
          <p:cNvSpPr/>
          <p:nvPr/>
        </p:nvSpPr>
        <p:spPr>
          <a:xfrm>
            <a:off x="1055528" y="2697201"/>
            <a:ext cx="199624" cy="1642042"/>
          </a:xfrm>
          <a:prstGeom prst="rect">
            <a:avLst/>
          </a:prstGeom>
          <a:solidFill>
            <a:srgbClr val="C42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" name="矩形 154">
            <a:extLst>
              <a:ext uri="{FF2B5EF4-FFF2-40B4-BE49-F238E27FC236}">
                <a16:creationId xmlns:a16="http://schemas.microsoft.com/office/drawing/2014/main" id="{049A7167-B1C5-41FF-8C13-D1AB8A4B4F06}"/>
              </a:ext>
            </a:extLst>
          </p:cNvPr>
          <p:cNvSpPr/>
          <p:nvPr/>
        </p:nvSpPr>
        <p:spPr>
          <a:xfrm>
            <a:off x="1603334" y="3503651"/>
            <a:ext cx="205313" cy="8406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49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40D07-8EA7-8346-B2C5-696E9E2D59D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91128" y="3964313"/>
            <a:ext cx="4904508" cy="862012"/>
          </a:xfrm>
        </p:spPr>
        <p:txBody>
          <a:bodyPr/>
          <a:lstStyle/>
          <a:p>
            <a:pPr algn="l"/>
            <a:r>
              <a:rPr lang="en-US" altLang="zh-TW" sz="3200" dirty="0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</a:rPr>
              <a:t>Create SSD cache with OP on TS-332X</a:t>
            </a:r>
            <a:endParaRPr lang="en-US" sz="3200" dirty="0">
              <a:solidFill>
                <a:srgbClr val="002060"/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7956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zh-TW" altLang="en-US" dirty="0"/>
              <a:t>QNAP </a:t>
            </a:r>
            <a:r>
              <a:rPr lang="zh-TW" altLang="en-US"/>
              <a:t>SSD </a:t>
            </a:r>
            <a:r>
              <a:rPr lang="en-US" altLang="zh-TW" dirty="0"/>
              <a:t>Global Cache </a:t>
            </a:r>
            <a:r>
              <a:rPr lang="en-US" altLang="zh-TW"/>
              <a:t>and </a:t>
            </a:r>
            <a:r>
              <a:rPr lang="en-US" altLang="zh-TW" dirty="0" err="1"/>
              <a:t>Qtier</a:t>
            </a:r>
            <a:endParaRPr dirty="0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AC78C176-E408-FC42-ACD0-4133E670DC23}"/>
              </a:ext>
            </a:extLst>
          </p:cNvPr>
          <p:cNvSpPr/>
          <p:nvPr/>
        </p:nvSpPr>
        <p:spPr>
          <a:xfrm>
            <a:off x="4604499" y="2009421"/>
            <a:ext cx="4449816" cy="5167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0" name="圓角矩形 39">
            <a:extLst>
              <a:ext uri="{FF2B5EF4-FFF2-40B4-BE49-F238E27FC236}">
                <a16:creationId xmlns:a16="http://schemas.microsoft.com/office/drawing/2014/main" id="{43787469-4ED2-A14C-92D2-A5AE096850C1}"/>
              </a:ext>
            </a:extLst>
          </p:cNvPr>
          <p:cNvSpPr/>
          <p:nvPr/>
        </p:nvSpPr>
        <p:spPr>
          <a:xfrm>
            <a:off x="4604499" y="2467860"/>
            <a:ext cx="4449816" cy="1595164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EB457BE-A274-6E4D-AB53-14973CA0FFD8}"/>
              </a:ext>
            </a:extLst>
          </p:cNvPr>
          <p:cNvSpPr/>
          <p:nvPr/>
        </p:nvSpPr>
        <p:spPr>
          <a:xfrm>
            <a:off x="81114" y="2006791"/>
            <a:ext cx="4449816" cy="5167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2" name="圓角矩形 41">
            <a:extLst>
              <a:ext uri="{FF2B5EF4-FFF2-40B4-BE49-F238E27FC236}">
                <a16:creationId xmlns:a16="http://schemas.microsoft.com/office/drawing/2014/main" id="{83ABCE2C-B929-1E44-A731-17AA7EAA369D}"/>
              </a:ext>
            </a:extLst>
          </p:cNvPr>
          <p:cNvSpPr/>
          <p:nvPr/>
        </p:nvSpPr>
        <p:spPr>
          <a:xfrm>
            <a:off x="81114" y="2465230"/>
            <a:ext cx="4449816" cy="200052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150A5FE-C45E-4B04-B4E3-63143E78E619}"/>
              </a:ext>
            </a:extLst>
          </p:cNvPr>
          <p:cNvSpPr/>
          <p:nvPr/>
        </p:nvSpPr>
        <p:spPr>
          <a:xfrm>
            <a:off x="224754" y="3515108"/>
            <a:ext cx="4163941" cy="33523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Storage pool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0CABC76-68FB-4864-84A4-243548C07305}"/>
              </a:ext>
            </a:extLst>
          </p:cNvPr>
          <p:cNvSpPr/>
          <p:nvPr/>
        </p:nvSpPr>
        <p:spPr>
          <a:xfrm>
            <a:off x="212579" y="3054624"/>
            <a:ext cx="1977499" cy="33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Volume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FEC4C06-901D-4C7F-BAC0-B875511961E7}"/>
              </a:ext>
            </a:extLst>
          </p:cNvPr>
          <p:cNvSpPr/>
          <p:nvPr/>
        </p:nvSpPr>
        <p:spPr>
          <a:xfrm>
            <a:off x="2285576" y="3040393"/>
            <a:ext cx="2103120" cy="3581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Block-based LUN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11C15FC-419C-4414-8509-EFB644CD75B7}"/>
              </a:ext>
            </a:extLst>
          </p:cNvPr>
          <p:cNvSpPr/>
          <p:nvPr/>
        </p:nvSpPr>
        <p:spPr>
          <a:xfrm>
            <a:off x="212936" y="3948883"/>
            <a:ext cx="982980" cy="3581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30151BFF-06F2-4E29-A142-2634D6B53D2D}"/>
              </a:ext>
            </a:extLst>
          </p:cNvPr>
          <p:cNvSpPr/>
          <p:nvPr/>
        </p:nvSpPr>
        <p:spPr>
          <a:xfrm>
            <a:off x="1294976" y="3941263"/>
            <a:ext cx="937260" cy="3581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324C42C-AA95-4453-975C-B1D7818B15DC}"/>
              </a:ext>
            </a:extLst>
          </p:cNvPr>
          <p:cNvSpPr/>
          <p:nvPr/>
        </p:nvSpPr>
        <p:spPr>
          <a:xfrm>
            <a:off x="2331296" y="3941263"/>
            <a:ext cx="975360" cy="3581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679B72BC-F56A-4140-AFCA-307B5AE362BB}"/>
              </a:ext>
            </a:extLst>
          </p:cNvPr>
          <p:cNvSpPr/>
          <p:nvPr/>
        </p:nvSpPr>
        <p:spPr>
          <a:xfrm>
            <a:off x="3405716" y="3933643"/>
            <a:ext cx="982980" cy="3581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9B33F8BB-9EA0-43E1-B124-30DEB81B4E06}"/>
              </a:ext>
            </a:extLst>
          </p:cNvPr>
          <p:cNvSpPr/>
          <p:nvPr/>
        </p:nvSpPr>
        <p:spPr>
          <a:xfrm>
            <a:off x="4673863" y="3064912"/>
            <a:ext cx="2125980" cy="358140"/>
          </a:xfrm>
          <a:prstGeom prst="rect">
            <a:avLst/>
          </a:prstGeom>
          <a:gradFill flip="none" rotWithShape="1">
            <a:gsLst>
              <a:gs pos="0">
                <a:srgbClr val="C42C6A">
                  <a:shade val="30000"/>
                  <a:satMod val="115000"/>
                </a:srgbClr>
              </a:gs>
              <a:gs pos="50000">
                <a:srgbClr val="C42C6A">
                  <a:shade val="67500"/>
                  <a:satMod val="115000"/>
                </a:srgbClr>
              </a:gs>
              <a:gs pos="100000">
                <a:srgbClr val="C42C6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SSD Tier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FBD47CB-7F01-4FFB-9C49-FF74CCE0A50D}"/>
              </a:ext>
            </a:extLst>
          </p:cNvPr>
          <p:cNvSpPr/>
          <p:nvPr/>
        </p:nvSpPr>
        <p:spPr>
          <a:xfrm>
            <a:off x="4673862" y="2619926"/>
            <a:ext cx="982981" cy="338640"/>
          </a:xfrm>
          <a:prstGeom prst="rect">
            <a:avLst/>
          </a:prstGeom>
          <a:gradFill flip="none" rotWithShape="1">
            <a:gsLst>
              <a:gs pos="0">
                <a:srgbClr val="C42C6A">
                  <a:shade val="30000"/>
                  <a:satMod val="115000"/>
                </a:srgbClr>
              </a:gs>
              <a:gs pos="50000">
                <a:srgbClr val="C42C6A">
                  <a:shade val="67500"/>
                  <a:satMod val="115000"/>
                </a:srgbClr>
              </a:gs>
              <a:gs pos="100000">
                <a:srgbClr val="C42C6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C313EC46-8B34-4C09-81CB-E2E7148799B1}"/>
              </a:ext>
            </a:extLst>
          </p:cNvPr>
          <p:cNvSpPr/>
          <p:nvPr/>
        </p:nvSpPr>
        <p:spPr>
          <a:xfrm>
            <a:off x="5656843" y="2621290"/>
            <a:ext cx="1085588" cy="3386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367C9662-CC9E-43F5-ACE0-03475FDD80DE}"/>
              </a:ext>
            </a:extLst>
          </p:cNvPr>
          <p:cNvSpPr/>
          <p:nvPr/>
        </p:nvSpPr>
        <p:spPr>
          <a:xfrm>
            <a:off x="6850421" y="3528888"/>
            <a:ext cx="982980" cy="3581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F658A6F-9350-4FDB-B9E3-DCC8A029AC55}"/>
              </a:ext>
            </a:extLst>
          </p:cNvPr>
          <p:cNvSpPr/>
          <p:nvPr/>
        </p:nvSpPr>
        <p:spPr>
          <a:xfrm>
            <a:off x="7932461" y="3528034"/>
            <a:ext cx="993362" cy="3581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322E36A6-9AA5-4664-92BC-077426275155}"/>
              </a:ext>
            </a:extLst>
          </p:cNvPr>
          <p:cNvSpPr/>
          <p:nvPr/>
        </p:nvSpPr>
        <p:spPr>
          <a:xfrm>
            <a:off x="231378" y="2622196"/>
            <a:ext cx="4157318" cy="301621"/>
          </a:xfrm>
          <a:prstGeom prst="rect">
            <a:avLst/>
          </a:prstGeom>
          <a:gradFill flip="none" rotWithShape="1">
            <a:gsLst>
              <a:gs pos="0">
                <a:srgbClr val="C42C6A">
                  <a:shade val="30000"/>
                  <a:satMod val="115000"/>
                </a:srgbClr>
              </a:gs>
              <a:gs pos="50000">
                <a:srgbClr val="C42C6A">
                  <a:shade val="67500"/>
                  <a:satMod val="115000"/>
                </a:srgbClr>
              </a:gs>
              <a:gs pos="100000">
                <a:srgbClr val="C42C6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Global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DCB54233-7DD1-41D2-9561-CA450F7F5AF8}"/>
              </a:ext>
            </a:extLst>
          </p:cNvPr>
          <p:cNvSpPr/>
          <p:nvPr/>
        </p:nvSpPr>
        <p:spPr>
          <a:xfrm>
            <a:off x="4673863" y="3535654"/>
            <a:ext cx="982980" cy="358140"/>
          </a:xfrm>
          <a:prstGeom prst="rect">
            <a:avLst/>
          </a:prstGeom>
          <a:gradFill flip="none" rotWithShape="1">
            <a:gsLst>
              <a:gs pos="0">
                <a:srgbClr val="C42C6A">
                  <a:shade val="30000"/>
                  <a:satMod val="115000"/>
                </a:srgbClr>
              </a:gs>
              <a:gs pos="50000">
                <a:srgbClr val="C42C6A">
                  <a:shade val="67500"/>
                  <a:satMod val="115000"/>
                </a:srgbClr>
              </a:gs>
              <a:gs pos="100000">
                <a:srgbClr val="C42C6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27A43BD-6576-4DED-A37C-3A3496E27731}"/>
              </a:ext>
            </a:extLst>
          </p:cNvPr>
          <p:cNvSpPr/>
          <p:nvPr/>
        </p:nvSpPr>
        <p:spPr>
          <a:xfrm>
            <a:off x="5752293" y="3528034"/>
            <a:ext cx="1018318" cy="358140"/>
          </a:xfrm>
          <a:prstGeom prst="rect">
            <a:avLst/>
          </a:prstGeom>
          <a:gradFill flip="none" rotWithShape="1">
            <a:gsLst>
              <a:gs pos="0">
                <a:srgbClr val="C42C6A">
                  <a:shade val="30000"/>
                  <a:satMod val="115000"/>
                </a:srgbClr>
              </a:gs>
              <a:gs pos="50000">
                <a:srgbClr val="C42C6A">
                  <a:shade val="67500"/>
                  <a:satMod val="115000"/>
                </a:srgbClr>
              </a:gs>
              <a:gs pos="100000">
                <a:srgbClr val="C42C6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D08D229-95D7-476D-9A0C-473B5CE089FA}"/>
              </a:ext>
            </a:extLst>
          </p:cNvPr>
          <p:cNvSpPr/>
          <p:nvPr/>
        </p:nvSpPr>
        <p:spPr>
          <a:xfrm>
            <a:off x="6799843" y="3064912"/>
            <a:ext cx="2125980" cy="3581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HDD Tier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3BDC5C1C-B8DC-481D-B7B3-412D075B5691}"/>
              </a:ext>
            </a:extLst>
          </p:cNvPr>
          <p:cNvSpPr txBox="1"/>
          <p:nvPr/>
        </p:nvSpPr>
        <p:spPr>
          <a:xfrm>
            <a:off x="577631" y="2016440"/>
            <a:ext cx="3456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SSD Cache lets all data enter cache and read hot data from the storage in real time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1CED8EE8-9FA4-4033-9431-CF010AB64371}"/>
              </a:ext>
            </a:extLst>
          </p:cNvPr>
          <p:cNvSpPr txBox="1"/>
          <p:nvPr/>
        </p:nvSpPr>
        <p:spPr>
          <a:xfrm>
            <a:off x="5325129" y="2641446"/>
            <a:ext cx="903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Volume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200AED24-FBF2-4593-AB51-F1C00A35E652}"/>
              </a:ext>
            </a:extLst>
          </p:cNvPr>
          <p:cNvSpPr/>
          <p:nvPr/>
        </p:nvSpPr>
        <p:spPr>
          <a:xfrm>
            <a:off x="6819606" y="2606798"/>
            <a:ext cx="1110789" cy="338640"/>
          </a:xfrm>
          <a:prstGeom prst="rect">
            <a:avLst/>
          </a:prstGeom>
          <a:gradFill flip="none" rotWithShape="1">
            <a:gsLst>
              <a:gs pos="0">
                <a:srgbClr val="C42C6A">
                  <a:shade val="30000"/>
                  <a:satMod val="115000"/>
                </a:srgbClr>
              </a:gs>
              <a:gs pos="50000">
                <a:srgbClr val="C42C6A">
                  <a:shade val="67500"/>
                  <a:satMod val="115000"/>
                </a:srgbClr>
              </a:gs>
              <a:gs pos="100000">
                <a:srgbClr val="C42C6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7D6124D0-2E11-40DC-9B40-55AC08A53F06}"/>
              </a:ext>
            </a:extLst>
          </p:cNvPr>
          <p:cNvSpPr/>
          <p:nvPr/>
        </p:nvSpPr>
        <p:spPr>
          <a:xfrm>
            <a:off x="7930398" y="2610633"/>
            <a:ext cx="995426" cy="33864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AECD9952-9B31-472B-B410-84218A194C64}"/>
              </a:ext>
            </a:extLst>
          </p:cNvPr>
          <p:cNvSpPr txBox="1"/>
          <p:nvPr/>
        </p:nvSpPr>
        <p:spPr>
          <a:xfrm>
            <a:off x="7020439" y="2617214"/>
            <a:ext cx="1746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Block-based LUN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內容版面配置區 1">
            <a:extLst>
              <a:ext uri="{FF2B5EF4-FFF2-40B4-BE49-F238E27FC236}">
                <a16:creationId xmlns:a16="http://schemas.microsoft.com/office/drawing/2014/main" id="{0615C278-6189-47D5-8EDD-94DA363B2EA3}"/>
              </a:ext>
            </a:extLst>
          </p:cNvPr>
          <p:cNvSpPr txBox="1">
            <a:spLocks/>
          </p:cNvSpPr>
          <p:nvPr/>
        </p:nvSpPr>
        <p:spPr>
          <a:xfrm>
            <a:off x="487078" y="1039880"/>
            <a:ext cx="8373567" cy="94306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Two options for users to utilize SSD on TS-332X with M.2 SSD slots</a:t>
            </a:r>
          </a:p>
          <a:p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For real-time performance boost, deploy SSD Global Cache or All flash</a:t>
            </a: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storage </a:t>
            </a:r>
          </a:p>
          <a:p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-  For continued data tiring between hot and cold data, deploy the Hybrid Storage </a:t>
            </a:r>
            <a:r>
              <a:rPr lang="en-US" altLang="zh-TW" sz="12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Qtier</a:t>
            </a: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™ Auto Tiering  </a:t>
            </a:r>
          </a:p>
        </p:txBody>
      </p:sp>
      <p:sp>
        <p:nvSpPr>
          <p:cNvPr id="32" name="文字方塊 34">
            <a:extLst>
              <a:ext uri="{FF2B5EF4-FFF2-40B4-BE49-F238E27FC236}">
                <a16:creationId xmlns:a16="http://schemas.microsoft.com/office/drawing/2014/main" id="{8B2E8FE0-A874-4253-B14A-F0A4B7A46EF4}"/>
              </a:ext>
            </a:extLst>
          </p:cNvPr>
          <p:cNvSpPr txBox="1"/>
          <p:nvPr/>
        </p:nvSpPr>
        <p:spPr>
          <a:xfrm>
            <a:off x="4967698" y="2017293"/>
            <a:ext cx="3610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b="1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Qtier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utilizes SSD space and let data block be</a:t>
            </a:r>
            <a:b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</a:b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reallocated based on hot or cold in the storage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89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244651E2-0D48-4841-B83D-CAEFC00D20CE}"/>
              </a:ext>
            </a:extLst>
          </p:cNvPr>
          <p:cNvSpPr/>
          <p:nvPr/>
        </p:nvSpPr>
        <p:spPr>
          <a:xfrm>
            <a:off x="-23101" y="862553"/>
            <a:ext cx="9144000" cy="39123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98A0EEF2-2197-4123-AA60-A1CE0E9781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9910" y="1394784"/>
            <a:ext cx="3090909" cy="2107752"/>
          </a:xfrm>
          <a:prstGeom prst="rect">
            <a:avLst/>
          </a:prstGeom>
        </p:spPr>
      </p:pic>
      <p:sp>
        <p:nvSpPr>
          <p:cNvPr id="34" name="TextBox 32">
            <a:extLst>
              <a:ext uri="{FF2B5EF4-FFF2-40B4-BE49-F238E27FC236}">
                <a16:creationId xmlns:a16="http://schemas.microsoft.com/office/drawing/2014/main" id="{51E0A324-D790-4307-A0BD-7712BAD8E354}"/>
              </a:ext>
            </a:extLst>
          </p:cNvPr>
          <p:cNvSpPr txBox="1"/>
          <p:nvPr/>
        </p:nvSpPr>
        <p:spPr>
          <a:xfrm>
            <a:off x="10936070" y="3541459"/>
            <a:ext cx="2492002" cy="730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rgbClr val="7030A0"/>
                </a:solidFill>
              </a:rPr>
              <a:t>10GbE </a:t>
            </a:r>
          </a:p>
          <a:p>
            <a:pPr algn="ctr"/>
            <a:r>
              <a:rPr lang="en-US" altLang="zh-TW" b="1" dirty="0">
                <a:solidFill>
                  <a:srgbClr val="7030A0"/>
                </a:solidFill>
              </a:rPr>
              <a:t>Ethernet</a:t>
            </a: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346E7A70-7264-4A24-915F-723D70616FAB}"/>
              </a:ext>
            </a:extLst>
          </p:cNvPr>
          <p:cNvSpPr/>
          <p:nvPr/>
        </p:nvSpPr>
        <p:spPr>
          <a:xfrm>
            <a:off x="10844188" y="1948715"/>
            <a:ext cx="872156" cy="90181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36" name="直線單箭頭接點 10">
            <a:extLst>
              <a:ext uri="{FF2B5EF4-FFF2-40B4-BE49-F238E27FC236}">
                <a16:creationId xmlns:a16="http://schemas.microsoft.com/office/drawing/2014/main" id="{D2D4A684-E10B-4FBD-BB60-EB71D031D2A1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11716344" y="2399625"/>
            <a:ext cx="260980" cy="1180876"/>
          </a:xfrm>
          <a:prstGeom prst="bentConnector2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A851641A-77AD-425F-9E95-2D6C9F28C1F0}"/>
              </a:ext>
            </a:extLst>
          </p:cNvPr>
          <p:cNvGrpSpPr/>
          <p:nvPr/>
        </p:nvGrpSpPr>
        <p:grpSpPr>
          <a:xfrm>
            <a:off x="-236790" y="1820344"/>
            <a:ext cx="4116623" cy="2751836"/>
            <a:chOff x="473108" y="2024603"/>
            <a:chExt cx="3309955" cy="22126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93BC28-1CAC-F644-B481-C6BE2A7B96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3108" y="2024603"/>
              <a:ext cx="3309955" cy="1525629"/>
            </a:xfrm>
            <a:prstGeom prst="rect">
              <a:avLst/>
            </a:prstGeom>
          </p:spPr>
        </p:pic>
        <p:sp>
          <p:nvSpPr>
            <p:cNvPr id="23" name="TextBox 32">
              <a:extLst>
                <a:ext uri="{FF2B5EF4-FFF2-40B4-BE49-F238E27FC236}">
                  <a16:creationId xmlns:a16="http://schemas.microsoft.com/office/drawing/2014/main" id="{8901056C-C65A-4B7B-A8AB-9E310CC507CA}"/>
                </a:ext>
              </a:extLst>
            </p:cNvPr>
            <p:cNvSpPr txBox="1"/>
            <p:nvPr/>
          </p:nvSpPr>
          <p:spPr>
            <a:xfrm>
              <a:off x="2588554" y="3816512"/>
              <a:ext cx="947488" cy="420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</a:rPr>
                <a:t>10GbE </a:t>
              </a:r>
            </a:p>
            <a:p>
              <a:pPr algn="ctr"/>
              <a:r>
                <a:rPr lang="en-US" altLang="zh-TW" b="1" dirty="0">
                  <a:solidFill>
                    <a:schemeClr val="bg1"/>
                  </a:solidFill>
                </a:rPr>
                <a:t>Ethernet</a:t>
              </a:r>
            </a:p>
          </p:txBody>
        </p:sp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AB7E7B58-E5DB-40F4-9969-061FEEDF78AD}"/>
                </a:ext>
              </a:extLst>
            </p:cNvPr>
            <p:cNvSpPr/>
            <p:nvPr/>
          </p:nvSpPr>
          <p:spPr>
            <a:xfrm>
              <a:off x="2425661" y="2219021"/>
              <a:ext cx="410234" cy="42418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7" name="TextBox 32">
              <a:extLst>
                <a:ext uri="{FF2B5EF4-FFF2-40B4-BE49-F238E27FC236}">
                  <a16:creationId xmlns:a16="http://schemas.microsoft.com/office/drawing/2014/main" id="{DC506C64-FE3E-4B79-9D87-E4F72BEF59C8}"/>
                </a:ext>
              </a:extLst>
            </p:cNvPr>
            <p:cNvSpPr txBox="1"/>
            <p:nvPr/>
          </p:nvSpPr>
          <p:spPr>
            <a:xfrm>
              <a:off x="1879494" y="3520632"/>
              <a:ext cx="1064411" cy="16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700" dirty="0">
                  <a:solidFill>
                    <a:schemeClr val="bg1">
                      <a:lumMod val="75000"/>
                    </a:schemeClr>
                  </a:solidFill>
                </a:rPr>
                <a:t>Ethernet</a:t>
              </a:r>
            </a:p>
          </p:txBody>
        </p:sp>
        <p:sp>
          <p:nvSpPr>
            <p:cNvPr id="28" name="TextBox 32">
              <a:extLst>
                <a:ext uri="{FF2B5EF4-FFF2-40B4-BE49-F238E27FC236}">
                  <a16:creationId xmlns:a16="http://schemas.microsoft.com/office/drawing/2014/main" id="{C68391FD-2A1A-4D83-B5F2-F836D0C8BB87}"/>
                </a:ext>
              </a:extLst>
            </p:cNvPr>
            <p:cNvSpPr txBox="1"/>
            <p:nvPr/>
          </p:nvSpPr>
          <p:spPr>
            <a:xfrm>
              <a:off x="1678650" y="3390911"/>
              <a:ext cx="1064411" cy="247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700" dirty="0">
                  <a:solidFill>
                    <a:schemeClr val="bg1">
                      <a:lumMod val="75000"/>
                    </a:schemeClr>
                  </a:solidFill>
                </a:rPr>
                <a:t>Thunderbolt 3</a:t>
              </a:r>
            </a:p>
            <a:p>
              <a:pPr algn="ctr"/>
              <a:r>
                <a:rPr lang="en-US" altLang="zh-TW" sz="700" dirty="0">
                  <a:solidFill>
                    <a:schemeClr val="bg1">
                      <a:lumMod val="75000"/>
                    </a:schemeClr>
                  </a:solidFill>
                </a:rPr>
                <a:t>(USB-C)</a:t>
              </a:r>
            </a:p>
          </p:txBody>
        </p:sp>
        <p:sp>
          <p:nvSpPr>
            <p:cNvPr id="29" name="TextBox 32">
              <a:extLst>
                <a:ext uri="{FF2B5EF4-FFF2-40B4-BE49-F238E27FC236}">
                  <a16:creationId xmlns:a16="http://schemas.microsoft.com/office/drawing/2014/main" id="{449834E4-8B34-40B4-A7C5-D4DA796BC6E1}"/>
                </a:ext>
              </a:extLst>
            </p:cNvPr>
            <p:cNvSpPr txBox="1"/>
            <p:nvPr/>
          </p:nvSpPr>
          <p:spPr>
            <a:xfrm>
              <a:off x="1462604" y="3377162"/>
              <a:ext cx="457475" cy="16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700" dirty="0">
                  <a:solidFill>
                    <a:schemeClr val="bg1">
                      <a:lumMod val="75000"/>
                    </a:schemeClr>
                  </a:solidFill>
                </a:rPr>
                <a:t>USB 3</a:t>
              </a:r>
            </a:p>
          </p:txBody>
        </p:sp>
        <p:sp>
          <p:nvSpPr>
            <p:cNvPr id="30" name="TextBox 32">
              <a:extLst>
                <a:ext uri="{FF2B5EF4-FFF2-40B4-BE49-F238E27FC236}">
                  <a16:creationId xmlns:a16="http://schemas.microsoft.com/office/drawing/2014/main" id="{20687EB4-288D-40A9-90B9-E0BB927ABD0D}"/>
                </a:ext>
              </a:extLst>
            </p:cNvPr>
            <p:cNvSpPr txBox="1"/>
            <p:nvPr/>
          </p:nvSpPr>
          <p:spPr>
            <a:xfrm>
              <a:off x="931984" y="3587198"/>
              <a:ext cx="966657" cy="16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700" dirty="0">
                  <a:solidFill>
                    <a:schemeClr val="bg1">
                      <a:lumMod val="75000"/>
                    </a:schemeClr>
                  </a:solidFill>
                </a:rPr>
                <a:t>SDXC card slot</a:t>
              </a:r>
            </a:p>
          </p:txBody>
        </p:sp>
        <p:sp>
          <p:nvSpPr>
            <p:cNvPr id="31" name="TextBox 32">
              <a:extLst>
                <a:ext uri="{FF2B5EF4-FFF2-40B4-BE49-F238E27FC236}">
                  <a16:creationId xmlns:a16="http://schemas.microsoft.com/office/drawing/2014/main" id="{4A7257D8-A8AD-4C90-BFBF-56025A1929A9}"/>
                </a:ext>
              </a:extLst>
            </p:cNvPr>
            <p:cNvSpPr txBox="1"/>
            <p:nvPr/>
          </p:nvSpPr>
          <p:spPr>
            <a:xfrm>
              <a:off x="692711" y="3354807"/>
              <a:ext cx="767397" cy="16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700" dirty="0">
                  <a:solidFill>
                    <a:schemeClr val="bg1">
                      <a:lumMod val="75000"/>
                    </a:schemeClr>
                  </a:solidFill>
                </a:rPr>
                <a:t>3.5mm headphone</a:t>
              </a:r>
            </a:p>
          </p:txBody>
        </p: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A1E889E3-E7A3-4FBA-B52C-D93128D96DB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265207" y="3001369"/>
              <a:ext cx="1354401" cy="213890"/>
            </a:xfrm>
            <a:prstGeom prst="bentConnector3">
              <a:avLst>
                <a:gd name="adj1" fmla="val 350"/>
              </a:avLst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圖片 36">
            <a:extLst>
              <a:ext uri="{FF2B5EF4-FFF2-40B4-BE49-F238E27FC236}">
                <a16:creationId xmlns:a16="http://schemas.microsoft.com/office/drawing/2014/main" id="{F7270CC0-5F04-47C2-AC0E-A578D8774D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006" y="1233079"/>
            <a:ext cx="2720456" cy="81761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D148514E-22C8-45D0-90CE-70D298441A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576" y="1239233"/>
            <a:ext cx="3147152" cy="8114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4000" dirty="0"/>
              <a:t>10GbE era is coming</a:t>
            </a:r>
            <a:endParaRPr lang="en-US" sz="40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366683-4926-4E05-83FB-3B4EFA9F65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5651" y="2950475"/>
            <a:ext cx="2380184" cy="1842552"/>
          </a:xfrm>
          <a:prstGeom prst="round2SameRect">
            <a:avLst/>
          </a:prstGeom>
          <a:ln w="12700" cmpd="sng">
            <a:solidFill>
              <a:schemeClr val="bg1">
                <a:alpha val="45000"/>
              </a:schemeClr>
            </a:solidFill>
            <a:prstDash val="solid"/>
          </a:ln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5AF07E6-3A54-40CA-9DA9-CA9F6B2037EC}"/>
              </a:ext>
            </a:extLst>
          </p:cNvPr>
          <p:cNvSpPr txBox="1"/>
          <p:nvPr/>
        </p:nvSpPr>
        <p:spPr>
          <a:xfrm>
            <a:off x="3672928" y="3247927"/>
            <a:ext cx="1081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rgbClr val="FFC000"/>
                </a:solidFill>
                <a:latin typeface="+mj-lt"/>
                <a:ea typeface="微軟正黑體" panose="020B0604030504040204" pitchFamily="34" charset="-120"/>
              </a:rPr>
              <a:t>X10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fast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1D3C661-6A3D-4EE3-B5F8-BF898B929FD9}"/>
              </a:ext>
            </a:extLst>
          </p:cNvPr>
          <p:cNvSpPr txBox="1"/>
          <p:nvPr/>
        </p:nvSpPr>
        <p:spPr>
          <a:xfrm>
            <a:off x="4719902" y="4468380"/>
            <a:ext cx="7594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 dirty="0">
                <a:solidFill>
                  <a:schemeClr val="bg1"/>
                </a:solidFill>
              </a:rPr>
              <a:t>10GbE</a:t>
            </a:r>
            <a:r>
              <a:rPr lang="zh-TW" altLang="en-US" sz="800" b="1" dirty="0">
                <a:solidFill>
                  <a:schemeClr val="bg1"/>
                </a:solidFill>
              </a:rPr>
              <a:t> </a:t>
            </a:r>
            <a:r>
              <a:rPr lang="en-US" altLang="zh-TW" sz="800" b="1" dirty="0">
                <a:solidFill>
                  <a:schemeClr val="bg1"/>
                </a:solidFill>
              </a:rPr>
              <a:t>LAN</a:t>
            </a:r>
            <a:endParaRPr lang="zh-TW" altLang="en-US" sz="800" b="1" dirty="0">
              <a:solidFill>
                <a:schemeClr val="bg1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BEFAC40-A056-4B14-B4E9-B3E07C4168B4}"/>
              </a:ext>
            </a:extLst>
          </p:cNvPr>
          <p:cNvSpPr txBox="1"/>
          <p:nvPr/>
        </p:nvSpPr>
        <p:spPr>
          <a:xfrm>
            <a:off x="3861851" y="4468380"/>
            <a:ext cx="8580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 dirty="0">
                <a:solidFill>
                  <a:schemeClr val="bg1"/>
                </a:solidFill>
              </a:rPr>
              <a:t>Gigabit LAN</a:t>
            </a:r>
            <a:endParaRPr lang="zh-TW" altLang="en-US" sz="800" b="1" dirty="0">
              <a:solidFill>
                <a:schemeClr val="bg1"/>
              </a:solidFill>
            </a:endParaRPr>
          </a:p>
        </p:txBody>
      </p:sp>
      <p:sp>
        <p:nvSpPr>
          <p:cNvPr id="24" name="TextBox 32">
            <a:extLst>
              <a:ext uri="{FF2B5EF4-FFF2-40B4-BE49-F238E27FC236}">
                <a16:creationId xmlns:a16="http://schemas.microsoft.com/office/drawing/2014/main" id="{28DB6A58-E929-4F10-B7E8-75BF0B164479}"/>
              </a:ext>
            </a:extLst>
          </p:cNvPr>
          <p:cNvSpPr txBox="1"/>
          <p:nvPr/>
        </p:nvSpPr>
        <p:spPr>
          <a:xfrm>
            <a:off x="9324462" y="1428309"/>
            <a:ext cx="10644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700" dirty="0">
                <a:solidFill>
                  <a:schemeClr val="bg1"/>
                </a:solidFill>
              </a:rPr>
              <a:t>USB3.1 Type A</a:t>
            </a:r>
          </a:p>
          <a:p>
            <a:pPr algn="r"/>
            <a:r>
              <a:rPr lang="en-US" altLang="zh-TW" sz="700" dirty="0">
                <a:solidFill>
                  <a:schemeClr val="bg1"/>
                </a:solidFill>
              </a:rPr>
              <a:t>USB3.1 Type C</a:t>
            </a:r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1FF50310-537B-46F8-8377-225054924457}"/>
              </a:ext>
            </a:extLst>
          </p:cNvPr>
          <p:cNvSpPr txBox="1"/>
          <p:nvPr/>
        </p:nvSpPr>
        <p:spPr>
          <a:xfrm>
            <a:off x="6962691" y="4834070"/>
            <a:ext cx="13461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00" dirty="0">
                <a:solidFill>
                  <a:schemeClr val="bg1"/>
                </a:solidFill>
              </a:rPr>
              <a:t>資料來源：</a:t>
            </a:r>
            <a:endParaRPr lang="en-US" altLang="zh-CN" sz="500" dirty="0">
              <a:solidFill>
                <a:schemeClr val="bg1"/>
              </a:solidFill>
            </a:endParaRPr>
          </a:p>
          <a:p>
            <a:r>
              <a:rPr lang="en-US" altLang="zh-CN" sz="500" dirty="0">
                <a:solidFill>
                  <a:schemeClr val="bg1"/>
                </a:solidFill>
              </a:rPr>
              <a:t>https://www.apple.com/imac-pro/specs/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D64FDCE-A0EA-40DF-896A-50E01A0993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532" y="941312"/>
            <a:ext cx="2087831" cy="153025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EBABA27-9E23-40C1-AE56-3A3B7B9D9D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2623" y="941312"/>
            <a:ext cx="1870889" cy="153025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C059E81-AF4A-441E-81B9-7FC4415360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763" y="3870383"/>
            <a:ext cx="894462" cy="779086"/>
          </a:xfrm>
          <a:prstGeom prst="rect">
            <a:avLst/>
          </a:prstGeom>
        </p:spPr>
      </p:pic>
      <p:sp>
        <p:nvSpPr>
          <p:cNvPr id="38" name="TextBox 32">
            <a:extLst>
              <a:ext uri="{FF2B5EF4-FFF2-40B4-BE49-F238E27FC236}">
                <a16:creationId xmlns:a16="http://schemas.microsoft.com/office/drawing/2014/main" id="{F890A745-CE51-4F60-B508-2738EFD39F6C}"/>
              </a:ext>
            </a:extLst>
          </p:cNvPr>
          <p:cNvSpPr txBox="1"/>
          <p:nvPr/>
        </p:nvSpPr>
        <p:spPr>
          <a:xfrm>
            <a:off x="6242035" y="3812881"/>
            <a:ext cx="1500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95000"/>
                  </a:schemeClr>
                </a:solidFill>
              </a:rPr>
              <a:t>10GB </a:t>
            </a:r>
            <a:r>
              <a:rPr lang="en-US" altLang="zh-CN" sz="1200" b="1" dirty="0">
                <a:solidFill>
                  <a:schemeClr val="bg1">
                    <a:lumMod val="95000"/>
                  </a:schemeClr>
                </a:solidFill>
              </a:rPr>
              <a:t>File only takes about</a:t>
            </a:r>
          </a:p>
          <a:p>
            <a:r>
              <a:rPr lang="en-US" altLang="zh-CN" sz="2800" b="1" dirty="0">
                <a:solidFill>
                  <a:srgbClr val="E1435B"/>
                </a:solidFill>
              </a:rPr>
              <a:t>10s</a:t>
            </a:r>
            <a:endParaRPr lang="en-US" altLang="zh-CN" b="1" dirty="0">
              <a:solidFill>
                <a:srgbClr val="E1435B"/>
              </a:solidFill>
            </a:endParaRPr>
          </a:p>
        </p:txBody>
      </p:sp>
      <p:sp>
        <p:nvSpPr>
          <p:cNvPr id="41" name="Shape 499">
            <a:extLst>
              <a:ext uri="{FF2B5EF4-FFF2-40B4-BE49-F238E27FC236}">
                <a16:creationId xmlns:a16="http://schemas.microsoft.com/office/drawing/2014/main" id="{73773016-CF0C-4841-BF0C-1BE4B45668DD}"/>
              </a:ext>
            </a:extLst>
          </p:cNvPr>
          <p:cNvSpPr txBox="1">
            <a:spLocks/>
          </p:cNvSpPr>
          <p:nvPr/>
        </p:nvSpPr>
        <p:spPr>
          <a:xfrm>
            <a:off x="5034194" y="1198724"/>
            <a:ext cx="2482424" cy="435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427E7B"/>
              </a:buClr>
              <a:buSzPct val="95000"/>
              <a:buNone/>
            </a:pPr>
            <a:r>
              <a:rPr lang="en-US" altLang="zh-TW" sz="16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Gaming player</a:t>
            </a:r>
          </a:p>
          <a:p>
            <a:pPr marL="114300" indent="0">
              <a:buClr>
                <a:srgbClr val="427E7B"/>
              </a:buClr>
              <a:buSzPct val="95000"/>
              <a:buNone/>
            </a:pPr>
            <a:r>
              <a:rPr lang="en-US" altLang="zh-CN" sz="12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High speed on both playing games and data transmission</a:t>
            </a:r>
            <a:endParaRPr lang="zh-CN" altLang="en-US" sz="12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2" name="Shape 499">
            <a:extLst>
              <a:ext uri="{FF2B5EF4-FFF2-40B4-BE49-F238E27FC236}">
                <a16:creationId xmlns:a16="http://schemas.microsoft.com/office/drawing/2014/main" id="{20493EAD-A75A-4621-8331-4982DB86FF51}"/>
              </a:ext>
            </a:extLst>
          </p:cNvPr>
          <p:cNvSpPr txBox="1">
            <a:spLocks/>
          </p:cNvSpPr>
          <p:nvPr/>
        </p:nvSpPr>
        <p:spPr>
          <a:xfrm>
            <a:off x="1538754" y="1198724"/>
            <a:ext cx="3007534" cy="56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427E7B"/>
              </a:buClr>
              <a:buSzPct val="95000"/>
              <a:buNone/>
            </a:pPr>
            <a:r>
              <a:rPr lang="en-US" altLang="zh-TW" sz="16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Video editing workshop</a:t>
            </a:r>
            <a:endParaRPr lang="zh-TW" altLang="en-US" sz="1600" b="1" dirty="0">
              <a:solidFill>
                <a:srgbClr val="FFC000"/>
              </a:solidFill>
              <a:latin typeface="+mj-lt"/>
              <a:ea typeface="微軟正黑體" pitchFamily="34" charset="-120"/>
            </a:endParaRPr>
          </a:p>
          <a:p>
            <a:pPr marL="114300" indent="0">
              <a:buClr>
                <a:srgbClr val="427E7B"/>
              </a:buClr>
              <a:buSzPct val="95000"/>
              <a:buNone/>
            </a:pPr>
            <a:r>
              <a:rPr lang="en-US" altLang="zh-TW" sz="12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Quickly backup your masterpiece</a:t>
            </a:r>
            <a:endParaRPr lang="zh-TW" altLang="en-US" sz="12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1986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38">
            <a:extLst>
              <a:ext uri="{FF2B5EF4-FFF2-40B4-BE49-F238E27FC236}">
                <a16:creationId xmlns:a16="http://schemas.microsoft.com/office/drawing/2014/main" id="{A665C93D-7818-4ED8-B00A-FB897CCA7A33}"/>
              </a:ext>
            </a:extLst>
          </p:cNvPr>
          <p:cNvSpPr/>
          <p:nvPr/>
        </p:nvSpPr>
        <p:spPr>
          <a:xfrm>
            <a:off x="3220275" y="969567"/>
            <a:ext cx="5652433" cy="370570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dirty="0" err="1">
                <a:sym typeface="Microsoft JhengHei"/>
              </a:rPr>
              <a:t>Qtier</a:t>
            </a:r>
            <a:r>
              <a:rPr lang="en-US" altLang="zh-TW" dirty="0">
                <a:sym typeface="Microsoft JhengHei"/>
              </a:rPr>
              <a:t> (Auto-Tiering) Increase Capacity and Performance at the Same Time</a:t>
            </a:r>
            <a:endParaRPr dirty="0"/>
          </a:p>
        </p:txBody>
      </p:sp>
      <p:sp>
        <p:nvSpPr>
          <p:cNvPr id="16" name="Shape 448">
            <a:extLst>
              <a:ext uri="{FF2B5EF4-FFF2-40B4-BE49-F238E27FC236}">
                <a16:creationId xmlns:a16="http://schemas.microsoft.com/office/drawing/2014/main" id="{F4EEACE6-3B25-4843-8421-691381037FAE}"/>
              </a:ext>
            </a:extLst>
          </p:cNvPr>
          <p:cNvSpPr txBox="1"/>
          <p:nvPr/>
        </p:nvSpPr>
        <p:spPr>
          <a:xfrm>
            <a:off x="129408" y="1343093"/>
            <a:ext cx="3229405" cy="292172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Beside SSD Cache,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™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can migrate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data between SSD and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HDD directly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endParaRPr lang="en-US" altLang="zh-TW" sz="2000" b="1" dirty="0">
              <a:solidFill>
                <a:schemeClr val="accent5">
                  <a:lumMod val="50000"/>
                </a:schemeClr>
              </a:solidFill>
              <a:latin typeface="+mj-lt"/>
              <a:ea typeface="Microsoft JhengHei"/>
            </a:endParaRP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SSD capacity can be 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utilized with limited 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</a:rPr>
              <a:t>memory requirement. </a:t>
            </a:r>
            <a:endParaRPr lang="zh-TW" altLang="zh-TW" sz="2000" b="1" dirty="0">
              <a:solidFill>
                <a:schemeClr val="accent5">
                  <a:lumMod val="50000"/>
                </a:schemeClr>
              </a:solidFill>
              <a:latin typeface="+mj-lt"/>
              <a:ea typeface="Microsoft JhengHei"/>
              <a:cs typeface="Microsoft JhengHei"/>
            </a:endParaRPr>
          </a:p>
        </p:txBody>
      </p:sp>
      <p:grpSp>
        <p:nvGrpSpPr>
          <p:cNvPr id="17" name="Shape 147">
            <a:extLst>
              <a:ext uri="{FF2B5EF4-FFF2-40B4-BE49-F238E27FC236}">
                <a16:creationId xmlns:a16="http://schemas.microsoft.com/office/drawing/2014/main" id="{30E3BD30-4CE1-44D7-9D8F-78F82D3ED3D7}"/>
              </a:ext>
            </a:extLst>
          </p:cNvPr>
          <p:cNvGrpSpPr/>
          <p:nvPr/>
        </p:nvGrpSpPr>
        <p:grpSpPr>
          <a:xfrm>
            <a:off x="3160611" y="869468"/>
            <a:ext cx="5910300" cy="3805800"/>
            <a:chOff x="1545025" y="2929875"/>
            <a:chExt cx="5910300" cy="3805800"/>
          </a:xfrm>
        </p:grpSpPr>
        <p:sp>
          <p:nvSpPr>
            <p:cNvPr id="18" name="Shape 148">
              <a:extLst>
                <a:ext uri="{FF2B5EF4-FFF2-40B4-BE49-F238E27FC236}">
                  <a16:creationId xmlns:a16="http://schemas.microsoft.com/office/drawing/2014/main" id="{45B63CE7-629A-40AD-B6E1-022F4667189B}"/>
                </a:ext>
              </a:extLst>
            </p:cNvPr>
            <p:cNvSpPr/>
            <p:nvPr/>
          </p:nvSpPr>
          <p:spPr>
            <a:xfrm>
              <a:off x="4483508" y="3275113"/>
              <a:ext cx="17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</p:txBody>
        </p:sp>
        <p:pic>
          <p:nvPicPr>
            <p:cNvPr id="19" name="Shape 149" descr="1_Qtier-01-01.png">
              <a:extLst>
                <a:ext uri="{FF2B5EF4-FFF2-40B4-BE49-F238E27FC236}">
                  <a16:creationId xmlns:a16="http://schemas.microsoft.com/office/drawing/2014/main" id="{B2A95BF4-EEEC-425E-8DBE-2D093068FDBD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183000"/>
                      </a14:imgEffect>
                      <a14:imgEffect>
                        <a14:brightnessContrast bright="3000" contrast="3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3513" b="3523"/>
            <a:stretch/>
          </p:blipFill>
          <p:spPr>
            <a:xfrm>
              <a:off x="1545025" y="2929875"/>
              <a:ext cx="5826300" cy="380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Shape 150">
              <a:extLst>
                <a:ext uri="{FF2B5EF4-FFF2-40B4-BE49-F238E27FC236}">
                  <a16:creationId xmlns:a16="http://schemas.microsoft.com/office/drawing/2014/main" id="{A8DEC2C9-4762-4E3F-A20C-616463AF7971}"/>
                </a:ext>
              </a:extLst>
            </p:cNvPr>
            <p:cNvSpPr txBox="1"/>
            <p:nvPr/>
          </p:nvSpPr>
          <p:spPr>
            <a:xfrm>
              <a:off x="1826450" y="32094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Hot Data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1" name="Shape 151">
              <a:extLst>
                <a:ext uri="{FF2B5EF4-FFF2-40B4-BE49-F238E27FC236}">
                  <a16:creationId xmlns:a16="http://schemas.microsoft.com/office/drawing/2014/main" id="{9C079148-12FC-43F3-BFC6-4E623EACE0A7}"/>
                </a:ext>
              </a:extLst>
            </p:cNvPr>
            <p:cNvSpPr txBox="1"/>
            <p:nvPr/>
          </p:nvSpPr>
          <p:spPr>
            <a:xfrm>
              <a:off x="1826450" y="34035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Warm Data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2" name="Shape 152">
              <a:extLst>
                <a:ext uri="{FF2B5EF4-FFF2-40B4-BE49-F238E27FC236}">
                  <a16:creationId xmlns:a16="http://schemas.microsoft.com/office/drawing/2014/main" id="{FA386ADC-AC2C-4A78-904B-2AC325E6842A}"/>
                </a:ext>
              </a:extLst>
            </p:cNvPr>
            <p:cNvSpPr txBox="1"/>
            <p:nvPr/>
          </p:nvSpPr>
          <p:spPr>
            <a:xfrm>
              <a:off x="1826450" y="3605675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Cold Data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3" name="Shape 153">
              <a:extLst>
                <a:ext uri="{FF2B5EF4-FFF2-40B4-BE49-F238E27FC236}">
                  <a16:creationId xmlns:a16="http://schemas.microsoft.com/office/drawing/2014/main" id="{BFABDA8A-EE07-45B7-8722-54A2FE2F95D9}"/>
                </a:ext>
              </a:extLst>
            </p:cNvPr>
            <p:cNvSpPr txBox="1"/>
            <p:nvPr/>
          </p:nvSpPr>
          <p:spPr>
            <a:xfrm>
              <a:off x="2195073" y="4142356"/>
              <a:ext cx="1416600" cy="362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1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Access Pattern Change</a:t>
              </a:r>
              <a:endParaRPr lang="zh-TW" sz="11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4" name="Shape 154">
              <a:extLst>
                <a:ext uri="{FF2B5EF4-FFF2-40B4-BE49-F238E27FC236}">
                  <a16:creationId xmlns:a16="http://schemas.microsoft.com/office/drawing/2014/main" id="{0EE3AE7C-41A9-41F5-A100-D8A9B84ECFD1}"/>
                </a:ext>
              </a:extLst>
            </p:cNvPr>
            <p:cNvSpPr txBox="1"/>
            <p:nvPr/>
          </p:nvSpPr>
          <p:spPr>
            <a:xfrm>
              <a:off x="3914249" y="3117774"/>
              <a:ext cx="1939675" cy="318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Before </a:t>
              </a:r>
              <a:r>
                <a:rPr lang="en-US" altLang="zh-TW" sz="1200" b="1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Tiering</a:t>
              </a:r>
              <a:endPara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/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Data place not optimized</a:t>
              </a:r>
              <a:endParaRPr 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5" name="Shape 155">
              <a:extLst>
                <a:ext uri="{FF2B5EF4-FFF2-40B4-BE49-F238E27FC236}">
                  <a16:creationId xmlns:a16="http://schemas.microsoft.com/office/drawing/2014/main" id="{B44EF8AB-4F53-4715-BCF4-624C39998024}"/>
                </a:ext>
              </a:extLst>
            </p:cNvPr>
            <p:cNvSpPr txBox="1"/>
            <p:nvPr/>
          </p:nvSpPr>
          <p:spPr>
            <a:xfrm>
              <a:off x="5853925" y="4236600"/>
              <a:ext cx="1601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Start </a:t>
              </a:r>
              <a:r>
                <a:rPr lang="en-US" altLang="zh-TW" sz="1200" b="1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Tiering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6" name="Shape 156">
              <a:extLst>
                <a:ext uri="{FF2B5EF4-FFF2-40B4-BE49-F238E27FC236}">
                  <a16:creationId xmlns:a16="http://schemas.microsoft.com/office/drawing/2014/main" id="{CF2E87B5-D832-4019-BA57-21498628D513}"/>
                </a:ext>
              </a:extLst>
            </p:cNvPr>
            <p:cNvSpPr txBox="1"/>
            <p:nvPr/>
          </p:nvSpPr>
          <p:spPr>
            <a:xfrm>
              <a:off x="3914249" y="5625885"/>
              <a:ext cx="1555652" cy="413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After </a:t>
              </a:r>
              <a:r>
                <a:rPr lang="en-US" altLang="zh-TW" sz="1200" b="1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Tiering</a:t>
              </a: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</a:p>
            <a:p>
              <a:pPr lvl="0"/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Performance optimized</a:t>
              </a:r>
              <a:endParaRPr 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7" name="Shape 157">
              <a:extLst>
                <a:ext uri="{FF2B5EF4-FFF2-40B4-BE49-F238E27FC236}">
                  <a16:creationId xmlns:a16="http://schemas.microsoft.com/office/drawing/2014/main" id="{E5CC1674-453A-4184-9B16-FDECFFFC0ECC}"/>
                </a:ext>
              </a:extLst>
            </p:cNvPr>
            <p:cNvSpPr txBox="1"/>
            <p:nvPr/>
          </p:nvSpPr>
          <p:spPr>
            <a:xfrm>
              <a:off x="3702700" y="4671300"/>
              <a:ext cx="1601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sz="2400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Qtier</a:t>
              </a:r>
              <a:r>
                <a:rPr lang="zh-TW" sz="24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en-US" altLang="zh-TW" sz="24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lvl="0" algn="ctr" rtl="0">
                <a:spcBef>
                  <a:spcPts val="0"/>
                </a:spcBef>
                <a:buNone/>
              </a:pPr>
              <a:r>
                <a:rPr lang="en-US" altLang="zh-TW" sz="16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Engine</a:t>
              </a:r>
              <a:endParaRPr 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435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dirty="0"/>
              <a:t>QNAP Global SSD Cache</a:t>
            </a:r>
            <a:endParaRPr dirty="0"/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411042" y="1062878"/>
            <a:ext cx="8925575" cy="13354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The QNAP SSD Cache can be applied to multiple volume / LUN</a:t>
            </a:r>
          </a:p>
          <a:p>
            <a:pPr marL="0" indent="0">
              <a:buNone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Read-Only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sym typeface="Wingdings" panose="05000000000000000000" pitchFamily="2" charset="2"/>
              </a:rPr>
              <a:t>Copy frequently used data to SSD 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1438275" indent="-1438275">
              <a:buNone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Read-Write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sym typeface="Wingdings" panose="05000000000000000000" pitchFamily="2" charset="2"/>
              </a:rPr>
              <a:t>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Not only copy data, new data can also be temporarily stored in SSD</a:t>
            </a:r>
          </a:p>
          <a:p>
            <a:pPr marL="1438275" indent="-1438275">
              <a:buNone/>
            </a:pPr>
            <a:r>
              <a:rPr lang="en-US" altLang="zh-TW" sz="1600" b="1" dirty="0">
                <a:solidFill>
                  <a:srgbClr val="E1435B"/>
                </a:solidFill>
                <a:latin typeface="+mj-lt"/>
              </a:rPr>
              <a:t>(New)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Write-Only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sym typeface="Wingdings" panose="05000000000000000000" pitchFamily="2" charset="2"/>
              </a:rPr>
              <a:t> Only new data will be written into the cache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altLang="zh-TW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1302945" y="4784808"/>
            <a:ext cx="6307223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zh-TW" altLang="en-US" sz="700" i="0" u="none" strike="noStrike" cap="none" dirty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76" name="圓角矩形 75">
            <a:extLst>
              <a:ext uri="{FF2B5EF4-FFF2-40B4-BE49-F238E27FC236}">
                <a16:creationId xmlns:a16="http://schemas.microsoft.com/office/drawing/2014/main" id="{0201A576-0A7C-F748-B18D-FE020B77D863}"/>
              </a:ext>
            </a:extLst>
          </p:cNvPr>
          <p:cNvSpPr/>
          <p:nvPr/>
        </p:nvSpPr>
        <p:spPr>
          <a:xfrm>
            <a:off x="262578" y="2378808"/>
            <a:ext cx="8664405" cy="206343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8" name="群組 7">
            <a:extLst>
              <a:ext uri="{FF2B5EF4-FFF2-40B4-BE49-F238E27FC236}">
                <a16:creationId xmlns:a16="http://schemas.microsoft.com/office/drawing/2014/main" id="{5727D1FF-3E4C-6E44-8617-A81E55B47A91}"/>
              </a:ext>
            </a:extLst>
          </p:cNvPr>
          <p:cNvGrpSpPr/>
          <p:nvPr/>
        </p:nvGrpSpPr>
        <p:grpSpPr>
          <a:xfrm>
            <a:off x="262578" y="2328161"/>
            <a:ext cx="8881422" cy="355126"/>
            <a:chOff x="245386" y="2985006"/>
            <a:chExt cx="8881422" cy="355126"/>
          </a:xfrm>
        </p:grpSpPr>
        <p:sp>
          <p:nvSpPr>
            <p:cNvPr id="79" name="Shape 449">
              <a:extLst>
                <a:ext uri="{FF2B5EF4-FFF2-40B4-BE49-F238E27FC236}">
                  <a16:creationId xmlns:a16="http://schemas.microsoft.com/office/drawing/2014/main" id="{EE01CBDF-B0F6-E641-98F4-A1B8A0F10C67}"/>
                </a:ext>
              </a:extLst>
            </p:cNvPr>
            <p:cNvSpPr/>
            <p:nvPr/>
          </p:nvSpPr>
          <p:spPr>
            <a:xfrm>
              <a:off x="2278153" y="2985006"/>
              <a:ext cx="6631638" cy="355126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8FFD073A-6585-474D-9186-C3C5C717E96E}"/>
                </a:ext>
              </a:extLst>
            </p:cNvPr>
            <p:cNvSpPr txBox="1"/>
            <p:nvPr/>
          </p:nvSpPr>
          <p:spPr>
            <a:xfrm>
              <a:off x="2302741" y="3024761"/>
              <a:ext cx="68240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50000"/>
                    </a:schemeClr>
                  </a:solidFill>
                </a:rPr>
                <a:t>Data from clients and storage will both be cached</a:t>
              </a:r>
              <a:endParaRPr lang="zh-TW" altLang="en-US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81" name="Shape 449">
              <a:extLst>
                <a:ext uri="{FF2B5EF4-FFF2-40B4-BE49-F238E27FC236}">
                  <a16:creationId xmlns:a16="http://schemas.microsoft.com/office/drawing/2014/main" id="{4E247846-232F-47FC-B7A6-37E773B74CC8}"/>
                </a:ext>
              </a:extLst>
            </p:cNvPr>
            <p:cNvSpPr/>
            <p:nvPr/>
          </p:nvSpPr>
          <p:spPr>
            <a:xfrm>
              <a:off x="245386" y="2985006"/>
              <a:ext cx="2071894" cy="355126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730D0D40-3F52-4671-A375-654979BDB821}"/>
                </a:ext>
              </a:extLst>
            </p:cNvPr>
            <p:cNvSpPr txBox="1"/>
            <p:nvPr/>
          </p:nvSpPr>
          <p:spPr>
            <a:xfrm>
              <a:off x="245386" y="3011860"/>
              <a:ext cx="207454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>
                  <a:solidFill>
                    <a:schemeClr val="bg1"/>
                  </a:solidFill>
                </a:rPr>
                <a:t>How Read-write Cache work:</a:t>
              </a:r>
              <a:endParaRPr lang="zh-TW" altLang="en-US" sz="11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83" name="圖片 82">
            <a:extLst>
              <a:ext uri="{FF2B5EF4-FFF2-40B4-BE49-F238E27FC236}">
                <a16:creationId xmlns:a16="http://schemas.microsoft.com/office/drawing/2014/main" id="{D0AE6B58-7C80-41E5-AA21-A98ED2F077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025" y="2772399"/>
            <a:ext cx="878253" cy="11555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4" name="箭號: 向左 17">
            <a:extLst>
              <a:ext uri="{FF2B5EF4-FFF2-40B4-BE49-F238E27FC236}">
                <a16:creationId xmlns:a16="http://schemas.microsoft.com/office/drawing/2014/main" id="{22B2DE93-332A-43D5-BB39-5B4F8249BD09}"/>
              </a:ext>
            </a:extLst>
          </p:cNvPr>
          <p:cNvSpPr/>
          <p:nvPr/>
        </p:nvSpPr>
        <p:spPr>
          <a:xfrm>
            <a:off x="1988677" y="4078698"/>
            <a:ext cx="947618" cy="241859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5DE9394D-FB1E-415E-992B-A2127CA0A404}"/>
              </a:ext>
            </a:extLst>
          </p:cNvPr>
          <p:cNvSpPr txBox="1"/>
          <p:nvPr/>
        </p:nvSpPr>
        <p:spPr>
          <a:xfrm>
            <a:off x="2918748" y="4047901"/>
            <a:ext cx="3103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When SSD Space not enough</a:t>
            </a:r>
          </a:p>
        </p:txBody>
      </p:sp>
      <p:grpSp>
        <p:nvGrpSpPr>
          <p:cNvPr id="86" name="群組 42">
            <a:extLst>
              <a:ext uri="{FF2B5EF4-FFF2-40B4-BE49-F238E27FC236}">
                <a16:creationId xmlns:a16="http://schemas.microsoft.com/office/drawing/2014/main" id="{5D1592FF-1F83-4E30-BF3A-4307FEAC9F50}"/>
              </a:ext>
            </a:extLst>
          </p:cNvPr>
          <p:cNvGrpSpPr/>
          <p:nvPr/>
        </p:nvGrpSpPr>
        <p:grpSpPr>
          <a:xfrm rot="10800000">
            <a:off x="2229999" y="3097101"/>
            <a:ext cx="4279608" cy="357162"/>
            <a:chOff x="2162008" y="3753946"/>
            <a:chExt cx="4279608" cy="357162"/>
          </a:xfrm>
        </p:grpSpPr>
        <p:grpSp>
          <p:nvGrpSpPr>
            <p:cNvPr id="87" name="群組 30">
              <a:extLst>
                <a:ext uri="{FF2B5EF4-FFF2-40B4-BE49-F238E27FC236}">
                  <a16:creationId xmlns:a16="http://schemas.microsoft.com/office/drawing/2014/main" id="{6FC859CC-2FBA-41CA-A592-45DE3014015A}"/>
                </a:ext>
              </a:extLst>
            </p:cNvPr>
            <p:cNvGrpSpPr/>
            <p:nvPr/>
          </p:nvGrpSpPr>
          <p:grpSpPr>
            <a:xfrm>
              <a:off x="2162008" y="3753946"/>
              <a:ext cx="912075" cy="126248"/>
              <a:chOff x="2000157" y="3753946"/>
              <a:chExt cx="912075" cy="126248"/>
            </a:xfrm>
          </p:grpSpPr>
          <p:cxnSp>
            <p:nvCxnSpPr>
              <p:cNvPr id="97" name="直線接點 96">
                <a:extLst>
                  <a:ext uri="{FF2B5EF4-FFF2-40B4-BE49-F238E27FC236}">
                    <a16:creationId xmlns:a16="http://schemas.microsoft.com/office/drawing/2014/main" id="{A7B462DE-2A46-482F-A208-3B7A47A994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1C5AB44D-1734-4BE5-A223-B2897CB03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88" name="群組 31">
              <a:extLst>
                <a:ext uri="{FF2B5EF4-FFF2-40B4-BE49-F238E27FC236}">
                  <a16:creationId xmlns:a16="http://schemas.microsoft.com/office/drawing/2014/main" id="{0D76030E-FF7D-4655-94AC-3919E0099DFB}"/>
                </a:ext>
              </a:extLst>
            </p:cNvPr>
            <p:cNvGrpSpPr/>
            <p:nvPr/>
          </p:nvGrpSpPr>
          <p:grpSpPr>
            <a:xfrm rot="10800000">
              <a:off x="2162008" y="3984860"/>
              <a:ext cx="912075" cy="126248"/>
              <a:chOff x="2000157" y="3753946"/>
              <a:chExt cx="912075" cy="126248"/>
            </a:xfrm>
          </p:grpSpPr>
          <p:cxnSp>
            <p:nvCxnSpPr>
              <p:cNvPr id="95" name="直線接點 94">
                <a:extLst>
                  <a:ext uri="{FF2B5EF4-FFF2-40B4-BE49-F238E27FC236}">
                    <a16:creationId xmlns:a16="http://schemas.microsoft.com/office/drawing/2014/main" id="{8970B7AD-B893-4D69-922A-A9A3B6CCA8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>
                <a:extLst>
                  <a:ext uri="{FF2B5EF4-FFF2-40B4-BE49-F238E27FC236}">
                    <a16:creationId xmlns:a16="http://schemas.microsoft.com/office/drawing/2014/main" id="{657751EF-6BAF-44BF-903E-F1E317108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9" name="群組 34">
              <a:extLst>
                <a:ext uri="{FF2B5EF4-FFF2-40B4-BE49-F238E27FC236}">
                  <a16:creationId xmlns:a16="http://schemas.microsoft.com/office/drawing/2014/main" id="{A9F1BDEF-5320-4F8A-9EC3-1D89717DAECD}"/>
                </a:ext>
              </a:extLst>
            </p:cNvPr>
            <p:cNvGrpSpPr/>
            <p:nvPr/>
          </p:nvGrpSpPr>
          <p:grpSpPr>
            <a:xfrm>
              <a:off x="5529541" y="3753946"/>
              <a:ext cx="912075" cy="126248"/>
              <a:chOff x="2000157" y="3753946"/>
              <a:chExt cx="912075" cy="126248"/>
            </a:xfrm>
          </p:grpSpPr>
          <p:cxnSp>
            <p:nvCxnSpPr>
              <p:cNvPr id="93" name="直線接點 92">
                <a:extLst>
                  <a:ext uri="{FF2B5EF4-FFF2-40B4-BE49-F238E27FC236}">
                    <a16:creationId xmlns:a16="http://schemas.microsoft.com/office/drawing/2014/main" id="{2D2A38F4-3B8D-44DA-9FB4-03C2911228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4" name="直線接點 93">
                <a:extLst>
                  <a:ext uri="{FF2B5EF4-FFF2-40B4-BE49-F238E27FC236}">
                    <a16:creationId xmlns:a16="http://schemas.microsoft.com/office/drawing/2014/main" id="{CC64EF44-60C6-4EA0-A363-750541A24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90" name="群組 37">
              <a:extLst>
                <a:ext uri="{FF2B5EF4-FFF2-40B4-BE49-F238E27FC236}">
                  <a16:creationId xmlns:a16="http://schemas.microsoft.com/office/drawing/2014/main" id="{6E4F4597-43B8-4F4C-9159-A7452A04136F}"/>
                </a:ext>
              </a:extLst>
            </p:cNvPr>
            <p:cNvGrpSpPr/>
            <p:nvPr/>
          </p:nvGrpSpPr>
          <p:grpSpPr>
            <a:xfrm rot="10800000">
              <a:off x="5529541" y="3984860"/>
              <a:ext cx="912075" cy="126248"/>
              <a:chOff x="2000157" y="3753946"/>
              <a:chExt cx="912075" cy="126248"/>
            </a:xfrm>
          </p:grpSpPr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AD5612C7-58A0-4609-9531-66A56E50D1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id="{CF65AE91-EC53-49FA-8A8D-9300D64BEA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45EB3AC1-39EA-43ED-AA83-6902D3F39C9E}"/>
              </a:ext>
            </a:extLst>
          </p:cNvPr>
          <p:cNvSpPr txBox="1"/>
          <p:nvPr/>
        </p:nvSpPr>
        <p:spPr>
          <a:xfrm>
            <a:off x="2347325" y="3361250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2">
                    <a:lumMod val="25000"/>
                  </a:schemeClr>
                </a:solidFill>
                <a:latin typeface="+mj-lt"/>
                <a:ea typeface="微軟正黑體" pitchFamily="34" charset="-120"/>
              </a:rPr>
              <a:t>Read</a:t>
            </a: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F8A2C316-B975-43FD-BED7-73FC5E128864}"/>
              </a:ext>
            </a:extLst>
          </p:cNvPr>
          <p:cNvSpPr txBox="1"/>
          <p:nvPr/>
        </p:nvSpPr>
        <p:spPr>
          <a:xfrm>
            <a:off x="2355224" y="2910549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C00000"/>
                </a:solidFill>
                <a:latin typeface="+mj-lt"/>
                <a:ea typeface="微軟正黑體" pitchFamily="34" charset="-120"/>
              </a:rPr>
              <a:t>Write</a:t>
            </a: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8441D92E-BCAF-4AB2-8C52-7701A53710BF}"/>
              </a:ext>
            </a:extLst>
          </p:cNvPr>
          <p:cNvSpPr txBox="1"/>
          <p:nvPr/>
        </p:nvSpPr>
        <p:spPr>
          <a:xfrm>
            <a:off x="5741882" y="3370474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2">
                    <a:lumMod val="25000"/>
                  </a:schemeClr>
                </a:solidFill>
                <a:latin typeface="+mj-lt"/>
                <a:ea typeface="微軟正黑體" pitchFamily="34" charset="-120"/>
              </a:rPr>
              <a:t>Read</a:t>
            </a: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BC0A7F18-318B-4314-B5EE-4664D4F5379D}"/>
              </a:ext>
            </a:extLst>
          </p:cNvPr>
          <p:cNvSpPr txBox="1"/>
          <p:nvPr/>
        </p:nvSpPr>
        <p:spPr>
          <a:xfrm>
            <a:off x="5737952" y="2903825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C00000"/>
                </a:solidFill>
                <a:latin typeface="+mj-lt"/>
                <a:ea typeface="微軟正黑體" pitchFamily="34" charset="-120"/>
              </a:rPr>
              <a:t>Write</a:t>
            </a: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2A246732-FD28-409B-B812-BD2B620B41D3}"/>
              </a:ext>
            </a:extLst>
          </p:cNvPr>
          <p:cNvSpPr txBox="1"/>
          <p:nvPr/>
        </p:nvSpPr>
        <p:spPr>
          <a:xfrm>
            <a:off x="6563444" y="4047493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</a:rPr>
              <a:t> HDD</a:t>
            </a:r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6E803F6A-ADEB-4243-AA8C-81357318862C}"/>
              </a:ext>
            </a:extLst>
          </p:cNvPr>
          <p:cNvSpPr txBox="1"/>
          <p:nvPr/>
        </p:nvSpPr>
        <p:spPr>
          <a:xfrm>
            <a:off x="975459" y="3970957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IO 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Intensive</a:t>
            </a:r>
          </a:p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sym typeface="Microsoft JhengHei"/>
              </a:rPr>
              <a:t>Application</a:t>
            </a:r>
            <a:endParaRPr lang="zh-TW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FE3F1B66-A4D0-441F-AAD1-C4DF6D22AEFA}"/>
              </a:ext>
            </a:extLst>
          </p:cNvPr>
          <p:cNvSpPr txBox="1"/>
          <p:nvPr/>
        </p:nvSpPr>
        <p:spPr>
          <a:xfrm>
            <a:off x="3675380" y="3838986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</a:rPr>
              <a:t>SSD</a:t>
            </a:r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06" name="圖片 105">
            <a:extLst>
              <a:ext uri="{FF2B5EF4-FFF2-40B4-BE49-F238E27FC236}">
                <a16:creationId xmlns:a16="http://schemas.microsoft.com/office/drawing/2014/main" id="{E01C1DF0-DEBA-4E9A-811B-1D47BC3F37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1548" y="3189856"/>
            <a:ext cx="1164564" cy="730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7" name="圖片 106">
            <a:extLst>
              <a:ext uri="{FF2B5EF4-FFF2-40B4-BE49-F238E27FC236}">
                <a16:creationId xmlns:a16="http://schemas.microsoft.com/office/drawing/2014/main" id="{A6EF83F5-A832-4C5F-AF86-003377D3EE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402" y="3001461"/>
            <a:ext cx="1245435" cy="8375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8" name="箭號: 向左 604">
            <a:extLst>
              <a:ext uri="{FF2B5EF4-FFF2-40B4-BE49-F238E27FC236}">
                <a16:creationId xmlns:a16="http://schemas.microsoft.com/office/drawing/2014/main" id="{7391A00A-D91D-4D75-AFF7-DFB45F312E11}"/>
              </a:ext>
            </a:extLst>
          </p:cNvPr>
          <p:cNvSpPr/>
          <p:nvPr/>
        </p:nvSpPr>
        <p:spPr>
          <a:xfrm rot="10800000">
            <a:off x="5982688" y="4062901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Shape 477" descr="ãServer iconãçåçæå°çµæ">
            <a:extLst>
              <a:ext uri="{FF2B5EF4-FFF2-40B4-BE49-F238E27FC236}">
                <a16:creationId xmlns:a16="http://schemas.microsoft.com/office/drawing/2014/main" id="{369FBF17-5A56-B043-B992-0BAD45A9B2C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06289" y="2800647"/>
            <a:ext cx="1212055" cy="1160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4068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 dirty="0">
                <a:sym typeface="Microsoft JhengHei"/>
              </a:rPr>
              <a:t>The Write-only Cache Increase ROI of </a:t>
            </a:r>
            <a:br>
              <a:rPr lang="en-US" altLang="zh-TW" dirty="0">
                <a:sym typeface="Microsoft JhengHei"/>
              </a:rPr>
            </a:br>
            <a:r>
              <a:rPr lang="en-US" altLang="zh-TW" dirty="0">
                <a:sym typeface="Microsoft JhengHei"/>
              </a:rPr>
              <a:t>SSD Cache with high Writing Demand</a:t>
            </a:r>
            <a:endParaRPr dirty="0"/>
          </a:p>
        </p:txBody>
      </p:sp>
      <p:sp>
        <p:nvSpPr>
          <p:cNvPr id="20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1302945" y="4784808"/>
            <a:ext cx="6307223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zh-TW" altLang="en-US" sz="700" i="0" u="none" strike="noStrike" cap="none" dirty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39" name="圓角矩形 38">
            <a:extLst>
              <a:ext uri="{FF2B5EF4-FFF2-40B4-BE49-F238E27FC236}">
                <a16:creationId xmlns:a16="http://schemas.microsoft.com/office/drawing/2014/main" id="{3F661695-C66E-4F43-BFCC-9F1752ADEF4E}"/>
              </a:ext>
            </a:extLst>
          </p:cNvPr>
          <p:cNvSpPr/>
          <p:nvPr/>
        </p:nvSpPr>
        <p:spPr>
          <a:xfrm>
            <a:off x="5295806" y="1020315"/>
            <a:ext cx="3043477" cy="360560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1" name="Shape 266"/>
          <p:cNvSpPr txBox="1"/>
          <p:nvPr/>
        </p:nvSpPr>
        <p:spPr>
          <a:xfrm>
            <a:off x="167005" y="3944508"/>
            <a:ext cx="5396136" cy="517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  <a:hlinkClick r:id="rId3"/>
              </a:rPr>
              <a:t>https://docs.microsoft.com/en-us/windows-server/storage/storage-spaces/understand-the-cache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3" name="群組 257">
            <a:extLst>
              <a:ext uri="{FF2B5EF4-FFF2-40B4-BE49-F238E27FC236}">
                <a16:creationId xmlns:a16="http://schemas.microsoft.com/office/drawing/2014/main" id="{3A246B2D-6644-4A6D-87C6-A8FFEEC65C9A}"/>
              </a:ext>
            </a:extLst>
          </p:cNvPr>
          <p:cNvGrpSpPr/>
          <p:nvPr/>
        </p:nvGrpSpPr>
        <p:grpSpPr>
          <a:xfrm>
            <a:off x="5385832" y="1101601"/>
            <a:ext cx="3758168" cy="4198342"/>
            <a:chOff x="5896920" y="1311362"/>
            <a:chExt cx="3758168" cy="4198342"/>
          </a:xfrm>
        </p:grpSpPr>
        <p:sp>
          <p:nvSpPr>
            <p:cNvPr id="44" name="弧形 43">
              <a:extLst>
                <a:ext uri="{FF2B5EF4-FFF2-40B4-BE49-F238E27FC236}">
                  <a16:creationId xmlns:a16="http://schemas.microsoft.com/office/drawing/2014/main" id="{FFE4EFFA-792B-417D-93A5-9D947575D03E}"/>
                </a:ext>
              </a:extLst>
            </p:cNvPr>
            <p:cNvSpPr/>
            <p:nvPr/>
          </p:nvSpPr>
          <p:spPr>
            <a:xfrm rot="14580648">
              <a:off x="6569274" y="2423889"/>
              <a:ext cx="4110804" cy="2060825"/>
            </a:xfrm>
            <a:prstGeom prst="arc">
              <a:avLst/>
            </a:prstGeom>
            <a:ln w="3492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8AB9C61D-7074-41BA-8611-2AE8E031F2CB}"/>
                </a:ext>
              </a:extLst>
            </p:cNvPr>
            <p:cNvSpPr/>
            <p:nvPr/>
          </p:nvSpPr>
          <p:spPr>
            <a:xfrm>
              <a:off x="6074229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E1B3B694-469D-42DC-A161-D2C647F7468A}"/>
                </a:ext>
              </a:extLst>
            </p:cNvPr>
            <p:cNvSpPr/>
            <p:nvPr/>
          </p:nvSpPr>
          <p:spPr>
            <a:xfrm>
              <a:off x="6741920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47" name="接點: 肘形 4">
              <a:extLst>
                <a:ext uri="{FF2B5EF4-FFF2-40B4-BE49-F238E27FC236}">
                  <a16:creationId xmlns:a16="http://schemas.microsoft.com/office/drawing/2014/main" id="{22ACB3A2-9A1F-46C9-B8CF-E5DF4ADAEBA5}"/>
                </a:ext>
              </a:extLst>
            </p:cNvPr>
            <p:cNvCxnSpPr>
              <a:cxnSpLocks/>
              <a:endCxn id="46" idx="0"/>
            </p:cNvCxnSpPr>
            <p:nvPr/>
          </p:nvCxnSpPr>
          <p:spPr>
            <a:xfrm>
              <a:off x="6668989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接點: 肘形 13">
              <a:extLst>
                <a:ext uri="{FF2B5EF4-FFF2-40B4-BE49-F238E27FC236}">
                  <a16:creationId xmlns:a16="http://schemas.microsoft.com/office/drawing/2014/main" id="{CAB6BF4F-B6E1-4CB0-B9B1-7DA34736709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72618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rgbClr val="0071C2"/>
              </a:solidFill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群組 16">
              <a:extLst>
                <a:ext uri="{FF2B5EF4-FFF2-40B4-BE49-F238E27FC236}">
                  <a16:creationId xmlns:a16="http://schemas.microsoft.com/office/drawing/2014/main" id="{1EDCB3AC-2621-410E-82F0-ADBB0E217A71}"/>
                </a:ext>
              </a:extLst>
            </p:cNvPr>
            <p:cNvGrpSpPr/>
            <p:nvPr/>
          </p:nvGrpSpPr>
          <p:grpSpPr>
            <a:xfrm>
              <a:off x="6400398" y="2597499"/>
              <a:ext cx="577780" cy="805526"/>
              <a:chOff x="6404096" y="2612019"/>
              <a:chExt cx="577780" cy="805526"/>
            </a:xfrm>
          </p:grpSpPr>
          <p:sp>
            <p:nvSpPr>
              <p:cNvPr id="63" name="直角三角形 62">
                <a:extLst>
                  <a:ext uri="{FF2B5EF4-FFF2-40B4-BE49-F238E27FC236}">
                    <a16:creationId xmlns:a16="http://schemas.microsoft.com/office/drawing/2014/main" id="{04B1F122-2788-4B2B-96AB-848914CD07E3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4" name="直角三角形 63">
                <a:extLst>
                  <a:ext uri="{FF2B5EF4-FFF2-40B4-BE49-F238E27FC236}">
                    <a16:creationId xmlns:a16="http://schemas.microsoft.com/office/drawing/2014/main" id="{9F4B8198-7CEE-433E-8BBC-E275649EE4B3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B55BD61E-3453-4EBD-BEC8-10101CC9B91F}"/>
                </a:ext>
              </a:extLst>
            </p:cNvPr>
            <p:cNvSpPr txBox="1"/>
            <p:nvPr/>
          </p:nvSpPr>
          <p:spPr>
            <a:xfrm>
              <a:off x="6400398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1" name="直線單箭頭接點 50">
              <a:extLst>
                <a:ext uri="{FF2B5EF4-FFF2-40B4-BE49-F238E27FC236}">
                  <a16:creationId xmlns:a16="http://schemas.microsoft.com/office/drawing/2014/main" id="{56592B91-1EFB-44F2-9664-9BBDA36E27C9}"/>
                </a:ext>
              </a:extLst>
            </p:cNvPr>
            <p:cNvCxnSpPr/>
            <p:nvPr/>
          </p:nvCxnSpPr>
          <p:spPr>
            <a:xfrm>
              <a:off x="6690414" y="1768510"/>
              <a:ext cx="0" cy="82898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7EC8F393-149D-4D97-8F80-20E803663298}"/>
                </a:ext>
              </a:extLst>
            </p:cNvPr>
            <p:cNvSpPr/>
            <p:nvPr/>
          </p:nvSpPr>
          <p:spPr>
            <a:xfrm>
              <a:off x="7425047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59E2B390-6220-479F-957A-C7D1B524898E}"/>
                </a:ext>
              </a:extLst>
            </p:cNvPr>
            <p:cNvSpPr/>
            <p:nvPr/>
          </p:nvSpPr>
          <p:spPr>
            <a:xfrm>
              <a:off x="8092738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4" name="接點: 肘形 26">
              <a:extLst>
                <a:ext uri="{FF2B5EF4-FFF2-40B4-BE49-F238E27FC236}">
                  <a16:creationId xmlns:a16="http://schemas.microsoft.com/office/drawing/2014/main" id="{A43C11EF-F499-4EFC-9E57-DED6C4BD0BFF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8019807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接點: 肘形 27">
              <a:extLst>
                <a:ext uri="{FF2B5EF4-FFF2-40B4-BE49-F238E27FC236}">
                  <a16:creationId xmlns:a16="http://schemas.microsoft.com/office/drawing/2014/main" id="{5E3AC861-A026-4D4F-BE27-78DA6CB7F7D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623436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chemeClr val="bg1">
                  <a:lumMod val="75000"/>
                </a:schemeClr>
              </a:solidFill>
              <a:round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群組 28">
              <a:extLst>
                <a:ext uri="{FF2B5EF4-FFF2-40B4-BE49-F238E27FC236}">
                  <a16:creationId xmlns:a16="http://schemas.microsoft.com/office/drawing/2014/main" id="{3F783D14-DA3A-461F-B834-BFE5DB03CD96}"/>
                </a:ext>
              </a:extLst>
            </p:cNvPr>
            <p:cNvGrpSpPr/>
            <p:nvPr/>
          </p:nvGrpSpPr>
          <p:grpSpPr>
            <a:xfrm>
              <a:off x="7751216" y="2597499"/>
              <a:ext cx="577780" cy="805526"/>
              <a:chOff x="6404096" y="2612019"/>
              <a:chExt cx="577780" cy="805526"/>
            </a:xfrm>
          </p:grpSpPr>
          <p:sp>
            <p:nvSpPr>
              <p:cNvPr id="61" name="直角三角形 60">
                <a:extLst>
                  <a:ext uri="{FF2B5EF4-FFF2-40B4-BE49-F238E27FC236}">
                    <a16:creationId xmlns:a16="http://schemas.microsoft.com/office/drawing/2014/main" id="{2D6B84B3-0662-4E85-ADBF-B094EA3685B2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2" name="直角三角形 61">
                <a:extLst>
                  <a:ext uri="{FF2B5EF4-FFF2-40B4-BE49-F238E27FC236}">
                    <a16:creationId xmlns:a16="http://schemas.microsoft.com/office/drawing/2014/main" id="{E16E68C9-08AD-4B88-B4D5-7EE985140440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FA24434C-F168-4431-A30D-59C2FF1878D7}"/>
                </a:ext>
              </a:extLst>
            </p:cNvPr>
            <p:cNvSpPr txBox="1"/>
            <p:nvPr/>
          </p:nvSpPr>
          <p:spPr>
            <a:xfrm>
              <a:off x="7751216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A296E341-F7B2-469E-8C9B-CD3CF55BBED2}"/>
                </a:ext>
              </a:extLst>
            </p:cNvPr>
            <p:cNvSpPr txBox="1"/>
            <p:nvPr/>
          </p:nvSpPr>
          <p:spPr>
            <a:xfrm>
              <a:off x="6117793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>
                  <a:solidFill>
                    <a:srgbClr val="0070C0"/>
                  </a:solidFill>
                </a:rPr>
                <a:t>Writes</a:t>
              </a:r>
              <a:br>
                <a:rPr lang="en-US" altLang="zh-TW" sz="1100" b="1" dirty="0"/>
              </a:br>
              <a:r>
                <a:rPr lang="en-US" altLang="zh-TW" sz="1100" dirty="0"/>
                <a:t>are cached</a:t>
              </a:r>
              <a:endParaRPr lang="zh-TW" altLang="en-US" sz="1100" dirty="0"/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A12D9DA8-A69C-42B7-B2B3-337C0CA12A46}"/>
                </a:ext>
              </a:extLst>
            </p:cNvPr>
            <p:cNvSpPr txBox="1"/>
            <p:nvPr/>
          </p:nvSpPr>
          <p:spPr>
            <a:xfrm>
              <a:off x="7484560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>
                  <a:solidFill>
                    <a:srgbClr val="0070C0"/>
                  </a:solidFill>
                </a:rPr>
                <a:t>Reads</a:t>
              </a:r>
              <a:br>
                <a:rPr lang="en-US" altLang="zh-TW" sz="1100" b="1" dirty="0"/>
              </a:br>
              <a:r>
                <a:rPr lang="en-US" altLang="zh-TW" sz="1100" dirty="0"/>
                <a:t>are </a:t>
              </a:r>
              <a:r>
                <a:rPr lang="en-US" altLang="zh-TW" sz="1100" b="1" dirty="0">
                  <a:solidFill>
                    <a:srgbClr val="FF0000"/>
                  </a:solidFill>
                </a:rPr>
                <a:t>NOT</a:t>
              </a:r>
              <a:endParaRPr lang="zh-TW" altLang="en-US" sz="1100" b="1" dirty="0">
                <a:solidFill>
                  <a:srgbClr val="FF0000"/>
                </a:solidFill>
              </a:endParaRPr>
            </a:p>
          </p:txBody>
        </p:sp>
        <p:pic>
          <p:nvPicPr>
            <p:cNvPr id="60" name="圖形 256" descr="碼錶">
              <a:extLst>
                <a:ext uri="{FF2B5EF4-FFF2-40B4-BE49-F238E27FC236}">
                  <a16:creationId xmlns:a16="http://schemas.microsoft.com/office/drawing/2014/main" id="{C5219C89-BB3A-4E73-BEA2-036061B4B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96920" y="3385108"/>
              <a:ext cx="468711" cy="468711"/>
            </a:xfrm>
            <a:prstGeom prst="rect">
              <a:avLst/>
            </a:prstGeom>
          </p:spPr>
        </p:pic>
      </p:grpSp>
      <p:sp>
        <p:nvSpPr>
          <p:cNvPr id="29" name="內容版面配置區 1">
            <a:extLst>
              <a:ext uri="{FF2B5EF4-FFF2-40B4-BE49-F238E27FC236}">
                <a16:creationId xmlns:a16="http://schemas.microsoft.com/office/drawing/2014/main" id="{ECEA750D-717C-4DF8-A67C-D6ECACE645A2}"/>
              </a:ext>
            </a:extLst>
          </p:cNvPr>
          <p:cNvSpPr txBox="1">
            <a:spLocks/>
          </p:cNvSpPr>
          <p:nvPr/>
        </p:nvSpPr>
        <p:spPr>
          <a:xfrm>
            <a:off x="283780" y="1134344"/>
            <a:ext cx="4931200" cy="3583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Write-only cache is promoted by Microsoft</a:t>
            </a:r>
            <a:b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for endurance control.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TW" sz="1600" b="1" dirty="0">
                <a:solidFill>
                  <a:srgbClr val="C42C6A"/>
                </a:solidFill>
                <a:latin typeface="+mj-lt"/>
              </a:rPr>
              <a:t>QNAP</a:t>
            </a:r>
            <a:r>
              <a:rPr lang="zh-TW" altLang="en-US" sz="1600" b="1" dirty="0">
                <a:solidFill>
                  <a:srgbClr val="C42C6A"/>
                </a:solidFill>
                <a:latin typeface="+mj-lt"/>
              </a:rPr>
              <a:t> </a:t>
            </a:r>
            <a:r>
              <a:rPr lang="en-US" altLang="zh-TW" sz="1600" b="1" dirty="0">
                <a:solidFill>
                  <a:srgbClr val="C42C6A"/>
                </a:solidFill>
                <a:latin typeface="+mj-lt"/>
              </a:rPr>
              <a:t>believe Write-only Cache can increase the ROI of purchasing SSD in below scenario:</a:t>
            </a:r>
            <a:endParaRPr lang="zh-TW" sz="1050" b="1" dirty="0">
              <a:solidFill>
                <a:srgbClr val="C42C6A"/>
              </a:solidFill>
              <a:latin typeface="+mj-lt"/>
            </a:endParaRPr>
          </a:p>
          <a:p>
            <a:pPr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1.</a:t>
            </a:r>
            <a:r>
              <a:rPr kumimoji="1"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File Server focusing on write operations</a:t>
            </a:r>
            <a:endParaRPr kumimoji="1" lang="zh-TW" altLang="en-US" sz="1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2.</a:t>
            </a:r>
            <a:r>
              <a:rPr kumimoji="1"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Database with more write operation </a:t>
            </a:r>
            <a:b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   (Such as</a:t>
            </a:r>
            <a:r>
              <a:rPr kumimoji="1"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kumimoji="1" lang="en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IOT </a:t>
            </a:r>
            <a:r>
              <a:rPr kumimoji="1"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monitoring server)</a:t>
            </a:r>
            <a:b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3.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Use high endurance SSD (Intel </a:t>
            </a:r>
            <a:r>
              <a:rPr lang="en-US" altLang="zh-TW" sz="16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Optane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™)           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 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  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with other SSD</a:t>
            </a:r>
            <a:endParaRPr kumimoji="1" lang="zh-TW" altLang="en-US" sz="105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7768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3200"/>
            </a:pPr>
            <a:r>
              <a:rPr lang="en-US" altLang="zh-TW"/>
              <a:t>TS-332X</a:t>
            </a:r>
            <a:r>
              <a:rPr lang="zh-TW" altLang="en-US"/>
              <a:t> </a:t>
            </a:r>
            <a:r>
              <a:rPr lang="en-US" altLang="zh-TW" dirty="0"/>
              <a:t>SSD Multiple Configurations</a:t>
            </a:r>
            <a:endParaRPr dirty="0"/>
          </a:p>
        </p:txBody>
      </p:sp>
      <p:sp>
        <p:nvSpPr>
          <p:cNvPr id="20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1302945" y="4784808"/>
            <a:ext cx="6307223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zh-TW" altLang="en-US" sz="700" i="0" u="none" strike="noStrike" cap="none" dirty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30" name="內容版面配置區 1">
            <a:extLst>
              <a:ext uri="{FF2B5EF4-FFF2-40B4-BE49-F238E27FC236}">
                <a16:creationId xmlns:a16="http://schemas.microsoft.com/office/drawing/2014/main" id="{FC47A316-4D74-B544-ABD6-C397ADE27D24}"/>
              </a:ext>
            </a:extLst>
          </p:cNvPr>
          <p:cNvSpPr txBox="1">
            <a:spLocks/>
          </p:cNvSpPr>
          <p:nvPr/>
        </p:nvSpPr>
        <p:spPr>
          <a:xfrm>
            <a:off x="455280" y="1027919"/>
            <a:ext cx="8233440" cy="86255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/>
            </a:pP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 addition to acting as a backup server, SSD Over-provisioning, Global Cache and </a:t>
            </a:r>
            <a:r>
              <a:rPr lang="en-US" altLang="zh-TW" sz="18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let TS-332X be deployed as production server</a:t>
            </a:r>
          </a:p>
        </p:txBody>
      </p:sp>
      <p:graphicFrame>
        <p:nvGraphicFramePr>
          <p:cNvPr id="32" name="Shape 359"/>
          <p:cNvGraphicFramePr/>
          <p:nvPr>
            <p:extLst>
              <p:ext uri="{D42A27DB-BD31-4B8C-83A1-F6EECF244321}">
                <p14:modId xmlns:p14="http://schemas.microsoft.com/office/powerpoint/2010/main" val="2059110569"/>
              </p:ext>
            </p:extLst>
          </p:nvPr>
        </p:nvGraphicFramePr>
        <p:xfrm>
          <a:off x="455280" y="1758910"/>
          <a:ext cx="8103809" cy="270008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20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2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8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956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Scenario</a:t>
                      </a:r>
                      <a:endParaRPr sz="1400" b="1" dirty="0">
                        <a:solidFill>
                          <a:schemeClr val="bg1"/>
                        </a:solidFill>
                        <a:latin typeface="+mj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File Server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+mj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Web, Application</a:t>
                      </a:r>
                      <a:endParaRPr sz="1400" b="1" dirty="0">
                        <a:solidFill>
                          <a:schemeClr val="bg1"/>
                        </a:solidFill>
                        <a:latin typeface="+mj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 err="1">
                          <a:solidFill>
                            <a:schemeClr val="bg1"/>
                          </a:solidFill>
                          <a:latin typeface="+mj-lt"/>
                          <a:sym typeface="Microsoft JhengHei"/>
                        </a:rPr>
                        <a:t>Synchroni-zation</a:t>
                      </a:r>
                      <a:r>
                        <a:rPr lang="en-US" sz="1400" b="1" i="0" u="none" strike="noStrike" noProof="0" dirty="0">
                          <a:solidFill>
                            <a:schemeClr val="bg1"/>
                          </a:solidFill>
                          <a:latin typeface="+mj-lt"/>
                          <a:sym typeface="Microsoft JhengHei"/>
                        </a:rPr>
                        <a:t>,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 Vi-deo Editing</a:t>
                      </a:r>
                      <a:endParaRPr sz="1400" b="1" dirty="0">
                        <a:solidFill>
                          <a:schemeClr val="bg1"/>
                        </a:solidFill>
                        <a:latin typeface="+mj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bg1"/>
                          </a:solidFill>
                          <a:latin typeface="+mj-lt"/>
                          <a:sym typeface="Microsoft JhengHei"/>
                        </a:rPr>
                        <a:t>Surveillance, Backup,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+mj-lt"/>
                          <a:ea typeface="微軟正黑體"/>
                          <a:sym typeface="Microsoft JhengHei"/>
                        </a:rPr>
                        <a:t> </a:t>
                      </a:r>
                      <a:br>
                        <a:rPr lang="en-US" altLang="zh-TW" sz="1400" b="1" dirty="0">
                          <a:solidFill>
                            <a:schemeClr val="bg1"/>
                          </a:solidFill>
                          <a:latin typeface="+mj-lt"/>
                          <a:ea typeface="微軟正黑體"/>
                          <a:sym typeface="Microsoft JhengHei"/>
                        </a:rPr>
                      </a:b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Log Server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+mj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47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Config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+mj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Qtier</a:t>
                      </a:r>
                      <a:r>
                        <a:rPr lang="en-US" altLang="zh-TW" sz="1400" b="1" baseline="0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™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Qtier</a:t>
                      </a:r>
                      <a:r>
                        <a:rPr lang="en-US" altLang="zh-TW" sz="1400" b="1" baseline="0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™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Read-Write Cache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Write</a:t>
                      </a:r>
                      <a:r>
                        <a:rPr lang="en-US" altLang="zh-TW" sz="1400" b="1" baseline="0" dirty="0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-Only Cache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004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  <a:cs typeface="Microsoft JhengHei"/>
                          <a:sym typeface="Microsoft JhengHei"/>
                        </a:rPr>
                        <a:t>SSD OP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+mj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10%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+mj-lt"/>
                          <a:ea typeface="微軟正黑體"/>
                        </a:rPr>
                        <a:t>30%</a:t>
                      </a:r>
                      <a:endParaRPr lang="zh-TW" altLang="en-US" sz="1400" b="1" dirty="0">
                        <a:solidFill>
                          <a:srgbClr val="000000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0804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4524EA9-38B8-4B68-B19F-0281E8EC1731}"/>
              </a:ext>
            </a:extLst>
          </p:cNvPr>
          <p:cNvSpPr/>
          <p:nvPr/>
        </p:nvSpPr>
        <p:spPr>
          <a:xfrm>
            <a:off x="0" y="978387"/>
            <a:ext cx="5958161" cy="2232248"/>
          </a:xfrm>
          <a:prstGeom prst="rect">
            <a:avLst/>
          </a:prstGeom>
          <a:gradFill flip="none" rotWithShape="0">
            <a:gsLst>
              <a:gs pos="0">
                <a:srgbClr val="291060"/>
              </a:gs>
              <a:gs pos="70000">
                <a:srgbClr val="1432B4">
                  <a:alpha val="70000"/>
                  <a:lumMod val="75000"/>
                </a:srgbClr>
              </a:gs>
              <a:gs pos="100000">
                <a:srgbClr val="1432B4">
                  <a:alpha val="0"/>
                  <a:lumMod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7F96E62-19B7-4594-9921-F821850044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66310"/>
            <a:ext cx="9144000" cy="377190"/>
          </a:xfrm>
          <a:prstGeom prst="rect">
            <a:avLst/>
          </a:prstGeom>
        </p:spPr>
      </p:pic>
      <p:cxnSp>
        <p:nvCxnSpPr>
          <p:cNvPr id="12" name="直線接點 11"/>
          <p:cNvCxnSpPr/>
          <p:nvPr/>
        </p:nvCxnSpPr>
        <p:spPr>
          <a:xfrm>
            <a:off x="572904" y="2204870"/>
            <a:ext cx="4196958" cy="1316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hape 301">
            <a:extLst>
              <a:ext uri="{FF2B5EF4-FFF2-40B4-BE49-F238E27FC236}">
                <a16:creationId xmlns:a16="http://schemas.microsoft.com/office/drawing/2014/main" id="{CDD14064-139C-4A38-8200-8CEC8DD6FBDA}"/>
              </a:ext>
            </a:extLst>
          </p:cNvPr>
          <p:cNvSpPr txBox="1">
            <a:spLocks/>
          </p:cNvSpPr>
          <p:nvPr/>
        </p:nvSpPr>
        <p:spPr>
          <a:xfrm>
            <a:off x="572904" y="1336672"/>
            <a:ext cx="3313296" cy="8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00000"/>
              </a:buClr>
              <a:buSzPts val="4400"/>
              <a:defRPr/>
            </a:pPr>
            <a:r>
              <a:rPr lang="en-US" altLang="zh-TW" sz="4000">
                <a:solidFill>
                  <a:srgbClr val="FFFFFF"/>
                </a:solidFill>
                <a:latin typeface="+mj-lt"/>
              </a:rPr>
              <a:t>Data Backup</a:t>
            </a:r>
            <a:endParaRPr lang="en-US" altLang="zh-TW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783A02A-6F5E-4C1E-82DA-0629F76E1D34}"/>
              </a:ext>
            </a:extLst>
          </p:cNvPr>
          <p:cNvSpPr txBox="1"/>
          <p:nvPr/>
        </p:nvSpPr>
        <p:spPr>
          <a:xfrm>
            <a:off x="572905" y="2347369"/>
            <a:ext cx="3938806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000" dirty="0">
                <a:solidFill>
                  <a:schemeClr val="bg1"/>
                </a:solidFill>
              </a:rPr>
              <a:t>Snapshot</a:t>
            </a:r>
            <a:r>
              <a:rPr lang="zh-TW" altLang="en-US" sz="2000" dirty="0">
                <a:solidFill>
                  <a:schemeClr val="bg1"/>
                </a:solidFill>
              </a:rPr>
              <a:t> </a:t>
            </a:r>
            <a:r>
              <a:rPr lang="en-US" altLang="zh-TW" sz="2000" dirty="0">
                <a:solidFill>
                  <a:schemeClr val="bg1"/>
                </a:solidFill>
              </a:rPr>
              <a:t>provides</a:t>
            </a:r>
            <a:r>
              <a:rPr lang="zh-TW" altLang="en-US" sz="2000" dirty="0">
                <a:solidFill>
                  <a:schemeClr val="bg1"/>
                </a:solidFill>
              </a:rPr>
              <a:t> </a:t>
            </a:r>
            <a:r>
              <a:rPr lang="en-US" altLang="zh-TW" sz="2000" dirty="0">
                <a:solidFill>
                  <a:schemeClr val="bg1"/>
                </a:solidFill>
              </a:rPr>
              <a:t>a</a:t>
            </a:r>
            <a:r>
              <a:rPr lang="zh-TW" altLang="en-US" sz="2000" dirty="0">
                <a:solidFill>
                  <a:schemeClr val="bg1"/>
                </a:solidFill>
              </a:rPr>
              <a:t> </a:t>
            </a:r>
            <a:r>
              <a:rPr lang="en-US" altLang="zh-TW" sz="2000" dirty="0">
                <a:solidFill>
                  <a:schemeClr val="bg1"/>
                </a:solidFill>
              </a:rPr>
              <a:t>complete</a:t>
            </a:r>
            <a:r>
              <a:rPr lang="zh-TW" altLang="en-US" sz="2000" dirty="0">
                <a:solidFill>
                  <a:schemeClr val="bg1"/>
                </a:solidFill>
              </a:rPr>
              <a:t> </a:t>
            </a:r>
            <a:r>
              <a:rPr lang="en-US" altLang="zh-TW" sz="2000" dirty="0">
                <a:solidFill>
                  <a:schemeClr val="bg1"/>
                </a:solidFill>
              </a:rPr>
              <a:t>data</a:t>
            </a:r>
            <a:r>
              <a:rPr lang="zh-TW" altLang="en-US" sz="2000" dirty="0">
                <a:solidFill>
                  <a:schemeClr val="bg1"/>
                </a:solidFill>
              </a:rPr>
              <a:t> </a:t>
            </a:r>
            <a:r>
              <a:rPr lang="en-US" altLang="zh-TW" sz="2000" dirty="0">
                <a:solidFill>
                  <a:schemeClr val="bg1"/>
                </a:solidFill>
              </a:rPr>
              <a:t>backup</a:t>
            </a:r>
            <a:r>
              <a:rPr lang="zh-TW" altLang="en-US" sz="2000" dirty="0">
                <a:solidFill>
                  <a:schemeClr val="bg1"/>
                </a:solidFill>
              </a:rPr>
              <a:t> </a:t>
            </a:r>
            <a:r>
              <a:rPr lang="en-US" altLang="zh-TW" sz="2000" dirty="0">
                <a:solidFill>
                  <a:schemeClr val="bg1"/>
                </a:solidFill>
              </a:rPr>
              <a:t>solution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A6112492-C084-4016-AF71-0452E1AF40CB}"/>
              </a:ext>
            </a:extLst>
          </p:cNvPr>
          <p:cNvGrpSpPr/>
          <p:nvPr/>
        </p:nvGrpSpPr>
        <p:grpSpPr>
          <a:xfrm>
            <a:off x="1034197" y="971628"/>
            <a:ext cx="6990286" cy="670884"/>
            <a:chOff x="1034197" y="971628"/>
            <a:chExt cx="6990286" cy="670884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BD155F7C-B6BC-46BE-821F-1287BC6EE4FB}"/>
                </a:ext>
              </a:extLst>
            </p:cNvPr>
            <p:cNvGrpSpPr/>
            <p:nvPr/>
          </p:nvGrpSpPr>
          <p:grpSpPr>
            <a:xfrm flipV="1">
              <a:off x="1034197" y="971628"/>
              <a:ext cx="4976382" cy="670884"/>
              <a:chOff x="-2404532" y="3723325"/>
              <a:chExt cx="4976382" cy="670884"/>
            </a:xfrm>
          </p:grpSpPr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5537C6D8-A6C3-4E43-9DAA-68BAAB7320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-2404532" y="3872137"/>
                <a:ext cx="2504329" cy="522072"/>
              </a:xfrm>
              <a:prstGeom prst="rect">
                <a:avLst/>
              </a:prstGeom>
            </p:spPr>
          </p:pic>
          <p:pic>
            <p:nvPicPr>
              <p:cNvPr id="42" name="圖片 41">
                <a:extLst>
                  <a:ext uri="{FF2B5EF4-FFF2-40B4-BE49-F238E27FC236}">
                    <a16:creationId xmlns:a16="http://schemas.microsoft.com/office/drawing/2014/main" id="{6D930B0C-27B4-4F9C-87A3-F2E131CFA8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2" r="73722"/>
              <a:stretch/>
            </p:blipFill>
            <p:spPr>
              <a:xfrm rot="16200000" flipH="1">
                <a:off x="1982304" y="3791906"/>
                <a:ext cx="658128" cy="520965"/>
              </a:xfrm>
              <a:prstGeom prst="rect">
                <a:avLst/>
              </a:prstGeom>
            </p:spPr>
          </p:pic>
        </p:grp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28BDA421-4291-443C-80EB-658CF7B95801}"/>
                </a:ext>
              </a:extLst>
            </p:cNvPr>
            <p:cNvSpPr/>
            <p:nvPr/>
          </p:nvSpPr>
          <p:spPr>
            <a:xfrm>
              <a:off x="2784126" y="984384"/>
              <a:ext cx="3370755" cy="508998"/>
            </a:xfrm>
            <a:prstGeom prst="rect">
              <a:avLst/>
            </a:prstGeom>
            <a:solidFill>
              <a:srgbClr val="301D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2EB8B88-55E6-4358-A498-F1F6D8C3A142}"/>
                </a:ext>
              </a:extLst>
            </p:cNvPr>
            <p:cNvSpPr/>
            <p:nvPr/>
          </p:nvSpPr>
          <p:spPr>
            <a:xfrm>
              <a:off x="4653728" y="984384"/>
              <a:ext cx="3370755" cy="508998"/>
            </a:xfrm>
            <a:prstGeom prst="rect">
              <a:avLst/>
            </a:prstGeom>
            <a:solidFill>
              <a:srgbClr val="301D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Shape 392">
            <a:extLst>
              <a:ext uri="{FF2B5EF4-FFF2-40B4-BE49-F238E27FC236}">
                <a16:creationId xmlns:a16="http://schemas.microsoft.com/office/drawing/2014/main" id="{66AB8AC3-8570-4839-BBE5-17BF5812EF35}"/>
              </a:ext>
            </a:extLst>
          </p:cNvPr>
          <p:cNvSpPr/>
          <p:nvPr/>
        </p:nvSpPr>
        <p:spPr>
          <a:xfrm rot="16200000">
            <a:off x="7145212" y="1626264"/>
            <a:ext cx="1103057" cy="2894523"/>
          </a:xfrm>
          <a:prstGeom prst="rect">
            <a:avLst/>
          </a:prstGeom>
          <a:solidFill>
            <a:srgbClr val="644B7D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BF800942-0CC3-4A16-9FFD-4E3613F95D04}"/>
              </a:ext>
            </a:extLst>
          </p:cNvPr>
          <p:cNvGrpSpPr/>
          <p:nvPr/>
        </p:nvGrpSpPr>
        <p:grpSpPr>
          <a:xfrm>
            <a:off x="973173" y="1497024"/>
            <a:ext cx="4063446" cy="3282527"/>
            <a:chOff x="478648" y="1497024"/>
            <a:chExt cx="4063446" cy="3282527"/>
          </a:xfrm>
        </p:grpSpPr>
        <p:pic>
          <p:nvPicPr>
            <p:cNvPr id="30" name="Shape 309">
              <a:extLst>
                <a:ext uri="{FF2B5EF4-FFF2-40B4-BE49-F238E27FC236}">
                  <a16:creationId xmlns:a16="http://schemas.microsoft.com/office/drawing/2014/main" id="{98B99D68-B63F-4572-A02A-938982B69B9B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5057" y="1650913"/>
              <a:ext cx="2880320" cy="14929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Shape 310">
              <a:extLst>
                <a:ext uri="{FF2B5EF4-FFF2-40B4-BE49-F238E27FC236}">
                  <a16:creationId xmlns:a16="http://schemas.microsoft.com/office/drawing/2014/main" id="{1680E7CB-997D-4B5E-90CF-570ADDFD42E8}"/>
                </a:ext>
              </a:extLst>
            </p:cNvPr>
            <p:cNvSpPr/>
            <p:nvPr/>
          </p:nvSpPr>
          <p:spPr>
            <a:xfrm>
              <a:off x="2701526" y="3625906"/>
              <a:ext cx="18405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NetBak</a:t>
              </a:r>
              <a:r>
                <a:rPr lang="en-US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Replicator </a:t>
              </a:r>
              <a:endParaRPr sz="1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" name="Shape 312">
              <a:extLst>
                <a:ext uri="{FF2B5EF4-FFF2-40B4-BE49-F238E27FC236}">
                  <a16:creationId xmlns:a16="http://schemas.microsoft.com/office/drawing/2014/main" id="{393A85B6-120D-4031-BC5F-17435668F5C7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8648" y="3286560"/>
              <a:ext cx="2880320" cy="14929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313">
              <a:extLst>
                <a:ext uri="{FF2B5EF4-FFF2-40B4-BE49-F238E27FC236}">
                  <a16:creationId xmlns:a16="http://schemas.microsoft.com/office/drawing/2014/main" id="{A1727079-4FFC-4FE0-B59B-32715FBF5948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25758" y="1913876"/>
              <a:ext cx="1379212" cy="9084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Shape 314">
              <a:extLst>
                <a:ext uri="{FF2B5EF4-FFF2-40B4-BE49-F238E27FC236}">
                  <a16:creationId xmlns:a16="http://schemas.microsoft.com/office/drawing/2014/main" id="{40B0121C-ABD4-4BA3-83B0-06A90EFA9BBB}"/>
                </a:ext>
              </a:extLst>
            </p:cNvPr>
            <p:cNvSpPr/>
            <p:nvPr/>
          </p:nvSpPr>
          <p:spPr>
            <a:xfrm>
              <a:off x="2701526" y="1993853"/>
              <a:ext cx="1404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Time 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Machine</a:t>
              </a:r>
              <a:endParaRPr sz="1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315">
              <a:extLst>
                <a:ext uri="{FF2B5EF4-FFF2-40B4-BE49-F238E27FC236}">
                  <a16:creationId xmlns:a16="http://schemas.microsoft.com/office/drawing/2014/main" id="{D9016EC4-0C89-4BBB-9F88-9CD10C705966}"/>
                </a:ext>
              </a:extLst>
            </p:cNvPr>
            <p:cNvSpPr/>
            <p:nvPr/>
          </p:nvSpPr>
          <p:spPr>
            <a:xfrm>
              <a:off x="1253009" y="1497024"/>
              <a:ext cx="9396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Mac O.S.</a:t>
              </a:r>
              <a:endParaRPr sz="1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316">
              <a:extLst>
                <a:ext uri="{FF2B5EF4-FFF2-40B4-BE49-F238E27FC236}">
                  <a16:creationId xmlns:a16="http://schemas.microsoft.com/office/drawing/2014/main" id="{C72C9043-E4FA-4C9B-B9A6-20604604A140}"/>
                </a:ext>
              </a:extLst>
            </p:cNvPr>
            <p:cNvSpPr/>
            <p:nvPr/>
          </p:nvSpPr>
          <p:spPr>
            <a:xfrm>
              <a:off x="1225758" y="3110566"/>
              <a:ext cx="9941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Windows</a:t>
              </a:r>
              <a:endParaRPr sz="1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" name="Shape 308">
            <a:extLst>
              <a:ext uri="{FF2B5EF4-FFF2-40B4-BE49-F238E27FC236}">
                <a16:creationId xmlns:a16="http://schemas.microsoft.com/office/drawing/2014/main" id="{7E9EF07A-A15D-465A-A2E5-6438C21AFA41}"/>
              </a:ext>
            </a:extLst>
          </p:cNvPr>
          <p:cNvSpPr txBox="1">
            <a:spLocks/>
          </p:cNvSpPr>
          <p:nvPr/>
        </p:nvSpPr>
        <p:spPr>
          <a:xfrm>
            <a:off x="1202070" y="979642"/>
            <a:ext cx="6739860" cy="55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lvl="0" indent="-285750">
              <a:lnSpc>
                <a:spcPct val="115000"/>
              </a:lnSpc>
              <a:buClr>
                <a:srgbClr val="323232"/>
              </a:buClr>
              <a:buSzPts val="1800"/>
              <a:defRPr/>
            </a:pPr>
            <a:r>
              <a:rPr lang="en-US" altLang="zh-TW" sz="1800" b="1" dirty="0">
                <a:solidFill>
                  <a:srgbClr val="FFFFFF"/>
                </a:solidFill>
              </a:rPr>
              <a:t>Data backup is the most effective way against ransomware</a:t>
            </a:r>
            <a:endParaRPr lang="zh-TW" altLang="en-US" sz="1800" b="1" dirty="0">
              <a:solidFill>
                <a:srgbClr val="32323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" name="Picture 22">
            <a:extLst>
              <a:ext uri="{FF2B5EF4-FFF2-40B4-BE49-F238E27FC236}">
                <a16:creationId xmlns:a16="http://schemas.microsoft.com/office/drawing/2014/main" id="{E752270A-21EC-47AC-9217-7F40C774B6A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097" y="1804801"/>
            <a:ext cx="2245950" cy="2506482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A complete backup solution</a:t>
            </a:r>
          </a:p>
        </p:txBody>
      </p:sp>
      <p:sp>
        <p:nvSpPr>
          <p:cNvPr id="22" name="Shape 317">
            <a:extLst>
              <a:ext uri="{FF2B5EF4-FFF2-40B4-BE49-F238E27FC236}">
                <a16:creationId xmlns:a16="http://schemas.microsoft.com/office/drawing/2014/main" id="{8D1A25E7-973E-4868-BDE0-85D40A11D9E8}"/>
              </a:ext>
            </a:extLst>
          </p:cNvPr>
          <p:cNvSpPr/>
          <p:nvPr/>
        </p:nvSpPr>
        <p:spPr>
          <a:xfrm>
            <a:off x="6592047" y="2642669"/>
            <a:ext cx="2325497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en-US" sz="16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Real-time or scheduled back up to the TS-332X easily. </a:t>
            </a:r>
            <a:endParaRPr lang="zh-TW" altLang="en-US" sz="1600" b="1" u="none" strike="noStrike" cap="none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Shape 32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2172" y="1273229"/>
            <a:ext cx="5634589" cy="300183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矩形 21">
            <a:extLst>
              <a:ext uri="{FF2B5EF4-FFF2-40B4-BE49-F238E27FC236}">
                <a16:creationId xmlns:a16="http://schemas.microsoft.com/office/drawing/2014/main" id="{784C5B3E-0D99-D148-9A7B-31CE0C81DEF4}"/>
              </a:ext>
            </a:extLst>
          </p:cNvPr>
          <p:cNvSpPr/>
          <p:nvPr/>
        </p:nvSpPr>
        <p:spPr>
          <a:xfrm>
            <a:off x="2728959" y="1405402"/>
            <a:ext cx="858539" cy="10934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C352BA6-7DCB-4FDD-979A-F4C30A468584}"/>
              </a:ext>
            </a:extLst>
          </p:cNvPr>
          <p:cNvSpPr/>
          <p:nvPr/>
        </p:nvSpPr>
        <p:spPr>
          <a:xfrm>
            <a:off x="2737361" y="945989"/>
            <a:ext cx="850341" cy="510867"/>
          </a:xfrm>
          <a:prstGeom prst="rect">
            <a:avLst/>
          </a:prstGeom>
          <a:solidFill>
            <a:srgbClr val="301D6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2" name="Shape 322"/>
          <p:cNvSpPr txBox="1">
            <a:spLocks noGrp="1"/>
          </p:cNvSpPr>
          <p:nvPr>
            <p:ph type="ctrTitle"/>
          </p:nvPr>
        </p:nvSpPr>
        <p:spPr>
          <a:xfrm>
            <a:off x="1014152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sz="3100" dirty="0"/>
              <a:t>Protect your backup with QNAP Snapshot </a:t>
            </a:r>
            <a:endParaRPr sz="3100" dirty="0"/>
          </a:p>
        </p:txBody>
      </p:sp>
      <p:sp>
        <p:nvSpPr>
          <p:cNvPr id="22" name="橢圓 21"/>
          <p:cNvSpPr/>
          <p:nvPr/>
        </p:nvSpPr>
        <p:spPr>
          <a:xfrm>
            <a:off x="2610714" y="3412126"/>
            <a:ext cx="1133686" cy="1133686"/>
          </a:xfrm>
          <a:prstGeom prst="ellipse">
            <a:avLst/>
          </a:prstGeom>
          <a:solidFill>
            <a:srgbClr val="644B7D"/>
          </a:solidFill>
          <a:ln w="190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Picture 3" descr="\\Marketing\Marketing\MarketingMaterials\DM\NAS\Software_Section_brochure\QNAP product icon_20170816-assets\Snapshot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6443" y="3986669"/>
            <a:ext cx="941625" cy="941625"/>
          </a:xfrm>
          <a:prstGeom prst="rect">
            <a:avLst/>
          </a:prstGeom>
          <a:noFill/>
        </p:spPr>
      </p:pic>
      <p:sp>
        <p:nvSpPr>
          <p:cNvPr id="30" name="矩形 26">
            <a:extLst>
              <a:ext uri="{FF2B5EF4-FFF2-40B4-BE49-F238E27FC236}">
                <a16:creationId xmlns:a16="http://schemas.microsoft.com/office/drawing/2014/main" id="{15638F45-92B5-FD4C-A0B2-0BB3DA7F89E6}"/>
              </a:ext>
            </a:extLst>
          </p:cNvPr>
          <p:cNvSpPr/>
          <p:nvPr/>
        </p:nvSpPr>
        <p:spPr>
          <a:xfrm>
            <a:off x="1877237" y="1405402"/>
            <a:ext cx="858539" cy="10934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Shape 326">
            <a:extLst>
              <a:ext uri="{FF2B5EF4-FFF2-40B4-BE49-F238E27FC236}">
                <a16:creationId xmlns:a16="http://schemas.microsoft.com/office/drawing/2014/main" id="{0BA14ABA-6F7B-4D43-A13C-10B80ADF2B55}"/>
              </a:ext>
            </a:extLst>
          </p:cNvPr>
          <p:cNvSpPr/>
          <p:nvPr/>
        </p:nvSpPr>
        <p:spPr>
          <a:xfrm>
            <a:off x="333737" y="1438823"/>
            <a:ext cx="1548943" cy="1059999"/>
          </a:xfrm>
          <a:prstGeom prst="wedgeRectCallout">
            <a:avLst>
              <a:gd name="adj1" fmla="val -5727"/>
              <a:gd name="adj2" fmla="val 61451"/>
            </a:avLst>
          </a:prstGeom>
          <a:solidFill>
            <a:srgbClr val="595959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330">
            <a:extLst>
              <a:ext uri="{FF2B5EF4-FFF2-40B4-BE49-F238E27FC236}">
                <a16:creationId xmlns:a16="http://schemas.microsoft.com/office/drawing/2014/main" id="{DEF1FB8B-73FB-DC4C-815D-74DCAAC6EDCE}"/>
              </a:ext>
            </a:extLst>
          </p:cNvPr>
          <p:cNvSpPr txBox="1"/>
          <p:nvPr/>
        </p:nvSpPr>
        <p:spPr>
          <a:xfrm>
            <a:off x="1606706" y="1459783"/>
            <a:ext cx="1359011" cy="4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2800" b="1" i="0" u="none" strike="noStrike" cap="none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331">
            <a:extLst>
              <a:ext uri="{FF2B5EF4-FFF2-40B4-BE49-F238E27FC236}">
                <a16:creationId xmlns:a16="http://schemas.microsoft.com/office/drawing/2014/main" id="{CE97B580-A6AE-DB40-BEF1-53CA3F94CEEC}"/>
              </a:ext>
            </a:extLst>
          </p:cNvPr>
          <p:cNvSpPr txBox="1"/>
          <p:nvPr/>
        </p:nvSpPr>
        <p:spPr>
          <a:xfrm>
            <a:off x="1615776" y="1979728"/>
            <a:ext cx="1359011" cy="4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sz="2800" b="1" i="0" u="none" strike="noStrike" cap="none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28">
            <a:extLst>
              <a:ext uri="{FF2B5EF4-FFF2-40B4-BE49-F238E27FC236}">
                <a16:creationId xmlns:a16="http://schemas.microsoft.com/office/drawing/2014/main" id="{CC218F56-3C28-5641-8836-7C9F4EED34EF}"/>
              </a:ext>
            </a:extLst>
          </p:cNvPr>
          <p:cNvSpPr txBox="1"/>
          <p:nvPr/>
        </p:nvSpPr>
        <p:spPr>
          <a:xfrm>
            <a:off x="333737" y="1778048"/>
            <a:ext cx="3423290" cy="29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lt1"/>
              </a:buClr>
              <a:buSzPts val="1600"/>
            </a:pPr>
            <a:r>
              <a:rPr lang="en-US" sz="1600" b="1" dirty="0">
                <a:solidFill>
                  <a:schemeClr val="lt1"/>
                </a:solidFill>
              </a:rPr>
              <a:t>-------------------------------------------</a:t>
            </a:r>
            <a:r>
              <a:rPr lang="en-US" altLang="zh-TW" sz="1600" b="1" dirty="0">
                <a:solidFill>
                  <a:schemeClr val="lt1"/>
                </a:solidFill>
              </a:rPr>
              <a:t>-</a:t>
            </a:r>
            <a:r>
              <a:rPr lang="en-US" sz="1600" b="1" dirty="0">
                <a:solidFill>
                  <a:schemeClr val="lt1"/>
                </a:solidFill>
              </a:rPr>
              <a:t>--</a:t>
            </a:r>
            <a:endParaRPr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330">
            <a:extLst>
              <a:ext uri="{FF2B5EF4-FFF2-40B4-BE49-F238E27FC236}">
                <a16:creationId xmlns:a16="http://schemas.microsoft.com/office/drawing/2014/main" id="{31EECA48-E152-F24C-A272-BD4A49DAF462}"/>
              </a:ext>
            </a:extLst>
          </p:cNvPr>
          <p:cNvSpPr txBox="1"/>
          <p:nvPr/>
        </p:nvSpPr>
        <p:spPr>
          <a:xfrm>
            <a:off x="2488002" y="1455649"/>
            <a:ext cx="1359011" cy="4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altLang="zh-TW" sz="2800" b="1" i="0" u="none" strike="noStrike" cap="none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endParaRPr sz="2800" b="1" i="0" u="none" strike="noStrike" cap="none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330">
            <a:extLst>
              <a:ext uri="{FF2B5EF4-FFF2-40B4-BE49-F238E27FC236}">
                <a16:creationId xmlns:a16="http://schemas.microsoft.com/office/drawing/2014/main" id="{1CEE1F04-2F23-0849-A736-3CBA1F0B2CC0}"/>
              </a:ext>
            </a:extLst>
          </p:cNvPr>
          <p:cNvSpPr txBox="1"/>
          <p:nvPr/>
        </p:nvSpPr>
        <p:spPr>
          <a:xfrm>
            <a:off x="2490363" y="1978118"/>
            <a:ext cx="1359011" cy="4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2800" b="1" i="0" u="none" strike="noStrike" cap="none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90C508B-E97A-124B-8FF9-6111F9F7A2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59" y="2532423"/>
            <a:ext cx="2016132" cy="226107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2A629BE-16D4-47DA-A52E-932C8B7927D2}"/>
              </a:ext>
            </a:extLst>
          </p:cNvPr>
          <p:cNvSpPr/>
          <p:nvPr/>
        </p:nvSpPr>
        <p:spPr>
          <a:xfrm>
            <a:off x="1877237" y="945974"/>
            <a:ext cx="859971" cy="505541"/>
          </a:xfrm>
          <a:prstGeom prst="rect">
            <a:avLst/>
          </a:prstGeom>
          <a:solidFill>
            <a:srgbClr val="301D6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BCFE459-0A3F-4877-85A7-5E29840C635A}"/>
              </a:ext>
            </a:extLst>
          </p:cNvPr>
          <p:cNvSpPr txBox="1"/>
          <p:nvPr/>
        </p:nvSpPr>
        <p:spPr>
          <a:xfrm>
            <a:off x="1990801" y="940672"/>
            <a:ext cx="64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2GBRAM</a:t>
            </a:r>
            <a:endParaRPr lang="zh-TW" altLang="en-US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091E6FE-23D3-4AE4-8C87-00D8D5539694}"/>
              </a:ext>
            </a:extLst>
          </p:cNvPr>
          <p:cNvSpPr txBox="1"/>
          <p:nvPr/>
        </p:nvSpPr>
        <p:spPr>
          <a:xfrm>
            <a:off x="2949316" y="940672"/>
            <a:ext cx="64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4GBRAM</a:t>
            </a:r>
            <a:endParaRPr lang="zh-TW" altLang="en-US" b="1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785A5C33-E1A4-4E62-84FB-6BE311658705}"/>
                  </a:ext>
                </a:extLst>
              </p:cNvPr>
              <p:cNvSpPr txBox="1"/>
              <p:nvPr/>
            </p:nvSpPr>
            <p:spPr>
              <a:xfrm>
                <a:off x="2731310" y="971691"/>
                <a:ext cx="3713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zh-TW" altLang="en-US" sz="2000" b="1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785A5C33-E1A4-4E62-84FB-6BE311658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310" y="971691"/>
                <a:ext cx="371359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Shape 327">
            <a:extLst>
              <a:ext uri="{FF2B5EF4-FFF2-40B4-BE49-F238E27FC236}">
                <a16:creationId xmlns:a16="http://schemas.microsoft.com/office/drawing/2014/main" id="{DED9364E-9166-4D98-B3CB-14291E212395}"/>
              </a:ext>
            </a:extLst>
          </p:cNvPr>
          <p:cNvSpPr txBox="1"/>
          <p:nvPr/>
        </p:nvSpPr>
        <p:spPr>
          <a:xfrm>
            <a:off x="323270" y="1969455"/>
            <a:ext cx="1553967" cy="501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altLang="zh-TW" sz="1600" b="1" dirty="0">
                <a:solidFill>
                  <a:srgbClr val="FFFFFF"/>
                </a:solidFill>
              </a:rPr>
              <a:t>For a single volume/LUN</a:t>
            </a:r>
          </a:p>
        </p:txBody>
      </p:sp>
      <p:sp>
        <p:nvSpPr>
          <p:cNvPr id="26" name="Shape 332">
            <a:extLst>
              <a:ext uri="{FF2B5EF4-FFF2-40B4-BE49-F238E27FC236}">
                <a16:creationId xmlns:a16="http://schemas.microsoft.com/office/drawing/2014/main" id="{547F897E-BD52-4BB8-9B9E-63599DDE8ED0}"/>
              </a:ext>
            </a:extLst>
          </p:cNvPr>
          <p:cNvSpPr txBox="1"/>
          <p:nvPr/>
        </p:nvSpPr>
        <p:spPr>
          <a:xfrm>
            <a:off x="414634" y="1449752"/>
            <a:ext cx="1359011" cy="501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altLang="zh-TW" sz="1600" b="1" dirty="0">
                <a:solidFill>
                  <a:srgbClr val="FFFFFF"/>
                </a:solidFill>
              </a:rPr>
              <a:t>For the</a:t>
            </a:r>
          </a:p>
          <a:p>
            <a:pPr lvl="0" algn="ctr">
              <a:buClr>
                <a:schemeClr val="lt1"/>
              </a:buClr>
              <a:buSzPts val="1600"/>
            </a:pPr>
            <a:r>
              <a:rPr lang="en-US" altLang="zh-TW" sz="1600" b="1" dirty="0">
                <a:solidFill>
                  <a:srgbClr val="FFFFFF"/>
                </a:solidFill>
              </a:rPr>
              <a:t> whole NAS</a:t>
            </a:r>
            <a:endParaRPr sz="1600" b="1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94CC3BD-411E-4461-BEAA-D30026667744}"/>
              </a:ext>
            </a:extLst>
          </p:cNvPr>
          <p:cNvSpPr txBox="1"/>
          <p:nvPr/>
        </p:nvSpPr>
        <p:spPr>
          <a:xfrm>
            <a:off x="2697309" y="3609637"/>
            <a:ext cx="1047091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/>
              </a:rPr>
              <a:t>he best choice for backup</a:t>
            </a:r>
            <a:endParaRPr lang="zh-TW" altLang="en-US" sz="12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56D0A68-7CBD-428C-B00B-F2E6250D30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525" y="1781736"/>
            <a:ext cx="2891821" cy="2889070"/>
          </a:xfrm>
          <a:prstGeom prst="rect">
            <a:avLst/>
          </a:prstGeom>
        </p:spPr>
      </p:pic>
      <p:sp>
        <p:nvSpPr>
          <p:cNvPr id="427" name="Shape 427"/>
          <p:cNvSpPr txBox="1"/>
          <p:nvPr/>
        </p:nvSpPr>
        <p:spPr>
          <a:xfrm>
            <a:off x="1335082" y="1038211"/>
            <a:ext cx="4622373" cy="67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927100" algn="r" rtl="1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Hybrid Backup Sync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a typeface="微軟正黑體" pitchFamily="34" charset="-120"/>
              </a:rPr>
              <a:t> </a:t>
            </a:r>
            <a:endParaRPr sz="24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26" name="Shape 426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677" y="1038211"/>
            <a:ext cx="672825" cy="6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1671495" y="1573161"/>
            <a:ext cx="3231728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Shape 829"/>
          <p:cNvGrpSpPr/>
          <p:nvPr/>
        </p:nvGrpSpPr>
        <p:grpSpPr>
          <a:xfrm>
            <a:off x="1430546" y="3700091"/>
            <a:ext cx="1304044" cy="638166"/>
            <a:chOff x="251519" y="2499741"/>
            <a:chExt cx="1944025" cy="951357"/>
          </a:xfrm>
        </p:grpSpPr>
        <p:pic>
          <p:nvPicPr>
            <p:cNvPr id="13" name="Shape 830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831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832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833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Shape 834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Shape 835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836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" name="Shape 837" descr="P3-2-3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6261" y="3294237"/>
            <a:ext cx="875802" cy="1035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838" descr="P3-2-2.pn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2133" y="1950760"/>
            <a:ext cx="1441986" cy="610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839" descr="P3-2-1.png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244"/>
          <a:stretch/>
        </p:blipFill>
        <p:spPr>
          <a:xfrm flipH="1">
            <a:off x="6053799" y="3495657"/>
            <a:ext cx="979940" cy="633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837" descr="P3-2-3.png">
            <a:extLst>
              <a:ext uri="{FF2B5EF4-FFF2-40B4-BE49-F238E27FC236}">
                <a16:creationId xmlns:a16="http://schemas.microsoft.com/office/drawing/2014/main" id="{EB103544-2B0C-46D5-8321-4C99D4F23964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048"/>
          <a:stretch/>
        </p:blipFill>
        <p:spPr>
          <a:xfrm>
            <a:off x="5222610" y="3441308"/>
            <a:ext cx="875802" cy="6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826">
            <a:extLst>
              <a:ext uri="{FF2B5EF4-FFF2-40B4-BE49-F238E27FC236}">
                <a16:creationId xmlns:a16="http://schemas.microsoft.com/office/drawing/2014/main" id="{95FE8A2C-A895-48E0-996B-71A0DEE0E2BE}"/>
              </a:ext>
            </a:extLst>
          </p:cNvPr>
          <p:cNvSpPr txBox="1"/>
          <p:nvPr/>
        </p:nvSpPr>
        <p:spPr>
          <a:xfrm>
            <a:off x="3402217" y="3653133"/>
            <a:ext cx="1681697" cy="4746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altLang="zh-TW" sz="28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Cloud</a:t>
            </a:r>
            <a:endParaRPr lang="zh-TW" sz="2800" b="1" i="0" u="none" strike="noStrike" cap="none" dirty="0">
              <a:solidFill>
                <a:schemeClr val="l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Shape 827">
            <a:extLst>
              <a:ext uri="{FF2B5EF4-FFF2-40B4-BE49-F238E27FC236}">
                <a16:creationId xmlns:a16="http://schemas.microsoft.com/office/drawing/2014/main" id="{65198012-4ACC-460C-A4AC-7C491D46E577}"/>
              </a:ext>
            </a:extLst>
          </p:cNvPr>
          <p:cNvSpPr txBox="1"/>
          <p:nvPr/>
        </p:nvSpPr>
        <p:spPr>
          <a:xfrm>
            <a:off x="4648963" y="2931352"/>
            <a:ext cx="1681697" cy="4746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altLang="zh-TW" sz="28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Local</a:t>
            </a:r>
            <a:endParaRPr lang="zh-TW" sz="2800" b="1" i="0" u="none" strike="noStrike" cap="none" dirty="0">
              <a:solidFill>
                <a:schemeClr val="l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" name="Shape 828">
            <a:extLst>
              <a:ext uri="{FF2B5EF4-FFF2-40B4-BE49-F238E27FC236}">
                <a16:creationId xmlns:a16="http://schemas.microsoft.com/office/drawing/2014/main" id="{A8FA0044-BCB9-41F8-8BCF-E6B214D128D9}"/>
              </a:ext>
            </a:extLst>
          </p:cNvPr>
          <p:cNvSpPr txBox="1"/>
          <p:nvPr/>
        </p:nvSpPr>
        <p:spPr>
          <a:xfrm>
            <a:off x="3934797" y="2001888"/>
            <a:ext cx="1681697" cy="4746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altLang="zh-TW" sz="28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Remote</a:t>
            </a:r>
            <a:endParaRPr lang="zh-TW" sz="2800" b="1" i="0" u="none" strike="noStrike" cap="none" dirty="0">
              <a:solidFill>
                <a:schemeClr val="l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C678121-C385-42F9-87E5-6662FA1721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Multi-layer protection for the backup</a:t>
            </a:r>
            <a:endParaRPr lang="zh-TW" altLang="en-US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F073F78-7460-44B2-9EA8-6905C41F011E}"/>
              </a:ext>
            </a:extLst>
          </p:cNvPr>
          <p:cNvSpPr/>
          <p:nvPr/>
        </p:nvSpPr>
        <p:spPr>
          <a:xfrm>
            <a:off x="54441" y="75218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800" b="1" dirty="0">
                <a:solidFill>
                  <a:schemeClr val="bg1"/>
                </a:solidFill>
              </a:rPr>
              <a:t>Remote</a:t>
            </a:r>
          </a:p>
          <a:p>
            <a:pPr algn="r"/>
            <a:r>
              <a:rPr lang="en-US" sz="1800" b="1" dirty="0">
                <a:solidFill>
                  <a:schemeClr val="bg1"/>
                </a:solidFill>
              </a:rPr>
              <a:t> Backup</a:t>
            </a:r>
            <a:endParaRPr lang="zh-TW" alt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3983739-CFF1-45C5-944C-49CACAF68FF5}"/>
              </a:ext>
            </a:extLst>
          </p:cNvPr>
          <p:cNvSpPr/>
          <p:nvPr/>
        </p:nvSpPr>
        <p:spPr>
          <a:xfrm>
            <a:off x="0" y="978387"/>
            <a:ext cx="5958161" cy="2232248"/>
          </a:xfrm>
          <a:prstGeom prst="rect">
            <a:avLst/>
          </a:prstGeom>
          <a:gradFill flip="none" rotWithShape="0">
            <a:gsLst>
              <a:gs pos="0">
                <a:srgbClr val="291060"/>
              </a:gs>
              <a:gs pos="70000">
                <a:srgbClr val="1432B4">
                  <a:alpha val="70000"/>
                  <a:lumMod val="75000"/>
                </a:srgbClr>
              </a:gs>
              <a:gs pos="100000">
                <a:srgbClr val="1432B4">
                  <a:alpha val="0"/>
                  <a:lumMod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43356C2-0CE0-45B9-9FF9-0E81E05DDE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66310"/>
            <a:ext cx="9144000" cy="377190"/>
          </a:xfrm>
          <a:prstGeom prst="rect">
            <a:avLst/>
          </a:prstGeom>
        </p:spPr>
      </p:pic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7C3BA97-9BEE-4D57-AD31-77AF9021E40F}"/>
              </a:ext>
            </a:extLst>
          </p:cNvPr>
          <p:cNvCxnSpPr>
            <a:cxnSpLocks/>
          </p:cNvCxnSpPr>
          <p:nvPr/>
        </p:nvCxnSpPr>
        <p:spPr>
          <a:xfrm>
            <a:off x="572904" y="1944889"/>
            <a:ext cx="4689378" cy="1470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 descr="Qsirch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296" y="2126400"/>
            <a:ext cx="823610" cy="828000"/>
          </a:xfrm>
          <a:prstGeom prst="rect">
            <a:avLst/>
          </a:prstGeom>
        </p:spPr>
      </p:pic>
      <p:pic>
        <p:nvPicPr>
          <p:cNvPr id="22" name="圖片 21" descr="Qsirch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888" y="2129920"/>
            <a:ext cx="828000" cy="828000"/>
          </a:xfrm>
          <a:prstGeom prst="rect">
            <a:avLst/>
          </a:prstGeom>
        </p:spPr>
      </p:pic>
      <p:sp>
        <p:nvSpPr>
          <p:cNvPr id="11" name="Shape 301">
            <a:extLst>
              <a:ext uri="{FF2B5EF4-FFF2-40B4-BE49-F238E27FC236}">
                <a16:creationId xmlns:a16="http://schemas.microsoft.com/office/drawing/2014/main" id="{BB6FC603-037D-40E7-82C5-3A77A0936A49}"/>
              </a:ext>
            </a:extLst>
          </p:cNvPr>
          <p:cNvSpPr txBox="1">
            <a:spLocks/>
          </p:cNvSpPr>
          <p:nvPr/>
        </p:nvSpPr>
        <p:spPr>
          <a:xfrm>
            <a:off x="620409" y="1184826"/>
            <a:ext cx="4806921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4400"/>
            </a:pPr>
            <a:r>
              <a:rPr lang="en-US" altLang="zh-TW" sz="4000" b="1" dirty="0">
                <a:solidFill>
                  <a:srgbClr val="FFFFFF"/>
                </a:solidFill>
                <a:ea typeface="Microsoft JhengHei" panose="020B0604030504040204" pitchFamily="34" charset="-120"/>
              </a:rPr>
              <a:t>Data management</a:t>
            </a:r>
            <a:endParaRPr lang="zh-TW" altLang="en-US" sz="4000" b="1" dirty="0">
              <a:solidFill>
                <a:srgbClr val="FFFFFF"/>
              </a:solidFill>
              <a:ea typeface="Microsoft JhengHei" panose="020B0604030504040204" pitchFamily="34" charset="-120"/>
            </a:endParaRPr>
          </a:p>
        </p:txBody>
      </p:sp>
      <p:sp>
        <p:nvSpPr>
          <p:cNvPr id="12" name="Shape 475">
            <a:extLst>
              <a:ext uri="{FF2B5EF4-FFF2-40B4-BE49-F238E27FC236}">
                <a16:creationId xmlns:a16="http://schemas.microsoft.com/office/drawing/2014/main" id="{BA96CE02-C7D4-48AD-B61C-4CFF6AC72079}"/>
              </a:ext>
            </a:extLst>
          </p:cNvPr>
          <p:cNvSpPr txBox="1">
            <a:spLocks/>
          </p:cNvSpPr>
          <p:nvPr/>
        </p:nvSpPr>
        <p:spPr>
          <a:xfrm>
            <a:off x="1421906" y="2089030"/>
            <a:ext cx="1850212" cy="969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2400"/>
              <a:buFont typeface="Verdana"/>
              <a:buNone/>
            </a:pPr>
            <a:r>
              <a:rPr lang="en-US" sz="24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Qsirch</a:t>
            </a:r>
          </a:p>
          <a:p>
            <a:pPr marL="0" indent="0">
              <a:lnSpc>
                <a:spcPct val="100000"/>
              </a:lnSpc>
              <a:buSzPts val="2400"/>
              <a:buFont typeface="Verdana"/>
              <a:buNone/>
            </a:pPr>
            <a:r>
              <a:rPr lang="en-US">
                <a:solidFill>
                  <a:schemeClr val="bg1"/>
                </a:solidFill>
                <a:latin typeface="+mj-lt"/>
                <a:ea typeface="微軟正黑體" pitchFamily="34" charset="-120"/>
                <a:sym typeface="Arial"/>
              </a:rPr>
              <a:t>Full text search </a:t>
            </a:r>
            <a:endParaRPr lang="en-US" dirty="0">
              <a:solidFill>
                <a:schemeClr val="bg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13" name="Shape 475">
            <a:extLst>
              <a:ext uri="{FF2B5EF4-FFF2-40B4-BE49-F238E27FC236}">
                <a16:creationId xmlns:a16="http://schemas.microsoft.com/office/drawing/2014/main" id="{8C52B240-C8B4-43E3-8A8D-1F9F25112B3B}"/>
              </a:ext>
            </a:extLst>
          </p:cNvPr>
          <p:cNvSpPr txBox="1">
            <a:spLocks/>
          </p:cNvSpPr>
          <p:nvPr/>
        </p:nvSpPr>
        <p:spPr>
          <a:xfrm>
            <a:off x="4086763" y="2089232"/>
            <a:ext cx="1528687" cy="96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dk2"/>
              </a:buClr>
              <a:buSzPts val="2400"/>
            </a:pPr>
            <a:r>
              <a:rPr lang="en-US" sz="2400" b="1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Qfiling</a:t>
            </a:r>
            <a:r>
              <a:rPr lang="en-US" sz="24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</a:p>
          <a:p>
            <a:pPr>
              <a:buClr>
                <a:schemeClr val="dk2"/>
              </a:buClr>
              <a:buSzPts val="2400"/>
            </a:pPr>
            <a:r>
              <a:rPr lang="en-US" altLang="zh-TW" sz="1800">
                <a:solidFill>
                  <a:schemeClr val="bg1"/>
                </a:solidFill>
                <a:latin typeface="+mj-lt"/>
                <a:ea typeface="微軟正黑體" pitchFamily="34" charset="-120"/>
                <a:sym typeface="Verdana"/>
              </a:rPr>
              <a:t>Smart filing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2400"/>
            </a:pPr>
            <a:r>
              <a:rPr lang="en-US" altLang="zh-TW" dirty="0"/>
              <a:t>QNAP meets all needs for an office </a:t>
            </a:r>
            <a:endParaRPr dirty="0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540BA8E6-1319-4599-980C-55A4FE204F54}"/>
              </a:ext>
            </a:extLst>
          </p:cNvPr>
          <p:cNvSpPr/>
          <p:nvPr/>
        </p:nvSpPr>
        <p:spPr>
          <a:xfrm>
            <a:off x="4827508" y="1071177"/>
            <a:ext cx="1564200" cy="488865"/>
          </a:xfrm>
          <a:prstGeom prst="roundRect">
            <a:avLst>
              <a:gd name="adj" fmla="val 1404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F5A13050-BF33-47C2-8E86-6982F1EE676D}"/>
              </a:ext>
            </a:extLst>
          </p:cNvPr>
          <p:cNvSpPr/>
          <p:nvPr/>
        </p:nvSpPr>
        <p:spPr>
          <a:xfrm>
            <a:off x="6625430" y="1071177"/>
            <a:ext cx="1590901" cy="488865"/>
          </a:xfrm>
          <a:prstGeom prst="roundRect">
            <a:avLst>
              <a:gd name="adj" fmla="val 1404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E479D831-B4DA-4063-9F70-BD5EA3D9A411}"/>
              </a:ext>
            </a:extLst>
          </p:cNvPr>
          <p:cNvSpPr/>
          <p:nvPr/>
        </p:nvSpPr>
        <p:spPr>
          <a:xfrm>
            <a:off x="2635180" y="1071177"/>
            <a:ext cx="1990692" cy="488865"/>
          </a:xfrm>
          <a:prstGeom prst="roundRect">
            <a:avLst>
              <a:gd name="adj" fmla="val 1404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ECFFFE98-522A-4634-B360-3A61A2D72AA3}"/>
              </a:ext>
            </a:extLst>
          </p:cNvPr>
          <p:cNvSpPr/>
          <p:nvPr/>
        </p:nvSpPr>
        <p:spPr>
          <a:xfrm>
            <a:off x="710039" y="1071177"/>
            <a:ext cx="1719329" cy="488865"/>
          </a:xfrm>
          <a:prstGeom prst="roundRect">
            <a:avLst>
              <a:gd name="adj" fmla="val 1404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A915ABE2-100C-4683-B674-A998CF4AA9A9}"/>
              </a:ext>
            </a:extLst>
          </p:cNvPr>
          <p:cNvSpPr/>
          <p:nvPr/>
        </p:nvSpPr>
        <p:spPr>
          <a:xfrm>
            <a:off x="493702" y="3046593"/>
            <a:ext cx="7788449" cy="1689921"/>
          </a:xfrm>
          <a:prstGeom prst="roundRect">
            <a:avLst>
              <a:gd name="adj" fmla="val 9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9" name="Shape 1683" descr="19304966_xxl.jpg">
            <a:extLst>
              <a:ext uri="{FF2B5EF4-FFF2-40B4-BE49-F238E27FC236}">
                <a16:creationId xmlns:a16="http://schemas.microsoft.com/office/drawing/2014/main" id="{ECFC8502-9BD5-4356-8F4A-E0350844F94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3426" y="2956245"/>
            <a:ext cx="5489837" cy="1748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1684">
            <a:extLst>
              <a:ext uri="{FF2B5EF4-FFF2-40B4-BE49-F238E27FC236}">
                <a16:creationId xmlns:a16="http://schemas.microsoft.com/office/drawing/2014/main" id="{48B31CCE-5123-466F-B0E7-A04FDA0B8D57}"/>
              </a:ext>
            </a:extLst>
          </p:cNvPr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6923" y="1512929"/>
            <a:ext cx="1167913" cy="1163927"/>
          </a:xfrm>
          <a:prstGeom prst="rect">
            <a:avLst/>
          </a:prstGeom>
        </p:spPr>
      </p:pic>
      <p:pic>
        <p:nvPicPr>
          <p:cNvPr id="41" name="Shape 1685">
            <a:extLst>
              <a:ext uri="{FF2B5EF4-FFF2-40B4-BE49-F238E27FC236}">
                <a16:creationId xmlns:a16="http://schemas.microsoft.com/office/drawing/2014/main" id="{0F8D964F-24CE-4790-AEE7-9DDED4BE45C0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497" y="1132578"/>
            <a:ext cx="360000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2" name="Shape 1686">
            <a:extLst>
              <a:ext uri="{FF2B5EF4-FFF2-40B4-BE49-F238E27FC236}">
                <a16:creationId xmlns:a16="http://schemas.microsoft.com/office/drawing/2014/main" id="{AA6BA208-04AB-4E01-B643-E847D0A6CF4A}"/>
              </a:ext>
            </a:extLst>
          </p:cNvPr>
          <p:cNvSpPr txBox="1"/>
          <p:nvPr/>
        </p:nvSpPr>
        <p:spPr>
          <a:xfrm>
            <a:off x="7324150" y="1166827"/>
            <a:ext cx="892179" cy="30777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4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  <a:endParaRPr lang="en-US" sz="1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687">
            <a:extLst>
              <a:ext uri="{FF2B5EF4-FFF2-40B4-BE49-F238E27FC236}">
                <a16:creationId xmlns:a16="http://schemas.microsoft.com/office/drawing/2014/main" id="{036A46E5-48D5-4D5F-8810-29495D65F2FF}"/>
              </a:ext>
            </a:extLst>
          </p:cNvPr>
          <p:cNvSpPr/>
          <p:nvPr/>
        </p:nvSpPr>
        <p:spPr>
          <a:xfrm>
            <a:off x="493703" y="2636359"/>
            <a:ext cx="2612100" cy="443100"/>
          </a:xfrm>
          <a:prstGeom prst="homePlate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5" name="Shape 1689">
            <a:extLst>
              <a:ext uri="{FF2B5EF4-FFF2-40B4-BE49-F238E27FC236}">
                <a16:creationId xmlns:a16="http://schemas.microsoft.com/office/drawing/2014/main" id="{96EE5187-217C-40CD-957A-840A7E440557}"/>
              </a:ext>
            </a:extLst>
          </p:cNvPr>
          <p:cNvSpPr/>
          <p:nvPr/>
        </p:nvSpPr>
        <p:spPr>
          <a:xfrm>
            <a:off x="4397858" y="2636359"/>
            <a:ext cx="2418321" cy="443100"/>
          </a:xfrm>
          <a:prstGeom prst="chevron">
            <a:avLst>
              <a:gd name="adj" fmla="val 50000"/>
            </a:avLst>
          </a:prstGeom>
          <a:solidFill>
            <a:srgbClr val="3C0668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6" name="Shape 1690">
            <a:extLst>
              <a:ext uri="{FF2B5EF4-FFF2-40B4-BE49-F238E27FC236}">
                <a16:creationId xmlns:a16="http://schemas.microsoft.com/office/drawing/2014/main" id="{6196B474-4B15-4116-8E0E-85ECB66741E9}"/>
              </a:ext>
            </a:extLst>
          </p:cNvPr>
          <p:cNvSpPr/>
          <p:nvPr/>
        </p:nvSpPr>
        <p:spPr>
          <a:xfrm>
            <a:off x="6471531" y="2636359"/>
            <a:ext cx="1963308" cy="443100"/>
          </a:xfrm>
          <a:prstGeom prst="chevron">
            <a:avLst>
              <a:gd name="adj" fmla="val 50000"/>
            </a:avLst>
          </a:prstGeom>
          <a:solidFill>
            <a:srgbClr val="29106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8" name="Shape 1693">
            <a:extLst>
              <a:ext uri="{FF2B5EF4-FFF2-40B4-BE49-F238E27FC236}">
                <a16:creationId xmlns:a16="http://schemas.microsoft.com/office/drawing/2014/main" id="{4FD19C01-1972-4144-BCE5-15CD1431B03E}"/>
              </a:ext>
            </a:extLst>
          </p:cNvPr>
          <p:cNvSpPr txBox="1"/>
          <p:nvPr/>
        </p:nvSpPr>
        <p:spPr>
          <a:xfrm>
            <a:off x="1257954" y="1171762"/>
            <a:ext cx="1587900" cy="29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b="1">
                <a:solidFill>
                  <a:schemeClr val="bg1"/>
                </a:solidFill>
              </a:rPr>
              <a:t>File Station  </a:t>
            </a:r>
          </a:p>
        </p:txBody>
      </p:sp>
      <p:pic>
        <p:nvPicPr>
          <p:cNvPr id="49" name="Shape 1694">
            <a:extLst>
              <a:ext uri="{FF2B5EF4-FFF2-40B4-BE49-F238E27FC236}">
                <a16:creationId xmlns:a16="http://schemas.microsoft.com/office/drawing/2014/main" id="{63793B4B-4BD8-44D3-86E8-B93D5A238EF0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46" y="1132578"/>
            <a:ext cx="360000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0" name="Shape 1695" descr="圖片 2.png">
            <a:extLst>
              <a:ext uri="{FF2B5EF4-FFF2-40B4-BE49-F238E27FC236}">
                <a16:creationId xmlns:a16="http://schemas.microsoft.com/office/drawing/2014/main" id="{D8458133-0BF2-4D9A-95CF-D480067F2F5F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461" y="1455585"/>
            <a:ext cx="1651364" cy="121174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1696">
            <a:extLst>
              <a:ext uri="{FF2B5EF4-FFF2-40B4-BE49-F238E27FC236}">
                <a16:creationId xmlns:a16="http://schemas.microsoft.com/office/drawing/2014/main" id="{1B89ECCC-F3FE-4BCA-9D03-A6FA9E7EFE04}"/>
              </a:ext>
            </a:extLst>
          </p:cNvPr>
          <p:cNvSpPr txBox="1"/>
          <p:nvPr/>
        </p:nvSpPr>
        <p:spPr>
          <a:xfrm>
            <a:off x="3086499" y="1162462"/>
            <a:ext cx="1507617" cy="31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b="1" dirty="0">
                <a:solidFill>
                  <a:schemeClr val="bg1"/>
                </a:solidFill>
              </a:rPr>
              <a:t>OCR Converter  </a:t>
            </a:r>
          </a:p>
        </p:txBody>
      </p:sp>
      <p:pic>
        <p:nvPicPr>
          <p:cNvPr id="52" name="Shape 1697" descr="圖片 3.png">
            <a:extLst>
              <a:ext uri="{FF2B5EF4-FFF2-40B4-BE49-F238E27FC236}">
                <a16:creationId xmlns:a16="http://schemas.microsoft.com/office/drawing/2014/main" id="{CE9DA8EA-BEF3-4AB2-8EF8-11A6BB45777F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7378" y="1630403"/>
            <a:ext cx="1568101" cy="997906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1698">
            <a:extLst>
              <a:ext uri="{FF2B5EF4-FFF2-40B4-BE49-F238E27FC236}">
                <a16:creationId xmlns:a16="http://schemas.microsoft.com/office/drawing/2014/main" id="{4AF9B471-4DFA-4220-8023-F045FF9CEC2B}"/>
              </a:ext>
            </a:extLst>
          </p:cNvPr>
          <p:cNvSpPr txBox="1"/>
          <p:nvPr/>
        </p:nvSpPr>
        <p:spPr>
          <a:xfrm>
            <a:off x="5372919" y="1144462"/>
            <a:ext cx="1071600" cy="35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4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Qsirch</a:t>
            </a: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pic>
        <p:nvPicPr>
          <p:cNvPr id="55" name="Shape 1699">
            <a:extLst>
              <a:ext uri="{FF2B5EF4-FFF2-40B4-BE49-F238E27FC236}">
                <a16:creationId xmlns:a16="http://schemas.microsoft.com/office/drawing/2014/main" id="{4C1BA04D-AFAD-49FC-BBF5-E2C9F181D52B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363" y="1132578"/>
            <a:ext cx="360000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6" name="Shape 1700" descr="圖片 4.png">
            <a:extLst>
              <a:ext uri="{FF2B5EF4-FFF2-40B4-BE49-F238E27FC236}">
                <a16:creationId xmlns:a16="http://schemas.microsoft.com/office/drawing/2014/main" id="{70939E88-7939-4DF7-B35C-D316A11FD1DF}"/>
              </a:ext>
            </a:extLst>
          </p:cNvPr>
          <p:cNvPicPr preferRelativeResize="0"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184257" y="1701841"/>
            <a:ext cx="1054333" cy="932344"/>
          </a:xfrm>
          <a:prstGeom prst="rect">
            <a:avLst/>
          </a:prstGeom>
        </p:spPr>
      </p:pic>
      <p:sp>
        <p:nvSpPr>
          <p:cNvPr id="57" name="Shape 1701">
            <a:extLst>
              <a:ext uri="{FF2B5EF4-FFF2-40B4-BE49-F238E27FC236}">
                <a16:creationId xmlns:a16="http://schemas.microsoft.com/office/drawing/2014/main" id="{CF587BB7-DDA2-4581-B61A-7205CC0921FD}"/>
              </a:ext>
            </a:extLst>
          </p:cNvPr>
          <p:cNvSpPr/>
          <p:nvPr/>
        </p:nvSpPr>
        <p:spPr>
          <a:xfrm>
            <a:off x="2336981" y="2636359"/>
            <a:ext cx="2586662" cy="443100"/>
          </a:xfrm>
          <a:prstGeom prst="chevron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59" name="Shape 1707">
            <a:extLst>
              <a:ext uri="{FF2B5EF4-FFF2-40B4-BE49-F238E27FC236}">
                <a16:creationId xmlns:a16="http://schemas.microsoft.com/office/drawing/2014/main" id="{7AE1E532-EBA5-42CF-B80B-CB961F88EE5A}"/>
              </a:ext>
            </a:extLst>
          </p:cNvPr>
          <p:cNvPicPr preferRelativeResize="0"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4221" y="1132578"/>
            <a:ext cx="360000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60" name="Shape 1708">
            <a:extLst>
              <a:ext uri="{FF2B5EF4-FFF2-40B4-BE49-F238E27FC236}">
                <a16:creationId xmlns:a16="http://schemas.microsoft.com/office/drawing/2014/main" id="{9F48B661-38E5-489A-B163-ECBDEFE37CD1}"/>
              </a:ext>
            </a:extLst>
          </p:cNvPr>
          <p:cNvCxnSpPr/>
          <p:nvPr/>
        </p:nvCxnSpPr>
        <p:spPr>
          <a:xfrm rot="5400000">
            <a:off x="1744113" y="1844793"/>
            <a:ext cx="1571700" cy="1500"/>
          </a:xfrm>
          <a:prstGeom prst="straightConnector1">
            <a:avLst/>
          </a:prstGeom>
          <a:noFill/>
          <a:ln w="9525" cap="flat" cmpd="sng">
            <a:solidFill>
              <a:srgbClr val="40414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Shape 1709">
            <a:extLst>
              <a:ext uri="{FF2B5EF4-FFF2-40B4-BE49-F238E27FC236}">
                <a16:creationId xmlns:a16="http://schemas.microsoft.com/office/drawing/2014/main" id="{143DA13B-C36C-4B8E-BA56-A216D5A20ED6}"/>
              </a:ext>
            </a:extLst>
          </p:cNvPr>
          <p:cNvCxnSpPr/>
          <p:nvPr/>
        </p:nvCxnSpPr>
        <p:spPr>
          <a:xfrm rot="5400000">
            <a:off x="3935860" y="1844793"/>
            <a:ext cx="1571700" cy="1500"/>
          </a:xfrm>
          <a:prstGeom prst="straightConnector1">
            <a:avLst/>
          </a:prstGeom>
          <a:noFill/>
          <a:ln w="9525" cap="flat" cmpd="sng">
            <a:solidFill>
              <a:srgbClr val="40414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Shape 1710">
            <a:extLst>
              <a:ext uri="{FF2B5EF4-FFF2-40B4-BE49-F238E27FC236}">
                <a16:creationId xmlns:a16="http://schemas.microsoft.com/office/drawing/2014/main" id="{A6FBABA9-3EAB-44DA-913F-62E142672D53}"/>
              </a:ext>
            </a:extLst>
          </p:cNvPr>
          <p:cNvCxnSpPr/>
          <p:nvPr/>
        </p:nvCxnSpPr>
        <p:spPr>
          <a:xfrm rot="5400000">
            <a:off x="5711986" y="1844793"/>
            <a:ext cx="1571700" cy="1500"/>
          </a:xfrm>
          <a:prstGeom prst="straightConnector1">
            <a:avLst/>
          </a:prstGeom>
          <a:noFill/>
          <a:ln w="9525" cap="flat" cmpd="sng">
            <a:solidFill>
              <a:srgbClr val="40414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E97809D6-60C3-4042-9203-9F4981D7CC5B}"/>
              </a:ext>
            </a:extLst>
          </p:cNvPr>
          <p:cNvSpPr txBox="1"/>
          <p:nvPr/>
        </p:nvSpPr>
        <p:spPr>
          <a:xfrm>
            <a:off x="2731087" y="3752978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" name="Shape 1688">
            <a:extLst>
              <a:ext uri="{FF2B5EF4-FFF2-40B4-BE49-F238E27FC236}">
                <a16:creationId xmlns:a16="http://schemas.microsoft.com/office/drawing/2014/main" id="{B3DA6894-37AE-4EBF-A2E9-784990164176}"/>
              </a:ext>
            </a:extLst>
          </p:cNvPr>
          <p:cNvSpPr txBox="1"/>
          <p:nvPr/>
        </p:nvSpPr>
        <p:spPr>
          <a:xfrm>
            <a:off x="484738" y="2711721"/>
            <a:ext cx="1839208" cy="300700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t" anchorCtr="0">
            <a:noAutofit/>
          </a:bodyPr>
          <a:lstStyle/>
          <a:p>
            <a:pPr lvl="0" indent="-28575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altLang="zh-TW" sz="1600" b="1" dirty="0">
                <a:solidFill>
                  <a:srgbClr val="FFFFFF"/>
                </a:solidFill>
                <a:latin typeface="+mj-lt"/>
              </a:rPr>
              <a:t>Store and backup</a:t>
            </a:r>
            <a:endParaRPr lang="en-US" sz="1600" b="1" i="0" u="none" strike="noStrike" cap="none" dirty="0">
              <a:solidFill>
                <a:srgbClr val="FFFFFF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67" name="Shape 1691">
            <a:extLst>
              <a:ext uri="{FF2B5EF4-FFF2-40B4-BE49-F238E27FC236}">
                <a16:creationId xmlns:a16="http://schemas.microsoft.com/office/drawing/2014/main" id="{8E3EB7B9-C0A2-49F0-8BBB-AEAF7BE7FA5F}"/>
              </a:ext>
            </a:extLst>
          </p:cNvPr>
          <p:cNvSpPr txBox="1"/>
          <p:nvPr/>
        </p:nvSpPr>
        <p:spPr>
          <a:xfrm>
            <a:off x="6446908" y="2741771"/>
            <a:ext cx="2020192" cy="2406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indent="-28575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+mj-lt"/>
                <a:ea typeface="微軟正黑體" pitchFamily="34" charset="-120"/>
                <a:sym typeface="Arial"/>
              </a:rPr>
              <a:t> </a:t>
            </a:r>
            <a:r>
              <a:rPr lang="en-US" altLang="zh-TW" sz="1600" b="1" dirty="0">
                <a:solidFill>
                  <a:srgbClr val="FFFFFF"/>
                </a:solidFill>
                <a:latin typeface="+mj-lt"/>
              </a:rPr>
              <a:t>Archive</a:t>
            </a:r>
            <a:endParaRPr lang="en-US" sz="1600" b="1" i="0" u="none" strike="noStrike" cap="none" dirty="0">
              <a:solidFill>
                <a:srgbClr val="FFFFFF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69" name="Shape 1702">
            <a:extLst>
              <a:ext uri="{FF2B5EF4-FFF2-40B4-BE49-F238E27FC236}">
                <a16:creationId xmlns:a16="http://schemas.microsoft.com/office/drawing/2014/main" id="{B35FFAA9-DA71-4594-8DFA-B2AA40EEFFDB}"/>
              </a:ext>
            </a:extLst>
          </p:cNvPr>
          <p:cNvSpPr txBox="1"/>
          <p:nvPr/>
        </p:nvSpPr>
        <p:spPr>
          <a:xfrm>
            <a:off x="4825256" y="2706071"/>
            <a:ext cx="1755600" cy="3120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t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altLang="zh-TW" sz="1600" b="1" dirty="0">
                <a:solidFill>
                  <a:srgbClr val="FFFFFF"/>
                </a:solidFill>
                <a:latin typeface="+mj-lt"/>
              </a:rPr>
              <a:t>Search</a:t>
            </a:r>
          </a:p>
        </p:txBody>
      </p:sp>
      <p:grpSp>
        <p:nvGrpSpPr>
          <p:cNvPr id="70" name="Shape 1708">
            <a:extLst>
              <a:ext uri="{FF2B5EF4-FFF2-40B4-BE49-F238E27FC236}">
                <a16:creationId xmlns:a16="http://schemas.microsoft.com/office/drawing/2014/main" id="{25A3DD86-F30A-411E-849B-383DEAA8E8F2}"/>
              </a:ext>
            </a:extLst>
          </p:cNvPr>
          <p:cNvGrpSpPr/>
          <p:nvPr/>
        </p:nvGrpSpPr>
        <p:grpSpPr>
          <a:xfrm>
            <a:off x="2343134" y="3108301"/>
            <a:ext cx="3569587" cy="494030"/>
            <a:chOff x="3908606" y="3420158"/>
            <a:chExt cx="3569587" cy="494030"/>
          </a:xfrm>
        </p:grpSpPr>
        <p:pic>
          <p:nvPicPr>
            <p:cNvPr id="71" name="Shape 1709">
              <a:extLst>
                <a:ext uri="{FF2B5EF4-FFF2-40B4-BE49-F238E27FC236}">
                  <a16:creationId xmlns:a16="http://schemas.microsoft.com/office/drawing/2014/main" id="{BB089178-2E5F-4661-BDFA-1134D73A28D0}"/>
                </a:ext>
              </a:extLst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908606" y="3489830"/>
              <a:ext cx="431675" cy="4243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" name="Shape 1710">
              <a:extLst>
                <a:ext uri="{FF2B5EF4-FFF2-40B4-BE49-F238E27FC236}">
                  <a16:creationId xmlns:a16="http://schemas.microsoft.com/office/drawing/2014/main" id="{75DAB114-4AD6-40C3-9BC5-551D8DDB264F}"/>
                </a:ext>
              </a:extLst>
            </p:cNvPr>
            <p:cNvSpPr txBox="1"/>
            <p:nvPr/>
          </p:nvSpPr>
          <p:spPr>
            <a:xfrm>
              <a:off x="4352793" y="3420158"/>
              <a:ext cx="3125400" cy="352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altLang="zh-TW" b="1" dirty="0">
                  <a:solidFill>
                    <a:srgbClr val="E67708"/>
                  </a:solidFill>
                </a:rPr>
                <a:t>With OCR Converter, </a:t>
              </a:r>
              <a:r>
                <a:rPr lang="en-US" altLang="zh-TW" b="1" dirty="0" err="1">
                  <a:solidFill>
                    <a:srgbClr val="E67708"/>
                  </a:solidFill>
                </a:rPr>
                <a:t>Qsirch</a:t>
              </a:r>
              <a:r>
                <a:rPr lang="en-US" altLang="zh-TW" b="1" dirty="0">
                  <a:solidFill>
                    <a:srgbClr val="E67708"/>
                  </a:solidFill>
                </a:rPr>
                <a:t> can search for image context.</a:t>
              </a:r>
            </a:p>
          </p:txBody>
        </p:sp>
      </p:grpSp>
      <p:sp>
        <p:nvSpPr>
          <p:cNvPr id="73" name="Shape 1692">
            <a:extLst>
              <a:ext uri="{FF2B5EF4-FFF2-40B4-BE49-F238E27FC236}">
                <a16:creationId xmlns:a16="http://schemas.microsoft.com/office/drawing/2014/main" id="{11AF30A4-B9A2-4C8F-B88B-6826C433D1F9}"/>
              </a:ext>
            </a:extLst>
          </p:cNvPr>
          <p:cNvSpPr txBox="1"/>
          <p:nvPr/>
        </p:nvSpPr>
        <p:spPr>
          <a:xfrm>
            <a:off x="2589292" y="2706071"/>
            <a:ext cx="1831623" cy="312001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t" anchorCtr="0">
            <a:noAutofit/>
          </a:bodyPr>
          <a:lstStyle/>
          <a:p>
            <a:pPr lvl="0" algn="ctr">
              <a:buSzPct val="25000"/>
            </a:pPr>
            <a:r>
              <a:rPr lang="en-US" altLang="zh-TW" sz="1600" b="1" dirty="0">
                <a:solidFill>
                  <a:srgbClr val="FFFFFF"/>
                </a:solidFill>
                <a:latin typeface="+mj-lt"/>
              </a:rPr>
              <a:t>File</a:t>
            </a:r>
            <a:r>
              <a:rPr lang="en-US" altLang="zh-TW" sz="1600" b="1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US" altLang="zh-TW" sz="1600" b="1" dirty="0">
                <a:solidFill>
                  <a:srgbClr val="FFFFFF"/>
                </a:solidFill>
                <a:latin typeface="+mj-lt"/>
              </a:rPr>
              <a:t>Digitization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>
            <a:extLst>
              <a:ext uri="{FF2B5EF4-FFF2-40B4-BE49-F238E27FC236}">
                <a16:creationId xmlns:a16="http://schemas.microsoft.com/office/drawing/2014/main" id="{37F71843-D2EB-47B6-808B-78CA037382E3}"/>
              </a:ext>
            </a:extLst>
          </p:cNvPr>
          <p:cNvGrpSpPr/>
          <p:nvPr/>
        </p:nvGrpSpPr>
        <p:grpSpPr>
          <a:xfrm>
            <a:off x="1088476" y="4011477"/>
            <a:ext cx="3859989" cy="669775"/>
            <a:chOff x="696730" y="3723326"/>
            <a:chExt cx="3859989" cy="669775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A200440C-6876-4B5A-8EF6-CF27DB245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696730" y="3872136"/>
              <a:ext cx="2504329" cy="520965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28CFDB68-C646-4BB1-8E81-69A407C08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" r="73722"/>
            <a:stretch/>
          </p:blipFill>
          <p:spPr>
            <a:xfrm rot="16200000" flipH="1">
              <a:off x="3967173" y="3791907"/>
              <a:ext cx="658128" cy="520965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0102442F-2549-4A89-8AE0-53F03579B7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5286"/>
            <a:stretch/>
          </p:blipFill>
          <p:spPr>
            <a:xfrm flipH="1">
              <a:off x="2339017" y="3872136"/>
              <a:ext cx="2121517" cy="520965"/>
            </a:xfrm>
            <a:prstGeom prst="rect">
              <a:avLst/>
            </a:prstGeom>
          </p:spPr>
        </p:pic>
      </p:grpSp>
      <p:pic>
        <p:nvPicPr>
          <p:cNvPr id="12" name="圖片 11">
            <a:extLst>
              <a:ext uri="{FF2B5EF4-FFF2-40B4-BE49-F238E27FC236}">
                <a16:creationId xmlns:a16="http://schemas.microsoft.com/office/drawing/2014/main" id="{0468C295-DF2B-4EEB-9002-E7BE449FC7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556"/>
          <a:stretch/>
        </p:blipFill>
        <p:spPr>
          <a:xfrm>
            <a:off x="3884745" y="1039402"/>
            <a:ext cx="2335673" cy="7003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C6D384-321F-5547-98CA-2A8F9511FD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Complete </a:t>
            </a:r>
            <a:r>
              <a:rPr lang="en-US" altLang="zh-TW"/>
              <a:t>10GbE infrastructure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45A05C-F40D-7F4F-AE31-C9F960BA82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7641" y="1450902"/>
            <a:ext cx="6190592" cy="2633182"/>
          </a:xfrm>
          <a:prstGeom prst="rect">
            <a:avLst/>
          </a:prstGeom>
        </p:spPr>
      </p:pic>
      <p:pic>
        <p:nvPicPr>
          <p:cNvPr id="4" name="Picture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2CB89F0-0843-2E44-84B3-A2DB0951D1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0084" y="2821800"/>
            <a:ext cx="1752397" cy="1955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8D445-0135-9240-862C-6DCDF1DDDF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6799" y="1132023"/>
            <a:ext cx="2070976" cy="38436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53134E8-184A-4D56-9031-7AB851E84A1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8551" y="1529756"/>
            <a:ext cx="690034" cy="700361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394B8C68-B6EF-4031-8A56-97382C55BC9C}"/>
              </a:ext>
            </a:extLst>
          </p:cNvPr>
          <p:cNvSpPr txBox="1"/>
          <p:nvPr/>
        </p:nvSpPr>
        <p:spPr>
          <a:xfrm>
            <a:off x="2913055" y="1580513"/>
            <a:ext cx="9666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50" b="1" dirty="0">
                <a:solidFill>
                  <a:schemeClr val="accent5">
                    <a:lumMod val="50000"/>
                  </a:schemeClr>
                </a:solidFill>
              </a:rPr>
              <a:t>QXG-10G1T</a:t>
            </a:r>
            <a:endParaRPr lang="zh-TW" altLang="en-US" sz="8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FF09BEC-AAAD-4EE0-9A31-A9C94571B32B}"/>
              </a:ext>
            </a:extLst>
          </p:cNvPr>
          <p:cNvSpPr txBox="1"/>
          <p:nvPr/>
        </p:nvSpPr>
        <p:spPr>
          <a:xfrm>
            <a:off x="2187125" y="2797289"/>
            <a:ext cx="966682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50" b="1" dirty="0">
                <a:solidFill>
                  <a:schemeClr val="accent5">
                    <a:lumMod val="50000"/>
                  </a:schemeClr>
                </a:solidFill>
              </a:rPr>
              <a:t>QSW-1208-8C</a:t>
            </a:r>
            <a:endParaRPr lang="zh-TW" altLang="en-US" sz="8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801E055-FB3C-4442-8630-50D1E89D658D}"/>
              </a:ext>
            </a:extLst>
          </p:cNvPr>
          <p:cNvSpPr txBox="1"/>
          <p:nvPr/>
        </p:nvSpPr>
        <p:spPr>
          <a:xfrm>
            <a:off x="2751995" y="2121191"/>
            <a:ext cx="966682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50" b="1" dirty="0">
                <a:solidFill>
                  <a:schemeClr val="accent5">
                    <a:lumMod val="50000"/>
                  </a:schemeClr>
                </a:solidFill>
              </a:rPr>
              <a:t>RJ45 Cable</a:t>
            </a:r>
            <a:endParaRPr lang="zh-TW" altLang="en-US" sz="8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BFE2C98-8B99-4E9E-892E-FBF426399A29}"/>
              </a:ext>
            </a:extLst>
          </p:cNvPr>
          <p:cNvSpPr txBox="1"/>
          <p:nvPr/>
        </p:nvSpPr>
        <p:spPr>
          <a:xfrm>
            <a:off x="4705157" y="3922265"/>
            <a:ext cx="966682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50" b="1" dirty="0">
                <a:solidFill>
                  <a:schemeClr val="accent5">
                    <a:lumMod val="50000"/>
                  </a:schemeClr>
                </a:solidFill>
              </a:rPr>
              <a:t>SFP+ Cable</a:t>
            </a:r>
            <a:endParaRPr lang="zh-TW" altLang="en-US" sz="8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00367231-943C-4B45-9887-5E1353BF646A}"/>
              </a:ext>
            </a:extLst>
          </p:cNvPr>
          <p:cNvSpPr txBox="1"/>
          <p:nvPr/>
        </p:nvSpPr>
        <p:spPr>
          <a:xfrm>
            <a:off x="1324541" y="4189600"/>
            <a:ext cx="3724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+mj-lt"/>
              </a:rPr>
              <a:t>QNAP combo unmanaged switch</a:t>
            </a:r>
            <a:endParaRPr lang="en-US" altLang="zh-CN" sz="1200" b="1" dirty="0">
              <a:solidFill>
                <a:schemeClr val="bg1"/>
              </a:solidFill>
              <a:latin typeface="+mj-lt"/>
            </a:endParaRPr>
          </a:p>
          <a:p>
            <a:r>
              <a:rPr lang="en-US" altLang="zh-CN" sz="1200" b="1" dirty="0">
                <a:solidFill>
                  <a:schemeClr val="bg1"/>
                </a:solidFill>
                <a:latin typeface="+mj-lt"/>
              </a:rPr>
              <a:t>Supports SFP+ and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</a:rPr>
              <a:t>RJ45 10GbE transmission</a:t>
            </a:r>
            <a:endParaRPr 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35C0A098-B159-4D05-9EFA-72CA36F2D109}"/>
              </a:ext>
            </a:extLst>
          </p:cNvPr>
          <p:cNvGrpSpPr/>
          <p:nvPr/>
        </p:nvGrpSpPr>
        <p:grpSpPr>
          <a:xfrm>
            <a:off x="4610488" y="1039402"/>
            <a:ext cx="4231747" cy="700361"/>
            <a:chOff x="3546941" y="1146881"/>
            <a:chExt cx="3967635" cy="520965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7D51E34A-929C-4E97-8131-A6EA2AB63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2556"/>
            <a:stretch/>
          </p:blipFill>
          <p:spPr>
            <a:xfrm>
              <a:off x="3546941" y="1146881"/>
              <a:ext cx="2189899" cy="520965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395510FD-7E01-4DA9-B7D2-9AA1BB524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10247" y="1146881"/>
              <a:ext cx="2504329" cy="520965"/>
            </a:xfrm>
            <a:prstGeom prst="rect">
              <a:avLst/>
            </a:prstGeom>
          </p:spPr>
        </p:pic>
      </p:grpSp>
      <p:sp>
        <p:nvSpPr>
          <p:cNvPr id="20" name="TextBox 6">
            <a:extLst>
              <a:ext uri="{FF2B5EF4-FFF2-40B4-BE49-F238E27FC236}">
                <a16:creationId xmlns:a16="http://schemas.microsoft.com/office/drawing/2014/main" id="{D2A632E3-9F08-45FF-B968-7A00BCC90445}"/>
              </a:ext>
            </a:extLst>
          </p:cNvPr>
          <p:cNvSpPr txBox="1"/>
          <p:nvPr/>
        </p:nvSpPr>
        <p:spPr>
          <a:xfrm>
            <a:off x="4116707" y="1063360"/>
            <a:ext cx="4483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+mj-lt"/>
              </a:rPr>
              <a:t>10GbE </a:t>
            </a:r>
            <a:r>
              <a:rPr lang="en-US" sz="1200" b="1" dirty="0" err="1">
                <a:solidFill>
                  <a:schemeClr val="bg1"/>
                </a:solidFill>
                <a:latin typeface="+mj-lt"/>
              </a:rPr>
              <a:t>Nbase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-T PCIe expansion card</a:t>
            </a:r>
            <a:r>
              <a:rPr lang="en-US" altLang="zh-CN" sz="1200" b="1" dirty="0">
                <a:solidFill>
                  <a:schemeClr val="bg1"/>
                </a:solidFill>
                <a:latin typeface="+mj-lt"/>
              </a:rPr>
              <a:t>, provides Gen.3 x 4 speed and Supports 10GbE/5GbE/2.5GbE/1Gbe/100M data transmission</a:t>
            </a:r>
            <a:endParaRPr lang="en-US" sz="1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05271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07D8541E-B169-404D-B28E-A0158CEC07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"/>
          <a:stretch/>
        </p:blipFill>
        <p:spPr>
          <a:xfrm>
            <a:off x="2261220" y="2315767"/>
            <a:ext cx="5104119" cy="1336760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1332F94-F7B3-4BCB-9A73-7B1D5ACB5F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"/>
          <a:stretch/>
        </p:blipFill>
        <p:spPr>
          <a:xfrm>
            <a:off x="2261220" y="3724562"/>
            <a:ext cx="5104119" cy="133676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5586F02-9C9F-429F-8674-F9AF776FF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"/>
          <a:stretch/>
        </p:blipFill>
        <p:spPr>
          <a:xfrm>
            <a:off x="2261220" y="924366"/>
            <a:ext cx="5104119" cy="1336760"/>
          </a:xfrm>
          <a:prstGeom prst="rect">
            <a:avLst/>
          </a:prstGeom>
        </p:spPr>
      </p:pic>
      <p:sp>
        <p:nvSpPr>
          <p:cNvPr id="492" name="Shape 492"/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Qsirch</a:t>
            </a:r>
            <a:r>
              <a:rPr lang="en-US" dirty="0"/>
              <a:t> 334 </a:t>
            </a:r>
            <a:r>
              <a:rPr lang="en-US"/>
              <a:t>core competencies</a:t>
            </a:r>
            <a:endParaRPr lang="zh-CN" altLang="en-US" dirty="0"/>
          </a:p>
        </p:txBody>
      </p:sp>
      <p:pic>
        <p:nvPicPr>
          <p:cNvPr id="5" name="圖片 4" descr="Qsirch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73" y="152509"/>
            <a:ext cx="858014" cy="8625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BAD2D98-FF76-4AE5-B17C-ED962CD102C1}"/>
              </a:ext>
            </a:extLst>
          </p:cNvPr>
          <p:cNvSpPr txBox="1"/>
          <p:nvPr/>
        </p:nvSpPr>
        <p:spPr>
          <a:xfrm>
            <a:off x="2414682" y="843398"/>
            <a:ext cx="542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>
                <a:solidFill>
                  <a:schemeClr val="bg1"/>
                </a:solidFill>
              </a:rPr>
              <a:t>3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99F64D7-A331-46BA-927A-75C8014C5796}"/>
              </a:ext>
            </a:extLst>
          </p:cNvPr>
          <p:cNvSpPr txBox="1"/>
          <p:nvPr/>
        </p:nvSpPr>
        <p:spPr>
          <a:xfrm>
            <a:off x="2414682" y="2243732"/>
            <a:ext cx="542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>
                <a:solidFill>
                  <a:schemeClr val="bg1"/>
                </a:solidFill>
              </a:rPr>
              <a:t>3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4AEEC028-83BF-4289-93CD-0D6EA4F89B73}"/>
              </a:ext>
            </a:extLst>
          </p:cNvPr>
          <p:cNvSpPr txBox="1"/>
          <p:nvPr/>
        </p:nvSpPr>
        <p:spPr>
          <a:xfrm>
            <a:off x="2414682" y="3634240"/>
            <a:ext cx="542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>
                <a:solidFill>
                  <a:schemeClr val="bg1"/>
                </a:solidFill>
              </a:rPr>
              <a:t>4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3A0C103-5039-48FC-976F-26AF41DDF289}"/>
              </a:ext>
            </a:extLst>
          </p:cNvPr>
          <p:cNvSpPr txBox="1"/>
          <p:nvPr/>
        </p:nvSpPr>
        <p:spPr>
          <a:xfrm>
            <a:off x="2992015" y="1486681"/>
            <a:ext cx="428096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17500">
              <a:buSzPts val="1400"/>
            </a:pPr>
            <a:r>
              <a:rPr lang="zh-TW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</a:t>
            </a:r>
            <a:r>
              <a:rPr lang="en-US" altLang="zh-TW" sz="12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Advanced search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for complex keyword search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 </a:t>
            </a:r>
            <a:endParaRPr lang="en-GB" altLang="zh-TW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</a:endParaRPr>
          </a:p>
          <a:p>
            <a:pPr indent="-317500">
              <a:buSzPts val="1400"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</a:t>
            </a:r>
            <a:r>
              <a:rPr lang="en-US" altLang="zh-TW" sz="12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Category bar</a:t>
            </a:r>
            <a:r>
              <a:rPr lang="zh-TW" altLang="en-US" sz="12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for quickly finding every kinds of files</a:t>
            </a:r>
            <a:endParaRPr lang="en-GB" altLang="zh-TW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</a:endParaRPr>
          </a:p>
          <a:p>
            <a:pPr indent="-317500">
              <a:buSzPts val="1400"/>
            </a:pP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35+ powerful filter </a:t>
            </a:r>
            <a:r>
              <a:rPr lang="en-US" altLang="zh-TW" sz="12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conditions</a:t>
            </a:r>
            <a:endParaRPr lang="zh-TW" altLang="en-US" sz="1200" b="1" dirty="0">
              <a:solidFill>
                <a:srgbClr val="FF000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09B61FD-91F9-487C-9CB8-8076118A38F0}"/>
              </a:ext>
            </a:extLst>
          </p:cNvPr>
          <p:cNvSpPr txBox="1"/>
          <p:nvPr/>
        </p:nvSpPr>
        <p:spPr>
          <a:xfrm>
            <a:off x="2992014" y="1026366"/>
            <a:ext cx="44493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Search tools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94C136B-3DFD-4055-A66F-A7B4600C8A50}"/>
              </a:ext>
            </a:extLst>
          </p:cNvPr>
          <p:cNvSpPr txBox="1"/>
          <p:nvPr/>
        </p:nvSpPr>
        <p:spPr>
          <a:xfrm>
            <a:off x="3002965" y="2824441"/>
            <a:ext cx="456318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17500">
              <a:buSzPts val="1400"/>
            </a:pPr>
            <a:r>
              <a:rPr lang="zh-TW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軟正黑體" pitchFamily="34" charset="-120"/>
              </a:rPr>
              <a:t>◆ </a:t>
            </a:r>
            <a:r>
              <a:rPr lang="zh-TW" sz="12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Tags</a:t>
            </a:r>
            <a:r>
              <a:rPr lang="zh-TW" sz="1200" b="1" dirty="0">
                <a:solidFill>
                  <a:srgbClr val="404040"/>
                </a:solidFill>
                <a:latin typeface="+mj-lt"/>
                <a:ea typeface="微軟正黑體" pitchFamily="34" charset="-120"/>
              </a:rPr>
              <a:t> for every search criteria</a:t>
            </a:r>
            <a:endParaRPr lang="en-GB" altLang="zh-TW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</a:endParaRPr>
          </a:p>
          <a:p>
            <a:pPr indent="-317500">
              <a:buSzPts val="1400"/>
            </a:pPr>
            <a:r>
              <a:rPr 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</a:t>
            </a:r>
            <a:r>
              <a:rPr lang="zh-TW" sz="12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Highlight keywords</a:t>
            </a:r>
            <a:r>
              <a:rPr lang="zh-TW" sz="1200" b="1" dirty="0">
                <a:solidFill>
                  <a:srgbClr val="404040"/>
                </a:solidFill>
                <a:latin typeface="+mj-lt"/>
                <a:ea typeface="微軟正黑體" pitchFamily="34" charset="-120"/>
              </a:rPr>
              <a:t> for viewing the search result clearly</a:t>
            </a:r>
            <a:endParaRPr lang="en-GB" altLang="zh-TW" sz="1200" dirty="0">
              <a:latin typeface="+mj-lt"/>
              <a:ea typeface="微軟正黑體" pitchFamily="34" charset="-120"/>
            </a:endParaRPr>
          </a:p>
          <a:p>
            <a:pPr indent="-317500">
              <a:buSzPts val="1400"/>
            </a:pPr>
            <a:r>
              <a:rPr 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</a:t>
            </a:r>
            <a:r>
              <a:rPr lang="zh-TW" sz="1200" b="1" dirty="0">
                <a:solidFill>
                  <a:srgbClr val="404040"/>
                </a:solidFill>
                <a:latin typeface="+mj-lt"/>
                <a:ea typeface="微軟正黑體" pitchFamily="34" charset="-120"/>
              </a:rPr>
              <a:t>Easy steps from preview to shar</a:t>
            </a:r>
            <a:r>
              <a:rPr 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ing</a:t>
            </a:r>
            <a:endParaRPr lang="zh-TW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C4C1218C-3CC3-463E-8590-24DA7AD5A1B5}"/>
              </a:ext>
            </a:extLst>
          </p:cNvPr>
          <p:cNvSpPr txBox="1"/>
          <p:nvPr/>
        </p:nvSpPr>
        <p:spPr>
          <a:xfrm>
            <a:off x="2992014" y="2384264"/>
            <a:ext cx="44493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Search aids 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CE683B6-D8E6-4D46-AF45-D5EA41C57F67}"/>
              </a:ext>
            </a:extLst>
          </p:cNvPr>
          <p:cNvSpPr txBox="1"/>
          <p:nvPr/>
        </p:nvSpPr>
        <p:spPr>
          <a:xfrm>
            <a:off x="3002965" y="3775904"/>
            <a:ext cx="44493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Search channels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731D021-60B3-409B-8E9F-8CEDAFDE15C9}"/>
              </a:ext>
            </a:extLst>
          </p:cNvPr>
          <p:cNvSpPr txBox="1"/>
          <p:nvPr/>
        </p:nvSpPr>
        <p:spPr>
          <a:xfrm>
            <a:off x="2992014" y="4245060"/>
            <a:ext cx="3708548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Web                                    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Mobile app</a:t>
            </a:r>
          </a:p>
          <a:p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◆ Browser extension           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 ◆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Mac Finder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 *</a:t>
            </a:r>
            <a:endParaRPr lang="en-US" altLang="zh-TW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27EEB04-BFF8-49F9-8D23-ECB337AA470A}"/>
              </a:ext>
            </a:extLst>
          </p:cNvPr>
          <p:cNvSpPr txBox="1"/>
          <p:nvPr/>
        </p:nvSpPr>
        <p:spPr>
          <a:xfrm>
            <a:off x="4335661" y="4694795"/>
            <a:ext cx="2472256" cy="20005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* </a:t>
            </a:r>
            <a:r>
              <a:rPr lang="en-US" altLang="zh-TW" sz="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This feature is going to be supported from QTS4.3.5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9D36A48C-E7E5-4F3F-8CFA-70D10C2671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766" y="2988556"/>
            <a:ext cx="4249627" cy="1127761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CE007C30-F01B-4ED7-B31C-A347A10192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2821" y="1446198"/>
            <a:ext cx="4221486" cy="1120294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A48691AA-52CD-41BA-B02A-59B2A4C29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2821" y="2992290"/>
            <a:ext cx="4221486" cy="112029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D2F3F93-A61F-4CD2-83F4-8D39B397E9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23" y="1440940"/>
            <a:ext cx="4261113" cy="1130810"/>
          </a:xfrm>
          <a:prstGeom prst="rect">
            <a:avLst/>
          </a:prstGeom>
        </p:spPr>
      </p:pic>
      <p:sp>
        <p:nvSpPr>
          <p:cNvPr id="492" name="Shape 492"/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US" dirty="0" err="1"/>
              <a:t>Qfiling</a:t>
            </a:r>
            <a:r>
              <a:rPr lang="en-US" dirty="0"/>
              <a:t> 2.0 core competencies  </a:t>
            </a:r>
            <a:endParaRPr dirty="0"/>
          </a:p>
        </p:txBody>
      </p:sp>
      <p:pic>
        <p:nvPicPr>
          <p:cNvPr id="4" name="圖片 3" descr="qfiling icon_512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04777" y="120362"/>
            <a:ext cx="677453" cy="67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4">
            <a:extLst>
              <a:ext uri="{FF2B5EF4-FFF2-40B4-BE49-F238E27FC236}">
                <a16:creationId xmlns:a16="http://schemas.microsoft.com/office/drawing/2014/main" id="{202A194D-F99D-4912-AF03-D306367C04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866" y="3021142"/>
            <a:ext cx="1113765" cy="108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圖片 6">
            <a:extLst>
              <a:ext uri="{FF2B5EF4-FFF2-40B4-BE49-F238E27FC236}">
                <a16:creationId xmlns:a16="http://schemas.microsoft.com/office/drawing/2014/main" id="{9F3D3152-49E5-4AD0-818A-29DD1E8566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3470" y="1481937"/>
            <a:ext cx="1113769" cy="108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圖片 8">
            <a:extLst>
              <a:ext uri="{FF2B5EF4-FFF2-40B4-BE49-F238E27FC236}">
                <a16:creationId xmlns:a16="http://schemas.microsoft.com/office/drawing/2014/main" id="{00DE128C-8AED-4874-942B-DB9F6C19461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4854" y="3032127"/>
            <a:ext cx="1113768" cy="108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0" name="圖片 10">
            <a:extLst>
              <a:ext uri="{FF2B5EF4-FFF2-40B4-BE49-F238E27FC236}">
                <a16:creationId xmlns:a16="http://schemas.microsoft.com/office/drawing/2014/main" id="{AD9739EC-6577-4A91-9736-5E8347B9C45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70" y="1470289"/>
            <a:ext cx="1113768" cy="108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2" name="文字方塊 16">
            <a:extLst>
              <a:ext uri="{FF2B5EF4-FFF2-40B4-BE49-F238E27FC236}">
                <a16:creationId xmlns:a16="http://schemas.microsoft.com/office/drawing/2014/main" id="{5FCC1ED2-84F8-4AC3-9D72-B69C38B9A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849" y="1532200"/>
            <a:ext cx="2070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Flexible</a:t>
            </a:r>
          </a:p>
        </p:txBody>
      </p:sp>
      <p:sp>
        <p:nvSpPr>
          <p:cNvPr id="15" name="文字方塊 16">
            <a:extLst>
              <a:ext uri="{FF2B5EF4-FFF2-40B4-BE49-F238E27FC236}">
                <a16:creationId xmlns:a16="http://schemas.microsoft.com/office/drawing/2014/main" id="{37665E62-FB5A-48B2-ABBB-F92E42F99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849" y="1909217"/>
            <a:ext cx="24315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500" b="1" dirty="0">
                <a:solidFill>
                  <a:srgbClr val="002060"/>
                </a:solidFill>
                <a:latin typeface="+mj-lt"/>
                <a:ea typeface="微軟正黑體" panose="020B0604030504040204" pitchFamily="34" charset="-120"/>
              </a:rPr>
              <a:t>Create your </a:t>
            </a:r>
            <a:r>
              <a:rPr lang="en-US" altLang="zh-TW" sz="1500" b="1" dirty="0" err="1">
                <a:solidFill>
                  <a:srgbClr val="002060"/>
                </a:solidFill>
                <a:latin typeface="+mj-lt"/>
                <a:ea typeface="微軟正黑體" panose="020B0604030504040204" pitchFamily="34" charset="-120"/>
              </a:rPr>
              <a:t>Qfiling</a:t>
            </a:r>
            <a:r>
              <a:rPr lang="en-US" altLang="zh-TW" sz="1500" b="1" dirty="0">
                <a:solidFill>
                  <a:srgbClr val="002060"/>
                </a:solidFill>
                <a:latin typeface="+mj-lt"/>
                <a:ea typeface="微軟正黑體" panose="020B0604030504040204" pitchFamily="34" charset="-120"/>
              </a:rPr>
              <a:t> rules in 3 steps</a:t>
            </a:r>
          </a:p>
        </p:txBody>
      </p:sp>
      <p:sp>
        <p:nvSpPr>
          <p:cNvPr id="18" name="文字方塊 16">
            <a:extLst>
              <a:ext uri="{FF2B5EF4-FFF2-40B4-BE49-F238E27FC236}">
                <a16:creationId xmlns:a16="http://schemas.microsoft.com/office/drawing/2014/main" id="{07F269F9-6F86-4AF1-88CC-08322045D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849" y="3073293"/>
            <a:ext cx="2070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Total control</a:t>
            </a:r>
          </a:p>
        </p:txBody>
      </p:sp>
      <p:sp>
        <p:nvSpPr>
          <p:cNvPr id="19" name="文字方塊 16">
            <a:extLst>
              <a:ext uri="{FF2B5EF4-FFF2-40B4-BE49-F238E27FC236}">
                <a16:creationId xmlns:a16="http://schemas.microsoft.com/office/drawing/2014/main" id="{573979C1-CB44-4687-BF5B-EF4B78144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849" y="3447768"/>
            <a:ext cx="28889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500" b="1" dirty="0">
                <a:solidFill>
                  <a:srgbClr val="002060"/>
                </a:solidFill>
                <a:latin typeface="+mj-lt"/>
                <a:ea typeface="微軟正黑體" panose="020B0604030504040204" pitchFamily="34" charset="-120"/>
              </a:rPr>
              <a:t>With system logs, filing status is easily accessible</a:t>
            </a:r>
          </a:p>
        </p:txBody>
      </p:sp>
      <p:sp>
        <p:nvSpPr>
          <p:cNvPr id="20" name="文字方塊 16">
            <a:extLst>
              <a:ext uri="{FF2B5EF4-FFF2-40B4-BE49-F238E27FC236}">
                <a16:creationId xmlns:a16="http://schemas.microsoft.com/office/drawing/2014/main" id="{E8502DC9-1B7F-42B6-AF93-23D7E3E1B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609" y="1532200"/>
            <a:ext cx="2070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Efficient</a:t>
            </a:r>
          </a:p>
        </p:txBody>
      </p:sp>
      <p:sp>
        <p:nvSpPr>
          <p:cNvPr id="21" name="文字方塊 16">
            <a:extLst>
              <a:ext uri="{FF2B5EF4-FFF2-40B4-BE49-F238E27FC236}">
                <a16:creationId xmlns:a16="http://schemas.microsoft.com/office/drawing/2014/main" id="{6472ABED-5AD2-4DBE-A0F5-4C8810ABB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609" y="1909217"/>
            <a:ext cx="275634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500" b="1" dirty="0">
                <a:solidFill>
                  <a:srgbClr val="002060"/>
                </a:solidFill>
                <a:latin typeface="+mj-lt"/>
                <a:ea typeface="微軟正黑體" panose="020B0604030504040204" pitchFamily="34" charset="-120"/>
              </a:rPr>
              <a:t>Scheduling for auto filing</a:t>
            </a:r>
          </a:p>
        </p:txBody>
      </p:sp>
      <p:sp>
        <p:nvSpPr>
          <p:cNvPr id="22" name="文字方塊 16">
            <a:extLst>
              <a:ext uri="{FF2B5EF4-FFF2-40B4-BE49-F238E27FC236}">
                <a16:creationId xmlns:a16="http://schemas.microsoft.com/office/drawing/2014/main" id="{39795C04-F1BC-44CF-85DD-1186233ED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609" y="3073293"/>
            <a:ext cx="2070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Fast</a:t>
            </a:r>
          </a:p>
        </p:txBody>
      </p:sp>
      <p:sp>
        <p:nvSpPr>
          <p:cNvPr id="23" name="文字方塊 16">
            <a:extLst>
              <a:ext uri="{FF2B5EF4-FFF2-40B4-BE49-F238E27FC236}">
                <a16:creationId xmlns:a16="http://schemas.microsoft.com/office/drawing/2014/main" id="{BACAA23C-B73C-4732-9AB8-C626EBC53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609" y="3447768"/>
            <a:ext cx="261762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500" b="1" dirty="0">
                <a:solidFill>
                  <a:srgbClr val="002060"/>
                </a:solidFill>
                <a:latin typeface="+mj-lt"/>
                <a:ea typeface="微軟正黑體" panose="020B0604030504040204" pitchFamily="34" charset="-120"/>
              </a:rPr>
              <a:t>With recipes, tasks are done with one click</a:t>
            </a:r>
          </a:p>
        </p:txBody>
      </p:sp>
    </p:spTree>
    <p:extLst>
      <p:ext uri="{BB962C8B-B14F-4D97-AF65-F5344CB8AC3E}">
        <p14:creationId xmlns:p14="http://schemas.microsoft.com/office/powerpoint/2010/main" val="33448173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DD02BB1-0DF4-41D8-84ED-A70DBCDAC5CC}"/>
              </a:ext>
            </a:extLst>
          </p:cNvPr>
          <p:cNvSpPr/>
          <p:nvPr/>
        </p:nvSpPr>
        <p:spPr>
          <a:xfrm>
            <a:off x="0" y="978387"/>
            <a:ext cx="5958161" cy="2232248"/>
          </a:xfrm>
          <a:prstGeom prst="rect">
            <a:avLst/>
          </a:prstGeom>
          <a:gradFill flip="none" rotWithShape="0">
            <a:gsLst>
              <a:gs pos="0">
                <a:srgbClr val="291060"/>
              </a:gs>
              <a:gs pos="70000">
                <a:srgbClr val="1432B4">
                  <a:alpha val="70000"/>
                  <a:lumMod val="75000"/>
                </a:srgbClr>
              </a:gs>
              <a:gs pos="100000">
                <a:srgbClr val="1432B4">
                  <a:alpha val="0"/>
                  <a:lumMod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7D3086F7-E771-48F7-BD17-2375C64B97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66310"/>
            <a:ext cx="9144000" cy="377190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10ED53E1-AE0E-4CC9-8CF5-E6B68F49EB12}"/>
              </a:ext>
            </a:extLst>
          </p:cNvPr>
          <p:cNvCxnSpPr/>
          <p:nvPr/>
        </p:nvCxnSpPr>
        <p:spPr>
          <a:xfrm>
            <a:off x="572904" y="2204870"/>
            <a:ext cx="4196958" cy="1316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hape 301">
            <a:extLst>
              <a:ext uri="{FF2B5EF4-FFF2-40B4-BE49-F238E27FC236}">
                <a16:creationId xmlns:a16="http://schemas.microsoft.com/office/drawing/2014/main" id="{55967EDF-8A0C-45BF-9B70-15531C4241D6}"/>
              </a:ext>
            </a:extLst>
          </p:cNvPr>
          <p:cNvSpPr txBox="1">
            <a:spLocks/>
          </p:cNvSpPr>
          <p:nvPr/>
        </p:nvSpPr>
        <p:spPr>
          <a:xfrm>
            <a:off x="572904" y="1336672"/>
            <a:ext cx="5662098" cy="85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en-US" altLang="zh-TW" sz="4000" dirty="0">
                <a:solidFill>
                  <a:srgbClr val="FFFFFF"/>
                </a:solidFill>
              </a:rPr>
              <a:t>S</a:t>
            </a:r>
            <a:r>
              <a:rPr lang="zh-TW" sz="4000" dirty="0">
                <a:solidFill>
                  <a:srgbClr val="FFFFFF"/>
                </a:solidFill>
              </a:rPr>
              <a:t>urveillance </a:t>
            </a:r>
            <a:r>
              <a:rPr lang="en-US" altLang="zh-TW" sz="4000" dirty="0">
                <a:solidFill>
                  <a:srgbClr val="FFFFFF"/>
                </a:solidFill>
              </a:rPr>
              <a:t>S</a:t>
            </a:r>
            <a:r>
              <a:rPr lang="zh-TW" sz="4000" dirty="0">
                <a:solidFill>
                  <a:srgbClr val="FFFFFF"/>
                </a:solidFill>
              </a:rPr>
              <a:t>olution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D09359D-26F3-44B2-8FB9-E154F9EB3FD0}"/>
              </a:ext>
            </a:extLst>
          </p:cNvPr>
          <p:cNvSpPr txBox="1"/>
          <p:nvPr/>
        </p:nvSpPr>
        <p:spPr>
          <a:xfrm>
            <a:off x="572904" y="2347369"/>
            <a:ext cx="510349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000" dirty="0">
                <a:solidFill>
                  <a:schemeClr val="bg1"/>
                </a:solidFill>
              </a:rPr>
              <a:t>Secure your environment</a:t>
            </a:r>
          </a:p>
        </p:txBody>
      </p:sp>
    </p:spTree>
    <p:extLst>
      <p:ext uri="{BB962C8B-B14F-4D97-AF65-F5344CB8AC3E}">
        <p14:creationId xmlns:p14="http://schemas.microsoft.com/office/powerpoint/2010/main" val="5318134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4E4A8910-B5A2-41B8-B3CA-4DA6A28626C4}"/>
              </a:ext>
            </a:extLst>
          </p:cNvPr>
          <p:cNvGrpSpPr/>
          <p:nvPr/>
        </p:nvGrpSpPr>
        <p:grpSpPr>
          <a:xfrm>
            <a:off x="4621737" y="2613137"/>
            <a:ext cx="3604127" cy="520965"/>
            <a:chOff x="3546941" y="1146881"/>
            <a:chExt cx="3604127" cy="520965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2BF796A2-3658-4151-9379-0D9472E69D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2556"/>
            <a:stretch/>
          </p:blipFill>
          <p:spPr>
            <a:xfrm>
              <a:off x="3546941" y="1146881"/>
              <a:ext cx="2189899" cy="520965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F415A519-FAE8-4DA5-9AED-000808A93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46739" y="1146881"/>
              <a:ext cx="2504329" cy="520965"/>
            </a:xfrm>
            <a:prstGeom prst="rect">
              <a:avLst/>
            </a:prstGeom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BE4535CA-3431-4954-B3AB-AACF2D2558C2}"/>
              </a:ext>
            </a:extLst>
          </p:cNvPr>
          <p:cNvGrpSpPr/>
          <p:nvPr/>
        </p:nvGrpSpPr>
        <p:grpSpPr>
          <a:xfrm>
            <a:off x="4621737" y="1658555"/>
            <a:ext cx="3604127" cy="520965"/>
            <a:chOff x="3546941" y="1146881"/>
            <a:chExt cx="3604127" cy="520965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87E793C5-04F1-4056-BFD1-4456815971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2556"/>
            <a:stretch/>
          </p:blipFill>
          <p:spPr>
            <a:xfrm>
              <a:off x="3546941" y="1146881"/>
              <a:ext cx="2189899" cy="520965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0D9BD2E3-561A-478F-A20D-9C71CB42A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46739" y="1146881"/>
              <a:ext cx="2504329" cy="52096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64D2F9-4321-B045-9015-96EDE8167F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8202706" cy="862553"/>
          </a:xfrm>
        </p:spPr>
        <p:txBody>
          <a:bodyPr/>
          <a:lstStyle/>
          <a:p>
            <a:r>
              <a:rPr lang="en-US" dirty="0"/>
              <a:t>QVR Pro surveillance solution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F5D7C6-5859-4799-8B42-D17AEA2DF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10" y="1200163"/>
            <a:ext cx="4390045" cy="3582236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8DBDC0F4-6980-4A91-81BE-92B6575124DA}"/>
              </a:ext>
            </a:extLst>
          </p:cNvPr>
          <p:cNvSpPr txBox="1"/>
          <p:nvPr/>
        </p:nvSpPr>
        <p:spPr>
          <a:xfrm>
            <a:off x="4753055" y="1704735"/>
            <a:ext cx="4095380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5,000+ </a:t>
            </a:r>
            <a:r>
              <a:rPr 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compatible IP cameras</a:t>
            </a:r>
            <a:endParaRPr lang="zh-TW" b="1" dirty="0">
              <a:solidFill>
                <a:schemeClr val="bg1"/>
              </a:solidFill>
              <a:latin typeface="+mj-lt"/>
            </a:endParaRPr>
          </a:p>
          <a:p>
            <a:pPr fontAlgn="base"/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8 </a:t>
            </a:r>
            <a:r>
              <a:rPr 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free IP camera channels</a:t>
            </a:r>
            <a:endParaRPr lang="zh-TW" b="1" dirty="0">
              <a:solidFill>
                <a:srgbClr val="002060"/>
              </a:solidFill>
              <a:latin typeface="+mj-lt"/>
            </a:endParaRPr>
          </a:p>
          <a:p>
            <a:pPr fontAlgn="base"/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16 </a:t>
            </a:r>
            <a:r>
              <a:rPr 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max. IP camera channels</a:t>
            </a:r>
            <a:endParaRPr lang="zh-TW" b="1" dirty="0">
              <a:solidFill>
                <a:schemeClr val="bg1"/>
              </a:solidFill>
              <a:latin typeface="+mj-lt"/>
            </a:endParaRPr>
          </a:p>
          <a:p>
            <a:pPr fontAlgn="base"/>
            <a:endParaRPr lang="zh-TW" altLang="en-US" sz="1600" b="1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QUSBCam2</a:t>
            </a:r>
            <a:r>
              <a:rPr 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record from USB</a:t>
            </a:r>
            <a:r>
              <a:rPr lang="zh-TW" altLang="en-US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web</a:t>
            </a:r>
            <a:r>
              <a:rPr lang="zh-TW" sz="16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cams</a:t>
            </a:r>
            <a:endParaRPr lang="zh-TW" b="1" dirty="0">
              <a:solidFill>
                <a:srgbClr val="002060"/>
              </a:solidFill>
              <a:latin typeface="+mj-lt"/>
            </a:endParaRPr>
          </a:p>
          <a:p>
            <a:pPr fontAlgn="base"/>
            <a:endParaRPr lang="en-US" altLang="zh-TW" sz="1600" b="1" dirty="0">
              <a:latin typeface="+mj-lt"/>
              <a:ea typeface="微軟正黑體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C572308-6CD6-4693-B36A-AEC72EA0BC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3924" y="3448237"/>
            <a:ext cx="1026451" cy="114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40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3500F0E0-B08A-4CFB-8246-8753614D38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7633" y="1079212"/>
            <a:ext cx="4019794" cy="104787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B3FF401-048A-4E1F-AE67-F96E5E6694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020" y="1079212"/>
            <a:ext cx="4603324" cy="104787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CB3DFBB-538D-4D6A-945C-43D1F25768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020" y="2227927"/>
            <a:ext cx="4603324" cy="104787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C6814AE-3DC7-453B-8555-CF0AD665EA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020" y="3376642"/>
            <a:ext cx="4603324" cy="1047877"/>
          </a:xfrm>
          <a:prstGeom prst="rect">
            <a:avLst/>
          </a:prstGeom>
        </p:spPr>
      </p:pic>
      <p:sp>
        <p:nvSpPr>
          <p:cNvPr id="498" name="Shape 49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/>
              <a:t>TS-332X provides you…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84CF35C-F1B2-441D-88CE-89F4933F71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354" y="2127089"/>
            <a:ext cx="4040444" cy="264548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Shape 499">
            <a:extLst>
              <a:ext uri="{FF2B5EF4-FFF2-40B4-BE49-F238E27FC236}">
                <a16:creationId xmlns:a16="http://schemas.microsoft.com/office/drawing/2014/main" id="{93C61189-4B08-48EC-A18E-AC95C2FD9672}"/>
              </a:ext>
            </a:extLst>
          </p:cNvPr>
          <p:cNvSpPr txBox="1">
            <a:spLocks/>
          </p:cNvSpPr>
          <p:nvPr/>
        </p:nvSpPr>
        <p:spPr>
          <a:xfrm>
            <a:off x="387904" y="3360812"/>
            <a:ext cx="4613313" cy="120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90000"/>
              </a:lnSpc>
              <a:buClr>
                <a:srgbClr val="427E7B"/>
              </a:buClr>
              <a:buSzPct val="95000"/>
              <a:buFont typeface="Verdana"/>
              <a:buNone/>
            </a:pPr>
            <a:r>
              <a:rPr lang="zh-TW" altLang="en-US" b="1">
                <a:solidFill>
                  <a:srgbClr val="427E7B"/>
                </a:solidFill>
                <a:latin typeface="+mj-lt"/>
                <a:ea typeface="微軟正黑體" pitchFamily="34" charset="-120"/>
              </a:rPr>
              <a:t>       </a:t>
            </a:r>
            <a:r>
              <a:rPr lang="en-US" altLang="zh-TW" b="1">
                <a:solidFill>
                  <a:srgbClr val="FFC000"/>
                </a:solidFill>
                <a:latin typeface="+mj-lt"/>
                <a:ea typeface="微軟正黑體" pitchFamily="34" charset="-120"/>
              </a:rPr>
              <a:t>Data safety</a:t>
            </a:r>
            <a:endParaRPr lang="zh-TW" altLang="en-US" b="1">
              <a:solidFill>
                <a:srgbClr val="FFC000"/>
              </a:solidFill>
              <a:latin typeface="+mj-lt"/>
              <a:ea typeface="微軟正黑體" pitchFamily="34" charset="-12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Font typeface="Arial"/>
              <a:buNone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- Snapshot protection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Font typeface="Arial"/>
              <a:buNone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- Time Machine and Netback Replicator backup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Font typeface="Arial"/>
              <a:buNone/>
            </a:pPr>
            <a:r>
              <a:rPr lang="zh-TW" altLang="en-US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  </a:t>
            </a: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solution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Font typeface="Arial"/>
              <a:buNone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- Cloud service</a:t>
            </a:r>
            <a:endParaRPr lang="en-US" altLang="zh-TW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1A73DC3-342B-4E9F-A9AB-914CBFB49F6F}"/>
              </a:ext>
            </a:extLst>
          </p:cNvPr>
          <p:cNvSpPr/>
          <p:nvPr/>
        </p:nvSpPr>
        <p:spPr>
          <a:xfrm>
            <a:off x="5205047" y="1157458"/>
            <a:ext cx="3790669" cy="8956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14300">
              <a:buClr>
                <a:srgbClr val="427E7B"/>
              </a:buClr>
              <a:buSzPct val="95000"/>
            </a:pPr>
            <a:r>
              <a:rPr lang="zh-TW" altLang="en-US" sz="1800" b="1" dirty="0">
                <a:solidFill>
                  <a:srgbClr val="FFC000"/>
                </a:solidFill>
                <a:latin typeface="+mj-lt"/>
                <a:ea typeface="微軟正黑體" pitchFamily="34" charset="-120"/>
                <a:sym typeface="Verdana"/>
              </a:rPr>
              <a:t>      </a:t>
            </a:r>
            <a:r>
              <a:rPr lang="zh-CN" altLang="en-US" sz="1800" b="1" dirty="0">
                <a:solidFill>
                  <a:srgbClr val="FFC000"/>
                </a:solidFill>
                <a:latin typeface="+mj-lt"/>
                <a:ea typeface="微軟正黑體" pitchFamily="34" charset="-120"/>
                <a:sym typeface="Verdana"/>
              </a:rPr>
              <a:t>V</a:t>
            </a:r>
            <a:r>
              <a:rPr lang="en-US" altLang="zh-CN" sz="1800" b="1" dirty="0">
                <a:solidFill>
                  <a:srgbClr val="FFC000"/>
                </a:solidFill>
                <a:latin typeface="+mj-lt"/>
                <a:ea typeface="微軟正黑體" pitchFamily="34" charset="-120"/>
                <a:sym typeface="Verdana"/>
              </a:rPr>
              <a:t>JBOD and surveillance</a:t>
            </a:r>
            <a:endParaRPr lang="zh-TW" altLang="en-US" sz="1800" b="1" dirty="0">
              <a:solidFill>
                <a:srgbClr val="FFC000"/>
              </a:solidFill>
              <a:latin typeface="+mj-lt"/>
              <a:ea typeface="微軟正黑體" pitchFamily="34" charset="-120"/>
              <a:sym typeface="Verdana"/>
            </a:endParaRPr>
          </a:p>
          <a:p>
            <a:pPr marL="914400" lvl="1" indent="-317500">
              <a:lnSpc>
                <a:spcPct val="90000"/>
              </a:lnSpc>
              <a:buClr>
                <a:schemeClr val="accent4">
                  <a:lumMod val="50000"/>
                </a:schemeClr>
              </a:buClr>
              <a:buSzPct val="95000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support VJBOD to arrange available</a:t>
            </a:r>
          </a:p>
          <a:p>
            <a:pPr marL="914400" lvl="1" indent="-317500">
              <a:lnSpc>
                <a:spcPct val="90000"/>
              </a:lnSpc>
              <a:buClr>
                <a:schemeClr val="accent4">
                  <a:lumMod val="50000"/>
                </a:schemeClr>
              </a:buClr>
              <a:buSzPct val="95000"/>
            </a:pP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capacity efficiently</a:t>
            </a:r>
            <a:endParaRPr lang="zh-CN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914400" lvl="1" indent="-317500">
              <a:lnSpc>
                <a:spcPct val="90000"/>
              </a:lnSpc>
              <a:buClr>
                <a:schemeClr val="accent4">
                  <a:lumMod val="50000"/>
                </a:schemeClr>
              </a:buClr>
              <a:buSzPct val="95000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support QVR Pro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8" name="Shape 499">
            <a:extLst>
              <a:ext uri="{FF2B5EF4-FFF2-40B4-BE49-F238E27FC236}">
                <a16:creationId xmlns:a16="http://schemas.microsoft.com/office/drawing/2014/main" id="{7F34B0E1-9B1C-4306-8B7E-E4FE4A34A89D}"/>
              </a:ext>
            </a:extLst>
          </p:cNvPr>
          <p:cNvSpPr txBox="1">
            <a:spLocks/>
          </p:cNvSpPr>
          <p:nvPr/>
        </p:nvSpPr>
        <p:spPr>
          <a:xfrm>
            <a:off x="387904" y="1100996"/>
            <a:ext cx="4341657" cy="982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427E7B"/>
              </a:buClr>
              <a:buSzPct val="95000"/>
              <a:buNone/>
            </a:pPr>
            <a:r>
              <a:rPr lang="zh-TW" altLang="en-US" b="1" dirty="0">
                <a:solidFill>
                  <a:srgbClr val="427E7B"/>
                </a:solidFill>
                <a:latin typeface="+mj-lt"/>
                <a:ea typeface="微軟正黑體" pitchFamily="34" charset="-120"/>
              </a:rPr>
              <a:t>       </a:t>
            </a:r>
            <a:r>
              <a:rPr lang="zh-TW" altLang="en-US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M</a:t>
            </a:r>
            <a:r>
              <a:rPr lang="en-US" altLang="zh-TW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.2 supported RAID5 NAS</a:t>
            </a:r>
            <a:endParaRPr lang="zh-CN" altLang="en-US" b="1" dirty="0">
              <a:solidFill>
                <a:srgbClr val="FFC000"/>
              </a:solidFill>
              <a:latin typeface="+mj-lt"/>
              <a:ea typeface="微軟正黑體" pitchFamily="34" charset="-12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Improve the HDD usage</a:t>
            </a:r>
            <a:endParaRPr lang="zh-CN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</a:t>
            </a:r>
            <a:r>
              <a:rPr lang="zh-CN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 </a:t>
            </a:r>
            <a:r>
              <a:rPr lang="en-US" altLang="zh-CN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Installing M.2 to apply auto tiering and SSD OP</a:t>
            </a:r>
            <a:endParaRPr lang="zh-CN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9" name="Shape 499">
            <a:extLst>
              <a:ext uri="{FF2B5EF4-FFF2-40B4-BE49-F238E27FC236}">
                <a16:creationId xmlns:a16="http://schemas.microsoft.com/office/drawing/2014/main" id="{CA79492E-22BF-46DA-A8B8-AA17BB5D7F42}"/>
              </a:ext>
            </a:extLst>
          </p:cNvPr>
          <p:cNvSpPr txBox="1">
            <a:spLocks/>
          </p:cNvSpPr>
          <p:nvPr/>
        </p:nvSpPr>
        <p:spPr>
          <a:xfrm>
            <a:off x="387904" y="2233688"/>
            <a:ext cx="4244820" cy="10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427E7B"/>
              </a:buClr>
              <a:buSzPct val="95000"/>
              <a:buNone/>
            </a:pPr>
            <a:r>
              <a:rPr lang="zh-TW" altLang="en-US" b="1" dirty="0">
                <a:solidFill>
                  <a:srgbClr val="427E7B"/>
                </a:solidFill>
                <a:latin typeface="+mj-lt"/>
                <a:ea typeface="微軟正黑體" pitchFamily="34" charset="-120"/>
              </a:rPr>
              <a:t>       </a:t>
            </a:r>
            <a:r>
              <a:rPr lang="zh-TW" altLang="en-US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Built in </a:t>
            </a:r>
            <a:r>
              <a:rPr lang="en-US" altLang="zh-CN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10GbE SFP+</a:t>
            </a:r>
            <a:endParaRPr lang="en-US" b="1" dirty="0">
              <a:solidFill>
                <a:srgbClr val="FFC000"/>
              </a:solidFill>
              <a:latin typeface="+mj-lt"/>
              <a:ea typeface="微軟正黑體" pitchFamily="34" charset="-12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None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zh-CN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High speed transfer enhances the productivity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None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 Building 10GbE workflow with QSW by very</a:t>
            </a:r>
            <a:endParaRPr lang="en-US" altLang="zh-TW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None/>
            </a:pP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  low cost</a:t>
            </a:r>
          </a:p>
          <a:p>
            <a:pPr marL="596900" lvl="1" indent="0">
              <a:spcBef>
                <a:spcPts val="0"/>
              </a:spcBef>
              <a:buClr>
                <a:schemeClr val="accent4">
                  <a:lumMod val="50000"/>
                </a:schemeClr>
              </a:buClr>
              <a:buSzPct val="95000"/>
              <a:buNone/>
            </a:pPr>
            <a:endParaRPr lang="zh-CN" altLang="en-US" b="1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Shape 50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" y="0"/>
            <a:ext cx="9151994" cy="51479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副標題 16">
            <a:extLst>
              <a:ext uri="{FF2B5EF4-FFF2-40B4-BE49-F238E27FC236}">
                <a16:creationId xmlns:a16="http://schemas.microsoft.com/office/drawing/2014/main" id="{B7DD2323-2AAE-4201-AC8B-66283523DDB7}"/>
              </a:ext>
            </a:extLst>
          </p:cNvPr>
          <p:cNvSpPr txBox="1">
            <a:spLocks/>
          </p:cNvSpPr>
          <p:nvPr/>
        </p:nvSpPr>
        <p:spPr>
          <a:xfrm>
            <a:off x="0" y="4836912"/>
            <a:ext cx="4387566" cy="224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 b="1" dirty="0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0C0A10EB-E978-45F1-B41D-1929E881AD53}"/>
              </a:ext>
            </a:extLst>
          </p:cNvPr>
          <p:cNvSpPr/>
          <p:nvPr/>
        </p:nvSpPr>
        <p:spPr>
          <a:xfrm rot="16200000">
            <a:off x="1723257" y="-163215"/>
            <a:ext cx="1828908" cy="4135626"/>
          </a:xfrm>
          <a:prstGeom prst="roundRect">
            <a:avLst>
              <a:gd name="adj" fmla="val 6687"/>
            </a:avLst>
          </a:prstGeom>
          <a:gradFill>
            <a:gsLst>
              <a:gs pos="0">
                <a:schemeClr val="bg1"/>
              </a:gs>
              <a:gs pos="74000">
                <a:schemeClr val="bg1">
                  <a:alpha val="0"/>
                </a:schemeClr>
              </a:gs>
              <a:gs pos="34000">
                <a:schemeClr val="bg1">
                  <a:alpha val="8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07DAFF89-5FF7-40B1-B807-F385E510B45D}"/>
              </a:ext>
            </a:extLst>
          </p:cNvPr>
          <p:cNvSpPr/>
          <p:nvPr/>
        </p:nvSpPr>
        <p:spPr>
          <a:xfrm>
            <a:off x="2892646" y="3304381"/>
            <a:ext cx="3338119" cy="1489831"/>
          </a:xfrm>
          <a:prstGeom prst="roundRect">
            <a:avLst>
              <a:gd name="adj" fmla="val 6687"/>
            </a:avLst>
          </a:prstGeom>
          <a:gradFill>
            <a:gsLst>
              <a:gs pos="0">
                <a:schemeClr val="bg1"/>
              </a:gs>
              <a:gs pos="74000">
                <a:schemeClr val="bg1">
                  <a:alpha val="0"/>
                </a:schemeClr>
              </a:gs>
              <a:gs pos="34000">
                <a:schemeClr val="bg1">
                  <a:alpha val="8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6CC69597-5E60-487A-A2F2-497DBBC67334}"/>
              </a:ext>
            </a:extLst>
          </p:cNvPr>
          <p:cNvGrpSpPr/>
          <p:nvPr/>
        </p:nvGrpSpPr>
        <p:grpSpPr>
          <a:xfrm>
            <a:off x="2854531" y="2933564"/>
            <a:ext cx="3378993" cy="569621"/>
            <a:chOff x="2854531" y="2933564"/>
            <a:chExt cx="3378993" cy="569621"/>
          </a:xfrm>
        </p:grpSpPr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C4C9C225-4C59-4DC4-8818-04609F0CC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54531" y="2933564"/>
              <a:ext cx="2154951" cy="569621"/>
            </a:xfrm>
            <a:prstGeom prst="rect">
              <a:avLst/>
            </a:prstGeom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836A9859-745F-4218-A3F0-A127A97960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3443" y="2933564"/>
              <a:ext cx="1710081" cy="569621"/>
            </a:xfrm>
            <a:prstGeom prst="rect">
              <a:avLst/>
            </a:prstGeom>
          </p:spPr>
        </p:pic>
      </p:grp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5BE985A-03AD-4240-9338-80CB87021F9D}"/>
              </a:ext>
            </a:extLst>
          </p:cNvPr>
          <p:cNvSpPr/>
          <p:nvPr/>
        </p:nvSpPr>
        <p:spPr>
          <a:xfrm>
            <a:off x="588246" y="3304381"/>
            <a:ext cx="2114518" cy="1489831"/>
          </a:xfrm>
          <a:prstGeom prst="roundRect">
            <a:avLst>
              <a:gd name="adj" fmla="val 6687"/>
            </a:avLst>
          </a:prstGeom>
          <a:gradFill>
            <a:gsLst>
              <a:gs pos="0">
                <a:schemeClr val="bg1"/>
              </a:gs>
              <a:gs pos="74000">
                <a:schemeClr val="bg1">
                  <a:alpha val="0"/>
                </a:schemeClr>
              </a:gs>
              <a:gs pos="34000">
                <a:schemeClr val="bg1">
                  <a:alpha val="8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8DF7A4DD-2E36-4877-8A71-3F65D189A537}"/>
              </a:ext>
            </a:extLst>
          </p:cNvPr>
          <p:cNvGrpSpPr/>
          <p:nvPr/>
        </p:nvGrpSpPr>
        <p:grpSpPr>
          <a:xfrm>
            <a:off x="279170" y="948440"/>
            <a:ext cx="3466328" cy="692152"/>
            <a:chOff x="316118" y="975220"/>
            <a:chExt cx="3012727" cy="601577"/>
          </a:xfrm>
        </p:grpSpPr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F77E9FE7-4D37-46C1-B76E-0A81098DC2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" r="73722"/>
            <a:stretch/>
          </p:blipFill>
          <p:spPr>
            <a:xfrm rot="5400000" flipH="1">
              <a:off x="2805448" y="1053400"/>
              <a:ext cx="550742" cy="496052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76BA021D-4BD4-4EC1-9E0E-772D7485F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316118" y="975220"/>
              <a:ext cx="2504329" cy="482060"/>
            </a:xfrm>
            <a:prstGeom prst="rect">
              <a:avLst/>
            </a:prstGeom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255F87CE-4108-4A78-B873-40632E585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628" r="15702"/>
            <a:stretch/>
          </p:blipFill>
          <p:spPr>
            <a:xfrm flipH="1">
              <a:off x="1458868" y="975220"/>
              <a:ext cx="1869975" cy="48206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80F84FE-BF53-DF48-A425-B14B9769B8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Why not start using </a:t>
            </a:r>
            <a:r>
              <a:rPr lang="en-US" altLang="zh-CN"/>
              <a:t>SSD?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0DF93F-712B-BF4E-ABA5-BD6CD15A9520}"/>
              </a:ext>
            </a:extLst>
          </p:cNvPr>
          <p:cNvSpPr txBox="1"/>
          <p:nvPr/>
        </p:nvSpPr>
        <p:spPr>
          <a:xfrm>
            <a:off x="588246" y="991494"/>
            <a:ext cx="3169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latin typeface="+mj-lt"/>
              </a:rPr>
              <a:t>While HDD gets less expensive, the cost saved can be used for SSDs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2D5900DF-3E97-490D-9AC0-0218A6482810}"/>
              </a:ext>
            </a:extLst>
          </p:cNvPr>
          <p:cNvGrpSpPr/>
          <p:nvPr/>
        </p:nvGrpSpPr>
        <p:grpSpPr>
          <a:xfrm>
            <a:off x="2991719" y="3539162"/>
            <a:ext cx="3224561" cy="1107403"/>
            <a:chOff x="1056045" y="1991724"/>
            <a:chExt cx="3169041" cy="10883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891820E-5B9F-7A46-BF46-C98DF5260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0027" y="2035592"/>
              <a:ext cx="1645059" cy="102816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5054DBE-7315-0343-B3FE-FB3DAE86FE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6045" y="1991724"/>
              <a:ext cx="1505351" cy="1088336"/>
            </a:xfrm>
            <a:prstGeom prst="rect">
              <a:avLst/>
            </a:prstGeom>
          </p:spPr>
        </p:pic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31B046A5-C534-4864-9D5F-6467F68F97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013" y="2933564"/>
            <a:ext cx="2154951" cy="569621"/>
          </a:xfrm>
          <a:prstGeom prst="rect">
            <a:avLst/>
          </a:prstGeom>
        </p:spPr>
      </p:pic>
      <p:sp>
        <p:nvSpPr>
          <p:cNvPr id="39" name="Shape 237">
            <a:extLst>
              <a:ext uri="{FF2B5EF4-FFF2-40B4-BE49-F238E27FC236}">
                <a16:creationId xmlns:a16="http://schemas.microsoft.com/office/drawing/2014/main" id="{5DCD2FF8-9438-4349-A931-3262E4C76B26}"/>
              </a:ext>
            </a:extLst>
          </p:cNvPr>
          <p:cNvSpPr txBox="1"/>
          <p:nvPr/>
        </p:nvSpPr>
        <p:spPr>
          <a:xfrm>
            <a:off x="496125" y="2954966"/>
            <a:ext cx="2301518" cy="54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r>
              <a:rPr lang="en-US" altLang="zh-TW" sz="12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Most cost-effective M.2 SSD supported NAS on ARM 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B2F56582-B363-4C37-BA56-CC5CCDE6AC6D}"/>
              </a:ext>
            </a:extLst>
          </p:cNvPr>
          <p:cNvSpPr txBox="1"/>
          <p:nvPr/>
        </p:nvSpPr>
        <p:spPr>
          <a:xfrm>
            <a:off x="4931310" y="4547991"/>
            <a:ext cx="903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accent5">
                    <a:lumMod val="75000"/>
                  </a:schemeClr>
                </a:solidFill>
              </a:rPr>
              <a:t>TS-x77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0BDFF27-3B96-4CAF-AADA-43B99840D3A1}"/>
              </a:ext>
            </a:extLst>
          </p:cNvPr>
          <p:cNvSpPr txBox="1"/>
          <p:nvPr/>
        </p:nvSpPr>
        <p:spPr>
          <a:xfrm>
            <a:off x="3292070" y="4532736"/>
            <a:ext cx="9567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accent5">
                    <a:lumMod val="75000"/>
                  </a:schemeClr>
                </a:solidFill>
              </a:rPr>
              <a:t>TVS-x82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1B2DAB45-12C4-4B68-BE98-08EF95FB062D}"/>
              </a:ext>
            </a:extLst>
          </p:cNvPr>
          <p:cNvSpPr txBox="1"/>
          <p:nvPr/>
        </p:nvSpPr>
        <p:spPr>
          <a:xfrm>
            <a:off x="2987950" y="2975635"/>
            <a:ext cx="3164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200" b="1" dirty="0">
                <a:solidFill>
                  <a:srgbClr val="FFFFFF"/>
                </a:solidFill>
              </a:rPr>
              <a:t>M.2 SSD supported NAS for SMB and workshop on x86</a:t>
            </a:r>
            <a:endParaRPr lang="zh-TW" altLang="en-US" sz="1200" b="1" dirty="0">
              <a:solidFill>
                <a:srgbClr val="FFFFFF"/>
              </a:solidFill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DB6B7085-C9C4-4DE0-B3D5-E5584E51415C}"/>
              </a:ext>
            </a:extLst>
          </p:cNvPr>
          <p:cNvGrpSpPr/>
          <p:nvPr/>
        </p:nvGrpSpPr>
        <p:grpSpPr>
          <a:xfrm>
            <a:off x="603043" y="3546445"/>
            <a:ext cx="1665965" cy="1217287"/>
            <a:chOff x="346204" y="3533962"/>
            <a:chExt cx="2008038" cy="1467235"/>
          </a:xfrm>
        </p:grpSpPr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87C5375A-C4C6-40BF-B0F2-C8CED64B6CAC}"/>
                </a:ext>
              </a:extLst>
            </p:cNvPr>
            <p:cNvSpPr txBox="1"/>
            <p:nvPr/>
          </p:nvSpPr>
          <p:spPr>
            <a:xfrm>
              <a:off x="346204" y="4681389"/>
              <a:ext cx="956752" cy="29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 dirty="0">
                  <a:solidFill>
                    <a:schemeClr val="accent5">
                      <a:lumMod val="50000"/>
                    </a:schemeClr>
                  </a:solidFill>
                </a:rPr>
                <a:t>TS-332X</a:t>
              </a:r>
            </a:p>
          </p:txBody>
        </p:sp>
        <p:pic>
          <p:nvPicPr>
            <p:cNvPr id="12" name="Picture 8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04E45F18-07E9-B94A-ADE4-EDB104DEF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9514" y="3533962"/>
              <a:ext cx="1314728" cy="1467235"/>
            </a:xfrm>
            <a:prstGeom prst="rect">
              <a:avLst/>
            </a:prstGeom>
          </p:spPr>
        </p:pic>
      </p:grpSp>
      <p:pic>
        <p:nvPicPr>
          <p:cNvPr id="35" name="圖片 34">
            <a:extLst>
              <a:ext uri="{FF2B5EF4-FFF2-40B4-BE49-F238E27FC236}">
                <a16:creationId xmlns:a16="http://schemas.microsoft.com/office/drawing/2014/main" id="{62137CAB-4874-4210-BA8B-D00FA9A0A9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851" y="1626424"/>
            <a:ext cx="1603932" cy="1079976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FAD3CD3A-3CD0-4C00-873D-8DB07B77A6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7737" y="2003581"/>
            <a:ext cx="1081997" cy="725200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E9149437-A94E-463F-B201-69EB4282B6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66126" y="1671677"/>
            <a:ext cx="603609" cy="602718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89A9D0D-D5C3-430B-8973-A32BDB7A0C0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1697" y="1527486"/>
            <a:ext cx="1643476" cy="54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82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平行四邊形 4">
            <a:extLst>
              <a:ext uri="{FF2B5EF4-FFF2-40B4-BE49-F238E27FC236}">
                <a16:creationId xmlns:a16="http://schemas.microsoft.com/office/drawing/2014/main" id="{6BEE1217-04D1-4C35-840D-4C6A8915D3C4}"/>
              </a:ext>
            </a:extLst>
          </p:cNvPr>
          <p:cNvSpPr/>
          <p:nvPr/>
        </p:nvSpPr>
        <p:spPr>
          <a:xfrm>
            <a:off x="2425392" y="1338599"/>
            <a:ext cx="5176135" cy="495791"/>
          </a:xfrm>
          <a:prstGeom prst="parallelogram">
            <a:avLst>
              <a:gd name="adj" fmla="val 48495"/>
            </a:avLst>
          </a:prstGeom>
          <a:solidFill>
            <a:srgbClr val="FCB41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3" name="Shape 160">
            <a:extLst>
              <a:ext uri="{FF2B5EF4-FFF2-40B4-BE49-F238E27FC236}">
                <a16:creationId xmlns:a16="http://schemas.microsoft.com/office/drawing/2014/main" id="{400B4467-6C31-467E-82F3-670E8623C435}"/>
              </a:ext>
            </a:extLst>
          </p:cNvPr>
          <p:cNvSpPr/>
          <p:nvPr/>
        </p:nvSpPr>
        <p:spPr>
          <a:xfrm>
            <a:off x="6037270" y="4027635"/>
            <a:ext cx="1918623" cy="646444"/>
          </a:xfrm>
          <a:prstGeom prst="roundRect">
            <a:avLst>
              <a:gd name="adj" fmla="val 3968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160">
            <a:extLst>
              <a:ext uri="{FF2B5EF4-FFF2-40B4-BE49-F238E27FC236}">
                <a16:creationId xmlns:a16="http://schemas.microsoft.com/office/drawing/2014/main" id="{D50CB199-314D-4D6F-BD44-508EB2EAC5F8}"/>
              </a:ext>
            </a:extLst>
          </p:cNvPr>
          <p:cNvSpPr/>
          <p:nvPr/>
        </p:nvSpPr>
        <p:spPr>
          <a:xfrm>
            <a:off x="3959975" y="4027635"/>
            <a:ext cx="1918623" cy="646444"/>
          </a:xfrm>
          <a:prstGeom prst="roundRect">
            <a:avLst>
              <a:gd name="adj" fmla="val 3968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160">
            <a:extLst>
              <a:ext uri="{FF2B5EF4-FFF2-40B4-BE49-F238E27FC236}">
                <a16:creationId xmlns:a16="http://schemas.microsoft.com/office/drawing/2014/main" id="{16B67B50-FF14-4760-A3D3-6DB1E7FC3D9B}"/>
              </a:ext>
            </a:extLst>
          </p:cNvPr>
          <p:cNvSpPr/>
          <p:nvPr/>
        </p:nvSpPr>
        <p:spPr>
          <a:xfrm>
            <a:off x="703063" y="3140230"/>
            <a:ext cx="2913744" cy="1571636"/>
          </a:xfrm>
          <a:prstGeom prst="roundRect">
            <a:avLst>
              <a:gd name="adj" fmla="val 396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27840C-D8CD-FA42-A99E-451D5B585E42}"/>
              </a:ext>
            </a:extLst>
          </p:cNvPr>
          <p:cNvSpPr txBox="1"/>
          <p:nvPr/>
        </p:nvSpPr>
        <p:spPr>
          <a:xfrm>
            <a:off x="3712920" y="1417217"/>
            <a:ext cx="2784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bg1"/>
                </a:solidFill>
              </a:rPr>
              <a:t>Supports M.2 SATA SSD 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12C1CEA-8BAC-4145-98E2-0F69A8CA6E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421"/>
          <a:stretch/>
        </p:blipFill>
        <p:spPr>
          <a:xfrm>
            <a:off x="703063" y="932242"/>
            <a:ext cx="3018302" cy="28610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EEAFB-E6B7-9344-AE65-7D1CDB12C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New 3-bay NAS joins AL family 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7AC6DE-2B6A-B245-B95C-33A87382DF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354" y="1340260"/>
            <a:ext cx="2299962" cy="2564472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D6B4D383-017C-4238-BD8D-280DC77D595E}"/>
              </a:ext>
            </a:extLst>
          </p:cNvPr>
          <p:cNvSpPr txBox="1"/>
          <p:nvPr/>
        </p:nvSpPr>
        <p:spPr>
          <a:xfrm rot="2714441">
            <a:off x="2633106" y="1314668"/>
            <a:ext cx="1327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</a:rPr>
              <a:t>TS-332X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7825414D-8BB1-4A62-8E2D-3CE4401624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323" y="699045"/>
            <a:ext cx="987609" cy="103599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98999A93-8B9C-4FDA-AF7F-EA736D0AB3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520"/>
          <a:stretch/>
        </p:blipFill>
        <p:spPr>
          <a:xfrm>
            <a:off x="6037270" y="2762153"/>
            <a:ext cx="2037220" cy="1325500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B55D6A53-98F5-4CA4-9357-517649E22C21}"/>
              </a:ext>
            </a:extLst>
          </p:cNvPr>
          <p:cNvSpPr txBox="1"/>
          <p:nvPr/>
        </p:nvSpPr>
        <p:spPr>
          <a:xfrm rot="2714441">
            <a:off x="7268969" y="2969106"/>
            <a:ext cx="887976" cy="28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TS-932X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43F6EF1-48DE-4AE5-AC11-8DB8C20E36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520"/>
          <a:stretch/>
        </p:blipFill>
        <p:spPr>
          <a:xfrm>
            <a:off x="3959975" y="2762152"/>
            <a:ext cx="2040491" cy="1325500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ECC171E7-E7F9-446B-BEFC-20B7F0E9B5D3}"/>
              </a:ext>
            </a:extLst>
          </p:cNvPr>
          <p:cNvSpPr txBox="1"/>
          <p:nvPr/>
        </p:nvSpPr>
        <p:spPr>
          <a:xfrm rot="2714441">
            <a:off x="5194947" y="2969105"/>
            <a:ext cx="887976" cy="28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</a:rPr>
              <a:t>TS-832X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59AB5D-0714-7C45-8328-B2A3803982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937" y="3178242"/>
            <a:ext cx="1510998" cy="9443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6B36E7-AF2E-5046-BCC3-52A2348583B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164" y="3047428"/>
            <a:ext cx="1684647" cy="105290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5835023-4632-4F71-A886-E0611F9B9B4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53543">
            <a:off x="5981442" y="1414850"/>
            <a:ext cx="1302388" cy="449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3A034E9D-C3E8-4651-85A4-13F82DE35F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53543">
            <a:off x="6395820" y="1414850"/>
            <a:ext cx="1302388" cy="449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22EA9766-C6DE-4EE0-A859-3748965CB88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53543">
            <a:off x="6818013" y="1414849"/>
            <a:ext cx="1302388" cy="449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9">
            <a:extLst>
              <a:ext uri="{FF2B5EF4-FFF2-40B4-BE49-F238E27FC236}">
                <a16:creationId xmlns:a16="http://schemas.microsoft.com/office/drawing/2014/main" id="{43F280C1-D315-4911-A738-523E39CF951A}"/>
              </a:ext>
            </a:extLst>
          </p:cNvPr>
          <p:cNvSpPr txBox="1"/>
          <p:nvPr/>
        </p:nvSpPr>
        <p:spPr>
          <a:xfrm>
            <a:off x="3994385" y="1850908"/>
            <a:ext cx="2261237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M.2 SSD sold separately</a:t>
            </a:r>
            <a:endParaRPr lang="zh-TW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37F14139-B267-4B09-A3CC-5390FC2B15D8}"/>
              </a:ext>
            </a:extLst>
          </p:cNvPr>
          <p:cNvSpPr txBox="1"/>
          <p:nvPr/>
        </p:nvSpPr>
        <p:spPr>
          <a:xfrm>
            <a:off x="3959974" y="4149721"/>
            <a:ext cx="191862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</a:rPr>
              <a:t>Dual </a:t>
            </a:r>
            <a:r>
              <a:rPr lang="en-US" altLang="zh-CN" sz="1200" b="1" dirty="0" err="1">
                <a:solidFill>
                  <a:schemeClr val="bg1"/>
                </a:solidFill>
              </a:rPr>
              <a:t>PCIe</a:t>
            </a:r>
            <a:r>
              <a:rPr lang="en-US" altLang="zh-CN" sz="1200" b="1" dirty="0">
                <a:solidFill>
                  <a:schemeClr val="bg1"/>
                </a:solidFill>
              </a:rPr>
              <a:t> slots</a:t>
            </a:r>
            <a:endParaRPr lang="zh-CN" altLang="en-US" sz="1200" b="1" dirty="0">
              <a:solidFill>
                <a:schemeClr val="bg1"/>
              </a:solidFill>
            </a:endParaRPr>
          </a:p>
          <a:p>
            <a:pPr algn="ctr"/>
            <a:r>
              <a:rPr lang="en-US" sz="1200" b="1" dirty="0">
                <a:solidFill>
                  <a:srgbClr val="FFC000"/>
                </a:solidFill>
              </a:rPr>
              <a:t>2 x 10GbE SFP+</a:t>
            </a:r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A7074D10-5CF8-4E78-831E-064A7DE6D148}"/>
              </a:ext>
            </a:extLst>
          </p:cNvPr>
          <p:cNvSpPr txBox="1"/>
          <p:nvPr/>
        </p:nvSpPr>
        <p:spPr>
          <a:xfrm>
            <a:off x="6117207" y="4062531"/>
            <a:ext cx="177577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</a:rPr>
              <a:t>Hybrid 5+4 </a:t>
            </a:r>
            <a:r>
              <a:rPr lang="zh-CN" altLang="en-US" sz="1200" b="1" dirty="0">
                <a:solidFill>
                  <a:schemeClr val="bg1"/>
                </a:solidFill>
              </a:rPr>
              <a:t>drive configuration</a:t>
            </a:r>
            <a:endParaRPr lang="en-US" altLang="zh-CN" sz="1200" b="1" dirty="0">
              <a:solidFill>
                <a:srgbClr val="C1C923"/>
              </a:solidFill>
            </a:endParaRPr>
          </a:p>
          <a:p>
            <a:pPr algn="ctr"/>
            <a:r>
              <a:rPr lang="en-US" sz="1200" b="1" dirty="0">
                <a:solidFill>
                  <a:srgbClr val="FFC000"/>
                </a:solidFill>
              </a:rPr>
              <a:t>2 x 10GbE SFP+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E6D204B9-BA41-4AE8-B9E4-5BB764EDF727}"/>
              </a:ext>
            </a:extLst>
          </p:cNvPr>
          <p:cNvSpPr txBox="1"/>
          <p:nvPr/>
        </p:nvSpPr>
        <p:spPr>
          <a:xfrm>
            <a:off x="944944" y="3947363"/>
            <a:ext cx="228784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RAID 5</a:t>
            </a:r>
            <a:r>
              <a:rPr lang="en-US" altLang="zh-CN" sz="1800" b="1" dirty="0">
                <a:solidFill>
                  <a:schemeClr val="bg1"/>
                </a:solidFill>
              </a:rPr>
              <a:t> NAS</a:t>
            </a:r>
            <a:endParaRPr lang="zh-CN" altLang="en-US" sz="1800" b="1" dirty="0">
              <a:solidFill>
                <a:schemeClr val="bg1"/>
              </a:solidFill>
            </a:endParaRPr>
          </a:p>
          <a:p>
            <a:pPr algn="ctr"/>
            <a:r>
              <a:rPr lang="en-US" sz="1800" b="1" dirty="0">
                <a:solidFill>
                  <a:srgbClr val="FCB415"/>
                </a:solidFill>
              </a:rPr>
              <a:t>1 x 10GbE SFP+</a:t>
            </a:r>
          </a:p>
        </p:txBody>
      </p:sp>
    </p:spTree>
    <p:extLst>
      <p:ext uri="{BB962C8B-B14F-4D97-AF65-F5344CB8AC3E}">
        <p14:creationId xmlns:p14="http://schemas.microsoft.com/office/powerpoint/2010/main" val="199003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ctrTitle"/>
          </p:nvPr>
        </p:nvSpPr>
        <p:spPr>
          <a:xfrm>
            <a:off x="965139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400"/>
            </a:pPr>
            <a:r>
              <a:rPr lang="en-US" sz="3200" dirty="0"/>
              <a:t>Cost effectively secures data with RAID5</a:t>
            </a:r>
            <a:endParaRPr sz="3200" dirty="0"/>
          </a:p>
        </p:txBody>
      </p:sp>
      <p:sp>
        <p:nvSpPr>
          <p:cNvPr id="27" name="Shape 153">
            <a:extLst>
              <a:ext uri="{FF2B5EF4-FFF2-40B4-BE49-F238E27FC236}">
                <a16:creationId xmlns:a16="http://schemas.microsoft.com/office/drawing/2014/main" id="{E621175B-6B49-43DC-A2B4-197E786A40D9}"/>
              </a:ext>
            </a:extLst>
          </p:cNvPr>
          <p:cNvSpPr/>
          <p:nvPr/>
        </p:nvSpPr>
        <p:spPr>
          <a:xfrm>
            <a:off x="3084848" y="943238"/>
            <a:ext cx="2975893" cy="3780899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153">
            <a:extLst>
              <a:ext uri="{FF2B5EF4-FFF2-40B4-BE49-F238E27FC236}">
                <a16:creationId xmlns:a16="http://schemas.microsoft.com/office/drawing/2014/main" id="{E11F328A-5756-4A61-9BC0-672D01468F9F}"/>
              </a:ext>
            </a:extLst>
          </p:cNvPr>
          <p:cNvSpPr/>
          <p:nvPr/>
        </p:nvSpPr>
        <p:spPr>
          <a:xfrm>
            <a:off x="6169059" y="3152501"/>
            <a:ext cx="2344335" cy="1571636"/>
          </a:xfrm>
          <a:prstGeom prst="roundRect">
            <a:avLst>
              <a:gd name="adj" fmla="val 396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155">
            <a:extLst>
              <a:ext uri="{FF2B5EF4-FFF2-40B4-BE49-F238E27FC236}">
                <a16:creationId xmlns:a16="http://schemas.microsoft.com/office/drawing/2014/main" id="{1BF2D23E-340A-47B0-AFB9-D036AC7BFEA3}"/>
              </a:ext>
            </a:extLst>
          </p:cNvPr>
          <p:cNvSpPr/>
          <p:nvPr/>
        </p:nvSpPr>
        <p:spPr>
          <a:xfrm rot="10800000" flipH="1">
            <a:off x="6241068" y="4138557"/>
            <a:ext cx="2160240" cy="45719"/>
          </a:xfrm>
          <a:prstGeom prst="roundRect">
            <a:avLst>
              <a:gd name="adj" fmla="val 23711"/>
            </a:avLst>
          </a:prstGeom>
          <a:solidFill>
            <a:schemeClr val="bg1">
              <a:lumMod val="95000"/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Shape 157">
            <a:extLst>
              <a:ext uri="{FF2B5EF4-FFF2-40B4-BE49-F238E27FC236}">
                <a16:creationId xmlns:a16="http://schemas.microsoft.com/office/drawing/2014/main" id="{4C8E356F-9603-42E8-907C-40F880F21372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134" y="1729342"/>
            <a:ext cx="1134568" cy="136627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160">
            <a:extLst>
              <a:ext uri="{FF2B5EF4-FFF2-40B4-BE49-F238E27FC236}">
                <a16:creationId xmlns:a16="http://schemas.microsoft.com/office/drawing/2014/main" id="{7F9EE0CD-8EDA-4BB3-9336-720F56671D6D}"/>
              </a:ext>
            </a:extLst>
          </p:cNvPr>
          <p:cNvSpPr/>
          <p:nvPr/>
        </p:nvSpPr>
        <p:spPr>
          <a:xfrm>
            <a:off x="559033" y="3152501"/>
            <a:ext cx="2344335" cy="1571636"/>
          </a:xfrm>
          <a:prstGeom prst="roundRect">
            <a:avLst>
              <a:gd name="adj" fmla="val 396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162">
            <a:extLst>
              <a:ext uri="{FF2B5EF4-FFF2-40B4-BE49-F238E27FC236}">
                <a16:creationId xmlns:a16="http://schemas.microsoft.com/office/drawing/2014/main" id="{7D48B6FA-C433-4F17-834A-3A2493B48B63}"/>
              </a:ext>
            </a:extLst>
          </p:cNvPr>
          <p:cNvSpPr/>
          <p:nvPr/>
        </p:nvSpPr>
        <p:spPr>
          <a:xfrm rot="10800000" flipH="1">
            <a:off x="631042" y="4138557"/>
            <a:ext cx="2160240" cy="45719"/>
          </a:xfrm>
          <a:prstGeom prst="roundRect">
            <a:avLst>
              <a:gd name="adj" fmla="val 23711"/>
            </a:avLst>
          </a:prstGeom>
          <a:solidFill>
            <a:schemeClr val="bg1">
              <a:lumMod val="95000"/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163">
            <a:extLst>
              <a:ext uri="{FF2B5EF4-FFF2-40B4-BE49-F238E27FC236}">
                <a16:creationId xmlns:a16="http://schemas.microsoft.com/office/drawing/2014/main" id="{40D95EE3-A248-421C-BEA2-EA6593B62B85}"/>
              </a:ext>
            </a:extLst>
          </p:cNvPr>
          <p:cNvSpPr txBox="1"/>
          <p:nvPr/>
        </p:nvSpPr>
        <p:spPr>
          <a:xfrm>
            <a:off x="559033" y="3292617"/>
            <a:ext cx="23246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spcBef>
                <a:spcPts val="600"/>
              </a:spcBef>
              <a:buSzPts val="1400"/>
            </a:pPr>
            <a:r>
              <a:rPr lang="en-US" altLang="zh-TW" sz="2000" b="1" dirty="0">
                <a:solidFill>
                  <a:srgbClr val="FFFFFF"/>
                </a:solidFill>
                <a:ea typeface="微軟正黑體" pitchFamily="34" charset="-120"/>
              </a:rPr>
              <a:t>RAID 1:</a:t>
            </a:r>
          </a:p>
          <a:p>
            <a:pPr lvl="0" algn="ctr">
              <a:spcBef>
                <a:spcPts val="600"/>
              </a:spcBef>
              <a:buSzPts val="1400"/>
            </a:pPr>
            <a:r>
              <a:rPr lang="en-US" altLang="zh-TW" sz="1800" b="1" dirty="0">
                <a:solidFill>
                  <a:srgbClr val="FFFFFF"/>
                </a:solidFill>
                <a:ea typeface="微軟正黑體" pitchFamily="34" charset="-120"/>
              </a:rPr>
              <a:t>Space: 1 x HDD</a:t>
            </a:r>
          </a:p>
        </p:txBody>
      </p:sp>
      <p:sp>
        <p:nvSpPr>
          <p:cNvPr id="37" name="Shape 165">
            <a:extLst>
              <a:ext uri="{FF2B5EF4-FFF2-40B4-BE49-F238E27FC236}">
                <a16:creationId xmlns:a16="http://schemas.microsoft.com/office/drawing/2014/main" id="{A7E3F953-144D-49E6-A6B0-A16DD98F1B33}"/>
              </a:ext>
            </a:extLst>
          </p:cNvPr>
          <p:cNvSpPr/>
          <p:nvPr/>
        </p:nvSpPr>
        <p:spPr>
          <a:xfrm>
            <a:off x="3357554" y="3090869"/>
            <a:ext cx="2344335" cy="1571636"/>
          </a:xfrm>
          <a:prstGeom prst="roundRect">
            <a:avLst>
              <a:gd name="adj" fmla="val 3968"/>
            </a:avLst>
          </a:prstGeom>
          <a:solidFill>
            <a:srgbClr val="FE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167">
            <a:extLst>
              <a:ext uri="{FF2B5EF4-FFF2-40B4-BE49-F238E27FC236}">
                <a16:creationId xmlns:a16="http://schemas.microsoft.com/office/drawing/2014/main" id="{D11DCF5D-4042-4B1A-84E1-154EA1DE9489}"/>
              </a:ext>
            </a:extLst>
          </p:cNvPr>
          <p:cNvSpPr/>
          <p:nvPr/>
        </p:nvSpPr>
        <p:spPr>
          <a:xfrm rot="10800000" flipH="1">
            <a:off x="3429563" y="4138557"/>
            <a:ext cx="2160240" cy="45719"/>
          </a:xfrm>
          <a:prstGeom prst="roundRect">
            <a:avLst>
              <a:gd name="adj" fmla="val 23711"/>
            </a:avLst>
          </a:prstGeom>
          <a:solidFill>
            <a:srgbClr val="F9B2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68">
            <a:extLst>
              <a:ext uri="{FF2B5EF4-FFF2-40B4-BE49-F238E27FC236}">
                <a16:creationId xmlns:a16="http://schemas.microsoft.com/office/drawing/2014/main" id="{C169C55C-3FB4-4140-B915-D3C8680F7F56}"/>
              </a:ext>
            </a:extLst>
          </p:cNvPr>
          <p:cNvSpPr txBox="1"/>
          <p:nvPr/>
        </p:nvSpPr>
        <p:spPr>
          <a:xfrm>
            <a:off x="3418133" y="3292617"/>
            <a:ext cx="226277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spcBef>
                <a:spcPts val="600"/>
              </a:spcBef>
              <a:buSzPts val="1400"/>
            </a:pPr>
            <a:r>
              <a:rPr lang="en-US" altLang="zh-TW" sz="2000" b="1" dirty="0">
                <a:ea typeface="微軟正黑體" pitchFamily="34" charset="-120"/>
              </a:rPr>
              <a:t>RADI 5:</a:t>
            </a:r>
          </a:p>
          <a:p>
            <a:pPr lvl="0" algn="ctr">
              <a:spcBef>
                <a:spcPts val="600"/>
              </a:spcBef>
              <a:buSzPts val="1400"/>
            </a:pPr>
            <a:r>
              <a:rPr lang="en-US" altLang="zh-TW" sz="1800" b="1" dirty="0">
                <a:ea typeface="微軟正黑體" pitchFamily="34" charset="-120"/>
              </a:rPr>
              <a:t>Space: 2 x HDD</a:t>
            </a:r>
          </a:p>
        </p:txBody>
      </p:sp>
      <p:sp>
        <p:nvSpPr>
          <p:cNvPr id="42" name="Shape 175">
            <a:extLst>
              <a:ext uri="{FF2B5EF4-FFF2-40B4-BE49-F238E27FC236}">
                <a16:creationId xmlns:a16="http://schemas.microsoft.com/office/drawing/2014/main" id="{A59DDD29-48C1-4717-9FF8-454AC6B338B1}"/>
              </a:ext>
            </a:extLst>
          </p:cNvPr>
          <p:cNvSpPr txBox="1"/>
          <p:nvPr/>
        </p:nvSpPr>
        <p:spPr>
          <a:xfrm>
            <a:off x="6252118" y="3308453"/>
            <a:ext cx="226277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spcBef>
                <a:spcPts val="600"/>
              </a:spcBef>
              <a:buSzPts val="1400"/>
            </a:pPr>
            <a:r>
              <a:rPr lang="en-US" altLang="zh-TW" sz="2000" b="1" dirty="0">
                <a:solidFill>
                  <a:srgbClr val="FFFFFF"/>
                </a:solidFill>
                <a:ea typeface="微軟正黑體" pitchFamily="34" charset="-120"/>
              </a:rPr>
              <a:t>RAID 5:</a:t>
            </a:r>
          </a:p>
          <a:p>
            <a:pPr lvl="0" algn="ctr">
              <a:spcBef>
                <a:spcPts val="600"/>
              </a:spcBef>
              <a:buSzPts val="1400"/>
            </a:pPr>
            <a:r>
              <a:rPr lang="en-US" altLang="zh-TW" sz="1800" b="1" dirty="0">
                <a:solidFill>
                  <a:srgbClr val="FFFFFF"/>
                </a:solidFill>
                <a:ea typeface="微軟正黑體" pitchFamily="34" charset="-120"/>
              </a:rPr>
              <a:t>Space: 3 x HDD</a:t>
            </a:r>
          </a:p>
        </p:txBody>
      </p:sp>
      <p:sp>
        <p:nvSpPr>
          <p:cNvPr id="43" name="Shape 176">
            <a:extLst>
              <a:ext uri="{FF2B5EF4-FFF2-40B4-BE49-F238E27FC236}">
                <a16:creationId xmlns:a16="http://schemas.microsoft.com/office/drawing/2014/main" id="{CBEB22AC-0053-4085-99F2-5CE253757739}"/>
              </a:ext>
            </a:extLst>
          </p:cNvPr>
          <p:cNvSpPr txBox="1"/>
          <p:nvPr/>
        </p:nvSpPr>
        <p:spPr>
          <a:xfrm>
            <a:off x="1168444" y="1455575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sym typeface="Arial"/>
              </a:rPr>
              <a:t>2-Bay NAS</a:t>
            </a:r>
            <a:endParaRPr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4" name="Shape 177">
            <a:extLst>
              <a:ext uri="{FF2B5EF4-FFF2-40B4-BE49-F238E27FC236}">
                <a16:creationId xmlns:a16="http://schemas.microsoft.com/office/drawing/2014/main" id="{5350ECBB-BF50-49ED-B7CB-1DD7CA75B282}"/>
              </a:ext>
            </a:extLst>
          </p:cNvPr>
          <p:cNvSpPr txBox="1"/>
          <p:nvPr/>
        </p:nvSpPr>
        <p:spPr>
          <a:xfrm>
            <a:off x="6838844" y="1481378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sym typeface="Arial"/>
              </a:rPr>
              <a:t>4-Bay NAS</a:t>
            </a:r>
            <a:endParaRPr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5" name="Shape 157">
            <a:extLst>
              <a:ext uri="{FF2B5EF4-FFF2-40B4-BE49-F238E27FC236}">
                <a16:creationId xmlns:a16="http://schemas.microsoft.com/office/drawing/2014/main" id="{4B6D2105-2405-492B-BC1C-2915C57976CA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4379" y="1795179"/>
            <a:ext cx="1313196" cy="1219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Picture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5906A840-5593-4D05-85C2-EA467856C9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0586" y="1024008"/>
            <a:ext cx="2231660" cy="2490532"/>
          </a:xfrm>
          <a:prstGeom prst="rect">
            <a:avLst/>
          </a:prstGeom>
        </p:spPr>
      </p:pic>
      <p:grpSp>
        <p:nvGrpSpPr>
          <p:cNvPr id="47" name="Shape 171">
            <a:extLst>
              <a:ext uri="{FF2B5EF4-FFF2-40B4-BE49-F238E27FC236}">
                <a16:creationId xmlns:a16="http://schemas.microsoft.com/office/drawing/2014/main" id="{9F0BAF48-8F60-474B-B395-30A0A3728B73}"/>
              </a:ext>
            </a:extLst>
          </p:cNvPr>
          <p:cNvGrpSpPr/>
          <p:nvPr/>
        </p:nvGrpSpPr>
        <p:grpSpPr>
          <a:xfrm>
            <a:off x="4988499" y="2745330"/>
            <a:ext cx="926800" cy="922547"/>
            <a:chOff x="3329755" y="3214692"/>
            <a:chExt cx="1527997" cy="1500198"/>
          </a:xfrm>
        </p:grpSpPr>
        <p:sp>
          <p:nvSpPr>
            <p:cNvPr id="48" name="Shape 172">
              <a:extLst>
                <a:ext uri="{FF2B5EF4-FFF2-40B4-BE49-F238E27FC236}">
                  <a16:creationId xmlns:a16="http://schemas.microsoft.com/office/drawing/2014/main" id="{819EF1D1-509D-420F-B120-8C66550B269D}"/>
                </a:ext>
              </a:extLst>
            </p:cNvPr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173">
              <a:extLst>
                <a:ext uri="{FF2B5EF4-FFF2-40B4-BE49-F238E27FC236}">
                  <a16:creationId xmlns:a16="http://schemas.microsoft.com/office/drawing/2014/main" id="{578050F8-9080-4A6B-94F1-3F47E1CF20AC}"/>
                </a:ext>
              </a:extLst>
            </p:cNvPr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0" name="Shape 174">
              <a:extLst>
                <a:ext uri="{FF2B5EF4-FFF2-40B4-BE49-F238E27FC236}">
                  <a16:creationId xmlns:a16="http://schemas.microsoft.com/office/drawing/2014/main" id="{066BCCA2-EA6D-40BB-A669-E89D2AD2FACF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" name="Shape 164">
            <a:extLst>
              <a:ext uri="{FF2B5EF4-FFF2-40B4-BE49-F238E27FC236}">
                <a16:creationId xmlns:a16="http://schemas.microsoft.com/office/drawing/2014/main" id="{3F448019-ABEA-43C6-83FA-661859FFD68F}"/>
              </a:ext>
            </a:extLst>
          </p:cNvPr>
          <p:cNvSpPr txBox="1"/>
          <p:nvPr/>
        </p:nvSpPr>
        <p:spPr>
          <a:xfrm>
            <a:off x="519115" y="4247213"/>
            <a:ext cx="24403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FF0000"/>
              </a:buClr>
              <a:buSzPts val="1400"/>
            </a:pPr>
            <a:r>
              <a:rPr lang="en-US" sz="16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HDD utilization:  50%</a:t>
            </a:r>
          </a:p>
        </p:txBody>
      </p:sp>
      <p:sp>
        <p:nvSpPr>
          <p:cNvPr id="26" name="Shape 169">
            <a:extLst>
              <a:ext uri="{FF2B5EF4-FFF2-40B4-BE49-F238E27FC236}">
                <a16:creationId xmlns:a16="http://schemas.microsoft.com/office/drawing/2014/main" id="{F4E214B8-2374-4983-8808-1A236FAB3D04}"/>
              </a:ext>
            </a:extLst>
          </p:cNvPr>
          <p:cNvSpPr txBox="1"/>
          <p:nvPr/>
        </p:nvSpPr>
        <p:spPr>
          <a:xfrm>
            <a:off x="3307697" y="4159405"/>
            <a:ext cx="25555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0000"/>
              </a:buClr>
              <a:buSzPts val="1400"/>
            </a:pPr>
            <a:r>
              <a:rPr lang="en-US" altLang="zh-TW" sz="1600" b="1" dirty="0">
                <a:solidFill>
                  <a:srgbClr val="FF0000"/>
                </a:solidFill>
                <a:latin typeface="+mj-lt"/>
              </a:rPr>
              <a:t>HDD utilization: </a:t>
            </a:r>
            <a:r>
              <a:rPr lang="en-US" altLang="zh-TW" sz="2800" b="1" dirty="0">
                <a:solidFill>
                  <a:srgbClr val="FF0000"/>
                </a:solidFill>
                <a:latin typeface="+mj-lt"/>
              </a:rPr>
              <a:t>67%</a:t>
            </a:r>
          </a:p>
        </p:txBody>
      </p:sp>
      <p:sp>
        <p:nvSpPr>
          <p:cNvPr id="28" name="Shape 170">
            <a:extLst>
              <a:ext uri="{FF2B5EF4-FFF2-40B4-BE49-F238E27FC236}">
                <a16:creationId xmlns:a16="http://schemas.microsoft.com/office/drawing/2014/main" id="{162F2AED-01B0-4470-955F-E92F18683CD1}"/>
              </a:ext>
            </a:extLst>
          </p:cNvPr>
          <p:cNvSpPr txBox="1"/>
          <p:nvPr/>
        </p:nvSpPr>
        <p:spPr>
          <a:xfrm>
            <a:off x="6129712" y="4247213"/>
            <a:ext cx="255554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FF0000"/>
              </a:buClr>
              <a:buSzPts val="1400"/>
            </a:pPr>
            <a:r>
              <a:rPr lang="en-US" altLang="zh-TW" sz="1600" b="1">
                <a:solidFill>
                  <a:srgbClr val="FFFF00"/>
                </a:solidFill>
                <a:latin typeface="+mj-lt"/>
                <a:ea typeface="微軟正黑體" pitchFamily="34" charset="-120"/>
              </a:rPr>
              <a:t>Budget concern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>
            <a:extLst>
              <a:ext uri="{FF2B5EF4-FFF2-40B4-BE49-F238E27FC236}">
                <a16:creationId xmlns:a16="http://schemas.microsoft.com/office/drawing/2014/main" id="{D7B259C8-09A5-4A66-AF4D-F34ADBA691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019"/>
          <a:stretch/>
        </p:blipFill>
        <p:spPr>
          <a:xfrm>
            <a:off x="397750" y="906230"/>
            <a:ext cx="5150165" cy="4998319"/>
          </a:xfrm>
          <a:prstGeom prst="rect">
            <a:avLst/>
          </a:prstGeom>
        </p:spPr>
      </p:pic>
      <p:sp>
        <p:nvSpPr>
          <p:cNvPr id="183" name="Shape 18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sz="3200" dirty="0"/>
              <a:t>Compact NAS with 3 x M.2 SATA slots</a:t>
            </a:r>
            <a:endParaRPr sz="3200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AC73A31-D002-46F2-942B-7D9945718CC5}"/>
              </a:ext>
            </a:extLst>
          </p:cNvPr>
          <p:cNvGrpSpPr/>
          <p:nvPr/>
        </p:nvGrpSpPr>
        <p:grpSpPr>
          <a:xfrm>
            <a:off x="1625723" y="2398888"/>
            <a:ext cx="1851544" cy="1446943"/>
            <a:chOff x="1583022" y="2400086"/>
            <a:chExt cx="1851544" cy="1570207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B10670E1-A0E9-477F-A812-4FE9239FA39D}"/>
                </a:ext>
              </a:extLst>
            </p:cNvPr>
            <p:cNvSpPr/>
            <p:nvPr/>
          </p:nvSpPr>
          <p:spPr>
            <a:xfrm rot="5400000">
              <a:off x="1523430" y="2459680"/>
              <a:ext cx="653247" cy="534063"/>
            </a:xfrm>
            <a:custGeom>
              <a:avLst/>
              <a:gdLst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0 w 1638812"/>
                <a:gd name="connsiteY3" fmla="*/ 479619 h 479619"/>
                <a:gd name="connsiteX4" fmla="*/ 0 w 1638812"/>
                <a:gd name="connsiteY4" fmla="*/ 0 h 479619"/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996954 w 1638812"/>
                <a:gd name="connsiteY3" fmla="*/ 346269 h 479619"/>
                <a:gd name="connsiteX4" fmla="*/ 0 w 1638812"/>
                <a:gd name="connsiteY4" fmla="*/ 0 h 479619"/>
                <a:gd name="connsiteX0" fmla="*/ 25400 w 641858"/>
                <a:gd name="connsiteY0" fmla="*/ 6350 h 479619"/>
                <a:gd name="connsiteX1" fmla="*/ 641858 w 641858"/>
                <a:gd name="connsiteY1" fmla="*/ 0 h 479619"/>
                <a:gd name="connsiteX2" fmla="*/ 641858 w 641858"/>
                <a:gd name="connsiteY2" fmla="*/ 479619 h 479619"/>
                <a:gd name="connsiteX3" fmla="*/ 0 w 641858"/>
                <a:gd name="connsiteY3" fmla="*/ 346269 h 479619"/>
                <a:gd name="connsiteX4" fmla="*/ 25400 w 641858"/>
                <a:gd name="connsiteY4" fmla="*/ 6350 h 479619"/>
                <a:gd name="connsiteX0" fmla="*/ 0 w 616458"/>
                <a:gd name="connsiteY0" fmla="*/ 6350 h 479619"/>
                <a:gd name="connsiteX1" fmla="*/ 616458 w 616458"/>
                <a:gd name="connsiteY1" fmla="*/ 0 h 479619"/>
                <a:gd name="connsiteX2" fmla="*/ 616458 w 616458"/>
                <a:gd name="connsiteY2" fmla="*/ 479619 h 479619"/>
                <a:gd name="connsiteX3" fmla="*/ 6353 w 616458"/>
                <a:gd name="connsiteY3" fmla="*/ 371669 h 479619"/>
                <a:gd name="connsiteX4" fmla="*/ 0 w 616458"/>
                <a:gd name="connsiteY4" fmla="*/ 6350 h 479619"/>
                <a:gd name="connsiteX0" fmla="*/ 0 w 610105"/>
                <a:gd name="connsiteY0" fmla="*/ 0 h 498670"/>
                <a:gd name="connsiteX1" fmla="*/ 610105 w 610105"/>
                <a:gd name="connsiteY1" fmla="*/ 19051 h 498670"/>
                <a:gd name="connsiteX2" fmla="*/ 610105 w 610105"/>
                <a:gd name="connsiteY2" fmla="*/ 498670 h 498670"/>
                <a:gd name="connsiteX3" fmla="*/ 0 w 610105"/>
                <a:gd name="connsiteY3" fmla="*/ 390720 h 498670"/>
                <a:gd name="connsiteX4" fmla="*/ 0 w 610105"/>
                <a:gd name="connsiteY4" fmla="*/ 0 h 49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105" h="498670">
                  <a:moveTo>
                    <a:pt x="0" y="0"/>
                  </a:moveTo>
                  <a:lnTo>
                    <a:pt x="610105" y="19051"/>
                  </a:lnTo>
                  <a:lnTo>
                    <a:pt x="610105" y="498670"/>
                  </a:lnTo>
                  <a:lnTo>
                    <a:pt x="0" y="39072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  <a:alpha val="9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4">
              <a:extLst>
                <a:ext uri="{FF2B5EF4-FFF2-40B4-BE49-F238E27FC236}">
                  <a16:creationId xmlns:a16="http://schemas.microsoft.com/office/drawing/2014/main" id="{FBA67CFE-5ADF-46D3-8B67-AB967AEFFF57}"/>
                </a:ext>
              </a:extLst>
            </p:cNvPr>
            <p:cNvSpPr/>
            <p:nvPr/>
          </p:nvSpPr>
          <p:spPr>
            <a:xfrm rot="5400000">
              <a:off x="2127612" y="2473448"/>
              <a:ext cx="660204" cy="513480"/>
            </a:xfrm>
            <a:custGeom>
              <a:avLst/>
              <a:gdLst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0 w 1638812"/>
                <a:gd name="connsiteY3" fmla="*/ 479619 h 479619"/>
                <a:gd name="connsiteX4" fmla="*/ 0 w 1638812"/>
                <a:gd name="connsiteY4" fmla="*/ 0 h 479619"/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996954 w 1638812"/>
                <a:gd name="connsiteY3" fmla="*/ 346269 h 479619"/>
                <a:gd name="connsiteX4" fmla="*/ 0 w 1638812"/>
                <a:gd name="connsiteY4" fmla="*/ 0 h 479619"/>
                <a:gd name="connsiteX0" fmla="*/ 25400 w 641858"/>
                <a:gd name="connsiteY0" fmla="*/ 6350 h 479619"/>
                <a:gd name="connsiteX1" fmla="*/ 641858 w 641858"/>
                <a:gd name="connsiteY1" fmla="*/ 0 h 479619"/>
                <a:gd name="connsiteX2" fmla="*/ 641858 w 641858"/>
                <a:gd name="connsiteY2" fmla="*/ 479619 h 479619"/>
                <a:gd name="connsiteX3" fmla="*/ 0 w 641858"/>
                <a:gd name="connsiteY3" fmla="*/ 346269 h 479619"/>
                <a:gd name="connsiteX4" fmla="*/ 25400 w 641858"/>
                <a:gd name="connsiteY4" fmla="*/ 6350 h 479619"/>
                <a:gd name="connsiteX0" fmla="*/ 0 w 616458"/>
                <a:gd name="connsiteY0" fmla="*/ 6350 h 479619"/>
                <a:gd name="connsiteX1" fmla="*/ 616458 w 616458"/>
                <a:gd name="connsiteY1" fmla="*/ 0 h 479619"/>
                <a:gd name="connsiteX2" fmla="*/ 616458 w 616458"/>
                <a:gd name="connsiteY2" fmla="*/ 479619 h 479619"/>
                <a:gd name="connsiteX3" fmla="*/ 6353 w 616458"/>
                <a:gd name="connsiteY3" fmla="*/ 371669 h 479619"/>
                <a:gd name="connsiteX4" fmla="*/ 0 w 616458"/>
                <a:gd name="connsiteY4" fmla="*/ 6350 h 479619"/>
                <a:gd name="connsiteX0" fmla="*/ 0 w 610105"/>
                <a:gd name="connsiteY0" fmla="*/ 0 h 498670"/>
                <a:gd name="connsiteX1" fmla="*/ 610105 w 610105"/>
                <a:gd name="connsiteY1" fmla="*/ 19051 h 498670"/>
                <a:gd name="connsiteX2" fmla="*/ 610105 w 610105"/>
                <a:gd name="connsiteY2" fmla="*/ 498670 h 498670"/>
                <a:gd name="connsiteX3" fmla="*/ 0 w 610105"/>
                <a:gd name="connsiteY3" fmla="*/ 390720 h 498670"/>
                <a:gd name="connsiteX4" fmla="*/ 0 w 610105"/>
                <a:gd name="connsiteY4" fmla="*/ 0 h 498670"/>
                <a:gd name="connsiteX0" fmla="*/ 0 w 610105"/>
                <a:gd name="connsiteY0" fmla="*/ 0 h 498670"/>
                <a:gd name="connsiteX1" fmla="*/ 610105 w 610105"/>
                <a:gd name="connsiteY1" fmla="*/ 19051 h 498670"/>
                <a:gd name="connsiteX2" fmla="*/ 610105 w 610105"/>
                <a:gd name="connsiteY2" fmla="*/ 498670 h 498670"/>
                <a:gd name="connsiteX3" fmla="*/ 12529 w 610105"/>
                <a:gd name="connsiteY3" fmla="*/ 466770 h 498670"/>
                <a:gd name="connsiteX4" fmla="*/ 0 w 610105"/>
                <a:gd name="connsiteY4" fmla="*/ 0 h 498670"/>
                <a:gd name="connsiteX0" fmla="*/ 0 w 628892"/>
                <a:gd name="connsiteY0" fmla="*/ 92098 h 479619"/>
                <a:gd name="connsiteX1" fmla="*/ 628892 w 628892"/>
                <a:gd name="connsiteY1" fmla="*/ 0 h 479619"/>
                <a:gd name="connsiteX2" fmla="*/ 628892 w 628892"/>
                <a:gd name="connsiteY2" fmla="*/ 479619 h 479619"/>
                <a:gd name="connsiteX3" fmla="*/ 31316 w 628892"/>
                <a:gd name="connsiteY3" fmla="*/ 447719 h 479619"/>
                <a:gd name="connsiteX4" fmla="*/ 0 w 628892"/>
                <a:gd name="connsiteY4" fmla="*/ 92098 h 479619"/>
                <a:gd name="connsiteX0" fmla="*/ 0 w 616366"/>
                <a:gd name="connsiteY0" fmla="*/ 68698 h 479619"/>
                <a:gd name="connsiteX1" fmla="*/ 616366 w 616366"/>
                <a:gd name="connsiteY1" fmla="*/ 0 h 479619"/>
                <a:gd name="connsiteX2" fmla="*/ 616366 w 616366"/>
                <a:gd name="connsiteY2" fmla="*/ 479619 h 479619"/>
                <a:gd name="connsiteX3" fmla="*/ 18790 w 616366"/>
                <a:gd name="connsiteY3" fmla="*/ 447719 h 479619"/>
                <a:gd name="connsiteX4" fmla="*/ 0 w 616366"/>
                <a:gd name="connsiteY4" fmla="*/ 68698 h 479619"/>
                <a:gd name="connsiteX0" fmla="*/ 31314 w 597576"/>
                <a:gd name="connsiteY0" fmla="*/ 62848 h 479619"/>
                <a:gd name="connsiteX1" fmla="*/ 597576 w 597576"/>
                <a:gd name="connsiteY1" fmla="*/ 0 h 479619"/>
                <a:gd name="connsiteX2" fmla="*/ 597576 w 597576"/>
                <a:gd name="connsiteY2" fmla="*/ 479619 h 479619"/>
                <a:gd name="connsiteX3" fmla="*/ 0 w 597576"/>
                <a:gd name="connsiteY3" fmla="*/ 447719 h 479619"/>
                <a:gd name="connsiteX4" fmla="*/ 31314 w 597576"/>
                <a:gd name="connsiteY4" fmla="*/ 62848 h 479619"/>
                <a:gd name="connsiteX0" fmla="*/ 0 w 647681"/>
                <a:gd name="connsiteY0" fmla="*/ 74548 h 479619"/>
                <a:gd name="connsiteX1" fmla="*/ 647681 w 647681"/>
                <a:gd name="connsiteY1" fmla="*/ 0 h 479619"/>
                <a:gd name="connsiteX2" fmla="*/ 647681 w 647681"/>
                <a:gd name="connsiteY2" fmla="*/ 479619 h 479619"/>
                <a:gd name="connsiteX3" fmla="*/ 50105 w 647681"/>
                <a:gd name="connsiteY3" fmla="*/ 447719 h 479619"/>
                <a:gd name="connsiteX4" fmla="*/ 0 w 647681"/>
                <a:gd name="connsiteY4" fmla="*/ 74548 h 479619"/>
                <a:gd name="connsiteX0" fmla="*/ 12523 w 660204"/>
                <a:gd name="connsiteY0" fmla="*/ 74548 h 479619"/>
                <a:gd name="connsiteX1" fmla="*/ 660204 w 660204"/>
                <a:gd name="connsiteY1" fmla="*/ 0 h 479619"/>
                <a:gd name="connsiteX2" fmla="*/ 660204 w 660204"/>
                <a:gd name="connsiteY2" fmla="*/ 479619 h 479619"/>
                <a:gd name="connsiteX3" fmla="*/ 0 w 660204"/>
                <a:gd name="connsiteY3" fmla="*/ 453569 h 479619"/>
                <a:gd name="connsiteX4" fmla="*/ 12523 w 660204"/>
                <a:gd name="connsiteY4" fmla="*/ 74548 h 47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204" h="479619">
                  <a:moveTo>
                    <a:pt x="12523" y="74548"/>
                  </a:moveTo>
                  <a:lnTo>
                    <a:pt x="660204" y="0"/>
                  </a:lnTo>
                  <a:lnTo>
                    <a:pt x="660204" y="479619"/>
                  </a:lnTo>
                  <a:lnTo>
                    <a:pt x="0" y="453569"/>
                  </a:lnTo>
                  <a:lnTo>
                    <a:pt x="12523" y="74548"/>
                  </a:lnTo>
                  <a:close/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  <a:alpha val="9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4">
              <a:extLst>
                <a:ext uri="{FF2B5EF4-FFF2-40B4-BE49-F238E27FC236}">
                  <a16:creationId xmlns:a16="http://schemas.microsoft.com/office/drawing/2014/main" id="{1CFA4F78-3339-4B63-B279-0159FFE399D6}"/>
                </a:ext>
              </a:extLst>
            </p:cNvPr>
            <p:cNvSpPr/>
            <p:nvPr/>
          </p:nvSpPr>
          <p:spPr>
            <a:xfrm rot="5400000">
              <a:off x="2886819" y="3422547"/>
              <a:ext cx="522221" cy="573272"/>
            </a:xfrm>
            <a:custGeom>
              <a:avLst/>
              <a:gdLst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0 w 1638812"/>
                <a:gd name="connsiteY3" fmla="*/ 479619 h 479619"/>
                <a:gd name="connsiteX4" fmla="*/ 0 w 1638812"/>
                <a:gd name="connsiteY4" fmla="*/ 0 h 479619"/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996954 w 1638812"/>
                <a:gd name="connsiteY3" fmla="*/ 346269 h 479619"/>
                <a:gd name="connsiteX4" fmla="*/ 0 w 1638812"/>
                <a:gd name="connsiteY4" fmla="*/ 0 h 479619"/>
                <a:gd name="connsiteX0" fmla="*/ 25400 w 641858"/>
                <a:gd name="connsiteY0" fmla="*/ 6350 h 479619"/>
                <a:gd name="connsiteX1" fmla="*/ 641858 w 641858"/>
                <a:gd name="connsiteY1" fmla="*/ 0 h 479619"/>
                <a:gd name="connsiteX2" fmla="*/ 641858 w 641858"/>
                <a:gd name="connsiteY2" fmla="*/ 479619 h 479619"/>
                <a:gd name="connsiteX3" fmla="*/ 0 w 641858"/>
                <a:gd name="connsiteY3" fmla="*/ 346269 h 479619"/>
                <a:gd name="connsiteX4" fmla="*/ 25400 w 641858"/>
                <a:gd name="connsiteY4" fmla="*/ 6350 h 479619"/>
                <a:gd name="connsiteX0" fmla="*/ 0 w 616458"/>
                <a:gd name="connsiteY0" fmla="*/ 6350 h 479619"/>
                <a:gd name="connsiteX1" fmla="*/ 616458 w 616458"/>
                <a:gd name="connsiteY1" fmla="*/ 0 h 479619"/>
                <a:gd name="connsiteX2" fmla="*/ 616458 w 616458"/>
                <a:gd name="connsiteY2" fmla="*/ 479619 h 479619"/>
                <a:gd name="connsiteX3" fmla="*/ 6353 w 616458"/>
                <a:gd name="connsiteY3" fmla="*/ 371669 h 479619"/>
                <a:gd name="connsiteX4" fmla="*/ 0 w 616458"/>
                <a:gd name="connsiteY4" fmla="*/ 6350 h 479619"/>
                <a:gd name="connsiteX0" fmla="*/ 0 w 610105"/>
                <a:gd name="connsiteY0" fmla="*/ 0 h 498670"/>
                <a:gd name="connsiteX1" fmla="*/ 610105 w 610105"/>
                <a:gd name="connsiteY1" fmla="*/ 19051 h 498670"/>
                <a:gd name="connsiteX2" fmla="*/ 610105 w 610105"/>
                <a:gd name="connsiteY2" fmla="*/ 498670 h 498670"/>
                <a:gd name="connsiteX3" fmla="*/ 0 w 610105"/>
                <a:gd name="connsiteY3" fmla="*/ 390720 h 498670"/>
                <a:gd name="connsiteX4" fmla="*/ 0 w 610105"/>
                <a:gd name="connsiteY4" fmla="*/ 0 h 498670"/>
                <a:gd name="connsiteX0" fmla="*/ 0 w 610105"/>
                <a:gd name="connsiteY0" fmla="*/ 0 h 498670"/>
                <a:gd name="connsiteX1" fmla="*/ 610105 w 610105"/>
                <a:gd name="connsiteY1" fmla="*/ 19051 h 498670"/>
                <a:gd name="connsiteX2" fmla="*/ 610105 w 610105"/>
                <a:gd name="connsiteY2" fmla="*/ 498670 h 498670"/>
                <a:gd name="connsiteX3" fmla="*/ 12529 w 610105"/>
                <a:gd name="connsiteY3" fmla="*/ 466770 h 498670"/>
                <a:gd name="connsiteX4" fmla="*/ 0 w 610105"/>
                <a:gd name="connsiteY4" fmla="*/ 0 h 498670"/>
                <a:gd name="connsiteX0" fmla="*/ 0 w 628892"/>
                <a:gd name="connsiteY0" fmla="*/ 92098 h 479619"/>
                <a:gd name="connsiteX1" fmla="*/ 628892 w 628892"/>
                <a:gd name="connsiteY1" fmla="*/ 0 h 479619"/>
                <a:gd name="connsiteX2" fmla="*/ 628892 w 628892"/>
                <a:gd name="connsiteY2" fmla="*/ 479619 h 479619"/>
                <a:gd name="connsiteX3" fmla="*/ 31316 w 628892"/>
                <a:gd name="connsiteY3" fmla="*/ 447719 h 479619"/>
                <a:gd name="connsiteX4" fmla="*/ 0 w 628892"/>
                <a:gd name="connsiteY4" fmla="*/ 92098 h 479619"/>
                <a:gd name="connsiteX0" fmla="*/ 0 w 616366"/>
                <a:gd name="connsiteY0" fmla="*/ 68698 h 479619"/>
                <a:gd name="connsiteX1" fmla="*/ 616366 w 616366"/>
                <a:gd name="connsiteY1" fmla="*/ 0 h 479619"/>
                <a:gd name="connsiteX2" fmla="*/ 616366 w 616366"/>
                <a:gd name="connsiteY2" fmla="*/ 479619 h 479619"/>
                <a:gd name="connsiteX3" fmla="*/ 18790 w 616366"/>
                <a:gd name="connsiteY3" fmla="*/ 447719 h 479619"/>
                <a:gd name="connsiteX4" fmla="*/ 0 w 616366"/>
                <a:gd name="connsiteY4" fmla="*/ 68698 h 479619"/>
                <a:gd name="connsiteX0" fmla="*/ 156575 w 597576"/>
                <a:gd name="connsiteY0" fmla="*/ 45298 h 479619"/>
                <a:gd name="connsiteX1" fmla="*/ 597576 w 597576"/>
                <a:gd name="connsiteY1" fmla="*/ 0 h 479619"/>
                <a:gd name="connsiteX2" fmla="*/ 597576 w 597576"/>
                <a:gd name="connsiteY2" fmla="*/ 479619 h 479619"/>
                <a:gd name="connsiteX3" fmla="*/ 0 w 597576"/>
                <a:gd name="connsiteY3" fmla="*/ 447719 h 479619"/>
                <a:gd name="connsiteX4" fmla="*/ 156575 w 597576"/>
                <a:gd name="connsiteY4" fmla="*/ 45298 h 479619"/>
                <a:gd name="connsiteX0" fmla="*/ 31315 w 472316"/>
                <a:gd name="connsiteY0" fmla="*/ 45298 h 479619"/>
                <a:gd name="connsiteX1" fmla="*/ 472316 w 472316"/>
                <a:gd name="connsiteY1" fmla="*/ 0 h 479619"/>
                <a:gd name="connsiteX2" fmla="*/ 472316 w 472316"/>
                <a:gd name="connsiteY2" fmla="*/ 479619 h 479619"/>
                <a:gd name="connsiteX3" fmla="*/ 0 w 472316"/>
                <a:gd name="connsiteY3" fmla="*/ 465269 h 479619"/>
                <a:gd name="connsiteX4" fmla="*/ 31315 w 472316"/>
                <a:gd name="connsiteY4" fmla="*/ 45298 h 479619"/>
                <a:gd name="connsiteX0" fmla="*/ 37578 w 478579"/>
                <a:gd name="connsiteY0" fmla="*/ 45298 h 523769"/>
                <a:gd name="connsiteX1" fmla="*/ 478579 w 478579"/>
                <a:gd name="connsiteY1" fmla="*/ 0 h 523769"/>
                <a:gd name="connsiteX2" fmla="*/ 478579 w 478579"/>
                <a:gd name="connsiteY2" fmla="*/ 479619 h 523769"/>
                <a:gd name="connsiteX3" fmla="*/ 0 w 478579"/>
                <a:gd name="connsiteY3" fmla="*/ 523769 h 523769"/>
                <a:gd name="connsiteX4" fmla="*/ 37578 w 478579"/>
                <a:gd name="connsiteY4" fmla="*/ 45298 h 523769"/>
                <a:gd name="connsiteX0" fmla="*/ 31315 w 478579"/>
                <a:gd name="connsiteY0" fmla="*/ 97948 h 523769"/>
                <a:gd name="connsiteX1" fmla="*/ 478579 w 478579"/>
                <a:gd name="connsiteY1" fmla="*/ 0 h 523769"/>
                <a:gd name="connsiteX2" fmla="*/ 478579 w 478579"/>
                <a:gd name="connsiteY2" fmla="*/ 479619 h 523769"/>
                <a:gd name="connsiteX3" fmla="*/ 0 w 478579"/>
                <a:gd name="connsiteY3" fmla="*/ 523769 h 523769"/>
                <a:gd name="connsiteX4" fmla="*/ 31315 w 478579"/>
                <a:gd name="connsiteY4" fmla="*/ 97948 h 523769"/>
                <a:gd name="connsiteX0" fmla="*/ 0 w 447264"/>
                <a:gd name="connsiteY0" fmla="*/ 97948 h 512069"/>
                <a:gd name="connsiteX1" fmla="*/ 447264 w 447264"/>
                <a:gd name="connsiteY1" fmla="*/ 0 h 512069"/>
                <a:gd name="connsiteX2" fmla="*/ 447264 w 447264"/>
                <a:gd name="connsiteY2" fmla="*/ 479619 h 512069"/>
                <a:gd name="connsiteX3" fmla="*/ 6263 w 447264"/>
                <a:gd name="connsiteY3" fmla="*/ 512069 h 512069"/>
                <a:gd name="connsiteX4" fmla="*/ 0 w 447264"/>
                <a:gd name="connsiteY4" fmla="*/ 97948 h 512069"/>
                <a:gd name="connsiteX0" fmla="*/ 0 w 447264"/>
                <a:gd name="connsiteY0" fmla="*/ 97948 h 558868"/>
                <a:gd name="connsiteX1" fmla="*/ 447264 w 447264"/>
                <a:gd name="connsiteY1" fmla="*/ 0 h 558868"/>
                <a:gd name="connsiteX2" fmla="*/ 447264 w 447264"/>
                <a:gd name="connsiteY2" fmla="*/ 479619 h 558868"/>
                <a:gd name="connsiteX3" fmla="*/ 1689 w 447264"/>
                <a:gd name="connsiteY3" fmla="*/ 558868 h 558868"/>
                <a:gd name="connsiteX4" fmla="*/ 0 w 447264"/>
                <a:gd name="connsiteY4" fmla="*/ 97948 h 558868"/>
                <a:gd name="connsiteX0" fmla="*/ 3277 w 450541"/>
                <a:gd name="connsiteY0" fmla="*/ 97948 h 535468"/>
                <a:gd name="connsiteX1" fmla="*/ 450541 w 450541"/>
                <a:gd name="connsiteY1" fmla="*/ 0 h 535468"/>
                <a:gd name="connsiteX2" fmla="*/ 450541 w 450541"/>
                <a:gd name="connsiteY2" fmla="*/ 479619 h 535468"/>
                <a:gd name="connsiteX3" fmla="*/ 390 w 450541"/>
                <a:gd name="connsiteY3" fmla="*/ 535468 h 535468"/>
                <a:gd name="connsiteX4" fmla="*/ 3277 w 450541"/>
                <a:gd name="connsiteY4" fmla="*/ 97948 h 53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541" h="535468">
                  <a:moveTo>
                    <a:pt x="3277" y="97948"/>
                  </a:moveTo>
                  <a:lnTo>
                    <a:pt x="450541" y="0"/>
                  </a:lnTo>
                  <a:lnTo>
                    <a:pt x="450541" y="479619"/>
                  </a:lnTo>
                  <a:lnTo>
                    <a:pt x="390" y="535468"/>
                  </a:lnTo>
                  <a:cubicBezTo>
                    <a:pt x="-1698" y="397428"/>
                    <a:pt x="5365" y="235988"/>
                    <a:pt x="3277" y="97948"/>
                  </a:cubicBezTo>
                  <a:close/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  <a:alpha val="9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4">
              <a:extLst>
                <a:ext uri="{FF2B5EF4-FFF2-40B4-BE49-F238E27FC236}">
                  <a16:creationId xmlns:a16="http://schemas.microsoft.com/office/drawing/2014/main" id="{5DF572CB-D3BF-4B2B-99E0-B371FC1CEC61}"/>
                </a:ext>
              </a:extLst>
            </p:cNvPr>
            <p:cNvSpPr/>
            <p:nvPr/>
          </p:nvSpPr>
          <p:spPr>
            <a:xfrm rot="5400000">
              <a:off x="2832420" y="2671924"/>
              <a:ext cx="361337" cy="499882"/>
            </a:xfrm>
            <a:custGeom>
              <a:avLst/>
              <a:gdLst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0 w 1638812"/>
                <a:gd name="connsiteY3" fmla="*/ 479619 h 479619"/>
                <a:gd name="connsiteX4" fmla="*/ 0 w 1638812"/>
                <a:gd name="connsiteY4" fmla="*/ 0 h 479619"/>
                <a:gd name="connsiteX0" fmla="*/ 0 w 1638812"/>
                <a:gd name="connsiteY0" fmla="*/ 0 h 479619"/>
                <a:gd name="connsiteX1" fmla="*/ 1638812 w 1638812"/>
                <a:gd name="connsiteY1" fmla="*/ 0 h 479619"/>
                <a:gd name="connsiteX2" fmla="*/ 1638812 w 1638812"/>
                <a:gd name="connsiteY2" fmla="*/ 479619 h 479619"/>
                <a:gd name="connsiteX3" fmla="*/ 996954 w 1638812"/>
                <a:gd name="connsiteY3" fmla="*/ 346269 h 479619"/>
                <a:gd name="connsiteX4" fmla="*/ 0 w 1638812"/>
                <a:gd name="connsiteY4" fmla="*/ 0 h 479619"/>
                <a:gd name="connsiteX0" fmla="*/ 25400 w 641858"/>
                <a:gd name="connsiteY0" fmla="*/ 6350 h 479619"/>
                <a:gd name="connsiteX1" fmla="*/ 641858 w 641858"/>
                <a:gd name="connsiteY1" fmla="*/ 0 h 479619"/>
                <a:gd name="connsiteX2" fmla="*/ 641858 w 641858"/>
                <a:gd name="connsiteY2" fmla="*/ 479619 h 479619"/>
                <a:gd name="connsiteX3" fmla="*/ 0 w 641858"/>
                <a:gd name="connsiteY3" fmla="*/ 346269 h 479619"/>
                <a:gd name="connsiteX4" fmla="*/ 25400 w 641858"/>
                <a:gd name="connsiteY4" fmla="*/ 6350 h 479619"/>
                <a:gd name="connsiteX0" fmla="*/ 0 w 616458"/>
                <a:gd name="connsiteY0" fmla="*/ 6350 h 479619"/>
                <a:gd name="connsiteX1" fmla="*/ 616458 w 616458"/>
                <a:gd name="connsiteY1" fmla="*/ 0 h 479619"/>
                <a:gd name="connsiteX2" fmla="*/ 616458 w 616458"/>
                <a:gd name="connsiteY2" fmla="*/ 479619 h 479619"/>
                <a:gd name="connsiteX3" fmla="*/ 6353 w 616458"/>
                <a:gd name="connsiteY3" fmla="*/ 371669 h 479619"/>
                <a:gd name="connsiteX4" fmla="*/ 0 w 616458"/>
                <a:gd name="connsiteY4" fmla="*/ 6350 h 479619"/>
                <a:gd name="connsiteX0" fmla="*/ 0 w 610105"/>
                <a:gd name="connsiteY0" fmla="*/ 0 h 498670"/>
                <a:gd name="connsiteX1" fmla="*/ 610105 w 610105"/>
                <a:gd name="connsiteY1" fmla="*/ 19051 h 498670"/>
                <a:gd name="connsiteX2" fmla="*/ 610105 w 610105"/>
                <a:gd name="connsiteY2" fmla="*/ 498670 h 498670"/>
                <a:gd name="connsiteX3" fmla="*/ 0 w 610105"/>
                <a:gd name="connsiteY3" fmla="*/ 390720 h 498670"/>
                <a:gd name="connsiteX4" fmla="*/ 0 w 610105"/>
                <a:gd name="connsiteY4" fmla="*/ 0 h 498670"/>
                <a:gd name="connsiteX0" fmla="*/ 0 w 610105"/>
                <a:gd name="connsiteY0" fmla="*/ 0 h 498670"/>
                <a:gd name="connsiteX1" fmla="*/ 610105 w 610105"/>
                <a:gd name="connsiteY1" fmla="*/ 19051 h 498670"/>
                <a:gd name="connsiteX2" fmla="*/ 610105 w 610105"/>
                <a:gd name="connsiteY2" fmla="*/ 498670 h 498670"/>
                <a:gd name="connsiteX3" fmla="*/ 12529 w 610105"/>
                <a:gd name="connsiteY3" fmla="*/ 466770 h 498670"/>
                <a:gd name="connsiteX4" fmla="*/ 0 w 610105"/>
                <a:gd name="connsiteY4" fmla="*/ 0 h 498670"/>
                <a:gd name="connsiteX0" fmla="*/ 0 w 628892"/>
                <a:gd name="connsiteY0" fmla="*/ 92098 h 479619"/>
                <a:gd name="connsiteX1" fmla="*/ 628892 w 628892"/>
                <a:gd name="connsiteY1" fmla="*/ 0 h 479619"/>
                <a:gd name="connsiteX2" fmla="*/ 628892 w 628892"/>
                <a:gd name="connsiteY2" fmla="*/ 479619 h 479619"/>
                <a:gd name="connsiteX3" fmla="*/ 31316 w 628892"/>
                <a:gd name="connsiteY3" fmla="*/ 447719 h 479619"/>
                <a:gd name="connsiteX4" fmla="*/ 0 w 628892"/>
                <a:gd name="connsiteY4" fmla="*/ 92098 h 479619"/>
                <a:gd name="connsiteX0" fmla="*/ 0 w 616366"/>
                <a:gd name="connsiteY0" fmla="*/ 68698 h 479619"/>
                <a:gd name="connsiteX1" fmla="*/ 616366 w 616366"/>
                <a:gd name="connsiteY1" fmla="*/ 0 h 479619"/>
                <a:gd name="connsiteX2" fmla="*/ 616366 w 616366"/>
                <a:gd name="connsiteY2" fmla="*/ 479619 h 479619"/>
                <a:gd name="connsiteX3" fmla="*/ 18790 w 616366"/>
                <a:gd name="connsiteY3" fmla="*/ 447719 h 479619"/>
                <a:gd name="connsiteX4" fmla="*/ 0 w 616366"/>
                <a:gd name="connsiteY4" fmla="*/ 68698 h 479619"/>
                <a:gd name="connsiteX0" fmla="*/ 156575 w 597576"/>
                <a:gd name="connsiteY0" fmla="*/ 45298 h 479619"/>
                <a:gd name="connsiteX1" fmla="*/ 597576 w 597576"/>
                <a:gd name="connsiteY1" fmla="*/ 0 h 479619"/>
                <a:gd name="connsiteX2" fmla="*/ 597576 w 597576"/>
                <a:gd name="connsiteY2" fmla="*/ 479619 h 479619"/>
                <a:gd name="connsiteX3" fmla="*/ 0 w 597576"/>
                <a:gd name="connsiteY3" fmla="*/ 447719 h 479619"/>
                <a:gd name="connsiteX4" fmla="*/ 156575 w 597576"/>
                <a:gd name="connsiteY4" fmla="*/ 45298 h 479619"/>
                <a:gd name="connsiteX0" fmla="*/ 31315 w 472316"/>
                <a:gd name="connsiteY0" fmla="*/ 45298 h 479619"/>
                <a:gd name="connsiteX1" fmla="*/ 472316 w 472316"/>
                <a:gd name="connsiteY1" fmla="*/ 0 h 479619"/>
                <a:gd name="connsiteX2" fmla="*/ 472316 w 472316"/>
                <a:gd name="connsiteY2" fmla="*/ 479619 h 479619"/>
                <a:gd name="connsiteX3" fmla="*/ 0 w 472316"/>
                <a:gd name="connsiteY3" fmla="*/ 465269 h 479619"/>
                <a:gd name="connsiteX4" fmla="*/ 31315 w 472316"/>
                <a:gd name="connsiteY4" fmla="*/ 45298 h 479619"/>
                <a:gd name="connsiteX0" fmla="*/ 37578 w 478579"/>
                <a:gd name="connsiteY0" fmla="*/ 45298 h 523769"/>
                <a:gd name="connsiteX1" fmla="*/ 478579 w 478579"/>
                <a:gd name="connsiteY1" fmla="*/ 0 h 523769"/>
                <a:gd name="connsiteX2" fmla="*/ 478579 w 478579"/>
                <a:gd name="connsiteY2" fmla="*/ 479619 h 523769"/>
                <a:gd name="connsiteX3" fmla="*/ 0 w 478579"/>
                <a:gd name="connsiteY3" fmla="*/ 523769 h 523769"/>
                <a:gd name="connsiteX4" fmla="*/ 37578 w 478579"/>
                <a:gd name="connsiteY4" fmla="*/ 45298 h 523769"/>
                <a:gd name="connsiteX0" fmla="*/ 31315 w 478579"/>
                <a:gd name="connsiteY0" fmla="*/ 97948 h 523769"/>
                <a:gd name="connsiteX1" fmla="*/ 478579 w 478579"/>
                <a:gd name="connsiteY1" fmla="*/ 0 h 523769"/>
                <a:gd name="connsiteX2" fmla="*/ 478579 w 478579"/>
                <a:gd name="connsiteY2" fmla="*/ 479619 h 523769"/>
                <a:gd name="connsiteX3" fmla="*/ 0 w 478579"/>
                <a:gd name="connsiteY3" fmla="*/ 523769 h 523769"/>
                <a:gd name="connsiteX4" fmla="*/ 31315 w 478579"/>
                <a:gd name="connsiteY4" fmla="*/ 97948 h 523769"/>
                <a:gd name="connsiteX0" fmla="*/ 0 w 447264"/>
                <a:gd name="connsiteY0" fmla="*/ 97948 h 512069"/>
                <a:gd name="connsiteX1" fmla="*/ 447264 w 447264"/>
                <a:gd name="connsiteY1" fmla="*/ 0 h 512069"/>
                <a:gd name="connsiteX2" fmla="*/ 447264 w 447264"/>
                <a:gd name="connsiteY2" fmla="*/ 479619 h 512069"/>
                <a:gd name="connsiteX3" fmla="*/ 6263 w 447264"/>
                <a:gd name="connsiteY3" fmla="*/ 512069 h 512069"/>
                <a:gd name="connsiteX4" fmla="*/ 0 w 447264"/>
                <a:gd name="connsiteY4" fmla="*/ 97948 h 512069"/>
                <a:gd name="connsiteX0" fmla="*/ 0 w 463329"/>
                <a:gd name="connsiteY0" fmla="*/ 62146 h 476267"/>
                <a:gd name="connsiteX1" fmla="*/ 463329 w 463329"/>
                <a:gd name="connsiteY1" fmla="*/ 0 h 476267"/>
                <a:gd name="connsiteX2" fmla="*/ 447264 w 463329"/>
                <a:gd name="connsiteY2" fmla="*/ 443817 h 476267"/>
                <a:gd name="connsiteX3" fmla="*/ 6263 w 463329"/>
                <a:gd name="connsiteY3" fmla="*/ 476267 h 476267"/>
                <a:gd name="connsiteX4" fmla="*/ 0 w 463329"/>
                <a:gd name="connsiteY4" fmla="*/ 62146 h 476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329" h="476267">
                  <a:moveTo>
                    <a:pt x="0" y="62146"/>
                  </a:moveTo>
                  <a:lnTo>
                    <a:pt x="463329" y="0"/>
                  </a:lnTo>
                  <a:lnTo>
                    <a:pt x="447264" y="443817"/>
                  </a:lnTo>
                  <a:lnTo>
                    <a:pt x="6263" y="476267"/>
                  </a:lnTo>
                  <a:cubicBezTo>
                    <a:pt x="4175" y="338227"/>
                    <a:pt x="2088" y="200186"/>
                    <a:pt x="0" y="62146"/>
                  </a:cubicBezTo>
                  <a:close/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  <a:alpha val="9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圖說文字: 向右箭號 20">
            <a:extLst>
              <a:ext uri="{FF2B5EF4-FFF2-40B4-BE49-F238E27FC236}">
                <a16:creationId xmlns:a16="http://schemas.microsoft.com/office/drawing/2014/main" id="{6EEC81BD-B653-489B-97D0-7B1FA43ECF1C}"/>
              </a:ext>
            </a:extLst>
          </p:cNvPr>
          <p:cNvSpPr/>
          <p:nvPr/>
        </p:nvSpPr>
        <p:spPr>
          <a:xfrm>
            <a:off x="-6807" y="1267575"/>
            <a:ext cx="2522061" cy="907199"/>
          </a:xfrm>
          <a:prstGeom prst="rightArrowCallout">
            <a:avLst>
              <a:gd name="adj1" fmla="val 26688"/>
              <a:gd name="adj2" fmla="val 25000"/>
              <a:gd name="adj3" fmla="val 25000"/>
              <a:gd name="adj4" fmla="val 83717"/>
            </a:avLst>
          </a:prstGeom>
          <a:solidFill>
            <a:srgbClr val="FCB4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矩形 24">
            <a:extLst>
              <a:ext uri="{FF2B5EF4-FFF2-40B4-BE49-F238E27FC236}">
                <a16:creationId xmlns:a16="http://schemas.microsoft.com/office/drawing/2014/main" id="{7516BD0C-F61C-4B3C-94A3-DD3963F0966B}"/>
              </a:ext>
            </a:extLst>
          </p:cNvPr>
          <p:cNvSpPr/>
          <p:nvPr/>
        </p:nvSpPr>
        <p:spPr>
          <a:xfrm>
            <a:off x="4747259" y="1296613"/>
            <a:ext cx="981865" cy="1376152"/>
          </a:xfrm>
          <a:custGeom>
            <a:avLst/>
            <a:gdLst>
              <a:gd name="connsiteX0" fmla="*/ 0 w 1213890"/>
              <a:gd name="connsiteY0" fmla="*/ 0 h 1587939"/>
              <a:gd name="connsiteX1" fmla="*/ 1213890 w 1213890"/>
              <a:gd name="connsiteY1" fmla="*/ 0 h 1587939"/>
              <a:gd name="connsiteX2" fmla="*/ 1213890 w 1213890"/>
              <a:gd name="connsiteY2" fmla="*/ 1587939 h 1587939"/>
              <a:gd name="connsiteX3" fmla="*/ 0 w 1213890"/>
              <a:gd name="connsiteY3" fmla="*/ 1587939 h 1587939"/>
              <a:gd name="connsiteX4" fmla="*/ 0 w 1213890"/>
              <a:gd name="connsiteY4" fmla="*/ 0 h 1587939"/>
              <a:gd name="connsiteX0" fmla="*/ 0 w 1213890"/>
              <a:gd name="connsiteY0" fmla="*/ 0 h 1587939"/>
              <a:gd name="connsiteX1" fmla="*/ 1213890 w 1213890"/>
              <a:gd name="connsiteY1" fmla="*/ 0 h 1587939"/>
              <a:gd name="connsiteX2" fmla="*/ 1213890 w 1213890"/>
              <a:gd name="connsiteY2" fmla="*/ 1587939 h 1587939"/>
              <a:gd name="connsiteX3" fmla="*/ 6927 w 1213890"/>
              <a:gd name="connsiteY3" fmla="*/ 625049 h 1587939"/>
              <a:gd name="connsiteX4" fmla="*/ 0 w 1213890"/>
              <a:gd name="connsiteY4" fmla="*/ 0 h 1587939"/>
              <a:gd name="connsiteX0" fmla="*/ 0 w 1920472"/>
              <a:gd name="connsiteY0" fmla="*/ 0 h 1587939"/>
              <a:gd name="connsiteX1" fmla="*/ 1920472 w 1920472"/>
              <a:gd name="connsiteY1" fmla="*/ 339436 h 1587939"/>
              <a:gd name="connsiteX2" fmla="*/ 1213890 w 1920472"/>
              <a:gd name="connsiteY2" fmla="*/ 1587939 h 1587939"/>
              <a:gd name="connsiteX3" fmla="*/ 6927 w 1920472"/>
              <a:gd name="connsiteY3" fmla="*/ 625049 h 1587939"/>
              <a:gd name="connsiteX4" fmla="*/ 0 w 1920472"/>
              <a:gd name="connsiteY4" fmla="*/ 0 h 1587939"/>
              <a:gd name="connsiteX0" fmla="*/ 0 w 1920472"/>
              <a:gd name="connsiteY0" fmla="*/ 0 h 1858103"/>
              <a:gd name="connsiteX1" fmla="*/ 1920472 w 1920472"/>
              <a:gd name="connsiteY1" fmla="*/ 339436 h 1858103"/>
              <a:gd name="connsiteX2" fmla="*/ 1082272 w 1920472"/>
              <a:gd name="connsiteY2" fmla="*/ 1858103 h 1858103"/>
              <a:gd name="connsiteX3" fmla="*/ 6927 w 1920472"/>
              <a:gd name="connsiteY3" fmla="*/ 625049 h 1858103"/>
              <a:gd name="connsiteX4" fmla="*/ 0 w 1920472"/>
              <a:gd name="connsiteY4" fmla="*/ 0 h 1858103"/>
              <a:gd name="connsiteX0" fmla="*/ 0 w 1920472"/>
              <a:gd name="connsiteY0" fmla="*/ 0 h 1377045"/>
              <a:gd name="connsiteX1" fmla="*/ 1920472 w 1920472"/>
              <a:gd name="connsiteY1" fmla="*/ 339436 h 1377045"/>
              <a:gd name="connsiteX2" fmla="*/ 716842 w 1920472"/>
              <a:gd name="connsiteY2" fmla="*/ 1377045 h 1377045"/>
              <a:gd name="connsiteX3" fmla="*/ 6927 w 1920472"/>
              <a:gd name="connsiteY3" fmla="*/ 625049 h 1377045"/>
              <a:gd name="connsiteX4" fmla="*/ 0 w 1920472"/>
              <a:gd name="connsiteY4" fmla="*/ 0 h 1377045"/>
              <a:gd name="connsiteX0" fmla="*/ 0 w 717597"/>
              <a:gd name="connsiteY0" fmla="*/ 281931 h 1658976"/>
              <a:gd name="connsiteX1" fmla="*/ 717597 w 717597"/>
              <a:gd name="connsiteY1" fmla="*/ 0 h 1658976"/>
              <a:gd name="connsiteX2" fmla="*/ 716842 w 717597"/>
              <a:gd name="connsiteY2" fmla="*/ 1658976 h 1658976"/>
              <a:gd name="connsiteX3" fmla="*/ 6927 w 717597"/>
              <a:gd name="connsiteY3" fmla="*/ 906980 h 1658976"/>
              <a:gd name="connsiteX4" fmla="*/ 0 w 717597"/>
              <a:gd name="connsiteY4" fmla="*/ 281931 h 1658976"/>
              <a:gd name="connsiteX0" fmla="*/ 4493 w 722090"/>
              <a:gd name="connsiteY0" fmla="*/ 281931 h 1658976"/>
              <a:gd name="connsiteX1" fmla="*/ 722090 w 722090"/>
              <a:gd name="connsiteY1" fmla="*/ 0 h 1658976"/>
              <a:gd name="connsiteX2" fmla="*/ 721335 w 722090"/>
              <a:gd name="connsiteY2" fmla="*/ 1658976 h 1658976"/>
              <a:gd name="connsiteX3" fmla="*/ 0 w 722090"/>
              <a:gd name="connsiteY3" fmla="*/ 786715 h 1658976"/>
              <a:gd name="connsiteX4" fmla="*/ 4493 w 722090"/>
              <a:gd name="connsiteY4" fmla="*/ 281931 h 1658976"/>
              <a:gd name="connsiteX0" fmla="*/ 4493 w 722090"/>
              <a:gd name="connsiteY0" fmla="*/ 195072 h 1658976"/>
              <a:gd name="connsiteX1" fmla="*/ 722090 w 722090"/>
              <a:gd name="connsiteY1" fmla="*/ 0 h 1658976"/>
              <a:gd name="connsiteX2" fmla="*/ 721335 w 722090"/>
              <a:gd name="connsiteY2" fmla="*/ 1658976 h 1658976"/>
              <a:gd name="connsiteX3" fmla="*/ 0 w 722090"/>
              <a:gd name="connsiteY3" fmla="*/ 786715 h 1658976"/>
              <a:gd name="connsiteX4" fmla="*/ 4493 w 722090"/>
              <a:gd name="connsiteY4" fmla="*/ 195072 h 1658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90" h="1658976">
                <a:moveTo>
                  <a:pt x="4493" y="195072"/>
                </a:moveTo>
                <a:lnTo>
                  <a:pt x="722090" y="0"/>
                </a:lnTo>
                <a:cubicBezTo>
                  <a:pt x="721838" y="552992"/>
                  <a:pt x="721587" y="1105984"/>
                  <a:pt x="721335" y="1658976"/>
                </a:cubicBezTo>
                <a:lnTo>
                  <a:pt x="0" y="786715"/>
                </a:lnTo>
                <a:cubicBezTo>
                  <a:pt x="1498" y="618454"/>
                  <a:pt x="2995" y="363333"/>
                  <a:pt x="4493" y="19507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rgbClr val="FCB41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TextBox 40">
            <a:extLst>
              <a:ext uri="{FF2B5EF4-FFF2-40B4-BE49-F238E27FC236}">
                <a16:creationId xmlns:a16="http://schemas.microsoft.com/office/drawing/2014/main" id="{33970823-BDAC-4157-833A-B9D1DA426139}"/>
              </a:ext>
            </a:extLst>
          </p:cNvPr>
          <p:cNvSpPr txBox="1"/>
          <p:nvPr/>
        </p:nvSpPr>
        <p:spPr>
          <a:xfrm>
            <a:off x="3024771" y="1428786"/>
            <a:ext cx="1888334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FCB415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3 x SATA 6Gb/s 2280 M.2 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SSD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 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slots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05C0C03C-7AF0-4DD3-BAB8-A0BBDBA85EEF}"/>
              </a:ext>
            </a:extLst>
          </p:cNvPr>
          <p:cNvGrpSpPr/>
          <p:nvPr/>
        </p:nvGrpSpPr>
        <p:grpSpPr>
          <a:xfrm>
            <a:off x="5430817" y="979291"/>
            <a:ext cx="3534524" cy="2276034"/>
            <a:chOff x="4952804" y="1356977"/>
            <a:chExt cx="3322104" cy="2139248"/>
          </a:xfrm>
        </p:grpSpPr>
        <p:pic>
          <p:nvPicPr>
            <p:cNvPr id="27" name="Picture 1">
              <a:extLst>
                <a:ext uri="{FF2B5EF4-FFF2-40B4-BE49-F238E27FC236}">
                  <a16:creationId xmlns:a16="http://schemas.microsoft.com/office/drawing/2014/main" id="{DF4F986D-7DD6-4D89-8229-384050D66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2804" y="1356977"/>
              <a:ext cx="3322104" cy="2139248"/>
            </a:xfrm>
            <a:prstGeom prst="rect">
              <a:avLst/>
            </a:prstGeom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B3794A07-CE83-4634-97D4-9D495D53B340}"/>
                </a:ext>
              </a:extLst>
            </p:cNvPr>
            <p:cNvSpPr/>
            <p:nvPr/>
          </p:nvSpPr>
          <p:spPr>
            <a:xfrm>
              <a:off x="5719782" y="1904620"/>
              <a:ext cx="731122" cy="181628"/>
            </a:xfrm>
            <a:prstGeom prst="rect">
              <a:avLst/>
            </a:prstGeom>
            <a:solidFill>
              <a:srgbClr val="FCB41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EF242AA-DFBC-490C-BBA6-DBDA823B4C94}"/>
                </a:ext>
              </a:extLst>
            </p:cNvPr>
            <p:cNvSpPr/>
            <p:nvPr/>
          </p:nvSpPr>
          <p:spPr>
            <a:xfrm>
              <a:off x="5712078" y="2170271"/>
              <a:ext cx="731122" cy="181628"/>
            </a:xfrm>
            <a:prstGeom prst="rect">
              <a:avLst/>
            </a:prstGeom>
            <a:solidFill>
              <a:srgbClr val="FCB41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78A50D08-A553-457B-8C29-9BB73CF7C453}"/>
                </a:ext>
              </a:extLst>
            </p:cNvPr>
            <p:cNvSpPr/>
            <p:nvPr/>
          </p:nvSpPr>
          <p:spPr>
            <a:xfrm>
              <a:off x="5500767" y="2411021"/>
              <a:ext cx="731122" cy="181628"/>
            </a:xfrm>
            <a:prstGeom prst="rect">
              <a:avLst/>
            </a:prstGeom>
            <a:solidFill>
              <a:srgbClr val="FCB41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2" name="橢圓 31">
            <a:extLst>
              <a:ext uri="{FF2B5EF4-FFF2-40B4-BE49-F238E27FC236}">
                <a16:creationId xmlns:a16="http://schemas.microsoft.com/office/drawing/2014/main" id="{7BD9AFCF-1206-400B-BD2B-73C2877C549D}"/>
              </a:ext>
            </a:extLst>
          </p:cNvPr>
          <p:cNvSpPr/>
          <p:nvPr/>
        </p:nvSpPr>
        <p:spPr>
          <a:xfrm>
            <a:off x="43287" y="1168905"/>
            <a:ext cx="856398" cy="856398"/>
          </a:xfrm>
          <a:prstGeom prst="ellipse">
            <a:avLst/>
          </a:prstGeom>
          <a:solidFill>
            <a:schemeClr val="bg1"/>
          </a:solidFill>
          <a:ln>
            <a:solidFill>
              <a:srgbClr val="E677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1">
            <a:extLst>
              <a:ext uri="{FF2B5EF4-FFF2-40B4-BE49-F238E27FC236}">
                <a16:creationId xmlns:a16="http://schemas.microsoft.com/office/drawing/2014/main" id="{313A42CA-CA71-4816-9B84-037DE3A749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024" b="-9610"/>
          <a:stretch/>
        </p:blipFill>
        <p:spPr>
          <a:xfrm>
            <a:off x="159160" y="1267397"/>
            <a:ext cx="696484" cy="953252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9CE83CF-F976-4BA2-AF83-D638A062D55C}"/>
              </a:ext>
            </a:extLst>
          </p:cNvPr>
          <p:cNvSpPr/>
          <p:nvPr/>
        </p:nvSpPr>
        <p:spPr>
          <a:xfrm>
            <a:off x="354015" y="1364648"/>
            <a:ext cx="17734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Optimized design</a:t>
            </a:r>
          </a:p>
          <a:p>
            <a:pPr algn="r"/>
            <a:endParaRPr lang="zh-TW" altLang="en-US" sz="1800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4071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24">
            <a:extLst>
              <a:ext uri="{FF2B5EF4-FFF2-40B4-BE49-F238E27FC236}">
                <a16:creationId xmlns:a16="http://schemas.microsoft.com/office/drawing/2014/main" id="{1EF2961B-8637-408E-A823-CAC0E4905A2A}"/>
              </a:ext>
            </a:extLst>
          </p:cNvPr>
          <p:cNvSpPr/>
          <p:nvPr/>
        </p:nvSpPr>
        <p:spPr>
          <a:xfrm rot="5400000" flipH="1">
            <a:off x="706065" y="1364760"/>
            <a:ext cx="1174029" cy="2316537"/>
          </a:xfrm>
          <a:custGeom>
            <a:avLst/>
            <a:gdLst>
              <a:gd name="connsiteX0" fmla="*/ 0 w 1213890"/>
              <a:gd name="connsiteY0" fmla="*/ 0 h 1587939"/>
              <a:gd name="connsiteX1" fmla="*/ 1213890 w 1213890"/>
              <a:gd name="connsiteY1" fmla="*/ 0 h 1587939"/>
              <a:gd name="connsiteX2" fmla="*/ 1213890 w 1213890"/>
              <a:gd name="connsiteY2" fmla="*/ 1587939 h 1587939"/>
              <a:gd name="connsiteX3" fmla="*/ 0 w 1213890"/>
              <a:gd name="connsiteY3" fmla="*/ 1587939 h 1587939"/>
              <a:gd name="connsiteX4" fmla="*/ 0 w 1213890"/>
              <a:gd name="connsiteY4" fmla="*/ 0 h 1587939"/>
              <a:gd name="connsiteX0" fmla="*/ 0 w 1213890"/>
              <a:gd name="connsiteY0" fmla="*/ 0 h 1587939"/>
              <a:gd name="connsiteX1" fmla="*/ 1213890 w 1213890"/>
              <a:gd name="connsiteY1" fmla="*/ 0 h 1587939"/>
              <a:gd name="connsiteX2" fmla="*/ 1213890 w 1213890"/>
              <a:gd name="connsiteY2" fmla="*/ 1587939 h 1587939"/>
              <a:gd name="connsiteX3" fmla="*/ 6927 w 1213890"/>
              <a:gd name="connsiteY3" fmla="*/ 625049 h 1587939"/>
              <a:gd name="connsiteX4" fmla="*/ 0 w 1213890"/>
              <a:gd name="connsiteY4" fmla="*/ 0 h 1587939"/>
              <a:gd name="connsiteX0" fmla="*/ 0 w 1920472"/>
              <a:gd name="connsiteY0" fmla="*/ 0 h 1587939"/>
              <a:gd name="connsiteX1" fmla="*/ 1920472 w 1920472"/>
              <a:gd name="connsiteY1" fmla="*/ 339436 h 1587939"/>
              <a:gd name="connsiteX2" fmla="*/ 1213890 w 1920472"/>
              <a:gd name="connsiteY2" fmla="*/ 1587939 h 1587939"/>
              <a:gd name="connsiteX3" fmla="*/ 6927 w 1920472"/>
              <a:gd name="connsiteY3" fmla="*/ 625049 h 1587939"/>
              <a:gd name="connsiteX4" fmla="*/ 0 w 1920472"/>
              <a:gd name="connsiteY4" fmla="*/ 0 h 1587939"/>
              <a:gd name="connsiteX0" fmla="*/ 0 w 1920472"/>
              <a:gd name="connsiteY0" fmla="*/ 0 h 1858103"/>
              <a:gd name="connsiteX1" fmla="*/ 1920472 w 1920472"/>
              <a:gd name="connsiteY1" fmla="*/ 339436 h 1858103"/>
              <a:gd name="connsiteX2" fmla="*/ 1082272 w 1920472"/>
              <a:gd name="connsiteY2" fmla="*/ 1858103 h 1858103"/>
              <a:gd name="connsiteX3" fmla="*/ 6927 w 1920472"/>
              <a:gd name="connsiteY3" fmla="*/ 625049 h 1858103"/>
              <a:gd name="connsiteX4" fmla="*/ 0 w 1920472"/>
              <a:gd name="connsiteY4" fmla="*/ 0 h 1858103"/>
              <a:gd name="connsiteX0" fmla="*/ 0 w 1920472"/>
              <a:gd name="connsiteY0" fmla="*/ 0 h 1377045"/>
              <a:gd name="connsiteX1" fmla="*/ 1920472 w 1920472"/>
              <a:gd name="connsiteY1" fmla="*/ 339436 h 1377045"/>
              <a:gd name="connsiteX2" fmla="*/ 716842 w 1920472"/>
              <a:gd name="connsiteY2" fmla="*/ 1377045 h 1377045"/>
              <a:gd name="connsiteX3" fmla="*/ 6927 w 1920472"/>
              <a:gd name="connsiteY3" fmla="*/ 625049 h 1377045"/>
              <a:gd name="connsiteX4" fmla="*/ 0 w 1920472"/>
              <a:gd name="connsiteY4" fmla="*/ 0 h 1377045"/>
              <a:gd name="connsiteX0" fmla="*/ 0 w 717597"/>
              <a:gd name="connsiteY0" fmla="*/ 281931 h 1658976"/>
              <a:gd name="connsiteX1" fmla="*/ 717597 w 717597"/>
              <a:gd name="connsiteY1" fmla="*/ 0 h 1658976"/>
              <a:gd name="connsiteX2" fmla="*/ 716842 w 717597"/>
              <a:gd name="connsiteY2" fmla="*/ 1658976 h 1658976"/>
              <a:gd name="connsiteX3" fmla="*/ 6927 w 717597"/>
              <a:gd name="connsiteY3" fmla="*/ 906980 h 1658976"/>
              <a:gd name="connsiteX4" fmla="*/ 0 w 717597"/>
              <a:gd name="connsiteY4" fmla="*/ 281931 h 1658976"/>
              <a:gd name="connsiteX0" fmla="*/ 4493 w 722090"/>
              <a:gd name="connsiteY0" fmla="*/ 281931 h 1658976"/>
              <a:gd name="connsiteX1" fmla="*/ 722090 w 722090"/>
              <a:gd name="connsiteY1" fmla="*/ 0 h 1658976"/>
              <a:gd name="connsiteX2" fmla="*/ 721335 w 722090"/>
              <a:gd name="connsiteY2" fmla="*/ 1658976 h 1658976"/>
              <a:gd name="connsiteX3" fmla="*/ 0 w 722090"/>
              <a:gd name="connsiteY3" fmla="*/ 786715 h 1658976"/>
              <a:gd name="connsiteX4" fmla="*/ 4493 w 722090"/>
              <a:gd name="connsiteY4" fmla="*/ 281931 h 1658976"/>
              <a:gd name="connsiteX0" fmla="*/ 4493 w 722090"/>
              <a:gd name="connsiteY0" fmla="*/ 195072 h 1658976"/>
              <a:gd name="connsiteX1" fmla="*/ 722090 w 722090"/>
              <a:gd name="connsiteY1" fmla="*/ 0 h 1658976"/>
              <a:gd name="connsiteX2" fmla="*/ 721335 w 722090"/>
              <a:gd name="connsiteY2" fmla="*/ 1658976 h 1658976"/>
              <a:gd name="connsiteX3" fmla="*/ 0 w 722090"/>
              <a:gd name="connsiteY3" fmla="*/ 786715 h 1658976"/>
              <a:gd name="connsiteX4" fmla="*/ 4493 w 722090"/>
              <a:gd name="connsiteY4" fmla="*/ 195072 h 1658976"/>
              <a:gd name="connsiteX0" fmla="*/ 88237 w 722090"/>
              <a:gd name="connsiteY0" fmla="*/ 411982 h 1658976"/>
              <a:gd name="connsiteX1" fmla="*/ 722090 w 722090"/>
              <a:gd name="connsiteY1" fmla="*/ 0 h 1658976"/>
              <a:gd name="connsiteX2" fmla="*/ 721335 w 722090"/>
              <a:gd name="connsiteY2" fmla="*/ 1658976 h 1658976"/>
              <a:gd name="connsiteX3" fmla="*/ 0 w 722090"/>
              <a:gd name="connsiteY3" fmla="*/ 786715 h 1658976"/>
              <a:gd name="connsiteX4" fmla="*/ 88237 w 722090"/>
              <a:gd name="connsiteY4" fmla="*/ 411982 h 1658976"/>
              <a:gd name="connsiteX0" fmla="*/ 11 w 633864"/>
              <a:gd name="connsiteY0" fmla="*/ 411982 h 1658976"/>
              <a:gd name="connsiteX1" fmla="*/ 633864 w 633864"/>
              <a:gd name="connsiteY1" fmla="*/ 0 h 1658976"/>
              <a:gd name="connsiteX2" fmla="*/ 633109 w 633864"/>
              <a:gd name="connsiteY2" fmla="*/ 1658976 h 1658976"/>
              <a:gd name="connsiteX3" fmla="*/ 163008 w 633864"/>
              <a:gd name="connsiteY3" fmla="*/ 1520515 h 1658976"/>
              <a:gd name="connsiteX4" fmla="*/ 11 w 633864"/>
              <a:gd name="connsiteY4" fmla="*/ 411982 h 1658976"/>
              <a:gd name="connsiteX0" fmla="*/ 116 w 633969"/>
              <a:gd name="connsiteY0" fmla="*/ 411982 h 1658976"/>
              <a:gd name="connsiteX1" fmla="*/ 633969 w 633969"/>
              <a:gd name="connsiteY1" fmla="*/ 0 h 1658976"/>
              <a:gd name="connsiteX2" fmla="*/ 633214 w 633969"/>
              <a:gd name="connsiteY2" fmla="*/ 1658976 h 1658976"/>
              <a:gd name="connsiteX3" fmla="*/ 10632 w 633969"/>
              <a:gd name="connsiteY3" fmla="*/ 1469749 h 1658976"/>
              <a:gd name="connsiteX4" fmla="*/ 116 w 633969"/>
              <a:gd name="connsiteY4" fmla="*/ 411982 h 1658976"/>
              <a:gd name="connsiteX0" fmla="*/ 117 w 633967"/>
              <a:gd name="connsiteY0" fmla="*/ 305835 h 1658976"/>
              <a:gd name="connsiteX1" fmla="*/ 633967 w 633967"/>
              <a:gd name="connsiteY1" fmla="*/ 0 h 1658976"/>
              <a:gd name="connsiteX2" fmla="*/ 633212 w 633967"/>
              <a:gd name="connsiteY2" fmla="*/ 1658976 h 1658976"/>
              <a:gd name="connsiteX3" fmla="*/ 10630 w 633967"/>
              <a:gd name="connsiteY3" fmla="*/ 1469749 h 1658976"/>
              <a:gd name="connsiteX4" fmla="*/ 117 w 633967"/>
              <a:gd name="connsiteY4" fmla="*/ 305835 h 1658976"/>
              <a:gd name="connsiteX0" fmla="*/ 288 w 625543"/>
              <a:gd name="connsiteY0" fmla="*/ 245838 h 1658976"/>
              <a:gd name="connsiteX1" fmla="*/ 625543 w 625543"/>
              <a:gd name="connsiteY1" fmla="*/ 0 h 1658976"/>
              <a:gd name="connsiteX2" fmla="*/ 624788 w 625543"/>
              <a:gd name="connsiteY2" fmla="*/ 1658976 h 1658976"/>
              <a:gd name="connsiteX3" fmla="*/ 2206 w 625543"/>
              <a:gd name="connsiteY3" fmla="*/ 1469749 h 1658976"/>
              <a:gd name="connsiteX4" fmla="*/ 288 w 625543"/>
              <a:gd name="connsiteY4" fmla="*/ 245838 h 1658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543" h="1658976">
                <a:moveTo>
                  <a:pt x="288" y="245838"/>
                </a:moveTo>
                <a:lnTo>
                  <a:pt x="625543" y="0"/>
                </a:lnTo>
                <a:cubicBezTo>
                  <a:pt x="625291" y="552992"/>
                  <a:pt x="625040" y="1105984"/>
                  <a:pt x="624788" y="1658976"/>
                </a:cubicBezTo>
                <a:lnTo>
                  <a:pt x="2206" y="1469749"/>
                </a:lnTo>
                <a:cubicBezTo>
                  <a:pt x="3704" y="1301488"/>
                  <a:pt x="-1210" y="414099"/>
                  <a:pt x="288" y="245838"/>
                </a:cubicBezTo>
                <a:close/>
              </a:path>
            </a:pathLst>
          </a:custGeom>
          <a:gradFill>
            <a:gsLst>
              <a:gs pos="23000">
                <a:schemeClr val="accent5">
                  <a:lumMod val="20000"/>
                  <a:lumOff val="80000"/>
                  <a:alpha val="30000"/>
                </a:schemeClr>
              </a:gs>
              <a:gs pos="100000">
                <a:schemeClr val="accent5">
                  <a:alpha val="59000"/>
                  <a:lumMod val="10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C2DF865-2EC0-4942-8747-BE7E242390FF}"/>
              </a:ext>
            </a:extLst>
          </p:cNvPr>
          <p:cNvSpPr/>
          <p:nvPr/>
        </p:nvSpPr>
        <p:spPr>
          <a:xfrm>
            <a:off x="5603259" y="957504"/>
            <a:ext cx="2263320" cy="1320219"/>
          </a:xfrm>
          <a:custGeom>
            <a:avLst/>
            <a:gdLst>
              <a:gd name="connsiteX0" fmla="*/ 0 w 1213890"/>
              <a:gd name="connsiteY0" fmla="*/ 0 h 1587939"/>
              <a:gd name="connsiteX1" fmla="*/ 1213890 w 1213890"/>
              <a:gd name="connsiteY1" fmla="*/ 0 h 1587939"/>
              <a:gd name="connsiteX2" fmla="*/ 1213890 w 1213890"/>
              <a:gd name="connsiteY2" fmla="*/ 1587939 h 1587939"/>
              <a:gd name="connsiteX3" fmla="*/ 0 w 1213890"/>
              <a:gd name="connsiteY3" fmla="*/ 1587939 h 1587939"/>
              <a:gd name="connsiteX4" fmla="*/ 0 w 1213890"/>
              <a:gd name="connsiteY4" fmla="*/ 0 h 1587939"/>
              <a:gd name="connsiteX0" fmla="*/ 0 w 1213890"/>
              <a:gd name="connsiteY0" fmla="*/ 0 h 1587939"/>
              <a:gd name="connsiteX1" fmla="*/ 1213890 w 1213890"/>
              <a:gd name="connsiteY1" fmla="*/ 0 h 1587939"/>
              <a:gd name="connsiteX2" fmla="*/ 1213890 w 1213890"/>
              <a:gd name="connsiteY2" fmla="*/ 1587939 h 1587939"/>
              <a:gd name="connsiteX3" fmla="*/ 6927 w 1213890"/>
              <a:gd name="connsiteY3" fmla="*/ 625049 h 1587939"/>
              <a:gd name="connsiteX4" fmla="*/ 0 w 1213890"/>
              <a:gd name="connsiteY4" fmla="*/ 0 h 1587939"/>
              <a:gd name="connsiteX0" fmla="*/ 0 w 1920472"/>
              <a:gd name="connsiteY0" fmla="*/ 0 h 1587939"/>
              <a:gd name="connsiteX1" fmla="*/ 1920472 w 1920472"/>
              <a:gd name="connsiteY1" fmla="*/ 339436 h 1587939"/>
              <a:gd name="connsiteX2" fmla="*/ 1213890 w 1920472"/>
              <a:gd name="connsiteY2" fmla="*/ 1587939 h 1587939"/>
              <a:gd name="connsiteX3" fmla="*/ 6927 w 1920472"/>
              <a:gd name="connsiteY3" fmla="*/ 625049 h 1587939"/>
              <a:gd name="connsiteX4" fmla="*/ 0 w 1920472"/>
              <a:gd name="connsiteY4" fmla="*/ 0 h 1587939"/>
              <a:gd name="connsiteX0" fmla="*/ 0 w 1920472"/>
              <a:gd name="connsiteY0" fmla="*/ 0 h 1858103"/>
              <a:gd name="connsiteX1" fmla="*/ 1920472 w 1920472"/>
              <a:gd name="connsiteY1" fmla="*/ 339436 h 1858103"/>
              <a:gd name="connsiteX2" fmla="*/ 1082272 w 1920472"/>
              <a:gd name="connsiteY2" fmla="*/ 1858103 h 1858103"/>
              <a:gd name="connsiteX3" fmla="*/ 6927 w 1920472"/>
              <a:gd name="connsiteY3" fmla="*/ 625049 h 1858103"/>
              <a:gd name="connsiteX4" fmla="*/ 0 w 1920472"/>
              <a:gd name="connsiteY4" fmla="*/ 0 h 1858103"/>
              <a:gd name="connsiteX0" fmla="*/ 279010 w 1913545"/>
              <a:gd name="connsiteY0" fmla="*/ 0 h 1798383"/>
              <a:gd name="connsiteX1" fmla="*/ 1913545 w 1913545"/>
              <a:gd name="connsiteY1" fmla="*/ 279716 h 1798383"/>
              <a:gd name="connsiteX2" fmla="*/ 1075345 w 1913545"/>
              <a:gd name="connsiteY2" fmla="*/ 1798383 h 1798383"/>
              <a:gd name="connsiteX3" fmla="*/ 0 w 1913545"/>
              <a:gd name="connsiteY3" fmla="*/ 565329 h 1798383"/>
              <a:gd name="connsiteX4" fmla="*/ 279010 w 1913545"/>
              <a:gd name="connsiteY4" fmla="*/ 0 h 1798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3545" h="1798383">
                <a:moveTo>
                  <a:pt x="279010" y="0"/>
                </a:moveTo>
                <a:lnTo>
                  <a:pt x="1913545" y="279716"/>
                </a:lnTo>
                <a:lnTo>
                  <a:pt x="1075345" y="1798383"/>
                </a:lnTo>
                <a:lnTo>
                  <a:pt x="0" y="565329"/>
                </a:lnTo>
                <a:lnTo>
                  <a:pt x="279010" y="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20000"/>
                  <a:lumOff val="80000"/>
                  <a:alpha val="30000"/>
                </a:scheme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" name="Shape 18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200"/>
            </a:pPr>
            <a:r>
              <a:rPr lang="en-US" altLang="zh-TW" dirty="0"/>
              <a:t>User upgradable DDR4 RAM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33B2AA-46A9-F44E-9BE7-5864C0956C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36" r="-653"/>
          <a:stretch/>
        </p:blipFill>
        <p:spPr>
          <a:xfrm>
            <a:off x="1971098" y="865566"/>
            <a:ext cx="5194988" cy="3898340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E3DD17AC-B709-490C-A497-5EC405412C91}"/>
              </a:ext>
            </a:extLst>
          </p:cNvPr>
          <p:cNvSpPr/>
          <p:nvPr/>
        </p:nvSpPr>
        <p:spPr>
          <a:xfrm>
            <a:off x="4166763" y="1733108"/>
            <a:ext cx="874217" cy="192677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  <a:alpha val="9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7E4DA22B-A92E-4249-A251-413122F4C7F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419203" y="1310545"/>
            <a:ext cx="424441" cy="422561"/>
          </a:xfrm>
          <a:prstGeom prst="bentConnector3">
            <a:avLst>
              <a:gd name="adj1" fmla="val 50000"/>
            </a:avLst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00BE868A-9443-4C70-89EF-4E91453B396F}"/>
              </a:ext>
            </a:extLst>
          </p:cNvPr>
          <p:cNvSpPr/>
          <p:nvPr/>
        </p:nvSpPr>
        <p:spPr>
          <a:xfrm>
            <a:off x="4166763" y="2327566"/>
            <a:ext cx="874217" cy="159328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  <a:alpha val="9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CEF7850-CF14-402E-A9E6-70689A555E53}"/>
              </a:ext>
            </a:extLst>
          </p:cNvPr>
          <p:cNvSpPr/>
          <p:nvPr/>
        </p:nvSpPr>
        <p:spPr>
          <a:xfrm>
            <a:off x="4173690" y="2898570"/>
            <a:ext cx="804953" cy="150234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  <a:alpha val="9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C434673F-28AE-4F92-950C-B61D56DF920F}"/>
              </a:ext>
            </a:extLst>
          </p:cNvPr>
          <p:cNvCxnSpPr>
            <a:cxnSpLocks/>
          </p:cNvCxnSpPr>
          <p:nvPr/>
        </p:nvCxnSpPr>
        <p:spPr>
          <a:xfrm>
            <a:off x="4611730" y="1925785"/>
            <a:ext cx="0" cy="90054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5B3256DD-AD01-4D2B-B811-779E76D991E6}"/>
              </a:ext>
            </a:extLst>
          </p:cNvPr>
          <p:cNvCxnSpPr/>
          <p:nvPr/>
        </p:nvCxnSpPr>
        <p:spPr>
          <a:xfrm>
            <a:off x="4611730" y="2216730"/>
            <a:ext cx="0" cy="110836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7E18965E-4D55-4F05-8B72-92961C216095}"/>
              </a:ext>
            </a:extLst>
          </p:cNvPr>
          <p:cNvCxnSpPr>
            <a:cxnSpLocks/>
          </p:cNvCxnSpPr>
          <p:nvPr/>
        </p:nvCxnSpPr>
        <p:spPr>
          <a:xfrm>
            <a:off x="4611730" y="2486894"/>
            <a:ext cx="0" cy="42256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1">
            <a:extLst>
              <a:ext uri="{FF2B5EF4-FFF2-40B4-BE49-F238E27FC236}">
                <a16:creationId xmlns:a16="http://schemas.microsoft.com/office/drawing/2014/main" id="{A056F877-88C5-4F58-A57B-F1A33E3096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542" y="960042"/>
            <a:ext cx="2548570" cy="2111594"/>
          </a:xfrm>
          <a:prstGeom prst="rect">
            <a:avLst/>
          </a:prstGeom>
        </p:spPr>
      </p:pic>
      <p:sp>
        <p:nvSpPr>
          <p:cNvPr id="53" name="矩形 4">
            <a:extLst>
              <a:ext uri="{FF2B5EF4-FFF2-40B4-BE49-F238E27FC236}">
                <a16:creationId xmlns:a16="http://schemas.microsoft.com/office/drawing/2014/main" id="{2524E7C5-54EE-4B3F-BE07-0D568E2BC161}"/>
              </a:ext>
            </a:extLst>
          </p:cNvPr>
          <p:cNvSpPr/>
          <p:nvPr/>
        </p:nvSpPr>
        <p:spPr>
          <a:xfrm rot="5400000">
            <a:off x="4511577" y="3708937"/>
            <a:ext cx="712353" cy="598323"/>
          </a:xfrm>
          <a:custGeom>
            <a:avLst/>
            <a:gdLst>
              <a:gd name="connsiteX0" fmla="*/ 0 w 1638812"/>
              <a:gd name="connsiteY0" fmla="*/ 0 h 479619"/>
              <a:gd name="connsiteX1" fmla="*/ 1638812 w 1638812"/>
              <a:gd name="connsiteY1" fmla="*/ 0 h 479619"/>
              <a:gd name="connsiteX2" fmla="*/ 1638812 w 1638812"/>
              <a:gd name="connsiteY2" fmla="*/ 479619 h 479619"/>
              <a:gd name="connsiteX3" fmla="*/ 0 w 1638812"/>
              <a:gd name="connsiteY3" fmla="*/ 479619 h 479619"/>
              <a:gd name="connsiteX4" fmla="*/ 0 w 1638812"/>
              <a:gd name="connsiteY4" fmla="*/ 0 h 479619"/>
              <a:gd name="connsiteX0" fmla="*/ 0 w 1638812"/>
              <a:gd name="connsiteY0" fmla="*/ 0 h 479619"/>
              <a:gd name="connsiteX1" fmla="*/ 1638812 w 1638812"/>
              <a:gd name="connsiteY1" fmla="*/ 0 h 479619"/>
              <a:gd name="connsiteX2" fmla="*/ 1638812 w 1638812"/>
              <a:gd name="connsiteY2" fmla="*/ 479619 h 479619"/>
              <a:gd name="connsiteX3" fmla="*/ 996954 w 1638812"/>
              <a:gd name="connsiteY3" fmla="*/ 346269 h 479619"/>
              <a:gd name="connsiteX4" fmla="*/ 0 w 1638812"/>
              <a:gd name="connsiteY4" fmla="*/ 0 h 479619"/>
              <a:gd name="connsiteX0" fmla="*/ 25400 w 641858"/>
              <a:gd name="connsiteY0" fmla="*/ 6350 h 479619"/>
              <a:gd name="connsiteX1" fmla="*/ 641858 w 641858"/>
              <a:gd name="connsiteY1" fmla="*/ 0 h 479619"/>
              <a:gd name="connsiteX2" fmla="*/ 641858 w 641858"/>
              <a:gd name="connsiteY2" fmla="*/ 479619 h 479619"/>
              <a:gd name="connsiteX3" fmla="*/ 0 w 641858"/>
              <a:gd name="connsiteY3" fmla="*/ 346269 h 479619"/>
              <a:gd name="connsiteX4" fmla="*/ 25400 w 641858"/>
              <a:gd name="connsiteY4" fmla="*/ 6350 h 479619"/>
              <a:gd name="connsiteX0" fmla="*/ 0 w 616458"/>
              <a:gd name="connsiteY0" fmla="*/ 6350 h 479619"/>
              <a:gd name="connsiteX1" fmla="*/ 616458 w 616458"/>
              <a:gd name="connsiteY1" fmla="*/ 0 h 479619"/>
              <a:gd name="connsiteX2" fmla="*/ 616458 w 616458"/>
              <a:gd name="connsiteY2" fmla="*/ 479619 h 479619"/>
              <a:gd name="connsiteX3" fmla="*/ 6353 w 616458"/>
              <a:gd name="connsiteY3" fmla="*/ 371669 h 479619"/>
              <a:gd name="connsiteX4" fmla="*/ 0 w 616458"/>
              <a:gd name="connsiteY4" fmla="*/ 6350 h 479619"/>
              <a:gd name="connsiteX0" fmla="*/ 0 w 610105"/>
              <a:gd name="connsiteY0" fmla="*/ 0 h 498670"/>
              <a:gd name="connsiteX1" fmla="*/ 610105 w 610105"/>
              <a:gd name="connsiteY1" fmla="*/ 19051 h 498670"/>
              <a:gd name="connsiteX2" fmla="*/ 610105 w 610105"/>
              <a:gd name="connsiteY2" fmla="*/ 498670 h 498670"/>
              <a:gd name="connsiteX3" fmla="*/ 0 w 610105"/>
              <a:gd name="connsiteY3" fmla="*/ 390720 h 498670"/>
              <a:gd name="connsiteX4" fmla="*/ 0 w 610105"/>
              <a:gd name="connsiteY4" fmla="*/ 0 h 498670"/>
              <a:gd name="connsiteX0" fmla="*/ 0 w 610105"/>
              <a:gd name="connsiteY0" fmla="*/ 0 h 498670"/>
              <a:gd name="connsiteX1" fmla="*/ 610105 w 610105"/>
              <a:gd name="connsiteY1" fmla="*/ 19051 h 498670"/>
              <a:gd name="connsiteX2" fmla="*/ 610105 w 610105"/>
              <a:gd name="connsiteY2" fmla="*/ 498670 h 498670"/>
              <a:gd name="connsiteX3" fmla="*/ 12529 w 610105"/>
              <a:gd name="connsiteY3" fmla="*/ 466770 h 498670"/>
              <a:gd name="connsiteX4" fmla="*/ 0 w 610105"/>
              <a:gd name="connsiteY4" fmla="*/ 0 h 498670"/>
              <a:gd name="connsiteX0" fmla="*/ 0 w 628892"/>
              <a:gd name="connsiteY0" fmla="*/ 92098 h 479619"/>
              <a:gd name="connsiteX1" fmla="*/ 628892 w 628892"/>
              <a:gd name="connsiteY1" fmla="*/ 0 h 479619"/>
              <a:gd name="connsiteX2" fmla="*/ 628892 w 628892"/>
              <a:gd name="connsiteY2" fmla="*/ 479619 h 479619"/>
              <a:gd name="connsiteX3" fmla="*/ 31316 w 628892"/>
              <a:gd name="connsiteY3" fmla="*/ 447719 h 479619"/>
              <a:gd name="connsiteX4" fmla="*/ 0 w 628892"/>
              <a:gd name="connsiteY4" fmla="*/ 92098 h 479619"/>
              <a:gd name="connsiteX0" fmla="*/ 0 w 616366"/>
              <a:gd name="connsiteY0" fmla="*/ 68698 h 479619"/>
              <a:gd name="connsiteX1" fmla="*/ 616366 w 616366"/>
              <a:gd name="connsiteY1" fmla="*/ 0 h 479619"/>
              <a:gd name="connsiteX2" fmla="*/ 616366 w 616366"/>
              <a:gd name="connsiteY2" fmla="*/ 479619 h 479619"/>
              <a:gd name="connsiteX3" fmla="*/ 18790 w 616366"/>
              <a:gd name="connsiteY3" fmla="*/ 447719 h 479619"/>
              <a:gd name="connsiteX4" fmla="*/ 0 w 616366"/>
              <a:gd name="connsiteY4" fmla="*/ 68698 h 479619"/>
              <a:gd name="connsiteX0" fmla="*/ 156575 w 597576"/>
              <a:gd name="connsiteY0" fmla="*/ 45298 h 479619"/>
              <a:gd name="connsiteX1" fmla="*/ 597576 w 597576"/>
              <a:gd name="connsiteY1" fmla="*/ 0 h 479619"/>
              <a:gd name="connsiteX2" fmla="*/ 597576 w 597576"/>
              <a:gd name="connsiteY2" fmla="*/ 479619 h 479619"/>
              <a:gd name="connsiteX3" fmla="*/ 0 w 597576"/>
              <a:gd name="connsiteY3" fmla="*/ 447719 h 479619"/>
              <a:gd name="connsiteX4" fmla="*/ 156575 w 597576"/>
              <a:gd name="connsiteY4" fmla="*/ 45298 h 479619"/>
              <a:gd name="connsiteX0" fmla="*/ 31315 w 472316"/>
              <a:gd name="connsiteY0" fmla="*/ 45298 h 479619"/>
              <a:gd name="connsiteX1" fmla="*/ 472316 w 472316"/>
              <a:gd name="connsiteY1" fmla="*/ 0 h 479619"/>
              <a:gd name="connsiteX2" fmla="*/ 472316 w 472316"/>
              <a:gd name="connsiteY2" fmla="*/ 479619 h 479619"/>
              <a:gd name="connsiteX3" fmla="*/ 0 w 472316"/>
              <a:gd name="connsiteY3" fmla="*/ 465269 h 479619"/>
              <a:gd name="connsiteX4" fmla="*/ 31315 w 472316"/>
              <a:gd name="connsiteY4" fmla="*/ 45298 h 479619"/>
              <a:gd name="connsiteX0" fmla="*/ 37578 w 478579"/>
              <a:gd name="connsiteY0" fmla="*/ 45298 h 523769"/>
              <a:gd name="connsiteX1" fmla="*/ 478579 w 478579"/>
              <a:gd name="connsiteY1" fmla="*/ 0 h 523769"/>
              <a:gd name="connsiteX2" fmla="*/ 478579 w 478579"/>
              <a:gd name="connsiteY2" fmla="*/ 479619 h 523769"/>
              <a:gd name="connsiteX3" fmla="*/ 0 w 478579"/>
              <a:gd name="connsiteY3" fmla="*/ 523769 h 523769"/>
              <a:gd name="connsiteX4" fmla="*/ 37578 w 478579"/>
              <a:gd name="connsiteY4" fmla="*/ 45298 h 523769"/>
              <a:gd name="connsiteX0" fmla="*/ 31315 w 478579"/>
              <a:gd name="connsiteY0" fmla="*/ 97948 h 523769"/>
              <a:gd name="connsiteX1" fmla="*/ 478579 w 478579"/>
              <a:gd name="connsiteY1" fmla="*/ 0 h 523769"/>
              <a:gd name="connsiteX2" fmla="*/ 478579 w 478579"/>
              <a:gd name="connsiteY2" fmla="*/ 479619 h 523769"/>
              <a:gd name="connsiteX3" fmla="*/ 0 w 478579"/>
              <a:gd name="connsiteY3" fmla="*/ 523769 h 523769"/>
              <a:gd name="connsiteX4" fmla="*/ 31315 w 478579"/>
              <a:gd name="connsiteY4" fmla="*/ 97948 h 523769"/>
              <a:gd name="connsiteX0" fmla="*/ 0 w 447264"/>
              <a:gd name="connsiteY0" fmla="*/ 97948 h 512069"/>
              <a:gd name="connsiteX1" fmla="*/ 447264 w 447264"/>
              <a:gd name="connsiteY1" fmla="*/ 0 h 512069"/>
              <a:gd name="connsiteX2" fmla="*/ 447264 w 447264"/>
              <a:gd name="connsiteY2" fmla="*/ 479619 h 512069"/>
              <a:gd name="connsiteX3" fmla="*/ 6263 w 447264"/>
              <a:gd name="connsiteY3" fmla="*/ 512069 h 512069"/>
              <a:gd name="connsiteX4" fmla="*/ 0 w 447264"/>
              <a:gd name="connsiteY4" fmla="*/ 97948 h 512069"/>
              <a:gd name="connsiteX0" fmla="*/ 0 w 447264"/>
              <a:gd name="connsiteY0" fmla="*/ 97948 h 558868"/>
              <a:gd name="connsiteX1" fmla="*/ 447264 w 447264"/>
              <a:gd name="connsiteY1" fmla="*/ 0 h 558868"/>
              <a:gd name="connsiteX2" fmla="*/ 447264 w 447264"/>
              <a:gd name="connsiteY2" fmla="*/ 479619 h 558868"/>
              <a:gd name="connsiteX3" fmla="*/ 1689 w 447264"/>
              <a:gd name="connsiteY3" fmla="*/ 558868 h 558868"/>
              <a:gd name="connsiteX4" fmla="*/ 0 w 447264"/>
              <a:gd name="connsiteY4" fmla="*/ 97948 h 558868"/>
              <a:gd name="connsiteX0" fmla="*/ 3277 w 450541"/>
              <a:gd name="connsiteY0" fmla="*/ 97948 h 535468"/>
              <a:gd name="connsiteX1" fmla="*/ 450541 w 450541"/>
              <a:gd name="connsiteY1" fmla="*/ 0 h 535468"/>
              <a:gd name="connsiteX2" fmla="*/ 450541 w 450541"/>
              <a:gd name="connsiteY2" fmla="*/ 479619 h 535468"/>
              <a:gd name="connsiteX3" fmla="*/ 390 w 450541"/>
              <a:gd name="connsiteY3" fmla="*/ 535468 h 535468"/>
              <a:gd name="connsiteX4" fmla="*/ 3277 w 450541"/>
              <a:gd name="connsiteY4" fmla="*/ 97948 h 535468"/>
              <a:gd name="connsiteX0" fmla="*/ 0 w 502175"/>
              <a:gd name="connsiteY0" fmla="*/ 150597 h 535468"/>
              <a:gd name="connsiteX1" fmla="*/ 502175 w 502175"/>
              <a:gd name="connsiteY1" fmla="*/ 0 h 535468"/>
              <a:gd name="connsiteX2" fmla="*/ 502175 w 502175"/>
              <a:gd name="connsiteY2" fmla="*/ 479619 h 535468"/>
              <a:gd name="connsiteX3" fmla="*/ 52024 w 502175"/>
              <a:gd name="connsiteY3" fmla="*/ 535468 h 535468"/>
              <a:gd name="connsiteX4" fmla="*/ 0 w 502175"/>
              <a:gd name="connsiteY4" fmla="*/ 150597 h 535468"/>
              <a:gd name="connsiteX0" fmla="*/ 0 w 502175"/>
              <a:gd name="connsiteY0" fmla="*/ 150597 h 605667"/>
              <a:gd name="connsiteX1" fmla="*/ 502175 w 502175"/>
              <a:gd name="connsiteY1" fmla="*/ 0 h 605667"/>
              <a:gd name="connsiteX2" fmla="*/ 502175 w 502175"/>
              <a:gd name="connsiteY2" fmla="*/ 479619 h 605667"/>
              <a:gd name="connsiteX3" fmla="*/ 15417 w 502175"/>
              <a:gd name="connsiteY3" fmla="*/ 605667 h 605667"/>
              <a:gd name="connsiteX4" fmla="*/ 0 w 502175"/>
              <a:gd name="connsiteY4" fmla="*/ 150597 h 605667"/>
              <a:gd name="connsiteX0" fmla="*/ 0 w 543360"/>
              <a:gd name="connsiteY0" fmla="*/ 150597 h 605667"/>
              <a:gd name="connsiteX1" fmla="*/ 502175 w 543360"/>
              <a:gd name="connsiteY1" fmla="*/ 0 h 605667"/>
              <a:gd name="connsiteX2" fmla="*/ 543360 w 543360"/>
              <a:gd name="connsiteY2" fmla="*/ 456219 h 605667"/>
              <a:gd name="connsiteX3" fmla="*/ 15417 w 543360"/>
              <a:gd name="connsiteY3" fmla="*/ 605667 h 605667"/>
              <a:gd name="connsiteX4" fmla="*/ 0 w 543360"/>
              <a:gd name="connsiteY4" fmla="*/ 150597 h 605667"/>
              <a:gd name="connsiteX0" fmla="*/ 0 w 543360"/>
              <a:gd name="connsiteY0" fmla="*/ 150597 h 529617"/>
              <a:gd name="connsiteX1" fmla="*/ 502175 w 543360"/>
              <a:gd name="connsiteY1" fmla="*/ 0 h 529617"/>
              <a:gd name="connsiteX2" fmla="*/ 543360 w 543360"/>
              <a:gd name="connsiteY2" fmla="*/ 456219 h 529617"/>
              <a:gd name="connsiteX3" fmla="*/ 15419 w 543360"/>
              <a:gd name="connsiteY3" fmla="*/ 529617 h 529617"/>
              <a:gd name="connsiteX4" fmla="*/ 0 w 543360"/>
              <a:gd name="connsiteY4" fmla="*/ 150597 h 529617"/>
              <a:gd name="connsiteX0" fmla="*/ 0 w 543360"/>
              <a:gd name="connsiteY0" fmla="*/ 191547 h 570567"/>
              <a:gd name="connsiteX1" fmla="*/ 534209 w 543360"/>
              <a:gd name="connsiteY1" fmla="*/ 0 h 570567"/>
              <a:gd name="connsiteX2" fmla="*/ 543360 w 543360"/>
              <a:gd name="connsiteY2" fmla="*/ 497169 h 570567"/>
              <a:gd name="connsiteX3" fmla="*/ 15419 w 543360"/>
              <a:gd name="connsiteY3" fmla="*/ 570567 h 570567"/>
              <a:gd name="connsiteX4" fmla="*/ 0 w 543360"/>
              <a:gd name="connsiteY4" fmla="*/ 191547 h 570567"/>
              <a:gd name="connsiteX0" fmla="*/ 0 w 534210"/>
              <a:gd name="connsiteY0" fmla="*/ 191547 h 570567"/>
              <a:gd name="connsiteX1" fmla="*/ 534209 w 534210"/>
              <a:gd name="connsiteY1" fmla="*/ 0 h 570567"/>
              <a:gd name="connsiteX2" fmla="*/ 534210 w 534210"/>
              <a:gd name="connsiteY2" fmla="*/ 432819 h 570567"/>
              <a:gd name="connsiteX3" fmla="*/ 15419 w 534210"/>
              <a:gd name="connsiteY3" fmla="*/ 570567 h 570567"/>
              <a:gd name="connsiteX4" fmla="*/ 0 w 534210"/>
              <a:gd name="connsiteY4" fmla="*/ 191547 h 570567"/>
              <a:gd name="connsiteX0" fmla="*/ 0 w 534210"/>
              <a:gd name="connsiteY0" fmla="*/ 179847 h 558867"/>
              <a:gd name="connsiteX1" fmla="*/ 502177 w 534210"/>
              <a:gd name="connsiteY1" fmla="*/ 0 h 558867"/>
              <a:gd name="connsiteX2" fmla="*/ 534210 w 534210"/>
              <a:gd name="connsiteY2" fmla="*/ 421119 h 558867"/>
              <a:gd name="connsiteX3" fmla="*/ 15419 w 534210"/>
              <a:gd name="connsiteY3" fmla="*/ 558867 h 558867"/>
              <a:gd name="connsiteX4" fmla="*/ 0 w 534210"/>
              <a:gd name="connsiteY4" fmla="*/ 179847 h 558867"/>
              <a:gd name="connsiteX0" fmla="*/ 0 w 520482"/>
              <a:gd name="connsiteY0" fmla="*/ 179847 h 558867"/>
              <a:gd name="connsiteX1" fmla="*/ 502177 w 520482"/>
              <a:gd name="connsiteY1" fmla="*/ 0 h 558867"/>
              <a:gd name="connsiteX2" fmla="*/ 520482 w 520482"/>
              <a:gd name="connsiteY2" fmla="*/ 426969 h 558867"/>
              <a:gd name="connsiteX3" fmla="*/ 15419 w 520482"/>
              <a:gd name="connsiteY3" fmla="*/ 558867 h 558867"/>
              <a:gd name="connsiteX4" fmla="*/ 0 w 520482"/>
              <a:gd name="connsiteY4" fmla="*/ 179847 h 558867"/>
              <a:gd name="connsiteX0" fmla="*/ 0 w 520484"/>
              <a:gd name="connsiteY0" fmla="*/ 179847 h 558867"/>
              <a:gd name="connsiteX1" fmla="*/ 502177 w 520484"/>
              <a:gd name="connsiteY1" fmla="*/ 0 h 558867"/>
              <a:gd name="connsiteX2" fmla="*/ 520484 w 520484"/>
              <a:gd name="connsiteY2" fmla="*/ 426969 h 558867"/>
              <a:gd name="connsiteX3" fmla="*/ 15419 w 520484"/>
              <a:gd name="connsiteY3" fmla="*/ 558867 h 558867"/>
              <a:gd name="connsiteX4" fmla="*/ 0 w 520484"/>
              <a:gd name="connsiteY4" fmla="*/ 179847 h 55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484" h="558867">
                <a:moveTo>
                  <a:pt x="0" y="179847"/>
                </a:moveTo>
                <a:lnTo>
                  <a:pt x="502177" y="0"/>
                </a:lnTo>
                <a:cubicBezTo>
                  <a:pt x="502177" y="144273"/>
                  <a:pt x="520484" y="282696"/>
                  <a:pt x="520484" y="426969"/>
                </a:cubicBezTo>
                <a:lnTo>
                  <a:pt x="15419" y="558867"/>
                </a:lnTo>
                <a:cubicBezTo>
                  <a:pt x="13331" y="420827"/>
                  <a:pt x="2088" y="317887"/>
                  <a:pt x="0" y="179847"/>
                </a:cubicBezTo>
                <a:close/>
              </a:path>
            </a:pathLst>
          </a:custGeom>
          <a:noFill/>
          <a:ln>
            <a:solidFill>
              <a:schemeClr val="accent5">
                <a:lumMod val="60000"/>
                <a:lumOff val="40000"/>
                <a:alpha val="9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接點: 肘形 38">
            <a:extLst>
              <a:ext uri="{FF2B5EF4-FFF2-40B4-BE49-F238E27FC236}">
                <a16:creationId xmlns:a16="http://schemas.microsoft.com/office/drawing/2014/main" id="{3616398F-CF7A-42D7-A533-0D1FEBC000EF}"/>
              </a:ext>
            </a:extLst>
          </p:cNvPr>
          <p:cNvCxnSpPr>
            <a:cxnSpLocks/>
          </p:cNvCxnSpPr>
          <p:nvPr/>
        </p:nvCxnSpPr>
        <p:spPr>
          <a:xfrm>
            <a:off x="1430351" y="1617613"/>
            <a:ext cx="3201072" cy="2465872"/>
          </a:xfrm>
          <a:prstGeom prst="bentConnector3">
            <a:avLst>
              <a:gd name="adj1" fmla="val 40413"/>
            </a:avLst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0">
            <a:extLst>
              <a:ext uri="{FF2B5EF4-FFF2-40B4-BE49-F238E27FC236}">
                <a16:creationId xmlns:a16="http://schemas.microsoft.com/office/drawing/2014/main" id="{CF84CDA2-FCB5-4CA4-8360-879EA9288157}"/>
              </a:ext>
            </a:extLst>
          </p:cNvPr>
          <p:cNvSpPr txBox="1"/>
          <p:nvPr/>
        </p:nvSpPr>
        <p:spPr>
          <a:xfrm>
            <a:off x="458515" y="1429275"/>
            <a:ext cx="1730332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/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</a:rPr>
              <a:t>DDR4 SO-DIMM, Up to 16GB DDR4</a:t>
            </a: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03B3325A-609D-464A-84E4-4AE2E5AD36E1}"/>
              </a:ext>
            </a:extLst>
          </p:cNvPr>
          <p:cNvGrpSpPr/>
          <p:nvPr/>
        </p:nvGrpSpPr>
        <p:grpSpPr>
          <a:xfrm>
            <a:off x="130099" y="2686664"/>
            <a:ext cx="2394912" cy="1396821"/>
            <a:chOff x="-2963870" y="1806258"/>
            <a:chExt cx="3322104" cy="1937602"/>
          </a:xfrm>
        </p:grpSpPr>
        <p:pic>
          <p:nvPicPr>
            <p:cNvPr id="46" name="Picture 1">
              <a:extLst>
                <a:ext uri="{FF2B5EF4-FFF2-40B4-BE49-F238E27FC236}">
                  <a16:creationId xmlns:a16="http://schemas.microsoft.com/office/drawing/2014/main" id="{191B53C8-B9D3-438D-B806-5BCF7B6BF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963870" y="1806258"/>
              <a:ext cx="3322104" cy="1937602"/>
            </a:xfrm>
            <a:prstGeom prst="rect">
              <a:avLst/>
            </a:prstGeom>
          </p:spPr>
        </p:pic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6F3C7CC4-011A-4830-9DCC-E26A0BDD79CF}"/>
                </a:ext>
              </a:extLst>
            </p:cNvPr>
            <p:cNvSpPr/>
            <p:nvPr/>
          </p:nvSpPr>
          <p:spPr>
            <a:xfrm>
              <a:off x="-1688451" y="2985020"/>
              <a:ext cx="616257" cy="258637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TextBox 40">
            <a:extLst>
              <a:ext uri="{FF2B5EF4-FFF2-40B4-BE49-F238E27FC236}">
                <a16:creationId xmlns:a16="http://schemas.microsoft.com/office/drawing/2014/main" id="{842B79E4-D957-468A-A619-BA2532BF3D00}"/>
              </a:ext>
            </a:extLst>
          </p:cNvPr>
          <p:cNvSpPr txBox="1"/>
          <p:nvPr/>
        </p:nvSpPr>
        <p:spPr>
          <a:xfrm>
            <a:off x="4281890" y="957503"/>
            <a:ext cx="1614773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t">
            <a:spAutoFit/>
          </a:bodyPr>
          <a:lstStyle/>
          <a:p>
            <a:pPr lvl="0"/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</a:rPr>
              <a:t>3 x SATA 6Gb/s HDD/SSD ports</a:t>
            </a:r>
          </a:p>
        </p:txBody>
      </p:sp>
    </p:spTree>
    <p:extLst>
      <p:ext uri="{BB962C8B-B14F-4D97-AF65-F5344CB8AC3E}">
        <p14:creationId xmlns:p14="http://schemas.microsoft.com/office/powerpoint/2010/main" val="105649440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觀點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5787</TotalTime>
  <Words>2083</Words>
  <Application>Microsoft Office PowerPoint</Application>
  <PresentationFormat>如螢幕大小 (16:9)</PresentationFormat>
  <Paragraphs>479</Paragraphs>
  <Slides>45</Slides>
  <Notes>39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55" baseType="lpstr">
      <vt:lpstr>微軟</vt:lpstr>
      <vt:lpstr>微軟正黑體</vt:lpstr>
      <vt:lpstr>微軟正黑體</vt:lpstr>
      <vt:lpstr>新細明體</vt:lpstr>
      <vt:lpstr>Arial</vt:lpstr>
      <vt:lpstr>Cambria Math</vt:lpstr>
      <vt:lpstr>Open Sans</vt:lpstr>
      <vt:lpstr>Verdana</vt:lpstr>
      <vt:lpstr>Wingdings</vt:lpstr>
      <vt:lpstr>Simple Light</vt:lpstr>
      <vt:lpstr>PowerPoint 簡報</vt:lpstr>
      <vt:lpstr>High speed transfer on PCs</vt:lpstr>
      <vt:lpstr>10GbE era is coming</vt:lpstr>
      <vt:lpstr>Complete 10GbE infrastructure</vt:lpstr>
      <vt:lpstr>Why not start using SSD?</vt:lpstr>
      <vt:lpstr>New 3-bay NAS joins AL family </vt:lpstr>
      <vt:lpstr>Cost effectively secures data with RAID5</vt:lpstr>
      <vt:lpstr>Compact NAS with 3 x M.2 SATA slots</vt:lpstr>
      <vt:lpstr>User upgradable DDR4 RAM</vt:lpstr>
      <vt:lpstr>Both performance and capacity in hand</vt:lpstr>
      <vt:lpstr>Quad-core 64-bit Cortex-A57 CPU</vt:lpstr>
      <vt:lpstr>Built-in single 10GbE SFP+ port</vt:lpstr>
      <vt:lpstr>High speed transfer</vt:lpstr>
      <vt:lpstr>PowerPoint 簡報</vt:lpstr>
      <vt:lpstr>Front view</vt:lpstr>
      <vt:lpstr>Rear view</vt:lpstr>
      <vt:lpstr>Tool less M.2 SSD fast installation</vt:lpstr>
      <vt:lpstr>Hot swappable and invisible slots</vt:lpstr>
      <vt:lpstr>Elegant and energy saving</vt:lpstr>
      <vt:lpstr>Install M.2 and upgrade RAM</vt:lpstr>
      <vt:lpstr>PowerPoint 簡報</vt:lpstr>
      <vt:lpstr>SSD Usage In Network Attach Storage</vt:lpstr>
      <vt:lpstr>Different SSD has Different Performance</vt:lpstr>
      <vt:lpstr>What is SSD Over-provisioning</vt:lpstr>
      <vt:lpstr>The Advantage of Software-defined SSD Extra Over-provisioning </vt:lpstr>
      <vt:lpstr>Choose SSD is Hard, Choose QNAP is Simple</vt:lpstr>
      <vt:lpstr>Use SSD OP on M.2 SSD</vt:lpstr>
      <vt:lpstr>Create SSD cache with OP on TS-332X</vt:lpstr>
      <vt:lpstr>QNAP SSD Global Cache and Qtier</vt:lpstr>
      <vt:lpstr>Qtier (Auto-Tiering) Increase Capacity and Performance at the Same Time</vt:lpstr>
      <vt:lpstr>QNAP Global SSD Cache</vt:lpstr>
      <vt:lpstr>The Write-only Cache Increase ROI of  SSD Cache with high Writing Demand</vt:lpstr>
      <vt:lpstr>TS-332X SSD Multiple Configurations</vt:lpstr>
      <vt:lpstr>PowerPoint 簡報</vt:lpstr>
      <vt:lpstr>A complete backup solution</vt:lpstr>
      <vt:lpstr>Protect your backup with QNAP Snapshot </vt:lpstr>
      <vt:lpstr>Multi-layer protection for the backup</vt:lpstr>
      <vt:lpstr>PowerPoint 簡報</vt:lpstr>
      <vt:lpstr>QNAP meets all needs for an office </vt:lpstr>
      <vt:lpstr>Qsirch 334 core competencies</vt:lpstr>
      <vt:lpstr>Qfiling 2.0 core competencies  </vt:lpstr>
      <vt:lpstr>PowerPoint 簡報</vt:lpstr>
      <vt:lpstr>QVR Pro surveillance solution</vt:lpstr>
      <vt:lpstr>TS-332X provides you…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Yang</dc:creator>
  <cp:lastModifiedBy>QNAP_Yvonne Tsai</cp:lastModifiedBy>
  <cp:revision>160</cp:revision>
  <dcterms:modified xsi:type="dcterms:W3CDTF">2018-08-21T04:24:25Z</dcterms:modified>
</cp:coreProperties>
</file>