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370" r:id="rId2"/>
    <p:sldId id="366" r:id="rId3"/>
    <p:sldId id="368" r:id="rId4"/>
    <p:sldId id="367" r:id="rId5"/>
    <p:sldId id="341" r:id="rId6"/>
    <p:sldId id="342" r:id="rId7"/>
    <p:sldId id="371" r:id="rId8"/>
    <p:sldId id="373" r:id="rId9"/>
    <p:sldId id="378" r:id="rId10"/>
    <p:sldId id="335" r:id="rId11"/>
    <p:sldId id="324" r:id="rId12"/>
    <p:sldId id="325" r:id="rId13"/>
    <p:sldId id="374" r:id="rId14"/>
    <p:sldId id="327" r:id="rId15"/>
    <p:sldId id="328" r:id="rId16"/>
    <p:sldId id="329" r:id="rId17"/>
    <p:sldId id="296" r:id="rId18"/>
    <p:sldId id="332" r:id="rId19"/>
    <p:sldId id="337" r:id="rId20"/>
    <p:sldId id="338" r:id="rId21"/>
    <p:sldId id="339" r:id="rId22"/>
    <p:sldId id="299" r:id="rId23"/>
    <p:sldId id="317" r:id="rId24"/>
    <p:sldId id="334" r:id="rId25"/>
    <p:sldId id="302" r:id="rId26"/>
    <p:sldId id="303" r:id="rId27"/>
    <p:sldId id="293" r:id="rId28"/>
    <p:sldId id="294" r:id="rId29"/>
    <p:sldId id="310" r:id="rId30"/>
    <p:sldId id="330" r:id="rId31"/>
    <p:sldId id="315" r:id="rId32"/>
    <p:sldId id="316" r:id="rId33"/>
    <p:sldId id="297" r:id="rId34"/>
    <p:sldId id="346" r:id="rId35"/>
    <p:sldId id="343" r:id="rId36"/>
    <p:sldId id="305" r:id="rId37"/>
    <p:sldId id="306" r:id="rId38"/>
    <p:sldId id="307" r:id="rId39"/>
    <p:sldId id="308" r:id="rId40"/>
    <p:sldId id="347" r:id="rId41"/>
    <p:sldId id="349" r:id="rId42"/>
    <p:sldId id="351" r:id="rId43"/>
    <p:sldId id="353" r:id="rId44"/>
    <p:sldId id="377" r:id="rId45"/>
    <p:sldId id="354" r:id="rId46"/>
    <p:sldId id="355" r:id="rId47"/>
    <p:sldId id="356" r:id="rId48"/>
    <p:sldId id="357" r:id="rId49"/>
    <p:sldId id="358" r:id="rId50"/>
    <p:sldId id="352" r:id="rId51"/>
    <p:sldId id="359" r:id="rId52"/>
    <p:sldId id="360" r:id="rId53"/>
    <p:sldId id="361" r:id="rId54"/>
    <p:sldId id="362" r:id="rId55"/>
    <p:sldId id="364" r:id="rId56"/>
    <p:sldId id="363" r:id="rId57"/>
    <p:sldId id="365" r:id="rId58"/>
    <p:sldId id="313" r:id="rId59"/>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Michael Wang" initials="QW" lastIdx="1" clrIdx="0">
    <p:extLst>
      <p:ext uri="{19B8F6BF-5375-455C-9EA6-DF929625EA0E}">
        <p15:presenceInfo xmlns:p15="http://schemas.microsoft.com/office/powerpoint/2012/main" userId="QNAP_Michael W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F800"/>
    <a:srgbClr val="A66BD3"/>
    <a:srgbClr val="F70F78"/>
    <a:srgbClr val="DBEBD1"/>
    <a:srgbClr val="00FFAB"/>
    <a:srgbClr val="FF0040"/>
    <a:srgbClr val="00AC92"/>
    <a:srgbClr val="8064A2"/>
    <a:srgbClr val="0070C0"/>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DD5A4F-2F56-3EC3-C30A-21156EBF18C9}" v="3" dt="2018-08-17T02:45:33.931"/>
    <p1510:client id="{0B5D478A-662E-4304-90A9-DC9CA6433BB9}" v="3839" dt="2018-08-17T05:30:31.414"/>
    <p1510:client id="{4C4957B7-8E5B-C500-8A2E-53165FFC20A0}" v="3" dt="2018-08-16T06:39:24.189"/>
    <p1510:client id="{0F22BDCB-69A5-EB2A-ADDF-3766D8764291}" v="59" dt="2018-08-17T01:16:28.724"/>
    <p1510:client id="{2FFB159F-0003-FDF9-6BCC-FD6B68BE35A3}" v="80" dt="2018-08-17T04:09:51.559"/>
    <p1510:client id="{EF6DC32D-AA59-9C00-67C7-773B41F5178D}" v="167" dt="2018-08-16T12:18:39.707"/>
    <p1510:client id="{E2E864E9-701E-CE3C-6B9C-39A1F4BAE213}" v="45" dt="2018-08-16T10:00:49.358"/>
    <p1510:client id="{B8D36F2D-719D-43E9-9923-EC502ED884AC}" v="104" dt="2018-08-17T01:25:40.454"/>
    <p1510:client id="{4D157953-2C21-52EC-6FA5-6879F069B04D}" v="184" dt="2018-08-16T11:45:30.541"/>
    <p1510:client id="{3584649D-2F05-BAAB-84CD-1227B456FFE9}" v="34" dt="2018-08-17T01:23:13.229"/>
    <p1510:client id="{2D11900A-AA19-83D3-37E6-02B50E033C79}" v="2" dt="2018-08-16T12:17:47.142"/>
    <p1510:client id="{582A6101-9CD9-F9C1-1BB5-08FD31F02EFD}" v="6" dt="2018-08-17T04:58:58.009"/>
  </p1510:revLst>
</p1510:revInfo>
</file>

<file path=ppt/tableStyles.xml><?xml version="1.0" encoding="utf-8"?>
<a:tblStyleLst xmlns:a="http://schemas.openxmlformats.org/drawingml/2006/main" def="{5C22544A-7EE6-4342-B048-85BDC9FD1C3A}">
  <a:tblStyle styleId="{8EC20E35-A176-4012-BC5E-935CFFF8708E}" styleName="中等深淺樣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5" d="100"/>
          <a:sy n="135" d="100"/>
        </p:scale>
        <p:origin x="126" y="150"/>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9927E029-4768-437A-82F1-CF5FAA2F1C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131F67FC-4D09-4E19-A23D-6C6664B5D5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6EE21B-B1D6-4E2D-9AC7-F1F016FFBDBE}" type="datetimeFigureOut">
              <a:rPr lang="zh-TW" altLang="en-US" smtClean="0"/>
              <a:t>2018/8/16</a:t>
            </a:fld>
            <a:endParaRPr lang="zh-TW" altLang="en-US"/>
          </a:p>
        </p:txBody>
      </p:sp>
      <p:sp>
        <p:nvSpPr>
          <p:cNvPr id="4" name="頁尾版面配置區 3">
            <a:extLst>
              <a:ext uri="{FF2B5EF4-FFF2-40B4-BE49-F238E27FC236}">
                <a16:creationId xmlns:a16="http://schemas.microsoft.com/office/drawing/2014/main" id="{4267393A-CBB3-49E7-9DAA-4562618168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777E32B-DF40-4103-91D6-ADF2696FDC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750EB0-BD62-496B-805E-05E17C7B2D2B}" type="slidenum">
              <a:rPr lang="zh-TW" altLang="en-US" smtClean="0"/>
              <a:t>‹#›</a:t>
            </a:fld>
            <a:endParaRPr lang="zh-TW" altLang="en-US"/>
          </a:p>
        </p:txBody>
      </p:sp>
    </p:spTree>
    <p:extLst>
      <p:ext uri="{BB962C8B-B14F-4D97-AF65-F5344CB8AC3E}">
        <p14:creationId xmlns:p14="http://schemas.microsoft.com/office/powerpoint/2010/main" val="365794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15CFEF-DDA5-4A10-9F0A-1CFFD3D704C4}" type="datetimeFigureOut">
              <a:rPr lang="zh-TW" altLang="en-US" smtClean="0"/>
              <a:pPr/>
              <a:t>2018/8/16</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EEEC4F-8CEE-4429-9622-C5BE726EDDB1}" type="slidenum">
              <a:rPr lang="zh-TW" altLang="en-US" smtClean="0"/>
              <a:pPr/>
              <a:t>‹#›</a:t>
            </a:fld>
            <a:endParaRPr lang="zh-TW" altLang="en-US"/>
          </a:p>
        </p:txBody>
      </p:sp>
    </p:spTree>
    <p:extLst>
      <p:ext uri="{BB962C8B-B14F-4D97-AF65-F5344CB8AC3E}">
        <p14:creationId xmlns:p14="http://schemas.microsoft.com/office/powerpoint/2010/main" val="2456311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修改建議</a:t>
            </a:r>
            <a:r>
              <a:rPr lang="en-US" altLang="zh-TW"/>
              <a:t> : </a:t>
            </a:r>
            <a:r>
              <a:rPr lang="zh-TW" altLang="en-US"/>
              <a:t>如果版面允許。請改成</a:t>
            </a:r>
            <a:r>
              <a:rPr lang="en-US" altLang="zh-TW"/>
              <a:t> “ </a:t>
            </a:r>
            <a:r>
              <a:rPr lang="zh-TW" altLang="en-US"/>
              <a:t>搭載</a:t>
            </a:r>
            <a:r>
              <a:rPr lang="en-US" altLang="zh-TW"/>
              <a:t> AMD </a:t>
            </a:r>
            <a:r>
              <a:rPr lang="zh-TW" altLang="en-US"/>
              <a:t>處理器</a:t>
            </a:r>
            <a:r>
              <a:rPr lang="en-US" altLang="zh-TW"/>
              <a:t>” (</a:t>
            </a:r>
            <a:r>
              <a:rPr lang="zh-TW" altLang="en-US"/>
              <a:t>中英文字間需有空格隔開</a:t>
            </a:r>
            <a:r>
              <a:rPr lang="en-US" altLang="zh-TW"/>
              <a:t>) (By Teresa) </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a:t>
            </a:fld>
            <a:endParaRPr lang="zh-TW" altLang="en-US"/>
          </a:p>
        </p:txBody>
      </p:sp>
    </p:spTree>
    <p:extLst>
      <p:ext uri="{BB962C8B-B14F-4D97-AF65-F5344CB8AC3E}">
        <p14:creationId xmlns:p14="http://schemas.microsoft.com/office/powerpoint/2010/main" val="3577269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13</a:t>
            </a:fld>
            <a:endParaRPr lang="zh-TW" altLang="en-US"/>
          </a:p>
        </p:txBody>
      </p:sp>
    </p:spTree>
    <p:extLst>
      <p:ext uri="{BB962C8B-B14F-4D97-AF65-F5344CB8AC3E}">
        <p14:creationId xmlns:p14="http://schemas.microsoft.com/office/powerpoint/2010/main" val="3052906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r>
              <a:rPr lang="zh-Hant" altLang="en-US" sz="1100" b="0" i="0" u="none" strike="noStrike" cap="none">
                <a:solidFill>
                  <a:schemeClr val="dk1"/>
                </a:solidFill>
                <a:latin typeface="Arial"/>
                <a:ea typeface="Arial"/>
                <a:cs typeface="Arial"/>
                <a:sym typeface="Arial"/>
              </a:rPr>
              <a:t>白手起家款</a:t>
            </a:r>
            <a:endParaRPr lang="en-US" altLang="zh-Hant"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72916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r>
              <a:rPr lang="zh-Hant" altLang="en-US" sz="1100" b="0" i="0" u="none" strike="noStrike" cap="none">
                <a:solidFill>
                  <a:schemeClr val="dk1"/>
                </a:solidFill>
                <a:latin typeface="Arial"/>
                <a:ea typeface="Arial"/>
                <a:cs typeface="Arial"/>
                <a:sym typeface="Arial"/>
              </a:rPr>
              <a:t>白手起家款</a:t>
            </a:r>
            <a:endParaRPr lang="en-US" altLang="zh-Hant"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a:latin typeface="Arial"/>
                <a:ea typeface="Arial"/>
                <a:cs typeface="Arial"/>
              </a:rPr>
              <a:t>2U/3U</a:t>
            </a:r>
            <a:endParaRPr b="0" i="0" u="none" strike="noStrike" cap="none">
              <a:latin typeface="Arial"/>
              <a:ea typeface="Arial"/>
              <a:cs typeface="Arial"/>
              <a:sym typeface="Arial"/>
            </a:endParaRPr>
          </a:p>
        </p:txBody>
      </p:sp>
    </p:spTree>
    <p:extLst>
      <p:ext uri="{BB962C8B-B14F-4D97-AF65-F5344CB8AC3E}">
        <p14:creationId xmlns:p14="http://schemas.microsoft.com/office/powerpoint/2010/main" val="2906568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16</a:t>
            </a:fld>
            <a:endParaRPr lang="zh-TW" altLang="en-US"/>
          </a:p>
        </p:txBody>
      </p:sp>
    </p:spTree>
    <p:extLst>
      <p:ext uri="{BB962C8B-B14F-4D97-AF65-F5344CB8AC3E}">
        <p14:creationId xmlns:p14="http://schemas.microsoft.com/office/powerpoint/2010/main" val="329293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latin typeface="Calibri"/>
                <a:cs typeface="Calibri"/>
              </a:rPr>
              <a:t>這</a:t>
            </a:r>
            <a:r>
              <a:rPr lang="zh-TW" altLang="en-US">
                <a:latin typeface="新細明體"/>
                <a:ea typeface="新細明體"/>
                <a:cs typeface="Calibri"/>
              </a:rPr>
              <a:t>頁需要</a:t>
            </a:r>
            <a:endParaRPr lang="en-US">
              <a:cs typeface="Calibri"/>
            </a:endParaRPr>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18</a:t>
            </a:fld>
            <a:endParaRPr lang="zh-TW" altLang="en-US"/>
          </a:p>
        </p:txBody>
      </p:sp>
    </p:spTree>
    <p:extLst>
      <p:ext uri="{BB962C8B-B14F-4D97-AF65-F5344CB8AC3E}">
        <p14:creationId xmlns:p14="http://schemas.microsoft.com/office/powerpoint/2010/main" val="1060154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3" name="Shape 253"/>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55830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24</a:t>
            </a:fld>
            <a:endParaRPr lang="zh-TW" altLang="en-US"/>
          </a:p>
        </p:txBody>
      </p:sp>
    </p:spTree>
    <p:extLst>
      <p:ext uri="{BB962C8B-B14F-4D97-AF65-F5344CB8AC3E}">
        <p14:creationId xmlns:p14="http://schemas.microsoft.com/office/powerpoint/2010/main" val="2986827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54258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Type-A</a:t>
            </a:r>
            <a:r>
              <a:rPr lang="zh-TW" altLang="en-US">
                <a:latin typeface="Calibri"/>
                <a:cs typeface="Calibri"/>
              </a:rPr>
              <a:t>是</a:t>
            </a:r>
            <a:r>
              <a:rPr lang="zh-TW" altLang="en-US">
                <a:latin typeface="新細明體"/>
                <a:ea typeface="新細明體"/>
                <a:cs typeface="Calibri"/>
              </a:rPr>
              <a:t>紅色的</a:t>
            </a:r>
            <a:endParaRPr lang="en-US" altLang="zh-TW">
              <a:cs typeface="Calibri"/>
            </a:endParaRPr>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29</a:t>
            </a:fld>
            <a:endParaRPr lang="zh-TW" altLang="en-US"/>
          </a:p>
        </p:txBody>
      </p:sp>
    </p:spTree>
    <p:extLst>
      <p:ext uri="{BB962C8B-B14F-4D97-AF65-F5344CB8AC3E}">
        <p14:creationId xmlns:p14="http://schemas.microsoft.com/office/powerpoint/2010/main" val="553269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40586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r>
              <a:rPr lang="zh-TW" altLang="en-US" sz="1100" b="0" i="0" u="none" strike="noStrike" cap="none">
                <a:solidFill>
                  <a:schemeClr val="dk1"/>
                </a:solidFill>
                <a:latin typeface="Arial"/>
                <a:ea typeface="Arial"/>
                <a:cs typeface="Arial"/>
                <a:sym typeface="Arial"/>
              </a:rPr>
              <a:t>原標題</a:t>
            </a:r>
            <a:r>
              <a:rPr lang="en-US" altLang="zh-TW" sz="1100" b="0" i="0" u="none" strike="noStrike" cap="none">
                <a:solidFill>
                  <a:schemeClr val="dk1"/>
                </a:solidFill>
                <a:latin typeface="Arial"/>
                <a:ea typeface="Arial"/>
                <a:cs typeface="Arial"/>
                <a:sym typeface="Arial"/>
              </a:rPr>
              <a:t>:</a:t>
            </a:r>
            <a:r>
              <a:rPr lang="zh-TW" altLang="en-US" sz="1100" b="0" i="0" u="none" strike="noStrike" cap="none">
                <a:solidFill>
                  <a:schemeClr val="dk1"/>
                </a:solidFill>
                <a:latin typeface="Arial"/>
                <a:ea typeface="Arial"/>
                <a:cs typeface="Arial"/>
                <a:sym typeface="Arial"/>
              </a:rPr>
              <a:t> </a:t>
            </a:r>
            <a:r>
              <a:rPr lang="en-US" altLang="zh-CN" sz="1100">
                <a:solidFill>
                  <a:srgbClr val="FFFFFF"/>
                </a:solidFill>
                <a:cs typeface="Arial" pitchFamily="34" charset="0"/>
                <a:sym typeface="Arial"/>
              </a:rPr>
              <a:t>Ryzen </a:t>
            </a:r>
            <a:r>
              <a:rPr lang="zh-Hant" altLang="en-US" sz="1100">
                <a:solidFill>
                  <a:srgbClr val="FFFFFF"/>
                </a:solidFill>
                <a:latin typeface="Arial "/>
                <a:cs typeface="Arial"/>
                <a:sym typeface="Arial"/>
              </a:rPr>
              <a:t>戰線</a:t>
            </a:r>
            <a:r>
              <a:rPr lang="zh-CN" altLang="en-US" sz="1100">
                <a:solidFill>
                  <a:srgbClr val="FFFFFF"/>
                </a:solidFill>
                <a:latin typeface="Arial "/>
                <a:cs typeface="Arial"/>
                <a:sym typeface="Arial"/>
              </a:rPr>
              <a:t>成員</a:t>
            </a:r>
            <a:r>
              <a:rPr lang="zh-Hant" altLang="en-US" sz="1100">
                <a:solidFill>
                  <a:srgbClr val="FFFFFF"/>
                </a:solidFill>
                <a:latin typeface="Arial "/>
                <a:cs typeface="Arial"/>
                <a:sym typeface="Arial"/>
              </a:rPr>
              <a:t>全員到齊</a:t>
            </a: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20785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latin typeface="Calibri"/>
                <a:cs typeface="Calibri"/>
              </a:rPr>
              <a:t>更新</a:t>
            </a:r>
            <a:r>
              <a:rPr lang="zh-TW" altLang="en-US">
                <a:latin typeface="新細明體"/>
                <a:ea typeface="新細明體"/>
                <a:cs typeface="Calibri"/>
              </a:rPr>
              <a:t>筆記:   "內建" 與 Mellanox  間加一空格 (By Teresa)</a:t>
            </a:r>
            <a:endParaRPr lang="en-US">
              <a:latin typeface="Calibri"/>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31</a:t>
            </a:fld>
            <a:endParaRPr lang="zh-TW" altLang="en-US"/>
          </a:p>
        </p:txBody>
      </p:sp>
    </p:spTree>
    <p:extLst>
      <p:ext uri="{BB962C8B-B14F-4D97-AF65-F5344CB8AC3E}">
        <p14:creationId xmlns:p14="http://schemas.microsoft.com/office/powerpoint/2010/main" val="374883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32</a:t>
            </a:fld>
            <a:endParaRPr lang="zh-TW" altLang="en-US"/>
          </a:p>
        </p:txBody>
      </p:sp>
    </p:spTree>
    <p:extLst>
      <p:ext uri="{BB962C8B-B14F-4D97-AF65-F5344CB8AC3E}">
        <p14:creationId xmlns:p14="http://schemas.microsoft.com/office/powerpoint/2010/main" val="2463167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6913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38</a:t>
            </a:fld>
            <a:endParaRPr lang="zh-TW" altLang="en-US"/>
          </a:p>
        </p:txBody>
      </p:sp>
    </p:spTree>
    <p:extLst>
      <p:ext uri="{BB962C8B-B14F-4D97-AF65-F5344CB8AC3E}">
        <p14:creationId xmlns:p14="http://schemas.microsoft.com/office/powerpoint/2010/main" val="1910992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latin typeface="Calibri"/>
                <a:cs typeface="Calibri"/>
              </a:rPr>
              <a:t>請確認</a:t>
            </a:r>
            <a:r>
              <a:rPr lang="en-US" altLang="zh-TW">
                <a:latin typeface="新細明體"/>
                <a:ea typeface="新細明體"/>
                <a:cs typeface="Calibri"/>
              </a:rPr>
              <a:t>   QTS   4.3.5   的 UI </a:t>
            </a:r>
            <a:r>
              <a:rPr lang="en-US" altLang="zh-TW" err="1">
                <a:latin typeface="新細明體"/>
                <a:ea typeface="新細明體"/>
                <a:cs typeface="Calibri"/>
              </a:rPr>
              <a:t>要不要換</a:t>
            </a:r>
            <a:r>
              <a:rPr lang="en-US" altLang="zh-TW">
                <a:latin typeface="新細明體"/>
                <a:ea typeface="新細明體"/>
                <a:cs typeface="Calibri"/>
              </a:rPr>
              <a:t> (by Teresa)</a:t>
            </a:r>
            <a:endParaRPr lang="en-US" altLang="zh-TW">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39</a:t>
            </a:fld>
            <a:endParaRPr lang="zh-TW" altLang="en-US"/>
          </a:p>
        </p:txBody>
      </p:sp>
    </p:spTree>
    <p:extLst>
      <p:ext uri="{BB962C8B-B14F-4D97-AF65-F5344CB8AC3E}">
        <p14:creationId xmlns:p14="http://schemas.microsoft.com/office/powerpoint/2010/main" val="3515763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a:latin typeface="新細明體"/>
                <a:ea typeface="新細明體"/>
              </a:rPr>
              <a:t>更新筆記: "隨機效能" 改成 "隨機讀寫效能"  (by Teresa)</a:t>
            </a:r>
            <a:endParaRPr lang="zh-TW" altLang="en-US"/>
          </a:p>
        </p:txBody>
      </p:sp>
    </p:spTree>
    <p:extLst>
      <p:ext uri="{BB962C8B-B14F-4D97-AF65-F5344CB8AC3E}">
        <p14:creationId xmlns:p14="http://schemas.microsoft.com/office/powerpoint/2010/main" val="1792535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latin typeface="Calibri"/>
                <a:cs typeface="Calibri"/>
              </a:rPr>
              <a:t>更新筆記</a:t>
            </a:r>
            <a:r>
              <a:rPr lang="en-US" altLang="zh-TW">
                <a:latin typeface="新細明體"/>
                <a:ea typeface="新細明體"/>
                <a:cs typeface="Calibri"/>
              </a:rPr>
              <a:t>: TS-x77U   </a:t>
            </a:r>
            <a:r>
              <a:rPr lang="en-US" altLang="zh-TW" err="1">
                <a:latin typeface="新細明體"/>
                <a:ea typeface="新細明體"/>
                <a:cs typeface="Calibri"/>
              </a:rPr>
              <a:t>改成</a:t>
            </a:r>
            <a:r>
              <a:rPr lang="en-US" altLang="zh-TW">
                <a:latin typeface="新細明體"/>
                <a:ea typeface="新細明體"/>
                <a:cs typeface="Calibri"/>
              </a:rPr>
              <a:t> TS-x77XU ; </a:t>
            </a:r>
            <a:r>
              <a:rPr lang="en-US" altLang="zh-TW" err="1">
                <a:latin typeface="新細明體"/>
                <a:ea typeface="新細明體"/>
                <a:cs typeface="Calibri"/>
              </a:rPr>
              <a:t>中英文字間加空格</a:t>
            </a:r>
            <a:r>
              <a:rPr lang="en-US" altLang="zh-TW">
                <a:latin typeface="新細明體"/>
                <a:ea typeface="新細明體"/>
                <a:cs typeface="Calibri"/>
              </a:rPr>
              <a:t> (by Teresa)</a:t>
            </a:r>
            <a:endParaRPr lang="en-US" altLang="zh-TW">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42</a:t>
            </a:fld>
            <a:endParaRPr lang="zh-TW" altLang="en-US"/>
          </a:p>
        </p:txBody>
      </p:sp>
    </p:spTree>
    <p:extLst>
      <p:ext uri="{BB962C8B-B14F-4D97-AF65-F5344CB8AC3E}">
        <p14:creationId xmlns:p14="http://schemas.microsoft.com/office/powerpoint/2010/main" val="1276617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43</a:t>
            </a:fld>
            <a:endParaRPr sz="1300" b="0" i="0" u="none" strike="noStrike" cap="none">
              <a:solidFill>
                <a:schemeClr val="dk1"/>
              </a:solidFill>
              <a:latin typeface="Calibri"/>
              <a:ea typeface="Calibri"/>
              <a:cs typeface="Calibri"/>
              <a:sym typeface="Calibri"/>
            </a:endParaRPr>
          </a:p>
        </p:txBody>
      </p:sp>
      <p:sp>
        <p:nvSpPr>
          <p:cNvPr id="113" name="Shape 11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4" name="Shape 11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tLang="en-US">
                <a:latin typeface="Calibri"/>
                <a:ea typeface="Calibri"/>
                <a:cs typeface="Calibri"/>
              </a:rPr>
              <a:t>更新筆記</a:t>
            </a:r>
            <a:r>
              <a:rPr lang="en-US" altLang="zh-TW">
                <a:latin typeface="Calibri"/>
                <a:ea typeface="Calibri"/>
                <a:cs typeface="Calibri"/>
              </a:rPr>
              <a:t>: </a:t>
            </a:r>
            <a:r>
              <a:rPr lang="zh-TW" altLang="en-US">
                <a:latin typeface="Calibri"/>
                <a:ea typeface="Calibri"/>
                <a:cs typeface="Calibri"/>
              </a:rPr>
              <a:t>中英文間加空格 (by Teresa)</a:t>
            </a:r>
            <a:endParaRPr lang="zh-TW" altLang="en-US"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3433747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44</a:t>
            </a:fld>
            <a:endParaRPr sz="1300" b="0" i="0" u="none" strike="noStrike" cap="none">
              <a:solidFill>
                <a:schemeClr val="dk1"/>
              </a:solidFill>
              <a:latin typeface="Calibri"/>
              <a:ea typeface="Calibri"/>
              <a:cs typeface="Calibri"/>
              <a:sym typeface="Calibri"/>
            </a:endParaRPr>
          </a:p>
        </p:txBody>
      </p:sp>
      <p:sp>
        <p:nvSpPr>
          <p:cNvPr id="113" name="Shape 11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4" name="Shape 11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tLang="en-US">
                <a:latin typeface="Calibri"/>
                <a:cs typeface="Calibri"/>
              </a:rPr>
              <a:t>更新</a:t>
            </a:r>
            <a:r>
              <a:rPr lang="zh-TW" altLang="en-US">
                <a:latin typeface="新細明體"/>
                <a:ea typeface="新細明體"/>
                <a:cs typeface="Calibri"/>
              </a:rPr>
              <a:t>筆記: "</a:t>
            </a:r>
            <a:r>
              <a:rPr lang="zh-TW" b="1"/>
              <a:t>透擴</a:t>
            </a:r>
            <a:r>
              <a:rPr lang="en-US" altLang="zh-TW" b="1"/>
              <a:t>"</a:t>
            </a:r>
            <a:r>
              <a:rPr lang="en-US" altLang="zh-TW" b="1">
                <a:latin typeface="Calibri"/>
                <a:cs typeface="Calibri"/>
              </a:rPr>
              <a:t> </a:t>
            </a:r>
            <a:r>
              <a:rPr lang="en-US" altLang="zh-TW" b="1" err="1">
                <a:latin typeface="Calibri"/>
                <a:cs typeface="Calibri"/>
              </a:rPr>
              <a:t>改成透過</a:t>
            </a:r>
            <a:r>
              <a:rPr lang="en-US" altLang="zh-TW" b="1">
                <a:latin typeface="Calibri"/>
                <a:cs typeface="Calibri"/>
              </a:rPr>
              <a:t> (by Teresa)</a:t>
            </a:r>
          </a:p>
        </p:txBody>
      </p:sp>
    </p:spTree>
    <p:extLst>
      <p:ext uri="{BB962C8B-B14F-4D97-AF65-F5344CB8AC3E}">
        <p14:creationId xmlns:p14="http://schemas.microsoft.com/office/powerpoint/2010/main" val="919911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45</a:t>
            </a:fld>
            <a:endParaRPr sz="1300" b="0" i="0" u="none" strike="noStrike" cap="none">
              <a:solidFill>
                <a:schemeClr val="dk1"/>
              </a:solidFill>
              <a:latin typeface="Calibri"/>
              <a:ea typeface="Calibri"/>
              <a:cs typeface="Calibri"/>
              <a:sym typeface="Calibri"/>
            </a:endParaRPr>
          </a:p>
        </p:txBody>
      </p:sp>
      <p:sp>
        <p:nvSpPr>
          <p:cNvPr id="195" name="Shape 195"/>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6" name="Shape 196"/>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tLang="en-US"/>
              <a:t>更新筆記</a:t>
            </a:r>
            <a:r>
              <a:rPr lang="en-US" altLang="zh-TW"/>
              <a:t>:</a:t>
            </a:r>
            <a:r>
              <a:rPr lang="zh-TW" altLang="en-US"/>
              <a:t> 中英文間加空格 </a:t>
            </a:r>
            <a:r>
              <a:rPr lang="en-US" altLang="zh-TW"/>
              <a:t>(</a:t>
            </a:r>
            <a:r>
              <a:rPr lang="af-ZA" altLang="zh-TW"/>
              <a:t>by Teresa)</a:t>
            </a:r>
          </a:p>
          <a:p>
            <a:pPr marL="0" marR="0" lvl="0" indent="0" algn="l">
              <a:lnSpc>
                <a:spcPct val="100000"/>
              </a:lnSpc>
              <a:spcBef>
                <a:spcPts val="0"/>
              </a:spcBef>
              <a:spcAft>
                <a:spcPts val="0"/>
              </a:spcAft>
              <a:buClr>
                <a:schemeClr val="dk1"/>
              </a:buClr>
              <a:buSzPts val="1100"/>
              <a:buFont typeface="Calibri"/>
              <a:buNone/>
            </a:pPr>
            <a:endParaRPr lang="af-ZA" sz="1200" b="0" i="0" u="none" strike="noStrike" cap="none">
              <a:latin typeface="Calibri"/>
              <a:ea typeface="Calibri"/>
              <a:cs typeface="Calibri"/>
            </a:endParaRPr>
          </a:p>
        </p:txBody>
      </p:sp>
    </p:spTree>
    <p:extLst>
      <p:ext uri="{BB962C8B-B14F-4D97-AF65-F5344CB8AC3E}">
        <p14:creationId xmlns:p14="http://schemas.microsoft.com/office/powerpoint/2010/main" val="3998519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r>
              <a:rPr lang="zh-Hant" altLang="en-US" sz="1100" b="0" i="0" u="none" strike="noStrike" cap="none">
                <a:solidFill>
                  <a:schemeClr val="dk1"/>
                </a:solidFill>
                <a:latin typeface="Arial"/>
                <a:ea typeface="Arial"/>
                <a:cs typeface="Arial"/>
                <a:sym typeface="Arial"/>
              </a:rPr>
              <a:t>白手起家款</a:t>
            </a:r>
            <a:endParaRPr lang="en-US" altLang="zh-Hant"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744059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46</a:t>
            </a:fld>
            <a:endParaRPr sz="1300" b="0" i="0" u="none" strike="noStrike" cap="none">
              <a:solidFill>
                <a:schemeClr val="dk1"/>
              </a:solidFill>
              <a:latin typeface="Calibri"/>
              <a:ea typeface="Calibri"/>
              <a:cs typeface="Calibri"/>
              <a:sym typeface="Calibri"/>
            </a:endParaRPr>
          </a:p>
        </p:txBody>
      </p:sp>
      <p:sp>
        <p:nvSpPr>
          <p:cNvPr id="236" name="Shape 236"/>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7" name="Shape 237"/>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latin typeface="Arial"/>
                <a:ea typeface="Arial"/>
                <a:cs typeface="Arial"/>
                <a:sym typeface="Arial"/>
              </a:rPr>
              <a:t>73652517</a:t>
            </a:r>
          </a:p>
          <a:p>
            <a:pPr>
              <a:buClr>
                <a:schemeClr val="dk1"/>
              </a:buClr>
              <a:buSzPts val="1100"/>
            </a:pPr>
            <a:endParaRPr lang="zh-TW" altLang="en-US" sz="1100">
              <a:latin typeface="Arial"/>
              <a:ea typeface="Calibri"/>
              <a:cs typeface="Arial"/>
            </a:endParaRPr>
          </a:p>
          <a:p>
            <a:pPr>
              <a:buClr>
                <a:schemeClr val="dk1"/>
              </a:buClr>
              <a:buSzPts val="1100"/>
              <a:buFont typeface="Calibri"/>
            </a:pPr>
            <a:r>
              <a:rPr lang="zh-TW" altLang="en-US" sz="1100">
                <a:latin typeface="Calibri"/>
                <a:ea typeface="Calibri"/>
                <a:cs typeface="Calibri"/>
              </a:rPr>
              <a:t>更新筆記: "</a:t>
            </a:r>
            <a:r>
              <a:rPr lang="zh-TW" b="1"/>
              <a:t>解決</a:t>
            </a:r>
            <a:r>
              <a:rPr lang="zh-TW" b="1">
                <a:latin typeface="新細明體"/>
                <a:ea typeface="新細明體"/>
                <a:cs typeface="Calibri"/>
              </a:rPr>
              <a:t>" 改成 </a:t>
            </a:r>
            <a:r>
              <a:rPr lang="en-US" altLang="zh-TW" b="1">
                <a:latin typeface="新細明體"/>
                <a:ea typeface="新細明體"/>
                <a:cs typeface="Calibri"/>
              </a:rPr>
              <a:t>"</a:t>
            </a:r>
            <a:r>
              <a:rPr lang="zh-TW" b="1">
                <a:latin typeface="新細明體"/>
                <a:ea typeface="新細明體"/>
                <a:cs typeface="Calibri"/>
              </a:rPr>
              <a:t>解決的"</a:t>
            </a:r>
            <a:endParaRPr lang="zh-TW" altLang="en-US" sz="1100">
              <a:latin typeface="Calibri"/>
              <a:ea typeface="Calibri"/>
              <a:cs typeface="Calibri"/>
            </a:endParaRPr>
          </a:p>
        </p:txBody>
      </p:sp>
    </p:spTree>
    <p:extLst>
      <p:ext uri="{BB962C8B-B14F-4D97-AF65-F5344CB8AC3E}">
        <p14:creationId xmlns:p14="http://schemas.microsoft.com/office/powerpoint/2010/main" val="700880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6" name="Shape 296"/>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a:buClr>
                <a:schemeClr val="dk1"/>
              </a:buClr>
              <a:buSzPct val="25000"/>
            </a:pPr>
            <a:r>
              <a:rPr lang="zh-TW" altLang="en-US" sz="1100">
                <a:latin typeface="Arial"/>
                <a:ea typeface="Arial"/>
                <a:cs typeface="Arial"/>
              </a:rPr>
              <a:t>更新筆記</a:t>
            </a:r>
            <a:r>
              <a:rPr lang="en-US" altLang="zh-TW" sz="1100">
                <a:latin typeface="Arial"/>
                <a:ea typeface="Arial"/>
                <a:cs typeface="Arial"/>
              </a:rPr>
              <a:t>: </a:t>
            </a:r>
            <a:r>
              <a:rPr lang="zh-TW" altLang="en-US" sz="1100">
                <a:latin typeface="Arial"/>
                <a:ea typeface="Arial"/>
                <a:cs typeface="Arial"/>
              </a:rPr>
              <a:t>中英文加空格 </a:t>
            </a:r>
            <a:r>
              <a:rPr lang="en-US" altLang="zh-TW" sz="1100">
                <a:latin typeface="Arial"/>
                <a:ea typeface="Arial"/>
                <a:cs typeface="Arial"/>
              </a:rPr>
              <a:t>(BY Teresa)</a:t>
            </a:r>
            <a:endParaRPr lang="en-US" sz="1100" b="0" i="0" u="none" strike="noStrike" cap="none">
              <a:latin typeface="Arial"/>
              <a:ea typeface="Arial"/>
              <a:cs typeface="Arial"/>
              <a:sym typeface="Arial"/>
            </a:endParaRPr>
          </a:p>
        </p:txBody>
      </p:sp>
    </p:spTree>
    <p:extLst>
      <p:ext uri="{BB962C8B-B14F-4D97-AF65-F5344CB8AC3E}">
        <p14:creationId xmlns:p14="http://schemas.microsoft.com/office/powerpoint/2010/main" val="17647248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cs typeface="Calibri"/>
              </a:rPr>
              <a:t>更新筆記</a:t>
            </a:r>
            <a:r>
              <a:rPr lang="en-US" altLang="zh-TW">
                <a:latin typeface="新細明體"/>
                <a:ea typeface="新細明體"/>
                <a:cs typeface="Calibri"/>
              </a:rPr>
              <a:t>:  </a:t>
            </a:r>
            <a:r>
              <a:rPr lang="en-US" altLang="zh-TW" err="1">
                <a:latin typeface="新細明體"/>
                <a:ea typeface="新細明體"/>
                <a:cs typeface="Calibri"/>
              </a:rPr>
              <a:t>中英文間加入格</a:t>
            </a:r>
            <a:r>
              <a:rPr lang="en-US" altLang="zh-TW">
                <a:latin typeface="新細明體"/>
                <a:ea typeface="新細明體"/>
                <a:cs typeface="Calibri"/>
              </a:rPr>
              <a:t>;  "</a:t>
            </a:r>
            <a:r>
              <a:rPr lang="zh-TW" altLang="en-US" b="1"/>
              <a:t>僅有新資料將會運用 </a:t>
            </a:r>
            <a:r>
              <a:rPr lang="en-US" b="1"/>
              <a:t>SSD </a:t>
            </a:r>
            <a:r>
              <a:rPr lang="zh-TW" altLang="en-US" b="1"/>
              <a:t>進行寫入加速</a:t>
            </a:r>
            <a:r>
              <a:rPr lang="zh-TW" altLang="en-US" b="1">
                <a:latin typeface="新細明體"/>
                <a:ea typeface="新細明體"/>
                <a:cs typeface="Calibri"/>
              </a:rPr>
              <a:t>" 改成 "</a:t>
            </a:r>
            <a:r>
              <a:rPr lang="en-US" altLang="zh-TW"/>
              <a:t>SSD</a:t>
            </a:r>
            <a:r>
              <a:rPr lang="zh-TW" altLang="en-US"/>
              <a:t> 僅會對新資料進行寫入加速</a:t>
            </a:r>
            <a:r>
              <a:rPr lang="zh-TW" altLang="en-US">
                <a:latin typeface="Calibri"/>
                <a:ea typeface="新細明體"/>
                <a:cs typeface="Calibri"/>
              </a:rPr>
              <a:t>"</a:t>
            </a:r>
            <a:endParaRPr lang="en-US" altLang="zh-TW" err="1">
              <a:latin typeface="新細明體"/>
              <a:ea typeface="新細明體"/>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48</a:t>
            </a:fld>
            <a:endParaRPr lang="zh-TW" altLang="en-US"/>
          </a:p>
        </p:txBody>
      </p:sp>
    </p:spTree>
    <p:extLst>
      <p:ext uri="{BB962C8B-B14F-4D97-AF65-F5344CB8AC3E}">
        <p14:creationId xmlns:p14="http://schemas.microsoft.com/office/powerpoint/2010/main" val="2590142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49</a:t>
            </a:fld>
            <a:endParaRPr sz="1300" b="0" i="0" u="none" strike="noStrike" cap="none">
              <a:solidFill>
                <a:schemeClr val="dk1"/>
              </a:solidFill>
              <a:latin typeface="Calibri"/>
              <a:ea typeface="Calibri"/>
              <a:cs typeface="Calibri"/>
              <a:sym typeface="Calibri"/>
            </a:endParaRPr>
          </a:p>
        </p:txBody>
      </p:sp>
      <p:sp>
        <p:nvSpPr>
          <p:cNvPr id="260" name="Shape 260"/>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1" name="Shape 261"/>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7104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50</a:t>
            </a:fld>
            <a:endParaRPr sz="1300" b="0" i="0" u="none" strike="noStrike" cap="none">
              <a:solidFill>
                <a:schemeClr val="dk1"/>
              </a:solidFill>
              <a:latin typeface="Calibri"/>
              <a:ea typeface="Calibri"/>
              <a:cs typeface="Calibri"/>
              <a:sym typeface="Calibri"/>
            </a:endParaRPr>
          </a:p>
        </p:txBody>
      </p:sp>
      <p:sp>
        <p:nvSpPr>
          <p:cNvPr id="103" name="Shape 10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4" name="Shape 10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solidFill>
                  <a:schemeClr val="dk1"/>
                </a:solidFill>
                <a:latin typeface="Arial"/>
                <a:ea typeface="Arial"/>
                <a:cs typeface="Arial"/>
                <a:sym typeface="Arial"/>
              </a:rPr>
              <a:t>93325809</a:t>
            </a: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2552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51</a:t>
            </a:fld>
            <a:endParaRPr sz="1300" b="0" i="0" u="none" strike="noStrike" cap="none">
              <a:solidFill>
                <a:schemeClr val="dk1"/>
              </a:solidFill>
              <a:latin typeface="Calibri"/>
              <a:ea typeface="Calibri"/>
              <a:cs typeface="Calibri"/>
              <a:sym typeface="Calibri"/>
            </a:endParaRPr>
          </a:p>
        </p:txBody>
      </p:sp>
      <p:sp>
        <p:nvSpPr>
          <p:cNvPr id="103" name="Shape 10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4" name="Shape 10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latin typeface="Arial"/>
                <a:ea typeface="Arial"/>
                <a:cs typeface="Arial"/>
                <a:sym typeface="Arial"/>
              </a:rPr>
              <a:t>93325809</a:t>
            </a:r>
          </a:p>
          <a:p>
            <a:pPr>
              <a:buClr>
                <a:schemeClr val="dk1"/>
              </a:buClr>
              <a:buSzPts val="1100"/>
            </a:pPr>
            <a:r>
              <a:rPr lang="zh-TW"/>
              <a:t>更新筆記</a:t>
            </a:r>
            <a:r>
              <a:rPr lang="en-US" altLang="zh-TW"/>
              <a:t>: </a:t>
            </a:r>
            <a:r>
              <a:rPr lang="zh-TW"/>
              <a:t>中英文間加空格 (by Teresa)</a:t>
            </a:r>
            <a:endParaRPr lang="zh-TW">
              <a:latin typeface="新細明體"/>
              <a:ea typeface="新細明體"/>
            </a:endParaRPr>
          </a:p>
          <a:p>
            <a:pPr>
              <a:buClr>
                <a:schemeClr val="dk1"/>
              </a:buClr>
              <a:buSzPts val="1100"/>
            </a:pPr>
            <a:endParaRPr lang="zh-TW" altLang="en-US" sz="1100">
              <a:latin typeface="Calibri"/>
              <a:ea typeface="Calibri"/>
              <a:cs typeface="Calibri"/>
            </a:endParaRPr>
          </a:p>
        </p:txBody>
      </p:sp>
    </p:spTree>
    <p:extLst>
      <p:ext uri="{BB962C8B-B14F-4D97-AF65-F5344CB8AC3E}">
        <p14:creationId xmlns:p14="http://schemas.microsoft.com/office/powerpoint/2010/main" val="2370089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52</a:t>
            </a:fld>
            <a:endParaRPr sz="1300" b="0" i="0" u="none" strike="noStrike" cap="none">
              <a:solidFill>
                <a:schemeClr val="dk1"/>
              </a:solidFill>
              <a:latin typeface="Calibri"/>
              <a:ea typeface="Calibri"/>
              <a:cs typeface="Calibri"/>
              <a:sym typeface="Calibri"/>
            </a:endParaRPr>
          </a:p>
        </p:txBody>
      </p:sp>
      <p:sp>
        <p:nvSpPr>
          <p:cNvPr id="354" name="Shape 354"/>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5" name="Shape 355"/>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tLang="en-US"/>
              <a:t>更新筆記</a:t>
            </a:r>
            <a:r>
              <a:rPr lang="en-US" altLang="zh-TW"/>
              <a:t>:</a:t>
            </a:r>
            <a:r>
              <a:rPr lang="zh-TW" altLang="en-US"/>
              <a:t> 中英文間加空格 </a:t>
            </a:r>
            <a:r>
              <a:rPr lang="en-US" altLang="zh-TW"/>
              <a:t>(by Teresa)</a:t>
            </a:r>
          </a:p>
          <a:p>
            <a:pPr marL="0" marR="0" lvl="0" indent="0" algn="l">
              <a:lnSpc>
                <a:spcPct val="100000"/>
              </a:lnSpc>
              <a:spcBef>
                <a:spcPts val="0"/>
              </a:spcBef>
              <a:spcAft>
                <a:spcPts val="0"/>
              </a:spcAft>
              <a:buClr>
                <a:schemeClr val="dk1"/>
              </a:buClr>
              <a:buSzPts val="1100"/>
              <a:buFont typeface="Calibri"/>
              <a:buNone/>
            </a:pPr>
            <a:endParaRPr lang="en-US" sz="1200" b="0" i="0" u="none" strike="noStrike" cap="none">
              <a:latin typeface="Calibri"/>
              <a:ea typeface="Calibri"/>
              <a:cs typeface="Calibri"/>
            </a:endParaRPr>
          </a:p>
        </p:txBody>
      </p:sp>
    </p:spTree>
    <p:extLst>
      <p:ext uri="{BB962C8B-B14F-4D97-AF65-F5344CB8AC3E}">
        <p14:creationId xmlns:p14="http://schemas.microsoft.com/office/powerpoint/2010/main" val="3467993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53</a:t>
            </a:fld>
            <a:endParaRPr sz="1300" b="0" i="0" u="none" strike="noStrike" cap="none">
              <a:solidFill>
                <a:schemeClr val="dk1"/>
              </a:solidFill>
              <a:latin typeface="Calibri"/>
              <a:ea typeface="Calibri"/>
              <a:cs typeface="Calibri"/>
              <a:sym typeface="Calibri"/>
            </a:endParaRPr>
          </a:p>
        </p:txBody>
      </p:sp>
      <p:sp>
        <p:nvSpPr>
          <p:cNvPr id="393" name="Shape 39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94" name="Shape 39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altLang="en-US" sz="1100" b="0" i="0" u="none" strike="noStrike" cap="none">
                <a:latin typeface="Arial"/>
                <a:ea typeface="Arial"/>
                <a:cs typeface="Arial"/>
                <a:sym typeface="Arial"/>
              </a:rPr>
              <a:t> </a:t>
            </a:r>
            <a:r>
              <a:rPr lang="en-US" altLang="zh-TW" sz="1100" b="0" i="0" u="none" strike="noStrike" cap="none">
                <a:latin typeface="Arial"/>
                <a:ea typeface="Arial"/>
                <a:cs typeface="Arial"/>
                <a:sym typeface="Arial"/>
              </a:rPr>
              <a:t>39094200</a:t>
            </a:r>
            <a:endParaRPr lang="zh-TW" altLang="en-US" sz="1200" b="0" i="0" u="none" strike="noStrike" cap="none">
              <a:latin typeface="Calibri"/>
              <a:ea typeface="Calibri"/>
              <a:cs typeface="Calibri"/>
              <a:sym typeface="Calibri"/>
            </a:endParaRPr>
          </a:p>
          <a:p>
            <a:pPr>
              <a:buClr>
                <a:schemeClr val="dk1"/>
              </a:buClr>
              <a:buSzPts val="1100"/>
            </a:pPr>
            <a:r>
              <a:rPr lang="zh-TW">
                <a:latin typeface="Calibri"/>
                <a:ea typeface="Calibri"/>
                <a:cs typeface="Calibri"/>
              </a:rPr>
              <a:t>更新</a:t>
            </a:r>
            <a:r>
              <a:rPr lang="zh-TW" altLang="en-US">
                <a:latin typeface="Calibri"/>
                <a:ea typeface="Calibri"/>
                <a:cs typeface="Calibri"/>
              </a:rPr>
              <a:t>筆記: "50%中" 改成 "其中 50%"</a:t>
            </a:r>
            <a:endParaRPr lang="zh-TW" altLang="en-US" sz="1200" b="0" i="0" u="none" strike="noStrike" cap="none">
              <a:latin typeface="Calibri"/>
              <a:ea typeface="Calibri"/>
              <a:cs typeface="Calibri"/>
            </a:endParaRPr>
          </a:p>
        </p:txBody>
      </p:sp>
    </p:spTree>
    <p:extLst>
      <p:ext uri="{BB962C8B-B14F-4D97-AF65-F5344CB8AC3E}">
        <p14:creationId xmlns:p14="http://schemas.microsoft.com/office/powerpoint/2010/main" val="42735965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54</a:t>
            </a:fld>
            <a:endParaRPr sz="1300" b="0" i="0" u="none" strike="noStrike" cap="none">
              <a:solidFill>
                <a:schemeClr val="dk1"/>
              </a:solidFill>
              <a:latin typeface="Calibri"/>
              <a:ea typeface="Calibri"/>
              <a:cs typeface="Calibri"/>
              <a:sym typeface="Calibri"/>
            </a:endParaRPr>
          </a:p>
        </p:txBody>
      </p:sp>
      <p:sp>
        <p:nvSpPr>
          <p:cNvPr id="421" name="Shape 421"/>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22" name="Shape 422"/>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0634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55</a:t>
            </a:fld>
            <a:endParaRPr sz="1300" b="0" i="0" u="none" strike="noStrike" cap="none">
              <a:solidFill>
                <a:schemeClr val="dk1"/>
              </a:solidFill>
              <a:latin typeface="Calibri"/>
              <a:ea typeface="Calibri"/>
              <a:cs typeface="Calibri"/>
              <a:sym typeface="Calibri"/>
            </a:endParaRPr>
          </a:p>
        </p:txBody>
      </p:sp>
      <p:sp>
        <p:nvSpPr>
          <p:cNvPr id="482" name="Shape 482"/>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3" name="Shape 483"/>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atin typeface="Calibri"/>
                <a:ea typeface="Calibri"/>
                <a:cs typeface="Calibri"/>
              </a:rPr>
              <a:t>更新</a:t>
            </a:r>
            <a:r>
              <a:rPr lang="zh-TW" altLang="en-US">
                <a:latin typeface="Calibri"/>
                <a:ea typeface="Calibri"/>
                <a:cs typeface="Calibri"/>
              </a:rPr>
              <a:t>筆記: </a:t>
            </a:r>
            <a:r>
              <a:rPr lang="zh-TW" b="1"/>
              <a:t>「快照備份保險庫來源端還原」</a:t>
            </a:r>
            <a:r>
              <a:rPr lang="zh-TW" b="1">
                <a:latin typeface="新細明體"/>
                <a:ea typeface="新細明體"/>
                <a:cs typeface="Calibri"/>
              </a:rPr>
              <a:t> (by </a:t>
            </a:r>
            <a:r>
              <a:rPr lang="en-US" altLang="zh-TW" b="1">
                <a:latin typeface="新細明體"/>
                <a:ea typeface="新細明體"/>
                <a:cs typeface="Calibri"/>
              </a:rPr>
              <a:t>T</a:t>
            </a:r>
            <a:r>
              <a:rPr lang="zh-TW" b="1">
                <a:latin typeface="新細明體"/>
                <a:ea typeface="新細明體"/>
                <a:cs typeface="Calibri"/>
              </a:rPr>
              <a:t>eresa)</a:t>
            </a:r>
            <a:endParaRPr lang="zh-TW" altLang="en-US" sz="1200" b="0" i="0" u="none" strike="noStrike" cap="none">
              <a:latin typeface="Calibri"/>
              <a:ea typeface="Calibri"/>
              <a:cs typeface="Calibri"/>
            </a:endParaRPr>
          </a:p>
        </p:txBody>
      </p:sp>
    </p:spTree>
    <p:extLst>
      <p:ext uri="{BB962C8B-B14F-4D97-AF65-F5344CB8AC3E}">
        <p14:creationId xmlns:p14="http://schemas.microsoft.com/office/powerpoint/2010/main" val="2327718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r>
              <a:rPr lang="zh-Hant" altLang="en-US" sz="1100" b="0" i="0" u="none" strike="noStrike" cap="none">
                <a:solidFill>
                  <a:schemeClr val="dk1"/>
                </a:solidFill>
                <a:latin typeface="Arial"/>
                <a:ea typeface="Arial"/>
                <a:cs typeface="Arial"/>
                <a:sym typeface="Arial"/>
              </a:rPr>
              <a:t>白手起家款</a:t>
            </a:r>
            <a:endParaRPr lang="en-US" altLang="zh-Hant"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759399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r>
              <a:rPr lang="en-US" altLang="zh-TW" sz="1100" b="0" i="0" u="none" strike="noStrike" cap="none">
                <a:effectLst/>
                <a:latin typeface="Arial"/>
                <a:ea typeface="Arial"/>
                <a:cs typeface="Arial"/>
                <a:sym typeface="Arial"/>
              </a:rPr>
              <a:t>36588464</a:t>
            </a:r>
          </a:p>
          <a:p>
            <a:pPr marL="158750"/>
            <a:r>
              <a:rPr lang="en-US" altLang="zh-TW" sz="1100" err="1">
                <a:latin typeface="Arial"/>
                <a:cs typeface="Arial"/>
              </a:rPr>
              <a:t>更新筆記</a:t>
            </a:r>
            <a:r>
              <a:rPr lang="en-US" altLang="zh-TW" sz="1100">
                <a:latin typeface="新細明體"/>
                <a:ea typeface="新細明體"/>
                <a:cs typeface="Arial"/>
              </a:rPr>
              <a:t>: </a:t>
            </a:r>
            <a:r>
              <a:rPr lang="en-US" altLang="zh-TW" sz="1100" err="1">
                <a:latin typeface="新細明體"/>
                <a:ea typeface="新細明體"/>
                <a:cs typeface="Arial"/>
              </a:rPr>
              <a:t>中英文間加空格</a:t>
            </a:r>
            <a:endParaRPr lang="en-US" altLang="zh-TW" sz="1100" err="1">
              <a:latin typeface="Arial"/>
              <a:cs typeface="Arial"/>
            </a:endParaRPr>
          </a:p>
        </p:txBody>
      </p:sp>
    </p:spTree>
    <p:extLst>
      <p:ext uri="{BB962C8B-B14F-4D97-AF65-F5344CB8AC3E}">
        <p14:creationId xmlns:p14="http://schemas.microsoft.com/office/powerpoint/2010/main" val="35073646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r>
              <a:rPr lang="en-US" altLang="zh-TW" sz="1100" b="0" i="0" u="none" strike="noStrike" cap="none">
                <a:effectLst/>
                <a:latin typeface="Arial"/>
                <a:ea typeface="Arial"/>
                <a:cs typeface="Arial"/>
                <a:sym typeface="Arial"/>
              </a:rPr>
              <a:t>36588464</a:t>
            </a:r>
          </a:p>
          <a:p>
            <a:r>
              <a:rPr lang="en-US" err="1"/>
              <a:t>更新筆記</a:t>
            </a:r>
            <a:r>
              <a:rPr lang="en-US"/>
              <a:t>: </a:t>
            </a:r>
            <a:r>
              <a:rPr lang="en-US" altLang="zh-TW">
                <a:latin typeface="Calibri"/>
                <a:cs typeface="Calibri"/>
              </a:rPr>
              <a:t> QTS 4.3.5 後</a:t>
            </a:r>
            <a:r>
              <a:rPr lang="zh-TW" altLang="en-US">
                <a:latin typeface="Calibri"/>
                <a:cs typeface="Calibri"/>
              </a:rPr>
              <a:t>加空格</a:t>
            </a:r>
            <a:endParaRPr lang="en-US">
              <a:latin typeface="Calibri"/>
              <a:cs typeface="Calibri"/>
            </a:endParaRPr>
          </a:p>
        </p:txBody>
      </p:sp>
    </p:spTree>
    <p:extLst>
      <p:ext uri="{BB962C8B-B14F-4D97-AF65-F5344CB8AC3E}">
        <p14:creationId xmlns:p14="http://schemas.microsoft.com/office/powerpoint/2010/main" val="5543827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58</a:t>
            </a:fld>
            <a:endParaRPr lang="zh-TW" altLang="en-US"/>
          </a:p>
        </p:txBody>
      </p:sp>
    </p:spTree>
    <p:extLst>
      <p:ext uri="{BB962C8B-B14F-4D97-AF65-F5344CB8AC3E}">
        <p14:creationId xmlns:p14="http://schemas.microsoft.com/office/powerpoint/2010/main" val="114595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err="1"/>
              <a:t>修改筆記</a:t>
            </a:r>
            <a:r>
              <a:rPr lang="en-US" altLang="zh-TW"/>
              <a:t>: </a:t>
            </a:r>
            <a:r>
              <a:rPr lang="zh-TW" altLang="en-US" err="1"/>
              <a:t>中英文間加空格</a:t>
            </a:r>
            <a:r>
              <a:rPr lang="en-US" altLang="zh-TW"/>
              <a:t> (By Teresa) </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7</a:t>
            </a:fld>
            <a:endParaRPr lang="zh-TW" altLang="en-US"/>
          </a:p>
        </p:txBody>
      </p:sp>
    </p:spTree>
    <p:extLst>
      <p:ext uri="{BB962C8B-B14F-4D97-AF65-F5344CB8AC3E}">
        <p14:creationId xmlns:p14="http://schemas.microsoft.com/office/powerpoint/2010/main" val="926819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修改筆記</a:t>
            </a:r>
            <a:r>
              <a:rPr lang="en-US" altLang="zh-TW"/>
              <a:t>: </a:t>
            </a:r>
            <a:r>
              <a:rPr lang="zh-TW" altLang="en-US"/>
              <a:t>中英文間加空格</a:t>
            </a:r>
            <a:r>
              <a:rPr lang="en-US" altLang="zh-TW"/>
              <a:t> (By Teresa) </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9</a:t>
            </a:fld>
            <a:endParaRPr lang="zh-TW" altLang="en-US"/>
          </a:p>
        </p:txBody>
      </p:sp>
    </p:spTree>
    <p:extLst>
      <p:ext uri="{BB962C8B-B14F-4D97-AF65-F5344CB8AC3E}">
        <p14:creationId xmlns:p14="http://schemas.microsoft.com/office/powerpoint/2010/main" val="2014842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err="1"/>
              <a:t>更新筆記</a:t>
            </a:r>
            <a:r>
              <a:rPr lang="en-US" altLang="zh-TW"/>
              <a:t>: </a:t>
            </a:r>
            <a:r>
              <a:rPr lang="zh-TW" altLang="en-US" err="1"/>
              <a:t>刪除</a:t>
            </a:r>
            <a:r>
              <a:rPr lang="en-US" altLang="zh-TW"/>
              <a:t> “</a:t>
            </a:r>
            <a:r>
              <a:rPr lang="zh-TW" altLang="en-US" err="1"/>
              <a:t>提供</a:t>
            </a:r>
            <a:r>
              <a:rPr lang="en-US" altLang="zh-TW" err="1"/>
              <a:t>”</a:t>
            </a:r>
            <a:r>
              <a:rPr lang="zh-TW" altLang="en-US" err="1"/>
              <a:t>二字</a:t>
            </a:r>
            <a:r>
              <a:rPr lang="en-US" altLang="zh-TW"/>
              <a:t> (By Teresa) </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10</a:t>
            </a:fld>
            <a:endParaRPr lang="zh-TW" altLang="en-US"/>
          </a:p>
        </p:txBody>
      </p:sp>
    </p:spTree>
    <p:extLst>
      <p:ext uri="{BB962C8B-B14F-4D97-AF65-F5344CB8AC3E}">
        <p14:creationId xmlns:p14="http://schemas.microsoft.com/office/powerpoint/2010/main" val="2349882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r>
              <a:rPr lang="zh-Hant" altLang="en-US" sz="1100" b="0" i="0" u="none" strike="noStrike" cap="none">
                <a:solidFill>
                  <a:schemeClr val="dk1"/>
                </a:solidFill>
                <a:latin typeface="Arial"/>
                <a:ea typeface="Arial"/>
                <a:cs typeface="Arial"/>
                <a:sym typeface="Arial"/>
              </a:rPr>
              <a:t>白手起家款</a:t>
            </a:r>
            <a:endParaRPr lang="en-US" altLang="zh-Hant"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a:p>
            <a:pPr>
              <a:buClr>
                <a:schemeClr val="dk1"/>
              </a:buClr>
              <a:buSzPct val="25000"/>
            </a:pPr>
            <a:r>
              <a:rPr lang="zh-TW" altLang="en-US"/>
              <a:t>更新筆記</a:t>
            </a:r>
            <a:r>
              <a:rPr lang="en-US" altLang="zh-TW"/>
              <a:t>:</a:t>
            </a:r>
            <a:r>
              <a:rPr lang="zh-TW" altLang="en-US"/>
              <a:t> 標題 加上 “也” 字</a:t>
            </a:r>
            <a:r>
              <a:rPr lang="zh-TW" altLang="en-US">
                <a:cs typeface="Calibri"/>
              </a:rPr>
              <a:t> </a:t>
            </a:r>
            <a:r>
              <a:rPr lang="en-US" altLang="zh-TW">
                <a:cs typeface="Calibri"/>
              </a:rPr>
              <a:t>(</a:t>
            </a:r>
            <a:r>
              <a:rPr lang="en-US" altLang="zh-TW">
                <a:latin typeface="Calibri"/>
                <a:ea typeface="新細明體"/>
                <a:cs typeface="Calibri"/>
              </a:rPr>
              <a:t>by Teresa) </a:t>
            </a:r>
            <a:endParaRPr lang="zh-TW" altLang="en-US">
              <a:latin typeface="新細明體"/>
              <a:ea typeface="新細明體"/>
            </a:endParaRPr>
          </a:p>
        </p:txBody>
      </p:sp>
    </p:spTree>
    <p:extLst>
      <p:ext uri="{BB962C8B-B14F-4D97-AF65-F5344CB8AC3E}">
        <p14:creationId xmlns:p14="http://schemas.microsoft.com/office/powerpoint/2010/main" val="318918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r>
              <a:rPr lang="zh-Hant" altLang="en-US" sz="1100" b="0" i="0" u="none" strike="noStrike" cap="none">
                <a:solidFill>
                  <a:schemeClr val="dk1"/>
                </a:solidFill>
                <a:latin typeface="Arial"/>
                <a:ea typeface="Arial"/>
                <a:cs typeface="Arial"/>
                <a:sym typeface="Arial"/>
              </a:rPr>
              <a:t>白手起家款</a:t>
            </a:r>
            <a:endParaRPr lang="en-US" altLang="zh-Hant"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5528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lstStyle>
            <a:lvl1pPr>
              <a:defRPr>
                <a:solidFill>
                  <a:schemeClr val="bg1"/>
                </a:solidFill>
              </a:defRPr>
            </a:lvl1pPr>
          </a:lstStyle>
          <a:p>
            <a:r>
              <a:rPr lang="zh-TW" altLang="en-US"/>
              <a:t>按一下以編輯母片標題樣式</a:t>
            </a:r>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7" name="文字方塊 6">
            <a:extLst>
              <a:ext uri="{FF2B5EF4-FFF2-40B4-BE49-F238E27FC236}">
                <a16:creationId xmlns:a16="http://schemas.microsoft.com/office/drawing/2014/main" id="{CA8D40BB-1AE0-41B9-B375-E6F9F6E2CF80}"/>
              </a:ext>
            </a:extLst>
          </p:cNvPr>
          <p:cNvSpPr txBox="1"/>
          <p:nvPr userDrawn="1"/>
        </p:nvSpPr>
        <p:spPr>
          <a:xfrm>
            <a:off x="395785" y="4450236"/>
            <a:ext cx="2474416" cy="246221"/>
          </a:xfrm>
          <a:prstGeom prst="rect">
            <a:avLst/>
          </a:prstGeom>
          <a:noFill/>
        </p:spPr>
        <p:txBody>
          <a:bodyPr wrap="square" rtlCol="0">
            <a:spAutoFit/>
          </a:bodyPr>
          <a:lstStyle/>
          <a:p>
            <a:r>
              <a:rPr lang="en-US" altLang="zh-TW" sz="1000" b="1">
                <a:solidFill>
                  <a:schemeClr val="bg1"/>
                </a:solidFill>
                <a:latin typeface="Arial" panose="020B0604020202020204" pitchFamily="34" charset="0"/>
                <a:cs typeface="Arial" panose="020B0604020202020204" pitchFamily="34" charset="0"/>
              </a:rPr>
              <a:t>TS-977XU / TS-977XU-RP</a:t>
            </a:r>
            <a:endParaRPr lang="zh-TW" altLang="en-US" sz="1000" b="1">
              <a:solidFill>
                <a:schemeClr val="bg1"/>
              </a:solidFill>
              <a:latin typeface="Arial" panose="020B0604020202020204" pitchFamily="34" charset="0"/>
              <a:cs typeface="Arial" panose="020B0604020202020204" pitchFamily="34" charset="0"/>
            </a:endParaRPr>
          </a:p>
        </p:txBody>
      </p:sp>
      <p:sp>
        <p:nvSpPr>
          <p:cNvPr id="8" name="文字方塊 7">
            <a:extLst>
              <a:ext uri="{FF2B5EF4-FFF2-40B4-BE49-F238E27FC236}">
                <a16:creationId xmlns:a16="http://schemas.microsoft.com/office/drawing/2014/main" id="{2B3BB107-1722-4FBD-9987-7CDF1D367214}"/>
              </a:ext>
            </a:extLst>
          </p:cNvPr>
          <p:cNvSpPr txBox="1"/>
          <p:nvPr userDrawn="1"/>
        </p:nvSpPr>
        <p:spPr>
          <a:xfrm>
            <a:off x="3159457" y="4450236"/>
            <a:ext cx="2381534" cy="400110"/>
          </a:xfrm>
          <a:prstGeom prst="rect">
            <a:avLst/>
          </a:prstGeom>
          <a:noFill/>
        </p:spPr>
        <p:txBody>
          <a:bodyPr wrap="square" rtlCol="0">
            <a:spAutoFit/>
          </a:bodyPr>
          <a:lstStyle/>
          <a:p>
            <a:r>
              <a:rPr lang="en-US" altLang="zh-TW" sz="1000" b="1">
                <a:solidFill>
                  <a:schemeClr val="bg1"/>
                </a:solidFill>
                <a:latin typeface="Arial" panose="020B0604020202020204" pitchFamily="34" charset="0"/>
                <a:cs typeface="Arial" panose="020B0604020202020204" pitchFamily="34" charset="0"/>
              </a:rPr>
              <a:t>TS-877XU / TS-877XU-RP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000" b="1">
                <a:solidFill>
                  <a:schemeClr val="bg1"/>
                </a:solidFill>
                <a:latin typeface="Arial" panose="020B0604020202020204" pitchFamily="34" charset="0"/>
                <a:cs typeface="Arial" panose="020B0604020202020204" pitchFamily="34" charset="0"/>
              </a:rPr>
              <a:t>TS-1277XU / TS-1277XU-RP</a:t>
            </a:r>
            <a:endParaRPr lang="zh-TW" altLang="en-US" sz="1000" b="1">
              <a:solidFill>
                <a:schemeClr val="bg1"/>
              </a:solidFill>
              <a:latin typeface="Arial" panose="020B0604020202020204" pitchFamily="34" charset="0"/>
              <a:cs typeface="Arial" panose="020B0604020202020204" pitchFamily="34" charset="0"/>
            </a:endParaRPr>
          </a:p>
        </p:txBody>
      </p:sp>
      <p:sp>
        <p:nvSpPr>
          <p:cNvPr id="9" name="文字方塊 8">
            <a:extLst>
              <a:ext uri="{FF2B5EF4-FFF2-40B4-BE49-F238E27FC236}">
                <a16:creationId xmlns:a16="http://schemas.microsoft.com/office/drawing/2014/main" id="{B6775EAC-5FDD-4669-9272-8813C82D368E}"/>
              </a:ext>
            </a:extLst>
          </p:cNvPr>
          <p:cNvSpPr txBox="1"/>
          <p:nvPr userDrawn="1"/>
        </p:nvSpPr>
        <p:spPr>
          <a:xfrm>
            <a:off x="5896591" y="4450236"/>
            <a:ext cx="2460010" cy="400110"/>
          </a:xfrm>
          <a:prstGeom prst="rect">
            <a:avLst/>
          </a:prstGeom>
          <a:noFill/>
        </p:spPr>
        <p:txBody>
          <a:bodyPr wrap="square" rtlCol="0">
            <a:spAutoFit/>
          </a:bodyPr>
          <a:lstStyle/>
          <a:p>
            <a:r>
              <a:rPr lang="en-US" altLang="zh-TW" sz="1000" b="1">
                <a:solidFill>
                  <a:schemeClr val="bg1"/>
                </a:solidFill>
                <a:latin typeface="Arial" panose="020B0604020202020204" pitchFamily="34" charset="0"/>
                <a:cs typeface="Arial" panose="020B0604020202020204" pitchFamily="34" charset="0"/>
              </a:rPr>
              <a:t>TS-1677XU / TS-1677XU-RP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000" b="1">
                <a:solidFill>
                  <a:schemeClr val="bg1"/>
                </a:solidFill>
                <a:latin typeface="Arial" panose="020B0604020202020204" pitchFamily="34" charset="0"/>
                <a:cs typeface="Arial" panose="020B0604020202020204" pitchFamily="34" charset="0"/>
              </a:rPr>
              <a:t>TS-2477XU-RP</a:t>
            </a:r>
            <a:endParaRPr lang="zh-TW" altLang="en-US" sz="1000" b="1">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1E3CDECA-5FFC-4FE5-A85D-F50B0A300F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5" name="矩形 4"/>
          <p:cNvSpPr/>
          <p:nvPr userDrawn="1"/>
        </p:nvSpPr>
        <p:spPr>
          <a:xfrm>
            <a:off x="0" y="987574"/>
            <a:ext cx="9144000" cy="4155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1756954" y="78154"/>
            <a:ext cx="6601260" cy="743803"/>
          </a:xfrm>
        </p:spPr>
        <p:txBody>
          <a:bodyPr>
            <a:normAutofit/>
          </a:bodyPr>
          <a:lstStyle>
            <a:lvl1pPr algn="l">
              <a:defRPr sz="3600">
                <a:solidFill>
                  <a:schemeClr val="bg1"/>
                </a:solidFill>
              </a:defRPr>
            </a:lvl1pPr>
          </a:lstStyle>
          <a:p>
            <a:r>
              <a:rPr lang="zh-TW" altLang="en-US"/>
              <a:t>按一下以編輯母片標題樣式</a:t>
            </a:r>
          </a:p>
        </p:txBody>
      </p:sp>
      <p:sp>
        <p:nvSpPr>
          <p:cNvPr id="3" name="內容版面配置區 2"/>
          <p:cNvSpPr>
            <a:spLocks noGrp="1"/>
          </p:cNvSpPr>
          <p:nvPr>
            <p:ph idx="1"/>
          </p:nvPr>
        </p:nvSpPr>
        <p:spPr/>
        <p:txBody>
          <a:bodyPr/>
          <a:lstStyle>
            <a:lvl1pPr indent="0">
              <a:buNone/>
              <a:defRPr sz="2400">
                <a:solidFill>
                  <a:schemeClr val="tx1"/>
                </a:solidFill>
              </a:defRPr>
            </a:lvl1pPr>
            <a:lvl2pPr>
              <a:defRPr>
                <a:solidFill>
                  <a:schemeClr val="tx2">
                    <a:lumMod val="50000"/>
                  </a:schemeClr>
                </a:solidFill>
              </a:defRPr>
            </a:lvl2pPr>
            <a:lvl3pPr>
              <a:defRPr>
                <a:solidFill>
                  <a:schemeClr val="tx2">
                    <a:lumMod val="50000"/>
                  </a:schemeClr>
                </a:solidFill>
              </a:defRPr>
            </a:lvl3pPr>
          </a:lstStyle>
          <a:p>
            <a:pPr lvl="0"/>
            <a:r>
              <a:rPr lang="zh-TW" altLang="en-US"/>
              <a:t>按一下以編輯母片文字樣式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1F381DBF-72B2-49D1-9E99-FB1FE1F99A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0110"/>
            <a:ext cx="9144000" cy="4243389"/>
          </a:xfrm>
          <a:prstGeom prst="rect">
            <a:avLst/>
          </a:prstGeom>
        </p:spPr>
      </p:pic>
      <p:pic>
        <p:nvPicPr>
          <p:cNvPr id="7" name="圖片 6">
            <a:extLst>
              <a:ext uri="{FF2B5EF4-FFF2-40B4-BE49-F238E27FC236}">
                <a16:creationId xmlns:a16="http://schemas.microsoft.com/office/drawing/2014/main" id="{1E3CDECA-5FFC-4FE5-A85D-F50B0A300F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2" name="標題 1"/>
          <p:cNvSpPr>
            <a:spLocks noGrp="1"/>
          </p:cNvSpPr>
          <p:nvPr>
            <p:ph type="title"/>
          </p:nvPr>
        </p:nvSpPr>
        <p:spPr>
          <a:xfrm>
            <a:off x="1756954" y="117066"/>
            <a:ext cx="6601260" cy="743803"/>
          </a:xfrm>
        </p:spPr>
        <p:txBody>
          <a:bodyPr>
            <a:normAutofit/>
          </a:bodyPr>
          <a:lstStyle>
            <a:lvl1pPr algn="l">
              <a:defRPr sz="36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246564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1F381DBF-72B2-49D1-9E99-FB1FE1F99A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0111"/>
            <a:ext cx="9144000" cy="4243389"/>
          </a:xfrm>
          <a:prstGeom prst="rect">
            <a:avLst/>
          </a:prstGeom>
        </p:spPr>
      </p:pic>
      <p:pic>
        <p:nvPicPr>
          <p:cNvPr id="7" name="圖片 6">
            <a:extLst>
              <a:ext uri="{FF2B5EF4-FFF2-40B4-BE49-F238E27FC236}">
                <a16:creationId xmlns:a16="http://schemas.microsoft.com/office/drawing/2014/main" id="{1E3CDECA-5FFC-4FE5-A85D-F50B0A300F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2" name="標題 1"/>
          <p:cNvSpPr>
            <a:spLocks noGrp="1"/>
          </p:cNvSpPr>
          <p:nvPr>
            <p:ph type="title"/>
          </p:nvPr>
        </p:nvSpPr>
        <p:spPr>
          <a:xfrm>
            <a:off x="1756954" y="117066"/>
            <a:ext cx="6601260" cy="743803"/>
          </a:xfrm>
        </p:spPr>
        <p:txBody>
          <a:bodyPr>
            <a:normAutofit/>
          </a:bodyPr>
          <a:lstStyle>
            <a:lvl1pPr algn="l">
              <a:defRPr sz="36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760856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674BCE4-F489-4319-B3F6-28659447A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圖片 6">
            <a:extLst>
              <a:ext uri="{FF2B5EF4-FFF2-40B4-BE49-F238E27FC236}">
                <a16:creationId xmlns:a16="http://schemas.microsoft.com/office/drawing/2014/main" id="{1E3CDECA-5FFC-4FE5-A85D-F50B0A300F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2" name="標題 1"/>
          <p:cNvSpPr>
            <a:spLocks noGrp="1"/>
          </p:cNvSpPr>
          <p:nvPr>
            <p:ph type="title"/>
          </p:nvPr>
        </p:nvSpPr>
        <p:spPr>
          <a:xfrm>
            <a:off x="1756954" y="78154"/>
            <a:ext cx="6601260" cy="743803"/>
          </a:xfrm>
        </p:spPr>
        <p:txBody>
          <a:bodyPr>
            <a:normAutofit/>
          </a:bodyPr>
          <a:lstStyle>
            <a:lvl1pPr algn="l">
              <a:defRPr sz="36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3898607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674BCE4-F489-4319-B3F6-28659447A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圖片 6">
            <a:extLst>
              <a:ext uri="{FF2B5EF4-FFF2-40B4-BE49-F238E27FC236}">
                <a16:creationId xmlns:a16="http://schemas.microsoft.com/office/drawing/2014/main" id="{1E3CDECA-5FFC-4FE5-A85D-F50B0A300F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2" name="標題 1"/>
          <p:cNvSpPr>
            <a:spLocks noGrp="1"/>
          </p:cNvSpPr>
          <p:nvPr>
            <p:ph type="title"/>
          </p:nvPr>
        </p:nvSpPr>
        <p:spPr>
          <a:xfrm>
            <a:off x="1756954" y="78154"/>
            <a:ext cx="6601260" cy="743803"/>
          </a:xfrm>
        </p:spPr>
        <p:txBody>
          <a:bodyPr>
            <a:normAutofit/>
          </a:bodyPr>
          <a:lstStyle>
            <a:lvl1pPr algn="l">
              <a:defRPr sz="36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918440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標題 1"/>
          <p:cNvSpPr>
            <a:spLocks noGrp="1"/>
          </p:cNvSpPr>
          <p:nvPr>
            <p:ph type="title"/>
          </p:nvPr>
        </p:nvSpPr>
        <p:spPr/>
        <p:txBody>
          <a:bodyPr/>
          <a:lstStyle>
            <a:lvl1pPr>
              <a:defRPr>
                <a:solidFill>
                  <a:schemeClr val="bg1"/>
                </a:solidFill>
              </a:defRPr>
            </a:lvl1pPr>
          </a:lstStyle>
          <a:p>
            <a:r>
              <a:rPr lang="zh-TW" altLang="en-US"/>
              <a:t>按一下以編輯母片標題樣式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214282" y="357170"/>
            <a:ext cx="8786873" cy="660551"/>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Verdana"/>
              <a:buNone/>
              <a:defRPr sz="4000" b="1" i="0" u="none" strike="noStrike" cap="none">
                <a:solidFill>
                  <a:schemeClr val="lt1"/>
                </a:solidFill>
                <a:latin typeface="微軟正黑體" pitchFamily="34" charset="-120"/>
                <a:ea typeface="微軟正黑體" pitchFamily="34" charset="-120"/>
                <a:cs typeface="Verdana"/>
                <a:sym typeface="Verdana"/>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15" name="Shape 15"/>
          <p:cNvSpPr txBox="1">
            <a:spLocks noGrp="1"/>
          </p:cNvSpPr>
          <p:nvPr>
            <p:ph type="body" idx="1"/>
          </p:nvPr>
        </p:nvSpPr>
        <p:spPr>
          <a:xfrm>
            <a:off x="311700" y="1152475"/>
            <a:ext cx="8520599" cy="3416400"/>
          </a:xfrm>
          <a:prstGeom prst="rect">
            <a:avLst/>
          </a:prstGeom>
          <a:noFill/>
          <a:ln>
            <a:noFill/>
          </a:ln>
        </p:spPr>
        <p:txBody>
          <a:bodyPr wrap="square" lIns="91425" tIns="91425" rIns="91425" bIns="91425" anchor="t" anchorCtr="0"/>
          <a:lstStyle>
            <a:lvl1pPr marL="114300" marR="0" lvl="0" indent="0" algn="l" rtl="0">
              <a:lnSpc>
                <a:spcPct val="115000"/>
              </a:lnSpc>
              <a:spcBef>
                <a:spcPts val="0"/>
              </a:spcBef>
              <a:spcAft>
                <a:spcPts val="0"/>
              </a:spcAft>
              <a:buClr>
                <a:schemeClr val="dk2"/>
              </a:buClr>
              <a:buSzPct val="100000"/>
              <a:buFont typeface="Arial"/>
              <a:buChar char="•"/>
              <a:defRPr sz="1800" b="0" i="0" u="none" strike="noStrike" cap="none">
                <a:solidFill>
                  <a:schemeClr val="dk2"/>
                </a:solidFill>
                <a:latin typeface="微軟正黑體" pitchFamily="34" charset="-120"/>
                <a:ea typeface="微軟正黑體" pitchFamily="34" charset="-120"/>
                <a:cs typeface="Verdana"/>
                <a:sym typeface="Verdana"/>
              </a:defRPr>
            </a:lvl1pPr>
            <a:lvl2pPr marL="88900" marR="0" lvl="1"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88900" marR="0" lvl="2"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88900" marR="0" lvl="3"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88900" marR="0" lvl="4"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88900" marR="0" lvl="5"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88900" marR="0" lvl="6"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88900" marR="0" lvl="7"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88900" marR="0" lvl="8"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zh-TW"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05446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214282" y="357170"/>
            <a:ext cx="8786873" cy="660551"/>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Verdana"/>
              <a:buNone/>
              <a:defRPr sz="4000" b="1" i="0" u="none" strike="noStrike" cap="none">
                <a:solidFill>
                  <a:schemeClr val="lt1"/>
                </a:solidFill>
                <a:latin typeface="微軟正黑體" pitchFamily="34" charset="-120"/>
                <a:ea typeface="微軟正黑體" pitchFamily="34" charset="-120"/>
                <a:cs typeface="Verdana"/>
                <a:sym typeface="Verdana"/>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15" name="Shape 15"/>
          <p:cNvSpPr txBox="1">
            <a:spLocks noGrp="1"/>
          </p:cNvSpPr>
          <p:nvPr>
            <p:ph type="body" idx="1"/>
          </p:nvPr>
        </p:nvSpPr>
        <p:spPr>
          <a:xfrm>
            <a:off x="311700" y="1152475"/>
            <a:ext cx="8520599" cy="3416400"/>
          </a:xfrm>
          <a:prstGeom prst="rect">
            <a:avLst/>
          </a:prstGeom>
          <a:noFill/>
          <a:ln>
            <a:noFill/>
          </a:ln>
        </p:spPr>
        <p:txBody>
          <a:bodyPr wrap="square" lIns="91425" tIns="91425" rIns="91425" bIns="91425" anchor="t" anchorCtr="0"/>
          <a:lstStyle>
            <a:lvl1pPr marL="114300" marR="0" lvl="0" indent="0" algn="l" rtl="0">
              <a:lnSpc>
                <a:spcPct val="115000"/>
              </a:lnSpc>
              <a:spcBef>
                <a:spcPts val="0"/>
              </a:spcBef>
              <a:spcAft>
                <a:spcPts val="0"/>
              </a:spcAft>
              <a:buClr>
                <a:schemeClr val="dk2"/>
              </a:buClr>
              <a:buSzPct val="100000"/>
              <a:buFont typeface="Arial"/>
              <a:buChar char="•"/>
              <a:defRPr sz="1800" b="0" i="0" u="none" strike="noStrike" cap="none">
                <a:solidFill>
                  <a:schemeClr val="dk2"/>
                </a:solidFill>
                <a:latin typeface="微軟正黑體" pitchFamily="34" charset="-120"/>
                <a:ea typeface="微軟正黑體" pitchFamily="34" charset="-120"/>
                <a:cs typeface="Verdana"/>
                <a:sym typeface="Verdana"/>
              </a:defRPr>
            </a:lvl1pPr>
            <a:lvl2pPr marL="88900" marR="0" lvl="1"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88900" marR="0" lvl="2"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88900" marR="0" lvl="3"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88900" marR="0" lvl="4"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88900" marR="0" lvl="5"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88900" marR="0" lvl="6"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88900" marR="0" lvl="7"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88900" marR="0" lvl="8"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zh-TW"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05446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cSld>
  <p:clrMap bg1="lt1" tx1="dk1" bg2="lt2" tx2="dk2" accent1="accent1" accent2="accent2" accent3="accent3" accent4="accent4" accent5="accent5" accent6="accent6" hlink="hlink" folHlink="folHlink"/>
  <p:sldLayoutIdLst>
    <p:sldLayoutId id="2147483655" r:id="rId1"/>
    <p:sldLayoutId id="2147483650" r:id="rId2"/>
    <p:sldLayoutId id="2147483657" r:id="rId3"/>
    <p:sldLayoutId id="2147483658" r:id="rId4"/>
    <p:sldLayoutId id="2147483656" r:id="rId5"/>
    <p:sldLayoutId id="2147483659" r:id="rId6"/>
    <p:sldLayoutId id="2147483651" r:id="rId7"/>
    <p:sldLayoutId id="2147483654" r:id="rId8"/>
    <p:sldLayoutId id="2147483653" r:id="rId9"/>
  </p:sldLayoutIdLst>
  <p:txStyles>
    <p:titleStyle>
      <a:lvl1pPr algn="ctr" defTabSz="914400" rtl="0" eaLnBrk="1" latinLnBrk="0" hangingPunct="1">
        <a:spcBef>
          <a:spcPct val="0"/>
        </a:spcBef>
        <a:buNone/>
        <a:defRPr sz="4000" b="1" i="0" kern="1200" baseline="0">
          <a:solidFill>
            <a:schemeClr val="tx1"/>
          </a:solidFill>
          <a:latin typeface="Arial" pitchFamily="34" charset="0"/>
          <a:ea typeface="微軟正黑體" pitchFamily="34" charset="-120"/>
          <a:cs typeface="+mj-cs"/>
        </a:defRPr>
      </a:lvl1pPr>
    </p:titleStyle>
    <p:body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20.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8.pn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8.png"/><Relationship Id="rId7"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6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9.png"/><Relationship Id="rId10" Type="http://schemas.openxmlformats.org/officeDocument/2006/relationships/image" Target="../media/image72.png"/><Relationship Id="rId4" Type="http://schemas.openxmlformats.org/officeDocument/2006/relationships/image" Target="../media/image18.png"/><Relationship Id="rId9" Type="http://schemas.openxmlformats.org/officeDocument/2006/relationships/image" Target="../media/image71.png"/></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58.png"/><Relationship Id="rId3" Type="http://schemas.openxmlformats.org/officeDocument/2006/relationships/image" Target="../media/image73.png"/><Relationship Id="rId7" Type="http://schemas.openxmlformats.org/officeDocument/2006/relationships/image" Target="../media/image10.jpg"/><Relationship Id="rId12"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6.png"/><Relationship Id="rId11" Type="http://schemas.openxmlformats.org/officeDocument/2006/relationships/image" Target="../media/image80.png"/><Relationship Id="rId5" Type="http://schemas.openxmlformats.org/officeDocument/2006/relationships/image" Target="../media/image75.png"/><Relationship Id="rId10" Type="http://schemas.openxmlformats.org/officeDocument/2006/relationships/image" Target="../media/image79.png"/><Relationship Id="rId4" Type="http://schemas.openxmlformats.org/officeDocument/2006/relationships/image" Target="../media/image74.svg"/><Relationship Id="rId9" Type="http://schemas.openxmlformats.org/officeDocument/2006/relationships/image" Target="../media/image78.png"/><Relationship Id="rId14"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85.tiff"/><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55.png"/><Relationship Id="rId4" Type="http://schemas.openxmlformats.org/officeDocument/2006/relationships/image" Target="../media/image28.png"/><Relationship Id="rId9" Type="http://schemas.openxmlformats.org/officeDocument/2006/relationships/image" Target="../media/image86.png"/></Relationships>
</file>

<file path=ppt/slides/_rels/slide1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svg"/><Relationship Id="rId9"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jp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3.svg"/><Relationship Id="rId3" Type="http://schemas.openxmlformats.org/officeDocument/2006/relationships/image" Target="../media/image95.png"/><Relationship Id="rId7" Type="http://schemas.openxmlformats.org/officeDocument/2006/relationships/image" Target="../media/image98.tiff"/><Relationship Id="rId12" Type="http://schemas.openxmlformats.org/officeDocument/2006/relationships/image" Target="../media/image10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97.png"/><Relationship Id="rId11" Type="http://schemas.openxmlformats.org/officeDocument/2006/relationships/image" Target="../media/image101.png"/><Relationship Id="rId5" Type="http://schemas.openxmlformats.org/officeDocument/2006/relationships/image" Target="../media/image96.png"/><Relationship Id="rId10" Type="http://schemas.microsoft.com/office/2007/relationships/hdphoto" Target="../media/hdphoto2.wdp"/><Relationship Id="rId4" Type="http://schemas.openxmlformats.org/officeDocument/2006/relationships/image" Target="../media/image20.png"/><Relationship Id="rId9" Type="http://schemas.openxmlformats.org/officeDocument/2006/relationships/image" Target="../media/image100.pn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png"/><Relationship Id="rId10" Type="http://schemas.openxmlformats.org/officeDocument/2006/relationships/image" Target="../media/image111.png"/><Relationship Id="rId4" Type="http://schemas.openxmlformats.org/officeDocument/2006/relationships/image" Target="../media/image106.png"/><Relationship Id="rId9" Type="http://schemas.openxmlformats.org/officeDocument/2006/relationships/image" Target="../media/image110.png"/></Relationships>
</file>

<file path=ppt/slides/_rels/slide24.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11.png"/><Relationship Id="rId3" Type="http://schemas.openxmlformats.org/officeDocument/2006/relationships/image" Target="../media/image112.png"/><Relationship Id="rId7" Type="http://schemas.openxmlformats.org/officeDocument/2006/relationships/image" Target="../media/image115.png"/><Relationship Id="rId12" Type="http://schemas.openxmlformats.org/officeDocument/2006/relationships/image" Target="../media/image120.jpeg"/><Relationship Id="rId17" Type="http://schemas.openxmlformats.org/officeDocument/2006/relationships/image" Target="../media/image123.svg"/><Relationship Id="rId2" Type="http://schemas.openxmlformats.org/officeDocument/2006/relationships/notesSlide" Target="../notesSlides/notesSlide16.xml"/><Relationship Id="rId16" Type="http://schemas.openxmlformats.org/officeDocument/2006/relationships/image" Target="../media/image122.png"/><Relationship Id="rId1" Type="http://schemas.openxmlformats.org/officeDocument/2006/relationships/slideLayout" Target="../slideLayouts/slideLayout3.xml"/><Relationship Id="rId6" Type="http://schemas.openxmlformats.org/officeDocument/2006/relationships/image" Target="../media/image114.png"/><Relationship Id="rId11" Type="http://schemas.openxmlformats.org/officeDocument/2006/relationships/image" Target="../media/image119.jpeg"/><Relationship Id="rId5" Type="http://schemas.openxmlformats.org/officeDocument/2006/relationships/image" Target="../media/image113.png"/><Relationship Id="rId15" Type="http://schemas.openxmlformats.org/officeDocument/2006/relationships/image" Target="../media/image18.png"/><Relationship Id="rId10" Type="http://schemas.openxmlformats.org/officeDocument/2006/relationships/image" Target="../media/image118.png"/><Relationship Id="rId4" Type="http://schemas.openxmlformats.org/officeDocument/2006/relationships/image" Target="../media/image28.png"/><Relationship Id="rId9" Type="http://schemas.openxmlformats.org/officeDocument/2006/relationships/image" Target="../media/image117.png"/><Relationship Id="rId14" Type="http://schemas.openxmlformats.org/officeDocument/2006/relationships/image" Target="../media/image121.png"/></Relationships>
</file>

<file path=ppt/slides/_rels/slide2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26.jpg"/><Relationship Id="rId4" Type="http://schemas.openxmlformats.org/officeDocument/2006/relationships/image" Target="../media/image125.png"/></Relationships>
</file>

<file path=ppt/slides/_rels/slide26.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tiff"/><Relationship Id="rId7" Type="http://schemas.openxmlformats.org/officeDocument/2006/relationships/image" Target="../media/image132.png"/><Relationship Id="rId2" Type="http://schemas.openxmlformats.org/officeDocument/2006/relationships/image" Target="../media/image127.tiff"/><Relationship Id="rId1" Type="http://schemas.openxmlformats.org/officeDocument/2006/relationships/slideLayout" Target="../slideLayouts/slideLayout4.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2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xml"/><Relationship Id="rId4" Type="http://schemas.openxmlformats.org/officeDocument/2006/relationships/image" Target="../media/image136.png"/></Relationships>
</file>

<file path=ppt/slides/_rels/slide2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20.png"/><Relationship Id="rId7" Type="http://schemas.openxmlformats.org/officeDocument/2006/relationships/image" Target="../media/image142.tif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41.tiff"/><Relationship Id="rId5" Type="http://schemas.openxmlformats.org/officeDocument/2006/relationships/image" Target="../media/image140.tiff"/><Relationship Id="rId4" Type="http://schemas.openxmlformats.org/officeDocument/2006/relationships/image" Target="../media/image139.tiff"/><Relationship Id="rId9" Type="http://schemas.openxmlformats.org/officeDocument/2006/relationships/image" Target="../media/image144.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149.tiff"/><Relationship Id="rId13"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148.tiff"/><Relationship Id="rId12" Type="http://schemas.openxmlformats.org/officeDocument/2006/relationships/image" Target="../media/image15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47.png"/><Relationship Id="rId11" Type="http://schemas.openxmlformats.org/officeDocument/2006/relationships/image" Target="../media/image152.png"/><Relationship Id="rId5" Type="http://schemas.openxmlformats.org/officeDocument/2006/relationships/image" Target="../media/image146.tiff"/><Relationship Id="rId10" Type="http://schemas.openxmlformats.org/officeDocument/2006/relationships/image" Target="../media/image151.tiff"/><Relationship Id="rId4" Type="http://schemas.openxmlformats.org/officeDocument/2006/relationships/image" Target="../media/image145.png"/><Relationship Id="rId9" Type="http://schemas.openxmlformats.org/officeDocument/2006/relationships/image" Target="../media/image150.tiff"/></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156.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60.svg"/><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7.png"/><Relationship Id="rId3" Type="http://schemas.openxmlformats.org/officeDocument/2006/relationships/image" Target="../media/image134.png"/><Relationship Id="rId7" Type="http://schemas.openxmlformats.org/officeDocument/2006/relationships/image" Target="../media/image163.png"/><Relationship Id="rId12" Type="http://schemas.openxmlformats.org/officeDocument/2006/relationships/image" Target="../media/image166.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162.png"/><Relationship Id="rId11" Type="http://schemas.openxmlformats.org/officeDocument/2006/relationships/image" Target="../media/image112.png"/><Relationship Id="rId5" Type="http://schemas.openxmlformats.org/officeDocument/2006/relationships/image" Target="../media/image161.png"/><Relationship Id="rId10" Type="http://schemas.openxmlformats.org/officeDocument/2006/relationships/image" Target="../media/image89.png"/><Relationship Id="rId4" Type="http://schemas.openxmlformats.org/officeDocument/2006/relationships/image" Target="../media/image18.png"/><Relationship Id="rId9" Type="http://schemas.openxmlformats.org/officeDocument/2006/relationships/image" Target="../media/image165.png"/></Relationships>
</file>

<file path=ppt/slides/_rels/slide36.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8.png"/><Relationship Id="rId2" Type="http://schemas.openxmlformats.org/officeDocument/2006/relationships/image" Target="../media/image168.png"/><Relationship Id="rId1" Type="http://schemas.openxmlformats.org/officeDocument/2006/relationships/slideLayout" Target="../slideLayouts/slideLayout4.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37.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55.png"/><Relationship Id="rId2" Type="http://schemas.openxmlformats.org/officeDocument/2006/relationships/image" Target="../media/image173.png"/><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8.png"/><Relationship Id="rId4" Type="http://schemas.openxmlformats.org/officeDocument/2006/relationships/image" Target="../media/image175.png"/></Relationships>
</file>

<file path=ppt/slides/_rels/slide38.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78.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image" Target="../media/image2.jpg"/><Relationship Id="rId7" Type="http://schemas.openxmlformats.org/officeDocument/2006/relationships/image" Target="../media/image18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80.png"/><Relationship Id="rId5" Type="http://schemas.openxmlformats.org/officeDocument/2006/relationships/image" Target="../media/image108.png"/><Relationship Id="rId4" Type="http://schemas.openxmlformats.org/officeDocument/2006/relationships/image" Target="../media/image179.tiff"/></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1.tiff"/><Relationship Id="rId5" Type="http://schemas.openxmlformats.org/officeDocument/2006/relationships/image" Target="../media/image30.png"/><Relationship Id="rId4" Type="http://schemas.openxmlformats.org/officeDocument/2006/relationships/image" Target="../media/image29.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3.png"/><Relationship Id="rId7" Type="http://schemas.openxmlformats.org/officeDocument/2006/relationships/image" Target="../media/image186.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85.png"/><Relationship Id="rId5" Type="http://schemas.openxmlformats.org/officeDocument/2006/relationships/image" Target="../media/image184.png"/><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89.png"/><Relationship Id="rId5" Type="http://schemas.openxmlformats.org/officeDocument/2006/relationships/image" Target="../media/image188.png"/><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91.png"/></Relationships>
</file>

<file path=ppt/slides/_rels/slide45.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image" Target="../media/image194.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93.emf"/><Relationship Id="rId5" Type="http://schemas.openxmlformats.org/officeDocument/2006/relationships/image" Target="../media/image192.png"/><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96.png"/><Relationship Id="rId5" Type="http://schemas.openxmlformats.org/officeDocument/2006/relationships/image" Target="../media/image195.pn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98.svg"/></Relationships>
</file>

<file path=ppt/slides/_rels/slide48.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202.png"/><Relationship Id="rId5" Type="http://schemas.openxmlformats.org/officeDocument/2006/relationships/image" Target="../media/image201.emf"/><Relationship Id="rId4" Type="http://schemas.openxmlformats.org/officeDocument/2006/relationships/image" Target="../media/image200.emf"/></Relationships>
</file>

<file path=ppt/slides/_rels/slide4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205.svg"/><Relationship Id="rId5" Type="http://schemas.openxmlformats.org/officeDocument/2006/relationships/image" Target="../media/image204.png"/><Relationship Id="rId4" Type="http://schemas.openxmlformats.org/officeDocument/2006/relationships/hyperlink" Target="https://docs.microsoft.com/en-us/windows-server/storage/storage-spaces/understand-the-cache"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28.pn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png"/></Relationships>
</file>

<file path=ppt/slides/_rels/slide5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206.png"/></Relationships>
</file>

<file path=ppt/slides/_rels/slide5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187.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208.png"/><Relationship Id="rId4" Type="http://schemas.openxmlformats.org/officeDocument/2006/relationships/image" Target="../media/image207.png"/></Relationships>
</file>

<file path=ppt/slides/_rels/slide54.xml.rels><?xml version="1.0" encoding="UTF-8" standalone="yes"?>
<Relationships xmlns="http://schemas.openxmlformats.org/package/2006/relationships"><Relationship Id="rId8" Type="http://schemas.openxmlformats.org/officeDocument/2006/relationships/image" Target="../media/image213.svg"/><Relationship Id="rId3" Type="http://schemas.openxmlformats.org/officeDocument/2006/relationships/image" Target="../media/image190.png"/><Relationship Id="rId7" Type="http://schemas.openxmlformats.org/officeDocument/2006/relationships/image" Target="../media/image212.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s>
</file>

<file path=ppt/slides/_rels/slide5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90.png"/><Relationship Id="rId7" Type="http://schemas.openxmlformats.org/officeDocument/2006/relationships/image" Target="../media/image216.svg"/><Relationship Id="rId12" Type="http://schemas.openxmlformats.org/officeDocument/2006/relationships/image" Target="../media/image219.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215.png"/><Relationship Id="rId11" Type="http://schemas.openxmlformats.org/officeDocument/2006/relationships/image" Target="../media/image109.png"/><Relationship Id="rId5" Type="http://schemas.openxmlformats.org/officeDocument/2006/relationships/image" Target="../media/image76.png"/><Relationship Id="rId10" Type="http://schemas.openxmlformats.org/officeDocument/2006/relationships/image" Target="../media/image218.svg"/><Relationship Id="rId4" Type="http://schemas.openxmlformats.org/officeDocument/2006/relationships/image" Target="../media/image214.png"/><Relationship Id="rId9" Type="http://schemas.openxmlformats.org/officeDocument/2006/relationships/image" Target="../media/image217.png"/></Relationships>
</file>

<file path=ppt/slides/_rels/slide56.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190.png"/><Relationship Id="rId7" Type="http://schemas.openxmlformats.org/officeDocument/2006/relationships/image" Target="../media/image222.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221.png"/><Relationship Id="rId11" Type="http://schemas.openxmlformats.org/officeDocument/2006/relationships/image" Target="../media/image225.svg"/><Relationship Id="rId5" Type="http://schemas.openxmlformats.org/officeDocument/2006/relationships/image" Target="../media/image220.png"/><Relationship Id="rId10" Type="http://schemas.openxmlformats.org/officeDocument/2006/relationships/image" Target="../media/image224.png"/><Relationship Id="rId4" Type="http://schemas.openxmlformats.org/officeDocument/2006/relationships/image" Target="../media/image55.png"/><Relationship Id="rId9"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226.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227.png"/></Relationships>
</file>

<file path=ppt/slides/_rels/slide58.xml.rels><?xml version="1.0" encoding="UTF-8" standalone="yes"?>
<Relationships xmlns="http://schemas.openxmlformats.org/package/2006/relationships"><Relationship Id="rId3" Type="http://schemas.openxmlformats.org/officeDocument/2006/relationships/image" Target="../media/image228.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28.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CCA7E1-590B-43AC-9617-9706DC80BFCF}"/>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D1DF9BCF-7EA2-4F99-8A95-86D6D1679368}"/>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57A4084F-A881-4DF8-888C-71899A54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73607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a:extLst>
              <a:ext uri="{FF2B5EF4-FFF2-40B4-BE49-F238E27FC236}">
                <a16:creationId xmlns:a16="http://schemas.microsoft.com/office/drawing/2014/main" id="{F7EC8F46-91F7-4F82-B853-3EC6E38E41CE}"/>
              </a:ext>
            </a:extLst>
          </p:cNvPr>
          <p:cNvSpPr txBox="1">
            <a:spLocks/>
          </p:cNvSpPr>
          <p:nvPr/>
        </p:nvSpPr>
        <p:spPr>
          <a:xfrm>
            <a:off x="2515317" y="1707515"/>
            <a:ext cx="4044998" cy="18912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nSpc>
                <a:spcPts val="5500"/>
              </a:lnSpc>
            </a:pPr>
            <a:r>
              <a:rPr lang="en-US" altLang="zh-TW" sz="5000" b="0">
                <a:solidFill>
                  <a:srgbClr val="FFFF00"/>
                </a:solidFill>
                <a:latin typeface="Arial "/>
              </a:rPr>
              <a:t>TS-x77XU </a:t>
            </a:r>
            <a:br>
              <a:rPr lang="en-US" altLang="zh-TW" sz="5000" b="0">
                <a:solidFill>
                  <a:srgbClr val="FFFF00"/>
                </a:solidFill>
                <a:latin typeface="Arial "/>
              </a:rPr>
            </a:br>
            <a:r>
              <a:rPr lang="zh-TW" altLang="en-US" sz="5800" b="0">
                <a:latin typeface="微軟正黑體"/>
              </a:rPr>
              <a:t>硬體</a:t>
            </a:r>
            <a:r>
              <a:rPr lang="zh-TW" altLang="en-US" sz="5800" b="0">
                <a:solidFill>
                  <a:srgbClr val="FFFF00"/>
                </a:solidFill>
                <a:latin typeface="微軟正黑體"/>
              </a:rPr>
              <a:t>介紹</a:t>
            </a:r>
            <a:endParaRPr lang="zh-TW" sz="5800" b="0">
              <a:solidFill>
                <a:srgbClr val="FFFF00"/>
              </a:solidFill>
            </a:endParaRPr>
          </a:p>
        </p:txBody>
      </p:sp>
      <p:sp>
        <p:nvSpPr>
          <p:cNvPr id="9" name="矩形 8">
            <a:extLst>
              <a:ext uri="{FF2B5EF4-FFF2-40B4-BE49-F238E27FC236}">
                <a16:creationId xmlns:a16="http://schemas.microsoft.com/office/drawing/2014/main" id="{3C9ADACD-13AF-4483-AC74-B8869B15177F}"/>
              </a:ext>
            </a:extLst>
          </p:cNvPr>
          <p:cNvSpPr/>
          <p:nvPr/>
        </p:nvSpPr>
        <p:spPr>
          <a:xfrm>
            <a:off x="2331371" y="3435985"/>
            <a:ext cx="4425417" cy="400110"/>
          </a:xfrm>
          <a:prstGeom prst="rect">
            <a:avLst/>
          </a:prstGeom>
          <a:solidFill>
            <a:srgbClr val="FFFF00"/>
          </a:solidFill>
        </p:spPr>
        <p:txBody>
          <a:bodyPr wrap="square" anchor="t">
            <a:spAutoFit/>
          </a:bodyPr>
          <a:lstStyle/>
          <a:p>
            <a:pPr algn="ctr"/>
            <a:r>
              <a:rPr lang="zh-TW" altLang="en-US" sz="2000" dirty="0">
                <a:latin typeface="微軟正黑體" panose="020B0604030504040204" pitchFamily="34" charset="-120"/>
                <a:ea typeface="微軟正黑體" panose="020B0604030504040204" pitchFamily="34" charset="-120"/>
              </a:rPr>
              <a:t>給你無限驚喜的內在</a:t>
            </a:r>
          </a:p>
        </p:txBody>
      </p:sp>
      <p:pic>
        <p:nvPicPr>
          <p:cNvPr id="3" name="圖片 2">
            <a:extLst>
              <a:ext uri="{FF2B5EF4-FFF2-40B4-BE49-F238E27FC236}">
                <a16:creationId xmlns:a16="http://schemas.microsoft.com/office/drawing/2014/main" id="{C0485FB4-B181-43C0-B400-C08AAF244538}"/>
              </a:ext>
            </a:extLst>
          </p:cNvPr>
          <p:cNvPicPr>
            <a:picLocks noChangeAspect="1"/>
          </p:cNvPicPr>
          <p:nvPr/>
        </p:nvPicPr>
        <p:blipFill rotWithShape="1">
          <a:blip r:embed="rId3">
            <a:extLst>
              <a:ext uri="{28A0092B-C50C-407E-A947-70E740481C1C}">
                <a14:useLocalDpi xmlns:a14="http://schemas.microsoft.com/office/drawing/2010/main" val="0"/>
              </a:ext>
            </a:extLst>
          </a:blip>
          <a:srcRect l="187" t="-24988" r="52954" b="-240057"/>
          <a:stretch/>
        </p:blipFill>
        <p:spPr>
          <a:xfrm>
            <a:off x="2406652" y="1644056"/>
            <a:ext cx="4284705" cy="312931"/>
          </a:xfrm>
          <a:prstGeom prst="rect">
            <a:avLst/>
          </a:prstGeom>
        </p:spPr>
      </p:pic>
    </p:spTree>
    <p:extLst>
      <p:ext uri="{BB962C8B-B14F-4D97-AF65-F5344CB8AC3E}">
        <p14:creationId xmlns:p14="http://schemas.microsoft.com/office/powerpoint/2010/main" val="2633908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9" name="圖片 8">
            <a:extLst>
              <a:ext uri="{FF2B5EF4-FFF2-40B4-BE49-F238E27FC236}">
                <a16:creationId xmlns:a16="http://schemas.microsoft.com/office/drawing/2014/main" id="{0BFB6470-87E8-4049-A07B-134492D16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137" y="1479689"/>
            <a:ext cx="5883032" cy="3898413"/>
          </a:xfrm>
          <a:prstGeom prst="rect">
            <a:avLst/>
          </a:prstGeom>
        </p:spPr>
      </p:pic>
      <p:pic>
        <p:nvPicPr>
          <p:cNvPr id="5" name="Picture 4">
            <a:extLst>
              <a:ext uri="{FF2B5EF4-FFF2-40B4-BE49-F238E27FC236}">
                <a16:creationId xmlns:a16="http://schemas.microsoft.com/office/drawing/2014/main" id="{9BDE82EF-EB40-4E44-8856-3F9ABD73178C}"/>
              </a:ext>
            </a:extLst>
          </p:cNvPr>
          <p:cNvPicPr>
            <a:picLocks noChangeAspect="1"/>
          </p:cNvPicPr>
          <p:nvPr/>
        </p:nvPicPr>
        <p:blipFill rotWithShape="1">
          <a:blip r:embed="rId4" cstate="print"/>
          <a:srcRect b="30734"/>
          <a:stretch/>
        </p:blipFill>
        <p:spPr>
          <a:xfrm>
            <a:off x="357158" y="1142990"/>
            <a:ext cx="8571429" cy="3711356"/>
          </a:xfrm>
          <a:prstGeom prst="rect">
            <a:avLst/>
          </a:prstGeom>
        </p:spPr>
      </p:pic>
      <p:grpSp>
        <p:nvGrpSpPr>
          <p:cNvPr id="28" name="群組 27"/>
          <p:cNvGrpSpPr/>
          <p:nvPr/>
        </p:nvGrpSpPr>
        <p:grpSpPr>
          <a:xfrm>
            <a:off x="1323831" y="3428993"/>
            <a:ext cx="6666933" cy="142889"/>
            <a:chOff x="1602745" y="3428993"/>
            <a:chExt cx="6250251" cy="142889"/>
          </a:xfrm>
        </p:grpSpPr>
        <p:sp>
          <p:nvSpPr>
            <p:cNvPr id="19" name="手繪多邊形 18"/>
            <p:cNvSpPr/>
            <p:nvPr/>
          </p:nvSpPr>
          <p:spPr>
            <a:xfrm>
              <a:off x="1602745" y="3428993"/>
              <a:ext cx="6250251" cy="142889"/>
            </a:xfrm>
            <a:custGeom>
              <a:avLst/>
              <a:gdLst>
                <a:gd name="connsiteX0" fmla="*/ 0 w 6000792"/>
                <a:gd name="connsiteY0" fmla="*/ 142876 h 142876"/>
                <a:gd name="connsiteX1" fmla="*/ 35719 w 6000792"/>
                <a:gd name="connsiteY1" fmla="*/ 0 h 142876"/>
                <a:gd name="connsiteX2" fmla="*/ 5965073 w 6000792"/>
                <a:gd name="connsiteY2" fmla="*/ 0 h 142876"/>
                <a:gd name="connsiteX3" fmla="*/ 6000792 w 6000792"/>
                <a:gd name="connsiteY3" fmla="*/ 142876 h 142876"/>
                <a:gd name="connsiteX4" fmla="*/ 0 w 6000792"/>
                <a:gd name="connsiteY4" fmla="*/ 142876 h 142876"/>
                <a:gd name="connsiteX0" fmla="*/ 0 w 6000792"/>
                <a:gd name="connsiteY0" fmla="*/ 142876 h 142876"/>
                <a:gd name="connsiteX1" fmla="*/ 242612 w 6000792"/>
                <a:gd name="connsiteY1" fmla="*/ 0 h 142876"/>
                <a:gd name="connsiteX2" fmla="*/ 5965073 w 6000792"/>
                <a:gd name="connsiteY2" fmla="*/ 0 h 142876"/>
                <a:gd name="connsiteX3" fmla="*/ 6000792 w 6000792"/>
                <a:gd name="connsiteY3" fmla="*/ 142876 h 142876"/>
                <a:gd name="connsiteX4" fmla="*/ 0 w 6000792"/>
                <a:gd name="connsiteY4" fmla="*/ 142876 h 142876"/>
                <a:gd name="connsiteX0" fmla="*/ 0 w 6138710"/>
                <a:gd name="connsiteY0" fmla="*/ 142876 h 142876"/>
                <a:gd name="connsiteX1" fmla="*/ 242612 w 6138710"/>
                <a:gd name="connsiteY1" fmla="*/ 0 h 142876"/>
                <a:gd name="connsiteX2" fmla="*/ 5965073 w 6138710"/>
                <a:gd name="connsiteY2" fmla="*/ 0 h 142876"/>
                <a:gd name="connsiteX3" fmla="*/ 6138710 w 6138710"/>
                <a:gd name="connsiteY3" fmla="*/ 142876 h 142876"/>
                <a:gd name="connsiteX4" fmla="*/ 0 w 6138710"/>
                <a:gd name="connsiteY4" fmla="*/ 142876 h 142876"/>
                <a:gd name="connsiteX0" fmla="*/ 0 w 6138710"/>
                <a:gd name="connsiteY0" fmla="*/ 142876 h 142876"/>
                <a:gd name="connsiteX1" fmla="*/ 242612 w 6138710"/>
                <a:gd name="connsiteY1" fmla="*/ 0 h 142876"/>
                <a:gd name="connsiteX2" fmla="*/ 5827093 w 6138710"/>
                <a:gd name="connsiteY2" fmla="*/ 0 h 142876"/>
                <a:gd name="connsiteX3" fmla="*/ 6138710 w 6138710"/>
                <a:gd name="connsiteY3" fmla="*/ 142876 h 142876"/>
                <a:gd name="connsiteX4" fmla="*/ 0 w 6138710"/>
                <a:gd name="connsiteY4" fmla="*/ 142876 h 142876"/>
                <a:gd name="connsiteX0" fmla="*/ 0 w 6207716"/>
                <a:gd name="connsiteY0" fmla="*/ 142876 h 142876"/>
                <a:gd name="connsiteX1" fmla="*/ 311618 w 6207716"/>
                <a:gd name="connsiteY1" fmla="*/ 0 h 142876"/>
                <a:gd name="connsiteX2" fmla="*/ 5896099 w 6207716"/>
                <a:gd name="connsiteY2" fmla="*/ 0 h 142876"/>
                <a:gd name="connsiteX3" fmla="*/ 6207716 w 6207716"/>
                <a:gd name="connsiteY3" fmla="*/ 142876 h 142876"/>
                <a:gd name="connsiteX4" fmla="*/ 0 w 6207716"/>
                <a:gd name="connsiteY4" fmla="*/ 142876 h 14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16" h="142876">
                  <a:moveTo>
                    <a:pt x="0" y="142876"/>
                  </a:moveTo>
                  <a:lnTo>
                    <a:pt x="311618" y="0"/>
                  </a:lnTo>
                  <a:lnTo>
                    <a:pt x="5896099" y="0"/>
                  </a:lnTo>
                  <a:lnTo>
                    <a:pt x="6207716" y="142876"/>
                  </a:lnTo>
                  <a:lnTo>
                    <a:pt x="0" y="142876"/>
                  </a:lnTo>
                  <a:close/>
                </a:path>
              </a:pathLst>
            </a:custGeom>
            <a:solidFill>
              <a:srgbClr val="00B0F0">
                <a:alpha val="31000"/>
              </a:srgbClr>
            </a:solidFill>
            <a:ln w="9525">
              <a:solidFill>
                <a:srgbClr val="04DE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手繪多邊形 25"/>
            <p:cNvSpPr/>
            <p:nvPr/>
          </p:nvSpPr>
          <p:spPr>
            <a:xfrm>
              <a:off x="1602745" y="3428994"/>
              <a:ext cx="6250251" cy="142888"/>
            </a:xfrm>
            <a:custGeom>
              <a:avLst/>
              <a:gdLst>
                <a:gd name="connsiteX0" fmla="*/ 0 w 6000792"/>
                <a:gd name="connsiteY0" fmla="*/ 142876 h 142876"/>
                <a:gd name="connsiteX1" fmla="*/ 35719 w 6000792"/>
                <a:gd name="connsiteY1" fmla="*/ 0 h 142876"/>
                <a:gd name="connsiteX2" fmla="*/ 5965073 w 6000792"/>
                <a:gd name="connsiteY2" fmla="*/ 0 h 142876"/>
                <a:gd name="connsiteX3" fmla="*/ 6000792 w 6000792"/>
                <a:gd name="connsiteY3" fmla="*/ 142876 h 142876"/>
                <a:gd name="connsiteX4" fmla="*/ 0 w 6000792"/>
                <a:gd name="connsiteY4" fmla="*/ 142876 h 142876"/>
                <a:gd name="connsiteX0" fmla="*/ 0 w 6000792"/>
                <a:gd name="connsiteY0" fmla="*/ 142876 h 142876"/>
                <a:gd name="connsiteX1" fmla="*/ 242612 w 6000792"/>
                <a:gd name="connsiteY1" fmla="*/ 0 h 142876"/>
                <a:gd name="connsiteX2" fmla="*/ 5965073 w 6000792"/>
                <a:gd name="connsiteY2" fmla="*/ 0 h 142876"/>
                <a:gd name="connsiteX3" fmla="*/ 6000792 w 6000792"/>
                <a:gd name="connsiteY3" fmla="*/ 142876 h 142876"/>
                <a:gd name="connsiteX4" fmla="*/ 0 w 6000792"/>
                <a:gd name="connsiteY4" fmla="*/ 142876 h 142876"/>
                <a:gd name="connsiteX0" fmla="*/ 0 w 6138710"/>
                <a:gd name="connsiteY0" fmla="*/ 142876 h 142876"/>
                <a:gd name="connsiteX1" fmla="*/ 242612 w 6138710"/>
                <a:gd name="connsiteY1" fmla="*/ 0 h 142876"/>
                <a:gd name="connsiteX2" fmla="*/ 5965073 w 6138710"/>
                <a:gd name="connsiteY2" fmla="*/ 0 h 142876"/>
                <a:gd name="connsiteX3" fmla="*/ 6138710 w 6138710"/>
                <a:gd name="connsiteY3" fmla="*/ 142876 h 142876"/>
                <a:gd name="connsiteX4" fmla="*/ 0 w 6138710"/>
                <a:gd name="connsiteY4" fmla="*/ 142876 h 142876"/>
                <a:gd name="connsiteX0" fmla="*/ 0 w 6138710"/>
                <a:gd name="connsiteY0" fmla="*/ 142876 h 142876"/>
                <a:gd name="connsiteX1" fmla="*/ 242612 w 6138710"/>
                <a:gd name="connsiteY1" fmla="*/ 0 h 142876"/>
                <a:gd name="connsiteX2" fmla="*/ 5827093 w 6138710"/>
                <a:gd name="connsiteY2" fmla="*/ 0 h 142876"/>
                <a:gd name="connsiteX3" fmla="*/ 6138710 w 6138710"/>
                <a:gd name="connsiteY3" fmla="*/ 142876 h 142876"/>
                <a:gd name="connsiteX4" fmla="*/ 0 w 6138710"/>
                <a:gd name="connsiteY4" fmla="*/ 142876 h 142876"/>
                <a:gd name="connsiteX0" fmla="*/ 0 w 6207716"/>
                <a:gd name="connsiteY0" fmla="*/ 142876 h 142876"/>
                <a:gd name="connsiteX1" fmla="*/ 311618 w 6207716"/>
                <a:gd name="connsiteY1" fmla="*/ 0 h 142876"/>
                <a:gd name="connsiteX2" fmla="*/ 5896099 w 6207716"/>
                <a:gd name="connsiteY2" fmla="*/ 0 h 142876"/>
                <a:gd name="connsiteX3" fmla="*/ 6207716 w 6207716"/>
                <a:gd name="connsiteY3" fmla="*/ 142876 h 142876"/>
                <a:gd name="connsiteX4" fmla="*/ 0 w 6207716"/>
                <a:gd name="connsiteY4" fmla="*/ 142876 h 14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16" h="142876">
                  <a:moveTo>
                    <a:pt x="0" y="142876"/>
                  </a:moveTo>
                  <a:lnTo>
                    <a:pt x="311618" y="0"/>
                  </a:lnTo>
                  <a:lnTo>
                    <a:pt x="5896099" y="0"/>
                  </a:lnTo>
                  <a:lnTo>
                    <a:pt x="6207716" y="142876"/>
                  </a:lnTo>
                  <a:lnTo>
                    <a:pt x="0" y="142876"/>
                  </a:lnTo>
                  <a:close/>
                </a:path>
              </a:pathLst>
            </a:custGeom>
            <a:noFill/>
            <a:ln w="9525">
              <a:solidFill>
                <a:srgbClr val="04DE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accent5">
                      <a:lumMod val="50000"/>
                    </a:schemeClr>
                  </a:solidFill>
                </a:ln>
              </a:endParaRPr>
            </a:p>
          </p:txBody>
        </p:sp>
      </p:grpSp>
      <p:pic>
        <p:nvPicPr>
          <p:cNvPr id="3" name="圖片 2">
            <a:extLst>
              <a:ext uri="{FF2B5EF4-FFF2-40B4-BE49-F238E27FC236}">
                <a16:creationId xmlns:a16="http://schemas.microsoft.com/office/drawing/2014/main" id="{950E83E4-1720-4783-81C5-9D4CA3F758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64" y="3730222"/>
            <a:ext cx="9452471" cy="995527"/>
          </a:xfrm>
          <a:prstGeom prst="rect">
            <a:avLst/>
          </a:prstGeom>
        </p:spPr>
      </p:pic>
      <p:sp>
        <p:nvSpPr>
          <p:cNvPr id="125" name="Shape 125"/>
          <p:cNvSpPr txBox="1">
            <a:spLocks noGrp="1"/>
          </p:cNvSpPr>
          <p:nvPr>
            <p:ph type="title"/>
          </p:nvPr>
        </p:nvSpPr>
        <p:spPr>
          <a:xfrm>
            <a:off x="1146031" y="135710"/>
            <a:ext cx="7998326" cy="743803"/>
          </a:xfrm>
          <a:prstGeom prst="rect">
            <a:avLst/>
          </a:prstGeom>
          <a:noFill/>
          <a:ln>
            <a:noFill/>
          </a:ln>
        </p:spPr>
        <p:txBody>
          <a:bodyPr wrap="square" lIns="91425" tIns="91425" rIns="91425" bIns="91425" anchor="t" anchorCtr="0">
            <a:noAutofit/>
          </a:bodyPr>
          <a:lstStyle/>
          <a:p>
            <a:pPr lvl="0">
              <a:buSzPct val="25000"/>
            </a:pPr>
            <a:r>
              <a:rPr lang="en-US" altLang="zh-Hant" sz="3600">
                <a:solidFill>
                  <a:srgbClr val="FFFFFF"/>
                </a:solidFill>
                <a:ea typeface="Microsoft JhengHei" panose="020B0604030504040204" pitchFamily="34" charset="-120"/>
                <a:cs typeface="Arial" pitchFamily="34" charset="0"/>
                <a:sym typeface="Arial"/>
              </a:rPr>
              <a:t>1U </a:t>
            </a:r>
            <a:r>
              <a:rPr lang="en-US" altLang="zh-Hant" err="1">
                <a:solidFill>
                  <a:srgbClr val="FFFFFF"/>
                </a:solidFill>
                <a:latin typeface="Arial"/>
                <a:ea typeface="Microsoft JhengHei" panose="020B0604030504040204" pitchFamily="34" charset="-120"/>
                <a:cs typeface="Arial"/>
                <a:sym typeface="Arial"/>
              </a:rPr>
              <a:t>也</a:t>
            </a:r>
            <a:r>
              <a:rPr lang="en-US" altLang="zh-Hant" err="1">
                <a:solidFill>
                  <a:srgbClr val="FFFFFF"/>
                </a:solidFill>
                <a:ea typeface="Microsoft JhengHei" panose="020B0604030504040204" pitchFamily="34" charset="-120"/>
                <a:cs typeface="Arial" pitchFamily="34" charset="0"/>
                <a:sym typeface="Arial"/>
              </a:rPr>
              <a:t>可以輕鬆玩轉</a:t>
            </a:r>
            <a:r>
              <a:rPr lang="en-US" altLang="zh-Hant" sz="3600">
                <a:solidFill>
                  <a:srgbClr val="FFFFFF"/>
                </a:solidFill>
                <a:ea typeface="Microsoft JhengHei" panose="020B0604030504040204" pitchFamily="34" charset="-120"/>
                <a:cs typeface="Arial" pitchFamily="34" charset="0"/>
                <a:sym typeface="Arial"/>
              </a:rPr>
              <a:t> </a:t>
            </a:r>
            <a:r>
              <a:rPr lang="en-US" altLang="zh-Hant" sz="3600" err="1">
                <a:solidFill>
                  <a:schemeClr val="lt1"/>
                </a:solidFill>
                <a:ea typeface="Microsoft JhengHei" panose="020B0604030504040204" pitchFamily="34" charset="-120"/>
                <a:cs typeface="Arial" pitchFamily="34" charset="0"/>
              </a:rPr>
              <a:t>Qtier</a:t>
            </a:r>
            <a:r>
              <a:rPr lang="en-US" altLang="zh-Hant" sz="3600">
                <a:solidFill>
                  <a:schemeClr val="lt1"/>
                </a:solidFill>
                <a:ea typeface="Microsoft JhengHei" panose="020B0604030504040204" pitchFamily="34" charset="-120"/>
                <a:cs typeface="Arial" pitchFamily="34" charset="0"/>
              </a:rPr>
              <a:t> </a:t>
            </a:r>
            <a:r>
              <a:rPr lang="en-US" altLang="zh-Hant" sz="3600">
                <a:solidFill>
                  <a:schemeClr val="lt1"/>
                </a:solidFill>
                <a:latin typeface="Microsoft JhengHei"/>
                <a:ea typeface="Microsoft JhengHei"/>
                <a:cs typeface="Arial" pitchFamily="34" charset="0"/>
              </a:rPr>
              <a:t>與</a:t>
            </a:r>
            <a:r>
              <a:rPr lang="en-US" altLang="zh-Hant" sz="3600">
                <a:solidFill>
                  <a:schemeClr val="lt1"/>
                </a:solidFill>
                <a:ea typeface="Microsoft JhengHei" panose="020B0604030504040204" pitchFamily="34" charset="-120"/>
                <a:cs typeface="Arial" pitchFamily="34" charset="0"/>
              </a:rPr>
              <a:t> SSD </a:t>
            </a:r>
            <a:r>
              <a:rPr lang="en-US" altLang="zh-Hant" sz="3600" err="1">
                <a:solidFill>
                  <a:schemeClr val="lt1"/>
                </a:solidFill>
                <a:ea typeface="Microsoft JhengHei" panose="020B0604030504040204" pitchFamily="34" charset="-120"/>
                <a:cs typeface="Arial" pitchFamily="34" charset="0"/>
              </a:rPr>
              <a:t>快取</a:t>
            </a:r>
            <a:endParaRPr lang="en-US" altLang="zh-Hant" sz="3600" b="1" i="0" u="none" strike="noStrike" cap="none">
              <a:solidFill>
                <a:schemeClr val="lt1"/>
              </a:solidFill>
              <a:latin typeface="Microsoft JhengHei"/>
              <a:ea typeface="Microsoft JhengHei" panose="020B0604030504040204" pitchFamily="34" charset="-120"/>
              <a:cs typeface="Arial" pitchFamily="34" charset="0"/>
            </a:endParaRPr>
          </a:p>
        </p:txBody>
      </p:sp>
      <p:sp>
        <p:nvSpPr>
          <p:cNvPr id="7" name="Shape 183">
            <a:extLst>
              <a:ext uri="{FF2B5EF4-FFF2-40B4-BE49-F238E27FC236}">
                <a16:creationId xmlns:a16="http://schemas.microsoft.com/office/drawing/2014/main" id="{9BA46E6A-B7BB-AB47-A25D-FAF6B86F8952}"/>
              </a:ext>
            </a:extLst>
          </p:cNvPr>
          <p:cNvSpPr txBox="1"/>
          <p:nvPr/>
        </p:nvSpPr>
        <p:spPr>
          <a:xfrm flipH="1">
            <a:off x="3016943" y="4381013"/>
            <a:ext cx="3269569" cy="353770"/>
          </a:xfrm>
          <a:prstGeom prst="rect">
            <a:avLst/>
          </a:prstGeom>
          <a:solidFill>
            <a:srgbClr val="FFCB25"/>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en-US" altLang="zh-TW" sz="1500" b="1">
                <a:latin typeface="Arial" panose="020B0604020202020204" pitchFamily="34" charset="0"/>
                <a:ea typeface="微軟正黑體" pitchFamily="34" charset="-120"/>
                <a:cs typeface="Arial" panose="020B0604020202020204" pitchFamily="34" charset="0"/>
                <a:sym typeface="Arial"/>
              </a:rPr>
              <a:t>4</a:t>
            </a:r>
            <a:r>
              <a:rPr lang="en-US" altLang="zh-TW" sz="1500" b="1" i="0" u="none" strike="noStrike" cap="none">
                <a:latin typeface="Arial" panose="020B0604020202020204" pitchFamily="34" charset="0"/>
                <a:ea typeface="微軟正黑體" pitchFamily="34" charset="-120"/>
                <a:cs typeface="Arial" panose="020B0604020202020204" pitchFamily="34" charset="0"/>
                <a:sym typeface="Arial"/>
              </a:rPr>
              <a:t> x 3.5”SATA 6Gb/s HDD/SSD </a:t>
            </a:r>
            <a:r>
              <a:rPr lang="zh-CN" altLang="en-US" sz="1500" b="1">
                <a:latin typeface="Arial" panose="020B0604020202020204" pitchFamily="34" charset="0"/>
                <a:ea typeface="微軟正黑體" pitchFamily="34" charset="-120"/>
                <a:cs typeface="Arial" panose="020B0604020202020204" pitchFamily="34" charset="0"/>
                <a:sym typeface="Arial"/>
              </a:rPr>
              <a:t>埠</a:t>
            </a:r>
            <a:endParaRPr lang="zh-TW" sz="1500" b="1" i="0" u="none" strike="noStrike" cap="none">
              <a:latin typeface="Arial" panose="020B0604020202020204" pitchFamily="34" charset="0"/>
              <a:ea typeface="微軟正黑體" pitchFamily="34" charset="-120"/>
              <a:cs typeface="Arial" panose="020B0604020202020204" pitchFamily="34" charset="0"/>
              <a:sym typeface="Arial"/>
            </a:endParaRPr>
          </a:p>
        </p:txBody>
      </p:sp>
      <p:sp>
        <p:nvSpPr>
          <p:cNvPr id="23" name="圓角矩形 13">
            <a:extLst>
              <a:ext uri="{FF2B5EF4-FFF2-40B4-BE49-F238E27FC236}">
                <a16:creationId xmlns:a16="http://schemas.microsoft.com/office/drawing/2014/main" id="{E0A5D261-C74B-431F-860A-96FE20414CC9}"/>
              </a:ext>
            </a:extLst>
          </p:cNvPr>
          <p:cNvSpPr/>
          <p:nvPr/>
        </p:nvSpPr>
        <p:spPr>
          <a:xfrm>
            <a:off x="1043873" y="3848223"/>
            <a:ext cx="7153359" cy="523756"/>
          </a:xfrm>
          <a:prstGeom prst="roundRect">
            <a:avLst>
              <a:gd name="adj" fmla="val 4902"/>
            </a:avLst>
          </a:prstGeom>
          <a:noFill/>
          <a:ln w="19050">
            <a:solidFill>
              <a:srgbClr val="FFCB25"/>
            </a:solidFill>
          </a:ln>
          <a:effectLst>
            <a:glow rad="127000">
              <a:srgbClr val="FFC0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5" name="圓角矩形 21">
            <a:extLst>
              <a:ext uri="{FF2B5EF4-FFF2-40B4-BE49-F238E27FC236}">
                <a16:creationId xmlns:a16="http://schemas.microsoft.com/office/drawing/2014/main" id="{B1D95035-F057-430E-8F63-F077143175FC}"/>
              </a:ext>
            </a:extLst>
          </p:cNvPr>
          <p:cNvSpPr/>
          <p:nvPr/>
        </p:nvSpPr>
        <p:spPr>
          <a:xfrm>
            <a:off x="5072066" y="3633795"/>
            <a:ext cx="2357454" cy="214314"/>
          </a:xfrm>
          <a:prstGeom prst="roundRect">
            <a:avLst/>
          </a:prstGeom>
          <a:noFill/>
          <a:ln w="12700">
            <a:solidFill>
              <a:srgbClr val="E7FC20"/>
            </a:solidFill>
          </a:ln>
          <a:effectLst>
            <a:glow rad="76200">
              <a:srgbClr val="92D050">
                <a:alpha val="3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圖說文字 15">
            <a:extLst>
              <a:ext uri="{FF2B5EF4-FFF2-40B4-BE49-F238E27FC236}">
                <a16:creationId xmlns:a16="http://schemas.microsoft.com/office/drawing/2014/main" id="{EEE39A15-848D-4107-AA3F-C1ECA29EA4BA}"/>
              </a:ext>
            </a:extLst>
          </p:cNvPr>
          <p:cNvSpPr/>
          <p:nvPr/>
        </p:nvSpPr>
        <p:spPr>
          <a:xfrm>
            <a:off x="285720" y="2006520"/>
            <a:ext cx="5072098" cy="1136734"/>
          </a:xfrm>
          <a:prstGeom prst="wedgeRectCallout">
            <a:avLst>
              <a:gd name="adj1" fmla="val 46258"/>
              <a:gd name="adj2" fmla="val 100814"/>
            </a:avLst>
          </a:prstGeom>
          <a:solidFill>
            <a:schemeClr val="tx1"/>
          </a:solidFill>
          <a:ln w="12700">
            <a:solidFill>
              <a:srgbClr val="E7FC20"/>
            </a:solidFill>
          </a:ln>
          <a:effectLst>
            <a:outerShdw blurRad="127000" dist="88900" dir="42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Shape 183">
            <a:extLst>
              <a:ext uri="{FF2B5EF4-FFF2-40B4-BE49-F238E27FC236}">
                <a16:creationId xmlns:a16="http://schemas.microsoft.com/office/drawing/2014/main" id="{6880F6E8-B7E2-9847-9E78-9DF9BD6EF6C7}"/>
              </a:ext>
            </a:extLst>
          </p:cNvPr>
          <p:cNvSpPr txBox="1"/>
          <p:nvPr/>
        </p:nvSpPr>
        <p:spPr>
          <a:xfrm flipH="1">
            <a:off x="325610" y="2089547"/>
            <a:ext cx="3643338" cy="500066"/>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500" b="1" i="0" u="none" strike="noStrike" cap="none">
                <a:solidFill>
                  <a:srgbClr val="E7FC20"/>
                </a:solidFill>
                <a:latin typeface="Arial" panose="020B0604020202020204" pitchFamily="34" charset="0"/>
                <a:ea typeface="微軟正黑體" pitchFamily="34" charset="-120"/>
                <a:cs typeface="Arial" panose="020B0604020202020204" pitchFamily="34" charset="0"/>
                <a:sym typeface="Arial"/>
              </a:rPr>
              <a:t>LED </a:t>
            </a:r>
            <a:r>
              <a:rPr lang="zh-CN" altLang="en-US" sz="1500" b="1" i="0" u="none" strike="noStrike" cap="none">
                <a:solidFill>
                  <a:srgbClr val="E7FC20"/>
                </a:solidFill>
                <a:latin typeface="Arial" panose="020B0604020202020204" pitchFamily="34" charset="0"/>
                <a:ea typeface="微軟正黑體" pitchFamily="34" charset="-120"/>
                <a:cs typeface="Arial" panose="020B0604020202020204" pitchFamily="34" charset="0"/>
                <a:sym typeface="Arial"/>
              </a:rPr>
              <a:t>燈號指示</a:t>
            </a:r>
            <a:r>
              <a:rPr lang="en-US" altLang="zh-CN" sz="1500" b="1">
                <a:solidFill>
                  <a:srgbClr val="E7FC20"/>
                </a:solidFill>
                <a:latin typeface="Arial" panose="020B0604020202020204" pitchFamily="34" charset="0"/>
                <a:ea typeface="微軟正黑體" pitchFamily="34" charset="-120"/>
                <a:cs typeface="Arial" panose="020B0604020202020204" pitchFamily="34" charset="0"/>
                <a:sym typeface="Arial"/>
              </a:rPr>
              <a:t>: </a:t>
            </a:r>
          </a:p>
          <a:p>
            <a:pPr marL="0" marR="0" lvl="0" indent="0" algn="l" rtl="0">
              <a:lnSpc>
                <a:spcPct val="100000"/>
              </a:lnSpc>
              <a:spcBef>
                <a:spcPts val="0"/>
              </a:spcBef>
              <a:spcAft>
                <a:spcPts val="0"/>
              </a:spcAft>
              <a:buClr>
                <a:srgbClr val="595959"/>
              </a:buClr>
              <a:buSzPct val="25000"/>
              <a:buFont typeface="Arial"/>
              <a:buNone/>
            </a:pPr>
            <a:r>
              <a:rPr lang="zh-CN" altLang="en-US" sz="1500" b="1">
                <a:solidFill>
                  <a:srgbClr val="E7FC20"/>
                </a:solidFill>
                <a:latin typeface="Arial" panose="020B0604020202020204" pitchFamily="34" charset="0"/>
                <a:ea typeface="微軟正黑體" pitchFamily="34" charset="-120"/>
                <a:cs typeface="Arial" panose="020B0604020202020204" pitchFamily="34" charset="0"/>
                <a:sym typeface="Arial"/>
              </a:rPr>
              <a:t>系統狀態、網路、硬碟</a:t>
            </a:r>
            <a:endParaRPr lang="zh-TW" sz="1500" b="1" i="0" u="none" strike="noStrike" cap="none">
              <a:solidFill>
                <a:srgbClr val="E7FC20"/>
              </a:solidFill>
              <a:latin typeface="Arial" panose="020B0604020202020204" pitchFamily="34" charset="0"/>
              <a:ea typeface="微軟正黑體" pitchFamily="34" charset="-120"/>
              <a:cs typeface="Arial" panose="020B0604020202020204" pitchFamily="34" charset="0"/>
              <a:sym typeface="Arial"/>
            </a:endParaRPr>
          </a:p>
        </p:txBody>
      </p:sp>
      <p:pic>
        <p:nvPicPr>
          <p:cNvPr id="29" name="圖片 28" descr="TS-977XU_front.jpg">
            <a:extLst>
              <a:ext uri="{FF2B5EF4-FFF2-40B4-BE49-F238E27FC236}">
                <a16:creationId xmlns:a16="http://schemas.microsoft.com/office/drawing/2014/main" id="{79C2B44C-E159-469C-8004-CB2E2CD54E40}"/>
              </a:ext>
            </a:extLst>
          </p:cNvPr>
          <p:cNvPicPr>
            <a:picLocks noChangeAspect="1"/>
          </p:cNvPicPr>
          <p:nvPr/>
        </p:nvPicPr>
        <p:blipFill>
          <a:blip r:embed="rId6"/>
          <a:stretch>
            <a:fillRect/>
          </a:stretch>
        </p:blipFill>
        <p:spPr>
          <a:xfrm>
            <a:off x="357158" y="2704256"/>
            <a:ext cx="4929222" cy="357800"/>
          </a:xfrm>
          <a:prstGeom prst="rect">
            <a:avLst/>
          </a:prstGeom>
        </p:spPr>
      </p:pic>
      <p:sp>
        <p:nvSpPr>
          <p:cNvPr id="32" name="矩形圖說文字 15">
            <a:extLst>
              <a:ext uri="{FF2B5EF4-FFF2-40B4-BE49-F238E27FC236}">
                <a16:creationId xmlns:a16="http://schemas.microsoft.com/office/drawing/2014/main" id="{9C8B2569-C183-4652-B7E2-A6B43654EE8A}"/>
              </a:ext>
            </a:extLst>
          </p:cNvPr>
          <p:cNvSpPr/>
          <p:nvPr/>
        </p:nvSpPr>
        <p:spPr>
          <a:xfrm>
            <a:off x="5476153" y="1146138"/>
            <a:ext cx="3237280" cy="1997115"/>
          </a:xfrm>
          <a:prstGeom prst="wedgeRectCallout">
            <a:avLst>
              <a:gd name="adj1" fmla="val 3265"/>
              <a:gd name="adj2" fmla="val 68552"/>
            </a:avLst>
          </a:prstGeom>
          <a:solidFill>
            <a:schemeClr val="tx1"/>
          </a:solidFill>
          <a:ln w="12700">
            <a:solidFill>
              <a:srgbClr val="04DEFC"/>
            </a:solidFill>
          </a:ln>
          <a:effectLst>
            <a:outerShdw blurRad="127000" dist="88900" dir="42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Picture 2" descr="D:\工作進行中\20170911直播母版16比9\各場PPT元素\20180504\TS-977XU_open-top 拷貝.png">
            <a:extLst>
              <a:ext uri="{FF2B5EF4-FFF2-40B4-BE49-F238E27FC236}">
                <a16:creationId xmlns:a16="http://schemas.microsoft.com/office/drawing/2014/main" id="{8D22CC4A-C1D0-470D-877B-DB542939320E}"/>
              </a:ext>
            </a:extLst>
          </p:cNvPr>
          <p:cNvPicPr>
            <a:picLocks noChangeAspect="1" noChangeArrowheads="1"/>
          </p:cNvPicPr>
          <p:nvPr/>
        </p:nvPicPr>
        <p:blipFill rotWithShape="1">
          <a:blip r:embed="rId7"/>
          <a:srcRect l="21487" t="-224" r="21487" b="56830"/>
          <a:stretch/>
        </p:blipFill>
        <p:spPr bwMode="auto">
          <a:xfrm rot="10800000">
            <a:off x="5552956" y="1207057"/>
            <a:ext cx="3154377" cy="1500196"/>
          </a:xfrm>
          <a:prstGeom prst="rect">
            <a:avLst/>
          </a:prstGeom>
          <a:noFill/>
          <a:effectLst>
            <a:outerShdw blurRad="50800" dist="50800" dir="5400000" algn="ctr" rotWithShape="0">
              <a:srgbClr val="000000">
                <a:alpha val="35000"/>
              </a:srgbClr>
            </a:outerShdw>
          </a:effectLst>
        </p:spPr>
      </p:pic>
      <p:sp>
        <p:nvSpPr>
          <p:cNvPr id="34" name="Shape 183">
            <a:extLst>
              <a:ext uri="{FF2B5EF4-FFF2-40B4-BE49-F238E27FC236}">
                <a16:creationId xmlns:a16="http://schemas.microsoft.com/office/drawing/2014/main" id="{44C21989-37B1-4226-B58A-C53DC474F756}"/>
              </a:ext>
            </a:extLst>
          </p:cNvPr>
          <p:cNvSpPr txBox="1"/>
          <p:nvPr/>
        </p:nvSpPr>
        <p:spPr>
          <a:xfrm flipH="1">
            <a:off x="6535200" y="2530890"/>
            <a:ext cx="2081482" cy="571258"/>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595959"/>
              </a:buClr>
              <a:buSzPct val="25000"/>
              <a:buFont typeface="Arial"/>
              <a:buNone/>
            </a:pPr>
            <a:r>
              <a:rPr lang="en-US" altLang="zh-TW" sz="1500" b="1" i="0" u="none" strike="noStrike" cap="none">
                <a:solidFill>
                  <a:srgbClr val="04DEFC"/>
                </a:solidFill>
                <a:latin typeface="Arial" panose="020B0604020202020204" pitchFamily="34" charset="0"/>
                <a:ea typeface="微軟正黑體" pitchFamily="34" charset="-120"/>
                <a:cs typeface="Arial" panose="020B0604020202020204" pitchFamily="34" charset="0"/>
                <a:sym typeface="Arial"/>
              </a:rPr>
              <a:t>5 x 2.5”</a:t>
            </a:r>
          </a:p>
          <a:p>
            <a:pPr marL="0" marR="0" lvl="0" indent="0" algn="r" rtl="0">
              <a:lnSpc>
                <a:spcPct val="100000"/>
              </a:lnSpc>
              <a:spcBef>
                <a:spcPts val="0"/>
              </a:spcBef>
              <a:spcAft>
                <a:spcPts val="0"/>
              </a:spcAft>
              <a:buClr>
                <a:srgbClr val="595959"/>
              </a:buClr>
              <a:buSzPct val="25000"/>
              <a:buFont typeface="Arial"/>
              <a:buNone/>
            </a:pPr>
            <a:r>
              <a:rPr lang="en-US" altLang="zh-TW" sz="1500" b="1" i="0" u="none" strike="noStrike" cap="none">
                <a:solidFill>
                  <a:srgbClr val="04DEFC"/>
                </a:solidFill>
                <a:latin typeface="Arial" panose="020B0604020202020204" pitchFamily="34" charset="0"/>
                <a:ea typeface="微軟正黑體" pitchFamily="34" charset="-120"/>
                <a:cs typeface="Arial" panose="020B0604020202020204" pitchFamily="34" charset="0"/>
                <a:sym typeface="Arial"/>
              </a:rPr>
              <a:t>SATA 6Gb/s SSD </a:t>
            </a:r>
            <a:r>
              <a:rPr lang="zh-CN" altLang="en-US" sz="1500" b="1">
                <a:solidFill>
                  <a:srgbClr val="04DEFC"/>
                </a:solidFill>
                <a:latin typeface="Arial" panose="020B0604020202020204" pitchFamily="34" charset="0"/>
                <a:ea typeface="微軟正黑體" pitchFamily="34" charset="-120"/>
                <a:cs typeface="Arial" panose="020B0604020202020204" pitchFamily="34" charset="0"/>
                <a:sym typeface="Arial"/>
              </a:rPr>
              <a:t>埠</a:t>
            </a:r>
            <a:endParaRPr lang="zh-TW" sz="1500" b="1" i="0" u="none" strike="noStrike" cap="none">
              <a:solidFill>
                <a:srgbClr val="04DEFC"/>
              </a:solidFill>
              <a:latin typeface="Arial" panose="020B0604020202020204" pitchFamily="34" charset="0"/>
              <a:ea typeface="微軟正黑體" pitchFamily="34" charset="-120"/>
              <a:cs typeface="Arial" panose="020B0604020202020204" pitchFamily="34" charset="0"/>
              <a:sym typeface="Arial"/>
            </a:endParaRPr>
          </a:p>
        </p:txBody>
      </p:sp>
      <p:sp>
        <p:nvSpPr>
          <p:cNvPr id="12" name="流程圖: 程序 11">
            <a:extLst>
              <a:ext uri="{FF2B5EF4-FFF2-40B4-BE49-F238E27FC236}">
                <a16:creationId xmlns:a16="http://schemas.microsoft.com/office/drawing/2014/main" id="{4C5B5CB3-533A-4EA1-B107-3AE29FEE3470}"/>
              </a:ext>
            </a:extLst>
          </p:cNvPr>
          <p:cNvSpPr/>
          <p:nvPr/>
        </p:nvSpPr>
        <p:spPr>
          <a:xfrm>
            <a:off x="5607781" y="1191521"/>
            <a:ext cx="3008901" cy="709462"/>
          </a:xfrm>
          <a:prstGeom prst="flowChartProcess">
            <a:avLst/>
          </a:prstGeom>
          <a:gradFill>
            <a:gsLst>
              <a:gs pos="83000">
                <a:schemeClr val="tx1">
                  <a:alpha val="0"/>
                </a:schemeClr>
              </a:gs>
              <a:gs pos="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17347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25" name="圖片 24" descr="TS-977XU_open-back.png"/>
          <p:cNvPicPr>
            <a:picLocks noChangeAspect="1"/>
          </p:cNvPicPr>
          <p:nvPr/>
        </p:nvPicPr>
        <p:blipFill>
          <a:blip r:embed="rId3" cstate="print"/>
          <a:stretch>
            <a:fillRect/>
          </a:stretch>
        </p:blipFill>
        <p:spPr>
          <a:xfrm>
            <a:off x="-287423" y="589555"/>
            <a:ext cx="7955817" cy="4436879"/>
          </a:xfrm>
          <a:prstGeom prst="rect">
            <a:avLst/>
          </a:prstGeom>
        </p:spPr>
      </p:pic>
      <p:sp>
        <p:nvSpPr>
          <p:cNvPr id="125" name="Shape 125"/>
          <p:cNvSpPr txBox="1">
            <a:spLocks noGrp="1"/>
          </p:cNvSpPr>
          <p:nvPr>
            <p:ph type="title"/>
          </p:nvPr>
        </p:nvSpPr>
        <p:spPr>
          <a:xfrm>
            <a:off x="1571604" y="117066"/>
            <a:ext cx="7164990" cy="743803"/>
          </a:xfrm>
          <a:prstGeom prst="rect">
            <a:avLst/>
          </a:prstGeom>
          <a:noFill/>
          <a:ln>
            <a:noFill/>
          </a:ln>
        </p:spPr>
        <p:txBody>
          <a:bodyPr wrap="square" lIns="91425" tIns="91425" rIns="91425" bIns="91425" anchor="t" anchorCtr="0">
            <a:noAutofit/>
          </a:bodyPr>
          <a:lstStyle/>
          <a:p>
            <a:pPr lvl="0">
              <a:buSzPct val="25000"/>
            </a:pPr>
            <a:r>
              <a:rPr lang="en-US" altLang="zh-Hant" sz="3600">
                <a:solidFill>
                  <a:srgbClr val="FFFFFF"/>
                </a:solidFill>
                <a:ea typeface="Microsoft JhengHei" panose="020B0604030504040204" pitchFamily="34" charset="-120"/>
                <a:cs typeface="Arial" pitchFamily="34" charset="0"/>
                <a:sym typeface="Arial"/>
              </a:rPr>
              <a:t>1U TS-977XU/TS-977XU-RP </a:t>
            </a:r>
            <a:r>
              <a:rPr lang="zh-CN" altLang="en-US" sz="3600">
                <a:solidFill>
                  <a:srgbClr val="FFFFFF"/>
                </a:solidFill>
                <a:ea typeface="Microsoft JhengHei" panose="020B0604030504040204" pitchFamily="34" charset="-120"/>
                <a:cs typeface="Arial" pitchFamily="34" charset="0"/>
                <a:sym typeface="Arial"/>
              </a:rPr>
              <a:t>背面</a:t>
            </a:r>
            <a:endParaRPr lang="en-US" sz="3600" b="1" i="0" u="none" strike="noStrike" cap="none">
              <a:solidFill>
                <a:schemeClr val="lt1"/>
              </a:solidFill>
              <a:ea typeface="Microsoft JhengHei" panose="020B0604030504040204" pitchFamily="34" charset="-120"/>
              <a:cs typeface="Arial" pitchFamily="34" charset="0"/>
              <a:sym typeface="Arial"/>
            </a:endParaRPr>
          </a:p>
        </p:txBody>
      </p:sp>
      <p:cxnSp>
        <p:nvCxnSpPr>
          <p:cNvPr id="67" name="直線接點 66"/>
          <p:cNvCxnSpPr/>
          <p:nvPr/>
        </p:nvCxnSpPr>
        <p:spPr>
          <a:xfrm rot="5400000">
            <a:off x="4112257" y="4325486"/>
            <a:ext cx="285752" cy="158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9" name="圖案 68"/>
          <p:cNvCxnSpPr/>
          <p:nvPr/>
        </p:nvCxnSpPr>
        <p:spPr>
          <a:xfrm rot="5400000" flipH="1" flipV="1">
            <a:off x="4034618" y="1699285"/>
            <a:ext cx="1894817" cy="785818"/>
          </a:xfrm>
          <a:prstGeom prst="bentConnector2">
            <a:avLst/>
          </a:prstGeom>
          <a:ln w="28575">
            <a:solidFill>
              <a:srgbClr val="A66BD3"/>
            </a:solidFill>
          </a:ln>
        </p:spPr>
        <p:style>
          <a:lnRef idx="1">
            <a:schemeClr val="accent1"/>
          </a:lnRef>
          <a:fillRef idx="0">
            <a:schemeClr val="accent1"/>
          </a:fillRef>
          <a:effectRef idx="0">
            <a:schemeClr val="accent1"/>
          </a:effectRef>
          <a:fontRef idx="minor">
            <a:schemeClr val="tx1"/>
          </a:fontRef>
        </p:style>
      </p:cxnSp>
      <p:cxnSp>
        <p:nvCxnSpPr>
          <p:cNvPr id="71" name="肘形接點 70"/>
          <p:cNvCxnSpPr/>
          <p:nvPr/>
        </p:nvCxnSpPr>
        <p:spPr>
          <a:xfrm rot="5400000" flipH="1" flipV="1">
            <a:off x="5517811" y="1968032"/>
            <a:ext cx="785818" cy="214314"/>
          </a:xfrm>
          <a:prstGeom prst="bentConnector3">
            <a:avLst>
              <a:gd name="adj1" fmla="val 100526"/>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0" name="群組 9">
            <a:extLst>
              <a:ext uri="{FF2B5EF4-FFF2-40B4-BE49-F238E27FC236}">
                <a16:creationId xmlns:a16="http://schemas.microsoft.com/office/drawing/2014/main" id="{B953CF23-ADAD-476D-9478-5CA35AD9D00C}"/>
              </a:ext>
            </a:extLst>
          </p:cNvPr>
          <p:cNvGrpSpPr/>
          <p:nvPr/>
        </p:nvGrpSpPr>
        <p:grpSpPr>
          <a:xfrm>
            <a:off x="6725961" y="1009699"/>
            <a:ext cx="2502979" cy="2045108"/>
            <a:chOff x="4966869" y="2893101"/>
            <a:chExt cx="2222222" cy="1815709"/>
          </a:xfrm>
        </p:grpSpPr>
        <p:grpSp>
          <p:nvGrpSpPr>
            <p:cNvPr id="38" name="群組 37">
              <a:extLst>
                <a:ext uri="{FF2B5EF4-FFF2-40B4-BE49-F238E27FC236}">
                  <a16:creationId xmlns:a16="http://schemas.microsoft.com/office/drawing/2014/main" id="{4782CB4F-12D1-4E35-99CF-FDB0B00AB1E9}"/>
                </a:ext>
              </a:extLst>
            </p:cNvPr>
            <p:cNvGrpSpPr/>
            <p:nvPr/>
          </p:nvGrpSpPr>
          <p:grpSpPr>
            <a:xfrm>
              <a:off x="4966869" y="2893101"/>
              <a:ext cx="2222222" cy="1815709"/>
              <a:chOff x="6606702" y="1395713"/>
              <a:chExt cx="2222222" cy="1815709"/>
            </a:xfrm>
          </p:grpSpPr>
          <p:pic>
            <p:nvPicPr>
              <p:cNvPr id="47" name="圖片 46">
                <a:extLst>
                  <a:ext uri="{FF2B5EF4-FFF2-40B4-BE49-F238E27FC236}">
                    <a16:creationId xmlns:a16="http://schemas.microsoft.com/office/drawing/2014/main" id="{4F27B5F3-D2AF-4B6F-A5FC-47DD217438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3861" y="1395713"/>
                <a:ext cx="1883068" cy="1222424"/>
              </a:xfrm>
              <a:prstGeom prst="rect">
                <a:avLst/>
              </a:prstGeom>
            </p:spPr>
          </p:pic>
          <p:pic>
            <p:nvPicPr>
              <p:cNvPr id="41" name="圖片 40">
                <a:extLst>
                  <a:ext uri="{FF2B5EF4-FFF2-40B4-BE49-F238E27FC236}">
                    <a16:creationId xmlns:a16="http://schemas.microsoft.com/office/drawing/2014/main" id="{5C7F61F4-F517-469B-AD35-4865E39004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6702" y="2411869"/>
                <a:ext cx="2222222" cy="799553"/>
              </a:xfrm>
              <a:prstGeom prst="rect">
                <a:avLst/>
              </a:prstGeom>
            </p:spPr>
          </p:pic>
        </p:grpSp>
        <p:pic>
          <p:nvPicPr>
            <p:cNvPr id="49" name="圖片 48" descr="TS-977XU_RP_back.png">
              <a:extLst>
                <a:ext uri="{FF2B5EF4-FFF2-40B4-BE49-F238E27FC236}">
                  <a16:creationId xmlns:a16="http://schemas.microsoft.com/office/drawing/2014/main" id="{8FC94242-4FB2-44FF-B1BB-88F4EDC6803B}"/>
                </a:ext>
              </a:extLst>
            </p:cNvPr>
            <p:cNvPicPr>
              <a:picLocks noChangeAspect="1"/>
            </p:cNvPicPr>
            <p:nvPr/>
          </p:nvPicPr>
          <p:blipFill>
            <a:blip r:embed="rId6" cstate="print"/>
            <a:srcRect l="60174" t="35593" r="2743" b="35593"/>
            <a:stretch>
              <a:fillRect/>
            </a:stretch>
          </p:blipFill>
          <p:spPr>
            <a:xfrm>
              <a:off x="5301087" y="2986404"/>
              <a:ext cx="1777907" cy="863555"/>
            </a:xfrm>
            <a:prstGeom prst="rect">
              <a:avLst/>
            </a:prstGeom>
          </p:spPr>
        </p:pic>
      </p:grpSp>
      <p:grpSp>
        <p:nvGrpSpPr>
          <p:cNvPr id="12" name="群組 11">
            <a:extLst>
              <a:ext uri="{FF2B5EF4-FFF2-40B4-BE49-F238E27FC236}">
                <a16:creationId xmlns:a16="http://schemas.microsoft.com/office/drawing/2014/main" id="{01E00E01-3E66-4166-A1CC-ED9F2E87D625}"/>
              </a:ext>
            </a:extLst>
          </p:cNvPr>
          <p:cNvGrpSpPr/>
          <p:nvPr/>
        </p:nvGrpSpPr>
        <p:grpSpPr>
          <a:xfrm>
            <a:off x="7371919" y="2004868"/>
            <a:ext cx="1463498" cy="519542"/>
            <a:chOff x="5826697" y="3980983"/>
            <a:chExt cx="1463498" cy="519542"/>
          </a:xfrm>
        </p:grpSpPr>
        <p:pic>
          <p:nvPicPr>
            <p:cNvPr id="54" name="圖形 19">
              <a:extLst>
                <a:ext uri="{FF2B5EF4-FFF2-40B4-BE49-F238E27FC236}">
                  <a16:creationId xmlns:a16="http://schemas.microsoft.com/office/drawing/2014/main" id="{29C156CB-E2F4-45F8-8B57-3BD73277AE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26697" y="3980983"/>
              <a:ext cx="1463498" cy="519542"/>
            </a:xfrm>
            <a:prstGeom prst="rect">
              <a:avLst/>
            </a:prstGeom>
          </p:spPr>
        </p:pic>
        <p:sp>
          <p:nvSpPr>
            <p:cNvPr id="56" name="矩形 55">
              <a:extLst>
                <a:ext uri="{FF2B5EF4-FFF2-40B4-BE49-F238E27FC236}">
                  <a16:creationId xmlns:a16="http://schemas.microsoft.com/office/drawing/2014/main" id="{26C4DB7F-1D23-4297-9368-FF67688E962C}"/>
                </a:ext>
              </a:extLst>
            </p:cNvPr>
            <p:cNvSpPr/>
            <p:nvPr/>
          </p:nvSpPr>
          <p:spPr>
            <a:xfrm>
              <a:off x="5972487" y="4076516"/>
              <a:ext cx="1150882" cy="308676"/>
            </a:xfrm>
            <a:prstGeom prst="rect">
              <a:avLst/>
            </a:prstGeom>
          </p:spPr>
          <p:txBody>
            <a:bodyPr wrap="square">
              <a:spAutoFit/>
            </a:bodyPr>
            <a:lstStyle/>
            <a:p>
              <a:pPr>
                <a:lnSpc>
                  <a:spcPts val="2200"/>
                </a:lnSpc>
                <a:buClr>
                  <a:srgbClr val="000090"/>
                </a:buClr>
                <a:buSzPct val="25000"/>
              </a:pPr>
              <a:r>
                <a:rPr lang="zh-TW" altLang="en-US" sz="2000" b="1">
                  <a:solidFill>
                    <a:srgbClr val="E7FC20"/>
                  </a:solidFill>
                  <a:latin typeface="微軟正黑體" panose="020B0604030504040204" pitchFamily="34" charset="-120"/>
                  <a:ea typeface="微軟正黑體" panose="020B0604030504040204" pitchFamily="34" charset="-120"/>
                  <a:cs typeface="Arial" pitchFamily="34" charset="0"/>
                  <a:sym typeface="Arial"/>
                </a:rPr>
                <a:t>雙電源</a:t>
              </a:r>
              <a:endParaRPr lang="en-US" altLang="zh-TW" sz="2000" b="1">
                <a:solidFill>
                  <a:srgbClr val="E7FC20"/>
                </a:solidFill>
                <a:latin typeface="微軟正黑體" panose="020B0604030504040204" pitchFamily="34" charset="-120"/>
                <a:ea typeface="微軟正黑體" panose="020B0604030504040204" pitchFamily="34" charset="-120"/>
                <a:cs typeface="Arial" pitchFamily="34" charset="0"/>
                <a:sym typeface="Arial"/>
              </a:endParaRPr>
            </a:p>
          </p:txBody>
        </p:sp>
      </p:grpSp>
      <p:sp>
        <p:nvSpPr>
          <p:cNvPr id="66" name="圓角矩形 13">
            <a:extLst>
              <a:ext uri="{FF2B5EF4-FFF2-40B4-BE49-F238E27FC236}">
                <a16:creationId xmlns:a16="http://schemas.microsoft.com/office/drawing/2014/main" id="{048C9558-1A47-48D7-8FBE-AF1B901A7ED0}"/>
              </a:ext>
            </a:extLst>
          </p:cNvPr>
          <p:cNvSpPr/>
          <p:nvPr/>
        </p:nvSpPr>
        <p:spPr>
          <a:xfrm>
            <a:off x="7102403" y="1474273"/>
            <a:ext cx="1966602" cy="519543"/>
          </a:xfrm>
          <a:prstGeom prst="roundRect">
            <a:avLst>
              <a:gd name="adj" fmla="val 4902"/>
            </a:avLst>
          </a:prstGeom>
          <a:noFill/>
          <a:ln w="19050">
            <a:solidFill>
              <a:srgbClr val="FFFF00"/>
            </a:solidFill>
          </a:ln>
          <a:effectLst>
            <a:glow rad="63500">
              <a:srgbClr val="8CFF0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grpSp>
        <p:nvGrpSpPr>
          <p:cNvPr id="14" name="群組 13">
            <a:extLst>
              <a:ext uri="{FF2B5EF4-FFF2-40B4-BE49-F238E27FC236}">
                <a16:creationId xmlns:a16="http://schemas.microsoft.com/office/drawing/2014/main" id="{306E4D98-B8D3-4E18-B9BD-AF592E23BE65}"/>
              </a:ext>
            </a:extLst>
          </p:cNvPr>
          <p:cNvGrpSpPr/>
          <p:nvPr/>
        </p:nvGrpSpPr>
        <p:grpSpPr>
          <a:xfrm>
            <a:off x="5053960" y="3483808"/>
            <a:ext cx="2222222" cy="851656"/>
            <a:chOff x="5152540" y="3702289"/>
            <a:chExt cx="2222222" cy="851656"/>
          </a:xfrm>
        </p:grpSpPr>
        <p:pic>
          <p:nvPicPr>
            <p:cNvPr id="65" name="圖片 64">
              <a:extLst>
                <a:ext uri="{FF2B5EF4-FFF2-40B4-BE49-F238E27FC236}">
                  <a16:creationId xmlns:a16="http://schemas.microsoft.com/office/drawing/2014/main" id="{614417D0-2FD2-4A5C-89EF-BE655EE9D9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2540" y="3885031"/>
              <a:ext cx="2222222" cy="668914"/>
            </a:xfrm>
            <a:prstGeom prst="rect">
              <a:avLst/>
            </a:prstGeom>
          </p:spPr>
        </p:pic>
        <p:grpSp>
          <p:nvGrpSpPr>
            <p:cNvPr id="68" name="群組 67">
              <a:extLst>
                <a:ext uri="{FF2B5EF4-FFF2-40B4-BE49-F238E27FC236}">
                  <a16:creationId xmlns:a16="http://schemas.microsoft.com/office/drawing/2014/main" id="{870DEC61-FBCA-4521-9386-82B74680BE4C}"/>
                </a:ext>
              </a:extLst>
            </p:cNvPr>
            <p:cNvGrpSpPr/>
            <p:nvPr/>
          </p:nvGrpSpPr>
          <p:grpSpPr>
            <a:xfrm>
              <a:off x="5592521" y="3702289"/>
              <a:ext cx="1463498" cy="519541"/>
              <a:chOff x="6610167" y="4195348"/>
              <a:chExt cx="1463498" cy="519541"/>
            </a:xfrm>
          </p:grpSpPr>
          <p:pic>
            <p:nvPicPr>
              <p:cNvPr id="70" name="圖形 19">
                <a:extLst>
                  <a:ext uri="{FF2B5EF4-FFF2-40B4-BE49-F238E27FC236}">
                    <a16:creationId xmlns:a16="http://schemas.microsoft.com/office/drawing/2014/main" id="{A210C2D2-AB7B-4499-AD76-22FF72D273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10167" y="4195348"/>
                <a:ext cx="1463498" cy="519541"/>
              </a:xfrm>
              <a:prstGeom prst="rect">
                <a:avLst/>
              </a:prstGeom>
            </p:spPr>
          </p:pic>
          <p:sp>
            <p:nvSpPr>
              <p:cNvPr id="72" name="矩形 71">
                <a:extLst>
                  <a:ext uri="{FF2B5EF4-FFF2-40B4-BE49-F238E27FC236}">
                    <a16:creationId xmlns:a16="http://schemas.microsoft.com/office/drawing/2014/main" id="{1ED34B7E-6E5B-416A-90C0-E0480490AE5E}"/>
                  </a:ext>
                </a:extLst>
              </p:cNvPr>
              <p:cNvSpPr/>
              <p:nvPr/>
            </p:nvSpPr>
            <p:spPr>
              <a:xfrm>
                <a:off x="6755957" y="4290881"/>
                <a:ext cx="1150882" cy="374461"/>
              </a:xfrm>
              <a:prstGeom prst="rect">
                <a:avLst/>
              </a:prstGeom>
            </p:spPr>
            <p:txBody>
              <a:bodyPr wrap="square">
                <a:spAutoFit/>
              </a:bodyPr>
              <a:lstStyle/>
              <a:p>
                <a:pPr>
                  <a:lnSpc>
                    <a:spcPts val="2200"/>
                  </a:lnSpc>
                  <a:buClr>
                    <a:srgbClr val="000090"/>
                  </a:buClr>
                  <a:buSzPct val="25000"/>
                </a:pPr>
                <a:r>
                  <a:rPr lang="zh-TW" altLang="en-US" sz="2000" b="1">
                    <a:solidFill>
                      <a:srgbClr val="E7FC20"/>
                    </a:solidFill>
                    <a:latin typeface="微軟正黑體" panose="020B0604030504040204" pitchFamily="34" charset="-120"/>
                    <a:ea typeface="微軟正黑體" panose="020B0604030504040204" pitchFamily="34" charset="-120"/>
                    <a:cs typeface="Arial" pitchFamily="34" charset="0"/>
                    <a:sym typeface="Arial"/>
                  </a:rPr>
                  <a:t>單電源</a:t>
                </a:r>
                <a:endParaRPr lang="en-US" altLang="zh-TW" sz="2000" b="1">
                  <a:solidFill>
                    <a:srgbClr val="E7FC20"/>
                  </a:solidFill>
                  <a:latin typeface="微軟正黑體" panose="020B0604030504040204" pitchFamily="34" charset="-120"/>
                  <a:ea typeface="微軟正黑體" panose="020B0604030504040204" pitchFamily="34" charset="-120"/>
                  <a:cs typeface="Arial" pitchFamily="34" charset="0"/>
                  <a:sym typeface="Arial"/>
                </a:endParaRPr>
              </a:p>
            </p:txBody>
          </p:sp>
        </p:grpSp>
      </p:grpSp>
      <p:grpSp>
        <p:nvGrpSpPr>
          <p:cNvPr id="17" name="群組 16">
            <a:extLst>
              <a:ext uri="{FF2B5EF4-FFF2-40B4-BE49-F238E27FC236}">
                <a16:creationId xmlns:a16="http://schemas.microsoft.com/office/drawing/2014/main" id="{697A30CE-53AF-4D2A-9CC3-76E3677A3A4C}"/>
              </a:ext>
            </a:extLst>
          </p:cNvPr>
          <p:cNvGrpSpPr/>
          <p:nvPr/>
        </p:nvGrpSpPr>
        <p:grpSpPr>
          <a:xfrm>
            <a:off x="52153" y="3150691"/>
            <a:ext cx="1982650" cy="491013"/>
            <a:chOff x="13208" y="2007995"/>
            <a:chExt cx="1982650" cy="491013"/>
          </a:xfrm>
        </p:grpSpPr>
        <p:grpSp>
          <p:nvGrpSpPr>
            <p:cNvPr id="16" name="群組 15">
              <a:extLst>
                <a:ext uri="{FF2B5EF4-FFF2-40B4-BE49-F238E27FC236}">
                  <a16:creationId xmlns:a16="http://schemas.microsoft.com/office/drawing/2014/main" id="{EE585280-17E6-482A-9AF4-7CC9E41BC228}"/>
                </a:ext>
              </a:extLst>
            </p:cNvPr>
            <p:cNvGrpSpPr/>
            <p:nvPr/>
          </p:nvGrpSpPr>
          <p:grpSpPr>
            <a:xfrm>
              <a:off x="17085" y="2014936"/>
              <a:ext cx="1978773" cy="484072"/>
              <a:chOff x="17085" y="3091612"/>
              <a:chExt cx="1978773" cy="484072"/>
            </a:xfrm>
          </p:grpSpPr>
          <p:cxnSp>
            <p:nvCxnSpPr>
              <p:cNvPr id="43" name="直線接點 42"/>
              <p:cNvCxnSpPr>
                <a:cxnSpLocks/>
              </p:cNvCxnSpPr>
              <p:nvPr/>
            </p:nvCxnSpPr>
            <p:spPr>
              <a:xfrm flipV="1">
                <a:off x="945779" y="3298985"/>
                <a:ext cx="1050079" cy="2636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矩形: 圓角 14">
                <a:extLst>
                  <a:ext uri="{FF2B5EF4-FFF2-40B4-BE49-F238E27FC236}">
                    <a16:creationId xmlns:a16="http://schemas.microsoft.com/office/drawing/2014/main" id="{E6194286-1059-4A5C-9448-DA05F5F9F6AF}"/>
                  </a:ext>
                </a:extLst>
              </p:cNvPr>
              <p:cNvSpPr/>
              <p:nvPr/>
            </p:nvSpPr>
            <p:spPr>
              <a:xfrm>
                <a:off x="17085" y="3091612"/>
                <a:ext cx="1554519" cy="484072"/>
              </a:xfrm>
              <a:prstGeom prst="roundRect">
                <a:avLst/>
              </a:prstGeom>
              <a:solidFill>
                <a:srgbClr val="EFB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3" name="Shape 183">
              <a:extLst>
                <a:ext uri="{FF2B5EF4-FFF2-40B4-BE49-F238E27FC236}">
                  <a16:creationId xmlns:a16="http://schemas.microsoft.com/office/drawing/2014/main" id="{3E7F1E13-DAFF-4532-96E7-8AC8749C4D16}"/>
                </a:ext>
              </a:extLst>
            </p:cNvPr>
            <p:cNvSpPr txBox="1"/>
            <p:nvPr/>
          </p:nvSpPr>
          <p:spPr>
            <a:xfrm flipH="1">
              <a:off x="13208" y="2007995"/>
              <a:ext cx="1643074" cy="428628"/>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300" b="1">
                  <a:latin typeface="微軟正黑體" panose="020B0604030504040204" pitchFamily="34" charset="-120"/>
                  <a:ea typeface="微軟正黑體" panose="020B0604030504040204" pitchFamily="34" charset="-120"/>
                  <a:cs typeface="Arial" pitchFamily="34" charset="0"/>
                  <a:sym typeface="Arial"/>
                </a:rPr>
                <a:t>4 x DDR4 </a:t>
              </a:r>
            </a:p>
            <a:p>
              <a:pPr marL="0" marR="0" lvl="0" indent="0" algn="l" rtl="0">
                <a:lnSpc>
                  <a:spcPct val="100000"/>
                </a:lnSpc>
                <a:spcBef>
                  <a:spcPts val="0"/>
                </a:spcBef>
                <a:spcAft>
                  <a:spcPts val="0"/>
                </a:spcAft>
                <a:buClr>
                  <a:srgbClr val="595959"/>
                </a:buClr>
                <a:buSzPct val="25000"/>
                <a:buFont typeface="Arial"/>
                <a:buNone/>
              </a:pPr>
              <a:r>
                <a:rPr lang="en-US" altLang="zh-TW" sz="1300" b="1">
                  <a:latin typeface="微軟正黑體" panose="020B0604030504040204" pitchFamily="34" charset="-120"/>
                  <a:ea typeface="微軟正黑體" panose="020B0604030504040204" pitchFamily="34" charset="-120"/>
                  <a:cs typeface="Arial" pitchFamily="34" charset="0"/>
                  <a:sym typeface="Arial"/>
                </a:rPr>
                <a:t>Long-DIMM </a:t>
              </a:r>
              <a:r>
                <a:rPr lang="zh-CN" altLang="en-US" sz="1300" b="1">
                  <a:latin typeface="微軟正黑體" panose="020B0604030504040204" pitchFamily="34" charset="-120"/>
                  <a:ea typeface="微軟正黑體" panose="020B0604030504040204" pitchFamily="34" charset="-120"/>
                  <a:cs typeface="Arial" pitchFamily="34" charset="0"/>
                  <a:sym typeface="Arial"/>
                </a:rPr>
                <a:t>插槽</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grpSp>
        <p:nvGrpSpPr>
          <p:cNvPr id="20" name="群組 19">
            <a:extLst>
              <a:ext uri="{FF2B5EF4-FFF2-40B4-BE49-F238E27FC236}">
                <a16:creationId xmlns:a16="http://schemas.microsoft.com/office/drawing/2014/main" id="{AEA6FC9E-47BC-4CB0-93B3-BE96446C5555}"/>
              </a:ext>
            </a:extLst>
          </p:cNvPr>
          <p:cNvGrpSpPr/>
          <p:nvPr/>
        </p:nvGrpSpPr>
        <p:grpSpPr>
          <a:xfrm>
            <a:off x="52153" y="3702790"/>
            <a:ext cx="3608270" cy="479820"/>
            <a:chOff x="52153" y="3702790"/>
            <a:chExt cx="3608270" cy="479820"/>
          </a:xfrm>
        </p:grpSpPr>
        <p:cxnSp>
          <p:nvCxnSpPr>
            <p:cNvPr id="11" name="Straight Connector 10">
              <a:extLst>
                <a:ext uri="{FF2B5EF4-FFF2-40B4-BE49-F238E27FC236}">
                  <a16:creationId xmlns:a16="http://schemas.microsoft.com/office/drawing/2014/main" id="{29F1E588-4FF3-F34D-A81C-F43611FFBF0C}"/>
                </a:ext>
              </a:extLst>
            </p:cNvPr>
            <p:cNvCxnSpPr>
              <a:cxnSpLocks/>
            </p:cNvCxnSpPr>
            <p:nvPr/>
          </p:nvCxnSpPr>
          <p:spPr>
            <a:xfrm>
              <a:off x="1302969" y="3896858"/>
              <a:ext cx="2357454" cy="285752"/>
            </a:xfrm>
            <a:prstGeom prst="bentConnector3">
              <a:avLst>
                <a:gd name="adj1" fmla="val 100271"/>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9" name="群組 18">
              <a:extLst>
                <a:ext uri="{FF2B5EF4-FFF2-40B4-BE49-F238E27FC236}">
                  <a16:creationId xmlns:a16="http://schemas.microsoft.com/office/drawing/2014/main" id="{52E973EC-B36F-4C19-94ED-A9EE33992435}"/>
                </a:ext>
              </a:extLst>
            </p:cNvPr>
            <p:cNvGrpSpPr/>
            <p:nvPr/>
          </p:nvGrpSpPr>
          <p:grpSpPr>
            <a:xfrm>
              <a:off x="52153" y="3702790"/>
              <a:ext cx="1554519" cy="388135"/>
              <a:chOff x="52153" y="5841419"/>
              <a:chExt cx="1554519" cy="388135"/>
            </a:xfrm>
          </p:grpSpPr>
          <p:sp>
            <p:nvSpPr>
              <p:cNvPr id="85" name="矩形: 圓角 84">
                <a:extLst>
                  <a:ext uri="{FF2B5EF4-FFF2-40B4-BE49-F238E27FC236}">
                    <a16:creationId xmlns:a16="http://schemas.microsoft.com/office/drawing/2014/main" id="{D235F2EC-2108-40ED-B02E-201C0245ADDD}"/>
                  </a:ext>
                </a:extLst>
              </p:cNvPr>
              <p:cNvSpPr/>
              <p:nvPr/>
            </p:nvSpPr>
            <p:spPr>
              <a:xfrm>
                <a:off x="52153" y="5841419"/>
                <a:ext cx="1554519" cy="3537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Shape 183">
                <a:extLst>
                  <a:ext uri="{FF2B5EF4-FFF2-40B4-BE49-F238E27FC236}">
                    <a16:creationId xmlns:a16="http://schemas.microsoft.com/office/drawing/2014/main" id="{3F324120-0C35-4938-8270-7FAC1B47AE06}"/>
                  </a:ext>
                </a:extLst>
              </p:cNvPr>
              <p:cNvSpPr txBox="1"/>
              <p:nvPr/>
            </p:nvSpPr>
            <p:spPr>
              <a:xfrm flipH="1">
                <a:off x="65297" y="5875784"/>
                <a:ext cx="1310830" cy="35377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sz="1300" b="1">
                    <a:latin typeface="微軟正黑體" panose="020B0604030504040204" pitchFamily="34" charset="-120"/>
                    <a:ea typeface="微軟正黑體" panose="020B0604030504040204" pitchFamily="34" charset="-120"/>
                    <a:cs typeface="Arial" pitchFamily="34" charset="0"/>
                    <a:sym typeface="Arial"/>
                  </a:rPr>
                  <a:t>4</a:t>
                </a:r>
                <a:r>
                  <a:rPr lang="en-US" altLang="zh-TW" sz="1300" b="1" i="0" u="none" strike="noStrike" cap="none">
                    <a:latin typeface="微軟正黑體" panose="020B0604030504040204" pitchFamily="34" charset="-120"/>
                    <a:ea typeface="微軟正黑體" panose="020B0604030504040204" pitchFamily="34" charset="-120"/>
                    <a:cs typeface="Arial" pitchFamily="34" charset="0"/>
                    <a:sym typeface="Arial"/>
                  </a:rPr>
                  <a:t> x USB 3.0 </a:t>
                </a:r>
                <a:r>
                  <a:rPr lang="zh-CN" altLang="en-US" sz="1300" b="1">
                    <a:latin typeface="微軟正黑體" panose="020B0604030504040204" pitchFamily="34" charset="-120"/>
                    <a:ea typeface="微軟正黑體" panose="020B0604030504040204" pitchFamily="34" charset="-120"/>
                    <a:cs typeface="Arial" pitchFamily="34" charset="0"/>
                    <a:sym typeface="Arial"/>
                  </a:rPr>
                  <a:t>埠</a:t>
                </a:r>
                <a:endParaRPr lang="zh-TW" sz="1300" b="1" i="0" u="none" strike="noStrike" cap="none">
                  <a:latin typeface="微軟正黑體" panose="020B0604030504040204" pitchFamily="34" charset="-120"/>
                  <a:ea typeface="微軟正黑體" panose="020B0604030504040204" pitchFamily="34" charset="-120"/>
                  <a:cs typeface="Arial" pitchFamily="34" charset="0"/>
                  <a:sym typeface="Arial"/>
                </a:endParaRPr>
              </a:p>
            </p:txBody>
          </p:sp>
        </p:grpSp>
      </p:grpSp>
      <p:grpSp>
        <p:nvGrpSpPr>
          <p:cNvPr id="34" name="群組 33">
            <a:extLst>
              <a:ext uri="{FF2B5EF4-FFF2-40B4-BE49-F238E27FC236}">
                <a16:creationId xmlns:a16="http://schemas.microsoft.com/office/drawing/2014/main" id="{B1AE546D-5D43-43AC-B8D3-41C3FC2275B1}"/>
              </a:ext>
            </a:extLst>
          </p:cNvPr>
          <p:cNvGrpSpPr/>
          <p:nvPr/>
        </p:nvGrpSpPr>
        <p:grpSpPr>
          <a:xfrm>
            <a:off x="17085" y="4119220"/>
            <a:ext cx="3265745" cy="380929"/>
            <a:chOff x="17085" y="4119220"/>
            <a:chExt cx="3265745" cy="380929"/>
          </a:xfrm>
        </p:grpSpPr>
        <p:cxnSp>
          <p:nvCxnSpPr>
            <p:cNvPr id="55" name="直線接點 54"/>
            <p:cNvCxnSpPr/>
            <p:nvPr/>
          </p:nvCxnSpPr>
          <p:spPr>
            <a:xfrm>
              <a:off x="1639756" y="4295189"/>
              <a:ext cx="1643074" cy="158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22" name="群組 21">
              <a:extLst>
                <a:ext uri="{FF2B5EF4-FFF2-40B4-BE49-F238E27FC236}">
                  <a16:creationId xmlns:a16="http://schemas.microsoft.com/office/drawing/2014/main" id="{C34D5EDA-B4FC-492A-B24B-B8A62E49E40B}"/>
                </a:ext>
              </a:extLst>
            </p:cNvPr>
            <p:cNvGrpSpPr/>
            <p:nvPr/>
          </p:nvGrpSpPr>
          <p:grpSpPr>
            <a:xfrm>
              <a:off x="17085" y="4119220"/>
              <a:ext cx="1872208" cy="380929"/>
              <a:chOff x="17085" y="5786685"/>
              <a:chExt cx="1872208" cy="380929"/>
            </a:xfrm>
          </p:grpSpPr>
          <p:sp>
            <p:nvSpPr>
              <p:cNvPr id="88" name="矩形: 圓角 87">
                <a:extLst>
                  <a:ext uri="{FF2B5EF4-FFF2-40B4-BE49-F238E27FC236}">
                    <a16:creationId xmlns:a16="http://schemas.microsoft.com/office/drawing/2014/main" id="{B0133069-1C54-45B7-AE86-5FC3B051DE13}"/>
                  </a:ext>
                </a:extLst>
              </p:cNvPr>
              <p:cNvSpPr/>
              <p:nvPr/>
            </p:nvSpPr>
            <p:spPr>
              <a:xfrm>
                <a:off x="47782" y="5786685"/>
                <a:ext cx="1612377" cy="353770"/>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Shape 183">
                <a:extLst>
                  <a:ext uri="{FF2B5EF4-FFF2-40B4-BE49-F238E27FC236}">
                    <a16:creationId xmlns:a16="http://schemas.microsoft.com/office/drawing/2014/main" id="{EA208117-58CE-4B81-8D90-34922D7DCB34}"/>
                  </a:ext>
                </a:extLst>
              </p:cNvPr>
              <p:cNvSpPr txBox="1"/>
              <p:nvPr/>
            </p:nvSpPr>
            <p:spPr>
              <a:xfrm flipH="1">
                <a:off x="17085" y="5813844"/>
                <a:ext cx="1872208" cy="353770"/>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300" b="1">
                    <a:latin typeface="微軟正黑體" panose="020B0604030504040204" pitchFamily="34" charset="-120"/>
                    <a:ea typeface="微軟正黑體" panose="020B0604030504040204" pitchFamily="34" charset="-120"/>
                    <a:cs typeface="Arial" pitchFamily="34" charset="0"/>
                    <a:sym typeface="Arial"/>
                  </a:rPr>
                  <a:t>2 x 10GbE SFP+ </a:t>
                </a:r>
                <a:r>
                  <a:rPr lang="zh-CN" altLang="en-US" sz="1300" b="1">
                    <a:latin typeface="微軟正黑體" panose="020B0604030504040204" pitchFamily="34" charset="-120"/>
                    <a:ea typeface="微軟正黑體" panose="020B0604030504040204" pitchFamily="34" charset="-120"/>
                    <a:cs typeface="Arial" pitchFamily="34" charset="0"/>
                    <a:sym typeface="Arial"/>
                  </a:rPr>
                  <a:t>埠</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grpSp>
      <p:grpSp>
        <p:nvGrpSpPr>
          <p:cNvPr id="99" name="群組 98">
            <a:extLst>
              <a:ext uri="{FF2B5EF4-FFF2-40B4-BE49-F238E27FC236}">
                <a16:creationId xmlns:a16="http://schemas.microsoft.com/office/drawing/2014/main" id="{834C5436-E281-4080-B126-148763684E6B}"/>
              </a:ext>
            </a:extLst>
          </p:cNvPr>
          <p:cNvGrpSpPr/>
          <p:nvPr/>
        </p:nvGrpSpPr>
        <p:grpSpPr>
          <a:xfrm>
            <a:off x="17085" y="4249397"/>
            <a:ext cx="4016267" cy="668017"/>
            <a:chOff x="17085" y="4249397"/>
            <a:chExt cx="4016267" cy="668017"/>
          </a:xfrm>
        </p:grpSpPr>
        <p:cxnSp>
          <p:nvCxnSpPr>
            <p:cNvPr id="44" name="Straight Connector 7">
              <a:extLst>
                <a:ext uri="{FF2B5EF4-FFF2-40B4-BE49-F238E27FC236}">
                  <a16:creationId xmlns:a16="http://schemas.microsoft.com/office/drawing/2014/main" id="{8607F54E-6960-3946-9C10-7B68C2A314CC}"/>
                </a:ext>
              </a:extLst>
            </p:cNvPr>
            <p:cNvCxnSpPr>
              <a:cxnSpLocks/>
            </p:cNvCxnSpPr>
            <p:nvPr/>
          </p:nvCxnSpPr>
          <p:spPr>
            <a:xfrm flipV="1">
              <a:off x="1919990" y="4249397"/>
              <a:ext cx="2113362" cy="456380"/>
            </a:xfrm>
            <a:prstGeom prst="bentConnector3">
              <a:avLst>
                <a:gd name="adj1" fmla="val 99693"/>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4" name="群組 73">
              <a:extLst>
                <a:ext uri="{FF2B5EF4-FFF2-40B4-BE49-F238E27FC236}">
                  <a16:creationId xmlns:a16="http://schemas.microsoft.com/office/drawing/2014/main" id="{610ADF43-0F68-455D-A9CD-6212E25C706B}"/>
                </a:ext>
              </a:extLst>
            </p:cNvPr>
            <p:cNvGrpSpPr/>
            <p:nvPr/>
          </p:nvGrpSpPr>
          <p:grpSpPr>
            <a:xfrm>
              <a:off x="17085" y="4527607"/>
              <a:ext cx="2087572" cy="389807"/>
              <a:chOff x="17085" y="4773105"/>
              <a:chExt cx="2087572" cy="389807"/>
            </a:xfrm>
          </p:grpSpPr>
          <p:sp>
            <p:nvSpPr>
              <p:cNvPr id="91" name="矩形: 圓角 90">
                <a:extLst>
                  <a:ext uri="{FF2B5EF4-FFF2-40B4-BE49-F238E27FC236}">
                    <a16:creationId xmlns:a16="http://schemas.microsoft.com/office/drawing/2014/main" id="{1309FF8C-DCF3-4A98-B5E0-5742BB8B41A0}"/>
                  </a:ext>
                </a:extLst>
              </p:cNvPr>
              <p:cNvSpPr/>
              <p:nvPr/>
            </p:nvSpPr>
            <p:spPr>
              <a:xfrm>
                <a:off x="55507" y="4773105"/>
                <a:ext cx="1881998" cy="35377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Shape 183">
                <a:extLst>
                  <a:ext uri="{FF2B5EF4-FFF2-40B4-BE49-F238E27FC236}">
                    <a16:creationId xmlns:a16="http://schemas.microsoft.com/office/drawing/2014/main" id="{1233126C-8991-4FE1-8B46-2A355DC9AF3D}"/>
                  </a:ext>
                </a:extLst>
              </p:cNvPr>
              <p:cNvSpPr txBox="1"/>
              <p:nvPr/>
            </p:nvSpPr>
            <p:spPr>
              <a:xfrm flipH="1">
                <a:off x="17085" y="4809142"/>
                <a:ext cx="2087572" cy="353770"/>
              </a:xfrm>
              <a:prstGeom prst="rect">
                <a:avLst/>
              </a:prstGeom>
              <a:noFill/>
              <a:ln>
                <a:noFill/>
              </a:ln>
            </p:spPr>
            <p:txBody>
              <a:bodyPr wrap="square" lIns="91425" tIns="45700" rIns="91425" bIns="45700" anchor="t" anchorCtr="0">
                <a:noAutofit/>
              </a:bodyPr>
              <a:lstStyle/>
              <a:p>
                <a:pPr marR="0" lvl="0" indent="0">
                  <a:lnSpc>
                    <a:spcPct val="100000"/>
                  </a:lnSpc>
                  <a:spcBef>
                    <a:spcPts val="0"/>
                  </a:spcBef>
                  <a:spcAft>
                    <a:spcPts val="0"/>
                  </a:spcAft>
                  <a:buClr>
                    <a:srgbClr val="595959"/>
                  </a:buClr>
                  <a:buSzPct val="25000"/>
                  <a:buFont typeface="Arial"/>
                  <a:buNone/>
                </a:pPr>
                <a:r>
                  <a:rPr lang="en-US" altLang="zh-TW" sz="1300" b="1">
                    <a:latin typeface="微軟正黑體" panose="020B0604030504040204" pitchFamily="34" charset="-120"/>
                    <a:ea typeface="微軟正黑體" panose="020B0604030504040204" pitchFamily="34" charset="-120"/>
                    <a:cs typeface="Arial" pitchFamily="34" charset="0"/>
                    <a:sym typeface="Arial"/>
                  </a:rPr>
                  <a:t>USB 3.1 Gen2 (10G)</a:t>
                </a:r>
                <a:r>
                  <a:rPr lang="zh-TW" altLang="en-US" sz="1300" b="1">
                    <a:latin typeface="微軟正黑體" panose="020B0604030504040204" pitchFamily="34" charset="-120"/>
                    <a:ea typeface="微軟正黑體" panose="020B0604030504040204" pitchFamily="34" charset="-120"/>
                    <a:cs typeface="Arial" pitchFamily="34" charset="0"/>
                    <a:sym typeface="Arial"/>
                  </a:rPr>
                  <a:t> </a:t>
                </a:r>
                <a:r>
                  <a:rPr lang="zh-CN" altLang="en-US" sz="1300" b="1">
                    <a:latin typeface="微軟正黑體" panose="020B0604030504040204" pitchFamily="34" charset="-120"/>
                    <a:ea typeface="微軟正黑體" panose="020B0604030504040204" pitchFamily="34" charset="-120"/>
                    <a:cs typeface="Arial" pitchFamily="34" charset="0"/>
                    <a:sym typeface="Arial"/>
                  </a:rPr>
                  <a:t>埠</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grpSp>
      <p:grpSp>
        <p:nvGrpSpPr>
          <p:cNvPr id="100" name="群組 99">
            <a:extLst>
              <a:ext uri="{FF2B5EF4-FFF2-40B4-BE49-F238E27FC236}">
                <a16:creationId xmlns:a16="http://schemas.microsoft.com/office/drawing/2014/main" id="{4E07E7F0-B7CC-4B7E-AE14-9BDAFF75820A}"/>
              </a:ext>
            </a:extLst>
          </p:cNvPr>
          <p:cNvGrpSpPr/>
          <p:nvPr/>
        </p:nvGrpSpPr>
        <p:grpSpPr>
          <a:xfrm>
            <a:off x="4140242" y="4395356"/>
            <a:ext cx="1404916" cy="385856"/>
            <a:chOff x="5871266" y="4468362"/>
            <a:chExt cx="1404916" cy="385856"/>
          </a:xfrm>
        </p:grpSpPr>
        <p:sp>
          <p:nvSpPr>
            <p:cNvPr id="101" name="矩形: 圓角 100">
              <a:extLst>
                <a:ext uri="{FF2B5EF4-FFF2-40B4-BE49-F238E27FC236}">
                  <a16:creationId xmlns:a16="http://schemas.microsoft.com/office/drawing/2014/main" id="{07DEA7D7-711D-40BD-8A5F-FA35ACF202BC}"/>
                </a:ext>
              </a:extLst>
            </p:cNvPr>
            <p:cNvSpPr/>
            <p:nvPr/>
          </p:nvSpPr>
          <p:spPr>
            <a:xfrm>
              <a:off x="5871266" y="4468362"/>
              <a:ext cx="1400153" cy="35377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Shape 183">
              <a:extLst>
                <a:ext uri="{FF2B5EF4-FFF2-40B4-BE49-F238E27FC236}">
                  <a16:creationId xmlns:a16="http://schemas.microsoft.com/office/drawing/2014/main" id="{AE5939E9-C69A-4B30-B3EE-C27A7C346DF3}"/>
                </a:ext>
              </a:extLst>
            </p:cNvPr>
            <p:cNvSpPr txBox="1"/>
            <p:nvPr/>
          </p:nvSpPr>
          <p:spPr>
            <a:xfrm flipH="1">
              <a:off x="5871266" y="4500448"/>
              <a:ext cx="1404916" cy="353770"/>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300" b="1">
                  <a:latin typeface="微軟正黑體" panose="020B0604030504040204" pitchFamily="34" charset="-120"/>
                  <a:ea typeface="微軟正黑體" panose="020B0604030504040204" pitchFamily="34" charset="-120"/>
                  <a:cs typeface="Arial" pitchFamily="34" charset="0"/>
                  <a:sym typeface="Arial"/>
                </a:rPr>
                <a:t>2 x </a:t>
              </a:r>
              <a:r>
                <a:rPr lang="en-US" altLang="zh-TW" sz="1300" b="1" err="1">
                  <a:latin typeface="微軟正黑體" panose="020B0604030504040204" pitchFamily="34" charset="-120"/>
                  <a:ea typeface="微軟正黑體" panose="020B0604030504040204" pitchFamily="34" charset="-120"/>
                  <a:cs typeface="Arial" pitchFamily="34" charset="0"/>
                  <a:sym typeface="Arial"/>
                </a:rPr>
                <a:t>GbE</a:t>
              </a:r>
              <a:r>
                <a:rPr lang="en-US" altLang="zh-TW" sz="1300" b="1">
                  <a:latin typeface="微軟正黑體" panose="020B0604030504040204" pitchFamily="34" charset="-120"/>
                  <a:ea typeface="微軟正黑體" panose="020B0604030504040204" pitchFamily="34" charset="-120"/>
                  <a:cs typeface="Arial" pitchFamily="34" charset="0"/>
                  <a:sym typeface="Arial"/>
                </a:rPr>
                <a:t> RJ45 </a:t>
              </a:r>
              <a:r>
                <a:rPr lang="zh-CN" altLang="en-US" sz="1300" b="1">
                  <a:latin typeface="微軟正黑體" panose="020B0604030504040204" pitchFamily="34" charset="-120"/>
                  <a:ea typeface="微軟正黑體" panose="020B0604030504040204" pitchFamily="34" charset="-120"/>
                  <a:cs typeface="Arial" pitchFamily="34" charset="0"/>
                  <a:sym typeface="Arial"/>
                </a:rPr>
                <a:t>埠</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grpSp>
        <p:nvGrpSpPr>
          <p:cNvPr id="103" name="群組 102">
            <a:extLst>
              <a:ext uri="{FF2B5EF4-FFF2-40B4-BE49-F238E27FC236}">
                <a16:creationId xmlns:a16="http://schemas.microsoft.com/office/drawing/2014/main" id="{08B61173-7C7B-4F26-9123-D0C58FAD3A02}"/>
              </a:ext>
            </a:extLst>
          </p:cNvPr>
          <p:cNvGrpSpPr/>
          <p:nvPr/>
        </p:nvGrpSpPr>
        <p:grpSpPr>
          <a:xfrm>
            <a:off x="5988547" y="1408692"/>
            <a:ext cx="951582" cy="547175"/>
            <a:chOff x="6005857" y="5542221"/>
            <a:chExt cx="951582" cy="547175"/>
          </a:xfrm>
        </p:grpSpPr>
        <p:sp>
          <p:nvSpPr>
            <p:cNvPr id="90" name="矩形: 圓角 89">
              <a:extLst>
                <a:ext uri="{FF2B5EF4-FFF2-40B4-BE49-F238E27FC236}">
                  <a16:creationId xmlns:a16="http://schemas.microsoft.com/office/drawing/2014/main" id="{1F65F60A-C115-4574-9F49-DA55F40654E7}"/>
                </a:ext>
              </a:extLst>
            </p:cNvPr>
            <p:cNvSpPr/>
            <p:nvPr/>
          </p:nvSpPr>
          <p:spPr>
            <a:xfrm>
              <a:off x="6005857" y="5542221"/>
              <a:ext cx="915363" cy="54717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 name="Shape 183">
              <a:extLst>
                <a:ext uri="{FF2B5EF4-FFF2-40B4-BE49-F238E27FC236}">
                  <a16:creationId xmlns:a16="http://schemas.microsoft.com/office/drawing/2014/main" id="{C5E9FDA5-A54F-4F6B-A86F-499CAB03B436}"/>
                </a:ext>
              </a:extLst>
            </p:cNvPr>
            <p:cNvSpPr txBox="1"/>
            <p:nvPr/>
          </p:nvSpPr>
          <p:spPr>
            <a:xfrm flipH="1">
              <a:off x="6017877" y="5569094"/>
              <a:ext cx="939562" cy="498140"/>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300" b="1">
                  <a:latin typeface="微軟正黑體" panose="020B0604030504040204" pitchFamily="34" charset="-120"/>
                  <a:ea typeface="微軟正黑體" panose="020B0604030504040204" pitchFamily="34" charset="-120"/>
                  <a:cs typeface="Arial" pitchFamily="34" charset="0"/>
                  <a:sym typeface="Arial"/>
                </a:rPr>
                <a:t>250W</a:t>
              </a:r>
            </a:p>
            <a:p>
              <a:pPr>
                <a:buClr>
                  <a:srgbClr val="595959"/>
                </a:buClr>
                <a:buSzPct val="25000"/>
              </a:pPr>
              <a:r>
                <a:rPr lang="en-US" altLang="zh-TW" sz="1300" b="1">
                  <a:latin typeface="微軟正黑體" panose="020B0604030504040204" pitchFamily="34" charset="-120"/>
                  <a:ea typeface="微軟正黑體" panose="020B0604030504040204" pitchFamily="34" charset="-120"/>
                  <a:cs typeface="Arial" pitchFamily="34" charset="0"/>
                  <a:sym typeface="Arial"/>
                </a:rPr>
                <a:t>2 x 250W</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sp>
        <p:nvSpPr>
          <p:cNvPr id="86" name="矩形: 圓角 85">
            <a:extLst>
              <a:ext uri="{FF2B5EF4-FFF2-40B4-BE49-F238E27FC236}">
                <a16:creationId xmlns:a16="http://schemas.microsoft.com/office/drawing/2014/main" id="{B3549A06-CBC2-4778-AEDF-E42EE4807996}"/>
              </a:ext>
            </a:extLst>
          </p:cNvPr>
          <p:cNvSpPr/>
          <p:nvPr/>
        </p:nvSpPr>
        <p:spPr>
          <a:xfrm>
            <a:off x="4750679" y="969230"/>
            <a:ext cx="1976286" cy="360923"/>
          </a:xfrm>
          <a:prstGeom prst="roundRect">
            <a:avLst/>
          </a:prstGeom>
          <a:solidFill>
            <a:srgbClr val="A66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Shape 183">
            <a:extLst>
              <a:ext uri="{FF2B5EF4-FFF2-40B4-BE49-F238E27FC236}">
                <a16:creationId xmlns:a16="http://schemas.microsoft.com/office/drawing/2014/main" id="{F4E015DD-2DF2-4C5C-948E-DC673E6C2873}"/>
              </a:ext>
            </a:extLst>
          </p:cNvPr>
          <p:cNvSpPr txBox="1"/>
          <p:nvPr/>
        </p:nvSpPr>
        <p:spPr>
          <a:xfrm flipH="1">
            <a:off x="4758663" y="982610"/>
            <a:ext cx="1975282" cy="353770"/>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500" b="1" i="0" u="none" strike="noStrike" cap="none">
                <a:latin typeface="微軟正黑體" panose="020B0604030504040204" pitchFamily="34" charset="-120"/>
                <a:ea typeface="微軟正黑體" panose="020B0604030504040204" pitchFamily="34" charset="-120"/>
                <a:sym typeface="Arial"/>
              </a:rPr>
              <a:t> </a:t>
            </a:r>
            <a:r>
              <a:rPr lang="zh-CN" altLang="en-US" sz="1300" b="1">
                <a:latin typeface="微軟正黑體" panose="020B0604030504040204" pitchFamily="34" charset="-120"/>
                <a:ea typeface="微軟正黑體" panose="020B0604030504040204" pitchFamily="34" charset="-120"/>
                <a:cs typeface="Arial" pitchFamily="34" charset="0"/>
                <a:sym typeface="Arial"/>
              </a:rPr>
              <a:t>半高</a:t>
            </a:r>
            <a:r>
              <a:rPr lang="zh-Hant" altLang="en-US" sz="1300" b="1">
                <a:latin typeface="微軟正黑體" panose="020B0604030504040204" pitchFamily="34" charset="-120"/>
                <a:ea typeface="微軟正黑體" panose="020B0604030504040204" pitchFamily="34" charset="-120"/>
                <a:cs typeface="Arial" pitchFamily="34" charset="0"/>
                <a:sym typeface="Arial"/>
              </a:rPr>
              <a:t> </a:t>
            </a:r>
            <a:r>
              <a:rPr lang="en-US" altLang="zh-TW" sz="1300" b="1">
                <a:latin typeface="微軟正黑體" panose="020B0604030504040204" pitchFamily="34" charset="-120"/>
                <a:ea typeface="微軟正黑體" panose="020B0604030504040204" pitchFamily="34" charset="-120"/>
                <a:cs typeface="Arial" pitchFamily="34" charset="0"/>
                <a:sym typeface="Arial"/>
              </a:rPr>
              <a:t>PCIe 3.0 x16 </a:t>
            </a:r>
            <a:r>
              <a:rPr lang="zh-CN" altLang="en-US" sz="1300" b="1">
                <a:latin typeface="微軟正黑體" panose="020B0604030504040204" pitchFamily="34" charset="-120"/>
                <a:ea typeface="微軟正黑體" panose="020B0604030504040204" pitchFamily="34" charset="-120"/>
                <a:cs typeface="Arial" pitchFamily="34" charset="0"/>
                <a:sym typeface="Arial"/>
              </a:rPr>
              <a:t>插槽</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spTree>
    <p:extLst>
      <p:ext uri="{BB962C8B-B14F-4D97-AF65-F5344CB8AC3E}">
        <p14:creationId xmlns:p14="http://schemas.microsoft.com/office/powerpoint/2010/main" val="4210700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A6B27AA5-900D-470B-810C-EA81ABBD5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25" y="866518"/>
            <a:ext cx="2344222" cy="2344222"/>
          </a:xfrm>
          <a:prstGeom prst="rect">
            <a:avLst/>
          </a:prstGeom>
        </p:spPr>
      </p:pic>
      <p:grpSp>
        <p:nvGrpSpPr>
          <p:cNvPr id="142" name="群組 141">
            <a:extLst>
              <a:ext uri="{FF2B5EF4-FFF2-40B4-BE49-F238E27FC236}">
                <a16:creationId xmlns:a16="http://schemas.microsoft.com/office/drawing/2014/main" id="{9A570F0A-5C4B-4470-8146-F05947AEF878}"/>
              </a:ext>
            </a:extLst>
          </p:cNvPr>
          <p:cNvGrpSpPr/>
          <p:nvPr/>
        </p:nvGrpSpPr>
        <p:grpSpPr>
          <a:xfrm>
            <a:off x="160647" y="1063268"/>
            <a:ext cx="2882928" cy="1822607"/>
            <a:chOff x="99191" y="1033514"/>
            <a:chExt cx="2882928" cy="1822607"/>
          </a:xfrm>
        </p:grpSpPr>
        <p:sp>
          <p:nvSpPr>
            <p:cNvPr id="143" name="矩形: 圓角 142">
              <a:extLst>
                <a:ext uri="{FF2B5EF4-FFF2-40B4-BE49-F238E27FC236}">
                  <a16:creationId xmlns:a16="http://schemas.microsoft.com/office/drawing/2014/main" id="{A55D8F92-CFF4-4812-89B4-5F702A9EC579}"/>
                </a:ext>
              </a:extLst>
            </p:cNvPr>
            <p:cNvSpPr/>
            <p:nvPr/>
          </p:nvSpPr>
          <p:spPr>
            <a:xfrm>
              <a:off x="99191" y="1292270"/>
              <a:ext cx="2882928" cy="1563851"/>
            </a:xfrm>
            <a:prstGeom prst="roundRect">
              <a:avLst>
                <a:gd name="adj" fmla="val 9440"/>
              </a:avLst>
            </a:prstGeom>
            <a:solidFill>
              <a:schemeClr val="bg1">
                <a:alpha val="67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4" name="群組 143">
              <a:extLst>
                <a:ext uri="{FF2B5EF4-FFF2-40B4-BE49-F238E27FC236}">
                  <a16:creationId xmlns:a16="http://schemas.microsoft.com/office/drawing/2014/main" id="{16ACF87C-64FA-4664-99F2-D4200FBD0950}"/>
                </a:ext>
              </a:extLst>
            </p:cNvPr>
            <p:cNvGrpSpPr/>
            <p:nvPr/>
          </p:nvGrpSpPr>
          <p:grpSpPr>
            <a:xfrm>
              <a:off x="334910" y="1033514"/>
              <a:ext cx="953038" cy="507831"/>
              <a:chOff x="1285395" y="1000613"/>
              <a:chExt cx="953038" cy="507831"/>
            </a:xfrm>
          </p:grpSpPr>
          <p:pic>
            <p:nvPicPr>
              <p:cNvPr id="145" name="圖形 117">
                <a:extLst>
                  <a:ext uri="{FF2B5EF4-FFF2-40B4-BE49-F238E27FC236}">
                    <a16:creationId xmlns:a16="http://schemas.microsoft.com/office/drawing/2014/main" id="{C1728DE3-4751-4389-8E85-73D3DDFADD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5395" y="1017877"/>
                <a:ext cx="894876" cy="482762"/>
              </a:xfrm>
              <a:prstGeom prst="rect">
                <a:avLst/>
              </a:prstGeom>
            </p:spPr>
          </p:pic>
          <p:sp>
            <p:nvSpPr>
              <p:cNvPr id="146" name="矩形 145">
                <a:extLst>
                  <a:ext uri="{FF2B5EF4-FFF2-40B4-BE49-F238E27FC236}">
                    <a16:creationId xmlns:a16="http://schemas.microsoft.com/office/drawing/2014/main" id="{9E91FB90-C8C4-495D-89D6-B6D659A00B57}"/>
                  </a:ext>
                </a:extLst>
              </p:cNvPr>
              <p:cNvSpPr/>
              <p:nvPr/>
            </p:nvSpPr>
            <p:spPr>
              <a:xfrm>
                <a:off x="1669045" y="1000613"/>
                <a:ext cx="569388" cy="507831"/>
              </a:xfrm>
              <a:prstGeom prst="rect">
                <a:avLst/>
              </a:prstGeom>
            </p:spPr>
            <p:txBody>
              <a:bodyPr wrap="none">
                <a:spAutoFit/>
              </a:bodyPr>
              <a:lstStyle/>
              <a:p>
                <a:pPr algn="ctr"/>
                <a:r>
                  <a:rPr kumimoji="1" lang="en-US" altLang="zh-TW" sz="2700" b="1">
                    <a:solidFill>
                      <a:srgbClr val="FFFF00"/>
                    </a:solidFill>
                    <a:latin typeface="Arial" panose="020B0604020202020204" pitchFamily="34" charset="0"/>
                    <a:ea typeface="微軟正黑體" pitchFamily="34" charset="-120"/>
                    <a:cs typeface="Arial" panose="020B0604020202020204" pitchFamily="34" charset="0"/>
                  </a:rPr>
                  <a:t>01</a:t>
                </a:r>
                <a:endParaRPr kumimoji="1" lang="zh-TW" altLang="en-US" sz="2700" b="1">
                  <a:solidFill>
                    <a:srgbClr val="FFFF00"/>
                  </a:solidFill>
                  <a:latin typeface="Arial" panose="020B0604020202020204" pitchFamily="34" charset="0"/>
                  <a:ea typeface="微軟正黑體" pitchFamily="34" charset="-120"/>
                  <a:cs typeface="Arial" panose="020B0604020202020204" pitchFamily="34" charset="0"/>
                </a:endParaRPr>
              </a:p>
            </p:txBody>
          </p:sp>
        </p:grpSp>
      </p:grpSp>
      <p:grpSp>
        <p:nvGrpSpPr>
          <p:cNvPr id="147" name="群組 146">
            <a:extLst>
              <a:ext uri="{FF2B5EF4-FFF2-40B4-BE49-F238E27FC236}">
                <a16:creationId xmlns:a16="http://schemas.microsoft.com/office/drawing/2014/main" id="{8E4C9E06-B80F-40A8-BB42-E46506617406}"/>
              </a:ext>
            </a:extLst>
          </p:cNvPr>
          <p:cNvGrpSpPr/>
          <p:nvPr/>
        </p:nvGrpSpPr>
        <p:grpSpPr>
          <a:xfrm>
            <a:off x="3132614" y="1063268"/>
            <a:ext cx="2882928" cy="1822607"/>
            <a:chOff x="99191" y="1033514"/>
            <a:chExt cx="2882928" cy="1822607"/>
          </a:xfrm>
        </p:grpSpPr>
        <p:sp>
          <p:nvSpPr>
            <p:cNvPr id="148" name="矩形: 圓角 147">
              <a:extLst>
                <a:ext uri="{FF2B5EF4-FFF2-40B4-BE49-F238E27FC236}">
                  <a16:creationId xmlns:a16="http://schemas.microsoft.com/office/drawing/2014/main" id="{D9545FC8-69FF-48B2-AB4F-5EF5CD04D4BC}"/>
                </a:ext>
              </a:extLst>
            </p:cNvPr>
            <p:cNvSpPr/>
            <p:nvPr/>
          </p:nvSpPr>
          <p:spPr>
            <a:xfrm>
              <a:off x="99191" y="1292270"/>
              <a:ext cx="2882928" cy="1563851"/>
            </a:xfrm>
            <a:prstGeom prst="roundRect">
              <a:avLst>
                <a:gd name="adj" fmla="val 9440"/>
              </a:avLst>
            </a:prstGeom>
            <a:solidFill>
              <a:schemeClr val="bg1">
                <a:alpha val="67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9" name="群組 148">
              <a:extLst>
                <a:ext uri="{FF2B5EF4-FFF2-40B4-BE49-F238E27FC236}">
                  <a16:creationId xmlns:a16="http://schemas.microsoft.com/office/drawing/2014/main" id="{3F21BD8F-99C4-4D7E-8CA9-8634F8C5C5EA}"/>
                </a:ext>
              </a:extLst>
            </p:cNvPr>
            <p:cNvGrpSpPr/>
            <p:nvPr/>
          </p:nvGrpSpPr>
          <p:grpSpPr>
            <a:xfrm>
              <a:off x="334910" y="1033514"/>
              <a:ext cx="936854" cy="507831"/>
              <a:chOff x="1285395" y="1000613"/>
              <a:chExt cx="936854" cy="507831"/>
            </a:xfrm>
          </p:grpSpPr>
          <p:pic>
            <p:nvPicPr>
              <p:cNvPr id="150" name="圖形 149">
                <a:extLst>
                  <a:ext uri="{FF2B5EF4-FFF2-40B4-BE49-F238E27FC236}">
                    <a16:creationId xmlns:a16="http://schemas.microsoft.com/office/drawing/2014/main" id="{5A3B0A81-2461-43DB-9CC3-95DB9BA4CB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5395" y="1017877"/>
                <a:ext cx="894876" cy="482762"/>
              </a:xfrm>
              <a:prstGeom prst="rect">
                <a:avLst/>
              </a:prstGeom>
            </p:spPr>
          </p:pic>
          <p:sp>
            <p:nvSpPr>
              <p:cNvPr id="151" name="矩形 150">
                <a:extLst>
                  <a:ext uri="{FF2B5EF4-FFF2-40B4-BE49-F238E27FC236}">
                    <a16:creationId xmlns:a16="http://schemas.microsoft.com/office/drawing/2014/main" id="{97DDA17A-9227-495E-9C03-EFB5B94D9D76}"/>
                  </a:ext>
                </a:extLst>
              </p:cNvPr>
              <p:cNvSpPr/>
              <p:nvPr/>
            </p:nvSpPr>
            <p:spPr>
              <a:xfrm>
                <a:off x="1652862" y="1000613"/>
                <a:ext cx="569387" cy="507831"/>
              </a:xfrm>
              <a:prstGeom prst="rect">
                <a:avLst/>
              </a:prstGeom>
            </p:spPr>
            <p:txBody>
              <a:bodyPr wrap="none">
                <a:spAutoFit/>
              </a:bodyPr>
              <a:lstStyle/>
              <a:p>
                <a:pPr algn="ctr"/>
                <a:r>
                  <a:rPr kumimoji="1" lang="en-US" altLang="zh-TW" sz="2700" b="1">
                    <a:solidFill>
                      <a:srgbClr val="FFFF00"/>
                    </a:solidFill>
                    <a:latin typeface="Arial" panose="020B0604020202020204" pitchFamily="34" charset="0"/>
                    <a:ea typeface="微軟正黑體" pitchFamily="34" charset="-120"/>
                    <a:cs typeface="Arial" panose="020B0604020202020204" pitchFamily="34" charset="0"/>
                  </a:rPr>
                  <a:t>02</a:t>
                </a:r>
                <a:endParaRPr kumimoji="1" lang="zh-TW" altLang="en-US" sz="2700" b="1">
                  <a:solidFill>
                    <a:srgbClr val="FFFF00"/>
                  </a:solidFill>
                  <a:latin typeface="Arial" panose="020B0604020202020204" pitchFamily="34" charset="0"/>
                  <a:ea typeface="微軟正黑體" pitchFamily="34" charset="-120"/>
                  <a:cs typeface="Arial" panose="020B0604020202020204" pitchFamily="34" charset="0"/>
                </a:endParaRPr>
              </a:p>
            </p:txBody>
          </p:sp>
        </p:grpSp>
      </p:grpSp>
      <p:grpSp>
        <p:nvGrpSpPr>
          <p:cNvPr id="152" name="群組 151">
            <a:extLst>
              <a:ext uri="{FF2B5EF4-FFF2-40B4-BE49-F238E27FC236}">
                <a16:creationId xmlns:a16="http://schemas.microsoft.com/office/drawing/2014/main" id="{BEA70F2E-3298-45DA-8E59-9F1D6163969E}"/>
              </a:ext>
            </a:extLst>
          </p:cNvPr>
          <p:cNvGrpSpPr/>
          <p:nvPr/>
        </p:nvGrpSpPr>
        <p:grpSpPr>
          <a:xfrm>
            <a:off x="6104582" y="1063268"/>
            <a:ext cx="2882928" cy="1822607"/>
            <a:chOff x="99191" y="1033514"/>
            <a:chExt cx="2882928" cy="1822607"/>
          </a:xfrm>
        </p:grpSpPr>
        <p:sp>
          <p:nvSpPr>
            <p:cNvPr id="153" name="矩形: 圓角 152">
              <a:extLst>
                <a:ext uri="{FF2B5EF4-FFF2-40B4-BE49-F238E27FC236}">
                  <a16:creationId xmlns:a16="http://schemas.microsoft.com/office/drawing/2014/main" id="{2AF49823-4CE7-4778-9394-6967064BC9E0}"/>
                </a:ext>
              </a:extLst>
            </p:cNvPr>
            <p:cNvSpPr/>
            <p:nvPr/>
          </p:nvSpPr>
          <p:spPr>
            <a:xfrm>
              <a:off x="99191" y="1292270"/>
              <a:ext cx="2882928" cy="1563851"/>
            </a:xfrm>
            <a:prstGeom prst="roundRect">
              <a:avLst>
                <a:gd name="adj" fmla="val 9440"/>
              </a:avLst>
            </a:prstGeom>
            <a:solidFill>
              <a:schemeClr val="bg1">
                <a:alpha val="67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54" name="群組 153">
              <a:extLst>
                <a:ext uri="{FF2B5EF4-FFF2-40B4-BE49-F238E27FC236}">
                  <a16:creationId xmlns:a16="http://schemas.microsoft.com/office/drawing/2014/main" id="{9D3A787B-82AC-44D4-9EBE-23009F9639E9}"/>
                </a:ext>
              </a:extLst>
            </p:cNvPr>
            <p:cNvGrpSpPr/>
            <p:nvPr/>
          </p:nvGrpSpPr>
          <p:grpSpPr>
            <a:xfrm>
              <a:off x="334910" y="1033514"/>
              <a:ext cx="936854" cy="507831"/>
              <a:chOff x="1285395" y="1000613"/>
              <a:chExt cx="936854" cy="507831"/>
            </a:xfrm>
          </p:grpSpPr>
          <p:pic>
            <p:nvPicPr>
              <p:cNvPr id="155" name="圖形 154">
                <a:extLst>
                  <a:ext uri="{FF2B5EF4-FFF2-40B4-BE49-F238E27FC236}">
                    <a16:creationId xmlns:a16="http://schemas.microsoft.com/office/drawing/2014/main" id="{200F7317-FC5A-40CC-A403-7CCD51FF71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5395" y="1017877"/>
                <a:ext cx="894876" cy="482762"/>
              </a:xfrm>
              <a:prstGeom prst="rect">
                <a:avLst/>
              </a:prstGeom>
            </p:spPr>
          </p:pic>
          <p:sp>
            <p:nvSpPr>
              <p:cNvPr id="156" name="矩形 155">
                <a:extLst>
                  <a:ext uri="{FF2B5EF4-FFF2-40B4-BE49-F238E27FC236}">
                    <a16:creationId xmlns:a16="http://schemas.microsoft.com/office/drawing/2014/main" id="{CE29A0DA-33BC-4116-AB78-D4207AC8AF9A}"/>
                  </a:ext>
                </a:extLst>
              </p:cNvPr>
              <p:cNvSpPr/>
              <p:nvPr/>
            </p:nvSpPr>
            <p:spPr>
              <a:xfrm>
                <a:off x="1652861" y="1000613"/>
                <a:ext cx="569388" cy="507831"/>
              </a:xfrm>
              <a:prstGeom prst="rect">
                <a:avLst/>
              </a:prstGeom>
            </p:spPr>
            <p:txBody>
              <a:bodyPr wrap="none">
                <a:spAutoFit/>
              </a:bodyPr>
              <a:lstStyle/>
              <a:p>
                <a:pPr algn="ctr"/>
                <a:r>
                  <a:rPr kumimoji="1" lang="en-US" altLang="zh-TW" sz="2700" b="1">
                    <a:solidFill>
                      <a:srgbClr val="FFFF00"/>
                    </a:solidFill>
                    <a:latin typeface="Arial" panose="020B0604020202020204" pitchFamily="34" charset="0"/>
                    <a:ea typeface="微軟正黑體" pitchFamily="34" charset="-120"/>
                    <a:cs typeface="Arial" panose="020B0604020202020204" pitchFamily="34" charset="0"/>
                  </a:rPr>
                  <a:t>03</a:t>
                </a:r>
                <a:endParaRPr kumimoji="1" lang="zh-TW" altLang="en-US" sz="2700" b="1">
                  <a:solidFill>
                    <a:srgbClr val="FFFF00"/>
                  </a:solidFill>
                  <a:latin typeface="Arial" panose="020B0604020202020204" pitchFamily="34" charset="0"/>
                  <a:ea typeface="微軟正黑體" pitchFamily="34" charset="-120"/>
                  <a:cs typeface="Arial" panose="020B0604020202020204" pitchFamily="34" charset="0"/>
                </a:endParaRPr>
              </a:p>
            </p:txBody>
          </p:sp>
        </p:grpSp>
      </p:grpSp>
      <p:grpSp>
        <p:nvGrpSpPr>
          <p:cNvPr id="157" name="群組 156">
            <a:extLst>
              <a:ext uri="{FF2B5EF4-FFF2-40B4-BE49-F238E27FC236}">
                <a16:creationId xmlns:a16="http://schemas.microsoft.com/office/drawing/2014/main" id="{3AB02DFF-C1DC-42BC-A5DC-3C88D6C9E3FF}"/>
              </a:ext>
            </a:extLst>
          </p:cNvPr>
          <p:cNvGrpSpPr/>
          <p:nvPr/>
        </p:nvGrpSpPr>
        <p:grpSpPr>
          <a:xfrm>
            <a:off x="1644089" y="3030992"/>
            <a:ext cx="2882928" cy="1822607"/>
            <a:chOff x="99191" y="1033514"/>
            <a:chExt cx="2882928" cy="1822607"/>
          </a:xfrm>
        </p:grpSpPr>
        <p:sp>
          <p:nvSpPr>
            <p:cNvPr id="158" name="矩形: 圓角 157">
              <a:extLst>
                <a:ext uri="{FF2B5EF4-FFF2-40B4-BE49-F238E27FC236}">
                  <a16:creationId xmlns:a16="http://schemas.microsoft.com/office/drawing/2014/main" id="{68799AF8-F236-4A1E-80D5-1C7B0C07DC71}"/>
                </a:ext>
              </a:extLst>
            </p:cNvPr>
            <p:cNvSpPr/>
            <p:nvPr/>
          </p:nvSpPr>
          <p:spPr>
            <a:xfrm>
              <a:off x="99191" y="1292270"/>
              <a:ext cx="2882928" cy="1563851"/>
            </a:xfrm>
            <a:prstGeom prst="roundRect">
              <a:avLst>
                <a:gd name="adj" fmla="val 9440"/>
              </a:avLst>
            </a:prstGeom>
            <a:solidFill>
              <a:schemeClr val="bg1">
                <a:alpha val="67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59" name="群組 158">
              <a:extLst>
                <a:ext uri="{FF2B5EF4-FFF2-40B4-BE49-F238E27FC236}">
                  <a16:creationId xmlns:a16="http://schemas.microsoft.com/office/drawing/2014/main" id="{41E21733-266A-4D55-B95E-8A01D1B3D21D}"/>
                </a:ext>
              </a:extLst>
            </p:cNvPr>
            <p:cNvGrpSpPr/>
            <p:nvPr/>
          </p:nvGrpSpPr>
          <p:grpSpPr>
            <a:xfrm>
              <a:off x="334910" y="1033514"/>
              <a:ext cx="936854" cy="507831"/>
              <a:chOff x="1285395" y="1000613"/>
              <a:chExt cx="936854" cy="507831"/>
            </a:xfrm>
          </p:grpSpPr>
          <p:pic>
            <p:nvPicPr>
              <p:cNvPr id="160" name="圖形 159">
                <a:extLst>
                  <a:ext uri="{FF2B5EF4-FFF2-40B4-BE49-F238E27FC236}">
                    <a16:creationId xmlns:a16="http://schemas.microsoft.com/office/drawing/2014/main" id="{A3F1CDE5-6692-4A53-879E-3D9ABE1DBF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5395" y="1017877"/>
                <a:ext cx="894876" cy="482762"/>
              </a:xfrm>
              <a:prstGeom prst="rect">
                <a:avLst/>
              </a:prstGeom>
            </p:spPr>
          </p:pic>
          <p:sp>
            <p:nvSpPr>
              <p:cNvPr id="161" name="矩形 160">
                <a:extLst>
                  <a:ext uri="{FF2B5EF4-FFF2-40B4-BE49-F238E27FC236}">
                    <a16:creationId xmlns:a16="http://schemas.microsoft.com/office/drawing/2014/main" id="{18F6B1CF-1498-4732-9AA4-8354BC34C6F3}"/>
                  </a:ext>
                </a:extLst>
              </p:cNvPr>
              <p:cNvSpPr/>
              <p:nvPr/>
            </p:nvSpPr>
            <p:spPr>
              <a:xfrm>
                <a:off x="1652861" y="1000613"/>
                <a:ext cx="569388" cy="507831"/>
              </a:xfrm>
              <a:prstGeom prst="rect">
                <a:avLst/>
              </a:prstGeom>
            </p:spPr>
            <p:txBody>
              <a:bodyPr wrap="none">
                <a:spAutoFit/>
              </a:bodyPr>
              <a:lstStyle/>
              <a:p>
                <a:pPr algn="ctr"/>
                <a:r>
                  <a:rPr kumimoji="1" lang="en-US" altLang="zh-TW" sz="2700" b="1">
                    <a:solidFill>
                      <a:srgbClr val="FFFF00"/>
                    </a:solidFill>
                    <a:latin typeface="Arial" panose="020B0604020202020204" pitchFamily="34" charset="0"/>
                    <a:ea typeface="微軟正黑體" pitchFamily="34" charset="-120"/>
                    <a:cs typeface="Arial" panose="020B0604020202020204" pitchFamily="34" charset="0"/>
                  </a:rPr>
                  <a:t>04</a:t>
                </a:r>
                <a:endParaRPr kumimoji="1" lang="zh-TW" altLang="en-US" sz="2700" b="1">
                  <a:solidFill>
                    <a:srgbClr val="FFFF00"/>
                  </a:solidFill>
                  <a:latin typeface="Arial" panose="020B0604020202020204" pitchFamily="34" charset="0"/>
                  <a:ea typeface="微軟正黑體" pitchFamily="34" charset="-120"/>
                  <a:cs typeface="Arial" panose="020B0604020202020204" pitchFamily="34" charset="0"/>
                </a:endParaRPr>
              </a:p>
            </p:txBody>
          </p:sp>
        </p:grpSp>
      </p:grpSp>
      <p:grpSp>
        <p:nvGrpSpPr>
          <p:cNvPr id="162" name="群組 161">
            <a:extLst>
              <a:ext uri="{FF2B5EF4-FFF2-40B4-BE49-F238E27FC236}">
                <a16:creationId xmlns:a16="http://schemas.microsoft.com/office/drawing/2014/main" id="{27B70303-8BC1-4B77-9D24-53A133302698}"/>
              </a:ext>
            </a:extLst>
          </p:cNvPr>
          <p:cNvGrpSpPr/>
          <p:nvPr/>
        </p:nvGrpSpPr>
        <p:grpSpPr>
          <a:xfrm>
            <a:off x="4616056" y="3030992"/>
            <a:ext cx="2882928" cy="1822607"/>
            <a:chOff x="99191" y="1033514"/>
            <a:chExt cx="2882928" cy="1822607"/>
          </a:xfrm>
        </p:grpSpPr>
        <p:sp>
          <p:nvSpPr>
            <p:cNvPr id="163" name="矩形: 圓角 162">
              <a:extLst>
                <a:ext uri="{FF2B5EF4-FFF2-40B4-BE49-F238E27FC236}">
                  <a16:creationId xmlns:a16="http://schemas.microsoft.com/office/drawing/2014/main" id="{6DF6B262-B1CD-421E-B06F-67A00704F33D}"/>
                </a:ext>
              </a:extLst>
            </p:cNvPr>
            <p:cNvSpPr/>
            <p:nvPr/>
          </p:nvSpPr>
          <p:spPr>
            <a:xfrm>
              <a:off x="99191" y="1292270"/>
              <a:ext cx="2882928" cy="1563851"/>
            </a:xfrm>
            <a:prstGeom prst="roundRect">
              <a:avLst>
                <a:gd name="adj" fmla="val 9440"/>
              </a:avLst>
            </a:prstGeom>
            <a:solidFill>
              <a:schemeClr val="bg1">
                <a:alpha val="67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64" name="群組 163">
              <a:extLst>
                <a:ext uri="{FF2B5EF4-FFF2-40B4-BE49-F238E27FC236}">
                  <a16:creationId xmlns:a16="http://schemas.microsoft.com/office/drawing/2014/main" id="{E05C8A09-8E35-4332-B1CD-33AC06F438F5}"/>
                </a:ext>
              </a:extLst>
            </p:cNvPr>
            <p:cNvGrpSpPr/>
            <p:nvPr/>
          </p:nvGrpSpPr>
          <p:grpSpPr>
            <a:xfrm>
              <a:off x="334910" y="1033514"/>
              <a:ext cx="936854" cy="507831"/>
              <a:chOff x="1285395" y="1000613"/>
              <a:chExt cx="936854" cy="507831"/>
            </a:xfrm>
          </p:grpSpPr>
          <p:pic>
            <p:nvPicPr>
              <p:cNvPr id="165" name="圖形 164">
                <a:extLst>
                  <a:ext uri="{FF2B5EF4-FFF2-40B4-BE49-F238E27FC236}">
                    <a16:creationId xmlns:a16="http://schemas.microsoft.com/office/drawing/2014/main" id="{5658D7C9-8E4B-4C02-983C-D7ECF374A5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5395" y="1017877"/>
                <a:ext cx="894876" cy="482762"/>
              </a:xfrm>
              <a:prstGeom prst="rect">
                <a:avLst/>
              </a:prstGeom>
            </p:spPr>
          </p:pic>
          <p:sp>
            <p:nvSpPr>
              <p:cNvPr id="166" name="矩形 165">
                <a:extLst>
                  <a:ext uri="{FF2B5EF4-FFF2-40B4-BE49-F238E27FC236}">
                    <a16:creationId xmlns:a16="http://schemas.microsoft.com/office/drawing/2014/main" id="{18CEB54D-7F95-4E9A-973F-FE3EB3133873}"/>
                  </a:ext>
                </a:extLst>
              </p:cNvPr>
              <p:cNvSpPr/>
              <p:nvPr/>
            </p:nvSpPr>
            <p:spPr>
              <a:xfrm>
                <a:off x="1652861" y="1000613"/>
                <a:ext cx="569388" cy="507831"/>
              </a:xfrm>
              <a:prstGeom prst="rect">
                <a:avLst/>
              </a:prstGeom>
            </p:spPr>
            <p:txBody>
              <a:bodyPr wrap="none">
                <a:spAutoFit/>
              </a:bodyPr>
              <a:lstStyle/>
              <a:p>
                <a:pPr algn="ctr"/>
                <a:r>
                  <a:rPr kumimoji="1" lang="en-US" altLang="zh-TW" sz="2700" b="1">
                    <a:solidFill>
                      <a:srgbClr val="FFFF00"/>
                    </a:solidFill>
                    <a:latin typeface="Arial" panose="020B0604020202020204" pitchFamily="34" charset="0"/>
                    <a:ea typeface="微軟正黑體" pitchFamily="34" charset="-120"/>
                    <a:cs typeface="Arial" panose="020B0604020202020204" pitchFamily="34" charset="0"/>
                  </a:rPr>
                  <a:t>05</a:t>
                </a:r>
                <a:endParaRPr kumimoji="1" lang="zh-TW" altLang="en-US" sz="2700" b="1">
                  <a:solidFill>
                    <a:srgbClr val="FFFF00"/>
                  </a:solidFill>
                  <a:latin typeface="Arial" panose="020B0604020202020204" pitchFamily="34" charset="0"/>
                  <a:ea typeface="微軟正黑體" pitchFamily="34" charset="-120"/>
                  <a:cs typeface="Arial" panose="020B0604020202020204" pitchFamily="34" charset="0"/>
                </a:endParaRPr>
              </a:p>
            </p:txBody>
          </p:sp>
        </p:grpSp>
      </p:grpSp>
      <p:pic>
        <p:nvPicPr>
          <p:cNvPr id="11" name="圖片 10">
            <a:extLst>
              <a:ext uri="{FF2B5EF4-FFF2-40B4-BE49-F238E27FC236}">
                <a16:creationId xmlns:a16="http://schemas.microsoft.com/office/drawing/2014/main" id="{F82EF86A-834F-4438-B320-43D2E0F4A3B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834" t="8326" b="14469"/>
          <a:stretch/>
        </p:blipFill>
        <p:spPr>
          <a:xfrm>
            <a:off x="6256522" y="1348481"/>
            <a:ext cx="2764855" cy="1563851"/>
          </a:xfrm>
          <a:prstGeom prst="rect">
            <a:avLst/>
          </a:prstGeom>
        </p:spPr>
      </p:pic>
      <p:sp>
        <p:nvSpPr>
          <p:cNvPr id="4" name="標題 3">
            <a:extLst>
              <a:ext uri="{FF2B5EF4-FFF2-40B4-BE49-F238E27FC236}">
                <a16:creationId xmlns:a16="http://schemas.microsoft.com/office/drawing/2014/main" id="{FBCF2013-BF9D-4961-8FB6-53A7E8DEB2B3}"/>
              </a:ext>
            </a:extLst>
          </p:cNvPr>
          <p:cNvSpPr>
            <a:spLocks noGrp="1"/>
          </p:cNvSpPr>
          <p:nvPr>
            <p:ph type="title"/>
          </p:nvPr>
        </p:nvSpPr>
        <p:spPr/>
        <p:txBody>
          <a:bodyPr>
            <a:normAutofit/>
          </a:bodyPr>
          <a:lstStyle/>
          <a:p>
            <a:r>
              <a:rPr lang="zh-TW" altLang="en-US">
                <a:latin typeface="Arial"/>
                <a:cs typeface="Arial"/>
              </a:rPr>
              <a:t>TS-977XU SSD</a:t>
            </a:r>
            <a:r>
              <a:rPr lang="zh-TW" altLang="en-US">
                <a:latin typeface="微軟正黑體"/>
              </a:rPr>
              <a:t> 硬碟安裝解析</a:t>
            </a:r>
            <a:endParaRPr lang="zh-TW" altLang="en-US" sz="3600"/>
          </a:p>
        </p:txBody>
      </p:sp>
      <p:pic>
        <p:nvPicPr>
          <p:cNvPr id="7" name="圖片 6">
            <a:extLst>
              <a:ext uri="{FF2B5EF4-FFF2-40B4-BE49-F238E27FC236}">
                <a16:creationId xmlns:a16="http://schemas.microsoft.com/office/drawing/2014/main" id="{883653E6-4D75-4BD5-91CB-6D9B293863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18" y="1218402"/>
            <a:ext cx="2692912" cy="1798587"/>
          </a:xfrm>
          <a:prstGeom prst="rect">
            <a:avLst/>
          </a:prstGeom>
        </p:spPr>
      </p:pic>
      <p:pic>
        <p:nvPicPr>
          <p:cNvPr id="9" name="圖片 8">
            <a:extLst>
              <a:ext uri="{FF2B5EF4-FFF2-40B4-BE49-F238E27FC236}">
                <a16:creationId xmlns:a16="http://schemas.microsoft.com/office/drawing/2014/main" id="{3A83A8FF-FF9A-432B-A55C-3D9E6C9F0AC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6961"/>
          <a:stretch/>
        </p:blipFill>
        <p:spPr>
          <a:xfrm>
            <a:off x="3059759" y="1348481"/>
            <a:ext cx="2747277" cy="1523679"/>
          </a:xfrm>
          <a:prstGeom prst="rect">
            <a:avLst/>
          </a:prstGeom>
        </p:spPr>
      </p:pic>
      <p:pic>
        <p:nvPicPr>
          <p:cNvPr id="13" name="圖片 12">
            <a:extLst>
              <a:ext uri="{FF2B5EF4-FFF2-40B4-BE49-F238E27FC236}">
                <a16:creationId xmlns:a16="http://schemas.microsoft.com/office/drawing/2014/main" id="{4ACBFDB2-0F6C-447A-A3C5-5A2785A3CE0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848"/>
          <a:stretch/>
        </p:blipFill>
        <p:spPr>
          <a:xfrm>
            <a:off x="1602111" y="3297412"/>
            <a:ext cx="2815880" cy="1563851"/>
          </a:xfrm>
          <a:prstGeom prst="rect">
            <a:avLst/>
          </a:prstGeom>
        </p:spPr>
      </p:pic>
      <p:pic>
        <p:nvPicPr>
          <p:cNvPr id="15" name="圖片 14">
            <a:extLst>
              <a:ext uri="{FF2B5EF4-FFF2-40B4-BE49-F238E27FC236}">
                <a16:creationId xmlns:a16="http://schemas.microsoft.com/office/drawing/2014/main" id="{F8779BAA-2147-4535-8C33-DB09660BDD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62736" y="3180043"/>
            <a:ext cx="2692912" cy="1798587"/>
          </a:xfrm>
          <a:prstGeom prst="rect">
            <a:avLst/>
          </a:prstGeom>
        </p:spPr>
      </p:pic>
    </p:spTree>
    <p:extLst>
      <p:ext uri="{BB962C8B-B14F-4D97-AF65-F5344CB8AC3E}">
        <p14:creationId xmlns:p14="http://schemas.microsoft.com/office/powerpoint/2010/main" val="2566976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4" name="圖片 3">
            <a:extLst>
              <a:ext uri="{FF2B5EF4-FFF2-40B4-BE49-F238E27FC236}">
                <a16:creationId xmlns:a16="http://schemas.microsoft.com/office/drawing/2014/main" id="{33709948-5FAA-47A8-9B86-94CDAA190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167" y="654142"/>
            <a:ext cx="12607390" cy="3898413"/>
          </a:xfrm>
          <a:prstGeom prst="rect">
            <a:avLst/>
          </a:prstGeom>
        </p:spPr>
      </p:pic>
      <p:pic>
        <p:nvPicPr>
          <p:cNvPr id="6" name="圖片 5">
            <a:extLst>
              <a:ext uri="{FF2B5EF4-FFF2-40B4-BE49-F238E27FC236}">
                <a16:creationId xmlns:a16="http://schemas.microsoft.com/office/drawing/2014/main" id="{8415A962-A0D8-4A9D-BBA1-40AE106A39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06" y="2640415"/>
            <a:ext cx="4971023" cy="594467"/>
          </a:xfrm>
          <a:prstGeom prst="rect">
            <a:avLst/>
          </a:prstGeom>
        </p:spPr>
      </p:pic>
      <p:pic>
        <p:nvPicPr>
          <p:cNvPr id="3" name="圖片 2">
            <a:extLst>
              <a:ext uri="{FF2B5EF4-FFF2-40B4-BE49-F238E27FC236}">
                <a16:creationId xmlns:a16="http://schemas.microsoft.com/office/drawing/2014/main" id="{89580C16-3896-4B5A-849F-280ED5B10A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7227" y="2556589"/>
            <a:ext cx="4572220" cy="2859716"/>
          </a:xfrm>
          <a:prstGeom prst="rect">
            <a:avLst/>
          </a:prstGeom>
          <a:effectLst>
            <a:outerShdw blurRad="50800" dist="38100" dir="5400000" algn="t" rotWithShape="0">
              <a:prstClr val="black">
                <a:alpha val="40000"/>
              </a:prstClr>
            </a:outerShdw>
          </a:effectLst>
        </p:spPr>
      </p:pic>
      <p:sp>
        <p:nvSpPr>
          <p:cNvPr id="23" name="矩形 22"/>
          <p:cNvSpPr/>
          <p:nvPr/>
        </p:nvSpPr>
        <p:spPr>
          <a:xfrm>
            <a:off x="0" y="895288"/>
            <a:ext cx="9144000" cy="57150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圖片 14" descr="TS-1677XU_Front.png"/>
          <p:cNvPicPr>
            <a:picLocks noChangeAspect="1"/>
          </p:cNvPicPr>
          <p:nvPr/>
        </p:nvPicPr>
        <p:blipFill>
          <a:blip r:embed="rId6"/>
          <a:stretch>
            <a:fillRect/>
          </a:stretch>
        </p:blipFill>
        <p:spPr>
          <a:xfrm>
            <a:off x="142438" y="2599528"/>
            <a:ext cx="4500594" cy="2812870"/>
          </a:xfrm>
          <a:prstGeom prst="rect">
            <a:avLst/>
          </a:prstGeom>
          <a:effectLst>
            <a:outerShdw blurRad="50800" dist="38100" dir="5400000" algn="t" rotWithShape="0">
              <a:prstClr val="black">
                <a:alpha val="40000"/>
              </a:prstClr>
            </a:outerShdw>
          </a:effectLst>
        </p:spPr>
      </p:pic>
      <p:pic>
        <p:nvPicPr>
          <p:cNvPr id="11" name="圖片 10" descr="TS-1277XU_Front.png"/>
          <p:cNvPicPr>
            <a:picLocks noChangeAspect="1"/>
          </p:cNvPicPr>
          <p:nvPr/>
        </p:nvPicPr>
        <p:blipFill>
          <a:blip r:embed="rId7" cstate="print"/>
          <a:stretch>
            <a:fillRect/>
          </a:stretch>
        </p:blipFill>
        <p:spPr>
          <a:xfrm>
            <a:off x="71406" y="885034"/>
            <a:ext cx="4571220" cy="2857520"/>
          </a:xfrm>
          <a:prstGeom prst="rect">
            <a:avLst/>
          </a:prstGeom>
          <a:effectLst>
            <a:outerShdw blurRad="50800" dist="38100" dir="5400000" algn="t" rotWithShape="0">
              <a:prstClr val="black">
                <a:alpha val="40000"/>
              </a:prstClr>
            </a:outerShdw>
          </a:effectLst>
        </p:spPr>
      </p:pic>
      <p:pic>
        <p:nvPicPr>
          <p:cNvPr id="12" name="圖片 11" descr="TS-877XU_Front.png"/>
          <p:cNvPicPr>
            <a:picLocks noChangeAspect="1"/>
          </p:cNvPicPr>
          <p:nvPr/>
        </p:nvPicPr>
        <p:blipFill>
          <a:blip r:embed="rId8" cstate="print"/>
          <a:stretch>
            <a:fillRect/>
          </a:stretch>
        </p:blipFill>
        <p:spPr>
          <a:xfrm>
            <a:off x="4499750" y="857238"/>
            <a:ext cx="4501406" cy="2813879"/>
          </a:xfrm>
          <a:prstGeom prst="rect">
            <a:avLst/>
          </a:prstGeom>
          <a:effectLst>
            <a:outerShdw blurRad="50800" dist="38100" dir="5400000" algn="t" rotWithShape="0">
              <a:prstClr val="black">
                <a:alpha val="40000"/>
              </a:prstClr>
            </a:outerShdw>
          </a:effectLst>
        </p:spPr>
      </p:pic>
      <p:sp>
        <p:nvSpPr>
          <p:cNvPr id="125" name="Shape 125"/>
          <p:cNvSpPr txBox="1">
            <a:spLocks noGrp="1"/>
          </p:cNvSpPr>
          <p:nvPr>
            <p:ph type="title"/>
          </p:nvPr>
        </p:nvSpPr>
        <p:spPr>
          <a:prstGeom prst="rect">
            <a:avLst/>
          </a:prstGeom>
          <a:noFill/>
          <a:ln>
            <a:noFill/>
          </a:ln>
        </p:spPr>
        <p:txBody>
          <a:bodyPr wrap="square" lIns="91425" tIns="91425" rIns="91425" bIns="91425" anchor="ctr" anchorCtr="0">
            <a:noAutofit/>
          </a:bodyPr>
          <a:lstStyle/>
          <a:p>
            <a:pPr lvl="0">
              <a:buSzPct val="25000"/>
            </a:pPr>
            <a:r>
              <a:rPr lang="en-US" altLang="zh-Hant">
                <a:solidFill>
                  <a:srgbClr val="FFFFFF"/>
                </a:solidFill>
                <a:ea typeface="Microsoft JhengHei" panose="020B0604030504040204" pitchFamily="34" charset="-120"/>
                <a:cs typeface="Arial" pitchFamily="34" charset="0"/>
                <a:sym typeface="Arial"/>
              </a:rPr>
              <a:t>2U/3U TS-x77XU </a:t>
            </a:r>
            <a:r>
              <a:rPr lang="zh-CN" altLang="en-US">
                <a:solidFill>
                  <a:srgbClr val="FFFFFF"/>
                </a:solidFill>
                <a:ea typeface="Microsoft JhengHei" panose="020B0604030504040204" pitchFamily="34" charset="-120"/>
                <a:cs typeface="Arial" pitchFamily="34" charset="0"/>
                <a:sym typeface="Arial"/>
              </a:rPr>
              <a:t>正面</a:t>
            </a:r>
            <a:endParaRPr lang="en-US" b="1" i="0" u="none" strike="noStrike" cap="none">
              <a:solidFill>
                <a:schemeClr val="lt1"/>
              </a:solidFill>
              <a:ea typeface="Microsoft JhengHei" panose="020B0604030504040204" pitchFamily="34" charset="-120"/>
              <a:cs typeface="Arial" pitchFamily="34" charset="0"/>
              <a:sym typeface="Arial"/>
            </a:endParaRPr>
          </a:p>
        </p:txBody>
      </p:sp>
      <p:sp>
        <p:nvSpPr>
          <p:cNvPr id="7" name="Shape 183">
            <a:extLst>
              <a:ext uri="{FF2B5EF4-FFF2-40B4-BE49-F238E27FC236}">
                <a16:creationId xmlns:a16="http://schemas.microsoft.com/office/drawing/2014/main" id="{B692E51C-9922-FD4D-8696-95A098A018AC}"/>
              </a:ext>
            </a:extLst>
          </p:cNvPr>
          <p:cNvSpPr txBox="1"/>
          <p:nvPr/>
        </p:nvSpPr>
        <p:spPr>
          <a:xfrm flipH="1">
            <a:off x="1308250" y="962580"/>
            <a:ext cx="6457954" cy="428628"/>
          </a:xfrm>
          <a:prstGeom prst="rect">
            <a:avLst/>
          </a:prstGeom>
          <a:noFill/>
          <a:ln>
            <a:noFill/>
          </a:ln>
        </p:spPr>
        <p:txBody>
          <a:bodyPr wrap="square" lIns="91425" tIns="45700" rIns="91425" bIns="45700" anchor="t" anchorCtr="0">
            <a:noAutofit/>
          </a:bodyPr>
          <a:lstStyle/>
          <a:p>
            <a:pPr algn="ctr">
              <a:buClr>
                <a:srgbClr val="595959"/>
              </a:buClr>
              <a:buSzPct val="25000"/>
            </a:pPr>
            <a:r>
              <a:rPr lang="en-US" altLang="zh-TW" sz="2400" b="1">
                <a:latin typeface="Arial" pitchFamily="34" charset="0"/>
                <a:ea typeface="微軟正黑體" pitchFamily="34" charset="-120"/>
                <a:cs typeface="Arial" pitchFamily="34" charset="0"/>
                <a:sym typeface="Arial"/>
              </a:rPr>
              <a:t>24/ 16/ 12/ 8</a:t>
            </a:r>
            <a:r>
              <a:rPr lang="en-US" altLang="zh-TW" sz="2400" b="1" i="0" u="none" strike="noStrike" cap="none">
                <a:latin typeface="Arial" pitchFamily="34" charset="0"/>
                <a:ea typeface="微軟正黑體" pitchFamily="34" charset="-120"/>
                <a:cs typeface="Arial" pitchFamily="34" charset="0"/>
                <a:sym typeface="Arial"/>
              </a:rPr>
              <a:t> x 3.5”SATA 6Gb/s HDD/SSD </a:t>
            </a:r>
            <a:r>
              <a:rPr lang="zh-CN" altLang="en-US" sz="2400" b="1">
                <a:latin typeface="Arial" pitchFamily="34" charset="0"/>
                <a:ea typeface="微軟正黑體" pitchFamily="34" charset="-120"/>
                <a:cs typeface="Arial" pitchFamily="34" charset="0"/>
                <a:sym typeface="Arial"/>
              </a:rPr>
              <a:t>埠</a:t>
            </a:r>
            <a:endParaRPr lang="zh-TW" sz="2400" b="1" i="0" u="none" strike="noStrike" cap="none">
              <a:latin typeface="Arial" pitchFamily="34" charset="0"/>
              <a:ea typeface="微軟正黑體" pitchFamily="34" charset="-120"/>
              <a:cs typeface="Arial" pitchFamily="34" charset="0"/>
              <a:sym typeface="Arial"/>
            </a:endParaRPr>
          </a:p>
        </p:txBody>
      </p:sp>
      <p:sp>
        <p:nvSpPr>
          <p:cNvPr id="14" name="圓角矩形 13"/>
          <p:cNvSpPr/>
          <p:nvPr/>
        </p:nvSpPr>
        <p:spPr>
          <a:xfrm>
            <a:off x="500034" y="2114566"/>
            <a:ext cx="3714776" cy="742936"/>
          </a:xfrm>
          <a:prstGeom prst="roundRect">
            <a:avLst>
              <a:gd name="adj" fmla="val 4902"/>
            </a:avLst>
          </a:prstGeom>
          <a:noFill/>
          <a:ln w="19050">
            <a:solidFill>
              <a:srgbClr val="FFFF00"/>
            </a:solidFill>
          </a:ln>
          <a:effectLst>
            <a:glow rad="63500">
              <a:srgbClr val="FFFF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9" name="文字方塊 18"/>
          <p:cNvSpPr txBox="1"/>
          <p:nvPr/>
        </p:nvSpPr>
        <p:spPr>
          <a:xfrm>
            <a:off x="1000100" y="1493829"/>
            <a:ext cx="2857520" cy="276999"/>
          </a:xfrm>
          <a:prstGeom prst="rect">
            <a:avLst/>
          </a:prstGeom>
          <a:noFill/>
        </p:spPr>
        <p:txBody>
          <a:bodyPr wrap="square" rtlCol="0">
            <a:spAutoFit/>
          </a:bodyPr>
          <a:lstStyle/>
          <a:p>
            <a:pPr algn="ctr"/>
            <a:r>
              <a:rPr lang="en-US" altLang="zh-TW" sz="1200" b="1">
                <a:latin typeface="Arial" pitchFamily="34" charset="0"/>
                <a:cs typeface="Arial" pitchFamily="34" charset="0"/>
              </a:rPr>
              <a:t>TS-1277XU</a:t>
            </a:r>
            <a:r>
              <a:rPr lang="zh-TW" altLang="en-US" sz="1200" b="1">
                <a:latin typeface="Arial" pitchFamily="34" charset="0"/>
                <a:cs typeface="Arial" pitchFamily="34" charset="0"/>
              </a:rPr>
              <a:t> </a:t>
            </a:r>
            <a:r>
              <a:rPr lang="en-US" altLang="zh-TW" sz="1200" b="1">
                <a:solidFill>
                  <a:srgbClr val="FFFF00"/>
                </a:solidFill>
                <a:latin typeface="Arial" pitchFamily="34" charset="0"/>
                <a:cs typeface="Arial" pitchFamily="34" charset="0"/>
              </a:rPr>
              <a:t>/</a:t>
            </a:r>
            <a:r>
              <a:rPr lang="zh-TW" altLang="en-US" sz="1200" b="1">
                <a:latin typeface="Arial" pitchFamily="34" charset="0"/>
                <a:cs typeface="Arial" pitchFamily="34" charset="0"/>
              </a:rPr>
              <a:t> </a:t>
            </a:r>
            <a:r>
              <a:rPr lang="en-US" altLang="zh-TW" sz="1200" b="1">
                <a:latin typeface="Arial" pitchFamily="34" charset="0"/>
                <a:cs typeface="Arial" pitchFamily="34" charset="0"/>
              </a:rPr>
              <a:t>TS-1277XU-RP</a:t>
            </a:r>
            <a:endParaRPr lang="zh-TW" altLang="en-US" sz="1200" b="1">
              <a:latin typeface="Arial" pitchFamily="34" charset="0"/>
              <a:cs typeface="Arial" pitchFamily="34" charset="0"/>
            </a:endParaRPr>
          </a:p>
        </p:txBody>
      </p:sp>
      <p:sp>
        <p:nvSpPr>
          <p:cNvPr id="20" name="文字方塊 19"/>
          <p:cNvSpPr txBox="1"/>
          <p:nvPr/>
        </p:nvSpPr>
        <p:spPr>
          <a:xfrm>
            <a:off x="5357818" y="1493829"/>
            <a:ext cx="2857520" cy="276999"/>
          </a:xfrm>
          <a:prstGeom prst="rect">
            <a:avLst/>
          </a:prstGeom>
          <a:noFill/>
        </p:spPr>
        <p:txBody>
          <a:bodyPr wrap="square" rtlCol="0">
            <a:spAutoFit/>
          </a:bodyPr>
          <a:lstStyle/>
          <a:p>
            <a:pPr algn="ctr"/>
            <a:r>
              <a:rPr lang="en-US" altLang="zh-TW" sz="1200" b="1">
                <a:latin typeface="Arial" pitchFamily="34" charset="0"/>
                <a:cs typeface="Arial" pitchFamily="34" charset="0"/>
              </a:rPr>
              <a:t>TS-877XU</a:t>
            </a:r>
            <a:r>
              <a:rPr lang="zh-TW" altLang="en-US" sz="1200" b="1">
                <a:latin typeface="Arial" pitchFamily="34" charset="0"/>
                <a:cs typeface="Arial" pitchFamily="34" charset="0"/>
              </a:rPr>
              <a:t> </a:t>
            </a:r>
            <a:r>
              <a:rPr lang="en-US" altLang="zh-TW" sz="1200" b="1">
                <a:solidFill>
                  <a:srgbClr val="FFFF00"/>
                </a:solidFill>
                <a:latin typeface="Arial" pitchFamily="34" charset="0"/>
                <a:cs typeface="Arial" pitchFamily="34" charset="0"/>
              </a:rPr>
              <a:t>/</a:t>
            </a:r>
            <a:r>
              <a:rPr lang="zh-TW" altLang="en-US" sz="1200" b="1">
                <a:solidFill>
                  <a:srgbClr val="FFFF00"/>
                </a:solidFill>
                <a:latin typeface="Arial" pitchFamily="34" charset="0"/>
                <a:cs typeface="Arial" pitchFamily="34" charset="0"/>
              </a:rPr>
              <a:t> </a:t>
            </a:r>
            <a:r>
              <a:rPr lang="en-US" altLang="zh-TW" sz="1200" b="1">
                <a:latin typeface="Arial" pitchFamily="34" charset="0"/>
                <a:cs typeface="Arial" pitchFamily="34" charset="0"/>
              </a:rPr>
              <a:t>TS-877XU-RP</a:t>
            </a:r>
            <a:endParaRPr lang="zh-TW" altLang="en-US" sz="1200" b="1">
              <a:latin typeface="Arial" pitchFamily="34" charset="0"/>
              <a:cs typeface="Arial" pitchFamily="34" charset="0"/>
            </a:endParaRPr>
          </a:p>
        </p:txBody>
      </p:sp>
      <p:sp>
        <p:nvSpPr>
          <p:cNvPr id="22" name="文字方塊 21"/>
          <p:cNvSpPr txBox="1"/>
          <p:nvPr/>
        </p:nvSpPr>
        <p:spPr>
          <a:xfrm>
            <a:off x="963975" y="3246358"/>
            <a:ext cx="2857520" cy="276999"/>
          </a:xfrm>
          <a:prstGeom prst="rect">
            <a:avLst/>
          </a:prstGeom>
          <a:noFill/>
        </p:spPr>
        <p:txBody>
          <a:bodyPr wrap="square" rtlCol="0">
            <a:spAutoFit/>
          </a:bodyPr>
          <a:lstStyle/>
          <a:p>
            <a:pPr algn="ctr"/>
            <a:r>
              <a:rPr lang="en-US" altLang="zh-TW" sz="1200" b="1">
                <a:latin typeface="Arial" pitchFamily="34" charset="0"/>
                <a:cs typeface="Arial" pitchFamily="34" charset="0"/>
              </a:rPr>
              <a:t>TS-1677XU</a:t>
            </a:r>
            <a:r>
              <a:rPr lang="zh-TW" altLang="en-US" sz="1200" b="1">
                <a:latin typeface="Arial" pitchFamily="34" charset="0"/>
                <a:cs typeface="Arial" pitchFamily="34" charset="0"/>
              </a:rPr>
              <a:t> </a:t>
            </a:r>
            <a:r>
              <a:rPr lang="en-US" altLang="zh-TW" sz="1200" b="1">
                <a:solidFill>
                  <a:srgbClr val="FFFF00"/>
                </a:solidFill>
                <a:latin typeface="Arial" pitchFamily="34" charset="0"/>
                <a:cs typeface="Arial" pitchFamily="34" charset="0"/>
              </a:rPr>
              <a:t>/</a:t>
            </a:r>
            <a:r>
              <a:rPr lang="zh-TW" altLang="en-US" sz="1200" b="1">
                <a:latin typeface="Arial" pitchFamily="34" charset="0"/>
                <a:cs typeface="Arial" pitchFamily="34" charset="0"/>
              </a:rPr>
              <a:t> </a:t>
            </a:r>
            <a:r>
              <a:rPr lang="en-US" altLang="zh-TW" sz="1200" b="1">
                <a:latin typeface="Arial" pitchFamily="34" charset="0"/>
                <a:cs typeface="Arial" pitchFamily="34" charset="0"/>
              </a:rPr>
              <a:t>TS-1677XU-RP</a:t>
            </a:r>
            <a:endParaRPr lang="zh-TW" altLang="en-US" sz="1200" b="1">
              <a:latin typeface="Arial" pitchFamily="34" charset="0"/>
              <a:cs typeface="Arial" pitchFamily="34" charset="0"/>
            </a:endParaRPr>
          </a:p>
        </p:txBody>
      </p:sp>
      <p:sp>
        <p:nvSpPr>
          <p:cNvPr id="24" name="文字方塊 23">
            <a:extLst>
              <a:ext uri="{FF2B5EF4-FFF2-40B4-BE49-F238E27FC236}">
                <a16:creationId xmlns:a16="http://schemas.microsoft.com/office/drawing/2014/main" id="{2DB128FD-3F86-476B-B2BD-0207B4251852}"/>
              </a:ext>
            </a:extLst>
          </p:cNvPr>
          <p:cNvSpPr txBox="1"/>
          <p:nvPr/>
        </p:nvSpPr>
        <p:spPr>
          <a:xfrm>
            <a:off x="5443500" y="3017796"/>
            <a:ext cx="2857520" cy="276999"/>
          </a:xfrm>
          <a:prstGeom prst="rect">
            <a:avLst/>
          </a:prstGeom>
          <a:noFill/>
        </p:spPr>
        <p:txBody>
          <a:bodyPr wrap="square" rtlCol="0">
            <a:spAutoFit/>
          </a:bodyPr>
          <a:lstStyle/>
          <a:p>
            <a:pPr algn="ctr"/>
            <a:r>
              <a:rPr lang="en-US" altLang="zh-TW" sz="1200" b="1">
                <a:latin typeface="Arial" pitchFamily="34" charset="0"/>
                <a:cs typeface="Arial" pitchFamily="34" charset="0"/>
              </a:rPr>
              <a:t>TS-2477XU-RP</a:t>
            </a:r>
            <a:endParaRPr lang="zh-TW" altLang="en-US" sz="1200" b="1">
              <a:latin typeface="Arial" pitchFamily="34" charset="0"/>
              <a:cs typeface="Arial" pitchFamily="34" charset="0"/>
            </a:endParaRPr>
          </a:p>
        </p:txBody>
      </p:sp>
      <p:sp>
        <p:nvSpPr>
          <p:cNvPr id="18" name="圓角矩形 13">
            <a:extLst>
              <a:ext uri="{FF2B5EF4-FFF2-40B4-BE49-F238E27FC236}">
                <a16:creationId xmlns:a16="http://schemas.microsoft.com/office/drawing/2014/main" id="{391B69B2-8C66-4331-9629-530588D702F0}"/>
              </a:ext>
            </a:extLst>
          </p:cNvPr>
          <p:cNvSpPr/>
          <p:nvPr/>
        </p:nvSpPr>
        <p:spPr>
          <a:xfrm>
            <a:off x="472071" y="3768458"/>
            <a:ext cx="3808615" cy="1131107"/>
          </a:xfrm>
          <a:prstGeom prst="roundRect">
            <a:avLst>
              <a:gd name="adj" fmla="val 4902"/>
            </a:avLst>
          </a:prstGeom>
          <a:noFill/>
          <a:ln w="19050">
            <a:solidFill>
              <a:srgbClr val="FFFF00"/>
            </a:solidFill>
          </a:ln>
          <a:effectLst>
            <a:glow rad="63500">
              <a:srgbClr val="FFFF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5" name="圓角矩形 13">
            <a:extLst>
              <a:ext uri="{FF2B5EF4-FFF2-40B4-BE49-F238E27FC236}">
                <a16:creationId xmlns:a16="http://schemas.microsoft.com/office/drawing/2014/main" id="{F2CC1C69-80BB-4C1F-B170-AE70684DF2A9}"/>
              </a:ext>
            </a:extLst>
          </p:cNvPr>
          <p:cNvSpPr/>
          <p:nvPr/>
        </p:nvSpPr>
        <p:spPr>
          <a:xfrm>
            <a:off x="4899167" y="3409488"/>
            <a:ext cx="3872599" cy="1490077"/>
          </a:xfrm>
          <a:prstGeom prst="roundRect">
            <a:avLst>
              <a:gd name="adj" fmla="val 4902"/>
            </a:avLst>
          </a:prstGeom>
          <a:noFill/>
          <a:ln w="19050">
            <a:solidFill>
              <a:srgbClr val="FFFF00"/>
            </a:solidFill>
          </a:ln>
          <a:effectLst>
            <a:glow rad="63500">
              <a:srgbClr val="FFFF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6" name="圓角矩形 13">
            <a:extLst>
              <a:ext uri="{FF2B5EF4-FFF2-40B4-BE49-F238E27FC236}">
                <a16:creationId xmlns:a16="http://schemas.microsoft.com/office/drawing/2014/main" id="{FB78B953-BF93-405F-836B-7112ABF9C475}"/>
              </a:ext>
            </a:extLst>
          </p:cNvPr>
          <p:cNvSpPr/>
          <p:nvPr/>
        </p:nvSpPr>
        <p:spPr>
          <a:xfrm>
            <a:off x="4856941" y="2114567"/>
            <a:ext cx="3786214" cy="742936"/>
          </a:xfrm>
          <a:prstGeom prst="roundRect">
            <a:avLst>
              <a:gd name="adj" fmla="val 4902"/>
            </a:avLst>
          </a:prstGeom>
          <a:noFill/>
          <a:ln w="19050">
            <a:solidFill>
              <a:srgbClr val="FFFF00"/>
            </a:solidFill>
          </a:ln>
          <a:effectLst>
            <a:glow rad="63500">
              <a:srgbClr val="FFFF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1934779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22" name="圖片 21">
            <a:extLst>
              <a:ext uri="{FF2B5EF4-FFF2-40B4-BE49-F238E27FC236}">
                <a16:creationId xmlns:a16="http://schemas.microsoft.com/office/drawing/2014/main" id="{1162DC22-E524-4D76-ADEB-86801A3CA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650007"/>
            <a:ext cx="4325964" cy="2705694"/>
          </a:xfrm>
          <a:prstGeom prst="rect">
            <a:avLst/>
          </a:prstGeom>
          <a:effectLst>
            <a:outerShdw blurRad="50800" dist="38100" dir="5400000" algn="t" rotWithShape="0">
              <a:prstClr val="black">
                <a:alpha val="40000"/>
              </a:prstClr>
            </a:outerShdw>
          </a:effectLst>
        </p:spPr>
      </p:pic>
      <p:pic>
        <p:nvPicPr>
          <p:cNvPr id="12" name="圖片 11" descr="TS-1677XU_Front.png"/>
          <p:cNvPicPr>
            <a:picLocks noChangeAspect="1"/>
          </p:cNvPicPr>
          <p:nvPr/>
        </p:nvPicPr>
        <p:blipFill>
          <a:blip r:embed="rId4"/>
          <a:stretch>
            <a:fillRect/>
          </a:stretch>
        </p:blipFill>
        <p:spPr>
          <a:xfrm>
            <a:off x="238976" y="2688622"/>
            <a:ext cx="4258195" cy="2661371"/>
          </a:xfrm>
          <a:prstGeom prst="rect">
            <a:avLst/>
          </a:prstGeom>
          <a:effectLst>
            <a:outerShdw blurRad="50800" dist="38100" dir="5400000" algn="t" rotWithShape="0">
              <a:prstClr val="black">
                <a:alpha val="40000"/>
              </a:prstClr>
            </a:outerShdw>
          </a:effectLst>
        </p:spPr>
      </p:pic>
      <p:pic>
        <p:nvPicPr>
          <p:cNvPr id="11" name="圖片 10" descr="TS-1277XU_Front.png"/>
          <p:cNvPicPr>
            <a:picLocks noChangeAspect="1"/>
          </p:cNvPicPr>
          <p:nvPr/>
        </p:nvPicPr>
        <p:blipFill>
          <a:blip r:embed="rId5" cstate="print"/>
          <a:stretch>
            <a:fillRect/>
          </a:stretch>
        </p:blipFill>
        <p:spPr>
          <a:xfrm>
            <a:off x="177617" y="1230967"/>
            <a:ext cx="4258195" cy="2661845"/>
          </a:xfrm>
          <a:prstGeom prst="rect">
            <a:avLst/>
          </a:prstGeom>
          <a:effectLst>
            <a:outerShdw blurRad="50800" dist="38100" dir="5400000" algn="t" rotWithShape="0">
              <a:prstClr val="black">
                <a:alpha val="40000"/>
              </a:prstClr>
            </a:outerShdw>
          </a:effectLst>
        </p:spPr>
      </p:pic>
      <p:pic>
        <p:nvPicPr>
          <p:cNvPr id="13" name="圖片 12" descr="TS-877XU_Front.png"/>
          <p:cNvPicPr>
            <a:picLocks noChangeAspect="1"/>
          </p:cNvPicPr>
          <p:nvPr/>
        </p:nvPicPr>
        <p:blipFill rotWithShape="1">
          <a:blip r:embed="rId6" cstate="print"/>
          <a:srcRect t="28129" b="26381"/>
          <a:stretch/>
        </p:blipFill>
        <p:spPr>
          <a:xfrm>
            <a:off x="177617" y="1099168"/>
            <a:ext cx="4258964" cy="1211102"/>
          </a:xfrm>
          <a:prstGeom prst="rect">
            <a:avLst/>
          </a:prstGeom>
          <a:effectLst>
            <a:outerShdw blurRad="50800" dist="38100" dir="5400000" algn="t" rotWithShape="0">
              <a:prstClr val="black">
                <a:alpha val="40000"/>
              </a:prstClr>
            </a:outerShdw>
          </a:effectLst>
        </p:spPr>
      </p:pic>
      <p:sp>
        <p:nvSpPr>
          <p:cNvPr id="125" name="Shape 125"/>
          <p:cNvSpPr txBox="1">
            <a:spLocks noGrp="1"/>
          </p:cNvSpPr>
          <p:nvPr>
            <p:ph type="title"/>
          </p:nvPr>
        </p:nvSpPr>
        <p:spPr>
          <a:prstGeom prst="rect">
            <a:avLst/>
          </a:prstGeom>
          <a:noFill/>
          <a:ln>
            <a:noFill/>
          </a:ln>
        </p:spPr>
        <p:txBody>
          <a:bodyPr wrap="square" lIns="91425" tIns="91425" rIns="91425" bIns="91425" anchor="ctr" anchorCtr="0">
            <a:noAutofit/>
          </a:bodyPr>
          <a:lstStyle/>
          <a:p>
            <a:pPr lvl="0">
              <a:buSzPct val="25000"/>
            </a:pPr>
            <a:r>
              <a:rPr lang="en-US" altLang="zh-Hant">
                <a:solidFill>
                  <a:srgbClr val="FFFFFF"/>
                </a:solidFill>
                <a:ea typeface="Microsoft JhengHei" panose="020B0604030504040204" pitchFamily="34" charset="-120"/>
                <a:cs typeface="Arial" pitchFamily="34" charset="0"/>
                <a:sym typeface="Arial"/>
              </a:rPr>
              <a:t>2U/3U TS-x77XU </a:t>
            </a:r>
            <a:r>
              <a:rPr lang="zh-CN" altLang="en-US">
                <a:solidFill>
                  <a:srgbClr val="FFFFFF"/>
                </a:solidFill>
                <a:ea typeface="Microsoft JhengHei" panose="020B0604030504040204" pitchFamily="34" charset="-120"/>
                <a:cs typeface="Arial" pitchFamily="34" charset="0"/>
                <a:sym typeface="Arial"/>
              </a:rPr>
              <a:t>正面</a:t>
            </a:r>
            <a:endParaRPr lang="en-US" b="1" i="0" u="none" strike="noStrike" cap="none">
              <a:solidFill>
                <a:schemeClr val="lt1"/>
              </a:solidFill>
              <a:ea typeface="Microsoft JhengHei" panose="020B0604030504040204" pitchFamily="34" charset="-120"/>
              <a:cs typeface="Arial" pitchFamily="34" charset="0"/>
              <a:sym typeface="Arial"/>
            </a:endParaRPr>
          </a:p>
        </p:txBody>
      </p:sp>
      <p:grpSp>
        <p:nvGrpSpPr>
          <p:cNvPr id="4" name="群組 3">
            <a:extLst>
              <a:ext uri="{FF2B5EF4-FFF2-40B4-BE49-F238E27FC236}">
                <a16:creationId xmlns:a16="http://schemas.microsoft.com/office/drawing/2014/main" id="{585786F6-9796-45BB-A5C6-3664AC49AA91}"/>
              </a:ext>
            </a:extLst>
          </p:cNvPr>
          <p:cNvGrpSpPr/>
          <p:nvPr/>
        </p:nvGrpSpPr>
        <p:grpSpPr>
          <a:xfrm>
            <a:off x="4807891" y="1341426"/>
            <a:ext cx="4325964" cy="1756716"/>
            <a:chOff x="5057584" y="972048"/>
            <a:chExt cx="4325964" cy="1756716"/>
          </a:xfrm>
          <a:effectLst/>
        </p:grpSpPr>
        <p:sp>
          <p:nvSpPr>
            <p:cNvPr id="17" name="矩形圖說文字 16"/>
            <p:cNvSpPr/>
            <p:nvPr/>
          </p:nvSpPr>
          <p:spPr>
            <a:xfrm>
              <a:off x="5057584" y="972048"/>
              <a:ext cx="3300630" cy="1410837"/>
            </a:xfrm>
            <a:prstGeom prst="wedgeRectCallout">
              <a:avLst>
                <a:gd name="adj1" fmla="val -67234"/>
                <a:gd name="adj2" fmla="val -15944"/>
              </a:avLst>
            </a:prstGeom>
            <a:noFill/>
            <a:ln w="6350">
              <a:solidFill>
                <a:srgbClr val="FFFF00"/>
              </a:solidFill>
            </a:ln>
            <a:effectLst>
              <a:glow rad="76200">
                <a:srgbClr val="FFFF00">
                  <a:alpha val="43000"/>
                </a:srgbClr>
              </a:glow>
              <a:outerShdw blurRad="88900" dist="127000" dir="2640000" algn="ctr" rotWithShape="0">
                <a:srgbClr val="000000">
                  <a:alpha val="3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Shape 183">
              <a:extLst>
                <a:ext uri="{FF2B5EF4-FFF2-40B4-BE49-F238E27FC236}">
                  <a16:creationId xmlns:a16="http://schemas.microsoft.com/office/drawing/2014/main" id="{5B101A89-A353-D54D-BFBD-0485426C6E65}"/>
                </a:ext>
              </a:extLst>
            </p:cNvPr>
            <p:cNvSpPr txBox="1"/>
            <p:nvPr/>
          </p:nvSpPr>
          <p:spPr>
            <a:xfrm flipH="1">
              <a:off x="5818972" y="1210411"/>
              <a:ext cx="3564576" cy="1518353"/>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b="1" err="1">
                  <a:latin typeface="Arial" pitchFamily="34" charset="0"/>
                  <a:ea typeface="微軟正黑體" pitchFamily="34" charset="-120"/>
                  <a:cs typeface="Arial" pitchFamily="34" charset="0"/>
                </a:rPr>
                <a:t>電源按鈕</a:t>
              </a:r>
              <a:endParaRPr lang="en-US" altLang="zh-TW" b="1">
                <a:latin typeface="Arial" pitchFamily="34" charset="0"/>
                <a:ea typeface="微軟正黑體" pitchFamily="34" charset="-120"/>
                <a:cs typeface="Arial" pitchFamily="34" charset="0"/>
              </a:endParaRPr>
            </a:p>
            <a:p>
              <a:pPr>
                <a:buClr>
                  <a:srgbClr val="595959"/>
                </a:buClr>
                <a:buSzPct val="25000"/>
              </a:pPr>
              <a:r>
                <a:rPr lang="en-US" altLang="zh-TW" b="1" i="0" u="none" strike="noStrike" cap="none">
                  <a:latin typeface="Arial" pitchFamily="34" charset="0"/>
                  <a:ea typeface="微軟正黑體" pitchFamily="34" charset="-120"/>
                  <a:cs typeface="Arial" pitchFamily="34" charset="0"/>
                  <a:sym typeface="Arial"/>
                </a:rPr>
                <a:t>LED </a:t>
              </a:r>
              <a:r>
                <a:rPr lang="zh-CN" altLang="en-US" b="1" i="0" u="none" strike="noStrike" cap="none">
                  <a:latin typeface="Arial" pitchFamily="34" charset="0"/>
                  <a:ea typeface="微軟正黑體" pitchFamily="34" charset="-120"/>
                  <a:cs typeface="Arial" pitchFamily="34" charset="0"/>
                  <a:sym typeface="Arial"/>
                </a:rPr>
                <a:t>燈號指示</a:t>
              </a:r>
              <a:r>
                <a:rPr lang="en-US" altLang="zh-CN" b="1">
                  <a:latin typeface="Arial" pitchFamily="34" charset="0"/>
                  <a:ea typeface="微軟正黑體" pitchFamily="34" charset="-120"/>
                  <a:cs typeface="Arial" pitchFamily="34" charset="0"/>
                  <a:sym typeface="Arial"/>
                </a:rPr>
                <a:t>: </a:t>
              </a:r>
              <a:endParaRPr lang="zh-TW" altLang="en-US" b="1">
                <a:latin typeface="Arial" pitchFamily="34" charset="0"/>
                <a:ea typeface="微軟正黑體" pitchFamily="34" charset="-120"/>
                <a:cs typeface="Arial" pitchFamily="34" charset="0"/>
                <a:sym typeface="Arial"/>
              </a:endParaRPr>
            </a:p>
            <a:p>
              <a:pPr marR="0" lvl="0" algn="l">
                <a:lnSpc>
                  <a:spcPct val="100000"/>
                </a:lnSpc>
                <a:spcBef>
                  <a:spcPts val="0"/>
                </a:spcBef>
                <a:spcAft>
                  <a:spcPts val="0"/>
                </a:spcAft>
                <a:buClr>
                  <a:srgbClr val="595959"/>
                </a:buClr>
                <a:buSzPct val="25000"/>
              </a:pPr>
              <a:r>
                <a:rPr lang="zh-CN" altLang="en-US" b="1">
                  <a:latin typeface="Arial" pitchFamily="34" charset="0"/>
                  <a:ea typeface="微軟正黑體" pitchFamily="34" charset="-120"/>
                  <a:cs typeface="Arial" pitchFamily="34" charset="0"/>
                  <a:sym typeface="Arial"/>
                </a:rPr>
                <a:t>系統狀態、網路、硬碟</a:t>
              </a:r>
              <a:endParaRPr lang="zh-TW" b="1" i="0" u="none" strike="noStrike" cap="none">
                <a:latin typeface="微軟正黑體"/>
                <a:ea typeface="微軟正黑體" pitchFamily="34" charset="-120"/>
                <a:cs typeface="Arial" pitchFamily="34" charset="0"/>
              </a:endParaRPr>
            </a:p>
          </p:txBody>
        </p:sp>
      </p:grpSp>
      <p:grpSp>
        <p:nvGrpSpPr>
          <p:cNvPr id="32" name="群組 31">
            <a:extLst>
              <a:ext uri="{FF2B5EF4-FFF2-40B4-BE49-F238E27FC236}">
                <a16:creationId xmlns:a16="http://schemas.microsoft.com/office/drawing/2014/main" id="{865B447F-68B7-4418-AB95-4BB8371F7D47}"/>
              </a:ext>
            </a:extLst>
          </p:cNvPr>
          <p:cNvGrpSpPr/>
          <p:nvPr/>
        </p:nvGrpSpPr>
        <p:grpSpPr>
          <a:xfrm>
            <a:off x="-124229" y="992192"/>
            <a:ext cx="1968498" cy="653579"/>
            <a:chOff x="3929880" y="2469300"/>
            <a:chExt cx="1968498" cy="653579"/>
          </a:xfrm>
        </p:grpSpPr>
        <p:pic>
          <p:nvPicPr>
            <p:cNvPr id="24" name="圖片 23">
              <a:extLst>
                <a:ext uri="{FF2B5EF4-FFF2-40B4-BE49-F238E27FC236}">
                  <a16:creationId xmlns:a16="http://schemas.microsoft.com/office/drawing/2014/main" id="{836F74AF-DB7D-4412-971A-2FC23C76B6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9880" y="2721797"/>
              <a:ext cx="1968498" cy="401082"/>
            </a:xfrm>
            <a:prstGeom prst="rect">
              <a:avLst/>
            </a:prstGeom>
          </p:spPr>
        </p:pic>
        <p:grpSp>
          <p:nvGrpSpPr>
            <p:cNvPr id="33" name="群組 32">
              <a:extLst>
                <a:ext uri="{FF2B5EF4-FFF2-40B4-BE49-F238E27FC236}">
                  <a16:creationId xmlns:a16="http://schemas.microsoft.com/office/drawing/2014/main" id="{04D5D25C-DD63-4838-8FBA-E6376CE4A22F}"/>
                </a:ext>
              </a:extLst>
            </p:cNvPr>
            <p:cNvGrpSpPr/>
            <p:nvPr/>
          </p:nvGrpSpPr>
          <p:grpSpPr>
            <a:xfrm>
              <a:off x="4358682" y="2469300"/>
              <a:ext cx="1110894" cy="435395"/>
              <a:chOff x="2133979" y="2893966"/>
              <a:chExt cx="1110894" cy="435395"/>
            </a:xfrm>
          </p:grpSpPr>
          <p:pic>
            <p:nvPicPr>
              <p:cNvPr id="34" name="圖片 33">
                <a:extLst>
                  <a:ext uri="{FF2B5EF4-FFF2-40B4-BE49-F238E27FC236}">
                    <a16:creationId xmlns:a16="http://schemas.microsoft.com/office/drawing/2014/main" id="{3E980323-45B8-49F1-BC79-F4B9C0A0B6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3979" y="2893966"/>
                <a:ext cx="1110894" cy="435395"/>
              </a:xfrm>
              <a:prstGeom prst="rect">
                <a:avLst/>
              </a:prstGeom>
            </p:spPr>
          </p:pic>
          <p:sp>
            <p:nvSpPr>
              <p:cNvPr id="35" name="TextBox 44">
                <a:extLst>
                  <a:ext uri="{FF2B5EF4-FFF2-40B4-BE49-F238E27FC236}">
                    <a16:creationId xmlns:a16="http://schemas.microsoft.com/office/drawing/2014/main" id="{421E3C02-EA46-446C-B097-B881B48BBA38}"/>
                  </a:ext>
                </a:extLst>
              </p:cNvPr>
              <p:cNvSpPr txBox="1"/>
              <p:nvPr/>
            </p:nvSpPr>
            <p:spPr>
              <a:xfrm>
                <a:off x="2372320" y="2893966"/>
                <a:ext cx="642942" cy="400110"/>
              </a:xfrm>
              <a:prstGeom prst="rect">
                <a:avLst/>
              </a:prstGeom>
              <a:noFill/>
              <a:ln w="19050" cap="rnd">
                <a:noFill/>
                <a:prstDash val="solid"/>
              </a:ln>
            </p:spPr>
            <p:txBody>
              <a:bodyPr wrap="square" rtlCol="0">
                <a:spAutoFit/>
              </a:bodyPr>
              <a:lstStyle/>
              <a:p>
                <a:pPr algn="ctr"/>
                <a:r>
                  <a:rPr lang="en-US" sz="2000" b="1">
                    <a:latin typeface="Arial" pitchFamily="34" charset="0"/>
                    <a:ea typeface="Microsoft JhengHei" panose="020B0604030504040204" pitchFamily="34" charset="-120"/>
                    <a:cs typeface="Arial" pitchFamily="34" charset="0"/>
                  </a:rPr>
                  <a:t>2U</a:t>
                </a:r>
              </a:p>
            </p:txBody>
          </p:sp>
        </p:grpSp>
      </p:grpSp>
      <p:grpSp>
        <p:nvGrpSpPr>
          <p:cNvPr id="37" name="群組 36">
            <a:extLst>
              <a:ext uri="{FF2B5EF4-FFF2-40B4-BE49-F238E27FC236}">
                <a16:creationId xmlns:a16="http://schemas.microsoft.com/office/drawing/2014/main" id="{E6706023-AD37-4E03-80E5-1BD688D157DA}"/>
              </a:ext>
            </a:extLst>
          </p:cNvPr>
          <p:cNvGrpSpPr/>
          <p:nvPr/>
        </p:nvGrpSpPr>
        <p:grpSpPr>
          <a:xfrm>
            <a:off x="-124229" y="3273763"/>
            <a:ext cx="1968498" cy="653579"/>
            <a:chOff x="3929880" y="2469300"/>
            <a:chExt cx="1968498" cy="653579"/>
          </a:xfrm>
        </p:grpSpPr>
        <p:pic>
          <p:nvPicPr>
            <p:cNvPr id="38" name="圖片 37">
              <a:extLst>
                <a:ext uri="{FF2B5EF4-FFF2-40B4-BE49-F238E27FC236}">
                  <a16:creationId xmlns:a16="http://schemas.microsoft.com/office/drawing/2014/main" id="{0A79D2F0-C25B-47A0-8C58-EEB5690E71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9880" y="2721797"/>
              <a:ext cx="1968498" cy="401082"/>
            </a:xfrm>
            <a:prstGeom prst="rect">
              <a:avLst/>
            </a:prstGeom>
          </p:spPr>
        </p:pic>
        <p:grpSp>
          <p:nvGrpSpPr>
            <p:cNvPr id="39" name="群組 38">
              <a:extLst>
                <a:ext uri="{FF2B5EF4-FFF2-40B4-BE49-F238E27FC236}">
                  <a16:creationId xmlns:a16="http://schemas.microsoft.com/office/drawing/2014/main" id="{6639F7F6-9A79-40E5-A2D0-DFAE54D5A5DC}"/>
                </a:ext>
              </a:extLst>
            </p:cNvPr>
            <p:cNvGrpSpPr/>
            <p:nvPr/>
          </p:nvGrpSpPr>
          <p:grpSpPr>
            <a:xfrm>
              <a:off x="4358682" y="2469300"/>
              <a:ext cx="1110894" cy="435395"/>
              <a:chOff x="2133979" y="2893966"/>
              <a:chExt cx="1110894" cy="435395"/>
            </a:xfrm>
          </p:grpSpPr>
          <p:pic>
            <p:nvPicPr>
              <p:cNvPr id="40" name="圖片 39">
                <a:extLst>
                  <a:ext uri="{FF2B5EF4-FFF2-40B4-BE49-F238E27FC236}">
                    <a16:creationId xmlns:a16="http://schemas.microsoft.com/office/drawing/2014/main" id="{A410BF26-44FD-46FF-8222-086F27E874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3979" y="2893966"/>
                <a:ext cx="1110894" cy="435395"/>
              </a:xfrm>
              <a:prstGeom prst="rect">
                <a:avLst/>
              </a:prstGeom>
            </p:spPr>
          </p:pic>
          <p:sp>
            <p:nvSpPr>
              <p:cNvPr id="41" name="TextBox 44">
                <a:extLst>
                  <a:ext uri="{FF2B5EF4-FFF2-40B4-BE49-F238E27FC236}">
                    <a16:creationId xmlns:a16="http://schemas.microsoft.com/office/drawing/2014/main" id="{372AB264-94BB-4E3F-9DF7-D0E271D2286C}"/>
                  </a:ext>
                </a:extLst>
              </p:cNvPr>
              <p:cNvSpPr txBox="1"/>
              <p:nvPr/>
            </p:nvSpPr>
            <p:spPr>
              <a:xfrm>
                <a:off x="2372320" y="2893966"/>
                <a:ext cx="642942" cy="400110"/>
              </a:xfrm>
              <a:prstGeom prst="rect">
                <a:avLst/>
              </a:prstGeom>
              <a:noFill/>
              <a:ln w="19050" cap="rnd">
                <a:noFill/>
                <a:prstDash val="solid"/>
              </a:ln>
            </p:spPr>
            <p:txBody>
              <a:bodyPr wrap="square" rtlCol="0">
                <a:spAutoFit/>
              </a:bodyPr>
              <a:lstStyle/>
              <a:p>
                <a:pPr algn="ctr"/>
                <a:r>
                  <a:rPr lang="en-US" sz="2000" b="1">
                    <a:latin typeface="Arial" pitchFamily="34" charset="0"/>
                    <a:ea typeface="Microsoft JhengHei" panose="020B0604030504040204" pitchFamily="34" charset="-120"/>
                    <a:cs typeface="Arial" pitchFamily="34" charset="0"/>
                  </a:rPr>
                  <a:t>3U</a:t>
                </a:r>
              </a:p>
            </p:txBody>
          </p:sp>
        </p:grpSp>
      </p:grpSp>
      <p:grpSp>
        <p:nvGrpSpPr>
          <p:cNvPr id="42" name="群組 41">
            <a:extLst>
              <a:ext uri="{FF2B5EF4-FFF2-40B4-BE49-F238E27FC236}">
                <a16:creationId xmlns:a16="http://schemas.microsoft.com/office/drawing/2014/main" id="{AF2BD135-6A14-4610-8C9A-8AEBF3E13A82}"/>
              </a:ext>
            </a:extLst>
          </p:cNvPr>
          <p:cNvGrpSpPr/>
          <p:nvPr/>
        </p:nvGrpSpPr>
        <p:grpSpPr>
          <a:xfrm>
            <a:off x="4292674" y="2942076"/>
            <a:ext cx="1968498" cy="653579"/>
            <a:chOff x="3929880" y="2469300"/>
            <a:chExt cx="1968498" cy="653579"/>
          </a:xfrm>
        </p:grpSpPr>
        <p:pic>
          <p:nvPicPr>
            <p:cNvPr id="43" name="圖片 42">
              <a:extLst>
                <a:ext uri="{FF2B5EF4-FFF2-40B4-BE49-F238E27FC236}">
                  <a16:creationId xmlns:a16="http://schemas.microsoft.com/office/drawing/2014/main" id="{252DE579-00EB-4E27-81D6-C1E0DF745E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9880" y="2721797"/>
              <a:ext cx="1968498" cy="401082"/>
            </a:xfrm>
            <a:prstGeom prst="rect">
              <a:avLst/>
            </a:prstGeom>
          </p:spPr>
        </p:pic>
        <p:grpSp>
          <p:nvGrpSpPr>
            <p:cNvPr id="44" name="群組 43">
              <a:extLst>
                <a:ext uri="{FF2B5EF4-FFF2-40B4-BE49-F238E27FC236}">
                  <a16:creationId xmlns:a16="http://schemas.microsoft.com/office/drawing/2014/main" id="{3E9D0200-0DE7-4037-B2A9-EB37FBFA8CDD}"/>
                </a:ext>
              </a:extLst>
            </p:cNvPr>
            <p:cNvGrpSpPr/>
            <p:nvPr/>
          </p:nvGrpSpPr>
          <p:grpSpPr>
            <a:xfrm>
              <a:off x="4358682" y="2469300"/>
              <a:ext cx="1110894" cy="435395"/>
              <a:chOff x="2133979" y="2893966"/>
              <a:chExt cx="1110894" cy="435395"/>
            </a:xfrm>
          </p:grpSpPr>
          <p:pic>
            <p:nvPicPr>
              <p:cNvPr id="45" name="圖片 44">
                <a:extLst>
                  <a:ext uri="{FF2B5EF4-FFF2-40B4-BE49-F238E27FC236}">
                    <a16:creationId xmlns:a16="http://schemas.microsoft.com/office/drawing/2014/main" id="{1C8F3C02-0F40-4A3D-8952-15CDE27B61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3979" y="2893966"/>
                <a:ext cx="1110894" cy="435395"/>
              </a:xfrm>
              <a:prstGeom prst="rect">
                <a:avLst/>
              </a:prstGeom>
            </p:spPr>
          </p:pic>
          <p:sp>
            <p:nvSpPr>
              <p:cNvPr id="46" name="TextBox 44">
                <a:extLst>
                  <a:ext uri="{FF2B5EF4-FFF2-40B4-BE49-F238E27FC236}">
                    <a16:creationId xmlns:a16="http://schemas.microsoft.com/office/drawing/2014/main" id="{23114931-3140-44C0-9AFE-2541B1C28484}"/>
                  </a:ext>
                </a:extLst>
              </p:cNvPr>
              <p:cNvSpPr txBox="1"/>
              <p:nvPr/>
            </p:nvSpPr>
            <p:spPr>
              <a:xfrm>
                <a:off x="2372320" y="2893966"/>
                <a:ext cx="642942" cy="400110"/>
              </a:xfrm>
              <a:prstGeom prst="rect">
                <a:avLst/>
              </a:prstGeom>
              <a:noFill/>
              <a:ln w="19050" cap="rnd">
                <a:noFill/>
                <a:prstDash val="solid"/>
              </a:ln>
            </p:spPr>
            <p:txBody>
              <a:bodyPr wrap="square" rtlCol="0">
                <a:spAutoFit/>
              </a:bodyPr>
              <a:lstStyle/>
              <a:p>
                <a:pPr algn="ctr"/>
                <a:r>
                  <a:rPr lang="en-US" sz="2000" b="1">
                    <a:latin typeface="Arial" pitchFamily="34" charset="0"/>
                    <a:ea typeface="Microsoft JhengHei" panose="020B0604030504040204" pitchFamily="34" charset="-120"/>
                    <a:cs typeface="Arial" pitchFamily="34" charset="0"/>
                  </a:rPr>
                  <a:t>4U</a:t>
                </a:r>
              </a:p>
            </p:txBody>
          </p:sp>
        </p:grpSp>
      </p:grpSp>
      <p:pic>
        <p:nvPicPr>
          <p:cNvPr id="47" name="圖片 46">
            <a:extLst>
              <a:ext uri="{FF2B5EF4-FFF2-40B4-BE49-F238E27FC236}">
                <a16:creationId xmlns:a16="http://schemas.microsoft.com/office/drawing/2014/main" id="{F0B422E1-EABA-4948-AEBD-43291B7C33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927" y="1286077"/>
            <a:ext cx="730186" cy="270708"/>
          </a:xfrm>
          <a:prstGeom prst="rect">
            <a:avLst/>
          </a:prstGeom>
        </p:spPr>
      </p:pic>
      <p:pic>
        <p:nvPicPr>
          <p:cNvPr id="51" name="圖片 50">
            <a:extLst>
              <a:ext uri="{FF2B5EF4-FFF2-40B4-BE49-F238E27FC236}">
                <a16:creationId xmlns:a16="http://schemas.microsoft.com/office/drawing/2014/main" id="{0C97B454-14CF-4D74-AA89-871EB7BB50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087" y="3571569"/>
            <a:ext cx="730186" cy="270708"/>
          </a:xfrm>
          <a:prstGeom prst="rect">
            <a:avLst/>
          </a:prstGeom>
        </p:spPr>
      </p:pic>
      <p:pic>
        <p:nvPicPr>
          <p:cNvPr id="52" name="圖片 51">
            <a:extLst>
              <a:ext uri="{FF2B5EF4-FFF2-40B4-BE49-F238E27FC236}">
                <a16:creationId xmlns:a16="http://schemas.microsoft.com/office/drawing/2014/main" id="{7CFCF00A-00F1-4EDA-86C2-9EBBEBDF5C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74461" y="3258214"/>
            <a:ext cx="730186" cy="270708"/>
          </a:xfrm>
          <a:prstGeom prst="rect">
            <a:avLst/>
          </a:prstGeom>
        </p:spPr>
      </p:pic>
      <p:pic>
        <p:nvPicPr>
          <p:cNvPr id="55" name="圖片 54">
            <a:extLst>
              <a:ext uri="{FF2B5EF4-FFF2-40B4-BE49-F238E27FC236}">
                <a16:creationId xmlns:a16="http://schemas.microsoft.com/office/drawing/2014/main" id="{D8D367F1-EF25-41C8-8C59-5FA6534450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01357" y="1392302"/>
            <a:ext cx="514983" cy="1398323"/>
          </a:xfrm>
          <a:prstGeom prst="rect">
            <a:avLst/>
          </a:prstGeom>
        </p:spPr>
      </p:pic>
    </p:spTree>
    <p:extLst>
      <p:ext uri="{BB962C8B-B14F-4D97-AF65-F5344CB8AC3E}">
        <p14:creationId xmlns:p14="http://schemas.microsoft.com/office/powerpoint/2010/main" val="3772882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群組 21">
            <a:extLst>
              <a:ext uri="{FF2B5EF4-FFF2-40B4-BE49-F238E27FC236}">
                <a16:creationId xmlns:a16="http://schemas.microsoft.com/office/drawing/2014/main" id="{54064FB6-028D-4E67-9404-AF94316F8B6F}"/>
              </a:ext>
            </a:extLst>
          </p:cNvPr>
          <p:cNvGrpSpPr/>
          <p:nvPr/>
        </p:nvGrpSpPr>
        <p:grpSpPr>
          <a:xfrm>
            <a:off x="6959619" y="1396250"/>
            <a:ext cx="1738841" cy="1561833"/>
            <a:chOff x="5344631" y="1302883"/>
            <a:chExt cx="1486847" cy="1335491"/>
          </a:xfrm>
        </p:grpSpPr>
        <p:pic>
          <p:nvPicPr>
            <p:cNvPr id="21" name="圖形 20">
              <a:extLst>
                <a:ext uri="{FF2B5EF4-FFF2-40B4-BE49-F238E27FC236}">
                  <a16:creationId xmlns:a16="http://schemas.microsoft.com/office/drawing/2014/main" id="{9F86D312-0705-4556-BF81-9DDCA20CBD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44631" y="1302883"/>
              <a:ext cx="1486847" cy="1335491"/>
            </a:xfrm>
            <a:prstGeom prst="rect">
              <a:avLst/>
            </a:prstGeom>
          </p:spPr>
        </p:pic>
        <p:pic>
          <p:nvPicPr>
            <p:cNvPr id="71" name="圖片 70" descr="單電.png">
              <a:extLst>
                <a:ext uri="{FF2B5EF4-FFF2-40B4-BE49-F238E27FC236}">
                  <a16:creationId xmlns:a16="http://schemas.microsoft.com/office/drawing/2014/main" id="{A5D200E2-C4DD-4579-B185-815BA7DFE9F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6305" t="15232" r="20202" b="11640"/>
            <a:stretch/>
          </p:blipFill>
          <p:spPr>
            <a:xfrm>
              <a:off x="5435727" y="1375376"/>
              <a:ext cx="1349381" cy="1164216"/>
            </a:xfrm>
            <a:prstGeom prst="rect">
              <a:avLst/>
            </a:prstGeom>
          </p:spPr>
        </p:pic>
      </p:grpSp>
      <p:pic>
        <p:nvPicPr>
          <p:cNvPr id="19" name="圖片 18">
            <a:extLst>
              <a:ext uri="{FF2B5EF4-FFF2-40B4-BE49-F238E27FC236}">
                <a16:creationId xmlns:a16="http://schemas.microsoft.com/office/drawing/2014/main" id="{4C7F0F38-CA3A-4EB7-88AD-3E0F803961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076" y="3514952"/>
            <a:ext cx="7600997" cy="322466"/>
          </a:xfrm>
          <a:prstGeom prst="rect">
            <a:avLst/>
          </a:prstGeom>
        </p:spPr>
      </p:pic>
      <p:pic>
        <p:nvPicPr>
          <p:cNvPr id="62" name="圖片 61">
            <a:extLst>
              <a:ext uri="{FF2B5EF4-FFF2-40B4-BE49-F238E27FC236}">
                <a16:creationId xmlns:a16="http://schemas.microsoft.com/office/drawing/2014/main" id="{2F280650-3574-4242-9F3E-8C88454F03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0" y="4238420"/>
            <a:ext cx="9144000" cy="900113"/>
          </a:xfrm>
          <a:prstGeom prst="rect">
            <a:avLst/>
          </a:prstGeom>
        </p:spPr>
      </p:pic>
      <p:pic>
        <p:nvPicPr>
          <p:cNvPr id="32" name="圖片 31" descr="TS-1677XU-RP_Back.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9117" y="616170"/>
            <a:ext cx="6543802" cy="4090603"/>
          </a:xfrm>
          <a:prstGeom prst="rect">
            <a:avLst/>
          </a:prstGeom>
        </p:spPr>
      </p:pic>
      <p:pic>
        <p:nvPicPr>
          <p:cNvPr id="27" name="圖片 26" descr="TS-1277U_Back-合成不確定版.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8396" y="4070527"/>
            <a:ext cx="2428892" cy="930114"/>
          </a:xfrm>
          <a:prstGeom prst="rect">
            <a:avLst/>
          </a:prstGeom>
        </p:spPr>
      </p:pic>
      <p:sp>
        <p:nvSpPr>
          <p:cNvPr id="30" name="Shape 39">
            <a:extLst>
              <a:ext uri="{FF2B5EF4-FFF2-40B4-BE49-F238E27FC236}">
                <a16:creationId xmlns:a16="http://schemas.microsoft.com/office/drawing/2014/main" id="{0B03343A-F235-9C44-9708-C655EDE7E742}"/>
              </a:ext>
            </a:extLst>
          </p:cNvPr>
          <p:cNvSpPr txBox="1">
            <a:spLocks/>
          </p:cNvSpPr>
          <p:nvPr/>
        </p:nvSpPr>
        <p:spPr>
          <a:xfrm>
            <a:off x="6583" y="4214824"/>
            <a:ext cx="714380" cy="785818"/>
          </a:xfrm>
          <a:prstGeom prst="rect">
            <a:avLst/>
          </a:prstGeom>
          <a:noFill/>
          <a:ln>
            <a:noFill/>
          </a:ln>
        </p:spPr>
        <p:txBody>
          <a:bodyPr vert="horz" wrap="square" lIns="91425" tIns="91425" rIns="91425" bIns="91425" rtlCol="0" anchor="b" anchorCtr="0">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gn="l">
              <a:spcBef>
                <a:spcPts val="0"/>
              </a:spcBef>
              <a:buClr>
                <a:schemeClr val="dk1"/>
              </a:buClr>
              <a:buSzPct val="25000"/>
            </a:pPr>
            <a:r>
              <a:rPr lang="en-US" altLang="zh-TW" sz="1200">
                <a:ea typeface="Microsoft JhengHei"/>
                <a:cs typeface="Arial" panose="020B0604020202020204" pitchFamily="34" charset="0"/>
                <a:sym typeface="Microsoft JhengHei"/>
              </a:rPr>
              <a:t>8-bay </a:t>
            </a:r>
          </a:p>
          <a:p>
            <a:pPr algn="l">
              <a:spcBef>
                <a:spcPts val="0"/>
              </a:spcBef>
              <a:buClr>
                <a:schemeClr val="dk1"/>
              </a:buClr>
              <a:buSzPct val="25000"/>
            </a:pPr>
            <a:r>
              <a:rPr lang="en-US" altLang="zh-TW" sz="1200">
                <a:ea typeface="Microsoft JhengHei"/>
                <a:cs typeface="Arial" panose="020B0604020202020204" pitchFamily="34" charset="0"/>
                <a:sym typeface="Microsoft JhengHei"/>
              </a:rPr>
              <a:t>12-bay</a:t>
            </a:r>
          </a:p>
          <a:p>
            <a:pPr algn="l">
              <a:spcBef>
                <a:spcPts val="0"/>
              </a:spcBef>
              <a:buClr>
                <a:schemeClr val="dk1"/>
              </a:buClr>
              <a:buSzPct val="25000"/>
            </a:pPr>
            <a:r>
              <a:rPr lang="zh-TW" altLang="en-US" sz="1200">
                <a:ea typeface="Microsoft JhengHei"/>
                <a:cs typeface="Arial" panose="020B0604020202020204" pitchFamily="34" charset="0"/>
                <a:sym typeface="Microsoft JhengHei"/>
              </a:rPr>
              <a:t>單電源</a:t>
            </a:r>
            <a:endParaRPr lang="zh-TW" altLang="zh-TW" sz="1200">
              <a:ea typeface="Microsoft JhengHei"/>
              <a:cs typeface="Arial" panose="020B0604020202020204" pitchFamily="34" charset="0"/>
              <a:sym typeface="Microsoft JhengHei"/>
            </a:endParaRPr>
          </a:p>
        </p:txBody>
      </p:sp>
      <p:sp>
        <p:nvSpPr>
          <p:cNvPr id="31" name="Shape 39">
            <a:extLst>
              <a:ext uri="{FF2B5EF4-FFF2-40B4-BE49-F238E27FC236}">
                <a16:creationId xmlns:a16="http://schemas.microsoft.com/office/drawing/2014/main" id="{0B03343A-F235-9C44-9708-C655EDE7E742}"/>
              </a:ext>
            </a:extLst>
          </p:cNvPr>
          <p:cNvSpPr txBox="1">
            <a:spLocks/>
          </p:cNvSpPr>
          <p:nvPr/>
        </p:nvSpPr>
        <p:spPr>
          <a:xfrm>
            <a:off x="2855420" y="4820178"/>
            <a:ext cx="657244" cy="278517"/>
          </a:xfrm>
          <a:prstGeom prst="rect">
            <a:avLst/>
          </a:prstGeom>
          <a:noFill/>
          <a:ln>
            <a:noFill/>
          </a:ln>
        </p:spPr>
        <p:txBody>
          <a:bodyPr vert="horz" wrap="square" lIns="91425" tIns="91425" rIns="91425" bIns="91425" rtlCol="0" anchor="b" anchorCtr="0">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gn="l">
              <a:spcBef>
                <a:spcPts val="0"/>
              </a:spcBef>
              <a:buClr>
                <a:schemeClr val="dk1"/>
              </a:buClr>
              <a:buSzPct val="25000"/>
            </a:pPr>
            <a:r>
              <a:rPr lang="zh-TW" altLang="en-US" sz="1200">
                <a:solidFill>
                  <a:srgbClr val="FFFF00"/>
                </a:solidFill>
                <a:latin typeface="Microsoft JhengHei"/>
                <a:ea typeface="Microsoft JhengHei"/>
                <a:cs typeface="Microsoft JhengHei"/>
                <a:sym typeface="Microsoft JhengHei"/>
              </a:rPr>
              <a:t>雙電源</a:t>
            </a:r>
            <a:endParaRPr lang="zh-TW" altLang="zh-TW" sz="1200">
              <a:solidFill>
                <a:srgbClr val="FFFF00"/>
              </a:solidFill>
              <a:latin typeface="Microsoft JhengHei"/>
              <a:ea typeface="Microsoft JhengHei"/>
              <a:cs typeface="Microsoft JhengHei"/>
              <a:sym typeface="Microsoft JhengHei"/>
            </a:endParaRPr>
          </a:p>
        </p:txBody>
      </p:sp>
      <p:sp>
        <p:nvSpPr>
          <p:cNvPr id="43" name="Shape 183">
            <a:extLst>
              <a:ext uri="{FF2B5EF4-FFF2-40B4-BE49-F238E27FC236}">
                <a16:creationId xmlns:a16="http://schemas.microsoft.com/office/drawing/2014/main" id="{BA020E52-6C5F-BD45-BC61-61273E922B78}"/>
              </a:ext>
            </a:extLst>
          </p:cNvPr>
          <p:cNvSpPr txBox="1"/>
          <p:nvPr/>
        </p:nvSpPr>
        <p:spPr>
          <a:xfrm flipH="1">
            <a:off x="187973" y="944636"/>
            <a:ext cx="1690950" cy="362685"/>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sz="1500" b="1" i="0" u="none" strike="noStrike" cap="none">
                <a:latin typeface="Arial" panose="020B0604020202020204" pitchFamily="34" charset="0"/>
                <a:ea typeface="微軟正黑體" pitchFamily="34" charset="-120"/>
                <a:cs typeface="Arial" panose="020B0604020202020204" pitchFamily="34" charset="0"/>
                <a:sym typeface="Arial"/>
              </a:rPr>
              <a:t>2 x </a:t>
            </a:r>
            <a:r>
              <a:rPr lang="en-US" altLang="zh-TW" sz="1500" b="1">
                <a:latin typeface="Arial" panose="020B0604020202020204" pitchFamily="34" charset="0"/>
                <a:ea typeface="微軟正黑體" pitchFamily="34" charset="-120"/>
                <a:cs typeface="Arial" panose="020B0604020202020204" pitchFamily="34" charset="0"/>
                <a:sym typeface="Arial"/>
              </a:rPr>
              <a:t>10Gb</a:t>
            </a:r>
            <a:r>
              <a:rPr lang="en-US" altLang="zh-TW" sz="1500" b="1" i="0" u="none" strike="noStrike" cap="none">
                <a:latin typeface="Arial" panose="020B0604020202020204" pitchFamily="34" charset="0"/>
                <a:ea typeface="微軟正黑體" pitchFamily="34" charset="-120"/>
                <a:cs typeface="Arial" panose="020B0604020202020204" pitchFamily="34" charset="0"/>
                <a:sym typeface="Arial"/>
              </a:rPr>
              <a:t> SFP+ </a:t>
            </a:r>
            <a:r>
              <a:rPr lang="en-US" altLang="zh-TW" sz="1500" b="1" err="1">
                <a:latin typeface="Arial" panose="020B0604020202020204" pitchFamily="34" charset="0"/>
                <a:ea typeface="微軟正黑體" pitchFamily="34" charset="-120"/>
                <a:cs typeface="Arial" panose="020B0604020202020204" pitchFamily="34" charset="0"/>
                <a:sym typeface="Arial"/>
              </a:rPr>
              <a:t>SmartNIC</a:t>
            </a:r>
            <a:r>
              <a:rPr lang="en-US" altLang="zh-TW" sz="1500" b="1">
                <a:latin typeface="Arial" panose="020B0604020202020204" pitchFamily="34" charset="0"/>
                <a:ea typeface="微軟正黑體" pitchFamily="34" charset="-120"/>
                <a:cs typeface="Arial" panose="020B0604020202020204" pitchFamily="34" charset="0"/>
                <a:sym typeface="Arial"/>
              </a:rPr>
              <a:t> </a:t>
            </a:r>
            <a:r>
              <a:rPr lang="zh-TW" altLang="en-US" sz="1500" b="1">
                <a:latin typeface="Arial" panose="020B0604020202020204" pitchFamily="34" charset="0"/>
                <a:ea typeface="微軟正黑體" pitchFamily="34" charset="-120"/>
                <a:cs typeface="Arial" panose="020B0604020202020204" pitchFamily="34" charset="0"/>
                <a:sym typeface="Arial"/>
              </a:rPr>
              <a:t>智慧型網路埠</a:t>
            </a:r>
            <a:endParaRPr lang="en-US" altLang="zh-Hant" sz="1500" b="1" i="0" u="none" strike="noStrike" cap="none">
              <a:latin typeface="Arial" panose="020B0604020202020204" pitchFamily="34" charset="0"/>
              <a:ea typeface="微軟正黑體" pitchFamily="34" charset="-120"/>
              <a:cs typeface="Arial" panose="020B0604020202020204" pitchFamily="34" charset="0"/>
              <a:sym typeface="Arial"/>
            </a:endParaRPr>
          </a:p>
        </p:txBody>
      </p:sp>
      <p:sp>
        <p:nvSpPr>
          <p:cNvPr id="44" name="Shape 183">
            <a:extLst>
              <a:ext uri="{FF2B5EF4-FFF2-40B4-BE49-F238E27FC236}">
                <a16:creationId xmlns:a16="http://schemas.microsoft.com/office/drawing/2014/main" id="{BD1EB6C9-06A2-3D4D-BF5A-E7811AF831D7}"/>
              </a:ext>
            </a:extLst>
          </p:cNvPr>
          <p:cNvSpPr txBox="1"/>
          <p:nvPr/>
        </p:nvSpPr>
        <p:spPr>
          <a:xfrm flipH="1">
            <a:off x="1999349" y="944636"/>
            <a:ext cx="1288895" cy="453405"/>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sz="1500" b="1" i="0" u="none" strike="noStrike" cap="none">
                <a:latin typeface="Arial" panose="020B0604020202020204" pitchFamily="34" charset="0"/>
                <a:ea typeface="微軟正黑體" pitchFamily="34" charset="-120"/>
                <a:cs typeface="Arial" panose="020B0604020202020204" pitchFamily="34" charset="0"/>
                <a:sym typeface="Arial"/>
              </a:rPr>
              <a:t>4 x USB 3.0 </a:t>
            </a:r>
          </a:p>
          <a:p>
            <a:pPr marL="0" marR="0" lvl="0" indent="0" algn="l" rtl="0">
              <a:lnSpc>
                <a:spcPct val="100000"/>
              </a:lnSpc>
              <a:spcBef>
                <a:spcPts val="0"/>
              </a:spcBef>
              <a:spcAft>
                <a:spcPts val="0"/>
              </a:spcAft>
              <a:buClr>
                <a:srgbClr val="595959"/>
              </a:buClr>
              <a:buSzPct val="25000"/>
              <a:buFont typeface="Arial"/>
              <a:buNone/>
            </a:pPr>
            <a:r>
              <a:rPr lang="en-US" altLang="zh-TW" sz="1500" b="1" i="0" u="none" strike="noStrike" cap="none">
                <a:latin typeface="Arial" panose="020B0604020202020204" pitchFamily="34" charset="0"/>
                <a:ea typeface="微軟正黑體" pitchFamily="34" charset="-120"/>
                <a:cs typeface="Arial" panose="020B0604020202020204" pitchFamily="34" charset="0"/>
                <a:sym typeface="Arial"/>
              </a:rPr>
              <a:t>Type-A </a:t>
            </a:r>
            <a:r>
              <a:rPr lang="zh-Hant" altLang="en-US" sz="1500" b="1" i="0" u="none" strike="noStrike" cap="none">
                <a:latin typeface="Arial" panose="020B0604020202020204" pitchFamily="34" charset="0"/>
                <a:ea typeface="微軟正黑體" pitchFamily="34" charset="-120"/>
                <a:cs typeface="Arial" panose="020B0604020202020204" pitchFamily="34" charset="0"/>
                <a:sym typeface="Arial"/>
              </a:rPr>
              <a:t>埠</a:t>
            </a:r>
            <a:endParaRPr lang="en-US" altLang="zh-Hant" sz="1500" b="1" i="0" u="none" strike="noStrike" cap="none">
              <a:latin typeface="Arial" panose="020B0604020202020204" pitchFamily="34" charset="0"/>
              <a:ea typeface="微軟正黑體" pitchFamily="34" charset="-120"/>
              <a:cs typeface="Arial" panose="020B0604020202020204" pitchFamily="34" charset="0"/>
              <a:sym typeface="Arial"/>
            </a:endParaRPr>
          </a:p>
        </p:txBody>
      </p:sp>
      <p:sp>
        <p:nvSpPr>
          <p:cNvPr id="45" name="Shape 183">
            <a:extLst>
              <a:ext uri="{FF2B5EF4-FFF2-40B4-BE49-F238E27FC236}">
                <a16:creationId xmlns:a16="http://schemas.microsoft.com/office/drawing/2014/main" id="{8CB4F124-AE1A-D747-AD9D-A53A3052C08B}"/>
              </a:ext>
            </a:extLst>
          </p:cNvPr>
          <p:cNvSpPr txBox="1"/>
          <p:nvPr/>
        </p:nvSpPr>
        <p:spPr>
          <a:xfrm flipH="1">
            <a:off x="308082" y="3824743"/>
            <a:ext cx="3981222" cy="31053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sz="1500" b="1" i="0" u="none" strike="noStrike" cap="none">
                <a:latin typeface="Arial" panose="020B0604020202020204" pitchFamily="34" charset="0"/>
                <a:ea typeface="微軟正黑體" pitchFamily="34" charset="-120"/>
                <a:cs typeface="Arial" panose="020B0604020202020204" pitchFamily="34" charset="0"/>
                <a:sym typeface="Arial"/>
              </a:rPr>
              <a:t>USB 3.1 Gen2 (10G) Type-A &amp; Type-C </a:t>
            </a:r>
            <a:r>
              <a:rPr lang="zh-Hant" altLang="en-US" sz="1500" b="1" i="0" u="none" strike="noStrike" cap="none">
                <a:latin typeface="Arial" panose="020B0604020202020204" pitchFamily="34" charset="0"/>
                <a:ea typeface="微軟正黑體" pitchFamily="34" charset="-120"/>
                <a:cs typeface="Arial" panose="020B0604020202020204" pitchFamily="34" charset="0"/>
                <a:sym typeface="Arial"/>
              </a:rPr>
              <a:t>埠</a:t>
            </a:r>
            <a:endParaRPr lang="en-US" altLang="zh-Hant" sz="1500" b="1" i="0" u="none" strike="noStrike" cap="none">
              <a:latin typeface="Arial" panose="020B0604020202020204" pitchFamily="34" charset="0"/>
              <a:ea typeface="微軟正黑體" pitchFamily="34" charset="-120"/>
              <a:cs typeface="Arial" panose="020B0604020202020204" pitchFamily="34" charset="0"/>
              <a:sym typeface="Arial"/>
            </a:endParaRPr>
          </a:p>
        </p:txBody>
      </p:sp>
      <p:sp>
        <p:nvSpPr>
          <p:cNvPr id="46" name="Shape 183">
            <a:extLst>
              <a:ext uri="{FF2B5EF4-FFF2-40B4-BE49-F238E27FC236}">
                <a16:creationId xmlns:a16="http://schemas.microsoft.com/office/drawing/2014/main" id="{2BDB8BF4-633F-9A42-8FDF-096D34265B48}"/>
              </a:ext>
            </a:extLst>
          </p:cNvPr>
          <p:cNvSpPr txBox="1"/>
          <p:nvPr/>
        </p:nvSpPr>
        <p:spPr>
          <a:xfrm flipH="1">
            <a:off x="3380327" y="938540"/>
            <a:ext cx="2246915" cy="51299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sz="1500" b="1" i="0" u="none" strike="noStrike" cap="none">
                <a:latin typeface="Arial" panose="020B0604020202020204" pitchFamily="34" charset="0"/>
                <a:ea typeface="微軟正黑體" pitchFamily="34" charset="-120"/>
                <a:cs typeface="Arial" panose="020B0604020202020204" pitchFamily="34" charset="0"/>
                <a:sym typeface="Arial"/>
              </a:rPr>
              <a:t>2 x </a:t>
            </a:r>
            <a:r>
              <a:rPr lang="en-US" altLang="zh-TW" sz="1500" b="1">
                <a:latin typeface="Arial" panose="020B0604020202020204" pitchFamily="34" charset="0"/>
                <a:ea typeface="微軟正黑體" pitchFamily="34" charset="-120"/>
                <a:cs typeface="Arial" panose="020B0604020202020204" pitchFamily="34" charset="0"/>
                <a:sym typeface="Arial"/>
              </a:rPr>
              <a:t>1Gb</a:t>
            </a:r>
            <a:r>
              <a:rPr lang="en-US" altLang="zh-TW" sz="1500" b="1" i="0" u="none" strike="noStrike" cap="none">
                <a:latin typeface="Arial" panose="020B0604020202020204" pitchFamily="34" charset="0"/>
                <a:ea typeface="微軟正黑體" pitchFamily="34" charset="-120"/>
                <a:cs typeface="Arial" panose="020B0604020202020204" pitchFamily="34" charset="0"/>
                <a:sym typeface="Arial"/>
              </a:rPr>
              <a:t> </a:t>
            </a:r>
          </a:p>
          <a:p>
            <a:pPr marL="0" marR="0" lvl="0" indent="0" algn="l" rtl="0">
              <a:lnSpc>
                <a:spcPct val="100000"/>
              </a:lnSpc>
              <a:spcBef>
                <a:spcPts val="0"/>
              </a:spcBef>
              <a:spcAft>
                <a:spcPts val="0"/>
              </a:spcAft>
              <a:buClr>
                <a:srgbClr val="595959"/>
              </a:buClr>
              <a:buSzPct val="25000"/>
              <a:buFont typeface="Arial"/>
              <a:buNone/>
            </a:pPr>
            <a:r>
              <a:rPr lang="zh-Hant" altLang="en-US" sz="1500" b="1" i="0" u="none" strike="noStrike" cap="none">
                <a:latin typeface="Arial" panose="020B0604020202020204" pitchFamily="34" charset="0"/>
                <a:ea typeface="微軟正黑體" pitchFamily="34" charset="-120"/>
                <a:cs typeface="Arial" panose="020B0604020202020204" pitchFamily="34" charset="0"/>
                <a:sym typeface="Arial"/>
              </a:rPr>
              <a:t>網路埠</a:t>
            </a:r>
            <a:endParaRPr lang="en-US" altLang="zh-Hant" sz="1500" b="1" i="0" u="none" strike="noStrike" cap="none">
              <a:latin typeface="Arial" panose="020B0604020202020204" pitchFamily="34" charset="0"/>
              <a:ea typeface="微軟正黑體" pitchFamily="34" charset="-120"/>
              <a:cs typeface="Arial" panose="020B0604020202020204" pitchFamily="34" charset="0"/>
              <a:sym typeface="Arial"/>
            </a:endParaRPr>
          </a:p>
        </p:txBody>
      </p:sp>
      <p:sp>
        <p:nvSpPr>
          <p:cNvPr id="48" name="Shape 213"/>
          <p:cNvSpPr/>
          <p:nvPr/>
        </p:nvSpPr>
        <p:spPr>
          <a:xfrm>
            <a:off x="2671054" y="3181801"/>
            <a:ext cx="286421" cy="357190"/>
          </a:xfrm>
          <a:prstGeom prst="rect">
            <a:avLst/>
          </a:prstGeom>
          <a:noFill/>
          <a:ln w="19050" cap="flat" cmpd="sng">
            <a:solidFill>
              <a:srgbClr val="FF6600"/>
            </a:solidFill>
            <a:prstDash val="solid"/>
            <a:round/>
            <a:headEnd type="none" w="med" len="med"/>
            <a:tailEnd type="none" w="med" len="med"/>
          </a:ln>
          <a:effectLst>
            <a:glow rad="63500">
              <a:schemeClr val="accent6">
                <a:alpha val="50000"/>
              </a:scheme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9F5900"/>
              </a:solidFill>
              <a:latin typeface="Arial"/>
              <a:ea typeface="Arial"/>
              <a:cs typeface="Arial"/>
              <a:sym typeface="Arial"/>
            </a:endParaRPr>
          </a:p>
        </p:txBody>
      </p:sp>
      <p:sp>
        <p:nvSpPr>
          <p:cNvPr id="50" name="Shape 215"/>
          <p:cNvSpPr/>
          <p:nvPr/>
        </p:nvSpPr>
        <p:spPr>
          <a:xfrm>
            <a:off x="1382160" y="3181801"/>
            <a:ext cx="214816" cy="357190"/>
          </a:xfrm>
          <a:prstGeom prst="rect">
            <a:avLst/>
          </a:prstGeom>
          <a:noFill/>
          <a:ln w="19050" cap="flat" cmpd="sng">
            <a:solidFill>
              <a:srgbClr val="E500EA"/>
            </a:solidFill>
            <a:prstDash val="solid"/>
            <a:round/>
            <a:headEnd type="none" w="med" len="med"/>
            <a:tailEnd type="none" w="med" len="med"/>
          </a:ln>
          <a:effectLst>
            <a:glow rad="63500">
              <a:srgbClr val="FF33CC">
                <a:alpha val="50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E500EA"/>
              </a:solidFill>
              <a:latin typeface="Arial"/>
              <a:ea typeface="Arial"/>
              <a:cs typeface="Arial"/>
              <a:sym typeface="Arial"/>
            </a:endParaRPr>
          </a:p>
        </p:txBody>
      </p:sp>
      <p:cxnSp>
        <p:nvCxnSpPr>
          <p:cNvPr id="52" name="Shape 220"/>
          <p:cNvCxnSpPr>
            <a:cxnSpLocks/>
            <a:endCxn id="48" idx="3"/>
          </p:cNvCxnSpPr>
          <p:nvPr/>
        </p:nvCxnSpPr>
        <p:spPr>
          <a:xfrm rot="5400000">
            <a:off x="2411541" y="2023529"/>
            <a:ext cx="1882802" cy="790933"/>
          </a:xfrm>
          <a:prstGeom prst="bentConnector2">
            <a:avLst/>
          </a:prstGeom>
          <a:noFill/>
          <a:ln w="19050" cap="flat" cmpd="sng">
            <a:solidFill>
              <a:srgbClr val="FF6600"/>
            </a:solidFill>
            <a:prstDash val="solid"/>
            <a:round/>
            <a:headEnd type="none" w="med" len="med"/>
            <a:tailEnd type="oval" w="lg" len="lg"/>
          </a:ln>
          <a:effectLst>
            <a:glow rad="63500">
              <a:schemeClr val="accent6">
                <a:alpha val="50000"/>
              </a:schemeClr>
            </a:glow>
          </a:effectLst>
        </p:spPr>
      </p:cxnSp>
      <p:sp>
        <p:nvSpPr>
          <p:cNvPr id="54" name="Shape 222"/>
          <p:cNvSpPr/>
          <p:nvPr/>
        </p:nvSpPr>
        <p:spPr>
          <a:xfrm>
            <a:off x="2313028" y="3253239"/>
            <a:ext cx="286421" cy="357190"/>
          </a:xfrm>
          <a:prstGeom prst="rect">
            <a:avLst/>
          </a:prstGeom>
          <a:noFill/>
          <a:ln w="19050" cap="flat" cmpd="sng">
            <a:solidFill>
              <a:srgbClr val="04DEFC"/>
            </a:solidFill>
            <a:prstDash val="solid"/>
            <a:round/>
            <a:headEnd type="none" w="med" len="med"/>
            <a:tailEnd type="none" w="med" len="med"/>
          </a:ln>
          <a:effectLst>
            <a:glow rad="63500">
              <a:srgbClr val="0070C0">
                <a:alpha val="50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9F5900"/>
              </a:solidFill>
              <a:latin typeface="Arial"/>
              <a:ea typeface="Arial"/>
              <a:cs typeface="Arial"/>
              <a:sym typeface="Arial"/>
            </a:endParaRPr>
          </a:p>
        </p:txBody>
      </p:sp>
      <p:sp>
        <p:nvSpPr>
          <p:cNvPr id="56" name="Shape 225"/>
          <p:cNvSpPr/>
          <p:nvPr/>
        </p:nvSpPr>
        <p:spPr>
          <a:xfrm>
            <a:off x="1668581" y="3253239"/>
            <a:ext cx="572842" cy="324134"/>
          </a:xfrm>
          <a:prstGeom prst="rect">
            <a:avLst/>
          </a:prstGeom>
          <a:noFill/>
          <a:ln w="19050" cap="flat" cmpd="sng">
            <a:solidFill>
              <a:srgbClr val="E7FC20"/>
            </a:solidFill>
            <a:prstDash val="solid"/>
            <a:round/>
            <a:headEnd type="none" w="med" len="med"/>
            <a:tailEnd type="none" w="med" len="med"/>
          </a:ln>
          <a:effectLst>
            <a:glow rad="63500">
              <a:srgbClr val="92D050">
                <a:alpha val="50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cxnSp>
        <p:nvCxnSpPr>
          <p:cNvPr id="57" name="Shape 218">
            <a:extLst>
              <a:ext uri="{FF2B5EF4-FFF2-40B4-BE49-F238E27FC236}">
                <a16:creationId xmlns:a16="http://schemas.microsoft.com/office/drawing/2014/main" id="{38FC0DF0-8352-C14C-9BD3-943DDEBBC779}"/>
              </a:ext>
            </a:extLst>
          </p:cNvPr>
          <p:cNvCxnSpPr>
            <a:cxnSpLocks/>
          </p:cNvCxnSpPr>
          <p:nvPr/>
        </p:nvCxnSpPr>
        <p:spPr>
          <a:xfrm rot="16200000" flipH="1">
            <a:off x="349232" y="2039514"/>
            <a:ext cx="1460788" cy="823786"/>
          </a:xfrm>
          <a:prstGeom prst="bentConnector3">
            <a:avLst>
              <a:gd name="adj1" fmla="val 50000"/>
            </a:avLst>
          </a:prstGeom>
          <a:noFill/>
          <a:ln w="19050" cap="flat" cmpd="sng">
            <a:solidFill>
              <a:srgbClr val="F000C2"/>
            </a:solidFill>
            <a:prstDash val="solid"/>
            <a:round/>
            <a:headEnd type="none" w="med" len="med"/>
            <a:tailEnd type="oval" w="lg" len="lg"/>
          </a:ln>
          <a:effectLst>
            <a:glow rad="63500">
              <a:srgbClr val="FF33CC">
                <a:alpha val="50000"/>
              </a:srgbClr>
            </a:glow>
          </a:effectLst>
        </p:spPr>
      </p:cxnSp>
      <p:cxnSp>
        <p:nvCxnSpPr>
          <p:cNvPr id="58" name="Shape 218">
            <a:extLst>
              <a:ext uri="{FF2B5EF4-FFF2-40B4-BE49-F238E27FC236}">
                <a16:creationId xmlns:a16="http://schemas.microsoft.com/office/drawing/2014/main" id="{38FC0DF0-8352-C14C-9BD3-943DDEBBC779}"/>
              </a:ext>
            </a:extLst>
          </p:cNvPr>
          <p:cNvCxnSpPr>
            <a:cxnSpLocks/>
          </p:cNvCxnSpPr>
          <p:nvPr/>
        </p:nvCxnSpPr>
        <p:spPr>
          <a:xfrm rot="5400000">
            <a:off x="1358171" y="2096653"/>
            <a:ext cx="1783760" cy="529412"/>
          </a:xfrm>
          <a:prstGeom prst="bentConnector3">
            <a:avLst>
              <a:gd name="adj1" fmla="val 50000"/>
            </a:avLst>
          </a:prstGeom>
          <a:noFill/>
          <a:ln w="19050" cap="flat" cmpd="sng">
            <a:solidFill>
              <a:srgbClr val="E7FC20"/>
            </a:solidFill>
            <a:prstDash val="solid"/>
            <a:round/>
            <a:headEnd type="none" w="med" len="med"/>
            <a:tailEnd type="oval" w="lg" len="lg"/>
          </a:ln>
          <a:effectLst>
            <a:glow rad="63500">
              <a:srgbClr val="92D050">
                <a:alpha val="50000"/>
              </a:srgbClr>
            </a:glow>
          </a:effectLst>
        </p:spPr>
      </p:cxnSp>
      <p:sp>
        <p:nvSpPr>
          <p:cNvPr id="2" name="Title 1">
            <a:extLst>
              <a:ext uri="{FF2B5EF4-FFF2-40B4-BE49-F238E27FC236}">
                <a16:creationId xmlns:a16="http://schemas.microsoft.com/office/drawing/2014/main" id="{BCA38380-B2E1-0B4B-9AA2-9212F51780E3}"/>
              </a:ext>
            </a:extLst>
          </p:cNvPr>
          <p:cNvSpPr>
            <a:spLocks noGrp="1"/>
          </p:cNvSpPr>
          <p:nvPr>
            <p:ph type="title"/>
          </p:nvPr>
        </p:nvSpPr>
        <p:spPr/>
        <p:txBody>
          <a:bodyPr>
            <a:normAutofit/>
          </a:bodyPr>
          <a:lstStyle/>
          <a:p>
            <a:r>
              <a:rPr lang="en-US" altLang="zh-Hant">
                <a:solidFill>
                  <a:srgbClr val="FFFFFF"/>
                </a:solidFill>
                <a:ea typeface="Microsoft JhengHei" panose="020B0604030504040204" pitchFamily="34" charset="-120"/>
                <a:cs typeface="Arial" pitchFamily="34" charset="0"/>
                <a:sym typeface="Arial"/>
              </a:rPr>
              <a:t>2U/3U/4U TS-x77XU </a:t>
            </a:r>
            <a:r>
              <a:rPr lang="zh-CN" altLang="en-US">
                <a:solidFill>
                  <a:srgbClr val="FFFFFF"/>
                </a:solidFill>
                <a:ea typeface="Microsoft JhengHei" panose="020B0604030504040204" pitchFamily="34" charset="-120"/>
                <a:cs typeface="Arial" pitchFamily="34" charset="0"/>
                <a:sym typeface="Arial"/>
              </a:rPr>
              <a:t>背面配置</a:t>
            </a:r>
            <a:endParaRPr lang="en-US">
              <a:cs typeface="Arial" pitchFamily="34" charset="0"/>
            </a:endParaRPr>
          </a:p>
        </p:txBody>
      </p:sp>
      <p:sp>
        <p:nvSpPr>
          <p:cNvPr id="34" name="Shape 39">
            <a:extLst>
              <a:ext uri="{FF2B5EF4-FFF2-40B4-BE49-F238E27FC236}">
                <a16:creationId xmlns:a16="http://schemas.microsoft.com/office/drawing/2014/main" id="{0B03343A-F235-9C44-9708-C655EDE7E742}"/>
              </a:ext>
            </a:extLst>
          </p:cNvPr>
          <p:cNvSpPr txBox="1">
            <a:spLocks/>
          </p:cNvSpPr>
          <p:nvPr/>
        </p:nvSpPr>
        <p:spPr>
          <a:xfrm>
            <a:off x="3592266" y="4214824"/>
            <a:ext cx="714380" cy="785818"/>
          </a:xfrm>
          <a:prstGeom prst="rect">
            <a:avLst/>
          </a:prstGeom>
          <a:noFill/>
          <a:ln>
            <a:noFill/>
          </a:ln>
        </p:spPr>
        <p:txBody>
          <a:bodyPr vert="horz" wrap="square" lIns="91425" tIns="91425" rIns="91425" bIns="91425" rtlCol="0" anchor="b" anchorCtr="0">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gn="l">
              <a:spcBef>
                <a:spcPts val="0"/>
              </a:spcBef>
              <a:buClr>
                <a:schemeClr val="dk1"/>
              </a:buClr>
              <a:buSzPct val="25000"/>
            </a:pPr>
            <a:r>
              <a:rPr lang="en-US" altLang="zh-TW" sz="1200">
                <a:ea typeface="Microsoft JhengHei"/>
                <a:cs typeface="Arial" panose="020B0604020202020204" pitchFamily="34" charset="0"/>
                <a:sym typeface="Microsoft JhengHei"/>
              </a:rPr>
              <a:t>24-bay</a:t>
            </a:r>
            <a:endParaRPr lang="zh-TW"/>
          </a:p>
          <a:p>
            <a:pPr algn="l">
              <a:spcBef>
                <a:spcPts val="0"/>
              </a:spcBef>
              <a:buClr>
                <a:schemeClr val="dk1"/>
              </a:buClr>
              <a:buSzPct val="25000"/>
            </a:pPr>
            <a:r>
              <a:rPr lang="zh-TW" altLang="en-US" sz="1200">
                <a:ea typeface="Microsoft JhengHei"/>
                <a:cs typeface="Arial" panose="020B0604020202020204" pitchFamily="34" charset="0"/>
                <a:sym typeface="Microsoft JhengHei"/>
              </a:rPr>
              <a:t>雙電源</a:t>
            </a:r>
            <a:endParaRPr lang="zh-TW" altLang="zh-TW" sz="1200">
              <a:ea typeface="Microsoft JhengHei"/>
              <a:cs typeface="Arial" panose="020B0604020202020204" pitchFamily="34" charset="0"/>
              <a:sym typeface="Microsoft JhengHei"/>
            </a:endParaRPr>
          </a:p>
        </p:txBody>
      </p:sp>
      <p:grpSp>
        <p:nvGrpSpPr>
          <p:cNvPr id="33" name="群組 32">
            <a:extLst>
              <a:ext uri="{FF2B5EF4-FFF2-40B4-BE49-F238E27FC236}">
                <a16:creationId xmlns:a16="http://schemas.microsoft.com/office/drawing/2014/main" id="{5880521F-3E7D-4DBC-8243-635F0B1D5918}"/>
              </a:ext>
            </a:extLst>
          </p:cNvPr>
          <p:cNvGrpSpPr/>
          <p:nvPr/>
        </p:nvGrpSpPr>
        <p:grpSpPr>
          <a:xfrm>
            <a:off x="2886838" y="4269945"/>
            <a:ext cx="562359" cy="526653"/>
            <a:chOff x="5786446" y="857238"/>
            <a:chExt cx="848577" cy="1500198"/>
          </a:xfrm>
          <a:solidFill>
            <a:srgbClr val="FFFF00"/>
          </a:solidFill>
        </p:grpSpPr>
        <p:sp>
          <p:nvSpPr>
            <p:cNvPr id="35" name="矩形圖說文字 13">
              <a:extLst>
                <a:ext uri="{FF2B5EF4-FFF2-40B4-BE49-F238E27FC236}">
                  <a16:creationId xmlns:a16="http://schemas.microsoft.com/office/drawing/2014/main" id="{27D6DCE8-D90B-4076-BE2B-68F5F8B77F8F}"/>
                </a:ext>
              </a:extLst>
            </p:cNvPr>
            <p:cNvSpPr/>
            <p:nvPr/>
          </p:nvSpPr>
          <p:spPr>
            <a:xfrm>
              <a:off x="6000760" y="857238"/>
              <a:ext cx="634263" cy="1500198"/>
            </a:xfrm>
            <a:prstGeom prst="wedgeRectCallout">
              <a:avLst>
                <a:gd name="adj1" fmla="val 34749"/>
                <a:gd name="adj2" fmla="val 177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圖說文字 16">
              <a:extLst>
                <a:ext uri="{FF2B5EF4-FFF2-40B4-BE49-F238E27FC236}">
                  <a16:creationId xmlns:a16="http://schemas.microsoft.com/office/drawing/2014/main" id="{47F26173-B808-4199-B7CA-D6F6D4A4E6DE}"/>
                </a:ext>
              </a:extLst>
            </p:cNvPr>
            <p:cNvSpPr/>
            <p:nvPr/>
          </p:nvSpPr>
          <p:spPr>
            <a:xfrm>
              <a:off x="5786446" y="857238"/>
              <a:ext cx="785818" cy="1500198"/>
            </a:xfrm>
            <a:prstGeom prst="wedgeRectCallout">
              <a:avLst>
                <a:gd name="adj1" fmla="val -92034"/>
                <a:gd name="adj2" fmla="val 3278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28" name="圖片 27" descr="TS-1277U-RP_Back-合成不確定版.png"/>
          <p:cNvPicPr>
            <a:picLocks noChangeAspect="1"/>
          </p:cNvPicPr>
          <p:nvPr/>
        </p:nvPicPr>
        <p:blipFill rotWithShape="1">
          <a:blip r:embed="rId10" cstate="screen">
            <a:extLst>
              <a:ext uri="{28A0092B-C50C-407E-A947-70E740481C1C}">
                <a14:useLocalDpi xmlns:a14="http://schemas.microsoft.com/office/drawing/2010/main"/>
              </a:ext>
            </a:extLst>
          </a:blip>
          <a:srcRect l="74065" t="47313" r="10202" b="7099"/>
          <a:stretch/>
        </p:blipFill>
        <p:spPr>
          <a:xfrm>
            <a:off x="2955887" y="4291768"/>
            <a:ext cx="431247" cy="478515"/>
          </a:xfrm>
          <a:prstGeom prst="rect">
            <a:avLst/>
          </a:prstGeom>
        </p:spPr>
      </p:pic>
      <p:cxnSp>
        <p:nvCxnSpPr>
          <p:cNvPr id="47" name="Straight Connector 8">
            <a:extLst>
              <a:ext uri="{FF2B5EF4-FFF2-40B4-BE49-F238E27FC236}">
                <a16:creationId xmlns:a16="http://schemas.microsoft.com/office/drawing/2014/main" id="{F7340F42-E059-4BE6-99E2-9CA6BAD960A3}"/>
              </a:ext>
            </a:extLst>
          </p:cNvPr>
          <p:cNvCxnSpPr>
            <a:cxnSpLocks/>
          </p:cNvCxnSpPr>
          <p:nvPr/>
        </p:nvCxnSpPr>
        <p:spPr>
          <a:xfrm flipV="1">
            <a:off x="3562589" y="4337080"/>
            <a:ext cx="0" cy="663561"/>
          </a:xfrm>
          <a:prstGeom prst="line">
            <a:avLst/>
          </a:prstGeom>
          <a:ln w="12700">
            <a:solidFill>
              <a:schemeClr val="bg1"/>
            </a:solidFill>
            <a:prstDash val="dashDot"/>
          </a:ln>
        </p:spPr>
        <p:style>
          <a:lnRef idx="1">
            <a:schemeClr val="accent1"/>
          </a:lnRef>
          <a:fillRef idx="0">
            <a:schemeClr val="accent1"/>
          </a:fillRef>
          <a:effectRef idx="0">
            <a:schemeClr val="accent1"/>
          </a:effectRef>
          <a:fontRef idx="minor">
            <a:schemeClr val="tx1"/>
          </a:fontRef>
        </p:style>
      </p:cxnSp>
      <p:pic>
        <p:nvPicPr>
          <p:cNvPr id="8" name="圖片 7">
            <a:extLst>
              <a:ext uri="{FF2B5EF4-FFF2-40B4-BE49-F238E27FC236}">
                <a16:creationId xmlns:a16="http://schemas.microsoft.com/office/drawing/2014/main" id="{10C0DFEF-1A69-4A9E-882E-9DC7BFACA52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71" t="8612" r="872" b="10937"/>
          <a:stretch/>
        </p:blipFill>
        <p:spPr>
          <a:xfrm>
            <a:off x="4175087" y="3820010"/>
            <a:ext cx="2421608" cy="1234169"/>
          </a:xfrm>
          <a:prstGeom prst="rect">
            <a:avLst/>
          </a:prstGeom>
        </p:spPr>
      </p:pic>
      <p:sp>
        <p:nvSpPr>
          <p:cNvPr id="53" name="圓角矩形 13">
            <a:extLst>
              <a:ext uri="{FF2B5EF4-FFF2-40B4-BE49-F238E27FC236}">
                <a16:creationId xmlns:a16="http://schemas.microsoft.com/office/drawing/2014/main" id="{F3EE8039-5C23-4FF6-99A7-0E89CB95D2F4}"/>
              </a:ext>
            </a:extLst>
          </p:cNvPr>
          <p:cNvSpPr/>
          <p:nvPr/>
        </p:nvSpPr>
        <p:spPr>
          <a:xfrm>
            <a:off x="5000445" y="2552032"/>
            <a:ext cx="1269885" cy="1164215"/>
          </a:xfrm>
          <a:prstGeom prst="roundRect">
            <a:avLst>
              <a:gd name="adj" fmla="val 4902"/>
            </a:avLst>
          </a:prstGeom>
          <a:noFill/>
          <a:ln w="19050">
            <a:solidFill>
              <a:srgbClr val="FFFF00"/>
            </a:solidFill>
          </a:ln>
          <a:effectLst>
            <a:glow rad="127000">
              <a:srgbClr val="FFFF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pic>
        <p:nvPicPr>
          <p:cNvPr id="14" name="圖片 13">
            <a:extLst>
              <a:ext uri="{FF2B5EF4-FFF2-40B4-BE49-F238E27FC236}">
                <a16:creationId xmlns:a16="http://schemas.microsoft.com/office/drawing/2014/main" id="{07F4DC3A-1BDD-4379-8856-6F9F445F8F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99914" y="2897709"/>
            <a:ext cx="2222222" cy="799553"/>
          </a:xfrm>
          <a:prstGeom prst="rect">
            <a:avLst/>
          </a:prstGeom>
        </p:spPr>
      </p:pic>
      <p:cxnSp>
        <p:nvCxnSpPr>
          <p:cNvPr id="67" name="Shape 219">
            <a:extLst>
              <a:ext uri="{FF2B5EF4-FFF2-40B4-BE49-F238E27FC236}">
                <a16:creationId xmlns:a16="http://schemas.microsoft.com/office/drawing/2014/main" id="{0F885C2D-53A6-45F5-9419-75A05137AC2B}"/>
              </a:ext>
            </a:extLst>
          </p:cNvPr>
          <p:cNvCxnSpPr>
            <a:cxnSpLocks/>
          </p:cNvCxnSpPr>
          <p:nvPr/>
        </p:nvCxnSpPr>
        <p:spPr>
          <a:xfrm rot="5400000" flipH="1" flipV="1">
            <a:off x="2314158" y="3752509"/>
            <a:ext cx="285752" cy="1592"/>
          </a:xfrm>
          <a:prstGeom prst="bentConnector3">
            <a:avLst>
              <a:gd name="adj1" fmla="val 50000"/>
            </a:avLst>
          </a:prstGeom>
          <a:noFill/>
          <a:ln w="19050" cap="flat" cmpd="sng">
            <a:solidFill>
              <a:srgbClr val="04DEFC"/>
            </a:solidFill>
            <a:prstDash val="solid"/>
            <a:round/>
            <a:headEnd type="none" w="med" len="med"/>
            <a:tailEnd type="oval" w="lg" len="lg"/>
          </a:ln>
          <a:effectLst>
            <a:glow rad="63500">
              <a:srgbClr val="0070C0">
                <a:alpha val="50000"/>
              </a:srgbClr>
            </a:glow>
          </a:effectLst>
        </p:spPr>
      </p:cxnSp>
      <p:grpSp>
        <p:nvGrpSpPr>
          <p:cNvPr id="68" name="群組 67">
            <a:extLst>
              <a:ext uri="{FF2B5EF4-FFF2-40B4-BE49-F238E27FC236}">
                <a16:creationId xmlns:a16="http://schemas.microsoft.com/office/drawing/2014/main" id="{A13E2509-EB78-433E-9775-DBD4C6415D75}"/>
              </a:ext>
            </a:extLst>
          </p:cNvPr>
          <p:cNvGrpSpPr/>
          <p:nvPr/>
        </p:nvGrpSpPr>
        <p:grpSpPr>
          <a:xfrm>
            <a:off x="7157912" y="2757393"/>
            <a:ext cx="1463498" cy="519541"/>
            <a:chOff x="6610167" y="4195348"/>
            <a:chExt cx="1463498" cy="519541"/>
          </a:xfrm>
        </p:grpSpPr>
        <p:pic>
          <p:nvPicPr>
            <p:cNvPr id="69" name="圖形 19">
              <a:extLst>
                <a:ext uri="{FF2B5EF4-FFF2-40B4-BE49-F238E27FC236}">
                  <a16:creationId xmlns:a16="http://schemas.microsoft.com/office/drawing/2014/main" id="{A0F569CC-DB97-4348-BC57-904A181A098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10167" y="4195348"/>
              <a:ext cx="1463498" cy="519541"/>
            </a:xfrm>
            <a:prstGeom prst="rect">
              <a:avLst/>
            </a:prstGeom>
          </p:spPr>
        </p:pic>
        <p:sp>
          <p:nvSpPr>
            <p:cNvPr id="70" name="矩形 69">
              <a:extLst>
                <a:ext uri="{FF2B5EF4-FFF2-40B4-BE49-F238E27FC236}">
                  <a16:creationId xmlns:a16="http://schemas.microsoft.com/office/drawing/2014/main" id="{12236470-AA58-4C26-B08D-4D0BC0721EB6}"/>
                </a:ext>
              </a:extLst>
            </p:cNvPr>
            <p:cNvSpPr/>
            <p:nvPr/>
          </p:nvSpPr>
          <p:spPr>
            <a:xfrm>
              <a:off x="6755957" y="4290881"/>
              <a:ext cx="1150882" cy="374461"/>
            </a:xfrm>
            <a:prstGeom prst="rect">
              <a:avLst/>
            </a:prstGeom>
          </p:spPr>
          <p:txBody>
            <a:bodyPr wrap="square">
              <a:spAutoFit/>
            </a:bodyPr>
            <a:lstStyle/>
            <a:p>
              <a:pPr>
                <a:lnSpc>
                  <a:spcPts val="2200"/>
                </a:lnSpc>
                <a:buClr>
                  <a:srgbClr val="000090"/>
                </a:buClr>
                <a:buSzPct val="25000"/>
              </a:pPr>
              <a:r>
                <a:rPr lang="zh-TW" altLang="en-US" sz="2000" b="1">
                  <a:solidFill>
                    <a:srgbClr val="E7FC20"/>
                  </a:solidFill>
                  <a:latin typeface="微軟正黑體" panose="020B0604030504040204" pitchFamily="34" charset="-120"/>
                  <a:ea typeface="微軟正黑體" panose="020B0604030504040204" pitchFamily="34" charset="-120"/>
                  <a:cs typeface="Arial" pitchFamily="34" charset="0"/>
                  <a:sym typeface="Arial"/>
                </a:rPr>
                <a:t>單電源</a:t>
              </a:r>
              <a:endParaRPr lang="en-US" altLang="zh-TW" sz="2000" b="1">
                <a:solidFill>
                  <a:srgbClr val="E7FC20"/>
                </a:solidFill>
                <a:latin typeface="微軟正黑體" panose="020B0604030504040204" pitchFamily="34" charset="-120"/>
                <a:ea typeface="微軟正黑體" panose="020B0604030504040204" pitchFamily="34" charset="-120"/>
                <a:cs typeface="Arial" pitchFamily="34" charset="0"/>
                <a:sym typeface="Arial"/>
              </a:endParaRPr>
            </a:p>
          </p:txBody>
        </p:sp>
      </p:grpSp>
      <p:grpSp>
        <p:nvGrpSpPr>
          <p:cNvPr id="72" name="群組 71">
            <a:extLst>
              <a:ext uri="{FF2B5EF4-FFF2-40B4-BE49-F238E27FC236}">
                <a16:creationId xmlns:a16="http://schemas.microsoft.com/office/drawing/2014/main" id="{01469190-B1B8-46F9-AA4A-FF74927BEEA3}"/>
              </a:ext>
            </a:extLst>
          </p:cNvPr>
          <p:cNvGrpSpPr/>
          <p:nvPr/>
        </p:nvGrpSpPr>
        <p:grpSpPr>
          <a:xfrm>
            <a:off x="5008222" y="2054046"/>
            <a:ext cx="1463498" cy="519542"/>
            <a:chOff x="5826697" y="3980983"/>
            <a:chExt cx="1463498" cy="519542"/>
          </a:xfrm>
        </p:grpSpPr>
        <p:pic>
          <p:nvPicPr>
            <p:cNvPr id="73" name="圖形 19">
              <a:extLst>
                <a:ext uri="{FF2B5EF4-FFF2-40B4-BE49-F238E27FC236}">
                  <a16:creationId xmlns:a16="http://schemas.microsoft.com/office/drawing/2014/main" id="{9BD41F38-540A-4598-B8A0-1B44213453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26697" y="3980983"/>
              <a:ext cx="1463498" cy="519542"/>
            </a:xfrm>
            <a:prstGeom prst="rect">
              <a:avLst/>
            </a:prstGeom>
          </p:spPr>
        </p:pic>
        <p:sp>
          <p:nvSpPr>
            <p:cNvPr id="74" name="矩形 73">
              <a:extLst>
                <a:ext uri="{FF2B5EF4-FFF2-40B4-BE49-F238E27FC236}">
                  <a16:creationId xmlns:a16="http://schemas.microsoft.com/office/drawing/2014/main" id="{87A07E34-E311-41B6-8B0D-F8D3E3FE7B9E}"/>
                </a:ext>
              </a:extLst>
            </p:cNvPr>
            <p:cNvSpPr/>
            <p:nvPr/>
          </p:nvSpPr>
          <p:spPr>
            <a:xfrm>
              <a:off x="5972487" y="4076516"/>
              <a:ext cx="1150882" cy="308676"/>
            </a:xfrm>
            <a:prstGeom prst="rect">
              <a:avLst/>
            </a:prstGeom>
          </p:spPr>
          <p:txBody>
            <a:bodyPr wrap="square">
              <a:spAutoFit/>
            </a:bodyPr>
            <a:lstStyle/>
            <a:p>
              <a:pPr>
                <a:lnSpc>
                  <a:spcPts val="2200"/>
                </a:lnSpc>
                <a:buClr>
                  <a:srgbClr val="000090"/>
                </a:buClr>
                <a:buSzPct val="25000"/>
              </a:pPr>
              <a:r>
                <a:rPr lang="zh-TW" altLang="en-US" sz="2000" b="1">
                  <a:solidFill>
                    <a:srgbClr val="E7FC20"/>
                  </a:solidFill>
                  <a:latin typeface="微軟正黑體" panose="020B0604030504040204" pitchFamily="34" charset="-120"/>
                  <a:ea typeface="微軟正黑體" panose="020B0604030504040204" pitchFamily="34" charset="-120"/>
                  <a:cs typeface="Arial" pitchFamily="34" charset="0"/>
                  <a:sym typeface="Arial"/>
                </a:rPr>
                <a:t>雙電源</a:t>
              </a:r>
              <a:endParaRPr lang="en-US" altLang="zh-TW" sz="2000" b="1">
                <a:solidFill>
                  <a:srgbClr val="E7FC20"/>
                </a:solidFill>
                <a:latin typeface="微軟正黑體" panose="020B0604030504040204" pitchFamily="34" charset="-120"/>
                <a:ea typeface="微軟正黑體" panose="020B0604030504040204" pitchFamily="34" charset="-120"/>
                <a:cs typeface="Arial" pitchFamily="34" charset="0"/>
                <a:sym typeface="Arial"/>
              </a:endParaRPr>
            </a:p>
          </p:txBody>
        </p:sp>
      </p:grpSp>
    </p:spTree>
    <p:extLst>
      <p:ext uri="{BB962C8B-B14F-4D97-AF65-F5344CB8AC3E}">
        <p14:creationId xmlns:p14="http://schemas.microsoft.com/office/powerpoint/2010/main" val="954945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群組 66">
            <a:extLst>
              <a:ext uri="{FF2B5EF4-FFF2-40B4-BE49-F238E27FC236}">
                <a16:creationId xmlns:a16="http://schemas.microsoft.com/office/drawing/2014/main" id="{5269BFB1-559F-4318-A1E8-E71E425580A5}"/>
              </a:ext>
            </a:extLst>
          </p:cNvPr>
          <p:cNvGrpSpPr/>
          <p:nvPr/>
        </p:nvGrpSpPr>
        <p:grpSpPr>
          <a:xfrm>
            <a:off x="4496034" y="2411147"/>
            <a:ext cx="4443318" cy="2215745"/>
            <a:chOff x="204648" y="641139"/>
            <a:chExt cx="4443318" cy="2215745"/>
          </a:xfrm>
        </p:grpSpPr>
        <p:pic>
          <p:nvPicPr>
            <p:cNvPr id="68" name="圖片 67">
              <a:extLst>
                <a:ext uri="{FF2B5EF4-FFF2-40B4-BE49-F238E27FC236}">
                  <a16:creationId xmlns:a16="http://schemas.microsoft.com/office/drawing/2014/main" id="{94F4A508-EE4D-45FD-A1C4-AE97A8659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648" y="1294375"/>
              <a:ext cx="4006435" cy="1562509"/>
            </a:xfrm>
            <a:prstGeom prst="rect">
              <a:avLst/>
            </a:prstGeom>
            <a:effectLst>
              <a:outerShdw blurRad="152400" dist="139700" dir="2580000" algn="ctr" rotWithShape="0">
                <a:srgbClr val="000000">
                  <a:alpha val="32000"/>
                </a:srgbClr>
              </a:outerShdw>
            </a:effectLst>
          </p:spPr>
        </p:pic>
        <p:pic>
          <p:nvPicPr>
            <p:cNvPr id="69" name="圖片 68">
              <a:extLst>
                <a:ext uri="{FF2B5EF4-FFF2-40B4-BE49-F238E27FC236}">
                  <a16:creationId xmlns:a16="http://schemas.microsoft.com/office/drawing/2014/main" id="{2B373BD6-1091-4456-92BC-CCA1CB86D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0520" y="1188959"/>
              <a:ext cx="1549417" cy="1185856"/>
            </a:xfrm>
            <a:prstGeom prst="rect">
              <a:avLst/>
            </a:prstGeom>
          </p:spPr>
        </p:pic>
        <p:pic>
          <p:nvPicPr>
            <p:cNvPr id="70" name="圖片 69">
              <a:extLst>
                <a:ext uri="{FF2B5EF4-FFF2-40B4-BE49-F238E27FC236}">
                  <a16:creationId xmlns:a16="http://schemas.microsoft.com/office/drawing/2014/main" id="{E92A660F-3D0E-4995-891C-AF58D99FF1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2579" y="641139"/>
              <a:ext cx="1785950" cy="1785950"/>
            </a:xfrm>
            <a:prstGeom prst="rect">
              <a:avLst/>
            </a:prstGeom>
          </p:spPr>
        </p:pic>
        <p:pic>
          <p:nvPicPr>
            <p:cNvPr id="71" name="圖片 70">
              <a:extLst>
                <a:ext uri="{FF2B5EF4-FFF2-40B4-BE49-F238E27FC236}">
                  <a16:creationId xmlns:a16="http://schemas.microsoft.com/office/drawing/2014/main" id="{2B3067FD-667D-41DC-B5CB-749915992A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1352" y="2220874"/>
              <a:ext cx="1976614" cy="427474"/>
            </a:xfrm>
            <a:prstGeom prst="rect">
              <a:avLst/>
            </a:prstGeom>
          </p:spPr>
        </p:pic>
      </p:grpSp>
      <p:grpSp>
        <p:nvGrpSpPr>
          <p:cNvPr id="72" name="群組 71">
            <a:extLst>
              <a:ext uri="{FF2B5EF4-FFF2-40B4-BE49-F238E27FC236}">
                <a16:creationId xmlns:a16="http://schemas.microsoft.com/office/drawing/2014/main" id="{50CBC83C-DAA6-40ED-9977-670CAAA51A9F}"/>
              </a:ext>
            </a:extLst>
          </p:cNvPr>
          <p:cNvGrpSpPr/>
          <p:nvPr/>
        </p:nvGrpSpPr>
        <p:grpSpPr>
          <a:xfrm>
            <a:off x="4496034" y="641139"/>
            <a:ext cx="4443318" cy="2215745"/>
            <a:chOff x="204648" y="641139"/>
            <a:chExt cx="4443318" cy="2215745"/>
          </a:xfrm>
        </p:grpSpPr>
        <p:pic>
          <p:nvPicPr>
            <p:cNvPr id="73" name="圖片 72">
              <a:extLst>
                <a:ext uri="{FF2B5EF4-FFF2-40B4-BE49-F238E27FC236}">
                  <a16:creationId xmlns:a16="http://schemas.microsoft.com/office/drawing/2014/main" id="{A6E5378E-8715-4856-99AC-4371A0ECC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648" y="1294375"/>
              <a:ext cx="4006435" cy="1562509"/>
            </a:xfrm>
            <a:prstGeom prst="rect">
              <a:avLst/>
            </a:prstGeom>
            <a:effectLst>
              <a:outerShdw blurRad="152400" dist="139700" dir="2580000" algn="ctr" rotWithShape="0">
                <a:srgbClr val="000000">
                  <a:alpha val="32000"/>
                </a:srgbClr>
              </a:outerShdw>
            </a:effectLst>
          </p:spPr>
        </p:pic>
        <p:pic>
          <p:nvPicPr>
            <p:cNvPr id="74" name="圖片 73">
              <a:extLst>
                <a:ext uri="{FF2B5EF4-FFF2-40B4-BE49-F238E27FC236}">
                  <a16:creationId xmlns:a16="http://schemas.microsoft.com/office/drawing/2014/main" id="{143CC083-B92D-4DA4-A491-7398594A64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0520" y="1188959"/>
              <a:ext cx="1549417" cy="1185856"/>
            </a:xfrm>
            <a:prstGeom prst="rect">
              <a:avLst/>
            </a:prstGeom>
          </p:spPr>
        </p:pic>
        <p:pic>
          <p:nvPicPr>
            <p:cNvPr id="75" name="圖片 74">
              <a:extLst>
                <a:ext uri="{FF2B5EF4-FFF2-40B4-BE49-F238E27FC236}">
                  <a16:creationId xmlns:a16="http://schemas.microsoft.com/office/drawing/2014/main" id="{338267DD-E593-4EF9-BE6D-624E3CD370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2579" y="641139"/>
              <a:ext cx="1785950" cy="1785950"/>
            </a:xfrm>
            <a:prstGeom prst="rect">
              <a:avLst/>
            </a:prstGeom>
          </p:spPr>
        </p:pic>
        <p:pic>
          <p:nvPicPr>
            <p:cNvPr id="76" name="圖片 75">
              <a:extLst>
                <a:ext uri="{FF2B5EF4-FFF2-40B4-BE49-F238E27FC236}">
                  <a16:creationId xmlns:a16="http://schemas.microsoft.com/office/drawing/2014/main" id="{64DCFC6A-FBE0-4CD2-B1E2-6A566E6DA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1352" y="2220874"/>
              <a:ext cx="1976614" cy="427474"/>
            </a:xfrm>
            <a:prstGeom prst="rect">
              <a:avLst/>
            </a:prstGeom>
          </p:spPr>
        </p:pic>
      </p:grpSp>
      <p:grpSp>
        <p:nvGrpSpPr>
          <p:cNvPr id="62" name="群組 61">
            <a:extLst>
              <a:ext uri="{FF2B5EF4-FFF2-40B4-BE49-F238E27FC236}">
                <a16:creationId xmlns:a16="http://schemas.microsoft.com/office/drawing/2014/main" id="{D1E19236-34FE-4598-821A-C3516825F0FA}"/>
              </a:ext>
            </a:extLst>
          </p:cNvPr>
          <p:cNvGrpSpPr/>
          <p:nvPr/>
        </p:nvGrpSpPr>
        <p:grpSpPr>
          <a:xfrm>
            <a:off x="204648" y="2411147"/>
            <a:ext cx="4443318" cy="2215745"/>
            <a:chOff x="204648" y="641139"/>
            <a:chExt cx="4443318" cy="2215745"/>
          </a:xfrm>
        </p:grpSpPr>
        <p:pic>
          <p:nvPicPr>
            <p:cNvPr id="63" name="圖片 62">
              <a:extLst>
                <a:ext uri="{FF2B5EF4-FFF2-40B4-BE49-F238E27FC236}">
                  <a16:creationId xmlns:a16="http://schemas.microsoft.com/office/drawing/2014/main" id="{9B2BA8BA-4AE8-47B7-8E75-D1FA7254C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648" y="1294375"/>
              <a:ext cx="4006435" cy="1562509"/>
            </a:xfrm>
            <a:prstGeom prst="rect">
              <a:avLst/>
            </a:prstGeom>
            <a:effectLst>
              <a:outerShdw blurRad="152400" dist="139700" dir="2580000" algn="ctr" rotWithShape="0">
                <a:srgbClr val="000000">
                  <a:alpha val="32000"/>
                </a:srgbClr>
              </a:outerShdw>
            </a:effectLst>
          </p:spPr>
        </p:pic>
        <p:pic>
          <p:nvPicPr>
            <p:cNvPr id="64" name="圖片 63">
              <a:extLst>
                <a:ext uri="{FF2B5EF4-FFF2-40B4-BE49-F238E27FC236}">
                  <a16:creationId xmlns:a16="http://schemas.microsoft.com/office/drawing/2014/main" id="{9F24564E-981F-49D9-84E0-46B47A452A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0520" y="1188959"/>
              <a:ext cx="1549417" cy="1185856"/>
            </a:xfrm>
            <a:prstGeom prst="rect">
              <a:avLst/>
            </a:prstGeom>
          </p:spPr>
        </p:pic>
        <p:pic>
          <p:nvPicPr>
            <p:cNvPr id="65" name="圖片 64">
              <a:extLst>
                <a:ext uri="{FF2B5EF4-FFF2-40B4-BE49-F238E27FC236}">
                  <a16:creationId xmlns:a16="http://schemas.microsoft.com/office/drawing/2014/main" id="{315E69C1-E7EC-4BD9-8588-F7ED040E16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2579" y="641139"/>
              <a:ext cx="1785950" cy="1785950"/>
            </a:xfrm>
            <a:prstGeom prst="rect">
              <a:avLst/>
            </a:prstGeom>
          </p:spPr>
        </p:pic>
        <p:pic>
          <p:nvPicPr>
            <p:cNvPr id="66" name="圖片 65">
              <a:extLst>
                <a:ext uri="{FF2B5EF4-FFF2-40B4-BE49-F238E27FC236}">
                  <a16:creationId xmlns:a16="http://schemas.microsoft.com/office/drawing/2014/main" id="{32299719-A40A-4F3D-8350-0041740587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1352" y="2220874"/>
              <a:ext cx="1976614" cy="427474"/>
            </a:xfrm>
            <a:prstGeom prst="rect">
              <a:avLst/>
            </a:prstGeom>
          </p:spPr>
        </p:pic>
      </p:grpSp>
      <p:grpSp>
        <p:nvGrpSpPr>
          <p:cNvPr id="46" name="群組 45">
            <a:extLst>
              <a:ext uri="{FF2B5EF4-FFF2-40B4-BE49-F238E27FC236}">
                <a16:creationId xmlns:a16="http://schemas.microsoft.com/office/drawing/2014/main" id="{0314E15E-46E9-4507-8F47-600777E4E4C7}"/>
              </a:ext>
            </a:extLst>
          </p:cNvPr>
          <p:cNvGrpSpPr/>
          <p:nvPr/>
        </p:nvGrpSpPr>
        <p:grpSpPr>
          <a:xfrm>
            <a:off x="204648" y="641139"/>
            <a:ext cx="4443318" cy="2215745"/>
            <a:chOff x="204648" y="641139"/>
            <a:chExt cx="4443318" cy="2215745"/>
          </a:xfrm>
        </p:grpSpPr>
        <p:pic>
          <p:nvPicPr>
            <p:cNvPr id="19" name="圖片 18">
              <a:extLst>
                <a:ext uri="{FF2B5EF4-FFF2-40B4-BE49-F238E27FC236}">
                  <a16:creationId xmlns:a16="http://schemas.microsoft.com/office/drawing/2014/main" id="{845170FA-BBD7-4819-839A-3694DECAA7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648" y="1294375"/>
              <a:ext cx="4006435" cy="1562509"/>
            </a:xfrm>
            <a:prstGeom prst="rect">
              <a:avLst/>
            </a:prstGeom>
            <a:effectLst>
              <a:outerShdw blurRad="152400" dist="139700" dir="2580000" algn="ctr" rotWithShape="0">
                <a:srgbClr val="000000">
                  <a:alpha val="32000"/>
                </a:srgbClr>
              </a:outerShdw>
            </a:effectLst>
          </p:spPr>
        </p:pic>
        <p:pic>
          <p:nvPicPr>
            <p:cNvPr id="28" name="圖片 27">
              <a:extLst>
                <a:ext uri="{FF2B5EF4-FFF2-40B4-BE49-F238E27FC236}">
                  <a16:creationId xmlns:a16="http://schemas.microsoft.com/office/drawing/2014/main" id="{AFE0A3AB-4A64-439F-89EE-2E5F95691C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0520" y="1188959"/>
              <a:ext cx="1549417" cy="1185856"/>
            </a:xfrm>
            <a:prstGeom prst="rect">
              <a:avLst/>
            </a:prstGeom>
          </p:spPr>
        </p:pic>
        <p:pic>
          <p:nvPicPr>
            <p:cNvPr id="35" name="圖片 34">
              <a:extLst>
                <a:ext uri="{FF2B5EF4-FFF2-40B4-BE49-F238E27FC236}">
                  <a16:creationId xmlns:a16="http://schemas.microsoft.com/office/drawing/2014/main" id="{182F76E0-5EE7-4845-9A01-881D7C2DDD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2579" y="641139"/>
              <a:ext cx="1785950" cy="1785950"/>
            </a:xfrm>
            <a:prstGeom prst="rect">
              <a:avLst/>
            </a:prstGeom>
          </p:spPr>
        </p:pic>
        <p:pic>
          <p:nvPicPr>
            <p:cNvPr id="45" name="圖片 44">
              <a:extLst>
                <a:ext uri="{FF2B5EF4-FFF2-40B4-BE49-F238E27FC236}">
                  <a16:creationId xmlns:a16="http://schemas.microsoft.com/office/drawing/2014/main" id="{36170106-38D9-4EEA-B3B9-BB53F0BF19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1352" y="2220874"/>
              <a:ext cx="1976614" cy="427474"/>
            </a:xfrm>
            <a:prstGeom prst="rect">
              <a:avLst/>
            </a:prstGeom>
          </p:spPr>
        </p:pic>
      </p:grpSp>
      <p:sp>
        <p:nvSpPr>
          <p:cNvPr id="4" name="Title 3">
            <a:extLst>
              <a:ext uri="{FF2B5EF4-FFF2-40B4-BE49-F238E27FC236}">
                <a16:creationId xmlns:a16="http://schemas.microsoft.com/office/drawing/2014/main" id="{7647ED4E-21D0-344B-AB91-8C03748943EC}"/>
              </a:ext>
            </a:extLst>
          </p:cNvPr>
          <p:cNvSpPr>
            <a:spLocks noGrp="1"/>
          </p:cNvSpPr>
          <p:nvPr>
            <p:ph type="title"/>
          </p:nvPr>
        </p:nvSpPr>
        <p:spPr/>
        <p:txBody>
          <a:bodyPr>
            <a:normAutofit/>
          </a:bodyPr>
          <a:lstStyle/>
          <a:p>
            <a:r>
              <a:rPr lang="zh-Hant" altLang="en-US"/>
              <a:t>業界領先的超多 </a:t>
            </a:r>
            <a:r>
              <a:rPr lang="en-US" altLang="zh-Hant" err="1"/>
              <a:t>PCIe</a:t>
            </a:r>
            <a:r>
              <a:rPr lang="zh-Hant" altLang="en-US"/>
              <a:t> 擴充插槽</a:t>
            </a:r>
            <a:endParaRPr lang="en-US"/>
          </a:p>
        </p:txBody>
      </p:sp>
      <p:sp>
        <p:nvSpPr>
          <p:cNvPr id="7" name="矩形 13">
            <a:extLst>
              <a:ext uri="{FF2B5EF4-FFF2-40B4-BE49-F238E27FC236}">
                <a16:creationId xmlns:a16="http://schemas.microsoft.com/office/drawing/2014/main" id="{7E2C1919-D553-774F-9823-1C1A9723131F}"/>
              </a:ext>
            </a:extLst>
          </p:cNvPr>
          <p:cNvSpPr/>
          <p:nvPr/>
        </p:nvSpPr>
        <p:spPr>
          <a:xfrm>
            <a:off x="414016" y="1428742"/>
            <a:ext cx="2497416" cy="1323439"/>
          </a:xfrm>
          <a:prstGeom prst="rect">
            <a:avLst/>
          </a:prstGeom>
          <a:noFill/>
        </p:spPr>
        <p:txBody>
          <a:bodyPr wrap="square" lIns="91440" tIns="45720" rIns="91440" bIns="45720">
            <a:spAutoFit/>
          </a:bodyPr>
          <a:lstStyle/>
          <a:p>
            <a:pPr lvl="0">
              <a:buClr>
                <a:srgbClr val="595959"/>
              </a:buClr>
              <a:buSzPct val="25000"/>
            </a:pPr>
            <a:r>
              <a:rPr lang="en-US" altLang="zh-TW" sz="1600" b="1">
                <a:latin typeface="Arial" panose="020B0604020202020204" pitchFamily="34" charset="0"/>
                <a:ea typeface="微軟正黑體" pitchFamily="34" charset="-120"/>
                <a:cs typeface="Arial" panose="020B0604020202020204" pitchFamily="34" charset="0"/>
              </a:rPr>
              <a:t>QM2 </a:t>
            </a:r>
            <a:r>
              <a:rPr lang="zh-TW" altLang="en-US" sz="1600" b="1">
                <a:latin typeface="Arial" panose="020B0604020202020204" pitchFamily="34" charset="0"/>
                <a:ea typeface="微軟正黑體" pitchFamily="34" charset="-120"/>
                <a:cs typeface="Arial" panose="020B0604020202020204" pitchFamily="34" charset="0"/>
              </a:rPr>
              <a:t>卡提供 </a:t>
            </a:r>
            <a:r>
              <a:rPr lang="en-US" altLang="zh-Hant" sz="1600" b="1">
                <a:latin typeface="Arial" panose="020B0604020202020204" pitchFamily="34" charset="0"/>
                <a:ea typeface="微軟正黑體" pitchFamily="34" charset="-120"/>
                <a:cs typeface="Arial" panose="020B0604020202020204" pitchFamily="34" charset="0"/>
              </a:rPr>
              <a:t>10GBASE-T </a:t>
            </a:r>
            <a:r>
              <a:rPr lang="zh-Hant" altLang="en-US" sz="1600" b="1">
                <a:latin typeface="Arial" panose="020B0604020202020204" pitchFamily="34" charset="0"/>
                <a:ea typeface="微軟正黑體" pitchFamily="34" charset="-120"/>
                <a:cs typeface="Arial" panose="020B0604020202020204" pitchFamily="34" charset="0"/>
              </a:rPr>
              <a:t>網路埠</a:t>
            </a:r>
            <a:r>
              <a:rPr lang="zh-TW" altLang="en-US" sz="1600" b="1">
                <a:latin typeface="Arial" panose="020B0604020202020204" pitchFamily="34" charset="0"/>
                <a:ea typeface="微軟正黑體" pitchFamily="34" charset="-120"/>
                <a:cs typeface="Arial" panose="020B0604020202020204" pitchFamily="34" charset="0"/>
              </a:rPr>
              <a:t>和</a:t>
            </a:r>
            <a:r>
              <a:rPr lang="en-US" altLang="zh-TW" sz="1600" b="1">
                <a:latin typeface="Arial" panose="020B0604020202020204" pitchFamily="34" charset="0"/>
                <a:ea typeface="微軟正黑體" pitchFamily="34" charset="-120"/>
                <a:cs typeface="Arial" panose="020B0604020202020204" pitchFamily="34" charset="0"/>
              </a:rPr>
              <a:t>/</a:t>
            </a:r>
            <a:r>
              <a:rPr lang="zh-TW" altLang="en-US" sz="1600" b="1">
                <a:latin typeface="Arial" panose="020B0604020202020204" pitchFamily="34" charset="0"/>
                <a:ea typeface="微軟正黑體" pitchFamily="34" charset="-120"/>
                <a:cs typeface="Arial" panose="020B0604020202020204" pitchFamily="34" charset="0"/>
              </a:rPr>
              <a:t>或</a:t>
            </a:r>
            <a:r>
              <a:rPr lang="en-US" altLang="zh-TW" sz="1600" b="1">
                <a:latin typeface="Arial" panose="020B0604020202020204" pitchFamily="34" charset="0"/>
                <a:ea typeface="微軟正黑體" pitchFamily="34" charset="-120"/>
                <a:cs typeface="Arial" panose="020B0604020202020204" pitchFamily="34" charset="0"/>
              </a:rPr>
              <a:t> M.2 SSD </a:t>
            </a:r>
            <a:r>
              <a:rPr lang="zh-TW" altLang="en-US" sz="1600" b="1">
                <a:latin typeface="Arial" panose="020B0604020202020204" pitchFamily="34" charset="0"/>
                <a:ea typeface="微軟正黑體" pitchFamily="34" charset="-120"/>
                <a:cs typeface="Arial" panose="020B0604020202020204" pitchFamily="34" charset="0"/>
              </a:rPr>
              <a:t>插槽</a:t>
            </a:r>
            <a:r>
              <a:rPr lang="zh-Hant" altLang="en-US" sz="1600" b="1">
                <a:latin typeface="Arial" panose="020B0604020202020204" pitchFamily="34" charset="0"/>
                <a:ea typeface="微軟正黑體" pitchFamily="34" charset="-120"/>
                <a:cs typeface="Arial" panose="020B0604020202020204" pitchFamily="34" charset="0"/>
              </a:rPr>
              <a:t>，立即用上 </a:t>
            </a:r>
            <a:r>
              <a:rPr lang="en-US" altLang="zh-Hant" sz="1600" b="1">
                <a:latin typeface="Arial" panose="020B0604020202020204" pitchFamily="34" charset="0"/>
                <a:ea typeface="微軟正黑體" pitchFamily="34" charset="-120"/>
                <a:cs typeface="Arial" panose="020B0604020202020204" pitchFamily="34" charset="0"/>
              </a:rPr>
              <a:t>SSD </a:t>
            </a:r>
            <a:r>
              <a:rPr lang="zh-Hant" altLang="en-US" sz="1600" b="1">
                <a:latin typeface="Arial" panose="020B0604020202020204" pitchFamily="34" charset="0"/>
                <a:ea typeface="微軟正黑體" pitchFamily="34" charset="-120"/>
                <a:cs typeface="Arial" panose="020B0604020202020204" pitchFamily="34" charset="0"/>
              </a:rPr>
              <a:t>快取或是 </a:t>
            </a:r>
            <a:r>
              <a:rPr lang="en-US" altLang="zh-Hant" sz="1600" b="1">
                <a:latin typeface="Arial" panose="020B0604020202020204" pitchFamily="34" charset="0"/>
                <a:ea typeface="微軟正黑體" pitchFamily="34" charset="-120"/>
                <a:cs typeface="Arial" panose="020B0604020202020204" pitchFamily="34" charset="0"/>
              </a:rPr>
              <a:t>Qtier </a:t>
            </a:r>
            <a:r>
              <a:rPr lang="zh-Hant" altLang="en-US" sz="1600" b="1">
                <a:latin typeface="Arial" panose="020B0604020202020204" pitchFamily="34" charset="0"/>
                <a:ea typeface="微軟正黑體" pitchFamily="34" charset="-120"/>
                <a:cs typeface="Arial" panose="020B0604020202020204" pitchFamily="34" charset="0"/>
              </a:rPr>
              <a:t>分層儲存最佳化</a:t>
            </a:r>
            <a:endParaRPr lang="en-US" altLang="zh-TW" sz="1600" b="1">
              <a:latin typeface="Arial" panose="020B0604020202020204" pitchFamily="34" charset="0"/>
              <a:ea typeface="微軟正黑體" pitchFamily="34" charset="-120"/>
              <a:cs typeface="Arial" panose="020B0604020202020204" pitchFamily="34" charset="0"/>
            </a:endParaRPr>
          </a:p>
        </p:txBody>
      </p:sp>
      <p:sp>
        <p:nvSpPr>
          <p:cNvPr id="14" name="矩形 13">
            <a:extLst>
              <a:ext uri="{FF2B5EF4-FFF2-40B4-BE49-F238E27FC236}">
                <a16:creationId xmlns:a16="http://schemas.microsoft.com/office/drawing/2014/main" id="{7D809E5C-E5D7-7F48-9D66-FB4874ADC2B6}"/>
              </a:ext>
            </a:extLst>
          </p:cNvPr>
          <p:cNvSpPr/>
          <p:nvPr/>
        </p:nvSpPr>
        <p:spPr>
          <a:xfrm>
            <a:off x="431870" y="3208116"/>
            <a:ext cx="2474089" cy="1323439"/>
          </a:xfrm>
          <a:prstGeom prst="rect">
            <a:avLst/>
          </a:prstGeom>
          <a:noFill/>
        </p:spPr>
        <p:txBody>
          <a:bodyPr wrap="square" lIns="91440" tIns="45720" rIns="91440" bIns="45720">
            <a:spAutoFit/>
          </a:bodyPr>
          <a:lstStyle/>
          <a:p>
            <a:pPr>
              <a:buClr>
                <a:srgbClr val="595959"/>
              </a:buClr>
              <a:buSzPct val="25000"/>
            </a:pPr>
            <a:r>
              <a:rPr lang="en-US" altLang="zh-TW" sz="1600" b="1">
                <a:latin typeface="Arial" panose="020B0604020202020204" pitchFamily="34" charset="0"/>
                <a:ea typeface="微軟正黑體" pitchFamily="34" charset="-120"/>
                <a:cs typeface="Arial" panose="020B0604020202020204" pitchFamily="34" charset="0"/>
              </a:rPr>
              <a:t>USB 3.1 Gen 2 </a:t>
            </a:r>
            <a:r>
              <a:rPr lang="zh-Hant" altLang="en-US" sz="1600" b="1">
                <a:latin typeface="Arial" panose="020B0604020202020204" pitchFamily="34" charset="0"/>
                <a:ea typeface="微軟正黑體" pitchFamily="34" charset="-120"/>
                <a:cs typeface="Arial" panose="020B0604020202020204" pitchFamily="34" charset="0"/>
              </a:rPr>
              <a:t>擴充卡提供高達 </a:t>
            </a:r>
            <a:r>
              <a:rPr lang="en-US" altLang="zh-Hant" sz="1600" b="1">
                <a:latin typeface="Arial" panose="020B0604020202020204" pitchFamily="34" charset="0"/>
                <a:ea typeface="微軟正黑體" pitchFamily="34" charset="-120"/>
                <a:cs typeface="Arial" panose="020B0604020202020204" pitchFamily="34" charset="0"/>
              </a:rPr>
              <a:t>10Gb/s </a:t>
            </a:r>
            <a:r>
              <a:rPr lang="zh-Hant" altLang="en-US" sz="1600" b="1">
                <a:latin typeface="Arial" panose="020B0604020202020204" pitchFamily="34" charset="0"/>
                <a:ea typeface="微軟正黑體" pitchFamily="34" charset="-120"/>
                <a:cs typeface="Arial" panose="020B0604020202020204" pitchFamily="34" charset="0"/>
              </a:rPr>
              <a:t>外接裝置的傳輸速度．</a:t>
            </a:r>
            <a:r>
              <a:rPr lang="en-US" altLang="zh-Hant" sz="1600" b="1">
                <a:latin typeface="Arial" panose="020B0604020202020204" pitchFamily="34" charset="0"/>
                <a:ea typeface="微軟正黑體" pitchFamily="34" charset="-120"/>
                <a:cs typeface="Arial" panose="020B0604020202020204" pitchFamily="34" charset="0"/>
              </a:rPr>
              <a:t>Type-A </a:t>
            </a:r>
            <a:r>
              <a:rPr lang="zh-Hant" altLang="en-US" sz="1600" b="1">
                <a:latin typeface="Arial" panose="020B0604020202020204" pitchFamily="34" charset="0"/>
                <a:ea typeface="微軟正黑體" pitchFamily="34" charset="-120"/>
                <a:cs typeface="Arial" panose="020B0604020202020204" pitchFamily="34" charset="0"/>
              </a:rPr>
              <a:t>埠更可向下相容 </a:t>
            </a:r>
            <a:r>
              <a:rPr lang="en-US" altLang="zh-Hant" sz="1600" b="1">
                <a:latin typeface="Arial" panose="020B0604020202020204" pitchFamily="34" charset="0"/>
                <a:ea typeface="微軟正黑體" pitchFamily="34" charset="-120"/>
                <a:cs typeface="Arial" panose="020B0604020202020204" pitchFamily="34" charset="0"/>
              </a:rPr>
              <a:t>USB 3.0/2.0 </a:t>
            </a:r>
            <a:r>
              <a:rPr lang="zh-Hant" altLang="en-US" sz="1600" b="1">
                <a:latin typeface="Arial" panose="020B0604020202020204" pitchFamily="34" charset="0"/>
                <a:ea typeface="微軟正黑體" pitchFamily="34" charset="-120"/>
                <a:cs typeface="Arial" panose="020B0604020202020204" pitchFamily="34" charset="0"/>
              </a:rPr>
              <a:t>裝置</a:t>
            </a:r>
            <a:endParaRPr lang="en-US" altLang="zh-TW" sz="1600" b="1">
              <a:latin typeface="Arial" panose="020B0604020202020204" pitchFamily="34" charset="0"/>
              <a:ea typeface="微軟正黑體" pitchFamily="34" charset="-120"/>
              <a:cs typeface="Arial" panose="020B0604020202020204" pitchFamily="34" charset="0"/>
            </a:endParaRPr>
          </a:p>
        </p:txBody>
      </p:sp>
      <p:sp>
        <p:nvSpPr>
          <p:cNvPr id="23" name="矩形 13">
            <a:extLst>
              <a:ext uri="{FF2B5EF4-FFF2-40B4-BE49-F238E27FC236}">
                <a16:creationId xmlns:a16="http://schemas.microsoft.com/office/drawing/2014/main" id="{D14B2F8D-9403-6B45-A74B-CBF0A5253170}"/>
              </a:ext>
            </a:extLst>
          </p:cNvPr>
          <p:cNvSpPr/>
          <p:nvPr/>
        </p:nvSpPr>
        <p:spPr>
          <a:xfrm>
            <a:off x="4741117" y="3205565"/>
            <a:ext cx="2474089" cy="1315745"/>
          </a:xfrm>
          <a:prstGeom prst="rect">
            <a:avLst/>
          </a:prstGeom>
          <a:noFill/>
        </p:spPr>
        <p:txBody>
          <a:bodyPr wrap="square" lIns="91440" tIns="45720" rIns="91440" bIns="45720">
            <a:spAutoFit/>
          </a:bodyPr>
          <a:lstStyle/>
          <a:p>
            <a:pPr>
              <a:buClr>
                <a:srgbClr val="595959"/>
              </a:buClr>
              <a:buSzPct val="25000"/>
            </a:pPr>
            <a:r>
              <a:rPr lang="en-US" altLang="zh-TW" sz="1600" b="1">
                <a:latin typeface="Arial" panose="020B0604020202020204" pitchFamily="34" charset="0"/>
                <a:ea typeface="微軟正黑體" pitchFamily="34" charset="-120"/>
                <a:cs typeface="Arial" panose="020B0604020202020204" pitchFamily="34" charset="0"/>
              </a:rPr>
              <a:t>SAS </a:t>
            </a:r>
            <a:r>
              <a:rPr lang="zh-Hant" altLang="en-US" sz="1600" b="1">
                <a:latin typeface="Arial" panose="020B0604020202020204" pitchFamily="34" charset="0"/>
                <a:ea typeface="微軟正黑體" pitchFamily="34" charset="-120"/>
                <a:cs typeface="Arial" panose="020B0604020202020204" pitchFamily="34" charset="0"/>
              </a:rPr>
              <a:t>擴充卡專為 </a:t>
            </a:r>
            <a:r>
              <a:rPr lang="en-US" altLang="zh-Hant" sz="1600" b="1">
                <a:latin typeface="Arial" panose="020B0604020202020204" pitchFamily="34" charset="0"/>
                <a:ea typeface="微軟正黑體" pitchFamily="34" charset="-120"/>
                <a:cs typeface="Arial" panose="020B0604020202020204" pitchFamily="34" charset="0"/>
              </a:rPr>
              <a:t>NAS </a:t>
            </a:r>
            <a:r>
              <a:rPr lang="zh-Hant" altLang="en-US" sz="1600" b="1">
                <a:latin typeface="Arial" panose="020B0604020202020204" pitchFamily="34" charset="0"/>
                <a:ea typeface="微軟正黑體" pitchFamily="34" charset="-120"/>
                <a:cs typeface="Arial" panose="020B0604020202020204" pitchFamily="34" charset="0"/>
              </a:rPr>
              <a:t>搭配 </a:t>
            </a:r>
            <a:r>
              <a:rPr lang="en-US" altLang="zh-Hant" sz="1600" b="1">
                <a:latin typeface="Arial" panose="020B0604020202020204" pitchFamily="34" charset="0"/>
                <a:ea typeface="微軟正黑體" pitchFamily="34" charset="-120"/>
                <a:cs typeface="Arial" panose="020B0604020202020204" pitchFamily="34" charset="0"/>
              </a:rPr>
              <a:t>REXP </a:t>
            </a:r>
            <a:r>
              <a:rPr lang="zh-Hant" altLang="en-US" sz="1600" b="1">
                <a:latin typeface="Arial" panose="020B0604020202020204" pitchFamily="34" charset="0"/>
                <a:ea typeface="微軟正黑體" pitchFamily="34" charset="-120"/>
                <a:cs typeface="Arial" panose="020B0604020202020204" pitchFamily="34" charset="0"/>
              </a:rPr>
              <a:t>系列儲存擴充設備所設計．最多可串接新增 </a:t>
            </a:r>
            <a:r>
              <a:rPr lang="en-US" altLang="zh-Hant" sz="1600" b="1">
                <a:latin typeface="Arial" panose="020B0604020202020204" pitchFamily="34" charset="0"/>
                <a:ea typeface="微軟正黑體" pitchFamily="34" charset="-120"/>
                <a:cs typeface="Arial" panose="020B0604020202020204" pitchFamily="34" charset="0"/>
              </a:rPr>
              <a:t>40 </a:t>
            </a:r>
            <a:r>
              <a:rPr lang="zh-Hant" altLang="en-US" sz="1600" b="1">
                <a:latin typeface="Arial" panose="020B0604020202020204" pitchFamily="34" charset="0"/>
                <a:ea typeface="微軟正黑體" pitchFamily="34" charset="-120"/>
                <a:cs typeface="Arial" panose="020B0604020202020204" pitchFamily="34" charset="0"/>
              </a:rPr>
              <a:t>顆 </a:t>
            </a:r>
            <a:r>
              <a:rPr lang="en-US" altLang="zh-Hant" sz="1600" b="1">
                <a:latin typeface="Arial" panose="020B0604020202020204" pitchFamily="34" charset="0"/>
                <a:ea typeface="微軟正黑體" pitchFamily="34" charset="-120"/>
                <a:cs typeface="Arial" panose="020B0604020202020204" pitchFamily="34" charset="0"/>
              </a:rPr>
              <a:t>SAS/SATA </a:t>
            </a:r>
            <a:r>
              <a:rPr lang="zh-Hant" altLang="en-US" sz="1600" b="1">
                <a:latin typeface="Arial" panose="020B0604020202020204" pitchFamily="34" charset="0"/>
                <a:ea typeface="微軟正黑體" pitchFamily="34" charset="-120"/>
                <a:cs typeface="Arial" panose="020B0604020202020204" pitchFamily="34" charset="0"/>
              </a:rPr>
              <a:t>硬碟儲存容量</a:t>
            </a:r>
            <a:endParaRPr lang="en-US" altLang="zh-TW" sz="1600" b="1">
              <a:latin typeface="Arial" panose="020B0604020202020204" pitchFamily="34" charset="0"/>
              <a:ea typeface="微軟正黑體" pitchFamily="34" charset="-120"/>
              <a:cs typeface="Arial" panose="020B0604020202020204" pitchFamily="34" charset="0"/>
            </a:endParaRPr>
          </a:p>
        </p:txBody>
      </p:sp>
      <p:sp>
        <p:nvSpPr>
          <p:cNvPr id="30" name="矩形 13">
            <a:extLst>
              <a:ext uri="{FF2B5EF4-FFF2-40B4-BE49-F238E27FC236}">
                <a16:creationId xmlns:a16="http://schemas.microsoft.com/office/drawing/2014/main" id="{49F3CBC3-0C54-2A40-83D9-CFB3032ADE95}"/>
              </a:ext>
            </a:extLst>
          </p:cNvPr>
          <p:cNvSpPr/>
          <p:nvPr/>
        </p:nvSpPr>
        <p:spPr>
          <a:xfrm>
            <a:off x="4669679" y="1643056"/>
            <a:ext cx="2474089" cy="830997"/>
          </a:xfrm>
          <a:prstGeom prst="rect">
            <a:avLst/>
          </a:prstGeom>
          <a:noFill/>
        </p:spPr>
        <p:txBody>
          <a:bodyPr wrap="square" lIns="91440" tIns="45720" rIns="91440" bIns="45720" anchor="t">
            <a:spAutoFit/>
          </a:bodyPr>
          <a:lstStyle/>
          <a:p>
            <a:pPr lvl="0">
              <a:buClr>
                <a:srgbClr val="595959"/>
              </a:buClr>
              <a:buSzPct val="25000"/>
            </a:pPr>
            <a:r>
              <a:rPr lang="en-US" altLang="zh-TW" sz="1600" b="1">
                <a:latin typeface="Arial"/>
                <a:ea typeface="Microsoft JhengHei"/>
                <a:cs typeface="Arial"/>
              </a:rPr>
              <a:t>40GbE/10GbE</a:t>
            </a:r>
            <a:r>
              <a:rPr lang="zh-Hant" altLang="en-US" sz="1600" b="1">
                <a:latin typeface="Microsoft JhengHei"/>
                <a:ea typeface="Microsoft JhengHei"/>
                <a:cs typeface="Arial" panose="020B0604020202020204" pitchFamily="34" charset="0"/>
              </a:rPr>
              <a:t> 網路擴充卡提供高吞吐量與低延遲性，讓企業快速完成任務</a:t>
            </a:r>
            <a:endParaRPr lang="en-US" altLang="zh-TW" sz="1600" b="1">
              <a:latin typeface="Microsoft JhengHei"/>
              <a:ea typeface="Microsoft JhengHei"/>
              <a:cs typeface="Arial" panose="020B0604020202020204" pitchFamily="34" charset="0"/>
            </a:endParaRPr>
          </a:p>
        </p:txBody>
      </p:sp>
      <p:pic>
        <p:nvPicPr>
          <p:cNvPr id="40" name="圖片 39" descr="LAN-40G2SF-MLX正面.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00386" y="1171178"/>
            <a:ext cx="1643050" cy="1232288"/>
          </a:xfrm>
          <a:prstGeom prst="rect">
            <a:avLst/>
          </a:prstGeom>
        </p:spPr>
      </p:pic>
      <p:pic>
        <p:nvPicPr>
          <p:cNvPr id="44" name="圖片 43" descr="USB 3.1 Type-A_側面.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12113" y="3013296"/>
            <a:ext cx="1297538" cy="1285884"/>
          </a:xfrm>
          <a:prstGeom prst="rect">
            <a:avLst/>
          </a:prstGeom>
        </p:spPr>
      </p:pic>
      <p:pic>
        <p:nvPicPr>
          <p:cNvPr id="41" name="Picture 11">
            <a:extLst>
              <a:ext uri="{FF2B5EF4-FFF2-40B4-BE49-F238E27FC236}">
                <a16:creationId xmlns:a16="http://schemas.microsoft.com/office/drawing/2014/main" id="{0BDE1D84-2DAA-4D28-BFE1-232124C322C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55312" y="1188959"/>
            <a:ext cx="2158753" cy="1350420"/>
          </a:xfrm>
          <a:prstGeom prst="rect">
            <a:avLst/>
          </a:prstGeom>
        </p:spPr>
      </p:pic>
      <p:pic>
        <p:nvPicPr>
          <p:cNvPr id="77" name="圖片 76" descr="12G SAS HBA card_Rack.png">
            <a:extLst>
              <a:ext uri="{FF2B5EF4-FFF2-40B4-BE49-F238E27FC236}">
                <a16:creationId xmlns:a16="http://schemas.microsoft.com/office/drawing/2014/main" id="{49B82A7F-1107-4BB6-B731-7E594934473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00386" y="2875884"/>
            <a:ext cx="1785950" cy="1339463"/>
          </a:xfrm>
          <a:prstGeom prst="rect">
            <a:avLst/>
          </a:prstGeom>
        </p:spPr>
      </p:pic>
    </p:spTree>
    <p:extLst>
      <p:ext uri="{BB962C8B-B14F-4D97-AF65-F5344CB8AC3E}">
        <p14:creationId xmlns:p14="http://schemas.microsoft.com/office/powerpoint/2010/main" val="2294407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群組 59">
            <a:extLst>
              <a:ext uri="{FF2B5EF4-FFF2-40B4-BE49-F238E27FC236}">
                <a16:creationId xmlns:a16="http://schemas.microsoft.com/office/drawing/2014/main" id="{478EDDD2-3A81-40EB-9146-731FC9150AFC}"/>
              </a:ext>
            </a:extLst>
          </p:cNvPr>
          <p:cNvGrpSpPr/>
          <p:nvPr/>
        </p:nvGrpSpPr>
        <p:grpSpPr>
          <a:xfrm>
            <a:off x="-1" y="2599763"/>
            <a:ext cx="9144001" cy="771493"/>
            <a:chOff x="-1" y="2687899"/>
            <a:chExt cx="9144001" cy="771493"/>
          </a:xfrm>
        </p:grpSpPr>
        <p:sp>
          <p:nvSpPr>
            <p:cNvPr id="59" name="流程圖: 程序 58">
              <a:extLst>
                <a:ext uri="{FF2B5EF4-FFF2-40B4-BE49-F238E27FC236}">
                  <a16:creationId xmlns:a16="http://schemas.microsoft.com/office/drawing/2014/main" id="{B8FABB38-ABB8-40B4-91AB-47E886390FBD}"/>
                </a:ext>
              </a:extLst>
            </p:cNvPr>
            <p:cNvSpPr/>
            <p:nvPr/>
          </p:nvSpPr>
          <p:spPr>
            <a:xfrm>
              <a:off x="-1" y="2788604"/>
              <a:ext cx="9144001" cy="670788"/>
            </a:xfrm>
            <a:prstGeom prst="flowChartProcess">
              <a:avLst/>
            </a:prstGeom>
            <a:gradFill>
              <a:gsLst>
                <a:gs pos="0">
                  <a:schemeClr val="tx1">
                    <a:lumMod val="95000"/>
                    <a:lumOff val="5000"/>
                    <a:alpha val="42000"/>
                  </a:schemeClr>
                </a:gs>
                <a:gs pos="57000">
                  <a:schemeClr val="bg1">
                    <a:lumMod val="75000"/>
                    <a:alpha val="10000"/>
                  </a:schemeClr>
                </a:gs>
                <a:gs pos="100000">
                  <a:schemeClr val="bg1">
                    <a:lumMod val="95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8" name="圖形 57">
              <a:extLst>
                <a:ext uri="{FF2B5EF4-FFF2-40B4-BE49-F238E27FC236}">
                  <a16:creationId xmlns:a16="http://schemas.microsoft.com/office/drawing/2014/main" id="{139E8B3D-4FDE-4EAF-9220-C82AA10687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1" y="2687899"/>
              <a:ext cx="9144001" cy="100705"/>
            </a:xfrm>
            <a:prstGeom prst="rect">
              <a:avLst/>
            </a:prstGeom>
          </p:spPr>
        </p:pic>
      </p:grpSp>
      <p:grpSp>
        <p:nvGrpSpPr>
          <p:cNvPr id="54" name="群組 53">
            <a:extLst>
              <a:ext uri="{FF2B5EF4-FFF2-40B4-BE49-F238E27FC236}">
                <a16:creationId xmlns:a16="http://schemas.microsoft.com/office/drawing/2014/main" id="{61DE67D9-ED70-4C90-8280-C760291EA50A}"/>
              </a:ext>
            </a:extLst>
          </p:cNvPr>
          <p:cNvGrpSpPr/>
          <p:nvPr/>
        </p:nvGrpSpPr>
        <p:grpSpPr>
          <a:xfrm>
            <a:off x="55339" y="2706464"/>
            <a:ext cx="2736609" cy="629420"/>
            <a:chOff x="2316845" y="1239624"/>
            <a:chExt cx="2736609" cy="629420"/>
          </a:xfrm>
        </p:grpSpPr>
        <p:pic>
          <p:nvPicPr>
            <p:cNvPr id="55" name="圖片 54">
              <a:extLst>
                <a:ext uri="{FF2B5EF4-FFF2-40B4-BE49-F238E27FC236}">
                  <a16:creationId xmlns:a16="http://schemas.microsoft.com/office/drawing/2014/main" id="{127D7BBD-593D-4025-82F5-11FE4BC617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2316845" y="1239624"/>
              <a:ext cx="2736609" cy="629420"/>
            </a:xfrm>
            <a:prstGeom prst="rect">
              <a:avLst/>
            </a:prstGeom>
          </p:spPr>
        </p:pic>
        <p:sp>
          <p:nvSpPr>
            <p:cNvPr id="56" name="矩形 55">
              <a:extLst>
                <a:ext uri="{FF2B5EF4-FFF2-40B4-BE49-F238E27FC236}">
                  <a16:creationId xmlns:a16="http://schemas.microsoft.com/office/drawing/2014/main" id="{9DE4D7B7-E325-4B1A-98DF-1DCA31542A81}"/>
                </a:ext>
              </a:extLst>
            </p:cNvPr>
            <p:cNvSpPr/>
            <p:nvPr/>
          </p:nvSpPr>
          <p:spPr>
            <a:xfrm>
              <a:off x="2766468" y="1391553"/>
              <a:ext cx="1837362" cy="400110"/>
            </a:xfrm>
            <a:prstGeom prst="rect">
              <a:avLst/>
            </a:prstGeom>
          </p:spPr>
          <p:txBody>
            <a:bodyPr wrap="none">
              <a:spAutoFit/>
            </a:bodyPr>
            <a:lstStyle/>
            <a:p>
              <a:pPr algn="ctr"/>
              <a:r>
                <a:rPr lang="en-US" altLang="zh-TW" sz="2000" b="1">
                  <a:latin typeface="Arial" panose="020B0604020202020204" pitchFamily="34" charset="0"/>
                  <a:ea typeface="微軟正黑體" panose="020B0604030504040204" pitchFamily="34" charset="-120"/>
                  <a:cs typeface="Arial" panose="020B0604020202020204" pitchFamily="34" charset="0"/>
                </a:rPr>
                <a:t>3U/4U: </a:t>
              </a:r>
              <a:r>
                <a:rPr lang="zh-TW" altLang="en-US" sz="2000" b="1">
                  <a:latin typeface="Arial" panose="020B0604020202020204" pitchFamily="34" charset="0"/>
                  <a:ea typeface="微軟正黑體" panose="020B0604030504040204" pitchFamily="34" charset="-120"/>
                  <a:cs typeface="Arial" panose="020B0604020202020204" pitchFamily="34" charset="0"/>
                </a:rPr>
                <a:t>全高卡</a:t>
              </a:r>
            </a:p>
          </p:txBody>
        </p:sp>
      </p:grpSp>
      <p:sp>
        <p:nvSpPr>
          <p:cNvPr id="2" name="Title 1">
            <a:extLst>
              <a:ext uri="{FF2B5EF4-FFF2-40B4-BE49-F238E27FC236}">
                <a16:creationId xmlns:a16="http://schemas.microsoft.com/office/drawing/2014/main" id="{BCA38380-B2E1-0B4B-9AA2-9212F51780E3}"/>
              </a:ext>
            </a:extLst>
          </p:cNvPr>
          <p:cNvSpPr>
            <a:spLocks noGrp="1"/>
          </p:cNvSpPr>
          <p:nvPr>
            <p:ph type="title"/>
          </p:nvPr>
        </p:nvSpPr>
        <p:spPr>
          <a:xfrm>
            <a:off x="1756954" y="114366"/>
            <a:ext cx="6601260" cy="743803"/>
          </a:xfrm>
        </p:spPr>
        <p:txBody>
          <a:bodyPr>
            <a:normAutofit/>
          </a:bodyPr>
          <a:lstStyle/>
          <a:p>
            <a:r>
              <a:rPr lang="en-US" altLang="zh-Hant">
                <a:solidFill>
                  <a:srgbClr val="FFFFFF"/>
                </a:solidFill>
                <a:ea typeface="Microsoft JhengHei" panose="020B0604030504040204" pitchFamily="34" charset="-120"/>
                <a:cs typeface="Arial" pitchFamily="34" charset="0"/>
                <a:sym typeface="Arial"/>
              </a:rPr>
              <a:t>TS-x77XU </a:t>
            </a:r>
            <a:r>
              <a:rPr lang="en-US" altLang="zh-Hant">
                <a:solidFill>
                  <a:srgbClr val="FFFFFF"/>
                </a:solidFill>
                <a:latin typeface="Arial"/>
                <a:ea typeface="Microsoft JhengHei" panose="020B0604030504040204" pitchFamily="34" charset="-120"/>
                <a:cs typeface="Arial"/>
                <a:sym typeface="Arial"/>
              </a:rPr>
              <a:t>PCIe </a:t>
            </a:r>
            <a:r>
              <a:rPr lang="en-US" altLang="zh-Hant" err="1">
                <a:solidFill>
                  <a:srgbClr val="FFFFFF"/>
                </a:solidFill>
                <a:latin typeface="Arial"/>
                <a:ea typeface="Microsoft JhengHei" panose="020B0604030504040204" pitchFamily="34" charset="-120"/>
                <a:cs typeface="Arial"/>
                <a:sym typeface="Arial"/>
              </a:rPr>
              <a:t>插槽</a:t>
            </a:r>
            <a:r>
              <a:rPr lang="zh-CN" altLang="en-US">
                <a:solidFill>
                  <a:srgbClr val="FFFFFF"/>
                </a:solidFill>
                <a:ea typeface="Microsoft JhengHei" panose="020B0604030504040204" pitchFamily="34" charset="-120"/>
                <a:cs typeface="Arial" pitchFamily="34" charset="0"/>
                <a:sym typeface="Arial"/>
              </a:rPr>
              <a:t>配置</a:t>
            </a:r>
            <a:endParaRPr lang="en-US">
              <a:cs typeface="Arial" pitchFamily="34" charset="0"/>
            </a:endParaRPr>
          </a:p>
        </p:txBody>
      </p:sp>
      <p:sp>
        <p:nvSpPr>
          <p:cNvPr id="25" name="Shape 214">
            <a:extLst>
              <a:ext uri="{FF2B5EF4-FFF2-40B4-BE49-F238E27FC236}">
                <a16:creationId xmlns:a16="http://schemas.microsoft.com/office/drawing/2014/main" id="{2D3AE4CA-5B90-47F7-A097-561CB610CA6B}"/>
              </a:ext>
            </a:extLst>
          </p:cNvPr>
          <p:cNvSpPr/>
          <p:nvPr/>
        </p:nvSpPr>
        <p:spPr>
          <a:xfrm>
            <a:off x="715297" y="1899658"/>
            <a:ext cx="1269567" cy="346817"/>
          </a:xfrm>
          <a:prstGeom prst="rect">
            <a:avLst/>
          </a:prstGeom>
          <a:noFill/>
          <a:ln w="19050" cap="flat" cmpd="sng">
            <a:solidFill>
              <a:srgbClr val="FFFF00"/>
            </a:solidFill>
            <a:prstDash val="solid"/>
            <a:round/>
            <a:headEnd type="none" w="med" len="med"/>
            <a:tailEnd type="none" w="med" len="med"/>
          </a:ln>
          <a:effectLst>
            <a:glow rad="63500">
              <a:srgbClr val="FFFF00">
                <a:alpha val="47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grpSp>
        <p:nvGrpSpPr>
          <p:cNvPr id="66" name="群組 65">
            <a:extLst>
              <a:ext uri="{FF2B5EF4-FFF2-40B4-BE49-F238E27FC236}">
                <a16:creationId xmlns:a16="http://schemas.microsoft.com/office/drawing/2014/main" id="{14F8E9D7-D795-4825-8E46-973C23C21411}"/>
              </a:ext>
            </a:extLst>
          </p:cNvPr>
          <p:cNvGrpSpPr/>
          <p:nvPr/>
        </p:nvGrpSpPr>
        <p:grpSpPr>
          <a:xfrm>
            <a:off x="0" y="1468934"/>
            <a:ext cx="4697361" cy="1103630"/>
            <a:chOff x="0" y="1468934"/>
            <a:chExt cx="4697361" cy="1103630"/>
          </a:xfrm>
        </p:grpSpPr>
        <p:pic>
          <p:nvPicPr>
            <p:cNvPr id="12" name="圖片 11">
              <a:extLst>
                <a:ext uri="{FF2B5EF4-FFF2-40B4-BE49-F238E27FC236}">
                  <a16:creationId xmlns:a16="http://schemas.microsoft.com/office/drawing/2014/main" id="{5671C0F1-E017-4CEE-8F85-33C7D967A0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791" t="36382" r="2339" b="36606"/>
            <a:stretch/>
          </p:blipFill>
          <p:spPr>
            <a:xfrm>
              <a:off x="0" y="1468934"/>
              <a:ext cx="4697361" cy="1103630"/>
            </a:xfrm>
            <a:prstGeom prst="rect">
              <a:avLst/>
            </a:prstGeom>
          </p:spPr>
        </p:pic>
        <p:sp>
          <p:nvSpPr>
            <p:cNvPr id="26" name="矩形 25">
              <a:extLst>
                <a:ext uri="{FF2B5EF4-FFF2-40B4-BE49-F238E27FC236}">
                  <a16:creationId xmlns:a16="http://schemas.microsoft.com/office/drawing/2014/main" id="{0CAE0DFF-3647-44D7-BA6C-4716E13F9346}"/>
                </a:ext>
              </a:extLst>
            </p:cNvPr>
            <p:cNvSpPr/>
            <p:nvPr/>
          </p:nvSpPr>
          <p:spPr>
            <a:xfrm>
              <a:off x="1229823" y="1568327"/>
              <a:ext cx="232997" cy="232997"/>
            </a:xfrm>
            <a:prstGeom prst="rect">
              <a:avLst/>
            </a:prstGeom>
            <a:solidFill>
              <a:schemeClr val="tx1"/>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solidFill>
                    <a:srgbClr val="FFFF00"/>
                  </a:solidFill>
                  <a:latin typeface="微軟正黑體" panose="020B0604030504040204" pitchFamily="34" charset="-120"/>
                  <a:ea typeface="微軟正黑體" panose="020B0604030504040204" pitchFamily="34" charset="-120"/>
                  <a:cs typeface="Arial"/>
                </a:rPr>
                <a:t>1</a:t>
              </a:r>
            </a:p>
          </p:txBody>
        </p:sp>
      </p:grpSp>
      <p:sp>
        <p:nvSpPr>
          <p:cNvPr id="28" name="Shape 214">
            <a:extLst>
              <a:ext uri="{FF2B5EF4-FFF2-40B4-BE49-F238E27FC236}">
                <a16:creationId xmlns:a16="http://schemas.microsoft.com/office/drawing/2014/main" id="{358B0BBE-2D31-4997-BAAE-E5F955001D59}"/>
              </a:ext>
            </a:extLst>
          </p:cNvPr>
          <p:cNvSpPr/>
          <p:nvPr/>
        </p:nvSpPr>
        <p:spPr>
          <a:xfrm>
            <a:off x="1229824" y="3714044"/>
            <a:ext cx="1027092" cy="1265812"/>
          </a:xfrm>
          <a:prstGeom prst="rect">
            <a:avLst/>
          </a:prstGeom>
          <a:noFill/>
          <a:ln w="19050" cap="flat" cmpd="sng">
            <a:solidFill>
              <a:srgbClr val="FFFF00"/>
            </a:solidFill>
            <a:prstDash val="solid"/>
            <a:round/>
            <a:headEnd type="none" w="med" len="med"/>
            <a:tailEnd type="none" w="med" len="med"/>
          </a:ln>
          <a:effectLst>
            <a:glow rad="63500">
              <a:srgbClr val="FFFF00">
                <a:alpha val="47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grpSp>
        <p:nvGrpSpPr>
          <p:cNvPr id="19" name="群組 18">
            <a:extLst>
              <a:ext uri="{FF2B5EF4-FFF2-40B4-BE49-F238E27FC236}">
                <a16:creationId xmlns:a16="http://schemas.microsoft.com/office/drawing/2014/main" id="{9515B1F2-7FB4-4AEA-9B78-1253606FD586}"/>
              </a:ext>
            </a:extLst>
          </p:cNvPr>
          <p:cNvGrpSpPr/>
          <p:nvPr/>
        </p:nvGrpSpPr>
        <p:grpSpPr>
          <a:xfrm>
            <a:off x="3552189" y="3174353"/>
            <a:ext cx="3512994" cy="1994976"/>
            <a:chOff x="3668844" y="2899961"/>
            <a:chExt cx="3853304" cy="2188233"/>
          </a:xfrm>
        </p:grpSpPr>
        <p:pic>
          <p:nvPicPr>
            <p:cNvPr id="27" name="圖片 26">
              <a:extLst>
                <a:ext uri="{FF2B5EF4-FFF2-40B4-BE49-F238E27FC236}">
                  <a16:creationId xmlns:a16="http://schemas.microsoft.com/office/drawing/2014/main" id="{995E0EA2-2ACD-4802-BE29-9BA993E6C82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990" t="10585" r="2262" b="12493"/>
            <a:stretch/>
          </p:blipFill>
          <p:spPr>
            <a:xfrm>
              <a:off x="3937820" y="2899961"/>
              <a:ext cx="3584328" cy="2188233"/>
            </a:xfrm>
            <a:prstGeom prst="rect">
              <a:avLst/>
            </a:prstGeom>
          </p:spPr>
        </p:pic>
        <p:sp>
          <p:nvSpPr>
            <p:cNvPr id="31" name="矩形 30">
              <a:extLst>
                <a:ext uri="{FF2B5EF4-FFF2-40B4-BE49-F238E27FC236}">
                  <a16:creationId xmlns:a16="http://schemas.microsoft.com/office/drawing/2014/main" id="{0E57E337-74BE-4CDB-8B48-877246C3EBD4}"/>
                </a:ext>
              </a:extLst>
            </p:cNvPr>
            <p:cNvSpPr/>
            <p:nvPr/>
          </p:nvSpPr>
          <p:spPr>
            <a:xfrm>
              <a:off x="6101078" y="3585854"/>
              <a:ext cx="232997" cy="232997"/>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solidFill>
                    <a:srgbClr val="FFFF00"/>
                  </a:solidFill>
                  <a:latin typeface="微軟正黑體" panose="020B0604030504040204" pitchFamily="34" charset="-120"/>
                  <a:ea typeface="微軟正黑體" panose="020B0604030504040204" pitchFamily="34" charset="-120"/>
                  <a:cs typeface="Arial"/>
                </a:rPr>
                <a:t>1</a:t>
              </a:r>
            </a:p>
          </p:txBody>
        </p:sp>
        <p:sp>
          <p:nvSpPr>
            <p:cNvPr id="33" name="矩形 32">
              <a:extLst>
                <a:ext uri="{FF2B5EF4-FFF2-40B4-BE49-F238E27FC236}">
                  <a16:creationId xmlns:a16="http://schemas.microsoft.com/office/drawing/2014/main" id="{7047606E-F073-416D-9483-A7E340F21321}"/>
                </a:ext>
              </a:extLst>
            </p:cNvPr>
            <p:cNvSpPr/>
            <p:nvPr/>
          </p:nvSpPr>
          <p:spPr>
            <a:xfrm>
              <a:off x="5837308" y="3585855"/>
              <a:ext cx="232997" cy="232997"/>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solidFill>
                    <a:srgbClr val="FFFF00"/>
                  </a:solidFill>
                  <a:latin typeface="微軟正黑體" panose="020B0604030504040204" pitchFamily="34" charset="-120"/>
                  <a:ea typeface="微軟正黑體" panose="020B0604030504040204" pitchFamily="34" charset="-120"/>
                  <a:cs typeface="Arial"/>
                </a:rPr>
                <a:t>2</a:t>
              </a:r>
            </a:p>
          </p:txBody>
        </p:sp>
        <p:sp>
          <p:nvSpPr>
            <p:cNvPr id="34" name="矩形 33">
              <a:extLst>
                <a:ext uri="{FF2B5EF4-FFF2-40B4-BE49-F238E27FC236}">
                  <a16:creationId xmlns:a16="http://schemas.microsoft.com/office/drawing/2014/main" id="{6094B8AD-A9ED-49D3-8803-9D8CCA75BF67}"/>
                </a:ext>
              </a:extLst>
            </p:cNvPr>
            <p:cNvSpPr/>
            <p:nvPr/>
          </p:nvSpPr>
          <p:spPr>
            <a:xfrm>
              <a:off x="5315442" y="3585855"/>
              <a:ext cx="232997" cy="232997"/>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solidFill>
                    <a:srgbClr val="FFFF00"/>
                  </a:solidFill>
                  <a:latin typeface="微軟正黑體" panose="020B0604030504040204" pitchFamily="34" charset="-120"/>
                  <a:ea typeface="微軟正黑體" panose="020B0604030504040204" pitchFamily="34" charset="-120"/>
                  <a:cs typeface="Arial"/>
                </a:rPr>
                <a:t>3</a:t>
              </a:r>
            </a:p>
          </p:txBody>
        </p:sp>
        <p:sp>
          <p:nvSpPr>
            <p:cNvPr id="35" name="矩形 34">
              <a:extLst>
                <a:ext uri="{FF2B5EF4-FFF2-40B4-BE49-F238E27FC236}">
                  <a16:creationId xmlns:a16="http://schemas.microsoft.com/office/drawing/2014/main" id="{1295F737-5508-42B1-82BD-91E67B01F5F9}"/>
                </a:ext>
              </a:extLst>
            </p:cNvPr>
            <p:cNvSpPr/>
            <p:nvPr/>
          </p:nvSpPr>
          <p:spPr>
            <a:xfrm>
              <a:off x="5057168" y="3585855"/>
              <a:ext cx="232997" cy="232997"/>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solidFill>
                    <a:srgbClr val="FFFF00"/>
                  </a:solidFill>
                  <a:latin typeface="微軟正黑體" panose="020B0604030504040204" pitchFamily="34" charset="-120"/>
                  <a:ea typeface="微軟正黑體" panose="020B0604030504040204" pitchFamily="34" charset="-120"/>
                  <a:cs typeface="Arial"/>
                </a:rPr>
                <a:t>4</a:t>
              </a:r>
            </a:p>
          </p:txBody>
        </p:sp>
        <p:sp>
          <p:nvSpPr>
            <p:cNvPr id="51" name="Shape 214">
              <a:extLst>
                <a:ext uri="{FF2B5EF4-FFF2-40B4-BE49-F238E27FC236}">
                  <a16:creationId xmlns:a16="http://schemas.microsoft.com/office/drawing/2014/main" id="{3B7B9A79-F02A-4829-803D-56DA16E0A68D}"/>
                </a:ext>
              </a:extLst>
            </p:cNvPr>
            <p:cNvSpPr/>
            <p:nvPr/>
          </p:nvSpPr>
          <p:spPr>
            <a:xfrm>
              <a:off x="5116507" y="3882896"/>
              <a:ext cx="1202200" cy="1096960"/>
            </a:xfrm>
            <a:prstGeom prst="rect">
              <a:avLst/>
            </a:prstGeom>
            <a:noFill/>
            <a:ln w="19050" cap="flat" cmpd="sng">
              <a:solidFill>
                <a:srgbClr val="FFFF00"/>
              </a:solidFill>
              <a:prstDash val="solid"/>
              <a:round/>
              <a:headEnd type="none" w="med" len="med"/>
              <a:tailEnd type="none" w="med" len="med"/>
            </a:ln>
            <a:effectLst>
              <a:glow rad="63500">
                <a:srgbClr val="FFFF00">
                  <a:alpha val="47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8" name="流程圖: 程序 17">
              <a:extLst>
                <a:ext uri="{FF2B5EF4-FFF2-40B4-BE49-F238E27FC236}">
                  <a16:creationId xmlns:a16="http://schemas.microsoft.com/office/drawing/2014/main" id="{B166178D-F72B-47AE-AEFB-567A62158B02}"/>
                </a:ext>
              </a:extLst>
            </p:cNvPr>
            <p:cNvSpPr/>
            <p:nvPr/>
          </p:nvSpPr>
          <p:spPr>
            <a:xfrm>
              <a:off x="3668844" y="2971193"/>
              <a:ext cx="1165776" cy="2078785"/>
            </a:xfrm>
            <a:prstGeom prst="flowChartProcess">
              <a:avLst/>
            </a:prstGeom>
            <a:gradFill>
              <a:gsLst>
                <a:gs pos="48662">
                  <a:srgbClr val="FFFFFF"/>
                </a:gs>
                <a:gs pos="83000">
                  <a:schemeClr val="bg1">
                    <a:alpha val="0"/>
                  </a:schemeClr>
                </a:gs>
                <a:gs pos="0">
                  <a:schemeClr val="bg1">
                    <a:alpha val="0"/>
                  </a:schemeClr>
                </a:gs>
                <a:gs pos="2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0" name="群組 19">
            <a:extLst>
              <a:ext uri="{FF2B5EF4-FFF2-40B4-BE49-F238E27FC236}">
                <a16:creationId xmlns:a16="http://schemas.microsoft.com/office/drawing/2014/main" id="{111DE946-76A7-4A17-BE4C-4FEBEEF8E84C}"/>
              </a:ext>
            </a:extLst>
          </p:cNvPr>
          <p:cNvGrpSpPr/>
          <p:nvPr/>
        </p:nvGrpSpPr>
        <p:grpSpPr>
          <a:xfrm>
            <a:off x="4379044" y="876848"/>
            <a:ext cx="4299239" cy="1746594"/>
            <a:chOff x="4656273" y="1099875"/>
            <a:chExt cx="4164236" cy="1691748"/>
          </a:xfrm>
        </p:grpSpPr>
        <p:grpSp>
          <p:nvGrpSpPr>
            <p:cNvPr id="11" name="群組 10">
              <a:extLst>
                <a:ext uri="{FF2B5EF4-FFF2-40B4-BE49-F238E27FC236}">
                  <a16:creationId xmlns:a16="http://schemas.microsoft.com/office/drawing/2014/main" id="{F37DB3A9-CCE4-491C-B55F-3D0A3518B3A0}"/>
                </a:ext>
              </a:extLst>
            </p:cNvPr>
            <p:cNvGrpSpPr/>
            <p:nvPr/>
          </p:nvGrpSpPr>
          <p:grpSpPr>
            <a:xfrm>
              <a:off x="4955457" y="1099875"/>
              <a:ext cx="3865052" cy="1691748"/>
              <a:chOff x="4955457" y="907091"/>
              <a:chExt cx="3865052" cy="1691748"/>
            </a:xfrm>
          </p:grpSpPr>
          <p:pic>
            <p:nvPicPr>
              <p:cNvPr id="21" name="圖片 20">
                <a:extLst>
                  <a:ext uri="{FF2B5EF4-FFF2-40B4-BE49-F238E27FC236}">
                    <a16:creationId xmlns:a16="http://schemas.microsoft.com/office/drawing/2014/main" id="{55C9CD3A-C37F-4D9A-BF84-B15E131E2CE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7651" t="29161" r="2535" b="28956"/>
              <a:stretch/>
            </p:blipFill>
            <p:spPr>
              <a:xfrm>
                <a:off x="4955457" y="907091"/>
                <a:ext cx="3865052" cy="1691748"/>
              </a:xfrm>
              <a:prstGeom prst="rect">
                <a:avLst/>
              </a:prstGeom>
            </p:spPr>
          </p:pic>
          <p:sp>
            <p:nvSpPr>
              <p:cNvPr id="41" name="Shape 214">
                <a:extLst>
                  <a:ext uri="{FF2B5EF4-FFF2-40B4-BE49-F238E27FC236}">
                    <a16:creationId xmlns:a16="http://schemas.microsoft.com/office/drawing/2014/main" id="{E440CA12-443C-4000-84A5-B085C84EF25A}"/>
                  </a:ext>
                </a:extLst>
              </p:cNvPr>
              <p:cNvSpPr/>
              <p:nvPr/>
            </p:nvSpPr>
            <p:spPr>
              <a:xfrm>
                <a:off x="5837307" y="1496911"/>
                <a:ext cx="1308843" cy="1074839"/>
              </a:xfrm>
              <a:prstGeom prst="rect">
                <a:avLst/>
              </a:prstGeom>
              <a:noFill/>
              <a:ln w="19050" cap="flat" cmpd="sng">
                <a:solidFill>
                  <a:srgbClr val="FFFF00"/>
                </a:solidFill>
                <a:prstDash val="solid"/>
                <a:round/>
                <a:headEnd type="none" w="med" len="med"/>
                <a:tailEnd type="none" w="med" len="med"/>
              </a:ln>
              <a:effectLst>
                <a:glow rad="63500">
                  <a:srgbClr val="FFFF00">
                    <a:alpha val="47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grpSp>
            <p:nvGrpSpPr>
              <p:cNvPr id="7" name="群組 6">
                <a:extLst>
                  <a:ext uri="{FF2B5EF4-FFF2-40B4-BE49-F238E27FC236}">
                    <a16:creationId xmlns:a16="http://schemas.microsoft.com/office/drawing/2014/main" id="{3639CBAA-C347-4A94-B319-56DD694D30A9}"/>
                  </a:ext>
                </a:extLst>
              </p:cNvPr>
              <p:cNvGrpSpPr/>
              <p:nvPr/>
            </p:nvGrpSpPr>
            <p:grpSpPr>
              <a:xfrm>
                <a:off x="5968780" y="1260815"/>
                <a:ext cx="1057515" cy="208119"/>
                <a:chOff x="5968780" y="1260815"/>
                <a:chExt cx="1057515" cy="208119"/>
              </a:xfrm>
            </p:grpSpPr>
            <p:sp>
              <p:nvSpPr>
                <p:cNvPr id="46" name="矩形 45">
                  <a:extLst>
                    <a:ext uri="{FF2B5EF4-FFF2-40B4-BE49-F238E27FC236}">
                      <a16:creationId xmlns:a16="http://schemas.microsoft.com/office/drawing/2014/main" id="{93A8C9ED-D6CF-4F8C-B90A-226ECB00B9A7}"/>
                    </a:ext>
                  </a:extLst>
                </p:cNvPr>
                <p:cNvSpPr/>
                <p:nvPr/>
              </p:nvSpPr>
              <p:spPr>
                <a:xfrm>
                  <a:off x="6818176" y="1260815"/>
                  <a:ext cx="208119" cy="208119"/>
                </a:xfrm>
                <a:prstGeom prst="rect">
                  <a:avLst/>
                </a:prstGeom>
                <a:solidFill>
                  <a:schemeClr val="tx1"/>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solidFill>
                        <a:srgbClr val="FFFF00"/>
                      </a:solidFill>
                      <a:latin typeface="微軟正黑體" panose="020B0604030504040204" pitchFamily="34" charset="-120"/>
                      <a:ea typeface="微軟正黑體" panose="020B0604030504040204" pitchFamily="34" charset="-120"/>
                      <a:cs typeface="Arial"/>
                    </a:rPr>
                    <a:t>1</a:t>
                  </a:r>
                </a:p>
              </p:txBody>
            </p:sp>
            <p:sp>
              <p:nvSpPr>
                <p:cNvPr id="47" name="矩形 46">
                  <a:extLst>
                    <a:ext uri="{FF2B5EF4-FFF2-40B4-BE49-F238E27FC236}">
                      <a16:creationId xmlns:a16="http://schemas.microsoft.com/office/drawing/2014/main" id="{BF0DF623-DADB-4F05-A78A-CAB99DBAFC9C}"/>
                    </a:ext>
                  </a:extLst>
                </p:cNvPr>
                <p:cNvSpPr/>
                <p:nvPr/>
              </p:nvSpPr>
              <p:spPr>
                <a:xfrm>
                  <a:off x="6535044" y="1260815"/>
                  <a:ext cx="208119" cy="208119"/>
                </a:xfrm>
                <a:prstGeom prst="rect">
                  <a:avLst/>
                </a:prstGeom>
                <a:solidFill>
                  <a:schemeClr val="tx1"/>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solidFill>
                        <a:srgbClr val="FFFF00"/>
                      </a:solidFill>
                      <a:latin typeface="微軟正黑體" panose="020B0604030504040204" pitchFamily="34" charset="-120"/>
                      <a:ea typeface="微軟正黑體" panose="020B0604030504040204" pitchFamily="34" charset="-120"/>
                      <a:cs typeface="Arial"/>
                    </a:rPr>
                    <a:t>2</a:t>
                  </a:r>
                  <a:endParaRPr lang="zh-TW" altLang="en-US">
                    <a:solidFill>
                      <a:srgbClr val="FFFF00"/>
                    </a:solidFill>
                    <a:latin typeface="微軟正黑體" panose="020B0604030504040204" pitchFamily="34" charset="-120"/>
                    <a:ea typeface="微軟正黑體" panose="020B0604030504040204" pitchFamily="34" charset="-120"/>
                    <a:cs typeface="Arial"/>
                  </a:endParaRPr>
                </a:p>
              </p:txBody>
            </p:sp>
            <p:sp>
              <p:nvSpPr>
                <p:cNvPr id="48" name="矩形 47">
                  <a:extLst>
                    <a:ext uri="{FF2B5EF4-FFF2-40B4-BE49-F238E27FC236}">
                      <a16:creationId xmlns:a16="http://schemas.microsoft.com/office/drawing/2014/main" id="{13CF4412-EDA0-4E73-9DDD-D705AF4A70AD}"/>
                    </a:ext>
                  </a:extLst>
                </p:cNvPr>
                <p:cNvSpPr/>
                <p:nvPr/>
              </p:nvSpPr>
              <p:spPr>
                <a:xfrm>
                  <a:off x="6251912" y="1260815"/>
                  <a:ext cx="208119" cy="208119"/>
                </a:xfrm>
                <a:prstGeom prst="rect">
                  <a:avLst/>
                </a:prstGeom>
                <a:solidFill>
                  <a:schemeClr val="tx1"/>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solidFill>
                        <a:srgbClr val="FFFF00"/>
                      </a:solidFill>
                      <a:latin typeface="微軟正黑體" panose="020B0604030504040204" pitchFamily="34" charset="-120"/>
                      <a:ea typeface="微軟正黑體" panose="020B0604030504040204" pitchFamily="34" charset="-120"/>
                      <a:cs typeface="Arial"/>
                    </a:rPr>
                    <a:t>3</a:t>
                  </a:r>
                  <a:endParaRPr lang="zh-TW" altLang="en-US">
                    <a:solidFill>
                      <a:srgbClr val="FFFF00"/>
                    </a:solidFill>
                    <a:latin typeface="微軟正黑體" panose="020B0604030504040204" pitchFamily="34" charset="-120"/>
                    <a:ea typeface="微軟正黑體" panose="020B0604030504040204" pitchFamily="34" charset="-120"/>
                    <a:cs typeface="Arial"/>
                  </a:endParaRPr>
                </a:p>
              </p:txBody>
            </p:sp>
            <p:sp>
              <p:nvSpPr>
                <p:cNvPr id="50" name="矩形 49">
                  <a:extLst>
                    <a:ext uri="{FF2B5EF4-FFF2-40B4-BE49-F238E27FC236}">
                      <a16:creationId xmlns:a16="http://schemas.microsoft.com/office/drawing/2014/main" id="{69B42A24-BC47-432F-AE80-D001B1C32A89}"/>
                    </a:ext>
                  </a:extLst>
                </p:cNvPr>
                <p:cNvSpPr/>
                <p:nvPr/>
              </p:nvSpPr>
              <p:spPr>
                <a:xfrm>
                  <a:off x="5968780" y="1260815"/>
                  <a:ext cx="208119" cy="208119"/>
                </a:xfrm>
                <a:prstGeom prst="rect">
                  <a:avLst/>
                </a:prstGeom>
                <a:solidFill>
                  <a:schemeClr val="tx1"/>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solidFill>
                        <a:srgbClr val="FFFF00"/>
                      </a:solidFill>
                      <a:latin typeface="微軟正黑體" panose="020B0604030504040204" pitchFamily="34" charset="-120"/>
                      <a:ea typeface="微軟正黑體" panose="020B0604030504040204" pitchFamily="34" charset="-120"/>
                      <a:cs typeface="Arial"/>
                    </a:rPr>
                    <a:t>4</a:t>
                  </a:r>
                  <a:endParaRPr lang="zh-TW" altLang="en-US">
                    <a:solidFill>
                      <a:srgbClr val="FFFF00"/>
                    </a:solidFill>
                    <a:latin typeface="微軟正黑體" panose="020B0604030504040204" pitchFamily="34" charset="-120"/>
                    <a:ea typeface="微軟正黑體" panose="020B0604030504040204" pitchFamily="34" charset="-120"/>
                    <a:cs typeface="Arial"/>
                  </a:endParaRPr>
                </a:p>
              </p:txBody>
            </p:sp>
          </p:grpSp>
        </p:grpSp>
        <p:sp>
          <p:nvSpPr>
            <p:cNvPr id="52" name="流程圖: 程序 51">
              <a:extLst>
                <a:ext uri="{FF2B5EF4-FFF2-40B4-BE49-F238E27FC236}">
                  <a16:creationId xmlns:a16="http://schemas.microsoft.com/office/drawing/2014/main" id="{8C08AD0B-1352-4E5A-897C-A233E572373B}"/>
                </a:ext>
              </a:extLst>
            </p:cNvPr>
            <p:cNvSpPr/>
            <p:nvPr/>
          </p:nvSpPr>
          <p:spPr>
            <a:xfrm>
              <a:off x="4656273" y="1126302"/>
              <a:ext cx="1165776" cy="1600918"/>
            </a:xfrm>
            <a:prstGeom prst="flowChartProcess">
              <a:avLst/>
            </a:prstGeom>
            <a:gradFill>
              <a:gsLst>
                <a:gs pos="48662">
                  <a:srgbClr val="FFFFFF"/>
                </a:gs>
                <a:gs pos="83000">
                  <a:schemeClr val="bg1">
                    <a:alpha val="0"/>
                  </a:schemeClr>
                </a:gs>
                <a:gs pos="0">
                  <a:schemeClr val="bg1">
                    <a:alpha val="0"/>
                  </a:schemeClr>
                </a:gs>
                <a:gs pos="2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3" name="群組 52">
            <a:extLst>
              <a:ext uri="{FF2B5EF4-FFF2-40B4-BE49-F238E27FC236}">
                <a16:creationId xmlns:a16="http://schemas.microsoft.com/office/drawing/2014/main" id="{150A7607-9A40-41ED-8B0D-0E85C84000CC}"/>
              </a:ext>
            </a:extLst>
          </p:cNvPr>
          <p:cNvGrpSpPr/>
          <p:nvPr/>
        </p:nvGrpSpPr>
        <p:grpSpPr>
          <a:xfrm>
            <a:off x="55339" y="910050"/>
            <a:ext cx="2736609" cy="629420"/>
            <a:chOff x="2316845" y="1239624"/>
            <a:chExt cx="2736609" cy="629420"/>
          </a:xfrm>
        </p:grpSpPr>
        <p:pic>
          <p:nvPicPr>
            <p:cNvPr id="23" name="圖片 22">
              <a:extLst>
                <a:ext uri="{FF2B5EF4-FFF2-40B4-BE49-F238E27FC236}">
                  <a16:creationId xmlns:a16="http://schemas.microsoft.com/office/drawing/2014/main" id="{6EC31661-55AD-40FA-B78B-BB4FC596D3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2316845" y="1239624"/>
              <a:ext cx="2736609" cy="629420"/>
            </a:xfrm>
            <a:prstGeom prst="rect">
              <a:avLst/>
            </a:prstGeom>
          </p:spPr>
        </p:pic>
        <p:sp>
          <p:nvSpPr>
            <p:cNvPr id="24" name="矩形 23">
              <a:extLst>
                <a:ext uri="{FF2B5EF4-FFF2-40B4-BE49-F238E27FC236}">
                  <a16:creationId xmlns:a16="http://schemas.microsoft.com/office/drawing/2014/main" id="{638C5D64-6001-4C16-9028-54D763AC1773}"/>
                </a:ext>
              </a:extLst>
            </p:cNvPr>
            <p:cNvSpPr/>
            <p:nvPr/>
          </p:nvSpPr>
          <p:spPr>
            <a:xfrm>
              <a:off x="2766468" y="1391553"/>
              <a:ext cx="1837362" cy="400110"/>
            </a:xfrm>
            <a:prstGeom prst="rect">
              <a:avLst/>
            </a:prstGeom>
          </p:spPr>
          <p:txBody>
            <a:bodyPr wrap="none">
              <a:spAutoFit/>
            </a:bodyPr>
            <a:lstStyle/>
            <a:p>
              <a:pPr algn="ctr"/>
              <a:r>
                <a:rPr lang="en-US" altLang="zh-TW" sz="2000" b="1">
                  <a:latin typeface="Arial" panose="020B0604020202020204" pitchFamily="34" charset="0"/>
                  <a:ea typeface="微軟正黑體" panose="020B0604030504040204" pitchFamily="34" charset="-120"/>
                  <a:cs typeface="Arial" panose="020B0604020202020204" pitchFamily="34" charset="0"/>
                </a:rPr>
                <a:t>1U/2U:</a:t>
              </a:r>
              <a:r>
                <a:rPr lang="zh-TW" altLang="en-US" sz="2000" b="1">
                  <a:latin typeface="Arial" panose="020B0604020202020204" pitchFamily="34" charset="0"/>
                  <a:ea typeface="微軟正黑體" panose="020B0604030504040204" pitchFamily="34" charset="-120"/>
                  <a:cs typeface="Arial" panose="020B0604020202020204" pitchFamily="34" charset="0"/>
                </a:rPr>
                <a:t> 半高卡</a:t>
              </a:r>
            </a:p>
          </p:txBody>
        </p:sp>
      </p:grpSp>
      <p:grpSp>
        <p:nvGrpSpPr>
          <p:cNvPr id="65" name="群組 64">
            <a:extLst>
              <a:ext uri="{FF2B5EF4-FFF2-40B4-BE49-F238E27FC236}">
                <a16:creationId xmlns:a16="http://schemas.microsoft.com/office/drawing/2014/main" id="{15E2643C-865C-42A1-B8C7-09EF984D7D5F}"/>
              </a:ext>
            </a:extLst>
          </p:cNvPr>
          <p:cNvGrpSpPr/>
          <p:nvPr/>
        </p:nvGrpSpPr>
        <p:grpSpPr>
          <a:xfrm>
            <a:off x="0" y="3001929"/>
            <a:ext cx="3792197" cy="2197738"/>
            <a:chOff x="0" y="3001929"/>
            <a:chExt cx="3792197" cy="2197738"/>
          </a:xfrm>
        </p:grpSpPr>
        <p:pic>
          <p:nvPicPr>
            <p:cNvPr id="32" name="圖片 31" descr="TS-1677XU-RP_Back.png"/>
            <p:cNvPicPr>
              <a:picLocks noChangeAspect="1"/>
            </p:cNvPicPr>
            <p:nvPr/>
          </p:nvPicPr>
          <p:blipFill rotWithShape="1">
            <a:blip r:embed="rId9" cstate="screen">
              <a:extLst>
                <a:ext uri="{28A0092B-C50C-407E-A947-70E740481C1C}">
                  <a14:useLocalDpi xmlns:a14="http://schemas.microsoft.com/office/drawing/2010/main"/>
                </a:ext>
              </a:extLst>
            </a:blip>
            <a:srcRect l="27320" t="14782" b="17877"/>
            <a:stretch/>
          </p:blipFill>
          <p:spPr>
            <a:xfrm>
              <a:off x="0" y="3001929"/>
              <a:ext cx="3792197" cy="2197738"/>
            </a:xfrm>
            <a:prstGeom prst="rect">
              <a:avLst/>
            </a:prstGeom>
          </p:spPr>
        </p:pic>
        <p:sp>
          <p:nvSpPr>
            <p:cNvPr id="61" name="矩形 60">
              <a:extLst>
                <a:ext uri="{FF2B5EF4-FFF2-40B4-BE49-F238E27FC236}">
                  <a16:creationId xmlns:a16="http://schemas.microsoft.com/office/drawing/2014/main" id="{15AC285E-A184-4E21-A2A9-3548F50893C7}"/>
                </a:ext>
              </a:extLst>
            </p:cNvPr>
            <p:cNvSpPr/>
            <p:nvPr/>
          </p:nvSpPr>
          <p:spPr>
            <a:xfrm>
              <a:off x="2020152" y="3442422"/>
              <a:ext cx="212420" cy="212420"/>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solidFill>
                    <a:srgbClr val="FFFF00"/>
                  </a:solidFill>
                  <a:latin typeface="微軟正黑體" panose="020B0604030504040204" pitchFamily="34" charset="-120"/>
                  <a:ea typeface="微軟正黑體" panose="020B0604030504040204" pitchFamily="34" charset="-120"/>
                  <a:cs typeface="Arial"/>
                </a:rPr>
                <a:t>1</a:t>
              </a:r>
            </a:p>
          </p:txBody>
        </p:sp>
        <p:sp>
          <p:nvSpPr>
            <p:cNvPr id="62" name="矩形 61">
              <a:extLst>
                <a:ext uri="{FF2B5EF4-FFF2-40B4-BE49-F238E27FC236}">
                  <a16:creationId xmlns:a16="http://schemas.microsoft.com/office/drawing/2014/main" id="{3C708B68-E4FB-48EC-8B5E-AD61114949D9}"/>
                </a:ext>
              </a:extLst>
            </p:cNvPr>
            <p:cNvSpPr/>
            <p:nvPr/>
          </p:nvSpPr>
          <p:spPr>
            <a:xfrm>
              <a:off x="1779677" y="3442423"/>
              <a:ext cx="212420" cy="212420"/>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solidFill>
                    <a:srgbClr val="FFFF00"/>
                  </a:solidFill>
                  <a:latin typeface="微軟正黑體" panose="020B0604030504040204" pitchFamily="34" charset="-120"/>
                  <a:ea typeface="微軟正黑體" panose="020B0604030504040204" pitchFamily="34" charset="-120"/>
                  <a:cs typeface="Arial"/>
                </a:rPr>
                <a:t>2</a:t>
              </a:r>
            </a:p>
          </p:txBody>
        </p:sp>
        <p:sp>
          <p:nvSpPr>
            <p:cNvPr id="63" name="矩形 62">
              <a:extLst>
                <a:ext uri="{FF2B5EF4-FFF2-40B4-BE49-F238E27FC236}">
                  <a16:creationId xmlns:a16="http://schemas.microsoft.com/office/drawing/2014/main" id="{375D53D3-3F10-4615-9C8F-558C68EEF2EA}"/>
                </a:ext>
              </a:extLst>
            </p:cNvPr>
            <p:cNvSpPr/>
            <p:nvPr/>
          </p:nvSpPr>
          <p:spPr>
            <a:xfrm>
              <a:off x="1536654" y="3442423"/>
              <a:ext cx="212420" cy="212420"/>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solidFill>
                    <a:srgbClr val="FFFF00"/>
                  </a:solidFill>
                  <a:latin typeface="微軟正黑體" panose="020B0604030504040204" pitchFamily="34" charset="-120"/>
                  <a:ea typeface="微軟正黑體" panose="020B0604030504040204" pitchFamily="34" charset="-120"/>
                  <a:cs typeface="Arial"/>
                </a:rPr>
                <a:t>3</a:t>
              </a:r>
            </a:p>
          </p:txBody>
        </p:sp>
        <p:sp>
          <p:nvSpPr>
            <p:cNvPr id="64" name="矩形 63">
              <a:extLst>
                <a:ext uri="{FF2B5EF4-FFF2-40B4-BE49-F238E27FC236}">
                  <a16:creationId xmlns:a16="http://schemas.microsoft.com/office/drawing/2014/main" id="{0A0D14CE-397C-4D48-902E-EFDF6CD3E712}"/>
                </a:ext>
              </a:extLst>
            </p:cNvPr>
            <p:cNvSpPr/>
            <p:nvPr/>
          </p:nvSpPr>
          <p:spPr>
            <a:xfrm>
              <a:off x="1301190" y="3442423"/>
              <a:ext cx="212420" cy="212420"/>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solidFill>
                    <a:srgbClr val="FFFF00"/>
                  </a:solidFill>
                  <a:latin typeface="微軟正黑體" panose="020B0604030504040204" pitchFamily="34" charset="-120"/>
                  <a:ea typeface="微軟正黑體" panose="020B0604030504040204" pitchFamily="34" charset="-120"/>
                  <a:cs typeface="Arial"/>
                </a:rPr>
                <a:t>4</a:t>
              </a:r>
            </a:p>
          </p:txBody>
        </p:sp>
      </p:grpSp>
    </p:spTree>
    <p:extLst>
      <p:ext uri="{BB962C8B-B14F-4D97-AF65-F5344CB8AC3E}">
        <p14:creationId xmlns:p14="http://schemas.microsoft.com/office/powerpoint/2010/main" val="3926780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圖片 58">
            <a:extLst>
              <a:ext uri="{FF2B5EF4-FFF2-40B4-BE49-F238E27FC236}">
                <a16:creationId xmlns:a16="http://schemas.microsoft.com/office/drawing/2014/main" id="{2B959E26-094D-467E-9689-43911B5B67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4238420"/>
            <a:ext cx="9144000" cy="900113"/>
          </a:xfrm>
          <a:prstGeom prst="rect">
            <a:avLst/>
          </a:prstGeom>
        </p:spPr>
      </p:pic>
      <p:sp>
        <p:nvSpPr>
          <p:cNvPr id="2" name="標題 1">
            <a:extLst>
              <a:ext uri="{FF2B5EF4-FFF2-40B4-BE49-F238E27FC236}">
                <a16:creationId xmlns:a16="http://schemas.microsoft.com/office/drawing/2014/main" id="{2C13F739-C04B-4AAC-87F0-1796893C3D1F}"/>
              </a:ext>
            </a:extLst>
          </p:cNvPr>
          <p:cNvSpPr>
            <a:spLocks noGrp="1"/>
          </p:cNvSpPr>
          <p:nvPr>
            <p:ph type="title"/>
          </p:nvPr>
        </p:nvSpPr>
        <p:spPr>
          <a:xfrm>
            <a:off x="1756954" y="105313"/>
            <a:ext cx="6601260" cy="743803"/>
          </a:xfrm>
        </p:spPr>
        <p:txBody>
          <a:bodyPr/>
          <a:lstStyle/>
          <a:p>
            <a:r>
              <a:rPr lang="zh-TW" altLang="en-US">
                <a:cs typeface="Arial" panose="020B0604020202020204" pitchFamily="34" charset="0"/>
              </a:rPr>
              <a:t>彈性的 PCIe 配置 </a:t>
            </a:r>
            <a:r>
              <a:rPr lang="en-US" altLang="zh-TW">
                <a:cs typeface="Arial" panose="020B0604020202020204" pitchFamily="34" charset="0"/>
              </a:rPr>
              <a:t>(</a:t>
            </a:r>
            <a:r>
              <a:rPr lang="zh-TW" altLang="en-US">
                <a:cs typeface="Arial" panose="020B0604020202020204" pitchFamily="34" charset="0"/>
              </a:rPr>
              <a:t>2U/3U</a:t>
            </a:r>
            <a:r>
              <a:rPr lang="en-US" altLang="zh-TW">
                <a:cs typeface="Arial" panose="020B0604020202020204" pitchFamily="34" charset="0"/>
              </a:rPr>
              <a:t>)</a:t>
            </a:r>
            <a:endParaRPr lang="zh-TW" altLang="en-US">
              <a:cs typeface="Arial" panose="020B0604020202020204" pitchFamily="34" charset="0"/>
            </a:endParaRPr>
          </a:p>
        </p:txBody>
      </p:sp>
      <p:sp>
        <p:nvSpPr>
          <p:cNvPr id="7" name="圓角矩形 73">
            <a:extLst>
              <a:ext uri="{FF2B5EF4-FFF2-40B4-BE49-F238E27FC236}">
                <a16:creationId xmlns:a16="http://schemas.microsoft.com/office/drawing/2014/main" id="{27C4B720-09A7-4E95-B6B0-0468332786C2}"/>
              </a:ext>
            </a:extLst>
          </p:cNvPr>
          <p:cNvSpPr/>
          <p:nvPr/>
        </p:nvSpPr>
        <p:spPr>
          <a:xfrm>
            <a:off x="546652" y="887525"/>
            <a:ext cx="4057218" cy="3583822"/>
          </a:xfrm>
          <a:prstGeom prst="roundRect">
            <a:avLst>
              <a:gd name="adj" fmla="val 0"/>
            </a:avLst>
          </a:prstGeom>
          <a:solidFill>
            <a:schemeClr val="tx1">
              <a:lumMod val="85000"/>
              <a:lumOff val="15000"/>
              <a:alpha val="87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zh-TW" altLang="en-US"/>
          </a:p>
        </p:txBody>
      </p:sp>
      <p:sp>
        <p:nvSpPr>
          <p:cNvPr id="24" name="Shape 101">
            <a:extLst>
              <a:ext uri="{FF2B5EF4-FFF2-40B4-BE49-F238E27FC236}">
                <a16:creationId xmlns:a16="http://schemas.microsoft.com/office/drawing/2014/main" id="{A65206DC-BE18-4270-B893-AEF524E078C0}"/>
              </a:ext>
            </a:extLst>
          </p:cNvPr>
          <p:cNvSpPr txBox="1"/>
          <p:nvPr/>
        </p:nvSpPr>
        <p:spPr>
          <a:xfrm>
            <a:off x="775582" y="3969393"/>
            <a:ext cx="3828288" cy="358027"/>
          </a:xfrm>
          <a:prstGeom prst="rect">
            <a:avLst/>
          </a:prstGeom>
          <a:solidFill>
            <a:srgbClr val="FFFF00"/>
          </a:solid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buClr>
                <a:srgbClr val="595959"/>
              </a:buClr>
              <a:buSzPct val="25000"/>
            </a:pPr>
            <a:r>
              <a:rPr lang="en-US" altLang="zh-TW" sz="1600" b="1">
                <a:solidFill>
                  <a:schemeClr val="tx1"/>
                </a:solidFill>
                <a:latin typeface="Arial" pitchFamily="34" charset="0"/>
                <a:ea typeface="微軟正黑體" pitchFamily="34" charset="-120"/>
                <a:cs typeface="Arial" pitchFamily="34" charset="0"/>
              </a:rPr>
              <a:t>2 x PCIe </a:t>
            </a:r>
            <a:r>
              <a:rPr lang="en-US" altLang="zh-TW" sz="1600" b="1">
                <a:solidFill>
                  <a:schemeClr val="tx1"/>
                </a:solidFill>
                <a:ea typeface="微軟正黑體" pitchFamily="34" charset="-120"/>
              </a:rPr>
              <a:t>x8</a:t>
            </a:r>
            <a:r>
              <a:rPr lang="zh-Hant" altLang="en-US" sz="1600" b="1">
                <a:solidFill>
                  <a:schemeClr val="tx1"/>
                </a:solidFill>
                <a:latin typeface="Arial" pitchFamily="34" charset="0"/>
                <a:ea typeface="微軟正黑體" pitchFamily="34" charset="-120"/>
                <a:cs typeface="Arial" pitchFamily="34" charset="0"/>
              </a:rPr>
              <a:t>插槽</a:t>
            </a:r>
            <a:r>
              <a:rPr lang="zh-Hant" altLang="en-US" sz="1600" b="1">
                <a:solidFill>
                  <a:schemeClr val="tx1"/>
                </a:solidFill>
                <a:latin typeface="微軟正黑體"/>
                <a:ea typeface="微軟正黑體" pitchFamily="34" charset="-120"/>
                <a:cs typeface="Arial" pitchFamily="34" charset="0"/>
              </a:rPr>
              <a:t> (CPU)</a:t>
            </a:r>
          </a:p>
        </p:txBody>
      </p:sp>
      <p:sp>
        <p:nvSpPr>
          <p:cNvPr id="25" name="Shape 79">
            <a:extLst>
              <a:ext uri="{FF2B5EF4-FFF2-40B4-BE49-F238E27FC236}">
                <a16:creationId xmlns:a16="http://schemas.microsoft.com/office/drawing/2014/main" id="{8608C4BE-8271-4F49-A7B6-575BFE4C6BA1}"/>
              </a:ext>
            </a:extLst>
          </p:cNvPr>
          <p:cNvSpPr/>
          <p:nvPr/>
        </p:nvSpPr>
        <p:spPr>
          <a:xfrm>
            <a:off x="1138551" y="1755783"/>
            <a:ext cx="476136" cy="2027387"/>
          </a:xfrm>
          <a:prstGeom prst="rect">
            <a:avLst/>
          </a:prstGeom>
          <a:solidFill>
            <a:schemeClr val="accent5"/>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2" name="Shape 82">
            <a:extLst>
              <a:ext uri="{FF2B5EF4-FFF2-40B4-BE49-F238E27FC236}">
                <a16:creationId xmlns:a16="http://schemas.microsoft.com/office/drawing/2014/main" id="{78427520-8D29-445D-A959-CEF9F3F6460E}"/>
              </a:ext>
            </a:extLst>
          </p:cNvPr>
          <p:cNvSpPr txBox="1"/>
          <p:nvPr/>
        </p:nvSpPr>
        <p:spPr>
          <a:xfrm>
            <a:off x="937669" y="1226696"/>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err="1">
                <a:solidFill>
                  <a:schemeClr val="bg1"/>
                </a:solidFill>
                <a:latin typeface="Arial" panose="020B0604020202020204" pitchFamily="34" charset="0"/>
                <a:ea typeface="微軟正黑體" pitchFamily="34" charset="-120"/>
                <a:cs typeface="Arial" panose="020B0604020202020204" pitchFamily="34" charset="0"/>
                <a:sym typeface="Arial"/>
              </a:rPr>
              <a:t>PCIe</a:t>
            </a: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 x8</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34" name="Shape 82">
            <a:extLst>
              <a:ext uri="{FF2B5EF4-FFF2-40B4-BE49-F238E27FC236}">
                <a16:creationId xmlns:a16="http://schemas.microsoft.com/office/drawing/2014/main" id="{017E3AB1-2C38-4D2F-B456-C9ABDD3881FA}"/>
              </a:ext>
            </a:extLst>
          </p:cNvPr>
          <p:cNvSpPr txBox="1"/>
          <p:nvPr/>
        </p:nvSpPr>
        <p:spPr>
          <a:xfrm>
            <a:off x="1177658" y="3333434"/>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#4</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1" name="Shape 79">
            <a:extLst>
              <a:ext uri="{FF2B5EF4-FFF2-40B4-BE49-F238E27FC236}">
                <a16:creationId xmlns:a16="http://schemas.microsoft.com/office/drawing/2014/main" id="{0AFEEDBD-BFA0-4581-BD38-699C3947BFD4}"/>
              </a:ext>
            </a:extLst>
          </p:cNvPr>
          <p:cNvSpPr/>
          <p:nvPr/>
        </p:nvSpPr>
        <p:spPr>
          <a:xfrm>
            <a:off x="2007990" y="2496742"/>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2" name="Shape 79">
            <a:extLst>
              <a:ext uri="{FF2B5EF4-FFF2-40B4-BE49-F238E27FC236}">
                <a16:creationId xmlns:a16="http://schemas.microsoft.com/office/drawing/2014/main" id="{6B6D0564-2B0B-47CA-B8EB-77B3738CFFB3}"/>
              </a:ext>
            </a:extLst>
          </p:cNvPr>
          <p:cNvSpPr/>
          <p:nvPr/>
        </p:nvSpPr>
        <p:spPr>
          <a:xfrm>
            <a:off x="2893625" y="1755783"/>
            <a:ext cx="476136" cy="2027387"/>
          </a:xfrm>
          <a:prstGeom prst="rect">
            <a:avLst/>
          </a:prstGeom>
          <a:solidFill>
            <a:schemeClr val="accent5"/>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3" name="Shape 79">
            <a:extLst>
              <a:ext uri="{FF2B5EF4-FFF2-40B4-BE49-F238E27FC236}">
                <a16:creationId xmlns:a16="http://schemas.microsoft.com/office/drawing/2014/main" id="{55B402C4-9D18-4B2E-B576-CCBD5F5F1DAB}"/>
              </a:ext>
            </a:extLst>
          </p:cNvPr>
          <p:cNvSpPr/>
          <p:nvPr/>
        </p:nvSpPr>
        <p:spPr>
          <a:xfrm>
            <a:off x="3763064" y="2496742"/>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8" name="Shape 82">
            <a:extLst>
              <a:ext uri="{FF2B5EF4-FFF2-40B4-BE49-F238E27FC236}">
                <a16:creationId xmlns:a16="http://schemas.microsoft.com/office/drawing/2014/main" id="{0B3D3E25-6A6E-4241-882D-932B767D56BD}"/>
              </a:ext>
            </a:extLst>
          </p:cNvPr>
          <p:cNvSpPr txBox="1"/>
          <p:nvPr/>
        </p:nvSpPr>
        <p:spPr>
          <a:xfrm>
            <a:off x="2046640" y="3333434"/>
            <a:ext cx="422759"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#3</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39" name="Shape 82">
            <a:extLst>
              <a:ext uri="{FF2B5EF4-FFF2-40B4-BE49-F238E27FC236}">
                <a16:creationId xmlns:a16="http://schemas.microsoft.com/office/drawing/2014/main" id="{EF4135D2-23E3-4A6B-AC73-36FD9335358D}"/>
              </a:ext>
            </a:extLst>
          </p:cNvPr>
          <p:cNvSpPr txBox="1"/>
          <p:nvPr/>
        </p:nvSpPr>
        <p:spPr>
          <a:xfrm>
            <a:off x="2933218" y="3333434"/>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#2</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0" name="Shape 82">
            <a:extLst>
              <a:ext uri="{FF2B5EF4-FFF2-40B4-BE49-F238E27FC236}">
                <a16:creationId xmlns:a16="http://schemas.microsoft.com/office/drawing/2014/main" id="{E3641D95-10B5-4B05-867E-3E1BF969090E}"/>
              </a:ext>
            </a:extLst>
          </p:cNvPr>
          <p:cNvSpPr txBox="1"/>
          <p:nvPr/>
        </p:nvSpPr>
        <p:spPr>
          <a:xfrm>
            <a:off x="3801944" y="3333434"/>
            <a:ext cx="422759"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#1</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5" name="矩形 44">
            <a:extLst>
              <a:ext uri="{FF2B5EF4-FFF2-40B4-BE49-F238E27FC236}">
                <a16:creationId xmlns:a16="http://schemas.microsoft.com/office/drawing/2014/main" id="{269C5BAE-B0CD-4E5B-A616-A2795E656361}"/>
              </a:ext>
            </a:extLst>
          </p:cNvPr>
          <p:cNvSpPr/>
          <p:nvPr/>
        </p:nvSpPr>
        <p:spPr>
          <a:xfrm>
            <a:off x="2664500" y="1073792"/>
            <a:ext cx="921818" cy="2779776"/>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Shape 82">
            <a:extLst>
              <a:ext uri="{FF2B5EF4-FFF2-40B4-BE49-F238E27FC236}">
                <a16:creationId xmlns:a16="http://schemas.microsoft.com/office/drawing/2014/main" id="{D7F269F4-7D9E-4672-B46C-61E390B268FB}"/>
              </a:ext>
            </a:extLst>
          </p:cNvPr>
          <p:cNvSpPr txBox="1"/>
          <p:nvPr/>
        </p:nvSpPr>
        <p:spPr>
          <a:xfrm>
            <a:off x="2689613" y="1226696"/>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x8</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7" name="圓角矩形 73">
            <a:extLst>
              <a:ext uri="{FF2B5EF4-FFF2-40B4-BE49-F238E27FC236}">
                <a16:creationId xmlns:a16="http://schemas.microsoft.com/office/drawing/2014/main" id="{EA131825-9A58-4BFD-96F4-6856DFC3CEC0}"/>
              </a:ext>
            </a:extLst>
          </p:cNvPr>
          <p:cNvSpPr/>
          <p:nvPr/>
        </p:nvSpPr>
        <p:spPr>
          <a:xfrm>
            <a:off x="4848725" y="892206"/>
            <a:ext cx="3828288" cy="3583822"/>
          </a:xfrm>
          <a:prstGeom prst="roundRect">
            <a:avLst>
              <a:gd name="adj" fmla="val 0"/>
            </a:avLst>
          </a:prstGeom>
          <a:solidFill>
            <a:schemeClr val="tx1">
              <a:lumMod val="85000"/>
              <a:lumOff val="15000"/>
              <a:alpha val="87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zh-TW" altLang="en-US"/>
          </a:p>
        </p:txBody>
      </p:sp>
      <p:sp>
        <p:nvSpPr>
          <p:cNvPr id="48" name="Shape 101">
            <a:extLst>
              <a:ext uri="{FF2B5EF4-FFF2-40B4-BE49-F238E27FC236}">
                <a16:creationId xmlns:a16="http://schemas.microsoft.com/office/drawing/2014/main" id="{4943AE04-92F9-49BA-8FAA-1D11B9C7D1E3}"/>
              </a:ext>
            </a:extLst>
          </p:cNvPr>
          <p:cNvSpPr txBox="1"/>
          <p:nvPr/>
        </p:nvSpPr>
        <p:spPr>
          <a:xfrm>
            <a:off x="4848725" y="3969393"/>
            <a:ext cx="3828288" cy="358027"/>
          </a:xfrm>
          <a:prstGeom prst="rect">
            <a:avLst/>
          </a:prstGeom>
          <a:solidFill>
            <a:srgbClr val="FFFF00"/>
          </a:solid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buClr>
                <a:srgbClr val="595959"/>
              </a:buClr>
              <a:buSzPct val="25000"/>
            </a:pPr>
            <a:r>
              <a:rPr lang="en-US" altLang="zh-TW" sz="1600" b="1">
                <a:solidFill>
                  <a:schemeClr val="tx1"/>
                </a:solidFill>
                <a:latin typeface="Arial" pitchFamily="34" charset="0"/>
                <a:ea typeface="微軟正黑體" pitchFamily="34" charset="-120"/>
                <a:cs typeface="Arial" pitchFamily="34" charset="0"/>
              </a:rPr>
              <a:t>4 x PCIe </a:t>
            </a:r>
            <a:r>
              <a:rPr lang="en-US" altLang="zh-TW" sz="1600" b="1">
                <a:solidFill>
                  <a:schemeClr val="tx1"/>
                </a:solidFill>
                <a:ea typeface="微軟正黑體" pitchFamily="34" charset="-120"/>
              </a:rPr>
              <a:t>x4 </a:t>
            </a:r>
            <a:r>
              <a:rPr lang="zh-Hant" altLang="en-US" sz="1600" b="1">
                <a:solidFill>
                  <a:schemeClr val="tx1"/>
                </a:solidFill>
                <a:latin typeface="Arial" pitchFamily="34" charset="0"/>
                <a:ea typeface="微軟正黑體" pitchFamily="34" charset="-120"/>
                <a:cs typeface="Arial" pitchFamily="34" charset="0"/>
              </a:rPr>
              <a:t>插槽</a:t>
            </a:r>
            <a:r>
              <a:rPr lang="zh-Hant" altLang="en-US" sz="1600" b="1">
                <a:solidFill>
                  <a:schemeClr val="tx1"/>
                </a:solidFill>
                <a:latin typeface="微軟正黑體"/>
                <a:ea typeface="微軟正黑體" pitchFamily="34" charset="-120"/>
                <a:cs typeface="Arial" pitchFamily="34" charset="0"/>
              </a:rPr>
              <a:t> (CPU)</a:t>
            </a:r>
            <a:endParaRPr lang="en-US" altLang="zh-Hant" sz="1600" b="1">
              <a:solidFill>
                <a:schemeClr val="tx1"/>
              </a:solidFill>
              <a:latin typeface="Arial" pitchFamily="34" charset="0"/>
              <a:ea typeface="微軟正黑體" pitchFamily="34" charset="-120"/>
              <a:cs typeface="Arial" pitchFamily="34" charset="0"/>
            </a:endParaRPr>
          </a:p>
        </p:txBody>
      </p:sp>
      <p:sp>
        <p:nvSpPr>
          <p:cNvPr id="49" name="Shape 79">
            <a:extLst>
              <a:ext uri="{FF2B5EF4-FFF2-40B4-BE49-F238E27FC236}">
                <a16:creationId xmlns:a16="http://schemas.microsoft.com/office/drawing/2014/main" id="{ED119C60-7088-42F2-ADC0-0EF2DFEB4D08}"/>
              </a:ext>
            </a:extLst>
          </p:cNvPr>
          <p:cNvSpPr/>
          <p:nvPr/>
        </p:nvSpPr>
        <p:spPr>
          <a:xfrm>
            <a:off x="5211697" y="1755783"/>
            <a:ext cx="476136" cy="2027387"/>
          </a:xfrm>
          <a:prstGeom prst="rect">
            <a:avLst/>
          </a:prstGeom>
          <a:solidFill>
            <a:schemeClr val="accent5"/>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51" name="Shape 82">
            <a:extLst>
              <a:ext uri="{FF2B5EF4-FFF2-40B4-BE49-F238E27FC236}">
                <a16:creationId xmlns:a16="http://schemas.microsoft.com/office/drawing/2014/main" id="{F243C2A7-7DB3-408F-841B-9EA4A4365A60}"/>
              </a:ext>
            </a:extLst>
          </p:cNvPr>
          <p:cNvSpPr txBox="1"/>
          <p:nvPr/>
        </p:nvSpPr>
        <p:spPr>
          <a:xfrm>
            <a:off x="4992524" y="1226696"/>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err="1">
                <a:solidFill>
                  <a:schemeClr val="bg1"/>
                </a:solidFill>
                <a:latin typeface="Arial" panose="020B0604020202020204" pitchFamily="34" charset="0"/>
                <a:ea typeface="微軟正黑體" pitchFamily="34" charset="-120"/>
                <a:cs typeface="Arial" panose="020B0604020202020204" pitchFamily="34" charset="0"/>
                <a:sym typeface="Arial"/>
              </a:rPr>
              <a:t>PCIe</a:t>
            </a: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 x4</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52" name="Shape 82">
            <a:extLst>
              <a:ext uri="{FF2B5EF4-FFF2-40B4-BE49-F238E27FC236}">
                <a16:creationId xmlns:a16="http://schemas.microsoft.com/office/drawing/2014/main" id="{29C5B077-476C-417D-BD01-9A5488B7ED60}"/>
              </a:ext>
            </a:extLst>
          </p:cNvPr>
          <p:cNvSpPr txBox="1"/>
          <p:nvPr/>
        </p:nvSpPr>
        <p:spPr>
          <a:xfrm>
            <a:off x="5250801" y="3333434"/>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#4</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53" name="Shape 79">
            <a:extLst>
              <a:ext uri="{FF2B5EF4-FFF2-40B4-BE49-F238E27FC236}">
                <a16:creationId xmlns:a16="http://schemas.microsoft.com/office/drawing/2014/main" id="{AB1AA656-A268-4A9F-BB09-743A6CE8AE04}"/>
              </a:ext>
            </a:extLst>
          </p:cNvPr>
          <p:cNvSpPr/>
          <p:nvPr/>
        </p:nvSpPr>
        <p:spPr>
          <a:xfrm>
            <a:off x="6081136" y="2496742"/>
            <a:ext cx="476136" cy="1286427"/>
          </a:xfrm>
          <a:prstGeom prst="rect">
            <a:avLst/>
          </a:prstGeom>
          <a:solidFill>
            <a:schemeClr val="accent5"/>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buClr>
                <a:srgbClr val="000000"/>
              </a:buClr>
            </a:pPr>
            <a:endParaRPr>
              <a:solidFill>
                <a:schemeClr val="lt1"/>
              </a:solidFill>
            </a:endParaRPr>
          </a:p>
        </p:txBody>
      </p:sp>
      <p:sp>
        <p:nvSpPr>
          <p:cNvPr id="54" name="Shape 79">
            <a:extLst>
              <a:ext uri="{FF2B5EF4-FFF2-40B4-BE49-F238E27FC236}">
                <a16:creationId xmlns:a16="http://schemas.microsoft.com/office/drawing/2014/main" id="{730C42AD-313D-4B92-BF6A-CAB0B2306326}"/>
              </a:ext>
            </a:extLst>
          </p:cNvPr>
          <p:cNvSpPr/>
          <p:nvPr/>
        </p:nvSpPr>
        <p:spPr>
          <a:xfrm>
            <a:off x="6966768" y="1755783"/>
            <a:ext cx="476136" cy="2027387"/>
          </a:xfrm>
          <a:prstGeom prst="rect">
            <a:avLst/>
          </a:prstGeom>
          <a:solidFill>
            <a:schemeClr val="accent5"/>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55" name="Shape 79">
            <a:extLst>
              <a:ext uri="{FF2B5EF4-FFF2-40B4-BE49-F238E27FC236}">
                <a16:creationId xmlns:a16="http://schemas.microsoft.com/office/drawing/2014/main" id="{5A2FD24A-FFF5-4D5C-A4F1-2A966EED70E2}"/>
              </a:ext>
            </a:extLst>
          </p:cNvPr>
          <p:cNvSpPr/>
          <p:nvPr/>
        </p:nvSpPr>
        <p:spPr>
          <a:xfrm>
            <a:off x="7836207" y="2496742"/>
            <a:ext cx="476136" cy="1286427"/>
          </a:xfrm>
          <a:prstGeom prst="rect">
            <a:avLst/>
          </a:prstGeom>
          <a:solidFill>
            <a:schemeClr val="accent5"/>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buClr>
                <a:srgbClr val="000000"/>
              </a:buClr>
            </a:pPr>
            <a:endParaRPr>
              <a:solidFill>
                <a:schemeClr val="lt1"/>
              </a:solidFill>
            </a:endParaRPr>
          </a:p>
        </p:txBody>
      </p:sp>
      <p:sp>
        <p:nvSpPr>
          <p:cNvPr id="56" name="Shape 82">
            <a:extLst>
              <a:ext uri="{FF2B5EF4-FFF2-40B4-BE49-F238E27FC236}">
                <a16:creationId xmlns:a16="http://schemas.microsoft.com/office/drawing/2014/main" id="{0FF7A2C4-03D2-426C-B508-4298F1783047}"/>
              </a:ext>
            </a:extLst>
          </p:cNvPr>
          <p:cNvSpPr txBox="1"/>
          <p:nvPr/>
        </p:nvSpPr>
        <p:spPr>
          <a:xfrm>
            <a:off x="6119783" y="3333434"/>
            <a:ext cx="422759"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#3</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57" name="Shape 82">
            <a:extLst>
              <a:ext uri="{FF2B5EF4-FFF2-40B4-BE49-F238E27FC236}">
                <a16:creationId xmlns:a16="http://schemas.microsoft.com/office/drawing/2014/main" id="{DB9E8B5A-5F3A-4600-92AD-8F3EDEABD6DF}"/>
              </a:ext>
            </a:extLst>
          </p:cNvPr>
          <p:cNvSpPr txBox="1"/>
          <p:nvPr/>
        </p:nvSpPr>
        <p:spPr>
          <a:xfrm>
            <a:off x="7006362" y="3333434"/>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#2</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58" name="Shape 82">
            <a:extLst>
              <a:ext uri="{FF2B5EF4-FFF2-40B4-BE49-F238E27FC236}">
                <a16:creationId xmlns:a16="http://schemas.microsoft.com/office/drawing/2014/main" id="{DE61F01B-906A-47BD-BEE7-AA673FCB8145}"/>
              </a:ext>
            </a:extLst>
          </p:cNvPr>
          <p:cNvSpPr txBox="1"/>
          <p:nvPr/>
        </p:nvSpPr>
        <p:spPr>
          <a:xfrm>
            <a:off x="7875088" y="3333434"/>
            <a:ext cx="422759"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#1</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60" name="Shape 82">
            <a:extLst>
              <a:ext uri="{FF2B5EF4-FFF2-40B4-BE49-F238E27FC236}">
                <a16:creationId xmlns:a16="http://schemas.microsoft.com/office/drawing/2014/main" id="{D0249E77-9457-4796-8A8A-B9EAF19FB987}"/>
              </a:ext>
            </a:extLst>
          </p:cNvPr>
          <p:cNvSpPr txBox="1"/>
          <p:nvPr/>
        </p:nvSpPr>
        <p:spPr>
          <a:xfrm>
            <a:off x="6750563" y="1226696"/>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err="1">
                <a:solidFill>
                  <a:schemeClr val="bg1"/>
                </a:solidFill>
                <a:latin typeface="Arial" panose="020B0604020202020204" pitchFamily="34" charset="0"/>
                <a:ea typeface="微軟正黑體" pitchFamily="34" charset="-120"/>
                <a:cs typeface="Arial" panose="020B0604020202020204" pitchFamily="34" charset="0"/>
                <a:sym typeface="Arial"/>
              </a:rPr>
              <a:t>PCIe</a:t>
            </a: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 x4</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61" name="Shape 82">
            <a:extLst>
              <a:ext uri="{FF2B5EF4-FFF2-40B4-BE49-F238E27FC236}">
                <a16:creationId xmlns:a16="http://schemas.microsoft.com/office/drawing/2014/main" id="{17213272-5420-437C-9E76-F27BA340073C}"/>
              </a:ext>
            </a:extLst>
          </p:cNvPr>
          <p:cNvSpPr txBox="1"/>
          <p:nvPr/>
        </p:nvSpPr>
        <p:spPr>
          <a:xfrm>
            <a:off x="5856641" y="1939122"/>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62" name="Shape 82">
            <a:extLst>
              <a:ext uri="{FF2B5EF4-FFF2-40B4-BE49-F238E27FC236}">
                <a16:creationId xmlns:a16="http://schemas.microsoft.com/office/drawing/2014/main" id="{46868B7E-1817-4D9D-93C1-E88707D323CC}"/>
              </a:ext>
            </a:extLst>
          </p:cNvPr>
          <p:cNvSpPr txBox="1"/>
          <p:nvPr/>
        </p:nvSpPr>
        <p:spPr>
          <a:xfrm>
            <a:off x="7613551" y="1920834"/>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err="1">
                <a:solidFill>
                  <a:schemeClr val="bg1"/>
                </a:solidFill>
                <a:latin typeface="Arial" panose="020B0604020202020204" pitchFamily="34" charset="0"/>
                <a:ea typeface="微軟正黑體" pitchFamily="34" charset="-120"/>
                <a:cs typeface="Arial" panose="020B0604020202020204" pitchFamily="34" charset="0"/>
                <a:sym typeface="Arial"/>
              </a:rPr>
              <a:t>PCIe</a:t>
            </a: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 x4</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cxnSp>
        <p:nvCxnSpPr>
          <p:cNvPr id="69" name="直線單箭頭接點 68">
            <a:extLst>
              <a:ext uri="{FF2B5EF4-FFF2-40B4-BE49-F238E27FC236}">
                <a16:creationId xmlns:a16="http://schemas.microsoft.com/office/drawing/2014/main" id="{D1F8FB61-A29C-4FC4-830B-5F0683485E72}"/>
              </a:ext>
            </a:extLst>
          </p:cNvPr>
          <p:cNvCxnSpPr>
            <a:cxnSpLocks/>
          </p:cNvCxnSpPr>
          <p:nvPr/>
        </p:nvCxnSpPr>
        <p:spPr>
          <a:xfrm flipH="1" flipV="1">
            <a:off x="1372991" y="1543185"/>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70" name="直線單箭頭接點 69">
            <a:extLst>
              <a:ext uri="{FF2B5EF4-FFF2-40B4-BE49-F238E27FC236}">
                <a16:creationId xmlns:a16="http://schemas.microsoft.com/office/drawing/2014/main" id="{8358FDD8-7525-4D0E-B015-9F5BA2A25623}"/>
              </a:ext>
            </a:extLst>
          </p:cNvPr>
          <p:cNvCxnSpPr/>
          <p:nvPr/>
        </p:nvCxnSpPr>
        <p:spPr>
          <a:xfrm flipH="1" flipV="1">
            <a:off x="3129112" y="1543185"/>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73" name="直線單箭頭接點 72">
            <a:extLst>
              <a:ext uri="{FF2B5EF4-FFF2-40B4-BE49-F238E27FC236}">
                <a16:creationId xmlns:a16="http://schemas.microsoft.com/office/drawing/2014/main" id="{BE06254F-7588-42A2-9CD0-2555B3638726}"/>
              </a:ext>
            </a:extLst>
          </p:cNvPr>
          <p:cNvCxnSpPr/>
          <p:nvPr/>
        </p:nvCxnSpPr>
        <p:spPr>
          <a:xfrm flipH="1" flipV="1">
            <a:off x="5432999" y="1543185"/>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74" name="直線單箭頭接點 73">
            <a:extLst>
              <a:ext uri="{FF2B5EF4-FFF2-40B4-BE49-F238E27FC236}">
                <a16:creationId xmlns:a16="http://schemas.microsoft.com/office/drawing/2014/main" id="{BB7B95D7-AD00-421B-BB64-F006013C781B}"/>
              </a:ext>
            </a:extLst>
          </p:cNvPr>
          <p:cNvCxnSpPr/>
          <p:nvPr/>
        </p:nvCxnSpPr>
        <p:spPr>
          <a:xfrm flipH="1" flipV="1">
            <a:off x="7189123" y="1543185"/>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75" name="直線單箭頭接點 74">
            <a:extLst>
              <a:ext uri="{FF2B5EF4-FFF2-40B4-BE49-F238E27FC236}">
                <a16:creationId xmlns:a16="http://schemas.microsoft.com/office/drawing/2014/main" id="{B1CB4907-66EB-4D1C-A203-F5BBDBD6D710}"/>
              </a:ext>
            </a:extLst>
          </p:cNvPr>
          <p:cNvCxnSpPr/>
          <p:nvPr/>
        </p:nvCxnSpPr>
        <p:spPr>
          <a:xfrm flipH="1" flipV="1">
            <a:off x="6294511" y="2283382"/>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76" name="直線單箭頭接點 75">
            <a:extLst>
              <a:ext uri="{FF2B5EF4-FFF2-40B4-BE49-F238E27FC236}">
                <a16:creationId xmlns:a16="http://schemas.microsoft.com/office/drawing/2014/main" id="{662E1E7F-0E60-494B-B439-5CC2A3D44FE3}"/>
              </a:ext>
            </a:extLst>
          </p:cNvPr>
          <p:cNvCxnSpPr/>
          <p:nvPr/>
        </p:nvCxnSpPr>
        <p:spPr>
          <a:xfrm flipH="1" flipV="1">
            <a:off x="8054515" y="2283382"/>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pic>
        <p:nvPicPr>
          <p:cNvPr id="78" name="圖片 77" descr="TS-1677XU-RP_Back.png">
            <a:extLst>
              <a:ext uri="{FF2B5EF4-FFF2-40B4-BE49-F238E27FC236}">
                <a16:creationId xmlns:a16="http://schemas.microsoft.com/office/drawing/2014/main" id="{F920880A-039D-405F-82D5-ECA9204614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4795" t="20152" b="17877"/>
          <a:stretch/>
        </p:blipFill>
        <p:spPr>
          <a:xfrm>
            <a:off x="-411029" y="3809332"/>
            <a:ext cx="2104916" cy="1477003"/>
          </a:xfrm>
          <a:prstGeom prst="rect">
            <a:avLst/>
          </a:prstGeom>
        </p:spPr>
      </p:pic>
      <p:sp>
        <p:nvSpPr>
          <p:cNvPr id="81" name="矩形 80">
            <a:extLst>
              <a:ext uri="{FF2B5EF4-FFF2-40B4-BE49-F238E27FC236}">
                <a16:creationId xmlns:a16="http://schemas.microsoft.com/office/drawing/2014/main" id="{FF5897A5-8B9D-44C2-B1DA-9D8F8DF66B6E}"/>
              </a:ext>
            </a:extLst>
          </p:cNvPr>
          <p:cNvSpPr/>
          <p:nvPr/>
        </p:nvSpPr>
        <p:spPr>
          <a:xfrm>
            <a:off x="914854" y="1073792"/>
            <a:ext cx="921818" cy="2779776"/>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箭號: 彎曲 43">
            <a:extLst>
              <a:ext uri="{FF2B5EF4-FFF2-40B4-BE49-F238E27FC236}">
                <a16:creationId xmlns:a16="http://schemas.microsoft.com/office/drawing/2014/main" id="{28B51BA1-8972-4E5A-97B5-EA8D4C4C8404}"/>
              </a:ext>
            </a:extLst>
          </p:cNvPr>
          <p:cNvSpPr/>
          <p:nvPr/>
        </p:nvSpPr>
        <p:spPr>
          <a:xfrm>
            <a:off x="395204" y="3333434"/>
            <a:ext cx="531345" cy="861896"/>
          </a:xfrm>
          <a:prstGeom prst="bentArrow">
            <a:avLst>
              <a:gd name="adj1" fmla="val 25000"/>
              <a:gd name="adj2" fmla="val 25000"/>
              <a:gd name="adj3" fmla="val 25000"/>
              <a:gd name="adj4" fmla="val 43750"/>
            </a:avLst>
          </a:prstGeom>
          <a:solidFill>
            <a:srgbClr val="FFFF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solidFill>
                <a:schemeClr val="tx1"/>
              </a:solidFill>
            </a:endParaRPr>
          </a:p>
        </p:txBody>
      </p:sp>
      <p:sp>
        <p:nvSpPr>
          <p:cNvPr id="50" name="圓角矩形 13">
            <a:extLst>
              <a:ext uri="{FF2B5EF4-FFF2-40B4-BE49-F238E27FC236}">
                <a16:creationId xmlns:a16="http://schemas.microsoft.com/office/drawing/2014/main" id="{09F4A05C-5636-47E8-B192-661AF7430F6B}"/>
              </a:ext>
            </a:extLst>
          </p:cNvPr>
          <p:cNvSpPr/>
          <p:nvPr/>
        </p:nvSpPr>
        <p:spPr>
          <a:xfrm>
            <a:off x="-162006" y="4195330"/>
            <a:ext cx="702231" cy="948170"/>
          </a:xfrm>
          <a:prstGeom prst="roundRect">
            <a:avLst>
              <a:gd name="adj" fmla="val 4902"/>
            </a:avLst>
          </a:prstGeom>
          <a:noFill/>
          <a:ln w="19050">
            <a:solidFill>
              <a:srgbClr val="FFFF00"/>
            </a:solidFill>
          </a:ln>
          <a:effectLst>
            <a:glow rad="127000">
              <a:srgbClr val="FFFF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grpSp>
        <p:nvGrpSpPr>
          <p:cNvPr id="67" name="群組 66">
            <a:extLst>
              <a:ext uri="{FF2B5EF4-FFF2-40B4-BE49-F238E27FC236}">
                <a16:creationId xmlns:a16="http://schemas.microsoft.com/office/drawing/2014/main" id="{378F2761-7285-4DF7-AA47-126D8CCCEEE2}"/>
              </a:ext>
            </a:extLst>
          </p:cNvPr>
          <p:cNvGrpSpPr/>
          <p:nvPr/>
        </p:nvGrpSpPr>
        <p:grpSpPr>
          <a:xfrm>
            <a:off x="1916379" y="4552556"/>
            <a:ext cx="1457994" cy="431558"/>
            <a:chOff x="2811253" y="4592025"/>
            <a:chExt cx="1457994" cy="431558"/>
          </a:xfrm>
        </p:grpSpPr>
        <p:sp>
          <p:nvSpPr>
            <p:cNvPr id="68" name="Shape 79">
              <a:extLst>
                <a:ext uri="{FF2B5EF4-FFF2-40B4-BE49-F238E27FC236}">
                  <a16:creationId xmlns:a16="http://schemas.microsoft.com/office/drawing/2014/main" id="{8484A6FE-BB34-42BD-B14D-A978E57FAD6E}"/>
                </a:ext>
              </a:extLst>
            </p:cNvPr>
            <p:cNvSpPr/>
            <p:nvPr/>
          </p:nvSpPr>
          <p:spPr>
            <a:xfrm>
              <a:off x="2902319" y="4593584"/>
              <a:ext cx="194606" cy="180590"/>
            </a:xfrm>
            <a:prstGeom prst="rect">
              <a:avLst/>
            </a:prstGeom>
            <a:solidFill>
              <a:schemeClr val="accent5"/>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71" name="Shape 82">
              <a:extLst>
                <a:ext uri="{FF2B5EF4-FFF2-40B4-BE49-F238E27FC236}">
                  <a16:creationId xmlns:a16="http://schemas.microsoft.com/office/drawing/2014/main" id="{27665EB3-E755-4B95-8D81-B877B1B4004A}"/>
                </a:ext>
              </a:extLst>
            </p:cNvPr>
            <p:cNvSpPr txBox="1"/>
            <p:nvPr/>
          </p:nvSpPr>
          <p:spPr>
            <a:xfrm>
              <a:off x="2811253" y="4777284"/>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zh-TW" altLang="en-US" sz="1200" b="1" i="0" u="none" strike="noStrike" cap="none">
                  <a:solidFill>
                    <a:srgbClr val="04DEFC"/>
                  </a:solidFill>
                  <a:latin typeface="Arial" panose="020B0604020202020204" pitchFamily="34" charset="0"/>
                  <a:ea typeface="微軟正黑體" pitchFamily="34" charset="-120"/>
                  <a:cs typeface="Arial" panose="020B0604020202020204" pitchFamily="34" charset="0"/>
                  <a:sym typeface="Arial"/>
                </a:rPr>
                <a:t>插卡</a:t>
              </a:r>
              <a:endParaRPr lang="zh-TW" sz="1200" b="1" i="0" u="none" strike="noStrike" cap="none">
                <a:solidFill>
                  <a:srgbClr val="04DEFC"/>
                </a:solidFill>
                <a:latin typeface="Arial" panose="020B0604020202020204" pitchFamily="34" charset="0"/>
                <a:ea typeface="微軟正黑體" pitchFamily="34" charset="-120"/>
                <a:cs typeface="Arial" panose="020B0604020202020204" pitchFamily="34" charset="0"/>
                <a:sym typeface="Arial"/>
              </a:endParaRPr>
            </a:p>
          </p:txBody>
        </p:sp>
        <p:sp>
          <p:nvSpPr>
            <p:cNvPr id="72" name="Shape 79">
              <a:extLst>
                <a:ext uri="{FF2B5EF4-FFF2-40B4-BE49-F238E27FC236}">
                  <a16:creationId xmlns:a16="http://schemas.microsoft.com/office/drawing/2014/main" id="{D8A64CE6-15A2-45EA-8FDB-FE90AF00B2F6}"/>
                </a:ext>
              </a:extLst>
            </p:cNvPr>
            <p:cNvSpPr/>
            <p:nvPr/>
          </p:nvSpPr>
          <p:spPr>
            <a:xfrm>
              <a:off x="3590505" y="4592025"/>
              <a:ext cx="194606" cy="180590"/>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buClr>
                  <a:srgbClr val="000000"/>
                </a:buClr>
              </a:pPr>
              <a:endParaRPr>
                <a:solidFill>
                  <a:schemeClr val="lt1"/>
                </a:solidFill>
              </a:endParaRPr>
            </a:p>
          </p:txBody>
        </p:sp>
        <p:sp>
          <p:nvSpPr>
            <p:cNvPr id="77" name="Shape 82">
              <a:extLst>
                <a:ext uri="{FF2B5EF4-FFF2-40B4-BE49-F238E27FC236}">
                  <a16:creationId xmlns:a16="http://schemas.microsoft.com/office/drawing/2014/main" id="{4FCEDE3D-5CDC-4465-8B3E-99F073689E54}"/>
                </a:ext>
              </a:extLst>
            </p:cNvPr>
            <p:cNvSpPr txBox="1"/>
            <p:nvPr/>
          </p:nvSpPr>
          <p:spPr>
            <a:xfrm>
              <a:off x="3388532" y="4767207"/>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zh-TW" altLang="en-US" sz="1200" b="1" i="0" u="none" strike="noStrike" cap="none" dirty="0">
                  <a:solidFill>
                    <a:schemeClr val="bg1"/>
                  </a:solidFill>
                  <a:latin typeface="Arial" panose="020B0604020202020204" pitchFamily="34" charset="0"/>
                  <a:ea typeface="微軟正黑體" pitchFamily="34" charset="-120"/>
                  <a:cs typeface="Arial" panose="020B0604020202020204" pitchFamily="34" charset="0"/>
                  <a:sym typeface="Arial"/>
                </a:rPr>
                <a:t>無插卡</a:t>
              </a:r>
              <a:endParaRPr lang="zh-TW" sz="1200" b="1" i="0" u="none" strike="noStrike" cap="none" dirty="0">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grpSp>
    </p:spTree>
    <p:extLst>
      <p:ext uri="{BB962C8B-B14F-4D97-AF65-F5344CB8AC3E}">
        <p14:creationId xmlns:p14="http://schemas.microsoft.com/office/powerpoint/2010/main" val="123265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3" name="圖片 12">
            <a:extLst>
              <a:ext uri="{FF2B5EF4-FFF2-40B4-BE49-F238E27FC236}">
                <a16:creationId xmlns:a16="http://schemas.microsoft.com/office/drawing/2014/main" id="{2EA33741-F3A1-4EAE-A1CC-1F39BEE8478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val="0"/>
              </a:ext>
            </a:extLst>
          </a:blip>
          <a:stretch>
            <a:fillRect/>
          </a:stretch>
        </p:blipFill>
        <p:spPr>
          <a:xfrm>
            <a:off x="295275" y="2627521"/>
            <a:ext cx="8474474" cy="518462"/>
          </a:xfrm>
          <a:prstGeom prst="rect">
            <a:avLst/>
          </a:prstGeom>
        </p:spPr>
      </p:pic>
      <p:pic>
        <p:nvPicPr>
          <p:cNvPr id="8" name="圖片 7">
            <a:extLst>
              <a:ext uri="{FF2B5EF4-FFF2-40B4-BE49-F238E27FC236}">
                <a16:creationId xmlns:a16="http://schemas.microsoft.com/office/drawing/2014/main" id="{67704512-4EB3-40E0-9620-EF34E81A24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75" y="940697"/>
            <a:ext cx="9022146" cy="2047132"/>
          </a:xfrm>
          <a:prstGeom prst="rect">
            <a:avLst/>
          </a:prstGeom>
        </p:spPr>
      </p:pic>
      <p:pic>
        <p:nvPicPr>
          <p:cNvPr id="6" name="圖片 5">
            <a:extLst>
              <a:ext uri="{FF2B5EF4-FFF2-40B4-BE49-F238E27FC236}">
                <a16:creationId xmlns:a16="http://schemas.microsoft.com/office/drawing/2014/main" id="{8AA98B6D-608F-424F-91CD-6B5B9CE7A1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0" y="4238420"/>
            <a:ext cx="9144000" cy="900113"/>
          </a:xfrm>
          <a:prstGeom prst="rect">
            <a:avLst/>
          </a:prstGeom>
        </p:spPr>
      </p:pic>
      <p:sp>
        <p:nvSpPr>
          <p:cNvPr id="125" name="Shape 125"/>
          <p:cNvSpPr txBox="1">
            <a:spLocks noGrp="1"/>
          </p:cNvSpPr>
          <p:nvPr>
            <p:ph type="title"/>
          </p:nvPr>
        </p:nvSpPr>
        <p:spPr>
          <a:xfrm>
            <a:off x="1551283" y="127216"/>
            <a:ext cx="6601260" cy="743803"/>
          </a:xfrm>
          <a:prstGeom prst="rect">
            <a:avLst/>
          </a:prstGeom>
          <a:noFill/>
          <a:ln>
            <a:noFill/>
          </a:ln>
        </p:spPr>
        <p:txBody>
          <a:bodyPr wrap="square" lIns="91425" tIns="91425" rIns="91425" bIns="91425" anchor="ctr" anchorCtr="0">
            <a:noAutofit/>
          </a:bodyPr>
          <a:lstStyle/>
          <a:p>
            <a:pPr lvl="0">
              <a:buSzPct val="25000"/>
            </a:pPr>
            <a:r>
              <a:rPr lang="zh-CN" altLang="en-US" sz="3600">
                <a:cs typeface="Arial" panose="020B0604020202020204" pitchFamily="34" charset="0"/>
                <a:sym typeface="Arial"/>
              </a:rPr>
              <a:t>機架型 </a:t>
            </a:r>
            <a:r>
              <a:rPr lang="en-US" altLang="zh-CN" sz="3600">
                <a:cs typeface="Arial" panose="020B0604020202020204" pitchFamily="34" charset="0"/>
                <a:sym typeface="Arial"/>
              </a:rPr>
              <a:t>NAS </a:t>
            </a:r>
            <a:r>
              <a:rPr lang="zh-CN" altLang="en-US" sz="3600">
                <a:cs typeface="Arial" panose="020B0604020202020204" pitchFamily="34" charset="0"/>
                <a:sym typeface="Arial"/>
              </a:rPr>
              <a:t>加入 </a:t>
            </a:r>
            <a:r>
              <a:rPr lang="en-US" altLang="zh-CN" sz="3600">
                <a:cs typeface="Arial" panose="020B0604020202020204" pitchFamily="34" charset="0"/>
                <a:sym typeface="Arial"/>
              </a:rPr>
              <a:t>Ryzen </a:t>
            </a:r>
            <a:r>
              <a:rPr lang="zh-Hant" altLang="en-US" sz="3600">
                <a:cs typeface="Arial" panose="020B0604020202020204" pitchFamily="34" charset="0"/>
                <a:sym typeface="Arial"/>
              </a:rPr>
              <a:t>戰線</a:t>
            </a:r>
            <a:endParaRPr lang="en-US" sz="3600" b="1" i="0" u="none" strike="noStrike" cap="none">
              <a:ea typeface="Arial"/>
              <a:cs typeface="Arial" panose="020B0604020202020204" pitchFamily="34" charset="0"/>
              <a:sym typeface="Arial"/>
            </a:endParaRPr>
          </a:p>
        </p:txBody>
      </p:sp>
      <p:sp>
        <p:nvSpPr>
          <p:cNvPr id="4" name="TextBox 3">
            <a:extLst>
              <a:ext uri="{FF2B5EF4-FFF2-40B4-BE49-F238E27FC236}">
                <a16:creationId xmlns:a16="http://schemas.microsoft.com/office/drawing/2014/main" id="{514178C7-1782-AA41-AD2E-928B9BCFC184}"/>
              </a:ext>
            </a:extLst>
          </p:cNvPr>
          <p:cNvSpPr txBox="1"/>
          <p:nvPr/>
        </p:nvSpPr>
        <p:spPr>
          <a:xfrm>
            <a:off x="2725622" y="1602102"/>
            <a:ext cx="3429024" cy="369332"/>
          </a:xfrm>
          <a:prstGeom prst="rect">
            <a:avLst/>
          </a:prstGeom>
          <a:noFill/>
        </p:spPr>
        <p:txBody>
          <a:bodyPr wrap="square" rtlCol="0">
            <a:spAutoFit/>
          </a:bodyPr>
          <a:lstStyle/>
          <a:p>
            <a:r>
              <a:rPr lang="en-US" b="1">
                <a:latin typeface="微軟正黑體" panose="020B0604030504040204" pitchFamily="34" charset="-120"/>
                <a:ea typeface="微軟正黑體" panose="020B0604030504040204" pitchFamily="34" charset="-120"/>
                <a:cs typeface="Arial" pitchFamily="34" charset="0"/>
              </a:rPr>
              <a:t>TS-x77XU </a:t>
            </a:r>
            <a:r>
              <a:rPr lang="zh-CN" altLang="en-US" b="1">
                <a:latin typeface="微軟正黑體" panose="020B0604030504040204" pitchFamily="34" charset="-120"/>
                <a:ea typeface="微軟正黑體" panose="020B0604030504040204" pitchFamily="34" charset="-120"/>
                <a:cs typeface="Arial" pitchFamily="34" charset="0"/>
              </a:rPr>
              <a:t>機架型</a:t>
            </a:r>
            <a:r>
              <a:rPr lang="en-US" altLang="zh-CN" b="1">
                <a:latin typeface="微軟正黑體" panose="020B0604030504040204" pitchFamily="34" charset="-120"/>
                <a:ea typeface="微軟正黑體" panose="020B0604030504040204" pitchFamily="34" charset="-120"/>
                <a:cs typeface="Arial" pitchFamily="34" charset="0"/>
              </a:rPr>
              <a:t> </a:t>
            </a:r>
            <a:r>
              <a:rPr lang="en-US" b="1">
                <a:latin typeface="微軟正黑體" panose="020B0604030504040204" pitchFamily="34" charset="-120"/>
                <a:ea typeface="微軟正黑體" panose="020B0604030504040204" pitchFamily="34" charset="-120"/>
                <a:cs typeface="Arial" pitchFamily="34" charset="0"/>
              </a:rPr>
              <a:t>NAS </a:t>
            </a:r>
            <a:r>
              <a:rPr lang="zh-CN" altLang="en-US" b="1">
                <a:latin typeface="微軟正黑體" panose="020B0604030504040204" pitchFamily="34" charset="-120"/>
                <a:ea typeface="微軟正黑體" panose="020B0604030504040204" pitchFamily="34" charset="-120"/>
                <a:cs typeface="Arial" pitchFamily="34" charset="0"/>
              </a:rPr>
              <a:t>系列</a:t>
            </a:r>
            <a:endParaRPr lang="en-US" b="1">
              <a:latin typeface="微軟正黑體" panose="020B0604030504040204" pitchFamily="34" charset="-120"/>
              <a:ea typeface="微軟正黑體" panose="020B0604030504040204" pitchFamily="34" charset="-120"/>
              <a:cs typeface="Arial" pitchFamily="34" charset="0"/>
            </a:endParaRPr>
          </a:p>
        </p:txBody>
      </p:sp>
      <p:sp>
        <p:nvSpPr>
          <p:cNvPr id="16" name="TextBox 15">
            <a:extLst>
              <a:ext uri="{FF2B5EF4-FFF2-40B4-BE49-F238E27FC236}">
                <a16:creationId xmlns:a16="http://schemas.microsoft.com/office/drawing/2014/main" id="{C7F30961-7BC3-2445-9369-0EEEB4EAD869}"/>
              </a:ext>
            </a:extLst>
          </p:cNvPr>
          <p:cNvSpPr txBox="1"/>
          <p:nvPr/>
        </p:nvSpPr>
        <p:spPr>
          <a:xfrm>
            <a:off x="2766806" y="3146113"/>
            <a:ext cx="2880320" cy="369332"/>
          </a:xfrm>
          <a:prstGeom prst="rect">
            <a:avLst/>
          </a:prstGeom>
          <a:noFill/>
        </p:spPr>
        <p:txBody>
          <a:bodyPr wrap="square" rtlCol="0">
            <a:spAutoFit/>
          </a:bodyPr>
          <a:lstStyle/>
          <a:p>
            <a:r>
              <a:rPr lang="en-US" b="1">
                <a:latin typeface="微軟正黑體" panose="020B0604030504040204" pitchFamily="34" charset="-120"/>
                <a:ea typeface="微軟正黑體" panose="020B0604030504040204" pitchFamily="34" charset="-120"/>
                <a:cs typeface="Arial" pitchFamily="34" charset="0"/>
              </a:rPr>
              <a:t>TS-x77 </a:t>
            </a:r>
            <a:r>
              <a:rPr lang="zh-CN" altLang="en-US" b="1">
                <a:latin typeface="微軟正黑體" panose="020B0604030504040204" pitchFamily="34" charset="-120"/>
                <a:ea typeface="微軟正黑體" panose="020B0604030504040204" pitchFamily="34" charset="-120"/>
                <a:cs typeface="Arial" pitchFamily="34" charset="0"/>
              </a:rPr>
              <a:t>桌上型</a:t>
            </a:r>
            <a:r>
              <a:rPr lang="zh-Hant" altLang="en-US" b="1">
                <a:latin typeface="微軟正黑體" panose="020B0604030504040204" pitchFamily="34" charset="-120"/>
                <a:ea typeface="微軟正黑體" panose="020B0604030504040204" pitchFamily="34" charset="-120"/>
                <a:cs typeface="Arial" pitchFamily="34" charset="0"/>
              </a:rPr>
              <a:t> </a:t>
            </a:r>
            <a:r>
              <a:rPr lang="en-US" b="1">
                <a:latin typeface="微軟正黑體" panose="020B0604030504040204" pitchFamily="34" charset="-120"/>
                <a:ea typeface="微軟正黑體" panose="020B0604030504040204" pitchFamily="34" charset="-120"/>
                <a:cs typeface="Arial" pitchFamily="34" charset="0"/>
              </a:rPr>
              <a:t>NAS </a:t>
            </a:r>
            <a:r>
              <a:rPr lang="zh-CN" altLang="en-US" b="1">
                <a:latin typeface="微軟正黑體" panose="020B0604030504040204" pitchFamily="34" charset="-120"/>
                <a:ea typeface="微軟正黑體" panose="020B0604030504040204" pitchFamily="34" charset="-120"/>
                <a:cs typeface="Arial" pitchFamily="34" charset="0"/>
              </a:rPr>
              <a:t>系列</a:t>
            </a:r>
            <a:endParaRPr lang="en-US" b="1">
              <a:latin typeface="微軟正黑體" panose="020B0604030504040204" pitchFamily="34" charset="-120"/>
              <a:ea typeface="微軟正黑體" panose="020B0604030504040204" pitchFamily="34" charset="-120"/>
              <a:cs typeface="Arial" pitchFamily="34" charset="0"/>
            </a:endParaRPr>
          </a:p>
        </p:txBody>
      </p:sp>
      <p:sp>
        <p:nvSpPr>
          <p:cNvPr id="23" name="TextBox 22">
            <a:extLst>
              <a:ext uri="{FF2B5EF4-FFF2-40B4-BE49-F238E27FC236}">
                <a16:creationId xmlns:a16="http://schemas.microsoft.com/office/drawing/2014/main" id="{17FC0636-EF9C-4341-B5CB-68F53A4492D8}"/>
              </a:ext>
            </a:extLst>
          </p:cNvPr>
          <p:cNvSpPr txBox="1"/>
          <p:nvPr/>
        </p:nvSpPr>
        <p:spPr>
          <a:xfrm>
            <a:off x="2618054" y="4699832"/>
            <a:ext cx="962458" cy="276999"/>
          </a:xfrm>
          <a:prstGeom prst="rect">
            <a:avLst/>
          </a:prstGeom>
          <a:noFill/>
        </p:spPr>
        <p:txBody>
          <a:bodyPr wrap="square" rtlCol="0">
            <a:spAutoFit/>
          </a:bodyPr>
          <a:lstStyle/>
          <a:p>
            <a:pPr algn="ctr"/>
            <a:r>
              <a:rPr lang="en-US" sz="1200" b="1">
                <a:solidFill>
                  <a:schemeClr val="bg1"/>
                </a:solidFill>
                <a:latin typeface="Arial" pitchFamily="34" charset="0"/>
                <a:ea typeface="Microsoft JhengHei" panose="020B0604030504040204" pitchFamily="34" charset="-120"/>
                <a:cs typeface="Arial" pitchFamily="34" charset="0"/>
              </a:rPr>
              <a:t>TS-1277</a:t>
            </a:r>
          </a:p>
        </p:txBody>
      </p:sp>
      <p:sp>
        <p:nvSpPr>
          <p:cNvPr id="24" name="TextBox 23">
            <a:extLst>
              <a:ext uri="{FF2B5EF4-FFF2-40B4-BE49-F238E27FC236}">
                <a16:creationId xmlns:a16="http://schemas.microsoft.com/office/drawing/2014/main" id="{CD17F746-408A-E246-9C30-F9B20C9E4D4A}"/>
              </a:ext>
            </a:extLst>
          </p:cNvPr>
          <p:cNvSpPr txBox="1"/>
          <p:nvPr/>
        </p:nvSpPr>
        <p:spPr>
          <a:xfrm>
            <a:off x="4518716" y="4699832"/>
            <a:ext cx="962458" cy="276999"/>
          </a:xfrm>
          <a:prstGeom prst="rect">
            <a:avLst/>
          </a:prstGeom>
          <a:noFill/>
        </p:spPr>
        <p:txBody>
          <a:bodyPr wrap="square" rtlCol="0">
            <a:spAutoFit/>
          </a:bodyPr>
          <a:lstStyle/>
          <a:p>
            <a:r>
              <a:rPr lang="en-US" sz="1200" b="1">
                <a:solidFill>
                  <a:schemeClr val="bg1"/>
                </a:solidFill>
                <a:latin typeface="Arial" pitchFamily="34" charset="0"/>
                <a:ea typeface="Microsoft JhengHei" panose="020B0604030504040204" pitchFamily="34" charset="-120"/>
                <a:cs typeface="Arial" pitchFamily="34" charset="0"/>
              </a:rPr>
              <a:t>TS-877</a:t>
            </a:r>
          </a:p>
        </p:txBody>
      </p:sp>
      <p:sp>
        <p:nvSpPr>
          <p:cNvPr id="25" name="TextBox 24">
            <a:extLst>
              <a:ext uri="{FF2B5EF4-FFF2-40B4-BE49-F238E27FC236}">
                <a16:creationId xmlns:a16="http://schemas.microsoft.com/office/drawing/2014/main" id="{A5FE8502-AE86-B745-8401-2D2CE84DD8D4}"/>
              </a:ext>
            </a:extLst>
          </p:cNvPr>
          <p:cNvSpPr txBox="1"/>
          <p:nvPr/>
        </p:nvSpPr>
        <p:spPr>
          <a:xfrm>
            <a:off x="5984036" y="4699832"/>
            <a:ext cx="774341" cy="276999"/>
          </a:xfrm>
          <a:prstGeom prst="rect">
            <a:avLst/>
          </a:prstGeom>
          <a:noFill/>
        </p:spPr>
        <p:txBody>
          <a:bodyPr wrap="square" rtlCol="0">
            <a:spAutoFit/>
          </a:bodyPr>
          <a:lstStyle/>
          <a:p>
            <a:r>
              <a:rPr lang="en-US" sz="1200" b="1">
                <a:solidFill>
                  <a:schemeClr val="bg1"/>
                </a:solidFill>
                <a:latin typeface="Arial" pitchFamily="34" charset="0"/>
                <a:ea typeface="Microsoft JhengHei" panose="020B0604030504040204" pitchFamily="34" charset="-120"/>
                <a:cs typeface="Arial" pitchFamily="34" charset="0"/>
              </a:rPr>
              <a:t>TS-677</a:t>
            </a:r>
          </a:p>
        </p:txBody>
      </p:sp>
      <p:pic>
        <p:nvPicPr>
          <p:cNvPr id="39" name="Shape 41">
            <a:extLst>
              <a:ext uri="{FF2B5EF4-FFF2-40B4-BE49-F238E27FC236}">
                <a16:creationId xmlns:a16="http://schemas.microsoft.com/office/drawing/2014/main" id="{6456156C-4EDF-554F-8C51-91637BD8509E}"/>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470861" y="3717100"/>
            <a:ext cx="1656183" cy="1035113"/>
          </a:xfrm>
          <a:prstGeom prst="rect">
            <a:avLst/>
          </a:prstGeom>
          <a:noFill/>
          <a:ln>
            <a:noFill/>
          </a:ln>
          <a:effectLst>
            <a:outerShdw blurRad="50800" dist="38100" dir="6000000" algn="tl" rotWithShape="0">
              <a:prstClr val="black">
                <a:alpha val="13000"/>
              </a:prstClr>
            </a:outerShdw>
          </a:effectLst>
        </p:spPr>
      </p:pic>
      <p:pic>
        <p:nvPicPr>
          <p:cNvPr id="40" name="Shape 42">
            <a:extLst>
              <a:ext uri="{FF2B5EF4-FFF2-40B4-BE49-F238E27FC236}">
                <a16:creationId xmlns:a16="http://schemas.microsoft.com/office/drawing/2014/main" id="{AFDBFEA0-6140-4949-A580-4D4D0F542275}"/>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018650" y="3710634"/>
            <a:ext cx="1666526" cy="1041579"/>
          </a:xfrm>
          <a:prstGeom prst="rect">
            <a:avLst/>
          </a:prstGeom>
          <a:noFill/>
          <a:ln>
            <a:noFill/>
          </a:ln>
          <a:effectLst>
            <a:outerShdw blurRad="50800" dist="38100" dir="6000000" algn="tl" rotWithShape="0">
              <a:prstClr val="black">
                <a:alpha val="13000"/>
              </a:prstClr>
            </a:outerShdw>
          </a:effectLst>
        </p:spPr>
      </p:pic>
      <p:pic>
        <p:nvPicPr>
          <p:cNvPr id="41" name="Shape 43">
            <a:extLst>
              <a:ext uri="{FF2B5EF4-FFF2-40B4-BE49-F238E27FC236}">
                <a16:creationId xmlns:a16="http://schemas.microsoft.com/office/drawing/2014/main" id="{055F7667-43F4-B34E-8FDF-660761749E7C}"/>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303517" y="3710245"/>
            <a:ext cx="1667147" cy="1041968"/>
          </a:xfrm>
          <a:prstGeom prst="rect">
            <a:avLst/>
          </a:prstGeom>
          <a:noFill/>
          <a:ln>
            <a:noFill/>
          </a:ln>
          <a:effectLst>
            <a:outerShdw blurRad="50800" dist="38100" dir="6000000" algn="tl" rotWithShape="0">
              <a:prstClr val="black">
                <a:alpha val="13000"/>
              </a:prstClr>
            </a:outerShdw>
          </a:effectLst>
        </p:spPr>
      </p:pic>
      <p:sp>
        <p:nvSpPr>
          <p:cNvPr id="45" name="TextBox 44">
            <a:extLst>
              <a:ext uri="{FF2B5EF4-FFF2-40B4-BE49-F238E27FC236}">
                <a16:creationId xmlns:a16="http://schemas.microsoft.com/office/drawing/2014/main" id="{43F8E826-C868-2B4A-98F5-DBD51DF3EFC2}"/>
              </a:ext>
            </a:extLst>
          </p:cNvPr>
          <p:cNvSpPr txBox="1"/>
          <p:nvPr/>
        </p:nvSpPr>
        <p:spPr>
          <a:xfrm>
            <a:off x="6012174" y="1544932"/>
            <a:ext cx="2481833" cy="461665"/>
          </a:xfrm>
          <a:prstGeom prst="rect">
            <a:avLst/>
          </a:prstGeom>
          <a:solidFill>
            <a:schemeClr val="tx1"/>
          </a:solidFill>
          <a:ln w="19050" cap="rnd">
            <a:solidFill>
              <a:srgbClr val="04DEFC"/>
            </a:solidFill>
            <a:prstDash val="solid"/>
          </a:ln>
        </p:spPr>
        <p:txBody>
          <a:bodyPr wrap="square" rtlCol="0" anchor="t">
            <a:spAutoFit/>
          </a:bodyPr>
          <a:lstStyle/>
          <a:p>
            <a:pPr algn="ctr"/>
            <a:r>
              <a:rPr lang="en-US" sz="1200" b="1">
                <a:solidFill>
                  <a:srgbClr val="04DEFC"/>
                </a:solidFill>
                <a:latin typeface="Arial" pitchFamily="34" charset="0"/>
                <a:ea typeface="Microsoft JhengHei" panose="020B0604030504040204" pitchFamily="34" charset="-120"/>
                <a:cs typeface="Arial" pitchFamily="34" charset="0"/>
              </a:rPr>
              <a:t>2 x SFP+ 10G </a:t>
            </a:r>
            <a:r>
              <a:rPr lang="en-US" sz="1200" b="1">
                <a:solidFill>
                  <a:srgbClr val="04DEFC"/>
                </a:solidFill>
                <a:latin typeface="Arial"/>
                <a:ea typeface="Microsoft JhengHei" panose="020B0604030504040204" pitchFamily="34" charset="-120"/>
                <a:cs typeface="Arial"/>
              </a:rPr>
              <a:t>Mellanox CX4 </a:t>
            </a:r>
            <a:r>
              <a:rPr lang="en-US" sz="1200" b="1" err="1">
                <a:solidFill>
                  <a:srgbClr val="04DEFC"/>
                </a:solidFill>
                <a:latin typeface="Arial"/>
                <a:ea typeface="Microsoft JhengHei" panose="020B0604030504040204" pitchFamily="34" charset="-120"/>
                <a:cs typeface="Arial"/>
              </a:rPr>
              <a:t>SmartNIC</a:t>
            </a:r>
            <a:r>
              <a:rPr lang="en-US" sz="1200" b="1">
                <a:solidFill>
                  <a:srgbClr val="04DEFC"/>
                </a:solidFill>
                <a:latin typeface="Arial"/>
                <a:ea typeface="Microsoft JhengHei" panose="020B0604030504040204" pitchFamily="34" charset="-120"/>
                <a:cs typeface="Arial"/>
              </a:rPr>
              <a:t> </a:t>
            </a:r>
            <a:r>
              <a:rPr lang="zh-CN" altLang="en-US" sz="1200" b="1">
                <a:solidFill>
                  <a:srgbClr val="04DEFC"/>
                </a:solidFill>
                <a:latin typeface="Arial"/>
                <a:ea typeface="Microsoft JhengHei" panose="020B0604030504040204" pitchFamily="34" charset="-120"/>
                <a:cs typeface="Arial"/>
              </a:rPr>
              <a:t>智慧型網路埠</a:t>
            </a:r>
            <a:endParaRPr lang="en-US" sz="1200" b="1">
              <a:solidFill>
                <a:srgbClr val="04DEFC"/>
              </a:solidFill>
              <a:latin typeface="Arial"/>
              <a:ea typeface="Microsoft JhengHei" panose="020B0604030504040204" pitchFamily="34" charset="-120"/>
              <a:cs typeface="Arial"/>
            </a:endParaRPr>
          </a:p>
        </p:txBody>
      </p:sp>
      <p:sp>
        <p:nvSpPr>
          <p:cNvPr id="20" name="TextBox 19">
            <a:extLst>
              <a:ext uri="{FF2B5EF4-FFF2-40B4-BE49-F238E27FC236}">
                <a16:creationId xmlns:a16="http://schemas.microsoft.com/office/drawing/2014/main" id="{6990226C-BADE-B34E-81B0-FE9466CD15C5}"/>
              </a:ext>
            </a:extLst>
          </p:cNvPr>
          <p:cNvSpPr txBox="1"/>
          <p:nvPr/>
        </p:nvSpPr>
        <p:spPr>
          <a:xfrm>
            <a:off x="776741" y="4699832"/>
            <a:ext cx="962458" cy="276999"/>
          </a:xfrm>
          <a:prstGeom prst="rect">
            <a:avLst/>
          </a:prstGeom>
          <a:noFill/>
        </p:spPr>
        <p:txBody>
          <a:bodyPr wrap="square" rtlCol="0">
            <a:spAutoFit/>
          </a:bodyPr>
          <a:lstStyle/>
          <a:p>
            <a:r>
              <a:rPr lang="en-US" sz="1200" b="1">
                <a:solidFill>
                  <a:schemeClr val="bg1"/>
                </a:solidFill>
                <a:latin typeface="Arial" pitchFamily="34" charset="0"/>
                <a:ea typeface="Microsoft JhengHei" panose="020B0604030504040204" pitchFamily="34" charset="-120"/>
                <a:cs typeface="Arial" pitchFamily="34" charset="0"/>
              </a:rPr>
              <a:t>TS-1677X</a:t>
            </a:r>
          </a:p>
        </p:txBody>
      </p:sp>
      <p:pic>
        <p:nvPicPr>
          <p:cNvPr id="43" name="圖片 26" descr="TS-1677X_font.png">
            <a:extLst>
              <a:ext uri="{FF2B5EF4-FFF2-40B4-BE49-F238E27FC236}">
                <a16:creationId xmlns:a16="http://schemas.microsoft.com/office/drawing/2014/main" id="{01850200-2405-D740-B186-6E107C9256E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012" y="3333755"/>
            <a:ext cx="2269129" cy="1418458"/>
          </a:xfrm>
          <a:prstGeom prst="rect">
            <a:avLst/>
          </a:prstGeom>
          <a:effectLst>
            <a:outerShdw blurRad="50800" dist="38100" dir="6000000" algn="tl" rotWithShape="0">
              <a:prstClr val="black">
                <a:alpha val="13000"/>
              </a:prstClr>
            </a:outerShdw>
          </a:effectLst>
        </p:spPr>
      </p:pic>
      <p:sp>
        <p:nvSpPr>
          <p:cNvPr id="56" name="TextBox 44">
            <a:extLst>
              <a:ext uri="{FF2B5EF4-FFF2-40B4-BE49-F238E27FC236}">
                <a16:creationId xmlns:a16="http://schemas.microsoft.com/office/drawing/2014/main" id="{43F8E826-C868-2B4A-98F5-DBD51DF3EFC2}"/>
              </a:ext>
            </a:extLst>
          </p:cNvPr>
          <p:cNvSpPr txBox="1"/>
          <p:nvPr/>
        </p:nvSpPr>
        <p:spPr>
          <a:xfrm>
            <a:off x="565223" y="3145983"/>
            <a:ext cx="1364705" cy="276999"/>
          </a:xfrm>
          <a:prstGeom prst="rect">
            <a:avLst/>
          </a:prstGeom>
          <a:solidFill>
            <a:schemeClr val="tx1"/>
          </a:solidFill>
          <a:ln w="19050" cap="rnd">
            <a:solidFill>
              <a:srgbClr val="04DEFC"/>
            </a:solidFill>
            <a:prstDash val="solid"/>
          </a:ln>
        </p:spPr>
        <p:txBody>
          <a:bodyPr wrap="square" rtlCol="0">
            <a:spAutoFit/>
          </a:bodyPr>
          <a:lstStyle/>
          <a:p>
            <a:pPr algn="ctr"/>
            <a:r>
              <a:rPr lang="en-US" sz="1200" b="1">
                <a:solidFill>
                  <a:srgbClr val="04DEFC"/>
                </a:solidFill>
                <a:latin typeface="Arial" pitchFamily="34" charset="0"/>
                <a:ea typeface="Microsoft JhengHei" panose="020B0604030504040204" pitchFamily="34" charset="-120"/>
                <a:cs typeface="Arial" pitchFamily="34" charset="0"/>
              </a:rPr>
              <a:t>2 x</a:t>
            </a:r>
            <a:r>
              <a:rPr lang="zh-TW" altLang="en-US" sz="1200" b="1">
                <a:solidFill>
                  <a:srgbClr val="04DEFC"/>
                </a:solidFill>
                <a:latin typeface="Arial" pitchFamily="34" charset="0"/>
                <a:ea typeface="Microsoft JhengHei" panose="020B0604030504040204" pitchFamily="34" charset="-120"/>
                <a:cs typeface="Arial" pitchFamily="34" charset="0"/>
              </a:rPr>
              <a:t> </a:t>
            </a:r>
            <a:r>
              <a:rPr lang="en-US" sz="1200" b="1">
                <a:solidFill>
                  <a:srgbClr val="04DEFC"/>
                </a:solidFill>
                <a:latin typeface="Arial" pitchFamily="34" charset="0"/>
                <a:ea typeface="Microsoft JhengHei" panose="020B0604030504040204" pitchFamily="34" charset="-120"/>
                <a:cs typeface="Arial" pitchFamily="34" charset="0"/>
              </a:rPr>
              <a:t>10GBASE-T</a:t>
            </a:r>
          </a:p>
        </p:txBody>
      </p:sp>
      <p:grpSp>
        <p:nvGrpSpPr>
          <p:cNvPr id="11" name="群組 10">
            <a:extLst>
              <a:ext uri="{FF2B5EF4-FFF2-40B4-BE49-F238E27FC236}">
                <a16:creationId xmlns:a16="http://schemas.microsoft.com/office/drawing/2014/main" id="{7CEB293F-430C-4A22-892B-F0673DF7B327}"/>
              </a:ext>
            </a:extLst>
          </p:cNvPr>
          <p:cNvGrpSpPr/>
          <p:nvPr/>
        </p:nvGrpSpPr>
        <p:grpSpPr>
          <a:xfrm>
            <a:off x="387912" y="1623046"/>
            <a:ext cx="8381837" cy="1088996"/>
            <a:chOff x="387912" y="1661146"/>
            <a:chExt cx="8381837" cy="1088996"/>
          </a:xfrm>
        </p:grpSpPr>
        <p:pic>
          <p:nvPicPr>
            <p:cNvPr id="37" name="Picture 34">
              <a:extLst>
                <a:ext uri="{FF2B5EF4-FFF2-40B4-BE49-F238E27FC236}">
                  <a16:creationId xmlns:a16="http://schemas.microsoft.com/office/drawing/2014/main" id="{7F391C1B-A44B-42FC-888D-08850D29870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016065" y="2294546"/>
              <a:ext cx="1753684" cy="291730"/>
            </a:xfrm>
            <a:prstGeom prst="rect">
              <a:avLst/>
            </a:prstGeom>
          </p:spPr>
        </p:pic>
        <p:pic>
          <p:nvPicPr>
            <p:cNvPr id="38" name="Picture 35">
              <a:extLst>
                <a:ext uri="{FF2B5EF4-FFF2-40B4-BE49-F238E27FC236}">
                  <a16:creationId xmlns:a16="http://schemas.microsoft.com/office/drawing/2014/main" id="{2B27525A-3A02-4D3D-9A65-3866A785688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691627" y="2150571"/>
              <a:ext cx="1725080" cy="422712"/>
            </a:xfrm>
            <a:prstGeom prst="rect">
              <a:avLst/>
            </a:prstGeom>
          </p:spPr>
        </p:pic>
        <p:pic>
          <p:nvPicPr>
            <p:cNvPr id="42" name="Picture 36">
              <a:extLst>
                <a:ext uri="{FF2B5EF4-FFF2-40B4-BE49-F238E27FC236}">
                  <a16:creationId xmlns:a16="http://schemas.microsoft.com/office/drawing/2014/main" id="{3DA9EEE1-8CD7-4161-BD57-303336CF3F4F}"/>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357110" y="2108947"/>
              <a:ext cx="1725082" cy="474790"/>
            </a:xfrm>
            <a:prstGeom prst="rect">
              <a:avLst/>
            </a:prstGeom>
          </p:spPr>
        </p:pic>
        <p:pic>
          <p:nvPicPr>
            <p:cNvPr id="2" name="圖片 1" descr="TS-1677XU_Front.png">
              <a:extLst>
                <a:ext uri="{FF2B5EF4-FFF2-40B4-BE49-F238E27FC236}">
                  <a16:creationId xmlns:a16="http://schemas.microsoft.com/office/drawing/2014/main" id="{226AA566-33D8-47E8-838E-BEDD2E3CF31A}"/>
                </a:ext>
              </a:extLst>
            </p:cNvPr>
            <p:cNvPicPr>
              <a:picLocks noChangeAspect="1"/>
            </p:cNvPicPr>
            <p:nvPr/>
          </p:nvPicPr>
          <p:blipFill>
            <a:blip r:embed="rId14"/>
            <a:stretch>
              <a:fillRect/>
            </a:stretch>
          </p:blipFill>
          <p:spPr>
            <a:xfrm>
              <a:off x="2097593" y="1717373"/>
              <a:ext cx="1649892" cy="1032769"/>
            </a:xfrm>
            <a:prstGeom prst="rect">
              <a:avLst/>
            </a:prstGeom>
            <a:effectLst/>
          </p:spPr>
        </p:pic>
        <p:pic>
          <p:nvPicPr>
            <p:cNvPr id="5" name="圖片 4">
              <a:extLst>
                <a:ext uri="{FF2B5EF4-FFF2-40B4-BE49-F238E27FC236}">
                  <a16:creationId xmlns:a16="http://schemas.microsoft.com/office/drawing/2014/main" id="{6331EDBD-40D5-4237-9CAD-8768C3A749B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7912" y="1661146"/>
              <a:ext cx="1734113" cy="1084609"/>
            </a:xfrm>
            <a:prstGeom prst="rect">
              <a:avLst/>
            </a:prstGeom>
          </p:spPr>
        </p:pic>
      </p:grpSp>
      <p:sp>
        <p:nvSpPr>
          <p:cNvPr id="10" name="矩形 9">
            <a:extLst>
              <a:ext uri="{FF2B5EF4-FFF2-40B4-BE49-F238E27FC236}">
                <a16:creationId xmlns:a16="http://schemas.microsoft.com/office/drawing/2014/main" id="{82EF2647-B872-45EA-873F-1C9197ADCFCA}"/>
              </a:ext>
            </a:extLst>
          </p:cNvPr>
          <p:cNvSpPr/>
          <p:nvPr/>
        </p:nvSpPr>
        <p:spPr>
          <a:xfrm>
            <a:off x="3744968" y="1045888"/>
            <a:ext cx="1672253" cy="492443"/>
          </a:xfrm>
          <a:prstGeom prst="rect">
            <a:avLst/>
          </a:prstGeom>
          <a:effectLst>
            <a:glow rad="1003300">
              <a:srgbClr val="04DEFC">
                <a:alpha val="0"/>
              </a:srgbClr>
            </a:glow>
          </a:effectLst>
        </p:spPr>
        <p:txBody>
          <a:bodyPr wrap="none">
            <a:spAutoFit/>
          </a:bodyPr>
          <a:lstStyle/>
          <a:p>
            <a:r>
              <a:rPr lang="zh-TW" altLang="en-US" sz="2600" b="1" spc="300">
                <a:solidFill>
                  <a:srgbClr val="8CFF01"/>
                </a:solidFill>
                <a:latin typeface="Arial" pitchFamily="34" charset="0"/>
                <a:ea typeface="Microsoft JhengHei" panose="020B0604030504040204" pitchFamily="34" charset="-120"/>
                <a:cs typeface="Arial" pitchFamily="34" charset="0"/>
              </a:rPr>
              <a:t>全新上市</a:t>
            </a:r>
            <a:endParaRPr lang="zh-TW" altLang="en-US" sz="2600" spc="300">
              <a:solidFill>
                <a:srgbClr val="8CFF01"/>
              </a:solidFill>
            </a:endParaRPr>
          </a:p>
        </p:txBody>
      </p:sp>
      <p:sp>
        <p:nvSpPr>
          <p:cNvPr id="33" name="TextBox 25">
            <a:extLst>
              <a:ext uri="{FF2B5EF4-FFF2-40B4-BE49-F238E27FC236}">
                <a16:creationId xmlns:a16="http://schemas.microsoft.com/office/drawing/2014/main" id="{9A25B94B-3D54-4C32-A02D-A35C902BAF56}"/>
              </a:ext>
            </a:extLst>
          </p:cNvPr>
          <p:cNvSpPr txBox="1"/>
          <p:nvPr/>
        </p:nvSpPr>
        <p:spPr>
          <a:xfrm>
            <a:off x="621097" y="2526033"/>
            <a:ext cx="1349986" cy="276999"/>
          </a:xfrm>
          <a:prstGeom prst="rect">
            <a:avLst/>
          </a:prstGeom>
          <a:noFill/>
        </p:spPr>
        <p:txBody>
          <a:bodyPr wrap="square" rtlCol="0">
            <a:spAutoFit/>
          </a:bodyPr>
          <a:lstStyle/>
          <a:p>
            <a:r>
              <a:rPr lang="en-US" sz="1200" b="1">
                <a:latin typeface="Arial" pitchFamily="34" charset="0"/>
                <a:ea typeface="Microsoft JhengHei" panose="020B0604030504040204" pitchFamily="34" charset="-120"/>
                <a:cs typeface="Arial" pitchFamily="34" charset="0"/>
              </a:rPr>
              <a:t>TS-2477XU-RP</a:t>
            </a:r>
          </a:p>
        </p:txBody>
      </p:sp>
      <p:sp>
        <p:nvSpPr>
          <p:cNvPr id="44" name="TextBox 30">
            <a:extLst>
              <a:ext uri="{FF2B5EF4-FFF2-40B4-BE49-F238E27FC236}">
                <a16:creationId xmlns:a16="http://schemas.microsoft.com/office/drawing/2014/main" id="{7976D7CF-8583-42F0-9BA4-03937E4BDA34}"/>
              </a:ext>
            </a:extLst>
          </p:cNvPr>
          <p:cNvSpPr txBox="1"/>
          <p:nvPr/>
        </p:nvSpPr>
        <p:spPr>
          <a:xfrm>
            <a:off x="2289540" y="2526033"/>
            <a:ext cx="1349986" cy="276999"/>
          </a:xfrm>
          <a:prstGeom prst="rect">
            <a:avLst/>
          </a:prstGeom>
          <a:noFill/>
        </p:spPr>
        <p:txBody>
          <a:bodyPr wrap="square" rtlCol="0" anchor="t">
            <a:spAutoFit/>
          </a:bodyPr>
          <a:lstStyle/>
          <a:p>
            <a:r>
              <a:rPr lang="en-US" sz="1200" b="1">
                <a:latin typeface="Arial" pitchFamily="34" charset="0"/>
                <a:ea typeface="Microsoft JhengHei" panose="020B0604030504040204" pitchFamily="34" charset="-120"/>
                <a:cs typeface="Arial" pitchFamily="34" charset="0"/>
              </a:rPr>
              <a:t>TS-1677XU-RP</a:t>
            </a:r>
            <a:endParaRPr lang="zh-TW" altLang="en-US"/>
          </a:p>
        </p:txBody>
      </p:sp>
      <p:sp>
        <p:nvSpPr>
          <p:cNvPr id="46" name="TextBox 31">
            <a:extLst>
              <a:ext uri="{FF2B5EF4-FFF2-40B4-BE49-F238E27FC236}">
                <a16:creationId xmlns:a16="http://schemas.microsoft.com/office/drawing/2014/main" id="{340116A8-0C70-45E8-BC81-7D0E72A2EDCA}"/>
              </a:ext>
            </a:extLst>
          </p:cNvPr>
          <p:cNvSpPr txBox="1"/>
          <p:nvPr/>
        </p:nvSpPr>
        <p:spPr>
          <a:xfrm>
            <a:off x="3932615" y="2526033"/>
            <a:ext cx="1349986" cy="276999"/>
          </a:xfrm>
          <a:prstGeom prst="rect">
            <a:avLst/>
          </a:prstGeom>
          <a:noFill/>
        </p:spPr>
        <p:txBody>
          <a:bodyPr wrap="square" rtlCol="0" anchor="t">
            <a:spAutoFit/>
          </a:bodyPr>
          <a:lstStyle/>
          <a:p>
            <a:r>
              <a:rPr lang="en-US" sz="1200" b="1">
                <a:latin typeface="Arial" pitchFamily="34" charset="0"/>
                <a:ea typeface="Microsoft JhengHei" panose="020B0604030504040204" pitchFamily="34" charset="-120"/>
                <a:cs typeface="Arial" pitchFamily="34" charset="0"/>
              </a:rPr>
              <a:t>TS-1277XU-RP</a:t>
            </a:r>
            <a:endParaRPr lang="zh-TW" altLang="en-US"/>
          </a:p>
        </p:txBody>
      </p:sp>
      <p:sp>
        <p:nvSpPr>
          <p:cNvPr id="49" name="TextBox 32">
            <a:extLst>
              <a:ext uri="{FF2B5EF4-FFF2-40B4-BE49-F238E27FC236}">
                <a16:creationId xmlns:a16="http://schemas.microsoft.com/office/drawing/2014/main" id="{EA8481A5-4594-4BEA-96FF-8D3242AC112B}"/>
              </a:ext>
            </a:extLst>
          </p:cNvPr>
          <p:cNvSpPr txBox="1"/>
          <p:nvPr/>
        </p:nvSpPr>
        <p:spPr>
          <a:xfrm>
            <a:off x="5647126" y="2526033"/>
            <a:ext cx="1349986" cy="461665"/>
          </a:xfrm>
          <a:prstGeom prst="rect">
            <a:avLst/>
          </a:prstGeom>
          <a:noFill/>
        </p:spPr>
        <p:txBody>
          <a:bodyPr wrap="square" rtlCol="0">
            <a:spAutoFit/>
          </a:bodyPr>
          <a:lstStyle/>
          <a:p>
            <a:r>
              <a:rPr lang="en-US" sz="1200" b="1">
                <a:latin typeface="Arial" pitchFamily="34" charset="0"/>
                <a:ea typeface="Microsoft JhengHei" panose="020B0604030504040204" pitchFamily="34" charset="-120"/>
                <a:cs typeface="Arial" pitchFamily="34" charset="0"/>
              </a:rPr>
              <a:t>TS-877XU</a:t>
            </a:r>
          </a:p>
          <a:p>
            <a:r>
              <a:rPr lang="en-US" sz="1200" b="1">
                <a:latin typeface="Arial" pitchFamily="34" charset="0"/>
                <a:ea typeface="Microsoft JhengHei" panose="020B0604030504040204" pitchFamily="34" charset="-120"/>
                <a:cs typeface="Arial" pitchFamily="34" charset="0"/>
              </a:rPr>
              <a:t>TS-877XU-RP</a:t>
            </a:r>
          </a:p>
        </p:txBody>
      </p:sp>
      <p:sp>
        <p:nvSpPr>
          <p:cNvPr id="50" name="TextBox 33">
            <a:extLst>
              <a:ext uri="{FF2B5EF4-FFF2-40B4-BE49-F238E27FC236}">
                <a16:creationId xmlns:a16="http://schemas.microsoft.com/office/drawing/2014/main" id="{C06EC19A-F3B7-4507-84B1-CB0E0A988771}"/>
              </a:ext>
            </a:extLst>
          </p:cNvPr>
          <p:cNvSpPr txBox="1"/>
          <p:nvPr/>
        </p:nvSpPr>
        <p:spPr>
          <a:xfrm>
            <a:off x="7290202" y="2526033"/>
            <a:ext cx="1349986" cy="461665"/>
          </a:xfrm>
          <a:prstGeom prst="rect">
            <a:avLst/>
          </a:prstGeom>
          <a:noFill/>
        </p:spPr>
        <p:txBody>
          <a:bodyPr wrap="square" rtlCol="0">
            <a:spAutoFit/>
          </a:bodyPr>
          <a:lstStyle/>
          <a:p>
            <a:r>
              <a:rPr lang="en-US" sz="1200" b="1">
                <a:latin typeface="Arial" pitchFamily="34" charset="0"/>
                <a:ea typeface="Microsoft JhengHei" panose="020B0604030504040204" pitchFamily="34" charset="-120"/>
                <a:cs typeface="Arial" pitchFamily="34" charset="0"/>
              </a:rPr>
              <a:t>TS-977XU</a:t>
            </a:r>
          </a:p>
          <a:p>
            <a:r>
              <a:rPr lang="en-US" sz="1200" b="1">
                <a:latin typeface="Arial" pitchFamily="34" charset="0"/>
                <a:ea typeface="Microsoft JhengHei" panose="020B0604030504040204" pitchFamily="34" charset="-120"/>
                <a:cs typeface="Arial" pitchFamily="34" charset="0"/>
              </a:rPr>
              <a:t>TS-977XU-RP</a:t>
            </a:r>
          </a:p>
        </p:txBody>
      </p:sp>
    </p:spTree>
    <p:extLst>
      <p:ext uri="{BB962C8B-B14F-4D97-AF65-F5344CB8AC3E}">
        <p14:creationId xmlns:p14="http://schemas.microsoft.com/office/powerpoint/2010/main" val="854393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圖片 49">
            <a:extLst>
              <a:ext uri="{FF2B5EF4-FFF2-40B4-BE49-F238E27FC236}">
                <a16:creationId xmlns:a16="http://schemas.microsoft.com/office/drawing/2014/main" id="{0F4818DC-7959-45FE-B0CE-DF0324CC2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4238420"/>
            <a:ext cx="9144000" cy="900113"/>
          </a:xfrm>
          <a:prstGeom prst="rect">
            <a:avLst/>
          </a:prstGeom>
        </p:spPr>
      </p:pic>
      <p:grpSp>
        <p:nvGrpSpPr>
          <p:cNvPr id="51" name="群組 50">
            <a:extLst>
              <a:ext uri="{FF2B5EF4-FFF2-40B4-BE49-F238E27FC236}">
                <a16:creationId xmlns:a16="http://schemas.microsoft.com/office/drawing/2014/main" id="{70FDE2E0-37C0-441A-972D-EA8710A9A465}"/>
              </a:ext>
            </a:extLst>
          </p:cNvPr>
          <p:cNvGrpSpPr/>
          <p:nvPr/>
        </p:nvGrpSpPr>
        <p:grpSpPr>
          <a:xfrm>
            <a:off x="1916379" y="4552556"/>
            <a:ext cx="1457994" cy="431558"/>
            <a:chOff x="2811253" y="4592025"/>
            <a:chExt cx="1457994" cy="431558"/>
          </a:xfrm>
        </p:grpSpPr>
        <p:sp>
          <p:nvSpPr>
            <p:cNvPr id="52" name="Shape 79">
              <a:extLst>
                <a:ext uri="{FF2B5EF4-FFF2-40B4-BE49-F238E27FC236}">
                  <a16:creationId xmlns:a16="http://schemas.microsoft.com/office/drawing/2014/main" id="{A9069B65-6C46-401A-B288-30BD482A3C04}"/>
                </a:ext>
              </a:extLst>
            </p:cNvPr>
            <p:cNvSpPr/>
            <p:nvPr/>
          </p:nvSpPr>
          <p:spPr>
            <a:xfrm>
              <a:off x="2902319" y="4593584"/>
              <a:ext cx="194606" cy="180590"/>
            </a:xfrm>
            <a:prstGeom prst="rect">
              <a:avLst/>
            </a:prstGeom>
            <a:solidFill>
              <a:schemeClr val="accent5"/>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53" name="Shape 82">
              <a:extLst>
                <a:ext uri="{FF2B5EF4-FFF2-40B4-BE49-F238E27FC236}">
                  <a16:creationId xmlns:a16="http://schemas.microsoft.com/office/drawing/2014/main" id="{4781CEC4-609B-489E-A144-6D492F23D3CE}"/>
                </a:ext>
              </a:extLst>
            </p:cNvPr>
            <p:cNvSpPr txBox="1"/>
            <p:nvPr/>
          </p:nvSpPr>
          <p:spPr>
            <a:xfrm>
              <a:off x="2811253" y="4777284"/>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zh-TW" altLang="en-US" sz="1200" b="1" i="0" u="none" strike="noStrike" cap="none">
                  <a:solidFill>
                    <a:srgbClr val="04DEFC"/>
                  </a:solidFill>
                  <a:latin typeface="Arial" panose="020B0604020202020204" pitchFamily="34" charset="0"/>
                  <a:ea typeface="微軟正黑體" pitchFamily="34" charset="-120"/>
                  <a:cs typeface="Arial" panose="020B0604020202020204" pitchFamily="34" charset="0"/>
                  <a:sym typeface="Arial"/>
                </a:rPr>
                <a:t>插卡</a:t>
              </a:r>
              <a:endParaRPr lang="zh-TW" sz="1200" b="1" i="0" u="none" strike="noStrike" cap="none">
                <a:solidFill>
                  <a:srgbClr val="04DEFC"/>
                </a:solidFill>
                <a:latin typeface="Arial" panose="020B0604020202020204" pitchFamily="34" charset="0"/>
                <a:ea typeface="微軟正黑體" pitchFamily="34" charset="-120"/>
                <a:cs typeface="Arial" panose="020B0604020202020204" pitchFamily="34" charset="0"/>
                <a:sym typeface="Arial"/>
              </a:endParaRPr>
            </a:p>
          </p:txBody>
        </p:sp>
        <p:sp>
          <p:nvSpPr>
            <p:cNvPr id="54" name="Shape 79">
              <a:extLst>
                <a:ext uri="{FF2B5EF4-FFF2-40B4-BE49-F238E27FC236}">
                  <a16:creationId xmlns:a16="http://schemas.microsoft.com/office/drawing/2014/main" id="{8A3BB9FC-2498-44A3-B25F-5F47EF389CBD}"/>
                </a:ext>
              </a:extLst>
            </p:cNvPr>
            <p:cNvSpPr/>
            <p:nvPr/>
          </p:nvSpPr>
          <p:spPr>
            <a:xfrm>
              <a:off x="3590505" y="4592025"/>
              <a:ext cx="194606" cy="180590"/>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buClr>
                  <a:srgbClr val="000000"/>
                </a:buClr>
              </a:pPr>
              <a:endParaRPr>
                <a:solidFill>
                  <a:schemeClr val="lt1"/>
                </a:solidFill>
              </a:endParaRPr>
            </a:p>
          </p:txBody>
        </p:sp>
        <p:sp>
          <p:nvSpPr>
            <p:cNvPr id="55" name="Shape 82">
              <a:extLst>
                <a:ext uri="{FF2B5EF4-FFF2-40B4-BE49-F238E27FC236}">
                  <a16:creationId xmlns:a16="http://schemas.microsoft.com/office/drawing/2014/main" id="{987439E6-8DEC-4E30-A87D-06F2D7469013}"/>
                </a:ext>
              </a:extLst>
            </p:cNvPr>
            <p:cNvSpPr txBox="1"/>
            <p:nvPr/>
          </p:nvSpPr>
          <p:spPr>
            <a:xfrm>
              <a:off x="3388532" y="4767207"/>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zh-TW" altLang="en-US" sz="1200" b="1" i="0" u="none" strike="noStrike" cap="none" dirty="0">
                  <a:solidFill>
                    <a:schemeClr val="bg1"/>
                  </a:solidFill>
                  <a:latin typeface="Arial" panose="020B0604020202020204" pitchFamily="34" charset="0"/>
                  <a:ea typeface="微軟正黑體" pitchFamily="34" charset="-120"/>
                  <a:cs typeface="Arial" panose="020B0604020202020204" pitchFamily="34" charset="0"/>
                  <a:sym typeface="Arial"/>
                </a:rPr>
                <a:t>無插卡</a:t>
              </a:r>
              <a:endParaRPr lang="zh-TW" sz="1200" b="1" i="0" u="none" strike="noStrike" cap="none" dirty="0">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grpSp>
      <p:sp>
        <p:nvSpPr>
          <p:cNvPr id="7" name="圓角矩形 73">
            <a:extLst>
              <a:ext uri="{FF2B5EF4-FFF2-40B4-BE49-F238E27FC236}">
                <a16:creationId xmlns:a16="http://schemas.microsoft.com/office/drawing/2014/main" id="{27C4B720-09A7-4E95-B6B0-0468332786C2}"/>
              </a:ext>
            </a:extLst>
          </p:cNvPr>
          <p:cNvSpPr/>
          <p:nvPr/>
        </p:nvSpPr>
        <p:spPr>
          <a:xfrm>
            <a:off x="501855" y="856188"/>
            <a:ext cx="4102015" cy="3621815"/>
          </a:xfrm>
          <a:prstGeom prst="roundRect">
            <a:avLst>
              <a:gd name="adj" fmla="val 0"/>
            </a:avLst>
          </a:prstGeom>
          <a:solidFill>
            <a:schemeClr val="tx1">
              <a:lumMod val="85000"/>
              <a:lumOff val="15000"/>
              <a:alpha val="87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zh-TW" altLang="en-US"/>
          </a:p>
        </p:txBody>
      </p:sp>
      <p:sp>
        <p:nvSpPr>
          <p:cNvPr id="24" name="Shape 101">
            <a:extLst>
              <a:ext uri="{FF2B5EF4-FFF2-40B4-BE49-F238E27FC236}">
                <a16:creationId xmlns:a16="http://schemas.microsoft.com/office/drawing/2014/main" id="{A65206DC-BE18-4270-B893-AEF524E078C0}"/>
              </a:ext>
            </a:extLst>
          </p:cNvPr>
          <p:cNvSpPr txBox="1"/>
          <p:nvPr/>
        </p:nvSpPr>
        <p:spPr>
          <a:xfrm>
            <a:off x="775582" y="3976049"/>
            <a:ext cx="3828288" cy="358027"/>
          </a:xfrm>
          <a:prstGeom prst="rect">
            <a:avLst/>
          </a:prstGeom>
          <a:solidFill>
            <a:srgbClr val="FFFF00"/>
          </a:solid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buClr>
                <a:srgbClr val="595959"/>
              </a:buClr>
              <a:buSzPct val="25000"/>
            </a:pPr>
            <a:r>
              <a:rPr lang="en-US" altLang="zh-TW" sz="1600" b="1">
                <a:solidFill>
                  <a:schemeClr val="tx1"/>
                </a:solidFill>
                <a:latin typeface="Arial" pitchFamily="34" charset="0"/>
                <a:ea typeface="微軟正黑體" pitchFamily="34" charset="-120"/>
                <a:cs typeface="Arial" pitchFamily="34" charset="0"/>
              </a:rPr>
              <a:t>2x PCIe </a:t>
            </a:r>
            <a:r>
              <a:rPr lang="en-US" altLang="zh-TW" sz="1600" b="1">
                <a:solidFill>
                  <a:schemeClr val="tx1"/>
                </a:solidFill>
                <a:ea typeface="微軟正黑體" pitchFamily="34" charset="-120"/>
              </a:rPr>
              <a:t>x8</a:t>
            </a:r>
            <a:r>
              <a:rPr lang="zh-Hant" altLang="en-US" sz="1600" b="1">
                <a:solidFill>
                  <a:schemeClr val="tx1"/>
                </a:solidFill>
                <a:latin typeface="Arial" pitchFamily="34" charset="0"/>
                <a:ea typeface="微軟正黑體" pitchFamily="34" charset="-120"/>
                <a:cs typeface="Arial" pitchFamily="34" charset="0"/>
              </a:rPr>
              <a:t>插槽</a:t>
            </a:r>
            <a:r>
              <a:rPr lang="zh-Hant" altLang="en-US" sz="1600" b="1">
                <a:solidFill>
                  <a:schemeClr val="tx1"/>
                </a:solidFill>
                <a:latin typeface="微軟正黑體"/>
                <a:ea typeface="微軟正黑體" pitchFamily="34" charset="-120"/>
                <a:cs typeface="Arial" pitchFamily="34" charset="0"/>
              </a:rPr>
              <a:t> (CPU)</a:t>
            </a:r>
            <a:endParaRPr lang="en-US" altLang="zh-Hant" sz="1600" b="1">
              <a:solidFill>
                <a:schemeClr val="tx1"/>
              </a:solidFill>
              <a:latin typeface="Arial" pitchFamily="34" charset="0"/>
              <a:ea typeface="微軟正黑體" pitchFamily="34" charset="-120"/>
              <a:cs typeface="Arial" pitchFamily="34" charset="0"/>
            </a:endParaRPr>
          </a:p>
        </p:txBody>
      </p:sp>
      <p:pic>
        <p:nvPicPr>
          <p:cNvPr id="44" name="圖片 43">
            <a:extLst>
              <a:ext uri="{FF2B5EF4-FFF2-40B4-BE49-F238E27FC236}">
                <a16:creationId xmlns:a16="http://schemas.microsoft.com/office/drawing/2014/main" id="{6201C3DB-D088-4B62-A9B2-B93053B15F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825" t="10585" r="2262" b="12493"/>
          <a:stretch/>
        </p:blipFill>
        <p:spPr>
          <a:xfrm>
            <a:off x="-258973" y="3791415"/>
            <a:ext cx="1897481" cy="1405312"/>
          </a:xfrm>
          <a:prstGeom prst="rect">
            <a:avLst/>
          </a:prstGeom>
        </p:spPr>
      </p:pic>
      <p:sp>
        <p:nvSpPr>
          <p:cNvPr id="2" name="標題 1">
            <a:extLst>
              <a:ext uri="{FF2B5EF4-FFF2-40B4-BE49-F238E27FC236}">
                <a16:creationId xmlns:a16="http://schemas.microsoft.com/office/drawing/2014/main" id="{2C13F739-C04B-4AAC-87F0-1796893C3D1F}"/>
              </a:ext>
            </a:extLst>
          </p:cNvPr>
          <p:cNvSpPr>
            <a:spLocks noGrp="1"/>
          </p:cNvSpPr>
          <p:nvPr>
            <p:ph type="title"/>
          </p:nvPr>
        </p:nvSpPr>
        <p:spPr/>
        <p:txBody>
          <a:bodyPr/>
          <a:lstStyle/>
          <a:p>
            <a:r>
              <a:rPr lang="zh-TW" altLang="en-US">
                <a:cs typeface="Arial" panose="020B0604020202020204" pitchFamily="34" charset="0"/>
              </a:rPr>
              <a:t>彈性的 PCIe 配置 </a:t>
            </a:r>
            <a:r>
              <a:rPr lang="en-US" altLang="zh-TW">
                <a:cs typeface="Arial" panose="020B0604020202020204" pitchFamily="34" charset="0"/>
              </a:rPr>
              <a:t>(</a:t>
            </a:r>
            <a:r>
              <a:rPr lang="zh-TW" altLang="en-US">
                <a:cs typeface="Arial" panose="020B0604020202020204" pitchFamily="34" charset="0"/>
              </a:rPr>
              <a:t>4U</a:t>
            </a:r>
            <a:r>
              <a:rPr lang="en-US" altLang="zh-TW">
                <a:cs typeface="Arial" panose="020B0604020202020204" pitchFamily="34" charset="0"/>
              </a:rPr>
              <a:t>)</a:t>
            </a:r>
            <a:endParaRPr lang="zh-TW" altLang="en-US">
              <a:cs typeface="Arial" panose="020B0604020202020204" pitchFamily="34" charset="0"/>
            </a:endParaRPr>
          </a:p>
        </p:txBody>
      </p:sp>
      <p:sp>
        <p:nvSpPr>
          <p:cNvPr id="25" name="Shape 79">
            <a:extLst>
              <a:ext uri="{FF2B5EF4-FFF2-40B4-BE49-F238E27FC236}">
                <a16:creationId xmlns:a16="http://schemas.microsoft.com/office/drawing/2014/main" id="{8608C4BE-8271-4F49-A7B6-575BFE4C6BA1}"/>
              </a:ext>
            </a:extLst>
          </p:cNvPr>
          <p:cNvSpPr/>
          <p:nvPr/>
        </p:nvSpPr>
        <p:spPr>
          <a:xfrm>
            <a:off x="1769788" y="1758680"/>
            <a:ext cx="476136" cy="2027387"/>
          </a:xfrm>
          <a:prstGeom prst="rect">
            <a:avLst/>
          </a:prstGeom>
          <a:solidFill>
            <a:schemeClr val="accent5"/>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2" name="Shape 82">
            <a:extLst>
              <a:ext uri="{FF2B5EF4-FFF2-40B4-BE49-F238E27FC236}">
                <a16:creationId xmlns:a16="http://schemas.microsoft.com/office/drawing/2014/main" id="{78427520-8D29-445D-A959-CEF9F3F6460E}"/>
              </a:ext>
            </a:extLst>
          </p:cNvPr>
          <p:cNvSpPr txBox="1"/>
          <p:nvPr/>
        </p:nvSpPr>
        <p:spPr>
          <a:xfrm>
            <a:off x="1563336" y="1214789"/>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x8</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1" name="Shape 79">
            <a:extLst>
              <a:ext uri="{FF2B5EF4-FFF2-40B4-BE49-F238E27FC236}">
                <a16:creationId xmlns:a16="http://schemas.microsoft.com/office/drawing/2014/main" id="{0AFEEDBD-BFA0-4581-BD38-699C3947BFD4}"/>
              </a:ext>
            </a:extLst>
          </p:cNvPr>
          <p:cNvSpPr/>
          <p:nvPr/>
        </p:nvSpPr>
        <p:spPr>
          <a:xfrm>
            <a:off x="1012650" y="2499640"/>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2" name="Shape 79">
            <a:extLst>
              <a:ext uri="{FF2B5EF4-FFF2-40B4-BE49-F238E27FC236}">
                <a16:creationId xmlns:a16="http://schemas.microsoft.com/office/drawing/2014/main" id="{6B6D0564-2B0B-47CA-B8EB-77B3738CFFB3}"/>
              </a:ext>
            </a:extLst>
          </p:cNvPr>
          <p:cNvSpPr/>
          <p:nvPr/>
        </p:nvSpPr>
        <p:spPr>
          <a:xfrm>
            <a:off x="3096947" y="1758680"/>
            <a:ext cx="476136" cy="2027387"/>
          </a:xfrm>
          <a:prstGeom prst="rect">
            <a:avLst/>
          </a:prstGeom>
          <a:solidFill>
            <a:schemeClr val="accent5"/>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3" name="Shape 79">
            <a:extLst>
              <a:ext uri="{FF2B5EF4-FFF2-40B4-BE49-F238E27FC236}">
                <a16:creationId xmlns:a16="http://schemas.microsoft.com/office/drawing/2014/main" id="{55B402C4-9D18-4B2E-B576-CCBD5F5F1DAB}"/>
              </a:ext>
            </a:extLst>
          </p:cNvPr>
          <p:cNvSpPr/>
          <p:nvPr/>
        </p:nvSpPr>
        <p:spPr>
          <a:xfrm>
            <a:off x="3878463" y="2499640"/>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8" name="Shape 82">
            <a:extLst>
              <a:ext uri="{FF2B5EF4-FFF2-40B4-BE49-F238E27FC236}">
                <a16:creationId xmlns:a16="http://schemas.microsoft.com/office/drawing/2014/main" id="{0B3D3E25-6A6E-4241-882D-932B767D56BD}"/>
              </a:ext>
            </a:extLst>
          </p:cNvPr>
          <p:cNvSpPr txBox="1"/>
          <p:nvPr/>
        </p:nvSpPr>
        <p:spPr>
          <a:xfrm>
            <a:off x="1826122" y="3340090"/>
            <a:ext cx="422759"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#3</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39" name="Shape 82">
            <a:extLst>
              <a:ext uri="{FF2B5EF4-FFF2-40B4-BE49-F238E27FC236}">
                <a16:creationId xmlns:a16="http://schemas.microsoft.com/office/drawing/2014/main" id="{EF4135D2-23E3-4A6B-AC73-36FD9335358D}"/>
              </a:ext>
            </a:extLst>
          </p:cNvPr>
          <p:cNvSpPr txBox="1"/>
          <p:nvPr/>
        </p:nvSpPr>
        <p:spPr>
          <a:xfrm>
            <a:off x="3122693" y="3340090"/>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#2</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0" name="Shape 82">
            <a:extLst>
              <a:ext uri="{FF2B5EF4-FFF2-40B4-BE49-F238E27FC236}">
                <a16:creationId xmlns:a16="http://schemas.microsoft.com/office/drawing/2014/main" id="{E3641D95-10B5-4B05-867E-3E1BF969090E}"/>
              </a:ext>
            </a:extLst>
          </p:cNvPr>
          <p:cNvSpPr txBox="1"/>
          <p:nvPr/>
        </p:nvSpPr>
        <p:spPr>
          <a:xfrm>
            <a:off x="3905151" y="3340090"/>
            <a:ext cx="422759"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#1</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5" name="矩形 44">
            <a:extLst>
              <a:ext uri="{FF2B5EF4-FFF2-40B4-BE49-F238E27FC236}">
                <a16:creationId xmlns:a16="http://schemas.microsoft.com/office/drawing/2014/main" id="{269C5BAE-B0CD-4E5B-A616-A2795E656361}"/>
              </a:ext>
            </a:extLst>
          </p:cNvPr>
          <p:cNvSpPr/>
          <p:nvPr/>
        </p:nvSpPr>
        <p:spPr>
          <a:xfrm>
            <a:off x="2878953" y="1082749"/>
            <a:ext cx="921818" cy="2779776"/>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Shape 82">
            <a:extLst>
              <a:ext uri="{FF2B5EF4-FFF2-40B4-BE49-F238E27FC236}">
                <a16:creationId xmlns:a16="http://schemas.microsoft.com/office/drawing/2014/main" id="{D7F269F4-7D9E-4672-B46C-61E390B268FB}"/>
              </a:ext>
            </a:extLst>
          </p:cNvPr>
          <p:cNvSpPr txBox="1"/>
          <p:nvPr/>
        </p:nvSpPr>
        <p:spPr>
          <a:xfrm>
            <a:off x="2892718" y="1214789"/>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err="1">
                <a:solidFill>
                  <a:schemeClr val="bg1"/>
                </a:solidFill>
                <a:latin typeface="Arial" panose="020B0604020202020204" pitchFamily="34" charset="0"/>
                <a:ea typeface="微軟正黑體" pitchFamily="34" charset="-120"/>
                <a:cs typeface="Arial" panose="020B0604020202020204" pitchFamily="34" charset="0"/>
                <a:sym typeface="Arial"/>
              </a:rPr>
              <a:t>PCIe</a:t>
            </a: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 x8</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7" name="圓角矩形 73">
            <a:extLst>
              <a:ext uri="{FF2B5EF4-FFF2-40B4-BE49-F238E27FC236}">
                <a16:creationId xmlns:a16="http://schemas.microsoft.com/office/drawing/2014/main" id="{EA131825-9A58-4BFD-96F4-6856DFC3CEC0}"/>
              </a:ext>
            </a:extLst>
          </p:cNvPr>
          <p:cNvSpPr/>
          <p:nvPr/>
        </p:nvSpPr>
        <p:spPr>
          <a:xfrm>
            <a:off x="4848725" y="860869"/>
            <a:ext cx="3828288" cy="3621815"/>
          </a:xfrm>
          <a:prstGeom prst="roundRect">
            <a:avLst>
              <a:gd name="adj" fmla="val 0"/>
            </a:avLst>
          </a:prstGeom>
          <a:solidFill>
            <a:schemeClr val="tx1">
              <a:lumMod val="85000"/>
              <a:lumOff val="15000"/>
              <a:alpha val="87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zh-TW" altLang="en-US"/>
          </a:p>
        </p:txBody>
      </p:sp>
      <p:sp>
        <p:nvSpPr>
          <p:cNvPr id="48" name="Shape 101">
            <a:extLst>
              <a:ext uri="{FF2B5EF4-FFF2-40B4-BE49-F238E27FC236}">
                <a16:creationId xmlns:a16="http://schemas.microsoft.com/office/drawing/2014/main" id="{4943AE04-92F9-49BA-8FAA-1D11B9C7D1E3}"/>
              </a:ext>
            </a:extLst>
          </p:cNvPr>
          <p:cNvSpPr txBox="1"/>
          <p:nvPr/>
        </p:nvSpPr>
        <p:spPr>
          <a:xfrm>
            <a:off x="4848725" y="3976049"/>
            <a:ext cx="3828288" cy="358027"/>
          </a:xfrm>
          <a:prstGeom prst="rect">
            <a:avLst/>
          </a:prstGeom>
          <a:solidFill>
            <a:srgbClr val="FFFF00"/>
          </a:solid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buClr>
                <a:srgbClr val="595959"/>
              </a:buClr>
              <a:buSzPct val="25000"/>
            </a:pPr>
            <a:r>
              <a:rPr lang="en-US" altLang="zh-TW" sz="1600" b="1">
                <a:solidFill>
                  <a:schemeClr val="tx1"/>
                </a:solidFill>
                <a:latin typeface="Arial" pitchFamily="34" charset="0"/>
                <a:ea typeface="微軟正黑體" pitchFamily="34" charset="-120"/>
                <a:cs typeface="Arial" pitchFamily="34" charset="0"/>
              </a:rPr>
              <a:t>4 x </a:t>
            </a:r>
            <a:r>
              <a:rPr lang="en-US" altLang="zh-TW" sz="1600" b="1" err="1">
                <a:solidFill>
                  <a:schemeClr val="tx1"/>
                </a:solidFill>
                <a:latin typeface="Arial" pitchFamily="34" charset="0"/>
                <a:ea typeface="微軟正黑體" pitchFamily="34" charset="-120"/>
                <a:cs typeface="Arial" pitchFamily="34" charset="0"/>
              </a:rPr>
              <a:t>PCIe</a:t>
            </a:r>
            <a:r>
              <a:rPr lang="en-US" altLang="zh-TW" sz="1600" b="1">
                <a:solidFill>
                  <a:schemeClr val="tx1"/>
                </a:solidFill>
                <a:latin typeface="Arial" pitchFamily="34" charset="0"/>
                <a:ea typeface="微軟正黑體" pitchFamily="34" charset="-120"/>
                <a:cs typeface="Arial" pitchFamily="34" charset="0"/>
              </a:rPr>
              <a:t> x4 </a:t>
            </a:r>
            <a:r>
              <a:rPr lang="zh-Hant" altLang="en-US" sz="1600" b="1">
                <a:solidFill>
                  <a:schemeClr val="tx1"/>
                </a:solidFill>
                <a:latin typeface="Arial" pitchFamily="34" charset="0"/>
                <a:ea typeface="微軟正黑體" pitchFamily="34" charset="-120"/>
                <a:cs typeface="Arial" pitchFamily="34" charset="0"/>
              </a:rPr>
              <a:t>插槽</a:t>
            </a:r>
            <a:r>
              <a:rPr lang="zh-Hant" altLang="en-US" sz="1600" b="1">
                <a:solidFill>
                  <a:schemeClr val="tx1"/>
                </a:solidFill>
                <a:latin typeface="微軟正黑體"/>
                <a:ea typeface="微軟正黑體" pitchFamily="34" charset="-120"/>
                <a:cs typeface="Arial" pitchFamily="34" charset="0"/>
              </a:rPr>
              <a:t> (CPU)</a:t>
            </a:r>
            <a:endParaRPr lang="en-US" altLang="zh-Hant" sz="1600" b="1">
              <a:solidFill>
                <a:schemeClr val="tx1"/>
              </a:solidFill>
              <a:latin typeface="Arial" pitchFamily="34" charset="0"/>
              <a:ea typeface="微軟正黑體" pitchFamily="34" charset="-120"/>
              <a:cs typeface="Arial" pitchFamily="34" charset="0"/>
            </a:endParaRPr>
          </a:p>
        </p:txBody>
      </p:sp>
      <p:cxnSp>
        <p:nvCxnSpPr>
          <p:cNvPr id="69" name="直線單箭頭接點 68">
            <a:extLst>
              <a:ext uri="{FF2B5EF4-FFF2-40B4-BE49-F238E27FC236}">
                <a16:creationId xmlns:a16="http://schemas.microsoft.com/office/drawing/2014/main" id="{D1F8FB61-A29C-4FC4-830B-5F0683485E72}"/>
              </a:ext>
            </a:extLst>
          </p:cNvPr>
          <p:cNvCxnSpPr>
            <a:cxnSpLocks/>
          </p:cNvCxnSpPr>
          <p:nvPr/>
        </p:nvCxnSpPr>
        <p:spPr>
          <a:xfrm flipH="1" flipV="1">
            <a:off x="1997551" y="1557267"/>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70" name="直線單箭頭接點 69">
            <a:extLst>
              <a:ext uri="{FF2B5EF4-FFF2-40B4-BE49-F238E27FC236}">
                <a16:creationId xmlns:a16="http://schemas.microsoft.com/office/drawing/2014/main" id="{8358FDD8-7525-4D0E-B015-9F5BA2A25623}"/>
              </a:ext>
            </a:extLst>
          </p:cNvPr>
          <p:cNvCxnSpPr/>
          <p:nvPr/>
        </p:nvCxnSpPr>
        <p:spPr>
          <a:xfrm flipH="1" flipV="1">
            <a:off x="3322073" y="1537385"/>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81" name="矩形 80">
            <a:extLst>
              <a:ext uri="{FF2B5EF4-FFF2-40B4-BE49-F238E27FC236}">
                <a16:creationId xmlns:a16="http://schemas.microsoft.com/office/drawing/2014/main" id="{FF5897A5-8B9D-44C2-B1DA-9D8F8DF66B6E}"/>
              </a:ext>
            </a:extLst>
          </p:cNvPr>
          <p:cNvSpPr/>
          <p:nvPr/>
        </p:nvSpPr>
        <p:spPr>
          <a:xfrm>
            <a:off x="1551586" y="1082749"/>
            <a:ext cx="921818" cy="2779776"/>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箭號: 彎曲 81">
            <a:extLst>
              <a:ext uri="{FF2B5EF4-FFF2-40B4-BE49-F238E27FC236}">
                <a16:creationId xmlns:a16="http://schemas.microsoft.com/office/drawing/2014/main" id="{E9ABED14-824E-4938-9102-9AB25B7DFA60}"/>
              </a:ext>
            </a:extLst>
          </p:cNvPr>
          <p:cNvSpPr/>
          <p:nvPr/>
        </p:nvSpPr>
        <p:spPr>
          <a:xfrm>
            <a:off x="383567" y="3532239"/>
            <a:ext cx="514289" cy="861896"/>
          </a:xfrm>
          <a:prstGeom prst="bentArrow">
            <a:avLst/>
          </a:prstGeom>
          <a:solidFill>
            <a:srgbClr val="FFFF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solidFill>
                <a:schemeClr val="tx1"/>
              </a:solidFill>
            </a:endParaRPr>
          </a:p>
        </p:txBody>
      </p:sp>
      <p:sp>
        <p:nvSpPr>
          <p:cNvPr id="34" name="Shape 82">
            <a:extLst>
              <a:ext uri="{FF2B5EF4-FFF2-40B4-BE49-F238E27FC236}">
                <a16:creationId xmlns:a16="http://schemas.microsoft.com/office/drawing/2014/main" id="{017E3AB1-2C38-4D2F-B456-C9ABDD3881FA}"/>
              </a:ext>
            </a:extLst>
          </p:cNvPr>
          <p:cNvSpPr txBox="1"/>
          <p:nvPr/>
        </p:nvSpPr>
        <p:spPr>
          <a:xfrm>
            <a:off x="1067045" y="3340090"/>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#4</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67" name="Shape 79">
            <a:extLst>
              <a:ext uri="{FF2B5EF4-FFF2-40B4-BE49-F238E27FC236}">
                <a16:creationId xmlns:a16="http://schemas.microsoft.com/office/drawing/2014/main" id="{C4396544-7AF3-433F-9D69-5EF037466F0F}"/>
              </a:ext>
            </a:extLst>
          </p:cNvPr>
          <p:cNvSpPr/>
          <p:nvPr/>
        </p:nvSpPr>
        <p:spPr>
          <a:xfrm>
            <a:off x="5841725" y="1758680"/>
            <a:ext cx="476136" cy="2027387"/>
          </a:xfrm>
          <a:prstGeom prst="rect">
            <a:avLst/>
          </a:prstGeom>
          <a:solidFill>
            <a:schemeClr val="accent5"/>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68" name="Shape 82">
            <a:extLst>
              <a:ext uri="{FF2B5EF4-FFF2-40B4-BE49-F238E27FC236}">
                <a16:creationId xmlns:a16="http://schemas.microsoft.com/office/drawing/2014/main" id="{FF6A9AAB-EEB2-4FA2-B59C-F74EB7F26CBE}"/>
              </a:ext>
            </a:extLst>
          </p:cNvPr>
          <p:cNvSpPr txBox="1"/>
          <p:nvPr/>
        </p:nvSpPr>
        <p:spPr>
          <a:xfrm>
            <a:off x="5635273" y="1214789"/>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err="1">
                <a:solidFill>
                  <a:schemeClr val="bg1"/>
                </a:solidFill>
                <a:latin typeface="Arial" panose="020B0604020202020204" pitchFamily="34" charset="0"/>
                <a:ea typeface="微軟正黑體" pitchFamily="34" charset="-120"/>
                <a:cs typeface="Arial" panose="020B0604020202020204" pitchFamily="34" charset="0"/>
                <a:sym typeface="Arial"/>
              </a:rPr>
              <a:t>PCIe</a:t>
            </a: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 x4</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71" name="Shape 79">
            <a:extLst>
              <a:ext uri="{FF2B5EF4-FFF2-40B4-BE49-F238E27FC236}">
                <a16:creationId xmlns:a16="http://schemas.microsoft.com/office/drawing/2014/main" id="{8A79ED40-9650-4E68-923E-2BF764C9A0EC}"/>
              </a:ext>
            </a:extLst>
          </p:cNvPr>
          <p:cNvSpPr/>
          <p:nvPr/>
        </p:nvSpPr>
        <p:spPr>
          <a:xfrm>
            <a:off x="5084587" y="2499640"/>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72" name="Shape 79">
            <a:extLst>
              <a:ext uri="{FF2B5EF4-FFF2-40B4-BE49-F238E27FC236}">
                <a16:creationId xmlns:a16="http://schemas.microsoft.com/office/drawing/2014/main" id="{384FE52B-005B-497F-8D48-9D4C0373E611}"/>
              </a:ext>
            </a:extLst>
          </p:cNvPr>
          <p:cNvSpPr/>
          <p:nvPr/>
        </p:nvSpPr>
        <p:spPr>
          <a:xfrm>
            <a:off x="7168884" y="1758680"/>
            <a:ext cx="476136" cy="2027387"/>
          </a:xfrm>
          <a:prstGeom prst="rect">
            <a:avLst/>
          </a:prstGeom>
          <a:solidFill>
            <a:schemeClr val="accent5"/>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77" name="Shape 79">
            <a:extLst>
              <a:ext uri="{FF2B5EF4-FFF2-40B4-BE49-F238E27FC236}">
                <a16:creationId xmlns:a16="http://schemas.microsoft.com/office/drawing/2014/main" id="{F58B3DCF-6ADA-4C6D-8C5F-B03956A3E986}"/>
              </a:ext>
            </a:extLst>
          </p:cNvPr>
          <p:cNvSpPr/>
          <p:nvPr/>
        </p:nvSpPr>
        <p:spPr>
          <a:xfrm>
            <a:off x="7950400" y="2499640"/>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80" name="Shape 82">
            <a:extLst>
              <a:ext uri="{FF2B5EF4-FFF2-40B4-BE49-F238E27FC236}">
                <a16:creationId xmlns:a16="http://schemas.microsoft.com/office/drawing/2014/main" id="{324D874C-008E-4E17-A5CD-7935A7180206}"/>
              </a:ext>
            </a:extLst>
          </p:cNvPr>
          <p:cNvSpPr txBox="1"/>
          <p:nvPr/>
        </p:nvSpPr>
        <p:spPr>
          <a:xfrm>
            <a:off x="5898059" y="3340090"/>
            <a:ext cx="422759"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#3</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83" name="Shape 82">
            <a:extLst>
              <a:ext uri="{FF2B5EF4-FFF2-40B4-BE49-F238E27FC236}">
                <a16:creationId xmlns:a16="http://schemas.microsoft.com/office/drawing/2014/main" id="{D2624369-FD93-45B1-8F5D-186388FBC024}"/>
              </a:ext>
            </a:extLst>
          </p:cNvPr>
          <p:cNvSpPr txBox="1"/>
          <p:nvPr/>
        </p:nvSpPr>
        <p:spPr>
          <a:xfrm>
            <a:off x="7194630" y="3340090"/>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#2</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85" name="Shape 82">
            <a:extLst>
              <a:ext uri="{FF2B5EF4-FFF2-40B4-BE49-F238E27FC236}">
                <a16:creationId xmlns:a16="http://schemas.microsoft.com/office/drawing/2014/main" id="{CCAE091C-703E-4A7A-91AC-04F3E9E6F110}"/>
              </a:ext>
            </a:extLst>
          </p:cNvPr>
          <p:cNvSpPr txBox="1"/>
          <p:nvPr/>
        </p:nvSpPr>
        <p:spPr>
          <a:xfrm>
            <a:off x="6964655" y="1214789"/>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err="1">
                <a:solidFill>
                  <a:schemeClr val="bg1"/>
                </a:solidFill>
                <a:latin typeface="Arial" panose="020B0604020202020204" pitchFamily="34" charset="0"/>
                <a:ea typeface="微軟正黑體" pitchFamily="34" charset="-120"/>
                <a:cs typeface="Arial" panose="020B0604020202020204" pitchFamily="34" charset="0"/>
                <a:sym typeface="Arial"/>
              </a:rPr>
              <a:t>PCIe</a:t>
            </a: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 x4</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cxnSp>
        <p:nvCxnSpPr>
          <p:cNvPr id="86" name="直線單箭頭接點 85">
            <a:extLst>
              <a:ext uri="{FF2B5EF4-FFF2-40B4-BE49-F238E27FC236}">
                <a16:creationId xmlns:a16="http://schemas.microsoft.com/office/drawing/2014/main" id="{71FA5F0C-EF8E-4DFC-A23C-3D1769BD1545}"/>
              </a:ext>
            </a:extLst>
          </p:cNvPr>
          <p:cNvCxnSpPr>
            <a:cxnSpLocks/>
          </p:cNvCxnSpPr>
          <p:nvPr/>
        </p:nvCxnSpPr>
        <p:spPr>
          <a:xfrm flipH="1" flipV="1">
            <a:off x="6069488" y="1557267"/>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87" name="直線單箭頭接點 86">
            <a:extLst>
              <a:ext uri="{FF2B5EF4-FFF2-40B4-BE49-F238E27FC236}">
                <a16:creationId xmlns:a16="http://schemas.microsoft.com/office/drawing/2014/main" id="{AEBBB8E4-FD82-408A-A78D-B887A7331D67}"/>
              </a:ext>
            </a:extLst>
          </p:cNvPr>
          <p:cNvCxnSpPr/>
          <p:nvPr/>
        </p:nvCxnSpPr>
        <p:spPr>
          <a:xfrm flipH="1" flipV="1">
            <a:off x="7394010" y="1537385"/>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89" name="Shape 82">
            <a:extLst>
              <a:ext uri="{FF2B5EF4-FFF2-40B4-BE49-F238E27FC236}">
                <a16:creationId xmlns:a16="http://schemas.microsoft.com/office/drawing/2014/main" id="{D414D3E9-986B-4C59-83BB-0621B1BD29BC}"/>
              </a:ext>
            </a:extLst>
          </p:cNvPr>
          <p:cNvSpPr txBox="1"/>
          <p:nvPr/>
        </p:nvSpPr>
        <p:spPr>
          <a:xfrm>
            <a:off x="4880814" y="1947485"/>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err="1">
                <a:solidFill>
                  <a:schemeClr val="bg1"/>
                </a:solidFill>
                <a:latin typeface="Arial" panose="020B0604020202020204" pitchFamily="34" charset="0"/>
                <a:ea typeface="微軟正黑體" pitchFamily="34" charset="-120"/>
                <a:cs typeface="Arial" panose="020B0604020202020204" pitchFamily="34" charset="0"/>
                <a:sym typeface="Arial"/>
              </a:rPr>
              <a:t>PCIe</a:t>
            </a: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 x4</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cxnSp>
        <p:nvCxnSpPr>
          <p:cNvPr id="90" name="直線單箭頭接點 89">
            <a:extLst>
              <a:ext uri="{FF2B5EF4-FFF2-40B4-BE49-F238E27FC236}">
                <a16:creationId xmlns:a16="http://schemas.microsoft.com/office/drawing/2014/main" id="{C85E9C29-7028-49FA-8E9E-10E15538689B}"/>
              </a:ext>
            </a:extLst>
          </p:cNvPr>
          <p:cNvCxnSpPr>
            <a:cxnSpLocks/>
          </p:cNvCxnSpPr>
          <p:nvPr/>
        </p:nvCxnSpPr>
        <p:spPr>
          <a:xfrm flipH="1" flipV="1">
            <a:off x="5315029" y="2289963"/>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91" name="Shape 82">
            <a:extLst>
              <a:ext uri="{FF2B5EF4-FFF2-40B4-BE49-F238E27FC236}">
                <a16:creationId xmlns:a16="http://schemas.microsoft.com/office/drawing/2014/main" id="{0DB1CF32-C6CF-4FBA-BB82-B64FE2A92CC0}"/>
              </a:ext>
            </a:extLst>
          </p:cNvPr>
          <p:cNvSpPr txBox="1"/>
          <p:nvPr/>
        </p:nvSpPr>
        <p:spPr>
          <a:xfrm>
            <a:off x="7746153" y="1947485"/>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err="1">
                <a:solidFill>
                  <a:schemeClr val="bg1"/>
                </a:solidFill>
                <a:latin typeface="Arial" panose="020B0604020202020204" pitchFamily="34" charset="0"/>
                <a:ea typeface="微軟正黑體" pitchFamily="34" charset="-120"/>
                <a:cs typeface="Arial" panose="020B0604020202020204" pitchFamily="34" charset="0"/>
                <a:sym typeface="Arial"/>
              </a:rPr>
              <a:t>PCIe</a:t>
            </a: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 x4</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cxnSp>
        <p:nvCxnSpPr>
          <p:cNvPr id="92" name="直線單箭頭接點 91">
            <a:extLst>
              <a:ext uri="{FF2B5EF4-FFF2-40B4-BE49-F238E27FC236}">
                <a16:creationId xmlns:a16="http://schemas.microsoft.com/office/drawing/2014/main" id="{F20C8B1B-3179-4BC8-90A4-A132C342DD9F}"/>
              </a:ext>
            </a:extLst>
          </p:cNvPr>
          <p:cNvCxnSpPr>
            <a:cxnSpLocks/>
          </p:cNvCxnSpPr>
          <p:nvPr/>
        </p:nvCxnSpPr>
        <p:spPr>
          <a:xfrm flipH="1" flipV="1">
            <a:off x="8180368" y="2289963"/>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3" name="Shape 79">
            <a:extLst>
              <a:ext uri="{FF2B5EF4-FFF2-40B4-BE49-F238E27FC236}">
                <a16:creationId xmlns:a16="http://schemas.microsoft.com/office/drawing/2014/main" id="{318E6A73-46AC-4BED-993E-775A232C6FEC}"/>
              </a:ext>
            </a:extLst>
          </p:cNvPr>
          <p:cNvSpPr/>
          <p:nvPr/>
        </p:nvSpPr>
        <p:spPr>
          <a:xfrm>
            <a:off x="5078312" y="2499433"/>
            <a:ext cx="476136" cy="1286427"/>
          </a:xfrm>
          <a:prstGeom prst="rect">
            <a:avLst/>
          </a:prstGeom>
          <a:solidFill>
            <a:schemeClr val="accent5"/>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buClr>
                <a:srgbClr val="000000"/>
              </a:buClr>
            </a:pPr>
            <a:endParaRPr>
              <a:solidFill>
                <a:schemeClr val="lt1"/>
              </a:solidFill>
            </a:endParaRPr>
          </a:p>
        </p:txBody>
      </p:sp>
      <p:sp>
        <p:nvSpPr>
          <p:cNvPr id="88" name="Shape 82">
            <a:extLst>
              <a:ext uri="{FF2B5EF4-FFF2-40B4-BE49-F238E27FC236}">
                <a16:creationId xmlns:a16="http://schemas.microsoft.com/office/drawing/2014/main" id="{EC85CBEF-D4B5-4543-927C-39B9A3E0C085}"/>
              </a:ext>
            </a:extLst>
          </p:cNvPr>
          <p:cNvSpPr txBox="1"/>
          <p:nvPr/>
        </p:nvSpPr>
        <p:spPr>
          <a:xfrm>
            <a:off x="5106633" y="3340090"/>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#4</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 name="Shape 79">
            <a:extLst>
              <a:ext uri="{FF2B5EF4-FFF2-40B4-BE49-F238E27FC236}">
                <a16:creationId xmlns:a16="http://schemas.microsoft.com/office/drawing/2014/main" id="{DA7CB4F0-0899-4910-9625-51F01C01813D}"/>
              </a:ext>
            </a:extLst>
          </p:cNvPr>
          <p:cNvSpPr/>
          <p:nvPr/>
        </p:nvSpPr>
        <p:spPr>
          <a:xfrm>
            <a:off x="7946600" y="2499433"/>
            <a:ext cx="476136" cy="1286427"/>
          </a:xfrm>
          <a:prstGeom prst="rect">
            <a:avLst/>
          </a:prstGeom>
          <a:solidFill>
            <a:schemeClr val="accent5"/>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buClr>
                <a:srgbClr val="000000"/>
              </a:buClr>
            </a:pPr>
            <a:endParaRPr>
              <a:solidFill>
                <a:schemeClr val="lt1"/>
              </a:solidFill>
            </a:endParaRPr>
          </a:p>
        </p:txBody>
      </p:sp>
      <p:sp>
        <p:nvSpPr>
          <p:cNvPr id="84" name="Shape 82">
            <a:extLst>
              <a:ext uri="{FF2B5EF4-FFF2-40B4-BE49-F238E27FC236}">
                <a16:creationId xmlns:a16="http://schemas.microsoft.com/office/drawing/2014/main" id="{714B7516-8792-4F14-A1EC-DD185375CE6E}"/>
              </a:ext>
            </a:extLst>
          </p:cNvPr>
          <p:cNvSpPr txBox="1"/>
          <p:nvPr/>
        </p:nvSpPr>
        <p:spPr>
          <a:xfrm>
            <a:off x="7987871" y="3340090"/>
            <a:ext cx="422759"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#1</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9" name="圓角矩形 13">
            <a:extLst>
              <a:ext uri="{FF2B5EF4-FFF2-40B4-BE49-F238E27FC236}">
                <a16:creationId xmlns:a16="http://schemas.microsoft.com/office/drawing/2014/main" id="{53F3EAF7-06F0-4F31-BEF4-BA780E8D3A3C}"/>
              </a:ext>
            </a:extLst>
          </p:cNvPr>
          <p:cNvSpPr/>
          <p:nvPr/>
        </p:nvSpPr>
        <p:spPr>
          <a:xfrm>
            <a:off x="109566" y="4394135"/>
            <a:ext cx="721708" cy="749365"/>
          </a:xfrm>
          <a:prstGeom prst="roundRect">
            <a:avLst>
              <a:gd name="adj" fmla="val 4902"/>
            </a:avLst>
          </a:prstGeom>
          <a:noFill/>
          <a:ln w="19050">
            <a:solidFill>
              <a:srgbClr val="FFFF00"/>
            </a:solidFill>
          </a:ln>
          <a:effectLst>
            <a:glow rad="127000">
              <a:srgbClr val="FFFF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1261453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流程圖: 程序 19">
            <a:extLst>
              <a:ext uri="{FF2B5EF4-FFF2-40B4-BE49-F238E27FC236}">
                <a16:creationId xmlns:a16="http://schemas.microsoft.com/office/drawing/2014/main" id="{B42FA7EB-378D-4D77-A938-3C9806DB2C84}"/>
              </a:ext>
            </a:extLst>
          </p:cNvPr>
          <p:cNvSpPr/>
          <p:nvPr/>
        </p:nvSpPr>
        <p:spPr>
          <a:xfrm>
            <a:off x="1" y="914399"/>
            <a:ext cx="9144000" cy="3146407"/>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FDB2CABB-EFEA-4278-918D-CAA68FB0B3DB}"/>
              </a:ext>
            </a:extLst>
          </p:cNvPr>
          <p:cNvSpPr>
            <a:spLocks noGrp="1"/>
          </p:cNvSpPr>
          <p:nvPr>
            <p:ph type="title"/>
          </p:nvPr>
        </p:nvSpPr>
        <p:spPr/>
        <p:txBody>
          <a:bodyPr>
            <a:normAutofit fontScale="90000"/>
          </a:bodyPr>
          <a:lstStyle/>
          <a:p>
            <a:r>
              <a:rPr lang="zh-TW" altLang="en-US">
                <a:latin typeface="Arial"/>
                <a:ea typeface="Malgun Gothic"/>
                <a:cs typeface="Arial"/>
              </a:rPr>
              <a:t>GPU</a:t>
            </a:r>
            <a:r>
              <a:rPr lang="zh-TW" altLang="en-US">
                <a:ea typeface="微軟正黑體"/>
                <a:cs typeface="Arial" panose="020B0604020202020204" pitchFamily="34" charset="0"/>
              </a:rPr>
              <a:t> </a:t>
            </a:r>
            <a:r>
              <a:rPr lang="zh-TW" altLang="en-US">
                <a:latin typeface="Microsoft JhengHei"/>
                <a:ea typeface="Microsoft JhengHei"/>
                <a:cs typeface="Arial" panose="020B0604020202020204" pitchFamily="34" charset="0"/>
              </a:rPr>
              <a:t>卡建議插槽與可支援的尺寸</a:t>
            </a:r>
          </a:p>
        </p:txBody>
      </p:sp>
      <p:graphicFrame>
        <p:nvGraphicFramePr>
          <p:cNvPr id="3" name="表格 4">
            <a:extLst>
              <a:ext uri="{FF2B5EF4-FFF2-40B4-BE49-F238E27FC236}">
                <a16:creationId xmlns:a16="http://schemas.microsoft.com/office/drawing/2014/main" id="{3E12AAC6-DFA9-4676-A930-59AAD8C2EC1C}"/>
              </a:ext>
            </a:extLst>
          </p:cNvPr>
          <p:cNvGraphicFramePr>
            <a:graphicFrameLocks noGrp="1"/>
          </p:cNvGraphicFramePr>
          <p:nvPr>
            <p:extLst>
              <p:ext uri="{D42A27DB-BD31-4B8C-83A1-F6EECF244321}">
                <p14:modId xmlns:p14="http://schemas.microsoft.com/office/powerpoint/2010/main" val="796569122"/>
              </p:ext>
            </p:extLst>
          </p:nvPr>
        </p:nvGraphicFramePr>
        <p:xfrm>
          <a:off x="269331" y="1082694"/>
          <a:ext cx="5040454" cy="3395339"/>
        </p:xfrm>
        <a:graphic>
          <a:graphicData uri="http://schemas.openxmlformats.org/drawingml/2006/table">
            <a:tbl>
              <a:tblPr firstRow="1" bandRow="1">
                <a:effectLst>
                  <a:outerShdw blurRad="50800" dist="76200" dir="2340000" algn="ctr" rotWithShape="0">
                    <a:srgbClr val="000000">
                      <a:alpha val="36000"/>
                    </a:srgbClr>
                  </a:outerShdw>
                </a:effectLst>
                <a:tableStyleId>{5C22544A-7EE6-4342-B048-85BDC9FD1C3A}</a:tableStyleId>
              </a:tblPr>
              <a:tblGrid>
                <a:gridCol w="1763956">
                  <a:extLst>
                    <a:ext uri="{9D8B030D-6E8A-4147-A177-3AD203B41FA5}">
                      <a16:colId xmlns:a16="http://schemas.microsoft.com/office/drawing/2014/main" val="2475411764"/>
                    </a:ext>
                  </a:extLst>
                </a:gridCol>
                <a:gridCol w="994627">
                  <a:extLst>
                    <a:ext uri="{9D8B030D-6E8A-4147-A177-3AD203B41FA5}">
                      <a16:colId xmlns:a16="http://schemas.microsoft.com/office/drawing/2014/main" val="3051433089"/>
                    </a:ext>
                  </a:extLst>
                </a:gridCol>
                <a:gridCol w="2281871">
                  <a:extLst>
                    <a:ext uri="{9D8B030D-6E8A-4147-A177-3AD203B41FA5}">
                      <a16:colId xmlns:a16="http://schemas.microsoft.com/office/drawing/2014/main" val="905747818"/>
                    </a:ext>
                  </a:extLst>
                </a:gridCol>
              </a:tblGrid>
              <a:tr h="428625">
                <a:tc>
                  <a:txBody>
                    <a:bodyPr/>
                    <a:lstStyle/>
                    <a:p>
                      <a:pPr>
                        <a:buNone/>
                      </a:pPr>
                      <a:endParaRPr lang="zh-TW" altLang="en-US" sz="1600" b="1">
                        <a:latin typeface="Arial" panose="020B0604020202020204" pitchFamily="34" charset="0"/>
                        <a:ea typeface="微軟正黑體" panose="020B0604030504040204" pitchFamily="34" charset="-12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r>
                        <a:rPr lang="zh-TW" altLang="en-US" sz="1600" b="1">
                          <a:solidFill>
                            <a:srgbClr val="FFFF00"/>
                          </a:solidFill>
                          <a:latin typeface="Arial" panose="020B0604020202020204" pitchFamily="34" charset="0"/>
                          <a:ea typeface="微軟正黑體" panose="020B0604030504040204" pitchFamily="34" charset="-120"/>
                          <a:cs typeface="Arial" panose="020B0604020202020204" pitchFamily="34" charset="0"/>
                        </a:rPr>
                        <a:t>插槽</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r>
                        <a:rPr lang="zh-TW" altLang="en-US" sz="1600" b="1">
                          <a:solidFill>
                            <a:srgbClr val="FFFF00"/>
                          </a:solidFill>
                          <a:latin typeface="Arial" panose="020B0604020202020204" pitchFamily="34" charset="0"/>
                          <a:ea typeface="微軟正黑體" panose="020B0604030504040204" pitchFamily="34" charset="-120"/>
                          <a:cs typeface="Arial" panose="020B0604020202020204" pitchFamily="34" charset="0"/>
                        </a:rPr>
                        <a:t>尺寸 W x H x L (mm)</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705707393"/>
                  </a:ext>
                </a:extLst>
              </a:tr>
              <a:tr h="370840">
                <a:tc rowSpan="2">
                  <a:txBody>
                    <a:bodyPr/>
                    <a:lstStyle/>
                    <a:p>
                      <a:pPr>
                        <a:buNone/>
                      </a:pPr>
                      <a:r>
                        <a:rPr lang="zh-TW" altLang="en-US" sz="1600" b="1">
                          <a:latin typeface="Arial" panose="020B0604020202020204" pitchFamily="34" charset="0"/>
                          <a:ea typeface="微軟正黑體"/>
                          <a:cs typeface="Arial" panose="020B0604020202020204" pitchFamily="34" charset="0"/>
                        </a:rPr>
                        <a:t>TS-877XU</a:t>
                      </a:r>
                    </a:p>
                    <a:p>
                      <a:pPr lvl="0">
                        <a:buNone/>
                      </a:pPr>
                      <a:r>
                        <a:rPr lang="zh-TW" altLang="en-US" sz="1600" b="1">
                          <a:latin typeface="Arial" panose="020B0604020202020204" pitchFamily="34" charset="0"/>
                          <a:ea typeface="微軟正黑體"/>
                          <a:cs typeface="Arial" panose="020B0604020202020204" pitchFamily="34" charset="0"/>
                        </a:rPr>
                        <a:t>TS-877XU-RP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buNone/>
                      </a:pPr>
                      <a:r>
                        <a:rPr lang="zh-TW" altLang="en-US" sz="1600" b="1">
                          <a:latin typeface="Arial" panose="020B0604020202020204" pitchFamily="34" charset="0"/>
                          <a:ea typeface="微軟正黑體"/>
                          <a:cs typeface="Arial" panose="020B0604020202020204" pitchFamily="34" charset="0"/>
                        </a:rPr>
                        <a:t>插槽2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lgn="l">
                        <a:buNone/>
                      </a:pPr>
                      <a:r>
                        <a:rPr lang="en-US" altLang="zh-TW" sz="1600" b="1" i="0" u="none" strike="noStrike" noProof="0">
                          <a:solidFill>
                            <a:srgbClr val="000000"/>
                          </a:solidFill>
                          <a:latin typeface="Arial"/>
                          <a:ea typeface="微軟正黑體"/>
                          <a:cs typeface="Arial"/>
                        </a:rPr>
                        <a:t>37</a:t>
                      </a:r>
                      <a:r>
                        <a:rPr lang="zh-TW" sz="1600" b="1" i="0" u="none" strike="noStrike" noProof="0">
                          <a:solidFill>
                            <a:srgbClr val="000000"/>
                          </a:solidFill>
                          <a:latin typeface="Arial"/>
                          <a:ea typeface="Microsoft JhengHei"/>
                          <a:cs typeface="Arial"/>
                        </a:rPr>
                        <a:t> </a:t>
                      </a:r>
                      <a:r>
                        <a:rPr lang="en-US" altLang="zh-TW" sz="1600" b="1" i="0" u="none" strike="noStrike" noProof="0">
                          <a:solidFill>
                            <a:srgbClr val="000000"/>
                          </a:solidFill>
                          <a:latin typeface="Arial"/>
                          <a:ea typeface="微軟正黑體"/>
                          <a:cs typeface="Arial"/>
                        </a:rPr>
                        <a:t>x</a:t>
                      </a:r>
                      <a:r>
                        <a:rPr lang="zh-TW" altLang="en-US" sz="1600" b="1" i="0" u="none" strike="noStrike" noProof="0">
                          <a:solidFill>
                            <a:srgbClr val="000000"/>
                          </a:solidFill>
                          <a:latin typeface="Arial"/>
                          <a:ea typeface="Microsoft JhengHei"/>
                          <a:cs typeface="Arial"/>
                        </a:rPr>
                        <a:t> </a:t>
                      </a:r>
                      <a:r>
                        <a:rPr lang="zh-TW" sz="1600" b="1" i="0" u="none" strike="noStrike" noProof="0">
                          <a:solidFill>
                            <a:srgbClr val="000000"/>
                          </a:solidFill>
                          <a:latin typeface="Arial"/>
                          <a:ea typeface="Microsoft JhengHei"/>
                          <a:cs typeface="Arial"/>
                        </a:rPr>
                        <a:t>68.9</a:t>
                      </a:r>
                      <a:r>
                        <a:rPr lang="zh-TW" altLang="en-US" sz="1600" b="1" i="0" u="none" strike="noStrike" noProof="0">
                          <a:solidFill>
                            <a:srgbClr val="000000"/>
                          </a:solidFill>
                          <a:latin typeface="Arial"/>
                          <a:ea typeface="Microsoft JhengHei"/>
                          <a:cs typeface="Arial"/>
                        </a:rPr>
                        <a:t> x </a:t>
                      </a:r>
                      <a:r>
                        <a:rPr lang="zh-TW" sz="1600" b="1" i="0" u="none" strike="noStrike" noProof="0">
                          <a:solidFill>
                            <a:srgbClr val="000000"/>
                          </a:solidFill>
                          <a:latin typeface="Arial"/>
                          <a:ea typeface="Microsoft JhengHei"/>
                          <a:cs typeface="Arial"/>
                        </a:rPr>
                        <a:t>214</a:t>
                      </a:r>
                      <a:endParaRPr lang="zh-TW" sz="16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071907731"/>
                  </a:ext>
                </a:extLst>
              </a:tr>
              <a:tr h="370840">
                <a:tc vMerge="1">
                  <a:txBody>
                    <a:bodyPr/>
                    <a:lstStyle/>
                    <a:p>
                      <a:endParaRPr lang="zh-TW"/>
                    </a:p>
                  </a:txBody>
                  <a:tcPr/>
                </a:tc>
                <a:tc>
                  <a:txBody>
                    <a:bodyPr/>
                    <a:lstStyle/>
                    <a:p>
                      <a:pPr>
                        <a:buNone/>
                      </a:pPr>
                      <a:r>
                        <a:rPr lang="zh-TW" altLang="en-US" sz="1600" b="1">
                          <a:latin typeface="Arial" panose="020B0604020202020204" pitchFamily="34" charset="0"/>
                          <a:ea typeface="微軟正黑體"/>
                          <a:cs typeface="Arial" panose="020B0604020202020204" pitchFamily="34" charset="0"/>
                        </a:rPr>
                        <a:t>插槽4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lgn="l">
                        <a:buNone/>
                      </a:pPr>
                      <a:r>
                        <a:rPr lang="en-US" altLang="zh-TW" sz="1600" b="1" i="0" u="none" strike="noStrike" noProof="0">
                          <a:solidFill>
                            <a:srgbClr val="000000"/>
                          </a:solidFill>
                          <a:latin typeface="Arial"/>
                          <a:ea typeface="微軟正黑體"/>
                          <a:cs typeface="Arial"/>
                        </a:rPr>
                        <a:t>37</a:t>
                      </a:r>
                      <a:r>
                        <a:rPr lang="zh-TW" sz="1600" b="1" i="0" u="none" strike="noStrike" noProof="0">
                          <a:solidFill>
                            <a:srgbClr val="000000"/>
                          </a:solidFill>
                          <a:latin typeface="Arial"/>
                          <a:ea typeface="Microsoft JhengHei"/>
                          <a:cs typeface="Arial"/>
                        </a:rPr>
                        <a:t> </a:t>
                      </a:r>
                      <a:r>
                        <a:rPr lang="en-US" altLang="zh-TW" sz="1600" b="1" i="0" u="none" strike="noStrike" noProof="0">
                          <a:solidFill>
                            <a:srgbClr val="000000"/>
                          </a:solidFill>
                          <a:latin typeface="Arial"/>
                          <a:ea typeface="微軟正黑體"/>
                          <a:cs typeface="Arial"/>
                        </a:rPr>
                        <a:t>x</a:t>
                      </a:r>
                      <a:r>
                        <a:rPr lang="zh-TW" sz="1600" b="1" i="0" u="none" strike="noStrike" noProof="0">
                          <a:solidFill>
                            <a:srgbClr val="000000"/>
                          </a:solidFill>
                          <a:latin typeface="Arial"/>
                          <a:ea typeface="Microsoft JhengHei"/>
                          <a:cs typeface="Arial"/>
                        </a:rPr>
                        <a:t> 68.9 x</a:t>
                      </a:r>
                      <a:r>
                        <a:rPr lang="zh-TW" altLang="en-US" sz="1600" b="1" i="0" u="none" strike="noStrike" noProof="0">
                          <a:solidFill>
                            <a:srgbClr val="000000"/>
                          </a:solidFill>
                          <a:latin typeface="Arial"/>
                          <a:ea typeface="Microsoft JhengHei"/>
                          <a:cs typeface="Arial"/>
                        </a:rPr>
                        <a:t> </a:t>
                      </a:r>
                      <a:r>
                        <a:rPr lang="zh-TW" sz="1600" b="1" i="0" u="none" strike="noStrike" noProof="0">
                          <a:solidFill>
                            <a:srgbClr val="000000"/>
                          </a:solidFill>
                          <a:latin typeface="Arial"/>
                          <a:ea typeface="Microsoft JhengHei"/>
                          <a:cs typeface="Arial"/>
                        </a:rPr>
                        <a:t>214</a:t>
                      </a:r>
                      <a:endParaRPr lang="zh-TW" sz="16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91183415"/>
                  </a:ext>
                </a:extLst>
              </a:tr>
              <a:tr h="370840">
                <a:tc rowSpan="2">
                  <a:txBody>
                    <a:bodyPr/>
                    <a:lstStyle/>
                    <a:p>
                      <a:pPr>
                        <a:buNone/>
                      </a:pPr>
                      <a:r>
                        <a:rPr lang="zh-TW" altLang="en-US" sz="1600" b="1">
                          <a:latin typeface="Arial" panose="020B0604020202020204" pitchFamily="34" charset="0"/>
                          <a:ea typeface="微軟正黑體"/>
                          <a:cs typeface="Arial" panose="020B0604020202020204" pitchFamily="34" charset="0"/>
                        </a:rPr>
                        <a:t>TS-1277XU</a:t>
                      </a:r>
                    </a:p>
                    <a:p>
                      <a:pPr lvl="0">
                        <a:buNone/>
                      </a:pPr>
                      <a:r>
                        <a:rPr lang="zh-TW" altLang="en-US" sz="1600" b="1">
                          <a:latin typeface="Arial" panose="020B0604020202020204" pitchFamily="34" charset="0"/>
                          <a:ea typeface="微軟正黑體"/>
                          <a:cs typeface="Arial" panose="020B0604020202020204" pitchFamily="34" charset="0"/>
                        </a:rPr>
                        <a:t>TS-1277XU-RP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tc>
                  <a:txBody>
                    <a:bodyPr/>
                    <a:lstStyle/>
                    <a:p>
                      <a:pPr lvl="0">
                        <a:buNone/>
                      </a:pPr>
                      <a:r>
                        <a:rPr lang="zh-TW" altLang="en-US" sz="1600" b="1">
                          <a:latin typeface="Arial" panose="020B0604020202020204" pitchFamily="34" charset="0"/>
                          <a:ea typeface="微軟正黑體"/>
                          <a:cs typeface="Arial" panose="020B0604020202020204" pitchFamily="34" charset="0"/>
                        </a:rPr>
                        <a:t>插槽2</a:t>
                      </a:r>
                      <a:endParaRPr lang="zh-TW" sz="1600" b="1">
                        <a:latin typeface="Arial" panose="020B0604020202020204" pitchFamily="34" charset="0"/>
                        <a:ea typeface="微軟正黑體"/>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tc>
                  <a:txBody>
                    <a:bodyPr/>
                    <a:lstStyle/>
                    <a:p>
                      <a:pPr lvl="0" algn="l">
                        <a:buNone/>
                      </a:pPr>
                      <a:r>
                        <a:rPr lang="en-US" altLang="zh-TW" sz="1600" b="1" i="0" u="none" strike="noStrike" noProof="0">
                          <a:solidFill>
                            <a:srgbClr val="000000"/>
                          </a:solidFill>
                          <a:latin typeface="Arial"/>
                          <a:ea typeface="微軟正黑體"/>
                          <a:cs typeface="Arial"/>
                        </a:rPr>
                        <a:t>37</a:t>
                      </a:r>
                      <a:r>
                        <a:rPr lang="zh-TW" sz="1600" b="1" i="0" u="none" strike="noStrike" noProof="0">
                          <a:solidFill>
                            <a:srgbClr val="000000"/>
                          </a:solidFill>
                          <a:latin typeface="Arial"/>
                          <a:ea typeface="Microsoft JhengHei"/>
                          <a:cs typeface="Arial"/>
                        </a:rPr>
                        <a:t> </a:t>
                      </a:r>
                      <a:r>
                        <a:rPr lang="en-US" altLang="zh-TW" sz="1600" b="1" i="0" u="none" strike="noStrike" noProof="0">
                          <a:solidFill>
                            <a:srgbClr val="000000"/>
                          </a:solidFill>
                          <a:latin typeface="Arial"/>
                          <a:ea typeface="微軟正黑體"/>
                          <a:cs typeface="Arial"/>
                        </a:rPr>
                        <a:t>x</a:t>
                      </a:r>
                      <a:r>
                        <a:rPr lang="zh-TW" sz="1600" b="1" i="0" u="none" strike="noStrike" noProof="0">
                          <a:solidFill>
                            <a:srgbClr val="000000"/>
                          </a:solidFill>
                          <a:latin typeface="Arial"/>
                          <a:ea typeface="Microsoft JhengHei"/>
                          <a:cs typeface="Arial"/>
                        </a:rPr>
                        <a:t> </a:t>
                      </a:r>
                      <a:r>
                        <a:rPr lang="en-US" altLang="zh-TW" sz="1600" b="1" kern="1200" noProof="0">
                          <a:solidFill>
                            <a:srgbClr val="000000"/>
                          </a:solidFill>
                          <a:latin typeface="Arial"/>
                          <a:ea typeface="微軟正黑體"/>
                          <a:cs typeface="Arial"/>
                        </a:rPr>
                        <a:t>68</a:t>
                      </a:r>
                      <a:r>
                        <a:rPr lang="zh-TW" sz="1600" b="1" i="0" u="none" strike="noStrike" noProof="0">
                          <a:solidFill>
                            <a:srgbClr val="000000"/>
                          </a:solidFill>
                          <a:latin typeface="Arial"/>
                          <a:ea typeface="Microsoft JhengHei"/>
                          <a:cs typeface="Arial"/>
                        </a:rPr>
                        <a:t>.9 x</a:t>
                      </a:r>
                      <a:r>
                        <a:rPr lang="zh-TW" altLang="en-US" sz="1600" b="1" i="0" u="none" strike="noStrike" noProof="0">
                          <a:solidFill>
                            <a:srgbClr val="000000"/>
                          </a:solidFill>
                          <a:latin typeface="Arial"/>
                          <a:ea typeface="Microsoft JhengHei"/>
                          <a:cs typeface="Arial"/>
                        </a:rPr>
                        <a:t> </a:t>
                      </a:r>
                      <a:r>
                        <a:rPr lang="zh-TW" sz="1600" b="1" i="0" u="none" strike="noStrike" noProof="0">
                          <a:solidFill>
                            <a:srgbClr val="000000"/>
                          </a:solidFill>
                          <a:latin typeface="Arial"/>
                          <a:ea typeface="Microsoft JhengHei"/>
                          <a:cs typeface="Arial"/>
                        </a:rPr>
                        <a:t>214</a:t>
                      </a:r>
                      <a:endParaRPr lang="zh-TW" sz="16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extLst>
                  <a:ext uri="{0D108BD9-81ED-4DB2-BD59-A6C34878D82A}">
                    <a16:rowId xmlns:a16="http://schemas.microsoft.com/office/drawing/2014/main" val="3405751188"/>
                  </a:ext>
                </a:extLst>
              </a:tr>
              <a:tr h="370840">
                <a:tc vMerge="1">
                  <a:txBody>
                    <a:bodyPr/>
                    <a:lstStyle/>
                    <a:p>
                      <a:endParaRPr lang="zh-TW"/>
                    </a:p>
                  </a:txBody>
                  <a:tcPr/>
                </a:tc>
                <a:tc>
                  <a:txBody>
                    <a:bodyPr/>
                    <a:lstStyle/>
                    <a:p>
                      <a:pPr lvl="0">
                        <a:buNone/>
                      </a:pPr>
                      <a:r>
                        <a:rPr lang="zh-TW" altLang="en-US" sz="1600" b="1">
                          <a:latin typeface="Arial" panose="020B0604020202020204" pitchFamily="34" charset="0"/>
                          <a:ea typeface="微軟正黑體"/>
                          <a:cs typeface="Arial" panose="020B0604020202020204" pitchFamily="34" charset="0"/>
                        </a:rPr>
                        <a:t>插槽4</a:t>
                      </a:r>
                      <a:endParaRPr lang="zh-TW" sz="1600" b="1">
                        <a:latin typeface="Arial" panose="020B0604020202020204" pitchFamily="34" charset="0"/>
                        <a:ea typeface="微軟正黑體"/>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tc>
                  <a:txBody>
                    <a:bodyPr/>
                    <a:lstStyle/>
                    <a:p>
                      <a:pPr lvl="0" algn="l">
                        <a:buNone/>
                      </a:pPr>
                      <a:r>
                        <a:rPr lang="en-US" altLang="zh-TW" sz="1600" b="1" i="0" u="none" strike="noStrike" noProof="0">
                          <a:solidFill>
                            <a:srgbClr val="000000"/>
                          </a:solidFill>
                          <a:latin typeface="Arial"/>
                          <a:ea typeface="微軟正黑體"/>
                          <a:cs typeface="Arial"/>
                        </a:rPr>
                        <a:t>37</a:t>
                      </a:r>
                      <a:r>
                        <a:rPr lang="zh-TW" sz="1600" b="1" i="0" u="none" strike="noStrike" noProof="0">
                          <a:solidFill>
                            <a:srgbClr val="000000"/>
                          </a:solidFill>
                          <a:latin typeface="Arial"/>
                          <a:ea typeface="Microsoft JhengHei"/>
                          <a:cs typeface="Arial"/>
                        </a:rPr>
                        <a:t> </a:t>
                      </a:r>
                      <a:r>
                        <a:rPr lang="en-US" altLang="zh-TW" sz="1600" b="1" i="0" u="none" strike="noStrike" noProof="0">
                          <a:solidFill>
                            <a:srgbClr val="000000"/>
                          </a:solidFill>
                          <a:latin typeface="Arial"/>
                          <a:ea typeface="微軟正黑體"/>
                          <a:cs typeface="Arial"/>
                        </a:rPr>
                        <a:t>x</a:t>
                      </a:r>
                      <a:r>
                        <a:rPr lang="zh-TW" sz="1600" b="1" i="0" u="none" strike="noStrike" noProof="0">
                          <a:solidFill>
                            <a:srgbClr val="000000"/>
                          </a:solidFill>
                          <a:latin typeface="Arial"/>
                          <a:ea typeface="Microsoft JhengHei"/>
                          <a:cs typeface="Arial"/>
                        </a:rPr>
                        <a:t> </a:t>
                      </a:r>
                      <a:r>
                        <a:rPr lang="en-US" altLang="zh-TW" sz="1600" b="1" i="0" u="none" strike="noStrike" kern="1200" noProof="0">
                          <a:solidFill>
                            <a:srgbClr val="000000"/>
                          </a:solidFill>
                          <a:latin typeface="Arial"/>
                          <a:ea typeface="微軟正黑體"/>
                          <a:cs typeface="Arial"/>
                        </a:rPr>
                        <a:t>68</a:t>
                      </a:r>
                      <a:r>
                        <a:rPr lang="zh-TW" sz="1600" b="1" i="0" u="none" strike="noStrike" noProof="0">
                          <a:solidFill>
                            <a:srgbClr val="000000"/>
                          </a:solidFill>
                          <a:latin typeface="Arial"/>
                          <a:ea typeface="Microsoft JhengHei"/>
                          <a:cs typeface="Arial"/>
                        </a:rPr>
                        <a:t>.9 x</a:t>
                      </a:r>
                      <a:r>
                        <a:rPr lang="zh-TW" altLang="en-US" sz="1600" b="1" i="0" u="none" strike="noStrike" noProof="0">
                          <a:solidFill>
                            <a:srgbClr val="000000"/>
                          </a:solidFill>
                          <a:latin typeface="Arial"/>
                          <a:ea typeface="Microsoft JhengHei"/>
                          <a:cs typeface="Arial"/>
                        </a:rPr>
                        <a:t> </a:t>
                      </a:r>
                      <a:r>
                        <a:rPr lang="zh-TW" sz="1600" b="1" i="0" u="none" strike="noStrike" noProof="0">
                          <a:solidFill>
                            <a:srgbClr val="000000"/>
                          </a:solidFill>
                          <a:latin typeface="Arial"/>
                          <a:ea typeface="Microsoft JhengHei"/>
                          <a:cs typeface="Arial"/>
                        </a:rPr>
                        <a:t>214</a:t>
                      </a:r>
                      <a:endParaRPr lang="zh-TW" sz="16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extLst>
                  <a:ext uri="{0D108BD9-81ED-4DB2-BD59-A6C34878D82A}">
                    <a16:rowId xmlns:a16="http://schemas.microsoft.com/office/drawing/2014/main" val="3607782488"/>
                  </a:ext>
                </a:extLst>
              </a:tr>
              <a:tr h="370840">
                <a:tc rowSpan="2">
                  <a:txBody>
                    <a:bodyPr/>
                    <a:lstStyle/>
                    <a:p>
                      <a:pPr>
                        <a:buNone/>
                      </a:pPr>
                      <a:r>
                        <a:rPr lang="zh-TW" altLang="en-US" sz="1600" b="1">
                          <a:latin typeface="Arial" panose="020B0604020202020204" pitchFamily="34" charset="0"/>
                          <a:ea typeface="微軟正黑體"/>
                          <a:cs typeface="Arial" panose="020B0604020202020204" pitchFamily="34" charset="0"/>
                        </a:rPr>
                        <a:t>TS-1677XU</a:t>
                      </a:r>
                    </a:p>
                    <a:p>
                      <a:pPr lvl="0">
                        <a:buNone/>
                      </a:pPr>
                      <a:r>
                        <a:rPr lang="zh-TW" altLang="en-US" sz="1600" b="1">
                          <a:latin typeface="Arial" panose="020B0604020202020204" pitchFamily="34" charset="0"/>
                          <a:ea typeface="微軟正黑體"/>
                          <a:cs typeface="Arial" panose="020B0604020202020204" pitchFamily="34" charset="0"/>
                        </a:rPr>
                        <a:t>TS-1677XU-RP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buNone/>
                      </a:pPr>
                      <a:r>
                        <a:rPr lang="zh-TW" altLang="en-US" sz="1600" b="1">
                          <a:latin typeface="Arial" panose="020B0604020202020204" pitchFamily="34" charset="0"/>
                          <a:ea typeface="微軟正黑體"/>
                          <a:cs typeface="Arial" panose="020B0604020202020204" pitchFamily="34" charset="0"/>
                        </a:rPr>
                        <a:t>插槽2</a:t>
                      </a:r>
                      <a:endParaRPr lang="zh-TW" sz="1600" b="1">
                        <a:latin typeface="Arial" panose="020B0604020202020204" pitchFamily="34" charset="0"/>
                        <a:ea typeface="微軟正黑體"/>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lgn="l">
                        <a:buNone/>
                      </a:pPr>
                      <a:r>
                        <a:rPr lang="en-US" altLang="zh-TW" sz="1600" b="1" i="0" u="none" strike="noStrike" noProof="0">
                          <a:solidFill>
                            <a:srgbClr val="000000"/>
                          </a:solidFill>
                          <a:latin typeface="Arial"/>
                          <a:ea typeface="微軟正黑體"/>
                          <a:cs typeface="Arial"/>
                        </a:rPr>
                        <a:t>38.5 x </a:t>
                      </a:r>
                      <a:r>
                        <a:rPr lang="zh-TW" sz="1600" b="1" i="0" u="none" strike="noStrike" noProof="0">
                          <a:solidFill>
                            <a:srgbClr val="000000"/>
                          </a:solidFill>
                          <a:latin typeface="Arial"/>
                          <a:ea typeface="Microsoft JhengHei"/>
                          <a:cs typeface="Arial"/>
                        </a:rPr>
                        <a:t>111 </a:t>
                      </a:r>
                      <a:r>
                        <a:rPr lang="en-US" altLang="zh-TW" sz="1600" b="1" i="0" u="none" strike="noStrike" noProof="0">
                          <a:solidFill>
                            <a:srgbClr val="000000"/>
                          </a:solidFill>
                          <a:latin typeface="Arial"/>
                          <a:ea typeface="微軟正黑體"/>
                          <a:cs typeface="Arial"/>
                        </a:rPr>
                        <a:t>x</a:t>
                      </a:r>
                      <a:r>
                        <a:rPr lang="zh-TW" altLang="en-US" sz="1600" b="1" i="0" u="none" strike="noStrike" noProof="0">
                          <a:solidFill>
                            <a:srgbClr val="000000"/>
                          </a:solidFill>
                          <a:latin typeface="Arial"/>
                          <a:ea typeface="Microsoft JhengHei"/>
                          <a:cs typeface="Arial"/>
                        </a:rPr>
                        <a:t> </a:t>
                      </a:r>
                      <a:r>
                        <a:rPr lang="zh-TW" sz="1600" b="1" i="0" u="none" strike="noStrike" noProof="0">
                          <a:solidFill>
                            <a:srgbClr val="000000"/>
                          </a:solidFill>
                          <a:latin typeface="Arial"/>
                          <a:ea typeface="Microsoft JhengHei"/>
                          <a:cs typeface="Arial"/>
                        </a:rPr>
                        <a:t>214</a:t>
                      </a:r>
                      <a:endParaRPr lang="zh-TW" sz="16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801420384"/>
                  </a:ext>
                </a:extLst>
              </a:tr>
              <a:tr h="370839">
                <a:tc vMerge="1">
                  <a:txBody>
                    <a:bodyPr/>
                    <a:lstStyle/>
                    <a:p>
                      <a:endParaRPr lang="zh-TW"/>
                    </a:p>
                  </a:txBody>
                  <a:tcPr/>
                </a:tc>
                <a:tc>
                  <a:txBody>
                    <a:bodyPr/>
                    <a:lstStyle/>
                    <a:p>
                      <a:pPr lvl="0">
                        <a:buNone/>
                      </a:pPr>
                      <a:r>
                        <a:rPr lang="zh-TW" altLang="en-US" sz="1600" b="1">
                          <a:latin typeface="Arial" panose="020B0604020202020204" pitchFamily="34" charset="0"/>
                          <a:ea typeface="微軟正黑體"/>
                          <a:cs typeface="Arial" panose="020B0604020202020204" pitchFamily="34" charset="0"/>
                        </a:rPr>
                        <a:t>插槽4</a:t>
                      </a:r>
                      <a:endParaRPr lang="zh-TW" sz="1600" b="1">
                        <a:latin typeface="Arial" panose="020B0604020202020204" pitchFamily="34" charset="0"/>
                        <a:ea typeface="微軟正黑體"/>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lvl="0" algn="l">
                        <a:buNone/>
                      </a:pPr>
                      <a:r>
                        <a:rPr lang="en-US" altLang="zh-TW" sz="1600" b="1" i="0" u="none" strike="noStrike" noProof="0">
                          <a:solidFill>
                            <a:srgbClr val="000000"/>
                          </a:solidFill>
                          <a:latin typeface="Arial"/>
                          <a:ea typeface="微軟正黑體"/>
                          <a:cs typeface="Arial"/>
                        </a:rPr>
                        <a:t>38.5 x </a:t>
                      </a:r>
                      <a:r>
                        <a:rPr lang="zh-TW" sz="1600" b="1" i="0" u="none" strike="noStrike" noProof="0">
                          <a:solidFill>
                            <a:srgbClr val="000000"/>
                          </a:solidFill>
                          <a:latin typeface="Arial"/>
                          <a:ea typeface="Microsoft JhengHei"/>
                          <a:cs typeface="Arial"/>
                        </a:rPr>
                        <a:t>111 </a:t>
                      </a:r>
                      <a:r>
                        <a:rPr lang="en-US" altLang="zh-TW" sz="1600" b="1" i="0" u="none" strike="noStrike" noProof="0">
                          <a:solidFill>
                            <a:srgbClr val="000000"/>
                          </a:solidFill>
                          <a:latin typeface="Arial"/>
                          <a:ea typeface="微軟正黑體"/>
                          <a:cs typeface="Arial"/>
                        </a:rPr>
                        <a:t>x</a:t>
                      </a:r>
                      <a:r>
                        <a:rPr lang="zh-TW" sz="1600" b="1" i="0" u="none" strike="noStrike" noProof="0">
                          <a:solidFill>
                            <a:srgbClr val="000000"/>
                          </a:solidFill>
                          <a:latin typeface="Arial"/>
                          <a:ea typeface="Microsoft JhengHei"/>
                          <a:cs typeface="Arial"/>
                        </a:rPr>
                        <a:t> 214</a:t>
                      </a:r>
                      <a:endParaRPr lang="zh-TW" sz="16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18571101"/>
                  </a:ext>
                </a:extLst>
              </a:tr>
              <a:tr h="370838">
                <a:tc rowSpan="2">
                  <a:txBody>
                    <a:bodyPr/>
                    <a:lstStyle/>
                    <a:p>
                      <a:pPr lvl="0">
                        <a:buNone/>
                      </a:pPr>
                      <a:r>
                        <a:rPr lang="zh-TW" altLang="en-US" sz="1600" b="1">
                          <a:latin typeface="Arial" panose="020B0604020202020204" pitchFamily="34" charset="0"/>
                          <a:ea typeface="微軟正黑體"/>
                          <a:cs typeface="Arial" panose="020B0604020202020204" pitchFamily="34" charset="0"/>
                        </a:rPr>
                        <a:t>TS-2477XU-RP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tc>
                  <a:txBody>
                    <a:bodyPr/>
                    <a:lstStyle/>
                    <a:p>
                      <a:pPr lvl="0">
                        <a:buNone/>
                      </a:pPr>
                      <a:r>
                        <a:rPr lang="zh-TW" altLang="en-US" sz="1600" b="1">
                          <a:latin typeface="Arial" panose="020B0604020202020204" pitchFamily="34" charset="0"/>
                          <a:ea typeface="微軟正黑體"/>
                          <a:cs typeface="Arial" panose="020B0604020202020204" pitchFamily="34" charset="0"/>
                        </a:rPr>
                        <a:t>插槽2</a:t>
                      </a:r>
                      <a:endParaRPr lang="zh-TW" sz="1600" b="1">
                        <a:latin typeface="Arial" panose="020B0604020202020204" pitchFamily="34" charset="0"/>
                        <a:ea typeface="微軟正黑體"/>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tc>
                  <a:txBody>
                    <a:bodyPr/>
                    <a:lstStyle/>
                    <a:p>
                      <a:pPr lvl="0">
                        <a:buNone/>
                      </a:pPr>
                      <a:r>
                        <a:rPr lang="zh-TW" altLang="en-US" sz="1600" b="1">
                          <a:latin typeface="Arial" panose="020B0604020202020204" pitchFamily="34" charset="0"/>
                          <a:ea typeface="微軟正黑體"/>
                          <a:cs typeface="Arial" panose="020B0604020202020204" pitchFamily="34" charset="0"/>
                        </a:rPr>
                        <a:t>55 x 138 x 312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extLst>
                  <a:ext uri="{0D108BD9-81ED-4DB2-BD59-A6C34878D82A}">
                    <a16:rowId xmlns:a16="http://schemas.microsoft.com/office/drawing/2014/main" val="2478886606"/>
                  </a:ext>
                </a:extLst>
              </a:tr>
              <a:tr h="370837">
                <a:tc vMerge="1">
                  <a:txBody>
                    <a:bodyPr/>
                    <a:lstStyle/>
                    <a:p>
                      <a:endParaRPr lang="zh-TW"/>
                    </a:p>
                  </a:txBody>
                  <a:tcPr/>
                </a:tc>
                <a:tc>
                  <a:txBody>
                    <a:bodyPr/>
                    <a:lstStyle/>
                    <a:p>
                      <a:pPr lvl="0">
                        <a:buNone/>
                      </a:pPr>
                      <a:r>
                        <a:rPr lang="zh-TW" altLang="en-US" sz="1600" b="1">
                          <a:latin typeface="Arial"/>
                          <a:ea typeface="微軟正黑體"/>
                          <a:cs typeface="Arial"/>
                        </a:rPr>
                        <a:t>插槽</a:t>
                      </a:r>
                      <a:r>
                        <a:rPr lang="en-US" altLang="en-US" sz="1600" b="1">
                          <a:latin typeface="Arial"/>
                          <a:ea typeface="微軟正黑體"/>
                          <a:cs typeface="Arial"/>
                        </a:rPr>
                        <a:t>3</a:t>
                      </a:r>
                      <a:endParaRPr lang="zh-TW" sz="1600" b="1">
                        <a:latin typeface="Arial"/>
                        <a:ea typeface="微軟正黑體"/>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tc>
                  <a:txBody>
                    <a:bodyPr/>
                    <a:lstStyle/>
                    <a:p>
                      <a:pPr lvl="0" algn="l">
                        <a:buNone/>
                      </a:pPr>
                      <a:r>
                        <a:rPr lang="zh-TW" sz="1600" b="1" i="0" u="none" strike="noStrike" noProof="0">
                          <a:solidFill>
                            <a:srgbClr val="000000"/>
                          </a:solidFill>
                          <a:latin typeface="Arial" panose="020B0604020202020204" pitchFamily="34" charset="0"/>
                          <a:ea typeface="微軟正黑體"/>
                          <a:cs typeface="Arial" panose="020B0604020202020204" pitchFamily="34" charset="0"/>
                        </a:rPr>
                        <a:t>55 x 138 x</a:t>
                      </a:r>
                      <a:r>
                        <a:rPr lang="zh-TW" altLang="en-US" sz="1600" b="1" i="0" u="none" strike="noStrike" noProof="0">
                          <a:solidFill>
                            <a:srgbClr val="000000"/>
                          </a:solidFill>
                          <a:latin typeface="Arial" panose="020B0604020202020204" pitchFamily="34" charset="0"/>
                          <a:ea typeface="微軟正黑體"/>
                          <a:cs typeface="Arial" panose="020B0604020202020204" pitchFamily="34" charset="0"/>
                        </a:rPr>
                        <a:t> </a:t>
                      </a:r>
                      <a:r>
                        <a:rPr lang="zh-TW" sz="1600" b="1" i="0" u="none" strike="noStrike" noProof="0">
                          <a:solidFill>
                            <a:srgbClr val="000000"/>
                          </a:solidFill>
                          <a:latin typeface="Arial" panose="020B0604020202020204" pitchFamily="34" charset="0"/>
                          <a:ea typeface="微軟正黑體"/>
                          <a:cs typeface="Arial" panose="020B0604020202020204" pitchFamily="34" charset="0"/>
                        </a:rPr>
                        <a:t>312</a:t>
                      </a:r>
                      <a:endParaRPr lang="zh-TW" sz="1600" b="1">
                        <a:latin typeface="Arial" panose="020B0604020202020204" pitchFamily="34" charset="0"/>
                        <a:ea typeface="微軟正黑體"/>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extLst>
                  <a:ext uri="{0D108BD9-81ED-4DB2-BD59-A6C34878D82A}">
                    <a16:rowId xmlns:a16="http://schemas.microsoft.com/office/drawing/2014/main" val="1521245738"/>
                  </a:ext>
                </a:extLst>
              </a:tr>
            </a:tbl>
          </a:graphicData>
        </a:graphic>
      </p:graphicFrame>
      <p:pic>
        <p:nvPicPr>
          <p:cNvPr id="5" name="圖片 4">
            <a:extLst>
              <a:ext uri="{FF2B5EF4-FFF2-40B4-BE49-F238E27FC236}">
                <a16:creationId xmlns:a16="http://schemas.microsoft.com/office/drawing/2014/main" id="{DF952A58-F470-4457-84BA-513F2CCD6E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2707" y="1698828"/>
            <a:ext cx="3343261" cy="1821432"/>
          </a:xfrm>
          <a:prstGeom prst="rect">
            <a:avLst/>
          </a:prstGeom>
          <a:noFill/>
          <a:ln>
            <a:noFill/>
          </a:ln>
        </p:spPr>
      </p:pic>
      <p:grpSp>
        <p:nvGrpSpPr>
          <p:cNvPr id="7" name="群組 6">
            <a:extLst>
              <a:ext uri="{FF2B5EF4-FFF2-40B4-BE49-F238E27FC236}">
                <a16:creationId xmlns:a16="http://schemas.microsoft.com/office/drawing/2014/main" id="{8E1CDA7C-35AF-4CE0-8C53-63D55751B988}"/>
              </a:ext>
            </a:extLst>
          </p:cNvPr>
          <p:cNvGrpSpPr/>
          <p:nvPr/>
        </p:nvGrpSpPr>
        <p:grpSpPr>
          <a:xfrm>
            <a:off x="8605152" y="1619018"/>
            <a:ext cx="315200" cy="369332"/>
            <a:chOff x="1574207" y="3268776"/>
            <a:chExt cx="404975" cy="474525"/>
          </a:xfrm>
          <a:solidFill>
            <a:srgbClr val="FFFF00"/>
          </a:solidFill>
        </p:grpSpPr>
        <p:sp>
          <p:nvSpPr>
            <p:cNvPr id="8" name="橢圓 7">
              <a:extLst>
                <a:ext uri="{FF2B5EF4-FFF2-40B4-BE49-F238E27FC236}">
                  <a16:creationId xmlns:a16="http://schemas.microsoft.com/office/drawing/2014/main" id="{9E83376F-D6C8-4E66-9BA0-7C2F488B0976}"/>
                </a:ext>
              </a:extLst>
            </p:cNvPr>
            <p:cNvSpPr/>
            <p:nvPr/>
          </p:nvSpPr>
          <p:spPr>
            <a:xfrm>
              <a:off x="1601781" y="3335219"/>
              <a:ext cx="349827" cy="34980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kumimoji="1" lang="zh-TW" altLang="en-US">
                <a:solidFill>
                  <a:schemeClr val="tx1"/>
                </a:solidFill>
              </a:endParaRPr>
            </a:p>
          </p:txBody>
        </p:sp>
        <p:sp>
          <p:nvSpPr>
            <p:cNvPr id="9" name="文字方塊 42">
              <a:extLst>
                <a:ext uri="{FF2B5EF4-FFF2-40B4-BE49-F238E27FC236}">
                  <a16:creationId xmlns:a16="http://schemas.microsoft.com/office/drawing/2014/main" id="{DAA55816-5CF3-48DD-A077-72749C7EC21F}"/>
                </a:ext>
              </a:extLst>
            </p:cNvPr>
            <p:cNvSpPr txBox="1"/>
            <p:nvPr/>
          </p:nvSpPr>
          <p:spPr>
            <a:xfrm>
              <a:off x="1574207" y="3268776"/>
              <a:ext cx="404975" cy="474525"/>
            </a:xfrm>
            <a:prstGeom prst="rect">
              <a:avLst/>
            </a:prstGeom>
            <a:grpFill/>
          </p:spPr>
          <p:txBody>
            <a:bodyPr wrap="squar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kumimoji="1" lang="en-US" altLang="zh-TW" sz="1800" b="1">
                  <a:solidFill>
                    <a:schemeClr val="tx1"/>
                  </a:solidFill>
                  <a:latin typeface="Arial" panose="020B0604020202020204" pitchFamily="34" charset="0"/>
                  <a:ea typeface="微軟正黑體" pitchFamily="34" charset="-120"/>
                  <a:cs typeface="Arial" panose="020B0604020202020204" pitchFamily="34" charset="0"/>
                </a:rPr>
                <a:t>W</a:t>
              </a:r>
              <a:endParaRPr kumimoji="1" lang="zh-TW" altLang="en-US" sz="1800" b="1">
                <a:solidFill>
                  <a:schemeClr val="tx1"/>
                </a:solidFill>
                <a:latin typeface="Arial" panose="020B0604020202020204" pitchFamily="34" charset="0"/>
                <a:ea typeface="微軟正黑體" pitchFamily="34" charset="-120"/>
                <a:cs typeface="Arial" panose="020B0604020202020204" pitchFamily="34" charset="0"/>
              </a:endParaRPr>
            </a:p>
          </p:txBody>
        </p:sp>
      </p:grpSp>
      <p:grpSp>
        <p:nvGrpSpPr>
          <p:cNvPr id="10" name="群組 9">
            <a:extLst>
              <a:ext uri="{FF2B5EF4-FFF2-40B4-BE49-F238E27FC236}">
                <a16:creationId xmlns:a16="http://schemas.microsoft.com/office/drawing/2014/main" id="{B1BC2815-69AC-4FA7-9DB6-8F6A0A13C872}"/>
              </a:ext>
            </a:extLst>
          </p:cNvPr>
          <p:cNvGrpSpPr/>
          <p:nvPr/>
        </p:nvGrpSpPr>
        <p:grpSpPr>
          <a:xfrm>
            <a:off x="8605152" y="2419524"/>
            <a:ext cx="315200" cy="369332"/>
            <a:chOff x="1574207" y="3268775"/>
            <a:chExt cx="404975" cy="474525"/>
          </a:xfrm>
          <a:solidFill>
            <a:srgbClr val="FFFF00"/>
          </a:solidFill>
        </p:grpSpPr>
        <p:sp>
          <p:nvSpPr>
            <p:cNvPr id="11" name="橢圓 10">
              <a:extLst>
                <a:ext uri="{FF2B5EF4-FFF2-40B4-BE49-F238E27FC236}">
                  <a16:creationId xmlns:a16="http://schemas.microsoft.com/office/drawing/2014/main" id="{69685A88-8557-4C22-8D1D-E1CD98BEBEB7}"/>
                </a:ext>
              </a:extLst>
            </p:cNvPr>
            <p:cNvSpPr/>
            <p:nvPr/>
          </p:nvSpPr>
          <p:spPr>
            <a:xfrm>
              <a:off x="1601781" y="3335219"/>
              <a:ext cx="349827" cy="34980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kumimoji="1" lang="zh-TW" altLang="en-US">
                <a:solidFill>
                  <a:schemeClr val="tx1"/>
                </a:solidFill>
              </a:endParaRPr>
            </a:p>
          </p:txBody>
        </p:sp>
        <p:sp>
          <p:nvSpPr>
            <p:cNvPr id="12" name="文字方塊 42">
              <a:extLst>
                <a:ext uri="{FF2B5EF4-FFF2-40B4-BE49-F238E27FC236}">
                  <a16:creationId xmlns:a16="http://schemas.microsoft.com/office/drawing/2014/main" id="{BD25F894-8140-411E-A927-C444AA8E668B}"/>
                </a:ext>
              </a:extLst>
            </p:cNvPr>
            <p:cNvSpPr txBox="1"/>
            <p:nvPr/>
          </p:nvSpPr>
          <p:spPr>
            <a:xfrm>
              <a:off x="1574207" y="3268775"/>
              <a:ext cx="404975" cy="474525"/>
            </a:xfrm>
            <a:prstGeom prst="rect">
              <a:avLst/>
            </a:prstGeom>
            <a:grpFill/>
          </p:spPr>
          <p:txBody>
            <a:bodyPr wrap="squar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kumimoji="1" lang="en-US" altLang="zh-TW" sz="1800" b="1">
                  <a:solidFill>
                    <a:schemeClr val="tx1"/>
                  </a:solidFill>
                  <a:latin typeface="Arial" panose="020B0604020202020204" pitchFamily="34" charset="0"/>
                  <a:ea typeface="微軟正黑體" pitchFamily="34" charset="-120"/>
                  <a:cs typeface="Arial" panose="020B0604020202020204" pitchFamily="34" charset="0"/>
                </a:rPr>
                <a:t>H</a:t>
              </a:r>
              <a:endParaRPr kumimoji="1" lang="zh-TW" altLang="en-US" sz="1800" b="1">
                <a:solidFill>
                  <a:schemeClr val="tx1"/>
                </a:solidFill>
                <a:latin typeface="Arial" panose="020B0604020202020204" pitchFamily="34" charset="0"/>
                <a:ea typeface="微軟正黑體" pitchFamily="34" charset="-120"/>
                <a:cs typeface="Arial" panose="020B0604020202020204" pitchFamily="34" charset="0"/>
              </a:endParaRPr>
            </a:p>
          </p:txBody>
        </p:sp>
      </p:grpSp>
      <p:grpSp>
        <p:nvGrpSpPr>
          <p:cNvPr id="13" name="群組 12">
            <a:extLst>
              <a:ext uri="{FF2B5EF4-FFF2-40B4-BE49-F238E27FC236}">
                <a16:creationId xmlns:a16="http://schemas.microsoft.com/office/drawing/2014/main" id="{62AF1AA2-5326-4E29-A272-D03F2E09B6C3}"/>
              </a:ext>
            </a:extLst>
          </p:cNvPr>
          <p:cNvGrpSpPr/>
          <p:nvPr/>
        </p:nvGrpSpPr>
        <p:grpSpPr>
          <a:xfrm>
            <a:off x="6846297" y="3330884"/>
            <a:ext cx="315200" cy="369332"/>
            <a:chOff x="1574207" y="3268776"/>
            <a:chExt cx="404975" cy="474525"/>
          </a:xfrm>
          <a:solidFill>
            <a:srgbClr val="FFFF00"/>
          </a:solidFill>
        </p:grpSpPr>
        <p:sp>
          <p:nvSpPr>
            <p:cNvPr id="14" name="橢圓 13">
              <a:extLst>
                <a:ext uri="{FF2B5EF4-FFF2-40B4-BE49-F238E27FC236}">
                  <a16:creationId xmlns:a16="http://schemas.microsoft.com/office/drawing/2014/main" id="{01D71A02-E458-49E7-B983-9275D7233330}"/>
                </a:ext>
              </a:extLst>
            </p:cNvPr>
            <p:cNvSpPr/>
            <p:nvPr/>
          </p:nvSpPr>
          <p:spPr>
            <a:xfrm>
              <a:off x="1601781" y="3335219"/>
              <a:ext cx="349827" cy="34980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kumimoji="1" lang="zh-TW" altLang="en-US">
                <a:solidFill>
                  <a:schemeClr val="tx1"/>
                </a:solidFill>
              </a:endParaRPr>
            </a:p>
          </p:txBody>
        </p:sp>
        <p:sp>
          <p:nvSpPr>
            <p:cNvPr id="15" name="文字方塊 42">
              <a:extLst>
                <a:ext uri="{FF2B5EF4-FFF2-40B4-BE49-F238E27FC236}">
                  <a16:creationId xmlns:a16="http://schemas.microsoft.com/office/drawing/2014/main" id="{EF2BFFD0-D2FC-4684-86A9-02C1D100438E}"/>
                </a:ext>
              </a:extLst>
            </p:cNvPr>
            <p:cNvSpPr txBox="1"/>
            <p:nvPr/>
          </p:nvSpPr>
          <p:spPr>
            <a:xfrm>
              <a:off x="1574207" y="3268776"/>
              <a:ext cx="404975" cy="474525"/>
            </a:xfrm>
            <a:prstGeom prst="rect">
              <a:avLst/>
            </a:prstGeom>
            <a:grpFill/>
          </p:spPr>
          <p:txBody>
            <a:bodyPr wrap="squar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kumimoji="1" lang="en-US" altLang="zh-TW" sz="1800" b="1">
                  <a:solidFill>
                    <a:schemeClr val="tx1"/>
                  </a:solidFill>
                  <a:latin typeface="Arial" panose="020B0604020202020204" pitchFamily="34" charset="0"/>
                  <a:ea typeface="微軟正黑體" pitchFamily="34" charset="-120"/>
                  <a:cs typeface="Arial" panose="020B0604020202020204" pitchFamily="34" charset="0"/>
                </a:rPr>
                <a:t>L</a:t>
              </a:r>
              <a:endParaRPr kumimoji="1" lang="zh-TW" altLang="en-US" sz="1800" b="1">
                <a:solidFill>
                  <a:schemeClr val="tx1"/>
                </a:solidFill>
                <a:latin typeface="Arial" panose="020B0604020202020204" pitchFamily="34" charset="0"/>
                <a:ea typeface="微軟正黑體" pitchFamily="34" charset="-120"/>
                <a:cs typeface="Arial" panose="020B0604020202020204" pitchFamily="34" charset="0"/>
              </a:endParaRPr>
            </a:p>
          </p:txBody>
        </p:sp>
      </p:grpSp>
    </p:spTree>
    <p:extLst>
      <p:ext uri="{BB962C8B-B14F-4D97-AF65-F5344CB8AC3E}">
        <p14:creationId xmlns:p14="http://schemas.microsoft.com/office/powerpoint/2010/main" val="3714965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43" name="矩形: 圓角 42">
            <a:extLst>
              <a:ext uri="{FF2B5EF4-FFF2-40B4-BE49-F238E27FC236}">
                <a16:creationId xmlns:a16="http://schemas.microsoft.com/office/drawing/2014/main" id="{CD945160-5061-4556-A25B-8C2CDCCB7468}"/>
              </a:ext>
            </a:extLst>
          </p:cNvPr>
          <p:cNvSpPr/>
          <p:nvPr/>
        </p:nvSpPr>
        <p:spPr>
          <a:xfrm>
            <a:off x="3078178" y="4032634"/>
            <a:ext cx="5037038" cy="720138"/>
          </a:xfrm>
          <a:prstGeom prst="roundRect">
            <a:avLst>
              <a:gd name="adj" fmla="val 23970"/>
            </a:avLst>
          </a:prstGeom>
          <a:solidFill>
            <a:schemeClr val="tx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圓角 15">
            <a:extLst>
              <a:ext uri="{FF2B5EF4-FFF2-40B4-BE49-F238E27FC236}">
                <a16:creationId xmlns:a16="http://schemas.microsoft.com/office/drawing/2014/main" id="{D87259F0-1202-4236-84A3-55260F0A7760}"/>
              </a:ext>
            </a:extLst>
          </p:cNvPr>
          <p:cNvSpPr/>
          <p:nvPr/>
        </p:nvSpPr>
        <p:spPr>
          <a:xfrm>
            <a:off x="3322622" y="1059611"/>
            <a:ext cx="4454007" cy="554005"/>
          </a:xfrm>
          <a:prstGeom prst="roundRect">
            <a:avLst>
              <a:gd name="adj" fmla="val 23970"/>
            </a:avLst>
          </a:prstGeom>
          <a:solidFill>
            <a:schemeClr val="tx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0" name="圖片 39">
            <a:extLst>
              <a:ext uri="{FF2B5EF4-FFF2-40B4-BE49-F238E27FC236}">
                <a16:creationId xmlns:a16="http://schemas.microsoft.com/office/drawing/2014/main" id="{DE852978-6344-4403-BEC6-BD03B1A5C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550" y="966919"/>
            <a:ext cx="3903868" cy="738199"/>
          </a:xfrm>
          <a:prstGeom prst="rect">
            <a:avLst/>
          </a:prstGeom>
          <a:effectLst>
            <a:reflection blurRad="165100" endPos="52000" dist="25400" dir="5400000" sy="-100000" algn="bl" rotWithShape="0"/>
          </a:effectLst>
        </p:spPr>
      </p:pic>
      <p:pic>
        <p:nvPicPr>
          <p:cNvPr id="36" name="圖片 35">
            <a:extLst>
              <a:ext uri="{FF2B5EF4-FFF2-40B4-BE49-F238E27FC236}">
                <a16:creationId xmlns:a16="http://schemas.microsoft.com/office/drawing/2014/main" id="{48B20D9C-F296-4D2E-AFE8-D0A64FD1D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93" y="3428446"/>
            <a:ext cx="4790458" cy="525070"/>
          </a:xfrm>
          <a:prstGeom prst="rect">
            <a:avLst/>
          </a:prstGeom>
        </p:spPr>
      </p:pic>
      <p:pic>
        <p:nvPicPr>
          <p:cNvPr id="24" name="圖片 23" descr="TS-1677XU-RP_Back.png"/>
          <p:cNvPicPr>
            <a:picLocks noChangeAspect="1"/>
          </p:cNvPicPr>
          <p:nvPr/>
        </p:nvPicPr>
        <p:blipFill rotWithShape="1">
          <a:blip r:embed="rId5" cstate="screen">
            <a:extLst>
              <a:ext uri="{28A0092B-C50C-407E-A947-70E740481C1C}">
                <a14:useLocalDpi xmlns:a14="http://schemas.microsoft.com/office/drawing/2010/main"/>
              </a:ext>
            </a:extLst>
          </a:blip>
          <a:srcRect l="30663" t="20969" b="21924"/>
          <a:stretch/>
        </p:blipFill>
        <p:spPr>
          <a:xfrm>
            <a:off x="-1" y="1749859"/>
            <a:ext cx="3814063" cy="1963699"/>
          </a:xfrm>
          <a:prstGeom prst="rect">
            <a:avLst/>
          </a:prstGeom>
        </p:spPr>
      </p:pic>
      <p:sp>
        <p:nvSpPr>
          <p:cNvPr id="271" name="Shape 271"/>
          <p:cNvSpPr txBox="1">
            <a:spLocks noGrp="1"/>
          </p:cNvSpPr>
          <p:nvPr>
            <p:ph type="title"/>
          </p:nvPr>
        </p:nvSpPr>
        <p:spPr>
          <a:prstGeom prst="rect">
            <a:avLst/>
          </a:prstGeom>
          <a:noFill/>
          <a:ln>
            <a:noFill/>
          </a:ln>
        </p:spPr>
        <p:txBody>
          <a:bodyPr wrap="square" lIns="91425" tIns="91425" rIns="91425" bIns="91425" anchor="t" anchorCtr="0">
            <a:noAutofit/>
          </a:bodyPr>
          <a:lstStyle/>
          <a:p>
            <a:pPr lvl="0">
              <a:spcBef>
                <a:spcPts val="0"/>
              </a:spcBef>
              <a:buClr>
                <a:schemeClr val="dk1"/>
              </a:buClr>
              <a:buSzPct val="25000"/>
            </a:pPr>
            <a:r>
              <a:rPr lang="zh-TW" altLang="en-US">
                <a:solidFill>
                  <a:schemeClr val="lt1"/>
                </a:solidFill>
                <a:cs typeface="Arial"/>
                <a:sym typeface="Arial"/>
              </a:rPr>
              <a:t>外接顯卡</a:t>
            </a:r>
            <a:r>
              <a:rPr lang="zh-Hant" altLang="en-US">
                <a:solidFill>
                  <a:schemeClr val="lt1"/>
                </a:solidFill>
                <a:cs typeface="Arial"/>
                <a:sym typeface="Arial"/>
              </a:rPr>
              <a:t>上身，實現更多夢想</a:t>
            </a:r>
            <a:endParaRPr lang="zh-TW">
              <a:solidFill>
                <a:srgbClr val="FFFFFF"/>
              </a:solidFill>
              <a:cs typeface="Arial"/>
              <a:sym typeface="Arial"/>
            </a:endParaRPr>
          </a:p>
        </p:txBody>
      </p:sp>
      <p:sp>
        <p:nvSpPr>
          <p:cNvPr id="30" name="Rectangle 29">
            <a:extLst>
              <a:ext uri="{FF2B5EF4-FFF2-40B4-BE49-F238E27FC236}">
                <a16:creationId xmlns:a16="http://schemas.microsoft.com/office/drawing/2014/main" id="{E6B24ABA-59F4-6F42-9EF7-B710378A3E88}"/>
              </a:ext>
            </a:extLst>
          </p:cNvPr>
          <p:cNvSpPr/>
          <p:nvPr/>
        </p:nvSpPr>
        <p:spPr>
          <a:xfrm>
            <a:off x="6794182" y="2998716"/>
            <a:ext cx="918841" cy="461665"/>
          </a:xfrm>
          <a:prstGeom prst="rect">
            <a:avLst/>
          </a:prstGeom>
        </p:spPr>
        <p:txBody>
          <a:bodyPr wrap="none">
            <a:spAutoFit/>
          </a:bodyPr>
          <a:lstStyle/>
          <a:p>
            <a:r>
              <a:rPr lang="en-US" sz="2400" b="1" err="1">
                <a:solidFill>
                  <a:srgbClr val="002060"/>
                </a:solidFill>
                <a:latin typeface="Arial" pitchFamily="34" charset="0"/>
                <a:cs typeface="Arial" pitchFamily="34" charset="0"/>
              </a:rPr>
              <a:t>QuAI</a:t>
            </a:r>
            <a:endParaRPr lang="en-US" sz="2400">
              <a:solidFill>
                <a:srgbClr val="002060"/>
              </a:solidFill>
              <a:latin typeface="Arial" pitchFamily="34" charset="0"/>
              <a:cs typeface="Arial" pitchFamily="34" charset="0"/>
            </a:endParaRPr>
          </a:p>
        </p:txBody>
      </p:sp>
      <p:pic>
        <p:nvPicPr>
          <p:cNvPr id="31" name="Picture 30">
            <a:extLst>
              <a:ext uri="{FF2B5EF4-FFF2-40B4-BE49-F238E27FC236}">
                <a16:creationId xmlns:a16="http://schemas.microsoft.com/office/drawing/2014/main" id="{53F25268-E067-E34D-A133-3C3EB0B96B3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6883696" y="2246627"/>
            <a:ext cx="739814" cy="739813"/>
          </a:xfrm>
          <a:prstGeom prst="rect">
            <a:avLst/>
          </a:prstGeom>
          <a:noFill/>
        </p:spPr>
      </p:pic>
      <p:sp>
        <p:nvSpPr>
          <p:cNvPr id="15" name="TextBox 14">
            <a:extLst>
              <a:ext uri="{FF2B5EF4-FFF2-40B4-BE49-F238E27FC236}">
                <a16:creationId xmlns:a16="http://schemas.microsoft.com/office/drawing/2014/main" id="{3B11FDFD-061B-D54A-BF06-21E4B7AD7E68}"/>
              </a:ext>
            </a:extLst>
          </p:cNvPr>
          <p:cNvSpPr txBox="1"/>
          <p:nvPr/>
        </p:nvSpPr>
        <p:spPr>
          <a:xfrm>
            <a:off x="3779017" y="4059793"/>
            <a:ext cx="4182293" cy="707886"/>
          </a:xfrm>
          <a:prstGeom prst="rect">
            <a:avLst/>
          </a:prstGeom>
          <a:noFill/>
        </p:spPr>
        <p:txBody>
          <a:bodyPr wrap="square" rtlCol="0" anchor="t">
            <a:spAutoFit/>
          </a:bodyPr>
          <a:lstStyle/>
          <a:p>
            <a:r>
              <a:rPr lang="zh-Hant" altLang="en-US" sz="2000" b="1">
                <a:solidFill>
                  <a:schemeClr val="bg1"/>
                </a:solidFill>
                <a:latin typeface="Arial" pitchFamily="34" charset="0"/>
                <a:ea typeface="Microsoft JhengHei" panose="020B0604030504040204" pitchFamily="34" charset="-120"/>
                <a:cs typeface="Arial" pitchFamily="34" charset="0"/>
              </a:rPr>
              <a:t>支援不需額外顯卡電源的半高顯卡，例如</a:t>
            </a:r>
            <a:r>
              <a:rPr lang="en-US" altLang="zh-Hant" sz="2000" b="1">
                <a:solidFill>
                  <a:schemeClr val="bg1"/>
                </a:solidFill>
                <a:latin typeface="Arial" pitchFamily="34" charset="0"/>
                <a:ea typeface="Microsoft JhengHei" panose="020B0604030504040204" pitchFamily="34" charset="-120"/>
                <a:cs typeface="Arial" pitchFamily="34" charset="0"/>
              </a:rPr>
              <a:t> NVIDIA GT1030 </a:t>
            </a:r>
            <a:endParaRPr lang="en-US" sz="2000" b="1">
              <a:solidFill>
                <a:schemeClr val="bg1"/>
              </a:solidFill>
              <a:latin typeface="Arial" pitchFamily="34" charset="0"/>
              <a:ea typeface="Microsoft JhengHei" panose="020B0604030504040204" pitchFamily="34" charset="-120"/>
              <a:cs typeface="Arial" pitchFamily="34" charset="0"/>
            </a:endParaRPr>
          </a:p>
        </p:txBody>
      </p:sp>
      <p:sp>
        <p:nvSpPr>
          <p:cNvPr id="25" name="圓角矩形 24"/>
          <p:cNvSpPr/>
          <p:nvPr/>
        </p:nvSpPr>
        <p:spPr>
          <a:xfrm>
            <a:off x="1129281" y="2262620"/>
            <a:ext cx="1060265" cy="1361205"/>
          </a:xfrm>
          <a:prstGeom prst="roundRect">
            <a:avLst>
              <a:gd name="adj" fmla="val 1701"/>
            </a:avLst>
          </a:prstGeom>
          <a:noFill/>
          <a:ln w="12700">
            <a:solidFill>
              <a:srgbClr val="FF33CC"/>
            </a:solidFill>
          </a:ln>
          <a:effectLst>
            <a:glow rad="88900">
              <a:srgbClr val="FF33CC">
                <a:alpha val="41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Picture 3">
            <a:extLst>
              <a:ext uri="{FF2B5EF4-FFF2-40B4-BE49-F238E27FC236}">
                <a16:creationId xmlns:a16="http://schemas.microsoft.com/office/drawing/2014/main" id="{8A79E307-9942-354D-AF27-F13D2F4855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96118" y="2459222"/>
            <a:ext cx="2532930" cy="1192547"/>
          </a:xfrm>
          <a:prstGeom prst="rect">
            <a:avLst/>
          </a:prstGeom>
        </p:spPr>
      </p:pic>
      <p:pic>
        <p:nvPicPr>
          <p:cNvPr id="11" name="圖片 10">
            <a:extLst>
              <a:ext uri="{FF2B5EF4-FFF2-40B4-BE49-F238E27FC236}">
                <a16:creationId xmlns:a16="http://schemas.microsoft.com/office/drawing/2014/main" id="{7F560EC3-87F5-4FCE-9C9D-4802436A97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4549" y="3986689"/>
            <a:ext cx="3903868" cy="802962"/>
          </a:xfrm>
          <a:prstGeom prst="rect">
            <a:avLst/>
          </a:prstGeom>
          <a:effectLst>
            <a:reflection blurRad="25400" stA="92000" endPos="33000" dist="12700" dir="5400000" sy="-100000" algn="bl" rotWithShape="0"/>
          </a:effectLst>
        </p:spPr>
      </p:pic>
      <p:sp>
        <p:nvSpPr>
          <p:cNvPr id="37" name="文字方塊 36"/>
          <p:cNvSpPr txBox="1"/>
          <p:nvPr/>
        </p:nvSpPr>
        <p:spPr>
          <a:xfrm>
            <a:off x="992877" y="3674171"/>
            <a:ext cx="1387695" cy="276999"/>
          </a:xfrm>
          <a:prstGeom prst="rect">
            <a:avLst/>
          </a:prstGeom>
          <a:solidFill>
            <a:schemeClr val="tx1"/>
          </a:solidFill>
        </p:spPr>
        <p:txBody>
          <a:bodyPr wrap="square" rtlCol="0">
            <a:spAutoFit/>
          </a:bodyPr>
          <a:lstStyle/>
          <a:p>
            <a:pPr algn="ctr"/>
            <a:r>
              <a:rPr lang="en-US" sz="1200" b="1">
                <a:solidFill>
                  <a:srgbClr val="FFFF00"/>
                </a:solidFill>
                <a:latin typeface="Arial" panose="020B0604020202020204" pitchFamily="34" charset="0"/>
                <a:cs typeface="Arial" panose="020B0604020202020204" pitchFamily="34" charset="0"/>
              </a:rPr>
              <a:t>TS-1</a:t>
            </a:r>
            <a:r>
              <a:rPr lang="en-US" altLang="zh-TW" sz="1200" b="1">
                <a:solidFill>
                  <a:srgbClr val="FFFF00"/>
                </a:solidFill>
                <a:latin typeface="Arial" panose="020B0604020202020204" pitchFamily="34" charset="0"/>
                <a:cs typeface="Arial" panose="020B0604020202020204" pitchFamily="34" charset="0"/>
              </a:rPr>
              <a:t>6</a:t>
            </a:r>
            <a:r>
              <a:rPr lang="en-US" sz="1200" b="1">
                <a:solidFill>
                  <a:srgbClr val="FFFF00"/>
                </a:solidFill>
                <a:latin typeface="Arial" panose="020B0604020202020204" pitchFamily="34" charset="0"/>
                <a:cs typeface="Arial" panose="020B0604020202020204" pitchFamily="34" charset="0"/>
              </a:rPr>
              <a:t>77XU-RP</a:t>
            </a:r>
            <a:endParaRPr lang="zh-TW" altLang="en-US" sz="1200" b="1">
              <a:solidFill>
                <a:srgbClr val="FFFF00"/>
              </a:solidFill>
              <a:latin typeface="Arial" panose="020B0604020202020204" pitchFamily="34" charset="0"/>
              <a:cs typeface="Arial" panose="020B0604020202020204" pitchFamily="34" charset="0"/>
            </a:endParaRPr>
          </a:p>
        </p:txBody>
      </p:sp>
      <p:pic>
        <p:nvPicPr>
          <p:cNvPr id="38" name="Shape 399" descr="P12.png"/>
          <p:cNvPicPr preferRelativeResize="0">
            <a:picLocks noChangeAspect="1" noChangeArrowheads="1"/>
          </p:cNvPicPr>
          <p:nvPr/>
        </p:nvPicPr>
        <p:blipFill>
          <a:blip r:embed="rId9" cstate="screen">
            <a:extLst>
              <a:ext uri="{BEBA8EAE-BF5A-486C-A8C5-ECC9F3942E4B}">
                <a14:imgProps xmlns:a14="http://schemas.microsoft.com/office/drawing/2010/main">
                  <a14:imgLayer r:embed="rId10">
                    <a14:imgEffect>
                      <a14:colorTemperature colorTemp="2190"/>
                    </a14:imgEffect>
                    <a14:imgEffect>
                      <a14:saturation sat="310000"/>
                    </a14:imgEffect>
                  </a14:imgLayer>
                </a14:imgProps>
              </a:ext>
              <a:ext uri="{28A0092B-C50C-407E-A947-70E740481C1C}">
                <a14:useLocalDpi xmlns:a14="http://schemas.microsoft.com/office/drawing/2010/main"/>
              </a:ext>
            </a:extLst>
          </a:blip>
          <a:srcRect/>
          <a:stretch>
            <a:fillRect/>
          </a:stretch>
        </p:blipFill>
        <p:spPr bwMode="auto">
          <a:xfrm rot="10800000" flipH="1">
            <a:off x="2285984" y="1790102"/>
            <a:ext cx="2259256" cy="884240"/>
          </a:xfrm>
          <a:prstGeom prst="rect">
            <a:avLst/>
          </a:prstGeom>
          <a:noFill/>
          <a:ln w="9525">
            <a:noFill/>
            <a:miter lim="800000"/>
            <a:headEnd/>
            <a:tailEnd/>
          </a:ln>
        </p:spPr>
      </p:pic>
      <p:sp>
        <p:nvSpPr>
          <p:cNvPr id="34" name="TextBox 33">
            <a:extLst>
              <a:ext uri="{FF2B5EF4-FFF2-40B4-BE49-F238E27FC236}">
                <a16:creationId xmlns:a16="http://schemas.microsoft.com/office/drawing/2014/main" id="{A50C62E7-D742-004D-9EA6-7D998629384A}"/>
              </a:ext>
            </a:extLst>
          </p:cNvPr>
          <p:cNvSpPr txBox="1"/>
          <p:nvPr/>
        </p:nvSpPr>
        <p:spPr>
          <a:xfrm>
            <a:off x="3787217" y="1134641"/>
            <a:ext cx="5286379" cy="400110"/>
          </a:xfrm>
          <a:prstGeom prst="rect">
            <a:avLst/>
          </a:prstGeom>
          <a:noFill/>
        </p:spPr>
        <p:txBody>
          <a:bodyPr wrap="square" rtlCol="0" anchor="t">
            <a:spAutoFit/>
          </a:bodyPr>
          <a:lstStyle/>
          <a:p>
            <a:r>
              <a:rPr lang="zh-Hant" altLang="en-US" sz="2000" b="1">
                <a:solidFill>
                  <a:schemeClr val="bg1"/>
                </a:solidFill>
                <a:latin typeface="Arial" pitchFamily="34" charset="0"/>
                <a:ea typeface="Microsoft JhengHei" panose="020B0604030504040204" pitchFamily="34" charset="-120"/>
                <a:cs typeface="Arial" pitchFamily="34" charset="0"/>
              </a:rPr>
              <a:t>支援需額外顯卡電源的全高顯卡</a:t>
            </a:r>
            <a:endParaRPr lang="en-US" sz="2000" b="1">
              <a:solidFill>
                <a:schemeClr val="bg1"/>
              </a:solidFill>
              <a:latin typeface="Arial" pitchFamily="34" charset="0"/>
              <a:ea typeface="Microsoft JhengHei" panose="020B0604030504040204" pitchFamily="34" charset="-120"/>
              <a:cs typeface="Arial" pitchFamily="34" charset="0"/>
            </a:endParaRPr>
          </a:p>
        </p:txBody>
      </p:sp>
      <p:pic>
        <p:nvPicPr>
          <p:cNvPr id="35" name="Picture 3" descr="\\10.64.2.86\Marketing\MarketingMaterials\素材\網頁設計標準化使用\feat-icon\feat-25.png">
            <a:extLst>
              <a:ext uri="{FF2B5EF4-FFF2-40B4-BE49-F238E27FC236}">
                <a16:creationId xmlns:a16="http://schemas.microsoft.com/office/drawing/2014/main" id="{5ABA511B-9324-8C45-9523-56B86765BE70}"/>
              </a:ext>
            </a:extLst>
          </p:cNvPr>
          <p:cNvPicPr>
            <a:picLocks noChangeAspect="1" noChangeArrowheads="1"/>
          </p:cNvPicPr>
          <p:nvPr/>
        </p:nvPicPr>
        <p:blipFill>
          <a:blip r:embed="rId11"/>
          <a:srcRect/>
          <a:stretch>
            <a:fillRect/>
          </a:stretch>
        </p:blipFill>
        <p:spPr bwMode="auto">
          <a:xfrm>
            <a:off x="6148179" y="1871285"/>
            <a:ext cx="565200" cy="565200"/>
          </a:xfrm>
          <a:prstGeom prst="rect">
            <a:avLst/>
          </a:prstGeom>
          <a:noFill/>
        </p:spPr>
      </p:pic>
      <p:pic>
        <p:nvPicPr>
          <p:cNvPr id="7" name="圖形 6">
            <a:extLst>
              <a:ext uri="{FF2B5EF4-FFF2-40B4-BE49-F238E27FC236}">
                <a16:creationId xmlns:a16="http://schemas.microsoft.com/office/drawing/2014/main" id="{90F71DE0-EA32-4443-9662-56B39BE5061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41304" y="2002807"/>
            <a:ext cx="1644833" cy="384360"/>
          </a:xfrm>
          <a:prstGeom prst="rect">
            <a:avLst/>
          </a:prstGeom>
        </p:spPr>
      </p:pic>
      <p:pic>
        <p:nvPicPr>
          <p:cNvPr id="9" name="圖片 8">
            <a:extLst>
              <a:ext uri="{FF2B5EF4-FFF2-40B4-BE49-F238E27FC236}">
                <a16:creationId xmlns:a16="http://schemas.microsoft.com/office/drawing/2014/main" id="{3B107811-C6C6-4A92-B8B1-90F073CFAA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9854" y="3343462"/>
            <a:ext cx="3486414" cy="525070"/>
          </a:xfrm>
          <a:prstGeom prst="rect">
            <a:avLst/>
          </a:prstGeom>
        </p:spPr>
      </p:pic>
      <p:sp>
        <p:nvSpPr>
          <p:cNvPr id="46" name="Content Placeholder 2">
            <a:extLst>
              <a:ext uri="{FF2B5EF4-FFF2-40B4-BE49-F238E27FC236}">
                <a16:creationId xmlns:a16="http://schemas.microsoft.com/office/drawing/2014/main" id="{129DEBC4-4825-43F1-92BB-222ED71A0ADE}"/>
              </a:ext>
            </a:extLst>
          </p:cNvPr>
          <p:cNvSpPr txBox="1">
            <a:spLocks/>
          </p:cNvSpPr>
          <p:nvPr/>
        </p:nvSpPr>
        <p:spPr>
          <a:xfrm>
            <a:off x="47982" y="1180369"/>
            <a:ext cx="3738520" cy="36353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Clr>
                <a:srgbClr val="000090"/>
              </a:buClr>
              <a:buSzPct val="25000"/>
              <a:buNone/>
            </a:pPr>
            <a:r>
              <a:rPr lang="en-US" altLang="zh-Hant" sz="1600">
                <a:solidFill>
                  <a:srgbClr val="FFFF00"/>
                </a:solidFill>
                <a:highlight>
                  <a:srgbClr val="000000"/>
                </a:highlight>
                <a:latin typeface="微軟正黑體" pitchFamily="34" charset="-120"/>
                <a:cs typeface="Arial"/>
                <a:sym typeface="Arial"/>
              </a:rPr>
              <a:t> 3U/4U </a:t>
            </a:r>
            <a:r>
              <a:rPr lang="zh-CN" altLang="en-US" sz="1600">
                <a:solidFill>
                  <a:srgbClr val="FFFF00"/>
                </a:solidFill>
                <a:highlight>
                  <a:srgbClr val="000000"/>
                </a:highlight>
                <a:latin typeface="微軟正黑體" pitchFamily="34" charset="-120"/>
                <a:cs typeface="Arial"/>
                <a:sym typeface="Arial"/>
              </a:rPr>
              <a:t>機種</a:t>
            </a:r>
            <a:r>
              <a:rPr lang="en-US" altLang="zh-CN" sz="1600">
                <a:solidFill>
                  <a:srgbClr val="FFFF00"/>
                </a:solidFill>
                <a:highlight>
                  <a:srgbClr val="000000"/>
                </a:highlight>
                <a:latin typeface="微軟正黑體" pitchFamily="34" charset="-120"/>
                <a:cs typeface="Arial"/>
                <a:sym typeface="Arial"/>
              </a:rPr>
              <a:t> </a:t>
            </a:r>
            <a:r>
              <a:rPr lang="en-US" altLang="zh-CN" sz="1600">
                <a:solidFill>
                  <a:srgbClr val="FFFF00"/>
                </a:solidFill>
                <a:latin typeface="微軟正黑體" pitchFamily="34" charset="-120"/>
                <a:cs typeface="Arial"/>
                <a:sym typeface="Arial"/>
              </a:rPr>
              <a:t> </a:t>
            </a:r>
            <a:r>
              <a:rPr lang="en-US" altLang="zh-Hant" sz="1600">
                <a:latin typeface="微軟正黑體" pitchFamily="34" charset="-120"/>
                <a:cs typeface="Arial"/>
                <a:sym typeface="Arial"/>
              </a:rPr>
              <a:t>5</a:t>
            </a:r>
            <a:r>
              <a:rPr lang="en-US" altLang="zh-TW" sz="1600">
                <a:latin typeface="微軟正黑體" pitchFamily="34" charset="-120"/>
                <a:cs typeface="Arial"/>
                <a:sym typeface="Arial"/>
              </a:rPr>
              <a:t>0</a:t>
            </a:r>
            <a:r>
              <a:rPr lang="en-US" altLang="zh-Hant" sz="1600">
                <a:latin typeface="微軟正黑體" pitchFamily="34" charset="-120"/>
                <a:cs typeface="Arial"/>
                <a:sym typeface="Arial"/>
              </a:rPr>
              <a:t>0W+ </a:t>
            </a:r>
            <a:r>
              <a:rPr lang="zh-TW" altLang="en-US" sz="1600">
                <a:latin typeface="微軟正黑體" pitchFamily="34" charset="-120"/>
                <a:cs typeface="Arial"/>
                <a:sym typeface="Arial"/>
              </a:rPr>
              <a:t>電源供應器</a:t>
            </a:r>
            <a:endParaRPr lang="en-US" altLang="zh-TW" sz="1600">
              <a:latin typeface="微軟正黑體" pitchFamily="34" charset="-120"/>
              <a:cs typeface="Arial"/>
              <a:sym typeface="Arial"/>
            </a:endParaRPr>
          </a:p>
        </p:txBody>
      </p:sp>
      <p:sp>
        <p:nvSpPr>
          <p:cNvPr id="47" name="Content Placeholder 2">
            <a:extLst>
              <a:ext uri="{FF2B5EF4-FFF2-40B4-BE49-F238E27FC236}">
                <a16:creationId xmlns:a16="http://schemas.microsoft.com/office/drawing/2014/main" id="{82EE7DC5-4399-413D-BB87-778A85E34102}"/>
              </a:ext>
            </a:extLst>
          </p:cNvPr>
          <p:cNvSpPr txBox="1">
            <a:spLocks/>
          </p:cNvSpPr>
          <p:nvPr/>
        </p:nvSpPr>
        <p:spPr>
          <a:xfrm>
            <a:off x="47982" y="4245679"/>
            <a:ext cx="3417943" cy="214502"/>
          </a:xfrm>
          <a:prstGeom prst="rect">
            <a:avLst/>
          </a:prstGeom>
        </p:spPr>
        <p:txBody>
          <a:bodyPr vert="horz" lIns="91440" tIns="45720" rIns="91440" bIns="45720" rtlCol="0" anchor="t">
            <a:noAutofit/>
          </a:bodyPr>
          <a:lstStyle/>
          <a:p>
            <a:pPr lvl="0">
              <a:lnSpc>
                <a:spcPct val="110000"/>
              </a:lnSpc>
              <a:buClr>
                <a:srgbClr val="000090"/>
              </a:buClr>
              <a:buSzPct val="25000"/>
              <a:defRPr/>
            </a:pPr>
            <a:r>
              <a:rPr lang="en-US" altLang="zh-Hant" sz="1600" b="1">
                <a:solidFill>
                  <a:srgbClr val="FFFF00"/>
                </a:solidFill>
                <a:highlight>
                  <a:srgbClr val="000000"/>
                </a:highlight>
                <a:latin typeface="微軟正黑體" pitchFamily="34" charset="-120"/>
                <a:ea typeface="微軟正黑體" pitchFamily="34" charset="-120"/>
                <a:cs typeface="Arial"/>
                <a:sym typeface="Arial"/>
              </a:rPr>
              <a:t> 2U </a:t>
            </a:r>
            <a:r>
              <a:rPr lang="zh-CN" altLang="en-US" sz="1600" b="1">
                <a:solidFill>
                  <a:srgbClr val="FFFF00"/>
                </a:solidFill>
                <a:highlight>
                  <a:srgbClr val="000000"/>
                </a:highlight>
                <a:latin typeface="微軟正黑體" pitchFamily="34" charset="-120"/>
                <a:ea typeface="微軟正黑體" pitchFamily="34" charset="-120"/>
                <a:cs typeface="Arial"/>
                <a:sym typeface="Arial"/>
              </a:rPr>
              <a:t>機種</a:t>
            </a:r>
            <a:r>
              <a:rPr lang="en-US" altLang="zh-CN" sz="1600" b="1">
                <a:solidFill>
                  <a:srgbClr val="FFFF00"/>
                </a:solidFill>
                <a:highlight>
                  <a:srgbClr val="000000"/>
                </a:highlight>
                <a:latin typeface="微軟正黑體" pitchFamily="34" charset="-120"/>
                <a:ea typeface="微軟正黑體" pitchFamily="34" charset="-120"/>
                <a:cs typeface="Arial"/>
                <a:sym typeface="Arial"/>
              </a:rPr>
              <a:t> </a:t>
            </a:r>
            <a:r>
              <a:rPr lang="en-US" altLang="zh-CN" sz="1600" b="1">
                <a:solidFill>
                  <a:srgbClr val="FFFF00"/>
                </a:solidFill>
                <a:latin typeface="微軟正黑體" pitchFamily="34" charset="-120"/>
                <a:ea typeface="微軟正黑體" pitchFamily="34" charset="-120"/>
                <a:cs typeface="Arial"/>
                <a:sym typeface="Arial"/>
              </a:rPr>
              <a:t> </a:t>
            </a:r>
            <a:r>
              <a:rPr lang="en-US" altLang="zh-CN" sz="1600" b="1">
                <a:latin typeface="微軟正黑體" pitchFamily="34" charset="-120"/>
                <a:ea typeface="微軟正黑體" pitchFamily="34" charset="-120"/>
                <a:cs typeface="Arial"/>
                <a:sym typeface="Arial"/>
              </a:rPr>
              <a:t>250W/</a:t>
            </a:r>
            <a:r>
              <a:rPr lang="en-US" altLang="zh-Hant" sz="1600" b="1">
                <a:latin typeface="微軟正黑體" pitchFamily="34" charset="-120"/>
                <a:ea typeface="微軟正黑體" pitchFamily="34" charset="-120"/>
                <a:cs typeface="Arial"/>
                <a:sym typeface="Arial"/>
              </a:rPr>
              <a:t>300W </a:t>
            </a:r>
            <a:r>
              <a:rPr lang="zh-TW" altLang="en-US" sz="1600" b="1">
                <a:latin typeface="微軟正黑體" pitchFamily="34" charset="-120"/>
                <a:ea typeface="微軟正黑體" pitchFamily="34" charset="-120"/>
                <a:cs typeface="Arial"/>
                <a:sym typeface="Arial"/>
              </a:rPr>
              <a:t>電源供應器</a:t>
            </a:r>
            <a:endParaRPr lang="en-US" altLang="zh-TW" sz="1600" b="1">
              <a:latin typeface="微軟正黑體" pitchFamily="34" charset="-120"/>
              <a:ea typeface="微軟正黑體" pitchFamily="34" charset="-120"/>
              <a:cs typeface="Arial"/>
            </a:endParaRPr>
          </a:p>
        </p:txBody>
      </p:sp>
    </p:spTree>
    <p:extLst>
      <p:ext uri="{BB962C8B-B14F-4D97-AF65-F5344CB8AC3E}">
        <p14:creationId xmlns:p14="http://schemas.microsoft.com/office/powerpoint/2010/main" val="3305579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圖片 45">
            <a:extLst>
              <a:ext uri="{FF2B5EF4-FFF2-40B4-BE49-F238E27FC236}">
                <a16:creationId xmlns:a16="http://schemas.microsoft.com/office/drawing/2014/main" id="{F1E681FA-6185-41BC-9787-D5F90F126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94" y="2404160"/>
            <a:ext cx="3874883" cy="934087"/>
          </a:xfrm>
          <a:prstGeom prst="rect">
            <a:avLst/>
          </a:prstGeom>
        </p:spPr>
      </p:pic>
      <p:pic>
        <p:nvPicPr>
          <p:cNvPr id="39" name="圖片 38">
            <a:extLst>
              <a:ext uri="{FF2B5EF4-FFF2-40B4-BE49-F238E27FC236}">
                <a16:creationId xmlns:a16="http://schemas.microsoft.com/office/drawing/2014/main" id="{1C81DCEE-704C-4076-BC34-2541FF6641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2368" y="2062913"/>
            <a:ext cx="4544839" cy="1091657"/>
          </a:xfrm>
          <a:prstGeom prst="rect">
            <a:avLst/>
          </a:prstGeom>
        </p:spPr>
      </p:pic>
      <p:pic>
        <p:nvPicPr>
          <p:cNvPr id="38" name="圖片 37">
            <a:extLst>
              <a:ext uri="{FF2B5EF4-FFF2-40B4-BE49-F238E27FC236}">
                <a16:creationId xmlns:a16="http://schemas.microsoft.com/office/drawing/2014/main" id="{BE348B47-6AB9-4D2F-BE94-299EB6084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4541" y="1652987"/>
            <a:ext cx="3874883" cy="934087"/>
          </a:xfrm>
          <a:prstGeom prst="rect">
            <a:avLst/>
          </a:prstGeom>
        </p:spPr>
      </p:pic>
      <p:sp>
        <p:nvSpPr>
          <p:cNvPr id="2" name="標題 1">
            <a:extLst>
              <a:ext uri="{FF2B5EF4-FFF2-40B4-BE49-F238E27FC236}">
                <a16:creationId xmlns:a16="http://schemas.microsoft.com/office/drawing/2014/main" id="{A682A7E6-1B30-4F7A-9929-B9422A97FF69}"/>
              </a:ext>
            </a:extLst>
          </p:cNvPr>
          <p:cNvSpPr>
            <a:spLocks noGrp="1"/>
          </p:cNvSpPr>
          <p:nvPr>
            <p:ph type="title"/>
          </p:nvPr>
        </p:nvSpPr>
        <p:spPr>
          <a:xfrm>
            <a:off x="2561106" y="85877"/>
            <a:ext cx="4021788" cy="743803"/>
          </a:xfrm>
        </p:spPr>
        <p:txBody>
          <a:bodyPr/>
          <a:lstStyle/>
          <a:p>
            <a:r>
              <a:rPr lang="zh-TW">
                <a:latin typeface="微軟正黑體"/>
              </a:rPr>
              <a:t>外接顯卡三大應用</a:t>
            </a:r>
            <a:endParaRPr lang="zh-TW">
              <a:solidFill>
                <a:schemeClr val="tx1"/>
              </a:solidFill>
            </a:endParaRPr>
          </a:p>
        </p:txBody>
      </p:sp>
      <p:pic>
        <p:nvPicPr>
          <p:cNvPr id="7" name="圖片 6">
            <a:extLst>
              <a:ext uri="{FF2B5EF4-FFF2-40B4-BE49-F238E27FC236}">
                <a16:creationId xmlns:a16="http://schemas.microsoft.com/office/drawing/2014/main" id="{AE19D90A-1E81-4221-A384-592474C563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2245" y="858483"/>
            <a:ext cx="2590588" cy="3672159"/>
          </a:xfrm>
          <a:prstGeom prst="rect">
            <a:avLst/>
          </a:prstGeom>
        </p:spPr>
      </p:pic>
      <p:pic>
        <p:nvPicPr>
          <p:cNvPr id="13" name="Picture 4">
            <a:extLst>
              <a:ext uri="{FF2B5EF4-FFF2-40B4-BE49-F238E27FC236}">
                <a16:creationId xmlns:a16="http://schemas.microsoft.com/office/drawing/2014/main" id="{D6E1A6EA-EEF1-4FA2-8CFB-9785581D2C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0180" y="1046165"/>
            <a:ext cx="798521" cy="778284"/>
          </a:xfrm>
          <a:prstGeom prst="rect">
            <a:avLst/>
          </a:prstGeom>
          <a:effectLst>
            <a:outerShdw blurRad="50800" dist="38100" dir="5400000" algn="t" rotWithShape="0">
              <a:prstClr val="black">
                <a:alpha val="40000"/>
              </a:prstClr>
            </a:outerShdw>
          </a:effectLst>
        </p:spPr>
      </p:pic>
      <p:pic>
        <p:nvPicPr>
          <p:cNvPr id="5" name="圖片 4">
            <a:extLst>
              <a:ext uri="{FF2B5EF4-FFF2-40B4-BE49-F238E27FC236}">
                <a16:creationId xmlns:a16="http://schemas.microsoft.com/office/drawing/2014/main" id="{A028ECC3-8672-4D6E-8D17-243F2FC6F8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7425" y="1258655"/>
            <a:ext cx="2978704" cy="4222314"/>
          </a:xfrm>
          <a:prstGeom prst="rect">
            <a:avLst/>
          </a:prstGeom>
        </p:spPr>
      </p:pic>
      <p:pic>
        <p:nvPicPr>
          <p:cNvPr id="10" name="Picture 3" descr="\\MARKETING\Marketing\MarketingMaterials\素材\_icons\ICON_Sabrina\Virtualization Station.png">
            <a:extLst>
              <a:ext uri="{FF2B5EF4-FFF2-40B4-BE49-F238E27FC236}">
                <a16:creationId xmlns:a16="http://schemas.microsoft.com/office/drawing/2014/main" id="{50400A31-DC6C-40D2-A348-4C3A6709F0C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03249" y="1627303"/>
            <a:ext cx="623526" cy="623526"/>
          </a:xfrm>
          <a:prstGeom prst="rect">
            <a:avLst/>
          </a:prstGeom>
          <a:noFill/>
          <a:effectLst>
            <a:outerShdw blurRad="50800" dist="38100" dir="5400000" algn="t" rotWithShape="0">
              <a:prstClr val="black">
                <a:alpha val="40000"/>
              </a:prstClr>
            </a:outerShdw>
          </a:effectLst>
        </p:spPr>
      </p:pic>
      <p:pic>
        <p:nvPicPr>
          <p:cNvPr id="25" name="圖片 24">
            <a:extLst>
              <a:ext uri="{FF2B5EF4-FFF2-40B4-BE49-F238E27FC236}">
                <a16:creationId xmlns:a16="http://schemas.microsoft.com/office/drawing/2014/main" id="{B278697B-6E0A-4FC3-B115-279CEF5572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3434" y="1969656"/>
            <a:ext cx="3238648" cy="1371898"/>
          </a:xfrm>
          <a:prstGeom prst="rect">
            <a:avLst/>
          </a:prstGeom>
        </p:spPr>
      </p:pic>
      <p:sp>
        <p:nvSpPr>
          <p:cNvPr id="26" name="TextBox 6">
            <a:extLst>
              <a:ext uri="{FF2B5EF4-FFF2-40B4-BE49-F238E27FC236}">
                <a16:creationId xmlns:a16="http://schemas.microsoft.com/office/drawing/2014/main" id="{419BD3AD-CC56-47B1-A7F7-35B430801014}"/>
              </a:ext>
            </a:extLst>
          </p:cNvPr>
          <p:cNvSpPr txBox="1"/>
          <p:nvPr/>
        </p:nvSpPr>
        <p:spPr>
          <a:xfrm>
            <a:off x="2983871" y="2380529"/>
            <a:ext cx="2668139" cy="1046428"/>
          </a:xfrm>
          <a:prstGeom prst="rect">
            <a:avLst/>
          </a:prstGeom>
          <a:noFill/>
        </p:spPr>
        <p:txBody>
          <a:bodyPr wrap="square" lIns="121908" tIns="60954" rIns="121908" bIns="60954">
            <a:spAutoFit/>
          </a:bodyPr>
          <a:lstStyle/>
          <a:p>
            <a:pPr algn="ctr"/>
            <a:r>
              <a:rPr lang="zh-TW" altLang="en-US" sz="30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QTS/vQTS</a:t>
            </a:r>
          </a:p>
          <a:p>
            <a:pPr algn="ctr"/>
            <a:r>
              <a:rPr lang="zh-TW" altLang="en-US" sz="30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轉檔加速</a:t>
            </a:r>
          </a:p>
        </p:txBody>
      </p:sp>
      <p:sp>
        <p:nvSpPr>
          <p:cNvPr id="29" name="TextBox 6">
            <a:extLst>
              <a:ext uri="{FF2B5EF4-FFF2-40B4-BE49-F238E27FC236}">
                <a16:creationId xmlns:a16="http://schemas.microsoft.com/office/drawing/2014/main" id="{72D1678E-41A0-468B-80E4-FC2777CFF455}"/>
              </a:ext>
            </a:extLst>
          </p:cNvPr>
          <p:cNvSpPr txBox="1"/>
          <p:nvPr/>
        </p:nvSpPr>
        <p:spPr>
          <a:xfrm>
            <a:off x="5962575" y="3142661"/>
            <a:ext cx="2668139" cy="892540"/>
          </a:xfrm>
          <a:prstGeom prst="rect">
            <a:avLst/>
          </a:prstGeom>
          <a:noFill/>
        </p:spPr>
        <p:txBody>
          <a:bodyPr wrap="square" lIns="121908" tIns="60954" rIns="121908" bIns="60954">
            <a:spAutoFit/>
          </a:bodyPr>
          <a:lstStyle/>
          <a:p>
            <a:pPr algn="ctr"/>
            <a:r>
              <a:rPr lang="zh-TW" altLang="en-US" sz="30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虛擬機工作站</a:t>
            </a:r>
            <a:r>
              <a:rPr lang="zh-TW" altLang="en-US" sz="20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GPU Passthrough</a:t>
            </a:r>
            <a:endParaRPr lang="zh-TW" altLang="en-US" sz="30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41" name="圖片 40">
            <a:extLst>
              <a:ext uri="{FF2B5EF4-FFF2-40B4-BE49-F238E27FC236}">
                <a16:creationId xmlns:a16="http://schemas.microsoft.com/office/drawing/2014/main" id="{858F1BDB-31F5-4EB8-AA06-15BB9563CE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5786" y="1804782"/>
            <a:ext cx="1475794" cy="2649117"/>
          </a:xfrm>
          <a:prstGeom prst="rect">
            <a:avLst/>
          </a:prstGeom>
        </p:spPr>
      </p:pic>
      <p:pic>
        <p:nvPicPr>
          <p:cNvPr id="45" name="圖片 44">
            <a:extLst>
              <a:ext uri="{FF2B5EF4-FFF2-40B4-BE49-F238E27FC236}">
                <a16:creationId xmlns:a16="http://schemas.microsoft.com/office/drawing/2014/main" id="{2CDA6BB1-AEAA-4D07-A142-0093F24542B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2216" y="1627303"/>
            <a:ext cx="2590588" cy="3672159"/>
          </a:xfrm>
          <a:prstGeom prst="rect">
            <a:avLst/>
          </a:prstGeom>
        </p:spPr>
      </p:pic>
      <p:pic>
        <p:nvPicPr>
          <p:cNvPr id="47" name="Picture 2">
            <a:extLst>
              <a:ext uri="{FF2B5EF4-FFF2-40B4-BE49-F238E27FC236}">
                <a16:creationId xmlns:a16="http://schemas.microsoft.com/office/drawing/2014/main" id="{9B46581A-55F7-45AF-B950-8F7EFA5867D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1274121" y="1925536"/>
            <a:ext cx="620590" cy="620589"/>
          </a:xfrm>
          <a:prstGeom prst="rect">
            <a:avLst/>
          </a:prstGeom>
          <a:noFill/>
          <a:effectLst>
            <a:outerShdw blurRad="50800" dist="38100" dir="5400000" algn="t" rotWithShape="0">
              <a:prstClr val="black">
                <a:alpha val="40000"/>
              </a:prstClr>
            </a:outerShdw>
          </a:effectLst>
        </p:spPr>
      </p:pic>
      <p:sp>
        <p:nvSpPr>
          <p:cNvPr id="48" name="TextBox 6">
            <a:extLst>
              <a:ext uri="{FF2B5EF4-FFF2-40B4-BE49-F238E27FC236}">
                <a16:creationId xmlns:a16="http://schemas.microsoft.com/office/drawing/2014/main" id="{82570F61-AFCF-45F5-9E52-8F98F9E87172}"/>
              </a:ext>
            </a:extLst>
          </p:cNvPr>
          <p:cNvSpPr txBox="1"/>
          <p:nvPr/>
        </p:nvSpPr>
        <p:spPr>
          <a:xfrm>
            <a:off x="225974" y="3129341"/>
            <a:ext cx="2668139" cy="1046428"/>
          </a:xfrm>
          <a:prstGeom prst="rect">
            <a:avLst/>
          </a:prstGeom>
          <a:noFill/>
        </p:spPr>
        <p:txBody>
          <a:bodyPr wrap="square" lIns="121908" tIns="60954" rIns="121908" bIns="60954" anchor="t">
            <a:spAutoFit/>
          </a:bodyPr>
          <a:lstStyle/>
          <a:p>
            <a:pPr algn="ctr"/>
            <a:r>
              <a:rPr lang="zh-TW" altLang="en-US" sz="30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AI </a:t>
            </a:r>
            <a:endParaRPr lang="zh-TW">
              <a:solidFill>
                <a:schemeClr val="tx1">
                  <a:lumMod val="95000"/>
                  <a:lumOff val="5000"/>
                </a:schemeClr>
              </a:solidFill>
            </a:endParaRPr>
          </a:p>
          <a:p>
            <a:pPr algn="ctr"/>
            <a:r>
              <a:rPr lang="zh-TW" altLang="en-US" sz="30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運算加速</a:t>
            </a:r>
            <a:endParaRPr lang="zh-TW">
              <a:solidFill>
                <a:schemeClr val="tx1">
                  <a:lumMod val="95000"/>
                  <a:lumOff val="5000"/>
                </a:schemeClr>
              </a:solidFill>
            </a:endParaRPr>
          </a:p>
        </p:txBody>
      </p:sp>
    </p:spTree>
    <p:extLst>
      <p:ext uri="{BB962C8B-B14F-4D97-AF65-F5344CB8AC3E}">
        <p14:creationId xmlns:p14="http://schemas.microsoft.com/office/powerpoint/2010/main" val="823977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a:extLst>
              <a:ext uri="{FF2B5EF4-FFF2-40B4-BE49-F238E27FC236}">
                <a16:creationId xmlns:a16="http://schemas.microsoft.com/office/drawing/2014/main" id="{1EE09053-C99E-490F-818E-1F67D778D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51234" y="1107845"/>
            <a:ext cx="5758119" cy="3542428"/>
          </a:xfrm>
          <a:prstGeom prst="rect">
            <a:avLst/>
          </a:prstGeom>
        </p:spPr>
      </p:pic>
      <p:grpSp>
        <p:nvGrpSpPr>
          <p:cNvPr id="20" name="群組 19">
            <a:extLst>
              <a:ext uri="{FF2B5EF4-FFF2-40B4-BE49-F238E27FC236}">
                <a16:creationId xmlns:a16="http://schemas.microsoft.com/office/drawing/2014/main" id="{A2450099-FE88-41C3-A007-298E96034B45}"/>
              </a:ext>
            </a:extLst>
          </p:cNvPr>
          <p:cNvGrpSpPr/>
          <p:nvPr/>
        </p:nvGrpSpPr>
        <p:grpSpPr>
          <a:xfrm>
            <a:off x="0" y="899774"/>
            <a:ext cx="9135907" cy="3939263"/>
            <a:chOff x="0" y="899774"/>
            <a:chExt cx="9135907" cy="3939263"/>
          </a:xfrm>
        </p:grpSpPr>
        <p:pic>
          <p:nvPicPr>
            <p:cNvPr id="4" name="圖片 3">
              <a:extLst>
                <a:ext uri="{FF2B5EF4-FFF2-40B4-BE49-F238E27FC236}">
                  <a16:creationId xmlns:a16="http://schemas.microsoft.com/office/drawing/2014/main" id="{265434D1-42DF-4A74-A523-1CBFDE18B2C0}"/>
                </a:ext>
              </a:extLst>
            </p:cNvPr>
            <p:cNvPicPr>
              <a:picLocks noChangeAspect="1"/>
            </p:cNvPicPr>
            <p:nvPr/>
          </p:nvPicPr>
          <p:blipFill rotWithShape="1">
            <a:blip r:embed="rId4">
              <a:extLst>
                <a:ext uri="{28A0092B-C50C-407E-A947-70E740481C1C}">
                  <a14:useLocalDpi xmlns:a14="http://schemas.microsoft.com/office/drawing/2010/main" val="0"/>
                </a:ext>
              </a:extLst>
            </a:blip>
            <a:srcRect l="174" t="33540" r="39333" b="-1477"/>
            <a:stretch/>
          </p:blipFill>
          <p:spPr>
            <a:xfrm>
              <a:off x="0" y="909628"/>
              <a:ext cx="9135907" cy="3929409"/>
            </a:xfrm>
            <a:prstGeom prst="rect">
              <a:avLst/>
            </a:prstGeom>
          </p:spPr>
        </p:pic>
        <p:pic>
          <p:nvPicPr>
            <p:cNvPr id="16" name="圖片 15">
              <a:extLst>
                <a:ext uri="{FF2B5EF4-FFF2-40B4-BE49-F238E27FC236}">
                  <a16:creationId xmlns:a16="http://schemas.microsoft.com/office/drawing/2014/main" id="{26BB586E-E06E-4D61-B50F-9A333A764554}"/>
                </a:ext>
              </a:extLst>
            </p:cNvPr>
            <p:cNvPicPr>
              <a:picLocks noChangeAspect="1"/>
            </p:cNvPicPr>
            <p:nvPr/>
          </p:nvPicPr>
          <p:blipFill rotWithShape="1">
            <a:blip r:embed="rId4">
              <a:extLst>
                <a:ext uri="{28A0092B-C50C-407E-A947-70E740481C1C}">
                  <a14:useLocalDpi xmlns:a14="http://schemas.microsoft.com/office/drawing/2010/main" val="0"/>
                </a:ext>
              </a:extLst>
            </a:blip>
            <a:srcRect t="49363"/>
            <a:stretch/>
          </p:blipFill>
          <p:spPr>
            <a:xfrm>
              <a:off x="4267732" y="899774"/>
              <a:ext cx="3898413" cy="1974013"/>
            </a:xfrm>
            <a:prstGeom prst="rect">
              <a:avLst/>
            </a:prstGeom>
          </p:spPr>
        </p:pic>
      </p:grpSp>
      <p:sp>
        <p:nvSpPr>
          <p:cNvPr id="13" name="Shape 710">
            <a:extLst>
              <a:ext uri="{FF2B5EF4-FFF2-40B4-BE49-F238E27FC236}">
                <a16:creationId xmlns:a16="http://schemas.microsoft.com/office/drawing/2014/main" id="{12CE1F43-3F5E-8B4A-8DCE-3AF4BDD84ADA}"/>
              </a:ext>
            </a:extLst>
          </p:cNvPr>
          <p:cNvSpPr/>
          <p:nvPr/>
        </p:nvSpPr>
        <p:spPr>
          <a:xfrm flipV="1">
            <a:off x="1" y="897295"/>
            <a:ext cx="5158410" cy="1674453"/>
          </a:xfrm>
          <a:prstGeom prst="rect">
            <a:avLst/>
          </a:prstGeom>
          <a:solidFill>
            <a:schemeClr val="tx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pic>
        <p:nvPicPr>
          <p:cNvPr id="22" name="圖片 21">
            <a:extLst>
              <a:ext uri="{FF2B5EF4-FFF2-40B4-BE49-F238E27FC236}">
                <a16:creationId xmlns:a16="http://schemas.microsoft.com/office/drawing/2014/main" id="{1171188F-B5B9-48AC-81D9-2EF5777011DA}"/>
              </a:ext>
            </a:extLst>
          </p:cNvPr>
          <p:cNvPicPr>
            <a:picLocks noChangeAspect="1"/>
          </p:cNvPicPr>
          <p:nvPr/>
        </p:nvPicPr>
        <p:blipFill rotWithShape="1">
          <a:blip r:embed="rId5">
            <a:extLst>
              <a:ext uri="{28A0092B-C50C-407E-A947-70E740481C1C}">
                <a14:useLocalDpi xmlns:a14="http://schemas.microsoft.com/office/drawing/2010/main" val="0"/>
              </a:ext>
            </a:extLst>
          </a:blip>
          <a:srcRect l="36871" t="-2942" r="-1094" b="2942"/>
          <a:stretch/>
        </p:blipFill>
        <p:spPr>
          <a:xfrm>
            <a:off x="8093" y="2306638"/>
            <a:ext cx="8658688" cy="2824530"/>
          </a:xfrm>
          <a:prstGeom prst="rect">
            <a:avLst/>
          </a:prstGeom>
        </p:spPr>
      </p:pic>
      <p:pic>
        <p:nvPicPr>
          <p:cNvPr id="35" name="Picture 34" descr="C:\Users\Amol Narkhede\Downloads\Images\600x400_Caffe_Logo.787d682b6ce4b35d57c7595f846da03e0c1007e6.png">
            <a:extLst>
              <a:ext uri="{FF2B5EF4-FFF2-40B4-BE49-F238E27FC236}">
                <a16:creationId xmlns:a16="http://schemas.microsoft.com/office/drawing/2014/main" id="{33C51292-B825-9F4E-8AD8-2F159302531E}"/>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l="9297" b="13483"/>
          <a:stretch/>
        </p:blipFill>
        <p:spPr bwMode="auto">
          <a:xfrm>
            <a:off x="5170067" y="1122666"/>
            <a:ext cx="1338196" cy="449120"/>
          </a:xfrm>
          <a:prstGeom prst="rect">
            <a:avLst/>
          </a:prstGeom>
          <a:noFill/>
        </p:spPr>
      </p:pic>
      <p:sp>
        <p:nvSpPr>
          <p:cNvPr id="2" name="Title 1">
            <a:extLst>
              <a:ext uri="{FF2B5EF4-FFF2-40B4-BE49-F238E27FC236}">
                <a16:creationId xmlns:a16="http://schemas.microsoft.com/office/drawing/2014/main" id="{17AC9F85-691B-E94D-8FB9-F15FA97B86E5}"/>
              </a:ext>
            </a:extLst>
          </p:cNvPr>
          <p:cNvSpPr>
            <a:spLocks noGrp="1"/>
          </p:cNvSpPr>
          <p:nvPr>
            <p:ph type="title"/>
          </p:nvPr>
        </p:nvSpPr>
        <p:spPr/>
        <p:txBody>
          <a:bodyPr>
            <a:normAutofit fontScale="90000"/>
          </a:bodyPr>
          <a:lstStyle/>
          <a:p>
            <a:r>
              <a:rPr lang="zh-TW" altLang="en-US"/>
              <a:t>善用</a:t>
            </a:r>
            <a:r>
              <a:rPr lang="en-US" altLang="zh-TW"/>
              <a:t> QNAP </a:t>
            </a:r>
            <a:r>
              <a:rPr lang="en-US" altLang="zh-TW" err="1"/>
              <a:t>QuAI</a:t>
            </a:r>
            <a:r>
              <a:rPr lang="en-US" altLang="zh-TW"/>
              <a:t> </a:t>
            </a:r>
            <a:r>
              <a:rPr lang="zh-TW" altLang="en-US"/>
              <a:t>讓您輕鬆駕馭</a:t>
            </a:r>
            <a:r>
              <a:rPr lang="en-US" altLang="zh-TW"/>
              <a:t> AI</a:t>
            </a:r>
            <a:endParaRPr lang="en-US"/>
          </a:p>
        </p:txBody>
      </p:sp>
      <p:sp>
        <p:nvSpPr>
          <p:cNvPr id="14" name="矩形 3">
            <a:extLst>
              <a:ext uri="{FF2B5EF4-FFF2-40B4-BE49-F238E27FC236}">
                <a16:creationId xmlns:a16="http://schemas.microsoft.com/office/drawing/2014/main" id="{64D6FDE6-31C1-754D-88A3-8E7D2CC74B1C}"/>
              </a:ext>
            </a:extLst>
          </p:cNvPr>
          <p:cNvSpPr/>
          <p:nvPr/>
        </p:nvSpPr>
        <p:spPr>
          <a:xfrm>
            <a:off x="139253" y="1222929"/>
            <a:ext cx="5413634" cy="938719"/>
          </a:xfrm>
          <a:prstGeom prst="rect">
            <a:avLst/>
          </a:prstGeom>
        </p:spPr>
        <p:txBody>
          <a:bodyPr wrap="square">
            <a:spAutoFit/>
          </a:bodyPr>
          <a:lstStyle/>
          <a:p>
            <a:r>
              <a:rPr lang="en-US" altLang="zh-TW" sz="2250" b="1">
                <a:solidFill>
                  <a:schemeClr val="bg1"/>
                </a:solidFill>
                <a:latin typeface="Arial" pitchFamily="34" charset="0"/>
                <a:ea typeface="微軟正黑體"/>
                <a:cs typeface="Arial" pitchFamily="34" charset="0"/>
              </a:rPr>
              <a:t>QNAP</a:t>
            </a:r>
            <a:r>
              <a:rPr lang="zh-TW" altLang="en-US" sz="2250" b="1">
                <a:solidFill>
                  <a:schemeClr val="bg1"/>
                </a:solidFill>
                <a:latin typeface="Arial" pitchFamily="34" charset="0"/>
                <a:ea typeface="微軟正黑體"/>
                <a:cs typeface="Arial" pitchFamily="34" charset="0"/>
              </a:rPr>
              <a:t> </a:t>
            </a:r>
            <a:r>
              <a:rPr lang="zh-TW" altLang="en-US" sz="2250" b="1">
                <a:solidFill>
                  <a:schemeClr val="bg1"/>
                </a:solidFill>
                <a:latin typeface="微軟正黑體"/>
                <a:ea typeface="微軟正黑體"/>
                <a:cs typeface="微軟正黑體"/>
              </a:rPr>
              <a:t>提供的人工智慧開發者工具包</a:t>
            </a:r>
            <a:endParaRPr lang="en-US" altLang="zh-TW" sz="2250" b="1">
              <a:solidFill>
                <a:schemeClr val="bg1"/>
              </a:solidFill>
              <a:latin typeface="微軟正黑體"/>
              <a:ea typeface="微軟正黑體"/>
              <a:cs typeface="微軟正黑體"/>
            </a:endParaRPr>
          </a:p>
          <a:p>
            <a:r>
              <a:rPr lang="en-US" altLang="zh-TW" sz="3200" b="1">
                <a:solidFill>
                  <a:srgbClr val="E7FC20"/>
                </a:solidFill>
                <a:latin typeface="Arial" pitchFamily="34" charset="0"/>
                <a:ea typeface="微軟正黑體"/>
                <a:cs typeface="Arial" pitchFamily="34" charset="0"/>
              </a:rPr>
              <a:t>     AI Developer Package</a:t>
            </a:r>
            <a:endParaRPr lang="en-US" altLang="zh-TW" sz="2800">
              <a:solidFill>
                <a:srgbClr val="E7FC20"/>
              </a:solidFill>
              <a:latin typeface="微軟正黑體"/>
              <a:ea typeface="微軟正黑體"/>
              <a:cs typeface="微軟正黑體"/>
            </a:endParaRPr>
          </a:p>
        </p:txBody>
      </p:sp>
      <p:sp>
        <p:nvSpPr>
          <p:cNvPr id="15" name="矩形 6">
            <a:extLst>
              <a:ext uri="{FF2B5EF4-FFF2-40B4-BE49-F238E27FC236}">
                <a16:creationId xmlns:a16="http://schemas.microsoft.com/office/drawing/2014/main" id="{B6900277-5D83-5140-A2B5-332834B74BF8}"/>
              </a:ext>
            </a:extLst>
          </p:cNvPr>
          <p:cNvSpPr/>
          <p:nvPr/>
        </p:nvSpPr>
        <p:spPr>
          <a:xfrm>
            <a:off x="216147" y="2756336"/>
            <a:ext cx="7605950" cy="360933"/>
          </a:xfrm>
          <a:prstGeom prst="rect">
            <a:avLst/>
          </a:prstGeom>
        </p:spPr>
        <p:txBody>
          <a:bodyPr wrap="square">
            <a:spAutoFit/>
          </a:bodyPr>
          <a:lstStyle/>
          <a:p>
            <a:pPr>
              <a:lnSpc>
                <a:spcPct val="120000"/>
              </a:lnSpc>
            </a:pPr>
            <a:r>
              <a:rPr lang="zh-TW" altLang="en-US" sz="1600" b="1">
                <a:latin typeface="Arial" panose="020B0604020202020204" pitchFamily="34" charset="0"/>
                <a:ea typeface="微軟正黑體" panose="020B0604030504040204" pitchFamily="34" charset="-120"/>
                <a:cs typeface="Arial" panose="020B0604020202020204" pitchFamily="34" charset="0"/>
              </a:rPr>
              <a:t>讓數據科學家和開發人員可以在</a:t>
            </a:r>
            <a:r>
              <a:rPr lang="en-US" altLang="zh-TW" sz="1600" b="1">
                <a:latin typeface="Arial" panose="020B0604020202020204" pitchFamily="34" charset="0"/>
                <a:ea typeface="微軟正黑體" panose="020B0604030504040204" pitchFamily="34" charset="-120"/>
                <a:cs typeface="Arial" panose="020B0604020202020204" pitchFamily="34" charset="0"/>
              </a:rPr>
              <a:t> QNAP NAS </a:t>
            </a:r>
            <a:r>
              <a:rPr lang="zh-TW" altLang="en-US" sz="1600" b="1">
                <a:latin typeface="Arial" panose="020B0604020202020204" pitchFamily="34" charset="0"/>
                <a:ea typeface="微軟正黑體" panose="020B0604030504040204" pitchFamily="34" charset="-120"/>
                <a:cs typeface="Arial" panose="020B0604020202020204" pitchFamily="34" charset="0"/>
              </a:rPr>
              <a:t>上快速建構、訓練和最佳化 </a:t>
            </a:r>
            <a:r>
              <a:rPr lang="en-US" altLang="zh-TW" sz="1600" b="1">
                <a:latin typeface="Arial" panose="020B0604020202020204" pitchFamily="34" charset="0"/>
                <a:ea typeface="微軟正黑體" panose="020B0604030504040204" pitchFamily="34" charset="-120"/>
                <a:cs typeface="Arial" panose="020B0604020202020204" pitchFamily="34" charset="0"/>
              </a:rPr>
              <a:t>AI </a:t>
            </a:r>
            <a:r>
              <a:rPr lang="zh-TW" altLang="en-US" sz="1600" b="1">
                <a:latin typeface="Arial" panose="020B0604020202020204" pitchFamily="34" charset="0"/>
                <a:ea typeface="微軟正黑體" panose="020B0604030504040204" pitchFamily="34" charset="-120"/>
                <a:cs typeface="Arial" panose="020B0604020202020204" pitchFamily="34" charset="0"/>
              </a:rPr>
              <a:t>模型。</a:t>
            </a:r>
            <a:endParaRPr lang="en-US" altLang="zh-TW" sz="1600" b="1">
              <a:latin typeface="Arial" panose="020B0604020202020204" pitchFamily="34" charset="0"/>
              <a:ea typeface="微軟正黑體" panose="020B0604030504040204" pitchFamily="34" charset="-120"/>
              <a:cs typeface="Arial" panose="020B0604020202020204" pitchFamily="34" charset="0"/>
            </a:endParaRPr>
          </a:p>
        </p:txBody>
      </p:sp>
      <p:pic>
        <p:nvPicPr>
          <p:cNvPr id="32" name="Picture 31" descr="C:\Users\Amol Narkhede\Downloads\Images\Mxnet_200px.57d037a9feb8b9ac92f960051d28eae7dd67361f.png">
            <a:extLst>
              <a:ext uri="{FF2B5EF4-FFF2-40B4-BE49-F238E27FC236}">
                <a16:creationId xmlns:a16="http://schemas.microsoft.com/office/drawing/2014/main" id="{53DAD40A-3597-5948-8CCB-06A8E8B26CE3}"/>
              </a:ext>
            </a:extLst>
          </p:cNvPr>
          <p:cNvPicPr>
            <a:picLocks noChangeAspect="1" noChangeArrowheads="1"/>
          </p:cNvPicPr>
          <p:nvPr/>
        </p:nvPicPr>
        <p:blipFill>
          <a:blip r:embed="rId7"/>
          <a:srcRect/>
          <a:stretch>
            <a:fillRect/>
          </a:stretch>
        </p:blipFill>
        <p:spPr bwMode="auto">
          <a:xfrm>
            <a:off x="5266097" y="1756654"/>
            <a:ext cx="1394631" cy="460228"/>
          </a:xfrm>
          <a:prstGeom prst="rect">
            <a:avLst/>
          </a:prstGeom>
          <a:noFill/>
        </p:spPr>
      </p:pic>
      <p:pic>
        <p:nvPicPr>
          <p:cNvPr id="33" name="Picture 32" descr="C:\Users\Amol Narkhede\Downloads\Images\tensorflow_logo_200px.34e3e453e8843db827289ddc20ab2d7def96d2e4.png">
            <a:extLst>
              <a:ext uri="{FF2B5EF4-FFF2-40B4-BE49-F238E27FC236}">
                <a16:creationId xmlns:a16="http://schemas.microsoft.com/office/drawing/2014/main" id="{32BE4E8A-46DA-6C42-9FE3-3F1B9F0B417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51698" y="1788288"/>
            <a:ext cx="1519852" cy="288772"/>
          </a:xfrm>
          <a:prstGeom prst="rect">
            <a:avLst/>
          </a:prstGeom>
          <a:noFill/>
        </p:spPr>
      </p:pic>
      <p:pic>
        <p:nvPicPr>
          <p:cNvPr id="34" name="Picture 33">
            <a:extLst>
              <a:ext uri="{FF2B5EF4-FFF2-40B4-BE49-F238E27FC236}">
                <a16:creationId xmlns:a16="http://schemas.microsoft.com/office/drawing/2014/main" id="{DFA5A768-E99C-C345-AF8C-6F74812DC6D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7290108" y="1241637"/>
            <a:ext cx="1063154" cy="425261"/>
          </a:xfrm>
          <a:prstGeom prst="rect">
            <a:avLst/>
          </a:prstGeom>
          <a:noFill/>
        </p:spPr>
      </p:pic>
      <p:pic>
        <p:nvPicPr>
          <p:cNvPr id="36" name="Picture 35" descr="C:\Users\Amol Narkhede\Downloads\Images\cntk_logo_200px.0ee83ba4a80c182ce8e3dfe52667a960ac21973b.png">
            <a:extLst>
              <a:ext uri="{FF2B5EF4-FFF2-40B4-BE49-F238E27FC236}">
                <a16:creationId xmlns:a16="http://schemas.microsoft.com/office/drawing/2014/main" id="{B1FC3364-3EEE-CC43-9AF7-36193ABC13E4}"/>
              </a:ext>
            </a:extLst>
          </p:cNvP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28576" y="1017246"/>
            <a:ext cx="922932" cy="649652"/>
          </a:xfrm>
          <a:prstGeom prst="rect">
            <a:avLst/>
          </a:prstGeom>
          <a:noFill/>
        </p:spPr>
      </p:pic>
      <p:pic>
        <p:nvPicPr>
          <p:cNvPr id="37" name="Picture 36" descr="C:\Users\Amol Narkhede\Downloads\Images\Nvidia_CUDA_Logo.jpg">
            <a:extLst>
              <a:ext uri="{FF2B5EF4-FFF2-40B4-BE49-F238E27FC236}">
                <a16:creationId xmlns:a16="http://schemas.microsoft.com/office/drawing/2014/main" id="{50E376BD-D63E-F548-8270-9DDF0CC4B76E}"/>
              </a:ext>
            </a:extLst>
          </p:cNvPr>
          <p:cNvPicPr>
            <a:picLocks noChangeAspect="1" noChangeArrowheads="1"/>
          </p:cNvPicPr>
          <p:nvPr/>
        </p:nvPicPr>
        <p:blipFill>
          <a:blip r:embed="rId11" cstate="screen">
            <a:clrChange>
              <a:clrFrom>
                <a:srgbClr val="FAFAFA"/>
              </a:clrFrom>
              <a:clrTo>
                <a:srgbClr val="FAFAFA">
                  <a:alpha val="0"/>
                </a:srgbClr>
              </a:clrTo>
            </a:clrChange>
            <a:extLst>
              <a:ext uri="{28A0092B-C50C-407E-A947-70E740481C1C}">
                <a14:useLocalDpi xmlns:a14="http://schemas.microsoft.com/office/drawing/2010/main"/>
              </a:ext>
            </a:extLst>
          </a:blip>
          <a:srcRect/>
          <a:stretch>
            <a:fillRect/>
          </a:stretch>
        </p:blipFill>
        <p:spPr bwMode="auto">
          <a:xfrm>
            <a:off x="8314000" y="1159339"/>
            <a:ext cx="705563" cy="428041"/>
          </a:xfrm>
          <a:prstGeom prst="rect">
            <a:avLst/>
          </a:prstGeom>
          <a:noFill/>
        </p:spPr>
      </p:pic>
      <p:pic>
        <p:nvPicPr>
          <p:cNvPr id="28" name="圖片 27">
            <a:extLst>
              <a:ext uri="{FF2B5EF4-FFF2-40B4-BE49-F238E27FC236}">
                <a16:creationId xmlns:a16="http://schemas.microsoft.com/office/drawing/2014/main" id="{7B70C4AE-7A91-4AB6-807C-51A4C4A1E775}"/>
              </a:ext>
            </a:extLst>
          </p:cNvPr>
          <p:cNvPicPr>
            <a:picLocks noChangeAspect="1"/>
          </p:cNvPicPr>
          <p:nvPr/>
        </p:nvPicPr>
        <p:blipFill rotWithShape="1">
          <a:blip r:embed="rId4">
            <a:extLst>
              <a:ext uri="{28A0092B-C50C-407E-A947-70E740481C1C}">
                <a14:useLocalDpi xmlns:a14="http://schemas.microsoft.com/office/drawing/2010/main" val="0"/>
              </a:ext>
            </a:extLst>
          </a:blip>
          <a:srcRect b="40457"/>
          <a:stretch/>
        </p:blipFill>
        <p:spPr>
          <a:xfrm>
            <a:off x="-959274" y="4001222"/>
            <a:ext cx="9956791" cy="1142278"/>
          </a:xfrm>
          <a:prstGeom prst="rect">
            <a:avLst/>
          </a:prstGeom>
        </p:spPr>
      </p:pic>
      <p:grpSp>
        <p:nvGrpSpPr>
          <p:cNvPr id="38" name="群組 37">
            <a:extLst>
              <a:ext uri="{FF2B5EF4-FFF2-40B4-BE49-F238E27FC236}">
                <a16:creationId xmlns:a16="http://schemas.microsoft.com/office/drawing/2014/main" id="{5C557E4E-1C10-4F58-9525-3653979BDD27}"/>
              </a:ext>
            </a:extLst>
          </p:cNvPr>
          <p:cNvGrpSpPr/>
          <p:nvPr/>
        </p:nvGrpSpPr>
        <p:grpSpPr>
          <a:xfrm>
            <a:off x="341573" y="3178962"/>
            <a:ext cx="6866726" cy="1683744"/>
            <a:chOff x="341573" y="3269333"/>
            <a:chExt cx="6866726" cy="1683744"/>
          </a:xfrm>
        </p:grpSpPr>
        <p:pic>
          <p:nvPicPr>
            <p:cNvPr id="39" name="Picture 14" descr="C:\Users\Amol Narkhede\Downloads\Images\AI.png">
              <a:extLst>
                <a:ext uri="{FF2B5EF4-FFF2-40B4-BE49-F238E27FC236}">
                  <a16:creationId xmlns:a16="http://schemas.microsoft.com/office/drawing/2014/main" id="{5F518DDE-754E-4981-BEBF-F6CC20E8D03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41573" y="3433729"/>
              <a:ext cx="1102118" cy="1008086"/>
            </a:xfrm>
            <a:prstGeom prst="roundRect">
              <a:avLst>
                <a:gd name="adj" fmla="val 8594"/>
              </a:avLst>
            </a:prstGeom>
            <a:solidFill>
              <a:srgbClr val="FFFFFF">
                <a:shade val="85000"/>
              </a:srgbClr>
            </a:solidFill>
            <a:ln>
              <a:noFill/>
            </a:ln>
            <a:effectLst/>
          </p:spPr>
        </p:pic>
        <p:sp>
          <p:nvSpPr>
            <p:cNvPr id="40" name="Rectangle 5">
              <a:extLst>
                <a:ext uri="{FF2B5EF4-FFF2-40B4-BE49-F238E27FC236}">
                  <a16:creationId xmlns:a16="http://schemas.microsoft.com/office/drawing/2014/main" id="{59DF991C-6D3D-4DAC-A38A-1070F676A762}"/>
                </a:ext>
              </a:extLst>
            </p:cNvPr>
            <p:cNvSpPr/>
            <p:nvPr/>
          </p:nvSpPr>
          <p:spPr>
            <a:xfrm>
              <a:off x="1599571" y="3606114"/>
              <a:ext cx="465192" cy="769441"/>
            </a:xfrm>
            <a:prstGeom prst="rect">
              <a:avLst/>
            </a:prstGeom>
          </p:spPr>
          <p:txBody>
            <a:bodyPr wrap="none">
              <a:spAutoFit/>
            </a:bodyPr>
            <a:lstStyle/>
            <a:p>
              <a:r>
                <a:rPr lang="en-US" sz="4400">
                  <a:solidFill>
                    <a:srgbClr val="04DEFC"/>
                  </a:solidFill>
                </a:rPr>
                <a:t>+</a:t>
              </a:r>
            </a:p>
          </p:txBody>
        </p:sp>
        <p:sp>
          <p:nvSpPr>
            <p:cNvPr id="41" name="Rectangle 6">
              <a:extLst>
                <a:ext uri="{FF2B5EF4-FFF2-40B4-BE49-F238E27FC236}">
                  <a16:creationId xmlns:a16="http://schemas.microsoft.com/office/drawing/2014/main" id="{E543B24D-4C71-4640-AB1E-1D951FB0C913}"/>
                </a:ext>
              </a:extLst>
            </p:cNvPr>
            <p:cNvSpPr/>
            <p:nvPr/>
          </p:nvSpPr>
          <p:spPr>
            <a:xfrm>
              <a:off x="5496859" y="3585633"/>
              <a:ext cx="465192" cy="769441"/>
            </a:xfrm>
            <a:prstGeom prst="rect">
              <a:avLst/>
            </a:prstGeom>
          </p:spPr>
          <p:txBody>
            <a:bodyPr wrap="none">
              <a:spAutoFit/>
            </a:bodyPr>
            <a:lstStyle/>
            <a:p>
              <a:r>
                <a:rPr lang="en-US" sz="4400">
                  <a:solidFill>
                    <a:srgbClr val="04DEFC"/>
                  </a:solidFill>
                </a:rPr>
                <a:t>=</a:t>
              </a:r>
            </a:p>
          </p:txBody>
        </p:sp>
        <p:sp>
          <p:nvSpPr>
            <p:cNvPr id="42" name="Rectangle 7">
              <a:extLst>
                <a:ext uri="{FF2B5EF4-FFF2-40B4-BE49-F238E27FC236}">
                  <a16:creationId xmlns:a16="http://schemas.microsoft.com/office/drawing/2014/main" id="{47875287-896E-4BEE-9A56-4BA92EC530C2}"/>
                </a:ext>
              </a:extLst>
            </p:cNvPr>
            <p:cNvSpPr/>
            <p:nvPr/>
          </p:nvSpPr>
          <p:spPr>
            <a:xfrm>
              <a:off x="6259080" y="4491412"/>
              <a:ext cx="918841" cy="461665"/>
            </a:xfrm>
            <a:prstGeom prst="rect">
              <a:avLst/>
            </a:prstGeom>
          </p:spPr>
          <p:txBody>
            <a:bodyPr wrap="none">
              <a:spAutoFit/>
            </a:bodyPr>
            <a:lstStyle/>
            <a:p>
              <a:r>
                <a:rPr lang="en-US" sz="2400" b="1" err="1">
                  <a:solidFill>
                    <a:srgbClr val="002060"/>
                  </a:solidFill>
                  <a:latin typeface="Arial" pitchFamily="34" charset="0"/>
                  <a:cs typeface="Arial" pitchFamily="34" charset="0"/>
                </a:rPr>
                <a:t>QuAI</a:t>
              </a:r>
              <a:endParaRPr lang="en-US" sz="2400">
                <a:solidFill>
                  <a:srgbClr val="002060"/>
                </a:solidFill>
                <a:latin typeface="Arial" pitchFamily="34" charset="0"/>
                <a:cs typeface="Arial" pitchFamily="34" charset="0"/>
              </a:endParaRPr>
            </a:p>
          </p:txBody>
        </p:sp>
        <p:sp>
          <p:nvSpPr>
            <p:cNvPr id="43" name="TextBox 8">
              <a:extLst>
                <a:ext uri="{FF2B5EF4-FFF2-40B4-BE49-F238E27FC236}">
                  <a16:creationId xmlns:a16="http://schemas.microsoft.com/office/drawing/2014/main" id="{AE9FD73D-DA53-464C-8744-684F61C7FA4D}"/>
                </a:ext>
              </a:extLst>
            </p:cNvPr>
            <p:cNvSpPr txBox="1"/>
            <p:nvPr/>
          </p:nvSpPr>
          <p:spPr>
            <a:xfrm>
              <a:off x="341573" y="4537578"/>
              <a:ext cx="1102118" cy="369332"/>
            </a:xfrm>
            <a:prstGeom prst="rect">
              <a:avLst/>
            </a:prstGeom>
            <a:noFill/>
          </p:spPr>
          <p:txBody>
            <a:bodyPr wrap="square" rtlCol="0">
              <a:spAutoFit/>
            </a:bodyPr>
            <a:lstStyle/>
            <a:p>
              <a:pPr algn="ctr"/>
              <a:r>
                <a:rPr lang="en-US" b="1">
                  <a:latin typeface="+mj-lt"/>
                  <a:ea typeface="微軟正黑體" pitchFamily="34" charset="-120"/>
                </a:rPr>
                <a:t>AI</a:t>
              </a:r>
            </a:p>
          </p:txBody>
        </p:sp>
        <p:sp>
          <p:nvSpPr>
            <p:cNvPr id="44" name="TextBox 9">
              <a:extLst>
                <a:ext uri="{FF2B5EF4-FFF2-40B4-BE49-F238E27FC236}">
                  <a16:creationId xmlns:a16="http://schemas.microsoft.com/office/drawing/2014/main" id="{303CDAAA-86D8-44B8-B3D3-21ADDB450610}"/>
                </a:ext>
              </a:extLst>
            </p:cNvPr>
            <p:cNvSpPr txBox="1"/>
            <p:nvPr/>
          </p:nvSpPr>
          <p:spPr>
            <a:xfrm>
              <a:off x="2064763" y="4537578"/>
              <a:ext cx="1830581" cy="369332"/>
            </a:xfrm>
            <a:prstGeom prst="rect">
              <a:avLst/>
            </a:prstGeom>
            <a:noFill/>
          </p:spPr>
          <p:txBody>
            <a:bodyPr wrap="square" rtlCol="0">
              <a:spAutoFit/>
            </a:bodyPr>
            <a:lstStyle/>
            <a:p>
              <a:pPr algn="ctr"/>
              <a:r>
                <a:rPr lang="en-US" b="1">
                  <a:latin typeface="+mj-lt"/>
                  <a:ea typeface="微軟正黑體" pitchFamily="34" charset="-120"/>
                </a:rPr>
                <a:t>QNAP NAS</a:t>
              </a:r>
            </a:p>
          </p:txBody>
        </p:sp>
        <p:pic>
          <p:nvPicPr>
            <p:cNvPr id="45" name="Picture 2">
              <a:extLst>
                <a:ext uri="{FF2B5EF4-FFF2-40B4-BE49-F238E27FC236}">
                  <a16:creationId xmlns:a16="http://schemas.microsoft.com/office/drawing/2014/main" id="{F2D8671F-3566-43FA-A04F-8610FAD6F3A4}"/>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6216939" y="3403471"/>
              <a:ext cx="991360" cy="991358"/>
            </a:xfrm>
            <a:prstGeom prst="rect">
              <a:avLst/>
            </a:prstGeom>
            <a:noFill/>
          </p:spPr>
        </p:pic>
        <p:pic>
          <p:nvPicPr>
            <p:cNvPr id="46" name="Picture 2" descr="QTS image processing">
              <a:extLst>
                <a:ext uri="{FF2B5EF4-FFF2-40B4-BE49-F238E27FC236}">
                  <a16:creationId xmlns:a16="http://schemas.microsoft.com/office/drawing/2014/main" id="{43DA745D-FF0A-44E7-AE04-56802D631405}"/>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66469" y="3378865"/>
              <a:ext cx="791068" cy="1059466"/>
            </a:xfrm>
            <a:prstGeom prst="rect">
              <a:avLst/>
            </a:prstGeom>
            <a:noFill/>
          </p:spPr>
        </p:pic>
        <p:sp>
          <p:nvSpPr>
            <p:cNvPr id="47" name="Rectangle 17">
              <a:extLst>
                <a:ext uri="{FF2B5EF4-FFF2-40B4-BE49-F238E27FC236}">
                  <a16:creationId xmlns:a16="http://schemas.microsoft.com/office/drawing/2014/main" id="{1B08F321-8A8D-40D7-9F65-6ACC1DC4B9BE}"/>
                </a:ext>
              </a:extLst>
            </p:cNvPr>
            <p:cNvSpPr/>
            <p:nvPr/>
          </p:nvSpPr>
          <p:spPr>
            <a:xfrm>
              <a:off x="4078985" y="3553051"/>
              <a:ext cx="465192" cy="769441"/>
            </a:xfrm>
            <a:prstGeom prst="rect">
              <a:avLst/>
            </a:prstGeom>
          </p:spPr>
          <p:txBody>
            <a:bodyPr wrap="none">
              <a:spAutoFit/>
            </a:bodyPr>
            <a:lstStyle/>
            <a:p>
              <a:r>
                <a:rPr lang="en-US" sz="4400">
                  <a:solidFill>
                    <a:srgbClr val="04DEFC"/>
                  </a:solidFill>
                </a:rPr>
                <a:t>+</a:t>
              </a:r>
            </a:p>
          </p:txBody>
        </p:sp>
        <p:sp>
          <p:nvSpPr>
            <p:cNvPr id="48" name="TextBox 18">
              <a:extLst>
                <a:ext uri="{FF2B5EF4-FFF2-40B4-BE49-F238E27FC236}">
                  <a16:creationId xmlns:a16="http://schemas.microsoft.com/office/drawing/2014/main" id="{81DB0ECE-B8BD-4E27-A10A-F7E2A966E584}"/>
                </a:ext>
              </a:extLst>
            </p:cNvPr>
            <p:cNvSpPr txBox="1"/>
            <p:nvPr/>
          </p:nvSpPr>
          <p:spPr>
            <a:xfrm>
              <a:off x="4207903" y="4537578"/>
              <a:ext cx="1674323" cy="369332"/>
            </a:xfrm>
            <a:prstGeom prst="rect">
              <a:avLst/>
            </a:prstGeom>
            <a:noFill/>
          </p:spPr>
          <p:txBody>
            <a:bodyPr wrap="square" rtlCol="0">
              <a:spAutoFit/>
            </a:bodyPr>
            <a:lstStyle/>
            <a:p>
              <a:pPr algn="ctr"/>
              <a:r>
                <a:rPr lang="en-US" sz="1800" b="1">
                  <a:latin typeface="+mj-lt"/>
                  <a:ea typeface="微軟正黑體" pitchFamily="34" charset="-120"/>
                </a:rPr>
                <a:t>GPU </a:t>
              </a:r>
              <a:r>
                <a:rPr lang="zh-Hant" altLang="en-US" sz="1800" b="1">
                  <a:latin typeface="+mj-lt"/>
                  <a:ea typeface="微軟正黑體" pitchFamily="34" charset="-120"/>
                </a:rPr>
                <a:t>加速運算</a:t>
              </a:r>
              <a:endParaRPr lang="en-US" sz="1800" b="1">
                <a:latin typeface="+mj-lt"/>
                <a:ea typeface="微軟正黑體" pitchFamily="34" charset="-120"/>
              </a:endParaRPr>
            </a:p>
          </p:txBody>
        </p:sp>
        <p:pic>
          <p:nvPicPr>
            <p:cNvPr id="49" name="圖片 48" descr="TS-1677XU_Front.png">
              <a:extLst>
                <a:ext uri="{FF2B5EF4-FFF2-40B4-BE49-F238E27FC236}">
                  <a16:creationId xmlns:a16="http://schemas.microsoft.com/office/drawing/2014/main" id="{393BD3CE-ECA2-4BE7-95D8-17EE6B3269D8}"/>
                </a:ext>
              </a:extLst>
            </p:cNvPr>
            <p:cNvPicPr>
              <a:picLocks noChangeAspect="1"/>
            </p:cNvPicPr>
            <p:nvPr/>
          </p:nvPicPr>
          <p:blipFill>
            <a:blip r:embed="rId15"/>
            <a:stretch>
              <a:fillRect/>
            </a:stretch>
          </p:blipFill>
          <p:spPr>
            <a:xfrm>
              <a:off x="2034810" y="3269333"/>
              <a:ext cx="2045649" cy="1278530"/>
            </a:xfrm>
            <a:prstGeom prst="rect">
              <a:avLst/>
            </a:prstGeom>
            <a:effectLst>
              <a:outerShdw blurRad="50800" dist="38100" dir="2700000" algn="tl" rotWithShape="0">
                <a:prstClr val="black">
                  <a:alpha val="40000"/>
                </a:prstClr>
              </a:outerShdw>
            </a:effectLst>
          </p:spPr>
        </p:pic>
      </p:grpSp>
      <p:pic>
        <p:nvPicPr>
          <p:cNvPr id="29" name="圖形 28">
            <a:extLst>
              <a:ext uri="{FF2B5EF4-FFF2-40B4-BE49-F238E27FC236}">
                <a16:creationId xmlns:a16="http://schemas.microsoft.com/office/drawing/2014/main" id="{48555E66-197E-4D67-811C-45DCC62014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73726" y="1682966"/>
            <a:ext cx="392595" cy="357698"/>
          </a:xfrm>
          <a:prstGeom prst="rect">
            <a:avLst/>
          </a:prstGeom>
        </p:spPr>
      </p:pic>
    </p:spTree>
    <p:extLst>
      <p:ext uri="{BB962C8B-B14F-4D97-AF65-F5344CB8AC3E}">
        <p14:creationId xmlns:p14="http://schemas.microsoft.com/office/powerpoint/2010/main" val="401862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90" name="Shape 290"/>
          <p:cNvSpPr/>
          <p:nvPr/>
        </p:nvSpPr>
        <p:spPr>
          <a:xfrm>
            <a:off x="285720" y="1042690"/>
            <a:ext cx="7947268" cy="1408429"/>
          </a:xfrm>
          <a:prstGeom prst="rect">
            <a:avLst/>
          </a:prstGeom>
          <a:noFill/>
          <a:ln>
            <a:noFill/>
          </a:ln>
        </p:spPr>
        <p:txBody>
          <a:bodyPr wrap="square" lIns="91425" tIns="45700" rIns="91425" bIns="45700" anchor="t" anchorCtr="0">
            <a:noAutofit/>
          </a:bodyPr>
          <a:lstStyle/>
          <a:p>
            <a:pPr marL="179070" marR="0" lvl="0" indent="-179070" algn="l" rtl="0">
              <a:spcBef>
                <a:spcPts val="0"/>
              </a:spcBef>
              <a:spcAft>
                <a:spcPts val="0"/>
              </a:spcAft>
              <a:buSzPct val="100000"/>
              <a:buFont typeface="Arial" pitchFamily="34" charset="0"/>
              <a:buChar char="•"/>
            </a:pPr>
            <a:r>
              <a:rPr lang="zh-TW" sz="1800" b="1" i="0" u="none" strike="noStrike" cap="none">
                <a:latin typeface="Arial" panose="020B0604020202020204" pitchFamily="34" charset="0"/>
                <a:ea typeface="微軟正黑體" pitchFamily="34" charset="-120"/>
                <a:cs typeface="Arial" panose="020B0604020202020204" pitchFamily="34" charset="0"/>
                <a:sym typeface="Arial"/>
              </a:rPr>
              <a:t>Virtualization Station (</a:t>
            </a:r>
            <a:r>
              <a:rPr lang="zh-TW" sz="1800" b="1" i="0" u="none" strike="noStrike" cap="none">
                <a:latin typeface="Microsoft JhengHei"/>
                <a:ea typeface="Microsoft JhengHei"/>
                <a:cs typeface="Arial" panose="020B0604020202020204" pitchFamily="34" charset="0"/>
                <a:sym typeface="Arial"/>
              </a:rPr>
              <a:t>虛擬機工作站</a:t>
            </a:r>
            <a:r>
              <a:rPr lang="zh-TW" sz="1800" b="1" i="0" u="none" strike="noStrike" cap="none">
                <a:latin typeface="Arial" panose="020B0604020202020204" pitchFamily="34" charset="0"/>
                <a:ea typeface="微軟正黑體" pitchFamily="34" charset="-120"/>
                <a:cs typeface="Arial" panose="020B0604020202020204" pitchFamily="34" charset="0"/>
                <a:sym typeface="Arial"/>
              </a:rPr>
              <a:t>)</a:t>
            </a:r>
            <a:endParaRPr lang="zh-TW"/>
          </a:p>
          <a:p>
            <a:pPr marL="179070" indent="-179070">
              <a:buSzPct val="100000"/>
              <a:buFont typeface="Arial" pitchFamily="34" charset="0"/>
              <a:buChar char="•"/>
            </a:pPr>
            <a:r>
              <a:rPr lang="zh-TW" sz="1800" b="1" i="0" u="none" strike="noStrike" cap="none">
                <a:latin typeface="Arial" panose="020B0604020202020204" pitchFamily="34" charset="0"/>
                <a:ea typeface="微軟正黑體" pitchFamily="34" charset="-120"/>
                <a:cs typeface="Arial" panose="020B0604020202020204" pitchFamily="34" charset="0"/>
                <a:sym typeface="Arial"/>
              </a:rPr>
              <a:t>HybridDesk Station, Linux Station</a:t>
            </a:r>
            <a:r>
              <a:rPr lang="zh-TW" altLang="en-US" b="1">
                <a:latin typeface="Arial" panose="020B0604020202020204" pitchFamily="34" charset="0"/>
                <a:ea typeface="微軟正黑體" pitchFamily="34" charset="-120"/>
                <a:cs typeface="Arial" panose="020B0604020202020204" pitchFamily="34" charset="0"/>
                <a:sym typeface="Arial"/>
              </a:rPr>
              <a:t> </a:t>
            </a:r>
            <a:endParaRPr lang="zh-TW" altLang="en-US" b="1">
              <a:latin typeface="Arial" panose="020B0604020202020204" pitchFamily="34" charset="0"/>
              <a:ea typeface="微軟正黑體" pitchFamily="34" charset="-120"/>
              <a:cs typeface="Arial" panose="020B0604020202020204" pitchFamily="34" charset="0"/>
            </a:endParaRPr>
          </a:p>
          <a:p>
            <a:pPr marL="179070" indent="-179070">
              <a:buSzPct val="100000"/>
              <a:buFont typeface="Arial" pitchFamily="34" charset="0"/>
              <a:buChar char="•"/>
            </a:pPr>
            <a:r>
              <a:rPr lang="zh-TW" altLang="en-US" b="1">
                <a:latin typeface="Arial" panose="020B0604020202020204" pitchFamily="34" charset="0"/>
                <a:ea typeface="微軟正黑體" pitchFamily="34" charset="-120"/>
                <a:cs typeface="Arial" panose="020B0604020202020204" pitchFamily="34" charset="0"/>
              </a:rPr>
              <a:t>QVR Pro Client (HD Station)</a:t>
            </a:r>
          </a:p>
          <a:p>
            <a:pPr marL="179070" indent="-179070">
              <a:buSzPct val="100000"/>
              <a:buFont typeface="Arial" pitchFamily="34" charset="0"/>
              <a:buChar char="•"/>
            </a:pPr>
            <a:r>
              <a:rPr lang="zh-TW" altLang="en-US" b="1">
                <a:latin typeface="Arial" panose="020B0604020202020204" pitchFamily="34" charset="0"/>
                <a:ea typeface="微軟正黑體" pitchFamily="34" charset="-120"/>
                <a:cs typeface="Arial" panose="020B0604020202020204" pitchFamily="34" charset="0"/>
              </a:rPr>
              <a:t>Video Station</a:t>
            </a:r>
            <a:endParaRPr lang="zh-TW">
              <a:latin typeface="新細明體"/>
              <a:ea typeface="新細明體"/>
              <a:cs typeface="Arial" panose="020B0604020202020204" pitchFamily="34" charset="0"/>
            </a:endParaRPr>
          </a:p>
          <a:p>
            <a:pPr marL="179070" indent="-179070">
              <a:buSzPct val="100000"/>
              <a:buFont typeface="Arial" pitchFamily="34" charset="0"/>
              <a:buChar char="•"/>
            </a:pPr>
            <a:r>
              <a:rPr lang="zh-TW" altLang="en-US" b="1">
                <a:latin typeface="Arial" panose="020B0604020202020204" pitchFamily="34" charset="0"/>
                <a:ea typeface="微軟正黑體" pitchFamily="34" charset="-120"/>
                <a:cs typeface="Arial" panose="020B0604020202020204" pitchFamily="34" charset="0"/>
              </a:rPr>
              <a:t>Plex Media Server</a:t>
            </a:r>
          </a:p>
        </p:txBody>
      </p:sp>
      <p:sp>
        <p:nvSpPr>
          <p:cNvPr id="3" name="矩形 2"/>
          <p:cNvSpPr/>
          <p:nvPr/>
        </p:nvSpPr>
        <p:spPr>
          <a:xfrm>
            <a:off x="1653665" y="148150"/>
            <a:ext cx="7643866" cy="677108"/>
          </a:xfrm>
          <a:prstGeom prst="rect">
            <a:avLst/>
          </a:prstGeom>
        </p:spPr>
        <p:txBody>
          <a:bodyPr wrap="square" anchor="ctr">
            <a:spAutoFit/>
          </a:bodyPr>
          <a:lstStyle/>
          <a:p>
            <a:r>
              <a:rPr lang="zh-TW" altLang="zh-TW" sz="3800" b="1">
                <a:solidFill>
                  <a:srgbClr val="FFFFFF"/>
                </a:solidFill>
                <a:latin typeface="Arial" panose="020B0604020202020204" pitchFamily="34" charset="0"/>
                <a:ea typeface="微軟正黑體" pitchFamily="34" charset="-120"/>
                <a:cs typeface="Arial" panose="020B0604020202020204" pitchFamily="34" charset="0"/>
              </a:rPr>
              <a:t>硬體加速讓</a:t>
            </a:r>
            <a:r>
              <a:rPr lang="en-US" altLang="zh-TW" sz="3800" b="1">
                <a:solidFill>
                  <a:srgbClr val="FFFFFF"/>
                </a:solidFill>
                <a:latin typeface="Arial" panose="020B0604020202020204" pitchFamily="34" charset="0"/>
                <a:ea typeface="微軟正黑體" pitchFamily="34" charset="-120"/>
                <a:cs typeface="Arial" panose="020B0604020202020204" pitchFamily="34" charset="0"/>
              </a:rPr>
              <a:t> </a:t>
            </a:r>
            <a:r>
              <a:rPr lang="zh-TW" altLang="zh-TW" sz="3800" b="1">
                <a:solidFill>
                  <a:srgbClr val="FFFFFF"/>
                </a:solidFill>
                <a:latin typeface="Arial" panose="020B0604020202020204" pitchFamily="34" charset="0"/>
                <a:ea typeface="微軟正黑體" pitchFamily="34" charset="-120"/>
                <a:cs typeface="Arial" panose="020B0604020202020204" pitchFamily="34" charset="0"/>
              </a:rPr>
              <a:t>QTS</a:t>
            </a:r>
            <a:r>
              <a:rPr lang="en-US" altLang="zh-TW" sz="3800" b="1">
                <a:solidFill>
                  <a:srgbClr val="FFFFFF"/>
                </a:solidFill>
                <a:latin typeface="Arial" panose="020B0604020202020204" pitchFamily="34" charset="0"/>
                <a:ea typeface="微軟正黑體" pitchFamily="34" charset="-120"/>
                <a:cs typeface="Arial" panose="020B0604020202020204" pitchFamily="34" charset="0"/>
              </a:rPr>
              <a:t> </a:t>
            </a:r>
            <a:r>
              <a:rPr lang="zh-TW" altLang="zh-TW" sz="3800" b="1">
                <a:solidFill>
                  <a:srgbClr val="FFFFFF"/>
                </a:solidFill>
                <a:latin typeface="Arial" panose="020B0604020202020204" pitchFamily="34" charset="0"/>
                <a:ea typeface="微軟正黑體" pitchFamily="34" charset="-120"/>
                <a:cs typeface="Arial" panose="020B0604020202020204" pitchFamily="34" charset="0"/>
              </a:rPr>
              <a:t>影音播放更流暢</a:t>
            </a:r>
          </a:p>
        </p:txBody>
      </p:sp>
      <p:sp>
        <p:nvSpPr>
          <p:cNvPr id="4" name="文字方塊 3"/>
          <p:cNvSpPr txBox="1"/>
          <p:nvPr/>
        </p:nvSpPr>
        <p:spPr>
          <a:xfrm>
            <a:off x="9525324" y="1207672"/>
            <a:ext cx="184666" cy="307777"/>
          </a:xfrm>
          <a:prstGeom prst="rect">
            <a:avLst/>
          </a:prstGeom>
          <a:noFill/>
        </p:spPr>
        <p:txBody>
          <a:bodyPr wrap="none" rtlCol="0">
            <a:spAutoFit/>
          </a:bodyPr>
          <a:lstStyle/>
          <a:p>
            <a:endParaRPr kumimoji="1" lang="zh-TW" altLang="en-US"/>
          </a:p>
        </p:txBody>
      </p:sp>
      <p:pic>
        <p:nvPicPr>
          <p:cNvPr id="8" name="圖片 8" descr="一張含有 建築物, 電子用品 的圖片&#10;&#10;描述是以非常高的可信度產生">
            <a:extLst>
              <a:ext uri="{FF2B5EF4-FFF2-40B4-BE49-F238E27FC236}">
                <a16:creationId xmlns:a16="http://schemas.microsoft.com/office/drawing/2014/main" id="{7DF70F66-5386-4AB0-8D9E-ED2E9A77B618}"/>
              </a:ext>
            </a:extLst>
          </p:cNvPr>
          <p:cNvPicPr>
            <a:picLocks noChangeAspect="1"/>
          </p:cNvPicPr>
          <p:nvPr/>
        </p:nvPicPr>
        <p:blipFill>
          <a:blip r:embed="rId3"/>
          <a:stretch>
            <a:fillRect/>
          </a:stretch>
        </p:blipFill>
        <p:spPr>
          <a:xfrm>
            <a:off x="-107121" y="2728453"/>
            <a:ext cx="4629657" cy="2415048"/>
          </a:xfrm>
          <a:prstGeom prst="rect">
            <a:avLst/>
          </a:prstGeom>
        </p:spPr>
      </p:pic>
      <p:pic>
        <p:nvPicPr>
          <p:cNvPr id="10" name="圖片 10" descr="一張含有 建築物, 物件, 坐 的圖片&#10;&#10;描述是以高可信度產生">
            <a:extLst>
              <a:ext uri="{FF2B5EF4-FFF2-40B4-BE49-F238E27FC236}">
                <a16:creationId xmlns:a16="http://schemas.microsoft.com/office/drawing/2014/main" id="{F087051B-25A2-4315-A7E9-3891378287AA}"/>
              </a:ext>
            </a:extLst>
          </p:cNvPr>
          <p:cNvPicPr>
            <a:picLocks noChangeAspect="1"/>
          </p:cNvPicPr>
          <p:nvPr/>
        </p:nvPicPr>
        <p:blipFill rotWithShape="1">
          <a:blip r:embed="rId4"/>
          <a:srcRect b="7997"/>
          <a:stretch/>
        </p:blipFill>
        <p:spPr>
          <a:xfrm>
            <a:off x="5646138" y="1081597"/>
            <a:ext cx="2374260" cy="10921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圖片 8">
            <a:extLst>
              <a:ext uri="{FF2B5EF4-FFF2-40B4-BE49-F238E27FC236}">
                <a16:creationId xmlns:a16="http://schemas.microsoft.com/office/drawing/2014/main" id="{BE166234-CAC5-4BF5-B4BF-E65B4B098F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2536" y="2728452"/>
            <a:ext cx="4621464" cy="2415047"/>
          </a:xfrm>
          <a:prstGeom prst="rect">
            <a:avLst/>
          </a:prstGeom>
        </p:spPr>
      </p:pic>
    </p:spTree>
    <p:extLst>
      <p:ext uri="{BB962C8B-B14F-4D97-AF65-F5344CB8AC3E}">
        <p14:creationId xmlns:p14="http://schemas.microsoft.com/office/powerpoint/2010/main" val="2404078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45417" y="117066"/>
            <a:ext cx="6712797" cy="743803"/>
          </a:xfrm>
        </p:spPr>
        <p:txBody>
          <a:bodyPr>
            <a:normAutofit/>
          </a:bodyPr>
          <a:lstStyle/>
          <a:p>
            <a:r>
              <a:rPr lang="zh-TW" altLang="en-US">
                <a:latin typeface="微軟正黑體"/>
                <a:ea typeface="微軟正黑體"/>
              </a:rPr>
              <a:t>提升虛擬機影像處理能力</a:t>
            </a:r>
          </a:p>
        </p:txBody>
      </p:sp>
      <p:sp>
        <p:nvSpPr>
          <p:cNvPr id="4" name="剪去對角線角落矩形 3"/>
          <p:cNvSpPr/>
          <p:nvPr/>
        </p:nvSpPr>
        <p:spPr>
          <a:xfrm>
            <a:off x="2699752" y="1133276"/>
            <a:ext cx="6203514" cy="3511402"/>
          </a:xfrm>
          <a:prstGeom prst="snip2DiagRect">
            <a:avLst>
              <a:gd name="adj1" fmla="val 0"/>
              <a:gd name="adj2" fmla="val 9068"/>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4119" y="4085495"/>
            <a:ext cx="481298" cy="406306"/>
          </a:xfrm>
          <a:prstGeom prst="rect">
            <a:avLst/>
          </a:prstGeom>
        </p:spPr>
      </p:pic>
      <p:pic>
        <p:nvPicPr>
          <p:cNvPr id="6"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9640" y="4109996"/>
            <a:ext cx="468224" cy="363652"/>
          </a:xfrm>
          <a:prstGeom prst="rect">
            <a:avLst/>
          </a:prstGeom>
        </p:spPr>
      </p:pic>
      <p:sp>
        <p:nvSpPr>
          <p:cNvPr id="7" name="Rectangle 15"/>
          <p:cNvSpPr/>
          <p:nvPr/>
        </p:nvSpPr>
        <p:spPr>
          <a:xfrm>
            <a:off x="3088742" y="1170965"/>
            <a:ext cx="5779324" cy="338554"/>
          </a:xfrm>
          <a:prstGeom prst="rect">
            <a:avLst/>
          </a:prstGeom>
          <a:noFill/>
        </p:spPr>
        <p:txBody>
          <a:bodyPr wrap="square">
            <a:spAutoFit/>
          </a:bodyPr>
          <a:lstStyle/>
          <a:p>
            <a:r>
              <a:rPr lang="zh-TW" altLang="en-US" sz="1600" b="1">
                <a:solidFill>
                  <a:srgbClr val="FFFF00"/>
                </a:solidFill>
                <a:latin typeface="微軟正黑體" pitchFamily="34" charset="-120"/>
                <a:ea typeface="微軟正黑體" pitchFamily="34" charset="-120"/>
                <a:cs typeface="Verdana"/>
              </a:rPr>
              <a:t>透過外接顯示卡執行硬體加速，有效降低 </a:t>
            </a:r>
            <a:r>
              <a:rPr lang="en-US" altLang="zh-TW" sz="1600" b="1">
                <a:solidFill>
                  <a:srgbClr val="FFFF00"/>
                </a:solidFill>
                <a:latin typeface="微軟正黑體" pitchFamily="34" charset="-120"/>
                <a:ea typeface="微軟正黑體" pitchFamily="34" charset="-120"/>
                <a:cs typeface="Verdana"/>
              </a:rPr>
              <a:t>CPU</a:t>
            </a:r>
            <a:r>
              <a:rPr lang="zh-TW" altLang="en-US" sz="1600" b="1">
                <a:solidFill>
                  <a:srgbClr val="FFFF00"/>
                </a:solidFill>
                <a:latin typeface="微軟正黑體" pitchFamily="34" charset="-120"/>
                <a:ea typeface="微軟正黑體" pitchFamily="34" charset="-120"/>
                <a:cs typeface="Verdana"/>
              </a:rPr>
              <a:t> 使用率。</a:t>
            </a:r>
            <a:endParaRPr lang="en-US" sz="1600" b="1">
              <a:solidFill>
                <a:srgbClr val="FFFF00"/>
              </a:solidFill>
              <a:latin typeface="微軟正黑體" pitchFamily="34" charset="-120"/>
              <a:ea typeface="微軟正黑體" pitchFamily="34" charset="-120"/>
              <a:cs typeface="Verdana"/>
            </a:endParaRPr>
          </a:p>
        </p:txBody>
      </p:sp>
      <p:grpSp>
        <p:nvGrpSpPr>
          <p:cNvPr id="3" name="Group 20"/>
          <p:cNvGrpSpPr/>
          <p:nvPr/>
        </p:nvGrpSpPr>
        <p:grpSpPr>
          <a:xfrm>
            <a:off x="3231304" y="1584889"/>
            <a:ext cx="2540490" cy="2928282"/>
            <a:chOff x="2908688" y="2130380"/>
            <a:chExt cx="2546264" cy="2795325"/>
          </a:xfrm>
        </p:grpSpPr>
        <p:grpSp>
          <p:nvGrpSpPr>
            <p:cNvPr id="8" name="Group 18"/>
            <p:cNvGrpSpPr/>
            <p:nvPr/>
          </p:nvGrpSpPr>
          <p:grpSpPr>
            <a:xfrm>
              <a:off x="2908688" y="2130380"/>
              <a:ext cx="2546264" cy="2795325"/>
              <a:chOff x="3724119" y="2140287"/>
              <a:chExt cx="2546264" cy="2795325"/>
            </a:xfrm>
          </p:grpSpPr>
          <p:pic>
            <p:nvPicPr>
              <p:cNvPr id="11"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24119" y="2140287"/>
                <a:ext cx="2546264" cy="2315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3"/>
              <p:cNvSpPr/>
              <p:nvPr/>
            </p:nvSpPr>
            <p:spPr>
              <a:xfrm>
                <a:off x="4463532" y="4583049"/>
                <a:ext cx="1703640" cy="352563"/>
              </a:xfrm>
              <a:prstGeom prst="rect">
                <a:avLst/>
              </a:prstGeom>
              <a:noFill/>
            </p:spPr>
            <p:txBody>
              <a:bodyPr wrap="square">
                <a:spAutoFit/>
              </a:bodyPr>
              <a:lstStyle/>
              <a:p>
                <a:pPr algn="ctr"/>
                <a:r>
                  <a:rPr lang="en-US" b="1">
                    <a:solidFill>
                      <a:schemeClr val="bg1"/>
                    </a:solidFill>
                    <a:latin typeface="微軟正黑體" pitchFamily="34" charset="-120"/>
                    <a:ea typeface="微軟正黑體" pitchFamily="34" charset="-120"/>
                    <a:cs typeface="Verdana"/>
                  </a:rPr>
                  <a:t>GPU </a:t>
                </a:r>
                <a:r>
                  <a:rPr lang="zh-TW" altLang="en-US" b="1">
                    <a:solidFill>
                      <a:schemeClr val="bg1"/>
                    </a:solidFill>
                    <a:latin typeface="微軟正黑體" pitchFamily="34" charset="-120"/>
                    <a:ea typeface="微軟正黑體" pitchFamily="34" charset="-120"/>
                    <a:cs typeface="Verdana"/>
                  </a:rPr>
                  <a:t>連接</a:t>
                </a:r>
                <a:endParaRPr lang="en-US" altLang="zh-TW" b="1">
                  <a:solidFill>
                    <a:schemeClr val="bg1"/>
                  </a:solidFill>
                  <a:latin typeface="微軟正黑體" pitchFamily="34" charset="-120"/>
                  <a:ea typeface="微軟正黑體" pitchFamily="34" charset="-120"/>
                  <a:cs typeface="Verdana"/>
                </a:endParaRPr>
              </a:p>
            </p:txBody>
          </p:sp>
        </p:grpSp>
        <p:sp>
          <p:nvSpPr>
            <p:cNvPr id="10" name="Rectangle 16"/>
            <p:cNvSpPr/>
            <p:nvPr/>
          </p:nvSpPr>
          <p:spPr>
            <a:xfrm>
              <a:off x="3797366" y="3651870"/>
              <a:ext cx="23156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21"/>
          <p:cNvGrpSpPr/>
          <p:nvPr/>
        </p:nvGrpSpPr>
        <p:grpSpPr>
          <a:xfrm>
            <a:off x="5773719" y="1584890"/>
            <a:ext cx="2632668" cy="2928279"/>
            <a:chOff x="6321291" y="2144386"/>
            <a:chExt cx="2592288" cy="2801914"/>
          </a:xfrm>
        </p:grpSpPr>
        <p:grpSp>
          <p:nvGrpSpPr>
            <p:cNvPr id="13" name="Group 19"/>
            <p:cNvGrpSpPr/>
            <p:nvPr/>
          </p:nvGrpSpPr>
          <p:grpSpPr>
            <a:xfrm>
              <a:off x="6321291" y="2144386"/>
              <a:ext cx="2592288" cy="2801914"/>
              <a:chOff x="6321291" y="2144386"/>
              <a:chExt cx="2592288" cy="2801914"/>
            </a:xfrm>
          </p:grpSpPr>
          <p:pic>
            <p:nvPicPr>
              <p:cNvPr id="16"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21291" y="2144386"/>
                <a:ext cx="2592288" cy="2315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4"/>
              <p:cNvSpPr/>
              <p:nvPr/>
            </p:nvSpPr>
            <p:spPr>
              <a:xfrm>
                <a:off x="6990819" y="4592906"/>
                <a:ext cx="1703640" cy="353394"/>
              </a:xfrm>
              <a:prstGeom prst="rect">
                <a:avLst/>
              </a:prstGeom>
              <a:noFill/>
            </p:spPr>
            <p:txBody>
              <a:bodyPr wrap="square">
                <a:spAutoFit/>
              </a:bodyPr>
              <a:lstStyle/>
              <a:p>
                <a:pPr algn="ctr"/>
                <a:r>
                  <a:rPr lang="en-US" b="1">
                    <a:solidFill>
                      <a:schemeClr val="bg1"/>
                    </a:solidFill>
                    <a:latin typeface="微軟正黑體" pitchFamily="34" charset="-120"/>
                    <a:ea typeface="微軟正黑體" pitchFamily="34" charset="-120"/>
                    <a:cs typeface="Verdana"/>
                  </a:rPr>
                  <a:t>GPU </a:t>
                </a:r>
                <a:r>
                  <a:rPr lang="zh-TW" altLang="en-US" b="1">
                    <a:solidFill>
                      <a:schemeClr val="bg1"/>
                    </a:solidFill>
                    <a:latin typeface="微軟正黑體" pitchFamily="34" charset="-120"/>
                    <a:ea typeface="微軟正黑體" pitchFamily="34" charset="-120"/>
                    <a:cs typeface="Verdana"/>
                  </a:rPr>
                  <a:t>連接</a:t>
                </a:r>
                <a:endParaRPr lang="en-US" altLang="zh-TW" b="1">
                  <a:solidFill>
                    <a:schemeClr val="bg1"/>
                  </a:solidFill>
                  <a:latin typeface="微軟正黑體" pitchFamily="34" charset="-120"/>
                  <a:ea typeface="微軟正黑體" pitchFamily="34" charset="-120"/>
                  <a:cs typeface="Verdana"/>
                </a:endParaRPr>
              </a:p>
            </p:txBody>
          </p:sp>
        </p:grpSp>
        <p:sp>
          <p:nvSpPr>
            <p:cNvPr id="15" name="Rectangle 17"/>
            <p:cNvSpPr/>
            <p:nvPr/>
          </p:nvSpPr>
          <p:spPr>
            <a:xfrm>
              <a:off x="7193462" y="3651870"/>
              <a:ext cx="23156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23"/>
          <p:cNvSpPr/>
          <p:nvPr/>
        </p:nvSpPr>
        <p:spPr>
          <a:xfrm>
            <a:off x="126307" y="1140858"/>
            <a:ext cx="2445429" cy="338554"/>
          </a:xfrm>
          <a:prstGeom prst="rect">
            <a:avLst/>
          </a:prstGeom>
          <a:solidFill>
            <a:srgbClr val="FFFF00"/>
          </a:solidFill>
        </p:spPr>
        <p:txBody>
          <a:bodyPr wrap="square" anchor="t">
            <a:spAutoFit/>
          </a:bodyPr>
          <a:lstStyle/>
          <a:p>
            <a:pPr algn="ctr"/>
            <a:r>
              <a:rPr lang="zh-TW" altLang="en-US" sz="1600" b="1">
                <a:solidFill>
                  <a:schemeClr val="tx1">
                    <a:lumMod val="85000"/>
                    <a:lumOff val="15000"/>
                  </a:schemeClr>
                </a:solidFill>
                <a:latin typeface="Arial" pitchFamily="34" charset="0"/>
                <a:ea typeface="微軟正黑體" pitchFamily="34" charset="-120"/>
                <a:cs typeface="Arial" pitchFamily="34" charset="0"/>
              </a:rPr>
              <a:t>支援 </a:t>
            </a:r>
            <a:r>
              <a:rPr lang="en-US" altLang="zh-TW" sz="1600" b="1">
                <a:solidFill>
                  <a:schemeClr val="tx1">
                    <a:lumMod val="85000"/>
                    <a:lumOff val="15000"/>
                  </a:schemeClr>
                </a:solidFill>
                <a:latin typeface="Arial" pitchFamily="34" charset="0"/>
                <a:ea typeface="微軟正黑體" pitchFamily="34" charset="-120"/>
                <a:cs typeface="Arial" pitchFamily="34" charset="0"/>
              </a:rPr>
              <a:t>OpenGL, DirectX</a:t>
            </a:r>
            <a:r>
              <a:rPr lang="zh-TW" altLang="en-US" sz="1600" b="1">
                <a:solidFill>
                  <a:schemeClr val="tx1">
                    <a:lumMod val="85000"/>
                    <a:lumOff val="15000"/>
                  </a:schemeClr>
                </a:solidFill>
                <a:latin typeface="Arial" pitchFamily="34" charset="0"/>
                <a:ea typeface="微軟正黑體" pitchFamily="34" charset="-120"/>
                <a:cs typeface="Arial" pitchFamily="34" charset="0"/>
              </a:rPr>
              <a:t> </a:t>
            </a:r>
            <a:endParaRPr lang="en-US" sz="1600" b="1">
              <a:solidFill>
                <a:schemeClr val="tx1">
                  <a:lumMod val="85000"/>
                  <a:lumOff val="15000"/>
                </a:schemeClr>
              </a:solidFill>
              <a:latin typeface="Arial" pitchFamily="34" charset="0"/>
              <a:ea typeface="微軟正黑體" pitchFamily="34" charset="-120"/>
              <a:cs typeface="Arial" pitchFamily="34" charset="0"/>
            </a:endParaRPr>
          </a:p>
        </p:txBody>
      </p:sp>
      <p:sp>
        <p:nvSpPr>
          <p:cNvPr id="19" name="Rectangle 24"/>
          <p:cNvSpPr/>
          <p:nvPr/>
        </p:nvSpPr>
        <p:spPr>
          <a:xfrm>
            <a:off x="97867" y="4632789"/>
            <a:ext cx="2473869" cy="461665"/>
          </a:xfrm>
          <a:prstGeom prst="rect">
            <a:avLst/>
          </a:prstGeom>
        </p:spPr>
        <p:txBody>
          <a:bodyPr wrap="square">
            <a:spAutoFit/>
          </a:bodyPr>
          <a:lstStyle/>
          <a:p>
            <a:r>
              <a:rPr lang="en-US" sz="600" b="1" err="1">
                <a:solidFill>
                  <a:schemeClr val="tx1"/>
                </a:solidFill>
                <a:latin typeface="Arial" panose="020B0604020202020204" pitchFamily="34" charset="0"/>
                <a:ea typeface="微軟正黑體" panose="020B0604030504040204" pitchFamily="34" charset="-120"/>
                <a:cs typeface="Arial" panose="020B0604020202020204" pitchFamily="34" charset="0"/>
              </a:rPr>
              <a:t>測試於</a:t>
            </a:r>
            <a:r>
              <a:rPr lang="en-US" sz="600" b="1">
                <a:solidFill>
                  <a:schemeClr val="tx1"/>
                </a:solidFill>
                <a:latin typeface="Arial" panose="020B0604020202020204" pitchFamily="34" charset="0"/>
                <a:ea typeface="微軟正黑體" panose="020B0604030504040204" pitchFamily="34" charset="-120"/>
                <a:cs typeface="Arial" panose="020B0604020202020204" pitchFamily="34" charset="0"/>
              </a:rPr>
              <a:t> QNAP </a:t>
            </a:r>
            <a:r>
              <a:rPr lang="en-US" sz="600" b="1" err="1">
                <a:solidFill>
                  <a:schemeClr val="tx1"/>
                </a:solidFill>
                <a:latin typeface="Arial" panose="020B0604020202020204" pitchFamily="34" charset="0"/>
                <a:ea typeface="微軟正黑體" panose="020B0604030504040204" pitchFamily="34" charset="-120"/>
                <a:cs typeface="Arial" panose="020B0604020202020204" pitchFamily="34" charset="0"/>
              </a:rPr>
              <a:t>實驗室，數據會因實際環境而有所不同</a:t>
            </a:r>
            <a:r>
              <a:rPr lang="en-US" sz="600" b="1">
                <a:solidFill>
                  <a:schemeClr val="tx1"/>
                </a:solidFill>
                <a:latin typeface="Arial" panose="020B0604020202020204" pitchFamily="34" charset="0"/>
                <a:ea typeface="微軟正黑體" panose="020B0604030504040204" pitchFamily="34" charset="-120"/>
                <a:cs typeface="Arial" panose="020B0604020202020204" pitchFamily="34" charset="0"/>
              </a:rPr>
              <a:t>。</a:t>
            </a:r>
            <a:br>
              <a:rPr lang="en-US" sz="600" b="1">
                <a:solidFill>
                  <a:schemeClr val="tx1"/>
                </a:solidFill>
                <a:latin typeface="Arial" panose="020B0604020202020204" pitchFamily="34" charset="0"/>
                <a:ea typeface="微軟正黑體" panose="020B0604030504040204" pitchFamily="34" charset="-120"/>
                <a:cs typeface="Arial" panose="020B0604020202020204" pitchFamily="34" charset="0"/>
              </a:rPr>
            </a:br>
            <a:r>
              <a:rPr lang="en-US" sz="600" b="1">
                <a:solidFill>
                  <a:schemeClr val="tx1"/>
                </a:solidFill>
                <a:latin typeface="Arial" panose="020B0604020202020204" pitchFamily="34" charset="0"/>
                <a:ea typeface="微軟正黑體" panose="020B0604030504040204" pitchFamily="34" charset="-120"/>
                <a:cs typeface="Arial" panose="020B0604020202020204" pitchFamily="34" charset="0"/>
              </a:rPr>
              <a:t>NAS：</a:t>
            </a:r>
            <a:r>
              <a:rPr lang="en-US" altLang="zh-TW" sz="600" b="1">
                <a:solidFill>
                  <a:schemeClr val="tx1"/>
                </a:solidFill>
                <a:latin typeface="Arial" panose="020B0604020202020204" pitchFamily="34" charset="0"/>
                <a:ea typeface="微軟正黑體" panose="020B0604030504040204" pitchFamily="34" charset="-120"/>
                <a:cs typeface="Arial" panose="020B0604020202020204" pitchFamily="34" charset="0"/>
              </a:rPr>
              <a:t>TS-1677X</a:t>
            </a:r>
            <a:r>
              <a:rPr lang="zh-TW" altLang="en-US" sz="600" b="1">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en-US" altLang="zh-TW" sz="600" b="1">
                <a:solidFill>
                  <a:schemeClr val="tx1"/>
                </a:solidFill>
                <a:latin typeface="Arial" panose="020B0604020202020204" pitchFamily="34" charset="0"/>
                <a:ea typeface="微軟正黑體" panose="020B0604030504040204" pitchFamily="34" charset="-120"/>
                <a:cs typeface="Arial" panose="020B0604020202020204" pitchFamily="34" charset="0"/>
              </a:rPr>
              <a:t>Ryzen</a:t>
            </a:r>
            <a:r>
              <a:rPr lang="zh-TW" altLang="en-US" sz="600" b="1">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en-US" altLang="zh-TW" sz="600" b="1">
                <a:solidFill>
                  <a:schemeClr val="tx1"/>
                </a:solidFill>
                <a:latin typeface="Arial" panose="020B0604020202020204" pitchFamily="34" charset="0"/>
                <a:ea typeface="微軟正黑體" panose="020B0604030504040204" pitchFamily="34" charset="-120"/>
                <a:cs typeface="Arial" panose="020B0604020202020204" pitchFamily="34" charset="0"/>
              </a:rPr>
              <a:t>1700</a:t>
            </a:r>
          </a:p>
          <a:p>
            <a:r>
              <a:rPr lang="en-US" sz="600" b="1">
                <a:solidFill>
                  <a:schemeClr val="tx1"/>
                </a:solidFill>
                <a:latin typeface="Arial" panose="020B0604020202020204" pitchFamily="34" charset="0"/>
                <a:ea typeface="微軟正黑體" panose="020B0604030504040204" pitchFamily="34" charset="-120"/>
                <a:cs typeface="Arial" panose="020B0604020202020204" pitchFamily="34" charset="0"/>
              </a:rPr>
              <a:t>QTS 4.3.</a:t>
            </a:r>
            <a:r>
              <a:rPr lang="en-US" altLang="zh-TW" sz="600" b="1">
                <a:solidFill>
                  <a:schemeClr val="tx1"/>
                </a:solidFill>
                <a:latin typeface="Arial" panose="020B0604020202020204" pitchFamily="34" charset="0"/>
                <a:ea typeface="微軟正黑體" panose="020B0604030504040204" pitchFamily="34" charset="-120"/>
                <a:cs typeface="Arial" panose="020B0604020202020204" pitchFamily="34" charset="0"/>
              </a:rPr>
              <a:t>4</a:t>
            </a:r>
            <a:r>
              <a:rPr lang="en-US" sz="600" b="1">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en-US" altLang="zh-TW" sz="600" b="1">
                <a:solidFill>
                  <a:schemeClr val="tx1"/>
                </a:solidFill>
                <a:latin typeface="Arial" panose="020B0604020202020204" pitchFamily="34" charset="0"/>
                <a:ea typeface="微軟正黑體" panose="020B0604030504040204" pitchFamily="34" charset="-120"/>
                <a:cs typeface="Arial" panose="020B0604020202020204" pitchFamily="34" charset="0"/>
              </a:rPr>
              <a:t>Seagate</a:t>
            </a:r>
            <a:r>
              <a:rPr lang="zh-TW" altLang="en-US" sz="600" b="1">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nl-NL" sz="600" b="1">
                <a:solidFill>
                  <a:schemeClr val="tx1"/>
                </a:solidFill>
                <a:latin typeface="Arial" panose="020B0604020202020204" pitchFamily="34" charset="0"/>
                <a:ea typeface="微軟正黑體" panose="020B0604030504040204" pitchFamily="34" charset="-120"/>
                <a:cs typeface="Arial" panose="020B0604020202020204" pitchFamily="34" charset="0"/>
              </a:rPr>
              <a:t>ST4000VN0001</a:t>
            </a:r>
            <a:endParaRPr lang="en-US" sz="6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a:p>
            <a:r>
              <a:rPr lang="en-US" altLang="zh-TW" sz="600" b="1">
                <a:solidFill>
                  <a:schemeClr val="tx1"/>
                </a:solidFill>
                <a:latin typeface="Arial" panose="020B0604020202020204" pitchFamily="34" charset="0"/>
                <a:ea typeface="微軟正黑體" panose="020B0604030504040204" pitchFamily="34" charset="-120"/>
                <a:cs typeface="Arial" panose="020B0604020202020204" pitchFamily="34" charset="0"/>
              </a:rPr>
              <a:t>nVIDIA</a:t>
            </a:r>
            <a:r>
              <a:rPr lang="zh-TW" altLang="en-US" sz="600" b="1">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en-US" altLang="zh-TW" sz="600" b="1">
                <a:solidFill>
                  <a:schemeClr val="tx1"/>
                </a:solidFill>
                <a:latin typeface="Arial" panose="020B0604020202020204" pitchFamily="34" charset="0"/>
                <a:ea typeface="微軟正黑體" panose="020B0604030504040204" pitchFamily="34" charset="-120"/>
                <a:cs typeface="Arial" panose="020B0604020202020204" pitchFamily="34" charset="0"/>
              </a:rPr>
              <a:t>GeForce</a:t>
            </a:r>
            <a:r>
              <a:rPr lang="zh-TW" altLang="en-US" sz="600" b="1">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en-US" altLang="zh-TW" sz="600" b="1">
                <a:solidFill>
                  <a:schemeClr val="tx1"/>
                </a:solidFill>
                <a:latin typeface="Arial" panose="020B0604020202020204" pitchFamily="34" charset="0"/>
                <a:ea typeface="微軟正黑體" panose="020B0604030504040204" pitchFamily="34" charset="-120"/>
                <a:cs typeface="Arial" panose="020B0604020202020204" pitchFamily="34" charset="0"/>
              </a:rPr>
              <a:t>GTX</a:t>
            </a:r>
            <a:r>
              <a:rPr lang="zh-TW" altLang="en-US" sz="600" b="1">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en-US" altLang="zh-TW" sz="600" b="1">
                <a:solidFill>
                  <a:schemeClr val="tx1"/>
                </a:solidFill>
                <a:latin typeface="Arial" panose="020B0604020202020204" pitchFamily="34" charset="0"/>
                <a:ea typeface="微軟正黑體" panose="020B0604030504040204" pitchFamily="34" charset="-120"/>
                <a:cs typeface="Arial" panose="020B0604020202020204" pitchFamily="34" charset="0"/>
              </a:rPr>
              <a:t>1060</a:t>
            </a:r>
            <a:r>
              <a:rPr lang="zh-TW" altLang="en-US" sz="600" b="1">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en-US" altLang="zh-TW" sz="600" b="1">
                <a:solidFill>
                  <a:schemeClr val="tx1"/>
                </a:solidFill>
                <a:latin typeface="Arial" panose="020B0604020202020204" pitchFamily="34" charset="0"/>
                <a:ea typeface="微軟正黑體" panose="020B0604030504040204" pitchFamily="34" charset="-120"/>
                <a:cs typeface="Arial" panose="020B0604020202020204" pitchFamily="34" charset="0"/>
              </a:rPr>
              <a:t>6GB</a:t>
            </a:r>
            <a:endParaRPr lang="nl-NL" sz="6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0" name="Picture 2" descr="C:\Users\user\Desktop\20170928_Virtualization Station 直播\無.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00848" y="4119802"/>
            <a:ext cx="391752" cy="390940"/>
          </a:xfrm>
          <a:prstGeom prst="rect">
            <a:avLst/>
          </a:prstGeom>
          <a:noFill/>
        </p:spPr>
      </p:pic>
      <p:pic>
        <p:nvPicPr>
          <p:cNvPr id="21" name="Picture 3" descr="C:\Users\user\Desktop\20170928_Virtualization Station 直播\有.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79509" y="4117570"/>
            <a:ext cx="417302" cy="395402"/>
          </a:xfrm>
          <a:prstGeom prst="rect">
            <a:avLst/>
          </a:prstGeom>
          <a:noFill/>
        </p:spPr>
      </p:pic>
      <p:pic>
        <p:nvPicPr>
          <p:cNvPr id="22" name="Pictur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8232" y="1620400"/>
            <a:ext cx="2443504" cy="234860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9FF00ACB-8786-4E74-BF35-D560610284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070" y="1149759"/>
            <a:ext cx="2838315" cy="3629670"/>
          </a:xfrm>
          <a:prstGeom prst="rect">
            <a:avLst/>
          </a:prstGeom>
          <a:effectLst>
            <a:reflection stA="54000" endPos="8000" dist="12700" dir="5400000" sy="-100000" algn="bl" rotWithShape="0"/>
          </a:effectLst>
        </p:spPr>
      </p:pic>
      <p:sp>
        <p:nvSpPr>
          <p:cNvPr id="29" name="流程圖: 程序 28">
            <a:extLst>
              <a:ext uri="{FF2B5EF4-FFF2-40B4-BE49-F238E27FC236}">
                <a16:creationId xmlns:a16="http://schemas.microsoft.com/office/drawing/2014/main" id="{3C6E8CA8-87B9-41DA-B288-4EB9CC8EEAE2}"/>
              </a:ext>
            </a:extLst>
          </p:cNvPr>
          <p:cNvSpPr/>
          <p:nvPr/>
        </p:nvSpPr>
        <p:spPr>
          <a:xfrm>
            <a:off x="338008" y="1925494"/>
            <a:ext cx="2636460" cy="848042"/>
          </a:xfrm>
          <a:prstGeom prst="flowChartProcess">
            <a:avLst/>
          </a:prstGeom>
          <a:gradFill>
            <a:gsLst>
              <a:gs pos="0">
                <a:schemeClr val="tx1">
                  <a:lumMod val="95000"/>
                  <a:lumOff val="5000"/>
                </a:schemeClr>
              </a:gs>
              <a:gs pos="93000">
                <a:schemeClr val="tx1">
                  <a:lumMod val="65000"/>
                  <a:lumOff val="35000"/>
                </a:schemeClr>
              </a:gs>
              <a:gs pos="100000">
                <a:schemeClr val="tx1">
                  <a:lumMod val="85000"/>
                  <a:lumOff val="15000"/>
                </a:schemeClr>
              </a:gs>
            </a:gsLst>
            <a:lin ang="0" scaled="0"/>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圖片 32">
            <a:extLst>
              <a:ext uri="{FF2B5EF4-FFF2-40B4-BE49-F238E27FC236}">
                <a16:creationId xmlns:a16="http://schemas.microsoft.com/office/drawing/2014/main" id="{074EA868-19E8-403A-AB6D-E53D6E027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9623" y="1149759"/>
            <a:ext cx="2838315" cy="3629670"/>
          </a:xfrm>
          <a:prstGeom prst="rect">
            <a:avLst/>
          </a:prstGeom>
          <a:effectLst>
            <a:reflection stA="54000" endPos="8000" dist="12700" dir="5400000" sy="-100000" algn="bl" rotWithShape="0"/>
          </a:effectLst>
        </p:spPr>
      </p:pic>
      <p:sp>
        <p:nvSpPr>
          <p:cNvPr id="34" name="流程圖: 程序 33">
            <a:extLst>
              <a:ext uri="{FF2B5EF4-FFF2-40B4-BE49-F238E27FC236}">
                <a16:creationId xmlns:a16="http://schemas.microsoft.com/office/drawing/2014/main" id="{9F624A6C-1CBD-456B-AF86-A141DC49C2B5}"/>
              </a:ext>
            </a:extLst>
          </p:cNvPr>
          <p:cNvSpPr/>
          <p:nvPr/>
        </p:nvSpPr>
        <p:spPr>
          <a:xfrm>
            <a:off x="3273561" y="1925494"/>
            <a:ext cx="2636460" cy="848042"/>
          </a:xfrm>
          <a:prstGeom prst="flowChartProcess">
            <a:avLst/>
          </a:prstGeom>
          <a:gradFill>
            <a:gsLst>
              <a:gs pos="0">
                <a:schemeClr val="tx1">
                  <a:lumMod val="95000"/>
                  <a:lumOff val="5000"/>
                </a:schemeClr>
              </a:gs>
              <a:gs pos="93000">
                <a:schemeClr val="tx1">
                  <a:lumMod val="65000"/>
                  <a:lumOff val="35000"/>
                </a:schemeClr>
              </a:gs>
              <a:gs pos="100000">
                <a:schemeClr val="tx1">
                  <a:lumMod val="85000"/>
                  <a:lumOff val="15000"/>
                </a:schemeClr>
              </a:gs>
            </a:gsLst>
            <a:lin ang="0" scaled="0"/>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6" name="圖片 35">
            <a:extLst>
              <a:ext uri="{FF2B5EF4-FFF2-40B4-BE49-F238E27FC236}">
                <a16:creationId xmlns:a16="http://schemas.microsoft.com/office/drawing/2014/main" id="{A6879F74-2862-4C9D-8265-A6805CE634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5176" y="1149759"/>
            <a:ext cx="2838315" cy="3629670"/>
          </a:xfrm>
          <a:prstGeom prst="rect">
            <a:avLst/>
          </a:prstGeom>
          <a:effectLst>
            <a:reflection stA="54000" endPos="8000" dist="12700" dir="5400000" sy="-100000" algn="bl" rotWithShape="0"/>
          </a:effectLst>
        </p:spPr>
      </p:pic>
      <p:sp>
        <p:nvSpPr>
          <p:cNvPr id="37" name="流程圖: 程序 36">
            <a:extLst>
              <a:ext uri="{FF2B5EF4-FFF2-40B4-BE49-F238E27FC236}">
                <a16:creationId xmlns:a16="http://schemas.microsoft.com/office/drawing/2014/main" id="{7E0280BD-C52D-4108-B9ED-97ACBFD6DF52}"/>
              </a:ext>
            </a:extLst>
          </p:cNvPr>
          <p:cNvSpPr/>
          <p:nvPr/>
        </p:nvSpPr>
        <p:spPr>
          <a:xfrm>
            <a:off x="6209114" y="1925494"/>
            <a:ext cx="2636460" cy="848042"/>
          </a:xfrm>
          <a:prstGeom prst="flowChartProcess">
            <a:avLst/>
          </a:prstGeom>
          <a:gradFill>
            <a:gsLst>
              <a:gs pos="0">
                <a:schemeClr val="tx1">
                  <a:lumMod val="95000"/>
                  <a:lumOff val="5000"/>
                </a:schemeClr>
              </a:gs>
              <a:gs pos="93000">
                <a:schemeClr val="tx1">
                  <a:lumMod val="65000"/>
                  <a:lumOff val="35000"/>
                </a:schemeClr>
              </a:gs>
              <a:gs pos="100000">
                <a:schemeClr val="tx1">
                  <a:lumMod val="85000"/>
                  <a:lumOff val="15000"/>
                </a:schemeClr>
              </a:gs>
            </a:gsLst>
            <a:lin ang="0" scaled="0"/>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F82F2237-A5EF-F746-A002-BCFDE85ED712}"/>
              </a:ext>
            </a:extLst>
          </p:cNvPr>
          <p:cNvSpPr>
            <a:spLocks noGrp="1"/>
          </p:cNvSpPr>
          <p:nvPr>
            <p:ph type="title"/>
          </p:nvPr>
        </p:nvSpPr>
        <p:spPr>
          <a:xfrm>
            <a:off x="1756954" y="110522"/>
            <a:ext cx="5621620" cy="743803"/>
          </a:xfrm>
        </p:spPr>
        <p:txBody>
          <a:bodyPr/>
          <a:lstStyle/>
          <a:p>
            <a:pPr algn="ctr"/>
            <a:r>
              <a:rPr lang="zh-CN" altLang="en-US"/>
              <a:t>免工具安裝滑軌</a:t>
            </a:r>
            <a:endParaRPr lang="en-US"/>
          </a:p>
        </p:txBody>
      </p:sp>
      <p:sp>
        <p:nvSpPr>
          <p:cNvPr id="5" name="TextBox 4">
            <a:extLst>
              <a:ext uri="{FF2B5EF4-FFF2-40B4-BE49-F238E27FC236}">
                <a16:creationId xmlns:a16="http://schemas.microsoft.com/office/drawing/2014/main" id="{0FF6517A-EAF5-4444-BA3B-AE2BE1887E10}"/>
              </a:ext>
            </a:extLst>
          </p:cNvPr>
          <p:cNvSpPr txBox="1"/>
          <p:nvPr/>
        </p:nvSpPr>
        <p:spPr>
          <a:xfrm>
            <a:off x="861906" y="1326608"/>
            <a:ext cx="1834061" cy="461665"/>
          </a:xfrm>
          <a:prstGeom prst="rect">
            <a:avLst/>
          </a:prstGeom>
          <a:noFill/>
        </p:spPr>
        <p:txBody>
          <a:bodyPr wrap="square" rtlCol="0">
            <a:spAutoFit/>
          </a:bodyPr>
          <a:lstStyle/>
          <a:p>
            <a:pPr algn="ctr"/>
            <a:r>
              <a:rPr lang="en-US" altLang="en-US" sz="2400" b="1">
                <a:latin typeface="Arial" pitchFamily="34" charset="0"/>
                <a:ea typeface="微軟正黑體" pitchFamily="34" charset="-120"/>
                <a:cs typeface="Arial" pitchFamily="34" charset="0"/>
                <a:sym typeface="Arial"/>
              </a:rPr>
              <a:t>RAIL-B02</a:t>
            </a:r>
          </a:p>
        </p:txBody>
      </p:sp>
      <p:sp>
        <p:nvSpPr>
          <p:cNvPr id="6" name="TextBox 5">
            <a:extLst>
              <a:ext uri="{FF2B5EF4-FFF2-40B4-BE49-F238E27FC236}">
                <a16:creationId xmlns:a16="http://schemas.microsoft.com/office/drawing/2014/main" id="{05C30012-64AE-3D40-9FC5-68D9514ED0CF}"/>
              </a:ext>
            </a:extLst>
          </p:cNvPr>
          <p:cNvSpPr txBox="1"/>
          <p:nvPr/>
        </p:nvSpPr>
        <p:spPr>
          <a:xfrm>
            <a:off x="3465534" y="1326608"/>
            <a:ext cx="2275655" cy="461665"/>
          </a:xfrm>
          <a:prstGeom prst="rect">
            <a:avLst/>
          </a:prstGeom>
          <a:noFill/>
        </p:spPr>
        <p:txBody>
          <a:bodyPr wrap="square" rtlCol="0">
            <a:spAutoFit/>
          </a:bodyPr>
          <a:lstStyle/>
          <a:p>
            <a:pPr algn="ctr"/>
            <a:r>
              <a:rPr lang="en-US" altLang="en-US" sz="2400" b="1">
                <a:latin typeface="Arial" pitchFamily="34" charset="0"/>
                <a:ea typeface="微軟正黑體" pitchFamily="34" charset="-120"/>
                <a:cs typeface="Arial" pitchFamily="34" charset="0"/>
                <a:sym typeface="Arial"/>
              </a:rPr>
              <a:t>RAIL-A03-57</a:t>
            </a:r>
          </a:p>
        </p:txBody>
      </p:sp>
      <p:pic>
        <p:nvPicPr>
          <p:cNvPr id="12" name="圖片 11" descr="Photos of RAIL-B02_橫w3000.png"/>
          <p:cNvPicPr>
            <a:picLocks noChangeAspect="1"/>
          </p:cNvPicPr>
          <p:nvPr/>
        </p:nvPicPr>
        <p:blipFill>
          <a:blip r:embed="rId3" cstate="print"/>
          <a:stretch>
            <a:fillRect/>
          </a:stretch>
        </p:blipFill>
        <p:spPr>
          <a:xfrm>
            <a:off x="3185914" y="1842788"/>
            <a:ext cx="2795982" cy="899976"/>
          </a:xfrm>
          <a:prstGeom prst="rect">
            <a:avLst/>
          </a:prstGeom>
        </p:spPr>
      </p:pic>
      <p:sp>
        <p:nvSpPr>
          <p:cNvPr id="11" name="TextBox 5">
            <a:extLst>
              <a:ext uri="{FF2B5EF4-FFF2-40B4-BE49-F238E27FC236}">
                <a16:creationId xmlns:a16="http://schemas.microsoft.com/office/drawing/2014/main" id="{DB3BB3CF-1963-4A1A-A730-408EFB395B69}"/>
              </a:ext>
            </a:extLst>
          </p:cNvPr>
          <p:cNvSpPr txBox="1"/>
          <p:nvPr/>
        </p:nvSpPr>
        <p:spPr>
          <a:xfrm>
            <a:off x="6463341" y="1326608"/>
            <a:ext cx="2151181" cy="461665"/>
          </a:xfrm>
          <a:prstGeom prst="rect">
            <a:avLst/>
          </a:prstGeom>
          <a:noFill/>
        </p:spPr>
        <p:txBody>
          <a:bodyPr wrap="square" rtlCol="0" anchor="t">
            <a:spAutoFit/>
          </a:bodyPr>
          <a:lstStyle/>
          <a:p>
            <a:pPr algn="ctr"/>
            <a:r>
              <a:rPr lang="en-US" altLang="en-US" sz="2400" b="1">
                <a:latin typeface="Arial" pitchFamily="34" charset="0"/>
                <a:ea typeface="微軟正黑體" pitchFamily="34" charset="-120"/>
                <a:cs typeface="Arial" pitchFamily="34" charset="0"/>
                <a:sym typeface="Arial"/>
              </a:rPr>
              <a:t>RAIL-A02-90</a:t>
            </a:r>
          </a:p>
        </p:txBody>
      </p:sp>
      <p:pic>
        <p:nvPicPr>
          <p:cNvPr id="14" name="圖片 13" descr="Photos of RAIL-B02_橫w3000.png">
            <a:extLst>
              <a:ext uri="{FF2B5EF4-FFF2-40B4-BE49-F238E27FC236}">
                <a16:creationId xmlns:a16="http://schemas.microsoft.com/office/drawing/2014/main" id="{A7AB6C68-2D4A-4AD4-AA00-43CD448B3E77}"/>
              </a:ext>
            </a:extLst>
          </p:cNvPr>
          <p:cNvPicPr>
            <a:picLocks noChangeAspect="1"/>
          </p:cNvPicPr>
          <p:nvPr/>
        </p:nvPicPr>
        <p:blipFill>
          <a:blip r:embed="rId3" cstate="print"/>
          <a:stretch>
            <a:fillRect/>
          </a:stretch>
        </p:blipFill>
        <p:spPr>
          <a:xfrm>
            <a:off x="6095585" y="1842788"/>
            <a:ext cx="2795982" cy="899976"/>
          </a:xfrm>
          <a:prstGeom prst="rect">
            <a:avLst/>
          </a:prstGeom>
        </p:spPr>
      </p:pic>
      <p:pic>
        <p:nvPicPr>
          <p:cNvPr id="17" name="Picture 6">
            <a:extLst>
              <a:ext uri="{FF2B5EF4-FFF2-40B4-BE49-F238E27FC236}">
                <a16:creationId xmlns:a16="http://schemas.microsoft.com/office/drawing/2014/main" id="{2738A9D9-2CDC-4332-98A0-5B6B53A73E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832" y="2039807"/>
            <a:ext cx="2580790" cy="655309"/>
          </a:xfrm>
          <a:prstGeom prst="rect">
            <a:avLst/>
          </a:prstGeom>
        </p:spPr>
      </p:pic>
      <p:sp>
        <p:nvSpPr>
          <p:cNvPr id="21" name="TextBox 8">
            <a:extLst>
              <a:ext uri="{FF2B5EF4-FFF2-40B4-BE49-F238E27FC236}">
                <a16:creationId xmlns:a16="http://schemas.microsoft.com/office/drawing/2014/main" id="{1CEAE1B1-A549-40EE-9306-6F1381BB3DCC}"/>
              </a:ext>
            </a:extLst>
          </p:cNvPr>
          <p:cNvSpPr txBox="1"/>
          <p:nvPr/>
        </p:nvSpPr>
        <p:spPr>
          <a:xfrm>
            <a:off x="427399" y="2990550"/>
            <a:ext cx="2799401" cy="1477328"/>
          </a:xfrm>
          <a:prstGeom prst="rect">
            <a:avLst/>
          </a:prstGeom>
          <a:noFill/>
        </p:spPr>
        <p:txBody>
          <a:bodyPr wrap="square" rtlCol="0" anchor="t">
            <a:spAutoFit/>
          </a:bodyPr>
          <a:lstStyle/>
          <a:p>
            <a:r>
              <a:rPr lang="zh-CN" altLang="en-US" b="1">
                <a:latin typeface="Arial" pitchFamily="34" charset="0"/>
                <a:ea typeface="微軟正黑體" pitchFamily="34" charset="-120"/>
                <a:cs typeface="Arial" pitchFamily="34" charset="0"/>
              </a:rPr>
              <a:t>支援機型：</a:t>
            </a:r>
            <a:endParaRPr lang="zh-TW" altLang="en-US"/>
          </a:p>
          <a:p>
            <a:r>
              <a:rPr lang="en-US" altLang="zh-CN" b="1">
                <a:latin typeface="Arial" pitchFamily="34" charset="0"/>
                <a:ea typeface="微軟正黑體" pitchFamily="34" charset="-120"/>
                <a:cs typeface="Arial" pitchFamily="34" charset="0"/>
              </a:rPr>
              <a:t>TS-877XU/1277XU</a:t>
            </a:r>
            <a:endParaRPr lang="en-US"/>
          </a:p>
          <a:p>
            <a:r>
              <a:rPr lang="zh-CN" altLang="en-US" b="1">
                <a:latin typeface="Arial" pitchFamily="34" charset="0"/>
                <a:ea typeface="微軟正黑體" pitchFamily="34" charset="-120"/>
                <a:cs typeface="Arial" pitchFamily="34" charset="0"/>
              </a:rPr>
              <a:t>最大載重：</a:t>
            </a:r>
            <a:endParaRPr lang="en-US" altLang="zh-CN" b="1">
              <a:latin typeface="Arial"/>
              <a:ea typeface="微軟正黑體" pitchFamily="34" charset="-120"/>
              <a:cs typeface="Arial"/>
            </a:endParaRPr>
          </a:p>
          <a:p>
            <a:r>
              <a:rPr lang="zh-CN" altLang="en-US" b="1">
                <a:latin typeface="Arial" pitchFamily="34" charset="0"/>
                <a:ea typeface="微軟正黑體" pitchFamily="34" charset="-120"/>
                <a:cs typeface="Arial" pitchFamily="34" charset="0"/>
              </a:rPr>
              <a:t>全開時可達</a:t>
            </a:r>
            <a:r>
              <a:rPr lang="en-US" altLang="zh-CN" sz="3600" b="1">
                <a:solidFill>
                  <a:srgbClr val="C00000"/>
                </a:solidFill>
                <a:latin typeface="Arial" pitchFamily="34" charset="0"/>
                <a:ea typeface="微軟正黑體" pitchFamily="34" charset="-120"/>
                <a:cs typeface="Arial" pitchFamily="34" charset="0"/>
              </a:rPr>
              <a:t>20</a:t>
            </a:r>
            <a:r>
              <a:rPr lang="zh-CN" altLang="en-US" b="1">
                <a:latin typeface="Arial" pitchFamily="34" charset="0"/>
                <a:ea typeface="微軟正黑體" pitchFamily="34" charset="-120"/>
                <a:cs typeface="Arial" pitchFamily="34" charset="0"/>
              </a:rPr>
              <a:t>公斤</a:t>
            </a:r>
            <a:endParaRPr lang="en-US" b="1">
              <a:latin typeface="Arial" pitchFamily="34" charset="0"/>
              <a:ea typeface="微軟正黑體" pitchFamily="34" charset="-120"/>
              <a:cs typeface="Arial" pitchFamily="34" charset="0"/>
            </a:endParaRPr>
          </a:p>
        </p:txBody>
      </p:sp>
      <p:sp>
        <p:nvSpPr>
          <p:cNvPr id="22" name="TextBox 9">
            <a:extLst>
              <a:ext uri="{FF2B5EF4-FFF2-40B4-BE49-F238E27FC236}">
                <a16:creationId xmlns:a16="http://schemas.microsoft.com/office/drawing/2014/main" id="{63A72C81-805B-465C-81EC-9CFC36606782}"/>
              </a:ext>
            </a:extLst>
          </p:cNvPr>
          <p:cNvSpPr txBox="1"/>
          <p:nvPr/>
        </p:nvSpPr>
        <p:spPr>
          <a:xfrm>
            <a:off x="3305524" y="3147587"/>
            <a:ext cx="2737855" cy="1200329"/>
          </a:xfrm>
          <a:prstGeom prst="rect">
            <a:avLst/>
          </a:prstGeom>
          <a:noFill/>
        </p:spPr>
        <p:txBody>
          <a:bodyPr wrap="square" rtlCol="0" anchor="t">
            <a:spAutoFit/>
          </a:bodyPr>
          <a:lstStyle/>
          <a:p>
            <a:r>
              <a:rPr lang="zh-CN" altLang="en-US" b="1">
                <a:latin typeface="Arial" pitchFamily="34" charset="0"/>
                <a:ea typeface="微軟正黑體" pitchFamily="34" charset="-120"/>
                <a:cs typeface="Arial" pitchFamily="34" charset="0"/>
              </a:rPr>
              <a:t>支援機型：</a:t>
            </a:r>
            <a:r>
              <a:rPr lang="en-US" altLang="zh-CN" b="1">
                <a:latin typeface="Arial" pitchFamily="34" charset="0"/>
                <a:ea typeface="微軟正黑體" pitchFamily="34" charset="-120"/>
                <a:cs typeface="Arial" pitchFamily="34" charset="0"/>
              </a:rPr>
              <a:t>TS-1677XU</a:t>
            </a:r>
          </a:p>
          <a:p>
            <a:r>
              <a:rPr lang="zh-CN" altLang="en-US" b="1">
                <a:latin typeface="Arial" pitchFamily="34" charset="0"/>
                <a:ea typeface="微軟正黑體" pitchFamily="34" charset="-120"/>
                <a:cs typeface="Arial" pitchFamily="34" charset="0"/>
              </a:rPr>
              <a:t>最大載重：</a:t>
            </a:r>
            <a:endParaRPr lang="en-US" altLang="zh-CN" b="1">
              <a:latin typeface="Arial"/>
              <a:ea typeface="微軟正黑體" pitchFamily="34" charset="-120"/>
              <a:cs typeface="Arial"/>
            </a:endParaRPr>
          </a:p>
          <a:p>
            <a:r>
              <a:rPr lang="zh-CN" altLang="en-US" b="1">
                <a:latin typeface="Arial" pitchFamily="34" charset="0"/>
                <a:ea typeface="微軟正黑體" pitchFamily="34" charset="-120"/>
                <a:cs typeface="Arial" pitchFamily="34" charset="0"/>
              </a:rPr>
              <a:t>全開時可達</a:t>
            </a:r>
            <a:r>
              <a:rPr lang="en-US" altLang="zh-CN" sz="3600" b="1">
                <a:solidFill>
                  <a:srgbClr val="C00000"/>
                </a:solidFill>
                <a:latin typeface="Arial" pitchFamily="34" charset="0"/>
                <a:ea typeface="微軟正黑體" pitchFamily="34" charset="-120"/>
                <a:cs typeface="Arial" pitchFamily="34" charset="0"/>
              </a:rPr>
              <a:t>57</a:t>
            </a:r>
            <a:r>
              <a:rPr lang="zh-CN" altLang="en-US" b="1">
                <a:latin typeface="Arial" pitchFamily="34" charset="0"/>
                <a:ea typeface="微軟正黑體" pitchFamily="34" charset="-120"/>
                <a:cs typeface="Arial" pitchFamily="34" charset="0"/>
              </a:rPr>
              <a:t>公斤</a:t>
            </a:r>
            <a:endParaRPr lang="en-US" b="1">
              <a:latin typeface="Arial" pitchFamily="34" charset="0"/>
              <a:ea typeface="微軟正黑體" pitchFamily="34" charset="-120"/>
              <a:cs typeface="Arial" pitchFamily="34" charset="0"/>
            </a:endParaRPr>
          </a:p>
        </p:txBody>
      </p:sp>
      <p:sp>
        <p:nvSpPr>
          <p:cNvPr id="23" name="TextBox 9">
            <a:extLst>
              <a:ext uri="{FF2B5EF4-FFF2-40B4-BE49-F238E27FC236}">
                <a16:creationId xmlns:a16="http://schemas.microsoft.com/office/drawing/2014/main" id="{4DF7C781-1D0F-4B94-90D7-A39A479D69AE}"/>
              </a:ext>
            </a:extLst>
          </p:cNvPr>
          <p:cNvSpPr txBox="1"/>
          <p:nvPr/>
        </p:nvSpPr>
        <p:spPr>
          <a:xfrm>
            <a:off x="6294805" y="3161936"/>
            <a:ext cx="2737855" cy="1200329"/>
          </a:xfrm>
          <a:prstGeom prst="rect">
            <a:avLst/>
          </a:prstGeom>
          <a:noFill/>
        </p:spPr>
        <p:txBody>
          <a:bodyPr wrap="square" rtlCol="0" anchor="t">
            <a:spAutoFit/>
          </a:bodyPr>
          <a:lstStyle/>
          <a:p>
            <a:r>
              <a:rPr lang="zh-CN" altLang="en-US" b="1">
                <a:latin typeface="Arial" pitchFamily="34" charset="0"/>
                <a:ea typeface="微軟正黑體" pitchFamily="34" charset="-120"/>
                <a:cs typeface="Arial" pitchFamily="34" charset="0"/>
              </a:rPr>
              <a:t>支援機型：</a:t>
            </a:r>
            <a:r>
              <a:rPr lang="en-US" altLang="zh-CN" b="1">
                <a:latin typeface="Arial" pitchFamily="34" charset="0"/>
                <a:ea typeface="微軟正黑體" pitchFamily="34" charset="-120"/>
                <a:cs typeface="Arial" pitchFamily="34" charset="0"/>
              </a:rPr>
              <a:t>TS-2477XU</a:t>
            </a:r>
          </a:p>
          <a:p>
            <a:r>
              <a:rPr lang="zh-CN" altLang="en-US" b="1">
                <a:latin typeface="Arial" pitchFamily="34" charset="0"/>
                <a:ea typeface="微軟正黑體" pitchFamily="34" charset="-120"/>
                <a:cs typeface="Arial" pitchFamily="34" charset="0"/>
              </a:rPr>
              <a:t>最大載重：</a:t>
            </a:r>
            <a:endParaRPr lang="en-US" altLang="zh-CN" b="1">
              <a:latin typeface="Arial"/>
              <a:ea typeface="微軟正黑體" pitchFamily="34" charset="-120"/>
              <a:cs typeface="Arial"/>
            </a:endParaRPr>
          </a:p>
          <a:p>
            <a:r>
              <a:rPr lang="zh-CN" altLang="en-US" b="1">
                <a:latin typeface="Arial" pitchFamily="34" charset="0"/>
                <a:ea typeface="微軟正黑體" pitchFamily="34" charset="-120"/>
                <a:cs typeface="Arial" pitchFamily="34" charset="0"/>
              </a:rPr>
              <a:t>全開時可達</a:t>
            </a:r>
            <a:r>
              <a:rPr lang="en-US" altLang="zh-CN" sz="3600" b="1">
                <a:solidFill>
                  <a:srgbClr val="C00000"/>
                </a:solidFill>
                <a:latin typeface="Arial" pitchFamily="34" charset="0"/>
                <a:ea typeface="微軟正黑體" pitchFamily="34" charset="-120"/>
                <a:cs typeface="Arial" pitchFamily="34" charset="0"/>
              </a:rPr>
              <a:t>90</a:t>
            </a:r>
            <a:r>
              <a:rPr lang="zh-CN" altLang="en-US" b="1">
                <a:latin typeface="Arial" pitchFamily="34" charset="0"/>
                <a:ea typeface="微軟正黑體" pitchFamily="34" charset="-120"/>
                <a:cs typeface="Arial" pitchFamily="34" charset="0"/>
              </a:rPr>
              <a:t>公斤</a:t>
            </a:r>
            <a:endParaRPr lang="en-US" b="1">
              <a:latin typeface="Arial" pitchFamily="34" charset="0"/>
              <a:ea typeface="微軟正黑體" pitchFamily="34" charset="-120"/>
              <a:cs typeface="Arial" pitchFamily="34" charset="0"/>
            </a:endParaRPr>
          </a:p>
        </p:txBody>
      </p:sp>
    </p:spTree>
    <p:extLst>
      <p:ext uri="{BB962C8B-B14F-4D97-AF65-F5344CB8AC3E}">
        <p14:creationId xmlns:p14="http://schemas.microsoft.com/office/powerpoint/2010/main" val="2329374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D1173CA3-1137-4C48-A061-33BE9FECCA7F}"/>
              </a:ext>
            </a:extLst>
          </p:cNvPr>
          <p:cNvGrpSpPr/>
          <p:nvPr/>
        </p:nvGrpSpPr>
        <p:grpSpPr>
          <a:xfrm>
            <a:off x="0" y="-5974"/>
            <a:ext cx="9144000" cy="5149475"/>
            <a:chOff x="0" y="-5974"/>
            <a:chExt cx="9144000" cy="5149475"/>
          </a:xfrm>
        </p:grpSpPr>
        <p:sp>
          <p:nvSpPr>
            <p:cNvPr id="8" name="矩形 7">
              <a:extLst>
                <a:ext uri="{FF2B5EF4-FFF2-40B4-BE49-F238E27FC236}">
                  <a16:creationId xmlns:a16="http://schemas.microsoft.com/office/drawing/2014/main" id="{ECB0764A-9647-40CB-AE84-E82A9B897F5F}"/>
                </a:ext>
              </a:extLst>
            </p:cNvPr>
            <p:cNvSpPr/>
            <p:nvPr/>
          </p:nvSpPr>
          <p:spPr>
            <a:xfrm>
              <a:off x="0" y="892849"/>
              <a:ext cx="9144000" cy="425065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21" name="圖片 20">
              <a:extLst>
                <a:ext uri="{FF2B5EF4-FFF2-40B4-BE49-F238E27FC236}">
                  <a16:creationId xmlns:a16="http://schemas.microsoft.com/office/drawing/2014/main" id="{E129DC67-2248-44BE-BA82-1E10C6AC7A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974"/>
              <a:ext cx="6388608" cy="5149474"/>
            </a:xfrm>
            <a:prstGeom prst="rect">
              <a:avLst/>
            </a:prstGeom>
          </p:spPr>
        </p:pic>
        <p:pic>
          <p:nvPicPr>
            <p:cNvPr id="29" name="圖片 28">
              <a:extLst>
                <a:ext uri="{FF2B5EF4-FFF2-40B4-BE49-F238E27FC236}">
                  <a16:creationId xmlns:a16="http://schemas.microsoft.com/office/drawing/2014/main" id="{068D1453-D6A8-41A9-B5EF-63BDF89F38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492" b="3374"/>
            <a:stretch/>
          </p:blipFill>
          <p:spPr>
            <a:xfrm>
              <a:off x="785642" y="906084"/>
              <a:ext cx="7131334" cy="4237415"/>
            </a:xfrm>
            <a:prstGeom prst="rect">
              <a:avLst/>
            </a:prstGeom>
          </p:spPr>
        </p:pic>
      </p:grpSp>
      <p:sp>
        <p:nvSpPr>
          <p:cNvPr id="2" name="Title 1">
            <a:extLst>
              <a:ext uri="{FF2B5EF4-FFF2-40B4-BE49-F238E27FC236}">
                <a16:creationId xmlns:a16="http://schemas.microsoft.com/office/drawing/2014/main" id="{5425A0DD-469E-C147-9BFB-098310886EE7}"/>
              </a:ext>
            </a:extLst>
          </p:cNvPr>
          <p:cNvSpPr>
            <a:spLocks noGrp="1"/>
          </p:cNvSpPr>
          <p:nvPr>
            <p:ph type="title"/>
          </p:nvPr>
        </p:nvSpPr>
        <p:spPr>
          <a:xfrm>
            <a:off x="2860894" y="78154"/>
            <a:ext cx="5497319" cy="743803"/>
          </a:xfrm>
        </p:spPr>
        <p:txBody>
          <a:bodyPr/>
          <a:lstStyle/>
          <a:p>
            <a:r>
              <a:rPr lang="zh-CN" altLang="en-US"/>
              <a:t>硬體</a:t>
            </a:r>
            <a:r>
              <a:rPr lang="zh-TW" altLang="en-US"/>
              <a:t>拆裝</a:t>
            </a:r>
            <a:r>
              <a:rPr lang="zh-CN" altLang="en-US"/>
              <a:t>好方便</a:t>
            </a:r>
            <a:endParaRPr lang="en-US"/>
          </a:p>
        </p:txBody>
      </p:sp>
      <p:sp>
        <p:nvSpPr>
          <p:cNvPr id="13" name="矩形 12">
            <a:extLst>
              <a:ext uri="{FF2B5EF4-FFF2-40B4-BE49-F238E27FC236}">
                <a16:creationId xmlns:a16="http://schemas.microsoft.com/office/drawing/2014/main" id="{F24B1F14-E090-4A8E-8F47-5D027A5AE1E8}"/>
              </a:ext>
            </a:extLst>
          </p:cNvPr>
          <p:cNvSpPr/>
          <p:nvPr/>
        </p:nvSpPr>
        <p:spPr>
          <a:xfrm>
            <a:off x="-68094" y="1503314"/>
            <a:ext cx="3453770" cy="707886"/>
          </a:xfrm>
          <a:prstGeom prst="rect">
            <a:avLst/>
          </a:prstGeom>
          <a:gradFill flip="none" rotWithShape="1">
            <a:gsLst>
              <a:gs pos="0">
                <a:srgbClr val="0070C0">
                  <a:alpha val="0"/>
                </a:srgbClr>
              </a:gs>
              <a:gs pos="30000">
                <a:srgbClr val="00B0F0"/>
              </a:gs>
              <a:gs pos="70000">
                <a:srgbClr val="00B0F0"/>
              </a:gs>
              <a:gs pos="100000">
                <a:srgbClr val="0070C0">
                  <a:alpha val="0"/>
                </a:srgbClr>
              </a:gs>
            </a:gsLst>
            <a:lin ang="0" scaled="1"/>
            <a:tileRect/>
          </a:gradFill>
        </p:spPr>
        <p:txBody>
          <a:bodyPr wrap="square">
            <a:spAutoFit/>
          </a:bodyPr>
          <a:lstStyle/>
          <a:p>
            <a:pPr algn="ctr"/>
            <a:r>
              <a:rPr lang="zh-TW" altLang="en-US" sz="2000" b="1">
                <a:solidFill>
                  <a:schemeClr val="bg1"/>
                </a:solidFill>
                <a:latin typeface="微軟正黑體" panose="020B0604030504040204" pitchFamily="34" charset="-120"/>
                <a:ea typeface="微軟正黑體" panose="020B0604030504040204" pitchFamily="34" charset="-120"/>
              </a:rPr>
              <a:t>滑軌拉出開上蓋</a:t>
            </a:r>
            <a:endParaRPr lang="en-US" altLang="zh-TW" sz="2000" b="1">
              <a:solidFill>
                <a:schemeClr val="bg1"/>
              </a:solidFill>
              <a:latin typeface="微軟正黑體" panose="020B0604030504040204" pitchFamily="34" charset="-120"/>
              <a:ea typeface="微軟正黑體" panose="020B0604030504040204" pitchFamily="34" charset="-120"/>
            </a:endParaRPr>
          </a:p>
          <a:p>
            <a:pPr algn="ctr"/>
            <a:r>
              <a:rPr lang="zh-TW" altLang="en-US" sz="2000" b="1">
                <a:solidFill>
                  <a:schemeClr val="bg1"/>
                </a:solidFill>
                <a:latin typeface="微軟正黑體" panose="020B0604030504040204" pitchFamily="34" charset="-120"/>
                <a:ea typeface="微軟正黑體" panose="020B0604030504040204" pitchFamily="34" charset="-120"/>
              </a:rPr>
              <a:t>示意圖</a:t>
            </a:r>
          </a:p>
        </p:txBody>
      </p:sp>
    </p:spTree>
    <p:extLst>
      <p:ext uri="{BB962C8B-B14F-4D97-AF65-F5344CB8AC3E}">
        <p14:creationId xmlns:p14="http://schemas.microsoft.com/office/powerpoint/2010/main" val="3815467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C9F85-691B-E94D-8FB9-F15FA97B86E5}"/>
              </a:ext>
            </a:extLst>
          </p:cNvPr>
          <p:cNvSpPr>
            <a:spLocks noGrp="1"/>
          </p:cNvSpPr>
          <p:nvPr>
            <p:ph type="title"/>
          </p:nvPr>
        </p:nvSpPr>
        <p:spPr>
          <a:xfrm>
            <a:off x="1434562" y="117910"/>
            <a:ext cx="7724976" cy="743803"/>
          </a:xfrm>
        </p:spPr>
        <p:txBody>
          <a:bodyPr>
            <a:normAutofit fontScale="90000"/>
          </a:bodyPr>
          <a:lstStyle/>
          <a:p>
            <a:r>
              <a:rPr lang="en-US" altLang="zh-TW"/>
              <a:t>USB 3.1 Gen 2 (10G)</a:t>
            </a:r>
            <a:r>
              <a:rPr lang="zh-Hant" altLang="en-US"/>
              <a:t> 讓備份更有效率</a:t>
            </a:r>
            <a:endParaRPr lang="en-US"/>
          </a:p>
        </p:txBody>
      </p:sp>
      <p:grpSp>
        <p:nvGrpSpPr>
          <p:cNvPr id="12" name="群組 11">
            <a:extLst>
              <a:ext uri="{FF2B5EF4-FFF2-40B4-BE49-F238E27FC236}">
                <a16:creationId xmlns:a16="http://schemas.microsoft.com/office/drawing/2014/main" id="{8131D48A-6951-4EC5-A6F8-1F49E13ABA17}"/>
              </a:ext>
            </a:extLst>
          </p:cNvPr>
          <p:cNvGrpSpPr/>
          <p:nvPr/>
        </p:nvGrpSpPr>
        <p:grpSpPr>
          <a:xfrm>
            <a:off x="4685180" y="861713"/>
            <a:ext cx="4147281" cy="3612506"/>
            <a:chOff x="4685180" y="861713"/>
            <a:chExt cx="4147281" cy="3612506"/>
          </a:xfrm>
        </p:grpSpPr>
        <p:pic>
          <p:nvPicPr>
            <p:cNvPr id="8" name="圖片 7">
              <a:extLst>
                <a:ext uri="{FF2B5EF4-FFF2-40B4-BE49-F238E27FC236}">
                  <a16:creationId xmlns:a16="http://schemas.microsoft.com/office/drawing/2014/main" id="{00BB2900-112F-4D4E-9861-CFBA79AA80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9928" y="861713"/>
              <a:ext cx="292533" cy="3612506"/>
            </a:xfrm>
            <a:prstGeom prst="rect">
              <a:avLst/>
            </a:prstGeom>
          </p:spPr>
        </p:pic>
        <p:sp>
          <p:nvSpPr>
            <p:cNvPr id="10" name="圓角矩形 9"/>
            <p:cNvSpPr/>
            <p:nvPr/>
          </p:nvSpPr>
          <p:spPr>
            <a:xfrm>
              <a:off x="4685180" y="1071552"/>
              <a:ext cx="4033423" cy="3402666"/>
            </a:xfrm>
            <a:prstGeom prst="roundRect">
              <a:avLst>
                <a:gd name="adj" fmla="val 2337"/>
              </a:avLst>
            </a:prstGeom>
            <a:gradFill>
              <a:gsLst>
                <a:gs pos="0">
                  <a:schemeClr val="tx1"/>
                </a:gs>
                <a:gs pos="50000">
                  <a:schemeClr val="bg1">
                    <a:lumMod val="7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圓角矩形 10"/>
          <p:cNvSpPr/>
          <p:nvPr/>
        </p:nvSpPr>
        <p:spPr>
          <a:xfrm>
            <a:off x="4857752" y="1285866"/>
            <a:ext cx="3675070" cy="1330628"/>
          </a:xfrm>
          <a:prstGeom prst="roundRect">
            <a:avLst>
              <a:gd name="adj" fmla="val 5463"/>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Picture 3">
            <a:extLst>
              <a:ext uri="{FF2B5EF4-FFF2-40B4-BE49-F238E27FC236}">
                <a16:creationId xmlns:a16="http://schemas.microsoft.com/office/drawing/2014/main" id="{47DB4577-7901-3348-84C5-76A779029E8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47152" y="2285998"/>
            <a:ext cx="3647920" cy="2188220"/>
          </a:xfrm>
          <a:prstGeom prst="rect">
            <a:avLst/>
          </a:prstGeom>
        </p:spPr>
      </p:pic>
      <p:pic>
        <p:nvPicPr>
          <p:cNvPr id="14" name="Picture 11">
            <a:extLst>
              <a:ext uri="{FF2B5EF4-FFF2-40B4-BE49-F238E27FC236}">
                <a16:creationId xmlns:a16="http://schemas.microsoft.com/office/drawing/2014/main" id="{B443A98C-575B-4849-BB8F-0D413E3323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186" t="12981" r="6425" b="12657"/>
          <a:stretch/>
        </p:blipFill>
        <p:spPr>
          <a:xfrm>
            <a:off x="4999953" y="1500601"/>
            <a:ext cx="1206477" cy="699240"/>
          </a:xfrm>
          <a:prstGeom prst="rect">
            <a:avLst/>
          </a:prstGeom>
        </p:spPr>
      </p:pic>
      <p:pic>
        <p:nvPicPr>
          <p:cNvPr id="15" name="Picture 15">
            <a:extLst>
              <a:ext uri="{FF2B5EF4-FFF2-40B4-BE49-F238E27FC236}">
                <a16:creationId xmlns:a16="http://schemas.microsoft.com/office/drawing/2014/main" id="{FDB7E3EE-B60B-B248-A01C-FAD39DD13D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40909" y="1295097"/>
            <a:ext cx="1040963" cy="1040963"/>
          </a:xfrm>
          <a:prstGeom prst="rect">
            <a:avLst/>
          </a:prstGeom>
        </p:spPr>
      </p:pic>
      <p:pic>
        <p:nvPicPr>
          <p:cNvPr id="17" name="Picture 19">
            <a:extLst>
              <a:ext uri="{FF2B5EF4-FFF2-40B4-BE49-F238E27FC236}">
                <a16:creationId xmlns:a16="http://schemas.microsoft.com/office/drawing/2014/main" id="{4E010D8D-59C5-9049-B0CA-2209E305DB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25699" y="1365312"/>
            <a:ext cx="900536" cy="900534"/>
          </a:xfrm>
          <a:prstGeom prst="rect">
            <a:avLst/>
          </a:prstGeom>
        </p:spPr>
      </p:pic>
      <p:grpSp>
        <p:nvGrpSpPr>
          <p:cNvPr id="6" name="群組 5">
            <a:extLst>
              <a:ext uri="{FF2B5EF4-FFF2-40B4-BE49-F238E27FC236}">
                <a16:creationId xmlns:a16="http://schemas.microsoft.com/office/drawing/2014/main" id="{EB094182-ABE4-4336-954D-513128BDB4D5}"/>
              </a:ext>
            </a:extLst>
          </p:cNvPr>
          <p:cNvGrpSpPr/>
          <p:nvPr/>
        </p:nvGrpSpPr>
        <p:grpSpPr>
          <a:xfrm>
            <a:off x="366312" y="2643189"/>
            <a:ext cx="2428892" cy="1792260"/>
            <a:chOff x="285720" y="2643189"/>
            <a:chExt cx="2428892" cy="1792260"/>
          </a:xfrm>
        </p:grpSpPr>
        <p:cxnSp>
          <p:nvCxnSpPr>
            <p:cNvPr id="19" name="Shape 193"/>
            <p:cNvCxnSpPr/>
            <p:nvPr/>
          </p:nvCxnSpPr>
          <p:spPr>
            <a:xfrm>
              <a:off x="285720" y="2671092"/>
              <a:ext cx="2428892" cy="1500"/>
            </a:xfrm>
            <a:prstGeom prst="straightConnector1">
              <a:avLst/>
            </a:prstGeom>
            <a:noFill/>
            <a:ln w="12700" cap="flat" cmpd="sng">
              <a:solidFill>
                <a:schemeClr val="bg1"/>
              </a:solidFill>
              <a:prstDash val="solid"/>
              <a:round/>
              <a:headEnd type="none" w="med" len="med"/>
              <a:tailEnd type="none" w="med" len="med"/>
            </a:ln>
          </p:spPr>
        </p:cxnSp>
        <p:cxnSp>
          <p:nvCxnSpPr>
            <p:cNvPr id="21" name="Shape 196"/>
            <p:cNvCxnSpPr/>
            <p:nvPr/>
          </p:nvCxnSpPr>
          <p:spPr>
            <a:xfrm>
              <a:off x="285720" y="3153298"/>
              <a:ext cx="2428892" cy="1500"/>
            </a:xfrm>
            <a:prstGeom prst="straightConnector1">
              <a:avLst/>
            </a:prstGeom>
            <a:noFill/>
            <a:ln w="12700" cap="flat" cmpd="sng">
              <a:solidFill>
                <a:schemeClr val="bg1"/>
              </a:solidFill>
              <a:prstDash val="solid"/>
              <a:round/>
              <a:headEnd type="none" w="med" len="med"/>
              <a:tailEnd type="none" w="med" len="med"/>
            </a:ln>
          </p:spPr>
        </p:cxnSp>
        <p:cxnSp>
          <p:nvCxnSpPr>
            <p:cNvPr id="22" name="Shape 197"/>
            <p:cNvCxnSpPr/>
            <p:nvPr/>
          </p:nvCxnSpPr>
          <p:spPr>
            <a:xfrm>
              <a:off x="285720" y="3635506"/>
              <a:ext cx="2428892" cy="1500"/>
            </a:xfrm>
            <a:prstGeom prst="straightConnector1">
              <a:avLst/>
            </a:prstGeom>
            <a:noFill/>
            <a:ln w="12700" cap="flat" cmpd="sng">
              <a:solidFill>
                <a:schemeClr val="bg1"/>
              </a:solidFill>
              <a:prstDash val="solid"/>
              <a:round/>
              <a:headEnd type="none" w="med" len="med"/>
              <a:tailEnd type="none" w="med" len="med"/>
            </a:ln>
          </p:spPr>
        </p:cxnSp>
        <p:cxnSp>
          <p:nvCxnSpPr>
            <p:cNvPr id="23" name="Shape 200"/>
            <p:cNvCxnSpPr/>
            <p:nvPr/>
          </p:nvCxnSpPr>
          <p:spPr>
            <a:xfrm>
              <a:off x="285720" y="4143386"/>
              <a:ext cx="2428892" cy="1500"/>
            </a:xfrm>
            <a:prstGeom prst="straightConnector1">
              <a:avLst/>
            </a:prstGeom>
            <a:noFill/>
            <a:ln w="12700" cap="flat" cmpd="sng">
              <a:solidFill>
                <a:schemeClr val="bg1"/>
              </a:solidFill>
              <a:prstDash val="solid"/>
              <a:round/>
              <a:headEnd type="none" w="med" len="med"/>
              <a:tailEnd type="none" w="med" len="med"/>
            </a:ln>
          </p:spPr>
        </p:cxnSp>
        <p:sp>
          <p:nvSpPr>
            <p:cNvPr id="24" name="Shape 201"/>
            <p:cNvSpPr/>
            <p:nvPr/>
          </p:nvSpPr>
          <p:spPr>
            <a:xfrm>
              <a:off x="785780" y="3357568"/>
              <a:ext cx="571509" cy="785818"/>
            </a:xfrm>
            <a:prstGeom prst="rect">
              <a:avLst/>
            </a:prstGeom>
            <a:solidFill>
              <a:schemeClr val="tx1">
                <a:lumMod val="85000"/>
                <a:lumOff val="15000"/>
              </a:schemeClr>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5" name="Shape 203"/>
            <p:cNvSpPr txBox="1"/>
            <p:nvPr/>
          </p:nvSpPr>
          <p:spPr>
            <a:xfrm>
              <a:off x="487588" y="4189149"/>
              <a:ext cx="1142999" cy="2463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1200" b="1">
                  <a:solidFill>
                    <a:schemeClr val="tx1">
                      <a:lumMod val="75000"/>
                      <a:lumOff val="25000"/>
                    </a:schemeClr>
                  </a:solidFill>
                </a:rPr>
                <a:t>USB 3.0</a:t>
              </a:r>
            </a:p>
          </p:txBody>
        </p:sp>
        <p:sp>
          <p:nvSpPr>
            <p:cNvPr id="26" name="Shape 204"/>
            <p:cNvSpPr txBox="1"/>
            <p:nvPr/>
          </p:nvSpPr>
          <p:spPr>
            <a:xfrm>
              <a:off x="1357289" y="4189149"/>
              <a:ext cx="1143000" cy="2463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1200" b="1">
                  <a:solidFill>
                    <a:srgbClr val="C00000"/>
                  </a:solidFill>
                </a:rPr>
                <a:t>USB 3.1</a:t>
              </a:r>
            </a:p>
          </p:txBody>
        </p:sp>
        <p:sp>
          <p:nvSpPr>
            <p:cNvPr id="27" name="Shape 205"/>
            <p:cNvSpPr txBox="1"/>
            <p:nvPr/>
          </p:nvSpPr>
          <p:spPr>
            <a:xfrm>
              <a:off x="500034" y="3366420"/>
              <a:ext cx="1142999" cy="2769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600" b="1">
                  <a:solidFill>
                    <a:schemeClr val="lt1"/>
                  </a:solidFill>
                </a:rPr>
                <a:t>5</a:t>
              </a:r>
              <a:r>
                <a:rPr lang="en-US" sz="1200" b="1">
                  <a:solidFill>
                    <a:schemeClr val="lt1"/>
                  </a:solidFill>
                </a:rPr>
                <a:t>Gb/s</a:t>
              </a:r>
            </a:p>
          </p:txBody>
        </p:sp>
        <p:sp>
          <p:nvSpPr>
            <p:cNvPr id="28" name="Shape 202"/>
            <p:cNvSpPr/>
            <p:nvPr/>
          </p:nvSpPr>
          <p:spPr>
            <a:xfrm>
              <a:off x="1643053" y="2643189"/>
              <a:ext cx="571509" cy="1500197"/>
            </a:xfrm>
            <a:prstGeom prst="rect">
              <a:avLst/>
            </a:prstGeom>
            <a:solidFill>
              <a:srgbClr val="C0000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FFFF00"/>
                </a:solidFill>
                <a:latin typeface="Arial"/>
                <a:ea typeface="Arial"/>
                <a:cs typeface="Arial"/>
                <a:sym typeface="Arial"/>
              </a:endParaRPr>
            </a:p>
          </p:txBody>
        </p:sp>
        <p:sp>
          <p:nvSpPr>
            <p:cNvPr id="29" name="Shape 206"/>
            <p:cNvSpPr txBox="1"/>
            <p:nvPr/>
          </p:nvSpPr>
          <p:spPr>
            <a:xfrm>
              <a:off x="1353970" y="2714626"/>
              <a:ext cx="1143000" cy="2769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600" b="1">
                  <a:solidFill>
                    <a:schemeClr val="lt1"/>
                  </a:solidFill>
                </a:rPr>
                <a:t>10</a:t>
              </a:r>
              <a:r>
                <a:rPr lang="en-US" sz="1200" b="1">
                  <a:solidFill>
                    <a:schemeClr val="lt1"/>
                  </a:solidFill>
                </a:rPr>
                <a:t>Gb/s</a:t>
              </a:r>
            </a:p>
          </p:txBody>
        </p:sp>
      </p:grpSp>
      <p:grpSp>
        <p:nvGrpSpPr>
          <p:cNvPr id="4" name="群組 29"/>
          <p:cNvGrpSpPr/>
          <p:nvPr/>
        </p:nvGrpSpPr>
        <p:grpSpPr>
          <a:xfrm>
            <a:off x="822236" y="1285866"/>
            <a:ext cx="2286016" cy="1214446"/>
            <a:chOff x="785786" y="1285866"/>
            <a:chExt cx="2286016" cy="1214446"/>
          </a:xfrm>
        </p:grpSpPr>
        <p:sp>
          <p:nvSpPr>
            <p:cNvPr id="31" name="向右箭號圖說文字 30"/>
            <p:cNvSpPr/>
            <p:nvPr/>
          </p:nvSpPr>
          <p:spPr>
            <a:xfrm rot="5400000">
              <a:off x="1393006" y="1178709"/>
              <a:ext cx="1143008" cy="1500197"/>
            </a:xfrm>
            <a:prstGeom prst="rightArrowCallout">
              <a:avLst>
                <a:gd name="adj1" fmla="val 25000"/>
                <a:gd name="adj2" fmla="val 25000"/>
                <a:gd name="adj3" fmla="val 25000"/>
                <a:gd name="adj4" fmla="val 51023"/>
              </a:avLst>
            </a:prstGeom>
            <a:solidFill>
              <a:srgbClr val="C00000"/>
            </a:solidFill>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32" name="圓角矩形 31"/>
            <p:cNvSpPr/>
            <p:nvPr/>
          </p:nvSpPr>
          <p:spPr>
            <a:xfrm>
              <a:off x="785786" y="1285866"/>
              <a:ext cx="2286016" cy="785818"/>
            </a:xfrm>
            <a:prstGeom prst="roundRect">
              <a:avLst/>
            </a:prstGeom>
            <a:solidFill>
              <a:srgbClr val="C00000"/>
            </a:solidFill>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33" name="Shape 190"/>
            <p:cNvSpPr txBox="1"/>
            <p:nvPr/>
          </p:nvSpPr>
          <p:spPr>
            <a:xfrm>
              <a:off x="857224" y="1285866"/>
              <a:ext cx="966153" cy="42862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4400" b="1">
                  <a:solidFill>
                    <a:schemeClr val="bg1"/>
                  </a:solidFill>
                  <a:latin typeface="Arial" pitchFamily="34" charset="0"/>
                  <a:ea typeface="Arial Unicode MS" pitchFamily="34" charset="-120"/>
                  <a:cs typeface="Arial" pitchFamily="34" charset="0"/>
                </a:rPr>
                <a:t>2X</a:t>
              </a:r>
              <a:endParaRPr lang="en-US" sz="4400" b="1" i="0" u="none" strike="noStrike" cap="none">
                <a:solidFill>
                  <a:schemeClr val="bg1"/>
                </a:solidFill>
                <a:latin typeface="Arial" pitchFamily="34" charset="0"/>
                <a:ea typeface="Arial Unicode MS" pitchFamily="34" charset="-120"/>
                <a:cs typeface="Arial" pitchFamily="34" charset="0"/>
                <a:sym typeface="Arial"/>
              </a:endParaRPr>
            </a:p>
          </p:txBody>
        </p:sp>
        <p:sp>
          <p:nvSpPr>
            <p:cNvPr id="34" name="矩形 33"/>
            <p:cNvSpPr/>
            <p:nvPr/>
          </p:nvSpPr>
          <p:spPr>
            <a:xfrm>
              <a:off x="1643042" y="1630914"/>
              <a:ext cx="1351652" cy="369332"/>
            </a:xfrm>
            <a:prstGeom prst="rect">
              <a:avLst/>
            </a:prstGeom>
          </p:spPr>
          <p:txBody>
            <a:bodyPr wrap="none">
              <a:spAutoFit/>
            </a:bodyPr>
            <a:lstStyle/>
            <a:p>
              <a:pPr lvl="0" algn="ctr">
                <a:buClr>
                  <a:srgbClr val="9F5900"/>
                </a:buClr>
              </a:pPr>
              <a:r>
                <a:rPr lang="en-US" b="1">
                  <a:solidFill>
                    <a:schemeClr val="bg1"/>
                  </a:solidFill>
                  <a:latin typeface="Arial" pitchFamily="34" charset="0"/>
                  <a:ea typeface="微軟正黑體" pitchFamily="34" charset="-120"/>
                  <a:cs typeface="Arial" pitchFamily="34" charset="0"/>
                </a:rPr>
                <a:t>SPEED UP</a:t>
              </a:r>
            </a:p>
          </p:txBody>
        </p:sp>
        <p:sp>
          <p:nvSpPr>
            <p:cNvPr id="35" name="矩形 34"/>
            <p:cNvSpPr/>
            <p:nvPr/>
          </p:nvSpPr>
          <p:spPr>
            <a:xfrm>
              <a:off x="1643042" y="1345162"/>
              <a:ext cx="1056701" cy="369332"/>
            </a:xfrm>
            <a:prstGeom prst="rect">
              <a:avLst/>
            </a:prstGeom>
          </p:spPr>
          <p:txBody>
            <a:bodyPr wrap="none">
              <a:spAutoFit/>
            </a:bodyPr>
            <a:lstStyle/>
            <a:p>
              <a:pPr lvl="0" algn="ctr">
                <a:buClr>
                  <a:srgbClr val="9F5900"/>
                </a:buClr>
              </a:pPr>
              <a:r>
                <a:rPr lang="en-US" b="1">
                  <a:solidFill>
                    <a:schemeClr val="bg1"/>
                  </a:solidFill>
                  <a:latin typeface="Arial" pitchFamily="34" charset="0"/>
                  <a:ea typeface="微軟正黑體" pitchFamily="34" charset="-120"/>
                  <a:cs typeface="Arial" pitchFamily="34" charset="0"/>
                </a:rPr>
                <a:t>USB 3.1</a:t>
              </a:r>
            </a:p>
          </p:txBody>
        </p:sp>
      </p:grpSp>
      <p:grpSp>
        <p:nvGrpSpPr>
          <p:cNvPr id="5" name="群組 37"/>
          <p:cNvGrpSpPr/>
          <p:nvPr/>
        </p:nvGrpSpPr>
        <p:grpSpPr>
          <a:xfrm>
            <a:off x="3081757" y="3081175"/>
            <a:ext cx="1479610" cy="1538656"/>
            <a:chOff x="3081757" y="3308758"/>
            <a:chExt cx="1479610" cy="1538656"/>
          </a:xfrm>
        </p:grpSpPr>
        <p:pic>
          <p:nvPicPr>
            <p:cNvPr id="39" name="Picture 2" descr="\\Marketing\Marketing\TO 明俐\20180504_PPT資料\TVS-882ST3 _usb31.png"/>
            <p:cNvPicPr>
              <a:picLocks noChangeAspect="1" noChangeArrowheads="1"/>
            </p:cNvPicPr>
            <p:nvPr/>
          </p:nvPicPr>
          <p:blipFill>
            <a:blip r:embed="rId8" cstate="print"/>
            <a:srcRect/>
            <a:stretch>
              <a:fillRect/>
            </a:stretch>
          </p:blipFill>
          <p:spPr bwMode="auto">
            <a:xfrm>
              <a:off x="3081757" y="3308758"/>
              <a:ext cx="1479610" cy="1538656"/>
            </a:xfrm>
            <a:prstGeom prst="rect">
              <a:avLst/>
            </a:prstGeom>
            <a:noFill/>
          </p:spPr>
        </p:pic>
        <p:sp>
          <p:nvSpPr>
            <p:cNvPr id="40" name="橢圓 39"/>
            <p:cNvSpPr/>
            <p:nvPr/>
          </p:nvSpPr>
          <p:spPr>
            <a:xfrm>
              <a:off x="3197854" y="3445283"/>
              <a:ext cx="1256518" cy="125651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 name="群組 8">
            <a:extLst>
              <a:ext uri="{FF2B5EF4-FFF2-40B4-BE49-F238E27FC236}">
                <a16:creationId xmlns:a16="http://schemas.microsoft.com/office/drawing/2014/main" id="{4696BEE6-0DB7-4FD9-9EA2-2167200F2729}"/>
              </a:ext>
            </a:extLst>
          </p:cNvPr>
          <p:cNvGrpSpPr/>
          <p:nvPr/>
        </p:nvGrpSpPr>
        <p:grpSpPr>
          <a:xfrm>
            <a:off x="3071802" y="1300730"/>
            <a:ext cx="1499520" cy="1559360"/>
            <a:chOff x="3071802" y="1142990"/>
            <a:chExt cx="1499520" cy="1559360"/>
          </a:xfrm>
        </p:grpSpPr>
        <p:pic>
          <p:nvPicPr>
            <p:cNvPr id="36" name="Picture 3" descr="\\Marketing\Marketing\TO 明俐\20180504_PPT資料\TVS-882ST3_copy.png"/>
            <p:cNvPicPr>
              <a:picLocks noChangeAspect="1" noChangeArrowheads="1"/>
            </p:cNvPicPr>
            <p:nvPr/>
          </p:nvPicPr>
          <p:blipFill>
            <a:blip r:embed="rId9" cstate="print"/>
            <a:stretch>
              <a:fillRect/>
            </a:stretch>
          </p:blipFill>
          <p:spPr bwMode="auto">
            <a:xfrm>
              <a:off x="3071802" y="1142990"/>
              <a:ext cx="1499520" cy="1559360"/>
            </a:xfrm>
            <a:prstGeom prst="rect">
              <a:avLst/>
            </a:prstGeom>
            <a:noFill/>
          </p:spPr>
        </p:pic>
        <p:sp>
          <p:nvSpPr>
            <p:cNvPr id="37" name="橢圓 36"/>
            <p:cNvSpPr/>
            <p:nvPr/>
          </p:nvSpPr>
          <p:spPr>
            <a:xfrm>
              <a:off x="3185794" y="1338010"/>
              <a:ext cx="1278484" cy="127848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3363165" y="1142990"/>
              <a:ext cx="934871" cy="338554"/>
            </a:xfrm>
            <a:prstGeom prst="rect">
              <a:avLst/>
            </a:prstGeom>
            <a:solidFill>
              <a:srgbClr val="C00000"/>
            </a:solidFill>
          </p:spPr>
          <p:txBody>
            <a:bodyPr wrap="none" anchor="t">
              <a:spAutoFit/>
            </a:bodyPr>
            <a:lstStyle/>
            <a:p>
              <a:pPr lvl="0" algn="ctr">
                <a:buClr>
                  <a:srgbClr val="9F5900"/>
                </a:buClr>
              </a:pPr>
              <a:r>
                <a:rPr lang="en-US" sz="1600" b="1">
                  <a:solidFill>
                    <a:schemeClr val="bg1"/>
                  </a:solidFill>
                  <a:latin typeface="Arial" pitchFamily="34" charset="0"/>
                  <a:ea typeface="微軟正黑體" pitchFamily="34" charset="-120"/>
                  <a:cs typeface="Arial" pitchFamily="34" charset="0"/>
                </a:rPr>
                <a:t>TYPE-C</a:t>
              </a:r>
            </a:p>
          </p:txBody>
        </p:sp>
      </p:grpSp>
      <p:sp>
        <p:nvSpPr>
          <p:cNvPr id="42" name="矩形 41"/>
          <p:cNvSpPr/>
          <p:nvPr/>
        </p:nvSpPr>
        <p:spPr>
          <a:xfrm>
            <a:off x="3363157" y="3020850"/>
            <a:ext cx="934871" cy="338554"/>
          </a:xfrm>
          <a:prstGeom prst="rect">
            <a:avLst/>
          </a:prstGeom>
          <a:solidFill>
            <a:srgbClr val="C00000"/>
          </a:solidFill>
        </p:spPr>
        <p:txBody>
          <a:bodyPr wrap="none" anchor="t">
            <a:spAutoFit/>
          </a:bodyPr>
          <a:lstStyle/>
          <a:p>
            <a:pPr lvl="0" algn="ctr">
              <a:buClr>
                <a:srgbClr val="9F5900"/>
              </a:buClr>
            </a:pPr>
            <a:r>
              <a:rPr lang="en-US" sz="1600" b="1">
                <a:solidFill>
                  <a:schemeClr val="bg1"/>
                </a:solidFill>
                <a:latin typeface="Arial"/>
                <a:ea typeface="微軟正黑體" pitchFamily="34" charset="-120"/>
                <a:cs typeface="Arial"/>
              </a:rPr>
              <a:t>TYPE-A</a:t>
            </a:r>
          </a:p>
        </p:txBody>
      </p:sp>
    </p:spTree>
    <p:extLst>
      <p:ext uri="{BB962C8B-B14F-4D97-AF65-F5344CB8AC3E}">
        <p14:creationId xmlns:p14="http://schemas.microsoft.com/office/powerpoint/2010/main" val="1085419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圖片 44">
            <a:extLst>
              <a:ext uri="{FF2B5EF4-FFF2-40B4-BE49-F238E27FC236}">
                <a16:creationId xmlns:a16="http://schemas.microsoft.com/office/drawing/2014/main" id="{A1A8955B-BD31-4CB5-B6BC-23E60FA36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790614"/>
            <a:ext cx="10487025" cy="4681535"/>
          </a:xfrm>
          <a:prstGeom prst="rect">
            <a:avLst/>
          </a:prstGeom>
        </p:spPr>
      </p:pic>
      <p:pic>
        <p:nvPicPr>
          <p:cNvPr id="44" name="圖片 43">
            <a:extLst>
              <a:ext uri="{FF2B5EF4-FFF2-40B4-BE49-F238E27FC236}">
                <a16:creationId xmlns:a16="http://schemas.microsoft.com/office/drawing/2014/main" id="{A1C297A2-F45A-47B2-9191-2A530007B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4353812"/>
            <a:ext cx="10487025" cy="997280"/>
          </a:xfrm>
          <a:prstGeom prst="rect">
            <a:avLst/>
          </a:prstGeom>
        </p:spPr>
      </p:pic>
      <p:sp>
        <p:nvSpPr>
          <p:cNvPr id="2" name="標題 1">
            <a:extLst>
              <a:ext uri="{FF2B5EF4-FFF2-40B4-BE49-F238E27FC236}">
                <a16:creationId xmlns:a16="http://schemas.microsoft.com/office/drawing/2014/main" id="{DA5B71F8-2069-4B77-98D1-01AF7D792FD8}"/>
              </a:ext>
            </a:extLst>
          </p:cNvPr>
          <p:cNvSpPr>
            <a:spLocks noGrp="1"/>
          </p:cNvSpPr>
          <p:nvPr>
            <p:ph type="title"/>
          </p:nvPr>
        </p:nvSpPr>
        <p:spPr>
          <a:xfrm>
            <a:off x="2861732" y="98032"/>
            <a:ext cx="6601260" cy="743803"/>
          </a:xfrm>
        </p:spPr>
        <p:txBody>
          <a:bodyPr/>
          <a:lstStyle/>
          <a:p>
            <a:r>
              <a:rPr lang="en-US" altLang="zh-CN">
                <a:latin typeface="Arial"/>
                <a:cs typeface="Arial"/>
              </a:rPr>
              <a:t>T</a:t>
            </a:r>
            <a:r>
              <a:rPr lang="en-US" altLang="zh-TW">
                <a:latin typeface="Arial"/>
                <a:cs typeface="Arial"/>
              </a:rPr>
              <a:t>S-x77XU</a:t>
            </a:r>
            <a:r>
              <a:rPr lang="en-US" altLang="zh-TW">
                <a:latin typeface="微軟正黑體"/>
              </a:rPr>
              <a:t> </a:t>
            </a:r>
            <a:r>
              <a:rPr lang="zh-TW" altLang="en-US">
                <a:latin typeface="微軟正黑體"/>
              </a:rPr>
              <a:t>進化登場</a:t>
            </a:r>
            <a:endParaRPr lang="zh-TW" b="0">
              <a:latin typeface="微軟正黑體"/>
            </a:endParaRPr>
          </a:p>
        </p:txBody>
      </p:sp>
      <p:pic>
        <p:nvPicPr>
          <p:cNvPr id="23" name="圖片 22">
            <a:extLst>
              <a:ext uri="{FF2B5EF4-FFF2-40B4-BE49-F238E27FC236}">
                <a16:creationId xmlns:a16="http://schemas.microsoft.com/office/drawing/2014/main" id="{070D3D81-F7DB-4785-B196-C4F3C0A377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6418" y="965955"/>
            <a:ext cx="3003995" cy="1950094"/>
          </a:xfrm>
          <a:prstGeom prst="rect">
            <a:avLst/>
          </a:prstGeom>
          <a:effectLst>
            <a:reflection blurRad="444500" stA="99000" endPos="65000" dist="50800" dir="5400000" sy="-100000" algn="bl" rotWithShape="0"/>
          </a:effectLst>
        </p:spPr>
      </p:pic>
      <p:pic>
        <p:nvPicPr>
          <p:cNvPr id="22" name="圖片 21">
            <a:extLst>
              <a:ext uri="{FF2B5EF4-FFF2-40B4-BE49-F238E27FC236}">
                <a16:creationId xmlns:a16="http://schemas.microsoft.com/office/drawing/2014/main" id="{A3DA4414-26C4-4295-AF4A-9ABE4311CF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9225" y="935514"/>
            <a:ext cx="3191865" cy="1950094"/>
          </a:xfrm>
          <a:prstGeom prst="rect">
            <a:avLst/>
          </a:prstGeom>
          <a:effectLst>
            <a:reflection blurRad="444500" stA="99000" endPos="65000" dist="50800" dir="5400000" sy="-100000" algn="bl" rotWithShape="0"/>
          </a:effectLst>
        </p:spPr>
      </p:pic>
      <p:sp>
        <p:nvSpPr>
          <p:cNvPr id="9" name="文字方塊 8">
            <a:extLst>
              <a:ext uri="{FF2B5EF4-FFF2-40B4-BE49-F238E27FC236}">
                <a16:creationId xmlns:a16="http://schemas.microsoft.com/office/drawing/2014/main" id="{0EE88831-2310-43BD-8E82-6CB7AF0D97EE}"/>
              </a:ext>
            </a:extLst>
          </p:cNvPr>
          <p:cNvSpPr txBox="1"/>
          <p:nvPr/>
        </p:nvSpPr>
        <p:spPr>
          <a:xfrm>
            <a:off x="2051941" y="1074329"/>
            <a:ext cx="2743200" cy="155427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zh-TW" altLang="en-US" sz="2000" b="1">
                <a:latin typeface="微軟正黑體" panose="020B0604030504040204" pitchFamily="34" charset="-120"/>
                <a:ea typeface="微軟正黑體" panose="020B0604030504040204" pitchFamily="34" charset="-120"/>
              </a:rPr>
              <a:t>Ry</a:t>
            </a:r>
            <a:r>
              <a:rPr lang="zh-TW" altLang="en-US" sz="2000" b="1">
                <a:latin typeface="微軟正黑體" panose="020B0604030504040204" pitchFamily="34" charset="-120"/>
                <a:ea typeface="微軟正黑體" panose="020B0604030504040204" pitchFamily="34" charset="-120"/>
                <a:cs typeface="Calibri"/>
              </a:rPr>
              <a:t>ze</a:t>
            </a:r>
            <a:r>
              <a:rPr lang="en-US" altLang="zh-TW" sz="2000" b="1">
                <a:latin typeface="微軟正黑體" panose="020B0604030504040204" pitchFamily="34" charset="-120"/>
                <a:ea typeface="微軟正黑體" panose="020B0604030504040204" pitchFamily="34" charset="-120"/>
                <a:cs typeface="Calibri"/>
              </a:rPr>
              <a:t>n</a:t>
            </a:r>
            <a:r>
              <a:rPr lang="zh-TW" altLang="en-US" sz="2000" b="1">
                <a:latin typeface="微軟正黑體" panose="020B0604030504040204" pitchFamily="34" charset="-120"/>
                <a:ea typeface="微軟正黑體" panose="020B0604030504040204" pitchFamily="34" charset="-120"/>
                <a:cs typeface="Calibri"/>
              </a:rPr>
              <a:t> 17</a:t>
            </a:r>
            <a:r>
              <a:rPr lang="en-US" altLang="en-US" sz="2000" b="1">
                <a:latin typeface="微軟正黑體" panose="020B0604030504040204" pitchFamily="34" charset="-120"/>
                <a:ea typeface="微軟正黑體" panose="020B0604030504040204" pitchFamily="34" charset="-120"/>
                <a:cs typeface="Calibri"/>
              </a:rPr>
              <a:t>00</a:t>
            </a:r>
          </a:p>
          <a:p>
            <a:pPr marL="180975" indent="-180975">
              <a:buFont typeface="Arial"/>
              <a:buChar char="•"/>
            </a:pPr>
            <a:r>
              <a:rPr lang="en-US" sz="1300">
                <a:latin typeface="微軟正黑體" panose="020B0604030504040204" pitchFamily="34" charset="-120"/>
                <a:ea typeface="微軟正黑體" panose="020B0604030504040204" pitchFamily="34" charset="-120"/>
                <a:cs typeface="Calibri"/>
              </a:rPr>
              <a:t>CPU </a:t>
            </a:r>
            <a:r>
              <a:rPr lang="en-US" sz="1300" err="1">
                <a:latin typeface="微軟正黑體" panose="020B0604030504040204" pitchFamily="34" charset="-120"/>
                <a:ea typeface="微軟正黑體" panose="020B0604030504040204" pitchFamily="34" charset="-120"/>
                <a:cs typeface="Calibri"/>
              </a:rPr>
              <a:t>核心數</a:t>
            </a:r>
            <a:r>
              <a:rPr lang="en-US" sz="1300">
                <a:latin typeface="微軟正黑體" panose="020B0604030504040204" pitchFamily="34" charset="-120"/>
                <a:ea typeface="微軟正黑體" panose="020B0604030504040204" pitchFamily="34" charset="-120"/>
                <a:cs typeface="Calibri"/>
              </a:rPr>
              <a:t>: 8</a:t>
            </a:r>
          </a:p>
          <a:p>
            <a:pPr marL="180975" indent="-180975">
              <a:buFont typeface="Arial"/>
              <a:buChar char="•"/>
            </a:pPr>
            <a:r>
              <a:rPr lang="en-US" sz="1300" err="1">
                <a:latin typeface="微軟正黑體" panose="020B0604030504040204" pitchFamily="34" charset="-120"/>
                <a:ea typeface="微軟正黑體" panose="020B0604030504040204" pitchFamily="34" charset="-120"/>
                <a:cs typeface="Calibri"/>
              </a:rPr>
              <a:t>執行緒數</a:t>
            </a:r>
            <a:r>
              <a:rPr lang="en-US" sz="1300">
                <a:latin typeface="微軟正黑體" panose="020B0604030504040204" pitchFamily="34" charset="-120"/>
                <a:ea typeface="微軟正黑體" panose="020B0604030504040204" pitchFamily="34" charset="-120"/>
                <a:cs typeface="Calibri"/>
              </a:rPr>
              <a:t>: 16</a:t>
            </a:r>
            <a:endParaRPr lang="en-US" altLang="en-US" sz="1300">
              <a:latin typeface="微軟正黑體" panose="020B0604030504040204" pitchFamily="34" charset="-120"/>
              <a:ea typeface="微軟正黑體" panose="020B0604030504040204" pitchFamily="34" charset="-120"/>
              <a:cs typeface="Calibri"/>
            </a:endParaRPr>
          </a:p>
          <a:p>
            <a:pPr marL="180975" indent="-180975">
              <a:buFont typeface="Arial"/>
              <a:buChar char="•"/>
            </a:pPr>
            <a:r>
              <a:rPr lang="en-US" sz="1300" err="1">
                <a:latin typeface="微軟正黑體" panose="020B0604030504040204" pitchFamily="34" charset="-120"/>
                <a:ea typeface="微軟正黑體" panose="020B0604030504040204" pitchFamily="34" charset="-120"/>
                <a:cs typeface="Calibri"/>
              </a:rPr>
              <a:t>最大超頻時脈</a:t>
            </a:r>
            <a:r>
              <a:rPr lang="en-US" sz="1300">
                <a:latin typeface="微軟正黑體" panose="020B0604030504040204" pitchFamily="34" charset="-120"/>
                <a:ea typeface="微軟正黑體" panose="020B0604030504040204" pitchFamily="34" charset="-120"/>
                <a:cs typeface="Calibri"/>
              </a:rPr>
              <a:t>: 3.7GHz</a:t>
            </a:r>
          </a:p>
          <a:p>
            <a:pPr marL="180975" indent="-180975">
              <a:buFont typeface="Arial"/>
              <a:buChar char="•"/>
            </a:pPr>
            <a:r>
              <a:rPr lang="en-US" sz="1300" err="1">
                <a:latin typeface="微軟正黑體" panose="020B0604030504040204" pitchFamily="34" charset="-120"/>
                <a:ea typeface="微軟正黑體" panose="020B0604030504040204" pitchFamily="34" charset="-120"/>
                <a:cs typeface="Calibri"/>
              </a:rPr>
              <a:t>基本時脈</a:t>
            </a:r>
            <a:r>
              <a:rPr lang="en-US" sz="1300">
                <a:latin typeface="微軟正黑體" panose="020B0604030504040204" pitchFamily="34" charset="-120"/>
                <a:ea typeface="微軟正黑體" panose="020B0604030504040204" pitchFamily="34" charset="-120"/>
                <a:cs typeface="Calibri"/>
              </a:rPr>
              <a:t>: 3GHz</a:t>
            </a:r>
          </a:p>
          <a:p>
            <a:pPr marL="180975" indent="-180975">
              <a:buFont typeface="Arial"/>
              <a:buChar char="•"/>
            </a:pPr>
            <a:r>
              <a:rPr lang="en-US" sz="1300" err="1">
                <a:latin typeface="微軟正黑體" panose="020B0604030504040204" pitchFamily="34" charset="-120"/>
                <a:ea typeface="微軟正黑體" panose="020B0604030504040204" pitchFamily="34" charset="-120"/>
                <a:cs typeface="Calibri"/>
              </a:rPr>
              <a:t>預設</a:t>
            </a:r>
            <a:r>
              <a:rPr lang="en-US" sz="1300">
                <a:latin typeface="微軟正黑體" panose="020B0604030504040204" pitchFamily="34" charset="-120"/>
                <a:ea typeface="微軟正黑體" panose="020B0604030504040204" pitchFamily="34" charset="-120"/>
                <a:cs typeface="Calibri"/>
              </a:rPr>
              <a:t> TDP/TDP: 65W</a:t>
            </a:r>
          </a:p>
        </p:txBody>
      </p:sp>
      <p:sp>
        <p:nvSpPr>
          <p:cNvPr id="11" name="文字方塊 10">
            <a:extLst>
              <a:ext uri="{FF2B5EF4-FFF2-40B4-BE49-F238E27FC236}">
                <a16:creationId xmlns:a16="http://schemas.microsoft.com/office/drawing/2014/main" id="{25526DBE-E7AA-4955-B38E-B45C33B40FCE}"/>
              </a:ext>
            </a:extLst>
          </p:cNvPr>
          <p:cNvSpPr txBox="1"/>
          <p:nvPr/>
        </p:nvSpPr>
        <p:spPr>
          <a:xfrm>
            <a:off x="5808647" y="1074329"/>
            <a:ext cx="2743200" cy="155427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zh-TW" altLang="en-US" sz="2000" b="1">
                <a:solidFill>
                  <a:srgbClr val="FF0000"/>
                </a:solidFill>
                <a:latin typeface="微軟正黑體" panose="020B0604030504040204" pitchFamily="34" charset="-120"/>
                <a:ea typeface="微軟正黑體" panose="020B0604030504040204" pitchFamily="34" charset="-120"/>
              </a:rPr>
              <a:t>Ry</a:t>
            </a:r>
            <a:r>
              <a:rPr lang="zh-TW" altLang="en-US" sz="2000" b="1">
                <a:solidFill>
                  <a:srgbClr val="FF0000"/>
                </a:solidFill>
                <a:latin typeface="微軟正黑體" panose="020B0604030504040204" pitchFamily="34" charset="-120"/>
                <a:ea typeface="微軟正黑體" panose="020B0604030504040204" pitchFamily="34" charset="-120"/>
                <a:cs typeface="Calibri"/>
              </a:rPr>
              <a:t>ze</a:t>
            </a:r>
            <a:r>
              <a:rPr lang="en-US" altLang="zh-TW" sz="2000" b="1">
                <a:solidFill>
                  <a:srgbClr val="FF0000"/>
                </a:solidFill>
                <a:latin typeface="微軟正黑體" panose="020B0604030504040204" pitchFamily="34" charset="-120"/>
                <a:ea typeface="微軟正黑體" panose="020B0604030504040204" pitchFamily="34" charset="-120"/>
                <a:cs typeface="Calibri"/>
              </a:rPr>
              <a:t>n</a:t>
            </a:r>
            <a:r>
              <a:rPr lang="zh-TW" altLang="en-US" sz="2000" b="1">
                <a:solidFill>
                  <a:srgbClr val="FF0000"/>
                </a:solidFill>
                <a:latin typeface="微軟正黑體" panose="020B0604030504040204" pitchFamily="34" charset="-120"/>
                <a:ea typeface="微軟正黑體" panose="020B0604030504040204" pitchFamily="34" charset="-120"/>
                <a:cs typeface="Calibri"/>
              </a:rPr>
              <a:t> 27</a:t>
            </a:r>
            <a:r>
              <a:rPr lang="en-US" altLang="en-US" sz="2000" b="1">
                <a:solidFill>
                  <a:srgbClr val="FF0000"/>
                </a:solidFill>
                <a:latin typeface="微軟正黑體" panose="020B0604030504040204" pitchFamily="34" charset="-120"/>
                <a:ea typeface="微軟正黑體" panose="020B0604030504040204" pitchFamily="34" charset="-120"/>
                <a:cs typeface="Calibri"/>
              </a:rPr>
              <a:t>00</a:t>
            </a:r>
          </a:p>
          <a:p>
            <a:pPr marL="180975" indent="-180975">
              <a:buFont typeface="Arial"/>
              <a:buChar char="•"/>
            </a:pPr>
            <a:r>
              <a:rPr lang="en-US" sz="1300">
                <a:latin typeface="微軟正黑體" panose="020B0604030504040204" pitchFamily="34" charset="-120"/>
                <a:ea typeface="微軟正黑體" panose="020B0604030504040204" pitchFamily="34" charset="-120"/>
                <a:cs typeface="Calibri"/>
              </a:rPr>
              <a:t>CPU </a:t>
            </a:r>
            <a:r>
              <a:rPr lang="en-US" sz="1300" err="1">
                <a:latin typeface="微軟正黑體" panose="020B0604030504040204" pitchFamily="34" charset="-120"/>
                <a:ea typeface="微軟正黑體" panose="020B0604030504040204" pitchFamily="34" charset="-120"/>
                <a:cs typeface="Calibri"/>
              </a:rPr>
              <a:t>核心數</a:t>
            </a:r>
            <a:r>
              <a:rPr lang="en-US" sz="1300">
                <a:latin typeface="微軟正黑體" panose="020B0604030504040204" pitchFamily="34" charset="-120"/>
                <a:ea typeface="微軟正黑體" panose="020B0604030504040204" pitchFamily="34" charset="-120"/>
                <a:cs typeface="Calibri"/>
              </a:rPr>
              <a:t>: 8</a:t>
            </a:r>
          </a:p>
          <a:p>
            <a:pPr marL="180975" indent="-180975">
              <a:buFont typeface="Arial"/>
              <a:buChar char="•"/>
            </a:pPr>
            <a:r>
              <a:rPr lang="en-US" sz="1300" err="1">
                <a:latin typeface="微軟正黑體" panose="020B0604030504040204" pitchFamily="34" charset="-120"/>
                <a:ea typeface="微軟正黑體" panose="020B0604030504040204" pitchFamily="34" charset="-120"/>
                <a:cs typeface="Calibri"/>
              </a:rPr>
              <a:t>執行緒數</a:t>
            </a:r>
            <a:r>
              <a:rPr lang="en-US" sz="1300">
                <a:latin typeface="微軟正黑體" panose="020B0604030504040204" pitchFamily="34" charset="-120"/>
                <a:ea typeface="微軟正黑體" panose="020B0604030504040204" pitchFamily="34" charset="-120"/>
                <a:cs typeface="Calibri"/>
              </a:rPr>
              <a:t>: 16</a:t>
            </a:r>
            <a:endParaRPr lang="en-US" altLang="en-US" sz="1300">
              <a:latin typeface="微軟正黑體" panose="020B0604030504040204" pitchFamily="34" charset="-120"/>
              <a:ea typeface="微軟正黑體" panose="020B0604030504040204" pitchFamily="34" charset="-120"/>
              <a:cs typeface="Calibri"/>
            </a:endParaRPr>
          </a:p>
          <a:p>
            <a:pPr marL="180975" indent="-180975">
              <a:buFont typeface="Arial"/>
              <a:buChar char="•"/>
            </a:pPr>
            <a:r>
              <a:rPr lang="en-US" sz="1300" err="1">
                <a:latin typeface="微軟正黑體" panose="020B0604030504040204" pitchFamily="34" charset="-120"/>
                <a:ea typeface="微軟正黑體" panose="020B0604030504040204" pitchFamily="34" charset="-120"/>
                <a:cs typeface="Calibri"/>
              </a:rPr>
              <a:t>最大超頻時脈</a:t>
            </a:r>
            <a:r>
              <a:rPr lang="en-US" sz="1300">
                <a:latin typeface="微軟正黑體" panose="020B0604030504040204" pitchFamily="34" charset="-120"/>
                <a:ea typeface="微軟正黑體" panose="020B0604030504040204" pitchFamily="34" charset="-120"/>
                <a:cs typeface="Calibri"/>
              </a:rPr>
              <a:t>: </a:t>
            </a:r>
            <a:r>
              <a:rPr lang="en-US" sz="1300" b="1">
                <a:solidFill>
                  <a:srgbClr val="FF0000"/>
                </a:solidFill>
                <a:latin typeface="微軟正黑體" panose="020B0604030504040204" pitchFamily="34" charset="-120"/>
                <a:ea typeface="微軟正黑體" panose="020B0604030504040204" pitchFamily="34" charset="-120"/>
                <a:cs typeface="Calibri"/>
              </a:rPr>
              <a:t>4.1GHz</a:t>
            </a:r>
          </a:p>
          <a:p>
            <a:pPr marL="180975" indent="-180975">
              <a:buFont typeface="Arial"/>
              <a:buChar char="•"/>
            </a:pPr>
            <a:r>
              <a:rPr lang="en-US" sz="1300" err="1">
                <a:latin typeface="微軟正黑體" panose="020B0604030504040204" pitchFamily="34" charset="-120"/>
                <a:ea typeface="微軟正黑體" panose="020B0604030504040204" pitchFamily="34" charset="-120"/>
                <a:cs typeface="Calibri"/>
              </a:rPr>
              <a:t>基本時脈</a:t>
            </a:r>
            <a:r>
              <a:rPr lang="en-US" sz="1300">
                <a:latin typeface="微軟正黑體" panose="020B0604030504040204" pitchFamily="34" charset="-120"/>
                <a:ea typeface="微軟正黑體" panose="020B0604030504040204" pitchFamily="34" charset="-120"/>
                <a:cs typeface="Calibri"/>
              </a:rPr>
              <a:t>: </a:t>
            </a:r>
            <a:r>
              <a:rPr lang="en-US" sz="1300" b="1">
                <a:solidFill>
                  <a:srgbClr val="FF0000"/>
                </a:solidFill>
                <a:latin typeface="微軟正黑體" panose="020B0604030504040204" pitchFamily="34" charset="-120"/>
                <a:ea typeface="微軟正黑體" panose="020B0604030504040204" pitchFamily="34" charset="-120"/>
                <a:cs typeface="Calibri"/>
              </a:rPr>
              <a:t>3.2GHz</a:t>
            </a:r>
          </a:p>
          <a:p>
            <a:pPr marL="180975" indent="-180975">
              <a:buFont typeface="Arial"/>
              <a:buChar char="•"/>
            </a:pPr>
            <a:r>
              <a:rPr lang="en-US" sz="1300" err="1">
                <a:latin typeface="微軟正黑體" panose="020B0604030504040204" pitchFamily="34" charset="-120"/>
                <a:ea typeface="微軟正黑體" panose="020B0604030504040204" pitchFamily="34" charset="-120"/>
                <a:cs typeface="Calibri"/>
              </a:rPr>
              <a:t>預設</a:t>
            </a:r>
            <a:r>
              <a:rPr lang="en-US" sz="1300">
                <a:latin typeface="微軟正黑體" panose="020B0604030504040204" pitchFamily="34" charset="-120"/>
                <a:ea typeface="微軟正黑體" panose="020B0604030504040204" pitchFamily="34" charset="-120"/>
                <a:cs typeface="Calibri"/>
              </a:rPr>
              <a:t> TDP/TDP: 65W</a:t>
            </a:r>
          </a:p>
        </p:txBody>
      </p:sp>
      <p:pic>
        <p:nvPicPr>
          <p:cNvPr id="27" name="圖片 26">
            <a:extLst>
              <a:ext uri="{FF2B5EF4-FFF2-40B4-BE49-F238E27FC236}">
                <a16:creationId xmlns:a16="http://schemas.microsoft.com/office/drawing/2014/main" id="{0D912367-FCB8-4FE2-9E72-F32C8A7172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5469" y="2226366"/>
            <a:ext cx="1283178" cy="560952"/>
          </a:xfrm>
          <a:prstGeom prst="rect">
            <a:avLst/>
          </a:prstGeom>
          <a:effectLst>
            <a:reflection blurRad="38100" stA="99000" endPos="65000" dist="12700" dir="5400000" sy="-100000" algn="bl" rotWithShape="0"/>
          </a:effectLst>
        </p:spPr>
      </p:pic>
      <p:grpSp>
        <p:nvGrpSpPr>
          <p:cNvPr id="31" name="群組 30">
            <a:extLst>
              <a:ext uri="{FF2B5EF4-FFF2-40B4-BE49-F238E27FC236}">
                <a16:creationId xmlns:a16="http://schemas.microsoft.com/office/drawing/2014/main" id="{EF282BC6-7E37-4742-8366-0292535D4D5C}"/>
              </a:ext>
            </a:extLst>
          </p:cNvPr>
          <p:cNvGrpSpPr/>
          <p:nvPr/>
        </p:nvGrpSpPr>
        <p:grpSpPr>
          <a:xfrm rot="16200000">
            <a:off x="539954" y="1104845"/>
            <a:ext cx="1409502" cy="1425079"/>
            <a:chOff x="353180" y="1146671"/>
            <a:chExt cx="1628887" cy="1646888"/>
          </a:xfrm>
        </p:grpSpPr>
        <p:pic>
          <p:nvPicPr>
            <p:cNvPr id="29" name="圖片 28">
              <a:extLst>
                <a:ext uri="{FF2B5EF4-FFF2-40B4-BE49-F238E27FC236}">
                  <a16:creationId xmlns:a16="http://schemas.microsoft.com/office/drawing/2014/main" id="{55664360-BC2E-4D24-BBC4-9E75E5D7F8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180" y="1146671"/>
              <a:ext cx="1628887" cy="1646888"/>
            </a:xfrm>
            <a:prstGeom prst="rect">
              <a:avLst/>
            </a:prstGeom>
          </p:spPr>
        </p:pic>
        <p:pic>
          <p:nvPicPr>
            <p:cNvPr id="30" name="圖片 14">
              <a:extLst>
                <a:ext uri="{FF2B5EF4-FFF2-40B4-BE49-F238E27FC236}">
                  <a16:creationId xmlns:a16="http://schemas.microsoft.com/office/drawing/2014/main" id="{A4A7CD27-6375-43AE-8DE5-3112B31037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20905" y="1333849"/>
              <a:ext cx="1483610" cy="1315467"/>
            </a:xfrm>
            <a:prstGeom prst="rect">
              <a:avLst/>
            </a:prstGeom>
          </p:spPr>
        </p:pic>
      </p:grpSp>
      <p:pic>
        <p:nvPicPr>
          <p:cNvPr id="34" name="圖片 33">
            <a:extLst>
              <a:ext uri="{FF2B5EF4-FFF2-40B4-BE49-F238E27FC236}">
                <a16:creationId xmlns:a16="http://schemas.microsoft.com/office/drawing/2014/main" id="{B9D4D396-F584-48E9-9220-ED39272EF8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6418" y="3079606"/>
            <a:ext cx="3003995" cy="1950094"/>
          </a:xfrm>
          <a:prstGeom prst="rect">
            <a:avLst/>
          </a:prstGeom>
        </p:spPr>
      </p:pic>
      <p:pic>
        <p:nvPicPr>
          <p:cNvPr id="35" name="圖片 34">
            <a:extLst>
              <a:ext uri="{FF2B5EF4-FFF2-40B4-BE49-F238E27FC236}">
                <a16:creationId xmlns:a16="http://schemas.microsoft.com/office/drawing/2014/main" id="{D6D34FDB-A2CA-486D-B9D3-4EC403C399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9225" y="3049165"/>
            <a:ext cx="3191865" cy="1950094"/>
          </a:xfrm>
          <a:prstGeom prst="rect">
            <a:avLst/>
          </a:prstGeom>
        </p:spPr>
      </p:pic>
      <p:sp>
        <p:nvSpPr>
          <p:cNvPr id="36" name="文字方塊 35">
            <a:extLst>
              <a:ext uri="{FF2B5EF4-FFF2-40B4-BE49-F238E27FC236}">
                <a16:creationId xmlns:a16="http://schemas.microsoft.com/office/drawing/2014/main" id="{BF6014EF-57BF-4150-BEC8-0AC5A5A4320A}"/>
              </a:ext>
            </a:extLst>
          </p:cNvPr>
          <p:cNvSpPr txBox="1"/>
          <p:nvPr/>
        </p:nvSpPr>
        <p:spPr>
          <a:xfrm>
            <a:off x="2051941" y="3187980"/>
            <a:ext cx="2743200" cy="155427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zh-TW" altLang="en-US" sz="2000" b="1">
                <a:latin typeface="微軟正黑體" panose="020B0604030504040204" pitchFamily="34" charset="-120"/>
                <a:ea typeface="微軟正黑體" panose="020B0604030504040204" pitchFamily="34" charset="-120"/>
              </a:rPr>
              <a:t>Ry</a:t>
            </a:r>
            <a:r>
              <a:rPr lang="zh-TW" altLang="en-US" sz="2000" b="1">
                <a:latin typeface="微軟正黑體" panose="020B0604030504040204" pitchFamily="34" charset="-120"/>
                <a:ea typeface="微軟正黑體" panose="020B0604030504040204" pitchFamily="34" charset="-120"/>
                <a:cs typeface="Calibri"/>
              </a:rPr>
              <a:t>ze</a:t>
            </a:r>
            <a:r>
              <a:rPr lang="en-US" altLang="zh-TW" sz="2000" b="1">
                <a:latin typeface="微軟正黑體" panose="020B0604030504040204" pitchFamily="34" charset="-120"/>
                <a:ea typeface="微軟正黑體" panose="020B0604030504040204" pitchFamily="34" charset="-120"/>
                <a:cs typeface="Calibri"/>
              </a:rPr>
              <a:t>n</a:t>
            </a:r>
            <a:r>
              <a:rPr lang="zh-TW" altLang="en-US" sz="2000" b="1">
                <a:latin typeface="微軟正黑體" panose="020B0604030504040204" pitchFamily="34" charset="-120"/>
                <a:ea typeface="微軟正黑體" panose="020B0604030504040204" pitchFamily="34" charset="-120"/>
                <a:cs typeface="Calibri"/>
              </a:rPr>
              <a:t> 1</a:t>
            </a:r>
            <a:r>
              <a:rPr lang="en-US" altLang="zh-TW" sz="2000" b="1">
                <a:latin typeface="微軟正黑體" panose="020B0604030504040204" pitchFamily="34" charset="-120"/>
                <a:ea typeface="微軟正黑體" panose="020B0604030504040204" pitchFamily="34" charset="-120"/>
                <a:cs typeface="Calibri"/>
              </a:rPr>
              <a:t>6</a:t>
            </a:r>
            <a:r>
              <a:rPr lang="en-US" altLang="en-US" sz="2000" b="1">
                <a:latin typeface="微軟正黑體" panose="020B0604030504040204" pitchFamily="34" charset="-120"/>
                <a:ea typeface="微軟正黑體" panose="020B0604030504040204" pitchFamily="34" charset="-120"/>
                <a:cs typeface="Calibri"/>
              </a:rPr>
              <a:t>00</a:t>
            </a:r>
          </a:p>
          <a:p>
            <a:pPr marL="180975" indent="-180975">
              <a:buFont typeface="Arial"/>
              <a:buChar char="•"/>
            </a:pPr>
            <a:r>
              <a:rPr lang="en-US" altLang="zh-TW" sz="1300">
                <a:latin typeface="微軟正黑體" panose="020B0604030504040204" pitchFamily="34" charset="-120"/>
                <a:ea typeface="微軟正黑體" panose="020B0604030504040204" pitchFamily="34" charset="-120"/>
                <a:cs typeface="Calibri"/>
              </a:rPr>
              <a:t>CPU </a:t>
            </a:r>
            <a:r>
              <a:rPr lang="zh-TW" altLang="en-US" sz="1300">
                <a:latin typeface="微軟正黑體" panose="020B0604030504040204" pitchFamily="34" charset="-120"/>
                <a:ea typeface="微軟正黑體" panose="020B0604030504040204" pitchFamily="34" charset="-120"/>
                <a:cs typeface="Calibri"/>
              </a:rPr>
              <a:t>核心數</a:t>
            </a:r>
            <a:r>
              <a:rPr lang="en-US" altLang="zh-TW" sz="1300">
                <a:latin typeface="微軟正黑體" panose="020B0604030504040204" pitchFamily="34" charset="-120"/>
                <a:ea typeface="微軟正黑體" panose="020B0604030504040204" pitchFamily="34" charset="-120"/>
                <a:cs typeface="Calibri"/>
              </a:rPr>
              <a:t>: 6</a:t>
            </a:r>
          </a:p>
          <a:p>
            <a:pPr marL="180975" indent="-180975">
              <a:buFont typeface="Arial"/>
              <a:buChar char="•"/>
            </a:pPr>
            <a:r>
              <a:rPr lang="zh-TW" altLang="en-US" sz="1300">
                <a:latin typeface="微軟正黑體" panose="020B0604030504040204" pitchFamily="34" charset="-120"/>
                <a:ea typeface="微軟正黑體" panose="020B0604030504040204" pitchFamily="34" charset="-120"/>
                <a:cs typeface="Calibri"/>
              </a:rPr>
              <a:t>執行緒數</a:t>
            </a:r>
            <a:r>
              <a:rPr lang="en-US" altLang="zh-TW" sz="1300">
                <a:latin typeface="微軟正黑體" panose="020B0604030504040204" pitchFamily="34" charset="-120"/>
                <a:ea typeface="微軟正黑體" panose="020B0604030504040204" pitchFamily="34" charset="-120"/>
                <a:cs typeface="Calibri"/>
              </a:rPr>
              <a:t>: 12</a:t>
            </a:r>
          </a:p>
          <a:p>
            <a:pPr marL="180975" indent="-180975">
              <a:buFont typeface="Arial"/>
              <a:buChar char="•"/>
            </a:pPr>
            <a:r>
              <a:rPr lang="zh-TW" altLang="en-US" sz="1300">
                <a:latin typeface="微軟正黑體" panose="020B0604030504040204" pitchFamily="34" charset="-120"/>
                <a:ea typeface="微軟正黑體" panose="020B0604030504040204" pitchFamily="34" charset="-120"/>
                <a:cs typeface="Calibri"/>
              </a:rPr>
              <a:t>最大超頻時脈</a:t>
            </a:r>
            <a:r>
              <a:rPr lang="en-US" altLang="zh-TW" sz="1300">
                <a:latin typeface="微軟正黑體" panose="020B0604030504040204" pitchFamily="34" charset="-120"/>
                <a:ea typeface="微軟正黑體" panose="020B0604030504040204" pitchFamily="34" charset="-120"/>
                <a:cs typeface="Calibri"/>
              </a:rPr>
              <a:t>: 3.6GHz</a:t>
            </a:r>
          </a:p>
          <a:p>
            <a:pPr marL="180975" indent="-180975">
              <a:buFont typeface="Arial"/>
              <a:buChar char="•"/>
            </a:pPr>
            <a:r>
              <a:rPr lang="zh-TW" altLang="en-US" sz="1300">
                <a:latin typeface="微軟正黑體" panose="020B0604030504040204" pitchFamily="34" charset="-120"/>
                <a:ea typeface="微軟正黑體" panose="020B0604030504040204" pitchFamily="34" charset="-120"/>
                <a:cs typeface="Calibri"/>
              </a:rPr>
              <a:t>基本時脈</a:t>
            </a:r>
            <a:r>
              <a:rPr lang="en-US" altLang="zh-TW" sz="1300">
                <a:latin typeface="微軟正黑體" panose="020B0604030504040204" pitchFamily="34" charset="-120"/>
                <a:ea typeface="微軟正黑體" panose="020B0604030504040204" pitchFamily="34" charset="-120"/>
                <a:cs typeface="Calibri"/>
              </a:rPr>
              <a:t>: 3.2GHz</a:t>
            </a:r>
          </a:p>
          <a:p>
            <a:pPr marL="180975" indent="-180975">
              <a:buFont typeface="Arial"/>
              <a:buChar char="•"/>
            </a:pPr>
            <a:r>
              <a:rPr lang="zh-TW" altLang="en-US" sz="1300">
                <a:latin typeface="微軟正黑體" panose="020B0604030504040204" pitchFamily="34" charset="-120"/>
                <a:ea typeface="微軟正黑體" panose="020B0604030504040204" pitchFamily="34" charset="-120"/>
                <a:cs typeface="Calibri"/>
              </a:rPr>
              <a:t>預設 </a:t>
            </a:r>
            <a:r>
              <a:rPr lang="en-US" altLang="zh-TW" sz="1300">
                <a:latin typeface="微軟正黑體" panose="020B0604030504040204" pitchFamily="34" charset="-120"/>
                <a:ea typeface="微軟正黑體" panose="020B0604030504040204" pitchFamily="34" charset="-120"/>
                <a:cs typeface="Calibri"/>
              </a:rPr>
              <a:t>TDP/TDP: 65W</a:t>
            </a:r>
            <a:endParaRPr lang="en-US" sz="1300">
              <a:latin typeface="微軟正黑體" panose="020B0604030504040204" pitchFamily="34" charset="-120"/>
              <a:ea typeface="微軟正黑體" panose="020B0604030504040204" pitchFamily="34" charset="-120"/>
              <a:cs typeface="Calibri"/>
            </a:endParaRPr>
          </a:p>
        </p:txBody>
      </p:sp>
      <p:sp>
        <p:nvSpPr>
          <p:cNvPr id="37" name="文字方塊 36">
            <a:extLst>
              <a:ext uri="{FF2B5EF4-FFF2-40B4-BE49-F238E27FC236}">
                <a16:creationId xmlns:a16="http://schemas.microsoft.com/office/drawing/2014/main" id="{F3330858-4101-4237-AC36-85A37427CB1F}"/>
              </a:ext>
            </a:extLst>
          </p:cNvPr>
          <p:cNvSpPr txBox="1"/>
          <p:nvPr/>
        </p:nvSpPr>
        <p:spPr>
          <a:xfrm>
            <a:off x="5808647" y="3187980"/>
            <a:ext cx="2743200" cy="155427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zh-TW" altLang="en-US" sz="2000" b="1">
                <a:solidFill>
                  <a:srgbClr val="FF0000"/>
                </a:solidFill>
                <a:latin typeface="微軟正黑體" panose="020B0604030504040204" pitchFamily="34" charset="-120"/>
                <a:ea typeface="微軟正黑體" panose="020B0604030504040204" pitchFamily="34" charset="-120"/>
              </a:rPr>
              <a:t>Ry</a:t>
            </a:r>
            <a:r>
              <a:rPr lang="zh-TW" altLang="en-US" sz="2000" b="1">
                <a:solidFill>
                  <a:srgbClr val="FF0000"/>
                </a:solidFill>
                <a:latin typeface="微軟正黑體" panose="020B0604030504040204" pitchFamily="34" charset="-120"/>
                <a:ea typeface="微軟正黑體" panose="020B0604030504040204" pitchFamily="34" charset="-120"/>
                <a:cs typeface="Calibri"/>
              </a:rPr>
              <a:t>ze</a:t>
            </a:r>
            <a:r>
              <a:rPr lang="en-US" altLang="zh-TW" sz="2000" b="1">
                <a:solidFill>
                  <a:srgbClr val="FF0000"/>
                </a:solidFill>
                <a:latin typeface="微軟正黑體" panose="020B0604030504040204" pitchFamily="34" charset="-120"/>
                <a:ea typeface="微軟正黑體" panose="020B0604030504040204" pitchFamily="34" charset="-120"/>
                <a:cs typeface="Calibri"/>
              </a:rPr>
              <a:t>n</a:t>
            </a:r>
            <a:r>
              <a:rPr lang="zh-TW" altLang="en-US" sz="2000" b="1">
                <a:solidFill>
                  <a:srgbClr val="FF0000"/>
                </a:solidFill>
                <a:latin typeface="微軟正黑體" panose="020B0604030504040204" pitchFamily="34" charset="-120"/>
                <a:ea typeface="微軟正黑體" panose="020B0604030504040204" pitchFamily="34" charset="-120"/>
                <a:cs typeface="Calibri"/>
              </a:rPr>
              <a:t> 2</a:t>
            </a:r>
            <a:r>
              <a:rPr lang="en-US" altLang="zh-TW" sz="2000" b="1">
                <a:solidFill>
                  <a:srgbClr val="FF0000"/>
                </a:solidFill>
                <a:latin typeface="微軟正黑體" panose="020B0604030504040204" pitchFamily="34" charset="-120"/>
                <a:ea typeface="微軟正黑體" panose="020B0604030504040204" pitchFamily="34" charset="-120"/>
                <a:cs typeface="Calibri"/>
              </a:rPr>
              <a:t>6</a:t>
            </a:r>
            <a:r>
              <a:rPr lang="en-US" altLang="en-US" sz="2000" b="1">
                <a:solidFill>
                  <a:srgbClr val="FF0000"/>
                </a:solidFill>
                <a:latin typeface="微軟正黑體" panose="020B0604030504040204" pitchFamily="34" charset="-120"/>
                <a:ea typeface="微軟正黑體" panose="020B0604030504040204" pitchFamily="34" charset="-120"/>
                <a:cs typeface="Calibri"/>
              </a:rPr>
              <a:t>00</a:t>
            </a:r>
          </a:p>
          <a:p>
            <a:pPr marL="180975" indent="-180975">
              <a:buFont typeface="Arial"/>
              <a:buChar char="•"/>
            </a:pPr>
            <a:r>
              <a:rPr lang="en-US" altLang="zh-TW" sz="1300">
                <a:latin typeface="微軟正黑體" panose="020B0604030504040204" pitchFamily="34" charset="-120"/>
                <a:ea typeface="微軟正黑體" panose="020B0604030504040204" pitchFamily="34" charset="-120"/>
                <a:cs typeface="Calibri"/>
              </a:rPr>
              <a:t>CPU </a:t>
            </a:r>
            <a:r>
              <a:rPr lang="zh-TW" altLang="en-US" sz="1300">
                <a:latin typeface="微軟正黑體" panose="020B0604030504040204" pitchFamily="34" charset="-120"/>
                <a:ea typeface="微軟正黑體" panose="020B0604030504040204" pitchFamily="34" charset="-120"/>
                <a:cs typeface="Calibri"/>
              </a:rPr>
              <a:t>核心數</a:t>
            </a:r>
            <a:r>
              <a:rPr lang="en-US" altLang="zh-TW" sz="1300">
                <a:latin typeface="微軟正黑體" panose="020B0604030504040204" pitchFamily="34" charset="-120"/>
                <a:ea typeface="微軟正黑體" panose="020B0604030504040204" pitchFamily="34" charset="-120"/>
                <a:cs typeface="Calibri"/>
              </a:rPr>
              <a:t>: 6</a:t>
            </a:r>
          </a:p>
          <a:p>
            <a:pPr marL="180975" indent="-180975">
              <a:buFont typeface="Arial"/>
              <a:buChar char="•"/>
            </a:pPr>
            <a:r>
              <a:rPr lang="zh-TW" altLang="en-US" sz="1300">
                <a:latin typeface="微軟正黑體" panose="020B0604030504040204" pitchFamily="34" charset="-120"/>
                <a:ea typeface="微軟正黑體" panose="020B0604030504040204" pitchFamily="34" charset="-120"/>
                <a:cs typeface="Calibri"/>
              </a:rPr>
              <a:t>執行緒數</a:t>
            </a:r>
            <a:r>
              <a:rPr lang="en-US" altLang="zh-TW" sz="1300">
                <a:latin typeface="微軟正黑體" panose="020B0604030504040204" pitchFamily="34" charset="-120"/>
                <a:ea typeface="微軟正黑體" panose="020B0604030504040204" pitchFamily="34" charset="-120"/>
                <a:cs typeface="Calibri"/>
              </a:rPr>
              <a:t>: 12</a:t>
            </a:r>
          </a:p>
          <a:p>
            <a:pPr marL="180975" indent="-180975">
              <a:buFont typeface="Arial"/>
              <a:buChar char="•"/>
            </a:pPr>
            <a:r>
              <a:rPr lang="zh-TW" altLang="en-US" sz="1300">
                <a:latin typeface="微軟正黑體" panose="020B0604030504040204" pitchFamily="34" charset="-120"/>
                <a:ea typeface="微軟正黑體" panose="020B0604030504040204" pitchFamily="34" charset="-120"/>
                <a:cs typeface="Calibri"/>
              </a:rPr>
              <a:t>最大超頻時脈</a:t>
            </a:r>
            <a:r>
              <a:rPr lang="en-US" altLang="zh-TW" sz="1300">
                <a:latin typeface="微軟正黑體" panose="020B0604030504040204" pitchFamily="34" charset="-120"/>
                <a:ea typeface="微軟正黑體" panose="020B0604030504040204" pitchFamily="34" charset="-120"/>
                <a:cs typeface="Calibri"/>
              </a:rPr>
              <a:t>: </a:t>
            </a:r>
            <a:r>
              <a:rPr lang="en-US" altLang="zh-TW" sz="1300" b="1">
                <a:solidFill>
                  <a:srgbClr val="FF0000"/>
                </a:solidFill>
                <a:latin typeface="微軟正黑體" panose="020B0604030504040204" pitchFamily="34" charset="-120"/>
                <a:ea typeface="微軟正黑體" panose="020B0604030504040204" pitchFamily="34" charset="-120"/>
                <a:cs typeface="Calibri"/>
              </a:rPr>
              <a:t>3.9GHz</a:t>
            </a:r>
          </a:p>
          <a:p>
            <a:pPr marL="180975" indent="-180975">
              <a:buFont typeface="Arial"/>
              <a:buChar char="•"/>
            </a:pPr>
            <a:r>
              <a:rPr lang="zh-TW" altLang="en-US" sz="1300">
                <a:latin typeface="微軟正黑體" panose="020B0604030504040204" pitchFamily="34" charset="-120"/>
                <a:ea typeface="微軟正黑體" panose="020B0604030504040204" pitchFamily="34" charset="-120"/>
                <a:cs typeface="Calibri"/>
              </a:rPr>
              <a:t>基本時脈</a:t>
            </a:r>
            <a:r>
              <a:rPr lang="en-US" altLang="zh-TW" sz="1300">
                <a:latin typeface="微軟正黑體" panose="020B0604030504040204" pitchFamily="34" charset="-120"/>
                <a:ea typeface="微軟正黑體" panose="020B0604030504040204" pitchFamily="34" charset="-120"/>
                <a:cs typeface="Calibri"/>
              </a:rPr>
              <a:t>: </a:t>
            </a:r>
            <a:r>
              <a:rPr lang="en-US" altLang="zh-TW" sz="1300" b="1">
                <a:solidFill>
                  <a:srgbClr val="FF0000"/>
                </a:solidFill>
                <a:latin typeface="微軟正黑體" panose="020B0604030504040204" pitchFamily="34" charset="-120"/>
                <a:ea typeface="微軟正黑體" panose="020B0604030504040204" pitchFamily="34" charset="-120"/>
                <a:cs typeface="Calibri"/>
              </a:rPr>
              <a:t>3.4GHz</a:t>
            </a:r>
          </a:p>
          <a:p>
            <a:pPr marL="180975" indent="-180975">
              <a:buFont typeface="Arial"/>
              <a:buChar char="•"/>
            </a:pPr>
            <a:r>
              <a:rPr lang="zh-TW" altLang="en-US" sz="1300">
                <a:latin typeface="微軟正黑體" panose="020B0604030504040204" pitchFamily="34" charset="-120"/>
                <a:ea typeface="微軟正黑體" panose="020B0604030504040204" pitchFamily="34" charset="-120"/>
                <a:cs typeface="Calibri"/>
              </a:rPr>
              <a:t>預設 </a:t>
            </a:r>
            <a:r>
              <a:rPr lang="en-US" altLang="zh-TW" sz="1300">
                <a:latin typeface="微軟正黑體" panose="020B0604030504040204" pitchFamily="34" charset="-120"/>
                <a:ea typeface="微軟正黑體" panose="020B0604030504040204" pitchFamily="34" charset="-120"/>
                <a:cs typeface="Calibri"/>
              </a:rPr>
              <a:t>TDP/TDP: 65W</a:t>
            </a:r>
          </a:p>
        </p:txBody>
      </p:sp>
      <p:grpSp>
        <p:nvGrpSpPr>
          <p:cNvPr id="39" name="群組 38">
            <a:extLst>
              <a:ext uri="{FF2B5EF4-FFF2-40B4-BE49-F238E27FC236}">
                <a16:creationId xmlns:a16="http://schemas.microsoft.com/office/drawing/2014/main" id="{C029F7A4-6718-42CA-AB92-37CFDC61D104}"/>
              </a:ext>
            </a:extLst>
          </p:cNvPr>
          <p:cNvGrpSpPr/>
          <p:nvPr/>
        </p:nvGrpSpPr>
        <p:grpSpPr>
          <a:xfrm rot="16200000">
            <a:off x="539954" y="3218496"/>
            <a:ext cx="1409502" cy="1425079"/>
            <a:chOff x="353180" y="1146671"/>
            <a:chExt cx="1628887" cy="1646888"/>
          </a:xfrm>
        </p:grpSpPr>
        <p:pic>
          <p:nvPicPr>
            <p:cNvPr id="40" name="圖片 39">
              <a:extLst>
                <a:ext uri="{FF2B5EF4-FFF2-40B4-BE49-F238E27FC236}">
                  <a16:creationId xmlns:a16="http://schemas.microsoft.com/office/drawing/2014/main" id="{CA64A693-C2AB-4CD0-BBE9-80E8C7BBEB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180" y="1146671"/>
              <a:ext cx="1628887" cy="1646888"/>
            </a:xfrm>
            <a:prstGeom prst="rect">
              <a:avLst/>
            </a:prstGeom>
          </p:spPr>
        </p:pic>
        <p:pic>
          <p:nvPicPr>
            <p:cNvPr id="41" name="圖片 14">
              <a:extLst>
                <a:ext uri="{FF2B5EF4-FFF2-40B4-BE49-F238E27FC236}">
                  <a16:creationId xmlns:a16="http://schemas.microsoft.com/office/drawing/2014/main" id="{73318004-2E0B-4674-A419-E61C47DBC4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420905" y="1333849"/>
              <a:ext cx="1483610" cy="1315467"/>
            </a:xfrm>
            <a:prstGeom prst="rect">
              <a:avLst/>
            </a:prstGeom>
          </p:spPr>
        </p:pic>
      </p:grpSp>
      <p:pic>
        <p:nvPicPr>
          <p:cNvPr id="46" name="圖片 45">
            <a:extLst>
              <a:ext uri="{FF2B5EF4-FFF2-40B4-BE49-F238E27FC236}">
                <a16:creationId xmlns:a16="http://schemas.microsoft.com/office/drawing/2014/main" id="{9732EFE1-566F-4449-B2D0-B0B31BAAB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5469" y="4377798"/>
            <a:ext cx="1283178" cy="560952"/>
          </a:xfrm>
          <a:prstGeom prst="rect">
            <a:avLst/>
          </a:prstGeom>
          <a:effectLst>
            <a:reflection blurRad="38100" stA="99000" endPos="65000" dist="12700" dir="5400000" sy="-100000" algn="bl" rotWithShape="0"/>
          </a:effectLst>
        </p:spPr>
      </p:pic>
    </p:spTree>
    <p:extLst>
      <p:ext uri="{BB962C8B-B14F-4D97-AF65-F5344CB8AC3E}">
        <p14:creationId xmlns:p14="http://schemas.microsoft.com/office/powerpoint/2010/main" val="2479963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群組 19">
            <a:extLst>
              <a:ext uri="{FF2B5EF4-FFF2-40B4-BE49-F238E27FC236}">
                <a16:creationId xmlns:a16="http://schemas.microsoft.com/office/drawing/2014/main" id="{E105458B-F78B-4879-B5B2-2FAC6328FA78}"/>
              </a:ext>
            </a:extLst>
          </p:cNvPr>
          <p:cNvGrpSpPr/>
          <p:nvPr/>
        </p:nvGrpSpPr>
        <p:grpSpPr>
          <a:xfrm>
            <a:off x="320686" y="861713"/>
            <a:ext cx="8519606" cy="3612506"/>
            <a:chOff x="4685180" y="861713"/>
            <a:chExt cx="4078027" cy="3612506"/>
          </a:xfrm>
        </p:grpSpPr>
        <p:pic>
          <p:nvPicPr>
            <p:cNvPr id="23" name="圖片 22">
              <a:extLst>
                <a:ext uri="{FF2B5EF4-FFF2-40B4-BE49-F238E27FC236}">
                  <a16:creationId xmlns:a16="http://schemas.microsoft.com/office/drawing/2014/main" id="{842A039E-9F0C-46A7-A815-3DFFE59C9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3875" y="861713"/>
              <a:ext cx="119332" cy="3612506"/>
            </a:xfrm>
            <a:prstGeom prst="rect">
              <a:avLst/>
            </a:prstGeom>
          </p:spPr>
        </p:pic>
        <p:sp>
          <p:nvSpPr>
            <p:cNvPr id="26" name="圓角矩形 9">
              <a:extLst>
                <a:ext uri="{FF2B5EF4-FFF2-40B4-BE49-F238E27FC236}">
                  <a16:creationId xmlns:a16="http://schemas.microsoft.com/office/drawing/2014/main" id="{233D2BA5-F0FE-4436-8DB0-8F4330776A6A}"/>
                </a:ext>
              </a:extLst>
            </p:cNvPr>
            <p:cNvSpPr/>
            <p:nvPr/>
          </p:nvSpPr>
          <p:spPr>
            <a:xfrm>
              <a:off x="4685180" y="1071552"/>
              <a:ext cx="4033423" cy="3402666"/>
            </a:xfrm>
            <a:prstGeom prst="roundRect">
              <a:avLst>
                <a:gd name="adj" fmla="val 4674"/>
              </a:avLst>
            </a:prstGeom>
            <a:gradFill>
              <a:gsLst>
                <a:gs pos="0">
                  <a:schemeClr val="tx1"/>
                </a:gs>
                <a:gs pos="50000">
                  <a:schemeClr val="bg1">
                    <a:lumMod val="7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Title 1"/>
          <p:cNvSpPr>
            <a:spLocks noGrp="1"/>
          </p:cNvSpPr>
          <p:nvPr>
            <p:ph type="title"/>
          </p:nvPr>
        </p:nvSpPr>
        <p:spPr>
          <a:xfrm>
            <a:off x="1480433" y="114366"/>
            <a:ext cx="6601260" cy="743803"/>
          </a:xfrm>
        </p:spPr>
        <p:txBody>
          <a:bodyPr>
            <a:noAutofit/>
          </a:bodyPr>
          <a:lstStyle/>
          <a:p>
            <a:pPr fontAlgn="base"/>
            <a:r>
              <a:rPr lang="zh-Hant" altLang="en-US"/>
              <a:t>超大肚量的專業智慧型監控</a:t>
            </a:r>
            <a:endParaRPr lang="zh-TW" altLang="en-US"/>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66006" y="3382566"/>
            <a:ext cx="1215352" cy="1254707"/>
          </a:xfrm>
          <a:prstGeom prst="rect">
            <a:avLst/>
          </a:prstGeom>
        </p:spPr>
      </p:pic>
      <p:sp>
        <p:nvSpPr>
          <p:cNvPr id="12" name="Rectangle 11"/>
          <p:cNvSpPr/>
          <p:nvPr/>
        </p:nvSpPr>
        <p:spPr>
          <a:xfrm>
            <a:off x="285720" y="4770942"/>
            <a:ext cx="6697136" cy="253908"/>
          </a:xfrm>
          <a:prstGeom prst="rect">
            <a:avLst/>
          </a:prstGeom>
        </p:spPr>
        <p:txBody>
          <a:bodyPr wrap="square" lIns="91431" tIns="45716" rIns="91431" bIns="45716" anchor="ctr">
            <a:spAutoFit/>
          </a:bodyPr>
          <a:lstStyle/>
          <a:p>
            <a:r>
              <a:rPr lang="en-US" sz="900" b="1">
                <a:latin typeface="微軟正黑體"/>
                <a:ea typeface="微軟正黑體"/>
                <a:cs typeface="微軟正黑體"/>
              </a:rPr>
              <a:t>* </a:t>
            </a:r>
            <a:r>
              <a:rPr lang="en-US" altLang="zh-TW" sz="900" b="1">
                <a:latin typeface="微軟正黑體"/>
                <a:ea typeface="微軟正黑體"/>
                <a:cs typeface="微軟正黑體"/>
              </a:rPr>
              <a:t>QVR Pro </a:t>
            </a:r>
            <a:r>
              <a:rPr lang="zh-TW" altLang="en-US" sz="900" b="1">
                <a:latin typeface="微軟正黑體"/>
                <a:ea typeface="微軟正黑體"/>
                <a:cs typeface="微軟正黑體"/>
              </a:rPr>
              <a:t>正式頻道授權數請參閱</a:t>
            </a:r>
            <a:r>
              <a:rPr lang="en-US" altLang="zh-TW" sz="900" b="1">
                <a:latin typeface="微軟正黑體"/>
                <a:ea typeface="微軟正黑體"/>
                <a:cs typeface="微軟正黑體"/>
              </a:rPr>
              <a:t> QNAP </a:t>
            </a:r>
            <a:r>
              <a:rPr lang="zh-TW" altLang="en-US" sz="900" b="1">
                <a:latin typeface="微軟正黑體"/>
                <a:ea typeface="微軟正黑體"/>
                <a:cs typeface="微軟正黑體"/>
              </a:rPr>
              <a:t>官網</a:t>
            </a:r>
            <a:r>
              <a:rPr lang="zh-TW" altLang="en-US" sz="1050">
                <a:latin typeface="微軟正黑體"/>
                <a:ea typeface="微軟正黑體"/>
                <a:cs typeface="微軟正黑體"/>
              </a:rPr>
              <a:t>．</a:t>
            </a:r>
            <a:endParaRPr lang="en-US" sz="1050">
              <a:latin typeface="微軟正黑體"/>
              <a:ea typeface="微軟正黑體"/>
              <a:cs typeface="微軟正黑體"/>
            </a:endParaRPr>
          </a:p>
        </p:txBody>
      </p:sp>
      <p:sp>
        <p:nvSpPr>
          <p:cNvPr id="21" name="圓角矩形 20"/>
          <p:cNvSpPr/>
          <p:nvPr/>
        </p:nvSpPr>
        <p:spPr>
          <a:xfrm>
            <a:off x="500036" y="1219799"/>
            <a:ext cx="2571766" cy="1269621"/>
          </a:xfrm>
          <a:prstGeom prst="roundRect">
            <a:avLst>
              <a:gd name="adj" fmla="val 7512"/>
            </a:avLst>
          </a:prstGeom>
          <a:solidFill>
            <a:schemeClr val="bg1"/>
          </a:solidFill>
          <a:ln w="88900" cap="flat" cmpd="sng">
            <a:no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Arial"/>
              <a:ea typeface="Arial"/>
              <a:cs typeface="Arial"/>
              <a:sym typeface="Arial"/>
            </a:endParaRPr>
          </a:p>
        </p:txBody>
      </p:sp>
      <p:sp>
        <p:nvSpPr>
          <p:cNvPr id="3" name="Rectangle 2"/>
          <p:cNvSpPr/>
          <p:nvPr/>
        </p:nvSpPr>
        <p:spPr>
          <a:xfrm>
            <a:off x="642910" y="1675724"/>
            <a:ext cx="2357454" cy="738656"/>
          </a:xfrm>
          <a:prstGeom prst="rect">
            <a:avLst/>
          </a:prstGeom>
        </p:spPr>
        <p:txBody>
          <a:bodyPr wrap="square" lIns="91431" tIns="45716" rIns="91431" bIns="45716" anchor="t">
            <a:spAutoFit/>
          </a:bodyPr>
          <a:lstStyle/>
          <a:p>
            <a:r>
              <a:rPr lang="en-US" sz="1500" b="1">
                <a:solidFill>
                  <a:srgbClr val="0070C0"/>
                </a:solidFill>
                <a:latin typeface="Arial" panose="020B0604020202020204" pitchFamily="34" charset="0"/>
                <a:ea typeface="Microsoft JhengHei" charset="-120"/>
                <a:cs typeface="Arial" panose="020B0604020202020204" pitchFamily="34" charset="0"/>
              </a:rPr>
              <a:t>Surveillance Station 5.1</a:t>
            </a: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預設</a:t>
            </a:r>
            <a:r>
              <a:rPr lang="en-US" altLang="en-US" sz="1200" b="1">
                <a:solidFill>
                  <a:schemeClr val="tx1">
                    <a:lumMod val="85000"/>
                    <a:lumOff val="15000"/>
                  </a:schemeClr>
                </a:solidFill>
                <a:latin typeface="Microsoft JhengHei"/>
                <a:ea typeface="Microsoft JhengHei"/>
                <a:cs typeface="Arial" panose="020B0604020202020204" pitchFamily="34" charset="0"/>
              </a:rPr>
              <a:t>: </a:t>
            </a:r>
            <a:r>
              <a:rPr lang="en-US" altLang="en-US" sz="1500" b="1">
                <a:solidFill>
                  <a:srgbClr val="C00000"/>
                </a:solidFill>
                <a:latin typeface="Microsoft JhengHei"/>
                <a:ea typeface="Microsoft JhengHei"/>
                <a:cs typeface="Arial" panose="020B0604020202020204" pitchFamily="34" charset="0"/>
              </a:rPr>
              <a:t>8</a:t>
            </a:r>
            <a:r>
              <a:rPr lang="en-US" sz="1500" b="1">
                <a:solidFill>
                  <a:srgbClr val="C00000"/>
                </a:solidFill>
                <a:latin typeface="Microsoft JhengHei"/>
                <a:ea typeface="Microsoft JhengHei"/>
                <a:cs typeface="Arial" panose="020B0604020202020204" pitchFamily="34" charset="0"/>
              </a:rPr>
              <a:t> </a:t>
            </a:r>
            <a:r>
              <a:rPr lang="zh-TW" altLang="en-US" sz="1500" b="1">
                <a:solidFill>
                  <a:srgbClr val="C00000"/>
                </a:solidFill>
                <a:latin typeface="Arial" panose="020B0604020202020204" pitchFamily="34" charset="0"/>
                <a:ea typeface="Microsoft JhengHei" charset="-120"/>
                <a:cs typeface="Arial" panose="020B0604020202020204" pitchFamily="34" charset="0"/>
              </a:rPr>
              <a:t>路免費頻道授權</a:t>
            </a:r>
            <a:endParaRPr lang="en-US" sz="1500" b="1">
              <a:solidFill>
                <a:srgbClr val="C00000"/>
              </a:solidFill>
              <a:latin typeface="Microsoft JhengHei"/>
              <a:ea typeface="Microsoft JhengHei" charset="-120"/>
              <a:cs typeface="Arial" panose="020B0604020202020204" pitchFamily="34" charset="0"/>
            </a:endParaRP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最高</a:t>
            </a:r>
            <a:r>
              <a:rPr lang="en-US" sz="1200" b="1">
                <a:solidFill>
                  <a:schemeClr val="tx1">
                    <a:lumMod val="85000"/>
                    <a:lumOff val="15000"/>
                  </a:schemeClr>
                </a:solidFill>
                <a:latin typeface="Microsoft JhengHei"/>
                <a:ea typeface="Microsoft JhengHei"/>
                <a:cs typeface="Arial" panose="020B0604020202020204" pitchFamily="34" charset="0"/>
              </a:rPr>
              <a:t>: 80</a:t>
            </a:r>
            <a:r>
              <a:rPr lang="en-US" sz="1200" b="1">
                <a:latin typeface="Microsoft JhengHei"/>
                <a:ea typeface="Microsoft JhengHei"/>
                <a:cs typeface="Arial" panose="020B0604020202020204" pitchFamily="34" charset="0"/>
              </a:rPr>
              <a:t> </a:t>
            </a:r>
            <a:r>
              <a:rPr lang="zh-TW" altLang="en-US" sz="1200" b="1">
                <a:latin typeface="Arial" panose="020B0604020202020204" pitchFamily="34" charset="0"/>
                <a:ea typeface="Microsoft JhengHei" charset="-120"/>
                <a:cs typeface="Arial" panose="020B0604020202020204" pitchFamily="34" charset="0"/>
              </a:rPr>
              <a:t>路</a:t>
            </a:r>
            <a:r>
              <a:rPr lang="en-US" altLang="zh-TW" sz="1200" b="1">
                <a:latin typeface="Microsoft JhengHei"/>
                <a:ea typeface="Microsoft JhengHei"/>
                <a:cs typeface="Arial" panose="020B0604020202020204" pitchFamily="34" charset="0"/>
              </a:rPr>
              <a:t> (</a:t>
            </a:r>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額外購買授權</a:t>
            </a:r>
            <a:r>
              <a:rPr lang="en-US" altLang="zh-TW" sz="1200" b="1">
                <a:solidFill>
                  <a:schemeClr val="tx1">
                    <a:lumMod val="85000"/>
                    <a:lumOff val="15000"/>
                  </a:schemeClr>
                </a:solidFill>
                <a:latin typeface="Microsoft JhengHei"/>
                <a:ea typeface="Microsoft JhengHei"/>
                <a:cs typeface="Arial" panose="020B0604020202020204" pitchFamily="34" charset="0"/>
              </a:rPr>
              <a:t>)</a:t>
            </a:r>
            <a:endParaRPr lang="en-US" sz="1200" b="1">
              <a:solidFill>
                <a:schemeClr val="tx1">
                  <a:lumMod val="85000"/>
                  <a:lumOff val="15000"/>
                </a:schemeClr>
              </a:solidFill>
              <a:latin typeface="Microsoft JhengHei"/>
              <a:ea typeface="Microsoft JhengHei"/>
              <a:cs typeface="Arial" panose="020B0604020202020204" pitchFamily="34" charset="0"/>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564" y="2678117"/>
            <a:ext cx="3159866" cy="2064953"/>
          </a:xfrm>
          <a:prstGeom prst="rect">
            <a:avLst/>
          </a:prstGeom>
        </p:spPr>
      </p:pic>
      <p:sp>
        <p:nvSpPr>
          <p:cNvPr id="25" name="圓角矩形 24"/>
          <p:cNvSpPr/>
          <p:nvPr/>
        </p:nvSpPr>
        <p:spPr>
          <a:xfrm>
            <a:off x="3214678" y="1219800"/>
            <a:ext cx="2571768" cy="1285883"/>
          </a:xfrm>
          <a:prstGeom prst="roundRect">
            <a:avLst>
              <a:gd name="adj" fmla="val 7512"/>
            </a:avLst>
          </a:prstGeom>
          <a:solidFill>
            <a:schemeClr val="bg1"/>
          </a:solidFill>
          <a:ln w="88900" cap="flat" cmpd="sng">
            <a:no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Arial"/>
              <a:ea typeface="Arial"/>
              <a:cs typeface="Arial"/>
              <a:sym typeface="Arial"/>
            </a:endParaRPr>
          </a:p>
        </p:txBody>
      </p:sp>
      <p:sp>
        <p:nvSpPr>
          <p:cNvPr id="9" name="Rectangle 8"/>
          <p:cNvSpPr/>
          <p:nvPr/>
        </p:nvSpPr>
        <p:spPr>
          <a:xfrm>
            <a:off x="3286116" y="1675724"/>
            <a:ext cx="2214578" cy="923322"/>
          </a:xfrm>
          <a:prstGeom prst="rect">
            <a:avLst/>
          </a:prstGeom>
        </p:spPr>
        <p:txBody>
          <a:bodyPr wrap="square" lIns="91431" tIns="45716" rIns="91431" bIns="45716" anchor="t">
            <a:spAutoFit/>
          </a:bodyPr>
          <a:lstStyle/>
          <a:p>
            <a:r>
              <a:rPr lang="en-US" sz="1500" b="1">
                <a:solidFill>
                  <a:srgbClr val="0070C0"/>
                </a:solidFill>
                <a:latin typeface="Arial" panose="020B0604020202020204" pitchFamily="34" charset="0"/>
                <a:ea typeface="Microsoft JhengHei" charset="-120"/>
                <a:cs typeface="Arial" panose="020B0604020202020204" pitchFamily="34" charset="0"/>
              </a:rPr>
              <a:t>QVR Pro</a:t>
            </a: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預設</a:t>
            </a:r>
            <a:r>
              <a:rPr lang="en-US" altLang="en-US" sz="1200" b="1">
                <a:solidFill>
                  <a:schemeClr val="tx1">
                    <a:lumMod val="85000"/>
                    <a:lumOff val="15000"/>
                  </a:schemeClr>
                </a:solidFill>
                <a:latin typeface="Microsoft JhengHei"/>
                <a:ea typeface="Microsoft JhengHei"/>
                <a:cs typeface="Arial" panose="020B0604020202020204" pitchFamily="34" charset="0"/>
              </a:rPr>
              <a:t>:</a:t>
            </a:r>
            <a:r>
              <a:rPr lang="en-US" sz="1200" b="1">
                <a:solidFill>
                  <a:schemeClr val="bg2">
                    <a:lumMod val="50000"/>
                  </a:schemeClr>
                </a:solidFill>
                <a:latin typeface="Microsoft JhengHei"/>
                <a:ea typeface="Microsoft JhengHei"/>
                <a:cs typeface="Arial" panose="020B0604020202020204" pitchFamily="34" charset="0"/>
              </a:rPr>
              <a:t> </a:t>
            </a:r>
            <a:r>
              <a:rPr lang="en-US" sz="1500" b="1">
                <a:solidFill>
                  <a:srgbClr val="C00000"/>
                </a:solidFill>
                <a:latin typeface="Microsoft JhengHei"/>
                <a:ea typeface="Microsoft JhengHei"/>
                <a:cs typeface="Arial" panose="020B0604020202020204" pitchFamily="34" charset="0"/>
              </a:rPr>
              <a:t>8 </a:t>
            </a:r>
            <a:r>
              <a:rPr lang="zh-TW" altLang="en-US" sz="1500" b="1">
                <a:solidFill>
                  <a:srgbClr val="C00000"/>
                </a:solidFill>
                <a:latin typeface="Arial" panose="020B0604020202020204" pitchFamily="34" charset="0"/>
                <a:ea typeface="Microsoft JhengHei" charset="-120"/>
                <a:cs typeface="Arial" panose="020B0604020202020204" pitchFamily="34" charset="0"/>
              </a:rPr>
              <a:t>路免費頻道授權</a:t>
            </a:r>
            <a:endParaRPr lang="en-US" sz="1500" b="1">
              <a:solidFill>
                <a:srgbClr val="C00000"/>
              </a:solidFill>
              <a:latin typeface="Microsoft JhengHei"/>
              <a:ea typeface="Microsoft JhengHei" charset="-120"/>
              <a:cs typeface="Arial" panose="020B0604020202020204" pitchFamily="34" charset="0"/>
            </a:endParaRP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最高</a:t>
            </a:r>
            <a:r>
              <a:rPr lang="en-US" altLang="en-US" sz="1200" b="1">
                <a:solidFill>
                  <a:schemeClr val="tx1">
                    <a:lumMod val="85000"/>
                    <a:lumOff val="15000"/>
                  </a:schemeClr>
                </a:solidFill>
                <a:latin typeface="Microsoft JhengHei"/>
                <a:ea typeface="Microsoft JhengHei"/>
                <a:cs typeface="Arial" panose="020B0604020202020204" pitchFamily="34" charset="0"/>
              </a:rPr>
              <a:t>: 128 </a:t>
            </a:r>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路</a:t>
            </a:r>
            <a:r>
              <a:rPr lang="en-US" altLang="zh-TW" sz="1200" b="1">
                <a:solidFill>
                  <a:schemeClr val="tx1">
                    <a:lumMod val="85000"/>
                    <a:lumOff val="15000"/>
                  </a:schemeClr>
                </a:solidFill>
                <a:latin typeface="Microsoft JhengHei"/>
                <a:ea typeface="Microsoft JhengHei"/>
                <a:cs typeface="Arial" panose="020B0604020202020204" pitchFamily="34" charset="0"/>
              </a:rPr>
              <a:t> (</a:t>
            </a:r>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額外購買授權</a:t>
            </a:r>
            <a:r>
              <a:rPr lang="en-US" altLang="zh-TW" sz="1200" b="1">
                <a:solidFill>
                  <a:schemeClr val="tx1">
                    <a:lumMod val="85000"/>
                    <a:lumOff val="15000"/>
                  </a:schemeClr>
                </a:solidFill>
                <a:latin typeface="Microsoft JhengHei"/>
                <a:ea typeface="Microsoft JhengHei"/>
                <a:cs typeface="Arial" panose="020B0604020202020204" pitchFamily="34" charset="0"/>
              </a:rPr>
              <a:t>)</a:t>
            </a:r>
            <a:endParaRPr lang="en-US" altLang="en-US" sz="1200" b="1">
              <a:solidFill>
                <a:schemeClr val="tx1">
                  <a:lumMod val="85000"/>
                  <a:lumOff val="15000"/>
                </a:schemeClr>
              </a:solidFill>
              <a:latin typeface="Microsoft JhengHei"/>
              <a:ea typeface="Microsoft JhengHei"/>
              <a:cs typeface="Arial" panose="020B0604020202020204" pitchFamily="34" charset="0"/>
            </a:endParaRPr>
          </a:p>
          <a:p>
            <a:endParaRPr lang="en-US"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endParaRPr>
          </a:p>
        </p:txBody>
      </p:sp>
      <p:pic>
        <p:nvPicPr>
          <p:cNvPr id="13" name="圖片 5" descr="new-256.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72066" y="1291220"/>
            <a:ext cx="642934" cy="643018"/>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86522" y="2493738"/>
            <a:ext cx="4188872" cy="2364028"/>
          </a:xfrm>
          <a:prstGeom prst="rect">
            <a:avLst/>
          </a:prstGeom>
        </p:spPr>
      </p:pic>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15785" y="3644335"/>
            <a:ext cx="1213273" cy="1213431"/>
          </a:xfrm>
          <a:prstGeom prst="rect">
            <a:avLst/>
          </a:prstGeom>
        </p:spPr>
      </p:pic>
      <p:sp>
        <p:nvSpPr>
          <p:cNvPr id="27" name="圓角矩形 26"/>
          <p:cNvSpPr/>
          <p:nvPr/>
        </p:nvSpPr>
        <p:spPr>
          <a:xfrm>
            <a:off x="5929322" y="1219800"/>
            <a:ext cx="2643206" cy="1285884"/>
          </a:xfrm>
          <a:prstGeom prst="roundRect">
            <a:avLst>
              <a:gd name="adj" fmla="val 7512"/>
            </a:avLst>
          </a:prstGeom>
          <a:solidFill>
            <a:schemeClr val="bg1"/>
          </a:solidFill>
          <a:ln w="88900" cap="flat" cmpd="sng">
            <a:no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Arial"/>
              <a:ea typeface="Arial"/>
              <a:cs typeface="Arial"/>
              <a:sym typeface="Arial"/>
            </a:endParaRPr>
          </a:p>
        </p:txBody>
      </p:sp>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29454" y="993874"/>
            <a:ext cx="642942" cy="642942"/>
          </a:xfrm>
          <a:prstGeom prst="rect">
            <a:avLst/>
          </a:prstGeom>
        </p:spPr>
      </p:pic>
      <p:sp>
        <p:nvSpPr>
          <p:cNvPr id="16" name="Rectangle 15"/>
          <p:cNvSpPr/>
          <p:nvPr/>
        </p:nvSpPr>
        <p:spPr>
          <a:xfrm>
            <a:off x="6000760" y="1731753"/>
            <a:ext cx="2571768" cy="507823"/>
          </a:xfrm>
          <a:prstGeom prst="rect">
            <a:avLst/>
          </a:prstGeom>
        </p:spPr>
        <p:txBody>
          <a:bodyPr wrap="square" lIns="91431" tIns="45716" rIns="91431" bIns="45716" anchor="t">
            <a:spAutoFit/>
          </a:bodyPr>
          <a:lstStyle/>
          <a:p>
            <a:r>
              <a:rPr lang="en-US" sz="1500" b="1">
                <a:solidFill>
                  <a:srgbClr val="0070C0"/>
                </a:solidFill>
                <a:latin typeface="Arial" panose="020B0604020202020204" pitchFamily="34" charset="0"/>
                <a:ea typeface="Microsoft JhengHei" charset="-120"/>
                <a:cs typeface="Arial" panose="020B0604020202020204" pitchFamily="34" charset="0"/>
              </a:rPr>
              <a:t>QUSBCam2</a:t>
            </a: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高達</a:t>
            </a:r>
            <a:r>
              <a:rPr lang="en-US" altLang="zh-TW" sz="1200" b="1">
                <a:solidFill>
                  <a:schemeClr val="tx1">
                    <a:lumMod val="85000"/>
                    <a:lumOff val="15000"/>
                  </a:schemeClr>
                </a:solidFill>
                <a:latin typeface="Microsoft JhengHei"/>
                <a:ea typeface="Microsoft JhengHei"/>
                <a:cs typeface="Arial" panose="020B0604020202020204" pitchFamily="34" charset="0"/>
              </a:rPr>
              <a:t> 1080p </a:t>
            </a:r>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的</a:t>
            </a:r>
            <a:r>
              <a:rPr lang="en-US" altLang="zh-TW" sz="1200" b="1">
                <a:solidFill>
                  <a:schemeClr val="tx1">
                    <a:lumMod val="85000"/>
                    <a:lumOff val="15000"/>
                  </a:schemeClr>
                </a:solidFill>
                <a:latin typeface="Microsoft JhengHei"/>
                <a:ea typeface="Microsoft JhengHei"/>
                <a:cs typeface="Arial" panose="020B0604020202020204" pitchFamily="34" charset="0"/>
              </a:rPr>
              <a:t> USB Webcam</a:t>
            </a:r>
            <a:r>
              <a:rPr lang="zh-TW" altLang="en-US" sz="1200" b="1">
                <a:solidFill>
                  <a:schemeClr val="tx1">
                    <a:lumMod val="85000"/>
                    <a:lumOff val="15000"/>
                  </a:schemeClr>
                </a:solidFill>
                <a:latin typeface="Microsoft JhengHei"/>
                <a:ea typeface="Microsoft JhengHei"/>
                <a:cs typeface="Arial" panose="020B0604020202020204" pitchFamily="34" charset="0"/>
              </a:rPr>
              <a:t> 錄影</a:t>
            </a:r>
            <a:endParaRPr lang="en-US" sz="1200" b="1">
              <a:solidFill>
                <a:schemeClr val="tx1">
                  <a:lumMod val="85000"/>
                  <a:lumOff val="15000"/>
                </a:schemeClr>
              </a:solidFill>
              <a:latin typeface="Microsoft JhengHei"/>
              <a:ea typeface="Microsoft JhengHei"/>
              <a:cs typeface="Arial" panose="020B0604020202020204" pitchFamily="34" charset="0"/>
            </a:endParaRPr>
          </a:p>
        </p:txBody>
      </p:sp>
      <p:pic>
        <p:nvPicPr>
          <p:cNvPr id="18" name="Picture 17">
            <a:extLst>
              <a:ext uri="{FF2B5EF4-FFF2-40B4-BE49-F238E27FC236}">
                <a16:creationId xmlns:a16="http://schemas.microsoft.com/office/drawing/2014/main" id="{0B2017FC-970C-CA49-B08A-10CA3EA60FF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43372" y="993874"/>
            <a:ext cx="642942" cy="642942"/>
          </a:xfrm>
          <a:prstGeom prst="rect">
            <a:avLst/>
          </a:prstGeom>
        </p:spPr>
      </p:pic>
      <p:pic>
        <p:nvPicPr>
          <p:cNvPr id="22" name="圖片 21" descr="TS-1677X_font.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57918" y="3571882"/>
            <a:ext cx="1900230" cy="1187856"/>
          </a:xfrm>
          <a:prstGeom prst="rect">
            <a:avLst/>
          </a:prstGeom>
        </p:spPr>
      </p:pic>
      <p:pic>
        <p:nvPicPr>
          <p:cNvPr id="10" name="圖片 9">
            <a:extLst>
              <a:ext uri="{FF2B5EF4-FFF2-40B4-BE49-F238E27FC236}">
                <a16:creationId xmlns:a16="http://schemas.microsoft.com/office/drawing/2014/main" id="{B695E525-7492-4561-A798-C9344EE64CF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17323" y="988172"/>
            <a:ext cx="654347" cy="654347"/>
          </a:xfrm>
          <a:prstGeom prst="rect">
            <a:avLst/>
          </a:prstGeom>
        </p:spPr>
      </p:pic>
      <p:pic>
        <p:nvPicPr>
          <p:cNvPr id="29" name="圖片 28" descr="TS-1677XU_Front.png">
            <a:extLst>
              <a:ext uri="{FF2B5EF4-FFF2-40B4-BE49-F238E27FC236}">
                <a16:creationId xmlns:a16="http://schemas.microsoft.com/office/drawing/2014/main" id="{366C9735-833A-4FB0-98B4-CCDDA80EB3A2}"/>
              </a:ext>
            </a:extLst>
          </p:cNvPr>
          <p:cNvPicPr>
            <a:picLocks noChangeAspect="1"/>
          </p:cNvPicPr>
          <p:nvPr/>
        </p:nvPicPr>
        <p:blipFill rotWithShape="1">
          <a:blip r:embed="rId13"/>
          <a:srcRect t="29389" b="16657"/>
          <a:stretch/>
        </p:blipFill>
        <p:spPr>
          <a:xfrm>
            <a:off x="5844147" y="3550055"/>
            <a:ext cx="3603906" cy="1215285"/>
          </a:xfrm>
          <a:prstGeom prst="rect">
            <a:avLst/>
          </a:prstGeom>
          <a:effectLst>
            <a:outerShdw blurRad="50800" dist="38100" dir="2700000" algn="tl" rotWithShape="0">
              <a:prstClr val="black">
                <a:alpha val="40000"/>
              </a:prstClr>
            </a:outerShdw>
            <a:reflection blurRad="25400" stA="32000" endPos="33000" dir="5400000" sy="-100000" algn="bl" rotWithShape="0"/>
          </a:effectLst>
        </p:spPr>
      </p:pic>
    </p:spTree>
    <p:extLst>
      <p:ext uri="{BB962C8B-B14F-4D97-AF65-F5344CB8AC3E}">
        <p14:creationId xmlns:p14="http://schemas.microsoft.com/office/powerpoint/2010/main" val="1988569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D0AE4402-AEF8-4371-AF6D-A8754F66A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97" y="2665480"/>
            <a:ext cx="9823010" cy="616654"/>
          </a:xfrm>
          <a:prstGeom prst="rect">
            <a:avLst/>
          </a:prstGeom>
        </p:spPr>
      </p:pic>
      <p:pic>
        <p:nvPicPr>
          <p:cNvPr id="5" name="圖片 4">
            <a:extLst>
              <a:ext uri="{FF2B5EF4-FFF2-40B4-BE49-F238E27FC236}">
                <a16:creationId xmlns:a16="http://schemas.microsoft.com/office/drawing/2014/main" id="{7F3B86D3-3A70-4280-954E-BEC0761A1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05" y="1092425"/>
            <a:ext cx="8965364" cy="1878244"/>
          </a:xfrm>
          <a:prstGeom prst="rect">
            <a:avLst/>
          </a:prstGeom>
        </p:spPr>
      </p:pic>
      <p:sp>
        <p:nvSpPr>
          <p:cNvPr id="26" name="圓角矩形 10">
            <a:extLst>
              <a:ext uri="{FF2B5EF4-FFF2-40B4-BE49-F238E27FC236}">
                <a16:creationId xmlns:a16="http://schemas.microsoft.com/office/drawing/2014/main" id="{FE473D64-8EE6-47AD-B1D7-F992FE0306BB}"/>
              </a:ext>
            </a:extLst>
          </p:cNvPr>
          <p:cNvSpPr/>
          <p:nvPr/>
        </p:nvSpPr>
        <p:spPr>
          <a:xfrm>
            <a:off x="762441" y="1403890"/>
            <a:ext cx="7719642" cy="1310511"/>
          </a:xfrm>
          <a:prstGeom prst="roundRect">
            <a:avLst>
              <a:gd name="adj" fmla="val 6304"/>
            </a:avLst>
          </a:prstGeom>
          <a:solidFill>
            <a:schemeClr val="bg1"/>
          </a:solidFill>
          <a:ln w="9525">
            <a:solidFill>
              <a:schemeClr val="bg1">
                <a:lumMod val="85000"/>
              </a:schemeClr>
            </a:solidFill>
          </a:ln>
          <a:effectLst>
            <a:glow rad="152400">
              <a:schemeClr val="bg1">
                <a:alpha val="5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1169003F-3FEB-4566-8A7C-543CD22A0D1F}"/>
              </a:ext>
            </a:extLst>
          </p:cNvPr>
          <p:cNvSpPr>
            <a:spLocks noGrp="1"/>
          </p:cNvSpPr>
          <p:nvPr>
            <p:ph type="title"/>
          </p:nvPr>
        </p:nvSpPr>
        <p:spPr>
          <a:xfrm>
            <a:off x="1486999" y="117066"/>
            <a:ext cx="6601260" cy="743803"/>
          </a:xfrm>
        </p:spPr>
        <p:txBody>
          <a:bodyPr/>
          <a:lstStyle/>
          <a:p>
            <a:r>
              <a:rPr lang="zh-TW">
                <a:cs typeface="Arial" panose="020B0604020202020204" pitchFamily="34" charset="0"/>
              </a:rPr>
              <a:t>具備卸載能力的</a:t>
            </a:r>
            <a:r>
              <a:rPr lang="en-US" altLang="zh-TW">
                <a:cs typeface="Arial" panose="020B0604020202020204" pitchFamily="34" charset="0"/>
              </a:rPr>
              <a:t> </a:t>
            </a:r>
            <a:r>
              <a:rPr lang="zh-TW">
                <a:cs typeface="Arial" panose="020B0604020202020204" pitchFamily="34" charset="0"/>
              </a:rPr>
              <a:t>10G</a:t>
            </a:r>
            <a:r>
              <a:rPr lang="en-US" altLang="zh-TW" err="1">
                <a:cs typeface="Arial" panose="020B0604020202020204" pitchFamily="34" charset="0"/>
              </a:rPr>
              <a:t>bE</a:t>
            </a:r>
            <a:r>
              <a:rPr lang="en-US" altLang="zh-TW">
                <a:cs typeface="Arial" panose="020B0604020202020204" pitchFamily="34" charset="0"/>
              </a:rPr>
              <a:t> </a:t>
            </a:r>
            <a:r>
              <a:rPr lang="zh-TW">
                <a:cs typeface="Arial" panose="020B0604020202020204" pitchFamily="34" charset="0"/>
              </a:rPr>
              <a:t>網路</a:t>
            </a:r>
            <a:endParaRPr lang="zh-TW">
              <a:solidFill>
                <a:schemeClr val="tx1"/>
              </a:solidFill>
              <a:cs typeface="Arial" panose="020B0604020202020204" pitchFamily="34" charset="0"/>
            </a:endParaRPr>
          </a:p>
        </p:txBody>
      </p:sp>
      <p:grpSp>
        <p:nvGrpSpPr>
          <p:cNvPr id="18" name="群組 17">
            <a:extLst>
              <a:ext uri="{FF2B5EF4-FFF2-40B4-BE49-F238E27FC236}">
                <a16:creationId xmlns:a16="http://schemas.microsoft.com/office/drawing/2014/main" id="{46F65FB5-9903-4532-A9C0-E8D974512368}"/>
              </a:ext>
            </a:extLst>
          </p:cNvPr>
          <p:cNvGrpSpPr/>
          <p:nvPr/>
        </p:nvGrpSpPr>
        <p:grpSpPr>
          <a:xfrm>
            <a:off x="1154305" y="1637062"/>
            <a:ext cx="6933954" cy="783932"/>
            <a:chOff x="502270" y="1453687"/>
            <a:chExt cx="7040392" cy="795966"/>
          </a:xfrm>
        </p:grpSpPr>
        <p:pic>
          <p:nvPicPr>
            <p:cNvPr id="8" name="圖片 8">
              <a:extLst>
                <a:ext uri="{FF2B5EF4-FFF2-40B4-BE49-F238E27FC236}">
                  <a16:creationId xmlns:a16="http://schemas.microsoft.com/office/drawing/2014/main" id="{10A3751F-F87D-4299-A6ED-5390EAD46A78}"/>
                </a:ext>
              </a:extLst>
            </p:cNvPr>
            <p:cNvPicPr>
              <a:picLocks noChangeAspect="1"/>
            </p:cNvPicPr>
            <p:nvPr/>
          </p:nvPicPr>
          <p:blipFill rotWithShape="1">
            <a:blip r:embed="rId5"/>
            <a:srcRect t="6851" b="10546"/>
            <a:stretch/>
          </p:blipFill>
          <p:spPr>
            <a:xfrm>
              <a:off x="5114720" y="1453687"/>
              <a:ext cx="2427942" cy="795966"/>
            </a:xfrm>
            <a:prstGeom prst="roundRect">
              <a:avLst>
                <a:gd name="adj" fmla="val 8594"/>
              </a:avLst>
            </a:prstGeom>
            <a:solidFill>
              <a:srgbClr val="FFFFFF">
                <a:shade val="85000"/>
              </a:srgbClr>
            </a:solidFill>
            <a:ln>
              <a:noFill/>
            </a:ln>
            <a:effectLst/>
          </p:spPr>
        </p:pic>
        <p:grpSp>
          <p:nvGrpSpPr>
            <p:cNvPr id="15" name="群組 14">
              <a:extLst>
                <a:ext uri="{FF2B5EF4-FFF2-40B4-BE49-F238E27FC236}">
                  <a16:creationId xmlns:a16="http://schemas.microsoft.com/office/drawing/2014/main" id="{3448DC4F-D38A-46B9-B29F-A3276CFA6C53}"/>
                </a:ext>
              </a:extLst>
            </p:cNvPr>
            <p:cNvGrpSpPr/>
            <p:nvPr/>
          </p:nvGrpSpPr>
          <p:grpSpPr>
            <a:xfrm>
              <a:off x="3995936" y="1476557"/>
              <a:ext cx="812316" cy="738468"/>
              <a:chOff x="3707904" y="1491630"/>
              <a:chExt cx="792089" cy="720080"/>
            </a:xfrm>
          </p:grpSpPr>
          <p:cxnSp>
            <p:nvCxnSpPr>
              <p:cNvPr id="4" name="直線接點 3">
                <a:extLst>
                  <a:ext uri="{FF2B5EF4-FFF2-40B4-BE49-F238E27FC236}">
                    <a16:creationId xmlns:a16="http://schemas.microsoft.com/office/drawing/2014/main" id="{6C8FA792-4C54-40F6-9A9F-E1B8BD7778F7}"/>
                  </a:ext>
                </a:extLst>
              </p:cNvPr>
              <p:cNvCxnSpPr>
                <a:cxnSpLocks/>
              </p:cNvCxnSpPr>
              <p:nvPr/>
            </p:nvCxnSpPr>
            <p:spPr>
              <a:xfrm>
                <a:off x="3707904" y="1491630"/>
                <a:ext cx="792088" cy="72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D512B100-3BAE-42FE-9090-636F37BE6862}"/>
                  </a:ext>
                </a:extLst>
              </p:cNvPr>
              <p:cNvCxnSpPr>
                <a:cxnSpLocks/>
              </p:cNvCxnSpPr>
              <p:nvPr/>
            </p:nvCxnSpPr>
            <p:spPr>
              <a:xfrm flipH="1">
                <a:off x="3707904" y="1491630"/>
                <a:ext cx="792089" cy="72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圖片 16">
              <a:extLst>
                <a:ext uri="{FF2B5EF4-FFF2-40B4-BE49-F238E27FC236}">
                  <a16:creationId xmlns:a16="http://schemas.microsoft.com/office/drawing/2014/main" id="{A99EE0C2-B13C-4045-A11E-3CECECF35E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270" y="1574142"/>
              <a:ext cx="3265026" cy="555056"/>
            </a:xfrm>
            <a:prstGeom prst="rect">
              <a:avLst/>
            </a:prstGeom>
          </p:spPr>
        </p:pic>
      </p:grpSp>
      <p:pic>
        <p:nvPicPr>
          <p:cNvPr id="14" name="圖片 13">
            <a:extLst>
              <a:ext uri="{FF2B5EF4-FFF2-40B4-BE49-F238E27FC236}">
                <a16:creationId xmlns:a16="http://schemas.microsoft.com/office/drawing/2014/main" id="{B6A1A735-39E5-4EF9-A617-8958B36833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2742" y="2516532"/>
            <a:ext cx="2938948" cy="2260971"/>
          </a:xfrm>
          <a:prstGeom prst="rect">
            <a:avLst/>
          </a:prstGeom>
          <a:effectLst>
            <a:outerShdw blurRad="50800" dist="38100" dir="2700000" algn="tl" rotWithShape="0">
              <a:prstClr val="black">
                <a:alpha val="40000"/>
              </a:prstClr>
            </a:outerShdw>
          </a:effectLst>
        </p:spPr>
      </p:pic>
      <p:sp>
        <p:nvSpPr>
          <p:cNvPr id="27" name="文字方塊 26">
            <a:extLst>
              <a:ext uri="{FF2B5EF4-FFF2-40B4-BE49-F238E27FC236}">
                <a16:creationId xmlns:a16="http://schemas.microsoft.com/office/drawing/2014/main" id="{E2C0CC68-A5C8-4747-9BA3-03149490911E}"/>
              </a:ext>
            </a:extLst>
          </p:cNvPr>
          <p:cNvSpPr txBox="1"/>
          <p:nvPr/>
        </p:nvSpPr>
        <p:spPr>
          <a:xfrm>
            <a:off x="711371" y="3066207"/>
            <a:ext cx="4392744" cy="1938992"/>
          </a:xfrm>
          <a:prstGeom prst="rect">
            <a:avLst/>
          </a:prstGeom>
          <a:noFill/>
        </p:spPr>
        <p:txBody>
          <a:bodyPr wrap="square" rtlCol="0" anchor="t">
            <a:spAutoFit/>
          </a:bodyPr>
          <a:lstStyle/>
          <a:p>
            <a:pPr marL="285750" indent="-285750">
              <a:buSzPct val="80000"/>
              <a:buFont typeface="Wingdings" panose="05000000000000000000" pitchFamily="2" charset="2"/>
              <a:buChar char="l"/>
            </a:pPr>
            <a:endParaRPr lang="en-US" altLang="zh-TW" sz="2000" b="1">
              <a:latin typeface="Arial" pitchFamily="34" charset="0"/>
              <a:ea typeface="微軟正黑體" pitchFamily="34" charset="-120"/>
              <a:cs typeface="Arial" pitchFamily="34" charset="0"/>
            </a:endParaRPr>
          </a:p>
          <a:p>
            <a:pPr marL="266700" indent="-266700">
              <a:buSzPct val="80000"/>
              <a:buFont typeface="Wingdings" panose="05000000000000000000" pitchFamily="2" charset="2"/>
              <a:buChar char="l"/>
            </a:pPr>
            <a:r>
              <a:rPr lang="zh-TW" altLang="en-US" sz="2000" b="1">
                <a:latin typeface="Arial" pitchFamily="34" charset="0"/>
                <a:ea typeface="微軟正黑體" pitchFamily="34" charset="-120"/>
                <a:cs typeface="Arial" pitchFamily="34" charset="0"/>
              </a:rPr>
              <a:t>內建 </a:t>
            </a:r>
            <a:r>
              <a:rPr lang="zh-TW" altLang="en-US" sz="2000" b="1">
                <a:latin typeface="Arial"/>
                <a:ea typeface="微軟正黑體" pitchFamily="34" charset="-120"/>
                <a:cs typeface="Arial"/>
              </a:rPr>
              <a:t>Mellanox ConnectX 4Lx</a:t>
            </a:r>
            <a:r>
              <a:rPr lang="en-US" altLang="zh-TW" sz="2000" b="1">
                <a:latin typeface="Arial" pitchFamily="34" charset="0"/>
                <a:ea typeface="微軟正黑體" pitchFamily="34" charset="-120"/>
                <a:cs typeface="Arial" pitchFamily="34" charset="0"/>
              </a:rPr>
              <a:t> </a:t>
            </a:r>
          </a:p>
          <a:p>
            <a:pPr marL="266700">
              <a:buSzPct val="80000"/>
            </a:pPr>
            <a:r>
              <a:rPr lang="zh-TW" altLang="en-US" sz="2000" b="1">
                <a:latin typeface="Arial" pitchFamily="34" charset="0"/>
                <a:ea typeface="微軟正黑體" pitchFamily="34" charset="-120"/>
                <a:cs typeface="Arial" pitchFamily="34" charset="0"/>
              </a:rPr>
              <a:t>10GbE </a:t>
            </a:r>
            <a:r>
              <a:rPr lang="en-US" altLang="zh-TW" sz="2000" b="1" err="1">
                <a:latin typeface="Arial" pitchFamily="34" charset="0"/>
                <a:ea typeface="微軟正黑體" pitchFamily="34" charset="-120"/>
                <a:cs typeface="Arial" pitchFamily="34" charset="0"/>
              </a:rPr>
              <a:t>SmartNIC</a:t>
            </a:r>
            <a:r>
              <a:rPr lang="en-US" altLang="zh-TW" sz="2000" b="1">
                <a:latin typeface="Arial" pitchFamily="34" charset="0"/>
                <a:ea typeface="微軟正黑體" pitchFamily="34" charset="-120"/>
                <a:cs typeface="Arial" pitchFamily="34" charset="0"/>
              </a:rPr>
              <a:t> </a:t>
            </a:r>
            <a:r>
              <a:rPr lang="zh-TW" altLang="en-US" sz="2000" b="1">
                <a:latin typeface="Arial" pitchFamily="34" charset="0"/>
                <a:ea typeface="微軟正黑體" pitchFamily="34" charset="-120"/>
                <a:cs typeface="Arial" pitchFamily="34" charset="0"/>
              </a:rPr>
              <a:t>智慧型網路晶片</a:t>
            </a:r>
            <a:endParaRPr lang="zh-TW" altLang="en-US" sz="2000" b="1">
              <a:latin typeface="微軟正黑體"/>
              <a:ea typeface="微軟正黑體" pitchFamily="34" charset="-120"/>
              <a:cs typeface="Arial" pitchFamily="34" charset="0"/>
            </a:endParaRPr>
          </a:p>
          <a:p>
            <a:pPr marL="266700" indent="-266700">
              <a:buSzPct val="80000"/>
              <a:buFont typeface="Wingdings" panose="05000000000000000000" pitchFamily="2" charset="2"/>
              <a:buChar char="l"/>
            </a:pPr>
            <a:r>
              <a:rPr lang="zh-TW" altLang="en-US" sz="2000" b="1">
                <a:latin typeface="Arial" pitchFamily="34" charset="0"/>
                <a:ea typeface="微軟正黑體" pitchFamily="34" charset="-120"/>
                <a:cs typeface="Arial" pitchFamily="34" charset="0"/>
              </a:rPr>
              <a:t>支援</a:t>
            </a:r>
            <a:r>
              <a:rPr lang="zh-TW" altLang="en-US" sz="2000" b="1">
                <a:latin typeface="Arial"/>
                <a:ea typeface="微軟正黑體" pitchFamily="34" charset="-120"/>
                <a:cs typeface="Arial"/>
              </a:rPr>
              <a:t> iSER</a:t>
            </a:r>
            <a:r>
              <a:rPr lang="zh-TW" altLang="en-US" sz="2000" b="1">
                <a:latin typeface="Arial" pitchFamily="34" charset="0"/>
                <a:ea typeface="微軟正黑體" pitchFamily="34" charset="-120"/>
                <a:cs typeface="Arial" pitchFamily="34" charset="0"/>
              </a:rPr>
              <a:t> </a:t>
            </a:r>
            <a:r>
              <a:rPr lang="zh-TW" altLang="en-US" sz="2000" b="1">
                <a:latin typeface="Microsoft JhengHei"/>
                <a:ea typeface="Microsoft JhengHei"/>
                <a:cs typeface="Arial" pitchFamily="34" charset="0"/>
              </a:rPr>
              <a:t>卸載能力</a:t>
            </a:r>
            <a:endParaRPr lang="en-US" altLang="zh-TW" sz="2000" b="1">
              <a:latin typeface="Microsoft JhengHei"/>
              <a:ea typeface="Microsoft JhengHei"/>
              <a:cs typeface="Arial" pitchFamily="34" charset="0"/>
            </a:endParaRPr>
          </a:p>
          <a:p>
            <a:pPr>
              <a:buSzPct val="80000"/>
            </a:pPr>
            <a:endParaRPr lang="zh-TW" altLang="en-US" sz="2000" b="1">
              <a:latin typeface="Arial" pitchFamily="34" charset="0"/>
              <a:ea typeface="微軟正黑體" pitchFamily="34" charset="-120"/>
              <a:cs typeface="Arial" pitchFamily="34" charset="0"/>
            </a:endParaRPr>
          </a:p>
          <a:p>
            <a:endParaRPr lang="zh-TW" altLang="en-US" sz="2000"/>
          </a:p>
        </p:txBody>
      </p:sp>
    </p:spTree>
    <p:extLst>
      <p:ext uri="{BB962C8B-B14F-4D97-AF65-F5344CB8AC3E}">
        <p14:creationId xmlns:p14="http://schemas.microsoft.com/office/powerpoint/2010/main" val="3333942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D5BBBD-ADC5-43E1-9250-2EB86E261C63}"/>
              </a:ext>
            </a:extLst>
          </p:cNvPr>
          <p:cNvSpPr>
            <a:spLocks noGrp="1"/>
          </p:cNvSpPr>
          <p:nvPr>
            <p:ph type="title"/>
          </p:nvPr>
        </p:nvSpPr>
        <p:spPr>
          <a:xfrm>
            <a:off x="1474821" y="117066"/>
            <a:ext cx="6601260" cy="743803"/>
          </a:xfrm>
        </p:spPr>
        <p:txBody>
          <a:bodyPr/>
          <a:lstStyle/>
          <a:p>
            <a:r>
              <a:rPr lang="zh-TW" altLang="en-US">
                <a:cs typeface="Arial" panose="020B0604020202020204" pitchFamily="34" charset="0"/>
              </a:rPr>
              <a:t>iSER </a:t>
            </a:r>
            <a:r>
              <a:rPr lang="zh-TW" altLang="en-US">
                <a:latin typeface="Microsoft JhengHei"/>
                <a:ea typeface="Microsoft JhengHei"/>
                <a:cs typeface="Arial" panose="020B0604020202020204" pitchFamily="34" charset="0"/>
              </a:rPr>
              <a:t>讓你的</a:t>
            </a:r>
            <a:r>
              <a:rPr lang="zh-TW" altLang="en-US">
                <a:cs typeface="Arial" panose="020B0604020202020204" pitchFamily="34" charset="0"/>
              </a:rPr>
              <a:t> NAS </a:t>
            </a:r>
            <a:r>
              <a:rPr lang="zh-TW" altLang="en-US">
                <a:latin typeface="Microsoft JhengHei"/>
                <a:ea typeface="Microsoft JhengHei"/>
                <a:cs typeface="Arial" panose="020B0604020202020204" pitchFamily="34" charset="0"/>
              </a:rPr>
              <a:t>更輕鬆</a:t>
            </a:r>
          </a:p>
        </p:txBody>
      </p:sp>
      <p:sp>
        <p:nvSpPr>
          <p:cNvPr id="3" name="內容版面配置區 2">
            <a:extLst>
              <a:ext uri="{FF2B5EF4-FFF2-40B4-BE49-F238E27FC236}">
                <a16:creationId xmlns:a16="http://schemas.microsoft.com/office/drawing/2014/main" id="{DBA389AC-0E76-4AD2-83CE-0D8D56F5553D}"/>
              </a:ext>
            </a:extLst>
          </p:cNvPr>
          <p:cNvSpPr>
            <a:spLocks noGrp="1"/>
          </p:cNvSpPr>
          <p:nvPr>
            <p:ph idx="4294967295"/>
          </p:nvPr>
        </p:nvSpPr>
        <p:spPr>
          <a:xfrm>
            <a:off x="2435632" y="887922"/>
            <a:ext cx="8497888" cy="469900"/>
          </a:xfrm>
        </p:spPr>
        <p:txBody>
          <a:bodyPr vert="horz" lIns="91440" tIns="45720" rIns="91440" bIns="45720" rtlCol="0" anchor="t">
            <a:normAutofit/>
          </a:bodyPr>
          <a:lstStyle/>
          <a:p>
            <a:pPr marL="0" indent="0">
              <a:buNone/>
            </a:pPr>
            <a:r>
              <a:rPr lang="zh-TW" altLang="en-US" sz="2000">
                <a:cs typeface="Arial" panose="020B0604020202020204" pitchFamily="34" charset="0"/>
              </a:rPr>
              <a:t>iSER (iSCSI Extension for RDMA)</a:t>
            </a:r>
          </a:p>
        </p:txBody>
      </p:sp>
      <p:grpSp>
        <p:nvGrpSpPr>
          <p:cNvPr id="4" name="群組 3">
            <a:extLst>
              <a:ext uri="{FF2B5EF4-FFF2-40B4-BE49-F238E27FC236}">
                <a16:creationId xmlns:a16="http://schemas.microsoft.com/office/drawing/2014/main" id="{DDF647D2-3CCF-44BB-AD5A-2635496583F9}"/>
              </a:ext>
            </a:extLst>
          </p:cNvPr>
          <p:cNvGrpSpPr/>
          <p:nvPr/>
        </p:nvGrpSpPr>
        <p:grpSpPr>
          <a:xfrm>
            <a:off x="547563" y="1276539"/>
            <a:ext cx="7998194" cy="3823785"/>
            <a:chOff x="447974" y="1155651"/>
            <a:chExt cx="8251057" cy="3944674"/>
          </a:xfrm>
        </p:grpSpPr>
        <p:pic>
          <p:nvPicPr>
            <p:cNvPr id="7" name="圖片 6">
              <a:extLst>
                <a:ext uri="{FF2B5EF4-FFF2-40B4-BE49-F238E27FC236}">
                  <a16:creationId xmlns:a16="http://schemas.microsoft.com/office/drawing/2014/main" id="{74658FE5-6366-4B2A-A0AF-01CC5F0EAE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974" y="1163025"/>
              <a:ext cx="8251057" cy="3937300"/>
            </a:xfrm>
            <a:prstGeom prst="rect">
              <a:avLst/>
            </a:prstGeom>
          </p:spPr>
        </p:pic>
        <p:sp>
          <p:nvSpPr>
            <p:cNvPr id="8" name="文字方塊 7">
              <a:extLst>
                <a:ext uri="{FF2B5EF4-FFF2-40B4-BE49-F238E27FC236}">
                  <a16:creationId xmlns:a16="http://schemas.microsoft.com/office/drawing/2014/main" id="{ED5C3A69-86F4-41B4-9DF0-987A1B39C9E2}"/>
                </a:ext>
              </a:extLst>
            </p:cNvPr>
            <p:cNvSpPr txBox="1"/>
            <p:nvPr/>
          </p:nvSpPr>
          <p:spPr>
            <a:xfrm>
              <a:off x="644629" y="2085719"/>
              <a:ext cx="1052925" cy="323165"/>
            </a:xfrm>
            <a:prstGeom prst="rect">
              <a:avLst/>
            </a:prstGeom>
            <a:noFill/>
          </p:spPr>
          <p:txBody>
            <a:bodyPr wrap="square" rtlCol="0">
              <a:spAutoFit/>
            </a:bodyPr>
            <a:lstStyle/>
            <a:p>
              <a:pPr algn="ctr"/>
              <a:r>
                <a:rPr lang="en-US" altLang="zh-TW"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Memory</a:t>
              </a:r>
              <a:endParaRPr lang="zh-TW" altLang="en-US"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文字方塊 8">
              <a:extLst>
                <a:ext uri="{FF2B5EF4-FFF2-40B4-BE49-F238E27FC236}">
                  <a16:creationId xmlns:a16="http://schemas.microsoft.com/office/drawing/2014/main" id="{A839A280-1A65-4BA2-96E3-EAA20A01B57D}"/>
                </a:ext>
              </a:extLst>
            </p:cNvPr>
            <p:cNvSpPr txBox="1"/>
            <p:nvPr/>
          </p:nvSpPr>
          <p:spPr>
            <a:xfrm>
              <a:off x="1799055" y="1975010"/>
              <a:ext cx="1363655" cy="692497"/>
            </a:xfrm>
            <a:prstGeom prst="rect">
              <a:avLst/>
            </a:prstGeom>
            <a:noFill/>
          </p:spPr>
          <p:txBody>
            <a:bodyPr wrap="square" rtlCol="0">
              <a:spAutoFit/>
            </a:bodyPr>
            <a:lstStyle/>
            <a:p>
              <a:pPr algn="ctr"/>
              <a:r>
                <a:rPr lang="en-US" altLang="zh-TW" sz="13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Socket Layer and Network Drivers</a:t>
              </a:r>
              <a:endParaRPr lang="zh-TW" altLang="en-US" sz="13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文字方塊 11">
              <a:extLst>
                <a:ext uri="{FF2B5EF4-FFF2-40B4-BE49-F238E27FC236}">
                  <a16:creationId xmlns:a16="http://schemas.microsoft.com/office/drawing/2014/main" id="{50A8F87B-84BB-4C6F-B99E-E9B36360BB70}"/>
                </a:ext>
              </a:extLst>
            </p:cNvPr>
            <p:cNvSpPr txBox="1"/>
            <p:nvPr/>
          </p:nvSpPr>
          <p:spPr>
            <a:xfrm>
              <a:off x="3271585" y="2085719"/>
              <a:ext cx="1053349" cy="323165"/>
            </a:xfrm>
            <a:prstGeom prst="rect">
              <a:avLst/>
            </a:prstGeom>
            <a:noFill/>
          </p:spPr>
          <p:txBody>
            <a:bodyPr wrap="square" rtlCol="0">
              <a:spAutoFit/>
            </a:bodyPr>
            <a:lstStyle/>
            <a:p>
              <a:pPr algn="ctr"/>
              <a:r>
                <a:rPr lang="en-US" altLang="zh-TW"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Ethernet</a:t>
              </a:r>
              <a:endParaRPr lang="zh-TW" altLang="en-US"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文字方塊 12">
              <a:extLst>
                <a:ext uri="{FF2B5EF4-FFF2-40B4-BE49-F238E27FC236}">
                  <a16:creationId xmlns:a16="http://schemas.microsoft.com/office/drawing/2014/main" id="{F7DDD98F-07E8-487E-83F4-0072321243B9}"/>
                </a:ext>
              </a:extLst>
            </p:cNvPr>
            <p:cNvSpPr txBox="1"/>
            <p:nvPr/>
          </p:nvSpPr>
          <p:spPr>
            <a:xfrm>
              <a:off x="3660607" y="1155651"/>
              <a:ext cx="1825793" cy="323165"/>
            </a:xfrm>
            <a:prstGeom prst="rect">
              <a:avLst/>
            </a:prstGeom>
            <a:noFill/>
          </p:spPr>
          <p:txBody>
            <a:bodyPr wrap="square" rtlCol="0">
              <a:spAutoFit/>
            </a:bodyPr>
            <a:lstStyle/>
            <a:p>
              <a:pPr algn="ctr"/>
              <a:r>
                <a:rPr lang="en-US" altLang="zh-TW"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Without </a:t>
              </a:r>
              <a:r>
                <a:rPr lang="en-US" altLang="zh-TW" sz="1500" b="1"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iSER</a:t>
              </a:r>
              <a:endParaRPr lang="zh-TW" altLang="en-US"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文字方塊 13">
              <a:extLst>
                <a:ext uri="{FF2B5EF4-FFF2-40B4-BE49-F238E27FC236}">
                  <a16:creationId xmlns:a16="http://schemas.microsoft.com/office/drawing/2014/main" id="{D27AA6AD-757F-48FA-A8AF-C2239E227867}"/>
                </a:ext>
              </a:extLst>
            </p:cNvPr>
            <p:cNvSpPr txBox="1"/>
            <p:nvPr/>
          </p:nvSpPr>
          <p:spPr>
            <a:xfrm>
              <a:off x="4809527" y="2085719"/>
              <a:ext cx="1058356" cy="323165"/>
            </a:xfrm>
            <a:prstGeom prst="rect">
              <a:avLst/>
            </a:prstGeom>
            <a:noFill/>
          </p:spPr>
          <p:txBody>
            <a:bodyPr wrap="square" rtlCol="0">
              <a:spAutoFit/>
            </a:bodyPr>
            <a:lstStyle/>
            <a:p>
              <a:pPr algn="ctr"/>
              <a:r>
                <a:rPr lang="en-US" altLang="zh-TW"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Ethernet</a:t>
              </a:r>
              <a:endParaRPr lang="zh-TW" altLang="en-US"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文字方塊 14">
              <a:extLst>
                <a:ext uri="{FF2B5EF4-FFF2-40B4-BE49-F238E27FC236}">
                  <a16:creationId xmlns:a16="http://schemas.microsoft.com/office/drawing/2014/main" id="{111FE6DD-3D19-425C-8D5D-AC1554CAA404}"/>
                </a:ext>
              </a:extLst>
            </p:cNvPr>
            <p:cNvSpPr txBox="1"/>
            <p:nvPr/>
          </p:nvSpPr>
          <p:spPr>
            <a:xfrm>
              <a:off x="5976270" y="1975010"/>
              <a:ext cx="1343967" cy="692497"/>
            </a:xfrm>
            <a:prstGeom prst="rect">
              <a:avLst/>
            </a:prstGeom>
            <a:noFill/>
          </p:spPr>
          <p:txBody>
            <a:bodyPr wrap="square" rtlCol="0">
              <a:spAutoFit/>
            </a:bodyPr>
            <a:lstStyle/>
            <a:p>
              <a:pPr algn="ctr"/>
              <a:r>
                <a:rPr lang="en-US" altLang="zh-TW" sz="13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Socket Layer and Network Drivers</a:t>
              </a:r>
              <a:endParaRPr lang="zh-TW" altLang="en-US" sz="13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文字方塊 15">
              <a:extLst>
                <a:ext uri="{FF2B5EF4-FFF2-40B4-BE49-F238E27FC236}">
                  <a16:creationId xmlns:a16="http://schemas.microsoft.com/office/drawing/2014/main" id="{42D3F1CA-9D71-44D3-A218-E42B97EE2DE8}"/>
                </a:ext>
              </a:extLst>
            </p:cNvPr>
            <p:cNvSpPr txBox="1"/>
            <p:nvPr/>
          </p:nvSpPr>
          <p:spPr>
            <a:xfrm>
              <a:off x="7428207" y="2085719"/>
              <a:ext cx="1064120" cy="323165"/>
            </a:xfrm>
            <a:prstGeom prst="rect">
              <a:avLst/>
            </a:prstGeom>
            <a:noFill/>
          </p:spPr>
          <p:txBody>
            <a:bodyPr wrap="square" rtlCol="0">
              <a:spAutoFit/>
            </a:bodyPr>
            <a:lstStyle/>
            <a:p>
              <a:pPr algn="ctr"/>
              <a:r>
                <a:rPr lang="en-US" altLang="zh-TW"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Memory</a:t>
              </a:r>
              <a:endParaRPr lang="zh-TW" altLang="en-US"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文字方塊 16">
              <a:extLst>
                <a:ext uri="{FF2B5EF4-FFF2-40B4-BE49-F238E27FC236}">
                  <a16:creationId xmlns:a16="http://schemas.microsoft.com/office/drawing/2014/main" id="{9A309B7C-53CC-46A5-BE85-321F265B941C}"/>
                </a:ext>
              </a:extLst>
            </p:cNvPr>
            <p:cNvSpPr txBox="1"/>
            <p:nvPr/>
          </p:nvSpPr>
          <p:spPr>
            <a:xfrm>
              <a:off x="3705084" y="3186792"/>
              <a:ext cx="1748476" cy="323165"/>
            </a:xfrm>
            <a:prstGeom prst="rect">
              <a:avLst/>
            </a:prstGeom>
            <a:noFill/>
          </p:spPr>
          <p:txBody>
            <a:bodyPr wrap="square" rtlCol="0">
              <a:spAutoFit/>
            </a:bodyPr>
            <a:lstStyle/>
            <a:p>
              <a:pPr algn="ctr"/>
              <a:r>
                <a:rPr lang="en-US" altLang="zh-TW"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With </a:t>
              </a:r>
              <a:r>
                <a:rPr lang="en-US" altLang="zh-TW" sz="1500" b="1"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iSER</a:t>
              </a:r>
              <a:endParaRPr lang="zh-TW" altLang="en-US"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 name="文字方塊 19">
              <a:extLst>
                <a:ext uri="{FF2B5EF4-FFF2-40B4-BE49-F238E27FC236}">
                  <a16:creationId xmlns:a16="http://schemas.microsoft.com/office/drawing/2014/main" id="{3A91E2B5-67AA-46DD-AEA5-A75B3486364E}"/>
                </a:ext>
              </a:extLst>
            </p:cNvPr>
            <p:cNvSpPr txBox="1"/>
            <p:nvPr/>
          </p:nvSpPr>
          <p:spPr>
            <a:xfrm>
              <a:off x="640527" y="4100299"/>
              <a:ext cx="1052925" cy="323165"/>
            </a:xfrm>
            <a:prstGeom prst="rect">
              <a:avLst/>
            </a:prstGeom>
            <a:noFill/>
          </p:spPr>
          <p:txBody>
            <a:bodyPr wrap="square" rtlCol="0">
              <a:spAutoFit/>
            </a:bodyPr>
            <a:lstStyle/>
            <a:p>
              <a:pPr algn="ctr"/>
              <a:r>
                <a:rPr lang="en-US" altLang="zh-TW"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Memory</a:t>
              </a:r>
              <a:endParaRPr lang="zh-TW" altLang="en-US"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1" name="文字方塊 20">
              <a:extLst>
                <a:ext uri="{FF2B5EF4-FFF2-40B4-BE49-F238E27FC236}">
                  <a16:creationId xmlns:a16="http://schemas.microsoft.com/office/drawing/2014/main" id="{A087783B-7BF8-4F65-A2E4-5282E1B91FDF}"/>
                </a:ext>
              </a:extLst>
            </p:cNvPr>
            <p:cNvSpPr txBox="1"/>
            <p:nvPr/>
          </p:nvSpPr>
          <p:spPr>
            <a:xfrm>
              <a:off x="1806429" y="3695958"/>
              <a:ext cx="1363655" cy="692497"/>
            </a:xfrm>
            <a:prstGeom prst="rect">
              <a:avLst/>
            </a:prstGeom>
            <a:noFill/>
          </p:spPr>
          <p:txBody>
            <a:bodyPr wrap="square" rtlCol="0">
              <a:spAutoFit/>
            </a:bodyPr>
            <a:lstStyle/>
            <a:p>
              <a:pPr algn="ctr"/>
              <a:r>
                <a:rPr lang="en-US" altLang="zh-TW" sz="13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Socket Layer and Network Drivers</a:t>
              </a:r>
              <a:endParaRPr lang="zh-TW" altLang="en-US" sz="13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文字方塊 21">
              <a:extLst>
                <a:ext uri="{FF2B5EF4-FFF2-40B4-BE49-F238E27FC236}">
                  <a16:creationId xmlns:a16="http://schemas.microsoft.com/office/drawing/2014/main" id="{761D0B21-D643-4D25-94D9-8906D9277B7C}"/>
                </a:ext>
              </a:extLst>
            </p:cNvPr>
            <p:cNvSpPr txBox="1"/>
            <p:nvPr/>
          </p:nvSpPr>
          <p:spPr>
            <a:xfrm>
              <a:off x="3264211" y="4100299"/>
              <a:ext cx="1053349" cy="323165"/>
            </a:xfrm>
            <a:prstGeom prst="rect">
              <a:avLst/>
            </a:prstGeom>
            <a:noFill/>
          </p:spPr>
          <p:txBody>
            <a:bodyPr wrap="square" rtlCol="0">
              <a:spAutoFit/>
            </a:bodyPr>
            <a:lstStyle/>
            <a:p>
              <a:pPr algn="ctr"/>
              <a:r>
                <a:rPr lang="en-US" altLang="zh-TW"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Ethernet</a:t>
              </a:r>
              <a:endParaRPr lang="zh-TW" altLang="en-US"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C583BDAD-C0F2-44C5-9A08-C71F4E124776}"/>
                </a:ext>
              </a:extLst>
            </p:cNvPr>
            <p:cNvSpPr txBox="1"/>
            <p:nvPr/>
          </p:nvSpPr>
          <p:spPr>
            <a:xfrm>
              <a:off x="4809527" y="4100299"/>
              <a:ext cx="1058356" cy="323165"/>
            </a:xfrm>
            <a:prstGeom prst="rect">
              <a:avLst/>
            </a:prstGeom>
            <a:noFill/>
          </p:spPr>
          <p:txBody>
            <a:bodyPr wrap="square" rtlCol="0">
              <a:spAutoFit/>
            </a:bodyPr>
            <a:lstStyle/>
            <a:p>
              <a:pPr algn="ctr"/>
              <a:r>
                <a:rPr lang="en-US" altLang="zh-TW"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Ethernet</a:t>
              </a:r>
              <a:endParaRPr lang="zh-TW" altLang="en-US"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4" name="文字方塊 23">
              <a:extLst>
                <a:ext uri="{FF2B5EF4-FFF2-40B4-BE49-F238E27FC236}">
                  <a16:creationId xmlns:a16="http://schemas.microsoft.com/office/drawing/2014/main" id="{61EBCE6E-244F-44A0-9F9F-59CADE18E30A}"/>
                </a:ext>
              </a:extLst>
            </p:cNvPr>
            <p:cNvSpPr txBox="1"/>
            <p:nvPr/>
          </p:nvSpPr>
          <p:spPr>
            <a:xfrm>
              <a:off x="5976270" y="3695958"/>
              <a:ext cx="1343967" cy="692497"/>
            </a:xfrm>
            <a:prstGeom prst="rect">
              <a:avLst/>
            </a:prstGeom>
            <a:noFill/>
          </p:spPr>
          <p:txBody>
            <a:bodyPr wrap="square" rtlCol="0">
              <a:spAutoFit/>
            </a:bodyPr>
            <a:lstStyle/>
            <a:p>
              <a:pPr algn="ctr"/>
              <a:r>
                <a:rPr lang="en-US" altLang="zh-TW" sz="13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Socket Layer and Network Drivers</a:t>
              </a:r>
              <a:endParaRPr lang="zh-TW" altLang="en-US" sz="13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5" name="文字方塊 24">
              <a:extLst>
                <a:ext uri="{FF2B5EF4-FFF2-40B4-BE49-F238E27FC236}">
                  <a16:creationId xmlns:a16="http://schemas.microsoft.com/office/drawing/2014/main" id="{82C69072-8D4D-4209-8D42-C1FBFE2393CE}"/>
                </a:ext>
              </a:extLst>
            </p:cNvPr>
            <p:cNvSpPr txBox="1"/>
            <p:nvPr/>
          </p:nvSpPr>
          <p:spPr>
            <a:xfrm>
              <a:off x="7420833" y="4100299"/>
              <a:ext cx="1064120" cy="323165"/>
            </a:xfrm>
            <a:prstGeom prst="rect">
              <a:avLst/>
            </a:prstGeom>
            <a:noFill/>
          </p:spPr>
          <p:txBody>
            <a:bodyPr wrap="square" rtlCol="0">
              <a:spAutoFit/>
            </a:bodyPr>
            <a:lstStyle/>
            <a:p>
              <a:pPr algn="ctr"/>
              <a:r>
                <a:rPr lang="en-US" altLang="zh-TW"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Memory</a:t>
              </a:r>
              <a:endParaRPr lang="zh-TW" altLang="en-US"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83905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25" name="圓角矩形 9">
            <a:extLst>
              <a:ext uri="{FF2B5EF4-FFF2-40B4-BE49-F238E27FC236}">
                <a16:creationId xmlns:a16="http://schemas.microsoft.com/office/drawing/2014/main" id="{255A7722-B089-4380-AA51-FE41FCC72B60}"/>
              </a:ext>
            </a:extLst>
          </p:cNvPr>
          <p:cNvSpPr/>
          <p:nvPr/>
        </p:nvSpPr>
        <p:spPr>
          <a:xfrm>
            <a:off x="4643438" y="1174193"/>
            <a:ext cx="4143404" cy="3071834"/>
          </a:xfrm>
          <a:prstGeom prst="roundRect">
            <a:avLst>
              <a:gd name="adj" fmla="val 4083"/>
            </a:avLst>
          </a:prstGeom>
          <a:gradFill>
            <a:gsLst>
              <a:gs pos="0">
                <a:srgbClr val="FFFF00"/>
              </a:gs>
              <a:gs pos="50000">
                <a:srgbClr val="FFFF00">
                  <a:alpha val="44000"/>
                </a:srgbClr>
              </a:gs>
              <a:gs pos="100000">
                <a:srgbClr val="FFCB25">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8" name="Shape 188"/>
          <p:cNvSpPr txBox="1">
            <a:spLocks noGrp="1"/>
          </p:cNvSpPr>
          <p:nvPr>
            <p:ph type="title"/>
          </p:nvPr>
        </p:nvSpPr>
        <p:spPr>
          <a:xfrm>
            <a:off x="1225135" y="105313"/>
            <a:ext cx="8011736" cy="743803"/>
          </a:xfrm>
          <a:prstGeom prst="rect">
            <a:avLst/>
          </a:prstGeom>
          <a:noFill/>
          <a:ln>
            <a:noFill/>
          </a:ln>
        </p:spPr>
        <p:txBody>
          <a:bodyPr wrap="square" lIns="91425" tIns="91425" rIns="91425" bIns="91425" anchor="t" anchorCtr="0">
            <a:noAutofit/>
          </a:bodyPr>
          <a:lstStyle/>
          <a:p>
            <a:pPr>
              <a:buSzPct val="25000"/>
            </a:pPr>
            <a:r>
              <a:rPr lang="en-US" altLang="zh-TW">
                <a:solidFill>
                  <a:srgbClr val="FFFFFF"/>
                </a:solidFill>
                <a:cs typeface="Arial"/>
                <a:sym typeface="Arial"/>
              </a:rPr>
              <a:t> </a:t>
            </a:r>
            <a:r>
              <a:rPr lang="en-US" altLang="zh-TW" err="1">
                <a:solidFill>
                  <a:srgbClr val="FFFFFF"/>
                </a:solidFill>
                <a:cs typeface="Arial"/>
                <a:sym typeface="Arial"/>
              </a:rPr>
              <a:t>內建雙</a:t>
            </a:r>
            <a:r>
              <a:rPr lang="en-US" altLang="zh-TW">
                <a:solidFill>
                  <a:srgbClr val="FFFFFF"/>
                </a:solidFill>
                <a:cs typeface="Arial"/>
                <a:sym typeface="Arial"/>
              </a:rPr>
              <a:t> 10GbE</a:t>
            </a:r>
            <a:r>
              <a:rPr lang="zh-TW" altLang="en-US">
                <a:solidFill>
                  <a:srgbClr val="FFFFFF"/>
                </a:solidFill>
                <a:cs typeface="Arial"/>
                <a:sym typeface="Arial"/>
              </a:rPr>
              <a:t> SFP+ </a:t>
            </a:r>
            <a:r>
              <a:rPr lang="zh-TW" altLang="en-US">
                <a:solidFill>
                  <a:srgbClr val="FFFFFF"/>
                </a:solidFill>
                <a:latin typeface="Microsoft JhengHei"/>
                <a:ea typeface="Microsoft JhengHei"/>
                <a:cs typeface="Arial"/>
                <a:sym typeface="Arial"/>
              </a:rPr>
              <a:t>智慧型網路埠</a:t>
            </a:r>
            <a:endParaRPr lang="en-US">
              <a:latin typeface="Microsoft JhengHei"/>
              <a:ea typeface="Microsoft JhengHei"/>
            </a:endParaRPr>
          </a:p>
        </p:txBody>
      </p:sp>
      <p:sp>
        <p:nvSpPr>
          <p:cNvPr id="190" name="Shape 190"/>
          <p:cNvSpPr txBox="1"/>
          <p:nvPr/>
        </p:nvSpPr>
        <p:spPr>
          <a:xfrm>
            <a:off x="4643438" y="1360341"/>
            <a:ext cx="4143404" cy="4002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2500" b="1">
                <a:latin typeface="Arial" panose="020B0604020202020204" pitchFamily="34" charset="0"/>
                <a:ea typeface="微軟正黑體" pitchFamily="34" charset="-120"/>
                <a:cs typeface="Arial" panose="020B0604020202020204" pitchFamily="34" charset="0"/>
              </a:rPr>
              <a:t>10</a:t>
            </a:r>
            <a:r>
              <a:rPr lang="en-US" sz="2500" b="1" i="0" u="none" strike="noStrike" cap="none">
                <a:latin typeface="Arial" panose="020B0604020202020204" pitchFamily="34" charset="0"/>
                <a:ea typeface="微軟正黑體" pitchFamily="34" charset="-120"/>
                <a:cs typeface="Arial" panose="020B0604020202020204" pitchFamily="34" charset="0"/>
                <a:sym typeface="Arial"/>
              </a:rPr>
              <a:t>GbE x </a:t>
            </a:r>
            <a:r>
              <a:rPr lang="en-US" sz="2500" b="1">
                <a:latin typeface="Arial" panose="020B0604020202020204" pitchFamily="34" charset="0"/>
                <a:ea typeface="微軟正黑體" pitchFamily="34" charset="-120"/>
                <a:cs typeface="Arial" panose="020B0604020202020204" pitchFamily="34" charset="0"/>
              </a:rPr>
              <a:t>2</a:t>
            </a:r>
            <a:r>
              <a:rPr lang="en-US" sz="2500" b="1" i="0" u="none" strike="noStrike" cap="none">
                <a:latin typeface="Arial" panose="020B0604020202020204" pitchFamily="34" charset="0"/>
                <a:ea typeface="微軟正黑體" pitchFamily="34" charset="-120"/>
                <a:cs typeface="Arial" panose="020B0604020202020204" pitchFamily="34" charset="0"/>
                <a:sym typeface="Arial"/>
              </a:rPr>
              <a:t> </a:t>
            </a:r>
            <a:r>
              <a:rPr lang="en-US" sz="2500" b="1" i="0" u="none" strike="noStrike" cap="none">
                <a:latin typeface="Arial" panose="020B0604020202020204" pitchFamily="34" charset="0"/>
                <a:ea typeface="微軟正黑體" pitchFamily="34" charset="-120"/>
                <a:cs typeface="Arial" panose="020B0604020202020204" pitchFamily="34" charset="0"/>
              </a:rPr>
              <a:t>(</a:t>
            </a:r>
            <a:r>
              <a:rPr lang="zh-TW" altLang="en-US" sz="2500" b="1">
                <a:latin typeface="Arial" panose="020B0604020202020204" pitchFamily="34" charset="0"/>
                <a:ea typeface="微軟正黑體" pitchFamily="34" charset="-120"/>
                <a:cs typeface="Arial" panose="020B0604020202020204" pitchFamily="34" charset="0"/>
              </a:rPr>
              <a:t>循序傳輸</a:t>
            </a:r>
            <a:r>
              <a:rPr lang="en-US" sz="2500" b="1" i="0" u="none" strike="noStrike" cap="none">
                <a:latin typeface="Arial" panose="020B0604020202020204" pitchFamily="34" charset="0"/>
                <a:ea typeface="微軟正黑體" pitchFamily="34" charset="-120"/>
                <a:cs typeface="Arial" panose="020B0604020202020204" pitchFamily="34" charset="0"/>
              </a:rPr>
              <a:t>)</a:t>
            </a:r>
          </a:p>
        </p:txBody>
      </p:sp>
      <p:sp>
        <p:nvSpPr>
          <p:cNvPr id="192" name="Shape 192"/>
          <p:cNvSpPr txBox="1"/>
          <p:nvPr/>
        </p:nvSpPr>
        <p:spPr>
          <a:xfrm>
            <a:off x="4844956" y="2542228"/>
            <a:ext cx="6015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1400"/>
              <a:t>1</a:t>
            </a:r>
            <a:r>
              <a:rPr lang="en-US" altLang="zh-TW" sz="1400"/>
              <a:t>2</a:t>
            </a:r>
            <a:r>
              <a:rPr lang="en-US" sz="1400"/>
              <a:t>00</a:t>
            </a:r>
          </a:p>
        </p:txBody>
      </p:sp>
      <p:cxnSp>
        <p:nvCxnSpPr>
          <p:cNvPr id="193" name="Shape 193"/>
          <p:cNvCxnSpPr/>
          <p:nvPr/>
        </p:nvCxnSpPr>
        <p:spPr>
          <a:xfrm>
            <a:off x="5446511" y="2227904"/>
            <a:ext cx="2857500" cy="1500"/>
          </a:xfrm>
          <a:prstGeom prst="straightConnector1">
            <a:avLst/>
          </a:prstGeom>
          <a:noFill/>
          <a:ln w="9525" cap="flat" cmpd="sng">
            <a:solidFill>
              <a:schemeClr val="tx1"/>
            </a:solidFill>
            <a:prstDash val="solid"/>
            <a:round/>
            <a:headEnd type="none" w="med" len="med"/>
            <a:tailEnd type="none" w="med" len="med"/>
          </a:ln>
        </p:spPr>
      </p:cxnSp>
      <p:sp>
        <p:nvSpPr>
          <p:cNvPr id="195" name="Shape 195"/>
          <p:cNvSpPr txBox="1"/>
          <p:nvPr/>
        </p:nvSpPr>
        <p:spPr>
          <a:xfrm>
            <a:off x="4888571" y="3024434"/>
            <a:ext cx="514323"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400"/>
              <a:t>600</a:t>
            </a:r>
            <a:endParaRPr lang="en-US" sz="1400"/>
          </a:p>
        </p:txBody>
      </p:sp>
      <p:cxnSp>
        <p:nvCxnSpPr>
          <p:cNvPr id="196" name="Shape 196"/>
          <p:cNvCxnSpPr/>
          <p:nvPr/>
        </p:nvCxnSpPr>
        <p:spPr>
          <a:xfrm>
            <a:off x="5446511" y="2710110"/>
            <a:ext cx="2857500" cy="1500"/>
          </a:xfrm>
          <a:prstGeom prst="straightConnector1">
            <a:avLst/>
          </a:prstGeom>
          <a:noFill/>
          <a:ln w="9525" cap="flat" cmpd="sng">
            <a:solidFill>
              <a:schemeClr val="tx1"/>
            </a:solidFill>
            <a:prstDash val="solid"/>
            <a:round/>
            <a:headEnd type="none" w="med" len="med"/>
            <a:tailEnd type="none" w="med" len="med"/>
          </a:ln>
        </p:spPr>
      </p:cxnSp>
      <p:cxnSp>
        <p:nvCxnSpPr>
          <p:cNvPr id="197" name="Shape 197"/>
          <p:cNvCxnSpPr/>
          <p:nvPr/>
        </p:nvCxnSpPr>
        <p:spPr>
          <a:xfrm>
            <a:off x="5446511" y="3192318"/>
            <a:ext cx="2857500" cy="1500"/>
          </a:xfrm>
          <a:prstGeom prst="straightConnector1">
            <a:avLst/>
          </a:prstGeom>
          <a:noFill/>
          <a:ln w="9525" cap="flat" cmpd="sng">
            <a:solidFill>
              <a:schemeClr val="tx1"/>
            </a:solidFill>
            <a:prstDash val="solid"/>
            <a:round/>
            <a:headEnd type="none" w="med" len="med"/>
            <a:tailEnd type="none" w="med" len="med"/>
          </a:ln>
        </p:spPr>
      </p:cxnSp>
      <p:sp>
        <p:nvSpPr>
          <p:cNvPr id="199" name="Shape 199"/>
          <p:cNvSpPr txBox="1"/>
          <p:nvPr/>
        </p:nvSpPr>
        <p:spPr>
          <a:xfrm>
            <a:off x="4901382" y="3531647"/>
            <a:ext cx="488700"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1400" b="0" i="0" u="none" strike="noStrike" cap="none">
                <a:latin typeface="Arial"/>
                <a:ea typeface="Arial"/>
                <a:cs typeface="Arial"/>
                <a:sym typeface="Arial"/>
              </a:rPr>
              <a:t>0</a:t>
            </a:r>
          </a:p>
        </p:txBody>
      </p:sp>
      <p:cxnSp>
        <p:nvCxnSpPr>
          <p:cNvPr id="200" name="Shape 200"/>
          <p:cNvCxnSpPr/>
          <p:nvPr/>
        </p:nvCxnSpPr>
        <p:spPr>
          <a:xfrm>
            <a:off x="5446511" y="3674523"/>
            <a:ext cx="2857500" cy="1500"/>
          </a:xfrm>
          <a:prstGeom prst="straightConnector1">
            <a:avLst/>
          </a:prstGeom>
          <a:noFill/>
          <a:ln w="9525" cap="flat" cmpd="sng">
            <a:solidFill>
              <a:schemeClr val="tx1"/>
            </a:solidFill>
            <a:prstDash val="solid"/>
            <a:round/>
            <a:headEnd type="none" w="med" len="med"/>
            <a:tailEnd type="none" w="med" len="med"/>
          </a:ln>
        </p:spPr>
      </p:cxnSp>
      <p:sp>
        <p:nvSpPr>
          <p:cNvPr id="201" name="Shape 201"/>
          <p:cNvSpPr/>
          <p:nvPr/>
        </p:nvSpPr>
        <p:spPr>
          <a:xfrm>
            <a:off x="5875134" y="2443353"/>
            <a:ext cx="571500" cy="1231032"/>
          </a:xfrm>
          <a:prstGeom prst="rect">
            <a:avLst/>
          </a:prstGeom>
          <a:solidFill>
            <a:srgbClr val="0070C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02" name="Shape 202"/>
          <p:cNvSpPr/>
          <p:nvPr/>
        </p:nvSpPr>
        <p:spPr>
          <a:xfrm>
            <a:off x="7018159" y="2443353"/>
            <a:ext cx="571500" cy="1231067"/>
          </a:xfrm>
          <a:prstGeom prst="rect">
            <a:avLst/>
          </a:prstGeom>
          <a:solidFill>
            <a:srgbClr val="7030A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03" name="Shape 203"/>
          <p:cNvSpPr txBox="1"/>
          <p:nvPr/>
        </p:nvSpPr>
        <p:spPr>
          <a:xfrm>
            <a:off x="5584315" y="3745961"/>
            <a:ext cx="1142999" cy="246300"/>
          </a:xfrm>
          <a:prstGeom prst="rect">
            <a:avLst/>
          </a:prstGeom>
          <a:noFill/>
          <a:ln>
            <a:noFill/>
          </a:ln>
        </p:spPr>
        <p:txBody>
          <a:bodyPr wrap="square" lIns="91425" tIns="45700" rIns="91425" bIns="45700" anchor="t" anchorCtr="0">
            <a:noAutofit/>
          </a:bodyPr>
          <a:lstStyle/>
          <a:p>
            <a:pPr lvl="0" algn="ctr">
              <a:buClr>
                <a:srgbClr val="9F5900"/>
              </a:buClr>
              <a:buSzPct val="25000"/>
            </a:pPr>
            <a:r>
              <a:rPr lang="zh-TW" altLang="en-US" sz="1200" b="1">
                <a:latin typeface="微軟正黑體" panose="020B0604030504040204" pitchFamily="34" charset="-120"/>
                <a:ea typeface="微軟正黑體" panose="020B0604030504040204" pitchFamily="34" charset="-120"/>
              </a:rPr>
              <a:t>讀取</a:t>
            </a:r>
            <a:endParaRPr lang="en-US" sz="1200" b="1">
              <a:latin typeface="微軟正黑體" panose="020B0604030504040204" pitchFamily="34" charset="-120"/>
              <a:ea typeface="微軟正黑體" panose="020B0604030504040204" pitchFamily="34" charset="-120"/>
            </a:endParaRPr>
          </a:p>
        </p:txBody>
      </p:sp>
      <p:sp>
        <p:nvSpPr>
          <p:cNvPr id="204" name="Shape 204"/>
          <p:cNvSpPr txBox="1"/>
          <p:nvPr/>
        </p:nvSpPr>
        <p:spPr>
          <a:xfrm>
            <a:off x="6732393" y="3745961"/>
            <a:ext cx="1143000" cy="246300"/>
          </a:xfrm>
          <a:prstGeom prst="rect">
            <a:avLst/>
          </a:prstGeom>
          <a:noFill/>
          <a:ln>
            <a:noFill/>
          </a:ln>
        </p:spPr>
        <p:txBody>
          <a:bodyPr wrap="square" lIns="91425" tIns="45700" rIns="91425" bIns="45700" anchor="t" anchorCtr="0">
            <a:noAutofit/>
          </a:bodyPr>
          <a:lstStyle/>
          <a:p>
            <a:pPr lvl="0" algn="ctr">
              <a:buClr>
                <a:srgbClr val="9F5900"/>
              </a:buClr>
              <a:buSzPct val="25000"/>
            </a:pPr>
            <a:r>
              <a:rPr lang="zh-TW" altLang="en-US" sz="1200" b="1">
                <a:latin typeface="微軟正黑體" panose="020B0604030504040204" pitchFamily="34" charset="-120"/>
                <a:ea typeface="微軟正黑體" panose="020B0604030504040204" pitchFamily="34" charset="-120"/>
              </a:rPr>
              <a:t>寫入</a:t>
            </a:r>
            <a:endParaRPr lang="en-US" sz="1200" b="1">
              <a:latin typeface="微軟正黑體" panose="020B0604030504040204" pitchFamily="34" charset="-120"/>
              <a:ea typeface="微軟正黑體" panose="020B0604030504040204" pitchFamily="34" charset="-120"/>
            </a:endParaRPr>
          </a:p>
        </p:txBody>
      </p:sp>
      <p:sp>
        <p:nvSpPr>
          <p:cNvPr id="205" name="Shape 205"/>
          <p:cNvSpPr txBox="1"/>
          <p:nvPr/>
        </p:nvSpPr>
        <p:spPr>
          <a:xfrm>
            <a:off x="5584315" y="2449935"/>
            <a:ext cx="1142999" cy="2769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sz="1200" b="1">
                <a:solidFill>
                  <a:schemeClr val="lt1"/>
                </a:solidFill>
              </a:rPr>
              <a:t>1561</a:t>
            </a:r>
            <a:endParaRPr lang="en-US" sz="1200" b="1">
              <a:solidFill>
                <a:schemeClr val="lt1"/>
              </a:solidFill>
            </a:endParaRPr>
          </a:p>
        </p:txBody>
      </p:sp>
      <p:sp>
        <p:nvSpPr>
          <p:cNvPr id="206" name="Shape 206"/>
          <p:cNvSpPr txBox="1"/>
          <p:nvPr/>
        </p:nvSpPr>
        <p:spPr>
          <a:xfrm>
            <a:off x="6732393" y="2448914"/>
            <a:ext cx="1143000" cy="2769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200" b="1">
                <a:solidFill>
                  <a:schemeClr val="lt1"/>
                </a:solidFill>
              </a:rPr>
              <a:t>1</a:t>
            </a:r>
            <a:r>
              <a:rPr lang="en-US" altLang="zh-TW" sz="1200" b="1">
                <a:solidFill>
                  <a:schemeClr val="lt1"/>
                </a:solidFill>
              </a:rPr>
              <a:t>560</a:t>
            </a:r>
            <a:endParaRPr lang="en-US" sz="1200" b="1">
              <a:solidFill>
                <a:schemeClr val="lt1"/>
              </a:solidFill>
            </a:endParaRPr>
          </a:p>
        </p:txBody>
      </p:sp>
      <p:sp>
        <p:nvSpPr>
          <p:cNvPr id="207" name="Shape 207"/>
          <p:cNvSpPr txBox="1"/>
          <p:nvPr/>
        </p:nvSpPr>
        <p:spPr>
          <a:xfrm>
            <a:off x="4829984" y="2075731"/>
            <a:ext cx="631499"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350"/>
              <a:t>1800</a:t>
            </a:r>
            <a:endParaRPr lang="en-US" sz="1350"/>
          </a:p>
        </p:txBody>
      </p:sp>
      <p:sp>
        <p:nvSpPr>
          <p:cNvPr id="227" name="Shape 227"/>
          <p:cNvSpPr/>
          <p:nvPr/>
        </p:nvSpPr>
        <p:spPr>
          <a:xfrm>
            <a:off x="488662" y="2303466"/>
            <a:ext cx="4046400" cy="6144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828282"/>
              </a:buClr>
              <a:buSzPct val="25000"/>
              <a:buFont typeface="Arial"/>
              <a:buNone/>
            </a:pPr>
            <a:r>
              <a:rPr lang="en-US" sz="800">
                <a:solidFill>
                  <a:schemeClr val="tx1">
                    <a:lumMod val="65000"/>
                    <a:lumOff val="35000"/>
                  </a:schemeClr>
                </a:solidFill>
              </a:rPr>
              <a:t>Tested in QNAP Labs. Figures may vary by environments.</a:t>
            </a:r>
          </a:p>
          <a:p>
            <a:pPr marL="0" marR="0" lvl="0" indent="0" algn="l" rtl="0">
              <a:lnSpc>
                <a:spcPct val="100000"/>
              </a:lnSpc>
              <a:spcBef>
                <a:spcPts val="0"/>
              </a:spcBef>
              <a:spcAft>
                <a:spcPts val="0"/>
              </a:spcAft>
              <a:buClr>
                <a:srgbClr val="828282"/>
              </a:buClr>
              <a:buSzPct val="25000"/>
              <a:buFont typeface="Arial"/>
              <a:buNone/>
            </a:pPr>
            <a:r>
              <a:rPr lang="en-US" sz="800" b="1">
                <a:solidFill>
                  <a:schemeClr val="tx1">
                    <a:lumMod val="65000"/>
                    <a:lumOff val="35000"/>
                  </a:schemeClr>
                </a:solidFill>
              </a:rPr>
              <a:t>Test environment</a:t>
            </a:r>
            <a:r>
              <a:rPr lang="en-US" sz="800" b="1" i="0" u="none" strike="noStrike" cap="none">
                <a:solidFill>
                  <a:schemeClr val="tx1">
                    <a:lumMod val="65000"/>
                    <a:lumOff val="35000"/>
                  </a:schemeClr>
                </a:solidFill>
                <a:latin typeface="Arial"/>
                <a:ea typeface="Arial"/>
                <a:cs typeface="Arial"/>
                <a:sym typeface="Arial"/>
              </a:rPr>
              <a:t>:</a:t>
            </a:r>
            <a:br>
              <a:rPr lang="en-US" sz="800" b="1" i="0" u="none" strike="noStrike" cap="none">
                <a:solidFill>
                  <a:schemeClr val="tx1">
                    <a:lumMod val="65000"/>
                    <a:lumOff val="35000"/>
                  </a:schemeClr>
                </a:solidFill>
                <a:latin typeface="Arial"/>
                <a:ea typeface="Arial"/>
                <a:cs typeface="Arial"/>
                <a:sym typeface="Arial"/>
              </a:rPr>
            </a:br>
            <a:r>
              <a:rPr lang="en-US" sz="800" b="0" i="0" u="none" strike="noStrike" cap="none">
                <a:solidFill>
                  <a:schemeClr val="tx1">
                    <a:lumMod val="65000"/>
                    <a:lumOff val="35000"/>
                  </a:schemeClr>
                </a:solidFill>
                <a:latin typeface="Arial"/>
                <a:ea typeface="Arial"/>
                <a:cs typeface="Arial"/>
                <a:sym typeface="Arial"/>
              </a:rPr>
              <a:t>NAS: TS-1677XU-1700-16G with QTS 4.3.4</a:t>
            </a:r>
          </a:p>
          <a:p>
            <a:pPr marL="0" marR="0" lvl="0" indent="0" algn="l" rtl="0">
              <a:lnSpc>
                <a:spcPct val="100000"/>
              </a:lnSpc>
              <a:spcBef>
                <a:spcPts val="0"/>
              </a:spcBef>
              <a:spcAft>
                <a:spcPts val="0"/>
              </a:spcAft>
              <a:buClr>
                <a:srgbClr val="828282"/>
              </a:buClr>
              <a:buSzPct val="25000"/>
              <a:buFont typeface="Arial"/>
              <a:buNone/>
            </a:pPr>
            <a:r>
              <a:rPr lang="en-US" sz="800" b="0" i="0" u="none" strike="noStrike" cap="none">
                <a:solidFill>
                  <a:schemeClr val="tx1">
                    <a:lumMod val="65000"/>
                    <a:lumOff val="35000"/>
                  </a:schemeClr>
                </a:solidFill>
                <a:latin typeface="Arial"/>
                <a:ea typeface="Arial"/>
                <a:cs typeface="Arial"/>
                <a:sym typeface="Arial"/>
              </a:rPr>
              <a:t>Volume type: RAID 5; 16 x Intel S3500 240GB SSDs (SSDSC2BB240G4) </a:t>
            </a:r>
          </a:p>
        </p:txBody>
      </p:sp>
      <p:pic>
        <p:nvPicPr>
          <p:cNvPr id="24" name="Picture 26">
            <a:extLst>
              <a:ext uri="{FF2B5EF4-FFF2-40B4-BE49-F238E27FC236}">
                <a16:creationId xmlns:a16="http://schemas.microsoft.com/office/drawing/2014/main" id="{F342BC2E-27F4-406F-A425-687AF99276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9715" b="27496"/>
          <a:stretch/>
        </p:blipFill>
        <p:spPr>
          <a:xfrm>
            <a:off x="-169337" y="2966344"/>
            <a:ext cx="5182128" cy="1386107"/>
          </a:xfrm>
          <a:prstGeom prst="rect">
            <a:avLst/>
          </a:prstGeom>
          <a:effectLst>
            <a:outerShdw blurRad="50800" dir="8100000" algn="tr" rotWithShape="0">
              <a:prstClr val="black">
                <a:alpha val="40000"/>
              </a:prstClr>
            </a:outerShdw>
            <a:reflection blurRad="25400" stA="29000" endPos="30000" dir="5400000" sy="-100000" algn="bl" rotWithShape="0"/>
          </a:effectLst>
        </p:spPr>
      </p:pic>
      <p:sp>
        <p:nvSpPr>
          <p:cNvPr id="21" name="Shape 199">
            <a:extLst>
              <a:ext uri="{FF2B5EF4-FFF2-40B4-BE49-F238E27FC236}">
                <a16:creationId xmlns:a16="http://schemas.microsoft.com/office/drawing/2014/main" id="{DFACABE6-BE4E-4011-B4BD-F4BF3F6BCC7C}"/>
              </a:ext>
            </a:extLst>
          </p:cNvPr>
          <p:cNvSpPr txBox="1"/>
          <p:nvPr/>
        </p:nvSpPr>
        <p:spPr>
          <a:xfrm>
            <a:off x="4797592" y="3867984"/>
            <a:ext cx="677854" cy="348566"/>
          </a:xfrm>
          <a:prstGeom prst="rect">
            <a:avLst/>
          </a:prstGeom>
          <a:noFill/>
          <a:ln>
            <a:noFill/>
          </a:ln>
        </p:spPr>
        <p:txBody>
          <a:bodyPr wrap="square" lIns="91425" tIns="45700" rIns="91425" bIns="457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
                <a:srgbClr val="9F5900"/>
              </a:buClr>
              <a:buSzPct val="25000"/>
            </a:pPr>
            <a:r>
              <a:rPr lang="en-US" altLang="zh-TW" sz="1200">
                <a:latin typeface="Arial "/>
              </a:rPr>
              <a:t>(MB/s)</a:t>
            </a:r>
            <a:endParaRPr lang="en-US" sz="1200" i="0" u="none" strike="noStrike" cap="none">
              <a:latin typeface="Arial "/>
              <a:ea typeface="Arial"/>
              <a:cs typeface="Arial"/>
              <a:sym typeface="Arial"/>
            </a:endParaRPr>
          </a:p>
        </p:txBody>
      </p:sp>
    </p:spTree>
    <p:extLst>
      <p:ext uri="{BB962C8B-B14F-4D97-AF65-F5344CB8AC3E}">
        <p14:creationId xmlns:p14="http://schemas.microsoft.com/office/powerpoint/2010/main" val="3956342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3C9ADACD-13AF-4483-AC74-B8869B15177F}"/>
              </a:ext>
            </a:extLst>
          </p:cNvPr>
          <p:cNvSpPr/>
          <p:nvPr/>
        </p:nvSpPr>
        <p:spPr>
          <a:xfrm>
            <a:off x="2322413" y="3448419"/>
            <a:ext cx="4442529" cy="400110"/>
          </a:xfrm>
          <a:prstGeom prst="rect">
            <a:avLst/>
          </a:prstGeom>
          <a:solidFill>
            <a:srgbClr val="FFFF00"/>
          </a:solidFill>
        </p:spPr>
        <p:txBody>
          <a:bodyPr wrap="square" anchor="t">
            <a:spAutoFit/>
          </a:bodyPr>
          <a:lstStyle/>
          <a:p>
            <a:pPr algn="ctr"/>
            <a:r>
              <a:rPr lang="zh-TW" altLang="en-US" sz="2000">
                <a:latin typeface="微軟正黑體" panose="020B0604030504040204" pitchFamily="34" charset="-120"/>
                <a:ea typeface="微軟正黑體" panose="020B0604030504040204" pitchFamily="34" charset="-120"/>
              </a:rPr>
              <a:t>一台抵多台，虛實並進</a:t>
            </a:r>
          </a:p>
        </p:txBody>
      </p:sp>
      <p:sp>
        <p:nvSpPr>
          <p:cNvPr id="3" name="文字方塊 2">
            <a:extLst>
              <a:ext uri="{FF2B5EF4-FFF2-40B4-BE49-F238E27FC236}">
                <a16:creationId xmlns:a16="http://schemas.microsoft.com/office/drawing/2014/main" id="{232F5975-5E00-4914-BB4C-98966414195B}"/>
              </a:ext>
            </a:extLst>
          </p:cNvPr>
          <p:cNvSpPr txBox="1"/>
          <p:nvPr/>
        </p:nvSpPr>
        <p:spPr>
          <a:xfrm>
            <a:off x="2735109" y="1432668"/>
            <a:ext cx="3479576" cy="2049535"/>
          </a:xfrm>
          <a:prstGeom prst="rect">
            <a:avLst/>
          </a:prstGeom>
          <a:noFill/>
        </p:spPr>
        <p:txBody>
          <a:bodyPr wrap="square" rtlCol="0" anchor="t">
            <a:spAutoFit/>
          </a:bodyPr>
          <a:lstStyle/>
          <a:p>
            <a:pPr algn="ctr">
              <a:lnSpc>
                <a:spcPts val="8000"/>
              </a:lnSpc>
            </a:pPr>
            <a:r>
              <a:rPr lang="zh-TW" altLang="en-US" sz="4500" b="1">
                <a:solidFill>
                  <a:schemeClr val="bg1"/>
                </a:solidFill>
                <a:latin typeface="微軟正黑體" panose="020B0604030504040204" pitchFamily="34" charset="-120"/>
                <a:ea typeface="微軟正黑體" panose="020B0604030504040204" pitchFamily="34" charset="-120"/>
              </a:rPr>
              <a:t>虛擬</a:t>
            </a:r>
            <a:r>
              <a:rPr lang="en-US" altLang="zh-TW" sz="4500" b="1">
                <a:solidFill>
                  <a:schemeClr val="bg1"/>
                </a:solidFill>
                <a:latin typeface="Arial"/>
                <a:ea typeface="微軟正黑體" panose="020B0604030504040204" pitchFamily="34" charset="-120"/>
                <a:cs typeface="Arial"/>
              </a:rPr>
              <a:t>QTS</a:t>
            </a:r>
            <a:br>
              <a:rPr lang="en-US" altLang="zh-TW" sz="4500" b="1">
                <a:solidFill>
                  <a:schemeClr val="bg1"/>
                </a:solidFill>
                <a:latin typeface="微軟正黑體" panose="020B0604030504040204" pitchFamily="34" charset="-120"/>
                <a:ea typeface="微軟正黑體" panose="020B0604030504040204" pitchFamily="34" charset="-120"/>
              </a:rPr>
            </a:br>
            <a:r>
              <a:rPr lang="en-US" altLang="zh-TW" sz="5500" b="1" err="1">
                <a:solidFill>
                  <a:srgbClr val="FFFF00"/>
                </a:solidFill>
                <a:latin typeface="Arial"/>
                <a:ea typeface="微軟正黑體" panose="020B0604030504040204" pitchFamily="34" charset="-120"/>
                <a:cs typeface="Arial"/>
              </a:rPr>
              <a:t>vQTS</a:t>
            </a:r>
            <a:endParaRPr lang="zh-TW" altLang="en-US" sz="5500" b="1">
              <a:solidFill>
                <a:srgbClr val="FFFF00"/>
              </a:solidFill>
              <a:latin typeface="Arial"/>
              <a:ea typeface="微軟正黑體" panose="020B0604030504040204" pitchFamily="34" charset="-120"/>
              <a:cs typeface="Arial"/>
            </a:endParaRPr>
          </a:p>
        </p:txBody>
      </p:sp>
      <p:pic>
        <p:nvPicPr>
          <p:cNvPr id="7" name="圖形 6">
            <a:extLst>
              <a:ext uri="{FF2B5EF4-FFF2-40B4-BE49-F238E27FC236}">
                <a16:creationId xmlns:a16="http://schemas.microsoft.com/office/drawing/2014/main" id="{E345A9E7-D156-4E8E-9610-80A1CBD909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56655" y="2403778"/>
            <a:ext cx="211982" cy="232663"/>
          </a:xfrm>
          <a:prstGeom prst="rect">
            <a:avLst/>
          </a:prstGeom>
        </p:spPr>
      </p:pic>
    </p:spTree>
    <p:extLst>
      <p:ext uri="{BB962C8B-B14F-4D97-AF65-F5344CB8AC3E}">
        <p14:creationId xmlns:p14="http://schemas.microsoft.com/office/powerpoint/2010/main" val="3399573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 34">
            <a:extLst>
              <a:ext uri="{FF2B5EF4-FFF2-40B4-BE49-F238E27FC236}">
                <a16:creationId xmlns:a16="http://schemas.microsoft.com/office/drawing/2014/main" id="{80980CDE-EF3C-4FD4-A286-290C1D274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802" y="838616"/>
            <a:ext cx="611699" cy="4066282"/>
          </a:xfrm>
          <a:prstGeom prst="rect">
            <a:avLst/>
          </a:prstGeom>
        </p:spPr>
      </p:pic>
      <p:pic>
        <p:nvPicPr>
          <p:cNvPr id="15" name="圖片 14">
            <a:extLst>
              <a:ext uri="{FF2B5EF4-FFF2-40B4-BE49-F238E27FC236}">
                <a16:creationId xmlns:a16="http://schemas.microsoft.com/office/drawing/2014/main" id="{650090D8-ABED-4B8E-8F19-C80FEFE2C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1352" y="686216"/>
            <a:ext cx="611699" cy="4066282"/>
          </a:xfrm>
          <a:prstGeom prst="rect">
            <a:avLst/>
          </a:prstGeom>
        </p:spPr>
      </p:pic>
      <p:pic>
        <p:nvPicPr>
          <p:cNvPr id="34" name="圖片 33">
            <a:extLst>
              <a:ext uri="{FF2B5EF4-FFF2-40B4-BE49-F238E27FC236}">
                <a16:creationId xmlns:a16="http://schemas.microsoft.com/office/drawing/2014/main" id="{744FEB97-C630-4A1A-A84B-D413BC5FA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385" y="1002361"/>
            <a:ext cx="2562120" cy="3629670"/>
          </a:xfrm>
          <a:prstGeom prst="rect">
            <a:avLst/>
          </a:prstGeom>
          <a:effectLst>
            <a:reflection stA="54000" endPos="8000" dist="12700" dir="5400000" sy="-100000" algn="bl" rotWithShape="0"/>
          </a:effectLst>
        </p:spPr>
      </p:pic>
      <p:pic>
        <p:nvPicPr>
          <p:cNvPr id="9" name="圖片 8">
            <a:extLst>
              <a:ext uri="{FF2B5EF4-FFF2-40B4-BE49-F238E27FC236}">
                <a16:creationId xmlns:a16="http://schemas.microsoft.com/office/drawing/2014/main" id="{E5361E06-D28D-4E40-9AB1-508B3FD62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9" y="1002361"/>
            <a:ext cx="2562120" cy="3629670"/>
          </a:xfrm>
          <a:prstGeom prst="rect">
            <a:avLst/>
          </a:prstGeom>
          <a:effectLst>
            <a:reflection stA="54000" endPos="8000" dist="12700" dir="5400000" sy="-100000" algn="bl" rotWithShape="0"/>
          </a:effectLst>
        </p:spPr>
      </p:pic>
      <p:pic>
        <p:nvPicPr>
          <p:cNvPr id="33" name="圖片 32" descr="TS-1677XU_Front.png">
            <a:extLst>
              <a:ext uri="{FF2B5EF4-FFF2-40B4-BE49-F238E27FC236}">
                <a16:creationId xmlns:a16="http://schemas.microsoft.com/office/drawing/2014/main" id="{903E73A0-013C-40DB-BB54-59A2ABA76646}"/>
              </a:ext>
            </a:extLst>
          </p:cNvPr>
          <p:cNvPicPr>
            <a:picLocks noChangeAspect="1"/>
          </p:cNvPicPr>
          <p:nvPr/>
        </p:nvPicPr>
        <p:blipFill rotWithShape="1">
          <a:blip r:embed="rId4"/>
          <a:srcRect b="16306"/>
          <a:stretch/>
        </p:blipFill>
        <p:spPr>
          <a:xfrm>
            <a:off x="2753782" y="2731908"/>
            <a:ext cx="3642354" cy="1905259"/>
          </a:xfrm>
          <a:prstGeom prst="rect">
            <a:avLst/>
          </a:prstGeom>
          <a:effectLst>
            <a:outerShdw blurRad="50800" dist="38100" dir="2700000" algn="tl" rotWithShape="0">
              <a:prstClr val="black">
                <a:alpha val="40000"/>
              </a:prstClr>
            </a:outerShdw>
            <a:reflection blurRad="25400" stA="35000" endPos="29000" dir="5400000" sy="-100000" algn="bl" rotWithShape="0"/>
          </a:effectLst>
        </p:spPr>
      </p:pic>
      <p:sp>
        <p:nvSpPr>
          <p:cNvPr id="2" name="標題 1"/>
          <p:cNvSpPr>
            <a:spLocks noGrp="1"/>
          </p:cNvSpPr>
          <p:nvPr>
            <p:ph type="title"/>
          </p:nvPr>
        </p:nvSpPr>
        <p:spPr/>
        <p:txBody>
          <a:bodyPr>
            <a:noAutofit/>
          </a:bodyPr>
          <a:lstStyle/>
          <a:p>
            <a:r>
              <a:rPr lang="zh-TW" altLang="en-US" sz="3200"/>
              <a:t>利用虛擬機工作站運行的</a:t>
            </a:r>
            <a:r>
              <a:rPr lang="zh-TW" altLang="en-US" sz="3200">
                <a:latin typeface="微軟正黑體"/>
                <a:ea typeface="微軟正黑體"/>
              </a:rPr>
              <a:t> </a:t>
            </a:r>
            <a:r>
              <a:rPr lang="en-US" altLang="zh-TW" sz="3200" err="1"/>
              <a:t>vQTS</a:t>
            </a:r>
            <a:endParaRPr lang="zh-TW" altLang="en-US" sz="3200"/>
          </a:p>
        </p:txBody>
      </p:sp>
      <p:pic>
        <p:nvPicPr>
          <p:cNvPr id="12"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579" y="3054460"/>
            <a:ext cx="1714580" cy="1056796"/>
          </a:xfrm>
          <a:prstGeom prst="rect">
            <a:avLst/>
          </a:prstGeom>
        </p:spPr>
      </p:pic>
      <p:pic>
        <p:nvPicPr>
          <p:cNvPr id="13"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1207" y="1857992"/>
            <a:ext cx="1712952" cy="1120407"/>
          </a:xfrm>
          <a:prstGeom prst="rect">
            <a:avLst/>
          </a:prstGeom>
        </p:spPr>
      </p:pic>
      <p:sp>
        <p:nvSpPr>
          <p:cNvPr id="14" name="TextBox 22"/>
          <p:cNvSpPr txBox="1"/>
          <p:nvPr/>
        </p:nvSpPr>
        <p:spPr>
          <a:xfrm>
            <a:off x="137472" y="1277006"/>
            <a:ext cx="2239717" cy="584775"/>
          </a:xfrm>
          <a:prstGeom prst="rect">
            <a:avLst/>
          </a:prstGeom>
          <a:noFill/>
        </p:spPr>
        <p:txBody>
          <a:bodyPr wrap="none" rtlCol="0">
            <a:spAutoFit/>
          </a:bodyPr>
          <a:lstStyle/>
          <a:p>
            <a:pPr algn="ctr"/>
            <a:r>
              <a:rPr lang="zh-TW" altLang="en-US" sz="1600" b="1">
                <a:latin typeface="Arial" pitchFamily="34" charset="0"/>
                <a:ea typeface="微軟正黑體" pitchFamily="34" charset="-120"/>
                <a:cs typeface="Arial" pitchFamily="34" charset="0"/>
              </a:rPr>
              <a:t>一般虛擬機 </a:t>
            </a:r>
            <a:r>
              <a:rPr lang="en-US" sz="1600" b="1">
                <a:latin typeface="Arial" pitchFamily="34" charset="0"/>
                <a:ea typeface="微軟正黑體" pitchFamily="34" charset="-120"/>
                <a:cs typeface="Arial" pitchFamily="34" charset="0"/>
              </a:rPr>
              <a:t>Windows,</a:t>
            </a:r>
          </a:p>
          <a:p>
            <a:pPr algn="ctr"/>
            <a:r>
              <a:rPr lang="en-US" sz="1600" b="1">
                <a:latin typeface="Arial" pitchFamily="34" charset="0"/>
                <a:ea typeface="微軟正黑體" pitchFamily="34" charset="-120"/>
                <a:cs typeface="Arial" pitchFamily="34" charset="0"/>
              </a:rPr>
              <a:t> Linux, UNIX</a:t>
            </a:r>
          </a:p>
        </p:txBody>
      </p:sp>
      <p:pic>
        <p:nvPicPr>
          <p:cNvPr id="17" name="Picture 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853000" y="3995452"/>
            <a:ext cx="611699" cy="611699"/>
          </a:xfrm>
          <a:prstGeom prst="rect">
            <a:avLst/>
          </a:prstGeom>
          <a:effectLst>
            <a:outerShdw blurRad="50800" dist="38100" dir="5400000" algn="t" rotWithShape="0">
              <a:prstClr val="black">
                <a:alpha val="40000"/>
              </a:prstClr>
            </a:outerShdw>
          </a:effectLst>
        </p:spPr>
      </p:pic>
      <p:pic>
        <p:nvPicPr>
          <p:cNvPr id="29"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49343" y="1912923"/>
            <a:ext cx="1906790" cy="997381"/>
          </a:xfrm>
          <a:prstGeom prst="rect">
            <a:avLst/>
          </a:prstGeom>
        </p:spPr>
      </p:pic>
      <p:pic>
        <p:nvPicPr>
          <p:cNvPr id="30" name="Picture 2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49343" y="3054460"/>
            <a:ext cx="1919706" cy="1009673"/>
          </a:xfrm>
          <a:prstGeom prst="rect">
            <a:avLst/>
          </a:prstGeom>
        </p:spPr>
      </p:pic>
      <p:sp>
        <p:nvSpPr>
          <p:cNvPr id="31" name="TextBox 12"/>
          <p:cNvSpPr txBox="1"/>
          <p:nvPr/>
        </p:nvSpPr>
        <p:spPr>
          <a:xfrm>
            <a:off x="6807623" y="1358207"/>
            <a:ext cx="1992854" cy="369332"/>
          </a:xfrm>
          <a:prstGeom prst="rect">
            <a:avLst/>
          </a:prstGeom>
          <a:noFill/>
        </p:spPr>
        <p:txBody>
          <a:bodyPr wrap="none" rtlCol="0">
            <a:spAutoFit/>
          </a:bodyPr>
          <a:lstStyle/>
          <a:p>
            <a:pPr algn="ctr"/>
            <a:r>
              <a:rPr lang="zh-TW" altLang="en-US" b="1">
                <a:latin typeface="Arial" pitchFamily="34" charset="0"/>
                <a:ea typeface="微軟正黑體" pitchFamily="34" charset="-120"/>
                <a:cs typeface="Arial" pitchFamily="34" charset="0"/>
              </a:rPr>
              <a:t>虛擬 </a:t>
            </a:r>
            <a:r>
              <a:rPr lang="en-US" altLang="zh-TW" b="1">
                <a:latin typeface="Arial" pitchFamily="34" charset="0"/>
                <a:ea typeface="微軟正黑體" pitchFamily="34" charset="-120"/>
                <a:cs typeface="Arial" pitchFamily="34" charset="0"/>
              </a:rPr>
              <a:t>QTS - </a:t>
            </a:r>
            <a:r>
              <a:rPr lang="en-US" altLang="zh-TW" b="1" err="1">
                <a:latin typeface="Arial" pitchFamily="34" charset="0"/>
                <a:ea typeface="微軟正黑體" pitchFamily="34" charset="-120"/>
                <a:cs typeface="Arial" pitchFamily="34" charset="0"/>
              </a:rPr>
              <a:t>vQTS</a:t>
            </a:r>
            <a:endParaRPr lang="en-US" altLang="zh-TW" b="1">
              <a:latin typeface="Arial" pitchFamily="34" charset="0"/>
              <a:ea typeface="微軟正黑體" pitchFamily="34" charset="-120"/>
              <a:cs typeface="Arial" pitchFamily="34" charset="0"/>
            </a:endParaRPr>
          </a:p>
        </p:txBody>
      </p:sp>
      <p:grpSp>
        <p:nvGrpSpPr>
          <p:cNvPr id="47" name="群組 46">
            <a:extLst>
              <a:ext uri="{FF2B5EF4-FFF2-40B4-BE49-F238E27FC236}">
                <a16:creationId xmlns:a16="http://schemas.microsoft.com/office/drawing/2014/main" id="{1F6FB00E-E590-4565-8579-CC305CB2A87D}"/>
              </a:ext>
            </a:extLst>
          </p:cNvPr>
          <p:cNvGrpSpPr/>
          <p:nvPr/>
        </p:nvGrpSpPr>
        <p:grpSpPr>
          <a:xfrm>
            <a:off x="2517201" y="2705828"/>
            <a:ext cx="4164268" cy="967726"/>
            <a:chOff x="2719178" y="2549987"/>
            <a:chExt cx="3626228" cy="842692"/>
          </a:xfrm>
        </p:grpSpPr>
        <p:grpSp>
          <p:nvGrpSpPr>
            <p:cNvPr id="44" name="群組 43">
              <a:extLst>
                <a:ext uri="{FF2B5EF4-FFF2-40B4-BE49-F238E27FC236}">
                  <a16:creationId xmlns:a16="http://schemas.microsoft.com/office/drawing/2014/main" id="{7D4EF801-EE81-4E01-AF66-1E495D94ABA3}"/>
                </a:ext>
              </a:extLst>
            </p:cNvPr>
            <p:cNvGrpSpPr/>
            <p:nvPr/>
          </p:nvGrpSpPr>
          <p:grpSpPr>
            <a:xfrm>
              <a:off x="2719178" y="2669376"/>
              <a:ext cx="3626228" cy="723303"/>
              <a:chOff x="2719178" y="2669376"/>
              <a:chExt cx="3626228" cy="723303"/>
            </a:xfrm>
          </p:grpSpPr>
          <p:pic>
            <p:nvPicPr>
              <p:cNvPr id="40" name="圖片 39">
                <a:extLst>
                  <a:ext uri="{FF2B5EF4-FFF2-40B4-BE49-F238E27FC236}">
                    <a16:creationId xmlns:a16="http://schemas.microsoft.com/office/drawing/2014/main" id="{F0435203-61F6-45E0-8CBA-BA8DC6056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9178" y="3079820"/>
                <a:ext cx="3626228" cy="312859"/>
              </a:xfrm>
              <a:prstGeom prst="rect">
                <a:avLst/>
              </a:prstGeom>
            </p:spPr>
          </p:pic>
          <p:grpSp>
            <p:nvGrpSpPr>
              <p:cNvPr id="41" name="群組 40">
                <a:extLst>
                  <a:ext uri="{FF2B5EF4-FFF2-40B4-BE49-F238E27FC236}">
                    <a16:creationId xmlns:a16="http://schemas.microsoft.com/office/drawing/2014/main" id="{133DE079-9C5F-4F31-B17C-4EF207E1A7ED}"/>
                  </a:ext>
                </a:extLst>
              </p:cNvPr>
              <p:cNvGrpSpPr/>
              <p:nvPr/>
            </p:nvGrpSpPr>
            <p:grpSpPr>
              <a:xfrm>
                <a:off x="3269995" y="2669376"/>
                <a:ext cx="2464663" cy="566873"/>
                <a:chOff x="3222623" y="5299487"/>
                <a:chExt cx="2464663" cy="566873"/>
              </a:xfrm>
            </p:grpSpPr>
            <p:pic>
              <p:nvPicPr>
                <p:cNvPr id="42" name="圖片 41">
                  <a:extLst>
                    <a:ext uri="{FF2B5EF4-FFF2-40B4-BE49-F238E27FC236}">
                      <a16:creationId xmlns:a16="http://schemas.microsoft.com/office/drawing/2014/main" id="{033EA3C0-AA6E-4C02-8E44-6BB69B72964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V="1">
                  <a:off x="3222623" y="5299487"/>
                  <a:ext cx="2464663" cy="566873"/>
                </a:xfrm>
                <a:prstGeom prst="rect">
                  <a:avLst/>
                </a:prstGeom>
              </p:spPr>
            </p:pic>
            <p:sp>
              <p:nvSpPr>
                <p:cNvPr id="43" name="矩形 42">
                  <a:extLst>
                    <a:ext uri="{FF2B5EF4-FFF2-40B4-BE49-F238E27FC236}">
                      <a16:creationId xmlns:a16="http://schemas.microsoft.com/office/drawing/2014/main" id="{E2D452E9-E0EB-4BB0-829C-180FB1F0EBC5}"/>
                    </a:ext>
                  </a:extLst>
                </p:cNvPr>
                <p:cNvSpPr/>
                <p:nvPr/>
              </p:nvSpPr>
              <p:spPr>
                <a:xfrm>
                  <a:off x="3637523" y="5453636"/>
                  <a:ext cx="1634865" cy="375214"/>
                </a:xfrm>
                <a:prstGeom prst="rect">
                  <a:avLst/>
                </a:prstGeom>
              </p:spPr>
              <p:txBody>
                <a:bodyPr wrap="none">
                  <a:spAutoFit/>
                </a:bodyPr>
                <a:lstStyle/>
                <a:p>
                  <a:pPr algn="ctr"/>
                  <a:r>
                    <a:rPr lang="zh-TW" altLang="en-US" sz="2200" b="1">
                      <a:latin typeface="微軟正黑體" pitchFamily="34" charset="-120"/>
                      <a:ea typeface="微軟正黑體" pitchFamily="34" charset="-120"/>
                    </a:rPr>
                    <a:t>虛擬機工作站</a:t>
                  </a:r>
                  <a:endParaRPr lang="en-US" altLang="zh-TW" sz="2200" b="1">
                    <a:latin typeface="微軟正黑體" pitchFamily="34" charset="-120"/>
                    <a:ea typeface="微軟正黑體" pitchFamily="34" charset="-120"/>
                  </a:endParaRPr>
                </a:p>
              </p:txBody>
            </p:sp>
          </p:grpSp>
        </p:grpSp>
        <p:pic>
          <p:nvPicPr>
            <p:cNvPr id="46" name="圖片 45">
              <a:extLst>
                <a:ext uri="{FF2B5EF4-FFF2-40B4-BE49-F238E27FC236}">
                  <a16:creationId xmlns:a16="http://schemas.microsoft.com/office/drawing/2014/main" id="{78ABF26F-D009-4C93-B552-E46C699F04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92910" y="2549987"/>
              <a:ext cx="1391005" cy="319149"/>
            </a:xfrm>
            <a:prstGeom prst="rect">
              <a:avLst/>
            </a:prstGeom>
          </p:spPr>
        </p:pic>
      </p:grpSp>
      <p:grpSp>
        <p:nvGrpSpPr>
          <p:cNvPr id="55" name="群組 17">
            <a:extLst>
              <a:ext uri="{FF2B5EF4-FFF2-40B4-BE49-F238E27FC236}">
                <a16:creationId xmlns:a16="http://schemas.microsoft.com/office/drawing/2014/main" id="{6BA378D9-A092-42E0-B5D1-531902332340}"/>
              </a:ext>
            </a:extLst>
          </p:cNvPr>
          <p:cNvGrpSpPr/>
          <p:nvPr/>
        </p:nvGrpSpPr>
        <p:grpSpPr>
          <a:xfrm>
            <a:off x="2992977" y="1239963"/>
            <a:ext cx="3143891" cy="1435849"/>
            <a:chOff x="2571736" y="928676"/>
            <a:chExt cx="3456729" cy="1578725"/>
          </a:xfrm>
        </p:grpSpPr>
        <p:pic>
          <p:nvPicPr>
            <p:cNvPr id="56" name="Picture 18">
              <a:extLst>
                <a:ext uri="{FF2B5EF4-FFF2-40B4-BE49-F238E27FC236}">
                  <a16:creationId xmlns:a16="http://schemas.microsoft.com/office/drawing/2014/main" id="{BD3660DC-9514-4E16-889E-A3C4EA67C09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14942" y="928676"/>
              <a:ext cx="813523" cy="792907"/>
            </a:xfrm>
            <a:prstGeom prst="rect">
              <a:avLst/>
            </a:prstGeom>
          </p:spPr>
        </p:pic>
        <p:pic>
          <p:nvPicPr>
            <p:cNvPr id="57" name="Picture 18">
              <a:extLst>
                <a:ext uri="{FF2B5EF4-FFF2-40B4-BE49-F238E27FC236}">
                  <a16:creationId xmlns:a16="http://schemas.microsoft.com/office/drawing/2014/main" id="{68F11B03-0981-4D42-B539-74CB404F0EF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14942" y="1714494"/>
              <a:ext cx="813523" cy="792907"/>
            </a:xfrm>
            <a:prstGeom prst="rect">
              <a:avLst/>
            </a:prstGeom>
          </p:spPr>
        </p:pic>
        <p:pic>
          <p:nvPicPr>
            <p:cNvPr id="58" name="Picture 18">
              <a:extLst>
                <a:ext uri="{FF2B5EF4-FFF2-40B4-BE49-F238E27FC236}">
                  <a16:creationId xmlns:a16="http://schemas.microsoft.com/office/drawing/2014/main" id="{DF436747-BCEA-4E1D-9F25-06E0C0E6830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500562" y="928676"/>
              <a:ext cx="813523" cy="792907"/>
            </a:xfrm>
            <a:prstGeom prst="rect">
              <a:avLst/>
            </a:prstGeom>
          </p:spPr>
        </p:pic>
        <p:pic>
          <p:nvPicPr>
            <p:cNvPr id="59" name="Picture 18">
              <a:extLst>
                <a:ext uri="{FF2B5EF4-FFF2-40B4-BE49-F238E27FC236}">
                  <a16:creationId xmlns:a16="http://schemas.microsoft.com/office/drawing/2014/main" id="{6A4AA35E-99C1-4B3B-AC0B-0DF920769DC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500562" y="1714494"/>
              <a:ext cx="813523" cy="792907"/>
            </a:xfrm>
            <a:prstGeom prst="rect">
              <a:avLst/>
            </a:prstGeom>
          </p:spPr>
        </p:pic>
        <p:grpSp>
          <p:nvGrpSpPr>
            <p:cNvPr id="60" name="群組 32">
              <a:extLst>
                <a:ext uri="{FF2B5EF4-FFF2-40B4-BE49-F238E27FC236}">
                  <a16:creationId xmlns:a16="http://schemas.microsoft.com/office/drawing/2014/main" id="{A0BD58FB-1004-4850-B162-5955891E3CE5}"/>
                </a:ext>
              </a:extLst>
            </p:cNvPr>
            <p:cNvGrpSpPr/>
            <p:nvPr/>
          </p:nvGrpSpPr>
          <p:grpSpPr>
            <a:xfrm>
              <a:off x="2571736" y="928677"/>
              <a:ext cx="773057" cy="1500198"/>
              <a:chOff x="2500298" y="1428742"/>
              <a:chExt cx="813522" cy="1578725"/>
            </a:xfrm>
          </p:grpSpPr>
          <p:pic>
            <p:nvPicPr>
              <p:cNvPr id="64" name="Picture 18">
                <a:extLst>
                  <a:ext uri="{FF2B5EF4-FFF2-40B4-BE49-F238E27FC236}">
                    <a16:creationId xmlns:a16="http://schemas.microsoft.com/office/drawing/2014/main" id="{089D9152-D8C3-400E-AB14-486C70001C6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500298" y="1428742"/>
                <a:ext cx="813522" cy="792907"/>
              </a:xfrm>
              <a:prstGeom prst="rect">
                <a:avLst/>
              </a:prstGeom>
            </p:spPr>
          </p:pic>
          <p:pic>
            <p:nvPicPr>
              <p:cNvPr id="65" name="Picture 18">
                <a:extLst>
                  <a:ext uri="{FF2B5EF4-FFF2-40B4-BE49-F238E27FC236}">
                    <a16:creationId xmlns:a16="http://schemas.microsoft.com/office/drawing/2014/main" id="{7270F31F-22B1-43BE-8318-2944AFC906F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500298" y="2214560"/>
                <a:ext cx="813522" cy="792907"/>
              </a:xfrm>
              <a:prstGeom prst="rect">
                <a:avLst/>
              </a:prstGeom>
            </p:spPr>
          </p:pic>
        </p:grpSp>
        <p:grpSp>
          <p:nvGrpSpPr>
            <p:cNvPr id="61" name="群組 33">
              <a:extLst>
                <a:ext uri="{FF2B5EF4-FFF2-40B4-BE49-F238E27FC236}">
                  <a16:creationId xmlns:a16="http://schemas.microsoft.com/office/drawing/2014/main" id="{9A3BD971-35C7-480D-9066-35284CB42CB9}"/>
                </a:ext>
              </a:extLst>
            </p:cNvPr>
            <p:cNvGrpSpPr/>
            <p:nvPr/>
          </p:nvGrpSpPr>
          <p:grpSpPr>
            <a:xfrm>
              <a:off x="3357554" y="928676"/>
              <a:ext cx="773057" cy="1500198"/>
              <a:chOff x="2500298" y="1428742"/>
              <a:chExt cx="813522" cy="1578725"/>
            </a:xfrm>
          </p:grpSpPr>
          <p:pic>
            <p:nvPicPr>
              <p:cNvPr id="62" name="Picture 18">
                <a:extLst>
                  <a:ext uri="{FF2B5EF4-FFF2-40B4-BE49-F238E27FC236}">
                    <a16:creationId xmlns:a16="http://schemas.microsoft.com/office/drawing/2014/main" id="{86B82467-7A31-454F-8277-F535A630D54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500298" y="1428742"/>
                <a:ext cx="813522" cy="792907"/>
              </a:xfrm>
              <a:prstGeom prst="rect">
                <a:avLst/>
              </a:prstGeom>
            </p:spPr>
          </p:pic>
          <p:pic>
            <p:nvPicPr>
              <p:cNvPr id="63" name="Picture 18">
                <a:extLst>
                  <a:ext uri="{FF2B5EF4-FFF2-40B4-BE49-F238E27FC236}">
                    <a16:creationId xmlns:a16="http://schemas.microsoft.com/office/drawing/2014/main" id="{8C991311-E42A-4D41-9C4D-270318AC5C0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500298" y="2214560"/>
                <a:ext cx="813522" cy="792907"/>
              </a:xfrm>
              <a:prstGeom prst="rect">
                <a:avLst/>
              </a:prstGeom>
            </p:spPr>
          </p:pic>
        </p:grpSp>
      </p:grpSp>
    </p:spTree>
    <p:extLst>
      <p:ext uri="{BB962C8B-B14F-4D97-AF65-F5344CB8AC3E}">
        <p14:creationId xmlns:p14="http://schemas.microsoft.com/office/powerpoint/2010/main" val="2755408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109311" y="114366"/>
            <a:ext cx="6601260" cy="743803"/>
          </a:xfrm>
        </p:spPr>
        <p:txBody>
          <a:bodyPr/>
          <a:lstStyle/>
          <a:p>
            <a:r>
              <a:rPr lang="zh-TW" altLang="en-US"/>
              <a:t>一台抵多台</a:t>
            </a:r>
          </a:p>
        </p:txBody>
      </p:sp>
      <p:sp>
        <p:nvSpPr>
          <p:cNvPr id="5" name="Rectangle 2"/>
          <p:cNvSpPr/>
          <p:nvPr/>
        </p:nvSpPr>
        <p:spPr>
          <a:xfrm>
            <a:off x="495020" y="1098032"/>
            <a:ext cx="8197709" cy="400110"/>
          </a:xfrm>
          <a:prstGeom prst="rect">
            <a:avLst/>
          </a:prstGeom>
        </p:spPr>
        <p:txBody>
          <a:bodyPr wrap="square">
            <a:spAutoFit/>
          </a:bodyPr>
          <a:lstStyle/>
          <a:p>
            <a:pPr marL="342900" lvl="0" indent="-342900">
              <a:spcAft>
                <a:spcPts val="400"/>
              </a:spcAft>
            </a:pPr>
            <a:r>
              <a:rPr lang="zh-TW" altLang="en-US" sz="2000" b="1">
                <a:latin typeface="微軟正黑體" pitchFamily="34" charset="-120"/>
                <a:ea typeface="微軟正黑體" pitchFamily="34" charset="-120"/>
              </a:rPr>
              <a:t>彈性分配給不同部門、不同群組各自獨立使用，區隔權限與應用環境</a:t>
            </a:r>
            <a:r>
              <a:rPr lang="zh-TW" altLang="en-US" sz="2000"/>
              <a:t>。</a:t>
            </a:r>
            <a:endParaRPr lang="en-US" altLang="zh-TW" sz="2000"/>
          </a:p>
        </p:txBody>
      </p:sp>
      <p:sp>
        <p:nvSpPr>
          <p:cNvPr id="7" name="TextBox 37"/>
          <p:cNvSpPr txBox="1"/>
          <p:nvPr/>
        </p:nvSpPr>
        <p:spPr>
          <a:xfrm>
            <a:off x="739837" y="3537204"/>
            <a:ext cx="877163" cy="369332"/>
          </a:xfrm>
          <a:prstGeom prst="rect">
            <a:avLst/>
          </a:prstGeom>
          <a:noFill/>
        </p:spPr>
        <p:txBody>
          <a:bodyPr wrap="none" rtlCol="0">
            <a:spAutoFit/>
          </a:bodyPr>
          <a:lstStyle/>
          <a:p>
            <a:r>
              <a:rPr lang="zh-TW" altLang="en-US" sz="1800" b="1">
                <a:solidFill>
                  <a:srgbClr val="002060"/>
                </a:solidFill>
                <a:latin typeface="微軟正黑體" pitchFamily="34" charset="-120"/>
                <a:ea typeface="微軟正黑體" pitchFamily="34" charset="-120"/>
              </a:rPr>
              <a:t>工程師</a:t>
            </a:r>
            <a:endParaRPr lang="en-US" sz="1800" b="1">
              <a:solidFill>
                <a:srgbClr val="002060"/>
              </a:solidFill>
              <a:latin typeface="微軟正黑體" pitchFamily="34" charset="-120"/>
              <a:ea typeface="微軟正黑體" pitchFamily="34" charset="-120"/>
            </a:endParaRPr>
          </a:p>
        </p:txBody>
      </p:sp>
      <p:grpSp>
        <p:nvGrpSpPr>
          <p:cNvPr id="6" name="群組 54"/>
          <p:cNvGrpSpPr/>
          <p:nvPr/>
        </p:nvGrpSpPr>
        <p:grpSpPr>
          <a:xfrm rot="10800000">
            <a:off x="3351069" y="2967920"/>
            <a:ext cx="2685839" cy="1342920"/>
            <a:chOff x="2928926" y="2071684"/>
            <a:chExt cx="2571769" cy="1285884"/>
          </a:xfrm>
        </p:grpSpPr>
        <p:cxnSp>
          <p:nvCxnSpPr>
            <p:cNvPr id="24" name="Shape 482"/>
            <p:cNvCxnSpPr/>
            <p:nvPr/>
          </p:nvCxnSpPr>
          <p:spPr>
            <a:xfrm>
              <a:off x="2928926" y="2071684"/>
              <a:ext cx="1785950" cy="1285884"/>
            </a:xfrm>
            <a:prstGeom prst="bentConnector3">
              <a:avLst>
                <a:gd name="adj1" fmla="val 50000"/>
              </a:avLst>
            </a:prstGeom>
            <a:noFill/>
            <a:ln w="38100" cap="flat" cmpd="sng">
              <a:solidFill>
                <a:srgbClr val="00B0F0"/>
              </a:solidFill>
              <a:prstDash val="sysDash"/>
              <a:round/>
              <a:headEnd type="none" w="lg" len="lg"/>
              <a:tailEnd type="none" w="lg" len="lg"/>
            </a:ln>
          </p:spPr>
        </p:cxnSp>
        <p:cxnSp>
          <p:nvCxnSpPr>
            <p:cNvPr id="25" name="Shape 482"/>
            <p:cNvCxnSpPr/>
            <p:nvPr/>
          </p:nvCxnSpPr>
          <p:spPr>
            <a:xfrm rot="10800000" flipV="1">
              <a:off x="4000497" y="2071684"/>
              <a:ext cx="1500198" cy="1214446"/>
            </a:xfrm>
            <a:prstGeom prst="bentConnector3">
              <a:avLst>
                <a:gd name="adj1" fmla="val 50000"/>
              </a:avLst>
            </a:prstGeom>
            <a:noFill/>
            <a:ln w="38100" cap="flat" cmpd="sng">
              <a:solidFill>
                <a:srgbClr val="00B0F0"/>
              </a:solidFill>
              <a:prstDash val="sysDash"/>
              <a:round/>
              <a:headEnd type="none" w="lg" len="lg"/>
              <a:tailEnd type="none" w="lg" len="lg"/>
            </a:ln>
          </p:spPr>
        </p:cxnSp>
      </p:grpSp>
      <p:cxnSp>
        <p:nvCxnSpPr>
          <p:cNvPr id="10" name="Shape 482"/>
          <p:cNvCxnSpPr/>
          <p:nvPr/>
        </p:nvCxnSpPr>
        <p:spPr>
          <a:xfrm>
            <a:off x="3201856" y="2072640"/>
            <a:ext cx="1865166" cy="1342920"/>
          </a:xfrm>
          <a:prstGeom prst="bentConnector3">
            <a:avLst>
              <a:gd name="adj1" fmla="val 50000"/>
            </a:avLst>
          </a:prstGeom>
          <a:noFill/>
          <a:ln w="38100" cap="flat" cmpd="sng">
            <a:solidFill>
              <a:srgbClr val="00B0F0"/>
            </a:solidFill>
            <a:prstDash val="sysDash"/>
            <a:round/>
            <a:headEnd type="none" w="lg" len="lg"/>
            <a:tailEnd type="none" w="lg" len="lg"/>
          </a:ln>
        </p:spPr>
      </p:cxnSp>
      <p:cxnSp>
        <p:nvCxnSpPr>
          <p:cNvPr id="11" name="Shape 482"/>
          <p:cNvCxnSpPr/>
          <p:nvPr/>
        </p:nvCxnSpPr>
        <p:spPr>
          <a:xfrm rot="10800000" flipV="1">
            <a:off x="4320957" y="2072640"/>
            <a:ext cx="1566739" cy="1268313"/>
          </a:xfrm>
          <a:prstGeom prst="bentConnector3">
            <a:avLst>
              <a:gd name="adj1" fmla="val 50000"/>
            </a:avLst>
          </a:prstGeom>
          <a:noFill/>
          <a:ln w="38100" cap="flat" cmpd="sng">
            <a:solidFill>
              <a:srgbClr val="00B0F0"/>
            </a:solidFill>
            <a:prstDash val="sysDash"/>
            <a:round/>
            <a:headEnd type="none" w="lg" len="lg"/>
            <a:tailEnd type="none" w="lg" len="lg"/>
          </a:ln>
        </p:spPr>
      </p:cxnSp>
      <p:pic>
        <p:nvPicPr>
          <p:cNvPr id="12"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55694" y="1475787"/>
            <a:ext cx="1144589" cy="1115583"/>
          </a:xfrm>
          <a:prstGeom prst="rect">
            <a:avLst/>
          </a:prstGeom>
        </p:spPr>
      </p:pic>
      <p:sp>
        <p:nvSpPr>
          <p:cNvPr id="13" name="TextBox 34"/>
          <p:cNvSpPr txBox="1"/>
          <p:nvPr/>
        </p:nvSpPr>
        <p:spPr>
          <a:xfrm>
            <a:off x="1262083" y="1923428"/>
            <a:ext cx="646330" cy="369332"/>
          </a:xfrm>
          <a:prstGeom prst="rect">
            <a:avLst/>
          </a:prstGeom>
          <a:noFill/>
        </p:spPr>
        <p:txBody>
          <a:bodyPr wrap="none" rtlCol="0">
            <a:spAutoFit/>
          </a:bodyPr>
          <a:lstStyle/>
          <a:p>
            <a:r>
              <a:rPr lang="zh-TW" altLang="en-US" sz="1800" b="1">
                <a:solidFill>
                  <a:srgbClr val="002060"/>
                </a:solidFill>
                <a:latin typeface="微軟正黑體" pitchFamily="34" charset="-120"/>
                <a:ea typeface="微軟正黑體" pitchFamily="34" charset="-120"/>
              </a:rPr>
              <a:t>老闆</a:t>
            </a:r>
            <a:endParaRPr lang="en-US" sz="1800" b="1">
              <a:solidFill>
                <a:srgbClr val="002060"/>
              </a:solidFill>
              <a:latin typeface="微軟正黑體" pitchFamily="34" charset="-120"/>
              <a:ea typeface="微軟正黑體" pitchFamily="34" charset="-120"/>
            </a:endParaRPr>
          </a:p>
        </p:txBody>
      </p:sp>
      <p:pic>
        <p:nvPicPr>
          <p:cNvPr id="14" name="圖片 13" descr="一台抵多台.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833447" y="1550394"/>
            <a:ext cx="964611" cy="1145476"/>
          </a:xfrm>
          <a:prstGeom prst="rect">
            <a:avLst/>
          </a:prstGeom>
        </p:spPr>
      </p:pic>
      <p:pic>
        <p:nvPicPr>
          <p:cNvPr id="15"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55694" y="3490167"/>
            <a:ext cx="1144589" cy="1115583"/>
          </a:xfrm>
          <a:prstGeom prst="rect">
            <a:avLst/>
          </a:prstGeom>
        </p:spPr>
      </p:pic>
      <p:pic>
        <p:nvPicPr>
          <p:cNvPr id="16" name="圖片 15" descr="一台抵多台.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65918" y="3415560"/>
            <a:ext cx="1386629" cy="1266052"/>
          </a:xfrm>
          <a:prstGeom prst="rect">
            <a:avLst/>
          </a:prstGeom>
        </p:spPr>
      </p:pic>
      <p:sp>
        <p:nvSpPr>
          <p:cNvPr id="17" name="TextBox 35"/>
          <p:cNvSpPr txBox="1"/>
          <p:nvPr/>
        </p:nvSpPr>
        <p:spPr>
          <a:xfrm>
            <a:off x="7554529" y="1923428"/>
            <a:ext cx="646330" cy="369332"/>
          </a:xfrm>
          <a:prstGeom prst="rect">
            <a:avLst/>
          </a:prstGeom>
          <a:noFill/>
        </p:spPr>
        <p:txBody>
          <a:bodyPr wrap="none" rtlCol="0">
            <a:spAutoFit/>
          </a:bodyPr>
          <a:lstStyle/>
          <a:p>
            <a:r>
              <a:rPr lang="zh-TW" altLang="en-US" sz="1800" b="1">
                <a:solidFill>
                  <a:srgbClr val="002060"/>
                </a:solidFill>
                <a:latin typeface="微軟正黑體" pitchFamily="34" charset="-120"/>
                <a:ea typeface="微軟正黑體" pitchFamily="34" charset="-120"/>
              </a:rPr>
              <a:t>會計</a:t>
            </a:r>
            <a:endParaRPr lang="en-US" sz="1800" b="1">
              <a:solidFill>
                <a:srgbClr val="002060"/>
              </a:solidFill>
              <a:latin typeface="微軟正黑體" pitchFamily="34" charset="-120"/>
              <a:ea typeface="微軟正黑體" pitchFamily="34" charset="-120"/>
            </a:endParaRPr>
          </a:p>
        </p:txBody>
      </p:sp>
      <p:pic>
        <p:nvPicPr>
          <p:cNvPr id="18"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9941" y="1475787"/>
            <a:ext cx="1144589" cy="1115583"/>
          </a:xfrm>
          <a:prstGeom prst="rect">
            <a:avLst/>
          </a:prstGeom>
        </p:spPr>
      </p:pic>
      <p:pic>
        <p:nvPicPr>
          <p:cNvPr id="19" name="圖片 18" descr="一台抵多台.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663875" y="1699607"/>
            <a:ext cx="1205764" cy="1024899"/>
          </a:xfrm>
          <a:prstGeom prst="rect">
            <a:avLst/>
          </a:prstGeom>
        </p:spPr>
      </p:pic>
      <p:sp>
        <p:nvSpPr>
          <p:cNvPr id="20" name="TextBox 36"/>
          <p:cNvSpPr txBox="1"/>
          <p:nvPr/>
        </p:nvSpPr>
        <p:spPr>
          <a:xfrm>
            <a:off x="7554529" y="3537204"/>
            <a:ext cx="646330" cy="369332"/>
          </a:xfrm>
          <a:prstGeom prst="rect">
            <a:avLst/>
          </a:prstGeom>
          <a:noFill/>
        </p:spPr>
        <p:txBody>
          <a:bodyPr wrap="none" rtlCol="0">
            <a:spAutoFit/>
          </a:bodyPr>
          <a:lstStyle/>
          <a:p>
            <a:r>
              <a:rPr lang="zh-TW" altLang="en-US" sz="1800" b="1">
                <a:solidFill>
                  <a:srgbClr val="002060"/>
                </a:solidFill>
                <a:latin typeface="微軟正黑體" pitchFamily="34" charset="-120"/>
                <a:ea typeface="微軟正黑體" pitchFamily="34" charset="-120"/>
              </a:rPr>
              <a:t>客服</a:t>
            </a:r>
            <a:endParaRPr lang="en-US" sz="1800" b="1">
              <a:solidFill>
                <a:srgbClr val="002060"/>
              </a:solidFill>
              <a:latin typeface="微軟正黑體" pitchFamily="34" charset="-120"/>
              <a:ea typeface="微軟正黑體" pitchFamily="34" charset="-120"/>
            </a:endParaRPr>
          </a:p>
        </p:txBody>
      </p:sp>
      <p:pic>
        <p:nvPicPr>
          <p:cNvPr id="2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4547" y="3487906"/>
            <a:ext cx="1144589" cy="1115583"/>
          </a:xfrm>
          <a:prstGeom prst="rect">
            <a:avLst/>
          </a:prstGeom>
        </p:spPr>
      </p:pic>
      <p:pic>
        <p:nvPicPr>
          <p:cNvPr id="22" name="圖片 21" descr="一台抵多台.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962301" y="3487906"/>
            <a:ext cx="1024872" cy="1205763"/>
          </a:xfrm>
          <a:prstGeom prst="rect">
            <a:avLst/>
          </a:prstGeom>
        </p:spPr>
      </p:pic>
      <p:pic>
        <p:nvPicPr>
          <p:cNvPr id="26" name="圖片 25" descr="TS-1677XU_Front.png">
            <a:extLst>
              <a:ext uri="{FF2B5EF4-FFF2-40B4-BE49-F238E27FC236}">
                <a16:creationId xmlns:a16="http://schemas.microsoft.com/office/drawing/2014/main" id="{A36B7002-6F9A-41F3-AD6F-28E879D2C4CA}"/>
              </a:ext>
            </a:extLst>
          </p:cNvPr>
          <p:cNvPicPr>
            <a:picLocks noChangeAspect="1"/>
          </p:cNvPicPr>
          <p:nvPr/>
        </p:nvPicPr>
        <p:blipFill rotWithShape="1">
          <a:blip r:embed="rId7"/>
          <a:srcRect t="29389" b="16657"/>
          <a:stretch/>
        </p:blipFill>
        <p:spPr>
          <a:xfrm>
            <a:off x="2927988" y="2350159"/>
            <a:ext cx="3396889" cy="1145476"/>
          </a:xfrm>
          <a:prstGeom prst="rect">
            <a:avLst/>
          </a:prstGeom>
          <a:effectLst>
            <a:outerShdw blurRad="50800" dist="38100" dir="2700000" algn="tl" rotWithShape="0">
              <a:prstClr val="black">
                <a:alpha val="40000"/>
              </a:prstClr>
            </a:outerShdw>
            <a:reflection blurRad="25400" stA="26000" endPos="33000" dir="5400000" sy="-100000" algn="bl" rotWithShape="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40487" y="114366"/>
            <a:ext cx="4112794" cy="743803"/>
          </a:xfrm>
        </p:spPr>
        <p:txBody>
          <a:bodyPr/>
          <a:lstStyle/>
          <a:p>
            <a:r>
              <a:rPr lang="zh-TW" altLang="en-US"/>
              <a:t>資源區隔</a:t>
            </a:r>
          </a:p>
        </p:txBody>
      </p:sp>
      <p:sp>
        <p:nvSpPr>
          <p:cNvPr id="4" name="Rectangle 2"/>
          <p:cNvSpPr/>
          <p:nvPr/>
        </p:nvSpPr>
        <p:spPr>
          <a:xfrm>
            <a:off x="1022701" y="1073522"/>
            <a:ext cx="7185215" cy="707886"/>
          </a:xfrm>
          <a:prstGeom prst="rect">
            <a:avLst/>
          </a:prstGeom>
        </p:spPr>
        <p:txBody>
          <a:bodyPr wrap="square" anchor="t">
            <a:spAutoFit/>
          </a:bodyPr>
          <a:lstStyle/>
          <a:p>
            <a:pPr>
              <a:spcAft>
                <a:spcPts val="400"/>
              </a:spcAft>
            </a:pPr>
            <a:r>
              <a:rPr lang="zh-TW" altLang="en-US" sz="2000" b="1">
                <a:latin typeface="微軟正黑體" pitchFamily="34" charset="-120"/>
                <a:ea typeface="微軟正黑體" pitchFamily="34" charset="-120"/>
              </a:rPr>
              <a:t>配置專屬硬體資源，包含 </a:t>
            </a:r>
            <a:r>
              <a:rPr lang="zh-TW" altLang="en-US" sz="2000" b="1">
                <a:highlight>
                  <a:srgbClr val="000000"/>
                </a:highlight>
                <a:latin typeface="微軟正黑體" pitchFamily="34" charset="-120"/>
                <a:ea typeface="微軟正黑體" pitchFamily="34" charset="-120"/>
              </a:rPr>
              <a:t> </a:t>
            </a:r>
            <a:r>
              <a:rPr lang="zh-TW" altLang="en-US" sz="2000" b="1">
                <a:solidFill>
                  <a:srgbClr val="FFFF00"/>
                </a:solidFill>
                <a:highlight>
                  <a:srgbClr val="000000"/>
                </a:highlight>
                <a:latin typeface="微軟正黑體" pitchFamily="34" charset="-120"/>
                <a:ea typeface="微軟正黑體" pitchFamily="34" charset="-120"/>
              </a:rPr>
              <a:t>處理器、記憶體、儲存空間、網路 </a:t>
            </a:r>
            <a:r>
              <a:rPr lang="zh-TW" altLang="en-US" sz="2000" b="1">
                <a:latin typeface="微軟正黑體" pitchFamily="34" charset="-120"/>
                <a:ea typeface="微軟正黑體" pitchFamily="34" charset="-120"/>
              </a:rPr>
              <a:t>確保應用效能品質。</a:t>
            </a:r>
            <a:endParaRPr lang="en-US" altLang="zh-TW" sz="2000" b="1">
              <a:latin typeface="微軟正黑體" pitchFamily="34" charset="-120"/>
              <a:ea typeface="微軟正黑體" pitchFamily="34" charset="-120"/>
            </a:endParaRPr>
          </a:p>
        </p:txBody>
      </p:sp>
      <p:grpSp>
        <p:nvGrpSpPr>
          <p:cNvPr id="32" name="群組 31">
            <a:extLst>
              <a:ext uri="{FF2B5EF4-FFF2-40B4-BE49-F238E27FC236}">
                <a16:creationId xmlns:a16="http://schemas.microsoft.com/office/drawing/2014/main" id="{DF9C5C5F-F24A-4679-9C16-8D05299C3918}"/>
              </a:ext>
            </a:extLst>
          </p:cNvPr>
          <p:cNvGrpSpPr/>
          <p:nvPr/>
        </p:nvGrpSpPr>
        <p:grpSpPr>
          <a:xfrm>
            <a:off x="2321884" y="2614614"/>
            <a:ext cx="4824536" cy="546611"/>
            <a:chOff x="2321884" y="2745248"/>
            <a:chExt cx="4824536" cy="546611"/>
          </a:xfrm>
        </p:grpSpPr>
        <p:sp>
          <p:nvSpPr>
            <p:cNvPr id="7" name="Rounded Rectangle 18"/>
            <p:cNvSpPr/>
            <p:nvPr/>
          </p:nvSpPr>
          <p:spPr>
            <a:xfrm>
              <a:off x="2321884" y="2745248"/>
              <a:ext cx="4824536" cy="546611"/>
            </a:xfrm>
            <a:prstGeom prst="round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TextBox 10"/>
            <p:cNvSpPr txBox="1"/>
            <p:nvPr/>
          </p:nvSpPr>
          <p:spPr>
            <a:xfrm>
              <a:off x="2576406" y="2860067"/>
              <a:ext cx="766557" cy="338554"/>
            </a:xfrm>
            <a:prstGeom prst="rect">
              <a:avLst/>
            </a:prstGeom>
            <a:noFill/>
          </p:spPr>
          <p:txBody>
            <a:bodyPr wrap="none" rtlCol="0">
              <a:spAutoFit/>
            </a:bodyPr>
            <a:lstStyle/>
            <a:p>
              <a:r>
                <a:rPr lang="en-US" altLang="zh-TW" sz="1600" b="1"/>
                <a:t>4</a:t>
              </a:r>
              <a:r>
                <a:rPr lang="zh-TW" altLang="en-US" sz="1600" b="1"/>
                <a:t> </a:t>
              </a:r>
              <a:r>
                <a:rPr lang="zh-TW" altLang="en-US" sz="1600" b="1">
                  <a:latin typeface="微軟正黑體" pitchFamily="34" charset="-120"/>
                  <a:ea typeface="微軟正黑體" pitchFamily="34" charset="-120"/>
                </a:rPr>
                <a:t>核心</a:t>
              </a:r>
              <a:endParaRPr lang="en-US" sz="1600" b="1">
                <a:latin typeface="微軟正黑體" pitchFamily="34" charset="-120"/>
                <a:ea typeface="微軟正黑體" pitchFamily="34" charset="-120"/>
              </a:endParaRPr>
            </a:p>
          </p:txBody>
        </p:sp>
        <p:sp>
          <p:nvSpPr>
            <p:cNvPr id="10" name="TextBox 12"/>
            <p:cNvSpPr txBox="1"/>
            <p:nvPr/>
          </p:nvSpPr>
          <p:spPr>
            <a:xfrm>
              <a:off x="3800247" y="2860067"/>
              <a:ext cx="663964" cy="338554"/>
            </a:xfrm>
            <a:prstGeom prst="rect">
              <a:avLst/>
            </a:prstGeom>
            <a:noFill/>
          </p:spPr>
          <p:txBody>
            <a:bodyPr wrap="none" rtlCol="0">
              <a:spAutoFit/>
            </a:bodyPr>
            <a:lstStyle/>
            <a:p>
              <a:r>
                <a:rPr lang="en-US" altLang="zh-TW" sz="1600" b="1"/>
                <a:t>4</a:t>
              </a:r>
              <a:r>
                <a:rPr lang="zh-TW" altLang="en-US" sz="1600" b="1"/>
                <a:t> </a:t>
              </a:r>
              <a:r>
                <a:rPr lang="en-US" altLang="zh-TW" sz="1600" b="1"/>
                <a:t>GB</a:t>
              </a:r>
              <a:endParaRPr lang="en-US" sz="1600" b="1"/>
            </a:p>
          </p:txBody>
        </p:sp>
        <p:sp>
          <p:nvSpPr>
            <p:cNvPr id="12" name="TextBox 14"/>
            <p:cNvSpPr txBox="1"/>
            <p:nvPr/>
          </p:nvSpPr>
          <p:spPr>
            <a:xfrm>
              <a:off x="5039421" y="2860067"/>
              <a:ext cx="891591" cy="338554"/>
            </a:xfrm>
            <a:prstGeom prst="rect">
              <a:avLst/>
            </a:prstGeom>
            <a:noFill/>
          </p:spPr>
          <p:txBody>
            <a:bodyPr wrap="none" rtlCol="0">
              <a:spAutoFit/>
            </a:bodyPr>
            <a:lstStyle/>
            <a:p>
              <a:r>
                <a:rPr lang="en-US" altLang="zh-TW" sz="1600" b="1"/>
                <a:t>250</a:t>
              </a:r>
              <a:r>
                <a:rPr lang="zh-TW" altLang="en-US" sz="1600" b="1"/>
                <a:t> </a:t>
              </a:r>
              <a:r>
                <a:rPr lang="en-US" altLang="zh-TW" sz="1600" b="1"/>
                <a:t>GB</a:t>
              </a:r>
              <a:endParaRPr lang="en-US" sz="1600" b="1"/>
            </a:p>
          </p:txBody>
        </p:sp>
        <p:sp>
          <p:nvSpPr>
            <p:cNvPr id="14" name="TextBox 16"/>
            <p:cNvSpPr txBox="1"/>
            <p:nvPr/>
          </p:nvSpPr>
          <p:spPr>
            <a:xfrm>
              <a:off x="6475136" y="2860067"/>
              <a:ext cx="298480" cy="338554"/>
            </a:xfrm>
            <a:prstGeom prst="rect">
              <a:avLst/>
            </a:prstGeom>
            <a:noFill/>
          </p:spPr>
          <p:txBody>
            <a:bodyPr wrap="none" rtlCol="0">
              <a:spAutoFit/>
            </a:bodyPr>
            <a:lstStyle/>
            <a:p>
              <a:r>
                <a:rPr lang="en-US" altLang="zh-TW" sz="1600" b="1"/>
                <a:t>1</a:t>
              </a:r>
              <a:endParaRPr lang="en-US" sz="1600" b="1"/>
            </a:p>
          </p:txBody>
        </p:sp>
        <p:cxnSp>
          <p:nvCxnSpPr>
            <p:cNvPr id="16" name="Straight Connector 21"/>
            <p:cNvCxnSpPr/>
            <p:nvPr/>
          </p:nvCxnSpPr>
          <p:spPr>
            <a:xfrm>
              <a:off x="3474011" y="2860067"/>
              <a:ext cx="0" cy="33855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22"/>
            <p:cNvCxnSpPr/>
            <p:nvPr/>
          </p:nvCxnSpPr>
          <p:spPr>
            <a:xfrm>
              <a:off x="4770155" y="2860067"/>
              <a:ext cx="0" cy="33855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23"/>
            <p:cNvCxnSpPr/>
            <p:nvPr/>
          </p:nvCxnSpPr>
          <p:spPr>
            <a:xfrm>
              <a:off x="6138307" y="2860067"/>
              <a:ext cx="0" cy="33855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3" name="群組 32">
            <a:extLst>
              <a:ext uri="{FF2B5EF4-FFF2-40B4-BE49-F238E27FC236}">
                <a16:creationId xmlns:a16="http://schemas.microsoft.com/office/drawing/2014/main" id="{07E69FC8-A84D-4DD7-805C-ACE8ED3175C5}"/>
              </a:ext>
            </a:extLst>
          </p:cNvPr>
          <p:cNvGrpSpPr/>
          <p:nvPr/>
        </p:nvGrpSpPr>
        <p:grpSpPr>
          <a:xfrm>
            <a:off x="2543607" y="1781408"/>
            <a:ext cx="4572032" cy="869548"/>
            <a:chOff x="2543607" y="1781408"/>
            <a:chExt cx="4572032" cy="869548"/>
          </a:xfrm>
        </p:grpSpPr>
        <p:pic>
          <p:nvPicPr>
            <p:cNvPr id="22" name="圖片 21" descr="資源區隔.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829623" y="1781408"/>
              <a:ext cx="2286016" cy="836681"/>
            </a:xfrm>
            <a:prstGeom prst="rect">
              <a:avLst/>
            </a:prstGeom>
          </p:spPr>
        </p:pic>
        <p:grpSp>
          <p:nvGrpSpPr>
            <p:cNvPr id="5" name="群組 24"/>
            <p:cNvGrpSpPr/>
            <p:nvPr/>
          </p:nvGrpSpPr>
          <p:grpSpPr>
            <a:xfrm>
              <a:off x="2543607" y="1784638"/>
              <a:ext cx="2071702" cy="866318"/>
              <a:chOff x="3857620" y="1899171"/>
              <a:chExt cx="2071702" cy="866318"/>
            </a:xfrm>
          </p:grpSpPr>
          <p:pic>
            <p:nvPicPr>
              <p:cNvPr id="26" name="圖片 25" descr="資源區隔.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929190" y="1899171"/>
                <a:ext cx="1000132" cy="836681"/>
              </a:xfrm>
              <a:prstGeom prst="rect">
                <a:avLst/>
              </a:prstGeom>
            </p:spPr>
          </p:pic>
          <p:pic>
            <p:nvPicPr>
              <p:cNvPr id="27" name="圖片 26" descr="資源區隔.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857620" y="1928808"/>
                <a:ext cx="714380" cy="836681"/>
              </a:xfrm>
              <a:prstGeom prst="rect">
                <a:avLst/>
              </a:prstGeom>
            </p:spPr>
          </p:pic>
        </p:grpSp>
      </p:grpSp>
      <p:grpSp>
        <p:nvGrpSpPr>
          <p:cNvPr id="31" name="群組 30">
            <a:extLst>
              <a:ext uri="{FF2B5EF4-FFF2-40B4-BE49-F238E27FC236}">
                <a16:creationId xmlns:a16="http://schemas.microsoft.com/office/drawing/2014/main" id="{2692AA6C-0BFB-4806-981B-B48E9AA36F19}"/>
              </a:ext>
            </a:extLst>
          </p:cNvPr>
          <p:cNvGrpSpPr/>
          <p:nvPr/>
        </p:nvGrpSpPr>
        <p:grpSpPr>
          <a:xfrm>
            <a:off x="2321884" y="3279343"/>
            <a:ext cx="4824536" cy="546611"/>
            <a:chOff x="2321884" y="3665921"/>
            <a:chExt cx="4824536" cy="546611"/>
          </a:xfrm>
        </p:grpSpPr>
        <p:sp>
          <p:nvSpPr>
            <p:cNvPr id="6" name="Rounded Rectangle 19"/>
            <p:cNvSpPr/>
            <p:nvPr/>
          </p:nvSpPr>
          <p:spPr>
            <a:xfrm>
              <a:off x="2321884" y="3665921"/>
              <a:ext cx="4824536" cy="546611"/>
            </a:xfrm>
            <a:prstGeom prst="round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TextBox 11"/>
            <p:cNvSpPr txBox="1"/>
            <p:nvPr/>
          </p:nvSpPr>
          <p:spPr>
            <a:xfrm>
              <a:off x="2555603" y="3781672"/>
              <a:ext cx="766557" cy="338554"/>
            </a:xfrm>
            <a:prstGeom prst="rect">
              <a:avLst/>
            </a:prstGeom>
            <a:noFill/>
          </p:spPr>
          <p:txBody>
            <a:bodyPr wrap="none" rtlCol="0">
              <a:spAutoFit/>
            </a:bodyPr>
            <a:lstStyle/>
            <a:p>
              <a:r>
                <a:rPr lang="en-US" altLang="zh-TW" sz="1600" b="1"/>
                <a:t>8</a:t>
              </a:r>
              <a:r>
                <a:rPr lang="zh-TW" altLang="en-US" sz="1600" b="1"/>
                <a:t> </a:t>
              </a:r>
              <a:r>
                <a:rPr lang="zh-TW" altLang="en-US" sz="1600" b="1">
                  <a:latin typeface="微軟正黑體" pitchFamily="34" charset="-120"/>
                  <a:ea typeface="微軟正黑體" pitchFamily="34" charset="-120"/>
                </a:rPr>
                <a:t>核心</a:t>
              </a:r>
              <a:endParaRPr lang="en-US" sz="1600" b="1">
                <a:latin typeface="微軟正黑體" pitchFamily="34" charset="-120"/>
                <a:ea typeface="微軟正黑體" pitchFamily="34" charset="-120"/>
              </a:endParaRPr>
            </a:p>
          </p:txBody>
        </p:sp>
        <p:sp>
          <p:nvSpPr>
            <p:cNvPr id="11" name="TextBox 13"/>
            <p:cNvSpPr txBox="1"/>
            <p:nvPr/>
          </p:nvSpPr>
          <p:spPr>
            <a:xfrm>
              <a:off x="3819179" y="3781672"/>
              <a:ext cx="663964" cy="338554"/>
            </a:xfrm>
            <a:prstGeom prst="rect">
              <a:avLst/>
            </a:prstGeom>
            <a:noFill/>
          </p:spPr>
          <p:txBody>
            <a:bodyPr wrap="none" rtlCol="0">
              <a:spAutoFit/>
            </a:bodyPr>
            <a:lstStyle/>
            <a:p>
              <a:r>
                <a:rPr lang="en-US" altLang="zh-TW" sz="1600" b="1"/>
                <a:t>8</a:t>
              </a:r>
              <a:r>
                <a:rPr lang="zh-TW" altLang="en-US" sz="1600" b="1"/>
                <a:t> </a:t>
              </a:r>
              <a:r>
                <a:rPr lang="en-US" altLang="zh-TW" sz="1600" b="1"/>
                <a:t>GB</a:t>
              </a:r>
              <a:endParaRPr lang="en-US" sz="1600" b="1"/>
            </a:p>
          </p:txBody>
        </p:sp>
        <p:sp>
          <p:nvSpPr>
            <p:cNvPr id="13" name="TextBox 15"/>
            <p:cNvSpPr txBox="1"/>
            <p:nvPr/>
          </p:nvSpPr>
          <p:spPr>
            <a:xfrm>
              <a:off x="5015574" y="3781672"/>
              <a:ext cx="891591" cy="338554"/>
            </a:xfrm>
            <a:prstGeom prst="rect">
              <a:avLst/>
            </a:prstGeom>
            <a:noFill/>
          </p:spPr>
          <p:txBody>
            <a:bodyPr wrap="none" rtlCol="0">
              <a:spAutoFit/>
            </a:bodyPr>
            <a:lstStyle/>
            <a:p>
              <a:r>
                <a:rPr lang="en-US" altLang="zh-TW" sz="1600" b="1"/>
                <a:t>500</a:t>
              </a:r>
              <a:r>
                <a:rPr lang="zh-TW" altLang="en-US" sz="1600" b="1"/>
                <a:t> </a:t>
              </a:r>
              <a:r>
                <a:rPr lang="en-US" altLang="zh-TW" sz="1600" b="1"/>
                <a:t>GB</a:t>
              </a:r>
              <a:endParaRPr lang="en-US" sz="1600" b="1"/>
            </a:p>
          </p:txBody>
        </p:sp>
        <p:sp>
          <p:nvSpPr>
            <p:cNvPr id="15" name="TextBox 17"/>
            <p:cNvSpPr txBox="1"/>
            <p:nvPr/>
          </p:nvSpPr>
          <p:spPr>
            <a:xfrm>
              <a:off x="6507835" y="3781672"/>
              <a:ext cx="298480" cy="338554"/>
            </a:xfrm>
            <a:prstGeom prst="rect">
              <a:avLst/>
            </a:prstGeom>
            <a:noFill/>
          </p:spPr>
          <p:txBody>
            <a:bodyPr wrap="none" rtlCol="0">
              <a:spAutoFit/>
            </a:bodyPr>
            <a:lstStyle/>
            <a:p>
              <a:r>
                <a:rPr lang="en-US" altLang="zh-TW" sz="1600" b="1"/>
                <a:t>2</a:t>
              </a:r>
              <a:endParaRPr lang="en-US" sz="1600" b="1"/>
            </a:p>
          </p:txBody>
        </p:sp>
        <p:cxnSp>
          <p:nvCxnSpPr>
            <p:cNvPr id="19" name="Straight Connector 24"/>
            <p:cNvCxnSpPr/>
            <p:nvPr/>
          </p:nvCxnSpPr>
          <p:spPr>
            <a:xfrm>
              <a:off x="3492659" y="3774847"/>
              <a:ext cx="0" cy="33855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25"/>
            <p:cNvCxnSpPr/>
            <p:nvPr/>
          </p:nvCxnSpPr>
          <p:spPr>
            <a:xfrm>
              <a:off x="4788803" y="3774847"/>
              <a:ext cx="0" cy="33855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6"/>
            <p:cNvCxnSpPr/>
            <p:nvPr/>
          </p:nvCxnSpPr>
          <p:spPr>
            <a:xfrm>
              <a:off x="6156955" y="3774847"/>
              <a:ext cx="0" cy="33855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30" name="圖片 29" descr="TS-1677XU_Front.png">
            <a:extLst>
              <a:ext uri="{FF2B5EF4-FFF2-40B4-BE49-F238E27FC236}">
                <a16:creationId xmlns:a16="http://schemas.microsoft.com/office/drawing/2014/main" id="{3C51F26B-EEBD-4AB4-82DB-E68AD6B7D6A8}"/>
              </a:ext>
            </a:extLst>
          </p:cNvPr>
          <p:cNvPicPr>
            <a:picLocks noChangeAspect="1"/>
          </p:cNvPicPr>
          <p:nvPr/>
        </p:nvPicPr>
        <p:blipFill rotWithShape="1">
          <a:blip r:embed="rId5"/>
          <a:srcRect t="29389" b="16657"/>
          <a:stretch/>
        </p:blipFill>
        <p:spPr>
          <a:xfrm>
            <a:off x="2871230" y="3726823"/>
            <a:ext cx="3603906" cy="1215285"/>
          </a:xfrm>
          <a:prstGeom prst="rect">
            <a:avLst/>
          </a:prstGeom>
          <a:effectLst>
            <a:outerShdw blurRad="50800" dist="38100" dir="2700000" algn="tl" rotWithShape="0">
              <a:prstClr val="black">
                <a:alpha val="40000"/>
              </a:prstClr>
            </a:outerShdw>
            <a:reflection blurRad="25400" stA="32000" endPos="33000" dir="5400000" sy="-100000" algn="bl" rotWithShape="0"/>
          </a:effectLst>
        </p:spPr>
      </p:pic>
      <p:pic>
        <p:nvPicPr>
          <p:cNvPr id="34" name="Picture 4">
            <a:extLst>
              <a:ext uri="{FF2B5EF4-FFF2-40B4-BE49-F238E27FC236}">
                <a16:creationId xmlns:a16="http://schemas.microsoft.com/office/drawing/2014/main" id="{97774C71-729E-405E-B001-C6C64B66ABF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4526"/>
          <a:stretch/>
        </p:blipFill>
        <p:spPr>
          <a:xfrm>
            <a:off x="390894" y="2098374"/>
            <a:ext cx="2128427" cy="1973656"/>
          </a:xfrm>
          <a:prstGeom prst="rect">
            <a:avLst/>
          </a:prstGeom>
          <a:effectLst>
            <a:reflection blurRad="12700" stA="32000" endPos="34000" dir="5400000" sy="-100000" algn="bl" rotWithShape="0"/>
          </a:effectLst>
        </p:spPr>
      </p:pic>
      <p:pic>
        <p:nvPicPr>
          <p:cNvPr id="36" name="圖片 35">
            <a:extLst>
              <a:ext uri="{FF2B5EF4-FFF2-40B4-BE49-F238E27FC236}">
                <a16:creationId xmlns:a16="http://schemas.microsoft.com/office/drawing/2014/main" id="{5BE68574-3059-4F68-8816-A1E570899F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973" y="3867955"/>
            <a:ext cx="2222222" cy="68748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89858" y="114366"/>
            <a:ext cx="7531901" cy="743803"/>
          </a:xfrm>
        </p:spPr>
        <p:txBody>
          <a:bodyPr>
            <a:normAutofit/>
          </a:bodyPr>
          <a:lstStyle/>
          <a:p>
            <a:r>
              <a:rPr lang="zh-TW" altLang="en-US"/>
              <a:t>適合運行虛擬機的高效能平台</a:t>
            </a:r>
            <a:endParaRPr lang="zh-TW" altLang="en-US">
              <a:latin typeface="微軟正黑體"/>
            </a:endParaRPr>
          </a:p>
        </p:txBody>
      </p:sp>
      <p:sp>
        <p:nvSpPr>
          <p:cNvPr id="5" name="Rectangle 2"/>
          <p:cNvSpPr/>
          <p:nvPr/>
        </p:nvSpPr>
        <p:spPr>
          <a:xfrm>
            <a:off x="827584" y="926420"/>
            <a:ext cx="7101360" cy="400110"/>
          </a:xfrm>
          <a:prstGeom prst="rect">
            <a:avLst/>
          </a:prstGeom>
        </p:spPr>
        <p:txBody>
          <a:bodyPr wrap="square" anchor="t">
            <a:spAutoFit/>
          </a:bodyPr>
          <a:lstStyle/>
          <a:p>
            <a:pPr marL="342900" marR="0" lvl="0" indent="-342900" defTabSz="914400" eaLnBrk="1" fontAlgn="auto" latinLnBrk="0" hangingPunct="1">
              <a:lnSpc>
                <a:spcPct val="100000"/>
              </a:lnSpc>
              <a:spcBef>
                <a:spcPts val="0"/>
              </a:spcBef>
              <a:spcAft>
                <a:spcPts val="400"/>
              </a:spcAft>
              <a:buClrTx/>
              <a:buSzTx/>
              <a:buFont typeface="Arial" charset="0"/>
              <a:buNone/>
              <a:tabLst/>
              <a:defRPr/>
            </a:pPr>
            <a:r>
              <a:rPr lang="zh-TW" altLang="en-US" sz="2000" b="1">
                <a:latin typeface="Arial" panose="020B0604020202020204" pitchFamily="34" charset="0"/>
                <a:ea typeface="微軟正黑體" pitchFamily="34" charset="-120"/>
                <a:cs typeface="Arial" panose="020B0604020202020204" pitchFamily="34" charset="0"/>
              </a:rPr>
              <a:t>支援 </a:t>
            </a:r>
            <a:r>
              <a:rPr lang="en-US" altLang="zh-TW" sz="2000" b="1" err="1">
                <a:latin typeface="Arial" panose="020B0604020202020204" pitchFamily="34" charset="0"/>
                <a:ea typeface="微軟正黑體" pitchFamily="34" charset="-120"/>
                <a:cs typeface="Arial" panose="020B0604020202020204" pitchFamily="34" charset="0"/>
              </a:rPr>
              <a:t>vQTS</a:t>
            </a:r>
            <a:r>
              <a:rPr lang="zh-TW" altLang="en-US" sz="2000" b="1">
                <a:latin typeface="Arial" panose="020B0604020202020204" pitchFamily="34" charset="0"/>
                <a:ea typeface="微軟正黑體" pitchFamily="34" charset="-120"/>
                <a:cs typeface="Arial" panose="020B0604020202020204" pitchFamily="34" charset="0"/>
              </a:rPr>
              <a:t> </a:t>
            </a:r>
            <a:r>
              <a:rPr lang="zh-TW" altLang="en-US" sz="2000" b="1">
                <a:latin typeface="Microsoft JhengHei"/>
                <a:ea typeface="Microsoft JhengHei"/>
                <a:cs typeface="Arial" panose="020B0604020202020204" pitchFamily="34" charset="0"/>
              </a:rPr>
              <a:t>的數量取決於</a:t>
            </a:r>
            <a:r>
              <a:rPr lang="zh-TW" altLang="en-US" sz="2000" b="1">
                <a:latin typeface="Arial" panose="020B0604020202020204" pitchFamily="34" charset="0"/>
                <a:ea typeface="微軟正黑體" pitchFamily="34" charset="-120"/>
                <a:cs typeface="Arial" panose="020B0604020202020204" pitchFamily="34" charset="0"/>
              </a:rPr>
              <a:t> </a:t>
            </a:r>
            <a:r>
              <a:rPr lang="en-US" altLang="zh-TW" sz="2000" b="1">
                <a:latin typeface="Arial" panose="020B0604020202020204" pitchFamily="34" charset="0"/>
                <a:ea typeface="微軟正黑體" pitchFamily="34" charset="-120"/>
                <a:cs typeface="Arial" panose="020B0604020202020204" pitchFamily="34" charset="0"/>
              </a:rPr>
              <a:t>TS-x77XU</a:t>
            </a:r>
            <a:r>
              <a:rPr lang="zh-TW" altLang="en-US" sz="2000" b="1">
                <a:latin typeface="Arial" panose="020B0604020202020204" pitchFamily="34" charset="0"/>
                <a:ea typeface="微軟正黑體" pitchFamily="34" charset="-120"/>
                <a:cs typeface="Arial" panose="020B0604020202020204" pitchFamily="34" charset="0"/>
              </a:rPr>
              <a:t> </a:t>
            </a:r>
            <a:r>
              <a:rPr lang="en-US" altLang="zh-TW" sz="2000" b="1">
                <a:latin typeface="Arial" panose="020B0604020202020204" pitchFamily="34" charset="0"/>
                <a:ea typeface="微軟正黑體" pitchFamily="34" charset="-120"/>
                <a:cs typeface="Arial" panose="020B0604020202020204" pitchFamily="34" charset="0"/>
              </a:rPr>
              <a:t>CPU</a:t>
            </a:r>
            <a:r>
              <a:rPr lang="zh-TW" altLang="en-US" sz="2000" b="1">
                <a:latin typeface="Arial" panose="020B0604020202020204" pitchFamily="34" charset="0"/>
                <a:ea typeface="微軟正黑體" pitchFamily="34" charset="-120"/>
                <a:cs typeface="Arial" panose="020B0604020202020204" pitchFamily="34" charset="0"/>
              </a:rPr>
              <a:t> </a:t>
            </a:r>
            <a:r>
              <a:rPr lang="zh-TW" altLang="en-US" sz="2000" b="1">
                <a:latin typeface="Microsoft JhengHei"/>
                <a:ea typeface="Microsoft JhengHei"/>
                <a:cs typeface="Arial" panose="020B0604020202020204" pitchFamily="34" charset="0"/>
              </a:rPr>
              <a:t>實體核心數：</a:t>
            </a:r>
            <a:endParaRPr lang="en-US" altLang="zh-TW" sz="2000" b="1">
              <a:latin typeface="Microsoft JhengHei"/>
              <a:ea typeface="Microsoft JhengHei"/>
              <a:cs typeface="Arial" panose="020B0604020202020204" pitchFamily="34" charset="0"/>
            </a:endParaRPr>
          </a:p>
        </p:txBody>
      </p:sp>
      <p:grpSp>
        <p:nvGrpSpPr>
          <p:cNvPr id="9" name="群組 8">
            <a:extLst>
              <a:ext uri="{FF2B5EF4-FFF2-40B4-BE49-F238E27FC236}">
                <a16:creationId xmlns:a16="http://schemas.microsoft.com/office/drawing/2014/main" id="{34E4CED0-6D6F-40BB-914A-977CC02D7D75}"/>
              </a:ext>
            </a:extLst>
          </p:cNvPr>
          <p:cNvGrpSpPr/>
          <p:nvPr/>
        </p:nvGrpSpPr>
        <p:grpSpPr>
          <a:xfrm>
            <a:off x="922963" y="1397605"/>
            <a:ext cx="6147103" cy="651217"/>
            <a:chOff x="922963" y="1397605"/>
            <a:chExt cx="6147103" cy="651217"/>
          </a:xfrm>
        </p:grpSpPr>
        <p:sp>
          <p:nvSpPr>
            <p:cNvPr id="6" name="Rectangle 17"/>
            <p:cNvSpPr/>
            <p:nvPr/>
          </p:nvSpPr>
          <p:spPr>
            <a:xfrm>
              <a:off x="1715372" y="1592480"/>
              <a:ext cx="3435556" cy="369332"/>
            </a:xfrm>
            <a:prstGeom prst="rect">
              <a:avLst/>
            </a:prstGeom>
          </p:spPr>
          <p:txBody>
            <a:bodyPr wrap="none" anchor="t">
              <a:spAutoFit/>
            </a:bodyPr>
            <a:lstStyle/>
            <a:p>
              <a:pPr>
                <a:spcAft>
                  <a:spcPts val="400"/>
                </a:spcAft>
              </a:pPr>
              <a:r>
                <a:rPr lang="hu-HU" b="1">
                  <a:latin typeface="Arial" panose="020B0604020202020204" pitchFamily="34" charset="0"/>
                  <a:ea typeface="微軟正黑體" pitchFamily="34" charset="-120"/>
                  <a:cs typeface="Arial" panose="020B0604020202020204" pitchFamily="34" charset="0"/>
                </a:rPr>
                <a:t>AMD </a:t>
              </a:r>
              <a:r>
                <a:rPr lang="hu-HU" b="1" err="1">
                  <a:latin typeface="Arial" panose="020B0604020202020204" pitchFamily="34" charset="0"/>
                  <a:ea typeface="微軟正黑體" pitchFamily="34" charset="-120"/>
                  <a:cs typeface="Arial" panose="020B0604020202020204" pitchFamily="34" charset="0"/>
                </a:rPr>
                <a:t>Ryzen</a:t>
              </a:r>
              <a:r>
                <a:rPr lang="hu-HU" b="1">
                  <a:latin typeface="Arial" panose="020B0604020202020204" pitchFamily="34" charset="0"/>
                  <a:ea typeface="微軟正黑體" pitchFamily="34" charset="-120"/>
                  <a:cs typeface="Arial" panose="020B0604020202020204" pitchFamily="34" charset="0"/>
                </a:rPr>
                <a:t>™ 5 2600 </a:t>
              </a:r>
              <a:r>
                <a:rPr lang="en-US" altLang="zh-TW" b="1">
                  <a:latin typeface="Arial" panose="020B0604020202020204" pitchFamily="34" charset="0"/>
                  <a:ea typeface="微軟正黑體" pitchFamily="34" charset="-120"/>
                  <a:cs typeface="Arial" panose="020B0604020202020204" pitchFamily="34" charset="0"/>
                </a:rPr>
                <a:t>6</a:t>
              </a:r>
              <a:r>
                <a:rPr lang="zh-TW" altLang="en-US" b="1">
                  <a:latin typeface="Arial" panose="020B0604020202020204" pitchFamily="34" charset="0"/>
                  <a:ea typeface="微軟正黑體" pitchFamily="34" charset="-120"/>
                  <a:cs typeface="Arial" panose="020B0604020202020204" pitchFamily="34" charset="0"/>
                </a:rPr>
                <a:t> </a:t>
              </a:r>
              <a:r>
                <a:rPr lang="hu-HU" b="1" err="1">
                  <a:latin typeface="Arial" panose="020B0604020202020204" pitchFamily="34" charset="0"/>
                  <a:ea typeface="微軟正黑體" pitchFamily="34" charset="-120"/>
                  <a:cs typeface="Arial" panose="020B0604020202020204" pitchFamily="34" charset="0"/>
                </a:rPr>
                <a:t>核心</a:t>
              </a:r>
              <a:r>
                <a:rPr lang="zh-TW" altLang="en-US" b="1">
                  <a:latin typeface="Arial" panose="020B0604020202020204" pitchFamily="34" charset="0"/>
                  <a:ea typeface="微軟正黑體" pitchFamily="34" charset="-120"/>
                  <a:cs typeface="Arial" panose="020B0604020202020204" pitchFamily="34" charset="0"/>
                </a:rPr>
                <a:t> </a:t>
              </a:r>
              <a:r>
                <a:rPr lang="en-US" altLang="zh-TW" b="1">
                  <a:latin typeface="Arial" panose="020B0604020202020204" pitchFamily="34" charset="0"/>
                  <a:ea typeface="微軟正黑體" pitchFamily="34" charset="-120"/>
                  <a:cs typeface="Arial" panose="020B0604020202020204" pitchFamily="34" charset="0"/>
                </a:rPr>
                <a:t>=</a:t>
              </a:r>
              <a:r>
                <a:rPr lang="zh-TW" altLang="en-US" b="1">
                  <a:latin typeface="Arial" panose="020B0604020202020204" pitchFamily="34" charset="0"/>
                  <a:ea typeface="微軟正黑體" pitchFamily="34" charset="-120"/>
                  <a:cs typeface="Arial" panose="020B0604020202020204" pitchFamily="34" charset="0"/>
                </a:rPr>
                <a:t> </a:t>
              </a:r>
              <a:endParaRPr lang="hu-HU" b="1">
                <a:latin typeface="Arial" panose="020B0604020202020204" pitchFamily="34" charset="0"/>
                <a:ea typeface="微軟正黑體" pitchFamily="34" charset="-120"/>
                <a:cs typeface="Arial" panose="020B0604020202020204" pitchFamily="34" charset="0"/>
              </a:endParaRPr>
            </a:p>
          </p:txBody>
        </p:sp>
        <p:sp>
          <p:nvSpPr>
            <p:cNvPr id="8" name="Rectangle 26"/>
            <p:cNvSpPr/>
            <p:nvPr/>
          </p:nvSpPr>
          <p:spPr>
            <a:xfrm>
              <a:off x="6357950" y="1516866"/>
              <a:ext cx="712116" cy="523220"/>
            </a:xfrm>
            <a:prstGeom prst="rect">
              <a:avLst/>
            </a:prstGeom>
          </p:spPr>
          <p:txBody>
            <a:bodyPr wrap="square">
              <a:spAutoFit/>
            </a:bodyPr>
            <a:lstStyle/>
            <a:p>
              <a:r>
                <a:rPr lang="en-US" altLang="zh-TW" sz="2800" b="1">
                  <a:solidFill>
                    <a:srgbClr val="C00000"/>
                  </a:solidFill>
                  <a:latin typeface="Arial" pitchFamily="34" charset="0"/>
                  <a:ea typeface="微軟正黑體" pitchFamily="34" charset="-120"/>
                  <a:cs typeface="Arial" pitchFamily="34" charset="0"/>
                </a:rPr>
                <a:t>2</a:t>
              </a:r>
              <a:endParaRPr lang="en-US" sz="2800" b="1">
                <a:solidFill>
                  <a:srgbClr val="C00000"/>
                </a:solidFill>
                <a:latin typeface="Arial" pitchFamily="34" charset="0"/>
                <a:ea typeface="微軟正黑體" pitchFamily="34" charset="-120"/>
                <a:cs typeface="Arial" pitchFamily="34" charset="0"/>
              </a:endParaRPr>
            </a:p>
          </p:txBody>
        </p:sp>
        <p:grpSp>
          <p:nvGrpSpPr>
            <p:cNvPr id="3" name="群組 9"/>
            <p:cNvGrpSpPr/>
            <p:nvPr/>
          </p:nvGrpSpPr>
          <p:grpSpPr>
            <a:xfrm>
              <a:off x="5282968" y="1551866"/>
              <a:ext cx="1013275" cy="457486"/>
              <a:chOff x="3485423" y="1494604"/>
              <a:chExt cx="815833" cy="368342"/>
            </a:xfrm>
          </p:grpSpPr>
          <p:pic>
            <p:nvPicPr>
              <p:cNvPr id="11"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5423" y="1494604"/>
                <a:ext cx="372198" cy="362766"/>
              </a:xfrm>
              <a:prstGeom prst="rect">
                <a:avLst/>
              </a:prstGeom>
            </p:spPr>
          </p:pic>
          <p:pic>
            <p:nvPicPr>
              <p:cNvPr id="12"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9058" y="1500180"/>
                <a:ext cx="372198" cy="362766"/>
              </a:xfrm>
              <a:prstGeom prst="rect">
                <a:avLst/>
              </a:prstGeom>
            </p:spPr>
          </p:pic>
        </p:grpSp>
        <p:pic>
          <p:nvPicPr>
            <p:cNvPr id="24" name="Shape 45">
              <a:extLst>
                <a:ext uri="{FF2B5EF4-FFF2-40B4-BE49-F238E27FC236}">
                  <a16:creationId xmlns:a16="http://schemas.microsoft.com/office/drawing/2014/main" id="{C5C3F7AE-35A0-714C-A39E-46DA8616A720}"/>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22963" y="1397605"/>
              <a:ext cx="720079" cy="651217"/>
            </a:xfrm>
            <a:prstGeom prst="rect">
              <a:avLst/>
            </a:prstGeom>
            <a:noFill/>
            <a:ln>
              <a:noFill/>
            </a:ln>
          </p:spPr>
        </p:pic>
      </p:grpSp>
      <p:grpSp>
        <p:nvGrpSpPr>
          <p:cNvPr id="16" name="群組 15">
            <a:extLst>
              <a:ext uri="{FF2B5EF4-FFF2-40B4-BE49-F238E27FC236}">
                <a16:creationId xmlns:a16="http://schemas.microsoft.com/office/drawing/2014/main" id="{C87F8328-5658-419A-B63E-DED9C8009118}"/>
              </a:ext>
            </a:extLst>
          </p:cNvPr>
          <p:cNvGrpSpPr/>
          <p:nvPr/>
        </p:nvGrpSpPr>
        <p:grpSpPr>
          <a:xfrm>
            <a:off x="922963" y="1987677"/>
            <a:ext cx="7290111" cy="651217"/>
            <a:chOff x="922963" y="2068377"/>
            <a:chExt cx="7290111" cy="651217"/>
          </a:xfrm>
        </p:grpSpPr>
        <p:sp>
          <p:nvSpPr>
            <p:cNvPr id="7" name="Rectangle 18"/>
            <p:cNvSpPr/>
            <p:nvPr/>
          </p:nvSpPr>
          <p:spPr>
            <a:xfrm>
              <a:off x="1715372" y="2213817"/>
              <a:ext cx="3371436" cy="369332"/>
            </a:xfrm>
            <a:prstGeom prst="rect">
              <a:avLst/>
            </a:prstGeom>
          </p:spPr>
          <p:txBody>
            <a:bodyPr wrap="none" anchor="t">
              <a:spAutoFit/>
            </a:bodyPr>
            <a:lstStyle/>
            <a:p>
              <a:pPr>
                <a:spcAft>
                  <a:spcPts val="400"/>
                </a:spcAft>
              </a:pPr>
              <a:r>
                <a:rPr lang="cs-CZ" b="1">
                  <a:latin typeface="Arial" panose="020B0604020202020204" pitchFamily="34" charset="0"/>
                  <a:ea typeface="微軟正黑體" pitchFamily="34" charset="-120"/>
                  <a:cs typeface="Arial" panose="020B0604020202020204" pitchFamily="34" charset="0"/>
                </a:rPr>
                <a:t>AMD </a:t>
              </a:r>
              <a:r>
                <a:rPr lang="cs-CZ" b="1" err="1">
                  <a:latin typeface="Arial" panose="020B0604020202020204" pitchFamily="34" charset="0"/>
                  <a:ea typeface="微軟正黑體" pitchFamily="34" charset="-120"/>
                  <a:cs typeface="Arial" panose="020B0604020202020204" pitchFamily="34" charset="0"/>
                </a:rPr>
                <a:t>Ryzen</a:t>
              </a:r>
              <a:r>
                <a:rPr lang="cs-CZ" b="1">
                  <a:latin typeface="Arial" panose="020B0604020202020204" pitchFamily="34" charset="0"/>
                  <a:ea typeface="微軟正黑體" pitchFamily="34" charset="-120"/>
                  <a:cs typeface="Arial" panose="020B0604020202020204" pitchFamily="34" charset="0"/>
                </a:rPr>
                <a:t>™ 7 2700 </a:t>
              </a:r>
              <a:r>
                <a:rPr lang="en-US" altLang="zh-TW" b="1">
                  <a:latin typeface="Arial" panose="020B0604020202020204" pitchFamily="34" charset="0"/>
                  <a:ea typeface="微軟正黑體" pitchFamily="34" charset="-120"/>
                  <a:cs typeface="Arial" panose="020B0604020202020204" pitchFamily="34" charset="0"/>
                </a:rPr>
                <a:t>8</a:t>
              </a:r>
              <a:r>
                <a:rPr lang="zh-TW" altLang="en-US" b="1">
                  <a:latin typeface="Arial" panose="020B0604020202020204" pitchFamily="34" charset="0"/>
                  <a:ea typeface="微軟正黑體" pitchFamily="34" charset="-120"/>
                  <a:cs typeface="Arial" panose="020B0604020202020204" pitchFamily="34" charset="0"/>
                </a:rPr>
                <a:t> </a:t>
              </a:r>
              <a:r>
                <a:rPr lang="cs-CZ" b="1" err="1">
                  <a:latin typeface="Arial" panose="020B0604020202020204" pitchFamily="34" charset="0"/>
                  <a:ea typeface="微軟正黑體" pitchFamily="34" charset="-120"/>
                  <a:cs typeface="Arial" panose="020B0604020202020204" pitchFamily="34" charset="0"/>
                </a:rPr>
                <a:t>核心</a:t>
              </a:r>
              <a:r>
                <a:rPr lang="zh-TW" altLang="en-US" b="1">
                  <a:latin typeface="Arial" panose="020B0604020202020204" pitchFamily="34" charset="0"/>
                  <a:ea typeface="微軟正黑體" pitchFamily="34" charset="-120"/>
                  <a:cs typeface="Arial" panose="020B0604020202020204" pitchFamily="34" charset="0"/>
                </a:rPr>
                <a:t> </a:t>
              </a:r>
              <a:r>
                <a:rPr lang="en-US" altLang="zh-TW" b="1">
                  <a:latin typeface="Arial" panose="020B0604020202020204" pitchFamily="34" charset="0"/>
                  <a:ea typeface="微軟正黑體" pitchFamily="34" charset="-120"/>
                  <a:cs typeface="Arial" panose="020B0604020202020204" pitchFamily="34" charset="0"/>
                </a:rPr>
                <a:t>=</a:t>
              </a:r>
            </a:p>
          </p:txBody>
        </p:sp>
        <p:grpSp>
          <p:nvGrpSpPr>
            <p:cNvPr id="10" name="群組 12"/>
            <p:cNvGrpSpPr/>
            <p:nvPr/>
          </p:nvGrpSpPr>
          <p:grpSpPr>
            <a:xfrm>
              <a:off x="5282968" y="2148893"/>
              <a:ext cx="1013275" cy="457486"/>
              <a:chOff x="3485423" y="1494604"/>
              <a:chExt cx="815833" cy="368342"/>
            </a:xfrm>
          </p:grpSpPr>
          <p:pic>
            <p:nvPicPr>
              <p:cNvPr id="14"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5423" y="1494604"/>
                <a:ext cx="372198" cy="362766"/>
              </a:xfrm>
              <a:prstGeom prst="rect">
                <a:avLst/>
              </a:prstGeom>
            </p:spPr>
          </p:pic>
          <p:pic>
            <p:nvPicPr>
              <p:cNvPr id="15"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9058" y="1500180"/>
                <a:ext cx="372198" cy="362766"/>
              </a:xfrm>
              <a:prstGeom prst="rect">
                <a:avLst/>
              </a:prstGeom>
            </p:spPr>
          </p:pic>
        </p:grpSp>
        <p:grpSp>
          <p:nvGrpSpPr>
            <p:cNvPr id="13" name="群組 15"/>
            <p:cNvGrpSpPr/>
            <p:nvPr/>
          </p:nvGrpSpPr>
          <p:grpSpPr>
            <a:xfrm>
              <a:off x="6387431" y="2148893"/>
              <a:ext cx="1013275" cy="457486"/>
              <a:chOff x="3485423" y="1494604"/>
              <a:chExt cx="815833" cy="368342"/>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5423" y="1494604"/>
                <a:ext cx="372198" cy="362766"/>
              </a:xfrm>
              <a:prstGeom prst="rect">
                <a:avLst/>
              </a:prstGeom>
            </p:spPr>
          </p:pic>
          <p:pic>
            <p:nvPicPr>
              <p:cNvPr id="18"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9058" y="1500180"/>
                <a:ext cx="372198" cy="362766"/>
              </a:xfrm>
              <a:prstGeom prst="rect">
                <a:avLst/>
              </a:prstGeom>
            </p:spPr>
          </p:pic>
        </p:grpSp>
        <p:pic>
          <p:nvPicPr>
            <p:cNvPr id="26" name="Shape 44">
              <a:extLst>
                <a:ext uri="{FF2B5EF4-FFF2-40B4-BE49-F238E27FC236}">
                  <a16:creationId xmlns:a16="http://schemas.microsoft.com/office/drawing/2014/main" id="{3E59CAF7-783B-D145-BAFA-3B4A68D6E0A9}"/>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22963" y="2068377"/>
              <a:ext cx="720079" cy="651217"/>
            </a:xfrm>
            <a:prstGeom prst="rect">
              <a:avLst/>
            </a:prstGeom>
            <a:noFill/>
            <a:ln>
              <a:noFill/>
            </a:ln>
          </p:spPr>
        </p:pic>
        <p:sp>
          <p:nvSpPr>
            <p:cNvPr id="25" name="Rectangle 26"/>
            <p:cNvSpPr/>
            <p:nvPr/>
          </p:nvSpPr>
          <p:spPr>
            <a:xfrm>
              <a:off x="7500958" y="2110492"/>
              <a:ext cx="712116" cy="523220"/>
            </a:xfrm>
            <a:prstGeom prst="rect">
              <a:avLst/>
            </a:prstGeom>
          </p:spPr>
          <p:txBody>
            <a:bodyPr wrap="square">
              <a:spAutoFit/>
            </a:bodyPr>
            <a:lstStyle/>
            <a:p>
              <a:r>
                <a:rPr lang="en-US" altLang="zh-TW" sz="2800" b="1">
                  <a:solidFill>
                    <a:srgbClr val="C00000"/>
                  </a:solidFill>
                  <a:latin typeface="Arial" pitchFamily="34" charset="0"/>
                  <a:ea typeface="微軟正黑體" pitchFamily="34" charset="-120"/>
                  <a:cs typeface="Arial" pitchFamily="34" charset="0"/>
                </a:rPr>
                <a:t>4</a:t>
              </a:r>
              <a:endParaRPr lang="en-US" sz="2800" b="1">
                <a:solidFill>
                  <a:srgbClr val="C00000"/>
                </a:solidFill>
                <a:latin typeface="Arial" pitchFamily="34" charset="0"/>
                <a:ea typeface="微軟正黑體" pitchFamily="34" charset="-120"/>
                <a:cs typeface="Arial" pitchFamily="34" charset="0"/>
              </a:endParaRPr>
            </a:p>
          </p:txBody>
        </p:sp>
      </p:grpSp>
      <p:pic>
        <p:nvPicPr>
          <p:cNvPr id="23" name="圖片 22" descr="TS-1677XU_Front.png">
            <a:extLst>
              <a:ext uri="{FF2B5EF4-FFF2-40B4-BE49-F238E27FC236}">
                <a16:creationId xmlns:a16="http://schemas.microsoft.com/office/drawing/2014/main" id="{AFC9333A-5D69-4878-A924-90437B7A6791}"/>
              </a:ext>
            </a:extLst>
          </p:cNvPr>
          <p:cNvPicPr>
            <a:picLocks noChangeAspect="1"/>
          </p:cNvPicPr>
          <p:nvPr/>
        </p:nvPicPr>
        <p:blipFill rotWithShape="1">
          <a:blip r:embed="rId6"/>
          <a:srcRect t="29389" b="16657"/>
          <a:stretch/>
        </p:blipFill>
        <p:spPr>
          <a:xfrm>
            <a:off x="3291119" y="2617822"/>
            <a:ext cx="6192624" cy="2088235"/>
          </a:xfrm>
          <a:prstGeom prst="rect">
            <a:avLst/>
          </a:prstGeom>
          <a:effectLst>
            <a:outerShdw blurRad="50800" dist="38100" dir="2700000" algn="tl" rotWithShape="0">
              <a:prstClr val="black">
                <a:alpha val="40000"/>
              </a:prstClr>
            </a:outerShdw>
            <a:reflection blurRad="25400" stA="17000" endPos="33000" dir="5400000" sy="-100000" algn="bl" rotWithShape="0"/>
          </a:effectLst>
        </p:spPr>
      </p:pic>
      <p:pic>
        <p:nvPicPr>
          <p:cNvPr id="21" name="圖片 20">
            <a:extLst>
              <a:ext uri="{FF2B5EF4-FFF2-40B4-BE49-F238E27FC236}">
                <a16:creationId xmlns:a16="http://schemas.microsoft.com/office/drawing/2014/main" id="{8CE0F2E5-49DB-46D5-A097-C4E26C1937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312" y="2673754"/>
            <a:ext cx="3059753" cy="1935293"/>
          </a:xfrm>
          <a:prstGeom prst="rect">
            <a:avLst/>
          </a:prstGeom>
          <a:effectLst>
            <a:reflection blurRad="38100" stA="27000" endPos="28000" dist="50800" dir="5400000" sy="-100000" algn="bl" rotWithShape="0"/>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平行四邊形 12">
            <a:extLst>
              <a:ext uri="{FF2B5EF4-FFF2-40B4-BE49-F238E27FC236}">
                <a16:creationId xmlns:a16="http://schemas.microsoft.com/office/drawing/2014/main" id="{C3AF15DB-7761-4217-91BB-8A9D0B9917DF}"/>
              </a:ext>
            </a:extLst>
          </p:cNvPr>
          <p:cNvSpPr/>
          <p:nvPr/>
        </p:nvSpPr>
        <p:spPr>
          <a:xfrm>
            <a:off x="4786315" y="3172201"/>
            <a:ext cx="4402986" cy="1030080"/>
          </a:xfrm>
          <a:custGeom>
            <a:avLst/>
            <a:gdLst>
              <a:gd name="connsiteX0" fmla="*/ 0 w 6143668"/>
              <a:gd name="connsiteY0" fmla="*/ 1030080 h 1030080"/>
              <a:gd name="connsiteX1" fmla="*/ 574033 w 6143668"/>
              <a:gd name="connsiteY1" fmla="*/ 0 h 1030080"/>
              <a:gd name="connsiteX2" fmla="*/ 6143668 w 6143668"/>
              <a:gd name="connsiteY2" fmla="*/ 0 h 1030080"/>
              <a:gd name="connsiteX3" fmla="*/ 5569635 w 6143668"/>
              <a:gd name="connsiteY3" fmla="*/ 1030080 h 1030080"/>
              <a:gd name="connsiteX4" fmla="*/ 0 w 6143668"/>
              <a:gd name="connsiteY4" fmla="*/ 1030080 h 1030080"/>
              <a:gd name="connsiteX0" fmla="*/ 0 w 5569635"/>
              <a:gd name="connsiteY0" fmla="*/ 1030080 h 1030080"/>
              <a:gd name="connsiteX1" fmla="*/ 574033 w 5569635"/>
              <a:gd name="connsiteY1" fmla="*/ 0 h 1030080"/>
              <a:gd name="connsiteX2" fmla="*/ 4325379 w 5569635"/>
              <a:gd name="connsiteY2" fmla="*/ 21021 h 1030080"/>
              <a:gd name="connsiteX3" fmla="*/ 5569635 w 5569635"/>
              <a:gd name="connsiteY3" fmla="*/ 1030080 h 1030080"/>
              <a:gd name="connsiteX4" fmla="*/ 0 w 5569635"/>
              <a:gd name="connsiteY4" fmla="*/ 1030080 h 1030080"/>
              <a:gd name="connsiteX0" fmla="*/ 0 w 4402986"/>
              <a:gd name="connsiteY0" fmla="*/ 1030080 h 1030080"/>
              <a:gd name="connsiteX1" fmla="*/ 574033 w 4402986"/>
              <a:gd name="connsiteY1" fmla="*/ 0 h 1030080"/>
              <a:gd name="connsiteX2" fmla="*/ 4325379 w 4402986"/>
              <a:gd name="connsiteY2" fmla="*/ 21021 h 1030080"/>
              <a:gd name="connsiteX3" fmla="*/ 4402986 w 4402986"/>
              <a:gd name="connsiteY3" fmla="*/ 1030080 h 1030080"/>
              <a:gd name="connsiteX4" fmla="*/ 0 w 4402986"/>
              <a:gd name="connsiteY4" fmla="*/ 1030080 h 1030080"/>
              <a:gd name="connsiteX0" fmla="*/ 0 w 4402986"/>
              <a:gd name="connsiteY0" fmla="*/ 1030080 h 1030080"/>
              <a:gd name="connsiteX1" fmla="*/ 574033 w 4402986"/>
              <a:gd name="connsiteY1" fmla="*/ 0 h 1030080"/>
              <a:gd name="connsiteX2" fmla="*/ 4367420 w 4402986"/>
              <a:gd name="connsiteY2" fmla="*/ 21021 h 1030080"/>
              <a:gd name="connsiteX3" fmla="*/ 4402986 w 4402986"/>
              <a:gd name="connsiteY3" fmla="*/ 1030080 h 1030080"/>
              <a:gd name="connsiteX4" fmla="*/ 0 w 4402986"/>
              <a:gd name="connsiteY4" fmla="*/ 1030080 h 1030080"/>
              <a:gd name="connsiteX0" fmla="*/ 0 w 4402986"/>
              <a:gd name="connsiteY0" fmla="*/ 1030080 h 1030080"/>
              <a:gd name="connsiteX1" fmla="*/ 574033 w 4402986"/>
              <a:gd name="connsiteY1" fmla="*/ 0 h 1030080"/>
              <a:gd name="connsiteX2" fmla="*/ 4395129 w 4402986"/>
              <a:gd name="connsiteY2" fmla="*/ 21021 h 1030080"/>
              <a:gd name="connsiteX3" fmla="*/ 4402986 w 4402986"/>
              <a:gd name="connsiteY3" fmla="*/ 1030080 h 1030080"/>
              <a:gd name="connsiteX4" fmla="*/ 0 w 4402986"/>
              <a:gd name="connsiteY4" fmla="*/ 1030080 h 103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2986" h="1030080">
                <a:moveTo>
                  <a:pt x="0" y="1030080"/>
                </a:moveTo>
                <a:lnTo>
                  <a:pt x="574033" y="0"/>
                </a:lnTo>
                <a:lnTo>
                  <a:pt x="4395129" y="21021"/>
                </a:lnTo>
                <a:lnTo>
                  <a:pt x="4402986" y="1030080"/>
                </a:lnTo>
                <a:lnTo>
                  <a:pt x="0" y="1030080"/>
                </a:lnTo>
                <a:close/>
              </a:path>
            </a:pathLst>
          </a:custGeom>
          <a:blipFill dpi="0" rotWithShape="1">
            <a:blip r:embed="rId3">
              <a:alphaModFix amt="37000"/>
            </a:blip>
            <a:srcRect/>
            <a:stretch>
              <a:fillRect/>
            </a:stretch>
          </a:blipFill>
          <a:ln w="12700"/>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latin typeface="Calibri" pitchFamily="34" charset="0"/>
            </a:endParaRPr>
          </a:p>
        </p:txBody>
      </p:sp>
      <p:sp>
        <p:nvSpPr>
          <p:cNvPr id="13" name="平行四邊形 12"/>
          <p:cNvSpPr/>
          <p:nvPr/>
        </p:nvSpPr>
        <p:spPr>
          <a:xfrm>
            <a:off x="4786315" y="1970298"/>
            <a:ext cx="4402986" cy="1030080"/>
          </a:xfrm>
          <a:custGeom>
            <a:avLst/>
            <a:gdLst>
              <a:gd name="connsiteX0" fmla="*/ 0 w 6143668"/>
              <a:gd name="connsiteY0" fmla="*/ 1030080 h 1030080"/>
              <a:gd name="connsiteX1" fmla="*/ 574033 w 6143668"/>
              <a:gd name="connsiteY1" fmla="*/ 0 h 1030080"/>
              <a:gd name="connsiteX2" fmla="*/ 6143668 w 6143668"/>
              <a:gd name="connsiteY2" fmla="*/ 0 h 1030080"/>
              <a:gd name="connsiteX3" fmla="*/ 5569635 w 6143668"/>
              <a:gd name="connsiteY3" fmla="*/ 1030080 h 1030080"/>
              <a:gd name="connsiteX4" fmla="*/ 0 w 6143668"/>
              <a:gd name="connsiteY4" fmla="*/ 1030080 h 1030080"/>
              <a:gd name="connsiteX0" fmla="*/ 0 w 5569635"/>
              <a:gd name="connsiteY0" fmla="*/ 1030080 h 1030080"/>
              <a:gd name="connsiteX1" fmla="*/ 574033 w 5569635"/>
              <a:gd name="connsiteY1" fmla="*/ 0 h 1030080"/>
              <a:gd name="connsiteX2" fmla="*/ 4325379 w 5569635"/>
              <a:gd name="connsiteY2" fmla="*/ 21021 h 1030080"/>
              <a:gd name="connsiteX3" fmla="*/ 5569635 w 5569635"/>
              <a:gd name="connsiteY3" fmla="*/ 1030080 h 1030080"/>
              <a:gd name="connsiteX4" fmla="*/ 0 w 5569635"/>
              <a:gd name="connsiteY4" fmla="*/ 1030080 h 1030080"/>
              <a:gd name="connsiteX0" fmla="*/ 0 w 4402986"/>
              <a:gd name="connsiteY0" fmla="*/ 1030080 h 1030080"/>
              <a:gd name="connsiteX1" fmla="*/ 574033 w 4402986"/>
              <a:gd name="connsiteY1" fmla="*/ 0 h 1030080"/>
              <a:gd name="connsiteX2" fmla="*/ 4325379 w 4402986"/>
              <a:gd name="connsiteY2" fmla="*/ 21021 h 1030080"/>
              <a:gd name="connsiteX3" fmla="*/ 4402986 w 4402986"/>
              <a:gd name="connsiteY3" fmla="*/ 1030080 h 1030080"/>
              <a:gd name="connsiteX4" fmla="*/ 0 w 4402986"/>
              <a:gd name="connsiteY4" fmla="*/ 1030080 h 1030080"/>
              <a:gd name="connsiteX0" fmla="*/ 0 w 4402986"/>
              <a:gd name="connsiteY0" fmla="*/ 1030080 h 1030080"/>
              <a:gd name="connsiteX1" fmla="*/ 574033 w 4402986"/>
              <a:gd name="connsiteY1" fmla="*/ 0 h 1030080"/>
              <a:gd name="connsiteX2" fmla="*/ 4367420 w 4402986"/>
              <a:gd name="connsiteY2" fmla="*/ 21021 h 1030080"/>
              <a:gd name="connsiteX3" fmla="*/ 4402986 w 4402986"/>
              <a:gd name="connsiteY3" fmla="*/ 1030080 h 1030080"/>
              <a:gd name="connsiteX4" fmla="*/ 0 w 4402986"/>
              <a:gd name="connsiteY4" fmla="*/ 1030080 h 1030080"/>
              <a:gd name="connsiteX0" fmla="*/ 0 w 4402986"/>
              <a:gd name="connsiteY0" fmla="*/ 1030080 h 1030080"/>
              <a:gd name="connsiteX1" fmla="*/ 574033 w 4402986"/>
              <a:gd name="connsiteY1" fmla="*/ 0 h 1030080"/>
              <a:gd name="connsiteX2" fmla="*/ 4395129 w 4402986"/>
              <a:gd name="connsiteY2" fmla="*/ 21021 h 1030080"/>
              <a:gd name="connsiteX3" fmla="*/ 4402986 w 4402986"/>
              <a:gd name="connsiteY3" fmla="*/ 1030080 h 1030080"/>
              <a:gd name="connsiteX4" fmla="*/ 0 w 4402986"/>
              <a:gd name="connsiteY4" fmla="*/ 1030080 h 103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2986" h="1030080">
                <a:moveTo>
                  <a:pt x="0" y="1030080"/>
                </a:moveTo>
                <a:lnTo>
                  <a:pt x="574033" y="0"/>
                </a:lnTo>
                <a:lnTo>
                  <a:pt x="4395129" y="21021"/>
                </a:lnTo>
                <a:lnTo>
                  <a:pt x="4402986" y="1030080"/>
                </a:lnTo>
                <a:lnTo>
                  <a:pt x="0" y="1030080"/>
                </a:lnTo>
                <a:close/>
              </a:path>
            </a:pathLst>
          </a:custGeom>
          <a:blipFill dpi="0" rotWithShape="1">
            <a:blip r:embed="rId3">
              <a:alphaModFix amt="37000"/>
            </a:blip>
            <a:srcRect/>
            <a:stretch>
              <a:fillRect/>
            </a:stretch>
          </a:blipFill>
          <a:ln w="12700"/>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latin typeface="Calibri" pitchFamily="34" charset="0"/>
            </a:endParaRPr>
          </a:p>
        </p:txBody>
      </p:sp>
      <p:sp>
        <p:nvSpPr>
          <p:cNvPr id="14" name="矩形 13"/>
          <p:cNvSpPr/>
          <p:nvPr/>
        </p:nvSpPr>
        <p:spPr>
          <a:xfrm>
            <a:off x="5218030" y="1928808"/>
            <a:ext cx="5511614" cy="1049181"/>
          </a:xfrm>
          <a:prstGeom prst="rect">
            <a:avLst/>
          </a:prstGeom>
        </p:spPr>
        <p:txBody>
          <a:bodyPr wrap="square">
            <a:spAutoFit/>
          </a:bodyPr>
          <a:lstStyle/>
          <a:p>
            <a:pPr algn="ctr"/>
            <a:endParaRPr lang="zh-TW" altLang="en-US" sz="2300" b="1">
              <a:solidFill>
                <a:schemeClr val="bg1"/>
              </a:solidFill>
              <a:latin typeface="Calibri" pitchFamily="34" charset="0"/>
              <a:ea typeface="微軟正黑體" pitchFamily="34" charset="-120"/>
            </a:endParaRPr>
          </a:p>
        </p:txBody>
      </p:sp>
      <p:sp>
        <p:nvSpPr>
          <p:cNvPr id="2" name="Title 1"/>
          <p:cNvSpPr>
            <a:spLocks noGrp="1"/>
          </p:cNvSpPr>
          <p:nvPr>
            <p:ph type="title"/>
          </p:nvPr>
        </p:nvSpPr>
        <p:spPr>
          <a:xfrm>
            <a:off x="1485684" y="123419"/>
            <a:ext cx="6601260" cy="743803"/>
          </a:xfrm>
        </p:spPr>
        <p:txBody>
          <a:bodyPr>
            <a:normAutofit/>
          </a:bodyPr>
          <a:lstStyle/>
          <a:p>
            <a:r>
              <a:rPr lang="en-US"/>
              <a:t>QTS </a:t>
            </a:r>
            <a:r>
              <a:rPr lang="zh-TW" altLang="en-US"/>
              <a:t>與虛擬化應用提升生產力</a:t>
            </a:r>
            <a:endParaRPr lang="en-US"/>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844" y="1857369"/>
            <a:ext cx="5290780" cy="3162711"/>
          </a:xfrm>
          <a:prstGeom prst="rect">
            <a:avLst/>
          </a:prstGeom>
        </p:spPr>
      </p:pic>
      <p:sp>
        <p:nvSpPr>
          <p:cNvPr id="7" name="TextBox 6"/>
          <p:cNvSpPr txBox="1"/>
          <p:nvPr/>
        </p:nvSpPr>
        <p:spPr>
          <a:xfrm>
            <a:off x="4750595" y="1037434"/>
            <a:ext cx="4393405" cy="723263"/>
          </a:xfrm>
          <a:prstGeom prst="rect">
            <a:avLst/>
          </a:prstGeom>
          <a:noFill/>
        </p:spPr>
        <p:txBody>
          <a:bodyPr wrap="square" lIns="121908" tIns="60954" rIns="121908" bIns="60954">
            <a:spAutoFit/>
          </a:bodyPr>
          <a:lstStyle/>
          <a:p>
            <a:pPr algn="ctr" eaLnBrk="1" hangingPunct="1">
              <a:defRPr/>
            </a:pPr>
            <a:r>
              <a:rPr lang="zh-TW" altLang="en-US" sz="2400" b="1">
                <a:solidFill>
                  <a:srgbClr val="7030A0"/>
                </a:solidFill>
                <a:latin typeface="+mj-lt"/>
                <a:ea typeface="Microsoft JhengHei" charset="-120"/>
                <a:cs typeface="Microsoft JhengHei" charset="-120"/>
              </a:rPr>
              <a:t>一機多系統</a:t>
            </a:r>
            <a:endParaRPr lang="en-US" altLang="zh-TW" sz="2400" b="1">
              <a:solidFill>
                <a:srgbClr val="7030A0"/>
              </a:solidFill>
              <a:latin typeface="+mj-lt"/>
              <a:ea typeface="Microsoft JhengHei" charset="-120"/>
              <a:cs typeface="Microsoft JhengHei" charset="-120"/>
            </a:endParaRPr>
          </a:p>
          <a:p>
            <a:pPr algn="ctr" eaLnBrk="1" hangingPunct="1">
              <a:defRPr/>
            </a:pPr>
            <a:r>
              <a:rPr lang="zh-TW" altLang="en-US" sz="1500" b="1">
                <a:latin typeface="Microsoft JhengHei" charset="-120"/>
                <a:ea typeface="Microsoft JhengHei" charset="-120"/>
                <a:cs typeface="Microsoft JhengHei" charset="-120"/>
              </a:rPr>
              <a:t>運行</a:t>
            </a:r>
            <a:r>
              <a:rPr lang="en-US" altLang="zh-TW" sz="1500" b="1">
                <a:latin typeface="Microsoft JhengHei" charset="-120"/>
                <a:ea typeface="Microsoft JhengHei" charset="-120"/>
                <a:cs typeface="Microsoft JhengHei" charset="-120"/>
              </a:rPr>
              <a:t> </a:t>
            </a:r>
            <a:r>
              <a:rPr lang="en-US" altLang="zh-TW" sz="1500" b="1">
                <a:latin typeface="Arial" pitchFamily="34" charset="0"/>
                <a:ea typeface="Microsoft JhengHei" charset="-120"/>
                <a:cs typeface="Arial" pitchFamily="34" charset="0"/>
              </a:rPr>
              <a:t>Windows/Linux </a:t>
            </a:r>
            <a:r>
              <a:rPr lang="zh-TW" altLang="en-US" sz="1500" b="1">
                <a:latin typeface="Microsoft JhengHei" charset="-120"/>
                <a:ea typeface="Microsoft JhengHei" charset="-120"/>
                <a:cs typeface="Microsoft JhengHei" charset="-120"/>
              </a:rPr>
              <a:t>虛擬機與各式軟體容器</a:t>
            </a:r>
            <a:endParaRPr lang="en-US" sz="1500" b="1">
              <a:latin typeface="Microsoft JhengHei" charset="-120"/>
              <a:ea typeface="Microsoft JhengHei" charset="-120"/>
              <a:cs typeface="Microsoft JhengHei" charset="-120"/>
            </a:endParaRPr>
          </a:p>
        </p:txBody>
      </p:sp>
      <p:sp>
        <p:nvSpPr>
          <p:cNvPr id="8" name="TextBox 7"/>
          <p:cNvSpPr txBox="1"/>
          <p:nvPr/>
        </p:nvSpPr>
        <p:spPr>
          <a:xfrm>
            <a:off x="1437962" y="1037434"/>
            <a:ext cx="4714908" cy="738652"/>
          </a:xfrm>
          <a:prstGeom prst="rect">
            <a:avLst/>
          </a:prstGeom>
          <a:noFill/>
        </p:spPr>
        <p:txBody>
          <a:bodyPr wrap="square" lIns="121908" tIns="60954" rIns="121908" bIns="60954">
            <a:spAutoFit/>
          </a:bodyPr>
          <a:lstStyle/>
          <a:p>
            <a:pPr eaLnBrk="1" hangingPunct="1">
              <a:defRPr/>
            </a:pPr>
            <a:r>
              <a:rPr lang="zh-TW" altLang="en-US" sz="2000" b="1">
                <a:solidFill>
                  <a:srgbClr val="0070C0"/>
                </a:solidFill>
                <a:latin typeface="Microsoft JhengHei" charset="-120"/>
                <a:ea typeface="Microsoft JhengHei" charset="-120"/>
                <a:cs typeface="Microsoft JhengHei" charset="-120"/>
              </a:rPr>
              <a:t>全新 </a:t>
            </a:r>
            <a:r>
              <a:rPr lang="en-US" altLang="zh-TW" sz="2000" b="1">
                <a:solidFill>
                  <a:srgbClr val="0070C0"/>
                </a:solidFill>
                <a:latin typeface="Arial" pitchFamily="34" charset="0"/>
                <a:ea typeface="Microsoft JhengHei" charset="-120"/>
                <a:cs typeface="Arial" pitchFamily="34" charset="0"/>
              </a:rPr>
              <a:t>QTS 4.3.5 </a:t>
            </a:r>
            <a:r>
              <a:rPr lang="zh-TW" altLang="en-US" sz="2000" b="1">
                <a:solidFill>
                  <a:srgbClr val="0070C0"/>
                </a:solidFill>
                <a:latin typeface="Microsoft JhengHei" charset="-120"/>
                <a:ea typeface="Microsoft JhengHei" charset="-120"/>
                <a:cs typeface="Microsoft JhengHei" charset="-120"/>
              </a:rPr>
              <a:t>儲存管理</a:t>
            </a:r>
            <a:endParaRPr lang="en-US" altLang="zh-TW" sz="2000" b="1">
              <a:solidFill>
                <a:srgbClr val="0070C0"/>
              </a:solidFill>
              <a:latin typeface="Microsoft JhengHei" charset="-120"/>
              <a:ea typeface="Microsoft JhengHei" charset="-120"/>
              <a:cs typeface="Microsoft JhengHei" charset="-120"/>
            </a:endParaRPr>
          </a:p>
          <a:p>
            <a:pPr eaLnBrk="1" hangingPunct="1">
              <a:defRPr/>
            </a:pPr>
            <a:r>
              <a:rPr lang="zh-TW" altLang="en-US" sz="2000" b="1">
                <a:solidFill>
                  <a:srgbClr val="0070C0"/>
                </a:solidFill>
                <a:latin typeface="Microsoft JhengHei" charset="-120"/>
                <a:ea typeface="Microsoft JhengHei" charset="-120"/>
                <a:cs typeface="Microsoft JhengHei" charset="-120"/>
              </a:rPr>
              <a:t>介面、快照、與多媒體中心</a:t>
            </a:r>
            <a:endParaRPr lang="en-US" altLang="zh-TW" sz="2000" b="1">
              <a:solidFill>
                <a:srgbClr val="0070C0"/>
              </a:solidFill>
              <a:latin typeface="Microsoft JhengHei" charset="-120"/>
              <a:ea typeface="Microsoft JhengHei" charset="-120"/>
              <a:cs typeface="Microsoft JhengHei" charset="-120"/>
            </a:endParaRPr>
          </a:p>
        </p:txBody>
      </p:sp>
      <p:sp>
        <p:nvSpPr>
          <p:cNvPr id="9" name="TextBox 8"/>
          <p:cNvSpPr txBox="1"/>
          <p:nvPr/>
        </p:nvSpPr>
        <p:spPr>
          <a:xfrm>
            <a:off x="6152870" y="2149628"/>
            <a:ext cx="2786050" cy="707874"/>
          </a:xfrm>
          <a:prstGeom prst="rect">
            <a:avLst/>
          </a:prstGeom>
          <a:noFill/>
        </p:spPr>
        <p:txBody>
          <a:bodyPr wrap="square" lIns="121908" tIns="60954" rIns="121908" bIns="60954">
            <a:spAutoFit/>
          </a:bodyPr>
          <a:lstStyle/>
          <a:p>
            <a:pPr algn="ctr" eaLnBrk="1" hangingPunct="1">
              <a:defRPr/>
            </a:pPr>
            <a:r>
              <a:rPr lang="zh-TW" altLang="en-US" sz="2000" b="1">
                <a:latin typeface="Arial" panose="020B0604020202020204" pitchFamily="34" charset="0"/>
                <a:ea typeface="Microsoft JhengHei" charset="-120"/>
                <a:cs typeface="Arial" panose="020B0604020202020204" pitchFamily="34" charset="0"/>
              </a:rPr>
              <a:t>虛擬機工作站</a:t>
            </a:r>
            <a:endParaRPr lang="en-US" altLang="zh-TW" sz="2000" b="1">
              <a:latin typeface="Arial" panose="020B0604020202020204" pitchFamily="34" charset="0"/>
              <a:ea typeface="Microsoft JhengHei" charset="-120"/>
              <a:cs typeface="Arial" panose="020B0604020202020204" pitchFamily="34" charset="0"/>
            </a:endParaRPr>
          </a:p>
          <a:p>
            <a:pPr algn="ctr" eaLnBrk="1" hangingPunct="1">
              <a:defRPr/>
            </a:pPr>
            <a:r>
              <a:rPr lang="en-US" b="1">
                <a:solidFill>
                  <a:schemeClr val="bg1"/>
                </a:solidFill>
                <a:latin typeface="Arial" panose="020B0604020202020204" pitchFamily="34" charset="0"/>
                <a:ea typeface="Microsoft JhengHei" charset="-120"/>
                <a:cs typeface="Arial" panose="020B0604020202020204" pitchFamily="34" charset="0"/>
              </a:rPr>
              <a:t>(Virtualization Station)</a:t>
            </a:r>
          </a:p>
        </p:txBody>
      </p:sp>
      <p:sp>
        <p:nvSpPr>
          <p:cNvPr id="10" name="TextBox 9"/>
          <p:cNvSpPr txBox="1"/>
          <p:nvPr/>
        </p:nvSpPr>
        <p:spPr>
          <a:xfrm>
            <a:off x="6224308" y="3357568"/>
            <a:ext cx="2714612" cy="707874"/>
          </a:xfrm>
          <a:prstGeom prst="rect">
            <a:avLst/>
          </a:prstGeom>
          <a:noFill/>
        </p:spPr>
        <p:txBody>
          <a:bodyPr wrap="square" lIns="121908" tIns="60954" rIns="121908" bIns="60954">
            <a:spAutoFit/>
          </a:bodyPr>
          <a:lstStyle/>
          <a:p>
            <a:pPr algn="ctr">
              <a:defRPr/>
            </a:pPr>
            <a:r>
              <a:rPr lang="zh-TW" altLang="en-US" sz="2000" b="1">
                <a:latin typeface="Arial" panose="020B0604020202020204" pitchFamily="34" charset="0"/>
                <a:ea typeface="Microsoft JhengHei" charset="-120"/>
                <a:cs typeface="Arial" panose="020B0604020202020204" pitchFamily="34" charset="0"/>
              </a:rPr>
              <a:t>軟體容器工作站</a:t>
            </a:r>
            <a:endParaRPr lang="en-US" altLang="zh-TW" sz="2000" b="1">
              <a:latin typeface="Arial" panose="020B0604020202020204" pitchFamily="34" charset="0"/>
              <a:ea typeface="Microsoft JhengHei" charset="-120"/>
              <a:cs typeface="Arial" panose="020B0604020202020204" pitchFamily="34" charset="0"/>
            </a:endParaRPr>
          </a:p>
          <a:p>
            <a:pPr algn="ctr" eaLnBrk="1" hangingPunct="1">
              <a:defRPr/>
            </a:pPr>
            <a:r>
              <a:rPr lang="en-US" b="1">
                <a:solidFill>
                  <a:schemeClr val="bg1"/>
                </a:solidFill>
                <a:latin typeface="Arial" panose="020B0604020202020204" pitchFamily="34" charset="0"/>
                <a:ea typeface="Microsoft JhengHei" charset="-120"/>
                <a:cs typeface="Arial" panose="020B0604020202020204" pitchFamily="34" charset="0"/>
              </a:rPr>
              <a:t>(Container Station)</a:t>
            </a:r>
          </a:p>
        </p:txBody>
      </p:sp>
      <p:pic>
        <p:nvPicPr>
          <p:cNvPr id="3075" name="Picture 3" descr="\\MARKETING\Marketing\MarketingMaterials\素材\_icons\ICON_Sabrina\Virtualization Station.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29256" y="2071684"/>
            <a:ext cx="785818" cy="785818"/>
          </a:xfrm>
          <a:prstGeom prst="rect">
            <a:avLst/>
          </a:prstGeom>
          <a:noFill/>
        </p:spPr>
      </p:pic>
      <p:pic>
        <p:nvPicPr>
          <p:cNvPr id="3076" name="Picture 4" descr="\\MARKETING\Marketing\MarketingMaterials\素材\_icons\00_4.2iconPNG\Container-Station-icon.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29256" y="3312562"/>
            <a:ext cx="785818" cy="785818"/>
          </a:xfrm>
          <a:prstGeom prst="rect">
            <a:avLst/>
          </a:prstGeom>
          <a:noFill/>
        </p:spPr>
      </p:pic>
      <p:pic>
        <p:nvPicPr>
          <p:cNvPr id="18" name="Picture 4" descr="C:\Users\user\Desktop\TS-x28A_PPT\new-01.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68408" y="953348"/>
            <a:ext cx="917276" cy="897904"/>
          </a:xfrm>
          <a:prstGeom prst="rect">
            <a:avLst/>
          </a:prstGeom>
          <a:noFill/>
        </p:spPr>
      </p:pic>
      <p:pic>
        <p:nvPicPr>
          <p:cNvPr id="4" name="圖片 3">
            <a:extLst>
              <a:ext uri="{FF2B5EF4-FFF2-40B4-BE49-F238E27FC236}">
                <a16:creationId xmlns:a16="http://schemas.microsoft.com/office/drawing/2014/main" id="{585F7974-F05B-4684-BB10-12AC218B87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867" y="2191508"/>
            <a:ext cx="3988448" cy="2243502"/>
          </a:xfrm>
          <a:prstGeom prst="rect">
            <a:avLst/>
          </a:prstGeom>
        </p:spPr>
      </p:pic>
    </p:spTree>
    <p:extLst>
      <p:ext uri="{BB962C8B-B14F-4D97-AF65-F5344CB8AC3E}">
        <p14:creationId xmlns:p14="http://schemas.microsoft.com/office/powerpoint/2010/main" val="388674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群組 59">
            <a:extLst>
              <a:ext uri="{FF2B5EF4-FFF2-40B4-BE49-F238E27FC236}">
                <a16:creationId xmlns:a16="http://schemas.microsoft.com/office/drawing/2014/main" id="{A3C9A257-9730-47BD-83A4-0B53FF234F00}"/>
              </a:ext>
            </a:extLst>
          </p:cNvPr>
          <p:cNvGrpSpPr/>
          <p:nvPr/>
        </p:nvGrpSpPr>
        <p:grpSpPr>
          <a:xfrm>
            <a:off x="-167522" y="954220"/>
            <a:ext cx="2469239" cy="1205917"/>
            <a:chOff x="-197319" y="2508145"/>
            <a:chExt cx="2817056" cy="1375783"/>
          </a:xfrm>
        </p:grpSpPr>
        <p:pic>
          <p:nvPicPr>
            <p:cNvPr id="61" name="圖片 60">
              <a:extLst>
                <a:ext uri="{FF2B5EF4-FFF2-40B4-BE49-F238E27FC236}">
                  <a16:creationId xmlns:a16="http://schemas.microsoft.com/office/drawing/2014/main" id="{8BB746D1-65D9-4823-AB9C-92F1835F0A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16"/>
            <a:stretch/>
          </p:blipFill>
          <p:spPr>
            <a:xfrm>
              <a:off x="-2207" y="2727218"/>
              <a:ext cx="2621944" cy="865481"/>
            </a:xfrm>
            <a:prstGeom prst="rect">
              <a:avLst/>
            </a:prstGeom>
          </p:spPr>
        </p:pic>
        <p:pic>
          <p:nvPicPr>
            <p:cNvPr id="62" name="圖片 61">
              <a:extLst>
                <a:ext uri="{FF2B5EF4-FFF2-40B4-BE49-F238E27FC236}">
                  <a16:creationId xmlns:a16="http://schemas.microsoft.com/office/drawing/2014/main" id="{DE76153D-93DB-4A74-8866-6A3C34477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5818">
              <a:off x="-197319" y="2508145"/>
              <a:ext cx="2417667" cy="1375783"/>
            </a:xfrm>
            <a:prstGeom prst="rect">
              <a:avLst/>
            </a:prstGeom>
          </p:spPr>
        </p:pic>
      </p:grpSp>
      <p:grpSp>
        <p:nvGrpSpPr>
          <p:cNvPr id="57" name="群組 56">
            <a:extLst>
              <a:ext uri="{FF2B5EF4-FFF2-40B4-BE49-F238E27FC236}">
                <a16:creationId xmlns:a16="http://schemas.microsoft.com/office/drawing/2014/main" id="{F8D10556-363F-4904-A431-66AD19FE9914}"/>
              </a:ext>
            </a:extLst>
          </p:cNvPr>
          <p:cNvGrpSpPr/>
          <p:nvPr/>
        </p:nvGrpSpPr>
        <p:grpSpPr>
          <a:xfrm>
            <a:off x="-167522" y="2316208"/>
            <a:ext cx="2469239" cy="1205917"/>
            <a:chOff x="-197319" y="2508145"/>
            <a:chExt cx="2817056" cy="1375783"/>
          </a:xfrm>
        </p:grpSpPr>
        <p:pic>
          <p:nvPicPr>
            <p:cNvPr id="58" name="圖片 57">
              <a:extLst>
                <a:ext uri="{FF2B5EF4-FFF2-40B4-BE49-F238E27FC236}">
                  <a16:creationId xmlns:a16="http://schemas.microsoft.com/office/drawing/2014/main" id="{9ADC1CAB-A6AE-418B-8620-5F5089530C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16"/>
            <a:stretch/>
          </p:blipFill>
          <p:spPr>
            <a:xfrm>
              <a:off x="-2207" y="2727218"/>
              <a:ext cx="2621944" cy="865481"/>
            </a:xfrm>
            <a:prstGeom prst="rect">
              <a:avLst/>
            </a:prstGeom>
          </p:spPr>
        </p:pic>
        <p:pic>
          <p:nvPicPr>
            <p:cNvPr id="59" name="圖片 58">
              <a:extLst>
                <a:ext uri="{FF2B5EF4-FFF2-40B4-BE49-F238E27FC236}">
                  <a16:creationId xmlns:a16="http://schemas.microsoft.com/office/drawing/2014/main" id="{367222B1-139E-40D2-8E38-9F4F702E3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5818">
              <a:off x="-197319" y="2508145"/>
              <a:ext cx="2417667" cy="1375783"/>
            </a:xfrm>
            <a:prstGeom prst="rect">
              <a:avLst/>
            </a:prstGeom>
          </p:spPr>
        </p:pic>
      </p:grpSp>
      <p:grpSp>
        <p:nvGrpSpPr>
          <p:cNvPr id="54" name="群組 53">
            <a:extLst>
              <a:ext uri="{FF2B5EF4-FFF2-40B4-BE49-F238E27FC236}">
                <a16:creationId xmlns:a16="http://schemas.microsoft.com/office/drawing/2014/main" id="{4ED540F3-6D62-490F-8974-AED7802E753E}"/>
              </a:ext>
            </a:extLst>
          </p:cNvPr>
          <p:cNvGrpSpPr/>
          <p:nvPr/>
        </p:nvGrpSpPr>
        <p:grpSpPr>
          <a:xfrm>
            <a:off x="-167522" y="3660398"/>
            <a:ext cx="2469239" cy="1205917"/>
            <a:chOff x="-197319" y="2508145"/>
            <a:chExt cx="2817056" cy="1375783"/>
          </a:xfrm>
        </p:grpSpPr>
        <p:pic>
          <p:nvPicPr>
            <p:cNvPr id="55" name="圖片 54">
              <a:extLst>
                <a:ext uri="{FF2B5EF4-FFF2-40B4-BE49-F238E27FC236}">
                  <a16:creationId xmlns:a16="http://schemas.microsoft.com/office/drawing/2014/main" id="{D4C1AEE7-B7EB-4DCE-BCAA-E3288E8455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16"/>
            <a:stretch/>
          </p:blipFill>
          <p:spPr>
            <a:xfrm>
              <a:off x="-2207" y="2727218"/>
              <a:ext cx="2621944" cy="865481"/>
            </a:xfrm>
            <a:prstGeom prst="rect">
              <a:avLst/>
            </a:prstGeom>
          </p:spPr>
        </p:pic>
        <p:pic>
          <p:nvPicPr>
            <p:cNvPr id="56" name="圖片 55">
              <a:extLst>
                <a:ext uri="{FF2B5EF4-FFF2-40B4-BE49-F238E27FC236}">
                  <a16:creationId xmlns:a16="http://schemas.microsoft.com/office/drawing/2014/main" id="{DBB802F5-4044-4385-945B-E463D7CA0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5818">
              <a:off x="-197319" y="2508145"/>
              <a:ext cx="2417667" cy="1375783"/>
            </a:xfrm>
            <a:prstGeom prst="rect">
              <a:avLst/>
            </a:prstGeom>
          </p:spPr>
        </p:pic>
      </p:grpSp>
      <p:sp>
        <p:nvSpPr>
          <p:cNvPr id="2" name="標題 1">
            <a:extLst>
              <a:ext uri="{FF2B5EF4-FFF2-40B4-BE49-F238E27FC236}">
                <a16:creationId xmlns:a16="http://schemas.microsoft.com/office/drawing/2014/main" id="{690BF9B9-8E6C-49AB-A076-0CE2E929C8A7}"/>
              </a:ext>
            </a:extLst>
          </p:cNvPr>
          <p:cNvSpPr>
            <a:spLocks noGrp="1"/>
          </p:cNvSpPr>
          <p:nvPr>
            <p:ph type="title"/>
          </p:nvPr>
        </p:nvSpPr>
        <p:spPr>
          <a:xfrm>
            <a:off x="2894122" y="88093"/>
            <a:ext cx="5464092" cy="743803"/>
          </a:xfrm>
        </p:spPr>
        <p:txBody>
          <a:bodyPr/>
          <a:lstStyle/>
          <a:p>
            <a:r>
              <a:rPr lang="zh-TW" altLang="en-US">
                <a:latin typeface="Arial"/>
                <a:cs typeface="Arial"/>
              </a:rPr>
              <a:t>即將與您見面</a:t>
            </a:r>
          </a:p>
        </p:txBody>
      </p:sp>
      <p:pic>
        <p:nvPicPr>
          <p:cNvPr id="15" name="Picture 6">
            <a:extLst>
              <a:ext uri="{FF2B5EF4-FFF2-40B4-BE49-F238E27FC236}">
                <a16:creationId xmlns:a16="http://schemas.microsoft.com/office/drawing/2014/main" id="{E156D680-01A2-41F6-9ABA-4FB1233A0C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146" y="1635398"/>
            <a:ext cx="2960257" cy="624725"/>
          </a:xfrm>
          <a:prstGeom prst="rect">
            <a:avLst/>
          </a:prstGeom>
          <a:effectLst>
            <a:outerShdw blurRad="50800" dist="38100" dir="8100000" algn="tr" rotWithShape="0">
              <a:prstClr val="black">
                <a:alpha val="40000"/>
              </a:prstClr>
            </a:outerShdw>
          </a:effectLst>
        </p:spPr>
      </p:pic>
      <p:pic>
        <p:nvPicPr>
          <p:cNvPr id="19" name="圖片 18" descr="TS-1673U_Left-angle-of-elevation.png">
            <a:extLst>
              <a:ext uri="{FF2B5EF4-FFF2-40B4-BE49-F238E27FC236}">
                <a16:creationId xmlns:a16="http://schemas.microsoft.com/office/drawing/2014/main" id="{E95770C1-F282-4BE5-96F0-AB9CEC4B5A6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4" t="25806" r="170" b="24885"/>
          <a:stretch/>
        </p:blipFill>
        <p:spPr>
          <a:xfrm>
            <a:off x="-96146" y="4240607"/>
            <a:ext cx="2980010" cy="922236"/>
          </a:xfrm>
          <a:prstGeom prst="rect">
            <a:avLst/>
          </a:prstGeom>
          <a:effectLst>
            <a:outerShdw blurRad="50800" dist="38100" dir="8100000" algn="tr" rotWithShape="0">
              <a:prstClr val="black">
                <a:alpha val="40000"/>
              </a:prstClr>
            </a:outerShdw>
          </a:effectLst>
        </p:spPr>
      </p:pic>
      <p:sp>
        <p:nvSpPr>
          <p:cNvPr id="3" name="Shape 131">
            <a:extLst>
              <a:ext uri="{FF2B5EF4-FFF2-40B4-BE49-F238E27FC236}">
                <a16:creationId xmlns:a16="http://schemas.microsoft.com/office/drawing/2014/main" id="{3727D59D-74E9-41C4-8D2F-8FEAFB835846}"/>
              </a:ext>
            </a:extLst>
          </p:cNvPr>
          <p:cNvSpPr/>
          <p:nvPr/>
        </p:nvSpPr>
        <p:spPr>
          <a:xfrm>
            <a:off x="6142777" y="910722"/>
            <a:ext cx="3157843" cy="677108"/>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2000" b="1">
                <a:solidFill>
                  <a:schemeClr val="bg1"/>
                </a:solidFill>
                <a:latin typeface="Arial"/>
                <a:ea typeface="Arial"/>
                <a:cs typeface="Arial"/>
                <a:sym typeface="Arial"/>
              </a:rPr>
              <a:t>TS-877XU-</a:t>
            </a:r>
            <a:r>
              <a:rPr lang="en-US" sz="2000" b="1" i="0" u="none" strike="noStrike" cap="none">
                <a:solidFill>
                  <a:srgbClr val="FFFF00"/>
                </a:solidFill>
                <a:latin typeface="Arial"/>
                <a:ea typeface="Arial"/>
                <a:cs typeface="Arial"/>
                <a:sym typeface="Arial"/>
              </a:rPr>
              <a:t>1200</a:t>
            </a:r>
            <a:r>
              <a:rPr lang="en-US" sz="2000" b="1" i="0" u="none" strike="noStrike" cap="none">
                <a:solidFill>
                  <a:schemeClr val="bg1"/>
                </a:solidFill>
                <a:latin typeface="Arial"/>
                <a:ea typeface="Arial"/>
                <a:cs typeface="Arial"/>
                <a:sym typeface="Arial"/>
              </a:rPr>
              <a:t>-</a:t>
            </a:r>
            <a:r>
              <a:rPr lang="en-US" sz="2000" b="1">
                <a:solidFill>
                  <a:srgbClr val="04DEFC"/>
                </a:solidFill>
                <a:latin typeface="Arial"/>
                <a:ea typeface="Arial"/>
                <a:cs typeface="Arial"/>
                <a:sym typeface="Arial"/>
              </a:rPr>
              <a:t>4</a:t>
            </a:r>
            <a:r>
              <a:rPr lang="en-US" sz="2000" b="1" i="0" u="none" strike="noStrike" cap="none">
                <a:solidFill>
                  <a:srgbClr val="04DEFC"/>
                </a:solidFill>
                <a:latin typeface="Arial"/>
                <a:ea typeface="Arial"/>
                <a:cs typeface="Arial"/>
                <a:sym typeface="Arial"/>
              </a:rPr>
              <a:t>G</a:t>
            </a:r>
            <a:endParaRPr lang="en-US" sz="2000" b="1" i="0" u="none" strike="noStrike" cap="none">
              <a:solidFill>
                <a:srgbClr val="04DEFC"/>
              </a:solidFill>
              <a:latin typeface="Arial"/>
              <a:ea typeface="Arial"/>
              <a:cs typeface="Arial"/>
            </a:endParaRPr>
          </a:p>
          <a:p>
            <a:pPr>
              <a:buClr>
                <a:srgbClr val="595959"/>
              </a:buClr>
              <a:buSzPct val="25000"/>
            </a:pPr>
            <a:r>
              <a:rPr lang="en-US" sz="1400" b="1" i="0" u="none" strike="noStrike" cap="none">
                <a:solidFill>
                  <a:schemeClr val="bg1"/>
                </a:solidFill>
                <a:latin typeface="Arial"/>
                <a:ea typeface="Arial"/>
                <a:cs typeface="Arial"/>
                <a:sym typeface="Arial"/>
              </a:rPr>
              <a:t>Ryzen 3 1200, 4GB RAM (1x 4GB)</a:t>
            </a:r>
            <a:r>
              <a:rPr lang="en-US" sz="1400" b="1">
                <a:solidFill>
                  <a:schemeClr val="bg1"/>
                </a:solidFill>
                <a:latin typeface="Arial"/>
                <a:ea typeface="Arial"/>
                <a:cs typeface="Arial"/>
                <a:sym typeface="Arial"/>
              </a:rPr>
              <a:t> </a:t>
            </a:r>
            <a:endParaRPr lang="en-US" sz="1400" b="1" i="0" u="none" strike="noStrike" cap="none">
              <a:solidFill>
                <a:schemeClr val="bg1"/>
              </a:solidFill>
              <a:latin typeface="Arial"/>
              <a:ea typeface="Arial"/>
              <a:cs typeface="Arial"/>
            </a:endParaRPr>
          </a:p>
        </p:txBody>
      </p:sp>
      <p:sp>
        <p:nvSpPr>
          <p:cNvPr id="4" name="Shape 131">
            <a:extLst>
              <a:ext uri="{FF2B5EF4-FFF2-40B4-BE49-F238E27FC236}">
                <a16:creationId xmlns:a16="http://schemas.microsoft.com/office/drawing/2014/main" id="{D591E3C1-A40A-4E9B-BCA6-14B22E7C7EF1}"/>
              </a:ext>
            </a:extLst>
          </p:cNvPr>
          <p:cNvSpPr/>
          <p:nvPr/>
        </p:nvSpPr>
        <p:spPr>
          <a:xfrm>
            <a:off x="2894558" y="1548987"/>
            <a:ext cx="3571900" cy="677108"/>
          </a:xfrm>
          <a:prstGeom prst="rect">
            <a:avLst/>
          </a:prstGeom>
          <a:noFill/>
          <a:ln>
            <a:noFill/>
          </a:ln>
        </p:spPr>
        <p:txBody>
          <a:bodyPr wrap="square" lIns="91425" tIns="45700" rIns="91425" bIns="45700" anchor="t" anchorCtr="0">
            <a:noAutofit/>
          </a:bodyPr>
          <a:lstStyle/>
          <a:p>
            <a:pPr>
              <a:buClr>
                <a:srgbClr val="595959"/>
              </a:buClr>
              <a:buSzPct val="25000"/>
            </a:pPr>
            <a:r>
              <a:rPr lang="en-US" sz="2000" b="1" i="0" u="none" strike="noStrike" cap="none">
                <a:solidFill>
                  <a:schemeClr val="bg1"/>
                </a:solidFill>
                <a:latin typeface="Arial"/>
                <a:ea typeface="Arial"/>
                <a:cs typeface="Arial"/>
                <a:sym typeface="Arial"/>
              </a:rPr>
              <a:t>TS-877XU-RP-</a:t>
            </a:r>
            <a:r>
              <a:rPr lang="en-US" sz="2000" b="1" i="0" u="none" strike="noStrike" cap="none">
                <a:solidFill>
                  <a:srgbClr val="FFFF00"/>
                </a:solidFill>
                <a:latin typeface="Arial"/>
                <a:ea typeface="Arial"/>
                <a:cs typeface="Arial"/>
                <a:sym typeface="Arial"/>
              </a:rPr>
              <a:t>1200</a:t>
            </a:r>
            <a:r>
              <a:rPr lang="en-US" sz="2000" b="1" i="0" u="none" strike="noStrike" cap="none">
                <a:solidFill>
                  <a:schemeClr val="bg1"/>
                </a:solidFill>
                <a:latin typeface="Arial"/>
                <a:ea typeface="Arial"/>
                <a:cs typeface="Arial"/>
                <a:sym typeface="Arial"/>
              </a:rPr>
              <a:t>-</a:t>
            </a:r>
            <a:r>
              <a:rPr lang="en-US" sz="2000" b="1">
                <a:solidFill>
                  <a:srgbClr val="04DEFC"/>
                </a:solidFill>
                <a:latin typeface="Arial"/>
                <a:cs typeface="Arial"/>
                <a:sym typeface="Arial"/>
              </a:rPr>
              <a:t>4G</a:t>
            </a:r>
            <a:endParaRPr lang="en-US" sz="2000" b="1">
              <a:solidFill>
                <a:srgbClr val="04DEFC"/>
              </a:solidFill>
              <a:latin typeface="Arial"/>
              <a:cs typeface="Arial"/>
            </a:endParaRPr>
          </a:p>
          <a:p>
            <a:pPr>
              <a:buClr>
                <a:srgbClr val="595959"/>
              </a:buClr>
              <a:buSzPct val="25000"/>
            </a:pPr>
            <a:r>
              <a:rPr lang="en-US" sz="1400" b="1" i="0" u="none" strike="noStrike" cap="none">
                <a:solidFill>
                  <a:schemeClr val="bg1"/>
                </a:solidFill>
                <a:latin typeface="Arial"/>
                <a:ea typeface="Arial"/>
                <a:cs typeface="Arial"/>
                <a:sym typeface="Arial"/>
              </a:rPr>
              <a:t>Ryzen 3 1200, </a:t>
            </a:r>
            <a:r>
              <a:rPr lang="en-US" sz="1400" b="1">
                <a:solidFill>
                  <a:schemeClr val="bg1"/>
                </a:solidFill>
                <a:latin typeface="Arial"/>
                <a:ea typeface="Arial"/>
                <a:cs typeface="Arial"/>
                <a:sym typeface="Arial"/>
              </a:rPr>
              <a:t>4GB</a:t>
            </a:r>
            <a:r>
              <a:rPr lang="en-US" sz="1400" b="1" i="0" u="none" strike="noStrike" cap="none">
                <a:solidFill>
                  <a:schemeClr val="bg1"/>
                </a:solidFill>
                <a:latin typeface="Arial"/>
                <a:ea typeface="Arial"/>
                <a:cs typeface="Arial"/>
                <a:sym typeface="Arial"/>
              </a:rPr>
              <a:t> RAM (1x 4GB)</a:t>
            </a:r>
            <a:r>
              <a:rPr lang="en-US" sz="1400" b="1">
                <a:solidFill>
                  <a:schemeClr val="bg1"/>
                </a:solidFill>
                <a:latin typeface="Arial"/>
                <a:ea typeface="Arial"/>
                <a:cs typeface="Arial"/>
                <a:sym typeface="Arial"/>
              </a:rPr>
              <a:t> </a:t>
            </a:r>
            <a:endParaRPr lang="en-US" sz="1400" b="1" i="0" u="none" strike="noStrike" cap="none">
              <a:solidFill>
                <a:schemeClr val="bg1"/>
              </a:solidFill>
              <a:latin typeface="Arial"/>
              <a:ea typeface="Arial"/>
              <a:cs typeface="Arial"/>
            </a:endParaRPr>
          </a:p>
        </p:txBody>
      </p:sp>
      <p:sp>
        <p:nvSpPr>
          <p:cNvPr id="5" name="Shape 131">
            <a:extLst>
              <a:ext uri="{FF2B5EF4-FFF2-40B4-BE49-F238E27FC236}">
                <a16:creationId xmlns:a16="http://schemas.microsoft.com/office/drawing/2014/main" id="{DC693486-D8E4-4CF0-B631-CD2A55080342}"/>
              </a:ext>
            </a:extLst>
          </p:cNvPr>
          <p:cNvSpPr/>
          <p:nvPr/>
        </p:nvSpPr>
        <p:spPr>
          <a:xfrm>
            <a:off x="2894558" y="910758"/>
            <a:ext cx="3714972" cy="677108"/>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2000" b="1">
                <a:solidFill>
                  <a:schemeClr val="bg1"/>
                </a:solidFill>
                <a:latin typeface="Arial"/>
                <a:cs typeface="Arial"/>
                <a:sym typeface="Arial"/>
              </a:rPr>
              <a:t>TS-877XU-RP-</a:t>
            </a:r>
            <a:r>
              <a:rPr lang="en-US" sz="2000" b="1">
                <a:solidFill>
                  <a:srgbClr val="FFFF00"/>
                </a:solidFill>
                <a:latin typeface="Arial"/>
                <a:cs typeface="Arial"/>
                <a:sym typeface="Arial"/>
              </a:rPr>
              <a:t>2600</a:t>
            </a:r>
            <a:r>
              <a:rPr lang="en-US" sz="2000" b="1">
                <a:solidFill>
                  <a:schemeClr val="bg1"/>
                </a:solidFill>
                <a:latin typeface="Arial"/>
                <a:cs typeface="Arial"/>
                <a:sym typeface="Arial"/>
              </a:rPr>
              <a:t>-</a:t>
            </a:r>
            <a:r>
              <a:rPr lang="en-US" sz="2000" b="1">
                <a:solidFill>
                  <a:srgbClr val="04DEFC"/>
                </a:solidFill>
                <a:latin typeface="Arial"/>
                <a:cs typeface="Arial"/>
                <a:sym typeface="Arial"/>
              </a:rPr>
              <a:t>8G</a:t>
            </a:r>
            <a:endParaRPr lang="en-US" sz="2000" b="1">
              <a:solidFill>
                <a:srgbClr val="04DEFC"/>
              </a:solidFill>
              <a:latin typeface="Arial"/>
              <a:cs typeface="Arial"/>
            </a:endParaRPr>
          </a:p>
          <a:p>
            <a:pPr>
              <a:buClr>
                <a:srgbClr val="595959"/>
              </a:buClr>
              <a:buSzPct val="25000"/>
            </a:pPr>
            <a:r>
              <a:rPr lang="en-US" sz="1400" b="1" i="0" u="none" strike="noStrike" cap="none">
                <a:solidFill>
                  <a:schemeClr val="bg1"/>
                </a:solidFill>
                <a:latin typeface="Arial"/>
                <a:ea typeface="Arial"/>
                <a:cs typeface="Arial"/>
                <a:sym typeface="Arial"/>
              </a:rPr>
              <a:t>Ryzen </a:t>
            </a:r>
            <a:r>
              <a:rPr lang="en-US" sz="1400" b="1">
                <a:solidFill>
                  <a:schemeClr val="bg1"/>
                </a:solidFill>
                <a:latin typeface="Arial"/>
                <a:ea typeface="Arial"/>
                <a:cs typeface="Arial"/>
                <a:sym typeface="Arial"/>
              </a:rPr>
              <a:t>5</a:t>
            </a:r>
            <a:r>
              <a:rPr lang="en-US" sz="1400" b="1" i="0" u="none" strike="noStrike" cap="none">
                <a:solidFill>
                  <a:schemeClr val="bg1"/>
                </a:solidFill>
                <a:latin typeface="Arial"/>
                <a:ea typeface="Arial"/>
                <a:cs typeface="Arial"/>
                <a:sym typeface="Arial"/>
              </a:rPr>
              <a:t> </a:t>
            </a:r>
            <a:r>
              <a:rPr lang="en-US" sz="1400" b="1">
                <a:solidFill>
                  <a:schemeClr val="bg1"/>
                </a:solidFill>
                <a:latin typeface="Arial"/>
                <a:ea typeface="Arial"/>
                <a:cs typeface="Arial"/>
                <a:sym typeface="Arial"/>
              </a:rPr>
              <a:t>2600</a:t>
            </a:r>
            <a:r>
              <a:rPr lang="en-US" sz="1400" b="1" i="0" u="none" strike="noStrike" cap="none">
                <a:solidFill>
                  <a:schemeClr val="bg1"/>
                </a:solidFill>
                <a:latin typeface="Arial"/>
                <a:ea typeface="Arial"/>
                <a:cs typeface="Arial"/>
                <a:sym typeface="Arial"/>
              </a:rPr>
              <a:t>, 8</a:t>
            </a:r>
            <a:r>
              <a:rPr lang="en-US" sz="1400" b="1">
                <a:solidFill>
                  <a:schemeClr val="bg1"/>
                </a:solidFill>
                <a:latin typeface="Arial"/>
                <a:ea typeface="Arial"/>
                <a:cs typeface="Arial"/>
                <a:sym typeface="Arial"/>
              </a:rPr>
              <a:t>GB</a:t>
            </a:r>
            <a:r>
              <a:rPr lang="en-US" sz="1400" b="1" i="0" u="none" strike="noStrike" cap="none">
                <a:solidFill>
                  <a:schemeClr val="bg1"/>
                </a:solidFill>
                <a:latin typeface="Arial"/>
                <a:ea typeface="Arial"/>
                <a:cs typeface="Arial"/>
                <a:sym typeface="Arial"/>
              </a:rPr>
              <a:t> RAM (2x 4GB)</a:t>
            </a:r>
            <a:r>
              <a:rPr lang="en-US" sz="1400" b="1">
                <a:solidFill>
                  <a:schemeClr val="bg1"/>
                </a:solidFill>
                <a:latin typeface="Arial"/>
                <a:ea typeface="Arial"/>
                <a:cs typeface="Arial"/>
                <a:sym typeface="Arial"/>
              </a:rPr>
              <a:t> </a:t>
            </a:r>
            <a:endParaRPr lang="en-US" sz="1400" b="1" i="0" u="none" strike="noStrike" cap="none">
              <a:solidFill>
                <a:schemeClr val="bg1"/>
              </a:solidFill>
              <a:latin typeface="Arial"/>
              <a:ea typeface="Arial"/>
              <a:cs typeface="Arial"/>
            </a:endParaRPr>
          </a:p>
        </p:txBody>
      </p:sp>
      <p:pic>
        <p:nvPicPr>
          <p:cNvPr id="17" name="Picture 1">
            <a:extLst>
              <a:ext uri="{FF2B5EF4-FFF2-40B4-BE49-F238E27FC236}">
                <a16:creationId xmlns:a16="http://schemas.microsoft.com/office/drawing/2014/main" id="{41A7AFE1-B144-4F62-9627-5EB03BDA7FF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6970" y="2948777"/>
            <a:ext cx="2981038" cy="698821"/>
          </a:xfrm>
          <a:prstGeom prst="rect">
            <a:avLst/>
          </a:prstGeom>
          <a:effectLst>
            <a:outerShdw blurRad="50800" dist="38100" dir="8100000" algn="tr" rotWithShape="0">
              <a:prstClr val="black">
                <a:alpha val="40000"/>
              </a:prstClr>
            </a:outerShdw>
          </a:effectLst>
        </p:spPr>
      </p:pic>
      <p:sp>
        <p:nvSpPr>
          <p:cNvPr id="6" name="Shape 131">
            <a:extLst>
              <a:ext uri="{FF2B5EF4-FFF2-40B4-BE49-F238E27FC236}">
                <a16:creationId xmlns:a16="http://schemas.microsoft.com/office/drawing/2014/main" id="{3F1A9A91-C093-48D3-8672-38BA85D418B1}"/>
              </a:ext>
            </a:extLst>
          </p:cNvPr>
          <p:cNvSpPr/>
          <p:nvPr/>
        </p:nvSpPr>
        <p:spPr>
          <a:xfrm>
            <a:off x="2912906" y="2936833"/>
            <a:ext cx="3857652" cy="677108"/>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2000" b="1" i="0" u="none" strike="noStrike" cap="none">
                <a:solidFill>
                  <a:schemeClr val="bg1"/>
                </a:solidFill>
                <a:latin typeface="Arial"/>
                <a:ea typeface="Arial"/>
                <a:cs typeface="Arial"/>
                <a:sym typeface="Arial"/>
              </a:rPr>
              <a:t>TS-1277XU-RP-</a:t>
            </a:r>
            <a:r>
              <a:rPr lang="en-US" sz="2000" b="1" i="0" u="none" strike="noStrike" cap="none">
                <a:solidFill>
                  <a:srgbClr val="FFFF00"/>
                </a:solidFill>
                <a:latin typeface="Arial"/>
                <a:ea typeface="Arial"/>
                <a:cs typeface="Arial"/>
                <a:sym typeface="Arial"/>
              </a:rPr>
              <a:t>1200</a:t>
            </a:r>
            <a:r>
              <a:rPr lang="en-US" sz="2000" b="1" i="0" u="none" strike="noStrike" cap="none">
                <a:solidFill>
                  <a:schemeClr val="bg1"/>
                </a:solidFill>
                <a:latin typeface="Arial"/>
                <a:ea typeface="Arial"/>
                <a:cs typeface="Arial"/>
                <a:sym typeface="Arial"/>
              </a:rPr>
              <a:t>-</a:t>
            </a:r>
            <a:r>
              <a:rPr lang="en-US" sz="2000" b="1" i="0" u="none" strike="noStrike" cap="none">
                <a:solidFill>
                  <a:srgbClr val="04DEFC"/>
                </a:solidFill>
                <a:latin typeface="Arial"/>
                <a:ea typeface="Arial"/>
                <a:cs typeface="Arial"/>
                <a:sym typeface="Arial"/>
              </a:rPr>
              <a:t>4G</a:t>
            </a:r>
            <a:endParaRPr lang="en-US" sz="2000" b="1" i="0" u="none" strike="noStrike" cap="none">
              <a:solidFill>
                <a:srgbClr val="04DEFC"/>
              </a:solidFill>
              <a:latin typeface="Arial"/>
              <a:ea typeface="Arial"/>
              <a:cs typeface="Arial"/>
            </a:endParaRPr>
          </a:p>
          <a:p>
            <a:pPr>
              <a:buClr>
                <a:srgbClr val="595959"/>
              </a:buClr>
              <a:buSzPct val="25000"/>
            </a:pPr>
            <a:r>
              <a:rPr lang="en-US" sz="1200" b="1" i="0" u="none" strike="noStrike" cap="none">
                <a:solidFill>
                  <a:schemeClr val="bg1"/>
                </a:solidFill>
                <a:latin typeface="Arial"/>
                <a:ea typeface="Arial"/>
                <a:cs typeface="Arial"/>
                <a:sym typeface="Arial"/>
              </a:rPr>
              <a:t>Ryzen 3 1200, 4</a:t>
            </a:r>
            <a:r>
              <a:rPr lang="en-US" sz="1200" b="1">
                <a:solidFill>
                  <a:schemeClr val="bg1"/>
                </a:solidFill>
                <a:latin typeface="Arial"/>
                <a:ea typeface="Arial"/>
                <a:cs typeface="Arial"/>
                <a:sym typeface="Arial"/>
              </a:rPr>
              <a:t>GB</a:t>
            </a:r>
            <a:r>
              <a:rPr lang="en-US" sz="1200" b="1" i="0" u="none" strike="noStrike" cap="none">
                <a:solidFill>
                  <a:schemeClr val="bg1"/>
                </a:solidFill>
                <a:latin typeface="Arial"/>
                <a:ea typeface="Arial"/>
                <a:cs typeface="Arial"/>
                <a:sym typeface="Arial"/>
              </a:rPr>
              <a:t> RAM (1x 4GB)</a:t>
            </a:r>
            <a:r>
              <a:rPr lang="en-US" sz="1200" b="1">
                <a:solidFill>
                  <a:schemeClr val="bg1"/>
                </a:solidFill>
                <a:latin typeface="Arial"/>
                <a:ea typeface="Arial"/>
                <a:cs typeface="Arial"/>
                <a:sym typeface="Arial"/>
              </a:rPr>
              <a:t> </a:t>
            </a:r>
            <a:endParaRPr lang="en-US" sz="1200" b="1" i="0" u="none" strike="noStrike" cap="none">
              <a:solidFill>
                <a:schemeClr val="bg1"/>
              </a:solidFill>
              <a:latin typeface="Arial"/>
              <a:ea typeface="Arial"/>
              <a:cs typeface="Arial"/>
            </a:endParaRPr>
          </a:p>
        </p:txBody>
      </p:sp>
      <p:sp>
        <p:nvSpPr>
          <p:cNvPr id="7" name="Shape 131">
            <a:extLst>
              <a:ext uri="{FF2B5EF4-FFF2-40B4-BE49-F238E27FC236}">
                <a16:creationId xmlns:a16="http://schemas.microsoft.com/office/drawing/2014/main" id="{5357F426-814A-4FF6-A98D-A8451B071D92}"/>
              </a:ext>
            </a:extLst>
          </p:cNvPr>
          <p:cNvSpPr/>
          <p:nvPr/>
        </p:nvSpPr>
        <p:spPr>
          <a:xfrm>
            <a:off x="2895380" y="2330031"/>
            <a:ext cx="3500462" cy="677108"/>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2000" b="1">
                <a:solidFill>
                  <a:schemeClr val="bg1"/>
                </a:solidFill>
                <a:latin typeface="Arial"/>
                <a:ea typeface="Arial"/>
                <a:cs typeface="Arial"/>
                <a:sym typeface="Arial"/>
              </a:rPr>
              <a:t>TS-1277XU-RP-</a:t>
            </a:r>
            <a:r>
              <a:rPr lang="en-US" sz="2000" b="1">
                <a:solidFill>
                  <a:srgbClr val="FFFF00"/>
                </a:solidFill>
                <a:latin typeface="Arial"/>
                <a:ea typeface="Arial"/>
                <a:cs typeface="Arial"/>
                <a:sym typeface="Arial"/>
              </a:rPr>
              <a:t>2600</a:t>
            </a:r>
            <a:r>
              <a:rPr lang="en-US" sz="2000" b="1">
                <a:solidFill>
                  <a:schemeClr val="bg1"/>
                </a:solidFill>
                <a:latin typeface="Arial"/>
                <a:ea typeface="Arial"/>
                <a:cs typeface="Arial"/>
                <a:sym typeface="Arial"/>
              </a:rPr>
              <a:t>-</a:t>
            </a:r>
            <a:r>
              <a:rPr lang="en-US" sz="2000" b="1">
                <a:solidFill>
                  <a:srgbClr val="04DEFC"/>
                </a:solidFill>
                <a:latin typeface="Arial"/>
                <a:ea typeface="Arial"/>
                <a:cs typeface="Arial"/>
                <a:sym typeface="Arial"/>
              </a:rPr>
              <a:t>8G</a:t>
            </a:r>
            <a:endParaRPr lang="en-US" sz="2000" b="1" i="0" u="none" strike="noStrike" cap="none">
              <a:solidFill>
                <a:srgbClr val="04DEFC"/>
              </a:solidFill>
              <a:latin typeface="Arial"/>
              <a:ea typeface="Arial"/>
              <a:cs typeface="Arial"/>
            </a:endParaRPr>
          </a:p>
          <a:p>
            <a:pPr>
              <a:buClr>
                <a:srgbClr val="595959"/>
              </a:buClr>
              <a:buSzPct val="25000"/>
            </a:pPr>
            <a:r>
              <a:rPr lang="en-US" sz="1200" b="1" i="0" u="none" strike="noStrike" cap="none">
                <a:solidFill>
                  <a:schemeClr val="bg1"/>
                </a:solidFill>
                <a:latin typeface="Arial"/>
                <a:ea typeface="Arial"/>
                <a:cs typeface="Arial"/>
                <a:sym typeface="Arial"/>
              </a:rPr>
              <a:t>Ryzen </a:t>
            </a:r>
            <a:r>
              <a:rPr lang="en-US" sz="1200" b="1">
                <a:solidFill>
                  <a:schemeClr val="bg1"/>
                </a:solidFill>
                <a:latin typeface="Arial"/>
                <a:ea typeface="Arial"/>
                <a:cs typeface="Arial"/>
                <a:sym typeface="Arial"/>
              </a:rPr>
              <a:t>5</a:t>
            </a:r>
            <a:r>
              <a:rPr lang="en-US" sz="1200" b="1" i="0" u="none" strike="noStrike" cap="none">
                <a:solidFill>
                  <a:schemeClr val="bg1"/>
                </a:solidFill>
                <a:latin typeface="Arial"/>
                <a:ea typeface="Arial"/>
                <a:cs typeface="Arial"/>
                <a:sym typeface="Arial"/>
              </a:rPr>
              <a:t> </a:t>
            </a:r>
            <a:r>
              <a:rPr lang="en-US" sz="1200" b="1">
                <a:solidFill>
                  <a:schemeClr val="bg1"/>
                </a:solidFill>
                <a:latin typeface="Arial"/>
                <a:ea typeface="Arial"/>
                <a:cs typeface="Arial"/>
                <a:sym typeface="Arial"/>
              </a:rPr>
              <a:t>2600</a:t>
            </a:r>
            <a:r>
              <a:rPr lang="en-US" sz="1200" b="1" i="0" u="none" strike="noStrike" cap="none">
                <a:solidFill>
                  <a:schemeClr val="bg1"/>
                </a:solidFill>
                <a:latin typeface="Arial"/>
                <a:ea typeface="Arial"/>
                <a:cs typeface="Arial"/>
                <a:sym typeface="Arial"/>
              </a:rPr>
              <a:t>, </a:t>
            </a:r>
            <a:r>
              <a:rPr lang="en-US" sz="1200" b="1">
                <a:solidFill>
                  <a:schemeClr val="bg1"/>
                </a:solidFill>
                <a:latin typeface="Arial"/>
                <a:ea typeface="Arial"/>
                <a:cs typeface="Arial"/>
                <a:sym typeface="Arial"/>
              </a:rPr>
              <a:t>8GB</a:t>
            </a:r>
            <a:r>
              <a:rPr lang="en-US" sz="1200" b="1" i="0" u="none" strike="noStrike" cap="none">
                <a:solidFill>
                  <a:schemeClr val="bg1"/>
                </a:solidFill>
                <a:latin typeface="Arial"/>
                <a:ea typeface="Arial"/>
                <a:cs typeface="Arial"/>
                <a:sym typeface="Arial"/>
              </a:rPr>
              <a:t> RAM (2x 4GB)</a:t>
            </a:r>
            <a:r>
              <a:rPr lang="en-US" sz="1200" b="1">
                <a:solidFill>
                  <a:schemeClr val="bg1"/>
                </a:solidFill>
                <a:latin typeface="Arial"/>
                <a:ea typeface="Arial"/>
                <a:cs typeface="Arial"/>
                <a:sym typeface="Arial"/>
              </a:rPr>
              <a:t> </a:t>
            </a:r>
            <a:endParaRPr lang="en-US" sz="1200" b="1" i="0" u="none" strike="noStrike" cap="none">
              <a:solidFill>
                <a:schemeClr val="bg1"/>
              </a:solidFill>
              <a:latin typeface="Arial"/>
              <a:ea typeface="Arial"/>
              <a:cs typeface="Arial"/>
            </a:endParaRPr>
          </a:p>
        </p:txBody>
      </p:sp>
      <p:sp>
        <p:nvSpPr>
          <p:cNvPr id="8" name="Shape 131">
            <a:extLst>
              <a:ext uri="{FF2B5EF4-FFF2-40B4-BE49-F238E27FC236}">
                <a16:creationId xmlns:a16="http://schemas.microsoft.com/office/drawing/2014/main" id="{EE61623E-B169-482C-92CF-E503D8B92406}"/>
              </a:ext>
            </a:extLst>
          </p:cNvPr>
          <p:cNvSpPr/>
          <p:nvPr/>
        </p:nvSpPr>
        <p:spPr>
          <a:xfrm>
            <a:off x="6067818" y="3738896"/>
            <a:ext cx="3643338" cy="677108"/>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2000" b="1" i="0" u="none" strike="noStrike" cap="none">
                <a:solidFill>
                  <a:schemeClr val="bg1"/>
                </a:solidFill>
                <a:latin typeface="Arial"/>
                <a:ea typeface="Arial"/>
                <a:cs typeface="Arial"/>
                <a:sym typeface="Arial"/>
              </a:rPr>
              <a:t>TS-1677XU-RP-</a:t>
            </a:r>
            <a:r>
              <a:rPr lang="en-US" sz="2000" b="1" i="0" u="none" strike="noStrike" cap="none">
                <a:solidFill>
                  <a:srgbClr val="FFFF00"/>
                </a:solidFill>
                <a:latin typeface="Arial"/>
                <a:ea typeface="Arial"/>
                <a:cs typeface="Arial"/>
                <a:sym typeface="Arial"/>
              </a:rPr>
              <a:t>1200</a:t>
            </a:r>
            <a:r>
              <a:rPr lang="en-US" sz="2000" b="1" i="0" u="none" strike="noStrike" cap="none">
                <a:solidFill>
                  <a:schemeClr val="bg1"/>
                </a:solidFill>
                <a:latin typeface="Arial"/>
                <a:ea typeface="Arial"/>
                <a:cs typeface="Arial"/>
                <a:sym typeface="Arial"/>
              </a:rPr>
              <a:t>-</a:t>
            </a:r>
            <a:r>
              <a:rPr lang="en-US" sz="2000" b="1" i="0" u="none" strike="noStrike" cap="none">
                <a:solidFill>
                  <a:srgbClr val="04DEFC"/>
                </a:solidFill>
                <a:latin typeface="Arial"/>
                <a:ea typeface="Arial"/>
                <a:cs typeface="Arial"/>
                <a:sym typeface="Arial"/>
              </a:rPr>
              <a:t>4G</a:t>
            </a:r>
            <a:endParaRPr lang="en-US" sz="2000" b="1" i="0" u="none" strike="noStrike" cap="none">
              <a:solidFill>
                <a:srgbClr val="04DEFC"/>
              </a:solidFill>
              <a:latin typeface="Arial"/>
              <a:ea typeface="Arial"/>
              <a:cs typeface="Arial"/>
            </a:endParaRPr>
          </a:p>
          <a:p>
            <a:pPr>
              <a:buClr>
                <a:srgbClr val="595959"/>
              </a:buClr>
              <a:buSzPct val="25000"/>
            </a:pPr>
            <a:r>
              <a:rPr lang="en-US" sz="1200" b="1" i="0" u="none" strike="noStrike" cap="none">
                <a:solidFill>
                  <a:schemeClr val="bg1"/>
                </a:solidFill>
                <a:latin typeface="Arial"/>
                <a:ea typeface="Arial"/>
                <a:cs typeface="Arial"/>
                <a:sym typeface="Arial"/>
              </a:rPr>
              <a:t>Ryzen 3 1200, 4</a:t>
            </a:r>
            <a:r>
              <a:rPr lang="en-US" sz="1200" b="1">
                <a:solidFill>
                  <a:schemeClr val="bg1"/>
                </a:solidFill>
                <a:latin typeface="Arial"/>
                <a:ea typeface="Arial"/>
                <a:cs typeface="Arial"/>
                <a:sym typeface="Arial"/>
              </a:rPr>
              <a:t>GB</a:t>
            </a:r>
            <a:r>
              <a:rPr lang="en-US" sz="1200" b="1" i="0" u="none" strike="noStrike" cap="none">
                <a:solidFill>
                  <a:schemeClr val="bg1"/>
                </a:solidFill>
                <a:latin typeface="Arial"/>
                <a:ea typeface="Arial"/>
                <a:cs typeface="Arial"/>
                <a:sym typeface="Arial"/>
              </a:rPr>
              <a:t> RAM (1x 4GB)</a:t>
            </a:r>
            <a:r>
              <a:rPr lang="en-US" sz="1200" b="1">
                <a:solidFill>
                  <a:schemeClr val="bg1"/>
                </a:solidFill>
                <a:latin typeface="Arial"/>
                <a:ea typeface="Arial"/>
                <a:cs typeface="Arial"/>
                <a:sym typeface="Arial"/>
              </a:rPr>
              <a:t> </a:t>
            </a:r>
            <a:endParaRPr lang="en-US" sz="1200" b="1" i="0" u="none" strike="noStrike" cap="none">
              <a:solidFill>
                <a:schemeClr val="bg1"/>
              </a:solidFill>
              <a:latin typeface="Arial"/>
              <a:ea typeface="Arial"/>
              <a:cs typeface="Arial"/>
            </a:endParaRPr>
          </a:p>
        </p:txBody>
      </p:sp>
      <p:sp>
        <p:nvSpPr>
          <p:cNvPr id="9" name="Shape 131">
            <a:extLst>
              <a:ext uri="{FF2B5EF4-FFF2-40B4-BE49-F238E27FC236}">
                <a16:creationId xmlns:a16="http://schemas.microsoft.com/office/drawing/2014/main" id="{4FAABF2F-A98F-4796-8B17-BA59F2869336}"/>
              </a:ext>
            </a:extLst>
          </p:cNvPr>
          <p:cNvSpPr/>
          <p:nvPr/>
        </p:nvSpPr>
        <p:spPr>
          <a:xfrm>
            <a:off x="2895380" y="4406341"/>
            <a:ext cx="3571900" cy="677108"/>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2000" b="1">
                <a:solidFill>
                  <a:schemeClr val="bg1"/>
                </a:solidFill>
                <a:latin typeface="Arial"/>
                <a:ea typeface="Arial"/>
                <a:cs typeface="Arial"/>
                <a:sym typeface="Arial"/>
              </a:rPr>
              <a:t>TS-1677XU-RP-</a:t>
            </a:r>
            <a:r>
              <a:rPr lang="en-US" sz="2000" b="1">
                <a:solidFill>
                  <a:srgbClr val="FFFF00"/>
                </a:solidFill>
                <a:latin typeface="Arial"/>
                <a:ea typeface="Arial"/>
                <a:cs typeface="Arial"/>
                <a:sym typeface="Arial"/>
              </a:rPr>
              <a:t>2600</a:t>
            </a:r>
            <a:r>
              <a:rPr lang="en-US" sz="2000" b="1">
                <a:solidFill>
                  <a:schemeClr val="bg1"/>
                </a:solidFill>
                <a:latin typeface="Arial"/>
                <a:ea typeface="Arial"/>
                <a:cs typeface="Arial"/>
                <a:sym typeface="Arial"/>
              </a:rPr>
              <a:t>-</a:t>
            </a:r>
            <a:r>
              <a:rPr lang="en-US" sz="2000" b="1">
                <a:solidFill>
                  <a:srgbClr val="04DEFC"/>
                </a:solidFill>
                <a:latin typeface="Arial"/>
                <a:ea typeface="Arial"/>
                <a:cs typeface="Arial"/>
                <a:sym typeface="Arial"/>
              </a:rPr>
              <a:t>8G</a:t>
            </a:r>
            <a:endParaRPr lang="en-US" sz="2000" b="1" i="0" u="none" strike="noStrike" cap="none">
              <a:solidFill>
                <a:srgbClr val="04DEFC"/>
              </a:solidFill>
              <a:latin typeface="Arial"/>
              <a:ea typeface="Arial"/>
              <a:cs typeface="Arial"/>
            </a:endParaRPr>
          </a:p>
          <a:p>
            <a:pPr>
              <a:buClr>
                <a:srgbClr val="595959"/>
              </a:buClr>
              <a:buSzPct val="25000"/>
            </a:pPr>
            <a:r>
              <a:rPr lang="en-US" sz="1200" b="1" i="0" u="none" strike="noStrike" cap="none">
                <a:solidFill>
                  <a:schemeClr val="bg1"/>
                </a:solidFill>
                <a:latin typeface="Arial"/>
                <a:ea typeface="Arial"/>
                <a:cs typeface="Arial"/>
                <a:sym typeface="Arial"/>
              </a:rPr>
              <a:t>Ryzen </a:t>
            </a:r>
            <a:r>
              <a:rPr lang="en-US" sz="1200" b="1">
                <a:solidFill>
                  <a:schemeClr val="bg1"/>
                </a:solidFill>
                <a:latin typeface="Arial"/>
                <a:ea typeface="Arial"/>
                <a:cs typeface="Arial"/>
                <a:sym typeface="Arial"/>
              </a:rPr>
              <a:t>5</a:t>
            </a:r>
            <a:r>
              <a:rPr lang="en-US" sz="1200" b="1" i="0" u="none" strike="noStrike" cap="none">
                <a:solidFill>
                  <a:schemeClr val="bg1"/>
                </a:solidFill>
                <a:latin typeface="Arial"/>
                <a:ea typeface="Arial"/>
                <a:cs typeface="Arial"/>
                <a:sym typeface="Arial"/>
              </a:rPr>
              <a:t> </a:t>
            </a:r>
            <a:r>
              <a:rPr lang="en-US" sz="1200" b="1">
                <a:solidFill>
                  <a:schemeClr val="bg1"/>
                </a:solidFill>
                <a:latin typeface="Arial"/>
                <a:ea typeface="Arial"/>
                <a:cs typeface="Arial"/>
                <a:sym typeface="Arial"/>
              </a:rPr>
              <a:t>2600</a:t>
            </a:r>
            <a:r>
              <a:rPr lang="en-US" sz="1200" b="1" i="0" u="none" strike="noStrike" cap="none">
                <a:solidFill>
                  <a:schemeClr val="bg1"/>
                </a:solidFill>
                <a:latin typeface="Arial"/>
                <a:ea typeface="Arial"/>
                <a:cs typeface="Arial"/>
                <a:sym typeface="Arial"/>
              </a:rPr>
              <a:t>, </a:t>
            </a:r>
            <a:r>
              <a:rPr lang="en-US" sz="1200" b="1">
                <a:solidFill>
                  <a:schemeClr val="bg1"/>
                </a:solidFill>
                <a:latin typeface="Arial"/>
                <a:ea typeface="Arial"/>
                <a:cs typeface="Arial"/>
                <a:sym typeface="Arial"/>
              </a:rPr>
              <a:t>8GB</a:t>
            </a:r>
            <a:r>
              <a:rPr lang="en-US" sz="1200" b="1" i="0" u="none" strike="noStrike" cap="none">
                <a:solidFill>
                  <a:schemeClr val="bg1"/>
                </a:solidFill>
                <a:latin typeface="Arial"/>
                <a:ea typeface="Arial"/>
                <a:cs typeface="Arial"/>
                <a:sym typeface="Arial"/>
              </a:rPr>
              <a:t> RAM (2x 4GB)</a:t>
            </a:r>
            <a:r>
              <a:rPr lang="en-US" sz="1200" b="1">
                <a:solidFill>
                  <a:schemeClr val="bg1"/>
                </a:solidFill>
                <a:latin typeface="Arial"/>
                <a:ea typeface="Arial"/>
                <a:cs typeface="Arial"/>
                <a:sym typeface="Arial"/>
              </a:rPr>
              <a:t> </a:t>
            </a:r>
            <a:endParaRPr lang="en-US" sz="1200" b="1" i="0" u="none" strike="noStrike" cap="none">
              <a:solidFill>
                <a:schemeClr val="bg1"/>
              </a:solidFill>
              <a:latin typeface="Arial"/>
              <a:ea typeface="Arial"/>
              <a:cs typeface="Arial"/>
            </a:endParaRPr>
          </a:p>
        </p:txBody>
      </p:sp>
      <p:sp>
        <p:nvSpPr>
          <p:cNvPr id="10" name="Shape 131">
            <a:extLst>
              <a:ext uri="{FF2B5EF4-FFF2-40B4-BE49-F238E27FC236}">
                <a16:creationId xmlns:a16="http://schemas.microsoft.com/office/drawing/2014/main" id="{A9F02944-5C25-49DF-8F9A-003E7D3F85FF}"/>
              </a:ext>
            </a:extLst>
          </p:cNvPr>
          <p:cNvSpPr/>
          <p:nvPr/>
        </p:nvSpPr>
        <p:spPr>
          <a:xfrm>
            <a:off x="2895410" y="3738896"/>
            <a:ext cx="3714744" cy="677108"/>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2000" b="1">
                <a:solidFill>
                  <a:schemeClr val="bg1"/>
                </a:solidFill>
                <a:latin typeface="Arial"/>
                <a:ea typeface="Arial"/>
                <a:cs typeface="Arial"/>
                <a:sym typeface="Arial"/>
              </a:rPr>
              <a:t>TS-1677XU-RP-</a:t>
            </a:r>
            <a:r>
              <a:rPr lang="en-US" sz="2000" b="1">
                <a:solidFill>
                  <a:srgbClr val="FFFF00"/>
                </a:solidFill>
                <a:latin typeface="Arial"/>
                <a:ea typeface="Arial"/>
                <a:cs typeface="Arial"/>
                <a:sym typeface="Arial"/>
              </a:rPr>
              <a:t>2700</a:t>
            </a:r>
            <a:r>
              <a:rPr lang="en-US" sz="2000" b="1">
                <a:solidFill>
                  <a:schemeClr val="bg1"/>
                </a:solidFill>
                <a:latin typeface="Arial"/>
                <a:ea typeface="Arial"/>
                <a:cs typeface="Arial"/>
                <a:sym typeface="Arial"/>
              </a:rPr>
              <a:t>-</a:t>
            </a:r>
            <a:r>
              <a:rPr lang="en-US" sz="2000" b="1">
                <a:solidFill>
                  <a:srgbClr val="04DEFC"/>
                </a:solidFill>
                <a:latin typeface="Arial"/>
                <a:ea typeface="Arial"/>
                <a:cs typeface="Arial"/>
                <a:sym typeface="Arial"/>
              </a:rPr>
              <a:t>16G</a:t>
            </a:r>
            <a:endParaRPr lang="en-US" sz="2000" b="1" i="0" u="none" strike="noStrike" cap="none">
              <a:solidFill>
                <a:srgbClr val="04DEFC"/>
              </a:solidFill>
              <a:latin typeface="Arial"/>
              <a:ea typeface="Arial"/>
              <a:cs typeface="Arial"/>
            </a:endParaRPr>
          </a:p>
          <a:p>
            <a:pPr>
              <a:buClr>
                <a:srgbClr val="595959"/>
              </a:buClr>
              <a:buSzPct val="25000"/>
            </a:pPr>
            <a:r>
              <a:rPr lang="en-US" sz="1200" b="1" i="0" u="none" strike="noStrike" cap="none">
                <a:solidFill>
                  <a:schemeClr val="bg1"/>
                </a:solidFill>
                <a:latin typeface="Arial"/>
                <a:ea typeface="Arial"/>
                <a:cs typeface="Arial"/>
                <a:sym typeface="Arial"/>
              </a:rPr>
              <a:t>Ryzen 7 </a:t>
            </a:r>
            <a:r>
              <a:rPr lang="en-US" sz="1200" b="1">
                <a:solidFill>
                  <a:schemeClr val="bg1"/>
                </a:solidFill>
                <a:latin typeface="Arial"/>
                <a:ea typeface="Arial"/>
                <a:cs typeface="Arial"/>
                <a:sym typeface="Arial"/>
              </a:rPr>
              <a:t>2700</a:t>
            </a:r>
            <a:r>
              <a:rPr lang="en-US" sz="1200" b="1" i="0" u="none" strike="noStrike" cap="none">
                <a:solidFill>
                  <a:schemeClr val="bg1"/>
                </a:solidFill>
                <a:latin typeface="Arial"/>
                <a:ea typeface="Arial"/>
                <a:cs typeface="Arial"/>
                <a:sym typeface="Arial"/>
              </a:rPr>
              <a:t>, 16GB RAM (2x 8GB)</a:t>
            </a:r>
            <a:r>
              <a:rPr lang="en-US" sz="1200" b="1">
                <a:solidFill>
                  <a:schemeClr val="bg1"/>
                </a:solidFill>
                <a:latin typeface="Arial"/>
                <a:ea typeface="Arial"/>
                <a:cs typeface="Arial"/>
                <a:sym typeface="Arial"/>
              </a:rPr>
              <a:t> </a:t>
            </a:r>
            <a:endParaRPr lang="en-US" sz="1200" b="1" i="0" u="none" strike="noStrike" cap="none">
              <a:solidFill>
                <a:schemeClr val="bg1"/>
              </a:solidFill>
              <a:latin typeface="Arial"/>
              <a:ea typeface="Arial"/>
              <a:cs typeface="Arial"/>
            </a:endParaRPr>
          </a:p>
        </p:txBody>
      </p:sp>
      <p:sp>
        <p:nvSpPr>
          <p:cNvPr id="48" name="Shape 275">
            <a:extLst>
              <a:ext uri="{FF2B5EF4-FFF2-40B4-BE49-F238E27FC236}">
                <a16:creationId xmlns:a16="http://schemas.microsoft.com/office/drawing/2014/main" id="{2D946765-54CD-45C4-BB9A-E31A5557742C}"/>
              </a:ext>
            </a:extLst>
          </p:cNvPr>
          <p:cNvSpPr/>
          <p:nvPr/>
        </p:nvSpPr>
        <p:spPr>
          <a:xfrm>
            <a:off x="73910" y="2522370"/>
            <a:ext cx="1511412" cy="604565"/>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latin typeface="Arial" pitchFamily="34" charset="0"/>
                <a:ea typeface="微軟正黑體" pitchFamily="34" charset="-120"/>
                <a:cs typeface="Arial" pitchFamily="34" charset="0"/>
                <a:sym typeface="Arial"/>
              </a:rPr>
              <a:t>12-bay</a:t>
            </a:r>
            <a:endParaRPr lang="zh-TW" altLang="en-US" sz="3000" b="1">
              <a:latin typeface="Arial" pitchFamily="34" charset="0"/>
              <a:ea typeface="微軟正黑體" pitchFamily="34" charset="-120"/>
              <a:cs typeface="Arial" pitchFamily="34" charset="0"/>
              <a:sym typeface="Arial"/>
            </a:endParaRPr>
          </a:p>
        </p:txBody>
      </p:sp>
      <p:sp>
        <p:nvSpPr>
          <p:cNvPr id="49" name="Shape 275">
            <a:extLst>
              <a:ext uri="{FF2B5EF4-FFF2-40B4-BE49-F238E27FC236}">
                <a16:creationId xmlns:a16="http://schemas.microsoft.com/office/drawing/2014/main" id="{AB67F362-E732-476A-8205-25CA33FA3F79}"/>
              </a:ext>
            </a:extLst>
          </p:cNvPr>
          <p:cNvSpPr/>
          <p:nvPr/>
        </p:nvSpPr>
        <p:spPr>
          <a:xfrm>
            <a:off x="68277" y="3855807"/>
            <a:ext cx="1511412" cy="604565"/>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latin typeface="Arial" pitchFamily="34" charset="0"/>
                <a:ea typeface="微軟正黑體" pitchFamily="34" charset="-120"/>
                <a:cs typeface="Arial" pitchFamily="34" charset="0"/>
                <a:sym typeface="Arial"/>
              </a:rPr>
              <a:t>16-bay</a:t>
            </a:r>
            <a:endParaRPr lang="zh-TW" altLang="en-US" sz="3000" b="1">
              <a:latin typeface="Arial" pitchFamily="34" charset="0"/>
              <a:ea typeface="微軟正黑體" pitchFamily="34" charset="-120"/>
              <a:cs typeface="Arial" pitchFamily="34" charset="0"/>
              <a:sym typeface="Arial"/>
            </a:endParaRPr>
          </a:p>
        </p:txBody>
      </p:sp>
      <p:pic>
        <p:nvPicPr>
          <p:cNvPr id="50" name="圖片 49">
            <a:extLst>
              <a:ext uri="{FF2B5EF4-FFF2-40B4-BE49-F238E27FC236}">
                <a16:creationId xmlns:a16="http://schemas.microsoft.com/office/drawing/2014/main" id="{C173B4F3-7192-4CEE-9E75-47FD21336B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0" y="2199858"/>
            <a:ext cx="9144000" cy="85725"/>
          </a:xfrm>
          <a:prstGeom prst="rect">
            <a:avLst/>
          </a:prstGeom>
        </p:spPr>
      </p:pic>
      <p:pic>
        <p:nvPicPr>
          <p:cNvPr id="51" name="圖片 50">
            <a:extLst>
              <a:ext uri="{FF2B5EF4-FFF2-40B4-BE49-F238E27FC236}">
                <a16:creationId xmlns:a16="http://schemas.microsoft.com/office/drawing/2014/main" id="{A8A50E37-CDAC-4CFA-8B2B-647A94A340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0" y="3545857"/>
            <a:ext cx="9144000" cy="85725"/>
          </a:xfrm>
          <a:prstGeom prst="rect">
            <a:avLst/>
          </a:prstGeom>
        </p:spPr>
      </p:pic>
      <p:sp>
        <p:nvSpPr>
          <p:cNvPr id="63" name="Shape 275">
            <a:extLst>
              <a:ext uri="{FF2B5EF4-FFF2-40B4-BE49-F238E27FC236}">
                <a16:creationId xmlns:a16="http://schemas.microsoft.com/office/drawing/2014/main" id="{0E0D1BFF-B3F3-49BA-B006-30A3EDB3379E}"/>
              </a:ext>
            </a:extLst>
          </p:cNvPr>
          <p:cNvSpPr/>
          <p:nvPr/>
        </p:nvSpPr>
        <p:spPr>
          <a:xfrm>
            <a:off x="32001" y="1148143"/>
            <a:ext cx="1511412" cy="604565"/>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latin typeface="Arial" pitchFamily="34" charset="0"/>
                <a:ea typeface="微軟正黑體" pitchFamily="34" charset="-120"/>
                <a:cs typeface="Arial" pitchFamily="34" charset="0"/>
                <a:sym typeface="Arial"/>
              </a:rPr>
              <a:t>8-bay</a:t>
            </a:r>
            <a:endParaRPr lang="zh-TW" altLang="en-US" sz="3000" b="1">
              <a:latin typeface="Arial" pitchFamily="34" charset="0"/>
              <a:ea typeface="微軟正黑體" pitchFamily="34" charset="-120"/>
              <a:cs typeface="Arial" pitchFamily="34" charset="0"/>
              <a:sym typeface="Arial"/>
            </a:endParaRPr>
          </a:p>
        </p:txBody>
      </p:sp>
    </p:spTree>
    <p:extLst>
      <p:ext uri="{BB962C8B-B14F-4D97-AF65-F5344CB8AC3E}">
        <p14:creationId xmlns:p14="http://schemas.microsoft.com/office/powerpoint/2010/main" val="3031374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a:extLst>
              <a:ext uri="{FF2B5EF4-FFF2-40B4-BE49-F238E27FC236}">
                <a16:creationId xmlns:a16="http://schemas.microsoft.com/office/drawing/2014/main" id="{F7EC8F46-91F7-4F82-B853-3EC6E38E41CE}"/>
              </a:ext>
            </a:extLst>
          </p:cNvPr>
          <p:cNvSpPr txBox="1">
            <a:spLocks/>
          </p:cNvSpPr>
          <p:nvPr/>
        </p:nvSpPr>
        <p:spPr>
          <a:xfrm>
            <a:off x="2331371" y="1854665"/>
            <a:ext cx="4328374"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nSpc>
                <a:spcPts val="4000"/>
              </a:lnSpc>
            </a:pPr>
            <a:r>
              <a:rPr lang="en-US" altLang="zh-TW">
                <a:solidFill>
                  <a:srgbClr val="FFFFFF"/>
                </a:solidFill>
                <a:latin typeface="微軟正黑體"/>
              </a:rPr>
              <a:t>SSD</a:t>
            </a:r>
            <a:r>
              <a:rPr lang="zh-TW" altLang="en-US">
                <a:solidFill>
                  <a:srgbClr val="FFFFFF"/>
                </a:solidFill>
                <a:latin typeface="微軟正黑體"/>
              </a:rPr>
              <a:t> 應用性價比</a:t>
            </a:r>
            <a:br>
              <a:rPr lang="en-US" altLang="zh-TW">
                <a:solidFill>
                  <a:srgbClr val="FFFFFF"/>
                </a:solidFill>
                <a:latin typeface="微軟正黑體"/>
              </a:rPr>
            </a:br>
            <a:r>
              <a:rPr lang="zh-TW" altLang="en-US">
                <a:solidFill>
                  <a:srgbClr val="FFFFFF"/>
                </a:solidFill>
                <a:latin typeface="微軟正黑體"/>
              </a:rPr>
              <a:t>提升 </a:t>
            </a:r>
            <a:r>
              <a:rPr lang="en-US" altLang="zh-TW">
                <a:solidFill>
                  <a:srgbClr val="FFFFFF"/>
                </a:solidFill>
                <a:latin typeface="微軟正黑體"/>
              </a:rPr>
              <a:t>100%</a:t>
            </a:r>
            <a:endParaRPr lang="en-US" altLang="zh-TW">
              <a:solidFill>
                <a:srgbClr val="FFFFFF"/>
              </a:solidFill>
              <a:latin typeface="Arial "/>
            </a:endParaRPr>
          </a:p>
        </p:txBody>
      </p:sp>
      <p:sp>
        <p:nvSpPr>
          <p:cNvPr id="4" name="矩形 3">
            <a:extLst>
              <a:ext uri="{FF2B5EF4-FFF2-40B4-BE49-F238E27FC236}">
                <a16:creationId xmlns:a16="http://schemas.microsoft.com/office/drawing/2014/main" id="{1EFAEA69-3AA6-4427-9B98-492DB74361E5}"/>
              </a:ext>
            </a:extLst>
          </p:cNvPr>
          <p:cNvSpPr/>
          <p:nvPr/>
        </p:nvSpPr>
        <p:spPr>
          <a:xfrm>
            <a:off x="2331371" y="3497541"/>
            <a:ext cx="4425417" cy="369332"/>
          </a:xfrm>
          <a:prstGeom prst="rect">
            <a:avLst/>
          </a:prstGeom>
          <a:solidFill>
            <a:srgbClr val="FFFF00"/>
          </a:solidFill>
        </p:spPr>
        <p:txBody>
          <a:bodyPr wrap="square">
            <a:spAutoFit/>
          </a:bodyPr>
          <a:lstStyle/>
          <a:p>
            <a:pPr algn="ctr"/>
            <a:r>
              <a:rPr lang="en-US" altLang="zh-TW">
                <a:latin typeface="微軟正黑體" panose="020B0604030504040204" pitchFamily="34" charset="-120"/>
                <a:ea typeface="微軟正黑體" panose="020B0604030504040204" pitchFamily="34" charset="-120"/>
              </a:rPr>
              <a:t>SSD</a:t>
            </a:r>
            <a:r>
              <a:rPr lang="zh-TW" altLang="en-US">
                <a:latin typeface="微軟正黑體" panose="020B0604030504040204" pitchFamily="34" charset="-120"/>
                <a:ea typeface="微軟正黑體" panose="020B0604030504040204" pitchFamily="34" charset="-120"/>
              </a:rPr>
              <a:t> 預留空間、進階 </a:t>
            </a:r>
            <a:r>
              <a:rPr lang="en-US" altLang="zh-TW">
                <a:latin typeface="微軟正黑體" panose="020B0604030504040204" pitchFamily="34" charset="-120"/>
                <a:ea typeface="微軟正黑體" panose="020B0604030504040204" pitchFamily="34" charset="-120"/>
              </a:rPr>
              <a:t>SSD</a:t>
            </a:r>
            <a:r>
              <a:rPr lang="zh-TW" altLang="en-US">
                <a:latin typeface="微軟正黑體" panose="020B0604030504040204" pitchFamily="34" charset="-120"/>
                <a:ea typeface="微軟正黑體" panose="020B0604030504040204" pitchFamily="34" charset="-120"/>
              </a:rPr>
              <a:t> 快取與快照功能</a:t>
            </a:r>
          </a:p>
        </p:txBody>
      </p:sp>
      <p:sp>
        <p:nvSpPr>
          <p:cNvPr id="2" name="矩形 1">
            <a:extLst>
              <a:ext uri="{FF2B5EF4-FFF2-40B4-BE49-F238E27FC236}">
                <a16:creationId xmlns:a16="http://schemas.microsoft.com/office/drawing/2014/main" id="{FEEF22D5-689E-4152-9437-6D4295F022CA}"/>
              </a:ext>
            </a:extLst>
          </p:cNvPr>
          <p:cNvSpPr/>
          <p:nvPr/>
        </p:nvSpPr>
        <p:spPr>
          <a:xfrm>
            <a:off x="2905819" y="2703823"/>
            <a:ext cx="3425938" cy="938719"/>
          </a:xfrm>
          <a:prstGeom prst="rect">
            <a:avLst/>
          </a:prstGeom>
        </p:spPr>
        <p:txBody>
          <a:bodyPr wrap="none" anchor="t">
            <a:spAutoFit/>
          </a:bodyPr>
          <a:lstStyle/>
          <a:p>
            <a:r>
              <a:rPr lang="en-US" altLang="zh-TW" sz="5500" b="1">
                <a:solidFill>
                  <a:srgbClr val="FFFF00"/>
                </a:solidFill>
                <a:latin typeface="Arial"/>
                <a:ea typeface="微軟正黑體" panose="020B0604030504040204" pitchFamily="34" charset="-120"/>
                <a:cs typeface="Arial"/>
              </a:rPr>
              <a:t>QTS</a:t>
            </a:r>
            <a:r>
              <a:rPr lang="zh-TW" altLang="en-US" sz="5500" b="1">
                <a:solidFill>
                  <a:srgbClr val="FFFF00"/>
                </a:solidFill>
                <a:latin typeface="Arial"/>
                <a:ea typeface="微軟正黑體" panose="020B0604030504040204" pitchFamily="34" charset="-120"/>
                <a:cs typeface="Arial"/>
              </a:rPr>
              <a:t> </a:t>
            </a:r>
            <a:r>
              <a:rPr lang="en-US" altLang="zh-TW" sz="5500" b="1">
                <a:solidFill>
                  <a:srgbClr val="FFFF00"/>
                </a:solidFill>
                <a:latin typeface="Arial"/>
                <a:ea typeface="微軟正黑體" panose="020B0604030504040204" pitchFamily="34" charset="-120"/>
                <a:cs typeface="Arial"/>
              </a:rPr>
              <a:t>4.3.5</a:t>
            </a:r>
            <a:endParaRPr lang="zh-TW" altLang="en-US" sz="5500" b="1">
              <a:solidFill>
                <a:srgbClr val="FFFF00"/>
              </a:solidFill>
              <a:latin typeface="Arial"/>
              <a:ea typeface="微軟正黑體" panose="020B0604030504040204" pitchFamily="34" charset="-120"/>
              <a:cs typeface="Arial"/>
            </a:endParaRPr>
          </a:p>
        </p:txBody>
      </p:sp>
    </p:spTree>
    <p:extLst>
      <p:ext uri="{BB962C8B-B14F-4D97-AF65-F5344CB8AC3E}">
        <p14:creationId xmlns:p14="http://schemas.microsoft.com/office/powerpoint/2010/main" val="1354784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圖片 22">
            <a:extLst>
              <a:ext uri="{FF2B5EF4-FFF2-40B4-BE49-F238E27FC236}">
                <a16:creationId xmlns:a16="http://schemas.microsoft.com/office/drawing/2014/main" id="{6A27084A-23B3-4A69-AE8E-7B626606AAB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sp>
        <p:nvSpPr>
          <p:cNvPr id="3" name="標題 2">
            <a:extLst>
              <a:ext uri="{FF2B5EF4-FFF2-40B4-BE49-F238E27FC236}">
                <a16:creationId xmlns:a16="http://schemas.microsoft.com/office/drawing/2014/main" id="{40554143-6723-46C4-A8C9-CC4DE72AFB6E}"/>
              </a:ext>
            </a:extLst>
          </p:cNvPr>
          <p:cNvSpPr>
            <a:spLocks noGrp="1"/>
          </p:cNvSpPr>
          <p:nvPr>
            <p:ph type="title"/>
          </p:nvPr>
        </p:nvSpPr>
        <p:spPr>
          <a:xfrm>
            <a:off x="1416247" y="105313"/>
            <a:ext cx="6601260" cy="743803"/>
          </a:xfrm>
        </p:spPr>
        <p:txBody>
          <a:bodyPr>
            <a:normAutofit fontScale="90000"/>
          </a:bodyPr>
          <a:lstStyle/>
          <a:p>
            <a:r>
              <a:rPr lang="zh-TW" altLang="en-US"/>
              <a:t>固態硬碟在高速網路時代的重要性</a:t>
            </a:r>
          </a:p>
        </p:txBody>
      </p:sp>
      <p:graphicFrame>
        <p:nvGraphicFramePr>
          <p:cNvPr id="16" name="表格 15">
            <a:extLst>
              <a:ext uri="{FF2B5EF4-FFF2-40B4-BE49-F238E27FC236}">
                <a16:creationId xmlns:a16="http://schemas.microsoft.com/office/drawing/2014/main" id="{9ED209BC-FC8A-3C45-A739-F03545E44A3C}"/>
              </a:ext>
            </a:extLst>
          </p:cNvPr>
          <p:cNvGraphicFramePr>
            <a:graphicFrameLocks noGrp="1"/>
          </p:cNvGraphicFramePr>
          <p:nvPr>
            <p:extLst>
              <p:ext uri="{D42A27DB-BD31-4B8C-83A1-F6EECF244321}">
                <p14:modId xmlns:p14="http://schemas.microsoft.com/office/powerpoint/2010/main" val="3436532995"/>
              </p:ext>
            </p:extLst>
          </p:nvPr>
        </p:nvGraphicFramePr>
        <p:xfrm>
          <a:off x="595695" y="2585978"/>
          <a:ext cx="4098770" cy="1195604"/>
        </p:xfrm>
        <a:graphic>
          <a:graphicData uri="http://schemas.openxmlformats.org/drawingml/2006/table">
            <a:tbl>
              <a:tblPr firstRow="1" bandRow="1"/>
              <a:tblGrid>
                <a:gridCol w="1038309">
                  <a:extLst>
                    <a:ext uri="{9D8B030D-6E8A-4147-A177-3AD203B41FA5}">
                      <a16:colId xmlns:a16="http://schemas.microsoft.com/office/drawing/2014/main" val="649002736"/>
                    </a:ext>
                  </a:extLst>
                </a:gridCol>
                <a:gridCol w="1357118">
                  <a:extLst>
                    <a:ext uri="{9D8B030D-6E8A-4147-A177-3AD203B41FA5}">
                      <a16:colId xmlns:a16="http://schemas.microsoft.com/office/drawing/2014/main" val="3895754092"/>
                    </a:ext>
                  </a:extLst>
                </a:gridCol>
                <a:gridCol w="1703343">
                  <a:extLst>
                    <a:ext uri="{9D8B030D-6E8A-4147-A177-3AD203B41FA5}">
                      <a16:colId xmlns:a16="http://schemas.microsoft.com/office/drawing/2014/main" val="2874247263"/>
                    </a:ext>
                  </a:extLst>
                </a:gridCol>
              </a:tblGrid>
              <a:tr h="634132">
                <a:tc>
                  <a:txBody>
                    <a:bodyPr/>
                    <a:lstStyle/>
                    <a:p>
                      <a:pPr algn="ctr">
                        <a:buNone/>
                      </a:pPr>
                      <a:r>
                        <a:rPr lang="zh-TW" altLang="en-US" sz="1600" b="1">
                          <a:effectLst/>
                          <a:latin typeface="Microsoft JhengHei"/>
                          <a:ea typeface="Microsoft JhengHei"/>
                        </a:rPr>
                        <a:t>磁碟種類</a:t>
                      </a:r>
                    </a:p>
                  </a:txBody>
                  <a:tcPr marL="0" marR="0" marT="0" marB="0" anchor="ctr">
                    <a:lnR w="12700" cap="flat" cmpd="sng" algn="ctr">
                      <a:solidFill>
                        <a:schemeClr val="bg1"/>
                      </a:solidFill>
                      <a:prstDash val="solid"/>
                      <a:round/>
                      <a:headEnd type="none" w="med" len="med"/>
                      <a:tailEnd type="none" w="med" len="med"/>
                    </a:lnR>
                    <a:solidFill>
                      <a:srgbClr val="E7FC20"/>
                    </a:solidFill>
                  </a:tcPr>
                </a:tc>
                <a:tc>
                  <a:txBody>
                    <a:bodyPr/>
                    <a:lstStyle/>
                    <a:p>
                      <a:pPr algn="ctr">
                        <a:buNone/>
                      </a:pPr>
                      <a:r>
                        <a:rPr lang="zh-TW" altLang="af-ZA" sz="1600" b="1">
                          <a:effectLst/>
                          <a:latin typeface="Microsoft JhengHei"/>
                          <a:ea typeface="Microsoft JhengHei"/>
                        </a:rPr>
                        <a:t>連續寫入</a:t>
                      </a:r>
                      <a:r>
                        <a:rPr lang="af-ZA" sz="1600" b="1">
                          <a:effectLst/>
                          <a:latin typeface="Microsoft JhengHei"/>
                        </a:rPr>
                        <a:t>(MB/s)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E7FC20"/>
                    </a:solidFill>
                  </a:tcPr>
                </a:tc>
                <a:tc>
                  <a:txBody>
                    <a:bodyPr/>
                    <a:lstStyle/>
                    <a:p>
                      <a:pPr algn="ctr">
                        <a:buNone/>
                      </a:pPr>
                      <a:r>
                        <a:rPr lang="zh-TW" altLang="af-ZA" sz="1600" b="1">
                          <a:effectLst/>
                          <a:latin typeface="Microsoft JhengHei"/>
                          <a:ea typeface="Microsoft JhengHei"/>
                        </a:rPr>
                        <a:t>隨機寫入</a:t>
                      </a:r>
                      <a:endParaRPr lang="en-US" altLang="zh-TW" sz="1600" b="1">
                        <a:effectLst/>
                        <a:latin typeface="Microsoft JhengHei"/>
                        <a:ea typeface="Microsoft JhengHei"/>
                      </a:endParaRPr>
                    </a:p>
                    <a:p>
                      <a:pPr algn="ctr">
                        <a:buNone/>
                      </a:pPr>
                      <a:r>
                        <a:rPr lang="af-ZA" sz="1600" b="1">
                          <a:effectLst/>
                          <a:latin typeface="Microsoft JhengHei"/>
                        </a:rPr>
                        <a:t> (IOPS)</a:t>
                      </a:r>
                    </a:p>
                  </a:txBody>
                  <a:tcPr marL="0" marR="0" marT="0" marB="0" anchor="ctr">
                    <a:lnL w="12700" cap="flat" cmpd="sng" algn="ctr">
                      <a:solidFill>
                        <a:schemeClr val="bg1"/>
                      </a:solidFill>
                      <a:prstDash val="solid"/>
                      <a:round/>
                      <a:headEnd type="none" w="med" len="med"/>
                      <a:tailEnd type="none" w="med" len="med"/>
                    </a:lnL>
                    <a:solidFill>
                      <a:srgbClr val="E7FC20"/>
                    </a:solidFill>
                  </a:tcPr>
                </a:tc>
                <a:extLst>
                  <a:ext uri="{0D108BD9-81ED-4DB2-BD59-A6C34878D82A}">
                    <a16:rowId xmlns:a16="http://schemas.microsoft.com/office/drawing/2014/main" val="3734476119"/>
                  </a:ext>
                </a:extLst>
              </a:tr>
              <a:tr h="280736">
                <a:tc>
                  <a:txBody>
                    <a:bodyPr/>
                    <a:lstStyle/>
                    <a:p>
                      <a:pPr algn="ctr">
                        <a:buNone/>
                      </a:pPr>
                      <a:r>
                        <a:rPr lang="af-ZA" sz="1400" b="1">
                          <a:effectLst/>
                          <a:latin typeface="Microsoft JhengHei"/>
                        </a:rPr>
                        <a:t>HDD</a:t>
                      </a:r>
                    </a:p>
                  </a:txBody>
                  <a:tcPr marL="0" marR="0" marT="0" marB="0" anchor="ctr">
                    <a:noFill/>
                  </a:tcPr>
                </a:tc>
                <a:tc>
                  <a:txBody>
                    <a:bodyPr/>
                    <a:lstStyle/>
                    <a:p>
                      <a:pPr algn="ctr"/>
                      <a:r>
                        <a:rPr lang="en-US" altLang="zh-TW" sz="1400" b="1">
                          <a:latin typeface="Microsoft JhengHei"/>
                        </a:rPr>
                        <a:t>100</a:t>
                      </a:r>
                    </a:p>
                  </a:txBody>
                  <a:tcPr marL="0" marR="0" marT="0" marB="0" anchor="ctr">
                    <a:noFill/>
                  </a:tcPr>
                </a:tc>
                <a:tc>
                  <a:txBody>
                    <a:bodyPr/>
                    <a:lstStyle/>
                    <a:p>
                      <a:pPr algn="ctr"/>
                      <a:r>
                        <a:rPr lang="en-US" altLang="zh-TW" sz="1400" b="1">
                          <a:latin typeface="Microsoft JhengHei"/>
                        </a:rPr>
                        <a:t>350</a:t>
                      </a:r>
                    </a:p>
                  </a:txBody>
                  <a:tcPr marL="0" marR="0" marT="0" marB="0" anchor="ctr">
                    <a:noFill/>
                  </a:tcPr>
                </a:tc>
                <a:extLst>
                  <a:ext uri="{0D108BD9-81ED-4DB2-BD59-A6C34878D82A}">
                    <a16:rowId xmlns:a16="http://schemas.microsoft.com/office/drawing/2014/main" val="1197564727"/>
                  </a:ext>
                </a:extLst>
              </a:tr>
              <a:tr h="280736">
                <a:tc>
                  <a:txBody>
                    <a:bodyPr/>
                    <a:lstStyle/>
                    <a:p>
                      <a:pPr algn="ctr">
                        <a:buNone/>
                      </a:pPr>
                      <a:r>
                        <a:rPr lang="af-ZA" sz="1400" b="1">
                          <a:effectLst/>
                          <a:latin typeface="Microsoft JhengHei"/>
                        </a:rPr>
                        <a:t>SSD </a:t>
                      </a:r>
                    </a:p>
                  </a:txBody>
                  <a:tcPr marL="0" marR="0" marT="0" marB="0" anchor="ctr">
                    <a:noFill/>
                  </a:tcPr>
                </a:tc>
                <a:tc>
                  <a:txBody>
                    <a:bodyPr/>
                    <a:lstStyle/>
                    <a:p>
                      <a:pPr algn="ctr"/>
                      <a:r>
                        <a:rPr lang="en-US" altLang="zh-TW" sz="1400" b="1">
                          <a:latin typeface="Microsoft JhengHei"/>
                        </a:rPr>
                        <a:t>300</a:t>
                      </a:r>
                    </a:p>
                  </a:txBody>
                  <a:tcPr marL="0" marR="0" marT="0" marB="0" anchor="ctr">
                    <a:noFill/>
                  </a:tcPr>
                </a:tc>
                <a:tc>
                  <a:txBody>
                    <a:bodyPr/>
                    <a:lstStyle/>
                    <a:p>
                      <a:pPr algn="ctr"/>
                      <a:r>
                        <a:rPr lang="en-US" altLang="zh-TW" sz="1400" b="1">
                          <a:latin typeface="Microsoft JhengHei"/>
                        </a:rPr>
                        <a:t>60000</a:t>
                      </a:r>
                    </a:p>
                  </a:txBody>
                  <a:tcPr marL="0" marR="0" marT="0" marB="0" anchor="ctr">
                    <a:noFill/>
                  </a:tcPr>
                </a:tc>
                <a:extLst>
                  <a:ext uri="{0D108BD9-81ED-4DB2-BD59-A6C34878D82A}">
                    <a16:rowId xmlns:a16="http://schemas.microsoft.com/office/drawing/2014/main" val="1694179924"/>
                  </a:ext>
                </a:extLst>
              </a:tr>
            </a:tbl>
          </a:graphicData>
        </a:graphic>
      </p:graphicFrame>
      <p:pic>
        <p:nvPicPr>
          <p:cNvPr id="17" name="圖片 13">
            <a:extLst>
              <a:ext uri="{FF2B5EF4-FFF2-40B4-BE49-F238E27FC236}">
                <a16:creationId xmlns:a16="http://schemas.microsoft.com/office/drawing/2014/main" id="{3A8038A9-188F-7C41-AC7B-5AF5C960361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28"/>
          <a:stretch/>
        </p:blipFill>
        <p:spPr>
          <a:xfrm>
            <a:off x="485392" y="4005954"/>
            <a:ext cx="2350343" cy="613454"/>
          </a:xfrm>
          <a:prstGeom prst="rect">
            <a:avLst/>
          </a:prstGeom>
        </p:spPr>
      </p:pic>
      <p:pic>
        <p:nvPicPr>
          <p:cNvPr id="18" name="圖片 13">
            <a:extLst>
              <a:ext uri="{FF2B5EF4-FFF2-40B4-BE49-F238E27FC236}">
                <a16:creationId xmlns:a16="http://schemas.microsoft.com/office/drawing/2014/main" id="{2BCFA0DD-F76D-794E-B163-981D8FDC0E4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264"/>
          <a:stretch/>
        </p:blipFill>
        <p:spPr>
          <a:xfrm>
            <a:off x="2559325" y="3932535"/>
            <a:ext cx="2222580" cy="757255"/>
          </a:xfrm>
          <a:prstGeom prst="rect">
            <a:avLst/>
          </a:prstGeom>
        </p:spPr>
      </p:pic>
      <p:sp>
        <p:nvSpPr>
          <p:cNvPr id="19" name="Shape 141">
            <a:extLst>
              <a:ext uri="{FF2B5EF4-FFF2-40B4-BE49-F238E27FC236}">
                <a16:creationId xmlns:a16="http://schemas.microsoft.com/office/drawing/2014/main" id="{583B6497-BFD1-234E-BDDB-F29AD4D3088E}"/>
              </a:ext>
            </a:extLst>
          </p:cNvPr>
          <p:cNvSpPr txBox="1"/>
          <p:nvPr/>
        </p:nvSpPr>
        <p:spPr>
          <a:xfrm>
            <a:off x="108325" y="4784808"/>
            <a:ext cx="4549559" cy="358692"/>
          </a:xfrm>
          <a:prstGeom prst="rect">
            <a:avLst/>
          </a:prstGeom>
          <a:noFill/>
          <a:ln>
            <a:noFill/>
          </a:ln>
        </p:spPr>
        <p:txBody>
          <a:bodyPr spcFirstLastPara="1" wrap="square" lIns="91425" tIns="45700" rIns="91425" bIns="45700" anchor="t" anchorCtr="0">
            <a:noAutofit/>
          </a:bodyPr>
          <a:lstStyle/>
          <a:p>
            <a:r>
              <a:rPr lang="zh-TW" sz="700">
                <a:latin typeface="Microsoft JhengHei"/>
                <a:ea typeface="Microsoft JhengHei"/>
                <a:cs typeface="Microsoft JhengHei"/>
                <a:sym typeface="Microsoft JhengHei"/>
              </a:rPr>
              <a:t>資料來源</a:t>
            </a:r>
            <a:r>
              <a:rPr lang="zh-TW" sz="700" i="0" u="none" strike="noStrike" cap="none">
                <a:latin typeface="Microsoft JhengHei"/>
                <a:ea typeface="Microsoft JhengHei"/>
                <a:cs typeface="Microsoft JhengHei"/>
                <a:sym typeface="Microsoft JhengHei"/>
              </a:rPr>
              <a:t>:</a:t>
            </a:r>
            <a:r>
              <a:rPr lang="zh-TW" altLang="en-US" sz="700">
                <a:latin typeface="Microsoft JhengHei"/>
                <a:ea typeface="Microsoft JhengHei"/>
                <a:cs typeface="Microsoft JhengHei"/>
                <a:sym typeface="Microsoft JhengHei"/>
              </a:rPr>
              <a:t> </a:t>
            </a:r>
            <a:r>
              <a:rPr lang="zh-TW" sz="700" i="0" u="none" strike="noStrike" cap="none">
                <a:latin typeface="Microsoft JhengHei"/>
                <a:ea typeface="Microsoft JhengHei"/>
                <a:cs typeface="Microsoft JhengHei"/>
                <a:sym typeface="Microsoft JhengHei"/>
              </a:rPr>
              <a:t>https://w</a:t>
            </a:r>
            <a:r>
              <a:rPr lang="en-US" altLang="zh-TW" sz="700" err="1">
                <a:latin typeface="Microsoft JhengHei"/>
                <a:ea typeface="Microsoft JhengHei"/>
                <a:cs typeface="Microsoft JhengHei"/>
                <a:sym typeface="Microsoft JhengHei"/>
              </a:rPr>
              <a:t>ww.sandisk</a:t>
            </a:r>
            <a:r>
              <a:rPr lang="zh-TW" sz="700" i="0" u="none" strike="noStrike" cap="none">
                <a:latin typeface="Microsoft JhengHei"/>
                <a:ea typeface="Microsoft JhengHei"/>
                <a:cs typeface="Microsoft JhengHei"/>
                <a:sym typeface="Microsoft JhengHei"/>
              </a:rPr>
              <a:t>.</a:t>
            </a:r>
            <a:r>
              <a:rPr lang="en-US" altLang="zh-TW" sz="700">
                <a:latin typeface="Microsoft JhengHei"/>
                <a:ea typeface="Microsoft JhengHei"/>
                <a:cs typeface="Microsoft JhengHei"/>
                <a:sym typeface="Microsoft JhengHei"/>
              </a:rPr>
              <a:t>c</a:t>
            </a:r>
            <a:r>
              <a:rPr lang="zh-TW" sz="700" i="0" u="none" strike="noStrike" cap="none">
                <a:latin typeface="Microsoft JhengHei"/>
                <a:ea typeface="Microsoft JhengHei"/>
                <a:cs typeface="Microsoft JhengHei"/>
                <a:sym typeface="Microsoft JhengHei"/>
              </a:rPr>
              <a:t>o</a:t>
            </a:r>
            <a:r>
              <a:rPr lang="en-US" altLang="zh-TW" sz="700">
                <a:latin typeface="Microsoft JhengHei"/>
                <a:ea typeface="Microsoft JhengHei"/>
                <a:cs typeface="Microsoft JhengHei"/>
                <a:sym typeface="Microsoft JhengHei"/>
              </a:rPr>
              <a:t>m</a:t>
            </a:r>
            <a:r>
              <a:rPr lang="zh-TW" sz="700" i="0" u="none" strike="noStrike" cap="none">
                <a:latin typeface="Microsoft JhengHei"/>
                <a:ea typeface="Microsoft JhengHei"/>
                <a:cs typeface="Microsoft JhengHei"/>
                <a:sym typeface="Microsoft JhengHei"/>
              </a:rPr>
              <a:t>/</a:t>
            </a:r>
            <a:r>
              <a:rPr lang="en-US" altLang="zh-TW" sz="700">
                <a:latin typeface="Microsoft JhengHei"/>
                <a:ea typeface="Microsoft JhengHei"/>
                <a:cs typeface="Microsoft JhengHei"/>
                <a:sym typeface="Microsoft JhengHei"/>
              </a:rPr>
              <a:t>business</a:t>
            </a:r>
            <a:r>
              <a:rPr lang="zh-TW" sz="700" i="0" u="none" strike="noStrike" cap="none">
                <a:latin typeface="Microsoft JhengHei"/>
                <a:ea typeface="Microsoft JhengHei"/>
                <a:cs typeface="Microsoft JhengHei"/>
                <a:sym typeface="Microsoft JhengHei"/>
              </a:rPr>
              <a:t>/</a:t>
            </a:r>
            <a:r>
              <a:rPr lang="en-US" altLang="zh-TW" sz="700">
                <a:latin typeface="Microsoft JhengHei"/>
                <a:ea typeface="Microsoft JhengHei"/>
                <a:cs typeface="Microsoft JhengHei"/>
                <a:sym typeface="Microsoft JhengHei"/>
              </a:rPr>
              <a:t>da</a:t>
            </a:r>
            <a:r>
              <a:rPr lang="zh-TW" sz="700" i="0" u="none" strike="noStrike" cap="none">
                <a:latin typeface="Microsoft JhengHei"/>
                <a:ea typeface="Microsoft JhengHei"/>
                <a:cs typeface="Microsoft JhengHei"/>
                <a:sym typeface="Microsoft JhengHei"/>
              </a:rPr>
              <a:t>ta</a:t>
            </a:r>
            <a:r>
              <a:rPr lang="en-US" altLang="zh-TW" sz="700">
                <a:latin typeface="Microsoft JhengHei"/>
                <a:ea typeface="Microsoft JhengHei"/>
                <a:cs typeface="Microsoft JhengHei"/>
                <a:sym typeface="Microsoft JhengHei"/>
              </a:rPr>
              <a:t>center/</a:t>
            </a:r>
            <a:r>
              <a:rPr lang="en-US" altLang="zh-TW" sz="700" err="1">
                <a:latin typeface="Microsoft JhengHei"/>
                <a:ea typeface="Microsoft JhengHei"/>
                <a:cs typeface="Microsoft JhengHei"/>
                <a:sym typeface="Microsoft JhengHei"/>
              </a:rPr>
              <a:t>resou</a:t>
            </a:r>
            <a:r>
              <a:rPr lang="zh-TW" sz="700">
                <a:latin typeface="Microsoft JhengHei"/>
                <a:ea typeface="Microsoft JhengHei"/>
                <a:cs typeface="Microsoft JhengHei"/>
              </a:rPr>
              <a:t>r</a:t>
            </a:r>
            <a:r>
              <a:rPr lang="en-US" altLang="zh-TW" sz="700" err="1">
                <a:latin typeface="Microsoft JhengHei"/>
                <a:ea typeface="Microsoft JhengHei"/>
                <a:cs typeface="Microsoft JhengHei"/>
              </a:rPr>
              <a:t>ces</a:t>
            </a:r>
            <a:r>
              <a:rPr lang="en-US" altLang="zh-TW" sz="700">
                <a:latin typeface="Microsoft JhengHei"/>
                <a:ea typeface="Microsoft JhengHei"/>
                <a:cs typeface="Microsoft JhengHei"/>
              </a:rPr>
              <a:t>/</a:t>
            </a:r>
            <a:r>
              <a:rPr lang="en-US" altLang="zh-TW" sz="700" err="1">
                <a:latin typeface="Microsoft JhengHei"/>
                <a:ea typeface="Microsoft JhengHei"/>
                <a:cs typeface="Microsoft JhengHei"/>
              </a:rPr>
              <a:t>wh</a:t>
            </a:r>
            <a:r>
              <a:rPr lang="zh-TW" sz="700">
                <a:latin typeface="Microsoft JhengHei"/>
                <a:ea typeface="Microsoft JhengHei"/>
                <a:cs typeface="Microsoft JhengHei"/>
              </a:rPr>
              <a:t>i</a:t>
            </a:r>
            <a:r>
              <a:rPr lang="en-US" altLang="zh-TW" sz="700" err="1">
                <a:latin typeface="Microsoft JhengHei"/>
                <a:ea typeface="Microsoft JhengHei"/>
                <a:cs typeface="Microsoft JhengHei"/>
              </a:rPr>
              <a:t>te</a:t>
            </a:r>
            <a:r>
              <a:rPr lang="en-US" altLang="zh-TW" sz="700">
                <a:latin typeface="Microsoft JhengHei"/>
                <a:ea typeface="Microsoft JhengHei"/>
                <a:cs typeface="Microsoft JhengHei"/>
              </a:rPr>
              <a:t>-pap</a:t>
            </a:r>
            <a:r>
              <a:rPr lang="zh-TW" sz="700">
                <a:latin typeface="Microsoft JhengHei"/>
                <a:ea typeface="Microsoft JhengHei"/>
                <a:cs typeface="Microsoft JhengHei"/>
              </a:rPr>
              <a:t>e</a:t>
            </a:r>
            <a:r>
              <a:rPr lang="en-US" altLang="zh-TW" sz="700">
                <a:latin typeface="Microsoft JhengHei"/>
                <a:ea typeface="Microsoft JhengHei"/>
                <a:cs typeface="Microsoft JhengHei"/>
              </a:rPr>
              <a:t>r</a:t>
            </a:r>
            <a:r>
              <a:rPr lang="zh-TW" sz="700">
                <a:latin typeface="Microsoft JhengHei"/>
                <a:ea typeface="Microsoft JhengHei"/>
                <a:cs typeface="Microsoft JhengHei"/>
              </a:rPr>
              <a:t>s/the-ssd-enabled-pc-total-cost-of-ownership</a:t>
            </a:r>
            <a:endParaRPr lang="zh-TW" altLang="en-US" sz="700" i="0" u="none" strike="noStrike" cap="none">
              <a:latin typeface="Microsoft JhengHei"/>
              <a:ea typeface="Microsoft JhengHei"/>
              <a:cs typeface="Microsoft JhengHei"/>
            </a:endParaRPr>
          </a:p>
        </p:txBody>
      </p:sp>
      <p:grpSp>
        <p:nvGrpSpPr>
          <p:cNvPr id="6" name="群組 5">
            <a:extLst>
              <a:ext uri="{FF2B5EF4-FFF2-40B4-BE49-F238E27FC236}">
                <a16:creationId xmlns:a16="http://schemas.microsoft.com/office/drawing/2014/main" id="{4387CE50-510A-9E46-8298-A302D0E0BFFF}"/>
              </a:ext>
            </a:extLst>
          </p:cNvPr>
          <p:cNvGrpSpPr/>
          <p:nvPr/>
        </p:nvGrpSpPr>
        <p:grpSpPr>
          <a:xfrm>
            <a:off x="4880596" y="2396359"/>
            <a:ext cx="3967112" cy="2747141"/>
            <a:chOff x="4880596" y="2396359"/>
            <a:chExt cx="3967112" cy="2747141"/>
          </a:xfrm>
        </p:grpSpPr>
        <p:sp>
          <p:nvSpPr>
            <p:cNvPr id="4" name="圓角矩形 3">
              <a:extLst>
                <a:ext uri="{FF2B5EF4-FFF2-40B4-BE49-F238E27FC236}">
                  <a16:creationId xmlns:a16="http://schemas.microsoft.com/office/drawing/2014/main" id="{54EA36BD-80C0-CF42-B975-02AAE48D4C0F}"/>
                </a:ext>
              </a:extLst>
            </p:cNvPr>
            <p:cNvSpPr/>
            <p:nvPr/>
          </p:nvSpPr>
          <p:spPr>
            <a:xfrm>
              <a:off x="4880596" y="2396359"/>
              <a:ext cx="3967112" cy="2444710"/>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11" name="圖片 5" descr="一張含有 文字, 地圖 的圖片&#10;&#10;描述是以非常高的可信度產生">
              <a:extLst>
                <a:ext uri="{FF2B5EF4-FFF2-40B4-BE49-F238E27FC236}">
                  <a16:creationId xmlns:a16="http://schemas.microsoft.com/office/drawing/2014/main" id="{452FD0ED-2BFE-554E-A006-F7D7A306292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05423" y="2497165"/>
              <a:ext cx="3666076" cy="2258336"/>
            </a:xfrm>
            <a:prstGeom prst="rect">
              <a:avLst/>
            </a:prstGeom>
          </p:spPr>
        </p:pic>
        <p:sp>
          <p:nvSpPr>
            <p:cNvPr id="20" name="Shape 141">
              <a:extLst>
                <a:ext uri="{FF2B5EF4-FFF2-40B4-BE49-F238E27FC236}">
                  <a16:creationId xmlns:a16="http://schemas.microsoft.com/office/drawing/2014/main" id="{C59E2C35-FB5B-B342-BA9F-EFC29A585934}"/>
                </a:ext>
              </a:extLst>
            </p:cNvPr>
            <p:cNvSpPr txBox="1"/>
            <p:nvPr/>
          </p:nvSpPr>
          <p:spPr>
            <a:xfrm>
              <a:off x="5377179" y="4841582"/>
              <a:ext cx="2908454" cy="301918"/>
            </a:xfrm>
            <a:prstGeom prst="rect">
              <a:avLst/>
            </a:prstGeom>
            <a:noFill/>
            <a:ln>
              <a:noFill/>
            </a:ln>
          </p:spPr>
          <p:txBody>
            <a:bodyPr spcFirstLastPara="1" wrap="square" lIns="91425" tIns="45700" rIns="91425" bIns="45700" anchor="t" anchorCtr="0">
              <a:noAutofit/>
            </a:bodyPr>
            <a:lstStyle/>
            <a:p>
              <a:r>
                <a:rPr lang="zh-TW" sz="800" b="1">
                  <a:latin typeface="Microsoft JhengHei"/>
                  <a:ea typeface="Microsoft JhengHei"/>
                  <a:cs typeface="Microsoft JhengHei"/>
                </a:rPr>
                <a:t>SSD 廠商 S</a:t>
              </a:r>
              <a:r>
                <a:rPr lang="en-US" altLang="zh-TW" sz="800" b="1" err="1">
                  <a:latin typeface="Microsoft JhengHei"/>
                  <a:ea typeface="Microsoft JhengHei"/>
                  <a:cs typeface="Microsoft JhengHei"/>
                </a:rPr>
                <a:t>anDisk</a:t>
              </a:r>
              <a:r>
                <a:rPr lang="en-US" altLang="zh-TW" sz="800" b="1">
                  <a:latin typeface="Microsoft JhengHei"/>
                  <a:ea typeface="Microsoft JhengHei"/>
                  <a:cs typeface="Microsoft JhengHei"/>
                </a:rPr>
                <a:t> </a:t>
              </a:r>
              <a:r>
                <a:rPr lang="en-US" altLang="zh-TW" sz="800" b="1" err="1">
                  <a:latin typeface="Microsoft JhengHei"/>
                  <a:ea typeface="Microsoft JhengHei"/>
                  <a:cs typeface="Microsoft JhengHei"/>
                </a:rPr>
                <a:t>蒐集全球特定</a:t>
              </a:r>
              <a:r>
                <a:rPr lang="en-US" altLang="zh-TW" sz="800" b="1">
                  <a:latin typeface="Microsoft JhengHei"/>
                  <a:ea typeface="Microsoft JhengHei"/>
                  <a:cs typeface="Microsoft JhengHei"/>
                </a:rPr>
                <a:t> SSD </a:t>
              </a:r>
              <a:r>
                <a:rPr lang="en-US" altLang="zh-TW" sz="800" b="1" err="1">
                  <a:latin typeface="Microsoft JhengHei"/>
                  <a:ea typeface="Microsoft JhengHei"/>
                  <a:cs typeface="Microsoft JhengHei"/>
                </a:rPr>
                <a:t>與</a:t>
              </a:r>
              <a:r>
                <a:rPr lang="en-US" altLang="zh-TW" sz="800" b="1">
                  <a:latin typeface="Microsoft JhengHei"/>
                  <a:ea typeface="Microsoft JhengHei"/>
                  <a:cs typeface="Microsoft JhengHei"/>
                </a:rPr>
                <a:t> HDD </a:t>
              </a:r>
              <a:r>
                <a:rPr lang="en-US" altLang="zh-TW" sz="800" b="1" err="1">
                  <a:latin typeface="Microsoft JhengHei"/>
                  <a:ea typeface="Microsoft JhengHei"/>
                  <a:cs typeface="Microsoft JhengHei"/>
                </a:rPr>
                <a:t>價格走勢</a:t>
              </a:r>
              <a:endParaRPr lang="en-US" altLang="zh-TW" sz="800" b="1" i="0" u="none" strike="noStrike" cap="none">
                <a:latin typeface="Microsoft JhengHei"/>
                <a:ea typeface="Microsoft JhengHei"/>
                <a:cs typeface="Microsoft JhengHei"/>
              </a:endParaRPr>
            </a:p>
          </p:txBody>
        </p:sp>
      </p:grpSp>
      <p:pic>
        <p:nvPicPr>
          <p:cNvPr id="8" name="圖片 7">
            <a:extLst>
              <a:ext uri="{FF2B5EF4-FFF2-40B4-BE49-F238E27FC236}">
                <a16:creationId xmlns:a16="http://schemas.microsoft.com/office/drawing/2014/main" id="{39078F3D-E454-4B26-9700-053C888BCA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40599" y="2023186"/>
            <a:ext cx="2014666" cy="1903860"/>
          </a:xfrm>
          <a:prstGeom prst="rect">
            <a:avLst/>
          </a:prstGeom>
        </p:spPr>
      </p:pic>
      <p:sp>
        <p:nvSpPr>
          <p:cNvPr id="22" name="矩形 21">
            <a:extLst>
              <a:ext uri="{FF2B5EF4-FFF2-40B4-BE49-F238E27FC236}">
                <a16:creationId xmlns:a16="http://schemas.microsoft.com/office/drawing/2014/main" id="{84F40D5D-3D3E-4110-A93C-E02854BF0B63}"/>
              </a:ext>
            </a:extLst>
          </p:cNvPr>
          <p:cNvSpPr/>
          <p:nvPr/>
        </p:nvSpPr>
        <p:spPr>
          <a:xfrm>
            <a:off x="7208378" y="2167926"/>
            <a:ext cx="1636121" cy="1046440"/>
          </a:xfrm>
          <a:prstGeom prst="rect">
            <a:avLst/>
          </a:prstGeom>
        </p:spPr>
        <p:txBody>
          <a:bodyPr wrap="square" anchor="t">
            <a:spAutoFit/>
          </a:bodyPr>
          <a:lstStyle/>
          <a:p>
            <a:pPr algn="ctr"/>
            <a:r>
              <a:rPr lang="zh-TW" altLang="en-US" sz="1200" b="1">
                <a:solidFill>
                  <a:schemeClr val="tx1"/>
                </a:solidFill>
                <a:latin typeface="微軟正黑體"/>
                <a:ea typeface="微軟正黑體"/>
              </a:rPr>
              <a:t>SSD 廠商自行統計價格趨勢圖</a:t>
            </a:r>
            <a:br>
              <a:rPr lang="zh-TW" altLang="en-US" sz="1200" b="1">
                <a:solidFill>
                  <a:schemeClr val="tx1"/>
                </a:solidFill>
                <a:latin typeface="微軟正黑體"/>
                <a:ea typeface="微軟正黑體"/>
              </a:rPr>
            </a:br>
            <a:r>
              <a:rPr lang="zh-TW" altLang="en-US" sz="1200" b="1">
                <a:solidFill>
                  <a:schemeClr val="tx1"/>
                </a:solidFill>
                <a:latin typeface="微軟正黑體"/>
                <a:ea typeface="微軟正黑體"/>
              </a:rPr>
              <a:t>256 GB SSD 2018 年 </a:t>
            </a:r>
            <a:r>
              <a:rPr lang="zh-TW" altLang="en-US" sz="1100">
                <a:solidFill>
                  <a:schemeClr val="tx1"/>
                </a:solidFill>
                <a:latin typeface="微軟正黑體"/>
                <a:ea typeface="微軟正黑體"/>
              </a:rPr>
              <a:t>每 GB 價格僅為 2013 年的</a:t>
            </a:r>
            <a:r>
              <a:rPr lang="zh-TW" altLang="en-US" sz="1200">
                <a:solidFill>
                  <a:schemeClr val="tx1"/>
                </a:solidFill>
                <a:latin typeface="微軟正黑體"/>
                <a:ea typeface="微軟正黑體"/>
              </a:rPr>
              <a:t> </a:t>
            </a:r>
            <a:r>
              <a:rPr lang="zh-TW" altLang="en-US" sz="1400" b="1">
                <a:solidFill>
                  <a:schemeClr val="tx1"/>
                </a:solidFill>
                <a:latin typeface="微軟正黑體"/>
                <a:ea typeface="微軟正黑體"/>
              </a:rPr>
              <a:t>30%</a:t>
            </a:r>
            <a:endParaRPr lang="zh-TW" altLang="en-US" sz="1200" b="1">
              <a:solidFill>
                <a:schemeClr val="tx1"/>
              </a:solidFill>
              <a:latin typeface="微軟正黑體"/>
              <a:ea typeface="微軟正黑體"/>
            </a:endParaRPr>
          </a:p>
        </p:txBody>
      </p:sp>
      <p:sp>
        <p:nvSpPr>
          <p:cNvPr id="5" name="內容版面配置區 1">
            <a:extLst>
              <a:ext uri="{FF2B5EF4-FFF2-40B4-BE49-F238E27FC236}">
                <a16:creationId xmlns:a16="http://schemas.microsoft.com/office/drawing/2014/main" id="{6F84729D-3BF3-479F-89E2-88C620382A20}"/>
              </a:ext>
            </a:extLst>
          </p:cNvPr>
          <p:cNvSpPr txBox="1">
            <a:spLocks/>
          </p:cNvSpPr>
          <p:nvPr/>
        </p:nvSpPr>
        <p:spPr>
          <a:xfrm>
            <a:off x="485392" y="1042731"/>
            <a:ext cx="7865910" cy="2544968"/>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indent="-180975">
              <a:buClr>
                <a:srgbClr val="E5EA16"/>
              </a:buClr>
              <a:buFont typeface="Wingdings" panose="05000000000000000000" pitchFamily="2" charset="2"/>
              <a:buChar char="l"/>
            </a:pPr>
            <a:r>
              <a:rPr kumimoji="1" lang="zh-TW" sz="1800">
                <a:latin typeface="Microsoft JhengHei"/>
                <a:ea typeface="Microsoft JhengHei"/>
              </a:rPr>
              <a:t>S</a:t>
            </a:r>
            <a:r>
              <a:rPr lang="en-US" altLang="zh-TW" sz="1800">
                <a:latin typeface="Microsoft JhengHei"/>
                <a:ea typeface="Microsoft JhengHei"/>
              </a:rPr>
              <a:t>S</a:t>
            </a:r>
            <a:r>
              <a:rPr kumimoji="1" lang="zh-TW" sz="1800">
                <a:latin typeface="Microsoft JhengHei"/>
                <a:ea typeface="Microsoft JhengHei"/>
              </a:rPr>
              <a:t>D </a:t>
            </a:r>
            <a:r>
              <a:rPr kumimoji="1" lang="zh-TW" altLang="en-US" sz="1800">
                <a:latin typeface="Microsoft JhengHei"/>
                <a:ea typeface="Microsoft JhengHei"/>
              </a:rPr>
              <a:t>用在企業儲</a:t>
            </a:r>
            <a:r>
              <a:rPr kumimoji="1" lang="zh-TW" sz="1800">
                <a:latin typeface="Microsoft JhengHei"/>
                <a:ea typeface="Microsoft JhengHei"/>
              </a:rPr>
              <a:t>存設備，可為多個用戶或企業應用，提供傳統機械</a:t>
            </a:r>
            <a:r>
              <a:rPr kumimoji="1" lang="zh-TW" altLang="en-US" sz="1800">
                <a:latin typeface="Microsoft JhengHei"/>
                <a:ea typeface="Microsoft JhengHei"/>
              </a:rPr>
              <a:t>磁</a:t>
            </a:r>
            <a:r>
              <a:rPr kumimoji="1" lang="zh-TW" sz="1800">
                <a:latin typeface="Microsoft JhengHei"/>
                <a:ea typeface="Microsoft JhengHei"/>
              </a:rPr>
              <a:t>碟</a:t>
            </a:r>
            <a:br>
              <a:rPr lang="zh-TW" sz="1800">
                <a:latin typeface="Microsoft JhengHei"/>
                <a:ea typeface="Microsoft JhengHei"/>
              </a:rPr>
            </a:br>
            <a:r>
              <a:rPr kumimoji="1" lang="zh-TW" sz="1800">
                <a:latin typeface="Microsoft JhengHei"/>
                <a:ea typeface="Microsoft JhengHei"/>
              </a:rPr>
              <a:t>難以企及的隨機讀</a:t>
            </a:r>
            <a:r>
              <a:rPr kumimoji="1" lang="zh-TW" altLang="en-US" sz="1800">
                <a:latin typeface="Microsoft JhengHei"/>
                <a:ea typeface="Microsoft JhengHei"/>
              </a:rPr>
              <a:t>寫</a:t>
            </a:r>
            <a:r>
              <a:rPr kumimoji="1" lang="zh-TW" sz="1800">
                <a:latin typeface="Microsoft JhengHei"/>
                <a:ea typeface="Microsoft JhengHei"/>
              </a:rPr>
              <a:t>效能 (IOPS)</a:t>
            </a:r>
            <a:r>
              <a:rPr kumimoji="1" lang="zh-TW" altLang="en-US" sz="1800">
                <a:latin typeface="Microsoft JhengHei"/>
                <a:ea typeface="Microsoft JhengHei"/>
              </a:rPr>
              <a:t> </a:t>
            </a:r>
            <a:endParaRPr lang="en-US" altLang="zh-TW" sz="1800">
              <a:latin typeface="Microsoft JhengHei"/>
              <a:ea typeface="Microsoft JhengHei"/>
            </a:endParaRPr>
          </a:p>
          <a:p>
            <a:pPr marL="180975" indent="-180975">
              <a:buClr>
                <a:srgbClr val="E5EA16"/>
              </a:buClr>
              <a:buFont typeface="Wingdings" panose="05000000000000000000" pitchFamily="2" charset="2"/>
              <a:buChar char="l"/>
            </a:pPr>
            <a:r>
              <a:rPr lang="zh-TW" sz="1800">
                <a:latin typeface="Microsoft JhengHei"/>
                <a:ea typeface="Microsoft JhengHei"/>
              </a:rPr>
              <a:t>在 2018 年，10GbE 網路以及 SSD 價位雙雙來到新低點</a:t>
            </a:r>
            <a:r>
              <a:rPr lang="zh-TW" altLang="en-US" sz="1800">
                <a:latin typeface="Microsoft JhengHei"/>
                <a:ea typeface="Microsoft JhengHei"/>
              </a:rPr>
              <a:t> </a:t>
            </a:r>
          </a:p>
          <a:p>
            <a:pPr marL="180975" indent="-180975">
              <a:buClr>
                <a:srgbClr val="E5EA16"/>
              </a:buClr>
              <a:buFont typeface="Wingdings" panose="05000000000000000000" pitchFamily="2" charset="2"/>
              <a:buChar char="l"/>
            </a:pPr>
            <a:r>
              <a:rPr lang="zh-TW" sz="1800">
                <a:latin typeface="Microsoft JhengHei"/>
                <a:ea typeface="Microsoft JhengHei"/>
              </a:rPr>
              <a:t>選對 SSD ，更要選對儲存設備:</a:t>
            </a:r>
            <a:endParaRPr lang="zh-TW"/>
          </a:p>
          <a:p>
            <a:pPr>
              <a:buClr>
                <a:srgbClr val="E5EA16"/>
              </a:buClr>
              <a:buFont typeface="Wingdings" panose="05000000000000000000" pitchFamily="2" charset="2"/>
              <a:buChar char="l"/>
            </a:pPr>
            <a:endParaRPr lang="zh-TW" altLang="en-US" sz="1800">
              <a:solidFill>
                <a:srgbClr val="000000"/>
              </a:solidFill>
              <a:latin typeface="Microsoft JhengHei"/>
              <a:ea typeface="Microsoft JhengHei"/>
            </a:endParaRPr>
          </a:p>
          <a:p>
            <a:pPr marL="180975" indent="-180975">
              <a:buClr>
                <a:schemeClr val="tx1">
                  <a:lumMod val="75000"/>
                  <a:lumOff val="25000"/>
                </a:schemeClr>
              </a:buClr>
              <a:buFont typeface="Wingdings" panose="05000000000000000000" pitchFamily="2" charset="2"/>
              <a:buChar char="l"/>
            </a:pPr>
            <a:endParaRPr lang="zh-TW" altLang="en-US" sz="1800">
              <a:latin typeface="Microsoft JhengHei"/>
              <a:ea typeface="Microsoft JhengHei"/>
            </a:endParaRPr>
          </a:p>
          <a:p>
            <a:pPr>
              <a:buClr>
                <a:schemeClr val="tx1">
                  <a:lumMod val="75000"/>
                  <a:lumOff val="25000"/>
                </a:schemeClr>
              </a:buClr>
            </a:pPr>
            <a:endParaRPr lang="zh-TW" altLang="en-US" sz="1800">
              <a:latin typeface="微軟正黑體"/>
            </a:endParaRPr>
          </a:p>
        </p:txBody>
      </p:sp>
    </p:spTree>
    <p:extLst>
      <p:ext uri="{BB962C8B-B14F-4D97-AF65-F5344CB8AC3E}">
        <p14:creationId xmlns:p14="http://schemas.microsoft.com/office/powerpoint/2010/main" val="12459642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a:extLst>
              <a:ext uri="{FF2B5EF4-FFF2-40B4-BE49-F238E27FC236}">
                <a16:creationId xmlns:a16="http://schemas.microsoft.com/office/drawing/2014/main" id="{D752F395-F3F4-4BF1-9FA2-17A6FE90953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grpSp>
        <p:nvGrpSpPr>
          <p:cNvPr id="12" name="群組 11">
            <a:extLst>
              <a:ext uri="{FF2B5EF4-FFF2-40B4-BE49-F238E27FC236}">
                <a16:creationId xmlns:a16="http://schemas.microsoft.com/office/drawing/2014/main" id="{CBA2C33E-2852-E34F-8BC1-96BA074DDD85}"/>
              </a:ext>
            </a:extLst>
          </p:cNvPr>
          <p:cNvGrpSpPr/>
          <p:nvPr/>
        </p:nvGrpSpPr>
        <p:grpSpPr>
          <a:xfrm>
            <a:off x="4591985" y="2430521"/>
            <a:ext cx="4449816" cy="1920097"/>
            <a:chOff x="221000" y="2580291"/>
            <a:chExt cx="4449816" cy="1920097"/>
          </a:xfrm>
        </p:grpSpPr>
        <p:sp>
          <p:nvSpPr>
            <p:cNvPr id="29" name="矩形 28">
              <a:extLst>
                <a:ext uri="{FF2B5EF4-FFF2-40B4-BE49-F238E27FC236}">
                  <a16:creationId xmlns:a16="http://schemas.microsoft.com/office/drawing/2014/main" id="{AC78C176-E408-FC42-ACD0-4133E670DC23}"/>
                </a:ext>
              </a:extLst>
            </p:cNvPr>
            <p:cNvSpPr/>
            <p:nvPr/>
          </p:nvSpPr>
          <p:spPr>
            <a:xfrm>
              <a:off x="221000" y="2580291"/>
              <a:ext cx="4449816" cy="4295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0" name="圓角矩形 29">
              <a:extLst>
                <a:ext uri="{FF2B5EF4-FFF2-40B4-BE49-F238E27FC236}">
                  <a16:creationId xmlns:a16="http://schemas.microsoft.com/office/drawing/2014/main" id="{43787469-4ED2-A14C-92D2-A5AE096850C1}"/>
                </a:ext>
              </a:extLst>
            </p:cNvPr>
            <p:cNvSpPr/>
            <p:nvPr/>
          </p:nvSpPr>
          <p:spPr>
            <a:xfrm>
              <a:off x="221000" y="2905224"/>
              <a:ext cx="4449816" cy="1595164"/>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11" name="矩形 10">
            <a:extLst>
              <a:ext uri="{FF2B5EF4-FFF2-40B4-BE49-F238E27FC236}">
                <a16:creationId xmlns:a16="http://schemas.microsoft.com/office/drawing/2014/main" id="{3EB457BE-A274-6E4D-AB53-14973CA0FFD8}"/>
              </a:ext>
            </a:extLst>
          </p:cNvPr>
          <p:cNvSpPr/>
          <p:nvPr/>
        </p:nvSpPr>
        <p:spPr>
          <a:xfrm>
            <a:off x="68600" y="2427891"/>
            <a:ext cx="4449816" cy="4295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圓角矩形 25">
            <a:extLst>
              <a:ext uri="{FF2B5EF4-FFF2-40B4-BE49-F238E27FC236}">
                <a16:creationId xmlns:a16="http://schemas.microsoft.com/office/drawing/2014/main" id="{83ABCE2C-B929-1E44-A731-17AA7EAA369D}"/>
              </a:ext>
            </a:extLst>
          </p:cNvPr>
          <p:cNvSpPr/>
          <p:nvPr/>
        </p:nvSpPr>
        <p:spPr>
          <a:xfrm>
            <a:off x="68600" y="2752824"/>
            <a:ext cx="4449816" cy="2000523"/>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 name="標題 2">
            <a:extLst>
              <a:ext uri="{FF2B5EF4-FFF2-40B4-BE49-F238E27FC236}">
                <a16:creationId xmlns:a16="http://schemas.microsoft.com/office/drawing/2014/main" id="{774EF1BB-132F-4FB2-9178-52E34D7620B3}"/>
              </a:ext>
            </a:extLst>
          </p:cNvPr>
          <p:cNvSpPr>
            <a:spLocks noGrp="1"/>
          </p:cNvSpPr>
          <p:nvPr>
            <p:ph type="title"/>
          </p:nvPr>
        </p:nvSpPr>
        <p:spPr>
          <a:xfrm>
            <a:off x="1444903" y="114366"/>
            <a:ext cx="7033961" cy="743803"/>
          </a:xfrm>
        </p:spPr>
        <p:txBody>
          <a:bodyPr>
            <a:noAutofit/>
          </a:bodyPr>
          <a:lstStyle/>
          <a:p>
            <a:r>
              <a:rPr lang="en-US" altLang="zh-TW" sz="3200"/>
              <a:t>QTS</a:t>
            </a:r>
            <a:r>
              <a:rPr lang="zh-TW" altLang="en-US" sz="3200"/>
              <a:t> </a:t>
            </a:r>
            <a:r>
              <a:rPr lang="zh-TW" altLang="en-US" sz="3200">
                <a:latin typeface="Microsoft JhengHei"/>
                <a:ea typeface="Microsoft JhengHei"/>
              </a:rPr>
              <a:t>支援</a:t>
            </a:r>
            <a:r>
              <a:rPr lang="zh-TW" altLang="en-US" sz="3200"/>
              <a:t> SSD </a:t>
            </a:r>
            <a:r>
              <a:rPr lang="zh-TW" altLang="en-US" sz="3200">
                <a:latin typeface="Microsoft JhengHei"/>
                <a:ea typeface="Microsoft JhengHei"/>
              </a:rPr>
              <a:t>全域快取與自動分層</a:t>
            </a:r>
          </a:p>
        </p:txBody>
      </p:sp>
      <p:sp>
        <p:nvSpPr>
          <p:cNvPr id="4" name="矩形 3">
            <a:extLst>
              <a:ext uri="{FF2B5EF4-FFF2-40B4-BE49-F238E27FC236}">
                <a16:creationId xmlns:a16="http://schemas.microsoft.com/office/drawing/2014/main" id="{5150A5FE-C45E-4B04-B4E3-63143E78E619}"/>
              </a:ext>
            </a:extLst>
          </p:cNvPr>
          <p:cNvSpPr/>
          <p:nvPr/>
        </p:nvSpPr>
        <p:spPr>
          <a:xfrm>
            <a:off x="212240" y="3802702"/>
            <a:ext cx="4163941" cy="33523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TW" altLang="en-US" sz="1200" b="1">
                <a:latin typeface="微軟正黑體" pitchFamily="34" charset="-120"/>
                <a:ea typeface="微軟正黑體" pitchFamily="34" charset="-120"/>
              </a:rPr>
              <a:t>儲存池</a:t>
            </a:r>
          </a:p>
        </p:txBody>
      </p:sp>
      <p:sp>
        <p:nvSpPr>
          <p:cNvPr id="5" name="矩形 4">
            <a:extLst>
              <a:ext uri="{FF2B5EF4-FFF2-40B4-BE49-F238E27FC236}">
                <a16:creationId xmlns:a16="http://schemas.microsoft.com/office/drawing/2014/main" id="{10CABC76-68FB-4864-84A4-243548C07305}"/>
              </a:ext>
            </a:extLst>
          </p:cNvPr>
          <p:cNvSpPr/>
          <p:nvPr/>
        </p:nvSpPr>
        <p:spPr>
          <a:xfrm>
            <a:off x="200065" y="3342218"/>
            <a:ext cx="1977499" cy="3352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200" b="1">
                <a:latin typeface="微軟正黑體" pitchFamily="34" charset="-120"/>
                <a:ea typeface="微軟正黑體" pitchFamily="34" charset="-120"/>
              </a:rPr>
              <a:t>磁碟區</a:t>
            </a:r>
          </a:p>
        </p:txBody>
      </p:sp>
      <p:sp>
        <p:nvSpPr>
          <p:cNvPr id="6" name="矩形 5">
            <a:extLst>
              <a:ext uri="{FF2B5EF4-FFF2-40B4-BE49-F238E27FC236}">
                <a16:creationId xmlns:a16="http://schemas.microsoft.com/office/drawing/2014/main" id="{CFEC4C06-901D-4C7F-BAC0-B875511961E7}"/>
              </a:ext>
            </a:extLst>
          </p:cNvPr>
          <p:cNvSpPr/>
          <p:nvPr/>
        </p:nvSpPr>
        <p:spPr>
          <a:xfrm>
            <a:off x="2273062" y="3327987"/>
            <a:ext cx="210312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200" b="1">
                <a:latin typeface="微軟正黑體" pitchFamily="34" charset="-120"/>
                <a:ea typeface="微軟正黑體" pitchFamily="34" charset="-120"/>
              </a:rPr>
              <a:t>區塊級 </a:t>
            </a:r>
            <a:r>
              <a:rPr lang="en-US" altLang="zh-TW" sz="1200" b="1">
                <a:latin typeface="微軟正黑體" pitchFamily="34" charset="-120"/>
                <a:ea typeface="微軟正黑體" pitchFamily="34" charset="-120"/>
              </a:rPr>
              <a:t>iSCSI LUN</a:t>
            </a:r>
            <a:endParaRPr lang="zh-TW" altLang="en-US" sz="1200" b="1">
              <a:latin typeface="微軟正黑體" pitchFamily="34" charset="-120"/>
              <a:ea typeface="微軟正黑體" pitchFamily="34" charset="-120"/>
            </a:endParaRPr>
          </a:p>
        </p:txBody>
      </p:sp>
      <p:sp>
        <p:nvSpPr>
          <p:cNvPr id="7" name="矩形 6">
            <a:extLst>
              <a:ext uri="{FF2B5EF4-FFF2-40B4-BE49-F238E27FC236}">
                <a16:creationId xmlns:a16="http://schemas.microsoft.com/office/drawing/2014/main" id="{811C15FC-419C-4414-8509-EFB644CD75B7}"/>
              </a:ext>
            </a:extLst>
          </p:cNvPr>
          <p:cNvSpPr/>
          <p:nvPr/>
        </p:nvSpPr>
        <p:spPr>
          <a:xfrm>
            <a:off x="200422" y="4236477"/>
            <a:ext cx="98298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8" name="矩形 7">
            <a:extLst>
              <a:ext uri="{FF2B5EF4-FFF2-40B4-BE49-F238E27FC236}">
                <a16:creationId xmlns:a16="http://schemas.microsoft.com/office/drawing/2014/main" id="{30151BFF-06F2-4E29-A142-2634D6B53D2D}"/>
              </a:ext>
            </a:extLst>
          </p:cNvPr>
          <p:cNvSpPr/>
          <p:nvPr/>
        </p:nvSpPr>
        <p:spPr>
          <a:xfrm>
            <a:off x="1282462" y="4228857"/>
            <a:ext cx="93726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9" name="矩形 8">
            <a:extLst>
              <a:ext uri="{FF2B5EF4-FFF2-40B4-BE49-F238E27FC236}">
                <a16:creationId xmlns:a16="http://schemas.microsoft.com/office/drawing/2014/main" id="{3324C42C-AA95-4453-975C-B1D7818B15DC}"/>
              </a:ext>
            </a:extLst>
          </p:cNvPr>
          <p:cNvSpPr/>
          <p:nvPr/>
        </p:nvSpPr>
        <p:spPr>
          <a:xfrm>
            <a:off x="2318782" y="4228857"/>
            <a:ext cx="97536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10" name="矩形 9">
            <a:extLst>
              <a:ext uri="{FF2B5EF4-FFF2-40B4-BE49-F238E27FC236}">
                <a16:creationId xmlns:a16="http://schemas.microsoft.com/office/drawing/2014/main" id="{679B72BC-F56A-4140-AFCA-307B5AE362BB}"/>
              </a:ext>
            </a:extLst>
          </p:cNvPr>
          <p:cNvSpPr/>
          <p:nvPr/>
        </p:nvSpPr>
        <p:spPr>
          <a:xfrm>
            <a:off x="3393202" y="4221237"/>
            <a:ext cx="98298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13" name="矩形 12">
            <a:extLst>
              <a:ext uri="{FF2B5EF4-FFF2-40B4-BE49-F238E27FC236}">
                <a16:creationId xmlns:a16="http://schemas.microsoft.com/office/drawing/2014/main" id="{9B33F8BB-9EA0-43E1-B124-30DEB81B4E06}"/>
              </a:ext>
            </a:extLst>
          </p:cNvPr>
          <p:cNvSpPr/>
          <p:nvPr/>
        </p:nvSpPr>
        <p:spPr>
          <a:xfrm>
            <a:off x="4661349" y="3352506"/>
            <a:ext cx="2125980" cy="3581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sz="1200" b="1" err="1">
                <a:latin typeface="微軟正黑體" pitchFamily="34" charset="-120"/>
                <a:ea typeface="微軟正黑體" pitchFamily="34" charset="-120"/>
              </a:rPr>
              <a:t>Qtier</a:t>
            </a:r>
            <a:r>
              <a:rPr lang="en-US" altLang="zh-TW" sz="1200" b="1">
                <a:latin typeface="微軟正黑體" pitchFamily="34" charset="-120"/>
                <a:ea typeface="微軟正黑體" pitchFamily="34" charset="-120"/>
              </a:rPr>
              <a:t> </a:t>
            </a:r>
            <a:r>
              <a:rPr lang="zh-TW" altLang="en-US" sz="1200" b="1">
                <a:latin typeface="微軟正黑體" pitchFamily="34" charset="-120"/>
                <a:ea typeface="微軟正黑體" pitchFamily="34" charset="-120"/>
              </a:rPr>
              <a:t>儲存池 超高速層</a:t>
            </a:r>
          </a:p>
        </p:txBody>
      </p:sp>
      <p:sp>
        <p:nvSpPr>
          <p:cNvPr id="14" name="矩形 13">
            <a:extLst>
              <a:ext uri="{FF2B5EF4-FFF2-40B4-BE49-F238E27FC236}">
                <a16:creationId xmlns:a16="http://schemas.microsoft.com/office/drawing/2014/main" id="{8FBD47CB-7F01-4FFB-9C49-FF74CCE0A50D}"/>
              </a:ext>
            </a:extLst>
          </p:cNvPr>
          <p:cNvSpPr/>
          <p:nvPr/>
        </p:nvSpPr>
        <p:spPr>
          <a:xfrm>
            <a:off x="4661348" y="2907520"/>
            <a:ext cx="982981" cy="3386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b="1"/>
          </a:p>
        </p:txBody>
      </p:sp>
      <p:sp>
        <p:nvSpPr>
          <p:cNvPr id="15" name="矩形 14">
            <a:extLst>
              <a:ext uri="{FF2B5EF4-FFF2-40B4-BE49-F238E27FC236}">
                <a16:creationId xmlns:a16="http://schemas.microsoft.com/office/drawing/2014/main" id="{C313EC46-8B34-4C09-81CB-E2E7148799B1}"/>
              </a:ext>
            </a:extLst>
          </p:cNvPr>
          <p:cNvSpPr/>
          <p:nvPr/>
        </p:nvSpPr>
        <p:spPr>
          <a:xfrm>
            <a:off x="5644329" y="2908884"/>
            <a:ext cx="1085588" cy="3386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b="1"/>
          </a:p>
        </p:txBody>
      </p:sp>
      <p:sp>
        <p:nvSpPr>
          <p:cNvPr id="16" name="矩形 15">
            <a:extLst>
              <a:ext uri="{FF2B5EF4-FFF2-40B4-BE49-F238E27FC236}">
                <a16:creationId xmlns:a16="http://schemas.microsoft.com/office/drawing/2014/main" id="{367C9662-CC9E-43F5-ACE0-03475FDD80DE}"/>
              </a:ext>
            </a:extLst>
          </p:cNvPr>
          <p:cNvSpPr/>
          <p:nvPr/>
        </p:nvSpPr>
        <p:spPr>
          <a:xfrm>
            <a:off x="6837907" y="3816482"/>
            <a:ext cx="98298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17" name="矩形 16">
            <a:extLst>
              <a:ext uri="{FF2B5EF4-FFF2-40B4-BE49-F238E27FC236}">
                <a16:creationId xmlns:a16="http://schemas.microsoft.com/office/drawing/2014/main" id="{FF658A6F-9350-4FDB-B9E3-DCC8A029AC55}"/>
              </a:ext>
            </a:extLst>
          </p:cNvPr>
          <p:cNvSpPr/>
          <p:nvPr/>
        </p:nvSpPr>
        <p:spPr>
          <a:xfrm>
            <a:off x="7919947" y="3815628"/>
            <a:ext cx="993362"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23" name="矩形 22">
            <a:extLst>
              <a:ext uri="{FF2B5EF4-FFF2-40B4-BE49-F238E27FC236}">
                <a16:creationId xmlns:a16="http://schemas.microsoft.com/office/drawing/2014/main" id="{322E36A6-9AA5-4664-92BC-077426275155}"/>
              </a:ext>
            </a:extLst>
          </p:cNvPr>
          <p:cNvSpPr/>
          <p:nvPr/>
        </p:nvSpPr>
        <p:spPr>
          <a:xfrm>
            <a:off x="218864" y="2909790"/>
            <a:ext cx="4157318" cy="30162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sz="1200">
                <a:latin typeface="微軟正黑體" pitchFamily="34" charset="-120"/>
                <a:ea typeface="微軟正黑體" pitchFamily="34" charset="-120"/>
              </a:rPr>
              <a:t>SSD</a:t>
            </a:r>
            <a:r>
              <a:rPr lang="zh-TW" altLang="en-US" sz="1200">
                <a:latin typeface="微軟正黑體" pitchFamily="34" charset="-120"/>
                <a:ea typeface="微軟正黑體" pitchFamily="34" charset="-120"/>
              </a:rPr>
              <a:t> </a:t>
            </a:r>
            <a:r>
              <a:rPr lang="zh-TW" altLang="en-US" sz="1200" b="1">
                <a:latin typeface="微軟正黑體" pitchFamily="34" charset="-120"/>
                <a:ea typeface="微軟正黑體" pitchFamily="34" charset="-120"/>
              </a:rPr>
              <a:t>全域快取</a:t>
            </a:r>
          </a:p>
        </p:txBody>
      </p:sp>
      <p:sp>
        <p:nvSpPr>
          <p:cNvPr id="27" name="矩形 26">
            <a:extLst>
              <a:ext uri="{FF2B5EF4-FFF2-40B4-BE49-F238E27FC236}">
                <a16:creationId xmlns:a16="http://schemas.microsoft.com/office/drawing/2014/main" id="{DCB54233-7DD1-41D2-9561-CA450F7F5AF8}"/>
              </a:ext>
            </a:extLst>
          </p:cNvPr>
          <p:cNvSpPr/>
          <p:nvPr/>
        </p:nvSpPr>
        <p:spPr>
          <a:xfrm>
            <a:off x="4661349" y="3823248"/>
            <a:ext cx="982980" cy="3581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sz="1200">
                <a:latin typeface="微軟正黑體" pitchFamily="34" charset="-120"/>
                <a:ea typeface="微軟正黑體" pitchFamily="34" charset="-120"/>
              </a:rPr>
              <a:t>SSD</a:t>
            </a:r>
            <a:endParaRPr lang="zh-TW" altLang="en-US" sz="1200">
              <a:latin typeface="微軟正黑體" pitchFamily="34" charset="-120"/>
              <a:ea typeface="微軟正黑體" pitchFamily="34" charset="-120"/>
            </a:endParaRPr>
          </a:p>
        </p:txBody>
      </p:sp>
      <p:sp>
        <p:nvSpPr>
          <p:cNvPr id="28" name="矩形 27">
            <a:extLst>
              <a:ext uri="{FF2B5EF4-FFF2-40B4-BE49-F238E27FC236}">
                <a16:creationId xmlns:a16="http://schemas.microsoft.com/office/drawing/2014/main" id="{627A43BD-6576-4DED-A37C-3A3496E27731}"/>
              </a:ext>
            </a:extLst>
          </p:cNvPr>
          <p:cNvSpPr/>
          <p:nvPr/>
        </p:nvSpPr>
        <p:spPr>
          <a:xfrm>
            <a:off x="5739779" y="3815628"/>
            <a:ext cx="1018318" cy="3581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a:t>SSD</a:t>
            </a:r>
            <a:endParaRPr lang="zh-TW" altLang="en-US"/>
          </a:p>
        </p:txBody>
      </p:sp>
      <p:sp>
        <p:nvSpPr>
          <p:cNvPr id="31" name="矩形 30">
            <a:extLst>
              <a:ext uri="{FF2B5EF4-FFF2-40B4-BE49-F238E27FC236}">
                <a16:creationId xmlns:a16="http://schemas.microsoft.com/office/drawing/2014/main" id="{2D08D229-95D7-476D-9A0C-473B5CE089FA}"/>
              </a:ext>
            </a:extLst>
          </p:cNvPr>
          <p:cNvSpPr/>
          <p:nvPr/>
        </p:nvSpPr>
        <p:spPr>
          <a:xfrm>
            <a:off x="6787329" y="3352506"/>
            <a:ext cx="2125980" cy="3581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TW" sz="1200" b="1" err="1">
                <a:latin typeface="微軟正黑體" pitchFamily="34" charset="-120"/>
                <a:ea typeface="微軟正黑體" pitchFamily="34" charset="-120"/>
              </a:rPr>
              <a:t>Qtier</a:t>
            </a:r>
            <a:r>
              <a:rPr lang="en-US" altLang="zh-TW" sz="1200" b="1">
                <a:latin typeface="微軟正黑體" pitchFamily="34" charset="-120"/>
                <a:ea typeface="微軟正黑體" pitchFamily="34" charset="-120"/>
              </a:rPr>
              <a:t> </a:t>
            </a:r>
            <a:r>
              <a:rPr lang="zh-TW" altLang="en-US" sz="1200" b="1">
                <a:latin typeface="微軟正黑體" pitchFamily="34" charset="-120"/>
                <a:ea typeface="微軟正黑體" pitchFamily="34" charset="-120"/>
              </a:rPr>
              <a:t>儲存池 容量層</a:t>
            </a:r>
          </a:p>
        </p:txBody>
      </p:sp>
      <p:sp>
        <p:nvSpPr>
          <p:cNvPr id="34" name="文字方塊 33">
            <a:extLst>
              <a:ext uri="{FF2B5EF4-FFF2-40B4-BE49-F238E27FC236}">
                <a16:creationId xmlns:a16="http://schemas.microsoft.com/office/drawing/2014/main" id="{3BDC5C1C-B8DC-481D-B7B3-412D075B5691}"/>
              </a:ext>
            </a:extLst>
          </p:cNvPr>
          <p:cNvSpPr txBox="1"/>
          <p:nvPr/>
        </p:nvSpPr>
        <p:spPr>
          <a:xfrm>
            <a:off x="233793" y="2461132"/>
            <a:ext cx="4121641" cy="276999"/>
          </a:xfrm>
          <a:prstGeom prst="rect">
            <a:avLst/>
          </a:prstGeom>
          <a:noFill/>
        </p:spPr>
        <p:txBody>
          <a:bodyPr wrap="square" rtlCol="0">
            <a:spAutoFit/>
          </a:bodyPr>
          <a:lstStyle/>
          <a:p>
            <a:r>
              <a:rPr lang="en-US" altLang="zh-TW" sz="1200" b="1">
                <a:solidFill>
                  <a:schemeClr val="bg1"/>
                </a:solidFill>
                <a:latin typeface="微軟正黑體" pitchFamily="34" charset="-120"/>
                <a:ea typeface="微軟正黑體" pitchFamily="34" charset="-120"/>
              </a:rPr>
              <a:t>SSD</a:t>
            </a:r>
            <a:r>
              <a:rPr lang="zh-TW" altLang="en-US" sz="1200" b="1">
                <a:solidFill>
                  <a:schemeClr val="bg1"/>
                </a:solidFill>
                <a:latin typeface="微軟正黑體" pitchFamily="34" charset="-120"/>
                <a:ea typeface="微軟正黑體" pitchFamily="34" charset="-120"/>
              </a:rPr>
              <a:t>全域快取優先接受資料，並讀取常用資料暫存</a:t>
            </a:r>
          </a:p>
        </p:txBody>
      </p:sp>
      <p:sp>
        <p:nvSpPr>
          <p:cNvPr id="35" name="文字方塊 34">
            <a:extLst>
              <a:ext uri="{FF2B5EF4-FFF2-40B4-BE49-F238E27FC236}">
                <a16:creationId xmlns:a16="http://schemas.microsoft.com/office/drawing/2014/main" id="{7B0DB030-2BB7-4038-8778-CB53D5DA3F34}"/>
              </a:ext>
            </a:extLst>
          </p:cNvPr>
          <p:cNvSpPr txBox="1"/>
          <p:nvPr/>
        </p:nvSpPr>
        <p:spPr>
          <a:xfrm>
            <a:off x="5016202" y="2454559"/>
            <a:ext cx="3539752" cy="276999"/>
          </a:xfrm>
          <a:prstGeom prst="rect">
            <a:avLst/>
          </a:prstGeom>
          <a:noFill/>
        </p:spPr>
        <p:txBody>
          <a:bodyPr wrap="square" rtlCol="0">
            <a:spAutoFit/>
          </a:bodyPr>
          <a:lstStyle/>
          <a:p>
            <a:r>
              <a:rPr lang="en-US" altLang="zh-TW" sz="1200" b="1" err="1">
                <a:solidFill>
                  <a:schemeClr val="bg1"/>
                </a:solidFill>
                <a:latin typeface="微軟正黑體" pitchFamily="34" charset="-120"/>
                <a:ea typeface="微軟正黑體" pitchFamily="34" charset="-120"/>
              </a:rPr>
              <a:t>Qtier</a:t>
            </a:r>
            <a:r>
              <a:rPr lang="en-US" altLang="zh-TW" sz="1200" b="1">
                <a:solidFill>
                  <a:schemeClr val="bg1"/>
                </a:solidFill>
                <a:latin typeface="微軟正黑體" pitchFamily="34" charset="-120"/>
                <a:ea typeface="微軟正黑體" pitchFamily="34" charset="-120"/>
              </a:rPr>
              <a:t> </a:t>
            </a:r>
            <a:r>
              <a:rPr lang="zh-TW" altLang="en-US" sz="1200" b="1">
                <a:solidFill>
                  <a:schemeClr val="bg1"/>
                </a:solidFill>
                <a:latin typeface="微軟正黑體" pitchFamily="34" charset="-120"/>
                <a:ea typeface="微軟正黑體" pitchFamily="34" charset="-120"/>
              </a:rPr>
              <a:t>在資料存入後再依使用頻率持續分層</a:t>
            </a:r>
          </a:p>
        </p:txBody>
      </p:sp>
      <p:sp>
        <p:nvSpPr>
          <p:cNvPr id="38" name="文字方塊 37">
            <a:extLst>
              <a:ext uri="{FF2B5EF4-FFF2-40B4-BE49-F238E27FC236}">
                <a16:creationId xmlns:a16="http://schemas.microsoft.com/office/drawing/2014/main" id="{1CED8EE8-9FA4-4033-9431-CF010AB64371}"/>
              </a:ext>
            </a:extLst>
          </p:cNvPr>
          <p:cNvSpPr txBox="1"/>
          <p:nvPr/>
        </p:nvSpPr>
        <p:spPr>
          <a:xfrm>
            <a:off x="5312615" y="2929040"/>
            <a:ext cx="903459" cy="276999"/>
          </a:xfrm>
          <a:prstGeom prst="rect">
            <a:avLst/>
          </a:prstGeom>
          <a:noFill/>
        </p:spPr>
        <p:txBody>
          <a:bodyPr wrap="square" rtlCol="0">
            <a:spAutoFit/>
          </a:bodyPr>
          <a:lstStyle/>
          <a:p>
            <a:r>
              <a:rPr lang="zh-TW" altLang="en-US" sz="1200" b="1">
                <a:solidFill>
                  <a:schemeClr val="bg1"/>
                </a:solidFill>
                <a:latin typeface="微軟正黑體" pitchFamily="34" charset="-120"/>
                <a:ea typeface="微軟正黑體" pitchFamily="34" charset="-120"/>
              </a:rPr>
              <a:t>磁碟區</a:t>
            </a:r>
          </a:p>
        </p:txBody>
      </p:sp>
      <p:sp>
        <p:nvSpPr>
          <p:cNvPr id="39" name="矩形 38">
            <a:extLst>
              <a:ext uri="{FF2B5EF4-FFF2-40B4-BE49-F238E27FC236}">
                <a16:creationId xmlns:a16="http://schemas.microsoft.com/office/drawing/2014/main" id="{200AED24-FBF2-4593-AB51-F1C00A35E652}"/>
              </a:ext>
            </a:extLst>
          </p:cNvPr>
          <p:cNvSpPr/>
          <p:nvPr/>
        </p:nvSpPr>
        <p:spPr>
          <a:xfrm>
            <a:off x="6807092" y="2894392"/>
            <a:ext cx="1110789" cy="3386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b="1"/>
          </a:p>
        </p:txBody>
      </p:sp>
      <p:sp>
        <p:nvSpPr>
          <p:cNvPr id="40" name="矩形 39">
            <a:extLst>
              <a:ext uri="{FF2B5EF4-FFF2-40B4-BE49-F238E27FC236}">
                <a16:creationId xmlns:a16="http://schemas.microsoft.com/office/drawing/2014/main" id="{7D6124D0-2E11-40DC-9B40-55AC08A53F06}"/>
              </a:ext>
            </a:extLst>
          </p:cNvPr>
          <p:cNvSpPr/>
          <p:nvPr/>
        </p:nvSpPr>
        <p:spPr>
          <a:xfrm>
            <a:off x="7917884" y="2898227"/>
            <a:ext cx="995426" cy="3386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b="1"/>
          </a:p>
        </p:txBody>
      </p:sp>
      <p:sp>
        <p:nvSpPr>
          <p:cNvPr id="41" name="文字方塊 40">
            <a:extLst>
              <a:ext uri="{FF2B5EF4-FFF2-40B4-BE49-F238E27FC236}">
                <a16:creationId xmlns:a16="http://schemas.microsoft.com/office/drawing/2014/main" id="{AECD9952-9B31-472B-B410-84218A194C64}"/>
              </a:ext>
            </a:extLst>
          </p:cNvPr>
          <p:cNvSpPr txBox="1"/>
          <p:nvPr/>
        </p:nvSpPr>
        <p:spPr>
          <a:xfrm>
            <a:off x="6981900" y="2903930"/>
            <a:ext cx="1931410" cy="276999"/>
          </a:xfrm>
          <a:prstGeom prst="rect">
            <a:avLst/>
          </a:prstGeom>
          <a:noFill/>
        </p:spPr>
        <p:txBody>
          <a:bodyPr wrap="square" rtlCol="0">
            <a:spAutoFit/>
          </a:bodyPr>
          <a:lstStyle/>
          <a:p>
            <a:r>
              <a:rPr lang="zh-TW" altLang="en-US" sz="1200" b="1">
                <a:solidFill>
                  <a:schemeClr val="bg1"/>
                </a:solidFill>
                <a:latin typeface="微軟正黑體" pitchFamily="34" charset="-120"/>
                <a:ea typeface="微軟正黑體" pitchFamily="34" charset="-120"/>
              </a:rPr>
              <a:t>區塊級 </a:t>
            </a:r>
            <a:r>
              <a:rPr lang="en-US" altLang="zh-TW" sz="1200" b="1">
                <a:solidFill>
                  <a:schemeClr val="bg1"/>
                </a:solidFill>
                <a:latin typeface="微軟正黑體" pitchFamily="34" charset="-120"/>
                <a:ea typeface="微軟正黑體" pitchFamily="34" charset="-120"/>
              </a:rPr>
              <a:t>iSCSI</a:t>
            </a:r>
            <a:r>
              <a:rPr lang="zh-TW" altLang="en-US" sz="1200" b="1">
                <a:solidFill>
                  <a:schemeClr val="bg1"/>
                </a:solidFill>
                <a:latin typeface="微軟正黑體" pitchFamily="34" charset="-120"/>
                <a:ea typeface="微軟正黑體" pitchFamily="34" charset="-120"/>
              </a:rPr>
              <a:t> </a:t>
            </a:r>
            <a:r>
              <a:rPr lang="en-US" altLang="zh-TW" sz="1200" b="1">
                <a:solidFill>
                  <a:schemeClr val="bg1"/>
                </a:solidFill>
                <a:latin typeface="微軟正黑體" pitchFamily="34" charset="-120"/>
                <a:ea typeface="微軟正黑體" pitchFamily="34" charset="-120"/>
              </a:rPr>
              <a:t>LUN</a:t>
            </a:r>
            <a:endParaRPr lang="zh-TW" altLang="en-US" sz="1200" b="1">
              <a:solidFill>
                <a:schemeClr val="bg1"/>
              </a:solidFill>
              <a:latin typeface="微軟正黑體" pitchFamily="34" charset="-120"/>
              <a:ea typeface="微軟正黑體" pitchFamily="34" charset="-120"/>
            </a:endParaRPr>
          </a:p>
        </p:txBody>
      </p:sp>
      <p:sp>
        <p:nvSpPr>
          <p:cNvPr id="18" name="內容版面配置區 1">
            <a:extLst>
              <a:ext uri="{FF2B5EF4-FFF2-40B4-BE49-F238E27FC236}">
                <a16:creationId xmlns:a16="http://schemas.microsoft.com/office/drawing/2014/main" id="{14B5E864-A0A3-4654-9339-9A66CCC2BECC}"/>
              </a:ext>
            </a:extLst>
          </p:cNvPr>
          <p:cNvSpPr txBox="1">
            <a:spLocks/>
          </p:cNvSpPr>
          <p:nvPr/>
        </p:nvSpPr>
        <p:spPr>
          <a:xfrm>
            <a:off x="294873" y="1106180"/>
            <a:ext cx="8767763" cy="2403475"/>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E7FC20"/>
              </a:buClr>
              <a:buNone/>
            </a:pPr>
            <a:r>
              <a:rPr lang="zh-TW" sz="2000">
                <a:latin typeface="Microsoft JhengHei"/>
                <a:ea typeface="Microsoft JhengHei"/>
              </a:rPr>
              <a:t>使用者在 </a:t>
            </a:r>
            <a:r>
              <a:rPr lang="en-US" altLang="zh-TW" sz="2000">
                <a:latin typeface="Microsoft JhengHei"/>
                <a:ea typeface="Microsoft JhengHei"/>
              </a:rPr>
              <a:t>TS-x77XU </a:t>
            </a:r>
            <a:r>
              <a:rPr lang="zh-TW" sz="2000">
                <a:latin typeface="Microsoft JhengHei"/>
                <a:ea typeface="Microsoft JhengHei"/>
              </a:rPr>
              <a:t>上可做 </a:t>
            </a:r>
            <a:r>
              <a:rPr lang="en-US" altLang="zh-TW" sz="2000">
                <a:latin typeface="Microsoft JhengHei"/>
                <a:ea typeface="Microsoft JhengHei"/>
              </a:rPr>
              <a:t>3 </a:t>
            </a:r>
            <a:r>
              <a:rPr lang="zh-TW" sz="2000">
                <a:latin typeface="Microsoft JhengHei"/>
                <a:ea typeface="Microsoft JhengHei"/>
              </a:rPr>
              <a:t>種不同的企業級</a:t>
            </a:r>
            <a:r>
              <a:rPr lang="zh-TW" altLang="en-US" sz="2000">
                <a:latin typeface="Microsoft JhengHei"/>
                <a:ea typeface="Microsoft JhengHei"/>
              </a:rPr>
              <a:t> </a:t>
            </a:r>
            <a:r>
              <a:rPr lang="zh-TW" sz="2000">
                <a:latin typeface="Microsoft JhengHei"/>
                <a:ea typeface="Microsoft JhengHei"/>
              </a:rPr>
              <a:t>SSD 配置：</a:t>
            </a:r>
            <a:endParaRPr lang="zh-TW" altLang="en-US" sz="2000">
              <a:latin typeface="Microsoft JhengHei"/>
              <a:ea typeface="Microsoft JhengHei"/>
            </a:endParaRPr>
          </a:p>
          <a:p>
            <a:pPr marL="180975" indent="-180975">
              <a:buClr>
                <a:srgbClr val="E7FC20"/>
              </a:buClr>
              <a:buFont typeface="Wingdings" panose="05000000000000000000" pitchFamily="2" charset="2"/>
              <a:buChar char="l"/>
            </a:pPr>
            <a:r>
              <a:rPr lang="zh-TW" sz="1800">
                <a:latin typeface="Microsoft JhengHei"/>
                <a:ea typeface="Microsoft JhengHei"/>
              </a:rPr>
              <a:t>針</a:t>
            </a:r>
            <a:r>
              <a:rPr lang="zh-TW" altLang="en-US" sz="1800">
                <a:latin typeface="Microsoft JhengHei"/>
                <a:ea typeface="Microsoft JhengHei"/>
                <a:cs typeface="Arial"/>
              </a:rPr>
              <a:t>對</a:t>
            </a:r>
            <a:r>
              <a:rPr lang="zh-TW" sz="1800">
                <a:latin typeface="Microsoft JhengHei"/>
                <a:ea typeface="Microsoft JhengHei"/>
              </a:rPr>
              <a:t>即時的，廣泛的存取加速需求，使用 SSD 全域快取</a:t>
            </a:r>
            <a:r>
              <a:rPr lang="zh-TW" altLang="en-US" sz="1800">
                <a:latin typeface="Microsoft JhengHei"/>
                <a:ea typeface="Microsoft JhengHei"/>
              </a:rPr>
              <a:t>  </a:t>
            </a:r>
            <a:r>
              <a:rPr lang="zh-TW" sz="1800">
                <a:latin typeface="Microsoft JhengHei"/>
                <a:ea typeface="Microsoft JhengHei"/>
              </a:rPr>
              <a:t>或全 SSD 儲存</a:t>
            </a:r>
            <a:r>
              <a:rPr lang="zh-TW" altLang="en-US" sz="1800">
                <a:latin typeface="Microsoft JhengHei"/>
                <a:ea typeface="Microsoft JhengHei"/>
              </a:rPr>
              <a:t> </a:t>
            </a:r>
            <a:endParaRPr lang="en-US" altLang="zh-TW" sz="1800">
              <a:latin typeface="Microsoft JhengHei"/>
              <a:ea typeface="Microsoft JhengHei"/>
              <a:cs typeface="Arial"/>
            </a:endParaRPr>
          </a:p>
          <a:p>
            <a:pPr marL="180975" indent="-180975">
              <a:buClr>
                <a:srgbClr val="E7FC20"/>
              </a:buClr>
              <a:buFont typeface="Wingdings" panose="05000000000000000000" pitchFamily="2" charset="2"/>
              <a:buChar char="l"/>
            </a:pPr>
            <a:r>
              <a:rPr lang="zh-TW" sz="1800">
                <a:latin typeface="Microsoft JhengHei"/>
                <a:ea typeface="Microsoft JhengHei"/>
              </a:rPr>
              <a:t>針對非即時的，對重點資料進行加速，使用 Qtier 自動分層</a:t>
            </a:r>
            <a:r>
              <a:rPr lang="zh-TW" altLang="en-US" sz="2000">
                <a:latin typeface="Microsoft JhengHei"/>
                <a:ea typeface="Microsoft JhengHei"/>
              </a:rPr>
              <a:t> </a:t>
            </a:r>
            <a:endParaRPr lang="en-US" sz="2000">
              <a:cs typeface="Arial"/>
            </a:endParaRPr>
          </a:p>
        </p:txBody>
      </p:sp>
    </p:spTree>
    <p:extLst>
      <p:ext uri="{BB962C8B-B14F-4D97-AF65-F5344CB8AC3E}">
        <p14:creationId xmlns:p14="http://schemas.microsoft.com/office/powerpoint/2010/main" val="4246763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5" name="圖片 14">
            <a:extLst>
              <a:ext uri="{FF2B5EF4-FFF2-40B4-BE49-F238E27FC236}">
                <a16:creationId xmlns:a16="http://schemas.microsoft.com/office/drawing/2014/main" id="{2A94A32B-E4CA-400B-91A0-D62F0028DF9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sp>
        <p:nvSpPr>
          <p:cNvPr id="11" name="圓角矩形 10">
            <a:extLst>
              <a:ext uri="{FF2B5EF4-FFF2-40B4-BE49-F238E27FC236}">
                <a16:creationId xmlns:a16="http://schemas.microsoft.com/office/drawing/2014/main" id="{64400F8A-EBEB-3C42-9FE6-3EA163190C5A}"/>
              </a:ext>
            </a:extLst>
          </p:cNvPr>
          <p:cNvSpPr/>
          <p:nvPr/>
        </p:nvSpPr>
        <p:spPr>
          <a:xfrm>
            <a:off x="3439800" y="2336801"/>
            <a:ext cx="5460717" cy="2658532"/>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16" name="Shape 116"/>
          <p:cNvSpPr txBox="1">
            <a:spLocks noGrp="1"/>
          </p:cNvSpPr>
          <p:nvPr>
            <p:ph type="title"/>
          </p:nvPr>
        </p:nvSpPr>
        <p:spPr>
          <a:xfrm>
            <a:off x="1298521" y="114366"/>
            <a:ext cx="6601260" cy="743803"/>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en-US" altLang="zh-TW" sz="3600">
                <a:latin typeface="Microsoft JhengHei"/>
                <a:ea typeface="Microsoft JhengHei"/>
              </a:rPr>
              <a:t> </a:t>
            </a:r>
            <a:r>
              <a:rPr lang="en-US" altLang="zh-TW" sz="3600" err="1">
                <a:latin typeface="Microsoft JhengHei"/>
                <a:ea typeface="Microsoft JhengHei"/>
              </a:rPr>
              <a:t>不同的</a:t>
            </a:r>
            <a:r>
              <a:rPr lang="en-US" altLang="zh-TW" sz="3600">
                <a:latin typeface="Microsoft JhengHei"/>
                <a:ea typeface="Microsoft JhengHei"/>
              </a:rPr>
              <a:t> </a:t>
            </a:r>
            <a:r>
              <a:rPr lang="en-US" altLang="zh-TW" sz="3600">
                <a:latin typeface="Arial"/>
                <a:ea typeface="Microsoft JhengHei"/>
                <a:cs typeface="Arial"/>
              </a:rPr>
              <a:t>SSD</a:t>
            </a:r>
            <a:r>
              <a:rPr lang="zh-TW" altLang="en-US" sz="3600">
                <a:latin typeface="Microsoft JhengHei"/>
                <a:ea typeface="Microsoft JhengHei"/>
              </a:rPr>
              <a:t> 持續效能</a:t>
            </a:r>
            <a:r>
              <a:rPr lang="zh-TW" altLang="en-US" sz="3600">
                <a:solidFill>
                  <a:srgbClr val="FFFF00"/>
                </a:solidFill>
                <a:latin typeface="Microsoft JhengHei"/>
                <a:ea typeface="Microsoft JhengHei"/>
              </a:rPr>
              <a:t>大不同</a:t>
            </a:r>
            <a:endParaRPr lang="zh-TW">
              <a:solidFill>
                <a:srgbClr val="FFFF00"/>
              </a:solidFill>
            </a:endParaRPr>
          </a:p>
        </p:txBody>
      </p:sp>
      <p:sp>
        <p:nvSpPr>
          <p:cNvPr id="9" name="內容版面配置區 8">
            <a:extLst>
              <a:ext uri="{FF2B5EF4-FFF2-40B4-BE49-F238E27FC236}">
                <a16:creationId xmlns:a16="http://schemas.microsoft.com/office/drawing/2014/main" id="{72A533CB-082E-4748-A835-276A26C7239C}"/>
              </a:ext>
            </a:extLst>
          </p:cNvPr>
          <p:cNvSpPr>
            <a:spLocks noGrp="1"/>
          </p:cNvSpPr>
          <p:nvPr>
            <p:ph idx="4294967295"/>
          </p:nvPr>
        </p:nvSpPr>
        <p:spPr>
          <a:xfrm>
            <a:off x="247020" y="993775"/>
            <a:ext cx="8704263" cy="1546225"/>
          </a:xfrm>
        </p:spPr>
        <p:txBody>
          <a:bodyPr vert="horz" lIns="91440" tIns="45720" rIns="91440" bIns="45720" rtlCol="0" anchor="t">
            <a:normAutofit/>
          </a:bodyPr>
          <a:lstStyle/>
          <a:p>
            <a:pPr marL="180975" indent="-180975">
              <a:buClr>
                <a:srgbClr val="E5EA16"/>
              </a:buClr>
              <a:buFont typeface="Wingdings" panose="05000000000000000000" pitchFamily="2" charset="2"/>
              <a:buChar char="l"/>
            </a:pPr>
            <a:r>
              <a:rPr kumimoji="1" lang="en-US" altLang="zh-TW" sz="1800">
                <a:latin typeface="微軟正黑體" panose="020B0604030504040204" pitchFamily="34" charset="-120"/>
              </a:rPr>
              <a:t>SSD</a:t>
            </a:r>
            <a:r>
              <a:rPr kumimoji="1" lang="zh-TW" altLang="en-US" sz="1800">
                <a:latin typeface="微軟正黑體" panose="020B0604030504040204" pitchFamily="34" charset="-120"/>
              </a:rPr>
              <a:t> 由於寫入放大 </a:t>
            </a:r>
            <a:r>
              <a:rPr kumimoji="1" lang="en-US" altLang="zh-TW" sz="1800">
                <a:latin typeface="微軟正黑體" panose="020B0604030504040204" pitchFamily="34" charset="-120"/>
              </a:rPr>
              <a:t>(</a:t>
            </a:r>
            <a:r>
              <a:rPr lang="en-US" altLang="zh-TW" sz="1800">
                <a:latin typeface="微軟正黑體" panose="020B0604030504040204" pitchFamily="34" charset="-120"/>
              </a:rPr>
              <a:t>Write Amplification)</a:t>
            </a:r>
            <a:r>
              <a:rPr lang="zh-TW" altLang="en-US" sz="1800">
                <a:latin typeface="微軟正黑體" panose="020B0604030504040204" pitchFamily="34" charset="-120"/>
              </a:rPr>
              <a:t> </a:t>
            </a:r>
            <a:r>
              <a:rPr kumimoji="1" lang="zh-TW" altLang="en-US" sz="1800">
                <a:latin typeface="微軟正黑體" panose="020B0604030504040204" pitchFamily="34" charset="-120"/>
              </a:rPr>
              <a:t>問題，持續效能將會降級</a:t>
            </a:r>
            <a:endParaRPr kumimoji="1" lang="en-US" altLang="zh-TW" sz="1800">
              <a:latin typeface="微軟正黑體" panose="020B0604030504040204" pitchFamily="34" charset="-120"/>
            </a:endParaRPr>
          </a:p>
          <a:p>
            <a:pPr marL="180975" indent="-180975">
              <a:buClr>
                <a:srgbClr val="E5EA16"/>
              </a:buClr>
              <a:buFont typeface="Wingdings" panose="05000000000000000000" pitchFamily="2" charset="2"/>
              <a:buChar char="l"/>
            </a:pPr>
            <a:r>
              <a:rPr kumimoji="1" lang="zh-TW" altLang="en-US" sz="1800">
                <a:latin typeface="微軟正黑體" panose="020B0604030504040204" pitchFamily="34" charset="-120"/>
              </a:rPr>
              <a:t>由 </a:t>
            </a:r>
            <a:r>
              <a:rPr kumimoji="1" lang="en" altLang="zh-TW" sz="1800">
                <a:latin typeface="微軟正黑體" panose="020B0604030504040204" pitchFamily="34" charset="-120"/>
              </a:rPr>
              <a:t>QNAP </a:t>
            </a:r>
            <a:r>
              <a:rPr kumimoji="1" lang="zh-TW" altLang="en-US" sz="1800">
                <a:latin typeface="微軟正黑體" panose="020B0604030504040204" pitchFamily="34" charset="-120"/>
              </a:rPr>
              <a:t>實驗室以 </a:t>
            </a:r>
            <a:r>
              <a:rPr kumimoji="1" lang="en" altLang="zh-TW" sz="1800">
                <a:latin typeface="微軟正黑體" panose="020B0604030504040204" pitchFamily="34" charset="-120"/>
              </a:rPr>
              <a:t>FIO </a:t>
            </a:r>
            <a:r>
              <a:rPr kumimoji="1" lang="zh-TW" altLang="en-US" sz="1800">
                <a:latin typeface="微軟正黑體" panose="020B0604030504040204" pitchFamily="34" charset="-120"/>
              </a:rPr>
              <a:t>對不同品牌的 </a:t>
            </a:r>
            <a:r>
              <a:rPr kumimoji="1" lang="en" altLang="zh-TW" sz="1800">
                <a:latin typeface="微軟正黑體" panose="020B0604030504040204" pitchFamily="34" charset="-120"/>
              </a:rPr>
              <a:t>SSD </a:t>
            </a:r>
            <a:r>
              <a:rPr kumimoji="1" lang="zh-TW" altLang="en-US" sz="1800">
                <a:latin typeface="微軟正黑體" panose="020B0604030504040204" pitchFamily="34" charset="-120"/>
              </a:rPr>
              <a:t>做隨機寫入測試，各廠牌 </a:t>
            </a:r>
            <a:r>
              <a:rPr kumimoji="1" lang="en" altLang="zh-TW" sz="1800">
                <a:latin typeface="微軟正黑體" panose="020B0604030504040204" pitchFamily="34" charset="-120"/>
              </a:rPr>
              <a:t>S</a:t>
            </a:r>
            <a:r>
              <a:rPr kumimoji="1" lang="en-US" altLang="zh-TW" sz="1800">
                <a:latin typeface="微軟正黑體" panose="020B0604030504040204" pitchFamily="34" charset="-120"/>
              </a:rPr>
              <a:t>S</a:t>
            </a:r>
            <a:r>
              <a:rPr kumimoji="1" lang="en" altLang="zh-TW" sz="1800">
                <a:latin typeface="微軟正黑體" panose="020B0604030504040204" pitchFamily="34" charset="-120"/>
              </a:rPr>
              <a:t>D</a:t>
            </a:r>
            <a:r>
              <a:rPr kumimoji="1" lang="zh-TW" altLang="en-US" sz="1800">
                <a:latin typeface="微軟正黑體" panose="020B0604030504040204" pitchFamily="34" charset="-120"/>
              </a:rPr>
              <a:t> 在初次寫滿後，寫入效能都會持續降低</a:t>
            </a:r>
            <a:endParaRPr lang="zh-TW" sz="1800">
              <a:latin typeface="微軟正黑體" panose="020B0604030504040204" pitchFamily="34" charset="-120"/>
            </a:endParaRPr>
          </a:p>
          <a:p>
            <a:pPr marL="180975" indent="-180975">
              <a:buClr>
                <a:srgbClr val="E5EA16"/>
              </a:buClr>
              <a:buFont typeface="Wingdings" panose="05000000000000000000" pitchFamily="2" charset="2"/>
              <a:buChar char="l"/>
            </a:pPr>
            <a:r>
              <a:rPr kumimoji="1" lang="zh-TW" altLang="en-US" sz="1800">
                <a:latin typeface="微軟正黑體" panose="020B0604030504040204" pitchFamily="34" charset="-120"/>
              </a:rPr>
              <a:t>原因：不同 </a:t>
            </a:r>
            <a:r>
              <a:rPr kumimoji="1" lang="en" altLang="zh-TW" sz="1800">
                <a:latin typeface="微軟正黑體" panose="020B0604030504040204" pitchFamily="34" charset="-120"/>
              </a:rPr>
              <a:t>SSD</a:t>
            </a:r>
            <a:r>
              <a:rPr kumimoji="1" lang="zh-TW" altLang="en-US" sz="1800">
                <a:latin typeface="微軟正黑體" panose="020B0604030504040204" pitchFamily="34" charset="-120"/>
              </a:rPr>
              <a:t> 架構、控制器演算法、預留空間比例均不同</a:t>
            </a:r>
            <a:endParaRPr lang="zh-TW" altLang="en-US" sz="1800">
              <a:latin typeface="微軟正黑體" panose="020B0604030504040204" pitchFamily="34" charset="-120"/>
            </a:endParaRPr>
          </a:p>
          <a:p>
            <a:pPr>
              <a:buClr>
                <a:schemeClr val="tx1">
                  <a:lumMod val="75000"/>
                  <a:lumOff val="25000"/>
                </a:schemeClr>
              </a:buClr>
            </a:pPr>
            <a:endParaRPr kumimoji="1" lang="zh-TW" altLang="en-US" sz="1800">
              <a:solidFill>
                <a:schemeClr val="tx1">
                  <a:lumMod val="75000"/>
                  <a:lumOff val="25000"/>
                </a:schemeClr>
              </a:solidFill>
            </a:endParaRPr>
          </a:p>
        </p:txBody>
      </p:sp>
      <p:pic>
        <p:nvPicPr>
          <p:cNvPr id="4" name="圖片 5" descr="一張含有 文字, 地圖 的圖片&#10;&#10;描述是以高可信度產生">
            <a:extLst>
              <a:ext uri="{FF2B5EF4-FFF2-40B4-BE49-F238E27FC236}">
                <a16:creationId xmlns:a16="http://schemas.microsoft.com/office/drawing/2014/main" id="{3B6820DB-8C19-441D-9609-0D86A7AA9D46}"/>
              </a:ext>
            </a:extLst>
          </p:cNvPr>
          <p:cNvPicPr>
            <a:picLocks noChangeAspect="1"/>
          </p:cNvPicPr>
          <p:nvPr/>
        </p:nvPicPr>
        <p:blipFill>
          <a:blip r:embed="rId5" cstate="print"/>
          <a:stretch>
            <a:fillRect/>
          </a:stretch>
        </p:blipFill>
        <p:spPr>
          <a:xfrm>
            <a:off x="3563434" y="2738017"/>
            <a:ext cx="5155894" cy="2129871"/>
          </a:xfrm>
          <a:prstGeom prst="rect">
            <a:avLst/>
          </a:prstGeom>
        </p:spPr>
      </p:pic>
      <p:sp>
        <p:nvSpPr>
          <p:cNvPr id="8" name="文字方塊 7">
            <a:extLst>
              <a:ext uri="{FF2B5EF4-FFF2-40B4-BE49-F238E27FC236}">
                <a16:creationId xmlns:a16="http://schemas.microsoft.com/office/drawing/2014/main" id="{7876FFCF-09BA-4AD9-821D-EB5289B0C7E3}"/>
              </a:ext>
            </a:extLst>
          </p:cNvPr>
          <p:cNvSpPr txBox="1"/>
          <p:nvPr/>
        </p:nvSpPr>
        <p:spPr>
          <a:xfrm>
            <a:off x="3620624" y="2409853"/>
            <a:ext cx="51558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b="1">
                <a:solidFill>
                  <a:srgbClr val="3C6E10"/>
                </a:solidFill>
                <a:latin typeface="Microsoft JhengHei" panose="020B0604030504040204" pitchFamily="34" charset="-120"/>
                <a:ea typeface="Microsoft JhengHei" panose="020B0604030504040204" pitchFamily="34" charset="-120"/>
              </a:rPr>
              <a:t>單顆 </a:t>
            </a:r>
            <a:r>
              <a:rPr lang="en-US" altLang="zh-TW" sz="1200" b="1">
                <a:solidFill>
                  <a:srgbClr val="3C6E10"/>
                </a:solidFill>
                <a:latin typeface="Microsoft JhengHei" panose="020B0604030504040204" pitchFamily="34" charset="-120"/>
                <a:ea typeface="Microsoft JhengHei" panose="020B0604030504040204" pitchFamily="34" charset="-120"/>
              </a:rPr>
              <a:t>SSD</a:t>
            </a:r>
            <a:r>
              <a:rPr lang="zh-TW" altLang="en-US" sz="1200" b="1">
                <a:solidFill>
                  <a:srgbClr val="3C6E10"/>
                </a:solidFill>
                <a:latin typeface="Microsoft JhengHei" panose="020B0604030504040204" pitchFamily="34" charset="-120"/>
                <a:ea typeface="Microsoft JhengHei" panose="020B0604030504040204" pitchFamily="34" charset="-120"/>
              </a:rPr>
              <a:t> 在 </a:t>
            </a:r>
            <a:r>
              <a:rPr lang="en-US" altLang="en-US" sz="1200" b="1">
                <a:solidFill>
                  <a:srgbClr val="3C6E10"/>
                </a:solidFill>
                <a:latin typeface="Microsoft JhengHei" panose="020B0604030504040204" pitchFamily="34" charset="-120"/>
                <a:ea typeface="Microsoft JhengHei" panose="020B0604030504040204" pitchFamily="34" charset="-120"/>
              </a:rPr>
              <a:t>QNAP</a:t>
            </a:r>
            <a:r>
              <a:rPr lang="zh-TW" altLang="en-US" sz="1200" b="1">
                <a:solidFill>
                  <a:srgbClr val="3C6E10"/>
                </a:solidFill>
                <a:latin typeface="Microsoft JhengHei" panose="020B0604030504040204" pitchFamily="34" charset="-120"/>
                <a:ea typeface="Microsoft JhengHei" panose="020B0604030504040204" pitchFamily="34" charset="-120"/>
              </a:rPr>
              <a:t> </a:t>
            </a:r>
            <a:r>
              <a:rPr lang="en-US" altLang="en-US" sz="1200" b="1">
                <a:solidFill>
                  <a:srgbClr val="3C6E10"/>
                </a:solidFill>
                <a:latin typeface="Microsoft JhengHei" panose="020B0604030504040204" pitchFamily="34" charset="-120"/>
                <a:ea typeface="Microsoft JhengHei" panose="020B0604030504040204" pitchFamily="34" charset="-120"/>
              </a:rPr>
              <a:t>NAS </a:t>
            </a:r>
            <a:r>
              <a:rPr lang="en-US" altLang="en-US" sz="1200" b="1" err="1">
                <a:solidFill>
                  <a:srgbClr val="3C6E10"/>
                </a:solidFill>
                <a:latin typeface="Microsoft JhengHei" panose="020B0604030504040204" pitchFamily="34" charset="-120"/>
                <a:ea typeface="Microsoft JhengHei" panose="020B0604030504040204" pitchFamily="34" charset="-120"/>
              </a:rPr>
              <a:t>中的</a:t>
            </a:r>
            <a:r>
              <a:rPr lang="en-US" altLang="en-US" sz="1200" b="1">
                <a:solidFill>
                  <a:srgbClr val="3C6E10"/>
                </a:solidFill>
                <a:latin typeface="Microsoft JhengHei" panose="020B0604030504040204" pitchFamily="34" charset="-120"/>
                <a:ea typeface="Microsoft JhengHei" panose="020B0604030504040204" pitchFamily="34" charset="-120"/>
              </a:rPr>
              <a:t> </a:t>
            </a:r>
            <a:r>
              <a:rPr lang="zh-TW" sz="1200" b="1">
                <a:solidFill>
                  <a:srgbClr val="3C6E10"/>
                </a:solidFill>
                <a:latin typeface="Microsoft JhengHei" panose="020B0604030504040204" pitchFamily="34" charset="-120"/>
                <a:ea typeface="Microsoft JhengHei" panose="020B0604030504040204" pitchFamily="34" charset="-120"/>
              </a:rPr>
              <a:t>FIO 持續效能表現</a:t>
            </a:r>
            <a:r>
              <a:rPr lang="zh-TW" altLang="en-US" sz="1200" b="1">
                <a:solidFill>
                  <a:srgbClr val="3C6E10"/>
                </a:solidFill>
                <a:latin typeface="Microsoft JhengHei" panose="020B0604030504040204" pitchFamily="34" charset="-120"/>
                <a:ea typeface="Microsoft JhengHei" panose="020B0604030504040204" pitchFamily="34" charset="-120"/>
              </a:rPr>
              <a:t> </a:t>
            </a:r>
            <a:r>
              <a:rPr lang="zh-TW" sz="1200" b="1">
                <a:solidFill>
                  <a:srgbClr val="3C6E10"/>
                </a:solidFill>
                <a:latin typeface="Microsoft JhengHei" panose="020B0604030504040204" pitchFamily="34" charset="-120"/>
                <a:ea typeface="Microsoft JhengHei" panose="020B0604030504040204" pitchFamily="34" charset="-120"/>
              </a:rPr>
              <a:t>(IOpattern: RW-4K):</a:t>
            </a:r>
            <a:r>
              <a:rPr lang="zh-TW" altLang="en-US" sz="1200" b="1">
                <a:solidFill>
                  <a:srgbClr val="3C6E10"/>
                </a:solidFill>
                <a:latin typeface="Microsoft JhengHei" panose="020B0604030504040204" pitchFamily="34" charset="-120"/>
                <a:ea typeface="Microsoft JhengHei" panose="020B0604030504040204" pitchFamily="34" charset="-120"/>
              </a:rPr>
              <a:t> </a:t>
            </a:r>
          </a:p>
        </p:txBody>
      </p:sp>
      <p:pic>
        <p:nvPicPr>
          <p:cNvPr id="13" name="圖片 12">
            <a:extLst>
              <a:ext uri="{FF2B5EF4-FFF2-40B4-BE49-F238E27FC236}">
                <a16:creationId xmlns:a16="http://schemas.microsoft.com/office/drawing/2014/main" id="{3874B5EC-CB3C-453A-AC55-9E0F3DA919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233" y="2678547"/>
            <a:ext cx="2636378" cy="2491378"/>
          </a:xfrm>
          <a:prstGeom prst="rect">
            <a:avLst/>
          </a:prstGeom>
        </p:spPr>
      </p:pic>
      <p:sp>
        <p:nvSpPr>
          <p:cNvPr id="5" name="文字方塊 4">
            <a:extLst>
              <a:ext uri="{FF2B5EF4-FFF2-40B4-BE49-F238E27FC236}">
                <a16:creationId xmlns:a16="http://schemas.microsoft.com/office/drawing/2014/main" id="{8EEC3FCF-3428-4811-909F-21AF4A7A5A5B}"/>
              </a:ext>
            </a:extLst>
          </p:cNvPr>
          <p:cNvSpPr txBox="1"/>
          <p:nvPr/>
        </p:nvSpPr>
        <p:spPr>
          <a:xfrm>
            <a:off x="830872" y="2942715"/>
            <a:ext cx="2317688" cy="1200329"/>
          </a:xfrm>
          <a:prstGeom prst="rect">
            <a:avLst/>
          </a:prstGeom>
          <a:noFill/>
        </p:spPr>
        <p:txBody>
          <a:bodyPr wrap="square" rtlCol="0" anchor="t">
            <a:spAutoFit/>
          </a:bodyPr>
          <a:lstStyle/>
          <a:p>
            <a:r>
              <a:rPr lang="zh-TW" altLang="en-US" b="1">
                <a:latin typeface="Microsoft JhengHei" panose="020B0604030504040204" pitchFamily="34" charset="-120"/>
                <a:ea typeface="Microsoft JhengHei" panose="020B0604030504040204" pitchFamily="34" charset="-120"/>
              </a:rPr>
              <a:t>各家廠商 SSD 的能力不同，從儲存系統如何確保效能可以符合使用者期望?</a:t>
            </a:r>
          </a:p>
        </p:txBody>
      </p:sp>
    </p:spTree>
    <p:extLst>
      <p:ext uri="{BB962C8B-B14F-4D97-AF65-F5344CB8AC3E}">
        <p14:creationId xmlns:p14="http://schemas.microsoft.com/office/powerpoint/2010/main" val="2531680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1300737" y="114366"/>
            <a:ext cx="9777094" cy="743803"/>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en-US" altLang="zh-TW" sz="3200">
                <a:latin typeface="Microsoft JhengHei"/>
                <a:ea typeface="Microsoft JhengHei"/>
              </a:rPr>
              <a:t> </a:t>
            </a:r>
            <a:r>
              <a:rPr lang="zh-TW" altLang="en-US" sz="3200">
                <a:latin typeface="Microsoft JhengHei"/>
                <a:ea typeface="Microsoft JhengHei"/>
              </a:rPr>
              <a:t>甚麼是</a:t>
            </a:r>
            <a:r>
              <a:rPr lang="zh-TW" altLang="en-US" sz="3200">
                <a:latin typeface="Microsoft JhengHei"/>
                <a:ea typeface="Microsoft JhengHei"/>
                <a:cs typeface="Arial"/>
              </a:rPr>
              <a:t> </a:t>
            </a:r>
            <a:r>
              <a:rPr lang="en-US" altLang="zh-TW" sz="3200">
                <a:latin typeface="Arial"/>
                <a:ea typeface="Microsoft JhengHei"/>
                <a:cs typeface="Arial"/>
              </a:rPr>
              <a:t>SSD</a:t>
            </a:r>
            <a:r>
              <a:rPr lang="en-US" altLang="zh-TW" sz="3200">
                <a:latin typeface="Microsoft JhengHei"/>
                <a:ea typeface="Microsoft JhengHei"/>
              </a:rPr>
              <a:t> </a:t>
            </a:r>
            <a:r>
              <a:rPr lang="zh-TW" altLang="en-US" sz="3200">
                <a:latin typeface="Microsoft JhengHei"/>
                <a:ea typeface="Microsoft JhengHei"/>
              </a:rPr>
              <a:t>預留空間 </a:t>
            </a:r>
            <a:r>
              <a:rPr lang="en-US" altLang="zh-TW" sz="2500">
                <a:latin typeface="Microsoft JhengHei"/>
                <a:ea typeface="Microsoft JhengHei"/>
              </a:rPr>
              <a:t>(Over-provisioning)</a:t>
            </a:r>
            <a:endParaRPr lang="zh-TW" sz="2500"/>
          </a:p>
        </p:txBody>
      </p:sp>
      <p:pic>
        <p:nvPicPr>
          <p:cNvPr id="10" name="圖片 9">
            <a:extLst>
              <a:ext uri="{FF2B5EF4-FFF2-40B4-BE49-F238E27FC236}">
                <a16:creationId xmlns:a16="http://schemas.microsoft.com/office/drawing/2014/main" id="{305E336E-8AD1-4BF2-BC07-3FC05E4F85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5" y="1839305"/>
            <a:ext cx="9150681" cy="3304195"/>
          </a:xfrm>
          <a:prstGeom prst="rect">
            <a:avLst/>
          </a:prstGeom>
        </p:spPr>
      </p:pic>
      <p:sp>
        <p:nvSpPr>
          <p:cNvPr id="14" name="Shape 171">
            <a:extLst>
              <a:ext uri="{FF2B5EF4-FFF2-40B4-BE49-F238E27FC236}">
                <a16:creationId xmlns:a16="http://schemas.microsoft.com/office/drawing/2014/main" id="{A50CD91B-6063-41FF-96B9-1A397406BED3}"/>
              </a:ext>
            </a:extLst>
          </p:cNvPr>
          <p:cNvSpPr/>
          <p:nvPr/>
        </p:nvSpPr>
        <p:spPr>
          <a:xfrm>
            <a:off x="1469146" y="2838925"/>
            <a:ext cx="2315163" cy="1839811"/>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altLang="en-US" b="1">
              <a:solidFill>
                <a:schemeClr val="lt1"/>
              </a:solidFill>
              <a:latin typeface="Microsoft JhengHei"/>
              <a:ea typeface="Microsoft JhengHei"/>
              <a:cs typeface="Microsoft JhengHei"/>
            </a:endParaRPr>
          </a:p>
        </p:txBody>
      </p:sp>
      <p:grpSp>
        <p:nvGrpSpPr>
          <p:cNvPr id="16" name="群組 15">
            <a:extLst>
              <a:ext uri="{FF2B5EF4-FFF2-40B4-BE49-F238E27FC236}">
                <a16:creationId xmlns:a16="http://schemas.microsoft.com/office/drawing/2014/main" id="{C2B38588-E087-47F6-AF1A-7E9A4B652136}"/>
              </a:ext>
            </a:extLst>
          </p:cNvPr>
          <p:cNvGrpSpPr/>
          <p:nvPr/>
        </p:nvGrpSpPr>
        <p:grpSpPr>
          <a:xfrm>
            <a:off x="1645974" y="2924894"/>
            <a:ext cx="2008413" cy="1449139"/>
            <a:chOff x="2462789" y="3160377"/>
            <a:chExt cx="2008413" cy="1449139"/>
          </a:xfrm>
        </p:grpSpPr>
        <p:graphicFrame>
          <p:nvGraphicFramePr>
            <p:cNvPr id="17" name="Shape 177">
              <a:extLst>
                <a:ext uri="{FF2B5EF4-FFF2-40B4-BE49-F238E27FC236}">
                  <a16:creationId xmlns:a16="http://schemas.microsoft.com/office/drawing/2014/main" id="{0F98F70B-26A5-406B-90DB-DE28DA447E94}"/>
                </a:ext>
              </a:extLst>
            </p:cNvPr>
            <p:cNvGraphicFramePr/>
            <p:nvPr>
              <p:extLst/>
            </p:nvPr>
          </p:nvGraphicFramePr>
          <p:xfrm>
            <a:off x="2462789" y="3912813"/>
            <a:ext cx="955912" cy="696703"/>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8" name="Shape 184">
              <a:extLst>
                <a:ext uri="{FF2B5EF4-FFF2-40B4-BE49-F238E27FC236}">
                  <a16:creationId xmlns:a16="http://schemas.microsoft.com/office/drawing/2014/main" id="{6B18AF4C-191E-4F48-AA43-111859857C09}"/>
                </a:ext>
              </a:extLst>
            </p:cNvPr>
            <p:cNvGraphicFramePr/>
            <p:nvPr>
              <p:extLst/>
            </p:nvPr>
          </p:nvGraphicFramePr>
          <p:xfrm>
            <a:off x="3515288" y="3914443"/>
            <a:ext cx="955914" cy="695073"/>
          </p:xfrm>
          <a:graphic>
            <a:graphicData uri="http://schemas.openxmlformats.org/drawingml/2006/table">
              <a:tbl>
                <a:tblPr>
                  <a:noFill/>
                </a:tblPr>
                <a:tblGrid>
                  <a:gridCol w="477957">
                    <a:extLst>
                      <a:ext uri="{9D8B030D-6E8A-4147-A177-3AD203B41FA5}">
                        <a16:colId xmlns:a16="http://schemas.microsoft.com/office/drawing/2014/main" val="20000"/>
                      </a:ext>
                    </a:extLst>
                  </a:gridCol>
                  <a:gridCol w="477957">
                    <a:extLst>
                      <a:ext uri="{9D8B030D-6E8A-4147-A177-3AD203B41FA5}">
                        <a16:colId xmlns:a16="http://schemas.microsoft.com/office/drawing/2014/main" val="20001"/>
                      </a:ext>
                    </a:extLst>
                  </a:gridCol>
                </a:tblGrid>
                <a:tr h="343085">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extLst>
                    <a:ext uri="{0D108BD9-81ED-4DB2-BD59-A6C34878D82A}">
                      <a16:rowId xmlns:a16="http://schemas.microsoft.com/office/drawing/2014/main" val="10000"/>
                    </a:ext>
                  </a:extLst>
                </a:tr>
                <a:tr h="351988">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aphicFrame>
          <p:nvGraphicFramePr>
            <p:cNvPr id="19" name="Shape 177">
              <a:extLst>
                <a:ext uri="{FF2B5EF4-FFF2-40B4-BE49-F238E27FC236}">
                  <a16:creationId xmlns:a16="http://schemas.microsoft.com/office/drawing/2014/main" id="{33537DBE-1508-44F5-A88E-0BFF90B25C86}"/>
                </a:ext>
              </a:extLst>
            </p:cNvPr>
            <p:cNvGraphicFramePr/>
            <p:nvPr>
              <p:extLst/>
            </p:nvPr>
          </p:nvGraphicFramePr>
          <p:xfrm>
            <a:off x="2462789" y="3161600"/>
            <a:ext cx="955912" cy="696703"/>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20" name="Shape 177">
              <a:extLst>
                <a:ext uri="{FF2B5EF4-FFF2-40B4-BE49-F238E27FC236}">
                  <a16:creationId xmlns:a16="http://schemas.microsoft.com/office/drawing/2014/main" id="{921DC09C-C932-4869-B80A-54E46BC17121}"/>
                </a:ext>
              </a:extLst>
            </p:cNvPr>
            <p:cNvGraphicFramePr/>
            <p:nvPr>
              <p:extLst/>
            </p:nvPr>
          </p:nvGraphicFramePr>
          <p:xfrm>
            <a:off x="3515290" y="3160377"/>
            <a:ext cx="955912" cy="696703"/>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sp>
        <p:nvSpPr>
          <p:cNvPr id="21" name="矩形: 圓角 23">
            <a:extLst>
              <a:ext uri="{FF2B5EF4-FFF2-40B4-BE49-F238E27FC236}">
                <a16:creationId xmlns:a16="http://schemas.microsoft.com/office/drawing/2014/main" id="{531E014C-43C5-4CCF-B30E-FCCBD9EA9895}"/>
              </a:ext>
            </a:extLst>
          </p:cNvPr>
          <p:cNvSpPr/>
          <p:nvPr/>
        </p:nvSpPr>
        <p:spPr>
          <a:xfrm>
            <a:off x="1465406" y="4452287"/>
            <a:ext cx="2327564" cy="455730"/>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Microsoft JhengHei"/>
                <a:ea typeface="Microsoft JhengHei"/>
                <a:cs typeface="Microsoft JhengHei"/>
              </a:rPr>
              <a:t>SSD</a:t>
            </a:r>
            <a:r>
              <a:rPr lang="zh-TW" altLang="en-US" sz="1100" b="1">
                <a:latin typeface="Microsoft JhengHei"/>
                <a:ea typeface="Microsoft JhengHei"/>
                <a:cs typeface="Microsoft JhengHei"/>
              </a:rPr>
              <a:t> 寫入新資料，僅能一次清除區塊上所有資料</a:t>
            </a:r>
          </a:p>
        </p:txBody>
      </p:sp>
      <p:graphicFrame>
        <p:nvGraphicFramePr>
          <p:cNvPr id="22" name="Shape 189">
            <a:extLst>
              <a:ext uri="{FF2B5EF4-FFF2-40B4-BE49-F238E27FC236}">
                <a16:creationId xmlns:a16="http://schemas.microsoft.com/office/drawing/2014/main" id="{D4A9B060-730F-4DA2-8D23-0D2A70104BDE}"/>
              </a:ext>
            </a:extLst>
          </p:cNvPr>
          <p:cNvGraphicFramePr/>
          <p:nvPr>
            <p:extLst/>
          </p:nvPr>
        </p:nvGraphicFramePr>
        <p:xfrm>
          <a:off x="106557" y="2202247"/>
          <a:ext cx="1135504" cy="1843890"/>
        </p:xfrm>
        <a:graphic>
          <a:graphicData uri="http://schemas.openxmlformats.org/drawingml/2006/table">
            <a:tbl>
              <a:tblPr>
                <a:noFill/>
              </a:tblPr>
              <a:tblGrid>
                <a:gridCol w="350301">
                  <a:extLst>
                    <a:ext uri="{9D8B030D-6E8A-4147-A177-3AD203B41FA5}">
                      <a16:colId xmlns:a16="http://schemas.microsoft.com/office/drawing/2014/main" val="20000"/>
                    </a:ext>
                  </a:extLst>
                </a:gridCol>
                <a:gridCol w="785203">
                  <a:extLst>
                    <a:ext uri="{9D8B030D-6E8A-4147-A177-3AD203B41FA5}">
                      <a16:colId xmlns:a16="http://schemas.microsoft.com/office/drawing/2014/main" val="20001"/>
                    </a:ext>
                  </a:extLst>
                </a:gridCol>
              </a:tblGrid>
              <a:tr h="339563">
                <a:tc>
                  <a:txBody>
                    <a:bodyPr/>
                    <a:lstStyle/>
                    <a:p>
                      <a:pPr marL="0" lvl="0" indent="0" algn="ctr" rtl="0">
                        <a:spcBef>
                          <a:spcPts val="0"/>
                        </a:spcBef>
                        <a:spcAft>
                          <a:spcPts val="0"/>
                        </a:spcAft>
                        <a:buNone/>
                      </a:pPr>
                      <a:r>
                        <a:rPr lang="zh-TW" sz="1400" b="1">
                          <a:solidFill>
                            <a:srgbClr val="FFFFFF"/>
                          </a:solidFill>
                          <a:latin typeface="+mj-lt"/>
                          <a:ea typeface="Microsoft JhengHei"/>
                          <a:cs typeface="Microsoft JhengHei"/>
                          <a:sym typeface="Microsoft JhengHei"/>
                        </a:rPr>
                        <a:t>N</a:t>
                      </a:r>
                      <a:endParaRPr sz="1400" b="1">
                        <a:solidFill>
                          <a:srgbClr val="FFFFFF"/>
                        </a:solidFill>
                        <a:latin typeface="+mj-lt"/>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新資料</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39563">
                <a:tc>
                  <a:txBody>
                    <a:bodyPr/>
                    <a:lstStyle/>
                    <a:p>
                      <a:pPr marL="0" lvl="0" indent="0" algn="ctr" rtl="0">
                        <a:spcBef>
                          <a:spcPts val="0"/>
                        </a:spcBef>
                        <a:spcAft>
                          <a:spcPts val="0"/>
                        </a:spcAft>
                        <a:buNone/>
                      </a:pPr>
                      <a:r>
                        <a:rPr lang="zh-TW" sz="1400" b="1">
                          <a:solidFill>
                            <a:srgbClr val="FFFFFF"/>
                          </a:solidFill>
                          <a:latin typeface="+mj-lt"/>
                          <a:ea typeface="Microsoft JhengHei"/>
                          <a:cs typeface="Microsoft JhengHei"/>
                          <a:sym typeface="Microsoft JhengHei"/>
                        </a:rPr>
                        <a:t>D</a:t>
                      </a:r>
                      <a:endParaRPr sz="1400" b="1">
                        <a:solidFill>
                          <a:srgbClr val="FFFFFF"/>
                        </a:solidFill>
                        <a:latin typeface="+mj-lt"/>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有效資料</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0380">
                <a:tc>
                  <a:txBody>
                    <a:bodyPr/>
                    <a:lstStyle/>
                    <a:p>
                      <a:pPr marL="0" lvl="0" indent="0" algn="ctr" rtl="0">
                        <a:spcBef>
                          <a:spcPts val="0"/>
                        </a:spcBef>
                        <a:spcAft>
                          <a:spcPts val="0"/>
                        </a:spcAft>
                        <a:buNone/>
                      </a:pPr>
                      <a:endParaRPr sz="1100" b="1" strike="sngStrike">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無效資料</a:t>
                      </a:r>
                      <a:endParaRPr lang="zh-TW"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00380">
                <a:tc>
                  <a:txBody>
                    <a:bodyPr/>
                    <a:lstStyle/>
                    <a:p>
                      <a:pPr marL="0" lvl="0" indent="0" algn="ctr" rtl="0">
                        <a:spcBef>
                          <a:spcPts val="0"/>
                        </a:spcBef>
                        <a:spcAft>
                          <a:spcPts val="0"/>
                        </a:spcAft>
                        <a:buNone/>
                      </a:pPr>
                      <a:endParaRPr sz="1100" b="1">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預留空間</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00380">
                <a:tc>
                  <a:txBody>
                    <a:bodyPr/>
                    <a:lstStyle/>
                    <a:p>
                      <a:pPr marL="0" lvl="0" indent="0" algn="ctr" rtl="0">
                        <a:spcBef>
                          <a:spcPts val="0"/>
                        </a:spcBef>
                        <a:spcAft>
                          <a:spcPts val="0"/>
                        </a:spcAft>
                        <a:buNone/>
                      </a:pPr>
                      <a:endParaRPr sz="1100" b="1">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6"/>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預留空間</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graphicFrame>
        <p:nvGraphicFramePr>
          <p:cNvPr id="23" name="Shape 182">
            <a:extLst>
              <a:ext uri="{FF2B5EF4-FFF2-40B4-BE49-F238E27FC236}">
                <a16:creationId xmlns:a16="http://schemas.microsoft.com/office/drawing/2014/main" id="{9BEC7578-2182-46A8-B1D8-95E00006F0CF}"/>
              </a:ext>
            </a:extLst>
          </p:cNvPr>
          <p:cNvGraphicFramePr/>
          <p:nvPr>
            <p:extLst>
              <p:ext uri="{D42A27DB-BD31-4B8C-83A1-F6EECF244321}">
                <p14:modId xmlns:p14="http://schemas.microsoft.com/office/powerpoint/2010/main" val="1945425641"/>
              </p:ext>
            </p:extLst>
          </p:nvPr>
        </p:nvGraphicFramePr>
        <p:xfrm>
          <a:off x="1648558" y="2159690"/>
          <a:ext cx="953328" cy="686900"/>
        </p:xfrm>
        <a:graphic>
          <a:graphicData uri="http://schemas.openxmlformats.org/drawingml/2006/table">
            <a:tbl>
              <a:tblPr>
                <a:noFill/>
              </a:tblPr>
              <a:tblGrid>
                <a:gridCol w="476664">
                  <a:extLst>
                    <a:ext uri="{9D8B030D-6E8A-4147-A177-3AD203B41FA5}">
                      <a16:colId xmlns:a16="http://schemas.microsoft.com/office/drawing/2014/main" val="20000"/>
                    </a:ext>
                  </a:extLst>
                </a:gridCol>
                <a:gridCol w="476664">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zh-TW" sz="1600" b="1">
                          <a:solidFill>
                            <a:schemeClr val="lt1"/>
                          </a:solidFill>
                        </a:rPr>
                        <a:t>N</a:t>
                      </a:r>
                      <a:endParaRPr sz="1600" b="1">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extLst>
                  <a:ext uri="{0D108BD9-81ED-4DB2-BD59-A6C34878D82A}">
                    <a16:rowId xmlns:a16="http://schemas.microsoft.com/office/drawing/2014/main" val="10000"/>
                  </a:ext>
                </a:extLst>
              </a:tr>
              <a:tr h="343450">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en-US" altLang="zh-TW"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aphicFrame>
        <p:nvGraphicFramePr>
          <p:cNvPr id="24" name="Shape 182">
            <a:extLst>
              <a:ext uri="{FF2B5EF4-FFF2-40B4-BE49-F238E27FC236}">
                <a16:creationId xmlns:a16="http://schemas.microsoft.com/office/drawing/2014/main" id="{8FE50E1E-E938-4828-AF75-52ECC180D514}"/>
              </a:ext>
            </a:extLst>
          </p:cNvPr>
          <p:cNvGraphicFramePr/>
          <p:nvPr>
            <p:extLst>
              <p:ext uri="{D42A27DB-BD31-4B8C-83A1-F6EECF244321}">
                <p14:modId xmlns:p14="http://schemas.microsoft.com/office/powerpoint/2010/main" val="2469754104"/>
              </p:ext>
            </p:extLst>
          </p:nvPr>
        </p:nvGraphicFramePr>
        <p:xfrm>
          <a:off x="2699009" y="2152025"/>
          <a:ext cx="955378" cy="686900"/>
        </p:xfrm>
        <a:graphic>
          <a:graphicData uri="http://schemas.openxmlformats.org/drawingml/2006/table">
            <a:tbl>
              <a:tblPr>
                <a:noFill/>
              </a:tblPr>
              <a:tblGrid>
                <a:gridCol w="477689">
                  <a:extLst>
                    <a:ext uri="{9D8B030D-6E8A-4147-A177-3AD203B41FA5}">
                      <a16:colId xmlns:a16="http://schemas.microsoft.com/office/drawing/2014/main" val="20000"/>
                    </a:ext>
                  </a:extLst>
                </a:gridCol>
                <a:gridCol w="477689">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zh-TW" sz="1600" b="1">
                          <a:solidFill>
                            <a:schemeClr val="lt1"/>
                          </a:solidFill>
                        </a:rPr>
                        <a:t>N</a:t>
                      </a:r>
                      <a:endParaRPr sz="1600" b="1">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extLst>
                  <a:ext uri="{0D108BD9-81ED-4DB2-BD59-A6C34878D82A}">
                    <a16:rowId xmlns:a16="http://schemas.microsoft.com/office/drawing/2014/main" val="10000"/>
                  </a:ext>
                </a:extLst>
              </a:tr>
              <a:tr h="343450">
                <a:tc>
                  <a:txBody>
                    <a:bodyPr/>
                    <a:lstStyle/>
                    <a:p>
                      <a:pPr marL="0" marR="0" lvl="0" indent="0" algn="ctr" rtl="0">
                        <a:spcBef>
                          <a:spcPts val="0"/>
                        </a:spcBef>
                        <a:spcAft>
                          <a:spcPts val="0"/>
                        </a:spcAft>
                        <a:buNone/>
                      </a:pPr>
                      <a:endParaRPr sz="1600" b="1">
                        <a:solidFill>
                          <a:srgbClr val="FFFFFF"/>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endParaRPr lang="en-US" altLang="zh-TW" sz="1600" b="1">
                        <a:solidFill>
                          <a:srgbClr val="FFFFFF"/>
                        </a:solidFill>
                      </a:endParaRP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pSp>
        <p:nvGrpSpPr>
          <p:cNvPr id="25" name="群組 24">
            <a:extLst>
              <a:ext uri="{FF2B5EF4-FFF2-40B4-BE49-F238E27FC236}">
                <a16:creationId xmlns:a16="http://schemas.microsoft.com/office/drawing/2014/main" id="{AB1A32DA-DCFF-49CF-B59E-397063E30934}"/>
              </a:ext>
            </a:extLst>
          </p:cNvPr>
          <p:cNvGrpSpPr/>
          <p:nvPr/>
        </p:nvGrpSpPr>
        <p:grpSpPr>
          <a:xfrm>
            <a:off x="2854240" y="2369511"/>
            <a:ext cx="620073" cy="620073"/>
            <a:chOff x="7316158" y="2699146"/>
            <a:chExt cx="620073" cy="620073"/>
          </a:xfrm>
        </p:grpSpPr>
        <p:sp>
          <p:nvSpPr>
            <p:cNvPr id="26" name="Shape 180">
              <a:extLst>
                <a:ext uri="{FF2B5EF4-FFF2-40B4-BE49-F238E27FC236}">
                  <a16:creationId xmlns:a16="http://schemas.microsoft.com/office/drawing/2014/main" id="{091CE965-CAC8-45C6-B342-A677DBB743F4}"/>
                </a:ext>
              </a:extLst>
            </p:cNvPr>
            <p:cNvSpPr/>
            <p:nvPr/>
          </p:nvSpPr>
          <p:spPr>
            <a:xfrm>
              <a:off x="7485422" y="2780274"/>
              <a:ext cx="281547" cy="461237"/>
            </a:xfrm>
            <a:prstGeom prst="downArrow">
              <a:avLst>
                <a:gd name="adj1" fmla="val 50000"/>
                <a:gd name="adj2" fmla="val 50000"/>
              </a:avLst>
            </a:prstGeom>
            <a:solidFill>
              <a:srgbClr val="CC00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7" name="Picture 2" descr="ç¸éåç">
              <a:extLst>
                <a:ext uri="{FF2B5EF4-FFF2-40B4-BE49-F238E27FC236}">
                  <a16:creationId xmlns:a16="http://schemas.microsoft.com/office/drawing/2014/main" id="{95AF48A5-1B41-4340-A4E7-56808FF33F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6158" y="2699146"/>
              <a:ext cx="620073" cy="620073"/>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Shape 180">
            <a:extLst>
              <a:ext uri="{FF2B5EF4-FFF2-40B4-BE49-F238E27FC236}">
                <a16:creationId xmlns:a16="http://schemas.microsoft.com/office/drawing/2014/main" id="{D8E14B04-79A0-4F0F-9310-1F5C001B921C}"/>
              </a:ext>
            </a:extLst>
          </p:cNvPr>
          <p:cNvSpPr/>
          <p:nvPr/>
        </p:nvSpPr>
        <p:spPr>
          <a:xfrm rot="16200000">
            <a:off x="3611882" y="3517409"/>
            <a:ext cx="503336" cy="263658"/>
          </a:xfrm>
          <a:prstGeom prst="downArrow">
            <a:avLst>
              <a:gd name="adj1" fmla="val 50000"/>
              <a:gd name="adj2" fmla="val 50000"/>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9" name="群組 28">
            <a:extLst>
              <a:ext uri="{FF2B5EF4-FFF2-40B4-BE49-F238E27FC236}">
                <a16:creationId xmlns:a16="http://schemas.microsoft.com/office/drawing/2014/main" id="{9F0DF666-6635-4F03-869C-71E923D228E0}"/>
              </a:ext>
            </a:extLst>
          </p:cNvPr>
          <p:cNvGrpSpPr/>
          <p:nvPr/>
        </p:nvGrpSpPr>
        <p:grpSpPr>
          <a:xfrm>
            <a:off x="6523946" y="2838764"/>
            <a:ext cx="2253355" cy="2049320"/>
            <a:chOff x="3884614" y="2771929"/>
            <a:chExt cx="2253355" cy="2049320"/>
          </a:xfrm>
        </p:grpSpPr>
        <p:sp>
          <p:nvSpPr>
            <p:cNvPr id="30" name="Shape 171">
              <a:extLst>
                <a:ext uri="{FF2B5EF4-FFF2-40B4-BE49-F238E27FC236}">
                  <a16:creationId xmlns:a16="http://schemas.microsoft.com/office/drawing/2014/main" id="{070B38A9-890B-4F44-8A7C-D439D83C1240}"/>
                </a:ext>
              </a:extLst>
            </p:cNvPr>
            <p:cNvSpPr/>
            <p:nvPr/>
          </p:nvSpPr>
          <p:spPr>
            <a:xfrm>
              <a:off x="3884614" y="2771929"/>
              <a:ext cx="2253355" cy="1823330"/>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b="1">
                <a:solidFill>
                  <a:schemeClr val="lt1"/>
                </a:solidFill>
                <a:latin typeface="Microsoft JhengHei"/>
                <a:ea typeface="Microsoft JhengHei"/>
                <a:cs typeface="Microsoft JhengHei"/>
              </a:endParaRPr>
            </a:p>
          </p:txBody>
        </p:sp>
        <p:sp>
          <p:nvSpPr>
            <p:cNvPr id="31" name="矩形: 圓角 62">
              <a:extLst>
                <a:ext uri="{FF2B5EF4-FFF2-40B4-BE49-F238E27FC236}">
                  <a16:creationId xmlns:a16="http://schemas.microsoft.com/office/drawing/2014/main" id="{4C8B927F-B203-487F-A164-7FEAE57FF28B}"/>
                </a:ext>
              </a:extLst>
            </p:cNvPr>
            <p:cNvSpPr/>
            <p:nvPr/>
          </p:nvSpPr>
          <p:spPr>
            <a:xfrm>
              <a:off x="4004086" y="4368810"/>
              <a:ext cx="2005779" cy="452439"/>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100" b="1">
                  <a:latin typeface="Microsoft JhengHei"/>
                  <a:ea typeface="Microsoft JhengHei"/>
                  <a:cs typeface="Microsoft JhengHei"/>
                </a:rPr>
                <a:t>有兩個區塊當預留空間，則新資料可直接寫入</a:t>
              </a:r>
            </a:p>
          </p:txBody>
        </p:sp>
      </p:grpSp>
      <p:sp>
        <p:nvSpPr>
          <p:cNvPr id="32" name="Shape 171">
            <a:extLst>
              <a:ext uri="{FF2B5EF4-FFF2-40B4-BE49-F238E27FC236}">
                <a16:creationId xmlns:a16="http://schemas.microsoft.com/office/drawing/2014/main" id="{59586363-6D31-4968-9E0A-9514100C259A}"/>
              </a:ext>
            </a:extLst>
          </p:cNvPr>
          <p:cNvSpPr/>
          <p:nvPr/>
        </p:nvSpPr>
        <p:spPr>
          <a:xfrm>
            <a:off x="4013063" y="2852221"/>
            <a:ext cx="2315163" cy="1835969"/>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altLang="en-US" b="1">
              <a:solidFill>
                <a:schemeClr val="lt1"/>
              </a:solidFill>
              <a:latin typeface="Microsoft JhengHei"/>
              <a:ea typeface="Microsoft JhengHei"/>
              <a:cs typeface="Microsoft JhengHei"/>
            </a:endParaRPr>
          </a:p>
        </p:txBody>
      </p:sp>
      <p:sp>
        <p:nvSpPr>
          <p:cNvPr id="33" name="矩形: 圓角 128">
            <a:extLst>
              <a:ext uri="{FF2B5EF4-FFF2-40B4-BE49-F238E27FC236}">
                <a16:creationId xmlns:a16="http://schemas.microsoft.com/office/drawing/2014/main" id="{6D146A9D-D497-45DF-AEEC-7998D84BC051}"/>
              </a:ext>
            </a:extLst>
          </p:cNvPr>
          <p:cNvSpPr/>
          <p:nvPr/>
        </p:nvSpPr>
        <p:spPr>
          <a:xfrm>
            <a:off x="4183505" y="4454121"/>
            <a:ext cx="2005779" cy="460779"/>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100" b="1">
                <a:latin typeface="Microsoft JhengHei"/>
                <a:ea typeface="Microsoft JhengHei"/>
                <a:cs typeface="Microsoft JhengHei"/>
              </a:rPr>
              <a:t>為了避免有效資料也被清除，需要做 </a:t>
            </a:r>
            <a:r>
              <a:rPr lang="en-US" altLang="zh-TW" sz="1100" b="1">
                <a:latin typeface="Microsoft JhengHei"/>
                <a:ea typeface="Microsoft JhengHei"/>
                <a:cs typeface="Microsoft JhengHei"/>
              </a:rPr>
              <a:t>Garbage</a:t>
            </a:r>
            <a:r>
              <a:rPr lang="zh-TW" altLang="en-US" sz="1100" b="1">
                <a:latin typeface="Microsoft JhengHei"/>
                <a:ea typeface="Microsoft JhengHei"/>
                <a:cs typeface="Microsoft JhengHei"/>
              </a:rPr>
              <a:t> </a:t>
            </a:r>
            <a:r>
              <a:rPr lang="en-US" altLang="zh-TW" sz="1100" b="1">
                <a:latin typeface="Microsoft JhengHei"/>
                <a:ea typeface="Microsoft JhengHei"/>
                <a:cs typeface="Microsoft JhengHei"/>
              </a:rPr>
              <a:t>Collection</a:t>
            </a:r>
            <a:endParaRPr lang="zh-TW" altLang="en-US" sz="1100" b="1">
              <a:latin typeface="Microsoft JhengHei"/>
              <a:ea typeface="Microsoft JhengHei"/>
              <a:cs typeface="Microsoft JhengHei"/>
            </a:endParaRPr>
          </a:p>
        </p:txBody>
      </p:sp>
      <p:graphicFrame>
        <p:nvGraphicFramePr>
          <p:cNvPr id="34" name="Shape 177">
            <a:extLst>
              <a:ext uri="{FF2B5EF4-FFF2-40B4-BE49-F238E27FC236}">
                <a16:creationId xmlns:a16="http://schemas.microsoft.com/office/drawing/2014/main" id="{34E4CB68-16F7-4775-B670-24EECAB65AB6}"/>
              </a:ext>
            </a:extLst>
          </p:cNvPr>
          <p:cNvGraphicFramePr/>
          <p:nvPr>
            <p:extLst>
              <p:ext uri="{D42A27DB-BD31-4B8C-83A1-F6EECF244321}">
                <p14:modId xmlns:p14="http://schemas.microsoft.com/office/powerpoint/2010/main" val="90424501"/>
              </p:ext>
            </p:extLst>
          </p:nvPr>
        </p:nvGraphicFramePr>
        <p:xfrm>
          <a:off x="7693285" y="368820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rPr>
                        <a:t>N</a:t>
                      </a:r>
                      <a:endParaRPr sz="1600" b="1" strike="noStrike">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4"/>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pSp>
        <p:nvGrpSpPr>
          <p:cNvPr id="35" name="群組 34">
            <a:extLst>
              <a:ext uri="{FF2B5EF4-FFF2-40B4-BE49-F238E27FC236}">
                <a16:creationId xmlns:a16="http://schemas.microsoft.com/office/drawing/2014/main" id="{C1E99F5C-743D-46D4-8D4B-9144B7D3DE5B}"/>
              </a:ext>
            </a:extLst>
          </p:cNvPr>
          <p:cNvGrpSpPr/>
          <p:nvPr/>
        </p:nvGrpSpPr>
        <p:grpSpPr>
          <a:xfrm>
            <a:off x="6650212" y="2960234"/>
            <a:ext cx="2003884" cy="671539"/>
            <a:chOff x="4255112" y="5669168"/>
            <a:chExt cx="2003884" cy="671539"/>
          </a:xfrm>
        </p:grpSpPr>
        <p:grpSp>
          <p:nvGrpSpPr>
            <p:cNvPr id="36" name="群組 187">
              <a:extLst>
                <a:ext uri="{FF2B5EF4-FFF2-40B4-BE49-F238E27FC236}">
                  <a16:creationId xmlns:a16="http://schemas.microsoft.com/office/drawing/2014/main" id="{14265C4D-D307-48DB-AA9A-71E4BD6FDEC1}"/>
                </a:ext>
              </a:extLst>
            </p:cNvPr>
            <p:cNvGrpSpPr/>
            <p:nvPr/>
          </p:nvGrpSpPr>
          <p:grpSpPr>
            <a:xfrm>
              <a:off x="4255112" y="5670127"/>
              <a:ext cx="1251363" cy="670580"/>
              <a:chOff x="6472686" y="3629596"/>
              <a:chExt cx="1251363" cy="670580"/>
            </a:xfrm>
          </p:grpSpPr>
          <p:graphicFrame>
            <p:nvGraphicFramePr>
              <p:cNvPr id="63" name="Shape 177">
                <a:extLst>
                  <a:ext uri="{FF2B5EF4-FFF2-40B4-BE49-F238E27FC236}">
                    <a16:creationId xmlns:a16="http://schemas.microsoft.com/office/drawing/2014/main" id="{8C1A2323-1793-4ACB-A38E-77E0822EF9B8}"/>
                  </a:ext>
                </a:extLst>
              </p:cNvPr>
              <p:cNvGraphicFramePr/>
              <p:nvPr>
                <p:extLst/>
              </p:nvPr>
            </p:nvGraphicFramePr>
            <p:xfrm>
              <a:off x="6472686" y="362959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48B422"/>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nvGrpSpPr>
              <p:cNvPr id="64" name="群組 189">
                <a:extLst>
                  <a:ext uri="{FF2B5EF4-FFF2-40B4-BE49-F238E27FC236}">
                    <a16:creationId xmlns:a16="http://schemas.microsoft.com/office/drawing/2014/main" id="{68E78656-821F-494F-A611-A274055A4B2A}"/>
                  </a:ext>
                </a:extLst>
              </p:cNvPr>
              <p:cNvGrpSpPr/>
              <p:nvPr/>
            </p:nvGrpSpPr>
            <p:grpSpPr>
              <a:xfrm>
                <a:off x="6715255" y="3966234"/>
                <a:ext cx="1008794" cy="333941"/>
                <a:chOff x="6790697" y="4321835"/>
                <a:chExt cx="1008794" cy="335290"/>
              </a:xfrm>
            </p:grpSpPr>
            <p:cxnSp>
              <p:nvCxnSpPr>
                <p:cNvPr id="81" name="直線接點 80">
                  <a:extLst>
                    <a:ext uri="{FF2B5EF4-FFF2-40B4-BE49-F238E27FC236}">
                      <a16:creationId xmlns:a16="http://schemas.microsoft.com/office/drawing/2014/main" id="{9D282583-54CB-4B35-AC59-5E4B996C733C}"/>
                    </a:ext>
                  </a:extLst>
                </p:cNvPr>
                <p:cNvCxnSpPr>
                  <a:cxnSpLocks/>
                </p:cNvCxnSpPr>
                <p:nvPr/>
              </p:nvCxnSpPr>
              <p:spPr>
                <a:xfrm>
                  <a:off x="6790697"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2" name="直線接點 81">
                  <a:extLst>
                    <a:ext uri="{FF2B5EF4-FFF2-40B4-BE49-F238E27FC236}">
                      <a16:creationId xmlns:a16="http://schemas.microsoft.com/office/drawing/2014/main" id="{837BF227-348C-4EAA-A82A-6CDC1F277F2F}"/>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3" name="直線接點 82">
                  <a:extLst>
                    <a:ext uri="{FF2B5EF4-FFF2-40B4-BE49-F238E27FC236}">
                      <a16:creationId xmlns:a16="http://schemas.microsoft.com/office/drawing/2014/main" id="{08F96EA1-DC26-4C3E-9616-A5D48B4CD501}"/>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4" name="直線接點 83">
                  <a:extLst>
                    <a:ext uri="{FF2B5EF4-FFF2-40B4-BE49-F238E27FC236}">
                      <a16:creationId xmlns:a16="http://schemas.microsoft.com/office/drawing/2014/main" id="{25E9853D-C31A-4A0A-B293-FFDCD011360E}"/>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5" name="直線接點 84">
                  <a:extLst>
                    <a:ext uri="{FF2B5EF4-FFF2-40B4-BE49-F238E27FC236}">
                      <a16:creationId xmlns:a16="http://schemas.microsoft.com/office/drawing/2014/main" id="{2261CCA1-514D-42D3-BFE3-B80CCEFEEAAC}"/>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6" name="直線接點 85">
                  <a:extLst>
                    <a:ext uri="{FF2B5EF4-FFF2-40B4-BE49-F238E27FC236}">
                      <a16:creationId xmlns:a16="http://schemas.microsoft.com/office/drawing/2014/main" id="{AC934FF6-8223-4761-A652-3B910383436E}"/>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5" name="群組 190">
                <a:extLst>
                  <a:ext uri="{FF2B5EF4-FFF2-40B4-BE49-F238E27FC236}">
                    <a16:creationId xmlns:a16="http://schemas.microsoft.com/office/drawing/2014/main" id="{927734C9-CD56-4E19-BA86-F0C9F373846A}"/>
                  </a:ext>
                </a:extLst>
              </p:cNvPr>
              <p:cNvGrpSpPr/>
              <p:nvPr/>
            </p:nvGrpSpPr>
            <p:grpSpPr>
              <a:xfrm>
                <a:off x="6998334" y="3966234"/>
                <a:ext cx="378544" cy="333941"/>
                <a:chOff x="7376502" y="4321835"/>
                <a:chExt cx="422989" cy="335290"/>
              </a:xfrm>
            </p:grpSpPr>
            <p:cxnSp>
              <p:nvCxnSpPr>
                <p:cNvPr id="74" name="直線接點 73">
                  <a:extLst>
                    <a:ext uri="{FF2B5EF4-FFF2-40B4-BE49-F238E27FC236}">
                      <a16:creationId xmlns:a16="http://schemas.microsoft.com/office/drawing/2014/main" id="{E7B52EC0-7552-490D-ACC3-49793D04EB9F}"/>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5" name="直線接點 74">
                  <a:extLst>
                    <a:ext uri="{FF2B5EF4-FFF2-40B4-BE49-F238E27FC236}">
                      <a16:creationId xmlns:a16="http://schemas.microsoft.com/office/drawing/2014/main" id="{2715409A-A09C-4417-8ED0-44EDF71B216F}"/>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6" name="直線接點 75">
                  <a:extLst>
                    <a:ext uri="{FF2B5EF4-FFF2-40B4-BE49-F238E27FC236}">
                      <a16:creationId xmlns:a16="http://schemas.microsoft.com/office/drawing/2014/main" id="{4A72EA8A-81CE-445A-87ED-5B2E09BDA226}"/>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 name="直線接點 76">
                  <a:extLst>
                    <a:ext uri="{FF2B5EF4-FFF2-40B4-BE49-F238E27FC236}">
                      <a16:creationId xmlns:a16="http://schemas.microsoft.com/office/drawing/2014/main" id="{03FCEC50-ED7B-44C8-B57C-CEBEA4035B65}"/>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8" name="直線接點 77">
                  <a:extLst>
                    <a:ext uri="{FF2B5EF4-FFF2-40B4-BE49-F238E27FC236}">
                      <a16:creationId xmlns:a16="http://schemas.microsoft.com/office/drawing/2014/main" id="{CBAFD219-6FEE-4486-BA08-DD2194D74A20}"/>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id="{15729FC5-C5DA-4D7B-BDF1-56D69A1C87A7}"/>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id="{9EAE29AF-4A49-473E-9B4E-DFA28356A9F3}"/>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6" name="群組 191">
                <a:extLst>
                  <a:ext uri="{FF2B5EF4-FFF2-40B4-BE49-F238E27FC236}">
                    <a16:creationId xmlns:a16="http://schemas.microsoft.com/office/drawing/2014/main" id="{21FE3318-A6A5-409B-BBA8-05A57AB55A12}"/>
                  </a:ext>
                </a:extLst>
              </p:cNvPr>
              <p:cNvGrpSpPr/>
              <p:nvPr/>
            </p:nvGrpSpPr>
            <p:grpSpPr>
              <a:xfrm>
                <a:off x="6995743" y="3641465"/>
                <a:ext cx="378544" cy="305081"/>
                <a:chOff x="7376502" y="4321835"/>
                <a:chExt cx="422989" cy="335290"/>
              </a:xfrm>
            </p:grpSpPr>
            <p:cxnSp>
              <p:nvCxnSpPr>
                <p:cNvPr id="67" name="直線接點 66">
                  <a:extLst>
                    <a:ext uri="{FF2B5EF4-FFF2-40B4-BE49-F238E27FC236}">
                      <a16:creationId xmlns:a16="http://schemas.microsoft.com/office/drawing/2014/main" id="{194C1C57-D5CA-4CF3-81F9-4801C088FC45}"/>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399C7E94-EC48-4F31-A5F9-B6C69BE54930}"/>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B843DD86-9327-428F-A149-4FC68EB08A29}"/>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08223E2B-7CA5-4D06-86BC-B14E5FBDEBA8}"/>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6795C8F8-9163-45ED-8D86-8A730908C7E7}"/>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2BBD7075-38DA-4113-95A1-2C751320B86D}"/>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3" name="直線接點 72">
                  <a:extLst>
                    <a:ext uri="{FF2B5EF4-FFF2-40B4-BE49-F238E27FC236}">
                      <a16:creationId xmlns:a16="http://schemas.microsoft.com/office/drawing/2014/main" id="{79FC0867-B93A-4C29-B432-2680C97BF2AC}"/>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nvGrpSpPr>
            <p:cNvPr id="37" name="群組 213">
              <a:extLst>
                <a:ext uri="{FF2B5EF4-FFF2-40B4-BE49-F238E27FC236}">
                  <a16:creationId xmlns:a16="http://schemas.microsoft.com/office/drawing/2014/main" id="{62CCB97A-85FC-4F62-9F3F-706599492770}"/>
                </a:ext>
              </a:extLst>
            </p:cNvPr>
            <p:cNvGrpSpPr/>
            <p:nvPr/>
          </p:nvGrpSpPr>
          <p:grpSpPr>
            <a:xfrm>
              <a:off x="5303084" y="5669168"/>
              <a:ext cx="955912" cy="670580"/>
              <a:chOff x="6472686" y="3629596"/>
              <a:chExt cx="955912" cy="670580"/>
            </a:xfrm>
          </p:grpSpPr>
          <p:graphicFrame>
            <p:nvGraphicFramePr>
              <p:cNvPr id="38" name="Shape 177">
                <a:extLst>
                  <a:ext uri="{FF2B5EF4-FFF2-40B4-BE49-F238E27FC236}">
                    <a16:creationId xmlns:a16="http://schemas.microsoft.com/office/drawing/2014/main" id="{C0A28D50-14E6-42F7-B6DC-BC29BACBCD84}"/>
                  </a:ext>
                </a:extLst>
              </p:cNvPr>
              <p:cNvGraphicFramePr/>
              <p:nvPr>
                <p:extLst/>
              </p:nvPr>
            </p:nvGraphicFramePr>
            <p:xfrm>
              <a:off x="6472686" y="362959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nvGrpSpPr>
              <p:cNvPr id="39" name="群組 215">
                <a:extLst>
                  <a:ext uri="{FF2B5EF4-FFF2-40B4-BE49-F238E27FC236}">
                    <a16:creationId xmlns:a16="http://schemas.microsoft.com/office/drawing/2014/main" id="{BF0EAEE4-B3F0-4606-8703-EBD5D0AFA348}"/>
                  </a:ext>
                </a:extLst>
              </p:cNvPr>
              <p:cNvGrpSpPr/>
              <p:nvPr/>
            </p:nvGrpSpPr>
            <p:grpSpPr>
              <a:xfrm>
                <a:off x="6525983" y="3966234"/>
                <a:ext cx="378544" cy="333941"/>
                <a:chOff x="7376502" y="4321835"/>
                <a:chExt cx="422989" cy="335290"/>
              </a:xfrm>
            </p:grpSpPr>
            <p:cxnSp>
              <p:nvCxnSpPr>
                <p:cNvPr id="56" name="直線接點 55">
                  <a:extLst>
                    <a:ext uri="{FF2B5EF4-FFF2-40B4-BE49-F238E27FC236}">
                      <a16:creationId xmlns:a16="http://schemas.microsoft.com/office/drawing/2014/main" id="{ABA14EDE-C6F2-424B-A408-82833F07B8C9}"/>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061CD802-F144-4066-A355-C405AE3E8D92}"/>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406087E5-1B59-4322-B6B3-A1D70CE9FC2A}"/>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35E707A6-7BF8-4FBC-90BB-6BB836C1C7F6}"/>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CEB3FB4F-A9EF-479D-926D-27464E217665}"/>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C65765FE-E9D5-4890-B437-23467CF5B839}"/>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F7B753E1-7AE9-435A-8940-74BA65371B77}"/>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40" name="群組 216">
                <a:extLst>
                  <a:ext uri="{FF2B5EF4-FFF2-40B4-BE49-F238E27FC236}">
                    <a16:creationId xmlns:a16="http://schemas.microsoft.com/office/drawing/2014/main" id="{E1CD5654-6B1D-42F0-8CF8-6BBD2F2FE550}"/>
                  </a:ext>
                </a:extLst>
              </p:cNvPr>
              <p:cNvGrpSpPr/>
              <p:nvPr/>
            </p:nvGrpSpPr>
            <p:grpSpPr>
              <a:xfrm>
                <a:off x="6998334" y="3966234"/>
                <a:ext cx="378544" cy="333941"/>
                <a:chOff x="7376502" y="4321835"/>
                <a:chExt cx="422989" cy="335290"/>
              </a:xfrm>
            </p:grpSpPr>
            <p:cxnSp>
              <p:nvCxnSpPr>
                <p:cNvPr id="49" name="直線接點 48">
                  <a:extLst>
                    <a:ext uri="{FF2B5EF4-FFF2-40B4-BE49-F238E27FC236}">
                      <a16:creationId xmlns:a16="http://schemas.microsoft.com/office/drawing/2014/main" id="{50A96A2E-0D71-4143-AD77-4A5BE5FA947C}"/>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C80CD4DC-45AD-44D9-8837-CE0F6BA2A18B}"/>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212023E0-717E-4E04-AC4D-97ED35BAF51D}"/>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05ED26C4-BD3E-423D-BCD6-4AB22AD20CF0}"/>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DA6790EF-230C-4ED4-91A7-DDEFAE000DEB}"/>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1E3CF776-7ACD-47EB-9E68-96DC59995F73}"/>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9A8982AC-9579-4382-8791-91BBDBDCEBBD}"/>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41" name="群組 217">
                <a:extLst>
                  <a:ext uri="{FF2B5EF4-FFF2-40B4-BE49-F238E27FC236}">
                    <a16:creationId xmlns:a16="http://schemas.microsoft.com/office/drawing/2014/main" id="{930861A5-B3CD-4F68-A213-5E7737E6C3F1}"/>
                  </a:ext>
                </a:extLst>
              </p:cNvPr>
              <p:cNvGrpSpPr/>
              <p:nvPr/>
            </p:nvGrpSpPr>
            <p:grpSpPr>
              <a:xfrm>
                <a:off x="6995743" y="3641465"/>
                <a:ext cx="378544" cy="305081"/>
                <a:chOff x="7376502" y="4321835"/>
                <a:chExt cx="422989" cy="335290"/>
              </a:xfrm>
            </p:grpSpPr>
            <p:cxnSp>
              <p:nvCxnSpPr>
                <p:cNvPr id="42" name="直線接點 41">
                  <a:extLst>
                    <a:ext uri="{FF2B5EF4-FFF2-40B4-BE49-F238E27FC236}">
                      <a16:creationId xmlns:a16="http://schemas.microsoft.com/office/drawing/2014/main" id="{0262361D-F61F-4702-9465-A55D426B3E74}"/>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2FCA4266-8BC9-4EF0-81C8-14AA53D23E5E}"/>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F830BC64-5B1C-4F0C-987D-B1F2AD1546A2}"/>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541942A7-7484-4407-838A-26D0C84471C8}"/>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B245A929-FFD7-4F5D-BF76-B26FF7D86F85}"/>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73EBC700-2A9C-4A6C-AE6C-1727260A34AF}"/>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FDAA3BCC-6B46-4513-A0DD-3E1A6DC51275}"/>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graphicFrame>
        <p:nvGraphicFramePr>
          <p:cNvPr id="87" name="Shape 177">
            <a:extLst>
              <a:ext uri="{FF2B5EF4-FFF2-40B4-BE49-F238E27FC236}">
                <a16:creationId xmlns:a16="http://schemas.microsoft.com/office/drawing/2014/main" id="{9A50A80B-D2A1-4228-9B91-CBAFDEC0B546}"/>
              </a:ext>
            </a:extLst>
          </p:cNvPr>
          <p:cNvGraphicFramePr/>
          <p:nvPr>
            <p:extLst>
              <p:ext uri="{D42A27DB-BD31-4B8C-83A1-F6EECF244321}">
                <p14:modId xmlns:p14="http://schemas.microsoft.com/office/powerpoint/2010/main" val="3846255631"/>
              </p:ext>
            </p:extLst>
          </p:nvPr>
        </p:nvGraphicFramePr>
        <p:xfrm>
          <a:off x="6639945" y="368820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rPr>
                        <a:t>N</a:t>
                      </a:r>
                      <a:endParaRPr sz="1600" b="1" strike="noStrike">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0"/>
                  </a:ext>
                </a:extLst>
              </a:tr>
              <a:tr h="332926">
                <a:tc>
                  <a:txBody>
                    <a:bodyPr/>
                    <a:lstStyle/>
                    <a:p>
                      <a:pPr lvl="0" algn="ctr">
                        <a:buNone/>
                      </a:pPr>
                      <a:r>
                        <a:rPr lang="en-US" altLang="zh-TW" sz="1600" b="1" i="0" u="none" strike="noStrike" noProof="0">
                          <a:solidFill>
                            <a:srgbClr val="FFFFFF"/>
                          </a:solidFill>
                          <a:latin typeface="Arial"/>
                        </a:rPr>
                        <a:t>N</a:t>
                      </a:r>
                    </a:p>
                  </a:txBody>
                  <a:tcPr marL="91450" marR="91450" marT="45725" marB="45725">
                    <a:solidFill>
                      <a:srgbClr val="00B0F0"/>
                    </a:solidFill>
                  </a:tcPr>
                </a:tc>
                <a:tc>
                  <a:txBody>
                    <a:bodyPr/>
                    <a:lstStyle/>
                    <a:p>
                      <a:pPr lvl="0" algn="ctr">
                        <a:buNone/>
                      </a:pPr>
                      <a:r>
                        <a:rPr lang="af-ZA" altLang="zh-TW" sz="1600" b="1" i="0" u="none" strike="noStrike" noProof="0">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pSp>
        <p:nvGrpSpPr>
          <p:cNvPr id="88" name="群組 87">
            <a:extLst>
              <a:ext uri="{FF2B5EF4-FFF2-40B4-BE49-F238E27FC236}">
                <a16:creationId xmlns:a16="http://schemas.microsoft.com/office/drawing/2014/main" id="{9D4C1AE7-5730-4440-9CF4-9F1ECD684D7F}"/>
              </a:ext>
            </a:extLst>
          </p:cNvPr>
          <p:cNvGrpSpPr/>
          <p:nvPr/>
        </p:nvGrpSpPr>
        <p:grpSpPr>
          <a:xfrm>
            <a:off x="152820" y="3699324"/>
            <a:ext cx="247992" cy="365505"/>
            <a:chOff x="7453527" y="3844180"/>
            <a:chExt cx="281998" cy="335290"/>
          </a:xfrm>
        </p:grpSpPr>
        <p:cxnSp>
          <p:nvCxnSpPr>
            <p:cNvPr id="89" name="直線接點 88">
              <a:extLst>
                <a:ext uri="{FF2B5EF4-FFF2-40B4-BE49-F238E27FC236}">
                  <a16:creationId xmlns:a16="http://schemas.microsoft.com/office/drawing/2014/main" id="{BAC60FE0-7E27-43A3-BC73-A86E472FB5AB}"/>
                </a:ext>
              </a:extLst>
            </p:cNvPr>
            <p:cNvCxnSpPr>
              <a:cxnSpLocks/>
            </p:cNvCxnSpPr>
            <p:nvPr/>
          </p:nvCxnSpPr>
          <p:spPr>
            <a:xfrm flipH="1">
              <a:off x="7594519" y="3844184"/>
              <a:ext cx="1" cy="32676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直線接點 89">
              <a:extLst>
                <a:ext uri="{FF2B5EF4-FFF2-40B4-BE49-F238E27FC236}">
                  <a16:creationId xmlns:a16="http://schemas.microsoft.com/office/drawing/2014/main" id="{E74380C2-B106-4483-B4B8-C80AD4107341}"/>
                </a:ext>
              </a:extLst>
            </p:cNvPr>
            <p:cNvCxnSpPr>
              <a:cxnSpLocks/>
            </p:cNvCxnSpPr>
            <p:nvPr/>
          </p:nvCxnSpPr>
          <p:spPr>
            <a:xfrm>
              <a:off x="7665021" y="3844180"/>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1" name="直線接點 90">
              <a:extLst>
                <a:ext uri="{FF2B5EF4-FFF2-40B4-BE49-F238E27FC236}">
                  <a16:creationId xmlns:a16="http://schemas.microsoft.com/office/drawing/2014/main" id="{C924BA16-2E90-4E8C-894B-1A60E92F363A}"/>
                </a:ext>
              </a:extLst>
            </p:cNvPr>
            <p:cNvCxnSpPr>
              <a:cxnSpLocks/>
            </p:cNvCxnSpPr>
            <p:nvPr/>
          </p:nvCxnSpPr>
          <p:spPr>
            <a:xfrm>
              <a:off x="7735525" y="3844180"/>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D0C7FEA7-51EB-48DF-A8D5-F6C9DF6AC019}"/>
                </a:ext>
              </a:extLst>
            </p:cNvPr>
            <p:cNvCxnSpPr>
              <a:cxnSpLocks/>
            </p:cNvCxnSpPr>
            <p:nvPr/>
          </p:nvCxnSpPr>
          <p:spPr>
            <a:xfrm>
              <a:off x="7524026" y="3844180"/>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id="{52C4E193-18EE-4905-AC95-09FB3DE1BFD8}"/>
                </a:ext>
              </a:extLst>
            </p:cNvPr>
            <p:cNvCxnSpPr>
              <a:cxnSpLocks/>
            </p:cNvCxnSpPr>
            <p:nvPr/>
          </p:nvCxnSpPr>
          <p:spPr>
            <a:xfrm>
              <a:off x="7453527" y="3844180"/>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aphicFrame>
        <p:nvGraphicFramePr>
          <p:cNvPr id="94" name="Shape 177">
            <a:extLst>
              <a:ext uri="{FF2B5EF4-FFF2-40B4-BE49-F238E27FC236}">
                <a16:creationId xmlns:a16="http://schemas.microsoft.com/office/drawing/2014/main" id="{55C5EB1B-2CAA-41DC-9AC0-1DF5145F3A6F}"/>
              </a:ext>
            </a:extLst>
          </p:cNvPr>
          <p:cNvGraphicFramePr/>
          <p:nvPr>
            <p:extLst/>
          </p:nvPr>
        </p:nvGraphicFramePr>
        <p:xfrm>
          <a:off x="5211604" y="2936650"/>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95" name="Shape 177">
            <a:extLst>
              <a:ext uri="{FF2B5EF4-FFF2-40B4-BE49-F238E27FC236}">
                <a16:creationId xmlns:a16="http://schemas.microsoft.com/office/drawing/2014/main" id="{8A3B4F5F-C00D-4AAC-9935-4DC0E80DB671}"/>
              </a:ext>
            </a:extLst>
          </p:cNvPr>
          <p:cNvGraphicFramePr/>
          <p:nvPr>
            <p:extLst/>
          </p:nvPr>
        </p:nvGraphicFramePr>
        <p:xfrm>
          <a:off x="4161737" y="2936650"/>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96" name="Shape 177">
            <a:extLst>
              <a:ext uri="{FF2B5EF4-FFF2-40B4-BE49-F238E27FC236}">
                <a16:creationId xmlns:a16="http://schemas.microsoft.com/office/drawing/2014/main" id="{ADF6FE6A-2CE7-4A00-BB3B-0A38B874EA5F}"/>
              </a:ext>
            </a:extLst>
          </p:cNvPr>
          <p:cNvGraphicFramePr/>
          <p:nvPr>
            <p:extLst>
              <p:ext uri="{D42A27DB-BD31-4B8C-83A1-F6EECF244321}">
                <p14:modId xmlns:p14="http://schemas.microsoft.com/office/powerpoint/2010/main" val="1201522357"/>
              </p:ext>
            </p:extLst>
          </p:nvPr>
        </p:nvGraphicFramePr>
        <p:xfrm>
          <a:off x="4168511" y="3683131"/>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97" name="Shape 177">
            <a:extLst>
              <a:ext uri="{FF2B5EF4-FFF2-40B4-BE49-F238E27FC236}">
                <a16:creationId xmlns:a16="http://schemas.microsoft.com/office/drawing/2014/main" id="{2AE025A3-958A-40E3-B110-94A92FB08B84}"/>
              </a:ext>
            </a:extLst>
          </p:cNvPr>
          <p:cNvGraphicFramePr/>
          <p:nvPr>
            <p:extLst>
              <p:ext uri="{D42A27DB-BD31-4B8C-83A1-F6EECF244321}">
                <p14:modId xmlns:p14="http://schemas.microsoft.com/office/powerpoint/2010/main" val="3927262707"/>
              </p:ext>
            </p:extLst>
          </p:nvPr>
        </p:nvGraphicFramePr>
        <p:xfrm>
          <a:off x="5219224" y="3683131"/>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sz="1600" b="1" strike="noStrike">
                          <a:solidFill>
                            <a:schemeClr val="lt1"/>
                          </a:solidFill>
                        </a:rPr>
                        <a:t>D</a:t>
                      </a:r>
                      <a:endParaRPr sz="1600" b="1" strike="noStrike">
                        <a:solidFill>
                          <a:schemeClr val="lt1"/>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chemeClr val="accent4"/>
                    </a:solidFill>
                  </a:tcPr>
                </a:tc>
                <a:extLst>
                  <a:ext uri="{0D108BD9-81ED-4DB2-BD59-A6C34878D82A}">
                    <a16:rowId xmlns:a16="http://schemas.microsoft.com/office/drawing/2014/main" val="10000"/>
                  </a:ext>
                </a:extLst>
              </a:tr>
              <a:tr h="330933">
                <a:tc>
                  <a:txBody>
                    <a:bodyPr/>
                    <a:lstStyle/>
                    <a:p>
                      <a:pPr lvl="0" algn="ctr">
                        <a:buNone/>
                      </a:pPr>
                      <a:r>
                        <a:rPr lang="en-US" altLang="zh-TW" sz="1600" b="1" i="0" u="none" strike="noStrike" noProof="0">
                          <a:solidFill>
                            <a:srgbClr val="FFFFFF"/>
                          </a:solidFill>
                          <a:latin typeface="Arial"/>
                        </a:rPr>
                        <a:t>D</a:t>
                      </a:r>
                    </a:p>
                  </a:txBody>
                  <a:tcPr marL="91450" marR="91450" marT="45725" marB="45725">
                    <a:solidFill>
                      <a:schemeClr val="accent4"/>
                    </a:solidFill>
                  </a:tcPr>
                </a:tc>
                <a:tc>
                  <a:txBody>
                    <a:bodyPr/>
                    <a:lstStyle/>
                    <a:p>
                      <a:pPr lvl="0" algn="ctr">
                        <a:buNone/>
                      </a:pPr>
                      <a:r>
                        <a:rPr lang="af-ZA" altLang="zh-TW" sz="1600" b="1" i="0" u="none" strike="noStrike" noProof="0">
                          <a:solidFill>
                            <a:srgbClr val="FFFFFF"/>
                          </a:solidFill>
                          <a:latin typeface="Arial"/>
                        </a:rPr>
                        <a:t>D</a:t>
                      </a: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cxnSp>
        <p:nvCxnSpPr>
          <p:cNvPr id="98" name="直線接點 97">
            <a:extLst>
              <a:ext uri="{FF2B5EF4-FFF2-40B4-BE49-F238E27FC236}">
                <a16:creationId xmlns:a16="http://schemas.microsoft.com/office/drawing/2014/main" id="{4C5712B2-26A7-44D1-A18D-F50DCA4B01EB}"/>
              </a:ext>
            </a:extLst>
          </p:cNvPr>
          <p:cNvCxnSpPr>
            <a:cxnSpLocks/>
          </p:cNvCxnSpPr>
          <p:nvPr/>
        </p:nvCxnSpPr>
        <p:spPr>
          <a:xfrm>
            <a:off x="6823562"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9" name="直線接點 98">
            <a:extLst>
              <a:ext uri="{FF2B5EF4-FFF2-40B4-BE49-F238E27FC236}">
                <a16:creationId xmlns:a16="http://schemas.microsoft.com/office/drawing/2014/main" id="{02E572BE-7AFD-47E4-9296-840C2706BC88}"/>
              </a:ext>
            </a:extLst>
          </p:cNvPr>
          <p:cNvCxnSpPr>
            <a:cxnSpLocks/>
          </p:cNvCxnSpPr>
          <p:nvPr/>
        </p:nvCxnSpPr>
        <p:spPr>
          <a:xfrm>
            <a:off x="6949743"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直線接點 99">
            <a:extLst>
              <a:ext uri="{FF2B5EF4-FFF2-40B4-BE49-F238E27FC236}">
                <a16:creationId xmlns:a16="http://schemas.microsoft.com/office/drawing/2014/main" id="{D81BB7BE-F03F-44AD-A784-C5D12B3EFE4A}"/>
              </a:ext>
            </a:extLst>
          </p:cNvPr>
          <p:cNvCxnSpPr>
            <a:cxnSpLocks/>
          </p:cNvCxnSpPr>
          <p:nvPr/>
        </p:nvCxnSpPr>
        <p:spPr>
          <a:xfrm>
            <a:off x="7012834"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1" name="直線接點 100">
            <a:extLst>
              <a:ext uri="{FF2B5EF4-FFF2-40B4-BE49-F238E27FC236}">
                <a16:creationId xmlns:a16="http://schemas.microsoft.com/office/drawing/2014/main" id="{1F06F529-4D27-4DDF-A32A-0496BD0BF99E}"/>
              </a:ext>
            </a:extLst>
          </p:cNvPr>
          <p:cNvCxnSpPr>
            <a:cxnSpLocks/>
          </p:cNvCxnSpPr>
          <p:nvPr/>
        </p:nvCxnSpPr>
        <p:spPr>
          <a:xfrm>
            <a:off x="6760472"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2" name="直線接點 101">
            <a:extLst>
              <a:ext uri="{FF2B5EF4-FFF2-40B4-BE49-F238E27FC236}">
                <a16:creationId xmlns:a16="http://schemas.microsoft.com/office/drawing/2014/main" id="{147FDDAC-B04F-41A5-9C2D-CAB8E3F41331}"/>
              </a:ext>
            </a:extLst>
          </p:cNvPr>
          <p:cNvCxnSpPr>
            <a:cxnSpLocks/>
          </p:cNvCxnSpPr>
          <p:nvPr/>
        </p:nvCxnSpPr>
        <p:spPr>
          <a:xfrm>
            <a:off x="6697381"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3" name="直線接點 102">
            <a:extLst>
              <a:ext uri="{FF2B5EF4-FFF2-40B4-BE49-F238E27FC236}">
                <a16:creationId xmlns:a16="http://schemas.microsoft.com/office/drawing/2014/main" id="{31B3AB5F-A4D8-46BD-B820-3315451B0E77}"/>
              </a:ext>
            </a:extLst>
          </p:cNvPr>
          <p:cNvCxnSpPr>
            <a:cxnSpLocks/>
          </p:cNvCxnSpPr>
          <p:nvPr/>
        </p:nvCxnSpPr>
        <p:spPr>
          <a:xfrm>
            <a:off x="7075925"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4" name="語音泡泡: 矩形 250">
            <a:extLst>
              <a:ext uri="{FF2B5EF4-FFF2-40B4-BE49-F238E27FC236}">
                <a16:creationId xmlns:a16="http://schemas.microsoft.com/office/drawing/2014/main" id="{D621E80A-6FFF-4A32-A692-3123AF23433B}"/>
              </a:ext>
            </a:extLst>
          </p:cNvPr>
          <p:cNvSpPr/>
          <p:nvPr/>
        </p:nvSpPr>
        <p:spPr>
          <a:xfrm>
            <a:off x="4104410" y="2082800"/>
            <a:ext cx="4677640" cy="617420"/>
          </a:xfrm>
          <a:prstGeom prst="wedgeRectCallout">
            <a:avLst>
              <a:gd name="adj1" fmla="val 62"/>
              <a:gd name="adj2" fmla="val 7779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a:solidFill>
                  <a:schemeClr val="bg1"/>
                </a:solidFill>
                <a:latin typeface="微軟正黑體" pitchFamily="34" charset="-120"/>
                <a:ea typeface="微軟正黑體" pitchFamily="34" charset="-120"/>
              </a:rPr>
              <a:t>兩邊比較，左方需要進行 </a:t>
            </a:r>
            <a:r>
              <a:rPr lang="en-US" altLang="zh-TW" sz="1400" b="1">
                <a:solidFill>
                  <a:schemeClr val="bg1"/>
                </a:solidFill>
                <a:latin typeface="微軟正黑體" pitchFamily="34" charset="-120"/>
                <a:ea typeface="微軟正黑體" pitchFamily="34" charset="-120"/>
              </a:rPr>
              <a:t>Garbage</a:t>
            </a:r>
            <a:r>
              <a:rPr lang="zh-TW" altLang="en-US" sz="1400" b="1">
                <a:solidFill>
                  <a:schemeClr val="bg1"/>
                </a:solidFill>
                <a:latin typeface="微軟正黑體" pitchFamily="34" charset="-120"/>
                <a:ea typeface="微軟正黑體" pitchFamily="34" charset="-120"/>
              </a:rPr>
              <a:t> </a:t>
            </a:r>
            <a:r>
              <a:rPr lang="en-US" altLang="zh-TW" sz="1400" b="1">
                <a:solidFill>
                  <a:schemeClr val="bg1"/>
                </a:solidFill>
                <a:latin typeface="微軟正黑體" pitchFamily="34" charset="-120"/>
                <a:ea typeface="微軟正黑體" pitchFamily="34" charset="-120"/>
              </a:rPr>
              <a:t>Collect</a:t>
            </a:r>
            <a:r>
              <a:rPr lang="zh-TW" altLang="en-US" sz="1400" b="1">
                <a:solidFill>
                  <a:schemeClr val="bg1"/>
                </a:solidFill>
                <a:latin typeface="微軟正黑體" pitchFamily="34" charset="-120"/>
                <a:ea typeface="微軟正黑體" pitchFamily="34" charset="-120"/>
              </a:rPr>
              <a:t> 總計需寫 </a:t>
            </a:r>
            <a:r>
              <a:rPr lang="en-US" altLang="zh-TW" sz="1400" b="1">
                <a:solidFill>
                  <a:schemeClr val="bg1"/>
                </a:solidFill>
                <a:latin typeface="微軟正黑體" pitchFamily="34" charset="-120"/>
                <a:ea typeface="微軟正黑體" pitchFamily="34" charset="-120"/>
              </a:rPr>
              <a:t>10</a:t>
            </a:r>
            <a:r>
              <a:rPr lang="zh-TW" altLang="en-US" sz="1400" b="1">
                <a:solidFill>
                  <a:schemeClr val="bg1"/>
                </a:solidFill>
                <a:latin typeface="微軟正黑體" pitchFamily="34" charset="-120"/>
                <a:ea typeface="微軟正黑體" pitchFamily="34" charset="-120"/>
              </a:rPr>
              <a:t>次，而右方僅需 </a:t>
            </a:r>
            <a:r>
              <a:rPr lang="en-US" altLang="zh-TW" sz="1400" b="1">
                <a:solidFill>
                  <a:schemeClr val="bg1"/>
                </a:solidFill>
                <a:latin typeface="微軟正黑體" pitchFamily="34" charset="-120"/>
                <a:ea typeface="微軟正黑體" pitchFamily="34" charset="-120"/>
              </a:rPr>
              <a:t>6</a:t>
            </a:r>
            <a:r>
              <a:rPr lang="zh-TW" altLang="en-US" sz="1400" b="1">
                <a:solidFill>
                  <a:schemeClr val="bg1"/>
                </a:solidFill>
                <a:latin typeface="微軟正黑體" pitchFamily="34" charset="-120"/>
                <a:ea typeface="微軟正黑體" pitchFamily="34" charset="-120"/>
              </a:rPr>
              <a:t> 次。</a:t>
            </a:r>
          </a:p>
        </p:txBody>
      </p:sp>
      <p:sp>
        <p:nvSpPr>
          <p:cNvPr id="105" name="內容版面配置區 8">
            <a:extLst>
              <a:ext uri="{FF2B5EF4-FFF2-40B4-BE49-F238E27FC236}">
                <a16:creationId xmlns:a16="http://schemas.microsoft.com/office/drawing/2014/main" id="{8B98F0CF-399A-480B-B588-A17BC1345E67}"/>
              </a:ext>
            </a:extLst>
          </p:cNvPr>
          <p:cNvSpPr txBox="1">
            <a:spLocks/>
          </p:cNvSpPr>
          <p:nvPr/>
        </p:nvSpPr>
        <p:spPr>
          <a:xfrm>
            <a:off x="247020" y="990115"/>
            <a:ext cx="8704263" cy="1546225"/>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indent="-180975">
              <a:buClr>
                <a:srgbClr val="E5EA16"/>
              </a:buClr>
              <a:buFont typeface="Wingdings" panose="05000000000000000000" pitchFamily="2" charset="2"/>
              <a:buChar char="l"/>
            </a:pPr>
            <a:r>
              <a:rPr kumimoji="1" lang="en-US" altLang="zh-TW" sz="1800">
                <a:latin typeface="微軟正黑體" panose="020B0604030504040204" pitchFamily="34" charset="-120"/>
              </a:rPr>
              <a:t>SSD </a:t>
            </a:r>
            <a:r>
              <a:rPr kumimoji="1" lang="zh-TW" altLang="en-US" sz="1800">
                <a:latin typeface="微軟正黑體" panose="020B0604030504040204" pitchFamily="34" charset="-120"/>
              </a:rPr>
              <a:t>預留空間 </a:t>
            </a:r>
            <a:r>
              <a:rPr kumimoji="1" lang="en-US" altLang="zh-TW" sz="1800">
                <a:latin typeface="微軟正黑體" panose="020B0604030504040204" pitchFamily="34" charset="-120"/>
              </a:rPr>
              <a:t>(Over-provisioning) </a:t>
            </a:r>
            <a:r>
              <a:rPr kumimoji="1" lang="zh-TW" altLang="en-US" sz="1800">
                <a:latin typeface="微軟正黑體" panose="020B0604030504040204" pitchFamily="34" charset="-120"/>
              </a:rPr>
              <a:t>是在 </a:t>
            </a:r>
            <a:r>
              <a:rPr kumimoji="1" lang="en-US" altLang="zh-TW" sz="1800">
                <a:latin typeface="微軟正黑體" panose="020B0604030504040204" pitchFamily="34" charset="-120"/>
              </a:rPr>
              <a:t>SSD </a:t>
            </a:r>
            <a:r>
              <a:rPr kumimoji="1" lang="zh-TW" altLang="en-US" sz="1800">
                <a:latin typeface="微軟正黑體" panose="020B0604030504040204" pitchFamily="34" charset="-120"/>
              </a:rPr>
              <a:t>中保留空間以降低寫入放大，優化持續寫入效能與耐久度的技術：</a:t>
            </a:r>
          </a:p>
          <a:p>
            <a:pPr marL="180975" indent="-180975">
              <a:buClr>
                <a:srgbClr val="E5EA16"/>
              </a:buClr>
              <a:buFont typeface="Wingdings" panose="05000000000000000000" pitchFamily="2" charset="2"/>
              <a:buChar char="l"/>
            </a:pPr>
            <a:r>
              <a:rPr kumimoji="1" lang="zh-TW" altLang="en-US" sz="1800">
                <a:latin typeface="微軟正黑體" panose="020B0604030504040204" pitchFamily="34" charset="-120"/>
              </a:rPr>
              <a:t>透過預先留下空間，在任一時機點可避免額外的 </a:t>
            </a:r>
            <a:r>
              <a:rPr kumimoji="1" lang="en-US" altLang="zh-TW" sz="1800">
                <a:latin typeface="微軟正黑體" panose="020B0604030504040204" pitchFamily="34" charset="-120"/>
              </a:rPr>
              <a:t>Garbage Collection </a:t>
            </a:r>
            <a:r>
              <a:rPr kumimoji="1" lang="zh-TW" altLang="en-US" sz="1800">
                <a:latin typeface="微軟正黑體" panose="020B0604030504040204" pitchFamily="34" charset="-120"/>
              </a:rPr>
              <a:t>操作。</a:t>
            </a:r>
            <a:endParaRPr lang="zh-TW" altLang="en-US" sz="1800">
              <a:latin typeface="微軟正黑體" panose="020B0604030504040204" pitchFamily="34" charset="-120"/>
            </a:endParaRPr>
          </a:p>
        </p:txBody>
      </p:sp>
    </p:spTree>
    <p:extLst>
      <p:ext uri="{BB962C8B-B14F-4D97-AF65-F5344CB8AC3E}">
        <p14:creationId xmlns:p14="http://schemas.microsoft.com/office/powerpoint/2010/main" val="143526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1" name="圖片 10">
            <a:extLst>
              <a:ext uri="{FF2B5EF4-FFF2-40B4-BE49-F238E27FC236}">
                <a16:creationId xmlns:a16="http://schemas.microsoft.com/office/drawing/2014/main" id="{114443FD-EF21-4644-A9DF-65067FED17E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sp>
        <p:nvSpPr>
          <p:cNvPr id="2" name="圓角矩形 10">
            <a:extLst>
              <a:ext uri="{FF2B5EF4-FFF2-40B4-BE49-F238E27FC236}">
                <a16:creationId xmlns:a16="http://schemas.microsoft.com/office/drawing/2014/main" id="{A9D93936-AFA3-452C-B429-BC724D6484BE}"/>
              </a:ext>
            </a:extLst>
          </p:cNvPr>
          <p:cNvSpPr/>
          <p:nvPr/>
        </p:nvSpPr>
        <p:spPr>
          <a:xfrm>
            <a:off x="3270683" y="1940251"/>
            <a:ext cx="5291600" cy="3066745"/>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98" name="Shape 198"/>
          <p:cNvSpPr txBox="1">
            <a:spLocks noGrp="1"/>
          </p:cNvSpPr>
          <p:nvPr>
            <p:ph type="title"/>
          </p:nvPr>
        </p:nvSpPr>
        <p:spPr>
          <a:xfrm>
            <a:off x="1391639" y="114366"/>
            <a:ext cx="7463901" cy="743803"/>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tLang="en-US" sz="2400">
                <a:latin typeface="Microsoft JhengHei"/>
                <a:ea typeface="Microsoft JhengHei"/>
                <a:cs typeface="Microsoft JhengHei"/>
                <a:sym typeface="Microsoft JhengHei"/>
              </a:rPr>
              <a:t>以 </a:t>
            </a:r>
            <a:r>
              <a:rPr lang="en-US" sz="2400">
                <a:latin typeface="Microsoft JhengHei"/>
                <a:ea typeface="Microsoft JhengHei"/>
                <a:cs typeface="Microsoft JhengHei"/>
                <a:sym typeface="Microsoft JhengHei"/>
              </a:rPr>
              <a:t>QNAP</a:t>
            </a:r>
            <a:r>
              <a:rPr lang="zh-TW" altLang="en-US" sz="2400">
                <a:latin typeface="Microsoft JhengHei"/>
                <a:ea typeface="Microsoft JhengHei"/>
                <a:cs typeface="Microsoft JhengHei"/>
                <a:sym typeface="Microsoft JhengHei"/>
              </a:rPr>
              <a:t> </a:t>
            </a:r>
            <a:r>
              <a:rPr lang="en-US" sz="2400">
                <a:latin typeface="Microsoft JhengHei"/>
                <a:ea typeface="Microsoft JhengHei"/>
                <a:cs typeface="Microsoft JhengHei"/>
                <a:sym typeface="Microsoft JhengHei"/>
              </a:rPr>
              <a:t>SSD </a:t>
            </a:r>
            <a:r>
              <a:rPr lang="en-US" sz="2400" err="1">
                <a:latin typeface="Microsoft JhengHei"/>
                <a:ea typeface="Microsoft JhengHei"/>
                <a:cs typeface="Microsoft JhengHei"/>
                <a:sym typeface="Microsoft JhengHei"/>
              </a:rPr>
              <a:t>外掛</a:t>
            </a:r>
            <a:r>
              <a:rPr lang="zh-TW" sz="2400">
                <a:latin typeface="Microsoft JhengHei"/>
                <a:ea typeface="Microsoft JhengHei"/>
                <a:cs typeface="Microsoft JhengHei"/>
                <a:sym typeface="Microsoft JhengHei"/>
              </a:rPr>
              <a:t>預留空間</a:t>
            </a:r>
            <a:r>
              <a:rPr lang="zh-TW" altLang="en-US" sz="2400">
                <a:latin typeface="Microsoft JhengHei"/>
                <a:ea typeface="Microsoft JhengHei"/>
                <a:cs typeface="Microsoft JhengHei"/>
                <a:sym typeface="Microsoft JhengHei"/>
              </a:rPr>
              <a:t> </a:t>
            </a:r>
            <a:r>
              <a:rPr lang="zh-TW" sz="2400">
                <a:latin typeface="Microsoft JhengHei"/>
                <a:ea typeface="Microsoft JhengHei"/>
                <a:cs typeface="Microsoft JhengHei"/>
                <a:sym typeface="Microsoft JhengHei"/>
              </a:rPr>
              <a:t>全面提升儲存性價比</a:t>
            </a:r>
            <a:endParaRPr lang="zh-TW" sz="2400" i="0" u="none" strike="noStrike" cap="none">
              <a:latin typeface="Microsoft JhengHei"/>
              <a:ea typeface="Microsoft JhengHei"/>
              <a:cs typeface="Microsoft JhengHei"/>
            </a:endParaRPr>
          </a:p>
        </p:txBody>
      </p:sp>
      <p:sp>
        <p:nvSpPr>
          <p:cNvPr id="18" name="內容版面配置區 1">
            <a:extLst>
              <a:ext uri="{FF2B5EF4-FFF2-40B4-BE49-F238E27FC236}">
                <a16:creationId xmlns:a16="http://schemas.microsoft.com/office/drawing/2014/main" id="{137EB46C-0AD5-4805-91BC-2B2DC4CA5948}"/>
              </a:ext>
            </a:extLst>
          </p:cNvPr>
          <p:cNvSpPr>
            <a:spLocks noGrp="1"/>
          </p:cNvSpPr>
          <p:nvPr>
            <p:ph idx="4294967295"/>
          </p:nvPr>
        </p:nvSpPr>
        <p:spPr>
          <a:xfrm>
            <a:off x="261557" y="987425"/>
            <a:ext cx="8861425" cy="2551113"/>
          </a:xfrm>
        </p:spPr>
        <p:txBody>
          <a:bodyPr vert="horz" lIns="91440" tIns="45720" rIns="91440" bIns="45720" rtlCol="0" anchor="t">
            <a:normAutofit/>
          </a:bodyPr>
          <a:lstStyle/>
          <a:p>
            <a:pPr marL="180975" indent="-180975">
              <a:buClr>
                <a:srgbClr val="E5EA16"/>
              </a:buClr>
              <a:buFont typeface="Wingdings" panose="05000000000000000000" pitchFamily="2" charset="2"/>
              <a:buChar char="l"/>
            </a:pPr>
            <a:r>
              <a:rPr kumimoji="1" lang="zh-TW" altLang="en-US" sz="1800">
                <a:latin typeface="Microsoft JhengHei"/>
                <a:ea typeface="Microsoft JhengHei"/>
              </a:rPr>
              <a:t>透過 </a:t>
            </a:r>
            <a:r>
              <a:rPr kumimoji="1" lang="en-US" altLang="zh-TW" sz="1800">
                <a:latin typeface="Microsoft JhengHei"/>
                <a:ea typeface="Microsoft JhengHei"/>
              </a:rPr>
              <a:t>QTS</a:t>
            </a:r>
            <a:r>
              <a:rPr kumimoji="1" lang="zh-TW" altLang="en-US" sz="1800">
                <a:latin typeface="Microsoft JhengHei"/>
                <a:ea typeface="Microsoft JhengHei"/>
              </a:rPr>
              <a:t> 系統，使用者將可對 </a:t>
            </a:r>
            <a:r>
              <a:rPr kumimoji="1" lang="en-US" altLang="zh-TW" sz="1800">
                <a:latin typeface="Microsoft JhengHei"/>
                <a:ea typeface="Microsoft JhengHei"/>
              </a:rPr>
              <a:t>SSD RAID </a:t>
            </a:r>
            <a:r>
              <a:rPr kumimoji="1" lang="zh-TW" altLang="en-US" sz="1800">
                <a:latin typeface="Microsoft JhengHei"/>
                <a:ea typeface="Microsoft JhengHei"/>
              </a:rPr>
              <a:t>指定更多的預留空間配置。</a:t>
            </a:r>
            <a:endParaRPr lang="en-US" altLang="zh-TW" sz="1800">
              <a:latin typeface="Microsoft JhengHei"/>
              <a:ea typeface="Microsoft JhengHei"/>
            </a:endParaRPr>
          </a:p>
          <a:p>
            <a:pPr marL="180975" indent="-180975">
              <a:buClr>
                <a:srgbClr val="E5EA16"/>
              </a:buClr>
              <a:buFont typeface="Wingdings" panose="05000000000000000000" pitchFamily="2" charset="2"/>
              <a:buChar char="l"/>
            </a:pPr>
            <a:r>
              <a:rPr kumimoji="1" lang="zh-TW" altLang="en-US" sz="1800">
                <a:latin typeface="Microsoft JhengHei"/>
                <a:ea typeface="Microsoft JhengHei"/>
              </a:rPr>
              <a:t>在 </a:t>
            </a:r>
            <a:r>
              <a:rPr kumimoji="1" lang="en-US" altLang="zh-TW" sz="1800">
                <a:latin typeface="Microsoft JhengHei"/>
                <a:ea typeface="Microsoft JhengHei"/>
              </a:rPr>
              <a:t>QNAP </a:t>
            </a:r>
            <a:r>
              <a:rPr kumimoji="1" lang="zh-TW" altLang="en-US" sz="1800">
                <a:latin typeface="Microsoft JhengHei"/>
                <a:ea typeface="Microsoft JhengHei"/>
              </a:rPr>
              <a:t>實驗室中，消費者級的 </a:t>
            </a:r>
            <a:r>
              <a:rPr kumimoji="1" lang="en-US" altLang="zh-TW" sz="1800">
                <a:latin typeface="Microsoft JhengHei"/>
                <a:ea typeface="Microsoft JhengHei"/>
              </a:rPr>
              <a:t>Samsung</a:t>
            </a:r>
            <a:r>
              <a:rPr kumimoji="1" lang="zh-TW" altLang="en-US" sz="1800">
                <a:latin typeface="Microsoft JhengHei"/>
                <a:ea typeface="Microsoft JhengHei"/>
              </a:rPr>
              <a:t> </a:t>
            </a:r>
            <a:r>
              <a:rPr kumimoji="1" lang="en-US" altLang="zh-TW" sz="1800">
                <a:latin typeface="Microsoft JhengHei"/>
                <a:ea typeface="Microsoft JhengHei"/>
              </a:rPr>
              <a:t>850</a:t>
            </a:r>
            <a:r>
              <a:rPr kumimoji="1" lang="zh-TW" altLang="en-US" sz="1800">
                <a:latin typeface="Microsoft JhengHei"/>
                <a:ea typeface="Microsoft JhengHei"/>
              </a:rPr>
              <a:t> </a:t>
            </a:r>
            <a:r>
              <a:rPr kumimoji="1" lang="en-US" altLang="zh-TW" sz="1800">
                <a:latin typeface="Microsoft JhengHei"/>
                <a:ea typeface="Microsoft JhengHei"/>
              </a:rPr>
              <a:t>Pro</a:t>
            </a:r>
            <a:r>
              <a:rPr kumimoji="1" lang="zh-TW" altLang="en-US" sz="1800">
                <a:latin typeface="Microsoft JhengHei"/>
                <a:ea typeface="Microsoft JhengHei"/>
              </a:rPr>
              <a:t> 持續效能可逼近資料級 </a:t>
            </a:r>
            <a:r>
              <a:rPr kumimoji="1" lang="en-US" altLang="zh-TW" sz="1800">
                <a:latin typeface="Microsoft JhengHei"/>
                <a:ea typeface="Microsoft JhengHei"/>
              </a:rPr>
              <a:t>SSD</a:t>
            </a:r>
            <a:r>
              <a:rPr kumimoji="1" lang="zh-TW" altLang="en-US" sz="1800">
                <a:latin typeface="Microsoft JhengHei"/>
                <a:ea typeface="Microsoft JhengHei"/>
              </a:rPr>
              <a:t>，達 </a:t>
            </a:r>
            <a:r>
              <a:rPr kumimoji="1" lang="en-US" altLang="zh-TW" sz="1800">
                <a:latin typeface="Microsoft JhengHei"/>
                <a:ea typeface="Microsoft JhengHei"/>
              </a:rPr>
              <a:t>25,000</a:t>
            </a:r>
            <a:r>
              <a:rPr kumimoji="1" lang="zh-TW" altLang="en-US" sz="1800">
                <a:latin typeface="Microsoft JhengHei"/>
                <a:ea typeface="Microsoft JhengHei"/>
              </a:rPr>
              <a:t> </a:t>
            </a:r>
            <a:r>
              <a:rPr kumimoji="1" lang="en-US" altLang="zh-TW" sz="1800">
                <a:latin typeface="Microsoft JhengHei"/>
                <a:ea typeface="Microsoft JhengHei"/>
              </a:rPr>
              <a:t>IOPS</a:t>
            </a:r>
            <a:r>
              <a:rPr kumimoji="1" lang="zh-TW" altLang="en-US" sz="1800">
                <a:latin typeface="Microsoft JhengHei"/>
                <a:ea typeface="Microsoft JhengHei"/>
              </a:rPr>
              <a:t>，此特性不僅可在多款 SSD 被觀察，也同樣適用於 RAID組態。</a:t>
            </a:r>
            <a:endParaRPr lang="en-US" altLang="zh-TW" sz="1800">
              <a:latin typeface="Microsoft JhengHei"/>
              <a:ea typeface="Microsoft JhengHei"/>
            </a:endParaRPr>
          </a:p>
          <a:p>
            <a:pPr marL="180975" indent="-180975">
              <a:buClr>
                <a:srgbClr val="E5EA16"/>
              </a:buClr>
              <a:buFont typeface="Wingdings" panose="05000000000000000000" pitchFamily="2" charset="2"/>
              <a:buChar char="l"/>
            </a:pPr>
            <a:endParaRPr kumimoji="1" lang="en" altLang="zh-TW" sz="1800">
              <a:solidFill>
                <a:schemeClr val="accent6">
                  <a:lumMod val="75000"/>
                </a:schemeClr>
              </a:solidFill>
            </a:endParaRPr>
          </a:p>
          <a:p>
            <a:pPr>
              <a:buClr>
                <a:schemeClr val="tx1">
                  <a:lumMod val="75000"/>
                  <a:lumOff val="25000"/>
                </a:schemeClr>
              </a:buClr>
            </a:pPr>
            <a:endParaRPr kumimoji="1" lang="zh-TW" altLang="en-US" sz="1800"/>
          </a:p>
        </p:txBody>
      </p:sp>
      <p:pic>
        <p:nvPicPr>
          <p:cNvPr id="1026" name="Picture 2"/>
          <p:cNvPicPr>
            <a:picLocks noChangeAspect="1" noChangeArrowheads="1"/>
          </p:cNvPicPr>
          <p:nvPr/>
        </p:nvPicPr>
        <p:blipFill>
          <a:blip r:embed="rId5" cstate="print"/>
          <a:srcRect/>
          <a:stretch>
            <a:fillRect/>
          </a:stretch>
        </p:blipFill>
        <p:spPr bwMode="auto">
          <a:xfrm>
            <a:off x="3432655" y="2029022"/>
            <a:ext cx="4994677" cy="1399655"/>
          </a:xfrm>
          <a:prstGeom prst="rect">
            <a:avLst/>
          </a:prstGeom>
          <a:noFill/>
          <a:ln w="9525">
            <a:noFill/>
            <a:miter lim="800000"/>
            <a:headEnd/>
            <a:tailEnd/>
          </a:ln>
        </p:spPr>
      </p:pic>
      <p:pic>
        <p:nvPicPr>
          <p:cNvPr id="3" name="圖片 2">
            <a:extLst>
              <a:ext uri="{FF2B5EF4-FFF2-40B4-BE49-F238E27FC236}">
                <a16:creationId xmlns:a16="http://schemas.microsoft.com/office/drawing/2014/main" id="{E85B5520-B996-4E30-B4DC-BE74B4D5277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33" b="17531"/>
          <a:stretch/>
        </p:blipFill>
        <p:spPr>
          <a:xfrm>
            <a:off x="0" y="2147168"/>
            <a:ext cx="3242984" cy="2996332"/>
          </a:xfrm>
          <a:prstGeom prst="rect">
            <a:avLst/>
          </a:prstGeom>
        </p:spPr>
      </p:pic>
      <p:sp>
        <p:nvSpPr>
          <p:cNvPr id="22" name="Shape 200">
            <a:extLst>
              <a:ext uri="{FF2B5EF4-FFF2-40B4-BE49-F238E27FC236}">
                <a16:creationId xmlns:a16="http://schemas.microsoft.com/office/drawing/2014/main" id="{D7C68FA9-CEE0-41B4-9F5E-6499AAD23601}"/>
              </a:ext>
            </a:extLst>
          </p:cNvPr>
          <p:cNvSpPr txBox="1"/>
          <p:nvPr/>
        </p:nvSpPr>
        <p:spPr>
          <a:xfrm>
            <a:off x="770375" y="4030980"/>
            <a:ext cx="2500308" cy="810709"/>
          </a:xfrm>
          <a:prstGeom prst="rect">
            <a:avLst/>
          </a:prstGeom>
          <a:solidFill>
            <a:schemeClr val="bg1"/>
          </a:solidFill>
          <a:ln>
            <a:gradFill flip="none" rotWithShape="1">
              <a:gsLst>
                <a:gs pos="0">
                  <a:schemeClr val="accent1">
                    <a:lumMod val="5000"/>
                    <a:lumOff val="95000"/>
                  </a:schemeClr>
                </a:gs>
                <a:gs pos="13000">
                  <a:schemeClr val="accent1">
                    <a:lumMod val="45000"/>
                    <a:lumOff val="55000"/>
                  </a:schemeClr>
                </a:gs>
                <a:gs pos="100000">
                  <a:srgbClr val="0070C0"/>
                </a:gs>
              </a:gsLst>
              <a:lin ang="10800000" scaled="1"/>
              <a:tileRect/>
            </a:grad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zh-TW" altLang="en-US" sz="800" b="1" dirty="0">
                <a:solidFill>
                  <a:schemeClr val="tx2"/>
                </a:solidFill>
                <a:latin typeface="Microsoft JhengHei"/>
                <a:ea typeface="Microsoft JhengHei"/>
                <a:cs typeface="Microsoft JhengHei"/>
                <a:sym typeface="Microsoft JhengHei"/>
              </a:rPr>
              <a:t>上圖：</a:t>
            </a:r>
            <a:r>
              <a:rPr lang="en-US" altLang="zh-TW" sz="800" b="1" dirty="0">
                <a:solidFill>
                  <a:schemeClr val="tx2"/>
                </a:solidFill>
                <a:latin typeface="Microsoft JhengHei"/>
                <a:ea typeface="Microsoft JhengHei"/>
                <a:cs typeface="Microsoft JhengHei"/>
                <a:sym typeface="Microsoft JhengHei"/>
              </a:rPr>
              <a:t>Samsung 850 </a:t>
            </a:r>
            <a:r>
              <a:rPr lang="zh-TW" altLang="en-US" sz="800" b="1" dirty="0">
                <a:solidFill>
                  <a:schemeClr val="tx2"/>
                </a:solidFill>
                <a:latin typeface="Microsoft JhengHei"/>
                <a:ea typeface="Microsoft JhengHei"/>
                <a:cs typeface="Microsoft JhengHei"/>
                <a:sym typeface="Microsoft JhengHei"/>
              </a:rPr>
              <a:t>單顆磁碟</a:t>
            </a:r>
            <a:endParaRPr lang="en-US" altLang="zh-TW" sz="800" b="1" dirty="0">
              <a:solidFill>
                <a:schemeClr val="tx2"/>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None/>
            </a:pPr>
            <a:r>
              <a:rPr lang="zh-TW" altLang="en-US" sz="800" b="1" dirty="0">
                <a:solidFill>
                  <a:schemeClr val="tx2"/>
                </a:solidFill>
                <a:latin typeface="Microsoft JhengHei"/>
                <a:ea typeface="Microsoft JhengHei"/>
                <a:cs typeface="Microsoft JhengHei"/>
                <a:sym typeface="Microsoft JhengHei"/>
              </a:rPr>
              <a:t>下圖：</a:t>
            </a:r>
            <a:r>
              <a:rPr lang="en-US" altLang="zh-TW" sz="800" b="1" dirty="0">
                <a:solidFill>
                  <a:schemeClr val="tx2"/>
                </a:solidFill>
                <a:latin typeface="Microsoft JhengHei"/>
                <a:ea typeface="Microsoft JhengHei"/>
                <a:cs typeface="Microsoft JhengHei"/>
                <a:sym typeface="Microsoft JhengHei"/>
              </a:rPr>
              <a:t>Micron m1100 RAID 1</a:t>
            </a:r>
          </a:p>
          <a:p>
            <a:pPr marL="0" marR="0" lvl="0" indent="0" algn="l" rtl="0">
              <a:lnSpc>
                <a:spcPct val="100000"/>
              </a:lnSpc>
              <a:spcBef>
                <a:spcPts val="0"/>
              </a:spcBef>
              <a:spcAft>
                <a:spcPts val="0"/>
              </a:spcAft>
              <a:buNone/>
            </a:pPr>
            <a:r>
              <a:rPr lang="zh-TW" sz="800" b="1">
                <a:solidFill>
                  <a:schemeClr val="tx2"/>
                </a:solidFill>
                <a:latin typeface="Microsoft JhengHei"/>
                <a:ea typeface="Microsoft JhengHei"/>
                <a:cs typeface="Microsoft JhengHei"/>
                <a:sym typeface="Microsoft JhengHei"/>
              </a:rPr>
              <a:t>測試條件：</a:t>
            </a:r>
            <a:endParaRPr lang="en-US" altLang="zh-TW" sz="800" b="1">
              <a:solidFill>
                <a:schemeClr val="tx2"/>
              </a:solidFill>
              <a:latin typeface="Microsoft JhengHei"/>
              <a:ea typeface="Microsoft JhengHei"/>
              <a:cs typeface="Microsoft JhengHei"/>
              <a:sym typeface="Microsoft JhengHei"/>
            </a:endParaRPr>
          </a:p>
          <a:p>
            <a:pPr lvl="0"/>
            <a:r>
              <a:rPr lang="en-US" altLang="zh-TW" sz="800" b="1">
                <a:solidFill>
                  <a:schemeClr val="tx2"/>
                </a:solidFill>
              </a:rPr>
              <a:t>FIO configuration: runtime=1800 </a:t>
            </a:r>
            <a:r>
              <a:rPr lang="en-US" altLang="zh-TW" sz="800" b="1" err="1">
                <a:solidFill>
                  <a:schemeClr val="tx2"/>
                </a:solidFill>
              </a:rPr>
              <a:t>ioengine</a:t>
            </a:r>
            <a:r>
              <a:rPr lang="en-US" altLang="zh-TW" sz="800" b="1">
                <a:solidFill>
                  <a:schemeClr val="tx2"/>
                </a:solidFill>
              </a:rPr>
              <a:t>=</a:t>
            </a:r>
            <a:r>
              <a:rPr lang="en-US" altLang="zh-TW" sz="800" b="1" err="1">
                <a:solidFill>
                  <a:schemeClr val="tx2"/>
                </a:solidFill>
              </a:rPr>
              <a:t>libaio</a:t>
            </a:r>
            <a:r>
              <a:rPr lang="en-US" altLang="zh-TW" sz="800" b="1">
                <a:solidFill>
                  <a:schemeClr val="tx2"/>
                </a:solidFill>
              </a:rPr>
              <a:t> direct=1  </a:t>
            </a:r>
            <a:r>
              <a:rPr lang="en-US" altLang="zh-TW" sz="800" b="1" err="1">
                <a:solidFill>
                  <a:schemeClr val="tx2"/>
                </a:solidFill>
              </a:rPr>
              <a:t>rw</a:t>
            </a:r>
            <a:r>
              <a:rPr lang="en-US" altLang="zh-TW" sz="800" b="1">
                <a:solidFill>
                  <a:schemeClr val="tx2"/>
                </a:solidFill>
              </a:rPr>
              <a:t>=</a:t>
            </a:r>
            <a:r>
              <a:rPr lang="en-US" altLang="zh-TW" sz="800" b="1" err="1">
                <a:solidFill>
                  <a:schemeClr val="tx2"/>
                </a:solidFill>
              </a:rPr>
              <a:t>randwrite</a:t>
            </a:r>
            <a:r>
              <a:rPr lang="en-US" altLang="zh-TW" sz="800" b="1">
                <a:solidFill>
                  <a:schemeClr val="tx2"/>
                </a:solidFill>
              </a:rPr>
              <a:t> </a:t>
            </a:r>
            <a:r>
              <a:rPr lang="en-US" altLang="zh-TW" sz="800" b="1" err="1">
                <a:solidFill>
                  <a:schemeClr val="tx2"/>
                </a:solidFill>
              </a:rPr>
              <a:t>bs</a:t>
            </a:r>
            <a:r>
              <a:rPr lang="en-US" altLang="zh-TW" sz="800" b="1">
                <a:solidFill>
                  <a:schemeClr val="tx2"/>
                </a:solidFill>
              </a:rPr>
              <a:t>=4k </a:t>
            </a:r>
            <a:r>
              <a:rPr lang="en-US" altLang="zh-TW" sz="800" b="1" err="1">
                <a:solidFill>
                  <a:schemeClr val="tx2"/>
                </a:solidFill>
              </a:rPr>
              <a:t>numjobs</a:t>
            </a:r>
            <a:r>
              <a:rPr lang="en-US" altLang="zh-TW" sz="800" b="1">
                <a:solidFill>
                  <a:schemeClr val="tx2"/>
                </a:solidFill>
              </a:rPr>
              <a:t>=1 </a:t>
            </a:r>
            <a:r>
              <a:rPr lang="en-US" altLang="zh-TW" sz="800" b="1" err="1">
                <a:solidFill>
                  <a:schemeClr val="tx2"/>
                </a:solidFill>
              </a:rPr>
              <a:t>iodepth</a:t>
            </a:r>
            <a:r>
              <a:rPr lang="en-US" altLang="zh-TW" sz="800" b="1">
                <a:solidFill>
                  <a:schemeClr val="tx2"/>
                </a:solidFill>
              </a:rPr>
              <a:t>=32</a:t>
            </a:r>
            <a:endParaRPr sz="800" b="1" i="0" u="none" strike="noStrike" cap="none">
              <a:solidFill>
                <a:schemeClr val="tx2"/>
              </a:solidFill>
              <a:latin typeface="Microsoft JhengHei"/>
              <a:ea typeface="Microsoft JhengHei"/>
              <a:cs typeface="Microsoft JhengHei"/>
              <a:sym typeface="Microsoft JhengHei"/>
            </a:endParaRPr>
          </a:p>
        </p:txBody>
      </p:sp>
      <p:pic>
        <p:nvPicPr>
          <p:cNvPr id="4" name="圖片 4" descr="一張含有 螢幕擷取畫面 的圖片&#10;&#10;描述是以非常高的可信度產生">
            <a:extLst>
              <a:ext uri="{FF2B5EF4-FFF2-40B4-BE49-F238E27FC236}">
                <a16:creationId xmlns:a16="http://schemas.microsoft.com/office/drawing/2014/main" id="{15C4A254-BF7E-4D43-8462-F1F45A91998F}"/>
              </a:ext>
            </a:extLst>
          </p:cNvPr>
          <p:cNvPicPr>
            <a:picLocks noChangeAspect="1"/>
          </p:cNvPicPr>
          <p:nvPr/>
        </p:nvPicPr>
        <p:blipFill>
          <a:blip r:embed="rId7"/>
          <a:stretch>
            <a:fillRect/>
          </a:stretch>
        </p:blipFill>
        <p:spPr>
          <a:xfrm>
            <a:off x="3469976" y="3428351"/>
            <a:ext cx="4899802" cy="1532487"/>
          </a:xfrm>
          <a:prstGeom prst="rect">
            <a:avLst/>
          </a:prstGeom>
        </p:spPr>
      </p:pic>
      <p:sp>
        <p:nvSpPr>
          <p:cNvPr id="10" name="文字方塊 9">
            <a:extLst>
              <a:ext uri="{FF2B5EF4-FFF2-40B4-BE49-F238E27FC236}">
                <a16:creationId xmlns:a16="http://schemas.microsoft.com/office/drawing/2014/main" id="{752DE42F-135F-4750-9305-BB6B2484DE00}"/>
              </a:ext>
            </a:extLst>
          </p:cNvPr>
          <p:cNvSpPr txBox="1"/>
          <p:nvPr/>
        </p:nvSpPr>
        <p:spPr>
          <a:xfrm>
            <a:off x="4221663" y="3496096"/>
            <a:ext cx="3563796" cy="230832"/>
          </a:xfrm>
          <a:prstGeom prst="rect">
            <a:avLst/>
          </a:prstGeom>
          <a:solidFill>
            <a:schemeClr val="bg1"/>
          </a:solidFill>
        </p:spPr>
        <p:txBody>
          <a:bodyPr wrap="none" rtlCol="0">
            <a:spAutoFit/>
          </a:bodyPr>
          <a:lstStyle/>
          <a:p>
            <a:r>
              <a:rPr lang="en-US" altLang="zh-TW" sz="900" b="1" dirty="0">
                <a:latin typeface="Arial" panose="020B0604020202020204" pitchFamily="34" charset="0"/>
                <a:cs typeface="Arial" panose="020B0604020202020204" pitchFamily="34" charset="0"/>
              </a:rPr>
              <a:t>2*Micron M1100 RAID 1 Random Write IOPS with Dynamic OP</a:t>
            </a:r>
            <a:endParaRPr lang="zh-TW" altLang="en-US" sz="9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79311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9" name="圖片 8">
            <a:extLst>
              <a:ext uri="{FF2B5EF4-FFF2-40B4-BE49-F238E27FC236}">
                <a16:creationId xmlns:a16="http://schemas.microsoft.com/office/drawing/2014/main" id="{64AAEEFE-5D14-40E7-A334-DE6D4446398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sp>
        <p:nvSpPr>
          <p:cNvPr id="239" name="Shape 239"/>
          <p:cNvSpPr txBox="1">
            <a:spLocks noGrp="1"/>
          </p:cNvSpPr>
          <p:nvPr>
            <p:ph type="title"/>
          </p:nvPr>
        </p:nvSpPr>
        <p:spPr>
          <a:xfrm>
            <a:off x="1412922" y="114366"/>
            <a:ext cx="7595276" cy="743803"/>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tLang="en-US">
                <a:latin typeface="Microsoft JhengHei"/>
                <a:ea typeface="Microsoft JhengHei"/>
              </a:rPr>
              <a:t>選對 </a:t>
            </a:r>
            <a:r>
              <a:rPr lang="en-US" altLang="en-US">
                <a:latin typeface="Arial"/>
                <a:ea typeface="Microsoft JhengHei"/>
                <a:cs typeface="Arial"/>
              </a:rPr>
              <a:t>SSD</a:t>
            </a:r>
            <a:r>
              <a:rPr lang="en-US" altLang="en-US">
                <a:latin typeface="Microsoft JhengHei"/>
                <a:ea typeface="Microsoft JhengHei"/>
              </a:rPr>
              <a:t> </a:t>
            </a:r>
            <a:r>
              <a:rPr lang="en-US" altLang="en-US" err="1">
                <a:latin typeface="Microsoft JhengHei"/>
                <a:ea typeface="Microsoft JhengHei"/>
              </a:rPr>
              <a:t>很困難，選</a:t>
            </a:r>
            <a:r>
              <a:rPr lang="en-US" altLang="en-US">
                <a:latin typeface="Microsoft JhengHei"/>
                <a:ea typeface="Microsoft JhengHei"/>
              </a:rPr>
              <a:t> </a:t>
            </a:r>
            <a:r>
              <a:rPr lang="en-US" altLang="en-US">
                <a:latin typeface="Arial"/>
                <a:ea typeface="Microsoft JhengHei"/>
                <a:cs typeface="Arial"/>
              </a:rPr>
              <a:t>QNAP</a:t>
            </a:r>
            <a:r>
              <a:rPr lang="en-US" altLang="en-US">
                <a:latin typeface="Microsoft JhengHei"/>
                <a:ea typeface="Microsoft JhengHei"/>
              </a:rPr>
              <a:t> </a:t>
            </a:r>
            <a:r>
              <a:rPr lang="en-US" altLang="en-US" err="1">
                <a:latin typeface="Microsoft JhengHei"/>
                <a:ea typeface="Microsoft JhengHei"/>
              </a:rPr>
              <a:t>很簡單</a:t>
            </a:r>
            <a:endParaRPr lang="zh-TW">
              <a:latin typeface="Microsoft JhengHei"/>
              <a:ea typeface="Microsoft JhengHei"/>
            </a:endParaRPr>
          </a:p>
        </p:txBody>
      </p:sp>
      <p:sp>
        <p:nvSpPr>
          <p:cNvPr id="2" name="內容版面配置區 1">
            <a:extLst>
              <a:ext uri="{FF2B5EF4-FFF2-40B4-BE49-F238E27FC236}">
                <a16:creationId xmlns:a16="http://schemas.microsoft.com/office/drawing/2014/main" id="{977484AC-C5C8-6A4B-89DE-DB5B28FE0864}"/>
              </a:ext>
            </a:extLst>
          </p:cNvPr>
          <p:cNvSpPr>
            <a:spLocks noGrp="1"/>
          </p:cNvSpPr>
          <p:nvPr>
            <p:ph idx="4294967295"/>
          </p:nvPr>
        </p:nvSpPr>
        <p:spPr>
          <a:xfrm>
            <a:off x="313531" y="1104900"/>
            <a:ext cx="8296315" cy="1784350"/>
          </a:xfrm>
        </p:spPr>
        <p:txBody>
          <a:bodyPr vert="horz" lIns="91440" tIns="45720" rIns="91440" bIns="45720" rtlCol="0" anchor="t">
            <a:normAutofit/>
          </a:bodyPr>
          <a:lstStyle/>
          <a:p>
            <a:pPr marL="180975" indent="-180975">
              <a:buClr>
                <a:srgbClr val="E5EA16"/>
              </a:buClr>
              <a:buFont typeface="Wingdings" panose="05000000000000000000" pitchFamily="2" charset="2"/>
              <a:buChar char="l"/>
            </a:pPr>
            <a:r>
              <a:rPr kumimoji="1" lang="zh-TW" altLang="en-US" sz="1800">
                <a:latin typeface="Microsoft JhengHei"/>
                <a:ea typeface="Microsoft JhengHei"/>
              </a:rPr>
              <a:t>企業管理者佈署 </a:t>
            </a:r>
            <a:r>
              <a:rPr kumimoji="1" lang="en-US" altLang="zh-TW" sz="1800">
                <a:latin typeface="Microsoft JhengHei"/>
                <a:ea typeface="Microsoft JhengHei"/>
              </a:rPr>
              <a:t>SSD</a:t>
            </a:r>
            <a:r>
              <a:rPr kumimoji="1" lang="zh-TW" altLang="en-US" sz="1800">
                <a:latin typeface="Microsoft JhengHei"/>
                <a:ea typeface="Microsoft JhengHei"/>
              </a:rPr>
              <a:t> 儲存最大的考量，便是在於 </a:t>
            </a:r>
            <a:r>
              <a:rPr kumimoji="1" lang="en-US" altLang="zh-TW" sz="1800">
                <a:latin typeface="Microsoft JhengHei"/>
                <a:ea typeface="Microsoft JhengHei"/>
              </a:rPr>
              <a:t>SSD</a:t>
            </a:r>
            <a:r>
              <a:rPr kumimoji="1" lang="zh-TW" altLang="en-US" sz="1800">
                <a:latin typeface="Microsoft JhengHei"/>
                <a:ea typeface="Microsoft JhengHei"/>
              </a:rPr>
              <a:t> 效能能否達到</a:t>
            </a:r>
            <a:br>
              <a:rPr lang="zh-TW" altLang="en-US" sz="1800">
                <a:latin typeface="Microsoft JhengHei"/>
                <a:ea typeface="Microsoft JhengHei"/>
              </a:rPr>
            </a:br>
            <a:r>
              <a:rPr kumimoji="1" lang="zh-TW" altLang="en-US" sz="1800">
                <a:latin typeface="Microsoft JhengHei"/>
                <a:ea typeface="Microsoft JhengHei"/>
              </a:rPr>
              <a:t>期望解決的儲存效能瓶頸</a:t>
            </a:r>
            <a:endParaRPr lang="en-US" altLang="zh-TW" sz="1800">
              <a:latin typeface="Microsoft JhengHei"/>
              <a:ea typeface="Microsoft JhengHei"/>
            </a:endParaRPr>
          </a:p>
          <a:p>
            <a:pPr marL="180975" indent="-180975">
              <a:buClr>
                <a:srgbClr val="E5EA16"/>
              </a:buClr>
              <a:buFont typeface="Wingdings" panose="05000000000000000000" pitchFamily="2" charset="2"/>
              <a:buChar char="l"/>
            </a:pPr>
            <a:r>
              <a:rPr kumimoji="1" lang="zh-TW" altLang="en-US" sz="1800">
                <a:latin typeface="Microsoft JhengHei"/>
                <a:ea typeface="Microsoft JhengHei"/>
              </a:rPr>
              <a:t>針對 </a:t>
            </a:r>
            <a:r>
              <a:rPr kumimoji="1" lang="en" altLang="zh-TW" sz="1800">
                <a:latin typeface="Microsoft JhengHei"/>
                <a:ea typeface="Microsoft JhengHei"/>
              </a:rPr>
              <a:t>SSD </a:t>
            </a:r>
            <a:r>
              <a:rPr kumimoji="1" lang="zh-TW" altLang="en-US" sz="1800">
                <a:latin typeface="Microsoft JhengHei"/>
                <a:ea typeface="Microsoft JhengHei"/>
              </a:rPr>
              <a:t>的持續寫入效能，</a:t>
            </a:r>
            <a:r>
              <a:rPr kumimoji="1" lang="en-US" altLang="zh-TW" sz="1800">
                <a:latin typeface="Microsoft JhengHei"/>
                <a:ea typeface="Microsoft JhengHei"/>
              </a:rPr>
              <a:t>QNAP</a:t>
            </a:r>
            <a:r>
              <a:rPr kumimoji="1" lang="zh-TW" altLang="en-US" sz="1800">
                <a:latin typeface="Microsoft JhengHei"/>
                <a:ea typeface="Microsoft JhengHei"/>
              </a:rPr>
              <a:t> 同步推出 </a:t>
            </a:r>
            <a:r>
              <a:rPr kumimoji="1" lang="en" altLang="zh-TW" sz="1800">
                <a:latin typeface="Microsoft JhengHei"/>
                <a:ea typeface="Microsoft JhengHei"/>
              </a:rPr>
              <a:t>SSD </a:t>
            </a:r>
            <a:r>
              <a:rPr kumimoji="1" lang="zh-TW" altLang="en-US" sz="1800">
                <a:latin typeface="Microsoft JhengHei"/>
                <a:ea typeface="Microsoft JhengHei"/>
              </a:rPr>
              <a:t>分析工具，量測不同</a:t>
            </a:r>
            <a:br>
              <a:rPr lang="zh-TW" altLang="en-US" sz="1800">
                <a:latin typeface="Microsoft JhengHei"/>
                <a:ea typeface="Microsoft JhengHei"/>
              </a:rPr>
            </a:br>
            <a:r>
              <a:rPr kumimoji="1" lang="zh-TW" altLang="en-US" sz="1800">
                <a:latin typeface="Microsoft JhengHei"/>
                <a:ea typeface="Microsoft JhengHei"/>
              </a:rPr>
              <a:t>SSD 外掛預留空間的效能，依應用情境建議最佳策略</a:t>
            </a:r>
            <a:endParaRPr lang="en-US" altLang="zh-TW" sz="1800">
              <a:latin typeface="Microsoft JhengHei"/>
              <a:ea typeface="Microsoft JhengHei"/>
            </a:endParaRPr>
          </a:p>
        </p:txBody>
      </p:sp>
      <p:pic>
        <p:nvPicPr>
          <p:cNvPr id="14" name="圖片 5" descr="一張含有 螢幕擷取畫面 的圖片&#10;&#10;描述是以非常高的可信度產生">
            <a:extLst>
              <a:ext uri="{FF2B5EF4-FFF2-40B4-BE49-F238E27FC236}">
                <a16:creationId xmlns:a16="http://schemas.microsoft.com/office/drawing/2014/main" id="{79653759-9DC9-443F-A46B-268A84BAE5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2044" y="2602465"/>
            <a:ext cx="5601052" cy="2432123"/>
          </a:xfrm>
          <a:prstGeom prst="rect">
            <a:avLst/>
          </a:prstGeom>
          <a:ln>
            <a:solidFill>
              <a:schemeClr val="tx1"/>
            </a:solidFill>
          </a:ln>
        </p:spPr>
      </p:pic>
      <p:pic>
        <p:nvPicPr>
          <p:cNvPr id="10" name="圖片 9">
            <a:extLst>
              <a:ext uri="{FF2B5EF4-FFF2-40B4-BE49-F238E27FC236}">
                <a16:creationId xmlns:a16="http://schemas.microsoft.com/office/drawing/2014/main" id="{EC3E8D43-6A74-4AB1-AFE8-72EE98F19B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5978" y="2483268"/>
            <a:ext cx="2556747" cy="2416127"/>
          </a:xfrm>
          <a:prstGeom prst="rect">
            <a:avLst/>
          </a:prstGeom>
        </p:spPr>
      </p:pic>
      <p:sp>
        <p:nvSpPr>
          <p:cNvPr id="11" name="文字方塊 10">
            <a:extLst>
              <a:ext uri="{FF2B5EF4-FFF2-40B4-BE49-F238E27FC236}">
                <a16:creationId xmlns:a16="http://schemas.microsoft.com/office/drawing/2014/main" id="{8FAE7A85-0833-4730-97F6-0E8E55F75D96}"/>
              </a:ext>
            </a:extLst>
          </p:cNvPr>
          <p:cNvSpPr txBox="1"/>
          <p:nvPr/>
        </p:nvSpPr>
        <p:spPr>
          <a:xfrm>
            <a:off x="5960235" y="2692946"/>
            <a:ext cx="1970599" cy="1200329"/>
          </a:xfrm>
          <a:prstGeom prst="rect">
            <a:avLst/>
          </a:prstGeom>
          <a:noFill/>
        </p:spPr>
        <p:txBody>
          <a:bodyPr wrap="square" rtlCol="0" anchor="t">
            <a:spAutoFit/>
          </a:bodyPr>
          <a:lstStyle/>
          <a:p>
            <a:r>
              <a:rPr lang="en-US" altLang="zh-TW" b="1">
                <a:latin typeface="Microsoft JhengHei" panose="020B0604030504040204" pitchFamily="34" charset="-120"/>
                <a:ea typeface="Microsoft JhengHei" panose="020B0604030504040204" pitchFamily="34" charset="-120"/>
              </a:rPr>
              <a:t>IT </a:t>
            </a:r>
            <a:r>
              <a:rPr lang="zh-TW" altLang="en-US" b="1">
                <a:latin typeface="Microsoft JhengHei" panose="020B0604030504040204" pitchFamily="34" charset="-120"/>
                <a:ea typeface="Microsoft JhengHei" panose="020B0604030504040204" pitchFamily="34" charset="-120"/>
              </a:rPr>
              <a:t>管理者可依應用情境快速判斷最佳預留空間佈署策略</a:t>
            </a:r>
          </a:p>
        </p:txBody>
      </p:sp>
    </p:spTree>
    <p:extLst>
      <p:ext uri="{BB962C8B-B14F-4D97-AF65-F5344CB8AC3E}">
        <p14:creationId xmlns:p14="http://schemas.microsoft.com/office/powerpoint/2010/main" val="41398523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 name="矩形 2">
            <a:extLst>
              <a:ext uri="{FF2B5EF4-FFF2-40B4-BE49-F238E27FC236}">
                <a16:creationId xmlns:a16="http://schemas.microsoft.com/office/drawing/2014/main" id="{2C232BD2-CB4D-4800-83C2-40D652B9CCCD}"/>
              </a:ext>
            </a:extLst>
          </p:cNvPr>
          <p:cNvSpPr/>
          <p:nvPr/>
        </p:nvSpPr>
        <p:spPr>
          <a:xfrm>
            <a:off x="2364754" y="2851418"/>
            <a:ext cx="4390128" cy="1066959"/>
          </a:xfrm>
          <a:prstGeom prst="rect">
            <a:avLst/>
          </a:prstGeom>
        </p:spPr>
        <p:txBody>
          <a:bodyPr wrap="square" anchor="t">
            <a:spAutoFit/>
          </a:bodyPr>
          <a:lstStyle/>
          <a:p>
            <a:pPr algn="ctr">
              <a:lnSpc>
                <a:spcPts val="3800"/>
              </a:lnSpc>
            </a:pPr>
            <a:r>
              <a:rPr lang="zh-TW" altLang="en-US" sz="3500" b="1" spc="-150">
                <a:solidFill>
                  <a:srgbClr val="FFFF00"/>
                </a:solidFill>
                <a:latin typeface="Arial" pitchFamily="34" charset="0"/>
                <a:ea typeface="微軟正黑體" pitchFamily="34" charset="-120"/>
                <a:cs typeface="Arial"/>
              </a:rPr>
              <a:t>在 </a:t>
            </a:r>
            <a:r>
              <a:rPr lang="en-US" altLang="zh-TW" sz="3500" b="1" spc="-150">
                <a:solidFill>
                  <a:srgbClr val="FFFF00"/>
                </a:solidFill>
                <a:latin typeface="Arial" pitchFamily="34" charset="0"/>
                <a:ea typeface="微軟正黑體" pitchFamily="34" charset="-120"/>
                <a:cs typeface="Arial"/>
              </a:rPr>
              <a:t>TS-x77XU </a:t>
            </a:r>
            <a:br>
              <a:rPr lang="en-US" altLang="zh-TW" sz="3500" b="1" spc="-150">
                <a:solidFill>
                  <a:srgbClr val="FFFF00"/>
                </a:solidFill>
                <a:latin typeface="Arial" pitchFamily="34" charset="0"/>
                <a:ea typeface="微軟正黑體" pitchFamily="34" charset="-120"/>
                <a:cs typeface="Arial"/>
              </a:rPr>
            </a:br>
            <a:r>
              <a:rPr lang="zh-TW" altLang="en-US" sz="3500" b="1" spc="-150">
                <a:solidFill>
                  <a:srgbClr val="FFFF00"/>
                </a:solidFill>
                <a:latin typeface="Arial" pitchFamily="34" charset="0"/>
                <a:ea typeface="微軟正黑體" pitchFamily="34" charset="-120"/>
                <a:cs typeface="Arial"/>
              </a:rPr>
              <a:t>上使用 </a:t>
            </a:r>
            <a:r>
              <a:rPr lang="en-US" altLang="zh-TW" sz="3500" b="1" spc="-150">
                <a:solidFill>
                  <a:srgbClr val="FFFF00"/>
                </a:solidFill>
                <a:latin typeface="Arial" pitchFamily="34" charset="0"/>
                <a:ea typeface="微軟正黑體" pitchFamily="34" charset="-120"/>
                <a:cs typeface="Arial"/>
              </a:rPr>
              <a:t>SSD</a:t>
            </a:r>
            <a:r>
              <a:rPr lang="en-US" altLang="zh-TW" sz="3500" b="1" spc="-150">
                <a:solidFill>
                  <a:srgbClr val="FFFF00"/>
                </a:solidFill>
                <a:latin typeface="Arial"/>
                <a:ea typeface="微軟正黑體" pitchFamily="34" charset="-120"/>
                <a:cs typeface="Arial"/>
              </a:rPr>
              <a:t> </a:t>
            </a:r>
            <a:r>
              <a:rPr lang="zh-TW" altLang="en-US" sz="3500" b="1" spc="-150">
                <a:solidFill>
                  <a:srgbClr val="FFFF00"/>
                </a:solidFill>
                <a:latin typeface="Arial" pitchFamily="34" charset="0"/>
                <a:ea typeface="微軟正黑體" pitchFamily="34" charset="-120"/>
                <a:cs typeface="Arial"/>
              </a:rPr>
              <a:t>分析工具</a:t>
            </a:r>
            <a:endParaRPr lang="zh-TW" altLang="en-US" sz="3500" spc="-150"/>
          </a:p>
        </p:txBody>
      </p:sp>
      <p:pic>
        <p:nvPicPr>
          <p:cNvPr id="4" name="圖形 3">
            <a:extLst>
              <a:ext uri="{FF2B5EF4-FFF2-40B4-BE49-F238E27FC236}">
                <a16:creationId xmlns:a16="http://schemas.microsoft.com/office/drawing/2014/main" id="{8F1DEE50-2656-4197-BAEC-822FBF427D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6864" y="1735881"/>
            <a:ext cx="4050271" cy="1015297"/>
          </a:xfrm>
          <a:prstGeom prst="rect">
            <a:avLst/>
          </a:prstGeom>
          <a:effectLst>
            <a:glow rad="76200">
              <a:srgbClr val="FFFF00">
                <a:alpha val="23000"/>
              </a:srgbClr>
            </a:glow>
          </a:effectLst>
        </p:spPr>
      </p:pic>
    </p:spTree>
    <p:extLst>
      <p:ext uri="{BB962C8B-B14F-4D97-AF65-F5344CB8AC3E}">
        <p14:creationId xmlns:p14="http://schemas.microsoft.com/office/powerpoint/2010/main" val="2681891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圓角矩形 40">
            <a:extLst>
              <a:ext uri="{FF2B5EF4-FFF2-40B4-BE49-F238E27FC236}">
                <a16:creationId xmlns:a16="http://schemas.microsoft.com/office/drawing/2014/main" id="{0201A576-0A7C-F748-B18D-FE020B77D863}"/>
              </a:ext>
            </a:extLst>
          </p:cNvPr>
          <p:cNvSpPr/>
          <p:nvPr/>
        </p:nvSpPr>
        <p:spPr>
          <a:xfrm>
            <a:off x="221883" y="2768935"/>
            <a:ext cx="8664405" cy="2113513"/>
          </a:xfrm>
          <a:prstGeom prst="roundRect">
            <a:avLst>
              <a:gd name="adj" fmla="val 2630"/>
            </a:avLst>
          </a:prstGeom>
          <a:gradFill>
            <a:gsLst>
              <a:gs pos="0">
                <a:schemeClr val="bg1"/>
              </a:gs>
              <a:gs pos="73000">
                <a:schemeClr val="bg1">
                  <a:lumMod val="65000"/>
                </a:schemeClr>
              </a:gs>
              <a:gs pos="100000">
                <a:srgbClr val="FFFF00"/>
              </a:gs>
            </a:gsLst>
            <a:lin ang="16200000" scaled="0"/>
          </a:gradFill>
          <a:ln w="12700">
            <a:solidFill>
              <a:srgbClr val="FFFF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微軟正黑體" pitchFamily="34" charset="-120"/>
              <a:ea typeface="微軟正黑體" pitchFamily="34" charset="-120"/>
            </a:endParaRPr>
          </a:p>
        </p:txBody>
      </p:sp>
      <p:sp>
        <p:nvSpPr>
          <p:cNvPr id="3" name="標題 2">
            <a:extLst>
              <a:ext uri="{FF2B5EF4-FFF2-40B4-BE49-F238E27FC236}">
                <a16:creationId xmlns:a16="http://schemas.microsoft.com/office/drawing/2014/main" id="{76322888-2EF8-449C-BD4E-BFBA61BBA3B7}"/>
              </a:ext>
            </a:extLst>
          </p:cNvPr>
          <p:cNvSpPr>
            <a:spLocks noGrp="1"/>
          </p:cNvSpPr>
          <p:nvPr>
            <p:ph type="title"/>
          </p:nvPr>
        </p:nvSpPr>
        <p:spPr>
          <a:xfrm>
            <a:off x="1356882" y="105313"/>
            <a:ext cx="6601260" cy="743803"/>
          </a:xfrm>
        </p:spPr>
        <p:txBody>
          <a:bodyPr>
            <a:normAutofit/>
          </a:bodyPr>
          <a:lstStyle/>
          <a:p>
            <a:r>
              <a:rPr lang="en-US" altLang="zh-TW"/>
              <a:t>QTS</a:t>
            </a:r>
            <a:r>
              <a:rPr lang="zh-TW" altLang="en-US"/>
              <a:t> </a:t>
            </a:r>
            <a:r>
              <a:rPr lang="en-US" altLang="zh-TW"/>
              <a:t>SSD</a:t>
            </a:r>
            <a:r>
              <a:rPr lang="zh-TW" altLang="en-US"/>
              <a:t> </a:t>
            </a:r>
            <a:r>
              <a:rPr lang="zh-TW" altLang="en-US">
                <a:latin typeface="Microsoft JhengHei"/>
                <a:ea typeface="Microsoft JhengHei"/>
              </a:rPr>
              <a:t>支援三種全域快取</a:t>
            </a:r>
          </a:p>
        </p:txBody>
      </p:sp>
      <p:sp>
        <p:nvSpPr>
          <p:cNvPr id="2" name="內容版面配置區 1">
            <a:extLst>
              <a:ext uri="{FF2B5EF4-FFF2-40B4-BE49-F238E27FC236}">
                <a16:creationId xmlns:a16="http://schemas.microsoft.com/office/drawing/2014/main" id="{1BB1256B-EEDF-4480-B777-148D0128012B}"/>
              </a:ext>
            </a:extLst>
          </p:cNvPr>
          <p:cNvSpPr>
            <a:spLocks noGrp="1"/>
          </p:cNvSpPr>
          <p:nvPr>
            <p:ph idx="4294967295"/>
          </p:nvPr>
        </p:nvSpPr>
        <p:spPr>
          <a:xfrm>
            <a:off x="381000" y="1073150"/>
            <a:ext cx="8763000" cy="1746250"/>
          </a:xfrm>
        </p:spPr>
        <p:txBody>
          <a:bodyPr vert="horz" lIns="91440" tIns="45720" rIns="91440" bIns="45720" rtlCol="0" anchor="t">
            <a:normAutofit/>
          </a:bodyPr>
          <a:lstStyle/>
          <a:p>
            <a:pPr marL="0" indent="0">
              <a:buNone/>
            </a:pPr>
            <a:r>
              <a:rPr lang="zh-TW" altLang="en-US" sz="1800" dirty="0">
                <a:latin typeface="Microsoft JhengHei"/>
                <a:ea typeface="Microsoft JhengHei"/>
              </a:rPr>
              <a:t>在 QNAP NAS 上，</a:t>
            </a:r>
            <a:r>
              <a:rPr lang="en-US" altLang="zh-TW" sz="1800" dirty="0">
                <a:latin typeface="Microsoft JhengHei"/>
                <a:ea typeface="Microsoft JhengHei"/>
              </a:rPr>
              <a:t>SSD</a:t>
            </a:r>
            <a:r>
              <a:rPr lang="zh-TW" altLang="en-US" sz="1800" dirty="0">
                <a:latin typeface="Microsoft JhengHei"/>
                <a:ea typeface="Microsoft JhengHei"/>
              </a:rPr>
              <a:t> 全域快取可以配置為所有磁碟區與 </a:t>
            </a:r>
            <a:r>
              <a:rPr lang="en-US" altLang="zh-TW" sz="1800" dirty="0">
                <a:latin typeface="Microsoft JhengHei"/>
                <a:ea typeface="Microsoft JhengHei"/>
              </a:rPr>
              <a:t>LUN </a:t>
            </a:r>
            <a:r>
              <a:rPr lang="zh-TW" altLang="en-US" sz="1800" dirty="0">
                <a:latin typeface="Microsoft JhengHei"/>
                <a:ea typeface="Microsoft JhengHei"/>
              </a:rPr>
              <a:t>加速使用</a:t>
            </a:r>
            <a:r>
              <a:rPr lang="zh-TW" altLang="en-US" sz="1800" dirty="0"/>
              <a:t>：</a:t>
            </a:r>
            <a:endParaRPr lang="en-US" altLang="zh-TW" sz="1800" dirty="0"/>
          </a:p>
          <a:p>
            <a:pPr marL="0" indent="0">
              <a:buNone/>
            </a:pPr>
            <a:r>
              <a:rPr lang="zh-TW" altLang="en-US" sz="1800" dirty="0">
                <a:solidFill>
                  <a:srgbClr val="E5EA16"/>
                </a:solidFill>
                <a:highlight>
                  <a:srgbClr val="000000"/>
                </a:highlight>
              </a:rPr>
              <a:t>快取類型</a:t>
            </a:r>
            <a:r>
              <a:rPr lang="zh-TW" altLang="en-US" sz="1800" dirty="0"/>
              <a:t>：唯讀快取</a:t>
            </a:r>
            <a:r>
              <a:rPr lang="en-US" altLang="zh-TW" sz="1800" dirty="0">
                <a:solidFill>
                  <a:srgbClr val="FFFF00"/>
                </a:solidFill>
                <a:sym typeface="Wingdings" panose="05000000000000000000" pitchFamily="2" charset="2"/>
              </a:rPr>
              <a:t></a:t>
            </a:r>
            <a:r>
              <a:rPr lang="zh-TW" altLang="en-US" sz="1800" dirty="0"/>
              <a:t>將常用資料存放一份至快取做讀取加速</a:t>
            </a:r>
            <a:endParaRPr lang="en-US" altLang="zh-TW" sz="1800" dirty="0"/>
          </a:p>
          <a:p>
            <a:pPr marL="0" indent="0">
              <a:buNone/>
            </a:pPr>
            <a:r>
              <a:rPr lang="zh-TW" altLang="en-US" sz="1800" dirty="0"/>
              <a:t>                  </a:t>
            </a:r>
            <a:r>
              <a:rPr lang="zh-TW" altLang="en-US" sz="1800" dirty="0">
                <a:latin typeface="Microsoft JhengHei"/>
                <a:ea typeface="Microsoft JhengHei"/>
              </a:rPr>
              <a:t>讀寫快取</a:t>
            </a:r>
            <a:r>
              <a:rPr lang="en-US" altLang="zh-TW" sz="1800" dirty="0">
                <a:solidFill>
                  <a:srgbClr val="FFFF00"/>
                </a:solidFill>
                <a:sym typeface="Wingdings" panose="05000000000000000000" pitchFamily="2" charset="2"/>
              </a:rPr>
              <a:t></a:t>
            </a:r>
            <a:r>
              <a:rPr lang="zh-TW" altLang="en-US" sz="1800" dirty="0"/>
              <a:t>不僅放置常用資料，新寫入資料將暫存於</a:t>
            </a:r>
            <a:r>
              <a:rPr lang="zh-TW" altLang="en-US" sz="1800" dirty="0">
                <a:latin typeface="微軟正黑體"/>
                <a:ea typeface="微軟正黑體"/>
              </a:rPr>
              <a:t> </a:t>
            </a:r>
            <a:r>
              <a:rPr lang="en-US" altLang="zh-TW" sz="1800" dirty="0"/>
              <a:t>SSD</a:t>
            </a:r>
            <a:endParaRPr lang="en-US" altLang="zh-TW" sz="1800" dirty="0">
              <a:cs typeface="Arial"/>
            </a:endParaRPr>
          </a:p>
        </p:txBody>
      </p:sp>
      <p:grpSp>
        <p:nvGrpSpPr>
          <p:cNvPr id="13" name="群組 12">
            <a:extLst>
              <a:ext uri="{FF2B5EF4-FFF2-40B4-BE49-F238E27FC236}">
                <a16:creationId xmlns:a16="http://schemas.microsoft.com/office/drawing/2014/main" id="{F9BA1A7C-3BA1-4944-A0C4-006B73843D53}"/>
              </a:ext>
            </a:extLst>
          </p:cNvPr>
          <p:cNvGrpSpPr/>
          <p:nvPr/>
        </p:nvGrpSpPr>
        <p:grpSpPr>
          <a:xfrm>
            <a:off x="221883" y="2759881"/>
            <a:ext cx="8866276" cy="355126"/>
            <a:chOff x="221883" y="2777987"/>
            <a:chExt cx="8866276" cy="355126"/>
          </a:xfrm>
        </p:grpSpPr>
        <p:sp>
          <p:nvSpPr>
            <p:cNvPr id="55" name="Shape 449">
              <a:extLst>
                <a:ext uri="{FF2B5EF4-FFF2-40B4-BE49-F238E27FC236}">
                  <a16:creationId xmlns:a16="http://schemas.microsoft.com/office/drawing/2014/main" id="{EE01CBDF-B0F6-E641-98F4-A1B8A0F10C67}"/>
                </a:ext>
              </a:extLst>
            </p:cNvPr>
            <p:cNvSpPr/>
            <p:nvPr/>
          </p:nvSpPr>
          <p:spPr>
            <a:xfrm>
              <a:off x="2254650" y="2777987"/>
              <a:ext cx="6631638" cy="355126"/>
            </a:xfrm>
            <a:prstGeom prst="roundRect">
              <a:avLst>
                <a:gd name="adj" fmla="val 10000"/>
              </a:avLst>
            </a:prstGeom>
            <a:solidFill>
              <a:schemeClr val="tx1"/>
            </a:solidFill>
            <a:ln>
              <a:solidFill>
                <a:srgbClr val="FFFF00"/>
              </a:solid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latin typeface="Microsoft JhengHei"/>
                <a:ea typeface="Microsoft JhengHei"/>
                <a:cs typeface="Microsoft JhengHei"/>
                <a:sym typeface="Microsoft JhengHei"/>
              </a:endParaRPr>
            </a:p>
          </p:txBody>
        </p:sp>
        <p:sp>
          <p:nvSpPr>
            <p:cNvPr id="50" name="文字方塊 49">
              <a:extLst>
                <a:ext uri="{FF2B5EF4-FFF2-40B4-BE49-F238E27FC236}">
                  <a16:creationId xmlns:a16="http://schemas.microsoft.com/office/drawing/2014/main" id="{8FFD073A-6585-474D-9186-C3C5C717E96E}"/>
                </a:ext>
              </a:extLst>
            </p:cNvPr>
            <p:cNvSpPr txBox="1"/>
            <p:nvPr/>
          </p:nvSpPr>
          <p:spPr>
            <a:xfrm>
              <a:off x="2223398" y="2817742"/>
              <a:ext cx="6864761" cy="307777"/>
            </a:xfrm>
            <a:prstGeom prst="rect">
              <a:avLst/>
            </a:prstGeom>
            <a:noFill/>
          </p:spPr>
          <p:txBody>
            <a:bodyPr wrap="square" rtlCol="0">
              <a:spAutoFit/>
            </a:bodyPr>
            <a:lstStyle/>
            <a:p>
              <a:r>
                <a:rPr lang="zh-TW" altLang="en-US" sz="1400" b="1" dirty="0">
                  <a:solidFill>
                    <a:srgbClr val="FFFF00"/>
                  </a:solidFill>
                  <a:latin typeface="微軟正黑體" pitchFamily="34" charset="-120"/>
                  <a:ea typeface="微軟正黑體" pitchFamily="34" charset="-120"/>
                </a:rPr>
                <a:t>開啟快取，應用程式端資料將先寫入 </a:t>
              </a:r>
              <a:r>
                <a:rPr lang="en-US" altLang="zh-TW" sz="1400" b="1" dirty="0">
                  <a:solidFill>
                    <a:srgbClr val="FFFF00"/>
                  </a:solidFill>
                  <a:latin typeface="微軟正黑體" pitchFamily="34" charset="-120"/>
                  <a:ea typeface="微軟正黑體" pitchFamily="34" charset="-120"/>
                </a:rPr>
                <a:t>SSD</a:t>
              </a:r>
              <a:r>
                <a:rPr lang="zh-TW" altLang="en-US" sz="1400" b="1" dirty="0">
                  <a:solidFill>
                    <a:srgbClr val="FFFF00"/>
                  </a:solidFill>
                  <a:latin typeface="微軟正黑體" pitchFamily="34" charset="-120"/>
                  <a:ea typeface="微軟正黑體" pitchFamily="34" charset="-120"/>
                </a:rPr>
                <a:t>，而頻繁讀取的資料也將同時存在於 </a:t>
              </a:r>
              <a:r>
                <a:rPr lang="en-US" altLang="zh-TW" sz="1400" b="1" dirty="0">
                  <a:solidFill>
                    <a:srgbClr val="FFFF00"/>
                  </a:solidFill>
                  <a:latin typeface="微軟正黑體" pitchFamily="34" charset="-120"/>
                  <a:ea typeface="微軟正黑體" pitchFamily="34" charset="-120"/>
                </a:rPr>
                <a:t>SSD</a:t>
              </a:r>
              <a:endParaRPr lang="zh-TW" altLang="en-US" sz="1400" b="1" dirty="0">
                <a:solidFill>
                  <a:srgbClr val="FFFF00"/>
                </a:solidFill>
                <a:latin typeface="微軟正黑體" pitchFamily="34" charset="-120"/>
                <a:ea typeface="微軟正黑體" pitchFamily="34" charset="-120"/>
              </a:endParaRPr>
            </a:p>
          </p:txBody>
        </p:sp>
        <p:sp>
          <p:nvSpPr>
            <p:cNvPr id="52" name="Shape 449">
              <a:extLst>
                <a:ext uri="{FF2B5EF4-FFF2-40B4-BE49-F238E27FC236}">
                  <a16:creationId xmlns:a16="http://schemas.microsoft.com/office/drawing/2014/main" id="{4E247846-232F-47FC-B7A6-37E773B74CC8}"/>
                </a:ext>
              </a:extLst>
            </p:cNvPr>
            <p:cNvSpPr/>
            <p:nvPr/>
          </p:nvSpPr>
          <p:spPr>
            <a:xfrm>
              <a:off x="221883" y="2777987"/>
              <a:ext cx="2032767" cy="355126"/>
            </a:xfrm>
            <a:prstGeom prst="roundRect">
              <a:avLst>
                <a:gd name="adj" fmla="val 10000"/>
              </a:avLst>
            </a:prstGeom>
            <a:solidFill>
              <a:srgbClr val="FFFF0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latin typeface="Microsoft JhengHei"/>
                <a:ea typeface="Microsoft JhengHei"/>
                <a:cs typeface="Microsoft JhengHei"/>
                <a:sym typeface="Microsoft JhengHei"/>
              </a:endParaRPr>
            </a:p>
          </p:txBody>
        </p:sp>
        <p:sp>
          <p:nvSpPr>
            <p:cNvPr id="6" name="文字方塊 5">
              <a:extLst>
                <a:ext uri="{FF2B5EF4-FFF2-40B4-BE49-F238E27FC236}">
                  <a16:creationId xmlns:a16="http://schemas.microsoft.com/office/drawing/2014/main" id="{730D0D40-3F52-4671-A375-654979BDB821}"/>
                </a:ext>
              </a:extLst>
            </p:cNvPr>
            <p:cNvSpPr txBox="1"/>
            <p:nvPr/>
          </p:nvSpPr>
          <p:spPr>
            <a:xfrm>
              <a:off x="221883" y="2804841"/>
              <a:ext cx="2074547" cy="307777"/>
            </a:xfrm>
            <a:prstGeom prst="rect">
              <a:avLst/>
            </a:prstGeom>
            <a:noFill/>
          </p:spPr>
          <p:txBody>
            <a:bodyPr wrap="square" rtlCol="0">
              <a:spAutoFit/>
            </a:bodyPr>
            <a:lstStyle/>
            <a:p>
              <a:r>
                <a:rPr lang="zh-TW" altLang="en-US" sz="1400" b="1">
                  <a:latin typeface="微軟正黑體" pitchFamily="34" charset="-120"/>
                  <a:ea typeface="微軟正黑體" pitchFamily="34" charset="-120"/>
                </a:rPr>
                <a:t>開啟讀寫快取運作原理：</a:t>
              </a:r>
            </a:p>
          </p:txBody>
        </p:sp>
      </p:grpSp>
      <p:pic>
        <p:nvPicPr>
          <p:cNvPr id="9" name="圖片 8">
            <a:extLst>
              <a:ext uri="{FF2B5EF4-FFF2-40B4-BE49-F238E27FC236}">
                <a16:creationId xmlns:a16="http://schemas.microsoft.com/office/drawing/2014/main" id="{D0AE6B58-7C80-41E5-AA21-A98ED2F077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0330" y="3222225"/>
            <a:ext cx="878253" cy="1155519"/>
          </a:xfrm>
          <a:prstGeom prst="rect">
            <a:avLst/>
          </a:prstGeom>
          <a:effectLst>
            <a:outerShdw blurRad="50800" dist="38100" dir="8100000" algn="tr" rotWithShape="0">
              <a:prstClr val="black">
                <a:alpha val="40000"/>
              </a:prstClr>
            </a:outerShdw>
          </a:effectLst>
        </p:spPr>
      </p:pic>
      <p:sp>
        <p:nvSpPr>
          <p:cNvPr id="18" name="箭號: 向左 17">
            <a:extLst>
              <a:ext uri="{FF2B5EF4-FFF2-40B4-BE49-F238E27FC236}">
                <a16:creationId xmlns:a16="http://schemas.microsoft.com/office/drawing/2014/main" id="{22B2DE93-332A-43D5-BB39-5B4F8249BD09}"/>
              </a:ext>
            </a:extLst>
          </p:cNvPr>
          <p:cNvSpPr/>
          <p:nvPr/>
        </p:nvSpPr>
        <p:spPr>
          <a:xfrm>
            <a:off x="2163063" y="4534669"/>
            <a:ext cx="947618" cy="241859"/>
          </a:xfrm>
          <a:prstGeom prst="leftArrow">
            <a:avLst>
              <a:gd name="adj1" fmla="val 50000"/>
              <a:gd name="adj2" fmla="val 82653"/>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5DE9394D-FB1E-415E-992B-A2127CA0A404}"/>
              </a:ext>
            </a:extLst>
          </p:cNvPr>
          <p:cNvSpPr txBox="1"/>
          <p:nvPr/>
        </p:nvSpPr>
        <p:spPr>
          <a:xfrm>
            <a:off x="2878053" y="4497727"/>
            <a:ext cx="3103320" cy="276999"/>
          </a:xfrm>
          <a:prstGeom prst="rect">
            <a:avLst/>
          </a:prstGeom>
          <a:noFill/>
        </p:spPr>
        <p:txBody>
          <a:bodyPr wrap="square" rtlCol="0">
            <a:spAutoFit/>
          </a:bodyPr>
          <a:lstStyle/>
          <a:p>
            <a:pPr algn="ctr"/>
            <a:r>
              <a:rPr lang="zh-TW" altLang="en-US" sz="1200" b="1" dirty="0">
                <a:solidFill>
                  <a:srgbClr val="002060"/>
                </a:solidFill>
                <a:latin typeface="微軟正黑體" pitchFamily="34" charset="-120"/>
                <a:ea typeface="微軟正黑體" pitchFamily="34" charset="-120"/>
              </a:rPr>
              <a:t>當 </a:t>
            </a:r>
            <a:r>
              <a:rPr lang="en-US" altLang="zh-TW" sz="1200" b="1" dirty="0">
                <a:solidFill>
                  <a:srgbClr val="002060"/>
                </a:solidFill>
                <a:latin typeface="微軟正黑體" pitchFamily="34" charset="-120"/>
                <a:ea typeface="微軟正黑體" pitchFamily="34" charset="-120"/>
              </a:rPr>
              <a:t>SSD </a:t>
            </a:r>
            <a:r>
              <a:rPr lang="zh-TW" altLang="en-US" sz="1200" b="1" dirty="0">
                <a:solidFill>
                  <a:srgbClr val="002060"/>
                </a:solidFill>
                <a:latin typeface="微軟正黑體" pitchFamily="34" charset="-120"/>
                <a:ea typeface="微軟正黑體" pitchFamily="34" charset="-120"/>
              </a:rPr>
              <a:t>空間不足時，資料不經過快取</a:t>
            </a:r>
          </a:p>
        </p:txBody>
      </p:sp>
      <p:grpSp>
        <p:nvGrpSpPr>
          <p:cNvPr id="5" name="群組 42">
            <a:extLst>
              <a:ext uri="{FF2B5EF4-FFF2-40B4-BE49-F238E27FC236}">
                <a16:creationId xmlns:a16="http://schemas.microsoft.com/office/drawing/2014/main" id="{5D1592FF-1F83-4E30-BF3A-4307FEAC9F50}"/>
              </a:ext>
            </a:extLst>
          </p:cNvPr>
          <p:cNvGrpSpPr/>
          <p:nvPr/>
        </p:nvGrpSpPr>
        <p:grpSpPr>
          <a:xfrm rot="10800000">
            <a:off x="2189304" y="3546927"/>
            <a:ext cx="4279608" cy="357162"/>
            <a:chOff x="2162008" y="3753946"/>
            <a:chExt cx="4279608" cy="357162"/>
          </a:xfrm>
        </p:grpSpPr>
        <p:grpSp>
          <p:nvGrpSpPr>
            <p:cNvPr id="7" name="群組 30">
              <a:extLst>
                <a:ext uri="{FF2B5EF4-FFF2-40B4-BE49-F238E27FC236}">
                  <a16:creationId xmlns:a16="http://schemas.microsoft.com/office/drawing/2014/main" id="{6FC859CC-2FBA-41CA-A592-45DE3014015A}"/>
                </a:ext>
              </a:extLst>
            </p:cNvPr>
            <p:cNvGrpSpPr/>
            <p:nvPr/>
          </p:nvGrpSpPr>
          <p:grpSpPr>
            <a:xfrm>
              <a:off x="2162008" y="3753946"/>
              <a:ext cx="912075" cy="126248"/>
              <a:chOff x="2000157" y="3753946"/>
              <a:chExt cx="912075" cy="126248"/>
            </a:xfrm>
          </p:grpSpPr>
          <p:cxnSp>
            <p:nvCxnSpPr>
              <p:cNvPr id="22" name="直線接點 21">
                <a:extLst>
                  <a:ext uri="{FF2B5EF4-FFF2-40B4-BE49-F238E27FC236}">
                    <a16:creationId xmlns:a16="http://schemas.microsoft.com/office/drawing/2014/main" id="{A7B462DE-2A46-482F-A208-3B7A47A99490}"/>
                  </a:ext>
                </a:extLst>
              </p:cNvPr>
              <p:cNvCxnSpPr>
                <a:cxnSpLocks/>
              </p:cNvCxnSpPr>
              <p:nvPr/>
            </p:nvCxnSpPr>
            <p:spPr>
              <a:xfrm>
                <a:off x="2741461" y="3753946"/>
                <a:ext cx="170771" cy="126248"/>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cxnSp>
            <p:nvCxnSpPr>
              <p:cNvPr id="25" name="直線接點 24">
                <a:extLst>
                  <a:ext uri="{FF2B5EF4-FFF2-40B4-BE49-F238E27FC236}">
                    <a16:creationId xmlns:a16="http://schemas.microsoft.com/office/drawing/2014/main" id="{1C5AB44D-1734-4BE5-A223-B2897CB03FEF}"/>
                  </a:ext>
                </a:extLst>
              </p:cNvPr>
              <p:cNvCxnSpPr>
                <a:cxnSpLocks/>
              </p:cNvCxnSpPr>
              <p:nvPr/>
            </p:nvCxnSpPr>
            <p:spPr>
              <a:xfrm>
                <a:off x="2000157" y="3875171"/>
                <a:ext cx="907971" cy="0"/>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grpSp>
        <p:grpSp>
          <p:nvGrpSpPr>
            <p:cNvPr id="8" name="群組 31">
              <a:extLst>
                <a:ext uri="{FF2B5EF4-FFF2-40B4-BE49-F238E27FC236}">
                  <a16:creationId xmlns:a16="http://schemas.microsoft.com/office/drawing/2014/main" id="{0D76030E-FF7D-4655-94AC-3919E0099DFB}"/>
                </a:ext>
              </a:extLst>
            </p:cNvPr>
            <p:cNvGrpSpPr/>
            <p:nvPr/>
          </p:nvGrpSpPr>
          <p:grpSpPr>
            <a:xfrm rot="10800000">
              <a:off x="2162008" y="3984860"/>
              <a:ext cx="912075" cy="126248"/>
              <a:chOff x="2000157" y="3753946"/>
              <a:chExt cx="912075" cy="126248"/>
            </a:xfrm>
          </p:grpSpPr>
          <p:cxnSp>
            <p:nvCxnSpPr>
              <p:cNvPr id="33" name="直線接點 32">
                <a:extLst>
                  <a:ext uri="{FF2B5EF4-FFF2-40B4-BE49-F238E27FC236}">
                    <a16:creationId xmlns:a16="http://schemas.microsoft.com/office/drawing/2014/main" id="{8970B7AD-B893-4D69-922A-A9A3B6CCA826}"/>
                  </a:ext>
                </a:extLst>
              </p:cNvPr>
              <p:cNvCxnSpPr>
                <a:cxnSpLocks/>
              </p:cNvCxnSpPr>
              <p:nvPr/>
            </p:nvCxnSpPr>
            <p:spPr>
              <a:xfrm>
                <a:off x="2741461" y="3753946"/>
                <a:ext cx="170771" cy="12624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4" name="直線接點 33">
                <a:extLst>
                  <a:ext uri="{FF2B5EF4-FFF2-40B4-BE49-F238E27FC236}">
                    <a16:creationId xmlns:a16="http://schemas.microsoft.com/office/drawing/2014/main" id="{657751EF-6BAF-44BF-903E-F1E317108354}"/>
                  </a:ext>
                </a:extLst>
              </p:cNvPr>
              <p:cNvCxnSpPr>
                <a:cxnSpLocks/>
              </p:cNvCxnSpPr>
              <p:nvPr/>
            </p:nvCxnSpPr>
            <p:spPr>
              <a:xfrm>
                <a:off x="2000157" y="3875171"/>
                <a:ext cx="907971" cy="0"/>
              </a:xfrm>
              <a:prstGeom prst="line">
                <a:avLst/>
              </a:prstGeom>
              <a:ln w="28575"/>
            </p:spPr>
            <p:style>
              <a:lnRef idx="1">
                <a:schemeClr val="accent2"/>
              </a:lnRef>
              <a:fillRef idx="0">
                <a:schemeClr val="accent2"/>
              </a:fillRef>
              <a:effectRef idx="0">
                <a:schemeClr val="accent2"/>
              </a:effectRef>
              <a:fontRef idx="minor">
                <a:schemeClr val="tx1"/>
              </a:fontRef>
            </p:style>
          </p:cxnSp>
        </p:grpSp>
        <p:grpSp>
          <p:nvGrpSpPr>
            <p:cNvPr id="10" name="群組 34">
              <a:extLst>
                <a:ext uri="{FF2B5EF4-FFF2-40B4-BE49-F238E27FC236}">
                  <a16:creationId xmlns:a16="http://schemas.microsoft.com/office/drawing/2014/main" id="{A9F1BDEF-5320-4F8A-9EC3-1D89717DAECD}"/>
                </a:ext>
              </a:extLst>
            </p:cNvPr>
            <p:cNvGrpSpPr/>
            <p:nvPr/>
          </p:nvGrpSpPr>
          <p:grpSpPr>
            <a:xfrm>
              <a:off x="5529541" y="3753946"/>
              <a:ext cx="912075" cy="126248"/>
              <a:chOff x="2000157" y="3753946"/>
              <a:chExt cx="912075" cy="126248"/>
            </a:xfrm>
          </p:grpSpPr>
          <p:cxnSp>
            <p:nvCxnSpPr>
              <p:cNvPr id="36" name="直線接點 35">
                <a:extLst>
                  <a:ext uri="{FF2B5EF4-FFF2-40B4-BE49-F238E27FC236}">
                    <a16:creationId xmlns:a16="http://schemas.microsoft.com/office/drawing/2014/main" id="{2D2A38F4-3B8D-44DA-9FB4-03C291122829}"/>
                  </a:ext>
                </a:extLst>
              </p:cNvPr>
              <p:cNvCxnSpPr>
                <a:cxnSpLocks/>
              </p:cNvCxnSpPr>
              <p:nvPr/>
            </p:nvCxnSpPr>
            <p:spPr>
              <a:xfrm>
                <a:off x="2741461" y="3753946"/>
                <a:ext cx="170771" cy="126248"/>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cxnSp>
            <p:nvCxnSpPr>
              <p:cNvPr id="37" name="直線接點 36">
                <a:extLst>
                  <a:ext uri="{FF2B5EF4-FFF2-40B4-BE49-F238E27FC236}">
                    <a16:creationId xmlns:a16="http://schemas.microsoft.com/office/drawing/2014/main" id="{CC64EF44-60C6-4EA0-A363-750541A2492F}"/>
                  </a:ext>
                </a:extLst>
              </p:cNvPr>
              <p:cNvCxnSpPr>
                <a:cxnSpLocks/>
              </p:cNvCxnSpPr>
              <p:nvPr/>
            </p:nvCxnSpPr>
            <p:spPr>
              <a:xfrm>
                <a:off x="2000157" y="3875171"/>
                <a:ext cx="907971" cy="0"/>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grpSp>
        <p:grpSp>
          <p:nvGrpSpPr>
            <p:cNvPr id="11" name="群組 37">
              <a:extLst>
                <a:ext uri="{FF2B5EF4-FFF2-40B4-BE49-F238E27FC236}">
                  <a16:creationId xmlns:a16="http://schemas.microsoft.com/office/drawing/2014/main" id="{6E4F4597-43B8-4F4C-9159-A7452A04136F}"/>
                </a:ext>
              </a:extLst>
            </p:cNvPr>
            <p:cNvGrpSpPr/>
            <p:nvPr/>
          </p:nvGrpSpPr>
          <p:grpSpPr>
            <a:xfrm rot="10800000">
              <a:off x="5529541" y="3984860"/>
              <a:ext cx="912075" cy="126248"/>
              <a:chOff x="2000157" y="3753946"/>
              <a:chExt cx="912075" cy="126248"/>
            </a:xfrm>
          </p:grpSpPr>
          <p:cxnSp>
            <p:nvCxnSpPr>
              <p:cNvPr id="39" name="直線接點 38">
                <a:extLst>
                  <a:ext uri="{FF2B5EF4-FFF2-40B4-BE49-F238E27FC236}">
                    <a16:creationId xmlns:a16="http://schemas.microsoft.com/office/drawing/2014/main" id="{AD5612C7-58A0-4609-9531-66A56E50D19C}"/>
                  </a:ext>
                </a:extLst>
              </p:cNvPr>
              <p:cNvCxnSpPr>
                <a:cxnSpLocks/>
              </p:cNvCxnSpPr>
              <p:nvPr/>
            </p:nvCxnSpPr>
            <p:spPr>
              <a:xfrm>
                <a:off x="2741461" y="3753946"/>
                <a:ext cx="170771" cy="12624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0" name="直線接點 39">
                <a:extLst>
                  <a:ext uri="{FF2B5EF4-FFF2-40B4-BE49-F238E27FC236}">
                    <a16:creationId xmlns:a16="http://schemas.microsoft.com/office/drawing/2014/main" id="{CF65AE91-EC53-49FA-8A8D-9300D64BEA67}"/>
                  </a:ext>
                </a:extLst>
              </p:cNvPr>
              <p:cNvCxnSpPr>
                <a:cxnSpLocks/>
              </p:cNvCxnSpPr>
              <p:nvPr/>
            </p:nvCxnSpPr>
            <p:spPr>
              <a:xfrm>
                <a:off x="2000157" y="3875171"/>
                <a:ext cx="907971" cy="0"/>
              </a:xfrm>
              <a:prstGeom prst="line">
                <a:avLst/>
              </a:prstGeom>
              <a:ln w="28575"/>
            </p:spPr>
            <p:style>
              <a:lnRef idx="1">
                <a:schemeClr val="accent2"/>
              </a:lnRef>
              <a:fillRef idx="0">
                <a:schemeClr val="accent2"/>
              </a:fillRef>
              <a:effectRef idx="0">
                <a:schemeClr val="accent2"/>
              </a:effectRef>
              <a:fontRef idx="minor">
                <a:schemeClr val="tx1"/>
              </a:fontRef>
            </p:style>
          </p:cxnSp>
        </p:grpSp>
      </p:grpSp>
      <p:sp>
        <p:nvSpPr>
          <p:cNvPr id="42" name="文字方塊 41">
            <a:extLst>
              <a:ext uri="{FF2B5EF4-FFF2-40B4-BE49-F238E27FC236}">
                <a16:creationId xmlns:a16="http://schemas.microsoft.com/office/drawing/2014/main" id="{45EB3AC1-39EA-43ED-AA83-6902D3F39C9E}"/>
              </a:ext>
            </a:extLst>
          </p:cNvPr>
          <p:cNvSpPr txBox="1"/>
          <p:nvPr/>
        </p:nvSpPr>
        <p:spPr>
          <a:xfrm>
            <a:off x="2306630" y="3811076"/>
            <a:ext cx="700150" cy="276999"/>
          </a:xfrm>
          <a:prstGeom prst="rect">
            <a:avLst/>
          </a:prstGeom>
          <a:noFill/>
        </p:spPr>
        <p:txBody>
          <a:bodyPr wrap="square" rtlCol="0" anchor="t">
            <a:spAutoFit/>
          </a:bodyPr>
          <a:lstStyle/>
          <a:p>
            <a:pPr algn="ctr"/>
            <a:r>
              <a:rPr lang="en-US" altLang="zh-TW" sz="1200" b="1" err="1">
                <a:solidFill>
                  <a:schemeClr val="tx2">
                    <a:lumMod val="75000"/>
                  </a:schemeClr>
                </a:solidFill>
                <a:latin typeface="微軟正黑體" pitchFamily="34" charset="-120"/>
                <a:ea typeface="微軟正黑體" pitchFamily="34" charset="-120"/>
              </a:rPr>
              <a:t>讀取</a:t>
            </a:r>
            <a:endParaRPr lang="en-US" altLang="zh-TW" sz="1200" b="1">
              <a:solidFill>
                <a:schemeClr val="tx2">
                  <a:lumMod val="75000"/>
                </a:schemeClr>
              </a:solidFill>
              <a:latin typeface="微軟正黑體" pitchFamily="34" charset="-120"/>
              <a:ea typeface="微軟正黑體" pitchFamily="34" charset="-120"/>
            </a:endParaRPr>
          </a:p>
        </p:txBody>
      </p:sp>
      <p:sp>
        <p:nvSpPr>
          <p:cNvPr id="44" name="文字方塊 43">
            <a:extLst>
              <a:ext uri="{FF2B5EF4-FFF2-40B4-BE49-F238E27FC236}">
                <a16:creationId xmlns:a16="http://schemas.microsoft.com/office/drawing/2014/main" id="{F8A2C316-B975-43FD-BED7-73FC5E128864}"/>
              </a:ext>
            </a:extLst>
          </p:cNvPr>
          <p:cNvSpPr txBox="1"/>
          <p:nvPr/>
        </p:nvSpPr>
        <p:spPr>
          <a:xfrm>
            <a:off x="2314529" y="3360375"/>
            <a:ext cx="700150" cy="276999"/>
          </a:xfrm>
          <a:prstGeom prst="rect">
            <a:avLst/>
          </a:prstGeom>
          <a:noFill/>
        </p:spPr>
        <p:txBody>
          <a:bodyPr wrap="square" rtlCol="0" anchor="t">
            <a:spAutoFit/>
          </a:bodyPr>
          <a:lstStyle/>
          <a:p>
            <a:pPr algn="ctr"/>
            <a:r>
              <a:rPr lang="en-US" altLang="zh-TW" sz="1200" b="1" err="1">
                <a:solidFill>
                  <a:srgbClr val="C00000"/>
                </a:solidFill>
                <a:latin typeface="微軟正黑體" pitchFamily="34" charset="-120"/>
                <a:ea typeface="微軟正黑體" pitchFamily="34" charset="-120"/>
              </a:rPr>
              <a:t>寫入</a:t>
            </a:r>
          </a:p>
        </p:txBody>
      </p:sp>
      <p:sp>
        <p:nvSpPr>
          <p:cNvPr id="45" name="文字方塊 44">
            <a:extLst>
              <a:ext uri="{FF2B5EF4-FFF2-40B4-BE49-F238E27FC236}">
                <a16:creationId xmlns:a16="http://schemas.microsoft.com/office/drawing/2014/main" id="{8441D92E-BCAF-4AB2-8C52-7701A53710BF}"/>
              </a:ext>
            </a:extLst>
          </p:cNvPr>
          <p:cNvSpPr txBox="1"/>
          <p:nvPr/>
        </p:nvSpPr>
        <p:spPr>
          <a:xfrm>
            <a:off x="5701187" y="3820300"/>
            <a:ext cx="700150" cy="276999"/>
          </a:xfrm>
          <a:prstGeom prst="rect">
            <a:avLst/>
          </a:prstGeom>
          <a:noFill/>
        </p:spPr>
        <p:txBody>
          <a:bodyPr wrap="square" rtlCol="0" anchor="t">
            <a:spAutoFit/>
          </a:bodyPr>
          <a:lstStyle/>
          <a:p>
            <a:pPr algn="ctr"/>
            <a:r>
              <a:rPr lang="en-US" altLang="zh-TW" sz="1200" b="1" err="1">
                <a:solidFill>
                  <a:schemeClr val="tx2">
                    <a:lumMod val="75000"/>
                  </a:schemeClr>
                </a:solidFill>
                <a:latin typeface="微軟正黑體" pitchFamily="34" charset="-120"/>
                <a:ea typeface="微軟正黑體" pitchFamily="34" charset="-120"/>
              </a:rPr>
              <a:t>讀取</a:t>
            </a:r>
            <a:endParaRPr lang="en-US" altLang="zh-TW" sz="1200" b="1">
              <a:solidFill>
                <a:schemeClr val="tx2">
                  <a:lumMod val="75000"/>
                </a:schemeClr>
              </a:solidFill>
              <a:latin typeface="微軟正黑體" pitchFamily="34" charset="-120"/>
              <a:ea typeface="微軟正黑體" pitchFamily="34" charset="-120"/>
            </a:endParaRPr>
          </a:p>
        </p:txBody>
      </p:sp>
      <p:sp>
        <p:nvSpPr>
          <p:cNvPr id="46" name="文字方塊 45">
            <a:extLst>
              <a:ext uri="{FF2B5EF4-FFF2-40B4-BE49-F238E27FC236}">
                <a16:creationId xmlns:a16="http://schemas.microsoft.com/office/drawing/2014/main" id="{BC0A7F18-318B-4314-B5EE-4664D4F5379D}"/>
              </a:ext>
            </a:extLst>
          </p:cNvPr>
          <p:cNvSpPr txBox="1"/>
          <p:nvPr/>
        </p:nvSpPr>
        <p:spPr>
          <a:xfrm>
            <a:off x="5697257" y="3353651"/>
            <a:ext cx="700150" cy="276999"/>
          </a:xfrm>
          <a:prstGeom prst="rect">
            <a:avLst/>
          </a:prstGeom>
          <a:noFill/>
        </p:spPr>
        <p:txBody>
          <a:bodyPr wrap="square" rtlCol="0" anchor="t">
            <a:spAutoFit/>
          </a:bodyPr>
          <a:lstStyle/>
          <a:p>
            <a:pPr algn="ctr"/>
            <a:r>
              <a:rPr lang="en-US" altLang="zh-TW" sz="1200" b="1" err="1">
                <a:solidFill>
                  <a:srgbClr val="C00000"/>
                </a:solidFill>
                <a:latin typeface="微軟正黑體" pitchFamily="34" charset="-120"/>
                <a:ea typeface="微軟正黑體" pitchFamily="34" charset="-120"/>
              </a:rPr>
              <a:t>寫入</a:t>
            </a:r>
          </a:p>
        </p:txBody>
      </p:sp>
      <p:sp>
        <p:nvSpPr>
          <p:cNvPr id="47" name="文字方塊 46">
            <a:extLst>
              <a:ext uri="{FF2B5EF4-FFF2-40B4-BE49-F238E27FC236}">
                <a16:creationId xmlns:a16="http://schemas.microsoft.com/office/drawing/2014/main" id="{2A246732-FD28-409B-B812-BD2B620B41D3}"/>
              </a:ext>
            </a:extLst>
          </p:cNvPr>
          <p:cNvSpPr txBox="1"/>
          <p:nvPr/>
        </p:nvSpPr>
        <p:spPr>
          <a:xfrm>
            <a:off x="6522749" y="4497319"/>
            <a:ext cx="1567898" cy="276999"/>
          </a:xfrm>
          <a:prstGeom prst="rect">
            <a:avLst/>
          </a:prstGeom>
          <a:noFill/>
        </p:spPr>
        <p:txBody>
          <a:bodyPr wrap="square" rtlCol="0">
            <a:spAutoFit/>
          </a:bodyPr>
          <a:lstStyle/>
          <a:p>
            <a:pPr algn="ctr"/>
            <a:r>
              <a:rPr lang="zh-TW" altLang="en-US" sz="1200" b="1" dirty="0">
                <a:solidFill>
                  <a:schemeClr val="tx1">
                    <a:lumMod val="95000"/>
                    <a:lumOff val="5000"/>
                  </a:schemeClr>
                </a:solidFill>
                <a:latin typeface="微軟正黑體" pitchFamily="34" charset="-120"/>
                <a:ea typeface="微軟正黑體" pitchFamily="34" charset="-120"/>
              </a:rPr>
              <a:t>容量</a:t>
            </a:r>
            <a:r>
              <a:rPr lang="en-US" altLang="zh-TW" sz="1200" b="1" dirty="0">
                <a:solidFill>
                  <a:schemeClr val="tx1">
                    <a:lumMod val="95000"/>
                    <a:lumOff val="5000"/>
                  </a:schemeClr>
                </a:solidFill>
                <a:latin typeface="微軟正黑體" pitchFamily="34" charset="-120"/>
                <a:ea typeface="微軟正黑體" pitchFamily="34" charset="-120"/>
              </a:rPr>
              <a:t> HDD</a:t>
            </a:r>
            <a:endParaRPr lang="zh-TW" altLang="en-US" sz="1200" b="1" dirty="0">
              <a:solidFill>
                <a:schemeClr val="tx1">
                  <a:lumMod val="95000"/>
                  <a:lumOff val="5000"/>
                </a:schemeClr>
              </a:solidFill>
              <a:latin typeface="微軟正黑體" pitchFamily="34" charset="-120"/>
              <a:ea typeface="微軟正黑體" pitchFamily="34" charset="-120"/>
            </a:endParaRPr>
          </a:p>
        </p:txBody>
      </p:sp>
      <p:sp>
        <p:nvSpPr>
          <p:cNvPr id="48" name="文字方塊 47">
            <a:extLst>
              <a:ext uri="{FF2B5EF4-FFF2-40B4-BE49-F238E27FC236}">
                <a16:creationId xmlns:a16="http://schemas.microsoft.com/office/drawing/2014/main" id="{6E803F6A-ADEB-4243-AA8C-81357318862C}"/>
              </a:ext>
            </a:extLst>
          </p:cNvPr>
          <p:cNvSpPr txBox="1"/>
          <p:nvPr/>
        </p:nvSpPr>
        <p:spPr>
          <a:xfrm>
            <a:off x="934764" y="4420783"/>
            <a:ext cx="1168125" cy="461665"/>
          </a:xfrm>
          <a:prstGeom prst="rect">
            <a:avLst/>
          </a:prstGeom>
          <a:noFill/>
        </p:spPr>
        <p:txBody>
          <a:bodyPr wrap="square" rtlCol="0">
            <a:spAutoFit/>
          </a:bodyPr>
          <a:lstStyle/>
          <a:p>
            <a:pPr algn="ctr"/>
            <a:r>
              <a:rPr lang="en-US" altLang="zh-TW" sz="1200" b="1" dirty="0">
                <a:solidFill>
                  <a:schemeClr val="tx1">
                    <a:lumMod val="95000"/>
                    <a:lumOff val="5000"/>
                  </a:schemeClr>
                </a:solidFill>
                <a:latin typeface="微軟正黑體" pitchFamily="34" charset="-120"/>
                <a:ea typeface="微軟正黑體" pitchFamily="34" charset="-120"/>
              </a:rPr>
              <a:t>IO </a:t>
            </a:r>
            <a:r>
              <a:rPr lang="zh-TW" altLang="en-US" sz="1200" b="1" dirty="0">
                <a:solidFill>
                  <a:schemeClr val="tx1">
                    <a:lumMod val="95000"/>
                    <a:lumOff val="5000"/>
                  </a:schemeClr>
                </a:solidFill>
                <a:latin typeface="微軟正黑體" pitchFamily="34" charset="-120"/>
                <a:ea typeface="微軟正黑體" pitchFamily="34" charset="-120"/>
              </a:rPr>
              <a:t>高需求</a:t>
            </a:r>
            <a:br>
              <a:rPr lang="en-US" altLang="zh-TW" sz="1200" b="1" dirty="0">
                <a:solidFill>
                  <a:schemeClr val="tx1">
                    <a:lumMod val="95000"/>
                    <a:lumOff val="5000"/>
                  </a:schemeClr>
                </a:solidFill>
                <a:latin typeface="微軟正黑體" pitchFamily="34" charset="-120"/>
                <a:ea typeface="微軟正黑體" pitchFamily="34" charset="-120"/>
              </a:rPr>
            </a:br>
            <a:r>
              <a:rPr lang="zh-TW" altLang="en-US" sz="1200" b="1" dirty="0">
                <a:solidFill>
                  <a:schemeClr val="tx1">
                    <a:lumMod val="95000"/>
                    <a:lumOff val="5000"/>
                  </a:schemeClr>
                </a:solidFill>
                <a:latin typeface="微軟正黑體" pitchFamily="34" charset="-120"/>
                <a:ea typeface="微軟正黑體" pitchFamily="34" charset="-120"/>
              </a:rPr>
              <a:t>應用程式</a:t>
            </a:r>
          </a:p>
        </p:txBody>
      </p:sp>
      <p:sp>
        <p:nvSpPr>
          <p:cNvPr id="54" name="文字方塊 53">
            <a:extLst>
              <a:ext uri="{FF2B5EF4-FFF2-40B4-BE49-F238E27FC236}">
                <a16:creationId xmlns:a16="http://schemas.microsoft.com/office/drawing/2014/main" id="{FE3F1B66-A4D0-441F-AAD1-C4DF6D22AEFA}"/>
              </a:ext>
            </a:extLst>
          </p:cNvPr>
          <p:cNvSpPr txBox="1"/>
          <p:nvPr/>
        </p:nvSpPr>
        <p:spPr>
          <a:xfrm>
            <a:off x="3634685" y="4288812"/>
            <a:ext cx="1567898" cy="276999"/>
          </a:xfrm>
          <a:prstGeom prst="rect">
            <a:avLst/>
          </a:prstGeom>
          <a:noFill/>
        </p:spPr>
        <p:txBody>
          <a:bodyPr wrap="square" rtlCol="0">
            <a:spAutoFit/>
          </a:bodyPr>
          <a:lstStyle/>
          <a:p>
            <a:pPr algn="ctr"/>
            <a:r>
              <a:rPr lang="zh-TW" altLang="en-US" sz="1200" b="1" dirty="0">
                <a:solidFill>
                  <a:schemeClr val="tx1">
                    <a:lumMod val="95000"/>
                    <a:lumOff val="5000"/>
                  </a:schemeClr>
                </a:solidFill>
                <a:latin typeface="微軟正黑體" pitchFamily="34" charset="-120"/>
                <a:ea typeface="微軟正黑體" pitchFamily="34" charset="-120"/>
              </a:rPr>
              <a:t>效能 </a:t>
            </a:r>
            <a:r>
              <a:rPr lang="en-US" altLang="zh-TW" sz="1200" b="1" dirty="0">
                <a:solidFill>
                  <a:schemeClr val="tx1">
                    <a:lumMod val="95000"/>
                    <a:lumOff val="5000"/>
                  </a:schemeClr>
                </a:solidFill>
                <a:latin typeface="微軟正黑體" pitchFamily="34" charset="-120"/>
                <a:ea typeface="微軟正黑體" pitchFamily="34" charset="-120"/>
              </a:rPr>
              <a:t>SSD</a:t>
            </a:r>
            <a:endParaRPr lang="zh-TW" altLang="en-US" sz="1200" b="1" dirty="0">
              <a:solidFill>
                <a:schemeClr val="tx1">
                  <a:lumMod val="95000"/>
                  <a:lumOff val="5000"/>
                </a:schemeClr>
              </a:solidFill>
              <a:latin typeface="微軟正黑體" pitchFamily="34" charset="-120"/>
              <a:ea typeface="微軟正黑體" pitchFamily="34" charset="-120"/>
            </a:endParaRPr>
          </a:p>
        </p:txBody>
      </p:sp>
      <p:pic>
        <p:nvPicPr>
          <p:cNvPr id="1787" name="圖片 1786">
            <a:extLst>
              <a:ext uri="{FF2B5EF4-FFF2-40B4-BE49-F238E27FC236}">
                <a16:creationId xmlns:a16="http://schemas.microsoft.com/office/drawing/2014/main" id="{E01C1DF0-DEBA-4E9A-811B-1D47BC3F37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0853" y="3639682"/>
            <a:ext cx="1164564" cy="730931"/>
          </a:xfrm>
          <a:prstGeom prst="rect">
            <a:avLst/>
          </a:prstGeom>
          <a:effectLst>
            <a:outerShdw blurRad="50800" dist="38100" dir="5400000" algn="t" rotWithShape="0">
              <a:prstClr val="black">
                <a:alpha val="40000"/>
              </a:prstClr>
            </a:outerShdw>
          </a:effectLst>
        </p:spPr>
      </p:pic>
      <p:pic>
        <p:nvPicPr>
          <p:cNvPr id="1788" name="圖片 1787">
            <a:extLst>
              <a:ext uri="{FF2B5EF4-FFF2-40B4-BE49-F238E27FC236}">
                <a16:creationId xmlns:a16="http://schemas.microsoft.com/office/drawing/2014/main" id="{A6EF83F5-A832-4C5F-AF86-003377D3EE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2707" y="3451287"/>
            <a:ext cx="1245435" cy="837525"/>
          </a:xfrm>
          <a:prstGeom prst="rect">
            <a:avLst/>
          </a:prstGeom>
          <a:effectLst>
            <a:outerShdw blurRad="50800" dist="38100" dir="5400000" algn="t" rotWithShape="0">
              <a:prstClr val="black">
                <a:alpha val="40000"/>
              </a:prstClr>
            </a:outerShdw>
          </a:effectLst>
        </p:spPr>
      </p:pic>
      <p:sp>
        <p:nvSpPr>
          <p:cNvPr id="605" name="箭號: 向左 604">
            <a:extLst>
              <a:ext uri="{FF2B5EF4-FFF2-40B4-BE49-F238E27FC236}">
                <a16:creationId xmlns:a16="http://schemas.microsoft.com/office/drawing/2014/main" id="{7391A00A-D91D-4D75-AFF7-DFB45F312E11}"/>
              </a:ext>
            </a:extLst>
          </p:cNvPr>
          <p:cNvSpPr/>
          <p:nvPr/>
        </p:nvSpPr>
        <p:spPr>
          <a:xfrm rot="10800000">
            <a:off x="5941993" y="4512727"/>
            <a:ext cx="943303" cy="246183"/>
          </a:xfrm>
          <a:prstGeom prst="leftArrow">
            <a:avLst>
              <a:gd name="adj1" fmla="val 50000"/>
              <a:gd name="adj2" fmla="val 82653"/>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pic>
        <p:nvPicPr>
          <p:cNvPr id="56" name="Shape 477" descr="ãServer iconãçåçæå°çµæ">
            <a:extLst>
              <a:ext uri="{FF2B5EF4-FFF2-40B4-BE49-F238E27FC236}">
                <a16:creationId xmlns:a16="http://schemas.microsoft.com/office/drawing/2014/main" id="{369FBF17-5A56-B043-B992-0BAD45A9B2CD}"/>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890175" y="3219747"/>
            <a:ext cx="1212055" cy="1160690"/>
          </a:xfrm>
          <a:prstGeom prst="rect">
            <a:avLst/>
          </a:prstGeom>
          <a:noFill/>
          <a:ln>
            <a:noFill/>
          </a:ln>
        </p:spPr>
      </p:pic>
      <p:sp>
        <p:nvSpPr>
          <p:cNvPr id="12" name="矩形 11">
            <a:extLst>
              <a:ext uri="{FF2B5EF4-FFF2-40B4-BE49-F238E27FC236}">
                <a16:creationId xmlns:a16="http://schemas.microsoft.com/office/drawing/2014/main" id="{94AC5860-78C6-4C39-A5F4-D66300EC175D}"/>
              </a:ext>
            </a:extLst>
          </p:cNvPr>
          <p:cNvSpPr/>
          <p:nvPr/>
        </p:nvSpPr>
        <p:spPr>
          <a:xfrm>
            <a:off x="1523614" y="2048386"/>
            <a:ext cx="6206150" cy="369332"/>
          </a:xfrm>
          <a:prstGeom prst="rect">
            <a:avLst/>
          </a:prstGeom>
        </p:spPr>
        <p:txBody>
          <a:bodyPr wrap="square" anchor="t">
            <a:spAutoFit/>
          </a:bodyPr>
          <a:lstStyle/>
          <a:p>
            <a:r>
              <a:rPr lang="en-US" altLang="zh-TW" b="1" dirty="0">
                <a:latin typeface="微軟正黑體" panose="020B0604030504040204" pitchFamily="34" charset="-120"/>
                <a:ea typeface="微軟正黑體" panose="020B0604030504040204" pitchFamily="34" charset="-120"/>
              </a:rPr>
              <a:t>(New) </a:t>
            </a:r>
            <a:r>
              <a:rPr lang="zh-TW" altLang="en-US" b="1" dirty="0">
                <a:latin typeface="微軟正黑體" panose="020B0604030504040204" pitchFamily="34" charset="-120"/>
                <a:ea typeface="微軟正黑體" panose="020B0604030504040204" pitchFamily="34" charset="-120"/>
              </a:rPr>
              <a:t>唯寫快取</a:t>
            </a:r>
            <a:r>
              <a:rPr lang="en-US" altLang="zh-TW" b="1" dirty="0">
                <a:solidFill>
                  <a:srgbClr val="FFFF00"/>
                </a:solidFill>
                <a:latin typeface="微軟正黑體" panose="020B0604030504040204" pitchFamily="34" charset="-120"/>
                <a:ea typeface="微軟正黑體" panose="020B0604030504040204" pitchFamily="34" charset="-120"/>
                <a:sym typeface="Wingdings" panose="05000000000000000000" pitchFamily="2" charset="2"/>
              </a:rPr>
              <a:t></a:t>
            </a:r>
            <a:r>
              <a:rPr lang="en-US" altLang="zh-TW" b="1" dirty="0">
                <a:latin typeface="微軟正黑體"/>
                <a:ea typeface="微軟正黑體"/>
              </a:rPr>
              <a:t>SSD </a:t>
            </a:r>
            <a:r>
              <a:rPr lang="zh-TW" altLang="en-US" b="1" dirty="0">
                <a:latin typeface="微軟正黑體" panose="020B0604030504040204" pitchFamily="34" charset="-120"/>
                <a:ea typeface="微軟正黑體" panose="020B0604030504040204" pitchFamily="34" charset="-120"/>
              </a:rPr>
              <a:t>僅會對新資料進行寫入加速 </a:t>
            </a:r>
          </a:p>
        </p:txBody>
      </p:sp>
    </p:spTree>
    <p:extLst>
      <p:ext uri="{BB962C8B-B14F-4D97-AF65-F5344CB8AC3E}">
        <p14:creationId xmlns:p14="http://schemas.microsoft.com/office/powerpoint/2010/main" val="27000997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grpSp>
        <p:nvGrpSpPr>
          <p:cNvPr id="36" name="群組 7">
            <a:extLst>
              <a:ext uri="{FF2B5EF4-FFF2-40B4-BE49-F238E27FC236}">
                <a16:creationId xmlns:a16="http://schemas.microsoft.com/office/drawing/2014/main" id="{6A426495-FE49-4657-8184-66FEF9D5F0CF}"/>
              </a:ext>
            </a:extLst>
          </p:cNvPr>
          <p:cNvGrpSpPr/>
          <p:nvPr/>
        </p:nvGrpSpPr>
        <p:grpSpPr>
          <a:xfrm>
            <a:off x="0" y="2115301"/>
            <a:ext cx="9144000" cy="3046698"/>
            <a:chOff x="0" y="2339176"/>
            <a:chExt cx="9139058" cy="3046698"/>
          </a:xfrm>
        </p:grpSpPr>
        <p:pic>
          <p:nvPicPr>
            <p:cNvPr id="38" name="圖片 37">
              <a:extLst>
                <a:ext uri="{FF2B5EF4-FFF2-40B4-BE49-F238E27FC236}">
                  <a16:creationId xmlns:a16="http://schemas.microsoft.com/office/drawing/2014/main" id="{B634270B-3926-40F8-891C-53B0520509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39" name="圖片 38">
              <a:extLst>
                <a:ext uri="{FF2B5EF4-FFF2-40B4-BE49-F238E27FC236}">
                  <a16:creationId xmlns:a16="http://schemas.microsoft.com/office/drawing/2014/main" id="{F4EDD93C-14A3-4D42-9B15-B37045D5AE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40" name="圖片 39">
              <a:extLst>
                <a:ext uri="{FF2B5EF4-FFF2-40B4-BE49-F238E27FC236}">
                  <a16:creationId xmlns:a16="http://schemas.microsoft.com/office/drawing/2014/main" id="{550F2D25-E6BF-4113-B72F-5DD452DA0F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sp>
        <p:nvSpPr>
          <p:cNvPr id="35" name="圓角矩形 40">
            <a:extLst>
              <a:ext uri="{FF2B5EF4-FFF2-40B4-BE49-F238E27FC236}">
                <a16:creationId xmlns:a16="http://schemas.microsoft.com/office/drawing/2014/main" id="{61B481A3-0E6E-4605-B745-B28E87D6555B}"/>
              </a:ext>
            </a:extLst>
          </p:cNvPr>
          <p:cNvSpPr/>
          <p:nvPr/>
        </p:nvSpPr>
        <p:spPr>
          <a:xfrm>
            <a:off x="5874608" y="1123705"/>
            <a:ext cx="3050597" cy="3897619"/>
          </a:xfrm>
          <a:prstGeom prst="roundRect">
            <a:avLst>
              <a:gd name="adj" fmla="val 2630"/>
            </a:avLst>
          </a:prstGeom>
          <a:gradFill>
            <a:gsLst>
              <a:gs pos="0">
                <a:schemeClr val="bg1"/>
              </a:gs>
              <a:gs pos="73000">
                <a:schemeClr val="bg1">
                  <a:lumMod val="65000"/>
                </a:schemeClr>
              </a:gs>
              <a:gs pos="100000">
                <a:srgbClr val="FFFF00"/>
              </a:gs>
            </a:gsLst>
            <a:lin ang="16200000" scaled="0"/>
          </a:gradFill>
          <a:ln w="12700">
            <a:solidFill>
              <a:srgbClr val="FFFF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微軟正黑體" pitchFamily="34" charset="-120"/>
              <a:ea typeface="微軟正黑體" pitchFamily="34" charset="-120"/>
            </a:endParaRPr>
          </a:p>
        </p:txBody>
      </p:sp>
      <p:sp>
        <p:nvSpPr>
          <p:cNvPr id="263" name="Shape 263"/>
          <p:cNvSpPr txBox="1">
            <a:spLocks noGrp="1"/>
          </p:cNvSpPr>
          <p:nvPr>
            <p:ph type="title"/>
          </p:nvPr>
        </p:nvSpPr>
        <p:spPr>
          <a:xfrm>
            <a:off x="1348037" y="105313"/>
            <a:ext cx="7577169" cy="743803"/>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atin typeface="Microsoft JhengHei"/>
                <a:ea typeface="Microsoft JhengHei"/>
                <a:cs typeface="Microsoft JhengHei"/>
                <a:sym typeface="Microsoft JhengHei"/>
              </a:rPr>
              <a:t>唯寫快取</a:t>
            </a:r>
            <a:r>
              <a:rPr lang="zh-TW" altLang="en-US">
                <a:latin typeface="Microsoft JhengHei"/>
                <a:ea typeface="Microsoft JhengHei"/>
                <a:cs typeface="Microsoft JhengHei"/>
                <a:sym typeface="Microsoft JhengHei"/>
              </a:rPr>
              <a:t>最大化寫入專用伺服器效率</a:t>
            </a:r>
            <a:endParaRPr sz="3200" i="0" u="none" strike="noStrike" cap="none">
              <a:solidFill>
                <a:schemeClr val="lt1"/>
              </a:solidFill>
              <a:latin typeface="Microsoft JhengHei"/>
              <a:ea typeface="Microsoft JhengHei"/>
              <a:cs typeface="Microsoft JhengHei"/>
              <a:sym typeface="Microsoft JhengHei"/>
            </a:endParaRPr>
          </a:p>
        </p:txBody>
      </p:sp>
      <p:sp>
        <p:nvSpPr>
          <p:cNvPr id="2" name="內容版面配置區 1">
            <a:extLst>
              <a:ext uri="{FF2B5EF4-FFF2-40B4-BE49-F238E27FC236}">
                <a16:creationId xmlns:a16="http://schemas.microsoft.com/office/drawing/2014/main" id="{E38528BA-6309-1E4B-AACE-F64AF967B36D}"/>
              </a:ext>
            </a:extLst>
          </p:cNvPr>
          <p:cNvSpPr>
            <a:spLocks noGrp="1"/>
          </p:cNvSpPr>
          <p:nvPr>
            <p:ph idx="4294967295"/>
          </p:nvPr>
        </p:nvSpPr>
        <p:spPr>
          <a:xfrm>
            <a:off x="269187" y="1163638"/>
            <a:ext cx="5427612" cy="3582987"/>
          </a:xfrm>
        </p:spPr>
        <p:txBody>
          <a:bodyPr vert="horz" lIns="91440" tIns="45720" rIns="91440" bIns="45720" rtlCol="0" anchor="t">
            <a:normAutofit/>
          </a:bodyPr>
          <a:lstStyle/>
          <a:p>
            <a:pPr marL="180975" indent="-180975">
              <a:lnSpc>
                <a:spcPct val="120000"/>
              </a:lnSpc>
              <a:buClr>
                <a:srgbClr val="E5EA16"/>
              </a:buClr>
              <a:buFont typeface="Wingdings" panose="05000000000000000000" pitchFamily="2" charset="2"/>
              <a:buChar char="l"/>
            </a:pPr>
            <a:r>
              <a:rPr kumimoji="1" lang="zh-TW" altLang="en-US" sz="1800">
                <a:latin typeface="Microsoft JhengHei"/>
                <a:ea typeface="Microsoft JhengHei"/>
              </a:rPr>
              <a:t>唯寫快取為微軟提倡，在使用全快閃儲存時，搭配 </a:t>
            </a:r>
            <a:r>
              <a:rPr kumimoji="1" lang="en" altLang="zh-TW" sz="1800">
                <a:latin typeface="Microsoft JhengHei"/>
                <a:ea typeface="Microsoft JhengHei"/>
              </a:rPr>
              <a:t>PCIe SSD </a:t>
            </a:r>
            <a:r>
              <a:rPr kumimoji="1" lang="zh-TW" altLang="en-US" sz="1800">
                <a:latin typeface="Microsoft JhengHei"/>
                <a:ea typeface="Microsoft JhengHei"/>
              </a:rPr>
              <a:t>將寫入重寫合併</a:t>
            </a:r>
            <a:r>
              <a:rPr lang="zh-TW" altLang="en-US" sz="1800">
                <a:latin typeface="Microsoft JhengHei"/>
                <a:ea typeface="Microsoft JhengHei"/>
              </a:rPr>
              <a:t>以提升壽命</a:t>
            </a:r>
            <a:endParaRPr lang="en-US" altLang="zh-TW" sz="1800">
              <a:latin typeface="Microsoft JhengHei"/>
              <a:ea typeface="Microsoft JhengHei"/>
            </a:endParaRPr>
          </a:p>
          <a:p>
            <a:pPr marL="180975" indent="-180975">
              <a:lnSpc>
                <a:spcPct val="120000"/>
              </a:lnSpc>
              <a:buClr>
                <a:srgbClr val="E5EA16"/>
              </a:buClr>
              <a:buFont typeface="Wingdings" panose="05000000000000000000" pitchFamily="2" charset="2"/>
              <a:buChar char="l"/>
            </a:pPr>
            <a:r>
              <a:rPr lang="en-US" altLang="zh-TW" sz="1800">
                <a:latin typeface="Microsoft JhengHei"/>
                <a:ea typeface="Microsoft JhengHei"/>
              </a:rPr>
              <a:t>QNAP</a:t>
            </a:r>
            <a:r>
              <a:rPr lang="zh-TW" altLang="en-US" sz="1800">
                <a:latin typeface="Microsoft JhengHei"/>
                <a:ea typeface="Microsoft JhengHei"/>
              </a:rPr>
              <a:t> 認為，</a:t>
            </a:r>
            <a:r>
              <a:rPr lang="zh-TW" sz="1800">
                <a:latin typeface="Microsoft JhengHei"/>
                <a:ea typeface="Microsoft JhengHei"/>
              </a:rPr>
              <a:t>將高成本有</a:t>
            </a:r>
            <a:r>
              <a:rPr lang="zh-TW" altLang="en-US" sz="1800">
                <a:latin typeface="Microsoft JhengHei"/>
                <a:ea typeface="Microsoft JhengHei"/>
              </a:rPr>
              <a:t>限容量</a:t>
            </a:r>
            <a:r>
              <a:rPr lang="zh-TW" sz="1800">
                <a:latin typeface="Microsoft JhengHei"/>
                <a:ea typeface="Microsoft JhengHei"/>
              </a:rPr>
              <a:t>的</a:t>
            </a:r>
            <a:r>
              <a:rPr lang="zh-TW" altLang="en-US" sz="1800">
                <a:latin typeface="Microsoft JhengHei"/>
                <a:ea typeface="Microsoft JhengHei"/>
              </a:rPr>
              <a:t> </a:t>
            </a:r>
            <a:r>
              <a:rPr lang="en" altLang="zh-TW" sz="1800">
                <a:latin typeface="Microsoft JhengHei"/>
                <a:ea typeface="Microsoft JhengHei"/>
              </a:rPr>
              <a:t>SSD</a:t>
            </a:r>
            <a:r>
              <a:rPr lang="zh-TW" altLang="en-US" sz="1800">
                <a:latin typeface="Microsoft JhengHei"/>
                <a:ea typeface="Microsoft JhengHei"/>
              </a:rPr>
              <a:t> </a:t>
            </a:r>
            <a:r>
              <a:rPr lang="zh-TW" sz="1800">
                <a:latin typeface="Microsoft JhengHei"/>
                <a:ea typeface="Microsoft JhengHei"/>
              </a:rPr>
              <a:t>使用寫入快取，在特</a:t>
            </a:r>
            <a:r>
              <a:rPr lang="zh-TW" altLang="en-US" sz="1800">
                <a:latin typeface="Microsoft JhengHei"/>
                <a:ea typeface="Microsoft JhengHei"/>
              </a:rPr>
              <a:t>定企業應用下將</a:t>
            </a:r>
            <a:r>
              <a:rPr lang="zh-TW" sz="1800">
                <a:latin typeface="Microsoft JhengHei"/>
                <a:ea typeface="Microsoft JhengHei"/>
              </a:rPr>
              <a:t>獲得高性價比</a:t>
            </a:r>
            <a:r>
              <a:rPr kumimoji="1" lang="zh-TW" altLang="en-US" sz="1800">
                <a:latin typeface="Microsoft JhengHei"/>
                <a:ea typeface="Microsoft JhengHei"/>
              </a:rPr>
              <a:t>：</a:t>
            </a:r>
            <a:endParaRPr lang="zh-TW" sz="1800">
              <a:latin typeface="Microsoft JhengHei"/>
              <a:ea typeface="Microsoft JhengHei"/>
            </a:endParaRPr>
          </a:p>
          <a:p>
            <a:pPr marL="0" indent="0">
              <a:lnSpc>
                <a:spcPct val="120000"/>
              </a:lnSpc>
              <a:buClr>
                <a:schemeClr val="tx1">
                  <a:lumMod val="75000"/>
                  <a:lumOff val="25000"/>
                </a:schemeClr>
              </a:buClr>
              <a:buNone/>
            </a:pPr>
            <a:r>
              <a:rPr kumimoji="1" lang="en-US" altLang="zh-TW" sz="1800">
                <a:latin typeface="Microsoft JhengHei"/>
                <a:ea typeface="Microsoft JhengHei"/>
              </a:rPr>
              <a:t>1.</a:t>
            </a:r>
            <a:r>
              <a:rPr kumimoji="1" lang="zh-TW" altLang="en-US" sz="1800">
                <a:latin typeface="Microsoft JhengHei"/>
                <a:ea typeface="Microsoft JhengHei"/>
              </a:rPr>
              <a:t> 需要以高速傳入的檔案伺服器</a:t>
            </a:r>
            <a:endParaRPr lang="zh-TW" altLang="en-US" sz="1800">
              <a:latin typeface="Microsoft JhengHei"/>
              <a:ea typeface="Microsoft JhengHei"/>
            </a:endParaRPr>
          </a:p>
          <a:p>
            <a:pPr marL="0" indent="0">
              <a:lnSpc>
                <a:spcPct val="120000"/>
              </a:lnSpc>
              <a:buNone/>
            </a:pPr>
            <a:r>
              <a:rPr kumimoji="1" lang="en-US" altLang="zh-TW" sz="1800">
                <a:latin typeface="Microsoft JhengHei"/>
                <a:ea typeface="Microsoft JhengHei"/>
              </a:rPr>
              <a:t>2.</a:t>
            </a:r>
            <a:r>
              <a:rPr kumimoji="1" lang="zh-TW" altLang="en-US" sz="1800">
                <a:latin typeface="Microsoft JhengHei"/>
                <a:ea typeface="Microsoft JhengHei"/>
              </a:rPr>
              <a:t> 在資料存取種類上，寫入明顯大於讀取</a:t>
            </a:r>
            <a:r>
              <a:rPr lang="zh-TW" altLang="en-US" sz="1800">
                <a:latin typeface="Microsoft JhengHei"/>
                <a:ea typeface="Microsoft JhengHei"/>
              </a:rPr>
              <a:t>的</a:t>
            </a:r>
            <a:r>
              <a:rPr kumimoji="1" lang="zh-TW" altLang="en-US" sz="1800">
                <a:latin typeface="Microsoft JhengHei"/>
                <a:ea typeface="Microsoft JhengHei"/>
              </a:rPr>
              <a:t>資料庫</a:t>
            </a:r>
            <a:br>
              <a:rPr lang="zh-TW" altLang="en-US" sz="1800">
                <a:latin typeface="Microsoft JhengHei"/>
                <a:ea typeface="Microsoft JhengHei"/>
              </a:rPr>
            </a:br>
            <a:r>
              <a:rPr kumimoji="1" lang="en-US" altLang="zh-TW" sz="1800">
                <a:latin typeface="Microsoft JhengHei"/>
                <a:ea typeface="Microsoft JhengHei"/>
              </a:rPr>
              <a:t>    </a:t>
            </a:r>
            <a:r>
              <a:rPr kumimoji="1" lang="zh-TW" altLang="en-US" sz="1800">
                <a:latin typeface="Microsoft JhengHei"/>
                <a:ea typeface="Microsoft JhengHei"/>
              </a:rPr>
              <a:t>應用 </a:t>
            </a:r>
            <a:r>
              <a:rPr kumimoji="1" lang="en-US" altLang="zh-TW" sz="1800">
                <a:latin typeface="Microsoft JhengHei"/>
                <a:ea typeface="Microsoft JhengHei"/>
              </a:rPr>
              <a:t>(</a:t>
            </a:r>
            <a:r>
              <a:rPr kumimoji="1" lang="zh-TW" altLang="en-US" sz="1800">
                <a:latin typeface="Microsoft JhengHei"/>
                <a:ea typeface="Microsoft JhengHei"/>
              </a:rPr>
              <a:t>如 </a:t>
            </a:r>
            <a:r>
              <a:rPr kumimoji="1" lang="en" altLang="zh-TW" sz="1800">
                <a:latin typeface="Microsoft JhengHei"/>
                <a:ea typeface="Microsoft JhengHei"/>
              </a:rPr>
              <a:t>I</a:t>
            </a:r>
            <a:r>
              <a:rPr kumimoji="1" lang="en-US" altLang="zh-TW" sz="1800">
                <a:latin typeface="Microsoft JhengHei"/>
                <a:ea typeface="Microsoft JhengHei"/>
              </a:rPr>
              <a:t>o</a:t>
            </a:r>
            <a:r>
              <a:rPr kumimoji="1" lang="en" altLang="zh-TW" sz="1800">
                <a:latin typeface="Microsoft JhengHei"/>
                <a:ea typeface="Microsoft JhengHei"/>
              </a:rPr>
              <a:t>T </a:t>
            </a:r>
            <a:r>
              <a:rPr kumimoji="1" lang="zh-TW" altLang="en-US" sz="1800">
                <a:latin typeface="Microsoft JhengHei"/>
                <a:ea typeface="Microsoft JhengHei"/>
              </a:rPr>
              <a:t>監控伺服器</a:t>
            </a:r>
            <a:r>
              <a:rPr kumimoji="1" lang="en-US" altLang="zh-TW" sz="1800">
                <a:latin typeface="Microsoft JhengHei"/>
                <a:ea typeface="Microsoft JhengHei"/>
              </a:rPr>
              <a:t>)</a:t>
            </a:r>
            <a:br>
              <a:rPr lang="en-US" altLang="zh-TW" sz="1800">
                <a:latin typeface="Microsoft JhengHei"/>
                <a:ea typeface="Microsoft JhengHei"/>
                <a:cs typeface="Arial"/>
              </a:rPr>
            </a:br>
            <a:r>
              <a:rPr lang="en-US" altLang="zh-TW" sz="1800">
                <a:latin typeface="Microsoft JhengHei"/>
                <a:ea typeface="Microsoft JhengHei"/>
              </a:rPr>
              <a:t>3.</a:t>
            </a:r>
            <a:r>
              <a:rPr lang="zh-TW" altLang="en-US" sz="1800">
                <a:latin typeface="Microsoft JhengHei"/>
                <a:ea typeface="Microsoft JhengHei"/>
              </a:rPr>
              <a:t> 寫入放大低，壽命高的 </a:t>
            </a:r>
            <a:r>
              <a:rPr lang="en-US" altLang="zh-TW" sz="1800">
                <a:latin typeface="Microsoft JhengHei"/>
                <a:ea typeface="Microsoft JhengHei"/>
              </a:rPr>
              <a:t>SSD</a:t>
            </a:r>
            <a:r>
              <a:rPr lang="zh-TW" altLang="en-US" sz="1800">
                <a:latin typeface="Microsoft JhengHei"/>
                <a:ea typeface="Microsoft JhengHei"/>
              </a:rPr>
              <a:t> 與其他 </a:t>
            </a:r>
            <a:r>
              <a:rPr lang="en-US" altLang="zh-TW" sz="1800">
                <a:latin typeface="Microsoft JhengHei"/>
                <a:ea typeface="Microsoft JhengHei"/>
              </a:rPr>
              <a:t>SSD</a:t>
            </a:r>
            <a:r>
              <a:rPr lang="zh-TW" altLang="en-US" sz="1800">
                <a:latin typeface="Microsoft JhengHei"/>
                <a:ea typeface="Microsoft JhengHei"/>
              </a:rPr>
              <a:t> 混用</a:t>
            </a:r>
            <a:br>
              <a:rPr lang="zh-TW" altLang="en-US" sz="1800">
                <a:latin typeface="Microsoft JhengHei"/>
                <a:ea typeface="Microsoft JhengHei"/>
                <a:cs typeface="Arial"/>
              </a:rPr>
            </a:br>
            <a:r>
              <a:rPr lang="en-US" altLang="zh-TW" sz="1800">
                <a:latin typeface="Microsoft JhengHei"/>
                <a:ea typeface="Microsoft JhengHei"/>
              </a:rPr>
              <a:t>    </a:t>
            </a:r>
            <a:r>
              <a:rPr lang="zh-TW" altLang="en-US" sz="1800">
                <a:latin typeface="Microsoft JhengHei"/>
                <a:ea typeface="Microsoft JhengHei"/>
              </a:rPr>
              <a:t>如</a:t>
            </a:r>
            <a:r>
              <a:rPr kumimoji="1" lang="zh-TW" altLang="en-US" sz="1800">
                <a:latin typeface="Microsoft JhengHei"/>
                <a:ea typeface="Microsoft JhengHei"/>
              </a:rPr>
              <a:t> </a:t>
            </a:r>
            <a:r>
              <a:rPr kumimoji="1" lang="en" altLang="zh-TW" sz="1800">
                <a:latin typeface="Microsoft JhengHei"/>
                <a:ea typeface="Microsoft JhengHei"/>
              </a:rPr>
              <a:t>Intel</a:t>
            </a:r>
            <a:r>
              <a:rPr kumimoji="1" lang="en" altLang="zh-TW" sz="1800" baseline="30000">
                <a:latin typeface="Microsoft JhengHei"/>
                <a:ea typeface="Microsoft JhengHei"/>
              </a:rPr>
              <a:t>®</a:t>
            </a:r>
            <a:r>
              <a:rPr kumimoji="1" lang="en" altLang="zh-TW" sz="1800">
                <a:latin typeface="Microsoft JhengHei"/>
                <a:ea typeface="Microsoft JhengHei"/>
              </a:rPr>
              <a:t> Optane™</a:t>
            </a:r>
            <a:endParaRPr lang="zh-TW" altLang="en-US" sz="1800">
              <a:latin typeface="Microsoft JhengHei"/>
              <a:ea typeface="Microsoft JhengHei"/>
            </a:endParaRPr>
          </a:p>
        </p:txBody>
      </p:sp>
      <p:sp>
        <p:nvSpPr>
          <p:cNvPr id="266" name="Shape 266"/>
          <p:cNvSpPr txBox="1"/>
          <p:nvPr/>
        </p:nvSpPr>
        <p:spPr>
          <a:xfrm>
            <a:off x="190445" y="4640727"/>
            <a:ext cx="5396136" cy="215400"/>
          </a:xfrm>
          <a:prstGeom prst="rect">
            <a:avLst/>
          </a:prstGeom>
          <a:noFill/>
          <a:ln>
            <a:noFill/>
          </a:ln>
        </p:spPr>
        <p:txBody>
          <a:bodyPr spcFirstLastPara="1" wrap="square" lIns="91425" tIns="45700" rIns="91425" bIns="45700" anchor="t" anchorCtr="0">
            <a:noAutofit/>
          </a:bodyPr>
          <a:lstStyle/>
          <a:p>
            <a:pPr marL="444500" marR="0" lvl="0" indent="-342900" algn="l" rtl="0">
              <a:lnSpc>
                <a:spcPct val="100000"/>
              </a:lnSpc>
              <a:spcBef>
                <a:spcPts val="0"/>
              </a:spcBef>
              <a:spcAft>
                <a:spcPts val="0"/>
              </a:spcAft>
              <a:buNone/>
            </a:pPr>
            <a:r>
              <a:rPr lang="zh-TW" altLang="en-US" sz="800" b="1" u="none" strike="noStrike" cap="none">
                <a:solidFill>
                  <a:schemeClr val="tx1">
                    <a:lumMod val="85000"/>
                    <a:lumOff val="15000"/>
                  </a:schemeClr>
                </a:solidFill>
                <a:latin typeface="微軟正黑體" pitchFamily="34" charset="-120"/>
                <a:ea typeface="微軟正黑體" pitchFamily="34" charset="-120"/>
                <a:cs typeface="Arial"/>
                <a:sym typeface="Arial"/>
              </a:rPr>
              <a:t>資料來源 </a:t>
            </a:r>
            <a:r>
              <a:rPr lang="zh-TW" sz="800" b="1" u="none" strike="noStrike" cap="none">
                <a:solidFill>
                  <a:schemeClr val="tx1">
                    <a:lumMod val="85000"/>
                    <a:lumOff val="15000"/>
                  </a:schemeClr>
                </a:solidFill>
                <a:latin typeface="微軟正黑體" pitchFamily="34" charset="-120"/>
                <a:ea typeface="微軟正黑體" pitchFamily="34" charset="-120"/>
                <a:cs typeface="Arial"/>
                <a:sym typeface="Arial"/>
              </a:rPr>
              <a:t>: </a:t>
            </a:r>
            <a:endParaRPr lang="en-US" altLang="zh-TW" sz="800" b="1">
              <a:solidFill>
                <a:schemeClr val="tx1">
                  <a:lumMod val="85000"/>
                  <a:lumOff val="15000"/>
                </a:schemeClr>
              </a:solidFill>
              <a:latin typeface="微軟正黑體" pitchFamily="34" charset="-120"/>
              <a:ea typeface="微軟正黑體" pitchFamily="34" charset="-120"/>
              <a:cs typeface="Arial"/>
              <a:sym typeface="Arial"/>
            </a:endParaRPr>
          </a:p>
          <a:p>
            <a:pPr marL="444500" marR="0" lvl="0" indent="-342900" algn="l" rtl="0">
              <a:lnSpc>
                <a:spcPct val="100000"/>
              </a:lnSpc>
              <a:spcBef>
                <a:spcPts val="0"/>
              </a:spcBef>
              <a:spcAft>
                <a:spcPts val="0"/>
              </a:spcAft>
              <a:buNone/>
            </a:pPr>
            <a:r>
              <a:rPr lang="zh-TW" sz="800" b="0" i="0" u="none" strike="noStrike" cap="none">
                <a:solidFill>
                  <a:schemeClr val="tx1">
                    <a:lumMod val="85000"/>
                    <a:lumOff val="15000"/>
                  </a:schemeClr>
                </a:solidFill>
                <a:latin typeface="微軟正黑體" pitchFamily="34" charset="-120"/>
                <a:ea typeface="微軟正黑體" pitchFamily="34" charset="-120"/>
                <a:sym typeface="Arial"/>
                <a:hlinkClick r:id="rId4"/>
              </a:rPr>
              <a:t>https://docs.microsoft.com/en-us/windows-server/storage/storage-spaces/understand-the-cache</a:t>
            </a:r>
            <a:endParaRPr lang="zh-TW" altLang="en-US">
              <a:solidFill>
                <a:schemeClr val="tx1">
                  <a:lumMod val="85000"/>
                  <a:lumOff val="15000"/>
                </a:schemeClr>
              </a:solidFill>
              <a:latin typeface="微軟正黑體" pitchFamily="34" charset="-120"/>
              <a:ea typeface="微軟正黑體" pitchFamily="34" charset="-120"/>
            </a:endParaRPr>
          </a:p>
        </p:txBody>
      </p:sp>
      <p:grpSp>
        <p:nvGrpSpPr>
          <p:cNvPr id="4" name="群組 257">
            <a:extLst>
              <a:ext uri="{FF2B5EF4-FFF2-40B4-BE49-F238E27FC236}">
                <a16:creationId xmlns:a16="http://schemas.microsoft.com/office/drawing/2014/main" id="{3A246B2D-6644-4A6D-87C6-A8FFEEC65C9A}"/>
              </a:ext>
            </a:extLst>
          </p:cNvPr>
          <p:cNvGrpSpPr/>
          <p:nvPr/>
        </p:nvGrpSpPr>
        <p:grpSpPr>
          <a:xfrm>
            <a:off x="5989691" y="1279943"/>
            <a:ext cx="3758168" cy="4198342"/>
            <a:chOff x="5896920" y="1311362"/>
            <a:chExt cx="3758168" cy="4198342"/>
          </a:xfrm>
        </p:grpSpPr>
        <p:sp>
          <p:nvSpPr>
            <p:cNvPr id="23" name="弧形 22">
              <a:extLst>
                <a:ext uri="{FF2B5EF4-FFF2-40B4-BE49-F238E27FC236}">
                  <a16:creationId xmlns:a16="http://schemas.microsoft.com/office/drawing/2014/main" id="{FFE4EFFA-792B-417D-93A5-9D947575D03E}"/>
                </a:ext>
              </a:extLst>
            </p:cNvPr>
            <p:cNvSpPr/>
            <p:nvPr/>
          </p:nvSpPr>
          <p:spPr>
            <a:xfrm rot="14580648">
              <a:off x="6569274" y="2423889"/>
              <a:ext cx="4110804" cy="2060825"/>
            </a:xfrm>
            <a:prstGeom prst="arc">
              <a:avLst/>
            </a:prstGeom>
            <a:ln w="34925">
              <a:solidFill>
                <a:srgbClr val="0070C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8AB9C61D-7074-41BA-8611-2AE8E031F2CB}"/>
                </a:ext>
              </a:extLst>
            </p:cNvPr>
            <p:cNvSpPr/>
            <p:nvPr/>
          </p:nvSpPr>
          <p:spPr>
            <a:xfrm>
              <a:off x="6074229"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sp>
          <p:nvSpPr>
            <p:cNvPr id="7" name="矩形 6">
              <a:extLst>
                <a:ext uri="{FF2B5EF4-FFF2-40B4-BE49-F238E27FC236}">
                  <a16:creationId xmlns:a16="http://schemas.microsoft.com/office/drawing/2014/main" id="{E1B3B694-469D-42DC-A161-D2C647F7468A}"/>
                </a:ext>
              </a:extLst>
            </p:cNvPr>
            <p:cNvSpPr/>
            <p:nvPr/>
          </p:nvSpPr>
          <p:spPr>
            <a:xfrm>
              <a:off x="6741920"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cxnSp>
          <p:nvCxnSpPr>
            <p:cNvPr id="5" name="接點: 肘形 4">
              <a:extLst>
                <a:ext uri="{FF2B5EF4-FFF2-40B4-BE49-F238E27FC236}">
                  <a16:creationId xmlns:a16="http://schemas.microsoft.com/office/drawing/2014/main" id="{22ACB3A2-9A1F-46C9-B8CF-E5DF4ADAEBA5}"/>
                </a:ext>
              </a:extLst>
            </p:cNvPr>
            <p:cNvCxnSpPr>
              <a:cxnSpLocks/>
              <a:endCxn id="7" idx="0"/>
            </p:cNvCxnSpPr>
            <p:nvPr/>
          </p:nvCxnSpPr>
          <p:spPr>
            <a:xfrm>
              <a:off x="6668989" y="3657600"/>
              <a:ext cx="364333" cy="256233"/>
            </a:xfrm>
            <a:prstGeom prst="bentConnector2">
              <a:avLst/>
            </a:prstGeom>
            <a:ln w="34925" cmpd="sng">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4" name="接點: 肘形 13">
              <a:extLst>
                <a:ext uri="{FF2B5EF4-FFF2-40B4-BE49-F238E27FC236}">
                  <a16:creationId xmlns:a16="http://schemas.microsoft.com/office/drawing/2014/main" id="{CAB6BF4F-B6E1-4CB0-B9B1-7DA347367090}"/>
                </a:ext>
              </a:extLst>
            </p:cNvPr>
            <p:cNvCxnSpPr>
              <a:cxnSpLocks/>
            </p:cNvCxnSpPr>
            <p:nvPr/>
          </p:nvCxnSpPr>
          <p:spPr>
            <a:xfrm rot="5400000">
              <a:off x="6272618" y="3496041"/>
              <a:ext cx="510811" cy="324780"/>
            </a:xfrm>
            <a:prstGeom prst="bentConnector3">
              <a:avLst>
                <a:gd name="adj1" fmla="val 50000"/>
              </a:avLst>
            </a:prstGeom>
            <a:ln w="34925" cmpd="sng">
              <a:solidFill>
                <a:srgbClr val="0071C2"/>
              </a:solidFill>
              <a:roun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6" name="群組 16">
              <a:extLst>
                <a:ext uri="{FF2B5EF4-FFF2-40B4-BE49-F238E27FC236}">
                  <a16:creationId xmlns:a16="http://schemas.microsoft.com/office/drawing/2014/main" id="{1EDCB3AC-2621-410E-82F0-ADBB0E217A71}"/>
                </a:ext>
              </a:extLst>
            </p:cNvPr>
            <p:cNvGrpSpPr/>
            <p:nvPr/>
          </p:nvGrpSpPr>
          <p:grpSpPr>
            <a:xfrm>
              <a:off x="6400398" y="2597499"/>
              <a:ext cx="577780" cy="805526"/>
              <a:chOff x="6404096" y="2612019"/>
              <a:chExt cx="577780" cy="805526"/>
            </a:xfrm>
          </p:grpSpPr>
          <p:sp>
            <p:nvSpPr>
              <p:cNvPr id="16" name="直角三角形 15">
                <a:extLst>
                  <a:ext uri="{FF2B5EF4-FFF2-40B4-BE49-F238E27FC236}">
                    <a16:creationId xmlns:a16="http://schemas.microsoft.com/office/drawing/2014/main" id="{04B1F122-2788-4B2B-96AB-848914CD07E3}"/>
                  </a:ext>
                </a:extLst>
              </p:cNvPr>
              <p:cNvSpPr/>
              <p:nvPr/>
            </p:nvSpPr>
            <p:spPr>
              <a:xfrm>
                <a:off x="6404096" y="2612019"/>
                <a:ext cx="577780" cy="805526"/>
              </a:xfrm>
              <a:prstGeom prst="rtTriangle">
                <a:avLst/>
              </a:prstGeom>
              <a:solidFill>
                <a:srgbClr val="EF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直角三角形 19">
                <a:extLst>
                  <a:ext uri="{FF2B5EF4-FFF2-40B4-BE49-F238E27FC236}">
                    <a16:creationId xmlns:a16="http://schemas.microsoft.com/office/drawing/2014/main" id="{9F4B8198-7CEE-433E-8BBC-E275649EE4B3}"/>
                  </a:ext>
                </a:extLst>
              </p:cNvPr>
              <p:cNvSpPr/>
              <p:nvPr/>
            </p:nvSpPr>
            <p:spPr>
              <a:xfrm rot="10800000">
                <a:off x="6404096" y="2612019"/>
                <a:ext cx="577780" cy="805526"/>
              </a:xfrm>
              <a:prstGeom prst="rtTriangle">
                <a:avLst/>
              </a:prstGeom>
              <a:solidFill>
                <a:srgbClr val="F1C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8" name="文字方塊 17">
              <a:extLst>
                <a:ext uri="{FF2B5EF4-FFF2-40B4-BE49-F238E27FC236}">
                  <a16:creationId xmlns:a16="http://schemas.microsoft.com/office/drawing/2014/main" id="{B55BD61E-3453-4EBD-BEC8-10101CC9B91F}"/>
                </a:ext>
              </a:extLst>
            </p:cNvPr>
            <p:cNvSpPr txBox="1"/>
            <p:nvPr/>
          </p:nvSpPr>
          <p:spPr>
            <a:xfrm>
              <a:off x="6400398" y="2891035"/>
              <a:ext cx="577781" cy="261610"/>
            </a:xfrm>
            <a:prstGeom prst="rect">
              <a:avLst/>
            </a:prstGeom>
            <a:noFill/>
          </p:spPr>
          <p:txBody>
            <a:bodyPr wrap="square" rtlCol="0">
              <a:spAutoFit/>
            </a:bodyPr>
            <a:lstStyle/>
            <a:p>
              <a:pPr algn="ctr"/>
              <a:r>
                <a:rPr lang="en-US" altLang="zh-TW" sz="1050" b="1" err="1">
                  <a:solidFill>
                    <a:schemeClr val="tx1">
                      <a:lumMod val="75000"/>
                      <a:lumOff val="25000"/>
                    </a:schemeClr>
                  </a:solidFill>
                </a:rPr>
                <a:t>NVMe</a:t>
              </a:r>
              <a:endParaRPr lang="zh-TW" altLang="en-US" sz="1050" b="1">
                <a:solidFill>
                  <a:schemeClr val="tx1">
                    <a:lumMod val="75000"/>
                    <a:lumOff val="25000"/>
                  </a:schemeClr>
                </a:solidFill>
              </a:endParaRPr>
            </a:p>
          </p:txBody>
        </p:sp>
        <p:cxnSp>
          <p:nvCxnSpPr>
            <p:cNvPr id="21" name="直線單箭頭接點 20">
              <a:extLst>
                <a:ext uri="{FF2B5EF4-FFF2-40B4-BE49-F238E27FC236}">
                  <a16:creationId xmlns:a16="http://schemas.microsoft.com/office/drawing/2014/main" id="{56592B91-1EFB-44F2-9664-9BBDA36E27C9}"/>
                </a:ext>
              </a:extLst>
            </p:cNvPr>
            <p:cNvCxnSpPr/>
            <p:nvPr/>
          </p:nvCxnSpPr>
          <p:spPr>
            <a:xfrm>
              <a:off x="6690414" y="1768510"/>
              <a:ext cx="0" cy="82898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7EC8F393-149D-4D97-8F80-20E803663298}"/>
                </a:ext>
              </a:extLst>
            </p:cNvPr>
            <p:cNvSpPr/>
            <p:nvPr/>
          </p:nvSpPr>
          <p:spPr>
            <a:xfrm>
              <a:off x="7425047"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sp>
          <p:nvSpPr>
            <p:cNvPr id="26" name="矩形 25">
              <a:extLst>
                <a:ext uri="{FF2B5EF4-FFF2-40B4-BE49-F238E27FC236}">
                  <a16:creationId xmlns:a16="http://schemas.microsoft.com/office/drawing/2014/main" id="{59E2B390-6220-479F-957A-C7D1B524898E}"/>
                </a:ext>
              </a:extLst>
            </p:cNvPr>
            <p:cNvSpPr/>
            <p:nvPr/>
          </p:nvSpPr>
          <p:spPr>
            <a:xfrm>
              <a:off x="8092738"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cxnSp>
          <p:nvCxnSpPr>
            <p:cNvPr id="27" name="接點: 肘形 26">
              <a:extLst>
                <a:ext uri="{FF2B5EF4-FFF2-40B4-BE49-F238E27FC236}">
                  <a16:creationId xmlns:a16="http://schemas.microsoft.com/office/drawing/2014/main" id="{A43C11EF-F499-4EFC-9E57-DED6C4BD0BFF}"/>
                </a:ext>
              </a:extLst>
            </p:cNvPr>
            <p:cNvCxnSpPr>
              <a:cxnSpLocks/>
              <a:endCxn id="26" idx="0"/>
            </p:cNvCxnSpPr>
            <p:nvPr/>
          </p:nvCxnSpPr>
          <p:spPr>
            <a:xfrm>
              <a:off x="8019807" y="3657600"/>
              <a:ext cx="364333" cy="256233"/>
            </a:xfrm>
            <a:prstGeom prst="bentConnector2">
              <a:avLst/>
            </a:prstGeom>
            <a:ln w="34925" cmpd="sng">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8" name="接點: 肘形 27">
              <a:extLst>
                <a:ext uri="{FF2B5EF4-FFF2-40B4-BE49-F238E27FC236}">
                  <a16:creationId xmlns:a16="http://schemas.microsoft.com/office/drawing/2014/main" id="{5E3AC861-A026-4D4F-BE27-78DA6CB7F7D5}"/>
                </a:ext>
              </a:extLst>
            </p:cNvPr>
            <p:cNvCxnSpPr>
              <a:cxnSpLocks/>
            </p:cNvCxnSpPr>
            <p:nvPr/>
          </p:nvCxnSpPr>
          <p:spPr>
            <a:xfrm rot="5400000">
              <a:off x="7623436" y="3496041"/>
              <a:ext cx="510811" cy="324780"/>
            </a:xfrm>
            <a:prstGeom prst="bentConnector3">
              <a:avLst>
                <a:gd name="adj1" fmla="val 50000"/>
              </a:avLst>
            </a:prstGeom>
            <a:ln w="34925" cmpd="sng">
              <a:solidFill>
                <a:schemeClr val="bg1">
                  <a:lumMod val="75000"/>
                </a:schemeClr>
              </a:solidFill>
              <a:round/>
              <a:headEnd type="none"/>
              <a:tailEnd type="none"/>
            </a:ln>
          </p:spPr>
          <p:style>
            <a:lnRef idx="1">
              <a:schemeClr val="accent1"/>
            </a:lnRef>
            <a:fillRef idx="0">
              <a:schemeClr val="accent1"/>
            </a:fillRef>
            <a:effectRef idx="0">
              <a:schemeClr val="accent1"/>
            </a:effectRef>
            <a:fontRef idx="minor">
              <a:schemeClr val="tx1"/>
            </a:fontRef>
          </p:style>
        </p:cxnSp>
        <p:grpSp>
          <p:nvGrpSpPr>
            <p:cNvPr id="8" name="群組 28">
              <a:extLst>
                <a:ext uri="{FF2B5EF4-FFF2-40B4-BE49-F238E27FC236}">
                  <a16:creationId xmlns:a16="http://schemas.microsoft.com/office/drawing/2014/main" id="{3F783D14-DA3A-461F-B834-BFE5DB03CD96}"/>
                </a:ext>
              </a:extLst>
            </p:cNvPr>
            <p:cNvGrpSpPr/>
            <p:nvPr/>
          </p:nvGrpSpPr>
          <p:grpSpPr>
            <a:xfrm>
              <a:off x="7751216" y="2597499"/>
              <a:ext cx="577780" cy="805526"/>
              <a:chOff x="6404096" y="2612019"/>
              <a:chExt cx="577780" cy="805526"/>
            </a:xfrm>
          </p:grpSpPr>
          <p:sp>
            <p:nvSpPr>
              <p:cNvPr id="30" name="直角三角形 29">
                <a:extLst>
                  <a:ext uri="{FF2B5EF4-FFF2-40B4-BE49-F238E27FC236}">
                    <a16:creationId xmlns:a16="http://schemas.microsoft.com/office/drawing/2014/main" id="{2D6B84B3-0662-4E85-ADBF-B094EA3685B2}"/>
                  </a:ext>
                </a:extLst>
              </p:cNvPr>
              <p:cNvSpPr/>
              <p:nvPr/>
            </p:nvSpPr>
            <p:spPr>
              <a:xfrm>
                <a:off x="6404096" y="2612019"/>
                <a:ext cx="577780" cy="805526"/>
              </a:xfrm>
              <a:prstGeom prst="rtTriangle">
                <a:avLst/>
              </a:prstGeom>
              <a:solidFill>
                <a:srgbClr val="EF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直角三角形 30">
                <a:extLst>
                  <a:ext uri="{FF2B5EF4-FFF2-40B4-BE49-F238E27FC236}">
                    <a16:creationId xmlns:a16="http://schemas.microsoft.com/office/drawing/2014/main" id="{E16E68C9-08AD-4B88-B4D5-7EE985140440}"/>
                  </a:ext>
                </a:extLst>
              </p:cNvPr>
              <p:cNvSpPr/>
              <p:nvPr/>
            </p:nvSpPr>
            <p:spPr>
              <a:xfrm rot="10800000">
                <a:off x="6404096" y="2612019"/>
                <a:ext cx="577780" cy="805526"/>
              </a:xfrm>
              <a:prstGeom prst="rtTriangle">
                <a:avLst/>
              </a:prstGeom>
              <a:solidFill>
                <a:srgbClr val="F1C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2" name="文字方塊 31">
              <a:extLst>
                <a:ext uri="{FF2B5EF4-FFF2-40B4-BE49-F238E27FC236}">
                  <a16:creationId xmlns:a16="http://schemas.microsoft.com/office/drawing/2014/main" id="{FA24434C-F168-4431-A30D-59C2FF1878D7}"/>
                </a:ext>
              </a:extLst>
            </p:cNvPr>
            <p:cNvSpPr txBox="1"/>
            <p:nvPr/>
          </p:nvSpPr>
          <p:spPr>
            <a:xfrm>
              <a:off x="7751216" y="2891035"/>
              <a:ext cx="577781" cy="261610"/>
            </a:xfrm>
            <a:prstGeom prst="rect">
              <a:avLst/>
            </a:prstGeom>
            <a:noFill/>
          </p:spPr>
          <p:txBody>
            <a:bodyPr wrap="square" rtlCol="0">
              <a:spAutoFit/>
            </a:bodyPr>
            <a:lstStyle/>
            <a:p>
              <a:pPr algn="ctr"/>
              <a:r>
                <a:rPr lang="en-US" altLang="zh-TW" sz="1050" b="1" err="1">
                  <a:solidFill>
                    <a:schemeClr val="tx1">
                      <a:lumMod val="75000"/>
                      <a:lumOff val="25000"/>
                    </a:schemeClr>
                  </a:solidFill>
                </a:rPr>
                <a:t>NVMe</a:t>
              </a:r>
              <a:endParaRPr lang="zh-TW" altLang="en-US" sz="1050" b="1">
                <a:solidFill>
                  <a:schemeClr val="tx1">
                    <a:lumMod val="75000"/>
                    <a:lumOff val="25000"/>
                  </a:schemeClr>
                </a:solidFill>
              </a:endParaRPr>
            </a:p>
          </p:txBody>
        </p:sp>
        <p:sp>
          <p:nvSpPr>
            <p:cNvPr id="24" name="文字方塊 23">
              <a:extLst>
                <a:ext uri="{FF2B5EF4-FFF2-40B4-BE49-F238E27FC236}">
                  <a16:creationId xmlns:a16="http://schemas.microsoft.com/office/drawing/2014/main" id="{A296E341-F7B2-469E-8C9B-CD3CF55BBED2}"/>
                </a:ext>
              </a:extLst>
            </p:cNvPr>
            <p:cNvSpPr txBox="1"/>
            <p:nvPr/>
          </p:nvSpPr>
          <p:spPr>
            <a:xfrm>
              <a:off x="6117793" y="1311362"/>
              <a:ext cx="1142990" cy="430887"/>
            </a:xfrm>
            <a:prstGeom prst="rect">
              <a:avLst/>
            </a:prstGeom>
            <a:noFill/>
          </p:spPr>
          <p:txBody>
            <a:bodyPr wrap="square" rtlCol="0">
              <a:spAutoFit/>
            </a:bodyPr>
            <a:lstStyle/>
            <a:p>
              <a:pPr algn="ctr"/>
              <a:r>
                <a:rPr lang="en-US" altLang="zh-TW" sz="1100" b="1">
                  <a:solidFill>
                    <a:srgbClr val="0070C0"/>
                  </a:solidFill>
                </a:rPr>
                <a:t>Writes</a:t>
              </a:r>
              <a:br>
                <a:rPr lang="en-US" altLang="zh-TW" sz="1100" b="1"/>
              </a:br>
              <a:r>
                <a:rPr lang="en-US" altLang="zh-TW" sz="1100"/>
                <a:t>are cached</a:t>
              </a:r>
              <a:endParaRPr lang="zh-TW" altLang="en-US" sz="1100"/>
            </a:p>
          </p:txBody>
        </p:sp>
        <p:sp>
          <p:nvSpPr>
            <p:cNvPr id="37" name="文字方塊 36">
              <a:extLst>
                <a:ext uri="{FF2B5EF4-FFF2-40B4-BE49-F238E27FC236}">
                  <a16:creationId xmlns:a16="http://schemas.microsoft.com/office/drawing/2014/main" id="{A12D9DA8-A69C-42B7-B2B3-337C0CA12A46}"/>
                </a:ext>
              </a:extLst>
            </p:cNvPr>
            <p:cNvSpPr txBox="1"/>
            <p:nvPr/>
          </p:nvSpPr>
          <p:spPr>
            <a:xfrm>
              <a:off x="7484560" y="1311362"/>
              <a:ext cx="1142990" cy="430887"/>
            </a:xfrm>
            <a:prstGeom prst="rect">
              <a:avLst/>
            </a:prstGeom>
            <a:noFill/>
          </p:spPr>
          <p:txBody>
            <a:bodyPr wrap="square" rtlCol="0">
              <a:spAutoFit/>
            </a:bodyPr>
            <a:lstStyle/>
            <a:p>
              <a:pPr algn="ctr"/>
              <a:r>
                <a:rPr lang="en-US" altLang="zh-TW" sz="1100" b="1">
                  <a:solidFill>
                    <a:srgbClr val="0070C0"/>
                  </a:solidFill>
                </a:rPr>
                <a:t>Reads</a:t>
              </a:r>
              <a:br>
                <a:rPr lang="en-US" altLang="zh-TW" sz="1100" b="1"/>
              </a:br>
              <a:r>
                <a:rPr lang="en-US" altLang="zh-TW" sz="1100"/>
                <a:t>are </a:t>
              </a:r>
              <a:r>
                <a:rPr lang="en-US" altLang="zh-TW" sz="1100" b="1">
                  <a:solidFill>
                    <a:srgbClr val="FF0000"/>
                  </a:solidFill>
                </a:rPr>
                <a:t>NOT</a:t>
              </a:r>
              <a:endParaRPr lang="zh-TW" altLang="en-US" sz="1100" b="1">
                <a:solidFill>
                  <a:srgbClr val="FF0000"/>
                </a:solidFill>
              </a:endParaRPr>
            </a:p>
          </p:txBody>
        </p:sp>
        <p:pic>
          <p:nvPicPr>
            <p:cNvPr id="257" name="圖形 256" descr="碼錶">
              <a:extLst>
                <a:ext uri="{FF2B5EF4-FFF2-40B4-BE49-F238E27FC236}">
                  <a16:creationId xmlns:a16="http://schemas.microsoft.com/office/drawing/2014/main" id="{C5219C89-BB3A-4E73-BEA2-036061B4BBC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896920" y="3385108"/>
              <a:ext cx="468711" cy="468711"/>
            </a:xfrm>
            <a:prstGeom prst="rect">
              <a:avLst/>
            </a:prstGeom>
          </p:spPr>
        </p:pic>
      </p:grpSp>
    </p:spTree>
    <p:extLst>
      <p:ext uri="{BB962C8B-B14F-4D97-AF65-F5344CB8AC3E}">
        <p14:creationId xmlns:p14="http://schemas.microsoft.com/office/powerpoint/2010/main" val="173074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 name="矩形: 圓角 1">
            <a:extLst>
              <a:ext uri="{FF2B5EF4-FFF2-40B4-BE49-F238E27FC236}">
                <a16:creationId xmlns:a16="http://schemas.microsoft.com/office/drawing/2014/main" id="{2EB0CF89-94D3-44C3-9499-47E64382BBCF}"/>
              </a:ext>
            </a:extLst>
          </p:cNvPr>
          <p:cNvSpPr/>
          <p:nvPr/>
        </p:nvSpPr>
        <p:spPr>
          <a:xfrm>
            <a:off x="1705236" y="2825134"/>
            <a:ext cx="2354217" cy="1662830"/>
          </a:xfrm>
          <a:prstGeom prst="roundRect">
            <a:avLst>
              <a:gd name="adj" fmla="val 4638"/>
            </a:avLst>
          </a:prstGeom>
          <a:solidFill>
            <a:schemeClr val="tx1"/>
          </a:solidFill>
          <a:ln w="19050">
            <a:solidFill>
              <a:srgbClr val="04DE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7" name="Picture 2" descr="D:\工作進行中\20170911直播母版16比9\各場PPT元素\20180504\TS-977XU_open-top 拷貝.png"/>
          <p:cNvPicPr>
            <a:picLocks noChangeAspect="1" noChangeArrowheads="1"/>
          </p:cNvPicPr>
          <p:nvPr/>
        </p:nvPicPr>
        <p:blipFill>
          <a:blip r:embed="rId3"/>
          <a:srcRect l="26292" t="14774" r="27150" b="63154"/>
          <a:stretch>
            <a:fillRect/>
          </a:stretch>
        </p:blipFill>
        <p:spPr bwMode="auto">
          <a:xfrm rot="10800000">
            <a:off x="1895587" y="2978503"/>
            <a:ext cx="1928826" cy="571504"/>
          </a:xfrm>
          <a:prstGeom prst="rect">
            <a:avLst/>
          </a:prstGeom>
          <a:noFill/>
          <a:effectLst>
            <a:outerShdw blurRad="50800" dist="38100" dir="8100000" algn="tr" rotWithShape="0">
              <a:prstClr val="black">
                <a:alpha val="40000"/>
              </a:prstClr>
            </a:outerShdw>
          </a:effectLst>
        </p:spPr>
      </p:pic>
      <p:sp>
        <p:nvSpPr>
          <p:cNvPr id="29" name="Shape 275">
            <a:extLst>
              <a:ext uri="{FF2B5EF4-FFF2-40B4-BE49-F238E27FC236}">
                <a16:creationId xmlns:a16="http://schemas.microsoft.com/office/drawing/2014/main" id="{839C65F5-6927-B04F-9F34-72D025700472}"/>
              </a:ext>
            </a:extLst>
          </p:cNvPr>
          <p:cNvSpPr/>
          <p:nvPr/>
        </p:nvSpPr>
        <p:spPr>
          <a:xfrm>
            <a:off x="2392709" y="3616695"/>
            <a:ext cx="1643074" cy="571504"/>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000090"/>
              </a:buClr>
              <a:buSzPct val="25000"/>
              <a:buFont typeface="Arial"/>
              <a:buNone/>
            </a:pPr>
            <a:r>
              <a:rPr lang="zh-TW" altLang="en-US" b="1">
                <a:solidFill>
                  <a:srgbClr val="04DEFC"/>
                </a:solidFill>
                <a:latin typeface="Arial" panose="020B0604020202020204" pitchFamily="34" charset="0"/>
                <a:ea typeface="微軟正黑體" pitchFamily="34" charset="-120"/>
                <a:cs typeface="Arial" panose="020B0604020202020204" pitchFamily="34" charset="0"/>
                <a:sym typeface="Arial"/>
              </a:rPr>
              <a:t>內層</a:t>
            </a:r>
            <a:r>
              <a:rPr lang="en-US" altLang="zh-TW" b="1">
                <a:solidFill>
                  <a:srgbClr val="FFFF00"/>
                </a:solidFill>
                <a:latin typeface="Arial" panose="020B0604020202020204" pitchFamily="34" charset="0"/>
                <a:ea typeface="微軟正黑體" pitchFamily="34" charset="-120"/>
                <a:cs typeface="Arial" panose="020B0604020202020204" pitchFamily="34" charset="0"/>
                <a:sym typeface="Arial"/>
              </a:rPr>
              <a:t>5</a:t>
            </a:r>
            <a:r>
              <a:rPr lang="zh-TW" altLang="en-US" b="1">
                <a:solidFill>
                  <a:srgbClr val="04DEFC"/>
                </a:solidFill>
                <a:latin typeface="Arial" panose="020B0604020202020204" pitchFamily="34" charset="0"/>
                <a:ea typeface="微軟正黑體" pitchFamily="34" charset="-120"/>
                <a:cs typeface="Arial" panose="020B0604020202020204" pitchFamily="34" charset="0"/>
                <a:sym typeface="Arial"/>
              </a:rPr>
              <a:t>個</a:t>
            </a:r>
            <a:r>
              <a:rPr lang="en-US" altLang="zh-TW" b="1">
                <a:solidFill>
                  <a:srgbClr val="04DEFC"/>
                </a:solidFill>
                <a:latin typeface="Arial" panose="020B0604020202020204" pitchFamily="34" charset="0"/>
                <a:ea typeface="微軟正黑體" pitchFamily="34" charset="-120"/>
                <a:cs typeface="Arial" panose="020B0604020202020204" pitchFamily="34" charset="0"/>
                <a:sym typeface="Arial"/>
              </a:rPr>
              <a:t>SSD</a:t>
            </a:r>
          </a:p>
          <a:p>
            <a:pPr marL="0" marR="0" lvl="0" indent="0" rtl="0">
              <a:lnSpc>
                <a:spcPct val="100000"/>
              </a:lnSpc>
              <a:spcBef>
                <a:spcPts val="0"/>
              </a:spcBef>
              <a:spcAft>
                <a:spcPts val="0"/>
              </a:spcAft>
              <a:buClr>
                <a:srgbClr val="000090"/>
              </a:buClr>
              <a:buSzPct val="25000"/>
              <a:buFont typeface="Arial"/>
              <a:buNone/>
            </a:pPr>
            <a:r>
              <a:rPr lang="zh-TW" altLang="en-US" b="1">
                <a:solidFill>
                  <a:srgbClr val="04DEFC"/>
                </a:solidFill>
                <a:latin typeface="Arial" panose="020B0604020202020204" pitchFamily="34" charset="0"/>
                <a:ea typeface="微軟正黑體" pitchFamily="34" charset="-120"/>
                <a:cs typeface="Arial" panose="020B0604020202020204" pitchFamily="34" charset="0"/>
                <a:sym typeface="Arial"/>
              </a:rPr>
              <a:t>外層</a:t>
            </a:r>
            <a:r>
              <a:rPr lang="en-US" altLang="zh-TW" b="1">
                <a:solidFill>
                  <a:srgbClr val="FFFF00"/>
                </a:solidFill>
                <a:latin typeface="Arial" panose="020B0604020202020204" pitchFamily="34" charset="0"/>
                <a:ea typeface="微軟正黑體" pitchFamily="34" charset="-120"/>
                <a:cs typeface="Arial" panose="020B0604020202020204" pitchFamily="34" charset="0"/>
                <a:sym typeface="Arial"/>
              </a:rPr>
              <a:t>4</a:t>
            </a:r>
            <a:r>
              <a:rPr lang="zh-TW" altLang="en-US" b="1">
                <a:solidFill>
                  <a:srgbClr val="04DEFC"/>
                </a:solidFill>
                <a:latin typeface="Arial" panose="020B0604020202020204" pitchFamily="34" charset="0"/>
                <a:ea typeface="微軟正黑體" pitchFamily="34" charset="-120"/>
                <a:cs typeface="Arial" panose="020B0604020202020204" pitchFamily="34" charset="0"/>
                <a:sym typeface="Arial"/>
              </a:rPr>
              <a:t>個</a:t>
            </a:r>
            <a:r>
              <a:rPr lang="en-US" altLang="zh-TW" b="1">
                <a:solidFill>
                  <a:srgbClr val="04DEFC"/>
                </a:solidFill>
                <a:latin typeface="Arial" panose="020B0604020202020204" pitchFamily="34" charset="0"/>
                <a:ea typeface="微軟正黑體" pitchFamily="34" charset="-120"/>
                <a:cs typeface="Arial" panose="020B0604020202020204" pitchFamily="34" charset="0"/>
                <a:sym typeface="Arial"/>
              </a:rPr>
              <a:t>HDD</a:t>
            </a:r>
            <a:endParaRPr lang="zh-TW" b="1" i="0" u="none" strike="noStrike" cap="none">
              <a:solidFill>
                <a:srgbClr val="04DEFC"/>
              </a:solidFill>
              <a:latin typeface="Arial" panose="020B0604020202020204" pitchFamily="34" charset="0"/>
              <a:ea typeface="微軟正黑體" pitchFamily="34" charset="-120"/>
              <a:cs typeface="Arial" panose="020B0604020202020204" pitchFamily="34" charset="0"/>
              <a:sym typeface="Arial"/>
            </a:endParaRPr>
          </a:p>
        </p:txBody>
      </p:sp>
      <p:grpSp>
        <p:nvGrpSpPr>
          <p:cNvPr id="57" name="群組 56">
            <a:extLst>
              <a:ext uri="{FF2B5EF4-FFF2-40B4-BE49-F238E27FC236}">
                <a16:creationId xmlns:a16="http://schemas.microsoft.com/office/drawing/2014/main" id="{41FB408B-2478-4C10-BCF6-0B1FBB91F0EF}"/>
              </a:ext>
            </a:extLst>
          </p:cNvPr>
          <p:cNvGrpSpPr/>
          <p:nvPr/>
        </p:nvGrpSpPr>
        <p:grpSpPr>
          <a:xfrm>
            <a:off x="-174724" y="3458659"/>
            <a:ext cx="2529406" cy="1235302"/>
            <a:chOff x="-197319" y="2508145"/>
            <a:chExt cx="2817056" cy="1375783"/>
          </a:xfrm>
        </p:grpSpPr>
        <p:pic>
          <p:nvPicPr>
            <p:cNvPr id="58" name="圖片 57">
              <a:extLst>
                <a:ext uri="{FF2B5EF4-FFF2-40B4-BE49-F238E27FC236}">
                  <a16:creationId xmlns:a16="http://schemas.microsoft.com/office/drawing/2014/main" id="{A7BC810B-44B7-4004-B84A-D6D3B52B33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16"/>
            <a:stretch/>
          </p:blipFill>
          <p:spPr>
            <a:xfrm>
              <a:off x="-2207" y="2727218"/>
              <a:ext cx="2621944" cy="865481"/>
            </a:xfrm>
            <a:prstGeom prst="rect">
              <a:avLst/>
            </a:prstGeom>
          </p:spPr>
        </p:pic>
        <p:pic>
          <p:nvPicPr>
            <p:cNvPr id="59" name="圖片 58">
              <a:extLst>
                <a:ext uri="{FF2B5EF4-FFF2-40B4-BE49-F238E27FC236}">
                  <a16:creationId xmlns:a16="http://schemas.microsoft.com/office/drawing/2014/main" id="{B80338E9-B517-4B3F-889E-7385D7FFF3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95818">
              <a:off x="-197319" y="2508145"/>
              <a:ext cx="2417667" cy="1375783"/>
            </a:xfrm>
            <a:prstGeom prst="rect">
              <a:avLst/>
            </a:prstGeom>
          </p:spPr>
        </p:pic>
      </p:grpSp>
      <p:sp>
        <p:nvSpPr>
          <p:cNvPr id="125" name="Shape 125"/>
          <p:cNvSpPr txBox="1">
            <a:spLocks noGrp="1"/>
          </p:cNvSpPr>
          <p:nvPr>
            <p:ph type="title"/>
          </p:nvPr>
        </p:nvSpPr>
        <p:spPr>
          <a:xfrm>
            <a:off x="1756954" y="106729"/>
            <a:ext cx="6601260" cy="743803"/>
          </a:xfrm>
          <a:prstGeom prst="rect">
            <a:avLst/>
          </a:prstGeom>
          <a:noFill/>
          <a:ln>
            <a:noFill/>
          </a:ln>
        </p:spPr>
        <p:txBody>
          <a:bodyPr wrap="square" lIns="91425" tIns="91425" rIns="91425" bIns="91425" anchor="ctr" anchorCtr="0">
            <a:noAutofit/>
          </a:bodyPr>
          <a:lstStyle/>
          <a:p>
            <a:pPr lvl="0">
              <a:buSzPct val="25000"/>
            </a:pPr>
            <a:r>
              <a:rPr lang="zh-Hant" altLang="en-US" sz="3600">
                <a:cs typeface="Arial"/>
                <a:sym typeface="Arial"/>
              </a:rPr>
              <a:t>無論怎麼選都對味 </a:t>
            </a:r>
            <a:r>
              <a:rPr lang="en-US" altLang="zh-Hant" sz="3600">
                <a:cs typeface="Arial"/>
                <a:sym typeface="Arial"/>
              </a:rPr>
              <a:t>– </a:t>
            </a:r>
            <a:r>
              <a:rPr lang="en-US" altLang="zh-Hant" sz="3600">
                <a:solidFill>
                  <a:srgbClr val="FFFF00"/>
                </a:solidFill>
                <a:cs typeface="Arial"/>
                <a:sym typeface="Arial"/>
              </a:rPr>
              <a:t>1U 9-bay</a:t>
            </a:r>
            <a:endParaRPr lang="en-US" sz="3600" b="1" i="0" u="none" strike="noStrike" cap="none">
              <a:solidFill>
                <a:srgbClr val="FFFF00"/>
              </a:solidFill>
              <a:latin typeface="Arial"/>
              <a:ea typeface="Arial"/>
              <a:cs typeface="Arial"/>
              <a:sym typeface="Arial"/>
            </a:endParaRPr>
          </a:p>
        </p:txBody>
      </p:sp>
      <p:grpSp>
        <p:nvGrpSpPr>
          <p:cNvPr id="10" name="群組 9">
            <a:extLst>
              <a:ext uri="{FF2B5EF4-FFF2-40B4-BE49-F238E27FC236}">
                <a16:creationId xmlns:a16="http://schemas.microsoft.com/office/drawing/2014/main" id="{5F60A34E-C258-4D49-ADDA-2F59BC13423E}"/>
              </a:ext>
            </a:extLst>
          </p:cNvPr>
          <p:cNvGrpSpPr/>
          <p:nvPr/>
        </p:nvGrpSpPr>
        <p:grpSpPr>
          <a:xfrm>
            <a:off x="4574054" y="1900335"/>
            <a:ext cx="4264233" cy="677108"/>
            <a:chOff x="4308295" y="1636239"/>
            <a:chExt cx="4264233" cy="677108"/>
          </a:xfrm>
        </p:grpSpPr>
        <p:pic>
          <p:nvPicPr>
            <p:cNvPr id="30" name="Picture 2" descr="\\MARKETING\Marketing\MarketingMaterials\素材\Logo\AMD\AMD_official Ryzen logos\1711465-A_RYZEN3_BADGE\1711465-A_RYZEN3_BADGE\1711465-A_RYZEN3_BADGE_E_RGB.png">
              <a:extLst>
                <a:ext uri="{FF2B5EF4-FFF2-40B4-BE49-F238E27FC236}">
                  <a16:creationId xmlns:a16="http://schemas.microsoft.com/office/drawing/2014/main" id="{CD436999-9D1A-4D79-AB52-3A1BC82D2ECD}"/>
                </a:ext>
              </a:extLst>
            </p:cNvPr>
            <p:cNvPicPr>
              <a:picLocks noChangeAspect="1" noChangeArrowheads="1"/>
            </p:cNvPicPr>
            <p:nvPr/>
          </p:nvPicPr>
          <p:blipFill>
            <a:blip r:embed="rId6" cstate="print"/>
            <a:srcRect/>
            <a:stretch>
              <a:fillRect/>
            </a:stretch>
          </p:blipFill>
          <p:spPr bwMode="auto">
            <a:xfrm>
              <a:off x="4308295" y="1737429"/>
              <a:ext cx="642942" cy="569830"/>
            </a:xfrm>
            <a:prstGeom prst="rect">
              <a:avLst/>
            </a:prstGeom>
            <a:noFill/>
          </p:spPr>
        </p:pic>
        <p:sp>
          <p:nvSpPr>
            <p:cNvPr id="45" name="Shape 131">
              <a:extLst>
                <a:ext uri="{FF2B5EF4-FFF2-40B4-BE49-F238E27FC236}">
                  <a16:creationId xmlns:a16="http://schemas.microsoft.com/office/drawing/2014/main" id="{289D3507-62B3-894F-97C1-31992DBFBAE6}"/>
                </a:ext>
              </a:extLst>
            </p:cNvPr>
            <p:cNvSpPr/>
            <p:nvPr/>
          </p:nvSpPr>
          <p:spPr>
            <a:xfrm>
              <a:off x="5000628" y="1636239"/>
              <a:ext cx="3571900" cy="677108"/>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2500" b="1" i="0" u="none" strike="noStrike" cap="none">
                  <a:solidFill>
                    <a:schemeClr val="bg1"/>
                  </a:solidFill>
                  <a:latin typeface="Arial"/>
                  <a:ea typeface="Arial"/>
                  <a:cs typeface="Arial"/>
                  <a:sym typeface="Arial"/>
                </a:rPr>
                <a:t>TS-977XU-RP-</a:t>
              </a:r>
              <a:r>
                <a:rPr lang="en-US" sz="2500" b="1" i="0" u="none" strike="noStrike" cap="none">
                  <a:solidFill>
                    <a:srgbClr val="FFFF00"/>
                  </a:solidFill>
                  <a:latin typeface="Arial"/>
                  <a:ea typeface="Arial"/>
                  <a:cs typeface="Arial"/>
                  <a:sym typeface="Arial"/>
                </a:rPr>
                <a:t>1200</a:t>
              </a:r>
              <a:r>
                <a:rPr lang="en-US" sz="2500" b="1" i="0" u="none" strike="noStrike" cap="none">
                  <a:solidFill>
                    <a:schemeClr val="bg1"/>
                  </a:solidFill>
                  <a:latin typeface="Arial"/>
                  <a:ea typeface="Arial"/>
                  <a:cs typeface="Arial"/>
                  <a:sym typeface="Arial"/>
                </a:rPr>
                <a:t>-</a:t>
              </a:r>
              <a:r>
                <a:rPr lang="en-US" sz="2500" b="1" i="0" u="none" strike="noStrike" cap="none">
                  <a:solidFill>
                    <a:srgbClr val="04DEFC"/>
                  </a:solidFill>
                  <a:latin typeface="Arial"/>
                  <a:ea typeface="Arial"/>
                  <a:cs typeface="Arial"/>
                  <a:sym typeface="Arial"/>
                </a:rPr>
                <a:t>4G</a:t>
              </a:r>
              <a:endParaRPr lang="zh-TW" altLang="en-US">
                <a:solidFill>
                  <a:srgbClr val="04DEFC"/>
                </a:solidFill>
              </a:endParaRPr>
            </a:p>
            <a:p>
              <a:pPr lvl="0">
                <a:buClr>
                  <a:srgbClr val="595959"/>
                </a:buClr>
                <a:buSzPct val="25000"/>
              </a:pPr>
              <a:r>
                <a:rPr lang="en-US" sz="1400" b="1" i="0" u="none" strike="noStrike" cap="none">
                  <a:solidFill>
                    <a:schemeClr val="bg1"/>
                  </a:solidFill>
                  <a:latin typeface="Arial"/>
                  <a:ea typeface="Arial"/>
                  <a:cs typeface="Arial"/>
                  <a:sym typeface="Arial"/>
                </a:rPr>
                <a:t>Ryzen 3 1200, 4</a:t>
              </a:r>
              <a:r>
                <a:rPr lang="en-US" sz="1400" b="1">
                  <a:solidFill>
                    <a:schemeClr val="bg1"/>
                  </a:solidFill>
                  <a:latin typeface="Arial"/>
                  <a:ea typeface="Arial"/>
                  <a:cs typeface="Arial"/>
                  <a:sym typeface="Arial"/>
                </a:rPr>
                <a:t>GB</a:t>
              </a:r>
              <a:r>
                <a:rPr lang="en-US" sz="1400" b="1" i="0" u="none" strike="noStrike" cap="none">
                  <a:solidFill>
                    <a:schemeClr val="bg1"/>
                  </a:solidFill>
                  <a:latin typeface="Arial"/>
                  <a:ea typeface="Arial"/>
                  <a:cs typeface="Arial"/>
                  <a:sym typeface="Arial"/>
                </a:rPr>
                <a:t> RAM (1x 4GB) </a:t>
              </a:r>
              <a:endParaRPr lang="en-US" sz="1400" b="1" i="0" u="none" strike="noStrike" cap="none">
                <a:solidFill>
                  <a:schemeClr val="bg1"/>
                </a:solidFill>
                <a:latin typeface="Arial"/>
                <a:ea typeface="Arial"/>
                <a:cs typeface="Arial"/>
              </a:endParaRPr>
            </a:p>
          </p:txBody>
        </p:sp>
      </p:grpSp>
      <p:grpSp>
        <p:nvGrpSpPr>
          <p:cNvPr id="11" name="群組 10">
            <a:extLst>
              <a:ext uri="{FF2B5EF4-FFF2-40B4-BE49-F238E27FC236}">
                <a16:creationId xmlns:a16="http://schemas.microsoft.com/office/drawing/2014/main" id="{0A78CCE8-034F-48AF-AA52-95C82EF764FC}"/>
              </a:ext>
            </a:extLst>
          </p:cNvPr>
          <p:cNvGrpSpPr/>
          <p:nvPr/>
        </p:nvGrpSpPr>
        <p:grpSpPr>
          <a:xfrm>
            <a:off x="4571672" y="2700825"/>
            <a:ext cx="4338249" cy="685383"/>
            <a:chOff x="4305913" y="2493495"/>
            <a:chExt cx="4338249" cy="685383"/>
          </a:xfrm>
        </p:grpSpPr>
        <p:pic>
          <p:nvPicPr>
            <p:cNvPr id="31" name="Shape 45">
              <a:extLst>
                <a:ext uri="{FF2B5EF4-FFF2-40B4-BE49-F238E27FC236}">
                  <a16:creationId xmlns:a16="http://schemas.microsoft.com/office/drawing/2014/main" id="{A0A5769E-F566-442F-8EF4-0D22B94E8BE1}"/>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305913" y="2527661"/>
              <a:ext cx="720079" cy="651217"/>
            </a:xfrm>
            <a:prstGeom prst="rect">
              <a:avLst/>
            </a:prstGeom>
            <a:noFill/>
            <a:ln>
              <a:noFill/>
            </a:ln>
          </p:spPr>
        </p:pic>
        <p:sp>
          <p:nvSpPr>
            <p:cNvPr id="46" name="Shape 131">
              <a:extLst>
                <a:ext uri="{FF2B5EF4-FFF2-40B4-BE49-F238E27FC236}">
                  <a16:creationId xmlns:a16="http://schemas.microsoft.com/office/drawing/2014/main" id="{2F2C4ED3-A075-3948-9193-B0D379B60F4F}"/>
                </a:ext>
              </a:extLst>
            </p:cNvPr>
            <p:cNvSpPr/>
            <p:nvPr/>
          </p:nvSpPr>
          <p:spPr>
            <a:xfrm>
              <a:off x="4929190" y="2493495"/>
              <a:ext cx="3714972" cy="677108"/>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2500" b="1">
                  <a:solidFill>
                    <a:schemeClr val="bg1"/>
                  </a:solidFill>
                  <a:latin typeface="Arial"/>
                  <a:cs typeface="Arial"/>
                  <a:sym typeface="Arial"/>
                </a:rPr>
                <a:t>TS-977XU-RP-</a:t>
              </a:r>
              <a:r>
                <a:rPr lang="en-US" sz="2500" b="1">
                  <a:solidFill>
                    <a:srgbClr val="FFFF00"/>
                  </a:solidFill>
                  <a:latin typeface="Arial"/>
                  <a:cs typeface="Arial"/>
                  <a:sym typeface="Arial"/>
                </a:rPr>
                <a:t>2600</a:t>
              </a:r>
              <a:r>
                <a:rPr lang="en-US" sz="2500" b="1">
                  <a:solidFill>
                    <a:schemeClr val="bg1"/>
                  </a:solidFill>
                  <a:latin typeface="Arial"/>
                  <a:cs typeface="Arial"/>
                  <a:sym typeface="Arial"/>
                </a:rPr>
                <a:t>-</a:t>
              </a:r>
              <a:r>
                <a:rPr lang="en-US" sz="2500" b="1">
                  <a:solidFill>
                    <a:srgbClr val="04DEFC"/>
                  </a:solidFill>
                  <a:latin typeface="Arial"/>
                  <a:cs typeface="Arial"/>
                  <a:sym typeface="Arial"/>
                </a:rPr>
                <a:t>8</a:t>
              </a:r>
              <a:r>
                <a:rPr lang="en-US" altLang="zh-TW" sz="2500" b="1">
                  <a:solidFill>
                    <a:srgbClr val="04DEFC"/>
                  </a:solidFill>
                  <a:latin typeface="Arial"/>
                  <a:cs typeface="Arial"/>
                  <a:sym typeface="Arial"/>
                </a:rPr>
                <a:t>G</a:t>
              </a:r>
              <a:endParaRPr lang="zh-TW" altLang="en-US">
                <a:solidFill>
                  <a:srgbClr val="04DEFC"/>
                </a:solidFill>
              </a:endParaRPr>
            </a:p>
            <a:p>
              <a:pPr>
                <a:buClr>
                  <a:srgbClr val="595959"/>
                </a:buClr>
                <a:buSzPct val="25000"/>
              </a:pPr>
              <a:r>
                <a:rPr lang="en-US" sz="1400" b="1" i="0" u="none" strike="noStrike" cap="none">
                  <a:solidFill>
                    <a:schemeClr val="bg1"/>
                  </a:solidFill>
                  <a:latin typeface="Arial"/>
                  <a:ea typeface="Arial"/>
                  <a:cs typeface="Arial"/>
                  <a:sym typeface="Arial"/>
                </a:rPr>
                <a:t>Ryzen </a:t>
              </a:r>
              <a:r>
                <a:rPr lang="en-US" sz="1400" b="1">
                  <a:solidFill>
                    <a:schemeClr val="bg1"/>
                  </a:solidFill>
                  <a:latin typeface="Arial"/>
                  <a:ea typeface="Arial"/>
                  <a:cs typeface="Arial"/>
                  <a:sym typeface="Arial"/>
                </a:rPr>
                <a:t>5</a:t>
              </a:r>
              <a:r>
                <a:rPr lang="en-US" sz="1400" b="1" i="0" u="none" strike="noStrike" cap="none">
                  <a:solidFill>
                    <a:schemeClr val="bg1"/>
                  </a:solidFill>
                  <a:latin typeface="Arial"/>
                  <a:ea typeface="Arial"/>
                  <a:cs typeface="Arial"/>
                  <a:sym typeface="Arial"/>
                </a:rPr>
                <a:t> </a:t>
              </a:r>
              <a:r>
                <a:rPr lang="en-US" sz="1400" b="1">
                  <a:solidFill>
                    <a:schemeClr val="bg1"/>
                  </a:solidFill>
                  <a:latin typeface="Arial"/>
                  <a:ea typeface="Arial"/>
                  <a:cs typeface="Arial"/>
                  <a:sym typeface="Arial"/>
                </a:rPr>
                <a:t>2600</a:t>
              </a:r>
              <a:r>
                <a:rPr lang="en-US" sz="1400" b="1" i="0" u="none" strike="noStrike" cap="none">
                  <a:solidFill>
                    <a:schemeClr val="bg1"/>
                  </a:solidFill>
                  <a:latin typeface="Arial"/>
                  <a:ea typeface="Arial"/>
                  <a:cs typeface="Arial"/>
                  <a:sym typeface="Arial"/>
                </a:rPr>
                <a:t>, </a:t>
              </a:r>
              <a:r>
                <a:rPr lang="en-US" sz="1400" b="1">
                  <a:solidFill>
                    <a:schemeClr val="bg1"/>
                  </a:solidFill>
                  <a:latin typeface="Arial"/>
                  <a:ea typeface="Arial"/>
                  <a:cs typeface="Arial"/>
                  <a:sym typeface="Arial"/>
                </a:rPr>
                <a:t>8GB</a:t>
              </a:r>
              <a:r>
                <a:rPr lang="en-US" sz="1400" b="1" i="0" u="none" strike="noStrike" cap="none">
                  <a:solidFill>
                    <a:schemeClr val="bg1"/>
                  </a:solidFill>
                  <a:latin typeface="Arial"/>
                  <a:ea typeface="Arial"/>
                  <a:cs typeface="Arial"/>
                  <a:sym typeface="Arial"/>
                </a:rPr>
                <a:t> RAM (2x 4GB)</a:t>
              </a:r>
              <a:r>
                <a:rPr lang="en-US" sz="1400" b="1">
                  <a:solidFill>
                    <a:schemeClr val="bg1"/>
                  </a:solidFill>
                  <a:latin typeface="Arial"/>
                  <a:ea typeface="Arial"/>
                  <a:cs typeface="Arial"/>
                  <a:sym typeface="Arial"/>
                </a:rPr>
                <a:t> </a:t>
              </a:r>
              <a:endParaRPr lang="en-US" sz="1400" b="1" i="0" u="none" strike="noStrike" cap="none">
                <a:solidFill>
                  <a:schemeClr val="bg1"/>
                </a:solidFill>
                <a:latin typeface="Arial"/>
                <a:ea typeface="Arial"/>
                <a:cs typeface="Arial"/>
              </a:endParaRPr>
            </a:p>
          </p:txBody>
        </p:sp>
      </p:grpSp>
      <p:pic>
        <p:nvPicPr>
          <p:cNvPr id="33" name="圖片 32">
            <a:extLst>
              <a:ext uri="{FF2B5EF4-FFF2-40B4-BE49-F238E27FC236}">
                <a16:creationId xmlns:a16="http://schemas.microsoft.com/office/drawing/2014/main" id="{6440CBC8-5A50-48D1-85BA-44861B2EED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0" y="905008"/>
            <a:ext cx="9144000" cy="85725"/>
          </a:xfrm>
          <a:prstGeom prst="rect">
            <a:avLst/>
          </a:prstGeom>
        </p:spPr>
      </p:pic>
      <p:grpSp>
        <p:nvGrpSpPr>
          <p:cNvPr id="12" name="群組 11">
            <a:extLst>
              <a:ext uri="{FF2B5EF4-FFF2-40B4-BE49-F238E27FC236}">
                <a16:creationId xmlns:a16="http://schemas.microsoft.com/office/drawing/2014/main" id="{67EEB43E-F567-41DF-B35D-6C812ABF76D3}"/>
              </a:ext>
            </a:extLst>
          </p:cNvPr>
          <p:cNvGrpSpPr/>
          <p:nvPr/>
        </p:nvGrpSpPr>
        <p:grpSpPr>
          <a:xfrm>
            <a:off x="509184" y="1878455"/>
            <a:ext cx="3691013" cy="677108"/>
            <a:chOff x="452360" y="1878455"/>
            <a:chExt cx="3691013" cy="677108"/>
          </a:xfrm>
        </p:grpSpPr>
        <p:sp>
          <p:nvSpPr>
            <p:cNvPr id="131" name="Shape 131"/>
            <p:cNvSpPr/>
            <p:nvPr/>
          </p:nvSpPr>
          <p:spPr>
            <a:xfrm>
              <a:off x="985530" y="1878455"/>
              <a:ext cx="3157843" cy="67710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en-US" sz="2500" b="1">
                  <a:solidFill>
                    <a:schemeClr val="bg1"/>
                  </a:solidFill>
                  <a:latin typeface="Arial"/>
                  <a:ea typeface="Arial"/>
                  <a:cs typeface="Arial"/>
                  <a:sym typeface="Arial"/>
                </a:rPr>
                <a:t>TS-977XU-</a:t>
              </a:r>
              <a:r>
                <a:rPr lang="en-US" sz="2500" b="1" i="0" u="none" strike="noStrike" cap="none">
                  <a:solidFill>
                    <a:srgbClr val="FFFF00"/>
                  </a:solidFill>
                  <a:latin typeface="Arial"/>
                  <a:ea typeface="Arial"/>
                  <a:cs typeface="Arial"/>
                  <a:sym typeface="Arial"/>
                </a:rPr>
                <a:t>1200</a:t>
              </a:r>
              <a:r>
                <a:rPr lang="en-US" sz="2500" b="1" i="0" u="none" strike="noStrike" cap="none">
                  <a:solidFill>
                    <a:schemeClr val="bg1"/>
                  </a:solidFill>
                  <a:latin typeface="Arial"/>
                  <a:ea typeface="Arial"/>
                  <a:cs typeface="Arial"/>
                  <a:sym typeface="Arial"/>
                </a:rPr>
                <a:t>-</a:t>
              </a:r>
              <a:r>
                <a:rPr lang="en-US" sz="2500" b="1">
                  <a:solidFill>
                    <a:srgbClr val="04DEFC"/>
                  </a:solidFill>
                  <a:latin typeface="Arial"/>
                  <a:ea typeface="Arial"/>
                  <a:cs typeface="Arial"/>
                  <a:sym typeface="Arial"/>
                </a:rPr>
                <a:t>4</a:t>
              </a:r>
              <a:r>
                <a:rPr lang="en-US" sz="2500" b="1" i="0" u="none" strike="noStrike" cap="none">
                  <a:solidFill>
                    <a:srgbClr val="04DEFC"/>
                  </a:solidFill>
                  <a:latin typeface="Arial"/>
                  <a:ea typeface="Arial"/>
                  <a:cs typeface="Arial"/>
                  <a:sym typeface="Arial"/>
                </a:rPr>
                <a:t>G</a:t>
              </a:r>
            </a:p>
            <a:p>
              <a:pPr marL="0" marR="0" lvl="0" indent="0" algn="ctr" rtl="0">
                <a:lnSpc>
                  <a:spcPct val="100000"/>
                </a:lnSpc>
                <a:spcBef>
                  <a:spcPts val="0"/>
                </a:spcBef>
                <a:spcAft>
                  <a:spcPts val="0"/>
                </a:spcAft>
                <a:buClr>
                  <a:srgbClr val="595959"/>
                </a:buClr>
                <a:buSzPct val="25000"/>
                <a:buFont typeface="Arial"/>
                <a:buNone/>
              </a:pPr>
              <a:r>
                <a:rPr lang="en-US" sz="1400" b="1" i="0" u="none" strike="noStrike" cap="none">
                  <a:solidFill>
                    <a:schemeClr val="bg1"/>
                  </a:solidFill>
                  <a:latin typeface="Arial"/>
                  <a:ea typeface="Arial"/>
                  <a:cs typeface="Arial"/>
                  <a:sym typeface="Arial"/>
                </a:rPr>
                <a:t>Ryzen 3 1200, 4GB RAM (1x 4GB) </a:t>
              </a:r>
            </a:p>
          </p:txBody>
        </p:sp>
        <p:pic>
          <p:nvPicPr>
            <p:cNvPr id="52" name="Picture 2" descr="\\MARKETING\Marketing\MarketingMaterials\素材\Logo\AMD\AMD_official Ryzen logos\1711465-A_RYZEN3_BADGE\1711465-A_RYZEN3_BADGE\1711465-A_RYZEN3_BADGE_E_RGB.png">
              <a:extLst>
                <a:ext uri="{FF2B5EF4-FFF2-40B4-BE49-F238E27FC236}">
                  <a16:creationId xmlns:a16="http://schemas.microsoft.com/office/drawing/2014/main" id="{6E62D8BF-E2B5-4802-B182-D64A1A48ED22}"/>
                </a:ext>
              </a:extLst>
            </p:cNvPr>
            <p:cNvPicPr>
              <a:picLocks noChangeAspect="1" noChangeArrowheads="1"/>
            </p:cNvPicPr>
            <p:nvPr/>
          </p:nvPicPr>
          <p:blipFill>
            <a:blip r:embed="rId6" cstate="print"/>
            <a:srcRect/>
            <a:stretch>
              <a:fillRect/>
            </a:stretch>
          </p:blipFill>
          <p:spPr bwMode="auto">
            <a:xfrm>
              <a:off x="452360" y="1961131"/>
              <a:ext cx="642942" cy="569830"/>
            </a:xfrm>
            <a:prstGeom prst="rect">
              <a:avLst/>
            </a:prstGeom>
            <a:noFill/>
          </p:spPr>
        </p:pic>
      </p:grpSp>
      <p:cxnSp>
        <p:nvCxnSpPr>
          <p:cNvPr id="14" name="直線接點 13">
            <a:extLst>
              <a:ext uri="{FF2B5EF4-FFF2-40B4-BE49-F238E27FC236}">
                <a16:creationId xmlns:a16="http://schemas.microsoft.com/office/drawing/2014/main" id="{A0FAD4FE-AFA9-4788-B64C-CB212E4A95DE}"/>
              </a:ext>
            </a:extLst>
          </p:cNvPr>
          <p:cNvCxnSpPr>
            <a:cxnSpLocks/>
          </p:cNvCxnSpPr>
          <p:nvPr/>
        </p:nvCxnSpPr>
        <p:spPr>
          <a:xfrm flipH="1">
            <a:off x="4571673" y="2661497"/>
            <a:ext cx="4338248"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55" name="Shape 275">
            <a:extLst>
              <a:ext uri="{FF2B5EF4-FFF2-40B4-BE49-F238E27FC236}">
                <a16:creationId xmlns:a16="http://schemas.microsoft.com/office/drawing/2014/main" id="{A7893A21-CE67-45D6-9464-D430A0894448}"/>
              </a:ext>
            </a:extLst>
          </p:cNvPr>
          <p:cNvSpPr/>
          <p:nvPr/>
        </p:nvSpPr>
        <p:spPr>
          <a:xfrm>
            <a:off x="19817" y="3608144"/>
            <a:ext cx="1511412" cy="604565"/>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latin typeface="Arial" pitchFamily="34" charset="0"/>
                <a:ea typeface="微軟正黑體" pitchFamily="34" charset="-120"/>
                <a:cs typeface="Arial" pitchFamily="34" charset="0"/>
                <a:sym typeface="Arial"/>
              </a:rPr>
              <a:t>9-bay</a:t>
            </a:r>
            <a:endParaRPr lang="zh-TW" altLang="en-US" sz="3000" b="1">
              <a:latin typeface="Arial" pitchFamily="34" charset="0"/>
              <a:ea typeface="微軟正黑體" pitchFamily="34" charset="-120"/>
              <a:cs typeface="Arial" pitchFamily="34" charset="0"/>
              <a:sym typeface="Arial"/>
            </a:endParaRPr>
          </a:p>
        </p:txBody>
      </p:sp>
      <p:pic>
        <p:nvPicPr>
          <p:cNvPr id="56" name="Picture 2">
            <a:extLst>
              <a:ext uri="{FF2B5EF4-FFF2-40B4-BE49-F238E27FC236}">
                <a16:creationId xmlns:a16="http://schemas.microsoft.com/office/drawing/2014/main" id="{6013BBBD-9C51-4403-8035-2C3A23C4E73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3682" t="36700" b="35322"/>
          <a:stretch/>
        </p:blipFill>
        <p:spPr>
          <a:xfrm>
            <a:off x="0" y="4076310"/>
            <a:ext cx="5513861" cy="1001217"/>
          </a:xfrm>
          <a:prstGeom prst="rect">
            <a:avLst/>
          </a:prstGeom>
          <a:effectLst>
            <a:outerShdw blurRad="50800" dist="38100" dir="8100000" algn="tr" rotWithShape="0">
              <a:prstClr val="black">
                <a:alpha val="40000"/>
              </a:prstClr>
            </a:outerShdw>
          </a:effectLst>
        </p:spPr>
      </p:pic>
      <p:sp>
        <p:nvSpPr>
          <p:cNvPr id="3" name="文字方塊 2">
            <a:extLst>
              <a:ext uri="{FF2B5EF4-FFF2-40B4-BE49-F238E27FC236}">
                <a16:creationId xmlns:a16="http://schemas.microsoft.com/office/drawing/2014/main" id="{A76AFC34-F42A-442B-AC1D-19B05DBE7710}"/>
              </a:ext>
            </a:extLst>
          </p:cNvPr>
          <p:cNvSpPr txBox="1"/>
          <p:nvPr/>
        </p:nvSpPr>
        <p:spPr>
          <a:xfrm>
            <a:off x="-329246" y="4041592"/>
            <a:ext cx="2743200"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b="1">
                <a:latin typeface="微軟正黑體" panose="020B0604030504040204" pitchFamily="34" charset="-120"/>
                <a:ea typeface="微軟正黑體" panose="020B0604030504040204" pitchFamily="34" charset="-120"/>
              </a:rPr>
              <a:t>2018九月-十月上市</a:t>
            </a:r>
          </a:p>
        </p:txBody>
      </p:sp>
      <p:grpSp>
        <p:nvGrpSpPr>
          <p:cNvPr id="60" name="群組 59">
            <a:extLst>
              <a:ext uri="{FF2B5EF4-FFF2-40B4-BE49-F238E27FC236}">
                <a16:creationId xmlns:a16="http://schemas.microsoft.com/office/drawing/2014/main" id="{07AA30E1-C056-41F5-B5E2-35659D376209}"/>
              </a:ext>
            </a:extLst>
          </p:cNvPr>
          <p:cNvGrpSpPr/>
          <p:nvPr/>
        </p:nvGrpSpPr>
        <p:grpSpPr>
          <a:xfrm>
            <a:off x="493424" y="1073724"/>
            <a:ext cx="2158650" cy="766321"/>
            <a:chOff x="5185241" y="3938829"/>
            <a:chExt cx="2158650" cy="766321"/>
          </a:xfrm>
        </p:grpSpPr>
        <p:pic>
          <p:nvPicPr>
            <p:cNvPr id="20" name="圖形 19">
              <a:extLst>
                <a:ext uri="{FF2B5EF4-FFF2-40B4-BE49-F238E27FC236}">
                  <a16:creationId xmlns:a16="http://schemas.microsoft.com/office/drawing/2014/main" id="{54D6A3F3-844C-431B-8D1A-628D46016C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85241" y="3938829"/>
              <a:ext cx="2158650" cy="766321"/>
            </a:xfrm>
            <a:prstGeom prst="rect">
              <a:avLst/>
            </a:prstGeom>
          </p:spPr>
        </p:pic>
        <p:sp>
          <p:nvSpPr>
            <p:cNvPr id="21" name="矩形 20">
              <a:extLst>
                <a:ext uri="{FF2B5EF4-FFF2-40B4-BE49-F238E27FC236}">
                  <a16:creationId xmlns:a16="http://schemas.microsoft.com/office/drawing/2014/main" id="{D0C76662-0C3D-491F-9A1A-79643652E205}"/>
                </a:ext>
              </a:extLst>
            </p:cNvPr>
            <p:cNvSpPr/>
            <p:nvPr/>
          </p:nvSpPr>
          <p:spPr>
            <a:xfrm>
              <a:off x="5392833" y="4022136"/>
              <a:ext cx="965824" cy="656590"/>
            </a:xfrm>
            <a:prstGeom prst="rect">
              <a:avLst/>
            </a:prstGeom>
          </p:spPr>
          <p:txBody>
            <a:bodyPr wrap="square">
              <a:spAutoFit/>
            </a:bodyPr>
            <a:lstStyle/>
            <a:p>
              <a:pPr>
                <a:lnSpc>
                  <a:spcPts val="2200"/>
                </a:lnSpc>
                <a:buClr>
                  <a:srgbClr val="000090"/>
                </a:buClr>
                <a:buSzPct val="25000"/>
              </a:pPr>
              <a:r>
                <a:rPr lang="zh-TW" altLang="en-US" sz="2000" b="1">
                  <a:solidFill>
                    <a:srgbClr val="E7FC20"/>
                  </a:solidFill>
                  <a:latin typeface="微軟正黑體" panose="020B0604030504040204" pitchFamily="34" charset="-120"/>
                  <a:ea typeface="微軟正黑體" panose="020B0604030504040204" pitchFamily="34" charset="-120"/>
                  <a:cs typeface="Arial" pitchFamily="34" charset="0"/>
                  <a:sym typeface="Arial"/>
                </a:rPr>
                <a:t>單電源</a:t>
              </a:r>
              <a:br>
                <a:rPr lang="en-US" altLang="zh-TW" sz="2000" b="1">
                  <a:solidFill>
                    <a:srgbClr val="E7FC2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E7FC20"/>
                  </a:solidFill>
                  <a:latin typeface="微軟正黑體" panose="020B0604030504040204" pitchFamily="34" charset="-120"/>
                  <a:ea typeface="微軟正黑體" panose="020B0604030504040204" pitchFamily="34" charset="-120"/>
                  <a:cs typeface="Arial" pitchFamily="34" charset="0"/>
                  <a:sym typeface="Arial"/>
                </a:rPr>
                <a:t>250W</a:t>
              </a:r>
              <a:endParaRPr lang="zh-TW" altLang="en-US" sz="2000" b="1">
                <a:solidFill>
                  <a:srgbClr val="E7FC20"/>
                </a:solidFill>
                <a:latin typeface="微軟正黑體" panose="020B0604030504040204" pitchFamily="34" charset="-120"/>
                <a:ea typeface="微軟正黑體" panose="020B0604030504040204" pitchFamily="34" charset="-120"/>
                <a:cs typeface="Arial" pitchFamily="34" charset="0"/>
                <a:sym typeface="Arial"/>
              </a:endParaRPr>
            </a:p>
          </p:txBody>
        </p:sp>
      </p:grpSp>
      <p:grpSp>
        <p:nvGrpSpPr>
          <p:cNvPr id="63" name="群組 62">
            <a:extLst>
              <a:ext uri="{FF2B5EF4-FFF2-40B4-BE49-F238E27FC236}">
                <a16:creationId xmlns:a16="http://schemas.microsoft.com/office/drawing/2014/main" id="{16648349-5DA5-47F7-890F-D139E6A4F07D}"/>
              </a:ext>
            </a:extLst>
          </p:cNvPr>
          <p:cNvGrpSpPr/>
          <p:nvPr/>
        </p:nvGrpSpPr>
        <p:grpSpPr>
          <a:xfrm>
            <a:off x="4571672" y="1059704"/>
            <a:ext cx="2158650" cy="766321"/>
            <a:chOff x="5185241" y="3938829"/>
            <a:chExt cx="2158650" cy="766321"/>
          </a:xfrm>
        </p:grpSpPr>
        <p:pic>
          <p:nvPicPr>
            <p:cNvPr id="64" name="圖形 19">
              <a:extLst>
                <a:ext uri="{FF2B5EF4-FFF2-40B4-BE49-F238E27FC236}">
                  <a16:creationId xmlns:a16="http://schemas.microsoft.com/office/drawing/2014/main" id="{2F5263C7-3374-4610-9D8B-5F839ED5E12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85241" y="3938829"/>
              <a:ext cx="2158650" cy="766321"/>
            </a:xfrm>
            <a:prstGeom prst="rect">
              <a:avLst/>
            </a:prstGeom>
          </p:spPr>
        </p:pic>
        <p:sp>
          <p:nvSpPr>
            <p:cNvPr id="65" name="矩形 64">
              <a:extLst>
                <a:ext uri="{FF2B5EF4-FFF2-40B4-BE49-F238E27FC236}">
                  <a16:creationId xmlns:a16="http://schemas.microsoft.com/office/drawing/2014/main" id="{49EF65D8-2B7D-4DD7-8769-C59E36611B44}"/>
                </a:ext>
              </a:extLst>
            </p:cNvPr>
            <p:cNvSpPr/>
            <p:nvPr/>
          </p:nvSpPr>
          <p:spPr>
            <a:xfrm>
              <a:off x="5392832" y="4022136"/>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E7FC20"/>
                  </a:solidFill>
                  <a:latin typeface="微軟正黑體" panose="020B0604030504040204" pitchFamily="34" charset="-120"/>
                  <a:ea typeface="微軟正黑體" panose="020B0604030504040204" pitchFamily="34" charset="-120"/>
                  <a:cs typeface="Arial" pitchFamily="34" charset="0"/>
                  <a:sym typeface="Arial"/>
                </a:rPr>
                <a:t>雙電源</a:t>
              </a:r>
              <a:br>
                <a:rPr lang="zh-TW" altLang="en-US" sz="2000" b="1">
                  <a:solidFill>
                    <a:srgbClr val="E7FC2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E7FC20"/>
                  </a:solidFill>
                  <a:latin typeface="微軟正黑體" panose="020B0604030504040204" pitchFamily="34" charset="-120"/>
                  <a:ea typeface="微軟正黑體" panose="020B0604030504040204" pitchFamily="34" charset="-120"/>
                  <a:cs typeface="Arial" pitchFamily="34" charset="0"/>
                  <a:sym typeface="Arial"/>
                </a:rPr>
                <a:t>2x300W</a:t>
              </a:r>
            </a:p>
          </p:txBody>
        </p:sp>
      </p:grpSp>
    </p:spTree>
    <p:extLst>
      <p:ext uri="{BB962C8B-B14F-4D97-AF65-F5344CB8AC3E}">
        <p14:creationId xmlns:p14="http://schemas.microsoft.com/office/powerpoint/2010/main" val="37035976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7" name="群組 7">
            <a:extLst>
              <a:ext uri="{FF2B5EF4-FFF2-40B4-BE49-F238E27FC236}">
                <a16:creationId xmlns:a16="http://schemas.microsoft.com/office/drawing/2014/main" id="{5609488D-C188-498E-84A7-072D90184165}"/>
              </a:ext>
            </a:extLst>
          </p:cNvPr>
          <p:cNvGrpSpPr/>
          <p:nvPr/>
        </p:nvGrpSpPr>
        <p:grpSpPr>
          <a:xfrm>
            <a:off x="0" y="2115301"/>
            <a:ext cx="9144000" cy="3046698"/>
            <a:chOff x="0" y="2339176"/>
            <a:chExt cx="9139058" cy="3046698"/>
          </a:xfrm>
        </p:grpSpPr>
        <p:pic>
          <p:nvPicPr>
            <p:cNvPr id="18" name="圖片 17">
              <a:extLst>
                <a:ext uri="{FF2B5EF4-FFF2-40B4-BE49-F238E27FC236}">
                  <a16:creationId xmlns:a16="http://schemas.microsoft.com/office/drawing/2014/main" id="{5772A020-B098-454F-9618-F83C4AE8F5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19" name="圖片 18">
              <a:extLst>
                <a:ext uri="{FF2B5EF4-FFF2-40B4-BE49-F238E27FC236}">
                  <a16:creationId xmlns:a16="http://schemas.microsoft.com/office/drawing/2014/main" id="{1E0E8992-B50A-4927-85F3-5E76D2A6AB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22" name="圖片 21">
              <a:extLst>
                <a:ext uri="{FF2B5EF4-FFF2-40B4-BE49-F238E27FC236}">
                  <a16:creationId xmlns:a16="http://schemas.microsoft.com/office/drawing/2014/main" id="{A233F5C0-8121-4B43-9F08-59F0BF23CF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sp>
        <p:nvSpPr>
          <p:cNvPr id="106" name="Shape 106"/>
          <p:cNvSpPr txBox="1">
            <a:spLocks noGrp="1"/>
          </p:cNvSpPr>
          <p:nvPr>
            <p:ph type="title"/>
          </p:nvPr>
        </p:nvSpPr>
        <p:spPr>
          <a:xfrm>
            <a:off x="1224107" y="114366"/>
            <a:ext cx="7948362" cy="74380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Arial"/>
              <a:buNone/>
            </a:pPr>
            <a:r>
              <a:rPr lang="zh-TW" altLang="en-US" sz="3200" i="0" u="none" strike="noStrike" cap="none">
                <a:solidFill>
                  <a:schemeClr val="lt1"/>
                </a:solidFill>
                <a:latin typeface="Microsoft JhengHei"/>
                <a:ea typeface="Microsoft JhengHei"/>
                <a:cs typeface="Microsoft JhengHei"/>
                <a:sym typeface="Microsoft JhengHei"/>
              </a:rPr>
              <a:t>自動分層 </a:t>
            </a:r>
            <a:r>
              <a:rPr lang="en-US" altLang="zh-TW" sz="3200">
                <a:solidFill>
                  <a:schemeClr val="lt1"/>
                </a:solidFill>
                <a:latin typeface="Microsoft JhengHei"/>
                <a:ea typeface="Microsoft JhengHei"/>
                <a:cs typeface="Microsoft JhengHei"/>
                <a:sym typeface="Microsoft JhengHei"/>
              </a:rPr>
              <a:t>(Auto-</a:t>
            </a:r>
            <a:r>
              <a:rPr lang="en-US" altLang="zh-TW" sz="3200" err="1">
                <a:solidFill>
                  <a:schemeClr val="lt1"/>
                </a:solidFill>
                <a:latin typeface="Microsoft JhengHei"/>
                <a:ea typeface="Microsoft JhengHei"/>
                <a:cs typeface="Microsoft JhengHei"/>
                <a:sym typeface="Microsoft JhengHei"/>
              </a:rPr>
              <a:t>Tiering</a:t>
            </a:r>
            <a:r>
              <a:rPr lang="en-US" altLang="zh-TW" sz="3200">
                <a:solidFill>
                  <a:schemeClr val="lt1"/>
                </a:solidFill>
                <a:latin typeface="Microsoft JhengHei"/>
                <a:ea typeface="Microsoft JhengHei"/>
                <a:cs typeface="Microsoft JhengHei"/>
                <a:sym typeface="Microsoft JhengHei"/>
              </a:rPr>
              <a:t>)</a:t>
            </a:r>
            <a:r>
              <a:rPr lang="zh-TW" altLang="en-US" sz="3200">
                <a:solidFill>
                  <a:schemeClr val="lt1"/>
                </a:solidFill>
                <a:latin typeface="Microsoft JhengHei"/>
                <a:ea typeface="Microsoft JhengHei"/>
                <a:cs typeface="Microsoft JhengHei"/>
                <a:sym typeface="Microsoft JhengHei"/>
              </a:rPr>
              <a:t> 兼顧容量與效能</a:t>
            </a:r>
            <a:endParaRPr sz="3200" i="0" u="none" strike="noStrike" cap="none">
              <a:solidFill>
                <a:schemeClr val="lt1"/>
              </a:solidFill>
              <a:latin typeface="Microsoft JhengHei"/>
              <a:ea typeface="Microsoft JhengHei"/>
              <a:cs typeface="Microsoft JhengHei"/>
              <a:sym typeface="Microsoft JhengHei"/>
            </a:endParaRPr>
          </a:p>
        </p:txBody>
      </p:sp>
      <p:grpSp>
        <p:nvGrpSpPr>
          <p:cNvPr id="20" name="Shape 147"/>
          <p:cNvGrpSpPr/>
          <p:nvPr/>
        </p:nvGrpSpPr>
        <p:grpSpPr>
          <a:xfrm>
            <a:off x="3189975" y="1085850"/>
            <a:ext cx="5910300" cy="3805800"/>
            <a:chOff x="1545025" y="2929875"/>
            <a:chExt cx="5910300" cy="3805800"/>
          </a:xfrm>
        </p:grpSpPr>
        <p:sp>
          <p:nvSpPr>
            <p:cNvPr id="21" name="Shape 148"/>
            <p:cNvSpPr/>
            <p:nvPr/>
          </p:nvSpPr>
          <p:spPr>
            <a:xfrm>
              <a:off x="4483508" y="3275113"/>
              <a:ext cx="178200" cy="323100"/>
            </a:xfrm>
            <a:prstGeom prst="rect">
              <a:avLst/>
            </a:prstGeom>
            <a:noFill/>
            <a:ln>
              <a:noFill/>
            </a:ln>
          </p:spPr>
          <p:txBody>
            <a:bodyPr wrap="square" lIns="68550" tIns="34275" rIns="68550" bIns="34275" anchor="t" anchorCtr="0">
              <a:noAutofit/>
            </a:bodyPr>
            <a:lstStyle/>
            <a:p>
              <a:pPr marL="0" marR="0" lvl="0" indent="0" algn="l" rtl="0">
                <a:spcBef>
                  <a:spcPts val="0"/>
                </a:spcBef>
                <a:buSzPct val="25000"/>
                <a:buNone/>
              </a:pPr>
              <a:r>
                <a:rPr lang="zh-TW" sz="1100">
                  <a:solidFill>
                    <a:srgbClr val="000000"/>
                  </a:solidFill>
                  <a:latin typeface="Arial"/>
                  <a:ea typeface="Arial"/>
                  <a:cs typeface="Arial"/>
                  <a:sym typeface="Arial"/>
                </a:rPr>
                <a:t> </a:t>
              </a:r>
            </a:p>
          </p:txBody>
        </p:sp>
        <p:pic>
          <p:nvPicPr>
            <p:cNvPr id="25" name="Shape 149" descr="1_Qtier-01-01.png"/>
            <p:cNvPicPr preferRelativeResize="0"/>
            <p:nvPr/>
          </p:nvPicPr>
          <p:blipFill rotWithShape="1">
            <a:blip r:embed="rId4" cstate="print">
              <a:alphaModFix/>
              <a:extLst>
                <a:ext uri="{BEBA8EAE-BF5A-486C-A8C5-ECC9F3942E4B}">
                  <a14:imgProps xmlns:a14="http://schemas.microsoft.com/office/drawing/2010/main">
                    <a14:imgLayer r:embed="rId5">
                      <a14:imgEffect>
                        <a14:saturation sat="183000"/>
                      </a14:imgEffect>
                      <a14:imgEffect>
                        <a14:brightnessContrast bright="3000" contrast="38000"/>
                      </a14:imgEffect>
                    </a14:imgLayer>
                  </a14:imgProps>
                </a:ext>
              </a:extLst>
            </a:blip>
            <a:srcRect t="3513" b="3523"/>
            <a:stretch/>
          </p:blipFill>
          <p:spPr>
            <a:xfrm>
              <a:off x="1545025" y="2929875"/>
              <a:ext cx="5826300" cy="3805800"/>
            </a:xfrm>
            <a:prstGeom prst="rect">
              <a:avLst/>
            </a:prstGeom>
            <a:noFill/>
            <a:ln>
              <a:noFill/>
            </a:ln>
          </p:spPr>
        </p:pic>
        <p:sp>
          <p:nvSpPr>
            <p:cNvPr id="26" name="Shape 150"/>
            <p:cNvSpPr txBox="1"/>
            <p:nvPr/>
          </p:nvSpPr>
          <p:spPr>
            <a:xfrm>
              <a:off x="1826450" y="3209400"/>
              <a:ext cx="1416600" cy="203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熱資料</a:t>
              </a:r>
            </a:p>
          </p:txBody>
        </p:sp>
        <p:sp>
          <p:nvSpPr>
            <p:cNvPr id="28" name="Shape 151"/>
            <p:cNvSpPr txBox="1"/>
            <p:nvPr/>
          </p:nvSpPr>
          <p:spPr>
            <a:xfrm>
              <a:off x="1826450" y="3403500"/>
              <a:ext cx="1416600" cy="203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暖資料</a:t>
              </a:r>
            </a:p>
          </p:txBody>
        </p:sp>
        <p:sp>
          <p:nvSpPr>
            <p:cNvPr id="29" name="Shape 152"/>
            <p:cNvSpPr txBox="1"/>
            <p:nvPr/>
          </p:nvSpPr>
          <p:spPr>
            <a:xfrm>
              <a:off x="1826450" y="3605675"/>
              <a:ext cx="1416600" cy="203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冷資料</a:t>
              </a:r>
            </a:p>
          </p:txBody>
        </p:sp>
        <p:sp>
          <p:nvSpPr>
            <p:cNvPr id="30" name="Shape 153"/>
            <p:cNvSpPr txBox="1"/>
            <p:nvPr/>
          </p:nvSpPr>
          <p:spPr>
            <a:xfrm>
              <a:off x="2172950" y="4193975"/>
              <a:ext cx="1416600" cy="362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資料存取行為改變</a:t>
              </a:r>
            </a:p>
          </p:txBody>
        </p:sp>
        <p:sp>
          <p:nvSpPr>
            <p:cNvPr id="31" name="Shape 154"/>
            <p:cNvSpPr txBox="1"/>
            <p:nvPr/>
          </p:nvSpPr>
          <p:spPr>
            <a:xfrm>
              <a:off x="3914249" y="3117774"/>
              <a:ext cx="1939675" cy="31833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分層前</a:t>
              </a:r>
              <a:endParaRPr lang="en-US" altLang="zh-TW" sz="1200" b="1">
                <a:solidFill>
                  <a:schemeClr val="tx1">
                    <a:lumMod val="85000"/>
                    <a:lumOff val="15000"/>
                  </a:schemeClr>
                </a:solidFill>
                <a:latin typeface="Microsoft JhengHei"/>
                <a:ea typeface="Microsoft JhengHei"/>
                <a:cs typeface="Microsoft JhengHei"/>
                <a:sym typeface="Microsoft JhengHei"/>
              </a:endParaRPr>
            </a:p>
            <a:p>
              <a:pPr lvl="0"/>
              <a:r>
                <a:rPr lang="zh-TW" altLang="en-US" sz="900" b="1">
                  <a:solidFill>
                    <a:schemeClr val="tx1">
                      <a:lumMod val="85000"/>
                      <a:lumOff val="15000"/>
                    </a:schemeClr>
                  </a:solidFill>
                  <a:latin typeface="Microsoft JhengHei"/>
                  <a:ea typeface="Microsoft JhengHei"/>
                  <a:cs typeface="Microsoft JhengHei"/>
                  <a:sym typeface="Microsoft JhengHei"/>
                </a:rPr>
                <a:t>頻繁存取資料效能未優化</a:t>
              </a:r>
              <a:endParaRPr lang="zh-TW" sz="900" b="1">
                <a:solidFill>
                  <a:schemeClr val="tx1">
                    <a:lumMod val="85000"/>
                    <a:lumOff val="15000"/>
                  </a:schemeClr>
                </a:solidFill>
                <a:latin typeface="Microsoft JhengHei"/>
                <a:ea typeface="Microsoft JhengHei"/>
                <a:cs typeface="Microsoft JhengHei"/>
                <a:sym typeface="Microsoft JhengHei"/>
              </a:endParaRPr>
            </a:p>
          </p:txBody>
        </p:sp>
        <p:sp>
          <p:nvSpPr>
            <p:cNvPr id="32" name="Shape 155"/>
            <p:cNvSpPr txBox="1"/>
            <p:nvPr/>
          </p:nvSpPr>
          <p:spPr>
            <a:xfrm>
              <a:off x="5853925" y="4236600"/>
              <a:ext cx="1601400" cy="2679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開始分層</a:t>
              </a:r>
            </a:p>
          </p:txBody>
        </p:sp>
        <p:sp>
          <p:nvSpPr>
            <p:cNvPr id="33" name="Shape 156"/>
            <p:cNvSpPr txBox="1"/>
            <p:nvPr/>
          </p:nvSpPr>
          <p:spPr>
            <a:xfrm>
              <a:off x="3914249" y="5625885"/>
              <a:ext cx="1555652" cy="413613"/>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分層後</a:t>
              </a:r>
              <a:endParaRPr lang="en-US" altLang="zh-TW" sz="1200" b="1">
                <a:solidFill>
                  <a:schemeClr val="tx1">
                    <a:lumMod val="85000"/>
                    <a:lumOff val="15000"/>
                  </a:schemeClr>
                </a:solidFill>
                <a:latin typeface="Microsoft JhengHei"/>
                <a:ea typeface="Microsoft JhengHei"/>
                <a:cs typeface="Microsoft JhengHei"/>
                <a:sym typeface="Microsoft JhengHei"/>
              </a:endParaRPr>
            </a:p>
            <a:p>
              <a:pPr lvl="0"/>
              <a:r>
                <a:rPr lang="zh-TW" altLang="en-US" sz="900" b="1">
                  <a:solidFill>
                    <a:schemeClr val="tx1">
                      <a:lumMod val="85000"/>
                      <a:lumOff val="15000"/>
                    </a:schemeClr>
                  </a:solidFill>
                  <a:latin typeface="Microsoft JhengHei"/>
                  <a:ea typeface="Microsoft JhengHei"/>
                  <a:cs typeface="Microsoft JhengHei"/>
                  <a:sym typeface="Microsoft JhengHei"/>
                </a:rPr>
                <a:t>頻繁存取資料效能已優化</a:t>
              </a:r>
              <a:endParaRPr lang="zh-TW" sz="900" b="1">
                <a:solidFill>
                  <a:schemeClr val="tx1">
                    <a:lumMod val="85000"/>
                    <a:lumOff val="15000"/>
                  </a:schemeClr>
                </a:solidFill>
                <a:latin typeface="Microsoft JhengHei"/>
                <a:ea typeface="Microsoft JhengHei"/>
                <a:cs typeface="Microsoft JhengHei"/>
                <a:sym typeface="Microsoft JhengHei"/>
              </a:endParaRPr>
            </a:p>
          </p:txBody>
        </p:sp>
        <p:sp>
          <p:nvSpPr>
            <p:cNvPr id="34" name="Shape 157"/>
            <p:cNvSpPr txBox="1"/>
            <p:nvPr/>
          </p:nvSpPr>
          <p:spPr>
            <a:xfrm>
              <a:off x="3702700" y="4671300"/>
              <a:ext cx="1601400" cy="439200"/>
            </a:xfrm>
            <a:prstGeom prst="rect">
              <a:avLst/>
            </a:prstGeom>
            <a:noFill/>
            <a:ln>
              <a:noFill/>
            </a:ln>
          </p:spPr>
          <p:txBody>
            <a:bodyPr wrap="square" lIns="91425" tIns="91425" rIns="91425" bIns="91425" anchor="ctr" anchorCtr="0">
              <a:noAutofit/>
            </a:bodyPr>
            <a:lstStyle/>
            <a:p>
              <a:pPr lvl="0" algn="ctr" rtl="0">
                <a:spcBef>
                  <a:spcPts val="0"/>
                </a:spcBef>
                <a:buNone/>
              </a:pPr>
              <a:r>
                <a:rPr lang="zh-TW" sz="2400" b="1">
                  <a:solidFill>
                    <a:schemeClr val="tx1">
                      <a:lumMod val="85000"/>
                      <a:lumOff val="15000"/>
                    </a:schemeClr>
                  </a:solidFill>
                </a:rPr>
                <a:t>Qtier</a:t>
              </a:r>
              <a:r>
                <a:rPr lang="zh-TW" sz="2400">
                  <a:solidFill>
                    <a:schemeClr val="tx1">
                      <a:lumMod val="85000"/>
                      <a:lumOff val="15000"/>
                    </a:schemeClr>
                  </a:solidFill>
                </a:rPr>
                <a:t> </a:t>
              </a:r>
              <a:endParaRPr lang="en-US" altLang="zh-TW" sz="2400">
                <a:solidFill>
                  <a:schemeClr val="tx1">
                    <a:lumMod val="85000"/>
                    <a:lumOff val="15000"/>
                  </a:schemeClr>
                </a:solidFill>
              </a:endParaRPr>
            </a:p>
            <a:p>
              <a:pPr lvl="0" algn="ctr" rtl="0">
                <a:spcBef>
                  <a:spcPts val="0"/>
                </a:spcBef>
                <a:buNone/>
              </a:pPr>
              <a:r>
                <a:rPr lang="zh-TW" sz="1600" b="1">
                  <a:solidFill>
                    <a:schemeClr val="tx1">
                      <a:lumMod val="85000"/>
                      <a:lumOff val="15000"/>
                    </a:schemeClr>
                  </a:solidFill>
                  <a:latin typeface="Microsoft JhengHei"/>
                  <a:ea typeface="Microsoft JhengHei"/>
                  <a:cs typeface="Microsoft JhengHei"/>
                  <a:sym typeface="Microsoft JhengHei"/>
                </a:rPr>
                <a:t>引擎</a:t>
              </a:r>
            </a:p>
          </p:txBody>
        </p:sp>
      </p:grpSp>
      <p:sp>
        <p:nvSpPr>
          <p:cNvPr id="35" name="Shape 448"/>
          <p:cNvSpPr txBox="1"/>
          <p:nvPr/>
        </p:nvSpPr>
        <p:spPr>
          <a:xfrm>
            <a:off x="128176" y="1310620"/>
            <a:ext cx="3229405" cy="2921725"/>
          </a:xfrm>
          <a:prstGeom prst="rect">
            <a:avLst/>
          </a:prstGeom>
          <a:noFill/>
          <a:ln>
            <a:noFill/>
          </a:ln>
        </p:spPr>
        <p:txBody>
          <a:bodyPr wrap="square" lIns="68550" tIns="34250" rIns="68550" bIns="34250" anchor="t" anchorCtr="0">
            <a:noAutofit/>
          </a:bodyPr>
          <a:lstStyle/>
          <a:p>
            <a:pPr marL="444500" indent="-342900">
              <a:spcBef>
                <a:spcPts val="450"/>
              </a:spcBef>
              <a:buClr>
                <a:srgbClr val="044981"/>
              </a:buClr>
              <a:buSzPct val="100000"/>
            </a:pPr>
            <a:r>
              <a:rPr lang="zh-TW" altLang="en-US" sz="2000" b="1">
                <a:solidFill>
                  <a:schemeClr val="tx1">
                    <a:lumMod val="85000"/>
                    <a:lumOff val="15000"/>
                  </a:schemeClr>
                </a:solidFill>
                <a:latin typeface="Microsoft JhengHei"/>
                <a:ea typeface="Microsoft JhengHei"/>
                <a:cs typeface="Microsoft JhengHei"/>
                <a:sym typeface="Microsoft JhengHei"/>
              </a:rPr>
              <a:t>除了 </a:t>
            </a:r>
            <a:r>
              <a:rPr lang="en-US" altLang="zh-TW" sz="2000" b="1">
                <a:solidFill>
                  <a:schemeClr val="tx1">
                    <a:lumMod val="85000"/>
                    <a:lumOff val="15000"/>
                  </a:schemeClr>
                </a:solidFill>
                <a:latin typeface="Microsoft JhengHei"/>
                <a:ea typeface="Microsoft JhengHei"/>
                <a:cs typeface="Microsoft JhengHei"/>
                <a:sym typeface="Microsoft JhengHei"/>
              </a:rPr>
              <a:t>SSD </a:t>
            </a:r>
            <a:r>
              <a:rPr lang="zh-TW" altLang="en-US" sz="2000" b="1">
                <a:solidFill>
                  <a:schemeClr val="tx1">
                    <a:lumMod val="85000"/>
                    <a:lumOff val="15000"/>
                  </a:schemeClr>
                </a:solidFill>
                <a:latin typeface="Microsoft JhengHei"/>
                <a:ea typeface="Microsoft JhengHei"/>
                <a:cs typeface="Microsoft JhengHei"/>
                <a:sym typeface="Microsoft JhengHei"/>
              </a:rPr>
              <a:t>快取，</a:t>
            </a:r>
            <a:r>
              <a:rPr lang="en-US" altLang="zh-TW" sz="2000" b="1" err="1">
                <a:solidFill>
                  <a:schemeClr val="tx1">
                    <a:lumMod val="85000"/>
                    <a:lumOff val="15000"/>
                  </a:schemeClr>
                </a:solidFill>
                <a:latin typeface="Microsoft JhengHei"/>
                <a:ea typeface="Microsoft JhengHei"/>
                <a:cs typeface="Microsoft JhengHei"/>
                <a:sym typeface="Microsoft JhengHei"/>
              </a:rPr>
              <a:t>Qtier</a:t>
            </a:r>
            <a:r>
              <a:rPr lang="en-US" altLang="zh-TW" sz="2000" b="1">
                <a:solidFill>
                  <a:schemeClr val="tx1">
                    <a:lumMod val="85000"/>
                    <a:lumOff val="15000"/>
                  </a:schemeClr>
                </a:solidFill>
                <a:latin typeface="Microsoft JhengHei"/>
                <a:ea typeface="Microsoft JhengHei"/>
                <a:cs typeface="Microsoft JhengHei"/>
                <a:sym typeface="Microsoft JhengHei"/>
              </a:rPr>
              <a:t>™</a:t>
            </a:r>
            <a:r>
              <a:rPr lang="zh-TW" altLang="en-US" sz="2000" b="1">
                <a:solidFill>
                  <a:schemeClr val="tx1">
                    <a:lumMod val="85000"/>
                    <a:lumOff val="15000"/>
                  </a:schemeClr>
                </a:solidFill>
                <a:latin typeface="Microsoft JhengHei"/>
                <a:ea typeface="Microsoft JhengHei"/>
                <a:cs typeface="Microsoft JhengHei"/>
                <a:sym typeface="Microsoft JhengHei"/>
              </a:rPr>
              <a:t> </a:t>
            </a:r>
            <a:endParaRPr lang="en-US" altLang="zh-TW" sz="2000" b="1">
              <a:solidFill>
                <a:schemeClr val="tx1">
                  <a:lumMod val="85000"/>
                  <a:lumOff val="15000"/>
                </a:schemeClr>
              </a:solidFill>
              <a:latin typeface="Microsoft JhengHei"/>
              <a:ea typeface="Microsoft JhengHei"/>
              <a:cs typeface="Microsoft JhengHei"/>
              <a:sym typeface="Microsoft JhengHei"/>
            </a:endParaRPr>
          </a:p>
          <a:p>
            <a:pPr marL="444500" lvl="0" indent="-342900">
              <a:spcBef>
                <a:spcPts val="450"/>
              </a:spcBef>
              <a:buClr>
                <a:srgbClr val="044981"/>
              </a:buClr>
              <a:buSzPct val="100000"/>
            </a:pPr>
            <a:r>
              <a:rPr lang="zh-TW" altLang="en-US" sz="2000" b="1">
                <a:solidFill>
                  <a:schemeClr val="tx1">
                    <a:lumMod val="85000"/>
                    <a:lumOff val="15000"/>
                  </a:schemeClr>
                </a:solidFill>
                <a:latin typeface="Microsoft JhengHei"/>
                <a:ea typeface="Microsoft JhengHei"/>
                <a:cs typeface="Microsoft JhengHei"/>
                <a:sym typeface="Microsoft JhengHei"/>
              </a:rPr>
              <a:t>設定可</a:t>
            </a:r>
            <a:r>
              <a:rPr lang="zh-TW" altLang="zh-TW" sz="2000" b="1">
                <a:solidFill>
                  <a:schemeClr val="tx1">
                    <a:lumMod val="85000"/>
                    <a:lumOff val="15000"/>
                  </a:schemeClr>
                </a:solidFill>
                <a:latin typeface="Microsoft JhengHei"/>
                <a:ea typeface="Microsoft JhengHei"/>
                <a:cs typeface="Microsoft JhengHei"/>
                <a:sym typeface="Microsoft JhengHei"/>
              </a:rPr>
              <a:t>自動將冷熱資料</a:t>
            </a:r>
            <a:endParaRPr lang="en-US" altLang="zh-TW" sz="2000" b="1">
              <a:solidFill>
                <a:schemeClr val="tx1">
                  <a:lumMod val="85000"/>
                  <a:lumOff val="15000"/>
                </a:schemeClr>
              </a:solidFill>
              <a:latin typeface="Microsoft JhengHei"/>
              <a:ea typeface="Microsoft JhengHei"/>
              <a:cs typeface="Microsoft JhengHei"/>
              <a:sym typeface="Microsoft JhengHei"/>
            </a:endParaRPr>
          </a:p>
          <a:p>
            <a:pPr marL="444500" lvl="0" indent="-342900">
              <a:spcBef>
                <a:spcPts val="450"/>
              </a:spcBef>
              <a:buClr>
                <a:srgbClr val="044981"/>
              </a:buClr>
              <a:buSzPct val="100000"/>
            </a:pPr>
            <a:r>
              <a:rPr lang="zh-TW" altLang="en-US" sz="2000" b="1">
                <a:solidFill>
                  <a:schemeClr val="tx1">
                    <a:lumMod val="85000"/>
                    <a:lumOff val="15000"/>
                  </a:schemeClr>
                </a:solidFill>
                <a:latin typeface="Microsoft JhengHei"/>
                <a:ea typeface="Microsoft JhengHei"/>
                <a:cs typeface="Microsoft JhengHei"/>
                <a:sym typeface="Microsoft JhengHei"/>
              </a:rPr>
              <a:t>在 </a:t>
            </a:r>
            <a:r>
              <a:rPr lang="zh-TW" altLang="zh-TW" sz="2000" b="1">
                <a:solidFill>
                  <a:schemeClr val="tx1">
                    <a:lumMod val="85000"/>
                    <a:lumOff val="15000"/>
                  </a:schemeClr>
                </a:solidFill>
                <a:latin typeface="Microsoft JhengHei"/>
                <a:ea typeface="Microsoft JhengHei"/>
                <a:cs typeface="Microsoft JhengHei"/>
                <a:sym typeface="Microsoft JhengHei"/>
              </a:rPr>
              <a:t>SSD與</a:t>
            </a:r>
            <a:r>
              <a:rPr lang="zh-TW" altLang="en-US" sz="2000" b="1">
                <a:solidFill>
                  <a:schemeClr val="tx1">
                    <a:lumMod val="85000"/>
                    <a:lumOff val="15000"/>
                  </a:schemeClr>
                </a:solidFill>
                <a:latin typeface="Microsoft JhengHei"/>
                <a:ea typeface="Microsoft JhengHei"/>
                <a:cs typeface="Microsoft JhengHei"/>
                <a:sym typeface="Microsoft JhengHei"/>
              </a:rPr>
              <a:t> </a:t>
            </a:r>
            <a:r>
              <a:rPr lang="zh-TW" altLang="zh-TW" sz="2000" b="1">
                <a:solidFill>
                  <a:schemeClr val="tx1">
                    <a:lumMod val="85000"/>
                    <a:lumOff val="15000"/>
                  </a:schemeClr>
                </a:solidFill>
                <a:latin typeface="Microsoft JhengHei"/>
                <a:ea typeface="Microsoft JhengHei"/>
                <a:cs typeface="Microsoft JhengHei"/>
                <a:sym typeface="Microsoft JhengHei"/>
              </a:rPr>
              <a:t>HDD</a:t>
            </a:r>
            <a:r>
              <a:rPr lang="zh-TW" altLang="en-US" sz="2000" b="1">
                <a:solidFill>
                  <a:schemeClr val="tx1">
                    <a:lumMod val="85000"/>
                    <a:lumOff val="15000"/>
                  </a:schemeClr>
                </a:solidFill>
                <a:latin typeface="Microsoft JhengHei"/>
                <a:ea typeface="Microsoft JhengHei"/>
                <a:cs typeface="Microsoft JhengHei"/>
                <a:sym typeface="Microsoft JhengHei"/>
              </a:rPr>
              <a:t> </a:t>
            </a:r>
            <a:r>
              <a:rPr lang="zh-TW" altLang="zh-TW" sz="2000" b="1">
                <a:solidFill>
                  <a:schemeClr val="tx1">
                    <a:lumMod val="85000"/>
                    <a:lumOff val="15000"/>
                  </a:schemeClr>
                </a:solidFill>
                <a:latin typeface="Microsoft JhengHei"/>
                <a:ea typeface="Microsoft JhengHei"/>
                <a:cs typeface="Microsoft JhengHei"/>
                <a:sym typeface="Microsoft JhengHei"/>
              </a:rPr>
              <a:t>層間移動</a:t>
            </a:r>
            <a:r>
              <a:rPr lang="zh-TW" altLang="en-US" sz="2000" b="1">
                <a:solidFill>
                  <a:schemeClr val="tx1">
                    <a:lumMod val="85000"/>
                    <a:lumOff val="15000"/>
                  </a:schemeClr>
                </a:solidFill>
                <a:latin typeface="Microsoft JhengHei"/>
                <a:ea typeface="Microsoft JhengHei"/>
                <a:cs typeface="Microsoft JhengHei"/>
                <a:sym typeface="Microsoft JhengHei"/>
              </a:rPr>
              <a:t>。</a:t>
            </a:r>
            <a:br>
              <a:rPr lang="zh-TW" altLang="en-US" sz="2000" b="1">
                <a:solidFill>
                  <a:schemeClr val="tx1">
                    <a:lumMod val="85000"/>
                    <a:lumOff val="15000"/>
                  </a:schemeClr>
                </a:solidFill>
                <a:latin typeface="Microsoft JhengHei"/>
                <a:ea typeface="Microsoft JhengHei"/>
                <a:cs typeface="Microsoft JhengHei"/>
              </a:rPr>
            </a:br>
            <a:endParaRPr lang="zh-TW" altLang="zh-TW" sz="2000" b="1">
              <a:solidFill>
                <a:schemeClr val="tx1">
                  <a:lumMod val="85000"/>
                  <a:lumOff val="15000"/>
                </a:schemeClr>
              </a:solidFill>
              <a:latin typeface="Microsoft JhengHei"/>
              <a:ea typeface="Microsoft JhengHei"/>
              <a:cs typeface="Microsoft JhengHei"/>
            </a:endParaRPr>
          </a:p>
          <a:p>
            <a:pPr marL="444500" lvl="0" indent="-342900">
              <a:spcBef>
                <a:spcPts val="450"/>
              </a:spcBef>
              <a:buClr>
                <a:srgbClr val="044981"/>
              </a:buClr>
              <a:buSzPct val="100000"/>
            </a:pPr>
            <a:r>
              <a:rPr lang="en-US" altLang="zh-TW" sz="2000" b="1">
                <a:latin typeface="Microsoft JhengHei"/>
                <a:ea typeface="Microsoft JhengHei"/>
              </a:rPr>
              <a:t>SSD </a:t>
            </a:r>
            <a:r>
              <a:rPr lang="zh-TW" altLang="en-US" sz="2000" b="1">
                <a:latin typeface="Microsoft JhengHei"/>
                <a:ea typeface="Microsoft JhengHei"/>
              </a:rPr>
              <a:t>的容量可以直接</a:t>
            </a:r>
            <a:endParaRPr lang="en-US" altLang="zh-TW" sz="2000" b="1">
              <a:latin typeface="Microsoft JhengHei"/>
              <a:ea typeface="Microsoft JhengHei"/>
            </a:endParaRPr>
          </a:p>
          <a:p>
            <a:pPr marL="444500" lvl="0" indent="-342900">
              <a:spcBef>
                <a:spcPts val="450"/>
              </a:spcBef>
              <a:buClr>
                <a:srgbClr val="044981"/>
              </a:buClr>
              <a:buSzPct val="100000"/>
            </a:pPr>
            <a:r>
              <a:rPr lang="zh-TW" altLang="en-US" sz="2000" b="1">
                <a:latin typeface="Microsoft JhengHei"/>
                <a:ea typeface="Microsoft JhengHei"/>
              </a:rPr>
              <a:t>被用來存放檔案，且</a:t>
            </a:r>
            <a:endParaRPr lang="en-US" altLang="zh-TW" sz="2000" b="1">
              <a:latin typeface="Microsoft JhengHei"/>
              <a:ea typeface="Microsoft JhengHei"/>
            </a:endParaRPr>
          </a:p>
          <a:p>
            <a:pPr marL="444500" lvl="0" indent="-342900">
              <a:spcBef>
                <a:spcPts val="450"/>
              </a:spcBef>
              <a:buClr>
                <a:srgbClr val="044981"/>
              </a:buClr>
              <a:buSzPct val="100000"/>
            </a:pPr>
            <a:r>
              <a:rPr lang="zh-TW" altLang="en-US" sz="2000" b="1">
                <a:latin typeface="Microsoft JhengHei"/>
                <a:ea typeface="Microsoft JhengHei"/>
              </a:rPr>
              <a:t>支援的容量也不再受</a:t>
            </a:r>
            <a:endParaRPr lang="en-US" altLang="zh-TW" sz="2000" b="1">
              <a:latin typeface="Microsoft JhengHei"/>
              <a:ea typeface="Microsoft JhengHei"/>
            </a:endParaRPr>
          </a:p>
          <a:p>
            <a:pPr marL="444500" lvl="0" indent="-342900">
              <a:spcBef>
                <a:spcPts val="450"/>
              </a:spcBef>
              <a:buClr>
                <a:srgbClr val="044981"/>
              </a:buClr>
              <a:buSzPct val="100000"/>
            </a:pPr>
            <a:r>
              <a:rPr lang="zh-TW" altLang="en-US" sz="2000" b="1">
                <a:latin typeface="Microsoft JhengHei"/>
                <a:ea typeface="Microsoft JhengHei"/>
              </a:rPr>
              <a:t>記憶體大小限制。</a:t>
            </a:r>
            <a:br>
              <a:rPr lang="zh-TW" altLang="en-US" sz="2000" b="1">
                <a:solidFill>
                  <a:srgbClr val="000000"/>
                </a:solidFill>
                <a:latin typeface="Microsoft JhengHei"/>
                <a:ea typeface="Microsoft JhengHei"/>
                <a:cs typeface="Microsoft JhengHei"/>
              </a:rPr>
            </a:br>
            <a:endParaRPr lang="zh-TW" altLang="zh-TW" sz="2000" b="1">
              <a:solidFill>
                <a:schemeClr val="tx1">
                  <a:lumMod val="85000"/>
                  <a:lumOff val="15000"/>
                </a:schemeClr>
              </a:solidFill>
              <a:latin typeface="Microsoft JhengHei"/>
              <a:ea typeface="Microsoft JhengHei"/>
              <a:cs typeface="Microsoft JhengHei"/>
            </a:endParaRPr>
          </a:p>
        </p:txBody>
      </p:sp>
    </p:spTree>
    <p:extLst>
      <p:ext uri="{BB962C8B-B14F-4D97-AF65-F5344CB8AC3E}">
        <p14:creationId xmlns:p14="http://schemas.microsoft.com/office/powerpoint/2010/main" val="37436689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82" name="群組 7">
            <a:extLst>
              <a:ext uri="{FF2B5EF4-FFF2-40B4-BE49-F238E27FC236}">
                <a16:creationId xmlns:a16="http://schemas.microsoft.com/office/drawing/2014/main" id="{879E8952-6CC9-45CC-9A97-7431779FF69D}"/>
              </a:ext>
            </a:extLst>
          </p:cNvPr>
          <p:cNvGrpSpPr/>
          <p:nvPr/>
        </p:nvGrpSpPr>
        <p:grpSpPr>
          <a:xfrm>
            <a:off x="0" y="2115301"/>
            <a:ext cx="9144000" cy="3046698"/>
            <a:chOff x="0" y="2339176"/>
            <a:chExt cx="9139058" cy="3046698"/>
          </a:xfrm>
        </p:grpSpPr>
        <p:pic>
          <p:nvPicPr>
            <p:cNvPr id="83" name="圖片 82">
              <a:extLst>
                <a:ext uri="{FF2B5EF4-FFF2-40B4-BE49-F238E27FC236}">
                  <a16:creationId xmlns:a16="http://schemas.microsoft.com/office/drawing/2014/main" id="{86F437A3-66F8-485D-A15C-1FF75CEF35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84" name="圖片 83">
              <a:extLst>
                <a:ext uri="{FF2B5EF4-FFF2-40B4-BE49-F238E27FC236}">
                  <a16:creationId xmlns:a16="http://schemas.microsoft.com/office/drawing/2014/main" id="{356F5278-BCEE-4454-8B75-2B7EC84805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85" name="圖片 84">
              <a:extLst>
                <a:ext uri="{FF2B5EF4-FFF2-40B4-BE49-F238E27FC236}">
                  <a16:creationId xmlns:a16="http://schemas.microsoft.com/office/drawing/2014/main" id="{648FB0FD-AE57-429F-88A2-4F2DCA19B8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sp>
        <p:nvSpPr>
          <p:cNvPr id="106" name="Shape 106"/>
          <p:cNvSpPr txBox="1">
            <a:spLocks noGrp="1"/>
          </p:cNvSpPr>
          <p:nvPr>
            <p:ph type="title"/>
          </p:nvPr>
        </p:nvSpPr>
        <p:spPr>
          <a:xfrm>
            <a:off x="1271370" y="114366"/>
            <a:ext cx="6601260" cy="743803"/>
          </a:xfrm>
          <a:prstGeom prst="rect">
            <a:avLst/>
          </a:prstGeom>
          <a:noFill/>
          <a:ln>
            <a:noFill/>
          </a:ln>
        </p:spPr>
        <p:txBody>
          <a:bodyPr spcFirstLastPara="1" wrap="square" lIns="91425" tIns="45700" rIns="91425" bIns="45700" anchor="ctr" anchorCtr="0">
            <a:noAutofit/>
          </a:bodyPr>
          <a:lstStyle/>
          <a:p>
            <a:pPr lvl="0" algn="ctr">
              <a:spcBef>
                <a:spcPts val="0"/>
              </a:spcBef>
              <a:buClr>
                <a:schemeClr val="lt1"/>
              </a:buClr>
              <a:buSzPts val="800"/>
            </a:pPr>
            <a:r>
              <a:rPr lang="zh-TW" altLang="zh-TW">
                <a:solidFill>
                  <a:srgbClr val="FFFFFF"/>
                </a:solidFill>
                <a:cs typeface="Microsoft JhengHei"/>
                <a:sym typeface="Microsoft JhengHei"/>
              </a:rPr>
              <a:t>Qtier 2.0 </a:t>
            </a:r>
            <a:r>
              <a:rPr lang="zh-TW" altLang="zh-TW">
                <a:solidFill>
                  <a:srgbClr val="FFFFFF"/>
                </a:solidFill>
                <a:latin typeface="Microsoft JhengHei"/>
                <a:ea typeface="Microsoft JhengHei"/>
                <a:cs typeface="Microsoft JhengHei"/>
                <a:sym typeface="Microsoft JhengHei"/>
              </a:rPr>
              <a:t>智</a:t>
            </a:r>
            <a:r>
              <a:rPr lang="zh-TW" altLang="en-US">
                <a:solidFill>
                  <a:srgbClr val="FFFFFF"/>
                </a:solidFill>
                <a:latin typeface="Microsoft JhengHei"/>
                <a:ea typeface="Microsoft JhengHei"/>
                <a:cs typeface="Microsoft JhengHei"/>
                <a:sym typeface="Microsoft JhengHei"/>
              </a:rPr>
              <a:t>慧判別</a:t>
            </a:r>
            <a:r>
              <a:rPr lang="zh-TW" altLang="zh-TW">
                <a:solidFill>
                  <a:srgbClr val="FFFFFF"/>
                </a:solidFill>
                <a:latin typeface="Microsoft JhengHei"/>
                <a:ea typeface="Microsoft JhengHei"/>
                <a:cs typeface="Microsoft JhengHei"/>
                <a:sym typeface="Microsoft JhengHei"/>
              </a:rPr>
              <a:t>，效能更強</a:t>
            </a:r>
            <a:endParaRPr i="0" u="none" strike="noStrike" cap="none">
              <a:solidFill>
                <a:schemeClr val="lt1"/>
              </a:solidFill>
              <a:latin typeface="Microsoft JhengHei"/>
              <a:ea typeface="Microsoft JhengHei"/>
              <a:cs typeface="Microsoft JhengHei"/>
              <a:sym typeface="Microsoft JhengHei"/>
            </a:endParaRPr>
          </a:p>
        </p:txBody>
      </p:sp>
      <p:sp>
        <p:nvSpPr>
          <p:cNvPr id="35" name="Shape 448"/>
          <p:cNvSpPr txBox="1"/>
          <p:nvPr/>
        </p:nvSpPr>
        <p:spPr>
          <a:xfrm>
            <a:off x="172421" y="1304921"/>
            <a:ext cx="3237340" cy="3212671"/>
          </a:xfrm>
          <a:prstGeom prst="rect">
            <a:avLst/>
          </a:prstGeom>
          <a:noFill/>
          <a:ln>
            <a:noFill/>
          </a:ln>
        </p:spPr>
        <p:txBody>
          <a:bodyPr wrap="square" lIns="68550" tIns="34250" rIns="68550" bIns="34250" anchor="t" anchorCtr="0">
            <a:noAutofit/>
          </a:bodyPr>
          <a:lstStyle/>
          <a:p>
            <a:pPr marL="457200" lvl="0" indent="-355600">
              <a:buClr>
                <a:srgbClr val="044981"/>
              </a:buClr>
              <a:buSzPct val="100000"/>
            </a:pPr>
            <a:r>
              <a:rPr lang="zh-TW" altLang="en-US" sz="2000" b="1">
                <a:solidFill>
                  <a:srgbClr val="262626"/>
                </a:solidFill>
                <a:latin typeface="Microsoft JhengHei"/>
                <a:ea typeface="Microsoft JhengHei"/>
                <a:cs typeface="Microsoft JhengHei"/>
                <a:sym typeface="Microsoft JhengHei"/>
              </a:rPr>
              <a:t>除了排程分層資料，</a:t>
            </a:r>
            <a:endParaRPr lang="en-US" altLang="zh-TW" sz="2000" b="1">
              <a:solidFill>
                <a:srgbClr val="262626"/>
              </a:solidFill>
              <a:latin typeface="Microsoft JhengHei"/>
              <a:ea typeface="Microsoft JhengHei"/>
              <a:cs typeface="Microsoft JhengHei"/>
              <a:sym typeface="Microsoft JhengHei"/>
            </a:endParaRPr>
          </a:p>
          <a:p>
            <a:pPr marL="457200" indent="-355600">
              <a:buClr>
                <a:srgbClr val="044981"/>
              </a:buClr>
              <a:buSzPct val="100000"/>
            </a:pPr>
            <a:r>
              <a:rPr lang="en-US" altLang="zh-TW" sz="2000" b="1" err="1">
                <a:solidFill>
                  <a:srgbClr val="262626"/>
                </a:solidFill>
                <a:latin typeface="Microsoft JhengHei"/>
                <a:ea typeface="Microsoft JhengHei"/>
                <a:cs typeface="Microsoft JhengHei"/>
                <a:sym typeface="Microsoft JhengHei"/>
              </a:rPr>
              <a:t>Qtier</a:t>
            </a:r>
            <a:r>
              <a:rPr lang="en-US" altLang="zh-TW" sz="2000" b="1">
                <a:solidFill>
                  <a:srgbClr val="262626"/>
                </a:solidFill>
                <a:latin typeface="Microsoft JhengHei"/>
                <a:ea typeface="Microsoft JhengHei"/>
                <a:cs typeface="Microsoft JhengHei"/>
                <a:sym typeface="Microsoft JhengHei"/>
              </a:rPr>
              <a:t>™</a:t>
            </a:r>
            <a:r>
              <a:rPr lang="zh-TW" altLang="en-US" sz="2000" b="1">
                <a:solidFill>
                  <a:srgbClr val="262626"/>
                </a:solidFill>
                <a:latin typeface="Microsoft JhengHei"/>
                <a:ea typeface="Microsoft JhengHei"/>
                <a:cs typeface="Microsoft JhengHei"/>
                <a:sym typeface="Microsoft JhengHei"/>
              </a:rPr>
              <a:t> 更配置</a:t>
            </a:r>
            <a:r>
              <a:rPr lang="zh-TW" altLang="zh-TW" sz="2000" b="1">
                <a:solidFill>
                  <a:srgbClr val="262626"/>
                </a:solidFill>
                <a:latin typeface="Microsoft JhengHei"/>
                <a:ea typeface="Microsoft JhengHei"/>
                <a:cs typeface="Microsoft JhengHei"/>
                <a:sym typeface="Microsoft JhengHei"/>
              </a:rPr>
              <a:t>模擬 SSD</a:t>
            </a:r>
            <a:endParaRPr lang="en-US" altLang="zh-TW" sz="2000" b="1">
              <a:solidFill>
                <a:srgbClr val="262626"/>
              </a:solidFill>
              <a:latin typeface="Microsoft JhengHei"/>
              <a:ea typeface="Microsoft JhengHei"/>
              <a:cs typeface="Microsoft JhengHei"/>
              <a:sym typeface="Microsoft JhengHei"/>
            </a:endParaRPr>
          </a:p>
          <a:p>
            <a:pPr marL="457200" indent="-355600">
              <a:buClr>
                <a:srgbClr val="044981"/>
              </a:buClr>
              <a:buSzPct val="100000"/>
            </a:pPr>
            <a:r>
              <a:rPr lang="zh-TW" altLang="zh-TW" sz="2000" b="1">
                <a:solidFill>
                  <a:srgbClr val="262626"/>
                </a:solidFill>
                <a:latin typeface="Microsoft JhengHei"/>
                <a:ea typeface="Microsoft JhengHei"/>
                <a:cs typeface="Microsoft JhengHei"/>
                <a:sym typeface="Microsoft JhengHei"/>
              </a:rPr>
              <a:t>快取的保留空間、</a:t>
            </a:r>
            <a:r>
              <a:rPr lang="zh-TW" altLang="en-US" sz="2000" b="1">
                <a:solidFill>
                  <a:srgbClr val="262626"/>
                </a:solidFill>
                <a:latin typeface="Microsoft JhengHei"/>
                <a:ea typeface="Microsoft JhengHei"/>
                <a:cs typeface="Microsoft JhengHei"/>
                <a:sym typeface="Microsoft JhengHei"/>
              </a:rPr>
              <a:t>針對</a:t>
            </a:r>
            <a:endParaRPr lang="en-US" altLang="zh-TW" sz="2000" b="1">
              <a:solidFill>
                <a:srgbClr val="262626"/>
              </a:solidFill>
              <a:latin typeface="Microsoft JhengHei"/>
              <a:ea typeface="Microsoft JhengHei"/>
              <a:cs typeface="Microsoft JhengHei"/>
              <a:sym typeface="Microsoft JhengHei"/>
            </a:endParaRPr>
          </a:p>
          <a:p>
            <a:pPr marL="457200" lvl="0" indent="-355600">
              <a:buClr>
                <a:srgbClr val="044981"/>
              </a:buClr>
              <a:buSzPct val="100000"/>
            </a:pPr>
            <a:r>
              <a:rPr lang="zh-TW" altLang="zh-TW" sz="2000" b="1">
                <a:solidFill>
                  <a:srgbClr val="262626"/>
                </a:solidFill>
                <a:latin typeface="Microsoft JhengHei"/>
                <a:ea typeface="Microsoft JhengHei"/>
                <a:cs typeface="Microsoft JhengHei"/>
                <a:sym typeface="Microsoft JhengHei"/>
              </a:rPr>
              <a:t>隨機讀寫需求隨時調整</a:t>
            </a:r>
            <a:endParaRPr lang="en-US" altLang="zh-TW" sz="2000" b="1">
              <a:solidFill>
                <a:srgbClr val="262626"/>
              </a:solidFill>
              <a:latin typeface="Microsoft JhengHei"/>
              <a:ea typeface="Microsoft JhengHei"/>
              <a:cs typeface="Microsoft JhengHei"/>
              <a:sym typeface="Microsoft JhengHei"/>
            </a:endParaRPr>
          </a:p>
          <a:p>
            <a:pPr marL="457200" lvl="0" indent="-355600">
              <a:buClr>
                <a:srgbClr val="044981"/>
              </a:buClr>
              <a:buSzPct val="100000"/>
              <a:buFont typeface="Wingdings" charset="2"/>
              <a:buChar char="l"/>
            </a:pPr>
            <a:endParaRPr lang="zh-TW" altLang="zh-TW" sz="2000" b="1">
              <a:solidFill>
                <a:srgbClr val="262626"/>
              </a:solidFill>
              <a:latin typeface="Microsoft JhengHei"/>
              <a:ea typeface="Microsoft JhengHei"/>
              <a:cs typeface="Microsoft JhengHei"/>
              <a:sym typeface="Microsoft JhengHei"/>
            </a:endParaRPr>
          </a:p>
          <a:p>
            <a:pPr marL="457200" lvl="0" indent="-355600">
              <a:buClr>
                <a:srgbClr val="044981"/>
              </a:buClr>
              <a:buSzPct val="100000"/>
            </a:pPr>
            <a:r>
              <a:rPr lang="zh-TW" altLang="en-US" sz="2000" b="1">
                <a:solidFill>
                  <a:srgbClr val="044981"/>
                </a:solidFill>
                <a:latin typeface="Microsoft JhengHei"/>
                <a:ea typeface="Microsoft JhengHei"/>
                <a:cs typeface="Microsoft JhengHei"/>
                <a:sym typeface="Microsoft JhengHei"/>
              </a:rPr>
              <a:t>不僅利用快取空間，更</a:t>
            </a:r>
            <a:endParaRPr lang="en-US" altLang="zh-TW" sz="2000" b="1">
              <a:solidFill>
                <a:srgbClr val="044981"/>
              </a:solidFill>
              <a:latin typeface="Microsoft JhengHei"/>
              <a:ea typeface="Microsoft JhengHei"/>
              <a:cs typeface="Microsoft JhengHei"/>
              <a:sym typeface="Microsoft JhengHei"/>
            </a:endParaRPr>
          </a:p>
          <a:p>
            <a:pPr marL="457200" lvl="0" indent="-355600">
              <a:buClr>
                <a:srgbClr val="044981"/>
              </a:buClr>
              <a:buSzPct val="100000"/>
            </a:pPr>
            <a:r>
              <a:rPr lang="zh-TW" altLang="en-US" sz="2000" b="1">
                <a:solidFill>
                  <a:srgbClr val="044981"/>
                </a:solidFill>
                <a:latin typeface="Microsoft JhengHei"/>
                <a:ea typeface="Microsoft JhengHei"/>
                <a:cs typeface="Microsoft JhengHei"/>
                <a:sym typeface="Microsoft JhengHei"/>
              </a:rPr>
              <a:t>保留快取即時加速特性</a:t>
            </a:r>
            <a:r>
              <a:rPr lang="zh-TW" altLang="zh-TW" sz="2000" b="1">
                <a:solidFill>
                  <a:srgbClr val="044981"/>
                </a:solidFill>
                <a:latin typeface="Microsoft JhengHei"/>
                <a:ea typeface="Microsoft JhengHei"/>
                <a:cs typeface="Microsoft JhengHei"/>
                <a:sym typeface="Microsoft JhengHei"/>
              </a:rPr>
              <a:t>，</a:t>
            </a:r>
            <a:endParaRPr lang="en-US" altLang="zh-TW" sz="2000" b="1">
              <a:solidFill>
                <a:srgbClr val="044981"/>
              </a:solidFill>
              <a:latin typeface="Microsoft JhengHei"/>
              <a:ea typeface="Microsoft JhengHei"/>
              <a:cs typeface="Microsoft JhengHei"/>
              <a:sym typeface="Microsoft JhengHei"/>
            </a:endParaRPr>
          </a:p>
          <a:p>
            <a:pPr marL="457200" indent="-355600">
              <a:buClr>
                <a:srgbClr val="044981"/>
              </a:buClr>
              <a:buSzPct val="100000"/>
            </a:pPr>
            <a:r>
              <a:rPr lang="zh-TW" altLang="en-US" sz="2000" b="1">
                <a:solidFill>
                  <a:srgbClr val="044981"/>
                </a:solidFill>
                <a:latin typeface="Microsoft JhengHei"/>
                <a:ea typeface="Microsoft JhengHei"/>
                <a:cs typeface="Microsoft JhengHei"/>
                <a:sym typeface="Microsoft JhengHei"/>
              </a:rPr>
              <a:t>當佈署企業運用</a:t>
            </a:r>
            <a:r>
              <a:rPr lang="zh-TW" altLang="zh-TW" sz="2000" b="1">
                <a:solidFill>
                  <a:srgbClr val="044981"/>
                </a:solidFill>
                <a:latin typeface="Microsoft JhengHei"/>
                <a:ea typeface="Microsoft JhengHei"/>
                <a:cs typeface="Microsoft JhengHei"/>
                <a:sym typeface="Microsoft JhengHei"/>
              </a:rPr>
              <a:t>時，</a:t>
            </a:r>
            <a:endParaRPr lang="en-US" altLang="zh-TW" sz="2000" b="1">
              <a:solidFill>
                <a:srgbClr val="044981"/>
              </a:solidFill>
              <a:latin typeface="Microsoft JhengHei"/>
              <a:ea typeface="Microsoft JhengHei"/>
              <a:cs typeface="Microsoft JhengHei"/>
              <a:sym typeface="Microsoft JhengHei"/>
            </a:endParaRPr>
          </a:p>
          <a:p>
            <a:pPr marL="457200" indent="-355600">
              <a:buClr>
                <a:srgbClr val="044981"/>
              </a:buClr>
              <a:buSzPct val="100000"/>
            </a:pPr>
            <a:r>
              <a:rPr lang="zh-TW" altLang="zh-TW" sz="2000" b="1">
                <a:solidFill>
                  <a:srgbClr val="044981"/>
                </a:solidFill>
                <a:latin typeface="Microsoft JhengHei"/>
                <a:ea typeface="Microsoft JhengHei"/>
                <a:cs typeface="Microsoft JhengHei"/>
                <a:sym typeface="Microsoft JhengHei"/>
              </a:rPr>
              <a:t>Qtier</a:t>
            </a:r>
            <a:r>
              <a:rPr lang="en-US" altLang="zh-TW" sz="2000" b="1">
                <a:solidFill>
                  <a:srgbClr val="044981"/>
                </a:solidFill>
                <a:latin typeface="Microsoft JhengHei"/>
                <a:ea typeface="Microsoft JhengHei"/>
                <a:cs typeface="Microsoft JhengHei"/>
                <a:sym typeface="Microsoft JhengHei"/>
              </a:rPr>
              <a:t>™ </a:t>
            </a:r>
            <a:r>
              <a:rPr lang="zh-TW" altLang="zh-TW" sz="2000" b="1">
                <a:solidFill>
                  <a:srgbClr val="044981"/>
                </a:solidFill>
                <a:latin typeface="Microsoft JhengHei"/>
                <a:ea typeface="Microsoft JhengHei"/>
                <a:cs typeface="Microsoft JhengHei"/>
                <a:sym typeface="Microsoft JhengHei"/>
              </a:rPr>
              <a:t>提速效果比更明顯</a:t>
            </a:r>
            <a:endParaRPr lang="zh-TW" altLang="zh-TW" sz="2000" b="1">
              <a:solidFill>
                <a:srgbClr val="044981"/>
              </a:solidFill>
              <a:latin typeface="Microsoft JhengHei"/>
              <a:ea typeface="Microsoft JhengHei"/>
              <a:cs typeface="Microsoft JhengHei"/>
            </a:endParaRPr>
          </a:p>
          <a:p>
            <a:pPr marL="444500" lvl="0" indent="-342900">
              <a:spcBef>
                <a:spcPts val="450"/>
              </a:spcBef>
              <a:buClr>
                <a:srgbClr val="044981"/>
              </a:buClr>
              <a:buSzPct val="100000"/>
            </a:pPr>
            <a:br>
              <a:rPr lang="zh-TW" altLang="zh-TW" sz="2000" b="1">
                <a:latin typeface="微軟正黑體" pitchFamily="34" charset="-120"/>
                <a:ea typeface="微軟正黑體" pitchFamily="34" charset="-120"/>
                <a:cs typeface="Microsoft JhengHei"/>
              </a:rPr>
            </a:br>
            <a:endParaRPr lang="zh-TW" altLang="zh-TW" sz="2000" b="1">
              <a:solidFill>
                <a:schemeClr val="tx1">
                  <a:lumMod val="85000"/>
                  <a:lumOff val="15000"/>
                </a:schemeClr>
              </a:solidFill>
              <a:latin typeface="微軟正黑體" pitchFamily="34" charset="-120"/>
              <a:ea typeface="微軟正黑體" pitchFamily="34" charset="-120"/>
              <a:cs typeface="Microsoft JhengHei"/>
              <a:sym typeface="Microsoft JhengHei"/>
            </a:endParaRPr>
          </a:p>
        </p:txBody>
      </p:sp>
      <p:sp>
        <p:nvSpPr>
          <p:cNvPr id="16" name="Shape 208"/>
          <p:cNvSpPr/>
          <p:nvPr/>
        </p:nvSpPr>
        <p:spPr>
          <a:xfrm>
            <a:off x="3885867" y="1885575"/>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17" name="Shape 209"/>
          <p:cNvSpPr/>
          <p:nvPr/>
        </p:nvSpPr>
        <p:spPr>
          <a:xfrm>
            <a:off x="4376462" y="1885575"/>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18" name="Shape 210"/>
          <p:cNvSpPr/>
          <p:nvPr/>
        </p:nvSpPr>
        <p:spPr>
          <a:xfrm>
            <a:off x="4885488" y="1885575"/>
            <a:ext cx="462900" cy="266640"/>
          </a:xfrm>
          <a:prstGeom prst="roundRect">
            <a:avLst>
              <a:gd name="adj" fmla="val 16667"/>
            </a:avLst>
          </a:prstGeom>
          <a:solidFill>
            <a:srgbClr val="4A86E8"/>
          </a:solidFill>
          <a:ln w="19050" cap="flat" cmpd="sng">
            <a:solidFill>
              <a:srgbClr val="FFFFF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19" name="Shape 211"/>
          <p:cNvSpPr/>
          <p:nvPr/>
        </p:nvSpPr>
        <p:spPr>
          <a:xfrm>
            <a:off x="5379347" y="1885575"/>
            <a:ext cx="462900" cy="266640"/>
          </a:xfrm>
          <a:prstGeom prst="roundRect">
            <a:avLst>
              <a:gd name="adj" fmla="val 16667"/>
            </a:avLst>
          </a:prstGeom>
          <a:solidFill>
            <a:srgbClr val="4A86E8"/>
          </a:solidFill>
          <a:ln w="19050" cap="flat" cmpd="sng">
            <a:solidFill>
              <a:srgbClr val="FFFFF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20" name="Shape 212"/>
          <p:cNvCxnSpPr/>
          <p:nvPr/>
        </p:nvCxnSpPr>
        <p:spPr>
          <a:xfrm>
            <a:off x="3907905" y="2184167"/>
            <a:ext cx="1917300" cy="660"/>
          </a:xfrm>
          <a:prstGeom prst="straightConnector1">
            <a:avLst/>
          </a:prstGeom>
          <a:noFill/>
          <a:ln w="19050" cap="flat" cmpd="sng">
            <a:solidFill>
              <a:srgbClr val="000000"/>
            </a:solidFill>
            <a:prstDash val="solid"/>
            <a:round/>
            <a:headEnd type="none" w="med" len="med"/>
            <a:tailEnd type="none" w="med" len="med"/>
          </a:ln>
          <a:effectLst>
            <a:outerShdw blurRad="40000" dist="23000" dir="5400000" rotWithShape="0">
              <a:srgbClr val="000000">
                <a:alpha val="34900"/>
              </a:srgbClr>
            </a:outerShdw>
          </a:effectLst>
        </p:spPr>
      </p:cxnSp>
      <p:sp>
        <p:nvSpPr>
          <p:cNvPr id="22" name="Shape 213"/>
          <p:cNvSpPr/>
          <p:nvPr/>
        </p:nvSpPr>
        <p:spPr>
          <a:xfrm>
            <a:off x="3885867" y="2658574"/>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24" name="Shape 214"/>
          <p:cNvSpPr/>
          <p:nvPr/>
        </p:nvSpPr>
        <p:spPr>
          <a:xfrm>
            <a:off x="4376462" y="2658574"/>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27" name="Shape 215"/>
          <p:cNvSpPr/>
          <p:nvPr/>
        </p:nvSpPr>
        <p:spPr>
          <a:xfrm>
            <a:off x="4885488" y="2658574"/>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36" name="Shape 216"/>
          <p:cNvSpPr/>
          <p:nvPr/>
        </p:nvSpPr>
        <p:spPr>
          <a:xfrm>
            <a:off x="5395113" y="2658574"/>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37" name="Shape 217"/>
          <p:cNvCxnSpPr/>
          <p:nvPr/>
        </p:nvCxnSpPr>
        <p:spPr>
          <a:xfrm>
            <a:off x="3907905" y="2957166"/>
            <a:ext cx="1917300" cy="660"/>
          </a:xfrm>
          <a:prstGeom prst="straightConnector1">
            <a:avLst/>
          </a:prstGeom>
          <a:noFill/>
          <a:ln w="254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cxnSp>
        <p:nvCxnSpPr>
          <p:cNvPr id="38" name="Shape 218"/>
          <p:cNvCxnSpPr/>
          <p:nvPr/>
        </p:nvCxnSpPr>
        <p:spPr>
          <a:xfrm rot="16200000" flipH="1">
            <a:off x="3541399" y="1795779"/>
            <a:ext cx="873107" cy="876722"/>
          </a:xfrm>
          <a:prstGeom prst="bentConnector3">
            <a:avLst>
              <a:gd name="adj1" fmla="val 68413"/>
            </a:avLst>
          </a:prstGeom>
          <a:noFill/>
          <a:ln w="28575" cap="flat" cmpd="sng">
            <a:solidFill>
              <a:srgbClr val="4A7DBA"/>
            </a:solidFill>
            <a:prstDash val="solid"/>
            <a:round/>
            <a:headEnd type="none" w="med" len="med"/>
            <a:tailEnd type="stealth" w="lg" len="lg"/>
          </a:ln>
        </p:spPr>
      </p:cxnSp>
      <p:grpSp>
        <p:nvGrpSpPr>
          <p:cNvPr id="39" name="Shape 219"/>
          <p:cNvGrpSpPr/>
          <p:nvPr/>
        </p:nvGrpSpPr>
        <p:grpSpPr>
          <a:xfrm>
            <a:off x="3539634" y="2350656"/>
            <a:ext cx="362333" cy="516748"/>
            <a:chOff x="642204" y="3502820"/>
            <a:chExt cx="500806" cy="999300"/>
          </a:xfrm>
        </p:grpSpPr>
        <p:cxnSp>
          <p:nvCxnSpPr>
            <p:cNvPr id="40" name="Shape 220"/>
            <p:cNvCxnSpPr/>
            <p:nvPr/>
          </p:nvCxnSpPr>
          <p:spPr>
            <a:xfrm>
              <a:off x="642910" y="4500570"/>
              <a:ext cx="500100" cy="1500"/>
            </a:xfrm>
            <a:prstGeom prst="straightConnector1">
              <a:avLst/>
            </a:prstGeom>
            <a:noFill/>
            <a:ln w="28575" cap="flat" cmpd="sng">
              <a:solidFill>
                <a:srgbClr val="4A7DBA"/>
              </a:solidFill>
              <a:prstDash val="solid"/>
              <a:round/>
              <a:headEnd type="none" w="med" len="med"/>
              <a:tailEnd type="stealth" w="lg" len="lg"/>
            </a:ln>
          </p:spPr>
        </p:cxnSp>
        <p:cxnSp>
          <p:nvCxnSpPr>
            <p:cNvPr id="41" name="Shape 221"/>
            <p:cNvCxnSpPr/>
            <p:nvPr/>
          </p:nvCxnSpPr>
          <p:spPr>
            <a:xfrm rot="5400000">
              <a:off x="143304" y="4001720"/>
              <a:ext cx="999300" cy="1500"/>
            </a:xfrm>
            <a:prstGeom prst="straightConnector1">
              <a:avLst/>
            </a:prstGeom>
            <a:noFill/>
            <a:ln w="28575" cap="flat" cmpd="sng">
              <a:solidFill>
                <a:srgbClr val="4A7DBA"/>
              </a:solidFill>
              <a:prstDash val="solid"/>
              <a:round/>
              <a:headEnd type="none" w="med" len="med"/>
              <a:tailEnd type="none" w="med" len="med"/>
            </a:ln>
          </p:spPr>
        </p:cxnSp>
      </p:grpSp>
      <p:sp>
        <p:nvSpPr>
          <p:cNvPr id="42" name="Shape 222"/>
          <p:cNvSpPr/>
          <p:nvPr/>
        </p:nvSpPr>
        <p:spPr>
          <a:xfrm>
            <a:off x="4591102" y="2189317"/>
            <a:ext cx="829200" cy="24486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000" b="1" i="0" u="none" strike="noStrike" cap="none">
                <a:solidFill>
                  <a:srgbClr val="0C0C0C"/>
                </a:solidFill>
                <a:latin typeface="微軟正黑體" pitchFamily="34" charset="-120"/>
                <a:ea typeface="微軟正黑體" pitchFamily="34" charset="-120"/>
                <a:sym typeface="Arial"/>
              </a:rPr>
              <a:t>SSD </a:t>
            </a:r>
            <a:r>
              <a:rPr lang="zh-TW" sz="1000" b="1">
                <a:solidFill>
                  <a:srgbClr val="0C0C0C"/>
                </a:solidFill>
                <a:latin typeface="微軟正黑體" pitchFamily="34" charset="-120"/>
                <a:ea typeface="微軟正黑體" pitchFamily="34" charset="-120"/>
              </a:rPr>
              <a:t>層</a:t>
            </a:r>
          </a:p>
        </p:txBody>
      </p:sp>
      <p:sp>
        <p:nvSpPr>
          <p:cNvPr id="43" name="Shape 223"/>
          <p:cNvSpPr/>
          <p:nvPr/>
        </p:nvSpPr>
        <p:spPr>
          <a:xfrm>
            <a:off x="3847098" y="1569909"/>
            <a:ext cx="2216100" cy="300960"/>
          </a:xfrm>
          <a:prstGeom prst="rect">
            <a:avLst/>
          </a:prstGeom>
          <a:noFill/>
          <a:ln>
            <a:noFill/>
          </a:ln>
        </p:spPr>
        <p:txBody>
          <a:bodyPr wrap="square" lIns="19050" tIns="19050" rIns="19050" bIns="19050" anchor="ctr" anchorCtr="0">
            <a:noAutofit/>
          </a:bodyPr>
          <a:lstStyle/>
          <a:p>
            <a:pPr>
              <a:buClr>
                <a:srgbClr val="0070C0"/>
              </a:buClr>
            </a:pPr>
            <a:r>
              <a:rPr lang="zh-TW" sz="1200" b="1">
                <a:solidFill>
                  <a:srgbClr val="1C4587"/>
                </a:solidFill>
                <a:latin typeface="微軟正黑體" pitchFamily="34" charset="-120"/>
                <a:ea typeface="微軟正黑體" pitchFamily="34" charset="-120"/>
                <a:cs typeface="Microsoft JhengHei"/>
                <a:sym typeface="Microsoft JhengHei"/>
              </a:rPr>
              <a:t>C、D有瞬間</a:t>
            </a:r>
            <a:r>
              <a:rPr lang="zh-TW" altLang="en-US" sz="1200" b="1">
                <a:solidFill>
                  <a:srgbClr val="1C4587"/>
                </a:solidFill>
                <a:latin typeface="微軟正黑體" pitchFamily="34" charset="-120"/>
                <a:ea typeface="微軟正黑體" pitchFamily="34" charset="-120"/>
                <a:cs typeface="Microsoft JhengHei"/>
                <a:sym typeface="Microsoft JhengHei"/>
              </a:rPr>
              <a:t> </a:t>
            </a:r>
            <a:r>
              <a:rPr lang="zh-TW" sz="1200" b="1">
                <a:solidFill>
                  <a:srgbClr val="1C4587"/>
                </a:solidFill>
                <a:latin typeface="微軟正黑體" pitchFamily="34" charset="-120"/>
                <a:ea typeface="微軟正黑體" pitchFamily="34" charset="-120"/>
                <a:cs typeface="Microsoft JhengHei"/>
                <a:sym typeface="Microsoft JhengHei"/>
              </a:rPr>
              <a:t>HDD</a:t>
            </a:r>
            <a:r>
              <a:rPr lang="zh-TW" altLang="en-US" sz="1200" b="1">
                <a:solidFill>
                  <a:srgbClr val="1C4587"/>
                </a:solidFill>
                <a:latin typeface="微軟正黑體" pitchFamily="34" charset="-120"/>
                <a:ea typeface="微軟正黑體" pitchFamily="34" charset="-120"/>
                <a:cs typeface="Microsoft JhengHei"/>
                <a:sym typeface="Microsoft JhengHei"/>
              </a:rPr>
              <a:t> </a:t>
            </a:r>
            <a:r>
              <a:rPr lang="zh-TW" sz="1200" b="1">
                <a:solidFill>
                  <a:srgbClr val="1C4587"/>
                </a:solidFill>
                <a:latin typeface="微軟正黑體" pitchFamily="34" charset="-120"/>
                <a:ea typeface="微軟正黑體" pitchFamily="34" charset="-120"/>
                <a:cs typeface="Microsoft JhengHei"/>
                <a:sym typeface="Microsoft JhengHei"/>
              </a:rPr>
              <a:t>隨機讀寫</a:t>
            </a:r>
          </a:p>
        </p:txBody>
      </p:sp>
      <p:sp>
        <p:nvSpPr>
          <p:cNvPr id="44" name="Shape 224"/>
          <p:cNvSpPr/>
          <p:nvPr/>
        </p:nvSpPr>
        <p:spPr>
          <a:xfrm>
            <a:off x="4591102" y="2960960"/>
            <a:ext cx="829200" cy="26466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000" b="1" i="0" u="none" strike="noStrike" cap="none">
                <a:solidFill>
                  <a:srgbClr val="0C0C0C"/>
                </a:solidFill>
                <a:latin typeface="微軟正黑體" pitchFamily="34" charset="-120"/>
                <a:ea typeface="微軟正黑體" pitchFamily="34" charset="-120"/>
                <a:sym typeface="Arial"/>
              </a:rPr>
              <a:t>HDD </a:t>
            </a:r>
            <a:r>
              <a:rPr lang="zh-TW" sz="1000" b="1">
                <a:solidFill>
                  <a:srgbClr val="0C0C0C"/>
                </a:solidFill>
                <a:latin typeface="微軟正黑體" pitchFamily="34" charset="-120"/>
                <a:ea typeface="微軟正黑體" pitchFamily="34" charset="-120"/>
              </a:rPr>
              <a:t>層</a:t>
            </a:r>
          </a:p>
        </p:txBody>
      </p:sp>
      <p:sp>
        <p:nvSpPr>
          <p:cNvPr id="45" name="Shape 225"/>
          <p:cNvSpPr/>
          <p:nvPr/>
        </p:nvSpPr>
        <p:spPr>
          <a:xfrm>
            <a:off x="4062176" y="1957996"/>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A</a:t>
            </a:r>
          </a:p>
        </p:txBody>
      </p:sp>
      <p:sp>
        <p:nvSpPr>
          <p:cNvPr id="46" name="Shape 226"/>
          <p:cNvSpPr/>
          <p:nvPr/>
        </p:nvSpPr>
        <p:spPr>
          <a:xfrm>
            <a:off x="4560758" y="1957996"/>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B</a:t>
            </a:r>
          </a:p>
        </p:txBody>
      </p:sp>
      <p:sp>
        <p:nvSpPr>
          <p:cNvPr id="47" name="Shape 227"/>
          <p:cNvSpPr/>
          <p:nvPr/>
        </p:nvSpPr>
        <p:spPr>
          <a:xfrm>
            <a:off x="4062176" y="2727257"/>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C</a:t>
            </a:r>
          </a:p>
        </p:txBody>
      </p:sp>
      <p:sp>
        <p:nvSpPr>
          <p:cNvPr id="48" name="Shape 228"/>
          <p:cNvSpPr/>
          <p:nvPr/>
        </p:nvSpPr>
        <p:spPr>
          <a:xfrm>
            <a:off x="4560758" y="2727257"/>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D</a:t>
            </a:r>
          </a:p>
        </p:txBody>
      </p:sp>
      <p:cxnSp>
        <p:nvCxnSpPr>
          <p:cNvPr id="49" name="Shape 229"/>
          <p:cNvCxnSpPr/>
          <p:nvPr/>
        </p:nvCxnSpPr>
        <p:spPr>
          <a:xfrm rot="10800000">
            <a:off x="3534165" y="1804433"/>
            <a:ext cx="86700" cy="660"/>
          </a:xfrm>
          <a:prstGeom prst="straightConnector1">
            <a:avLst/>
          </a:prstGeom>
          <a:noFill/>
          <a:ln w="28575" cap="flat" cmpd="sng">
            <a:solidFill>
              <a:srgbClr val="4A7DBA"/>
            </a:solidFill>
            <a:prstDash val="solid"/>
            <a:round/>
            <a:headEnd type="none" w="med" len="med"/>
            <a:tailEnd type="none" w="med" len="med"/>
          </a:ln>
        </p:spPr>
      </p:cxnSp>
      <p:graphicFrame>
        <p:nvGraphicFramePr>
          <p:cNvPr id="50" name="Shape 230"/>
          <p:cNvGraphicFramePr/>
          <p:nvPr>
            <p:extLst>
              <p:ext uri="{D42A27DB-BD31-4B8C-83A1-F6EECF244321}">
                <p14:modId xmlns:p14="http://schemas.microsoft.com/office/powerpoint/2010/main" val="4158823762"/>
              </p:ext>
            </p:extLst>
          </p:nvPr>
        </p:nvGraphicFramePr>
        <p:xfrm>
          <a:off x="3548690" y="3339876"/>
          <a:ext cx="2446300" cy="785475"/>
        </p:xfrm>
        <a:graphic>
          <a:graphicData uri="http://schemas.openxmlformats.org/drawingml/2006/table">
            <a:tbl>
              <a:tblPr firstRow="1" bandRow="1">
                <a:noFill/>
              </a:tblPr>
              <a:tblGrid>
                <a:gridCol w="1223150">
                  <a:extLst>
                    <a:ext uri="{9D8B030D-6E8A-4147-A177-3AD203B41FA5}">
                      <a16:colId xmlns:a16="http://schemas.microsoft.com/office/drawing/2014/main" val="20000"/>
                    </a:ext>
                  </a:extLst>
                </a:gridCol>
                <a:gridCol w="1223150">
                  <a:extLst>
                    <a:ext uri="{9D8B030D-6E8A-4147-A177-3AD203B41FA5}">
                      <a16:colId xmlns:a16="http://schemas.microsoft.com/office/drawing/2014/main" val="20001"/>
                    </a:ext>
                  </a:extLst>
                </a:gridCol>
              </a:tblGrid>
              <a:tr h="261825">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區塊</a:t>
                      </a:r>
                    </a:p>
                  </a:txBody>
                  <a:tcPr marL="43750" marR="43750" marT="21875" marB="21875" anchor="ctr">
                    <a:solidFill>
                      <a:srgbClr val="FF6600"/>
                    </a:solidFill>
                  </a:tcPr>
                </a:tc>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Hit</a:t>
                      </a:r>
                      <a:r>
                        <a:rPr lang="zh-TW" altLang="en-US" sz="1200" b="1">
                          <a:latin typeface="Microsoft JhengHei"/>
                          <a:ea typeface="Microsoft JhengHei"/>
                          <a:cs typeface="Microsoft JhengHei"/>
                          <a:sym typeface="Microsoft JhengHei"/>
                        </a:rPr>
                        <a:t> </a:t>
                      </a:r>
                      <a:r>
                        <a:rPr lang="zh-TW" sz="1200" b="1">
                          <a:latin typeface="Microsoft JhengHei"/>
                          <a:ea typeface="Microsoft JhengHei"/>
                          <a:cs typeface="Microsoft JhengHei"/>
                          <a:sym typeface="Microsoft JhengHei"/>
                        </a:rPr>
                        <a:t>紀錄</a:t>
                      </a:r>
                    </a:p>
                  </a:txBody>
                  <a:tcPr marL="43750" marR="43750" marT="21875" marB="21875" anchor="ctr">
                    <a:solidFill>
                      <a:srgbClr val="FF6600"/>
                    </a:solidFill>
                  </a:tcPr>
                </a:tc>
                <a:extLst>
                  <a:ext uri="{0D108BD9-81ED-4DB2-BD59-A6C34878D82A}">
                    <a16:rowId xmlns:a16="http://schemas.microsoft.com/office/drawing/2014/main" val="10000"/>
                  </a:ext>
                </a:extLst>
              </a:tr>
              <a:tr h="261825">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C</a:t>
                      </a:r>
                    </a:p>
                  </a:txBody>
                  <a:tcPr marL="43750" marR="43750" marT="21875" marB="21875" anchor="ctr">
                    <a:solidFill>
                      <a:schemeClr val="accent3">
                        <a:lumMod val="40000"/>
                        <a:lumOff val="60000"/>
                      </a:schemeClr>
                    </a:solidFill>
                  </a:tcPr>
                </a:tc>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50</a:t>
                      </a:r>
                    </a:p>
                  </a:txBody>
                  <a:tcPr marL="43750" marR="43750" marT="21875" marB="21875" anchor="ctr">
                    <a:solidFill>
                      <a:schemeClr val="accent3">
                        <a:lumMod val="40000"/>
                        <a:lumOff val="60000"/>
                      </a:schemeClr>
                    </a:solidFill>
                  </a:tcPr>
                </a:tc>
                <a:extLst>
                  <a:ext uri="{0D108BD9-81ED-4DB2-BD59-A6C34878D82A}">
                    <a16:rowId xmlns:a16="http://schemas.microsoft.com/office/drawing/2014/main" val="10001"/>
                  </a:ext>
                </a:extLst>
              </a:tr>
              <a:tr h="261825">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D</a:t>
                      </a:r>
                    </a:p>
                  </a:txBody>
                  <a:tcPr marL="43750" marR="43750" marT="21875" marB="21875" anchor="ctr">
                    <a:solidFill>
                      <a:schemeClr val="accent3">
                        <a:lumMod val="40000"/>
                        <a:lumOff val="60000"/>
                      </a:schemeClr>
                    </a:solidFill>
                  </a:tcPr>
                </a:tc>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50</a:t>
                      </a:r>
                    </a:p>
                  </a:txBody>
                  <a:tcPr marL="43750" marR="43750" marT="21875" marB="21875" anchor="ctr">
                    <a:solidFill>
                      <a:schemeClr val="accent3">
                        <a:lumMod val="40000"/>
                        <a:lumOff val="60000"/>
                      </a:schemeClr>
                    </a:solidFill>
                  </a:tcPr>
                </a:tc>
                <a:extLst>
                  <a:ext uri="{0D108BD9-81ED-4DB2-BD59-A6C34878D82A}">
                    <a16:rowId xmlns:a16="http://schemas.microsoft.com/office/drawing/2014/main" val="10002"/>
                  </a:ext>
                </a:extLst>
              </a:tr>
            </a:tbl>
          </a:graphicData>
        </a:graphic>
      </p:graphicFrame>
      <p:sp>
        <p:nvSpPr>
          <p:cNvPr id="51" name="Shape 231"/>
          <p:cNvSpPr/>
          <p:nvPr/>
        </p:nvSpPr>
        <p:spPr>
          <a:xfrm>
            <a:off x="6678184" y="1883321"/>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52" name="Shape 232"/>
          <p:cNvSpPr/>
          <p:nvPr/>
        </p:nvSpPr>
        <p:spPr>
          <a:xfrm>
            <a:off x="7199936" y="1883321"/>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53" name="Shape 233"/>
          <p:cNvSpPr/>
          <p:nvPr/>
        </p:nvSpPr>
        <p:spPr>
          <a:xfrm>
            <a:off x="8234234" y="1883320"/>
            <a:ext cx="462900" cy="266640"/>
          </a:xfrm>
          <a:prstGeom prst="roundRect">
            <a:avLst>
              <a:gd name="adj" fmla="val 16667"/>
            </a:avLst>
          </a:prstGeom>
          <a:solidFill>
            <a:srgbClr val="4A86E8"/>
          </a:solidFill>
          <a:ln w="19050" cap="flat" cmpd="sng">
            <a:solidFill>
              <a:srgbClr val="FFFFF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54" name="Shape 234"/>
          <p:cNvCxnSpPr/>
          <p:nvPr/>
        </p:nvCxnSpPr>
        <p:spPr>
          <a:xfrm rot="10800000" flipH="1">
            <a:off x="6667852" y="2184167"/>
            <a:ext cx="2066400" cy="660"/>
          </a:xfrm>
          <a:prstGeom prst="straightConnector1">
            <a:avLst/>
          </a:prstGeom>
          <a:noFill/>
          <a:ln w="19050" cap="flat" cmpd="sng">
            <a:solidFill>
              <a:srgbClr val="000000"/>
            </a:solidFill>
            <a:prstDash val="solid"/>
            <a:round/>
            <a:headEnd type="none" w="med" len="med"/>
            <a:tailEnd type="none" w="med" len="med"/>
          </a:ln>
          <a:effectLst>
            <a:outerShdw blurRad="40000" dist="23000" dir="5400000" rotWithShape="0">
              <a:srgbClr val="000000">
                <a:alpha val="34900"/>
              </a:srgbClr>
            </a:outerShdw>
          </a:effectLst>
        </p:spPr>
      </p:cxnSp>
      <p:sp>
        <p:nvSpPr>
          <p:cNvPr id="55" name="Shape 235"/>
          <p:cNvSpPr/>
          <p:nvPr/>
        </p:nvSpPr>
        <p:spPr>
          <a:xfrm>
            <a:off x="6678184" y="2659153"/>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56" name="Shape 236"/>
          <p:cNvSpPr/>
          <p:nvPr/>
        </p:nvSpPr>
        <p:spPr>
          <a:xfrm>
            <a:off x="7724298" y="2659153"/>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57" name="Shape 237"/>
          <p:cNvSpPr/>
          <p:nvPr/>
        </p:nvSpPr>
        <p:spPr>
          <a:xfrm>
            <a:off x="8234234" y="2659152"/>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58" name="Shape 238"/>
          <p:cNvCxnSpPr/>
          <p:nvPr/>
        </p:nvCxnSpPr>
        <p:spPr>
          <a:xfrm>
            <a:off x="6667852" y="2964632"/>
            <a:ext cx="2066400" cy="2970"/>
          </a:xfrm>
          <a:prstGeom prst="straightConnector1">
            <a:avLst/>
          </a:prstGeom>
          <a:noFill/>
          <a:ln w="254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sp>
        <p:nvSpPr>
          <p:cNvPr id="59" name="Shape 239"/>
          <p:cNvSpPr/>
          <p:nvPr/>
        </p:nvSpPr>
        <p:spPr>
          <a:xfrm>
            <a:off x="6544027" y="1569909"/>
            <a:ext cx="2337300" cy="300960"/>
          </a:xfrm>
          <a:prstGeom prst="rect">
            <a:avLst/>
          </a:prstGeom>
          <a:noFill/>
          <a:ln>
            <a:noFill/>
          </a:ln>
        </p:spPr>
        <p:txBody>
          <a:bodyPr wrap="square" lIns="19050" tIns="19050" rIns="19050" bIns="19050" anchor="ctr" anchorCtr="0">
            <a:noAutofit/>
          </a:bodyPr>
          <a:lstStyle/>
          <a:p>
            <a:pPr algn="ctr">
              <a:buClr>
                <a:srgbClr val="0C0C0C"/>
              </a:buClr>
            </a:pPr>
            <a:r>
              <a:rPr lang="zh-TW" sz="1200" b="1">
                <a:solidFill>
                  <a:srgbClr val="1C4587"/>
                </a:solidFill>
                <a:latin typeface="微軟正黑體" pitchFamily="34" charset="-120"/>
                <a:ea typeface="微軟正黑體" pitchFamily="34" charset="-120"/>
                <a:cs typeface="Microsoft JhengHei"/>
                <a:sym typeface="Microsoft JhengHei"/>
              </a:rPr>
              <a:t>D 區塊被移入</a:t>
            </a:r>
            <a:r>
              <a:rPr lang="zh-TW" altLang="en-US" sz="1200" b="1">
                <a:solidFill>
                  <a:srgbClr val="1C4587"/>
                </a:solidFill>
                <a:latin typeface="微軟正黑體" pitchFamily="34" charset="-120"/>
                <a:ea typeface="微軟正黑體" pitchFamily="34" charset="-120"/>
                <a:cs typeface="Microsoft JhengHei"/>
                <a:sym typeface="Microsoft JhengHei"/>
              </a:rPr>
              <a:t> </a:t>
            </a:r>
            <a:r>
              <a:rPr lang="zh-TW" sz="1200" b="1">
                <a:solidFill>
                  <a:srgbClr val="1C4587"/>
                </a:solidFill>
                <a:latin typeface="微軟正黑體" pitchFamily="34" charset="-120"/>
                <a:ea typeface="微軟正黑體" pitchFamily="34" charset="-120"/>
                <a:cs typeface="Microsoft JhengHei"/>
                <a:sym typeface="Microsoft JhengHei"/>
              </a:rPr>
              <a:t>SSD</a:t>
            </a:r>
            <a:r>
              <a:rPr lang="zh-TW" altLang="en-US" sz="1200" b="1">
                <a:solidFill>
                  <a:srgbClr val="1C4587"/>
                </a:solidFill>
                <a:latin typeface="微軟正黑體" pitchFamily="34" charset="-120"/>
                <a:ea typeface="微軟正黑體" pitchFamily="34" charset="-120"/>
                <a:cs typeface="Microsoft JhengHei"/>
                <a:sym typeface="Microsoft JhengHei"/>
              </a:rPr>
              <a:t> </a:t>
            </a:r>
            <a:r>
              <a:rPr lang="zh-TW" sz="1200" b="1">
                <a:solidFill>
                  <a:srgbClr val="1C4587"/>
                </a:solidFill>
                <a:latin typeface="微軟正黑體" pitchFamily="34" charset="-120"/>
                <a:ea typeface="微軟正黑體" pitchFamily="34" charset="-120"/>
                <a:cs typeface="Microsoft JhengHei"/>
                <a:sym typeface="Microsoft JhengHei"/>
              </a:rPr>
              <a:t>保留空間</a:t>
            </a:r>
          </a:p>
        </p:txBody>
      </p:sp>
      <p:sp>
        <p:nvSpPr>
          <p:cNvPr id="60" name="Shape 240"/>
          <p:cNvSpPr/>
          <p:nvPr/>
        </p:nvSpPr>
        <p:spPr>
          <a:xfrm>
            <a:off x="7333382" y="2978736"/>
            <a:ext cx="949200" cy="22044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000" b="1" i="0" u="none" strike="noStrike" cap="none">
                <a:solidFill>
                  <a:srgbClr val="0C0C0C"/>
                </a:solidFill>
                <a:latin typeface="微軟正黑體" pitchFamily="34" charset="-120"/>
                <a:ea typeface="微軟正黑體" pitchFamily="34" charset="-120"/>
                <a:sym typeface="Arial"/>
              </a:rPr>
              <a:t>HDD </a:t>
            </a:r>
            <a:r>
              <a:rPr lang="zh-TW" sz="1000" b="1">
                <a:solidFill>
                  <a:srgbClr val="0C0C0C"/>
                </a:solidFill>
                <a:latin typeface="微軟正黑體" pitchFamily="34" charset="-120"/>
                <a:ea typeface="微軟正黑體" pitchFamily="34" charset="-120"/>
              </a:rPr>
              <a:t>層</a:t>
            </a:r>
          </a:p>
        </p:txBody>
      </p:sp>
      <p:sp>
        <p:nvSpPr>
          <p:cNvPr id="61" name="Shape 241"/>
          <p:cNvSpPr/>
          <p:nvPr/>
        </p:nvSpPr>
        <p:spPr>
          <a:xfrm>
            <a:off x="6853854" y="1959376"/>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A</a:t>
            </a:r>
          </a:p>
        </p:txBody>
      </p:sp>
      <p:sp>
        <p:nvSpPr>
          <p:cNvPr id="62" name="Shape 242"/>
          <p:cNvSpPr/>
          <p:nvPr/>
        </p:nvSpPr>
        <p:spPr>
          <a:xfrm>
            <a:off x="7387033" y="1959376"/>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B</a:t>
            </a:r>
          </a:p>
        </p:txBody>
      </p:sp>
      <p:sp>
        <p:nvSpPr>
          <p:cNvPr id="63" name="Shape 243"/>
          <p:cNvSpPr/>
          <p:nvPr/>
        </p:nvSpPr>
        <p:spPr>
          <a:xfrm>
            <a:off x="6853854" y="2729862"/>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C</a:t>
            </a:r>
          </a:p>
        </p:txBody>
      </p:sp>
      <p:grpSp>
        <p:nvGrpSpPr>
          <p:cNvPr id="65" name="Shape 246"/>
          <p:cNvGrpSpPr/>
          <p:nvPr/>
        </p:nvGrpSpPr>
        <p:grpSpPr>
          <a:xfrm>
            <a:off x="7134785" y="1301131"/>
            <a:ext cx="547049" cy="163866"/>
            <a:chOff x="712747" y="6215082"/>
            <a:chExt cx="1143737" cy="342600"/>
          </a:xfrm>
        </p:grpSpPr>
        <p:sp>
          <p:nvSpPr>
            <p:cNvPr id="66" name="Shape 247"/>
            <p:cNvSpPr/>
            <p:nvPr/>
          </p:nvSpPr>
          <p:spPr>
            <a:xfrm>
              <a:off x="712747" y="6286520"/>
              <a:ext cx="285900" cy="22110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100" b="0" i="0" u="none" strike="noStrike" cap="none">
                <a:solidFill>
                  <a:srgbClr val="FFFFFF"/>
                </a:solidFill>
                <a:latin typeface="微軟正黑體" pitchFamily="34" charset="-120"/>
                <a:ea typeface="微軟正黑體" pitchFamily="34" charset="-120"/>
                <a:cs typeface="Calibri"/>
                <a:sym typeface="Calibri"/>
              </a:endParaRPr>
            </a:p>
          </p:txBody>
        </p:sp>
        <p:sp>
          <p:nvSpPr>
            <p:cNvPr id="67" name="Shape 248"/>
            <p:cNvSpPr/>
            <p:nvPr/>
          </p:nvSpPr>
          <p:spPr>
            <a:xfrm>
              <a:off x="785784" y="6215082"/>
              <a:ext cx="1070700" cy="34260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100" b="1">
                  <a:solidFill>
                    <a:srgbClr val="0C0C0C"/>
                  </a:solidFill>
                  <a:latin typeface="微軟正黑體" pitchFamily="34" charset="-120"/>
                  <a:ea typeface="微軟正黑體" pitchFamily="34" charset="-120"/>
                </a:rPr>
                <a:t>資料</a:t>
              </a:r>
            </a:p>
          </p:txBody>
        </p:sp>
      </p:grpSp>
      <p:grpSp>
        <p:nvGrpSpPr>
          <p:cNvPr id="68" name="Shape 249"/>
          <p:cNvGrpSpPr/>
          <p:nvPr/>
        </p:nvGrpSpPr>
        <p:grpSpPr>
          <a:xfrm>
            <a:off x="7986446" y="1301131"/>
            <a:ext cx="714685" cy="163866"/>
            <a:chOff x="2000232" y="6215079"/>
            <a:chExt cx="1494218" cy="342600"/>
          </a:xfrm>
        </p:grpSpPr>
        <p:sp>
          <p:nvSpPr>
            <p:cNvPr id="69" name="Shape 250"/>
            <p:cNvSpPr/>
            <p:nvPr/>
          </p:nvSpPr>
          <p:spPr>
            <a:xfrm>
              <a:off x="2000232" y="6286520"/>
              <a:ext cx="285900" cy="221100"/>
            </a:xfrm>
            <a:prstGeom prst="roundRect">
              <a:avLst>
                <a:gd name="adj" fmla="val 16667"/>
              </a:avLst>
            </a:prstGeom>
            <a:solidFill>
              <a:srgbClr val="FFFFFF"/>
            </a:solidFill>
            <a:ln w="2540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100" b="0" i="0" u="none" strike="noStrike" cap="none">
                <a:solidFill>
                  <a:srgbClr val="FFFFFF"/>
                </a:solidFill>
                <a:latin typeface="微軟正黑體" pitchFamily="34" charset="-120"/>
                <a:ea typeface="微軟正黑體" pitchFamily="34" charset="-120"/>
                <a:cs typeface="Calibri"/>
                <a:sym typeface="Calibri"/>
              </a:endParaRPr>
            </a:p>
          </p:txBody>
        </p:sp>
        <p:sp>
          <p:nvSpPr>
            <p:cNvPr id="70" name="Shape 251"/>
            <p:cNvSpPr/>
            <p:nvPr/>
          </p:nvSpPr>
          <p:spPr>
            <a:xfrm>
              <a:off x="2228908" y="6215079"/>
              <a:ext cx="1265542" cy="34260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100" b="1">
                  <a:solidFill>
                    <a:srgbClr val="0C0C0C"/>
                  </a:solidFill>
                  <a:latin typeface="微軟正黑體" pitchFamily="34" charset="-120"/>
                  <a:ea typeface="微軟正黑體" pitchFamily="34" charset="-120"/>
                </a:rPr>
                <a:t>空區塊</a:t>
              </a:r>
            </a:p>
          </p:txBody>
        </p:sp>
      </p:grpSp>
      <p:sp>
        <p:nvSpPr>
          <p:cNvPr id="71" name="Shape 252"/>
          <p:cNvSpPr/>
          <p:nvPr/>
        </p:nvSpPr>
        <p:spPr>
          <a:xfrm>
            <a:off x="7715230" y="1883321"/>
            <a:ext cx="462900" cy="266640"/>
          </a:xfrm>
          <a:prstGeom prst="roundRect">
            <a:avLst>
              <a:gd name="adj" fmla="val 16667"/>
            </a:avLst>
          </a:prstGeom>
          <a:solidFill>
            <a:srgbClr val="4A86E8"/>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72" name="Shape 253"/>
          <p:cNvSpPr/>
          <p:nvPr/>
        </p:nvSpPr>
        <p:spPr>
          <a:xfrm>
            <a:off x="7902327" y="1959376"/>
            <a:ext cx="107400" cy="138600"/>
          </a:xfrm>
          <a:prstGeom prst="rect">
            <a:avLst/>
          </a:prstGeom>
          <a:solidFill>
            <a:srgbClr val="4A86E8"/>
          </a:solid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D</a:t>
            </a:r>
          </a:p>
        </p:txBody>
      </p:sp>
      <p:sp>
        <p:nvSpPr>
          <p:cNvPr id="73" name="Shape 254"/>
          <p:cNvSpPr/>
          <p:nvPr/>
        </p:nvSpPr>
        <p:spPr>
          <a:xfrm>
            <a:off x="7199317" y="2659153"/>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74" name="Shape 255"/>
          <p:cNvSpPr/>
          <p:nvPr/>
        </p:nvSpPr>
        <p:spPr>
          <a:xfrm>
            <a:off x="6013982" y="2906009"/>
            <a:ext cx="120000" cy="132000"/>
          </a:xfrm>
          <a:prstGeom prst="ellipse">
            <a:avLst/>
          </a:prstGeom>
          <a:solidFill>
            <a:srgbClr val="595959"/>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微軟正黑體" pitchFamily="34" charset="-120"/>
              <a:ea typeface="微軟正黑體" pitchFamily="34" charset="-120"/>
              <a:cs typeface="Calibri"/>
              <a:sym typeface="Calibri"/>
            </a:endParaRPr>
          </a:p>
        </p:txBody>
      </p:sp>
      <p:sp>
        <p:nvSpPr>
          <p:cNvPr id="75" name="Shape 257"/>
          <p:cNvSpPr/>
          <p:nvPr/>
        </p:nvSpPr>
        <p:spPr>
          <a:xfrm>
            <a:off x="6147334" y="2906009"/>
            <a:ext cx="120000" cy="132000"/>
          </a:xfrm>
          <a:prstGeom prst="ellipse">
            <a:avLst/>
          </a:prstGeom>
          <a:solidFill>
            <a:srgbClr val="595959"/>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微軟正黑體" pitchFamily="34" charset="-120"/>
              <a:ea typeface="微軟正黑體" pitchFamily="34" charset="-120"/>
              <a:cs typeface="Calibri"/>
              <a:sym typeface="Calibri"/>
            </a:endParaRPr>
          </a:p>
        </p:txBody>
      </p:sp>
      <p:sp>
        <p:nvSpPr>
          <p:cNvPr id="76" name="Shape 258"/>
          <p:cNvSpPr/>
          <p:nvPr/>
        </p:nvSpPr>
        <p:spPr>
          <a:xfrm>
            <a:off x="6286219" y="2906009"/>
            <a:ext cx="120000" cy="132000"/>
          </a:xfrm>
          <a:prstGeom prst="ellipse">
            <a:avLst/>
          </a:prstGeom>
          <a:solidFill>
            <a:srgbClr val="595959"/>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微軟正黑體" pitchFamily="34" charset="-120"/>
              <a:ea typeface="微軟正黑體" pitchFamily="34" charset="-120"/>
              <a:cs typeface="Calibri"/>
              <a:sym typeface="Calibri"/>
            </a:endParaRPr>
          </a:p>
        </p:txBody>
      </p:sp>
      <p:sp>
        <p:nvSpPr>
          <p:cNvPr id="77" name="Shape 259"/>
          <p:cNvSpPr/>
          <p:nvPr/>
        </p:nvSpPr>
        <p:spPr>
          <a:xfrm>
            <a:off x="6417221" y="2906009"/>
            <a:ext cx="120000" cy="132000"/>
          </a:xfrm>
          <a:prstGeom prst="ellipse">
            <a:avLst/>
          </a:prstGeom>
          <a:solidFill>
            <a:srgbClr val="595959"/>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79" name="Shape 261"/>
          <p:cNvCxnSpPr/>
          <p:nvPr/>
        </p:nvCxnSpPr>
        <p:spPr>
          <a:xfrm rot="-5400000">
            <a:off x="7427767" y="2108670"/>
            <a:ext cx="531300" cy="577830"/>
          </a:xfrm>
          <a:prstGeom prst="bentConnector3">
            <a:avLst>
              <a:gd name="adj1" fmla="val 50006"/>
            </a:avLst>
          </a:prstGeom>
          <a:noFill/>
          <a:ln w="28575" cap="flat" cmpd="sng">
            <a:solidFill>
              <a:srgbClr val="4A7DBA"/>
            </a:solidFill>
            <a:prstDash val="solid"/>
            <a:round/>
            <a:headEnd type="none" w="med" len="med"/>
            <a:tailEnd type="stealth" w="lg" len="lg"/>
          </a:ln>
        </p:spPr>
      </p:cxnSp>
      <p:sp>
        <p:nvSpPr>
          <p:cNvPr id="80" name="Shape 262"/>
          <p:cNvSpPr/>
          <p:nvPr/>
        </p:nvSpPr>
        <p:spPr>
          <a:xfrm>
            <a:off x="7844459" y="2193762"/>
            <a:ext cx="829200" cy="24486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000" b="1" i="0" u="none" strike="noStrike" cap="none">
                <a:solidFill>
                  <a:srgbClr val="0C0C0C"/>
                </a:solidFill>
                <a:latin typeface="微軟正黑體" pitchFamily="34" charset="-120"/>
                <a:ea typeface="微軟正黑體" pitchFamily="34" charset="-120"/>
                <a:sym typeface="Arial"/>
              </a:rPr>
              <a:t>SSD </a:t>
            </a:r>
            <a:r>
              <a:rPr lang="zh-TW" sz="1000" b="1">
                <a:solidFill>
                  <a:srgbClr val="0C0C0C"/>
                </a:solidFill>
                <a:latin typeface="微軟正黑體" pitchFamily="34" charset="-120"/>
                <a:ea typeface="微軟正黑體" pitchFamily="34" charset="-120"/>
              </a:rPr>
              <a:t>層</a:t>
            </a:r>
          </a:p>
        </p:txBody>
      </p:sp>
      <p:graphicFrame>
        <p:nvGraphicFramePr>
          <p:cNvPr id="81" name="Shape 230">
            <a:extLst>
              <a:ext uri="{FF2B5EF4-FFF2-40B4-BE49-F238E27FC236}">
                <a16:creationId xmlns:a16="http://schemas.microsoft.com/office/drawing/2014/main" id="{3100AF5D-E566-41F9-8A96-D0CF009F7026}"/>
              </a:ext>
            </a:extLst>
          </p:cNvPr>
          <p:cNvGraphicFramePr/>
          <p:nvPr>
            <p:extLst>
              <p:ext uri="{D42A27DB-BD31-4B8C-83A1-F6EECF244321}">
                <p14:modId xmlns:p14="http://schemas.microsoft.com/office/powerpoint/2010/main" val="1004220453"/>
              </p:ext>
            </p:extLst>
          </p:nvPr>
        </p:nvGraphicFramePr>
        <p:xfrm>
          <a:off x="6427839" y="3367548"/>
          <a:ext cx="2446300" cy="767568"/>
        </p:xfrm>
        <a:graphic>
          <a:graphicData uri="http://schemas.openxmlformats.org/drawingml/2006/table">
            <a:tbl>
              <a:tblPr firstRow="1" bandRow="1">
                <a:noFill/>
              </a:tblPr>
              <a:tblGrid>
                <a:gridCol w="1223150">
                  <a:extLst>
                    <a:ext uri="{9D8B030D-6E8A-4147-A177-3AD203B41FA5}">
                      <a16:colId xmlns:a16="http://schemas.microsoft.com/office/drawing/2014/main" val="20000"/>
                    </a:ext>
                  </a:extLst>
                </a:gridCol>
                <a:gridCol w="1223150">
                  <a:extLst>
                    <a:ext uri="{9D8B030D-6E8A-4147-A177-3AD203B41FA5}">
                      <a16:colId xmlns:a16="http://schemas.microsoft.com/office/drawing/2014/main" val="20001"/>
                    </a:ext>
                  </a:extLst>
                </a:gridCol>
              </a:tblGrid>
              <a:tr h="258096">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區塊</a:t>
                      </a:r>
                    </a:p>
                  </a:txBody>
                  <a:tcPr marL="43750" marR="43750" marT="21875" marB="21875" anchor="ctr">
                    <a:solidFill>
                      <a:srgbClr val="FF6600"/>
                    </a:solidFill>
                  </a:tcPr>
                </a:tc>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Hit</a:t>
                      </a:r>
                      <a:r>
                        <a:rPr lang="zh-TW" altLang="en-US" sz="1200" b="1">
                          <a:latin typeface="Microsoft JhengHei"/>
                          <a:ea typeface="Microsoft JhengHei"/>
                          <a:cs typeface="Microsoft JhengHei"/>
                          <a:sym typeface="Microsoft JhengHei"/>
                        </a:rPr>
                        <a:t> </a:t>
                      </a:r>
                      <a:r>
                        <a:rPr lang="zh-TW" sz="1200" b="1">
                          <a:latin typeface="Microsoft JhengHei"/>
                          <a:ea typeface="Microsoft JhengHei"/>
                          <a:cs typeface="Microsoft JhengHei"/>
                          <a:sym typeface="Microsoft JhengHei"/>
                        </a:rPr>
                        <a:t>紀錄</a:t>
                      </a:r>
                    </a:p>
                  </a:txBody>
                  <a:tcPr marL="43750" marR="43750" marT="21875" marB="21875" anchor="ctr">
                    <a:solidFill>
                      <a:srgbClr val="FF6600"/>
                    </a:solidFill>
                  </a:tcPr>
                </a:tc>
                <a:extLst>
                  <a:ext uri="{0D108BD9-81ED-4DB2-BD59-A6C34878D82A}">
                    <a16:rowId xmlns:a16="http://schemas.microsoft.com/office/drawing/2014/main" val="10000"/>
                  </a:ext>
                </a:extLst>
              </a:tr>
              <a:tr h="254736">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C</a:t>
                      </a:r>
                    </a:p>
                  </a:txBody>
                  <a:tcPr marL="43750" marR="43750" marT="21875" marB="21875" anchor="ctr">
                    <a:solidFill>
                      <a:schemeClr val="accent3">
                        <a:lumMod val="40000"/>
                        <a:lumOff val="60000"/>
                      </a:schemeClr>
                    </a:solidFill>
                  </a:tcPr>
                </a:tc>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50</a:t>
                      </a:r>
                    </a:p>
                  </a:txBody>
                  <a:tcPr marL="43750" marR="43750" marT="21875" marB="21875" anchor="ctr">
                    <a:solidFill>
                      <a:schemeClr val="accent3">
                        <a:lumMod val="40000"/>
                        <a:lumOff val="60000"/>
                      </a:schemeClr>
                    </a:solidFill>
                  </a:tcPr>
                </a:tc>
                <a:extLst>
                  <a:ext uri="{0D108BD9-81ED-4DB2-BD59-A6C34878D82A}">
                    <a16:rowId xmlns:a16="http://schemas.microsoft.com/office/drawing/2014/main" val="10001"/>
                  </a:ext>
                </a:extLst>
              </a:tr>
              <a:tr h="254736">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D</a:t>
                      </a:r>
                    </a:p>
                  </a:txBody>
                  <a:tcPr marL="43750" marR="43750" marT="21875" marB="21875" anchor="ctr">
                    <a:solidFill>
                      <a:schemeClr val="accent3">
                        <a:lumMod val="40000"/>
                        <a:lumOff val="60000"/>
                      </a:schemeClr>
                    </a:solidFill>
                  </a:tcPr>
                </a:tc>
                <a:tc>
                  <a:txBody>
                    <a:bodyPr/>
                    <a:lstStyle/>
                    <a:p>
                      <a:pPr marL="0" marR="0" lvl="0" indent="0" algn="ctr" rtl="0">
                        <a:spcBef>
                          <a:spcPts val="0"/>
                        </a:spcBef>
                        <a:buSzPct val="25000"/>
                        <a:buNone/>
                      </a:pPr>
                      <a:r>
                        <a:rPr lang="en-US" altLang="zh-TW" sz="1200" b="1">
                          <a:latin typeface="Microsoft JhengHei"/>
                          <a:ea typeface="Microsoft JhengHei"/>
                          <a:cs typeface="Microsoft JhengHei"/>
                          <a:sym typeface="Microsoft JhengHei"/>
                        </a:rPr>
                        <a:t>20</a:t>
                      </a:r>
                      <a:r>
                        <a:rPr lang="zh-TW" sz="1200" b="1">
                          <a:latin typeface="Microsoft JhengHei"/>
                          <a:ea typeface="Microsoft JhengHei"/>
                          <a:cs typeface="Microsoft JhengHei"/>
                          <a:sym typeface="Microsoft JhengHei"/>
                        </a:rPr>
                        <a:t>0</a:t>
                      </a:r>
                    </a:p>
                  </a:txBody>
                  <a:tcPr marL="43750" marR="43750" marT="21875" marB="21875" anchor="ctr">
                    <a:solidFill>
                      <a:schemeClr val="accent3">
                        <a:lumMod val="40000"/>
                        <a:lumOff val="60000"/>
                      </a:schemeClr>
                    </a:solidFill>
                  </a:tcPr>
                </a:tc>
                <a:extLst>
                  <a:ext uri="{0D108BD9-81ED-4DB2-BD59-A6C34878D82A}">
                    <a16:rowId xmlns:a16="http://schemas.microsoft.com/office/drawing/2014/main" val="10002"/>
                  </a:ext>
                </a:extLst>
              </a:tr>
            </a:tbl>
          </a:graphicData>
        </a:graphic>
      </p:graphicFrame>
      <p:cxnSp>
        <p:nvCxnSpPr>
          <p:cNvPr id="78" name="Shape 260"/>
          <p:cNvCxnSpPr/>
          <p:nvPr/>
        </p:nvCxnSpPr>
        <p:spPr>
          <a:xfrm rot="10800000" flipH="1">
            <a:off x="6614779" y="3749626"/>
            <a:ext cx="2150400" cy="13200"/>
          </a:xfrm>
          <a:prstGeom prst="straightConnector1">
            <a:avLst/>
          </a:prstGeom>
          <a:noFill/>
          <a:ln w="19050" cap="flat" cmpd="sng">
            <a:solidFill>
              <a:srgbClr val="BD4B48"/>
            </a:solidFill>
            <a:prstDash val="solid"/>
            <a:round/>
            <a:headEnd type="none" w="med" len="med"/>
            <a:tailEnd type="none" w="med" len="med"/>
          </a:ln>
        </p:spPr>
      </p:cxnSp>
    </p:spTree>
    <p:extLst>
      <p:ext uri="{BB962C8B-B14F-4D97-AF65-F5344CB8AC3E}">
        <p14:creationId xmlns:p14="http://schemas.microsoft.com/office/powerpoint/2010/main" val="24306327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grpSp>
        <p:nvGrpSpPr>
          <p:cNvPr id="6" name="群組 7">
            <a:extLst>
              <a:ext uri="{FF2B5EF4-FFF2-40B4-BE49-F238E27FC236}">
                <a16:creationId xmlns:a16="http://schemas.microsoft.com/office/drawing/2014/main" id="{02E3BC6F-53EA-407E-9046-776BF5EEC290}"/>
              </a:ext>
            </a:extLst>
          </p:cNvPr>
          <p:cNvGrpSpPr/>
          <p:nvPr/>
        </p:nvGrpSpPr>
        <p:grpSpPr>
          <a:xfrm>
            <a:off x="0" y="2115301"/>
            <a:ext cx="9144000" cy="3046698"/>
            <a:chOff x="0" y="2339176"/>
            <a:chExt cx="9139058" cy="3046698"/>
          </a:xfrm>
        </p:grpSpPr>
        <p:pic>
          <p:nvPicPr>
            <p:cNvPr id="7" name="圖片 6">
              <a:extLst>
                <a:ext uri="{FF2B5EF4-FFF2-40B4-BE49-F238E27FC236}">
                  <a16:creationId xmlns:a16="http://schemas.microsoft.com/office/drawing/2014/main" id="{141F9034-5D0B-4E27-B8F6-592EEB3C86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8" name="圖片 7">
              <a:extLst>
                <a:ext uri="{FF2B5EF4-FFF2-40B4-BE49-F238E27FC236}">
                  <a16:creationId xmlns:a16="http://schemas.microsoft.com/office/drawing/2014/main" id="{3A992E0B-0064-4137-8E56-8C6D69B8EC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9" name="圖片 8">
              <a:extLst>
                <a:ext uri="{FF2B5EF4-FFF2-40B4-BE49-F238E27FC236}">
                  <a16:creationId xmlns:a16="http://schemas.microsoft.com/office/drawing/2014/main" id="{74D1E22E-6A68-46C2-8CEA-877172F51A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sp>
        <p:nvSpPr>
          <p:cNvPr id="357" name="Shape 357"/>
          <p:cNvSpPr txBox="1">
            <a:spLocks noGrp="1"/>
          </p:cNvSpPr>
          <p:nvPr>
            <p:ph type="title"/>
          </p:nvPr>
        </p:nvSpPr>
        <p:spPr>
          <a:xfrm>
            <a:off x="1210348" y="111531"/>
            <a:ext cx="7540955" cy="74380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Verdana"/>
              <a:buNone/>
            </a:pPr>
            <a:r>
              <a:rPr lang="en-US" altLang="zh-TW">
                <a:solidFill>
                  <a:schemeClr val="lt1"/>
                </a:solidFill>
                <a:latin typeface="微軟正黑體" pitchFamily="34" charset="-120"/>
                <a:cs typeface="Arial"/>
                <a:sym typeface="Arial"/>
              </a:rPr>
              <a:t>TS-x77XU</a:t>
            </a:r>
            <a:r>
              <a:rPr lang="zh-TW" altLang="en-US">
                <a:solidFill>
                  <a:schemeClr val="lt1"/>
                </a:solidFill>
                <a:latin typeface="微軟正黑體" pitchFamily="34" charset="-120"/>
                <a:cs typeface="Arial"/>
                <a:sym typeface="Arial"/>
              </a:rPr>
              <a:t> </a:t>
            </a:r>
            <a:r>
              <a:rPr lang="en-US" altLang="zh-TW" b="1" i="0" u="none" strike="noStrike" cap="none">
                <a:solidFill>
                  <a:schemeClr val="lt1"/>
                </a:solidFill>
                <a:latin typeface="微軟正黑體" pitchFamily="34" charset="-120"/>
                <a:cs typeface="Arial"/>
                <a:sym typeface="Arial"/>
              </a:rPr>
              <a:t>SSD </a:t>
            </a:r>
            <a:r>
              <a:rPr lang="zh-TW" altLang="en-US" b="1" i="0" u="none" strike="noStrike" cap="none">
                <a:solidFill>
                  <a:schemeClr val="lt1"/>
                </a:solidFill>
                <a:latin typeface="微軟正黑體" pitchFamily="34" charset="-120"/>
                <a:cs typeface="Arial"/>
                <a:sym typeface="Arial"/>
              </a:rPr>
              <a:t>儲存配置變化百出</a:t>
            </a:r>
            <a:endParaRPr i="0" u="none" strike="noStrike" cap="none">
              <a:solidFill>
                <a:schemeClr val="lt1"/>
              </a:solidFill>
              <a:latin typeface="微軟正黑體" pitchFamily="34" charset="-120"/>
              <a:cs typeface="Microsoft JhengHei"/>
              <a:sym typeface="Microsoft JhengHei"/>
            </a:endParaRPr>
          </a:p>
        </p:txBody>
      </p:sp>
      <p:sp>
        <p:nvSpPr>
          <p:cNvPr id="2" name="內容版面配置區 1">
            <a:extLst>
              <a:ext uri="{FF2B5EF4-FFF2-40B4-BE49-F238E27FC236}">
                <a16:creationId xmlns:a16="http://schemas.microsoft.com/office/drawing/2014/main" id="{FC47A316-4D74-B544-ABD6-C397ADE27D24}"/>
              </a:ext>
            </a:extLst>
          </p:cNvPr>
          <p:cNvSpPr>
            <a:spLocks noGrp="1"/>
          </p:cNvSpPr>
          <p:nvPr>
            <p:ph idx="4294967295"/>
          </p:nvPr>
        </p:nvSpPr>
        <p:spPr>
          <a:xfrm>
            <a:off x="82201" y="1147039"/>
            <a:ext cx="7042876" cy="635973"/>
          </a:xfrm>
        </p:spPr>
        <p:txBody>
          <a:bodyPr vert="horz" lIns="91440" tIns="45720" rIns="91440" bIns="45720" rtlCol="0" anchor="t">
            <a:normAutofit fontScale="85000" lnSpcReduction="10000"/>
          </a:bodyPr>
          <a:lstStyle/>
          <a:p>
            <a:pPr marL="0" indent="0">
              <a:buNone/>
            </a:pPr>
            <a:r>
              <a:rPr lang="zh-TW" altLang="en-US" sz="2000" dirty="0">
                <a:latin typeface="Microsoft JhengHei"/>
                <a:ea typeface="Microsoft JhengHei"/>
                <a:cs typeface="Microsoft JhengHei"/>
                <a:sym typeface="Microsoft JhengHei"/>
              </a:rPr>
              <a:t>除了備份伺服器，以 </a:t>
            </a:r>
            <a:r>
              <a:rPr lang="en-US" altLang="zh-TW" sz="2000" dirty="0">
                <a:latin typeface="Microsoft JhengHei"/>
                <a:ea typeface="Microsoft JhengHei"/>
                <a:cs typeface="Microsoft JhengHei"/>
                <a:sym typeface="Microsoft JhengHei"/>
              </a:rPr>
              <a:t>SSD </a:t>
            </a:r>
            <a:r>
              <a:rPr lang="zh-TW" altLang="en-US" sz="2000" dirty="0">
                <a:latin typeface="Microsoft JhengHei"/>
                <a:ea typeface="Microsoft JhengHei"/>
                <a:cs typeface="Microsoft JhengHei"/>
                <a:sym typeface="Microsoft JhengHei"/>
              </a:rPr>
              <a:t>預留空間、全域快取與自動分層，</a:t>
            </a:r>
            <a:r>
              <a:rPr lang="en-US" altLang="zh-TW" sz="2000" dirty="0">
                <a:latin typeface="Microsoft JhengHei"/>
                <a:ea typeface="Microsoft JhengHei"/>
                <a:cs typeface="Microsoft JhengHei"/>
                <a:sym typeface="Microsoft JhengHei"/>
              </a:rPr>
              <a:t>TS-x77XU</a:t>
            </a:r>
            <a:r>
              <a:rPr lang="zh-TW" altLang="en-US" sz="2000" dirty="0">
                <a:latin typeface="Microsoft JhengHei"/>
                <a:ea typeface="Microsoft JhengHei"/>
                <a:cs typeface="Microsoft JhengHei"/>
                <a:sym typeface="Microsoft JhengHei"/>
              </a:rPr>
              <a:t> </a:t>
            </a:r>
            <a:br>
              <a:rPr lang="zh-TW" altLang="en-US" sz="2000" dirty="0">
                <a:latin typeface="Microsoft JhengHei"/>
                <a:ea typeface="Microsoft JhengHei"/>
                <a:cs typeface="Microsoft JhengHei"/>
              </a:rPr>
            </a:br>
            <a:r>
              <a:rPr lang="zh-TW" altLang="en-US" sz="2000" dirty="0">
                <a:latin typeface="Microsoft JhengHei"/>
                <a:ea typeface="Microsoft JhengHei"/>
                <a:cs typeface="Microsoft JhengHei"/>
                <a:sym typeface="Microsoft JhengHei"/>
              </a:rPr>
              <a:t>搭配 </a:t>
            </a:r>
            <a:r>
              <a:rPr lang="en-US" altLang="zh-TW" sz="2000" dirty="0">
                <a:latin typeface="Microsoft JhengHei"/>
                <a:ea typeface="Microsoft JhengHei"/>
                <a:cs typeface="Microsoft JhengHei"/>
                <a:sym typeface="Microsoft JhengHei"/>
              </a:rPr>
              <a:t>SSD</a:t>
            </a:r>
            <a:r>
              <a:rPr lang="zh-TW" altLang="en-US" sz="2000" dirty="0">
                <a:latin typeface="Microsoft JhengHei"/>
                <a:ea typeface="Microsoft JhengHei"/>
                <a:cs typeface="Microsoft JhengHei"/>
                <a:sym typeface="Microsoft JhengHei"/>
              </a:rPr>
              <a:t> 更可具備站上一線儲存，成為企業儲存中堅：</a:t>
            </a:r>
          </a:p>
        </p:txBody>
      </p:sp>
      <p:graphicFrame>
        <p:nvGraphicFramePr>
          <p:cNvPr id="359" name="Shape 359"/>
          <p:cNvGraphicFramePr/>
          <p:nvPr>
            <p:extLst>
              <p:ext uri="{D42A27DB-BD31-4B8C-83A1-F6EECF244321}">
                <p14:modId xmlns:p14="http://schemas.microsoft.com/office/powerpoint/2010/main" val="2180993190"/>
              </p:ext>
            </p:extLst>
          </p:nvPr>
        </p:nvGraphicFramePr>
        <p:xfrm>
          <a:off x="163218" y="1817173"/>
          <a:ext cx="6880362" cy="2851742"/>
        </p:xfrm>
        <a:graphic>
          <a:graphicData uri="http://schemas.openxmlformats.org/drawingml/2006/table">
            <a:tbl>
              <a:tblPr firstRow="1" bandRow="1">
                <a:noFill/>
              </a:tblPr>
              <a:tblGrid>
                <a:gridCol w="1107281">
                  <a:extLst>
                    <a:ext uri="{9D8B030D-6E8A-4147-A177-3AD203B41FA5}">
                      <a16:colId xmlns:a16="http://schemas.microsoft.com/office/drawing/2014/main" val="20000"/>
                    </a:ext>
                  </a:extLst>
                </a:gridCol>
                <a:gridCol w="1154904">
                  <a:extLst>
                    <a:ext uri="{9D8B030D-6E8A-4147-A177-3AD203B41FA5}">
                      <a16:colId xmlns:a16="http://schemas.microsoft.com/office/drawing/2014/main" val="20001"/>
                    </a:ext>
                  </a:extLst>
                </a:gridCol>
                <a:gridCol w="1268402">
                  <a:extLst>
                    <a:ext uri="{9D8B030D-6E8A-4147-A177-3AD203B41FA5}">
                      <a16:colId xmlns:a16="http://schemas.microsoft.com/office/drawing/2014/main" val="20002"/>
                    </a:ext>
                  </a:extLst>
                </a:gridCol>
                <a:gridCol w="1119187">
                  <a:extLst>
                    <a:ext uri="{9D8B030D-6E8A-4147-A177-3AD203B41FA5}">
                      <a16:colId xmlns:a16="http://schemas.microsoft.com/office/drawing/2014/main" val="20003"/>
                    </a:ext>
                  </a:extLst>
                </a:gridCol>
                <a:gridCol w="1091622">
                  <a:extLst>
                    <a:ext uri="{9D8B030D-6E8A-4147-A177-3AD203B41FA5}">
                      <a16:colId xmlns:a16="http://schemas.microsoft.com/office/drawing/2014/main" val="20004"/>
                    </a:ext>
                  </a:extLst>
                </a:gridCol>
                <a:gridCol w="1138966">
                  <a:extLst>
                    <a:ext uri="{9D8B030D-6E8A-4147-A177-3AD203B41FA5}">
                      <a16:colId xmlns:a16="http://schemas.microsoft.com/office/drawing/2014/main" val="20005"/>
                    </a:ext>
                  </a:extLst>
                </a:gridCol>
              </a:tblGrid>
              <a:tr h="699386">
                <a:tc>
                  <a:txBody>
                    <a:bodyPr/>
                    <a:lstStyle/>
                    <a:p>
                      <a:pPr marL="0" marR="0" lvl="0" indent="0" algn="ctr" rtl="0">
                        <a:spcBef>
                          <a:spcPts val="0"/>
                        </a:spcBef>
                        <a:spcAft>
                          <a:spcPts val="0"/>
                        </a:spcAft>
                        <a:buNone/>
                      </a:pPr>
                      <a:r>
                        <a:rPr lang="zh-TW" sz="1400" b="1">
                          <a:solidFill>
                            <a:srgbClr val="E7FC20"/>
                          </a:solidFill>
                          <a:latin typeface="微軟正黑體" pitchFamily="34" charset="-120"/>
                          <a:ea typeface="微軟正黑體" pitchFamily="34" charset="-120"/>
                          <a:cs typeface="Microsoft JhengHei"/>
                          <a:sym typeface="Microsoft JhengHei"/>
                        </a:rPr>
                        <a:t>使用情境</a:t>
                      </a:r>
                      <a:endParaRPr sz="1400" b="1">
                        <a:solidFill>
                          <a:srgbClr val="E7FC20"/>
                        </a:solidFill>
                        <a:latin typeface="微軟正黑體" pitchFamily="34" charset="-120"/>
                        <a:ea typeface="微軟正黑體" pitchFamily="34" charset="-120"/>
                        <a:cs typeface="Microsoft JhengHei"/>
                        <a:sym typeface="Microsoft JhengHei"/>
                      </a:endParaRPr>
                    </a:p>
                  </a:txBody>
                  <a:tcPr marL="91450" marR="91450" marT="45725" marB="45725" anchor="ctr">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zh-TW" altLang="en-US" sz="1400" b="1">
                          <a:solidFill>
                            <a:srgbClr val="E7FC20"/>
                          </a:solidFill>
                          <a:latin typeface="微軟正黑體"/>
                          <a:ea typeface="微軟正黑體"/>
                          <a:cs typeface="Microsoft JhengHei"/>
                          <a:sym typeface="Microsoft JhengHei"/>
                        </a:rPr>
                        <a:t>檔案</a:t>
                      </a:r>
                      <a:br>
                        <a:rPr lang="zh-TW" altLang="en-US" sz="1400" b="1">
                          <a:solidFill>
                            <a:srgbClr val="E7FC20"/>
                          </a:solidFill>
                          <a:latin typeface="微軟正黑體"/>
                          <a:ea typeface="微軟正黑體"/>
                          <a:cs typeface="Microsoft JhengHei"/>
                          <a:sym typeface="Microsoft JhengHei"/>
                        </a:rPr>
                      </a:br>
                      <a:r>
                        <a:rPr lang="zh-TW" altLang="en-US" sz="1400" b="1">
                          <a:solidFill>
                            <a:srgbClr val="E7FC20"/>
                          </a:solidFill>
                          <a:latin typeface="微軟正黑體"/>
                          <a:ea typeface="微軟正黑體"/>
                          <a:cs typeface="Microsoft JhengHei"/>
                          <a:sym typeface="Microsoft JhengHei"/>
                        </a:rPr>
                        <a:t>伺服器</a:t>
                      </a: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zh-TW" sz="1400" b="1">
                          <a:solidFill>
                            <a:srgbClr val="E7FC20"/>
                          </a:solidFill>
                          <a:latin typeface="微軟正黑體"/>
                          <a:ea typeface="微軟正黑體"/>
                          <a:cs typeface="Microsoft JhengHei"/>
                          <a:sym typeface="Microsoft JhengHei"/>
                        </a:rPr>
                        <a:t>網站</a:t>
                      </a:r>
                      <a:r>
                        <a:rPr lang="zh-TW" altLang="en-US" sz="1400" b="1">
                          <a:solidFill>
                            <a:srgbClr val="E7FC20"/>
                          </a:solidFill>
                          <a:latin typeface="微軟正黑體"/>
                          <a:ea typeface="微軟正黑體"/>
                          <a:cs typeface="Microsoft JhengHei"/>
                          <a:sym typeface="Microsoft JhengHei"/>
                        </a:rPr>
                        <a:t>、應用、虛擬化儲存</a:t>
                      </a:r>
                      <a:br>
                        <a:rPr lang="zh-TW" altLang="en-US" sz="1400" b="1">
                          <a:solidFill>
                            <a:srgbClr val="E7FC20"/>
                          </a:solidFill>
                          <a:latin typeface="微軟正黑體"/>
                          <a:ea typeface="微軟正黑體"/>
                          <a:cs typeface="Microsoft JhengHei"/>
                          <a:sym typeface="Microsoft JhengHei"/>
                        </a:rPr>
                      </a:br>
                      <a:r>
                        <a:rPr lang="zh-TW" sz="1400" b="1">
                          <a:solidFill>
                            <a:srgbClr val="E7FC20"/>
                          </a:solidFill>
                          <a:latin typeface="微軟正黑體"/>
                          <a:ea typeface="微軟正黑體"/>
                          <a:cs typeface="Microsoft JhengHei"/>
                          <a:sym typeface="Microsoft JhengHei"/>
                        </a:rPr>
                        <a:t>伺服器</a:t>
                      </a:r>
                      <a:endParaRPr sz="1400" b="1">
                        <a:solidFill>
                          <a:srgbClr val="E7FC20"/>
                        </a:solidFill>
                        <a:latin typeface="微軟正黑體"/>
                        <a:ea typeface="微軟正黑體"/>
                        <a:cs typeface="Microsoft JhengHei"/>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zh-TW" sz="1400" b="1">
                          <a:solidFill>
                            <a:srgbClr val="E7FC20"/>
                          </a:solidFill>
                          <a:latin typeface="微軟正黑體"/>
                          <a:ea typeface="微軟正黑體"/>
                          <a:cs typeface="Microsoft JhengHei"/>
                          <a:sym typeface="Microsoft JhengHei"/>
                        </a:rPr>
                        <a:t>共同編輯</a:t>
                      </a:r>
                      <a:r>
                        <a:rPr lang="zh-TW" altLang="en-US" sz="1400" b="1">
                          <a:solidFill>
                            <a:srgbClr val="E7FC20"/>
                          </a:solidFill>
                          <a:latin typeface="微軟正黑體"/>
                          <a:ea typeface="微軟正黑體"/>
                          <a:cs typeface="Microsoft JhengHei"/>
                          <a:sym typeface="Microsoft JhengHei"/>
                        </a:rPr>
                        <a:t>、</a:t>
                      </a:r>
                      <a:r>
                        <a:rPr lang="zh-TW" sz="1400" b="1">
                          <a:solidFill>
                            <a:srgbClr val="E7FC20"/>
                          </a:solidFill>
                          <a:latin typeface="微軟正黑體"/>
                          <a:ea typeface="微軟正黑體"/>
                          <a:cs typeface="Microsoft JhengHei"/>
                          <a:sym typeface="Microsoft JhengHei"/>
                        </a:rPr>
                        <a:t>影像作業</a:t>
                      </a:r>
                      <a:endParaRPr lang="en-US" altLang="zh-TW" sz="1400" b="1">
                        <a:solidFill>
                          <a:srgbClr val="E7FC20"/>
                        </a:solidFill>
                        <a:latin typeface="微軟正黑體"/>
                        <a:ea typeface="微軟正黑體"/>
                        <a:cs typeface="Microsoft JhengHei"/>
                        <a:sym typeface="Microsoft JhengHei"/>
                      </a:endParaRPr>
                    </a:p>
                    <a:p>
                      <a:pPr marL="0" marR="0" lvl="0" indent="0" algn="ctr" rtl="0">
                        <a:spcBef>
                          <a:spcPts val="0"/>
                        </a:spcBef>
                        <a:spcAft>
                          <a:spcPts val="0"/>
                        </a:spcAft>
                        <a:buNone/>
                      </a:pPr>
                      <a:r>
                        <a:rPr lang="zh-TW" sz="1400" b="1">
                          <a:solidFill>
                            <a:srgbClr val="E7FC20"/>
                          </a:solidFill>
                          <a:latin typeface="微軟正黑體" pitchFamily="34" charset="-120"/>
                          <a:ea typeface="微軟正黑體" pitchFamily="34" charset="-120"/>
                          <a:cs typeface="Microsoft JhengHei"/>
                          <a:sym typeface="Microsoft JhengHei"/>
                        </a:rPr>
                        <a:t>工作站</a:t>
                      </a:r>
                      <a:endParaRPr sz="1400" b="1">
                        <a:solidFill>
                          <a:srgbClr val="E7FC20"/>
                        </a:solidFill>
                        <a:latin typeface="微軟正黑體" pitchFamily="34" charset="-120"/>
                        <a:ea typeface="微軟正黑體" pitchFamily="34" charset="-120"/>
                        <a:cs typeface="Microsoft JhengHei"/>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en-US" altLang="zh-TW" sz="1400" b="1" err="1">
                          <a:solidFill>
                            <a:srgbClr val="E7FC20"/>
                          </a:solidFill>
                          <a:latin typeface="微軟正黑體"/>
                          <a:ea typeface="微軟正黑體"/>
                          <a:cs typeface="Microsoft JhengHei"/>
                          <a:sym typeface="Microsoft JhengHei"/>
                        </a:rPr>
                        <a:t>監控、多端</a:t>
                      </a:r>
                      <a:r>
                        <a:rPr lang="en-US" altLang="zh-TW" sz="1400" b="1">
                          <a:solidFill>
                            <a:srgbClr val="E7FC20"/>
                          </a:solidFill>
                          <a:latin typeface="微軟正黑體"/>
                          <a:ea typeface="微軟正黑體"/>
                          <a:cs typeface="Microsoft JhengHei"/>
                          <a:sym typeface="Microsoft JhengHei"/>
                        </a:rPr>
                        <a:t> </a:t>
                      </a:r>
                      <a:r>
                        <a:rPr lang="en-US" altLang="zh-TW" sz="1400" b="1" err="1">
                          <a:solidFill>
                            <a:srgbClr val="E7FC20"/>
                          </a:solidFill>
                          <a:latin typeface="微軟正黑體"/>
                          <a:ea typeface="微軟正黑體"/>
                          <a:cs typeface="Microsoft JhengHei"/>
                          <a:sym typeface="Microsoft JhengHei"/>
                        </a:rPr>
                        <a:t>Log、備份</a:t>
                      </a:r>
                      <a:r>
                        <a:rPr lang="zh-TW" altLang="en-US" sz="1400" b="1">
                          <a:solidFill>
                            <a:srgbClr val="E7FC20"/>
                          </a:solidFill>
                          <a:latin typeface="微軟正黑體"/>
                          <a:ea typeface="微軟正黑體"/>
                          <a:cs typeface="Microsoft JhengHei"/>
                          <a:sym typeface="Microsoft JhengHei"/>
                        </a:rPr>
                        <a:t>伺服器</a:t>
                      </a:r>
                      <a:endParaRPr lang="zh-TW">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zh-TW" altLang="en-US" sz="1400" b="1">
                          <a:solidFill>
                            <a:srgbClr val="E7FC20"/>
                          </a:solidFill>
                          <a:latin typeface="微軟正黑體"/>
                          <a:ea typeface="微軟正黑體"/>
                          <a:cs typeface="Microsoft JhengHei"/>
                          <a:sym typeface="Microsoft JhengHei"/>
                        </a:rPr>
                        <a:t>企業關鍵</a:t>
                      </a:r>
                      <a:br>
                        <a:rPr lang="zh-TW" altLang="en-US" sz="1400" b="1">
                          <a:solidFill>
                            <a:srgbClr val="E7FC20"/>
                          </a:solidFill>
                          <a:latin typeface="微軟正黑體"/>
                          <a:ea typeface="微軟正黑體"/>
                          <a:cs typeface="Microsoft JhengHei"/>
                          <a:sym typeface="Microsoft JhengHei"/>
                        </a:rPr>
                      </a:br>
                      <a:r>
                        <a:rPr lang="zh-TW" altLang="en-US" sz="1400" b="1">
                          <a:solidFill>
                            <a:srgbClr val="E7FC20"/>
                          </a:solidFill>
                          <a:latin typeface="微軟正黑體"/>
                          <a:ea typeface="微軟正黑體"/>
                          <a:cs typeface="Microsoft JhengHei"/>
                          <a:sym typeface="Microsoft JhengHei"/>
                        </a:rPr>
                        <a:t>資料庫應用</a:t>
                      </a:r>
                    </a:p>
                  </a:txBody>
                  <a:tcPr marL="91450" marR="91450" marT="45725" marB="45725" anchor="ctr">
                    <a:lnL w="12700" cap="flat" cmpd="sng" algn="ctr">
                      <a:solidFill>
                        <a:schemeClr val="bg1"/>
                      </a:solidFill>
                      <a:prstDash val="solid"/>
                      <a:round/>
                      <a:headEnd type="none" w="med" len="med"/>
                      <a:tailEnd type="none" w="med" len="med"/>
                    </a:lnL>
                    <a:solidFill>
                      <a:schemeClr val="tx1">
                        <a:lumMod val="85000"/>
                        <a:lumOff val="15000"/>
                      </a:schemeClr>
                    </a:solidFill>
                  </a:tcPr>
                </a:tc>
                <a:extLst>
                  <a:ext uri="{0D108BD9-81ED-4DB2-BD59-A6C34878D82A}">
                    <a16:rowId xmlns:a16="http://schemas.microsoft.com/office/drawing/2014/main" val="10000"/>
                  </a:ext>
                </a:extLst>
              </a:tr>
              <a:tr h="689296">
                <a:tc>
                  <a:txBody>
                    <a:bodyPr/>
                    <a:lstStyle/>
                    <a:p>
                      <a:pPr marL="0" marR="0" lvl="0" indent="0" algn="ctr" rtl="0">
                        <a:spcBef>
                          <a:spcPts val="0"/>
                        </a:spcBef>
                        <a:spcAft>
                          <a:spcPts val="0"/>
                        </a:spcAft>
                        <a:buNone/>
                      </a:pPr>
                      <a:r>
                        <a:rPr lang="en-US" altLang="zh-TW" sz="1400" b="1">
                          <a:solidFill>
                            <a:schemeClr val="tx1"/>
                          </a:solidFill>
                          <a:latin typeface="微軟正黑體"/>
                          <a:ea typeface="微軟正黑體"/>
                          <a:cs typeface="Microsoft JhengHei"/>
                          <a:sym typeface="Microsoft JhengHei"/>
                        </a:rPr>
                        <a:t>SSD</a:t>
                      </a:r>
                      <a:r>
                        <a:rPr lang="zh-TW" altLang="en-US" sz="1400" b="1">
                          <a:solidFill>
                            <a:schemeClr val="tx1"/>
                          </a:solidFill>
                          <a:latin typeface="微軟正黑體"/>
                          <a:ea typeface="微軟正黑體"/>
                          <a:cs typeface="Microsoft JhengHei"/>
                          <a:sym typeface="Microsoft JhengHei"/>
                        </a:rPr>
                        <a:t> 佈署類型</a:t>
                      </a:r>
                    </a:p>
                  </a:txBody>
                  <a:tcPr marL="91450" marR="91450" marT="45725" marB="45725" anchor="ctr">
                    <a:solidFill>
                      <a:schemeClr val="bg1">
                        <a:alpha val="45000"/>
                      </a:schemeClr>
                    </a:solidFill>
                  </a:tcPr>
                </a:tc>
                <a:tc>
                  <a:txBody>
                    <a:bodyPr/>
                    <a:lstStyle/>
                    <a:p>
                      <a:pPr algn="ctr"/>
                      <a:r>
                        <a:rPr lang="en-US" altLang="zh-TW" sz="1400" b="1" err="1">
                          <a:solidFill>
                            <a:srgbClr val="000000"/>
                          </a:solidFill>
                          <a:latin typeface="微軟正黑體"/>
                          <a:ea typeface="微軟正黑體"/>
                        </a:rPr>
                        <a:t>Qtier</a:t>
                      </a:r>
                      <a:r>
                        <a:rPr lang="en-US" altLang="zh-TW" sz="1400" b="1" baseline="0">
                          <a:solidFill>
                            <a:srgbClr val="000000"/>
                          </a:solidFill>
                          <a:latin typeface="微軟正黑體"/>
                          <a:ea typeface="微軟正黑體"/>
                        </a:rPr>
                        <a:t>™</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err="1">
                          <a:solidFill>
                            <a:srgbClr val="000000"/>
                          </a:solidFill>
                          <a:latin typeface="微軟正黑體"/>
                          <a:ea typeface="微軟正黑體"/>
                        </a:rPr>
                        <a:t>Qtier</a:t>
                      </a:r>
                      <a:r>
                        <a:rPr lang="en-US" altLang="zh-TW" sz="1400" b="1" baseline="0">
                          <a:solidFill>
                            <a:srgbClr val="000000"/>
                          </a:solidFill>
                          <a:latin typeface="微軟正黑體"/>
                          <a:ea typeface="微軟正黑體"/>
                        </a:rPr>
                        <a:t>™</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chemeClr val="tx1"/>
                          </a:solidFill>
                          <a:latin typeface="微軟正黑體"/>
                          <a:ea typeface="微軟正黑體"/>
                        </a:rPr>
                        <a:t>SSD</a:t>
                      </a:r>
                      <a:br>
                        <a:rPr lang="en-US" altLang="zh-TW" sz="1400" b="1">
                          <a:solidFill>
                            <a:schemeClr val="tx1"/>
                          </a:solidFill>
                          <a:latin typeface="微軟正黑體"/>
                          <a:ea typeface="微軟正黑體"/>
                        </a:rPr>
                      </a:br>
                      <a:r>
                        <a:rPr lang="zh-TW" altLang="en-US" sz="1400" b="1">
                          <a:solidFill>
                            <a:schemeClr val="tx1"/>
                          </a:solidFill>
                          <a:latin typeface="微軟正黑體"/>
                          <a:ea typeface="微軟正黑體"/>
                        </a:rPr>
                        <a:t>讀寫快取</a:t>
                      </a:r>
                    </a:p>
                  </a:txBody>
                  <a:tcPr marL="91450" marR="91450" marT="45725" marB="45725" anchor="ctr">
                    <a:noFill/>
                  </a:tcPr>
                </a:tc>
                <a:tc>
                  <a:txBody>
                    <a:bodyPr/>
                    <a:lstStyle/>
                    <a:p>
                      <a:pPr algn="ctr"/>
                      <a:r>
                        <a:rPr lang="en-US" altLang="zh-TW" sz="1400" b="1">
                          <a:solidFill>
                            <a:schemeClr val="tx1"/>
                          </a:solidFill>
                          <a:latin typeface="微軟正黑體"/>
                          <a:ea typeface="微軟正黑體"/>
                        </a:rPr>
                        <a:t>SSD</a:t>
                      </a:r>
                      <a:r>
                        <a:rPr lang="zh-TW" altLang="en-US" sz="1400" b="1">
                          <a:solidFill>
                            <a:schemeClr val="tx1"/>
                          </a:solidFill>
                          <a:latin typeface="微軟正黑體"/>
                          <a:ea typeface="微軟正黑體"/>
                        </a:rPr>
                        <a:t> </a:t>
                      </a:r>
                      <a:br>
                        <a:rPr lang="zh-TW" altLang="en-US" sz="1400" b="1">
                          <a:solidFill>
                            <a:schemeClr val="tx1"/>
                          </a:solidFill>
                          <a:latin typeface="微軟正黑體"/>
                          <a:ea typeface="微軟正黑體"/>
                        </a:rPr>
                      </a:br>
                      <a:r>
                        <a:rPr lang="zh-TW" altLang="en-US" sz="1400" b="1">
                          <a:solidFill>
                            <a:schemeClr val="tx1"/>
                          </a:solidFill>
                          <a:latin typeface="微軟正黑體"/>
                          <a:ea typeface="微軟正黑體"/>
                        </a:rPr>
                        <a:t>唯寫快取</a:t>
                      </a: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SSD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RAID</a:t>
                      </a:r>
                      <a:endParaRPr lang="zh-TW" altLang="en-US" sz="1400" b="1">
                        <a:solidFill>
                          <a:srgbClr val="000000"/>
                        </a:solidFill>
                        <a:latin typeface="微軟正黑體"/>
                        <a:ea typeface="微軟正黑體"/>
                      </a:endParaRPr>
                    </a:p>
                  </a:txBody>
                  <a:tcPr marL="91450" marR="91450" marT="45725" marB="45725" anchor="ctr">
                    <a:noFill/>
                  </a:tcPr>
                </a:tc>
                <a:extLst>
                  <a:ext uri="{0D108BD9-81ED-4DB2-BD59-A6C34878D82A}">
                    <a16:rowId xmlns:a16="http://schemas.microsoft.com/office/drawing/2014/main" val="10001"/>
                  </a:ext>
                </a:extLst>
              </a:tr>
              <a:tr h="699386">
                <a:tc>
                  <a:txBody>
                    <a:bodyPr/>
                    <a:lstStyle/>
                    <a:p>
                      <a:pPr marL="0" marR="0" lvl="0" indent="0" algn="ctr" rtl="0">
                        <a:spcBef>
                          <a:spcPts val="0"/>
                        </a:spcBef>
                        <a:spcAft>
                          <a:spcPts val="0"/>
                        </a:spcAft>
                        <a:buNone/>
                      </a:pPr>
                      <a:r>
                        <a:rPr lang="en-US" altLang="zh-TW" sz="1400" b="1">
                          <a:solidFill>
                            <a:schemeClr val="tx1"/>
                          </a:solidFill>
                          <a:latin typeface="微軟正黑體"/>
                          <a:ea typeface="微軟正黑體"/>
                          <a:cs typeface="Microsoft JhengHei"/>
                          <a:sym typeface="Microsoft JhengHei"/>
                        </a:rPr>
                        <a:t>SSD</a:t>
                      </a:r>
                      <a:r>
                        <a:rPr lang="zh-TW" altLang="en-US" sz="1400" b="1">
                          <a:solidFill>
                            <a:schemeClr val="tx1"/>
                          </a:solidFill>
                          <a:latin typeface="微軟正黑體"/>
                          <a:ea typeface="微軟正黑體"/>
                          <a:cs typeface="Microsoft JhengHei"/>
                          <a:sym typeface="Microsoft JhengHei"/>
                        </a:rPr>
                        <a:t> </a:t>
                      </a:r>
                      <a:r>
                        <a:rPr lang="en-US" altLang="zh-TW" sz="1400" b="1">
                          <a:solidFill>
                            <a:schemeClr val="tx1"/>
                          </a:solidFill>
                          <a:latin typeface="微軟正黑體"/>
                          <a:ea typeface="微軟正黑體"/>
                          <a:cs typeface="Microsoft JhengHei"/>
                          <a:sym typeface="Microsoft JhengHei"/>
                        </a:rPr>
                        <a:t>RAID</a:t>
                      </a:r>
                      <a:r>
                        <a:rPr lang="zh-TW" altLang="en-US" sz="1400" b="1" baseline="0">
                          <a:solidFill>
                            <a:schemeClr val="tx1"/>
                          </a:solidFill>
                          <a:latin typeface="微軟正黑體"/>
                          <a:ea typeface="微軟正黑體"/>
                          <a:cs typeface="Microsoft JhengHei"/>
                          <a:sym typeface="Microsoft JhengHei"/>
                        </a:rPr>
                        <a:t> </a:t>
                      </a:r>
                      <a:br>
                        <a:rPr lang="zh-TW" altLang="en-US" sz="1400" b="1" baseline="0">
                          <a:solidFill>
                            <a:schemeClr val="tx1"/>
                          </a:solidFill>
                          <a:latin typeface="微軟正黑體"/>
                          <a:ea typeface="微軟正黑體"/>
                          <a:cs typeface="Microsoft JhengHei"/>
                          <a:sym typeface="Microsoft JhengHei"/>
                        </a:rPr>
                      </a:br>
                      <a:r>
                        <a:rPr lang="zh-TW" altLang="en-US" sz="1400" b="1" baseline="0">
                          <a:solidFill>
                            <a:schemeClr val="tx1"/>
                          </a:solidFill>
                          <a:latin typeface="微軟正黑體"/>
                          <a:ea typeface="微軟正黑體"/>
                          <a:cs typeface="Microsoft JhengHei"/>
                          <a:sym typeface="Microsoft JhengHei"/>
                        </a:rPr>
                        <a:t>類型</a:t>
                      </a:r>
                      <a:endParaRPr lang="en-US" sz="1400" b="1">
                        <a:solidFill>
                          <a:schemeClr val="tx1"/>
                        </a:solidFill>
                        <a:latin typeface="微軟正黑體"/>
                        <a:ea typeface="微軟正黑體"/>
                        <a:cs typeface="Microsoft JhengHei"/>
                        <a:sym typeface="Microsoft JhengHei"/>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6</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10</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5</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10</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10</a:t>
                      </a:r>
                      <a:endParaRPr lang="zh-TW" altLang="en-US" sz="1400" b="1">
                        <a:solidFill>
                          <a:srgbClr val="000000"/>
                        </a:solidFill>
                        <a:latin typeface="微軟正黑體"/>
                        <a:ea typeface="微軟正黑體"/>
                      </a:endParaRPr>
                    </a:p>
                  </a:txBody>
                  <a:tcPr marL="91450" marR="91450" marT="45725" marB="45725" anchor="ctr">
                    <a:noFill/>
                  </a:tcPr>
                </a:tc>
                <a:extLst>
                  <a:ext uri="{0D108BD9-81ED-4DB2-BD59-A6C34878D82A}">
                    <a16:rowId xmlns:a16="http://schemas.microsoft.com/office/drawing/2014/main" val="10002"/>
                  </a:ext>
                </a:extLst>
              </a:tr>
              <a:tr h="699386">
                <a:tc>
                  <a:txBody>
                    <a:bodyPr/>
                    <a:lstStyle/>
                    <a:p>
                      <a:pPr marL="0" marR="0" lvl="0" indent="0" algn="ctr" rtl="0">
                        <a:spcBef>
                          <a:spcPts val="0"/>
                        </a:spcBef>
                        <a:spcAft>
                          <a:spcPts val="0"/>
                        </a:spcAft>
                        <a:buNone/>
                      </a:pPr>
                      <a:r>
                        <a:rPr lang="en-US" altLang="zh-TW" sz="1400" b="1">
                          <a:solidFill>
                            <a:schemeClr val="tx1"/>
                          </a:solidFill>
                          <a:latin typeface="微軟正黑體"/>
                          <a:ea typeface="微軟正黑體"/>
                          <a:cs typeface="Microsoft JhengHei"/>
                          <a:sym typeface="Microsoft JhengHei"/>
                        </a:rPr>
                        <a:t>SSD </a:t>
                      </a:r>
                      <a:r>
                        <a:rPr lang="zh-TW" altLang="en-US" sz="1400" b="1">
                          <a:solidFill>
                            <a:schemeClr val="tx1"/>
                          </a:solidFill>
                          <a:latin typeface="微軟正黑體"/>
                          <a:ea typeface="微軟正黑體"/>
                          <a:cs typeface="Microsoft JhengHei"/>
                          <a:sym typeface="Microsoft JhengHei"/>
                        </a:rPr>
                        <a:t>外掛</a:t>
                      </a:r>
                      <a:r>
                        <a:rPr lang="en-US" altLang="zh-TW" sz="1400" b="1" err="1">
                          <a:solidFill>
                            <a:schemeClr val="tx1"/>
                          </a:solidFill>
                          <a:latin typeface="微軟正黑體"/>
                          <a:ea typeface="微軟正黑體"/>
                          <a:cs typeface="Microsoft JhengHei"/>
                          <a:sym typeface="Microsoft JhengHei"/>
                        </a:rPr>
                        <a:t>預留空間</a:t>
                      </a:r>
                      <a:br>
                        <a:rPr lang="en-US" altLang="zh-TW" sz="1400" b="1">
                          <a:solidFill>
                            <a:schemeClr val="tx1"/>
                          </a:solidFill>
                          <a:latin typeface="微軟正黑體"/>
                          <a:ea typeface="微軟正黑體"/>
                          <a:cs typeface="Microsoft JhengHei"/>
                          <a:sym typeface="Microsoft JhengHei"/>
                        </a:rPr>
                      </a:br>
                      <a:r>
                        <a:rPr lang="en-US" altLang="zh-TW" sz="1400" b="1" err="1">
                          <a:solidFill>
                            <a:schemeClr val="tx1"/>
                          </a:solidFill>
                          <a:latin typeface="微軟正黑體"/>
                          <a:ea typeface="微軟正黑體"/>
                          <a:cs typeface="Microsoft JhengHei"/>
                          <a:sym typeface="Microsoft JhengHei"/>
                        </a:rPr>
                        <a:t>配置</a:t>
                      </a:r>
                      <a:endParaRPr lang="zh-TW" altLang="en-US" sz="1400" b="1" err="1">
                        <a:solidFill>
                          <a:schemeClr val="tx1"/>
                        </a:solidFill>
                        <a:latin typeface="微軟正黑體"/>
                        <a:ea typeface="微軟正黑體"/>
                        <a:cs typeface="Microsoft JhengHei"/>
                        <a:sym typeface="Microsoft JhengHei"/>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10%</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a:solidFill>
                            <a:srgbClr val="000000"/>
                          </a:solidFill>
                          <a:latin typeface="微軟正黑體"/>
                          <a:ea typeface="微軟正黑體"/>
                        </a:rPr>
                        <a:t>20%</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20%</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a:solidFill>
                            <a:srgbClr val="000000"/>
                          </a:solidFill>
                          <a:latin typeface="微軟正黑體"/>
                          <a:ea typeface="微軟正黑體"/>
                        </a:rPr>
                        <a:t>30%</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30%</a:t>
                      </a:r>
                      <a:endParaRPr lang="zh-TW" altLang="en-US" sz="1400" b="1">
                        <a:solidFill>
                          <a:srgbClr val="000000"/>
                        </a:solidFill>
                        <a:latin typeface="微軟正黑體"/>
                        <a:ea typeface="微軟正黑體"/>
                      </a:endParaRPr>
                    </a:p>
                  </a:txBody>
                  <a:tcPr marL="91450" marR="91450" marT="45725" marB="45725" anchor="ctr">
                    <a:noFill/>
                  </a:tcPr>
                </a:tc>
                <a:extLst>
                  <a:ext uri="{0D108BD9-81ED-4DB2-BD59-A6C34878D82A}">
                    <a16:rowId xmlns:a16="http://schemas.microsoft.com/office/drawing/2014/main" val="10003"/>
                  </a:ext>
                </a:extLst>
              </a:tr>
            </a:tbl>
          </a:graphicData>
        </a:graphic>
      </p:graphicFrame>
      <p:pic>
        <p:nvPicPr>
          <p:cNvPr id="3" name="圖片 2" descr="TS-977XU_open-back.png">
            <a:extLst>
              <a:ext uri="{FF2B5EF4-FFF2-40B4-BE49-F238E27FC236}">
                <a16:creationId xmlns:a16="http://schemas.microsoft.com/office/drawing/2014/main" id="{015A2C63-18CC-4D43-B1FC-241F0B2E258F}"/>
              </a:ext>
            </a:extLst>
          </p:cNvPr>
          <p:cNvPicPr>
            <a:picLocks noChangeAspect="1"/>
          </p:cNvPicPr>
          <p:nvPr/>
        </p:nvPicPr>
        <p:blipFill rotWithShape="1">
          <a:blip r:embed="rId4" cstate="print"/>
          <a:srcRect r="29386"/>
          <a:stretch/>
        </p:blipFill>
        <p:spPr>
          <a:xfrm>
            <a:off x="6491335" y="2522081"/>
            <a:ext cx="2652665" cy="2082546"/>
          </a:xfrm>
          <a:prstGeom prst="rect">
            <a:avLst/>
          </a:prstGeom>
        </p:spPr>
      </p:pic>
      <p:pic>
        <p:nvPicPr>
          <p:cNvPr id="4" name="圖片 3">
            <a:extLst>
              <a:ext uri="{FF2B5EF4-FFF2-40B4-BE49-F238E27FC236}">
                <a16:creationId xmlns:a16="http://schemas.microsoft.com/office/drawing/2014/main" id="{F99509F4-FC86-4794-BFE0-0E4755E2DB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7106" y="1170487"/>
            <a:ext cx="2014666" cy="1903860"/>
          </a:xfrm>
          <a:prstGeom prst="rect">
            <a:avLst/>
          </a:prstGeom>
        </p:spPr>
      </p:pic>
      <p:sp>
        <p:nvSpPr>
          <p:cNvPr id="11" name="文字方塊 10">
            <a:extLst>
              <a:ext uri="{FF2B5EF4-FFF2-40B4-BE49-F238E27FC236}">
                <a16:creationId xmlns:a16="http://schemas.microsoft.com/office/drawing/2014/main" id="{3AB63CA4-1AAC-4171-817B-9D22B1F0BA8C}"/>
              </a:ext>
            </a:extLst>
          </p:cNvPr>
          <p:cNvSpPr txBox="1"/>
          <p:nvPr/>
        </p:nvSpPr>
        <p:spPr>
          <a:xfrm>
            <a:off x="7125077" y="1305958"/>
            <a:ext cx="1855705" cy="95410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b="1" dirty="0" err="1">
                <a:latin typeface="微軟正黑體" panose="020B0604030504040204" pitchFamily="34" charset="-120"/>
                <a:ea typeface="微軟正黑體" panose="020B0604030504040204" pitchFamily="34" charset="-120"/>
                <a:cs typeface="Arial"/>
              </a:rPr>
              <a:t>搭配</a:t>
            </a:r>
            <a:r>
              <a:rPr lang="en-US" altLang="zh-TW" sz="1400" b="1" dirty="0">
                <a:latin typeface="微軟正黑體" panose="020B0604030504040204" pitchFamily="34" charset="-120"/>
                <a:ea typeface="微軟正黑體" panose="020B0604030504040204" pitchFamily="34" charset="-120"/>
                <a:cs typeface="Arial"/>
              </a:rPr>
              <a:t> 5 x 2.5”</a:t>
            </a:r>
            <a:endParaRPr lang="en-US" altLang="zh-TW" sz="1400" dirty="0">
              <a:latin typeface="微軟正黑體" panose="020B0604030504040204" pitchFamily="34" charset="-120"/>
              <a:ea typeface="微軟正黑體" panose="020B0604030504040204" pitchFamily="34" charset="-120"/>
              <a:cs typeface="Arial"/>
            </a:endParaRPr>
          </a:p>
          <a:p>
            <a:pPr algn="ctr"/>
            <a:r>
              <a:rPr lang="en-US" altLang="zh-TW" sz="1400" b="1" dirty="0">
                <a:latin typeface="微軟正黑體" panose="020B0604030504040204" pitchFamily="34" charset="-120"/>
                <a:ea typeface="微軟正黑體" panose="020B0604030504040204" pitchFamily="34" charset="-120"/>
                <a:cs typeface="Arial"/>
              </a:rPr>
              <a:t>SATA 6Gb/s SSD </a:t>
            </a:r>
            <a:br>
              <a:rPr lang="en-US" altLang="zh-TW" sz="1400" b="1" dirty="0">
                <a:latin typeface="微軟正黑體" panose="020B0604030504040204" pitchFamily="34" charset="-120"/>
                <a:ea typeface="微軟正黑體" panose="020B0604030504040204" pitchFamily="34" charset="-120"/>
                <a:cs typeface="Arial"/>
              </a:rPr>
            </a:br>
            <a:r>
              <a:rPr lang="zh-CN" altLang="en-US" sz="1400" b="1" dirty="0">
                <a:latin typeface="微軟正黑體" panose="020B0604030504040204" pitchFamily="34" charset="-120"/>
                <a:ea typeface="微軟正黑體" panose="020B0604030504040204" pitchFamily="34" charset="-120"/>
                <a:cs typeface="Arial"/>
              </a:rPr>
              <a:t>1U 機架也</a:t>
            </a:r>
            <a:br>
              <a:rPr lang="zh-CN" altLang="en-US" sz="1400" b="1" dirty="0">
                <a:latin typeface="微軟正黑體" panose="020B0604030504040204" pitchFamily="34" charset="-120"/>
                <a:ea typeface="微軟正黑體" panose="020B0604030504040204" pitchFamily="34" charset="-120"/>
                <a:cs typeface="Arial"/>
              </a:rPr>
            </a:br>
            <a:r>
              <a:rPr lang="zh-CN" altLang="en-US" sz="1400" b="1" dirty="0">
                <a:latin typeface="微軟正黑體" panose="020B0604030504040204" pitchFamily="34" charset="-120"/>
                <a:ea typeface="微軟正黑體" panose="020B0604030504040204" pitchFamily="34" charset="-120"/>
                <a:cs typeface="Arial"/>
              </a:rPr>
              <a:t>能玩轉 SSD</a:t>
            </a:r>
            <a:endParaRPr lang="zh-TW" sz="1400" dirty="0">
              <a:latin typeface="微軟正黑體" panose="020B0604030504040204" pitchFamily="34" charset="-120"/>
              <a:ea typeface="微軟正黑體" panose="020B0604030504040204" pitchFamily="34" charset="-120"/>
              <a:cs typeface="Arial"/>
            </a:endParaRPr>
          </a:p>
        </p:txBody>
      </p:sp>
    </p:spTree>
    <p:extLst>
      <p:ext uri="{BB962C8B-B14F-4D97-AF65-F5344CB8AC3E}">
        <p14:creationId xmlns:p14="http://schemas.microsoft.com/office/powerpoint/2010/main" val="41528776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6" name="群組 7">
            <a:extLst>
              <a:ext uri="{FF2B5EF4-FFF2-40B4-BE49-F238E27FC236}">
                <a16:creationId xmlns:a16="http://schemas.microsoft.com/office/drawing/2014/main" id="{6432FAB2-7517-A446-991F-63C0025AC2F4}"/>
              </a:ext>
            </a:extLst>
          </p:cNvPr>
          <p:cNvGrpSpPr/>
          <p:nvPr/>
        </p:nvGrpSpPr>
        <p:grpSpPr>
          <a:xfrm>
            <a:off x="0" y="2115301"/>
            <a:ext cx="9144000" cy="3046698"/>
            <a:chOff x="0" y="2339176"/>
            <a:chExt cx="9139058" cy="3046698"/>
          </a:xfrm>
        </p:grpSpPr>
        <p:pic>
          <p:nvPicPr>
            <p:cNvPr id="17" name="圖片 16">
              <a:extLst>
                <a:ext uri="{FF2B5EF4-FFF2-40B4-BE49-F238E27FC236}">
                  <a16:creationId xmlns:a16="http://schemas.microsoft.com/office/drawing/2014/main" id="{99880645-0D93-FB4A-9C28-FAB51BE02D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19" name="圖片 18">
              <a:extLst>
                <a:ext uri="{FF2B5EF4-FFF2-40B4-BE49-F238E27FC236}">
                  <a16:creationId xmlns:a16="http://schemas.microsoft.com/office/drawing/2014/main" id="{3D0FA54B-87ED-534A-975C-7FF4122E5D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20" name="圖片 19">
              <a:extLst>
                <a:ext uri="{FF2B5EF4-FFF2-40B4-BE49-F238E27FC236}">
                  <a16:creationId xmlns:a16="http://schemas.microsoft.com/office/drawing/2014/main" id="{FE3B3D26-6E51-2C42-8558-4F08CD3E80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sp>
        <p:nvSpPr>
          <p:cNvPr id="8" name="語音泡泡: 圓角矩形 7">
            <a:extLst>
              <a:ext uri="{FF2B5EF4-FFF2-40B4-BE49-F238E27FC236}">
                <a16:creationId xmlns:a16="http://schemas.microsoft.com/office/drawing/2014/main" id="{C2E03F22-EA69-4597-886D-A021145528E1}"/>
              </a:ext>
            </a:extLst>
          </p:cNvPr>
          <p:cNvSpPr/>
          <p:nvPr/>
        </p:nvSpPr>
        <p:spPr>
          <a:xfrm>
            <a:off x="3952032" y="2445176"/>
            <a:ext cx="3546047" cy="784139"/>
          </a:xfrm>
          <a:prstGeom prst="wedgeRoundRectCallout">
            <a:avLst>
              <a:gd name="adj1" fmla="val 40755"/>
              <a:gd name="adj2" fmla="val 76355"/>
              <a:gd name="adj3" fmla="val 16667"/>
            </a:avLst>
          </a:prstGeom>
          <a:solidFill>
            <a:schemeClr val="tx1">
              <a:lumMod val="50000"/>
              <a:lumOff val="50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6" name="Shape 396"/>
          <p:cNvSpPr/>
          <p:nvPr/>
        </p:nvSpPr>
        <p:spPr>
          <a:xfrm>
            <a:off x="4483508" y="2456335"/>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397" name="Shape 397"/>
          <p:cNvSpPr txBox="1">
            <a:spLocks noGrp="1"/>
          </p:cNvSpPr>
          <p:nvPr>
            <p:ph type="title"/>
          </p:nvPr>
        </p:nvSpPr>
        <p:spPr>
          <a:xfrm>
            <a:off x="1257452" y="114442"/>
            <a:ext cx="7912147" cy="74380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Arial"/>
              <a:buNone/>
            </a:pPr>
            <a:r>
              <a:rPr lang="zh-TW" altLang="en-US" i="0" u="none" strike="noStrike" cap="none">
                <a:solidFill>
                  <a:schemeClr val="lt1"/>
                </a:solidFill>
                <a:latin typeface="Microsoft JhengHei"/>
                <a:ea typeface="Microsoft JhengHei"/>
                <a:cs typeface="Microsoft JhengHei"/>
                <a:sym typeface="Microsoft JhengHei"/>
              </a:rPr>
              <a:t>企業需要更低的 </a:t>
            </a:r>
            <a:r>
              <a:rPr lang="zh-TW" i="0" u="none" strike="noStrike" cap="none">
                <a:solidFill>
                  <a:schemeClr val="lt1"/>
                </a:solidFill>
                <a:latin typeface="Microsoft JhengHei"/>
                <a:ea typeface="Microsoft JhengHei"/>
                <a:cs typeface="Microsoft JhengHei"/>
                <a:sym typeface="Microsoft JhengHei"/>
              </a:rPr>
              <a:t>RTO</a:t>
            </a:r>
            <a:r>
              <a:rPr lang="zh-TW" altLang="en-US" i="0" u="none" strike="noStrike" cap="none">
                <a:solidFill>
                  <a:schemeClr val="lt1"/>
                </a:solidFill>
                <a:latin typeface="Microsoft JhengHei"/>
                <a:ea typeface="Microsoft JhengHei"/>
                <a:cs typeface="Microsoft JhengHei"/>
                <a:sym typeface="Microsoft JhengHei"/>
              </a:rPr>
              <a:t> </a:t>
            </a:r>
            <a:r>
              <a:rPr lang="en-US" altLang="zh-TW" i="0" u="none" strike="noStrike" cap="none">
                <a:solidFill>
                  <a:schemeClr val="lt1"/>
                </a:solidFill>
                <a:latin typeface="Microsoft JhengHei"/>
                <a:ea typeface="Microsoft JhengHei"/>
                <a:cs typeface="Microsoft JhengHei"/>
                <a:sym typeface="Microsoft JhengHei"/>
              </a:rPr>
              <a:t>(</a:t>
            </a:r>
            <a:r>
              <a:rPr lang="zh-TW" altLang="en-US" i="0" u="none" strike="noStrike" cap="none">
                <a:solidFill>
                  <a:schemeClr val="lt1"/>
                </a:solidFill>
                <a:latin typeface="Microsoft JhengHei"/>
                <a:ea typeface="Microsoft JhengHei"/>
                <a:cs typeface="Microsoft JhengHei"/>
                <a:sym typeface="Microsoft JhengHei"/>
              </a:rPr>
              <a:t>還原時間目標</a:t>
            </a:r>
            <a:r>
              <a:rPr lang="en-US" altLang="zh-TW" i="0" u="none" strike="noStrike" cap="none">
                <a:solidFill>
                  <a:schemeClr val="lt1"/>
                </a:solidFill>
                <a:latin typeface="Microsoft JhengHei"/>
                <a:ea typeface="Microsoft JhengHei"/>
                <a:cs typeface="Microsoft JhengHei"/>
                <a:sym typeface="Microsoft JhengHei"/>
              </a:rPr>
              <a:t>)</a:t>
            </a:r>
            <a:r>
              <a:rPr lang="zh-TW" i="0" u="none" strike="noStrike" cap="none">
                <a:solidFill>
                  <a:schemeClr val="lt1"/>
                </a:solidFill>
                <a:latin typeface="Microsoft JhengHei"/>
                <a:ea typeface="Microsoft JhengHei"/>
                <a:cs typeface="Microsoft JhengHei"/>
                <a:sym typeface="Microsoft JhengHei"/>
              </a:rPr>
              <a:t> </a:t>
            </a:r>
            <a:endParaRPr i="0" u="none" strike="noStrike" cap="none">
              <a:solidFill>
                <a:schemeClr val="lt1"/>
              </a:solidFill>
              <a:latin typeface="Microsoft JhengHei"/>
              <a:ea typeface="Microsoft JhengHei"/>
              <a:cs typeface="Microsoft JhengHei"/>
              <a:sym typeface="Microsoft JhengHei"/>
            </a:endParaRPr>
          </a:p>
        </p:txBody>
      </p:sp>
      <p:sp>
        <p:nvSpPr>
          <p:cNvPr id="402" name="Shape 402"/>
          <p:cNvSpPr txBox="1"/>
          <p:nvPr/>
        </p:nvSpPr>
        <p:spPr>
          <a:xfrm>
            <a:off x="564142" y="4690574"/>
            <a:ext cx="212910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800"/>
              <a:t>資料來源：</a:t>
            </a:r>
            <a:r>
              <a:rPr lang="zh-TW" sz="800" b="0" i="0" u="none" strike="noStrike" cap="none">
                <a:solidFill>
                  <a:srgbClr val="000000"/>
                </a:solidFill>
                <a:latin typeface="Arial"/>
                <a:ea typeface="Arial"/>
                <a:cs typeface="Arial"/>
                <a:sym typeface="Arial"/>
              </a:rPr>
              <a:t> Taiwan  IThome survey 2017</a:t>
            </a:r>
            <a:endParaRPr sz="800" b="0" i="0" u="none" strike="noStrike" cap="none">
              <a:solidFill>
                <a:srgbClr val="000000"/>
              </a:solidFill>
              <a:latin typeface="Arial"/>
              <a:ea typeface="Arial"/>
              <a:cs typeface="Arial"/>
              <a:sym typeface="Arial"/>
            </a:endParaRPr>
          </a:p>
        </p:txBody>
      </p:sp>
      <p:pic>
        <p:nvPicPr>
          <p:cNvPr id="4" name="圖片 3">
            <a:extLst>
              <a:ext uri="{FF2B5EF4-FFF2-40B4-BE49-F238E27FC236}">
                <a16:creationId xmlns:a16="http://schemas.microsoft.com/office/drawing/2014/main" id="{7E9E444B-36CC-48E4-AB23-25955EE895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926"/>
          <a:stretch/>
        </p:blipFill>
        <p:spPr>
          <a:xfrm>
            <a:off x="890802" y="3738631"/>
            <a:ext cx="4893897" cy="666413"/>
          </a:xfrm>
          <a:prstGeom prst="rect">
            <a:avLst/>
          </a:prstGeom>
        </p:spPr>
      </p:pic>
      <p:sp>
        <p:nvSpPr>
          <p:cNvPr id="5" name="文字方塊 4">
            <a:extLst>
              <a:ext uri="{FF2B5EF4-FFF2-40B4-BE49-F238E27FC236}">
                <a16:creationId xmlns:a16="http://schemas.microsoft.com/office/drawing/2014/main" id="{38C6A4A3-D08D-4A46-9E5F-E8C2B5F7F9CD}"/>
              </a:ext>
            </a:extLst>
          </p:cNvPr>
          <p:cNvSpPr txBox="1"/>
          <p:nvPr/>
        </p:nvSpPr>
        <p:spPr>
          <a:xfrm>
            <a:off x="282126" y="3497041"/>
            <a:ext cx="1650559" cy="283218"/>
          </a:xfrm>
          <a:prstGeom prst="rect">
            <a:avLst/>
          </a:prstGeom>
          <a:noFill/>
        </p:spPr>
        <p:txBody>
          <a:bodyPr wrap="square" rtlCol="0">
            <a:spAutoFit/>
          </a:bodyPr>
          <a:lstStyle/>
          <a:p>
            <a:pPr algn="ctr"/>
            <a:r>
              <a:rPr lang="zh-TW" altLang="en-US" sz="1200" b="1">
                <a:solidFill>
                  <a:srgbClr val="739614"/>
                </a:solidFill>
                <a:latin typeface="微軟正黑體" pitchFamily="34" charset="-120"/>
                <a:ea typeface="微軟正黑體" pitchFamily="34" charset="-120"/>
              </a:rPr>
              <a:t>資料備份時間</a:t>
            </a:r>
          </a:p>
        </p:txBody>
      </p:sp>
      <p:sp>
        <p:nvSpPr>
          <p:cNvPr id="12" name="文字方塊 11">
            <a:extLst>
              <a:ext uri="{FF2B5EF4-FFF2-40B4-BE49-F238E27FC236}">
                <a16:creationId xmlns:a16="http://schemas.microsoft.com/office/drawing/2014/main" id="{1BD39BCF-7AC6-41C1-91F5-12C84B37BDEF}"/>
              </a:ext>
            </a:extLst>
          </p:cNvPr>
          <p:cNvSpPr txBox="1"/>
          <p:nvPr/>
        </p:nvSpPr>
        <p:spPr>
          <a:xfrm>
            <a:off x="4390074" y="3478736"/>
            <a:ext cx="1762794" cy="283218"/>
          </a:xfrm>
          <a:prstGeom prst="rect">
            <a:avLst/>
          </a:prstGeom>
          <a:noFill/>
        </p:spPr>
        <p:txBody>
          <a:bodyPr wrap="square" rtlCol="0">
            <a:spAutoFit/>
          </a:bodyPr>
          <a:lstStyle/>
          <a:p>
            <a:pPr algn="ctr"/>
            <a:r>
              <a:rPr lang="zh-TW" altLang="en-US" sz="1200" b="1">
                <a:solidFill>
                  <a:srgbClr val="739614"/>
                </a:solidFill>
                <a:latin typeface="微軟正黑體" pitchFamily="34" charset="-120"/>
                <a:ea typeface="微軟正黑體" pitchFamily="34" charset="-120"/>
              </a:rPr>
              <a:t>系統重新上線</a:t>
            </a:r>
          </a:p>
        </p:txBody>
      </p:sp>
      <p:sp>
        <p:nvSpPr>
          <p:cNvPr id="13" name="文字方塊 12">
            <a:extLst>
              <a:ext uri="{FF2B5EF4-FFF2-40B4-BE49-F238E27FC236}">
                <a16:creationId xmlns:a16="http://schemas.microsoft.com/office/drawing/2014/main" id="{889B5A4A-37D3-4ECC-87AD-72F013B468A2}"/>
              </a:ext>
            </a:extLst>
          </p:cNvPr>
          <p:cNvSpPr txBox="1"/>
          <p:nvPr/>
        </p:nvSpPr>
        <p:spPr>
          <a:xfrm>
            <a:off x="2499434" y="3478736"/>
            <a:ext cx="1650559" cy="283218"/>
          </a:xfrm>
          <a:prstGeom prst="rect">
            <a:avLst/>
          </a:prstGeom>
          <a:noFill/>
        </p:spPr>
        <p:txBody>
          <a:bodyPr wrap="square" rtlCol="0">
            <a:spAutoFit/>
          </a:bodyPr>
          <a:lstStyle/>
          <a:p>
            <a:pPr algn="ctr"/>
            <a:r>
              <a:rPr lang="zh-TW" altLang="en-US" sz="1200" b="1">
                <a:solidFill>
                  <a:srgbClr val="DB0579"/>
                </a:solidFill>
                <a:latin typeface="微軟正黑體" pitchFamily="34" charset="-120"/>
                <a:ea typeface="微軟正黑體" pitchFamily="34" charset="-120"/>
              </a:rPr>
              <a:t>資料災難發生</a:t>
            </a:r>
          </a:p>
        </p:txBody>
      </p:sp>
      <p:sp>
        <p:nvSpPr>
          <p:cNvPr id="14" name="文字方塊 13">
            <a:extLst>
              <a:ext uri="{FF2B5EF4-FFF2-40B4-BE49-F238E27FC236}">
                <a16:creationId xmlns:a16="http://schemas.microsoft.com/office/drawing/2014/main" id="{BD45996F-4A7E-4421-966E-690311AEFDC9}"/>
              </a:ext>
            </a:extLst>
          </p:cNvPr>
          <p:cNvSpPr txBox="1"/>
          <p:nvPr/>
        </p:nvSpPr>
        <p:spPr>
          <a:xfrm>
            <a:off x="1320245" y="4214164"/>
            <a:ext cx="1650559" cy="283218"/>
          </a:xfrm>
          <a:prstGeom prst="rect">
            <a:avLst/>
          </a:prstGeom>
          <a:noFill/>
        </p:spPr>
        <p:txBody>
          <a:bodyPr wrap="square" rtlCol="0">
            <a:spAutoFit/>
          </a:bodyPr>
          <a:lstStyle/>
          <a:p>
            <a:r>
              <a:rPr lang="zh-TW" altLang="en-US" sz="1200" b="1">
                <a:solidFill>
                  <a:srgbClr val="740632"/>
                </a:solidFill>
                <a:latin typeface="微軟正黑體" pitchFamily="34" charset="-120"/>
                <a:ea typeface="微軟正黑體" pitchFamily="34" charset="-120"/>
              </a:rPr>
              <a:t>資料還原點目標</a:t>
            </a:r>
            <a:r>
              <a:rPr lang="en-US" altLang="zh-TW" sz="1200" b="1">
                <a:solidFill>
                  <a:srgbClr val="740632"/>
                </a:solidFill>
                <a:latin typeface="微軟正黑體" pitchFamily="34" charset="-120"/>
                <a:ea typeface="微軟正黑體" pitchFamily="34" charset="-120"/>
              </a:rPr>
              <a:t>(RPO)</a:t>
            </a:r>
            <a:endParaRPr lang="zh-TW" altLang="en-US" sz="1200" b="1">
              <a:solidFill>
                <a:srgbClr val="740632"/>
              </a:solidFill>
              <a:latin typeface="微軟正黑體" pitchFamily="34" charset="-120"/>
              <a:ea typeface="微軟正黑體" pitchFamily="34" charset="-120"/>
            </a:endParaRPr>
          </a:p>
        </p:txBody>
      </p:sp>
      <p:sp>
        <p:nvSpPr>
          <p:cNvPr id="15" name="文字方塊 14">
            <a:extLst>
              <a:ext uri="{FF2B5EF4-FFF2-40B4-BE49-F238E27FC236}">
                <a16:creationId xmlns:a16="http://schemas.microsoft.com/office/drawing/2014/main" id="{8CE066B3-5971-4699-AC95-77A4551C008C}"/>
              </a:ext>
            </a:extLst>
          </p:cNvPr>
          <p:cNvSpPr txBox="1"/>
          <p:nvPr/>
        </p:nvSpPr>
        <p:spPr>
          <a:xfrm>
            <a:off x="3643654" y="4206544"/>
            <a:ext cx="1913425" cy="276999"/>
          </a:xfrm>
          <a:prstGeom prst="rect">
            <a:avLst/>
          </a:prstGeom>
          <a:noFill/>
        </p:spPr>
        <p:txBody>
          <a:bodyPr wrap="square" rtlCol="0">
            <a:spAutoFit/>
          </a:bodyPr>
          <a:lstStyle/>
          <a:p>
            <a:r>
              <a:rPr lang="zh-TW" altLang="en-US" sz="1200" b="1">
                <a:solidFill>
                  <a:srgbClr val="330A41"/>
                </a:solidFill>
                <a:latin typeface="微軟正黑體" pitchFamily="34" charset="-120"/>
                <a:ea typeface="微軟正黑體" pitchFamily="34" charset="-120"/>
              </a:rPr>
              <a:t>資料還原時間目標</a:t>
            </a:r>
            <a:r>
              <a:rPr lang="en-US" altLang="zh-TW" sz="1200" b="1">
                <a:solidFill>
                  <a:srgbClr val="330A41"/>
                </a:solidFill>
                <a:latin typeface="微軟正黑體" pitchFamily="34" charset="-120"/>
                <a:ea typeface="微軟正黑體" pitchFamily="34" charset="-120"/>
              </a:rPr>
              <a:t>(RTO)</a:t>
            </a:r>
            <a:endParaRPr lang="zh-TW" altLang="en-US" sz="1200" b="1">
              <a:solidFill>
                <a:srgbClr val="330A41"/>
              </a:solidFill>
              <a:latin typeface="微軟正黑體" pitchFamily="34" charset="-120"/>
              <a:ea typeface="微軟正黑體" pitchFamily="34" charset="-120"/>
            </a:endParaRPr>
          </a:p>
        </p:txBody>
      </p:sp>
      <p:sp>
        <p:nvSpPr>
          <p:cNvPr id="18" name="文字方塊 17">
            <a:extLst>
              <a:ext uri="{FF2B5EF4-FFF2-40B4-BE49-F238E27FC236}">
                <a16:creationId xmlns:a16="http://schemas.microsoft.com/office/drawing/2014/main" id="{E6C0DC37-1EF4-4227-A208-573ABAF07298}"/>
              </a:ext>
            </a:extLst>
          </p:cNvPr>
          <p:cNvSpPr txBox="1"/>
          <p:nvPr/>
        </p:nvSpPr>
        <p:spPr>
          <a:xfrm>
            <a:off x="5763535" y="3847269"/>
            <a:ext cx="639053" cy="283218"/>
          </a:xfrm>
          <a:prstGeom prst="rect">
            <a:avLst/>
          </a:prstGeom>
          <a:noFill/>
        </p:spPr>
        <p:txBody>
          <a:bodyPr wrap="square" rtlCol="0">
            <a:spAutoFit/>
          </a:bodyPr>
          <a:lstStyle/>
          <a:p>
            <a:pPr algn="ctr"/>
            <a:r>
              <a:rPr lang="en-US" altLang="zh-TW" sz="1200" b="1">
                <a:solidFill>
                  <a:srgbClr val="CB8EEF"/>
                </a:solidFill>
              </a:rPr>
              <a:t>TIME</a:t>
            </a:r>
            <a:endParaRPr lang="zh-TW" altLang="en-US" sz="1200" b="1">
              <a:solidFill>
                <a:srgbClr val="CB8EEF"/>
              </a:solidFill>
            </a:endParaRPr>
          </a:p>
        </p:txBody>
      </p:sp>
      <p:pic>
        <p:nvPicPr>
          <p:cNvPr id="399" name="Shape 399" descr="一張含有 個人, 套裝, 男人, 服飾 的圖片&#10;&#10;描述是以非常高的可信度產生"/>
          <p:cNvPicPr preferRelativeResize="0"/>
          <p:nvPr/>
        </p:nvPicPr>
        <p:blipFill>
          <a:blip r:embed="rId5">
            <a:extLst/>
          </a:blip>
          <a:stretch>
            <a:fillRect/>
          </a:stretch>
        </p:blipFill>
        <p:spPr>
          <a:xfrm>
            <a:off x="6451784" y="2216361"/>
            <a:ext cx="2789251" cy="3028199"/>
          </a:xfrm>
          <a:prstGeom prst="rect">
            <a:avLst/>
          </a:prstGeom>
          <a:noFill/>
          <a:ln>
            <a:noFill/>
          </a:ln>
        </p:spPr>
      </p:pic>
      <p:sp>
        <p:nvSpPr>
          <p:cNvPr id="10" name="Shape 179">
            <a:extLst>
              <a:ext uri="{FF2B5EF4-FFF2-40B4-BE49-F238E27FC236}">
                <a16:creationId xmlns:a16="http://schemas.microsoft.com/office/drawing/2014/main" id="{6EC4993C-0CB3-FD4D-A73B-7BE621FD9CDF}"/>
              </a:ext>
            </a:extLst>
          </p:cNvPr>
          <p:cNvSpPr/>
          <p:nvPr/>
        </p:nvSpPr>
        <p:spPr>
          <a:xfrm>
            <a:off x="4004694" y="2557854"/>
            <a:ext cx="3662210" cy="571924"/>
          </a:xfrm>
          <a:prstGeom prst="wedgeRectCallout">
            <a:avLst>
              <a:gd name="adj1" fmla="val 37853"/>
              <a:gd name="adj2" fmla="val 82972"/>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r>
              <a:rPr lang="zh-TW" altLang="en-US" sz="1400" b="1">
                <a:solidFill>
                  <a:srgbClr val="E7FC20"/>
                </a:solidFill>
                <a:latin typeface="微軟正黑體" pitchFamily="34" charset="-120"/>
                <a:ea typeface="微軟正黑體" pitchFamily="34" charset="-120"/>
                <a:cs typeface="Microsoft JhengHei"/>
              </a:rPr>
              <a:t>當我的企業資料需要還原，難道還是只能</a:t>
            </a:r>
            <a:br>
              <a:rPr lang="en-US" altLang="zh-TW" sz="1400" b="1">
                <a:solidFill>
                  <a:srgbClr val="E7FC20"/>
                </a:solidFill>
                <a:latin typeface="微軟正黑體" pitchFamily="34" charset="-120"/>
                <a:ea typeface="微軟正黑體" pitchFamily="34" charset="-120"/>
                <a:cs typeface="Microsoft JhengHei"/>
              </a:rPr>
            </a:br>
            <a:r>
              <a:rPr lang="zh-TW" altLang="en-US" sz="1400" b="1">
                <a:solidFill>
                  <a:srgbClr val="E7FC20"/>
                </a:solidFill>
                <a:latin typeface="微軟正黑體" pitchFamily="34" charset="-120"/>
                <a:ea typeface="微軟正黑體" pitchFamily="34" charset="-120"/>
                <a:cs typeface="Microsoft JhengHei"/>
              </a:rPr>
              <a:t>一份一份把還原資料複製回來源端</a:t>
            </a:r>
            <a:r>
              <a:rPr lang="en-US" altLang="zh-TW" sz="1400" b="1">
                <a:solidFill>
                  <a:srgbClr val="E7FC20"/>
                </a:solidFill>
                <a:latin typeface="微軟正黑體" pitchFamily="34" charset="-120"/>
                <a:ea typeface="微軟正黑體" pitchFamily="34" charset="-120"/>
                <a:cs typeface="Microsoft JhengHei"/>
              </a:rPr>
              <a:t>?</a:t>
            </a:r>
          </a:p>
        </p:txBody>
      </p:sp>
      <p:sp>
        <p:nvSpPr>
          <p:cNvPr id="3" name="內容版面配置區 1">
            <a:extLst>
              <a:ext uri="{FF2B5EF4-FFF2-40B4-BE49-F238E27FC236}">
                <a16:creationId xmlns:a16="http://schemas.microsoft.com/office/drawing/2014/main" id="{0191EBA9-F799-4CF3-9700-023D620D681D}"/>
              </a:ext>
            </a:extLst>
          </p:cNvPr>
          <p:cNvSpPr txBox="1">
            <a:spLocks/>
          </p:cNvSpPr>
          <p:nvPr/>
        </p:nvSpPr>
        <p:spPr>
          <a:xfrm>
            <a:off x="424143" y="1061883"/>
            <a:ext cx="8296315" cy="178435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E5EA16"/>
              </a:buClr>
              <a:buNone/>
            </a:pPr>
            <a:r>
              <a:rPr kumimoji="1" lang="zh-TW" sz="1800" dirty="0">
                <a:latin typeface="Microsoft JhengHei"/>
                <a:ea typeface="Microsoft JhengHei"/>
              </a:rPr>
              <a:t>在 300 家台灣大型及中小企業備份調查顯示：</a:t>
            </a:r>
            <a:endParaRPr lang="en-US" altLang="zh-TW" sz="1800" dirty="0">
              <a:latin typeface="Microsoft JhengHei"/>
              <a:ea typeface="Microsoft JhengHei"/>
            </a:endParaRPr>
          </a:p>
          <a:p>
            <a:pPr marL="180975" indent="-180975">
              <a:buClr>
                <a:srgbClr val="E5EA16"/>
              </a:buClr>
              <a:buFont typeface="Wingdings" panose="05000000000000000000" pitchFamily="2" charset="2"/>
              <a:buChar char="l"/>
            </a:pPr>
            <a:r>
              <a:rPr kumimoji="1" lang="en-US" altLang="zh-TW" sz="1800" dirty="0">
                <a:solidFill>
                  <a:srgbClr val="FF0000"/>
                </a:solidFill>
                <a:latin typeface="Microsoft JhengHei"/>
                <a:ea typeface="Microsoft JhengHei"/>
              </a:rPr>
              <a:t>60%</a:t>
            </a:r>
            <a:r>
              <a:rPr kumimoji="1" lang="zh-TW" altLang="en-US" sz="1800" dirty="0">
                <a:latin typeface="Microsoft JhengHei"/>
                <a:ea typeface="Microsoft JhengHei"/>
              </a:rPr>
              <a:t> 的企業具備遠端網路備份做為資料災難救援方案 </a:t>
            </a:r>
            <a:endParaRPr lang="en-US" altLang="zh-TW" dirty="0">
              <a:latin typeface="Arial"/>
              <a:ea typeface="Microsoft JhengHei"/>
              <a:cs typeface="Arial"/>
            </a:endParaRPr>
          </a:p>
          <a:p>
            <a:pPr marL="180975" indent="-180975">
              <a:buClr>
                <a:srgbClr val="E5EA16"/>
              </a:buClr>
              <a:buFont typeface="Wingdings" panose="05000000000000000000" pitchFamily="2" charset="2"/>
              <a:buChar char="l"/>
            </a:pPr>
            <a:r>
              <a:rPr kumimoji="1" lang="en-US" altLang="zh-TW" sz="1800" dirty="0" err="1">
                <a:latin typeface="Microsoft JhengHei"/>
                <a:ea typeface="Microsoft JhengHei"/>
              </a:rPr>
              <a:t>其中</a:t>
            </a:r>
            <a:r>
              <a:rPr kumimoji="1" lang="en-US" altLang="zh-TW" sz="1800" dirty="0">
                <a:solidFill>
                  <a:srgbClr val="FF0000"/>
                </a:solidFill>
                <a:latin typeface="Microsoft JhengHei"/>
                <a:ea typeface="Microsoft JhengHei"/>
              </a:rPr>
              <a:t> 50%</a:t>
            </a:r>
            <a:r>
              <a:rPr kumimoji="1" lang="zh-TW" altLang="en-US" sz="1800" dirty="0">
                <a:solidFill>
                  <a:srgbClr val="FF0000"/>
                </a:solidFill>
                <a:latin typeface="Microsoft JhengHei"/>
                <a:ea typeface="Microsoft JhengHei"/>
              </a:rPr>
              <a:t> </a:t>
            </a:r>
            <a:r>
              <a:rPr kumimoji="1" lang="zh-TW" altLang="en-US" sz="1800" dirty="0">
                <a:latin typeface="Microsoft JhengHei"/>
                <a:ea typeface="Microsoft JhengHei"/>
              </a:rPr>
              <a:t>的企業期望當災難發生時，資料可在 </a:t>
            </a:r>
            <a:r>
              <a:rPr kumimoji="1" lang="en-US" altLang="zh-TW" sz="1800" dirty="0">
                <a:solidFill>
                  <a:srgbClr val="FF0000"/>
                </a:solidFill>
                <a:latin typeface="Microsoft JhengHei"/>
                <a:ea typeface="Microsoft JhengHei"/>
              </a:rPr>
              <a:t>1</a:t>
            </a:r>
            <a:r>
              <a:rPr kumimoji="1" lang="zh-TW" altLang="en-US" sz="1800" dirty="0">
                <a:solidFill>
                  <a:srgbClr val="FF0000"/>
                </a:solidFill>
                <a:latin typeface="Microsoft JhengHei"/>
                <a:ea typeface="Microsoft JhengHei"/>
              </a:rPr>
              <a:t> 小時內還原 </a:t>
            </a:r>
            <a:r>
              <a:rPr kumimoji="1" lang="en-US" altLang="zh-TW" sz="1800" dirty="0">
                <a:latin typeface="Microsoft JhengHei"/>
                <a:ea typeface="Microsoft JhengHei"/>
              </a:rPr>
              <a:t>(RTO=1</a:t>
            </a:r>
            <a:r>
              <a:rPr kumimoji="1" lang="zh-TW" altLang="en-US" sz="1800" dirty="0">
                <a:latin typeface="Microsoft JhengHei"/>
                <a:ea typeface="Microsoft JhengHei"/>
              </a:rPr>
              <a:t> </a:t>
            </a:r>
            <a:r>
              <a:rPr kumimoji="1" lang="en-US" altLang="zh-TW" sz="1800" dirty="0">
                <a:latin typeface="Microsoft JhengHei"/>
                <a:ea typeface="Microsoft JhengHei"/>
              </a:rPr>
              <a:t>hour)</a:t>
            </a:r>
            <a:r>
              <a:rPr kumimoji="1" lang="zh-TW" altLang="en-US" sz="1800" dirty="0">
                <a:latin typeface="Microsoft JhengHei"/>
                <a:ea typeface="Microsoft JhengHei"/>
              </a:rPr>
              <a:t> </a:t>
            </a:r>
            <a:endParaRPr kumimoji="1" lang="en-US" altLang="zh-TW" dirty="0">
              <a:latin typeface="Arial"/>
              <a:ea typeface="Microsoft JhengHei"/>
              <a:cs typeface="Arial"/>
            </a:endParaRPr>
          </a:p>
          <a:p>
            <a:pPr marL="0" indent="0">
              <a:buClr>
                <a:srgbClr val="E5EA16"/>
              </a:buClr>
              <a:buNone/>
            </a:pPr>
            <a:r>
              <a:rPr kumimoji="1" lang="zh-TW" sz="1800" dirty="0">
                <a:latin typeface="Microsoft JhengHei"/>
                <a:ea typeface="Microsoft JhengHei"/>
              </a:rPr>
              <a:t>  </a:t>
            </a:r>
            <a:r>
              <a:rPr kumimoji="1" lang="zh-TW" altLang="en-US" sz="1800" dirty="0">
                <a:latin typeface="Microsoft JhengHei"/>
                <a:ea typeface="Microsoft JhengHei"/>
              </a:rPr>
              <a:t> </a:t>
            </a:r>
            <a:r>
              <a:rPr kumimoji="1" lang="zh-TW" sz="1800" dirty="0">
                <a:latin typeface="Microsoft JhengHei"/>
                <a:ea typeface="Microsoft JhengHei"/>
              </a:rPr>
              <a:t>但同樣 </a:t>
            </a:r>
            <a:r>
              <a:rPr kumimoji="1" lang="zh-TW" sz="1800" dirty="0">
                <a:solidFill>
                  <a:srgbClr val="FF0000"/>
                </a:solidFill>
                <a:latin typeface="Microsoft JhengHei"/>
                <a:ea typeface="Microsoft JhengHei"/>
              </a:rPr>
              <a:t>50%</a:t>
            </a:r>
            <a:r>
              <a:rPr kumimoji="1" lang="zh-TW" sz="1800" dirty="0">
                <a:latin typeface="Microsoft JhengHei"/>
                <a:ea typeface="Microsoft JhengHei"/>
              </a:rPr>
              <a:t> 的企業表示，實際遭遇資料還原時間</a:t>
            </a:r>
            <a:r>
              <a:rPr kumimoji="1" lang="zh-TW" sz="1800" dirty="0">
                <a:solidFill>
                  <a:srgbClr val="FF0000"/>
                </a:solidFill>
                <a:latin typeface="Microsoft JhengHei"/>
                <a:ea typeface="Microsoft JhengHei"/>
              </a:rPr>
              <a:t>超過 1 天</a:t>
            </a:r>
            <a:r>
              <a:rPr kumimoji="1" lang="zh-TW" sz="1800" dirty="0">
                <a:latin typeface="Microsoft JhengHei"/>
                <a:ea typeface="Microsoft JhengHei"/>
              </a:rPr>
              <a:t> !</a:t>
            </a:r>
            <a:r>
              <a:rPr kumimoji="1" lang="zh-TW" altLang="en-US" sz="1800" dirty="0">
                <a:latin typeface="Microsoft JhengHei"/>
                <a:ea typeface="Microsoft JhengHei"/>
              </a:rPr>
              <a:t> </a:t>
            </a:r>
            <a:endParaRPr lang="en-US" dirty="0">
              <a:cs typeface="Arial"/>
            </a:endParaRPr>
          </a:p>
        </p:txBody>
      </p:sp>
    </p:spTree>
    <p:extLst>
      <p:ext uri="{BB962C8B-B14F-4D97-AF65-F5344CB8AC3E}">
        <p14:creationId xmlns:p14="http://schemas.microsoft.com/office/powerpoint/2010/main" val="30648663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16" name="圖片 15">
            <a:extLst>
              <a:ext uri="{FF2B5EF4-FFF2-40B4-BE49-F238E27FC236}">
                <a16:creationId xmlns:a16="http://schemas.microsoft.com/office/drawing/2014/main" id="{688CF89E-09A9-3441-88B8-339A8EEFA9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39305"/>
            <a:ext cx="9150681" cy="3304195"/>
          </a:xfrm>
          <a:prstGeom prst="rect">
            <a:avLst/>
          </a:prstGeom>
        </p:spPr>
      </p:pic>
      <p:sp>
        <p:nvSpPr>
          <p:cNvPr id="12" name="Shape 429">
            <a:extLst>
              <a:ext uri="{FF2B5EF4-FFF2-40B4-BE49-F238E27FC236}">
                <a16:creationId xmlns:a16="http://schemas.microsoft.com/office/drawing/2014/main" id="{D974D968-FA4C-40B7-92B8-151353299902}"/>
              </a:ext>
            </a:extLst>
          </p:cNvPr>
          <p:cNvSpPr/>
          <p:nvPr/>
        </p:nvSpPr>
        <p:spPr>
          <a:xfrm rot="16200000" flipH="1">
            <a:off x="1971447" y="2620619"/>
            <a:ext cx="2814929" cy="1524816"/>
          </a:xfrm>
          <a:prstGeom prst="triangle">
            <a:avLst>
              <a:gd name="adj" fmla="val 84846"/>
            </a:avLst>
          </a:prstGeom>
          <a:gradFill flip="none" rotWithShape="1">
            <a:gsLst>
              <a:gs pos="0">
                <a:schemeClr val="accent5">
                  <a:lumMod val="60000"/>
                  <a:lumOff val="40000"/>
                </a:schemeClr>
              </a:gs>
              <a:gs pos="20000">
                <a:schemeClr val="accent5">
                  <a:lumMod val="60000"/>
                  <a:lumOff val="40000"/>
                </a:schemeClr>
              </a:gs>
              <a:gs pos="100000">
                <a:schemeClr val="bg1">
                  <a:alpha val="0"/>
                </a:schemeClr>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 name="圖片 10" descr="一張含有 螢幕擷取畫面 的圖片&#10;&#10;描述是以非常高的可信度產生">
            <a:extLst>
              <a:ext uri="{FF2B5EF4-FFF2-40B4-BE49-F238E27FC236}">
                <a16:creationId xmlns:a16="http://schemas.microsoft.com/office/drawing/2014/main" id="{3281B86C-0D9E-40FF-AE2B-AEA3E66345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7206" y="1942948"/>
            <a:ext cx="4709501" cy="2824904"/>
          </a:xfrm>
          <a:prstGeom prst="rect">
            <a:avLst/>
          </a:prstGeom>
          <a:ln>
            <a:solidFill>
              <a:srgbClr val="00B0F0"/>
            </a:solidFill>
          </a:ln>
          <a:effectLst>
            <a:reflection blurRad="6350" stA="18000" endPos="10000" dir="5400000" sy="-100000" algn="bl" rotWithShape="0"/>
          </a:effectLst>
        </p:spPr>
      </p:pic>
      <p:sp>
        <p:nvSpPr>
          <p:cNvPr id="425" name="Shape 425"/>
          <p:cNvSpPr/>
          <p:nvPr/>
        </p:nvSpPr>
        <p:spPr>
          <a:xfrm>
            <a:off x="4569772" y="2445552"/>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426" name="Shape 426"/>
          <p:cNvSpPr txBox="1">
            <a:spLocks noGrp="1"/>
          </p:cNvSpPr>
          <p:nvPr>
            <p:ph type="title"/>
          </p:nvPr>
        </p:nvSpPr>
        <p:spPr>
          <a:xfrm>
            <a:off x="1231857" y="112688"/>
            <a:ext cx="7839719" cy="74380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Arial"/>
              <a:buNone/>
            </a:pPr>
            <a:r>
              <a:rPr lang="zh-TW">
                <a:latin typeface="Microsoft JhengHei"/>
                <a:ea typeface="Microsoft JhengHei"/>
                <a:cs typeface="Microsoft JhengHei"/>
                <a:sym typeface="Microsoft JhengHei"/>
              </a:rPr>
              <a:t>快照</a:t>
            </a:r>
            <a:r>
              <a:rPr lang="zh-TW" altLang="en-US">
                <a:latin typeface="Microsoft JhengHei"/>
                <a:ea typeface="Microsoft JhengHei"/>
                <a:cs typeface="Microsoft JhengHei"/>
                <a:sym typeface="Microsoft JhengHei"/>
              </a:rPr>
              <a:t>管理員支援遠端</a:t>
            </a:r>
            <a:r>
              <a:rPr lang="zh-TW"/>
              <a:t>閱覽</a:t>
            </a:r>
            <a:r>
              <a:rPr lang="zh-TW" altLang="en-US"/>
              <a:t>、還原檔案</a:t>
            </a:r>
            <a:endParaRPr lang="zh-TW"/>
          </a:p>
        </p:txBody>
      </p:sp>
      <p:sp>
        <p:nvSpPr>
          <p:cNvPr id="2" name="內容版面配置區 1">
            <a:extLst>
              <a:ext uri="{FF2B5EF4-FFF2-40B4-BE49-F238E27FC236}">
                <a16:creationId xmlns:a16="http://schemas.microsoft.com/office/drawing/2014/main" id="{EE8A9D23-F3AF-6948-AA56-1DABCA030A35}"/>
              </a:ext>
            </a:extLst>
          </p:cNvPr>
          <p:cNvSpPr>
            <a:spLocks noGrp="1"/>
          </p:cNvSpPr>
          <p:nvPr>
            <p:ph idx="4294967295"/>
          </p:nvPr>
        </p:nvSpPr>
        <p:spPr>
          <a:xfrm>
            <a:off x="353085" y="956697"/>
            <a:ext cx="8229600" cy="444500"/>
          </a:xfrm>
        </p:spPr>
        <p:txBody>
          <a:bodyPr vert="horz" lIns="91440" tIns="45720" rIns="91440" bIns="45720" rtlCol="0" anchor="t">
            <a:noAutofit/>
          </a:bodyPr>
          <a:lstStyle/>
          <a:p>
            <a:pPr marL="180975" indent="-180975">
              <a:buClr>
                <a:srgbClr val="E7FC20"/>
              </a:buClr>
              <a:buFont typeface="Wingdings" panose="05000000000000000000" pitchFamily="2" charset="2"/>
              <a:buChar char="l"/>
            </a:pPr>
            <a:r>
              <a:rPr lang="en" altLang="zh-TW" sz="1800">
                <a:solidFill>
                  <a:srgbClr val="0C0C0C"/>
                </a:solidFill>
                <a:latin typeface="Microsoft JhengHei"/>
                <a:ea typeface="Microsoft JhengHei"/>
                <a:cs typeface="Microsoft JhengHei"/>
                <a:sym typeface="Microsoft JhengHei"/>
              </a:rPr>
              <a:t>QTS 4.3.5 </a:t>
            </a:r>
            <a:r>
              <a:rPr lang="zh-TW" altLang="en-US" sz="1800">
                <a:solidFill>
                  <a:srgbClr val="0C0C0C"/>
                </a:solidFill>
                <a:latin typeface="Microsoft JhengHei"/>
                <a:ea typeface="Microsoft JhengHei"/>
                <a:cs typeface="Microsoft JhengHei"/>
                <a:sym typeface="Microsoft JhengHei"/>
              </a:rPr>
              <a:t>的快照管理員首度支援閱覽、還原</a:t>
            </a:r>
            <a:r>
              <a:rPr lang="en-US" altLang="zh-TW" sz="1800">
                <a:solidFill>
                  <a:srgbClr val="0C0C0C"/>
                </a:solidFill>
                <a:latin typeface="Microsoft JhengHei"/>
                <a:ea typeface="Microsoft JhengHei"/>
                <a:cs typeface="Microsoft JhengHei"/>
                <a:sym typeface="Microsoft JhengHei"/>
              </a:rPr>
              <a:t>”</a:t>
            </a:r>
            <a:r>
              <a:rPr lang="zh-TW" altLang="en-US" sz="1800">
                <a:solidFill>
                  <a:srgbClr val="0C0C0C"/>
                </a:solidFill>
                <a:latin typeface="Microsoft JhengHei"/>
                <a:ea typeface="Microsoft JhengHei"/>
                <a:cs typeface="Microsoft JhengHei"/>
                <a:sym typeface="Microsoft JhengHei"/>
              </a:rPr>
              <a:t>遠端</a:t>
            </a:r>
            <a:r>
              <a:rPr lang="en-US" altLang="zh-TW" sz="1800">
                <a:solidFill>
                  <a:srgbClr val="0C0C0C"/>
                </a:solidFill>
                <a:latin typeface="Microsoft JhengHei"/>
                <a:ea typeface="Microsoft JhengHei"/>
                <a:cs typeface="Microsoft JhengHei"/>
                <a:sym typeface="Microsoft JhengHei"/>
              </a:rPr>
              <a:t>”</a:t>
            </a:r>
            <a:r>
              <a:rPr lang="zh-TW" altLang="en-US" sz="1800">
                <a:solidFill>
                  <a:srgbClr val="0C0C0C"/>
                </a:solidFill>
                <a:latin typeface="Microsoft JhengHei"/>
                <a:ea typeface="Microsoft JhengHei"/>
                <a:cs typeface="Microsoft JhengHei"/>
                <a:sym typeface="Microsoft JhengHei"/>
              </a:rPr>
              <a:t>快照備份功能</a:t>
            </a:r>
            <a:endParaRPr lang="zh-TW" altLang="en-US" sz="1800">
              <a:solidFill>
                <a:srgbClr val="0C0C0C"/>
              </a:solidFill>
              <a:latin typeface="Microsoft JhengHei"/>
              <a:ea typeface="Microsoft JhengHei"/>
              <a:cs typeface="Microsoft JhengHei"/>
            </a:endParaRPr>
          </a:p>
          <a:p>
            <a:pPr marL="180975" indent="-180975">
              <a:buClr>
                <a:srgbClr val="E7FC20"/>
              </a:buClr>
              <a:buFont typeface="Wingdings" panose="05000000000000000000" pitchFamily="2" charset="2"/>
              <a:buChar char="l"/>
            </a:pPr>
            <a:r>
              <a:rPr lang="zh-TW" altLang="en-US" sz="1800">
                <a:solidFill>
                  <a:srgbClr val="0C0C0C"/>
                </a:solidFill>
              </a:rPr>
              <a:t>可以在本機查看備份到遠端快照保險庫的檔案內容，並透過網路還原</a:t>
            </a:r>
            <a:br>
              <a:rPr lang="zh-TW" altLang="en-US" sz="1800">
                <a:solidFill>
                  <a:srgbClr val="0C0C0C"/>
                </a:solidFill>
                <a:latin typeface="微軟正黑體"/>
              </a:rPr>
            </a:br>
            <a:r>
              <a:rPr lang="zh-TW" altLang="en-US" sz="1800">
                <a:solidFill>
                  <a:srgbClr val="0C0C0C"/>
                </a:solidFill>
              </a:rPr>
              <a:t>選定的檔案、整個磁碟區或 </a:t>
            </a:r>
            <a:r>
              <a:rPr lang="en-US" altLang="zh-TW" sz="1800">
                <a:solidFill>
                  <a:srgbClr val="0C0C0C"/>
                </a:solidFill>
              </a:rPr>
              <a:t>iSCSI</a:t>
            </a:r>
            <a:r>
              <a:rPr lang="zh-TW" altLang="en-US" sz="1800">
                <a:solidFill>
                  <a:srgbClr val="0C0C0C"/>
                </a:solidFill>
              </a:rPr>
              <a:t> </a:t>
            </a:r>
            <a:r>
              <a:rPr lang="en-US" altLang="zh-TW" sz="1800">
                <a:solidFill>
                  <a:srgbClr val="0C0C0C"/>
                </a:solidFill>
              </a:rPr>
              <a:t>LUN</a:t>
            </a:r>
            <a:endParaRPr lang="zh-TW" altLang="en-US" sz="1800">
              <a:solidFill>
                <a:srgbClr val="0C0C0C"/>
              </a:solidFill>
              <a:latin typeface="微軟正黑體"/>
            </a:endParaRPr>
          </a:p>
        </p:txBody>
      </p:sp>
      <p:sp>
        <p:nvSpPr>
          <p:cNvPr id="433" name="Shape 433"/>
          <p:cNvSpPr txBox="1"/>
          <p:nvPr/>
        </p:nvSpPr>
        <p:spPr>
          <a:xfrm>
            <a:off x="479005" y="4522723"/>
            <a:ext cx="3087933" cy="482157"/>
          </a:xfrm>
          <a:prstGeom prst="rect">
            <a:avLst/>
          </a:prstGeom>
          <a:noFill/>
          <a:ln>
            <a:noFill/>
          </a:ln>
        </p:spPr>
        <p:txBody>
          <a:bodyPr spcFirstLastPara="1" wrap="square" lIns="91425" tIns="45700" rIns="91425" bIns="45700" anchor="t" anchorCtr="0">
            <a:noAutofit/>
          </a:bodyPr>
          <a:lstStyle/>
          <a:p>
            <a:r>
              <a:rPr lang="zh-TW" sz="1000" b="1">
                <a:solidFill>
                  <a:schemeClr val="tx1">
                    <a:lumMod val="85000"/>
                    <a:lumOff val="15000"/>
                  </a:schemeClr>
                </a:solidFill>
                <a:latin typeface="Microsoft JhengHei"/>
                <a:ea typeface="Microsoft JhengHei"/>
                <a:cs typeface="Microsoft JhengHei"/>
                <a:sym typeface="Microsoft JhengHei"/>
              </a:rPr>
              <a:t>來源與目的端的NAS皆需要升級至 </a:t>
            </a:r>
            <a:r>
              <a:rPr lang="en-US" altLang="zh-TW" sz="1000" b="1">
                <a:solidFill>
                  <a:schemeClr val="tx1">
                    <a:lumMod val="85000"/>
                    <a:lumOff val="15000"/>
                  </a:schemeClr>
                </a:solidFill>
                <a:latin typeface="Microsoft JhengHei"/>
                <a:ea typeface="Microsoft JhengHei"/>
                <a:cs typeface="Microsoft JhengHei"/>
                <a:sym typeface="Microsoft JhengHei"/>
              </a:rPr>
              <a:t>QTS</a:t>
            </a:r>
            <a:r>
              <a:rPr lang="zh-TW" altLang="en-US" sz="1000" b="1">
                <a:solidFill>
                  <a:schemeClr val="tx1">
                    <a:lumMod val="85000"/>
                    <a:lumOff val="15000"/>
                  </a:schemeClr>
                </a:solidFill>
                <a:latin typeface="Microsoft JhengHei"/>
                <a:ea typeface="Microsoft JhengHei"/>
                <a:cs typeface="Microsoft JhengHei"/>
                <a:sym typeface="Microsoft JhengHei"/>
              </a:rPr>
              <a:t> </a:t>
            </a:r>
            <a:r>
              <a:rPr lang="zh-TW" sz="1000" b="1">
                <a:solidFill>
                  <a:schemeClr val="tx1">
                    <a:lumMod val="85000"/>
                    <a:lumOff val="15000"/>
                  </a:schemeClr>
                </a:solidFill>
                <a:latin typeface="Microsoft JhengHei"/>
                <a:ea typeface="Microsoft JhengHei"/>
                <a:cs typeface="Microsoft JhengHei"/>
                <a:sym typeface="Microsoft JhengHei"/>
              </a:rPr>
              <a:t>4.3.5</a:t>
            </a:r>
            <a:endParaRPr lang="en-US" altLang="zh-TW" sz="1000" b="1">
              <a:solidFill>
                <a:schemeClr val="tx1">
                  <a:lumMod val="85000"/>
                  <a:lumOff val="15000"/>
                </a:schemeClr>
              </a:solidFill>
              <a:latin typeface="Microsoft JhengHei"/>
              <a:ea typeface="Microsoft JhengHei"/>
              <a:cs typeface="Microsoft JhengHei"/>
              <a:sym typeface="Microsoft JhengHei"/>
            </a:endParaRPr>
          </a:p>
          <a:p>
            <a:r>
              <a:rPr lang="zh-TW" sz="1000" b="1">
                <a:solidFill>
                  <a:schemeClr val="tx1">
                    <a:lumMod val="85000"/>
                    <a:lumOff val="15000"/>
                  </a:schemeClr>
                </a:solidFill>
                <a:latin typeface="Microsoft JhengHei"/>
                <a:ea typeface="Microsoft JhengHei"/>
                <a:cs typeface="Microsoft JhengHei"/>
                <a:sym typeface="Microsoft JhengHei"/>
              </a:rPr>
              <a:t>並且可以彼此連接以使用此功能</a:t>
            </a:r>
            <a:endParaRPr sz="1000" b="1" i="0" u="none" strike="noStrike" cap="none">
              <a:solidFill>
                <a:schemeClr val="tx1">
                  <a:lumMod val="85000"/>
                  <a:lumOff val="15000"/>
                </a:schemeClr>
              </a:solidFill>
              <a:latin typeface="Microsoft JhengHei"/>
              <a:ea typeface="Microsoft JhengHei"/>
              <a:cs typeface="Microsoft JhengHei"/>
              <a:sym typeface="Microsoft JhengHei"/>
            </a:endParaRPr>
          </a:p>
        </p:txBody>
      </p:sp>
      <p:pic>
        <p:nvPicPr>
          <p:cNvPr id="11" name="圖片 10" descr="一張含有 螢幕擷取畫面 的圖片&#10;&#10;描述是以非常高的可信度產生">
            <a:extLst>
              <a:ext uri="{FF2B5EF4-FFF2-40B4-BE49-F238E27FC236}">
                <a16:creationId xmlns:a16="http://schemas.microsoft.com/office/drawing/2014/main" id="{8CF6DC2C-EA2B-4C12-9F06-05ACBE60745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66938" y="1942948"/>
            <a:ext cx="2928098" cy="1729584"/>
          </a:xfrm>
          <a:prstGeom prst="rect">
            <a:avLst/>
          </a:prstGeom>
          <a:ln w="19050">
            <a:solidFill>
              <a:srgbClr val="E7FC20"/>
            </a:solidFill>
          </a:ln>
          <a:effectLst>
            <a:outerShdw blurRad="50800" dist="38100" dir="2700000" algn="tl" rotWithShape="0">
              <a:prstClr val="black">
                <a:alpha val="40000"/>
              </a:prstClr>
            </a:outerShdw>
          </a:effectLst>
        </p:spPr>
      </p:pic>
      <p:pic>
        <p:nvPicPr>
          <p:cNvPr id="17" name="圖片 16">
            <a:extLst>
              <a:ext uri="{FF2B5EF4-FFF2-40B4-BE49-F238E27FC236}">
                <a16:creationId xmlns:a16="http://schemas.microsoft.com/office/drawing/2014/main" id="{6C51AC91-14A7-4400-8EB0-E8F882248D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828" y="2781730"/>
            <a:ext cx="3284200" cy="2054118"/>
          </a:xfrm>
          <a:prstGeom prst="rect">
            <a:avLst/>
          </a:prstGeom>
          <a:effectLst>
            <a:outerShdw blurRad="50800" dist="38100" dir="5400000" algn="t" rotWithShape="0">
              <a:prstClr val="black">
                <a:alpha val="40000"/>
              </a:prstClr>
            </a:outerShdw>
          </a:effectLst>
        </p:spPr>
      </p:pic>
      <p:pic>
        <p:nvPicPr>
          <p:cNvPr id="6" name="圖形 5">
            <a:extLst>
              <a:ext uri="{FF2B5EF4-FFF2-40B4-BE49-F238E27FC236}">
                <a16:creationId xmlns:a16="http://schemas.microsoft.com/office/drawing/2014/main" id="{1C6565E3-AB72-4038-B82E-EAEFD72556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94373" y="2356852"/>
            <a:ext cx="769003" cy="899898"/>
          </a:xfrm>
          <a:prstGeom prst="rect">
            <a:avLst/>
          </a:prstGeom>
        </p:spPr>
      </p:pic>
    </p:spTree>
    <p:extLst>
      <p:ext uri="{BB962C8B-B14F-4D97-AF65-F5344CB8AC3E}">
        <p14:creationId xmlns:p14="http://schemas.microsoft.com/office/powerpoint/2010/main" val="15624469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38" name="圖片 37">
            <a:extLst>
              <a:ext uri="{FF2B5EF4-FFF2-40B4-BE49-F238E27FC236}">
                <a16:creationId xmlns:a16="http://schemas.microsoft.com/office/drawing/2014/main" id="{211C2FA3-8D18-1E46-86BB-5B71420DB8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46468"/>
            <a:ext cx="9150681" cy="3304195"/>
          </a:xfrm>
          <a:prstGeom prst="rect">
            <a:avLst/>
          </a:prstGeom>
          <a:ln>
            <a:noFill/>
          </a:ln>
        </p:spPr>
      </p:pic>
      <p:grpSp>
        <p:nvGrpSpPr>
          <p:cNvPr id="14" name="群組 13">
            <a:extLst>
              <a:ext uri="{FF2B5EF4-FFF2-40B4-BE49-F238E27FC236}">
                <a16:creationId xmlns:a16="http://schemas.microsoft.com/office/drawing/2014/main" id="{CC862B3B-6F14-4749-BD59-78F339E9AE6C}"/>
              </a:ext>
            </a:extLst>
          </p:cNvPr>
          <p:cNvGrpSpPr/>
          <p:nvPr/>
        </p:nvGrpSpPr>
        <p:grpSpPr>
          <a:xfrm>
            <a:off x="137282" y="3678158"/>
            <a:ext cx="5644426" cy="1241931"/>
            <a:chOff x="1541595" y="3597585"/>
            <a:chExt cx="5767917" cy="1269103"/>
          </a:xfrm>
        </p:grpSpPr>
        <p:pic>
          <p:nvPicPr>
            <p:cNvPr id="35" name="圖片 34">
              <a:extLst>
                <a:ext uri="{FF2B5EF4-FFF2-40B4-BE49-F238E27FC236}">
                  <a16:creationId xmlns:a16="http://schemas.microsoft.com/office/drawing/2014/main" id="{BCBE5F90-78EA-4F29-BED2-5A06925BD8E9}"/>
                </a:ext>
              </a:extLst>
            </p:cNvPr>
            <p:cNvPicPr>
              <a:picLocks noChangeAspect="1"/>
            </p:cNvPicPr>
            <p:nvPr/>
          </p:nvPicPr>
          <p:blipFill rotWithShape="1">
            <a:blip r:embed="rId4">
              <a:extLst>
                <a:ext uri="{28A0092B-C50C-407E-A947-70E740481C1C}">
                  <a14:useLocalDpi xmlns:a14="http://schemas.microsoft.com/office/drawing/2010/main" val="0"/>
                </a:ext>
              </a:extLst>
            </a:blip>
            <a:srcRect t="31141" b="33655"/>
            <a:stretch/>
          </p:blipFill>
          <p:spPr>
            <a:xfrm>
              <a:off x="1541595" y="3597585"/>
              <a:ext cx="5767917" cy="1269103"/>
            </a:xfrm>
            <a:prstGeom prst="rect">
              <a:avLst/>
            </a:prstGeom>
            <a:effectLst>
              <a:reflection blurRad="63500" stA="65000" endPos="22000" dir="5400000" sy="-100000" algn="bl" rotWithShape="0"/>
            </a:effectLst>
          </p:spPr>
        </p:pic>
        <p:grpSp>
          <p:nvGrpSpPr>
            <p:cNvPr id="13" name="群組 12">
              <a:extLst>
                <a:ext uri="{FF2B5EF4-FFF2-40B4-BE49-F238E27FC236}">
                  <a16:creationId xmlns:a16="http://schemas.microsoft.com/office/drawing/2014/main" id="{DB3B573E-1E8E-4BDC-AAE8-C8002E15D607}"/>
                </a:ext>
              </a:extLst>
            </p:cNvPr>
            <p:cNvGrpSpPr/>
            <p:nvPr/>
          </p:nvGrpSpPr>
          <p:grpSpPr>
            <a:xfrm>
              <a:off x="1651629" y="3673754"/>
              <a:ext cx="5618103" cy="319786"/>
              <a:chOff x="1652372" y="3673754"/>
              <a:chExt cx="5113139" cy="319786"/>
            </a:xfrm>
          </p:grpSpPr>
          <p:pic>
            <p:nvPicPr>
              <p:cNvPr id="12" name="圖片 11">
                <a:extLst>
                  <a:ext uri="{FF2B5EF4-FFF2-40B4-BE49-F238E27FC236}">
                    <a16:creationId xmlns:a16="http://schemas.microsoft.com/office/drawing/2014/main" id="{7F1B4CD9-2E33-4521-B1E9-630115F46C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2372" y="3673754"/>
                <a:ext cx="3446550" cy="306043"/>
              </a:xfrm>
              <a:prstGeom prst="rect">
                <a:avLst/>
              </a:prstGeom>
            </p:spPr>
          </p:pic>
          <p:pic>
            <p:nvPicPr>
              <p:cNvPr id="39" name="圖片 38">
                <a:extLst>
                  <a:ext uri="{FF2B5EF4-FFF2-40B4-BE49-F238E27FC236}">
                    <a16:creationId xmlns:a16="http://schemas.microsoft.com/office/drawing/2014/main" id="{691BA359-24C5-428B-A818-338416ECE6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8961" y="3687497"/>
                <a:ext cx="3446550" cy="306043"/>
              </a:xfrm>
              <a:prstGeom prst="rect">
                <a:avLst/>
              </a:prstGeom>
            </p:spPr>
          </p:pic>
        </p:grpSp>
      </p:grpSp>
      <p:pic>
        <p:nvPicPr>
          <p:cNvPr id="46" name="圖形 45">
            <a:extLst>
              <a:ext uri="{FF2B5EF4-FFF2-40B4-BE49-F238E27FC236}">
                <a16:creationId xmlns:a16="http://schemas.microsoft.com/office/drawing/2014/main" id="{6ED0ED2D-58E4-4960-AE10-13C630153C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8915" y="2722520"/>
            <a:ext cx="4626785" cy="1194009"/>
          </a:xfrm>
          <a:prstGeom prst="rect">
            <a:avLst/>
          </a:prstGeom>
        </p:spPr>
      </p:pic>
      <p:pic>
        <p:nvPicPr>
          <p:cNvPr id="45" name="圖片 44">
            <a:extLst>
              <a:ext uri="{FF2B5EF4-FFF2-40B4-BE49-F238E27FC236}">
                <a16:creationId xmlns:a16="http://schemas.microsoft.com/office/drawing/2014/main" id="{2AB549C4-E410-4466-8BE3-1F4B09C073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0317" y="4322033"/>
            <a:ext cx="3452502" cy="461856"/>
          </a:xfrm>
          <a:prstGeom prst="rect">
            <a:avLst/>
          </a:prstGeom>
        </p:spPr>
      </p:pic>
      <p:sp>
        <p:nvSpPr>
          <p:cNvPr id="486" name="Shape 486"/>
          <p:cNvSpPr/>
          <p:nvPr/>
        </p:nvSpPr>
        <p:spPr>
          <a:xfrm>
            <a:off x="5306468" y="2470662"/>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487" name="Shape 487"/>
          <p:cNvSpPr txBox="1">
            <a:spLocks noGrp="1"/>
          </p:cNvSpPr>
          <p:nvPr>
            <p:ph type="title"/>
          </p:nvPr>
        </p:nvSpPr>
        <p:spPr>
          <a:xfrm>
            <a:off x="1213746" y="126027"/>
            <a:ext cx="7387046" cy="74380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Arial"/>
              <a:buNone/>
            </a:pPr>
            <a:r>
              <a:rPr lang="zh-TW">
                <a:latin typeface="Microsoft JhengHei"/>
                <a:ea typeface="Microsoft JhengHei"/>
                <a:cs typeface="Microsoft JhengHei"/>
                <a:sym typeface="Microsoft JhengHei"/>
              </a:rPr>
              <a:t>以 10GbE 網路大幅降低還原時間</a:t>
            </a:r>
            <a:endParaRPr i="0" u="none" strike="noStrike" cap="none">
              <a:solidFill>
                <a:schemeClr val="lt1"/>
              </a:solidFill>
              <a:latin typeface="Microsoft JhengHei"/>
              <a:ea typeface="Microsoft JhengHei"/>
              <a:cs typeface="Microsoft JhengHei"/>
              <a:sym typeface="Microsoft JhengHei"/>
            </a:endParaRPr>
          </a:p>
        </p:txBody>
      </p:sp>
      <p:sp>
        <p:nvSpPr>
          <p:cNvPr id="2" name="內容版面配置區 1">
            <a:extLst>
              <a:ext uri="{FF2B5EF4-FFF2-40B4-BE49-F238E27FC236}">
                <a16:creationId xmlns:a16="http://schemas.microsoft.com/office/drawing/2014/main" id="{B7850EFB-6F7A-DB4F-B708-BAEA277C76A6}"/>
              </a:ext>
            </a:extLst>
          </p:cNvPr>
          <p:cNvSpPr>
            <a:spLocks noGrp="1"/>
          </p:cNvSpPr>
          <p:nvPr>
            <p:ph idx="4294967295"/>
          </p:nvPr>
        </p:nvSpPr>
        <p:spPr>
          <a:xfrm>
            <a:off x="453859" y="1072351"/>
            <a:ext cx="8229600" cy="1530350"/>
          </a:xfrm>
        </p:spPr>
        <p:txBody>
          <a:bodyPr vert="horz" lIns="91440" tIns="45720" rIns="91440" bIns="45720" rtlCol="0" anchor="t">
            <a:noAutofit/>
          </a:bodyPr>
          <a:lstStyle/>
          <a:p>
            <a:pPr marL="180975" indent="-180975">
              <a:buClr>
                <a:srgbClr val="E7FC20"/>
              </a:buClr>
              <a:buFont typeface="Wingdings" panose="05000000000000000000" pitchFamily="2" charset="2"/>
              <a:buChar char="l"/>
            </a:pPr>
            <a:r>
              <a:rPr kumimoji="1" lang="zh-TW" altLang="en-US" sz="1800">
                <a:latin typeface="微軟正黑體" pitchFamily="34" charset="-120"/>
              </a:rPr>
              <a:t>「快照備份保險庫來源端還原」是基於網路的應用技術</a:t>
            </a:r>
            <a:endParaRPr lang="zh-TW" altLang="en-US" sz="1800">
              <a:latin typeface="微軟正黑體" pitchFamily="34" charset="-120"/>
            </a:endParaRPr>
          </a:p>
          <a:p>
            <a:pPr marL="180975" indent="-180975">
              <a:buClr>
                <a:srgbClr val="E7FC20"/>
              </a:buClr>
              <a:buFont typeface="Wingdings" panose="05000000000000000000" pitchFamily="2" charset="2"/>
              <a:buChar char="l"/>
            </a:pPr>
            <a:r>
              <a:rPr kumimoji="1" lang="zh-TW" altLang="en-US" sz="1800">
                <a:latin typeface="微軟正黑體" pitchFamily="34" charset="-120"/>
              </a:rPr>
              <a:t>當使用 </a:t>
            </a:r>
            <a:r>
              <a:rPr kumimoji="1" lang="en-US" altLang="zh-TW" sz="1800">
                <a:latin typeface="微軟正黑體" pitchFamily="34" charset="-120"/>
              </a:rPr>
              <a:t>1</a:t>
            </a:r>
            <a:r>
              <a:rPr kumimoji="1" lang="en" altLang="zh-TW" sz="1800" err="1">
                <a:latin typeface="微軟正黑體" pitchFamily="34" charset="-120"/>
              </a:rPr>
              <a:t>GbE</a:t>
            </a:r>
            <a:r>
              <a:rPr kumimoji="1" lang="en" altLang="zh-TW" sz="1800">
                <a:latin typeface="微軟正黑體" pitchFamily="34" charset="-120"/>
              </a:rPr>
              <a:t> </a:t>
            </a:r>
            <a:r>
              <a:rPr kumimoji="1" lang="zh-TW" altLang="en-US" sz="1800">
                <a:latin typeface="微軟正黑體" pitchFamily="34" charset="-120"/>
              </a:rPr>
              <a:t>網路時，還原大型檔案將可能花費數小時之久</a:t>
            </a:r>
            <a:endParaRPr lang="zh-TW" altLang="en-US" sz="1800">
              <a:latin typeface="微軟正黑體" pitchFamily="34" charset="-120"/>
            </a:endParaRPr>
          </a:p>
          <a:p>
            <a:pPr marL="180975" indent="-180975">
              <a:lnSpc>
                <a:spcPct val="120000"/>
              </a:lnSpc>
              <a:buClr>
                <a:srgbClr val="E7FC20"/>
              </a:buClr>
              <a:buFont typeface="Wingdings" panose="05000000000000000000" pitchFamily="2" charset="2"/>
              <a:buChar char="l"/>
            </a:pPr>
            <a:r>
              <a:rPr kumimoji="1" lang="zh-TW" altLang="en-US" sz="1800">
                <a:latin typeface="微軟正黑體" pitchFamily="34" charset="-120"/>
              </a:rPr>
              <a:t>選用 </a:t>
            </a:r>
            <a:r>
              <a:rPr kumimoji="1" lang="en-US" altLang="zh-TW" sz="1800">
                <a:latin typeface="微軟正黑體" pitchFamily="34" charset="-120"/>
              </a:rPr>
              <a:t>10</a:t>
            </a:r>
            <a:r>
              <a:rPr kumimoji="1" lang="en" altLang="zh-TW" sz="1800" err="1">
                <a:latin typeface="微軟正黑體" pitchFamily="34" charset="-120"/>
              </a:rPr>
              <a:t>GbE</a:t>
            </a:r>
            <a:r>
              <a:rPr kumimoji="1" lang="en" altLang="zh-TW" sz="1800">
                <a:latin typeface="微軟正黑體" pitchFamily="34" charset="-120"/>
              </a:rPr>
              <a:t> </a:t>
            </a:r>
            <a:r>
              <a:rPr kumimoji="1" lang="zh-TW" altLang="en-US" sz="1800">
                <a:latin typeface="微軟正黑體" pitchFamily="34" charset="-120"/>
              </a:rPr>
              <a:t>網路搭配快照備份任務，不僅提升備份速度，</a:t>
            </a:r>
            <a:br>
              <a:rPr lang="zh-TW" altLang="en-US" sz="1800">
                <a:latin typeface="微軟正黑體" pitchFamily="34" charset="-120"/>
              </a:rPr>
            </a:br>
            <a:r>
              <a:rPr kumimoji="1" lang="zh-TW" altLang="en-US" sz="1800">
                <a:solidFill>
                  <a:srgbClr val="FF0000"/>
                </a:solidFill>
                <a:latin typeface="微軟正黑體" pitchFamily="34" charset="-120"/>
              </a:rPr>
              <a:t>在 </a:t>
            </a:r>
            <a:r>
              <a:rPr kumimoji="1" lang="en" altLang="zh-TW" sz="1800">
                <a:solidFill>
                  <a:srgbClr val="FF0000"/>
                </a:solidFill>
                <a:latin typeface="微軟正黑體" pitchFamily="34" charset="-120"/>
              </a:rPr>
              <a:t>QTS 4.3.5 </a:t>
            </a:r>
            <a:r>
              <a:rPr kumimoji="1" lang="zh-TW" altLang="en-US" sz="1800">
                <a:solidFill>
                  <a:srgbClr val="FF0000"/>
                </a:solidFill>
                <a:latin typeface="微軟正黑體" pitchFamily="34" charset="-120"/>
              </a:rPr>
              <a:t>更等於直接提升還原速度</a:t>
            </a:r>
            <a:r>
              <a:rPr kumimoji="1" lang="en-US" altLang="zh-TW" sz="1800">
                <a:solidFill>
                  <a:srgbClr val="FF0000"/>
                </a:solidFill>
                <a:latin typeface="微軟正黑體" pitchFamily="34" charset="-120"/>
              </a:rPr>
              <a:t>! </a:t>
            </a:r>
            <a:endParaRPr lang="en-US" altLang="zh-TW" sz="1800">
              <a:solidFill>
                <a:srgbClr val="FF0000"/>
              </a:solidFill>
              <a:latin typeface="微軟正黑體" pitchFamily="34" charset="-120"/>
            </a:endParaRPr>
          </a:p>
        </p:txBody>
      </p:sp>
      <p:pic>
        <p:nvPicPr>
          <p:cNvPr id="52" name="圖形 51">
            <a:extLst>
              <a:ext uri="{FF2B5EF4-FFF2-40B4-BE49-F238E27FC236}">
                <a16:creationId xmlns:a16="http://schemas.microsoft.com/office/drawing/2014/main" id="{A0E81077-E0D6-471F-B9B0-A992BE3CBE7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46667" y="2017797"/>
            <a:ext cx="1565488" cy="905816"/>
          </a:xfrm>
          <a:prstGeom prst="rect">
            <a:avLst/>
          </a:prstGeom>
        </p:spPr>
      </p:pic>
      <p:pic>
        <p:nvPicPr>
          <p:cNvPr id="32" name="圖片 31">
            <a:extLst>
              <a:ext uri="{FF2B5EF4-FFF2-40B4-BE49-F238E27FC236}">
                <a16:creationId xmlns:a16="http://schemas.microsoft.com/office/drawing/2014/main" id="{976E8C81-9A17-4CEE-A7DC-651F55EC2FC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5675" y="2851359"/>
            <a:ext cx="3151964" cy="1240100"/>
          </a:xfrm>
          <a:prstGeom prst="rect">
            <a:avLst/>
          </a:prstGeom>
        </p:spPr>
      </p:pic>
      <p:grpSp>
        <p:nvGrpSpPr>
          <p:cNvPr id="64" name="群組 63">
            <a:extLst>
              <a:ext uri="{FF2B5EF4-FFF2-40B4-BE49-F238E27FC236}">
                <a16:creationId xmlns:a16="http://schemas.microsoft.com/office/drawing/2014/main" id="{5D06B09E-A88F-4876-B45A-149801596B83}"/>
              </a:ext>
            </a:extLst>
          </p:cNvPr>
          <p:cNvGrpSpPr/>
          <p:nvPr/>
        </p:nvGrpSpPr>
        <p:grpSpPr>
          <a:xfrm>
            <a:off x="4417440" y="2268368"/>
            <a:ext cx="3850271" cy="1684493"/>
            <a:chOff x="4148144" y="2713062"/>
            <a:chExt cx="3850271" cy="1684493"/>
          </a:xfrm>
        </p:grpSpPr>
        <p:pic>
          <p:nvPicPr>
            <p:cNvPr id="65" name="圖片 64">
              <a:extLst>
                <a:ext uri="{FF2B5EF4-FFF2-40B4-BE49-F238E27FC236}">
                  <a16:creationId xmlns:a16="http://schemas.microsoft.com/office/drawing/2014/main" id="{5CBEAF11-2729-4174-BA24-F6E850B34B6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48144" y="2713062"/>
              <a:ext cx="3850271" cy="1684493"/>
            </a:xfrm>
            <a:prstGeom prst="rect">
              <a:avLst/>
            </a:prstGeom>
          </p:spPr>
        </p:pic>
        <p:sp>
          <p:nvSpPr>
            <p:cNvPr id="66" name="矩形 65">
              <a:extLst>
                <a:ext uri="{FF2B5EF4-FFF2-40B4-BE49-F238E27FC236}">
                  <a16:creationId xmlns:a16="http://schemas.microsoft.com/office/drawing/2014/main" id="{F484FF1B-E584-4193-850A-57E58B33A40E}"/>
                </a:ext>
              </a:extLst>
            </p:cNvPr>
            <p:cNvSpPr/>
            <p:nvPr/>
          </p:nvSpPr>
          <p:spPr>
            <a:xfrm>
              <a:off x="4732203" y="3076200"/>
              <a:ext cx="2008468" cy="1000274"/>
            </a:xfrm>
            <a:prstGeom prst="rect">
              <a:avLst/>
            </a:prstGeom>
          </p:spPr>
          <p:txBody>
            <a:bodyPr wrap="square">
              <a:spAutoFit/>
            </a:bodyPr>
            <a:lstStyle/>
            <a:p>
              <a:pPr algn="ctr"/>
              <a:r>
                <a:rPr lang="zh-TW" altLang="en-US" sz="1300">
                  <a:latin typeface="Microsoft YaHei" panose="020B0503020204020204" pitchFamily="34" charset="-122"/>
                  <a:ea typeface="Microsoft YaHei" panose="020B0503020204020204" pitchFamily="34" charset="-122"/>
                  <a:cs typeface="Microsoft JhengHei"/>
                </a:rPr>
                <a:t>使用 </a:t>
              </a:r>
              <a:r>
                <a:rPr lang="en" altLang="zh-TW" sz="1300">
                  <a:latin typeface="Microsoft YaHei" panose="020B0503020204020204" pitchFamily="34" charset="-122"/>
                  <a:ea typeface="Microsoft YaHei" panose="020B0503020204020204" pitchFamily="34" charset="-122"/>
                  <a:cs typeface="Microsoft JhengHei"/>
                </a:rPr>
                <a:t>QNAP 10GbE </a:t>
              </a:r>
              <a:br>
                <a:rPr lang="en" altLang="zh-TW" sz="1300">
                  <a:latin typeface="Microsoft YaHei" panose="020B0503020204020204" pitchFamily="34" charset="-122"/>
                  <a:ea typeface="Microsoft YaHei" panose="020B0503020204020204" pitchFamily="34" charset="-122"/>
                  <a:cs typeface="Microsoft JhengHei"/>
                </a:rPr>
              </a:br>
              <a:r>
                <a:rPr lang="zh-TW" altLang="en-US" sz="1300">
                  <a:latin typeface="Microsoft YaHei" panose="020B0503020204020204" pitchFamily="34" charset="-122"/>
                  <a:ea typeface="Microsoft YaHei" panose="020B0503020204020204" pitchFamily="34" charset="-122"/>
                  <a:cs typeface="Microsoft JhengHei"/>
                </a:rPr>
                <a:t>非網管型交換器取代</a:t>
              </a:r>
              <a:r>
                <a:rPr lang="en-US" altLang="zh-TW" sz="1300">
                  <a:latin typeface="Microsoft YaHei" panose="020B0503020204020204" pitchFamily="34" charset="-122"/>
                  <a:ea typeface="Microsoft YaHei" panose="020B0503020204020204" pitchFamily="34" charset="-122"/>
                  <a:cs typeface="Microsoft JhengHei"/>
                </a:rPr>
                <a:t> </a:t>
              </a:r>
              <a:br>
                <a:rPr lang="en-US" altLang="zh-TW" sz="1300">
                  <a:latin typeface="Microsoft YaHei" panose="020B0503020204020204" pitchFamily="34" charset="-122"/>
                  <a:ea typeface="Microsoft YaHei" panose="020B0503020204020204" pitchFamily="34" charset="-122"/>
                  <a:cs typeface="Microsoft JhengHei"/>
                </a:rPr>
              </a:br>
              <a:r>
                <a:rPr lang="en-US" altLang="zh-TW" sz="1300">
                  <a:latin typeface="Microsoft YaHei" panose="020B0503020204020204" pitchFamily="34" charset="-122"/>
                  <a:ea typeface="Microsoft YaHei" panose="020B0503020204020204" pitchFamily="34" charset="-122"/>
                  <a:cs typeface="Microsoft JhengHei"/>
                </a:rPr>
                <a:t>1</a:t>
              </a:r>
              <a:r>
                <a:rPr lang="en" altLang="zh-TW" sz="1300">
                  <a:latin typeface="Microsoft YaHei" panose="020B0503020204020204" pitchFamily="34" charset="-122"/>
                  <a:ea typeface="Microsoft YaHei" panose="020B0503020204020204" pitchFamily="34" charset="-122"/>
                  <a:cs typeface="Microsoft JhengHei"/>
                </a:rPr>
                <a:t>GbE </a:t>
              </a:r>
              <a:r>
                <a:rPr lang="zh-TW" altLang="en-US" sz="1300">
                  <a:latin typeface="Microsoft YaHei" panose="020B0503020204020204" pitchFamily="34" charset="-122"/>
                  <a:ea typeface="Microsoft YaHei" panose="020B0503020204020204" pitchFamily="34" charset="-122"/>
                  <a:cs typeface="Microsoft JhengHei"/>
                </a:rPr>
                <a:t>傳統交換器來</a:t>
              </a:r>
              <a:r>
                <a:rPr lang="en-US" altLang="zh-TW" sz="1300">
                  <a:latin typeface="Microsoft YaHei" panose="020B0503020204020204" pitchFamily="34" charset="-122"/>
                  <a:ea typeface="Microsoft YaHei" panose="020B0503020204020204" pitchFamily="34" charset="-122"/>
                  <a:cs typeface="Microsoft JhengHei"/>
                </a:rPr>
                <a:t> </a:t>
              </a:r>
              <a:br>
                <a:rPr lang="en-US" altLang="zh-TW" sz="1300">
                  <a:latin typeface="Microsoft YaHei" panose="020B0503020204020204" pitchFamily="34" charset="-122"/>
                  <a:ea typeface="Microsoft YaHei" panose="020B0503020204020204" pitchFamily="34" charset="-122"/>
                  <a:cs typeface="Microsoft JhengHei"/>
                </a:rPr>
              </a:br>
              <a:r>
                <a:rPr lang="zh-TW" altLang="en-US" sz="2000" b="1">
                  <a:solidFill>
                    <a:srgbClr val="FF0000"/>
                  </a:solidFill>
                  <a:latin typeface="Microsoft YaHei" panose="020B0503020204020204" pitchFamily="34" charset="-122"/>
                  <a:ea typeface="Microsoft YaHei" panose="020B0503020204020204" pitchFamily="34" charset="-122"/>
                  <a:cs typeface="Microsoft JhengHei"/>
                </a:rPr>
                <a:t>大幅降低 </a:t>
              </a:r>
              <a:r>
                <a:rPr lang="en" altLang="zh-TW" sz="2000" b="1">
                  <a:solidFill>
                    <a:srgbClr val="FF0000"/>
                  </a:solidFill>
                  <a:latin typeface="Microsoft YaHei" panose="020B0503020204020204" pitchFamily="34" charset="-122"/>
                  <a:ea typeface="Microsoft YaHei" panose="020B0503020204020204" pitchFamily="34" charset="-122"/>
                  <a:cs typeface="Microsoft JhengHei"/>
                </a:rPr>
                <a:t>RTO</a:t>
              </a:r>
            </a:p>
          </p:txBody>
        </p:sp>
      </p:grpSp>
      <p:pic>
        <p:nvPicPr>
          <p:cNvPr id="71" name="圖片 70">
            <a:extLst>
              <a:ext uri="{FF2B5EF4-FFF2-40B4-BE49-F238E27FC236}">
                <a16:creationId xmlns:a16="http://schemas.microsoft.com/office/drawing/2014/main" id="{66746594-21FC-4137-A14E-4309FC2D76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7053" y="2749025"/>
            <a:ext cx="2202768" cy="341658"/>
          </a:xfrm>
          <a:prstGeom prst="rect">
            <a:avLst/>
          </a:prstGeom>
        </p:spPr>
      </p:pic>
    </p:spTree>
    <p:extLst>
      <p:ext uri="{BB962C8B-B14F-4D97-AF65-F5344CB8AC3E}">
        <p14:creationId xmlns:p14="http://schemas.microsoft.com/office/powerpoint/2010/main" val="8816681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7221C0D4-63D3-46A0-9247-6A9A3A1418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46468"/>
            <a:ext cx="9150681" cy="3304195"/>
          </a:xfrm>
          <a:prstGeom prst="rect">
            <a:avLst/>
          </a:prstGeom>
        </p:spPr>
      </p:pic>
      <p:sp>
        <p:nvSpPr>
          <p:cNvPr id="3" name="標題 2">
            <a:extLst>
              <a:ext uri="{FF2B5EF4-FFF2-40B4-BE49-F238E27FC236}">
                <a16:creationId xmlns:a16="http://schemas.microsoft.com/office/drawing/2014/main" id="{BBDBDFB1-8316-474E-81AA-8CB1416B188B}"/>
              </a:ext>
            </a:extLst>
          </p:cNvPr>
          <p:cNvSpPr>
            <a:spLocks noGrp="1"/>
          </p:cNvSpPr>
          <p:nvPr>
            <p:ph type="title"/>
          </p:nvPr>
        </p:nvSpPr>
        <p:spPr>
          <a:xfrm>
            <a:off x="1439576" y="96260"/>
            <a:ext cx="6601260" cy="743803"/>
          </a:xfrm>
        </p:spPr>
        <p:txBody>
          <a:bodyPr>
            <a:normAutofit/>
          </a:bodyPr>
          <a:lstStyle/>
          <a:p>
            <a:r>
              <a:rPr lang="zh-TW" altLang="en-US">
                <a:effectLst/>
              </a:rPr>
              <a:t>還原方式：快照匯出</a:t>
            </a:r>
            <a:r>
              <a:rPr lang="en-US" altLang="zh-TW">
                <a:effectLst/>
              </a:rPr>
              <a:t>/</a:t>
            </a:r>
            <a:r>
              <a:rPr lang="zh-TW" altLang="en-US">
                <a:effectLst/>
              </a:rPr>
              <a:t>匯入</a:t>
            </a:r>
            <a:endParaRPr lang="zh-TW" altLang="en-US" b="0"/>
          </a:p>
        </p:txBody>
      </p:sp>
      <p:sp>
        <p:nvSpPr>
          <p:cNvPr id="2" name="內容版面配置區 1">
            <a:extLst>
              <a:ext uri="{FF2B5EF4-FFF2-40B4-BE49-F238E27FC236}">
                <a16:creationId xmlns:a16="http://schemas.microsoft.com/office/drawing/2014/main" id="{BD8AE40A-1765-B24D-A518-EB1D39FF6BBE}"/>
              </a:ext>
            </a:extLst>
          </p:cNvPr>
          <p:cNvSpPr>
            <a:spLocks noGrp="1"/>
          </p:cNvSpPr>
          <p:nvPr>
            <p:ph idx="4294967295"/>
          </p:nvPr>
        </p:nvSpPr>
        <p:spPr>
          <a:xfrm>
            <a:off x="356325" y="1001713"/>
            <a:ext cx="8767763" cy="2403475"/>
          </a:xfrm>
        </p:spPr>
        <p:txBody>
          <a:bodyPr vert="horz" lIns="91440" tIns="45720" rIns="91440" bIns="45720" rtlCol="0" anchor="t">
            <a:normAutofit/>
          </a:bodyPr>
          <a:lstStyle/>
          <a:p>
            <a:pPr marL="180975" indent="-180975">
              <a:buClr>
                <a:srgbClr val="E7FC20"/>
              </a:buClr>
              <a:buFont typeface="Wingdings" panose="05000000000000000000" pitchFamily="2" charset="2"/>
              <a:buChar char="l"/>
            </a:pPr>
            <a:r>
              <a:rPr lang="zh-TW" altLang="en-US" sz="1800" dirty="0"/>
              <a:t>從快照管理員、快照備份保險庫可以將指定的快照匯出為鏡像檔</a:t>
            </a:r>
            <a:r>
              <a:rPr lang="zh-TW" altLang="en-US" sz="1800">
                <a:latin typeface="微軟正黑體"/>
              </a:rPr>
              <a:t>。</a:t>
            </a:r>
            <a:endParaRPr lang="en-US" altLang="zh-TW" sz="1800" dirty="0"/>
          </a:p>
          <a:p>
            <a:pPr marL="180975" indent="-180975">
              <a:buClr>
                <a:srgbClr val="E7FC20"/>
              </a:buClr>
              <a:buFont typeface="Wingdings" panose="05000000000000000000" pitchFamily="2" charset="2"/>
              <a:buChar char="l"/>
            </a:pPr>
            <a:r>
              <a:rPr lang="zh-TW" altLang="en-US" sz="1800" dirty="0"/>
              <a:t>透過外接裝置傳送鏡像檔接入任一台</a:t>
            </a:r>
            <a:r>
              <a:rPr lang="zh-TW" altLang="en-US" sz="1800" dirty="0">
                <a:latin typeface="微軟正黑體"/>
                <a:ea typeface="微軟正黑體"/>
              </a:rPr>
              <a:t> </a:t>
            </a:r>
            <a:r>
              <a:rPr lang="en-US" altLang="zh-TW" sz="1800" dirty="0"/>
              <a:t>NAS</a:t>
            </a:r>
            <a:r>
              <a:rPr lang="zh-TW" altLang="en-US" sz="1800" dirty="0"/>
              <a:t>，並選擇匯入快照，可建立包含原始磁碟區、</a:t>
            </a:r>
            <a:r>
              <a:rPr lang="en-US" altLang="zh-TW" sz="1800" dirty="0"/>
              <a:t>LUN</a:t>
            </a:r>
            <a:r>
              <a:rPr lang="zh-TW" altLang="en-US" sz="1800" dirty="0"/>
              <a:t> </a:t>
            </a:r>
            <a:r>
              <a:rPr lang="zh-TW" altLang="en-US" sz="1800" dirty="0">
                <a:latin typeface="Microsoft JhengHei"/>
                <a:ea typeface="Microsoft JhengHei"/>
              </a:rPr>
              <a:t>具備資料的新儲存空間。</a:t>
            </a:r>
            <a:endParaRPr lang="en-US" altLang="zh-TW" sz="1800" dirty="0">
              <a:latin typeface="Microsoft JhengHei"/>
              <a:ea typeface="Microsoft JhengHei"/>
            </a:endParaRPr>
          </a:p>
          <a:p>
            <a:pPr marL="180975" indent="-180975">
              <a:buClr>
                <a:srgbClr val="E7FC20"/>
              </a:buClr>
              <a:buFont typeface="Wingdings" panose="05000000000000000000" pitchFamily="2" charset="2"/>
              <a:buChar char="l"/>
            </a:pPr>
            <a:r>
              <a:rPr lang="zh-TW" altLang="en-US" sz="1800" dirty="0"/>
              <a:t>同樣的鏡像檔也可以直接用來還原快照備份保險庫來源端的儲存空間。</a:t>
            </a:r>
            <a:endParaRPr lang="en-US" altLang="zh-TW" sz="1800" dirty="0"/>
          </a:p>
        </p:txBody>
      </p:sp>
      <p:grpSp>
        <p:nvGrpSpPr>
          <p:cNvPr id="2048" name="群組 2047">
            <a:extLst>
              <a:ext uri="{FF2B5EF4-FFF2-40B4-BE49-F238E27FC236}">
                <a16:creationId xmlns:a16="http://schemas.microsoft.com/office/drawing/2014/main" id="{A1BC179C-4B6F-432D-8FD0-756B1A4EA8D4}"/>
              </a:ext>
            </a:extLst>
          </p:cNvPr>
          <p:cNvGrpSpPr/>
          <p:nvPr/>
        </p:nvGrpSpPr>
        <p:grpSpPr>
          <a:xfrm>
            <a:off x="6058599" y="2380800"/>
            <a:ext cx="3065489" cy="2044635"/>
            <a:chOff x="5903339" y="2588834"/>
            <a:chExt cx="3065489" cy="2044635"/>
          </a:xfrm>
        </p:grpSpPr>
        <p:pic>
          <p:nvPicPr>
            <p:cNvPr id="22" name="圖片 21">
              <a:extLst>
                <a:ext uri="{FF2B5EF4-FFF2-40B4-BE49-F238E27FC236}">
                  <a16:creationId xmlns:a16="http://schemas.microsoft.com/office/drawing/2014/main" id="{C8603558-4A57-4426-996B-2C7B18EE97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3339" y="4112053"/>
              <a:ext cx="2936488" cy="521416"/>
            </a:xfrm>
            <a:prstGeom prst="rect">
              <a:avLst/>
            </a:prstGeom>
          </p:spPr>
        </p:pic>
        <p:grpSp>
          <p:nvGrpSpPr>
            <p:cNvPr id="19" name="群組 18">
              <a:extLst>
                <a:ext uri="{FF2B5EF4-FFF2-40B4-BE49-F238E27FC236}">
                  <a16:creationId xmlns:a16="http://schemas.microsoft.com/office/drawing/2014/main" id="{1DAEABD0-9B9B-456A-835F-325CB34ABB2F}"/>
                </a:ext>
              </a:extLst>
            </p:cNvPr>
            <p:cNvGrpSpPr/>
            <p:nvPr/>
          </p:nvGrpSpPr>
          <p:grpSpPr>
            <a:xfrm>
              <a:off x="5903339" y="2588834"/>
              <a:ext cx="2454283" cy="1593238"/>
              <a:chOff x="451879" y="3003493"/>
              <a:chExt cx="2454283" cy="1593238"/>
            </a:xfrm>
          </p:grpSpPr>
          <p:pic>
            <p:nvPicPr>
              <p:cNvPr id="18" name="圖片 17">
                <a:extLst>
                  <a:ext uri="{FF2B5EF4-FFF2-40B4-BE49-F238E27FC236}">
                    <a16:creationId xmlns:a16="http://schemas.microsoft.com/office/drawing/2014/main" id="{854E6053-DEF4-499E-8818-D67B27EF1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879" y="3003493"/>
                <a:ext cx="2454283" cy="1593238"/>
              </a:xfrm>
              <a:prstGeom prst="rect">
                <a:avLst/>
              </a:prstGeom>
            </p:spPr>
          </p:pic>
          <p:sp>
            <p:nvSpPr>
              <p:cNvPr id="28" name="矩形 27">
                <a:extLst>
                  <a:ext uri="{FF2B5EF4-FFF2-40B4-BE49-F238E27FC236}">
                    <a16:creationId xmlns:a16="http://schemas.microsoft.com/office/drawing/2014/main" id="{A83D94C3-D751-45A7-AD9D-402348CCEF19}"/>
                  </a:ext>
                </a:extLst>
              </p:cNvPr>
              <p:cNvSpPr/>
              <p:nvPr/>
            </p:nvSpPr>
            <p:spPr>
              <a:xfrm>
                <a:off x="665002" y="3281806"/>
                <a:ext cx="2056200" cy="954107"/>
              </a:xfrm>
              <a:prstGeom prst="rect">
                <a:avLst/>
              </a:prstGeom>
            </p:spPr>
            <p:txBody>
              <a:bodyPr wrap="square">
                <a:spAutoFit/>
              </a:bodyPr>
              <a:lstStyle/>
              <a:p>
                <a:r>
                  <a:rPr lang="zh-TW" altLang="en-US" sz="1400" b="1">
                    <a:latin typeface="Microsoft JhengHei" panose="020B0604030504040204" pitchFamily="34" charset="-120"/>
                    <a:ea typeface="Microsoft JhengHei" panose="020B0604030504040204" pitchFamily="34" charset="-120"/>
                  </a:rPr>
                  <a:t>當網路速度不夠或無法順利連線時，依然可使用最可靠的外接儲存裝置來還原來源端</a:t>
                </a:r>
              </a:p>
            </p:txBody>
          </p:sp>
        </p:grpSp>
        <p:grpSp>
          <p:nvGrpSpPr>
            <p:cNvPr id="31" name="群組 30">
              <a:extLst>
                <a:ext uri="{FF2B5EF4-FFF2-40B4-BE49-F238E27FC236}">
                  <a16:creationId xmlns:a16="http://schemas.microsoft.com/office/drawing/2014/main" id="{DBA57EC6-376D-4C5A-933B-5D812FAD3398}"/>
                </a:ext>
              </a:extLst>
            </p:cNvPr>
            <p:cNvGrpSpPr/>
            <p:nvPr/>
          </p:nvGrpSpPr>
          <p:grpSpPr>
            <a:xfrm>
              <a:off x="6601125" y="3246170"/>
              <a:ext cx="2367703" cy="1224002"/>
              <a:chOff x="4519362" y="3086654"/>
              <a:chExt cx="2367703" cy="1224002"/>
            </a:xfrm>
          </p:grpSpPr>
          <p:pic>
            <p:nvPicPr>
              <p:cNvPr id="32" name="圖片 31">
                <a:extLst>
                  <a:ext uri="{FF2B5EF4-FFF2-40B4-BE49-F238E27FC236}">
                    <a16:creationId xmlns:a16="http://schemas.microsoft.com/office/drawing/2014/main" id="{42DD8573-1825-41B9-8049-854D9B5CFC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4519362" y="3449620"/>
                <a:ext cx="1969620" cy="861036"/>
              </a:xfrm>
              <a:prstGeom prst="rect">
                <a:avLst/>
              </a:prstGeom>
            </p:spPr>
          </p:pic>
          <p:pic>
            <p:nvPicPr>
              <p:cNvPr id="33" name="圖片 32">
                <a:extLst>
                  <a:ext uri="{FF2B5EF4-FFF2-40B4-BE49-F238E27FC236}">
                    <a16:creationId xmlns:a16="http://schemas.microsoft.com/office/drawing/2014/main" id="{2DA59E0E-C63C-4583-B7DE-CF9E09BFDE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821692" y="3086654"/>
                <a:ext cx="1065373" cy="1065373"/>
              </a:xfrm>
              <a:prstGeom prst="rect">
                <a:avLst/>
              </a:prstGeom>
            </p:spPr>
          </p:pic>
        </p:grpSp>
      </p:grpSp>
      <p:grpSp>
        <p:nvGrpSpPr>
          <p:cNvPr id="2051" name="群組 2050">
            <a:extLst>
              <a:ext uri="{FF2B5EF4-FFF2-40B4-BE49-F238E27FC236}">
                <a16:creationId xmlns:a16="http://schemas.microsoft.com/office/drawing/2014/main" id="{88FA28F5-D757-483B-A002-BE660870F7B6}"/>
              </a:ext>
            </a:extLst>
          </p:cNvPr>
          <p:cNvGrpSpPr/>
          <p:nvPr/>
        </p:nvGrpSpPr>
        <p:grpSpPr>
          <a:xfrm>
            <a:off x="0" y="2597144"/>
            <a:ext cx="6308941" cy="2220222"/>
            <a:chOff x="100614" y="2597144"/>
            <a:chExt cx="6308941" cy="2220222"/>
          </a:xfrm>
        </p:grpSpPr>
        <p:pic>
          <p:nvPicPr>
            <p:cNvPr id="14" name="圖片 13">
              <a:extLst>
                <a:ext uri="{FF2B5EF4-FFF2-40B4-BE49-F238E27FC236}">
                  <a16:creationId xmlns:a16="http://schemas.microsoft.com/office/drawing/2014/main" id="{655595CE-0BF4-4755-B317-60B097960CB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4394" b="34700"/>
            <a:stretch/>
          </p:blipFill>
          <p:spPr>
            <a:xfrm>
              <a:off x="100614" y="3784406"/>
              <a:ext cx="5346779" cy="1032960"/>
            </a:xfrm>
            <a:prstGeom prst="rect">
              <a:avLst/>
            </a:prstGeom>
            <a:effectLst>
              <a:outerShdw blurRad="50800" dist="38100" dir="5400000" algn="t" rotWithShape="0">
                <a:prstClr val="black">
                  <a:alpha val="40000"/>
                </a:prstClr>
              </a:outerShdw>
            </a:effectLst>
          </p:spPr>
        </p:pic>
        <p:pic>
          <p:nvPicPr>
            <p:cNvPr id="16" name="圖片 15" descr="TS-1277XU_Front.png">
              <a:extLst>
                <a:ext uri="{FF2B5EF4-FFF2-40B4-BE49-F238E27FC236}">
                  <a16:creationId xmlns:a16="http://schemas.microsoft.com/office/drawing/2014/main" id="{EDFB6B70-4633-4A6F-AD19-64DEF4C48E92}"/>
                </a:ext>
              </a:extLst>
            </p:cNvPr>
            <p:cNvPicPr>
              <a:picLocks noChangeAspect="1"/>
            </p:cNvPicPr>
            <p:nvPr/>
          </p:nvPicPr>
          <p:blipFill rotWithShape="1">
            <a:blip r:embed="rId9" cstate="print"/>
            <a:srcRect t="25864" b="25918"/>
            <a:stretch/>
          </p:blipFill>
          <p:spPr>
            <a:xfrm>
              <a:off x="537862" y="2597144"/>
              <a:ext cx="4997744" cy="1506365"/>
            </a:xfrm>
            <a:prstGeom prst="rect">
              <a:avLst/>
            </a:prstGeom>
            <a:effectLst>
              <a:outerShdw blurRad="50800" dist="38100" dir="5400000" algn="t" rotWithShape="0">
                <a:prstClr val="black">
                  <a:alpha val="40000"/>
                </a:prstClr>
              </a:outerShdw>
            </a:effectLst>
          </p:spPr>
        </p:pic>
        <p:grpSp>
          <p:nvGrpSpPr>
            <p:cNvPr id="2050" name="群組 2049">
              <a:extLst>
                <a:ext uri="{FF2B5EF4-FFF2-40B4-BE49-F238E27FC236}">
                  <a16:creationId xmlns:a16="http://schemas.microsoft.com/office/drawing/2014/main" id="{446CA612-D002-40E8-958B-629F3DEFEA5A}"/>
                </a:ext>
              </a:extLst>
            </p:cNvPr>
            <p:cNvGrpSpPr/>
            <p:nvPr/>
          </p:nvGrpSpPr>
          <p:grpSpPr>
            <a:xfrm>
              <a:off x="4881279" y="3143370"/>
              <a:ext cx="1528276" cy="1506365"/>
              <a:chOff x="4881279" y="3143370"/>
              <a:chExt cx="1528276" cy="1506365"/>
            </a:xfrm>
          </p:grpSpPr>
          <p:pic>
            <p:nvPicPr>
              <p:cNvPr id="2049" name="圖形 2048">
                <a:extLst>
                  <a:ext uri="{FF2B5EF4-FFF2-40B4-BE49-F238E27FC236}">
                    <a16:creationId xmlns:a16="http://schemas.microsoft.com/office/drawing/2014/main" id="{DEF49EDF-65AF-48C9-B8A9-E9A3CF6C27F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81279" y="3143370"/>
                <a:ext cx="1528276" cy="1506365"/>
              </a:xfrm>
              <a:prstGeom prst="rect">
                <a:avLst/>
              </a:prstGeom>
            </p:spPr>
          </p:pic>
          <p:sp>
            <p:nvSpPr>
              <p:cNvPr id="38" name="矩形 37">
                <a:extLst>
                  <a:ext uri="{FF2B5EF4-FFF2-40B4-BE49-F238E27FC236}">
                    <a16:creationId xmlns:a16="http://schemas.microsoft.com/office/drawing/2014/main" id="{12DD3567-D7C8-487C-B2CC-3DFC8CF45E5E}"/>
                  </a:ext>
                </a:extLst>
              </p:cNvPr>
              <p:cNvSpPr/>
              <p:nvPr/>
            </p:nvSpPr>
            <p:spPr>
              <a:xfrm>
                <a:off x="5237048" y="4224041"/>
                <a:ext cx="1107996" cy="369332"/>
              </a:xfrm>
              <a:prstGeom prst="rect">
                <a:avLst/>
              </a:prstGeom>
              <a:effectLst>
                <a:outerShdw blurRad="50800" dir="18900000" algn="bl" rotWithShape="0">
                  <a:prstClr val="black">
                    <a:alpha val="40000"/>
                  </a:prstClr>
                </a:outerShdw>
              </a:effectLst>
            </p:spPr>
            <p:txBody>
              <a:bodyPr wrap="none">
                <a:spAutoFit/>
              </a:bodyPr>
              <a:lstStyle/>
              <a:p>
                <a:r>
                  <a:rPr lang="zh-TW" altLang="en-US" dirty="0">
                    <a:solidFill>
                      <a:srgbClr val="D0F800"/>
                    </a:solidFill>
                    <a:latin typeface="微軟正黑體" panose="020B0604030504040204" pitchFamily="34" charset="-120"/>
                    <a:ea typeface="微軟正黑體" panose="020B0604030504040204" pitchFamily="34" charset="-120"/>
                  </a:rPr>
                  <a:t>還原快照</a:t>
                </a:r>
              </a:p>
            </p:txBody>
          </p:sp>
        </p:grpSp>
      </p:grpSp>
    </p:spTree>
    <p:extLst>
      <p:ext uri="{BB962C8B-B14F-4D97-AF65-F5344CB8AC3E}">
        <p14:creationId xmlns:p14="http://schemas.microsoft.com/office/powerpoint/2010/main" val="40628869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hape 729"/>
          <p:cNvPicPr preferRelativeResize="0"/>
          <p:nvPr/>
        </p:nvPicPr>
        <p:blipFill rotWithShape="1">
          <a:blip r:embed="rId3">
            <a:extLst>
              <a:ext uri="{28A0092B-C50C-407E-A947-70E740481C1C}">
                <a14:useLocalDpi xmlns:a14="http://schemas.microsoft.com/office/drawing/2010/main" val="0"/>
              </a:ext>
            </a:extLst>
          </a:blip>
          <a:srcRect l="6735" t="20418" b="2599"/>
          <a:stretch/>
        </p:blipFill>
        <p:spPr>
          <a:xfrm>
            <a:off x="-12734" y="899160"/>
            <a:ext cx="9156734" cy="4251503"/>
          </a:xfrm>
          <a:prstGeom prst="rect">
            <a:avLst/>
          </a:prstGeom>
          <a:solidFill>
            <a:schemeClr val="bg1"/>
          </a:solidFill>
          <a:ln>
            <a:noFill/>
          </a:ln>
          <a:effectLst>
            <a:glow rad="12700">
              <a:schemeClr val="accent1">
                <a:alpha val="40000"/>
              </a:schemeClr>
            </a:glow>
          </a:effectLst>
        </p:spPr>
      </p:pic>
      <p:sp>
        <p:nvSpPr>
          <p:cNvPr id="3" name="標題 2">
            <a:extLst>
              <a:ext uri="{FF2B5EF4-FFF2-40B4-BE49-F238E27FC236}">
                <a16:creationId xmlns:a16="http://schemas.microsoft.com/office/drawing/2014/main" id="{BBDBDFB1-8316-474E-81AA-8CB1416B188B}"/>
              </a:ext>
            </a:extLst>
          </p:cNvPr>
          <p:cNvSpPr>
            <a:spLocks noGrp="1"/>
          </p:cNvSpPr>
          <p:nvPr>
            <p:ph type="title"/>
          </p:nvPr>
        </p:nvSpPr>
        <p:spPr>
          <a:xfrm>
            <a:off x="1203666" y="118489"/>
            <a:ext cx="8106848" cy="726995"/>
          </a:xfrm>
        </p:spPr>
        <p:txBody>
          <a:bodyPr>
            <a:noAutofit/>
          </a:bodyPr>
          <a:lstStyle/>
          <a:p>
            <a:r>
              <a:rPr lang="zh-TW" sz="3200">
                <a:latin typeface="微軟正黑體" pitchFamily="34" charset="-120"/>
              </a:rPr>
              <a:t>搭載最新 </a:t>
            </a:r>
            <a:r>
              <a:rPr lang="en-US" altLang="zh-TW" sz="3200">
                <a:latin typeface="Arial"/>
                <a:cs typeface="Arial"/>
              </a:rPr>
              <a:t>QTS</a:t>
            </a:r>
            <a:r>
              <a:rPr lang="zh-TW" altLang="en-US" sz="3200">
                <a:latin typeface="Arial"/>
                <a:cs typeface="Arial"/>
              </a:rPr>
              <a:t> </a:t>
            </a:r>
            <a:r>
              <a:rPr lang="en-US" altLang="zh-TW" sz="3200">
                <a:latin typeface="Arial"/>
                <a:cs typeface="Arial"/>
              </a:rPr>
              <a:t>4.3.5 </a:t>
            </a:r>
            <a:r>
              <a:rPr lang="zh-TW" sz="3200">
                <a:latin typeface="微軟正黑體" pitchFamily="34" charset="-120"/>
              </a:rPr>
              <a:t>韌體，提升儲存競爭力</a:t>
            </a:r>
            <a:endParaRPr lang="zh-TW" sz="3200">
              <a:latin typeface="微軟正黑體"/>
            </a:endParaRPr>
          </a:p>
        </p:txBody>
      </p:sp>
      <p:sp>
        <p:nvSpPr>
          <p:cNvPr id="21" name="Shape 732"/>
          <p:cNvSpPr txBox="1"/>
          <p:nvPr/>
        </p:nvSpPr>
        <p:spPr>
          <a:xfrm>
            <a:off x="134659" y="9214898"/>
            <a:ext cx="5076000" cy="2469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grpSp>
        <p:nvGrpSpPr>
          <p:cNvPr id="7" name="群組 6">
            <a:extLst>
              <a:ext uri="{FF2B5EF4-FFF2-40B4-BE49-F238E27FC236}">
                <a16:creationId xmlns:a16="http://schemas.microsoft.com/office/drawing/2014/main" id="{4C72C3A8-F9E6-4096-89CA-F6E0F06557F1}"/>
              </a:ext>
            </a:extLst>
          </p:cNvPr>
          <p:cNvGrpSpPr/>
          <p:nvPr/>
        </p:nvGrpSpPr>
        <p:grpSpPr>
          <a:xfrm>
            <a:off x="110958" y="1033189"/>
            <a:ext cx="6268526" cy="1382377"/>
            <a:chOff x="134659" y="969285"/>
            <a:chExt cx="6741268" cy="1528020"/>
          </a:xfrm>
        </p:grpSpPr>
        <p:grpSp>
          <p:nvGrpSpPr>
            <p:cNvPr id="6" name="群組 5">
              <a:extLst>
                <a:ext uri="{FF2B5EF4-FFF2-40B4-BE49-F238E27FC236}">
                  <a16:creationId xmlns:a16="http://schemas.microsoft.com/office/drawing/2014/main" id="{0E191BEF-48DB-4166-89F6-92C5EEA8606B}"/>
                </a:ext>
              </a:extLst>
            </p:cNvPr>
            <p:cNvGrpSpPr/>
            <p:nvPr/>
          </p:nvGrpSpPr>
          <p:grpSpPr>
            <a:xfrm>
              <a:off x="134659" y="969285"/>
              <a:ext cx="6741268" cy="1528020"/>
              <a:chOff x="134659" y="969285"/>
              <a:chExt cx="6741268" cy="1528020"/>
            </a:xfrm>
          </p:grpSpPr>
          <p:pic>
            <p:nvPicPr>
              <p:cNvPr id="4" name="圖片 3">
                <a:extLst>
                  <a:ext uri="{FF2B5EF4-FFF2-40B4-BE49-F238E27FC236}">
                    <a16:creationId xmlns:a16="http://schemas.microsoft.com/office/drawing/2014/main" id="{2CEAE68C-8C26-4F6D-AA73-1F11F8CCC5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59" y="969285"/>
                <a:ext cx="6741268" cy="1528020"/>
              </a:xfrm>
              <a:prstGeom prst="rect">
                <a:avLst/>
              </a:prstGeom>
            </p:spPr>
          </p:pic>
          <p:sp>
            <p:nvSpPr>
              <p:cNvPr id="5" name="矩形 4">
                <a:extLst>
                  <a:ext uri="{FF2B5EF4-FFF2-40B4-BE49-F238E27FC236}">
                    <a16:creationId xmlns:a16="http://schemas.microsoft.com/office/drawing/2014/main" id="{A9F5ED44-28BB-4966-BBDF-6883704A56F8}"/>
                  </a:ext>
                </a:extLst>
              </p:cNvPr>
              <p:cNvSpPr/>
              <p:nvPr/>
            </p:nvSpPr>
            <p:spPr>
              <a:xfrm>
                <a:off x="233225" y="1548629"/>
                <a:ext cx="444084" cy="391719"/>
              </a:xfrm>
              <a:prstGeom prst="rect">
                <a:avLst/>
              </a:prstGeom>
            </p:spPr>
            <p:txBody>
              <a:bodyPr wrap="none">
                <a:spAutoFit/>
              </a:bodyPr>
              <a:lstStyle/>
              <a:p>
                <a:pPr lvl="0" algn="ctr"/>
                <a:r>
                  <a:rPr lang="en-US" altLang="zh-TW" b="1">
                    <a:solidFill>
                      <a:srgbClr val="E7FC20"/>
                    </a:solidFill>
                  </a:rPr>
                  <a:t>01</a:t>
                </a:r>
                <a:endParaRPr lang="zh-TW" altLang="en-US" b="1">
                  <a:solidFill>
                    <a:srgbClr val="E7FC20"/>
                  </a:solidFill>
                </a:endParaRPr>
              </a:p>
            </p:txBody>
          </p:sp>
        </p:grpSp>
        <p:sp>
          <p:nvSpPr>
            <p:cNvPr id="25" name="Shape 737">
              <a:extLst>
                <a:ext uri="{FF2B5EF4-FFF2-40B4-BE49-F238E27FC236}">
                  <a16:creationId xmlns:a16="http://schemas.microsoft.com/office/drawing/2014/main" id="{54E34091-ED5B-43E7-AB30-E06BF86BE326}"/>
                </a:ext>
              </a:extLst>
            </p:cNvPr>
            <p:cNvSpPr txBox="1"/>
            <p:nvPr/>
          </p:nvSpPr>
          <p:spPr>
            <a:xfrm>
              <a:off x="684074" y="1252619"/>
              <a:ext cx="5830747" cy="1000132"/>
            </a:xfrm>
            <a:prstGeom prst="rect">
              <a:avLst/>
            </a:prstGeom>
            <a:noFill/>
            <a:ln>
              <a:noFill/>
            </a:ln>
          </p:spPr>
          <p:txBody>
            <a:bodyPr spcFirstLastPara="1" wrap="square" lIns="91425" tIns="91425" rIns="91425" bIns="91425" anchor="ctr" anchorCtr="0">
              <a:noAutofit/>
            </a:bodyPr>
            <a:lstStyle/>
            <a:p>
              <a:pPr marL="63500" marR="0" lvl="0" indent="0" algn="l" rtl="0">
                <a:lnSpc>
                  <a:spcPct val="100000"/>
                </a:lnSpc>
                <a:spcBef>
                  <a:spcPts val="0"/>
                </a:spcBef>
                <a:spcAft>
                  <a:spcPts val="0"/>
                </a:spcAft>
                <a:buNone/>
              </a:pPr>
              <a:r>
                <a:rPr lang="zh-TW" altLang="en-US" sz="2800" b="1" i="0" u="none" strike="noStrike" cap="none">
                  <a:latin typeface="Microsoft JhengHei"/>
                  <a:ea typeface="Microsoft JhengHei"/>
                  <a:cs typeface="Microsoft JhengHei"/>
                  <a:sym typeface="Microsoft JhengHei"/>
                </a:rPr>
                <a:t>軟體定義 </a:t>
              </a:r>
              <a:r>
                <a:rPr lang="en-US" altLang="zh-TW" sz="2800" b="1" i="0" u="none" strike="noStrike" cap="none">
                  <a:latin typeface="Microsoft JhengHei"/>
                  <a:ea typeface="Microsoft JhengHei"/>
                  <a:cs typeface="Microsoft JhengHei"/>
                  <a:sym typeface="Microsoft JhengHei"/>
                </a:rPr>
                <a:t>SSD</a:t>
              </a:r>
              <a:r>
                <a:rPr lang="zh-TW" altLang="en-US" sz="2800" b="1" i="0" u="none" strike="noStrike" cap="none">
                  <a:latin typeface="Microsoft JhengHei"/>
                  <a:ea typeface="Microsoft JhengHei"/>
                  <a:cs typeface="Microsoft JhengHei"/>
                  <a:sym typeface="Microsoft JhengHei"/>
                </a:rPr>
                <a:t> 外掛預留空間</a:t>
              </a:r>
              <a:endParaRPr sz="2800" b="1">
                <a:latin typeface="Microsoft JhengHei"/>
                <a:ea typeface="Microsoft JhengHei"/>
                <a:cs typeface="Microsoft JhengHei"/>
                <a:sym typeface="Microsoft JhengHei"/>
              </a:endParaRPr>
            </a:p>
            <a:p>
              <a:pPr marL="63500" lvl="0"/>
              <a:r>
                <a:rPr lang="zh-TW" altLang="en-US" b="1">
                  <a:solidFill>
                    <a:srgbClr val="044981"/>
                  </a:solidFill>
                  <a:latin typeface="Microsoft JhengHei"/>
                  <a:ea typeface="Microsoft JhengHei"/>
                  <a:cs typeface="Microsoft JhengHei"/>
                  <a:sym typeface="Microsoft JhengHei"/>
                </a:rPr>
                <a:t>量測專屬的預留空間並提升 </a:t>
              </a:r>
              <a:r>
                <a:rPr lang="en-US" altLang="zh-TW" b="1">
                  <a:solidFill>
                    <a:srgbClr val="044981"/>
                  </a:solidFill>
                  <a:latin typeface="Microsoft JhengHei"/>
                  <a:ea typeface="Microsoft JhengHei"/>
                  <a:cs typeface="Microsoft JhengHei"/>
                  <a:sym typeface="Microsoft JhengHei"/>
                </a:rPr>
                <a:t>SSD</a:t>
              </a:r>
              <a:r>
                <a:rPr lang="zh-TW" altLang="en-US" b="1">
                  <a:solidFill>
                    <a:srgbClr val="044981"/>
                  </a:solidFill>
                  <a:latin typeface="Microsoft JhengHei"/>
                  <a:ea typeface="Microsoft JhengHei"/>
                  <a:cs typeface="Microsoft JhengHei"/>
                  <a:sym typeface="Microsoft JhengHei"/>
                </a:rPr>
                <a:t> 持續效能達 </a:t>
              </a:r>
              <a:r>
                <a:rPr lang="en-US" altLang="zh-TW" b="1">
                  <a:solidFill>
                    <a:srgbClr val="044981"/>
                  </a:solidFill>
                  <a:latin typeface="Microsoft JhengHei"/>
                  <a:ea typeface="Microsoft JhengHei"/>
                  <a:cs typeface="Microsoft JhengHei"/>
                  <a:sym typeface="Microsoft JhengHei"/>
                </a:rPr>
                <a:t>100%</a:t>
              </a:r>
              <a:r>
                <a:rPr lang="zh-TW" altLang="en-US" b="1">
                  <a:solidFill>
                    <a:srgbClr val="044981"/>
                  </a:solidFill>
                  <a:latin typeface="Microsoft JhengHei"/>
                  <a:ea typeface="Microsoft JhengHei"/>
                  <a:cs typeface="Microsoft JhengHei"/>
                  <a:sym typeface="Microsoft JhengHei"/>
                </a:rPr>
                <a:t> </a:t>
              </a:r>
              <a:endParaRPr sz="1800" b="1" i="0" u="none" strike="noStrike" cap="none">
                <a:solidFill>
                  <a:srgbClr val="044981"/>
                </a:solidFill>
                <a:latin typeface="Microsoft JhengHei"/>
                <a:ea typeface="Microsoft JhengHei"/>
                <a:cs typeface="Microsoft JhengHei"/>
                <a:sym typeface="Microsoft JhengHei"/>
              </a:endParaRPr>
            </a:p>
          </p:txBody>
        </p:sp>
      </p:grpSp>
      <p:grpSp>
        <p:nvGrpSpPr>
          <p:cNvPr id="26" name="群組 25">
            <a:extLst>
              <a:ext uri="{FF2B5EF4-FFF2-40B4-BE49-F238E27FC236}">
                <a16:creationId xmlns:a16="http://schemas.microsoft.com/office/drawing/2014/main" id="{1B9D7AB8-EB74-4B11-9DD9-EF2717188F09}"/>
              </a:ext>
            </a:extLst>
          </p:cNvPr>
          <p:cNvGrpSpPr/>
          <p:nvPr/>
        </p:nvGrpSpPr>
        <p:grpSpPr>
          <a:xfrm>
            <a:off x="122621" y="2276542"/>
            <a:ext cx="6268526" cy="1382377"/>
            <a:chOff x="134659" y="969285"/>
            <a:chExt cx="6741268" cy="1528020"/>
          </a:xfrm>
        </p:grpSpPr>
        <p:grpSp>
          <p:nvGrpSpPr>
            <p:cNvPr id="27" name="群組 26">
              <a:extLst>
                <a:ext uri="{FF2B5EF4-FFF2-40B4-BE49-F238E27FC236}">
                  <a16:creationId xmlns:a16="http://schemas.microsoft.com/office/drawing/2014/main" id="{8278AD2A-F4EB-4FA5-A0E8-AA77F5B04BFC}"/>
                </a:ext>
              </a:extLst>
            </p:cNvPr>
            <p:cNvGrpSpPr/>
            <p:nvPr/>
          </p:nvGrpSpPr>
          <p:grpSpPr>
            <a:xfrm>
              <a:off x="134659" y="969285"/>
              <a:ext cx="6741268" cy="1528020"/>
              <a:chOff x="134659" y="969285"/>
              <a:chExt cx="6741268" cy="1528020"/>
            </a:xfrm>
          </p:grpSpPr>
          <p:pic>
            <p:nvPicPr>
              <p:cNvPr id="30" name="圖片 29">
                <a:extLst>
                  <a:ext uri="{FF2B5EF4-FFF2-40B4-BE49-F238E27FC236}">
                    <a16:creationId xmlns:a16="http://schemas.microsoft.com/office/drawing/2014/main" id="{4CC92A02-7919-48C5-A094-4F6E3EA95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59" y="969285"/>
                <a:ext cx="6741268" cy="1528020"/>
              </a:xfrm>
              <a:prstGeom prst="rect">
                <a:avLst/>
              </a:prstGeom>
            </p:spPr>
          </p:pic>
          <p:sp>
            <p:nvSpPr>
              <p:cNvPr id="38" name="矩形 37">
                <a:extLst>
                  <a:ext uri="{FF2B5EF4-FFF2-40B4-BE49-F238E27FC236}">
                    <a16:creationId xmlns:a16="http://schemas.microsoft.com/office/drawing/2014/main" id="{84567ED7-6A09-42EC-BA20-502C6610C138}"/>
                  </a:ext>
                </a:extLst>
              </p:cNvPr>
              <p:cNvSpPr/>
              <p:nvPr/>
            </p:nvSpPr>
            <p:spPr>
              <a:xfrm>
                <a:off x="233224" y="1548629"/>
                <a:ext cx="444084" cy="391719"/>
              </a:xfrm>
              <a:prstGeom prst="rect">
                <a:avLst/>
              </a:prstGeom>
            </p:spPr>
            <p:txBody>
              <a:bodyPr wrap="none">
                <a:spAutoFit/>
              </a:bodyPr>
              <a:lstStyle/>
              <a:p>
                <a:pPr lvl="0" algn="ctr"/>
                <a:r>
                  <a:rPr lang="en-US" altLang="zh-TW" b="1">
                    <a:solidFill>
                      <a:srgbClr val="E7FC20"/>
                    </a:solidFill>
                  </a:rPr>
                  <a:t>02</a:t>
                </a:r>
                <a:endParaRPr lang="zh-TW" altLang="en-US" b="1">
                  <a:solidFill>
                    <a:srgbClr val="E7FC20"/>
                  </a:solidFill>
                </a:endParaRPr>
              </a:p>
            </p:txBody>
          </p:sp>
        </p:grpSp>
        <p:sp>
          <p:nvSpPr>
            <p:cNvPr id="29" name="Shape 737">
              <a:extLst>
                <a:ext uri="{FF2B5EF4-FFF2-40B4-BE49-F238E27FC236}">
                  <a16:creationId xmlns:a16="http://schemas.microsoft.com/office/drawing/2014/main" id="{625EF631-51E3-430B-9DE3-F08104B88A26}"/>
                </a:ext>
              </a:extLst>
            </p:cNvPr>
            <p:cNvSpPr txBox="1"/>
            <p:nvPr/>
          </p:nvSpPr>
          <p:spPr>
            <a:xfrm>
              <a:off x="684074" y="1252619"/>
              <a:ext cx="5830747" cy="1000132"/>
            </a:xfrm>
            <a:prstGeom prst="rect">
              <a:avLst/>
            </a:prstGeom>
            <a:noFill/>
            <a:ln>
              <a:noFill/>
            </a:ln>
          </p:spPr>
          <p:txBody>
            <a:bodyPr spcFirstLastPara="1" wrap="square" lIns="91425" tIns="91425" rIns="91425" bIns="91425" anchor="ctr" anchorCtr="0">
              <a:noAutofit/>
            </a:bodyPr>
            <a:lstStyle/>
            <a:p>
              <a:pPr marL="63500" lvl="0"/>
              <a:r>
                <a:rPr lang="en-US" altLang="zh-TW" sz="2800" b="1" dirty="0">
                  <a:latin typeface="Microsoft JhengHei"/>
                  <a:ea typeface="Microsoft JhengHei"/>
                  <a:cs typeface="Microsoft JhengHei"/>
                  <a:sym typeface="Microsoft JhengHei"/>
                </a:rPr>
                <a:t>SSD</a:t>
              </a:r>
              <a:r>
                <a:rPr lang="zh-TW" altLang="en-US" sz="2800" b="1" dirty="0">
                  <a:latin typeface="Microsoft JhengHei"/>
                  <a:ea typeface="Microsoft JhengHei"/>
                  <a:cs typeface="Microsoft JhengHei"/>
                  <a:sym typeface="Microsoft JhengHei"/>
                </a:rPr>
                <a:t>全域快取與 </a:t>
              </a:r>
              <a:r>
                <a:rPr lang="en-US" altLang="zh-TW" sz="2800" b="1" dirty="0" err="1">
                  <a:latin typeface="Microsoft JhengHei"/>
                  <a:ea typeface="Microsoft JhengHei"/>
                  <a:cs typeface="Microsoft JhengHei"/>
                  <a:sym typeface="Microsoft JhengHei"/>
                </a:rPr>
                <a:t>Qtier</a:t>
              </a:r>
              <a:r>
                <a:rPr lang="en-US" altLang="zh-TW" sz="2800" b="1" dirty="0">
                  <a:latin typeface="Microsoft JhengHei"/>
                  <a:ea typeface="Microsoft JhengHei"/>
                  <a:cs typeface="Microsoft JhengHei"/>
                  <a:sym typeface="Microsoft JhengHei"/>
                </a:rPr>
                <a:t>™</a:t>
              </a:r>
            </a:p>
            <a:p>
              <a:pPr marL="63500" lvl="0"/>
              <a:r>
                <a:rPr lang="zh-TW" altLang="en-US" b="1" dirty="0">
                  <a:solidFill>
                    <a:srgbClr val="044981"/>
                  </a:solidFill>
                  <a:latin typeface="Microsoft JhengHei"/>
                  <a:ea typeface="Microsoft JhengHei"/>
                  <a:cs typeface="Microsoft JhengHei"/>
                  <a:sym typeface="Microsoft JhengHei"/>
                </a:rPr>
                <a:t>使用快取即時加速，或自動分層利用 </a:t>
              </a:r>
              <a:r>
                <a:rPr lang="en-US" altLang="zh-TW" b="1" dirty="0">
                  <a:solidFill>
                    <a:srgbClr val="044981"/>
                  </a:solidFill>
                  <a:latin typeface="Microsoft JhengHei"/>
                  <a:ea typeface="Microsoft JhengHei"/>
                  <a:cs typeface="Microsoft JhengHei"/>
                  <a:sym typeface="Microsoft JhengHei"/>
                </a:rPr>
                <a:t>SSD </a:t>
              </a:r>
              <a:r>
                <a:rPr lang="zh-TW" altLang="en-US" b="1" dirty="0">
                  <a:solidFill>
                    <a:srgbClr val="044981"/>
                  </a:solidFill>
                  <a:latin typeface="Microsoft JhengHei"/>
                  <a:ea typeface="Microsoft JhengHei"/>
                  <a:cs typeface="Microsoft JhengHei"/>
                  <a:sym typeface="Microsoft JhengHei"/>
                </a:rPr>
                <a:t>空間</a:t>
              </a:r>
            </a:p>
          </p:txBody>
        </p:sp>
      </p:grpSp>
      <p:grpSp>
        <p:nvGrpSpPr>
          <p:cNvPr id="39" name="群組 38">
            <a:extLst>
              <a:ext uri="{FF2B5EF4-FFF2-40B4-BE49-F238E27FC236}">
                <a16:creationId xmlns:a16="http://schemas.microsoft.com/office/drawing/2014/main" id="{9C391908-8629-40C6-AFE6-CC99DBE9863E}"/>
              </a:ext>
            </a:extLst>
          </p:cNvPr>
          <p:cNvGrpSpPr/>
          <p:nvPr/>
        </p:nvGrpSpPr>
        <p:grpSpPr>
          <a:xfrm>
            <a:off x="122621" y="3517449"/>
            <a:ext cx="6268526" cy="1382377"/>
            <a:chOff x="134659" y="969285"/>
            <a:chExt cx="6741268" cy="1528020"/>
          </a:xfrm>
        </p:grpSpPr>
        <p:grpSp>
          <p:nvGrpSpPr>
            <p:cNvPr id="40" name="群組 39">
              <a:extLst>
                <a:ext uri="{FF2B5EF4-FFF2-40B4-BE49-F238E27FC236}">
                  <a16:creationId xmlns:a16="http://schemas.microsoft.com/office/drawing/2014/main" id="{8A310160-74C3-4A24-AC1A-E4CEC3B02A45}"/>
                </a:ext>
              </a:extLst>
            </p:cNvPr>
            <p:cNvGrpSpPr/>
            <p:nvPr/>
          </p:nvGrpSpPr>
          <p:grpSpPr>
            <a:xfrm>
              <a:off x="134659" y="969285"/>
              <a:ext cx="6741268" cy="1528020"/>
              <a:chOff x="134659" y="969285"/>
              <a:chExt cx="6741268" cy="1528020"/>
            </a:xfrm>
          </p:grpSpPr>
          <p:pic>
            <p:nvPicPr>
              <p:cNvPr id="42" name="圖片 41">
                <a:extLst>
                  <a:ext uri="{FF2B5EF4-FFF2-40B4-BE49-F238E27FC236}">
                    <a16:creationId xmlns:a16="http://schemas.microsoft.com/office/drawing/2014/main" id="{5B154A6D-42BC-42E2-BA72-EBC5A9099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59" y="969285"/>
                <a:ext cx="6741268" cy="1528020"/>
              </a:xfrm>
              <a:prstGeom prst="rect">
                <a:avLst/>
              </a:prstGeom>
            </p:spPr>
          </p:pic>
          <p:sp>
            <p:nvSpPr>
              <p:cNvPr id="43" name="矩形 42">
                <a:extLst>
                  <a:ext uri="{FF2B5EF4-FFF2-40B4-BE49-F238E27FC236}">
                    <a16:creationId xmlns:a16="http://schemas.microsoft.com/office/drawing/2014/main" id="{5F53C46E-EB1B-481C-BEC3-25DADC1CFA27}"/>
                  </a:ext>
                </a:extLst>
              </p:cNvPr>
              <p:cNvSpPr/>
              <p:nvPr/>
            </p:nvSpPr>
            <p:spPr>
              <a:xfrm>
                <a:off x="233224" y="1548629"/>
                <a:ext cx="444084" cy="391719"/>
              </a:xfrm>
              <a:prstGeom prst="rect">
                <a:avLst/>
              </a:prstGeom>
            </p:spPr>
            <p:txBody>
              <a:bodyPr wrap="none">
                <a:spAutoFit/>
              </a:bodyPr>
              <a:lstStyle/>
              <a:p>
                <a:pPr lvl="0" algn="ctr"/>
                <a:r>
                  <a:rPr lang="en-US" altLang="zh-TW" b="1">
                    <a:solidFill>
                      <a:srgbClr val="E7FC20"/>
                    </a:solidFill>
                  </a:rPr>
                  <a:t>03</a:t>
                </a:r>
                <a:endParaRPr lang="zh-TW" altLang="en-US" b="1">
                  <a:solidFill>
                    <a:srgbClr val="E7FC20"/>
                  </a:solidFill>
                </a:endParaRPr>
              </a:p>
            </p:txBody>
          </p:sp>
        </p:grpSp>
        <p:sp>
          <p:nvSpPr>
            <p:cNvPr id="41" name="Shape 737">
              <a:extLst>
                <a:ext uri="{FF2B5EF4-FFF2-40B4-BE49-F238E27FC236}">
                  <a16:creationId xmlns:a16="http://schemas.microsoft.com/office/drawing/2014/main" id="{3A024E33-1475-494B-A90D-18488FED44E5}"/>
                </a:ext>
              </a:extLst>
            </p:cNvPr>
            <p:cNvSpPr txBox="1"/>
            <p:nvPr/>
          </p:nvSpPr>
          <p:spPr>
            <a:xfrm>
              <a:off x="684074" y="1252619"/>
              <a:ext cx="5830747" cy="1000132"/>
            </a:xfrm>
            <a:prstGeom prst="rect">
              <a:avLst/>
            </a:prstGeom>
            <a:noFill/>
            <a:ln>
              <a:noFill/>
            </a:ln>
          </p:spPr>
          <p:txBody>
            <a:bodyPr spcFirstLastPara="1" wrap="square" lIns="91425" tIns="91425" rIns="91425" bIns="91425" anchor="ctr" anchorCtr="0">
              <a:noAutofit/>
            </a:bodyPr>
            <a:lstStyle/>
            <a:p>
              <a:pPr marL="63500" lvl="0"/>
              <a:r>
                <a:rPr lang="zh-TW" altLang="en-US" sz="2800" b="1">
                  <a:latin typeface="Microsoft JhengHei"/>
                  <a:ea typeface="Microsoft JhengHei"/>
                  <a:cs typeface="Microsoft JhengHei"/>
                  <a:sym typeface="Microsoft JhengHei"/>
                </a:rPr>
                <a:t>快照備份任務</a:t>
              </a:r>
            </a:p>
            <a:p>
              <a:pPr marL="63500" lvl="0"/>
              <a:r>
                <a:rPr lang="zh-TW" altLang="en-US" b="1">
                  <a:solidFill>
                    <a:srgbClr val="044981"/>
                  </a:solidFill>
                  <a:latin typeface="Microsoft JhengHei"/>
                  <a:ea typeface="Microsoft JhengHei"/>
                  <a:cs typeface="Microsoft JhengHei"/>
                  <a:sym typeface="Microsoft JhengHei"/>
                </a:rPr>
                <a:t>以 </a:t>
              </a:r>
              <a:r>
                <a:rPr lang="en-US" altLang="zh-TW" b="1">
                  <a:solidFill>
                    <a:srgbClr val="044981"/>
                  </a:solidFill>
                  <a:latin typeface="Microsoft JhengHei"/>
                  <a:ea typeface="Microsoft JhengHei"/>
                  <a:cs typeface="Microsoft JhengHei"/>
                  <a:sym typeface="Microsoft JhengHei"/>
                </a:rPr>
                <a:t>10GbE </a:t>
              </a:r>
              <a:r>
                <a:rPr lang="zh-TW" altLang="en-US" b="1">
                  <a:solidFill>
                    <a:srgbClr val="044981"/>
                  </a:solidFill>
                  <a:latin typeface="Microsoft JhengHei"/>
                  <a:ea typeface="Microsoft JhengHei"/>
                  <a:cs typeface="Microsoft JhengHei"/>
                  <a:sym typeface="Microsoft JhengHei"/>
                </a:rPr>
                <a:t>網路直接還原遠端快照並降低 </a:t>
              </a:r>
              <a:r>
                <a:rPr lang="en-US" altLang="zh-TW" b="1">
                  <a:solidFill>
                    <a:srgbClr val="044981"/>
                  </a:solidFill>
                  <a:latin typeface="Microsoft JhengHei"/>
                  <a:ea typeface="Microsoft JhengHei"/>
                  <a:cs typeface="Microsoft JhengHei"/>
                  <a:sym typeface="Microsoft JhengHei"/>
                </a:rPr>
                <a:t>RTO</a:t>
              </a:r>
            </a:p>
          </p:txBody>
        </p:sp>
      </p:grpSp>
    </p:spTree>
    <p:extLst>
      <p:ext uri="{BB962C8B-B14F-4D97-AF65-F5344CB8AC3E}">
        <p14:creationId xmlns:p14="http://schemas.microsoft.com/office/powerpoint/2010/main" val="35108399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6">
            <a:extLst>
              <a:ext uri="{FF2B5EF4-FFF2-40B4-BE49-F238E27FC236}">
                <a16:creationId xmlns:a16="http://schemas.microsoft.com/office/drawing/2014/main" id="{A204686D-6A8C-43D7-86E9-15770725688D}"/>
              </a:ext>
            </a:extLst>
          </p:cNvPr>
          <p:cNvSpPr txBox="1"/>
          <p:nvPr/>
        </p:nvSpPr>
        <p:spPr>
          <a:xfrm>
            <a:off x="0" y="4936248"/>
            <a:ext cx="6643025" cy="17697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sz="550" b="1">
                <a:solidFill>
                  <a:schemeClr val="bg1"/>
                </a:solidFill>
                <a:latin typeface="微軟正黑體" pitchFamily="34" charset="-120"/>
                <a:ea typeface="微軟正黑體" pitchFamily="34" charset="-120"/>
              </a:rPr>
              <a:t>©2018</a:t>
            </a:r>
            <a:r>
              <a:rPr lang="zh-TW" altLang="en-US" sz="550" b="1">
                <a:solidFill>
                  <a:schemeClr val="bg1"/>
                </a:solidFill>
                <a:latin typeface="微軟正黑體" pitchFamily="34" charset="-120"/>
                <a:ea typeface="微軟正黑體" pitchFamily="34" charset="-120"/>
              </a:rPr>
              <a:t>著作權為威聯通科技股份有限公司所有。威聯通科技並保留所有權利。威聯通科技股份有限公司所使用或註冊之商標或標章。檔案中所提及之產品及公司名稱可能為其他公司所有之商標 。</a:t>
            </a:r>
          </a:p>
        </p:txBody>
      </p:sp>
      <p:pic>
        <p:nvPicPr>
          <p:cNvPr id="4" name="圖片 3">
            <a:extLst>
              <a:ext uri="{FF2B5EF4-FFF2-40B4-BE49-F238E27FC236}">
                <a16:creationId xmlns:a16="http://schemas.microsoft.com/office/drawing/2014/main" id="{F4EC4C2C-DB63-4403-8928-927985D7F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矩形 5">
            <a:extLst>
              <a:ext uri="{FF2B5EF4-FFF2-40B4-BE49-F238E27FC236}">
                <a16:creationId xmlns:a16="http://schemas.microsoft.com/office/drawing/2014/main" id="{4DF69FC0-AEAA-4C7C-B0AE-FC2B10EF4E62}"/>
              </a:ext>
            </a:extLst>
          </p:cNvPr>
          <p:cNvSpPr/>
          <p:nvPr/>
        </p:nvSpPr>
        <p:spPr>
          <a:xfrm>
            <a:off x="7183503" y="4506951"/>
            <a:ext cx="1871484" cy="461665"/>
          </a:xfrm>
          <a:prstGeom prst="rect">
            <a:avLst/>
          </a:prstGeom>
          <a:solidFill>
            <a:schemeClr val="tx1">
              <a:alpha val="54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zh-TW" altLang="en-US" sz="600">
                <a:solidFill>
                  <a:schemeClr val="bg1"/>
                </a:solidFill>
                <a:latin typeface="微軟正黑體" panose="020B0604030504040204" pitchFamily="34" charset="-120"/>
                <a:ea typeface="微軟正黑體" panose="020B0604030504040204" pitchFamily="34" charset="-120"/>
              </a:rPr>
              <a:t>©2018著作權為威聯通科技股份有限公司所有。威聯通科技並保留所有權利。威聯通科技股份有限公司所使用或注冊之商標或標章。檔案中所提及之產品及公司名稱可能為其他公司所有之商標 。​</a:t>
            </a:r>
          </a:p>
        </p:txBody>
      </p:sp>
    </p:spTree>
    <p:extLst>
      <p:ext uri="{BB962C8B-B14F-4D97-AF65-F5344CB8AC3E}">
        <p14:creationId xmlns:p14="http://schemas.microsoft.com/office/powerpoint/2010/main" val="2749683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grpSp>
        <p:nvGrpSpPr>
          <p:cNvPr id="60" name="群組 59">
            <a:extLst>
              <a:ext uri="{FF2B5EF4-FFF2-40B4-BE49-F238E27FC236}">
                <a16:creationId xmlns:a16="http://schemas.microsoft.com/office/drawing/2014/main" id="{042F5AA5-FDD5-4CF0-88F7-811678DEC291}"/>
              </a:ext>
            </a:extLst>
          </p:cNvPr>
          <p:cNvGrpSpPr/>
          <p:nvPr/>
        </p:nvGrpSpPr>
        <p:grpSpPr>
          <a:xfrm>
            <a:off x="-581210" y="2353484"/>
            <a:ext cx="3200946" cy="1563266"/>
            <a:chOff x="-197319" y="2508145"/>
            <a:chExt cx="2817055" cy="1375783"/>
          </a:xfrm>
        </p:grpSpPr>
        <p:pic>
          <p:nvPicPr>
            <p:cNvPr id="49" name="圖片 48">
              <a:extLst>
                <a:ext uri="{FF2B5EF4-FFF2-40B4-BE49-F238E27FC236}">
                  <a16:creationId xmlns:a16="http://schemas.microsoft.com/office/drawing/2014/main" id="{DDDDA3D5-537B-403F-B217-BDF7E9EE71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083"/>
            <a:stretch/>
          </p:blipFill>
          <p:spPr>
            <a:xfrm>
              <a:off x="314185" y="2727218"/>
              <a:ext cx="2305551" cy="865481"/>
            </a:xfrm>
            <a:prstGeom prst="rect">
              <a:avLst/>
            </a:prstGeom>
          </p:spPr>
        </p:pic>
        <p:pic>
          <p:nvPicPr>
            <p:cNvPr id="59" name="圖片 58">
              <a:extLst>
                <a:ext uri="{FF2B5EF4-FFF2-40B4-BE49-F238E27FC236}">
                  <a16:creationId xmlns:a16="http://schemas.microsoft.com/office/drawing/2014/main" id="{FAC924E1-3C17-4419-99DF-5610CC906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95818">
              <a:off x="-197319" y="2508145"/>
              <a:ext cx="2417667" cy="1375783"/>
            </a:xfrm>
            <a:prstGeom prst="rect">
              <a:avLst/>
            </a:prstGeom>
          </p:spPr>
        </p:pic>
      </p:grpSp>
      <p:sp>
        <p:nvSpPr>
          <p:cNvPr id="125" name="Shape 125"/>
          <p:cNvSpPr txBox="1">
            <a:spLocks noGrp="1"/>
          </p:cNvSpPr>
          <p:nvPr>
            <p:ph type="title"/>
          </p:nvPr>
        </p:nvSpPr>
        <p:spPr>
          <a:prstGeom prst="rect">
            <a:avLst/>
          </a:prstGeom>
          <a:noFill/>
          <a:ln>
            <a:noFill/>
          </a:ln>
        </p:spPr>
        <p:txBody>
          <a:bodyPr wrap="square" lIns="91425" tIns="91425" rIns="91425" bIns="91425" anchor="ctr" anchorCtr="0">
            <a:noAutofit/>
          </a:bodyPr>
          <a:lstStyle/>
          <a:p>
            <a:pPr lvl="0">
              <a:buSzPct val="25000"/>
            </a:pPr>
            <a:r>
              <a:rPr lang="zh-Hant" altLang="en-US" sz="3600">
                <a:cs typeface="Arial"/>
                <a:sym typeface="Arial"/>
              </a:rPr>
              <a:t>無論怎麼選都對味 </a:t>
            </a:r>
            <a:r>
              <a:rPr lang="en-US" altLang="zh-Hant" sz="3600">
                <a:cs typeface="Arial"/>
                <a:sym typeface="Arial"/>
              </a:rPr>
              <a:t>– </a:t>
            </a:r>
            <a:r>
              <a:rPr lang="en-US" altLang="zh-Hant" sz="3600">
                <a:solidFill>
                  <a:srgbClr val="FFFF00"/>
                </a:solidFill>
                <a:cs typeface="Arial"/>
                <a:sym typeface="Arial"/>
              </a:rPr>
              <a:t>4U 24-bay</a:t>
            </a:r>
            <a:endParaRPr lang="en-US" sz="3600" b="1" i="0" u="none" strike="noStrike" cap="none">
              <a:solidFill>
                <a:srgbClr val="FFFF00"/>
              </a:solidFill>
              <a:latin typeface="Arial"/>
              <a:ea typeface="Arial"/>
              <a:cs typeface="Arial"/>
              <a:sym typeface="Arial"/>
            </a:endParaRPr>
          </a:p>
        </p:txBody>
      </p:sp>
      <p:grpSp>
        <p:nvGrpSpPr>
          <p:cNvPr id="33" name="群組 32">
            <a:extLst>
              <a:ext uri="{FF2B5EF4-FFF2-40B4-BE49-F238E27FC236}">
                <a16:creationId xmlns:a16="http://schemas.microsoft.com/office/drawing/2014/main" id="{5F700D5B-672E-4CE4-8D51-140E7EDA9445}"/>
              </a:ext>
            </a:extLst>
          </p:cNvPr>
          <p:cNvGrpSpPr/>
          <p:nvPr/>
        </p:nvGrpSpPr>
        <p:grpSpPr>
          <a:xfrm>
            <a:off x="3137461" y="1165277"/>
            <a:ext cx="3855548" cy="744047"/>
            <a:chOff x="4572000" y="1918720"/>
            <a:chExt cx="3855548" cy="744047"/>
          </a:xfrm>
        </p:grpSpPr>
        <p:sp>
          <p:nvSpPr>
            <p:cNvPr id="46" name="Shape 131">
              <a:extLst>
                <a:ext uri="{FF2B5EF4-FFF2-40B4-BE49-F238E27FC236}">
                  <a16:creationId xmlns:a16="http://schemas.microsoft.com/office/drawing/2014/main" id="{2F2C4ED3-A075-3948-9193-B0D379B60F4F}"/>
                </a:ext>
              </a:extLst>
            </p:cNvPr>
            <p:cNvSpPr/>
            <p:nvPr/>
          </p:nvSpPr>
          <p:spPr>
            <a:xfrm>
              <a:off x="5308580" y="1985659"/>
              <a:ext cx="3118968" cy="677108"/>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2000" b="1">
                  <a:solidFill>
                    <a:schemeClr val="bg1"/>
                  </a:solidFill>
                  <a:latin typeface="Arial"/>
                  <a:cs typeface="Arial"/>
                  <a:sym typeface="Arial"/>
                </a:rPr>
                <a:t>TS-2477XU-RP-</a:t>
              </a:r>
              <a:r>
                <a:rPr lang="en-US" sz="2000" b="1">
                  <a:solidFill>
                    <a:srgbClr val="FFFF00"/>
                  </a:solidFill>
                  <a:latin typeface="Arial"/>
                  <a:cs typeface="Arial"/>
                  <a:sym typeface="Arial"/>
                </a:rPr>
                <a:t>2600</a:t>
              </a:r>
              <a:r>
                <a:rPr lang="en-US" sz="2000" b="1">
                  <a:solidFill>
                    <a:srgbClr val="FFFFFF"/>
                  </a:solidFill>
                  <a:latin typeface="Arial"/>
                  <a:cs typeface="Arial"/>
                  <a:sym typeface="Arial"/>
                </a:rPr>
                <a:t>-</a:t>
              </a:r>
              <a:r>
                <a:rPr lang="en-US" sz="2000" b="1">
                  <a:solidFill>
                    <a:srgbClr val="04DEFC"/>
                  </a:solidFill>
                  <a:latin typeface="Arial"/>
                  <a:cs typeface="Arial"/>
                  <a:sym typeface="Arial"/>
                </a:rPr>
                <a:t>8G</a:t>
              </a:r>
              <a:endParaRPr lang="zh-TW" altLang="en-US">
                <a:solidFill>
                  <a:srgbClr val="04DEFC"/>
                </a:solidFill>
              </a:endParaRPr>
            </a:p>
            <a:p>
              <a:pPr>
                <a:buClr>
                  <a:srgbClr val="595959"/>
                </a:buClr>
                <a:buSzPct val="25000"/>
              </a:pPr>
              <a:r>
                <a:rPr lang="en-US" sz="1200" b="1" i="0" u="none" strike="noStrike" cap="none">
                  <a:solidFill>
                    <a:schemeClr val="bg1"/>
                  </a:solidFill>
                  <a:latin typeface="Arial"/>
                  <a:ea typeface="Arial"/>
                  <a:cs typeface="Arial"/>
                  <a:sym typeface="Arial"/>
                </a:rPr>
                <a:t>Ryzen </a:t>
              </a:r>
              <a:r>
                <a:rPr lang="en-US" sz="1200" b="1">
                  <a:solidFill>
                    <a:schemeClr val="bg1"/>
                  </a:solidFill>
                  <a:latin typeface="Arial"/>
                  <a:ea typeface="Arial"/>
                  <a:cs typeface="Arial"/>
                  <a:sym typeface="Arial"/>
                </a:rPr>
                <a:t>5</a:t>
              </a:r>
              <a:r>
                <a:rPr lang="en-US" sz="1200" b="1" i="0" u="none" strike="noStrike" cap="none">
                  <a:solidFill>
                    <a:schemeClr val="bg1"/>
                  </a:solidFill>
                  <a:latin typeface="Arial"/>
                  <a:ea typeface="Arial"/>
                  <a:cs typeface="Arial"/>
                  <a:sym typeface="Arial"/>
                </a:rPr>
                <a:t> </a:t>
              </a:r>
              <a:r>
                <a:rPr lang="en-US" sz="1200" b="1">
                  <a:solidFill>
                    <a:schemeClr val="bg1"/>
                  </a:solidFill>
                  <a:latin typeface="Arial"/>
                  <a:ea typeface="Arial"/>
                  <a:cs typeface="Arial"/>
                  <a:sym typeface="Arial"/>
                </a:rPr>
                <a:t>2600</a:t>
              </a:r>
              <a:r>
                <a:rPr lang="en-US" sz="1200" b="1" i="0" u="none" strike="noStrike" cap="none">
                  <a:solidFill>
                    <a:schemeClr val="bg1"/>
                  </a:solidFill>
                  <a:latin typeface="Arial"/>
                  <a:ea typeface="Arial"/>
                  <a:cs typeface="Arial"/>
                  <a:sym typeface="Arial"/>
                </a:rPr>
                <a:t>, </a:t>
              </a:r>
              <a:r>
                <a:rPr lang="en-US" sz="1200" b="1">
                  <a:solidFill>
                    <a:schemeClr val="bg1"/>
                  </a:solidFill>
                  <a:latin typeface="Arial"/>
                  <a:ea typeface="Arial"/>
                  <a:cs typeface="Arial"/>
                  <a:sym typeface="Arial"/>
                </a:rPr>
                <a:t>8GB</a:t>
              </a:r>
              <a:r>
                <a:rPr lang="en-US" sz="1200" b="1" i="0" u="none" strike="noStrike" cap="none">
                  <a:solidFill>
                    <a:schemeClr val="bg1"/>
                  </a:solidFill>
                  <a:latin typeface="Arial"/>
                  <a:ea typeface="Arial"/>
                  <a:cs typeface="Arial"/>
                  <a:sym typeface="Arial"/>
                </a:rPr>
                <a:t> RAM (2x 4GB)</a:t>
              </a:r>
              <a:r>
                <a:rPr lang="en-US" sz="1200" b="1">
                  <a:solidFill>
                    <a:schemeClr val="bg1"/>
                  </a:solidFill>
                  <a:latin typeface="Arial"/>
                  <a:ea typeface="Arial"/>
                  <a:cs typeface="Arial"/>
                  <a:sym typeface="Arial"/>
                </a:rPr>
                <a:t> </a:t>
              </a:r>
              <a:endParaRPr lang="en-US" sz="1200" b="1" i="0" u="none" strike="noStrike" cap="none">
                <a:solidFill>
                  <a:schemeClr val="bg1"/>
                </a:solidFill>
                <a:latin typeface="Arial"/>
                <a:ea typeface="Arial"/>
                <a:cs typeface="Arial"/>
              </a:endParaRPr>
            </a:p>
          </p:txBody>
        </p:sp>
        <p:pic>
          <p:nvPicPr>
            <p:cNvPr id="19" name="Shape 45">
              <a:extLst>
                <a:ext uri="{FF2B5EF4-FFF2-40B4-BE49-F238E27FC236}">
                  <a16:creationId xmlns:a16="http://schemas.microsoft.com/office/drawing/2014/main" id="{A72DD002-7927-457F-8F61-DF49FB0D1AC4}"/>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572000" y="1918720"/>
              <a:ext cx="815974" cy="737942"/>
            </a:xfrm>
            <a:prstGeom prst="rect">
              <a:avLst/>
            </a:prstGeom>
            <a:noFill/>
            <a:ln>
              <a:noFill/>
            </a:ln>
          </p:spPr>
        </p:pic>
      </p:grpSp>
      <p:grpSp>
        <p:nvGrpSpPr>
          <p:cNvPr id="42" name="群組 41">
            <a:extLst>
              <a:ext uri="{FF2B5EF4-FFF2-40B4-BE49-F238E27FC236}">
                <a16:creationId xmlns:a16="http://schemas.microsoft.com/office/drawing/2014/main" id="{135D764F-9E0A-492E-A1CD-8D72D42DD13D}"/>
              </a:ext>
            </a:extLst>
          </p:cNvPr>
          <p:cNvGrpSpPr/>
          <p:nvPr/>
        </p:nvGrpSpPr>
        <p:grpSpPr>
          <a:xfrm>
            <a:off x="3137461" y="2305291"/>
            <a:ext cx="4094124" cy="745760"/>
            <a:chOff x="3953435" y="2263172"/>
            <a:chExt cx="4094124" cy="745760"/>
          </a:xfrm>
        </p:grpSpPr>
        <p:sp>
          <p:nvSpPr>
            <p:cNvPr id="21" name="Shape 131">
              <a:extLst>
                <a:ext uri="{FF2B5EF4-FFF2-40B4-BE49-F238E27FC236}">
                  <a16:creationId xmlns:a16="http://schemas.microsoft.com/office/drawing/2014/main" id="{5CBA127A-09CA-1F4E-ABFD-14BF8C0915C2}"/>
                </a:ext>
              </a:extLst>
            </p:cNvPr>
            <p:cNvSpPr/>
            <p:nvPr/>
          </p:nvSpPr>
          <p:spPr>
            <a:xfrm>
              <a:off x="4691683" y="2331824"/>
              <a:ext cx="3355876" cy="677108"/>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2000" b="1">
                  <a:solidFill>
                    <a:schemeClr val="bg1"/>
                  </a:solidFill>
                  <a:latin typeface="Arial"/>
                  <a:cs typeface="Arial"/>
                  <a:sym typeface="Arial"/>
                </a:rPr>
                <a:t>TS-2477XU-RP-</a:t>
              </a:r>
              <a:r>
                <a:rPr lang="en-US" sz="2000" b="1">
                  <a:solidFill>
                    <a:srgbClr val="FFFF00"/>
                  </a:solidFill>
                  <a:latin typeface="Arial"/>
                  <a:cs typeface="Arial"/>
                  <a:sym typeface="Arial"/>
                </a:rPr>
                <a:t>2700</a:t>
              </a:r>
              <a:r>
                <a:rPr lang="en-US" sz="2000" b="1">
                  <a:solidFill>
                    <a:srgbClr val="FFFFFF"/>
                  </a:solidFill>
                  <a:latin typeface="Arial"/>
                  <a:cs typeface="Arial"/>
                  <a:sym typeface="Arial"/>
                </a:rPr>
                <a:t>-</a:t>
              </a:r>
              <a:r>
                <a:rPr lang="en-US" sz="2000" b="1">
                  <a:solidFill>
                    <a:srgbClr val="04DEFC"/>
                  </a:solidFill>
                  <a:latin typeface="Arial"/>
                  <a:cs typeface="Arial"/>
                  <a:sym typeface="Arial"/>
                </a:rPr>
                <a:t>16G</a:t>
              </a:r>
              <a:endParaRPr lang="zh-TW" altLang="en-US">
                <a:solidFill>
                  <a:srgbClr val="04DEFC"/>
                </a:solidFill>
              </a:endParaRPr>
            </a:p>
            <a:p>
              <a:pPr>
                <a:buClr>
                  <a:srgbClr val="595959"/>
                </a:buClr>
                <a:buSzPct val="25000"/>
              </a:pPr>
              <a:r>
                <a:rPr lang="en-US" sz="1200" b="1" i="0" u="none" strike="noStrike" cap="none">
                  <a:solidFill>
                    <a:schemeClr val="bg1"/>
                  </a:solidFill>
                  <a:latin typeface="Arial"/>
                  <a:ea typeface="Arial"/>
                  <a:cs typeface="Arial"/>
                  <a:sym typeface="Arial"/>
                </a:rPr>
                <a:t>Ryzen 7 </a:t>
              </a:r>
              <a:r>
                <a:rPr lang="en-US" sz="1200" b="1">
                  <a:solidFill>
                    <a:schemeClr val="bg1"/>
                  </a:solidFill>
                  <a:latin typeface="Arial"/>
                  <a:ea typeface="Arial"/>
                  <a:cs typeface="Arial"/>
                  <a:sym typeface="Arial"/>
                </a:rPr>
                <a:t>2700</a:t>
              </a:r>
              <a:r>
                <a:rPr lang="en-US" sz="1200" b="1" i="0" u="none" strike="noStrike" cap="none">
                  <a:solidFill>
                    <a:schemeClr val="bg1"/>
                  </a:solidFill>
                  <a:latin typeface="Arial"/>
                  <a:ea typeface="Arial"/>
                  <a:cs typeface="Arial"/>
                  <a:sym typeface="Arial"/>
                </a:rPr>
                <a:t>, 16GB RAM (2x 8GB)</a:t>
              </a:r>
              <a:r>
                <a:rPr lang="en-US" sz="1200" b="1">
                  <a:solidFill>
                    <a:schemeClr val="bg1"/>
                  </a:solidFill>
                  <a:latin typeface="Arial"/>
                  <a:ea typeface="Arial"/>
                  <a:cs typeface="Arial"/>
                  <a:sym typeface="Arial"/>
                </a:rPr>
                <a:t> </a:t>
              </a:r>
              <a:endParaRPr lang="en-US" sz="1200" b="1" i="0" u="none" strike="noStrike" cap="none">
                <a:solidFill>
                  <a:schemeClr val="bg1"/>
                </a:solidFill>
                <a:latin typeface="Arial"/>
                <a:ea typeface="Arial"/>
                <a:cs typeface="Arial"/>
              </a:endParaRPr>
            </a:p>
          </p:txBody>
        </p:sp>
        <p:pic>
          <p:nvPicPr>
            <p:cNvPr id="20" name="Shape 44">
              <a:extLst>
                <a:ext uri="{FF2B5EF4-FFF2-40B4-BE49-F238E27FC236}">
                  <a16:creationId xmlns:a16="http://schemas.microsoft.com/office/drawing/2014/main" id="{46CA28F4-D554-4D44-B51F-3F528EBE3A6A}"/>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953435" y="2263172"/>
              <a:ext cx="815975" cy="737943"/>
            </a:xfrm>
            <a:prstGeom prst="rect">
              <a:avLst/>
            </a:prstGeom>
            <a:noFill/>
            <a:ln>
              <a:noFill/>
            </a:ln>
          </p:spPr>
        </p:pic>
      </p:grpSp>
      <p:pic>
        <p:nvPicPr>
          <p:cNvPr id="32" name="圖片 31">
            <a:extLst>
              <a:ext uri="{FF2B5EF4-FFF2-40B4-BE49-F238E27FC236}">
                <a16:creationId xmlns:a16="http://schemas.microsoft.com/office/drawing/2014/main" id="{FE43E91F-950D-47FB-9398-2B182C53C8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0" y="905008"/>
            <a:ext cx="9144000" cy="85725"/>
          </a:xfrm>
          <a:prstGeom prst="rect">
            <a:avLst/>
          </a:prstGeom>
        </p:spPr>
      </p:pic>
      <p:sp>
        <p:nvSpPr>
          <p:cNvPr id="50" name="Shape 275">
            <a:extLst>
              <a:ext uri="{FF2B5EF4-FFF2-40B4-BE49-F238E27FC236}">
                <a16:creationId xmlns:a16="http://schemas.microsoft.com/office/drawing/2014/main" id="{389948AA-DB05-4B3A-BB8E-AA48F9FCABCA}"/>
              </a:ext>
            </a:extLst>
          </p:cNvPr>
          <p:cNvSpPr/>
          <p:nvPr/>
        </p:nvSpPr>
        <p:spPr>
          <a:xfrm>
            <a:off x="-222559" y="2527588"/>
            <a:ext cx="1931888" cy="772756"/>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latin typeface="Arial" pitchFamily="34" charset="0"/>
                <a:ea typeface="微軟正黑體" pitchFamily="34" charset="-120"/>
                <a:cs typeface="Arial" pitchFamily="34" charset="0"/>
                <a:sym typeface="Arial"/>
              </a:rPr>
              <a:t>24-bay</a:t>
            </a:r>
            <a:endParaRPr lang="zh-TW" altLang="en-US" sz="3000" b="1">
              <a:latin typeface="Arial" pitchFamily="34" charset="0"/>
              <a:ea typeface="微軟正黑體" pitchFamily="34" charset="-120"/>
              <a:cs typeface="Arial" pitchFamily="34" charset="0"/>
              <a:sym typeface="Arial"/>
            </a:endParaRPr>
          </a:p>
        </p:txBody>
      </p:sp>
      <p:cxnSp>
        <p:nvCxnSpPr>
          <p:cNvPr id="54" name="直線接點 53">
            <a:extLst>
              <a:ext uri="{FF2B5EF4-FFF2-40B4-BE49-F238E27FC236}">
                <a16:creationId xmlns:a16="http://schemas.microsoft.com/office/drawing/2014/main" id="{C6994888-E524-4100-A624-FF697524D6BA}"/>
              </a:ext>
            </a:extLst>
          </p:cNvPr>
          <p:cNvCxnSpPr>
            <a:cxnSpLocks/>
          </p:cNvCxnSpPr>
          <p:nvPr/>
        </p:nvCxnSpPr>
        <p:spPr>
          <a:xfrm flipH="1">
            <a:off x="3137461" y="2080472"/>
            <a:ext cx="4682564"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57" name="圖片 56">
            <a:extLst>
              <a:ext uri="{FF2B5EF4-FFF2-40B4-BE49-F238E27FC236}">
                <a16:creationId xmlns:a16="http://schemas.microsoft.com/office/drawing/2014/main" id="{406AB3F6-370A-47CB-852B-098AB9436EE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518" t="17722" b="15621"/>
          <a:stretch/>
        </p:blipFill>
        <p:spPr>
          <a:xfrm>
            <a:off x="-308" y="3170211"/>
            <a:ext cx="4656196" cy="2031611"/>
          </a:xfrm>
          <a:prstGeom prst="rect">
            <a:avLst/>
          </a:prstGeom>
        </p:spPr>
      </p:pic>
      <p:sp>
        <p:nvSpPr>
          <p:cNvPr id="63" name="文字方塊 62">
            <a:extLst>
              <a:ext uri="{FF2B5EF4-FFF2-40B4-BE49-F238E27FC236}">
                <a16:creationId xmlns:a16="http://schemas.microsoft.com/office/drawing/2014/main" id="{17818E47-5C4D-4EBC-B8E1-DFD0281BCB9C}"/>
              </a:ext>
            </a:extLst>
          </p:cNvPr>
          <p:cNvSpPr txBox="1"/>
          <p:nvPr/>
        </p:nvSpPr>
        <p:spPr>
          <a:xfrm>
            <a:off x="-451122" y="3005297"/>
            <a:ext cx="2743200"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b="1">
                <a:latin typeface="微軟正黑體" panose="020B0604030504040204" pitchFamily="34" charset="-120"/>
                <a:ea typeface="微軟正黑體" panose="020B0604030504040204" pitchFamily="34" charset="-120"/>
              </a:rPr>
              <a:t>2018九月-十月上市</a:t>
            </a:r>
          </a:p>
        </p:txBody>
      </p:sp>
      <p:grpSp>
        <p:nvGrpSpPr>
          <p:cNvPr id="64" name="群組 63">
            <a:extLst>
              <a:ext uri="{FF2B5EF4-FFF2-40B4-BE49-F238E27FC236}">
                <a16:creationId xmlns:a16="http://schemas.microsoft.com/office/drawing/2014/main" id="{221A47EA-8CF7-4303-89A3-D2D6BA9FE6AF}"/>
              </a:ext>
            </a:extLst>
          </p:cNvPr>
          <p:cNvGrpSpPr/>
          <p:nvPr/>
        </p:nvGrpSpPr>
        <p:grpSpPr>
          <a:xfrm>
            <a:off x="677629" y="1165277"/>
            <a:ext cx="2158650" cy="766321"/>
            <a:chOff x="5185241" y="3938829"/>
            <a:chExt cx="2158650" cy="766321"/>
          </a:xfrm>
        </p:grpSpPr>
        <p:pic>
          <p:nvPicPr>
            <p:cNvPr id="65" name="圖形 19">
              <a:extLst>
                <a:ext uri="{FF2B5EF4-FFF2-40B4-BE49-F238E27FC236}">
                  <a16:creationId xmlns:a16="http://schemas.microsoft.com/office/drawing/2014/main" id="{32675EE2-7712-4E7C-9021-3822B097D2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85241" y="3938829"/>
              <a:ext cx="2158650" cy="766321"/>
            </a:xfrm>
            <a:prstGeom prst="rect">
              <a:avLst/>
            </a:prstGeom>
          </p:spPr>
        </p:pic>
        <p:sp>
          <p:nvSpPr>
            <p:cNvPr id="66" name="矩形 65">
              <a:extLst>
                <a:ext uri="{FF2B5EF4-FFF2-40B4-BE49-F238E27FC236}">
                  <a16:creationId xmlns:a16="http://schemas.microsoft.com/office/drawing/2014/main" id="{EC62ED5D-4CFA-4DE0-BB00-F371F34172B6}"/>
                </a:ext>
              </a:extLst>
            </p:cNvPr>
            <p:cNvSpPr/>
            <p:nvPr/>
          </p:nvSpPr>
          <p:spPr>
            <a:xfrm>
              <a:off x="5392832" y="4022136"/>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E7FC20"/>
                  </a:solidFill>
                  <a:latin typeface="微軟正黑體" panose="020B0604030504040204" pitchFamily="34" charset="-120"/>
                  <a:ea typeface="微軟正黑體" panose="020B0604030504040204" pitchFamily="34" charset="-120"/>
                  <a:cs typeface="Arial" pitchFamily="34" charset="0"/>
                  <a:sym typeface="Arial"/>
                </a:rPr>
                <a:t>雙電源</a:t>
              </a:r>
              <a:br>
                <a:rPr lang="zh-TW" altLang="en-US" sz="2000" b="1">
                  <a:solidFill>
                    <a:srgbClr val="E7FC2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E7FC20"/>
                  </a:solidFill>
                  <a:latin typeface="微軟正黑體" panose="020B0604030504040204" pitchFamily="34" charset="-120"/>
                  <a:ea typeface="微軟正黑體" panose="020B0604030504040204" pitchFamily="34" charset="-120"/>
                  <a:cs typeface="Arial" pitchFamily="34" charset="0"/>
                  <a:sym typeface="Arial"/>
                </a:rPr>
                <a:t>2x800W</a:t>
              </a:r>
            </a:p>
          </p:txBody>
        </p:sp>
      </p:grpSp>
    </p:spTree>
    <p:extLst>
      <p:ext uri="{BB962C8B-B14F-4D97-AF65-F5344CB8AC3E}">
        <p14:creationId xmlns:p14="http://schemas.microsoft.com/office/powerpoint/2010/main" val="1030089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6E666E0-5D72-4614-9E3D-FEB1B94C3F81}"/>
              </a:ext>
            </a:extLst>
          </p:cNvPr>
          <p:cNvSpPr>
            <a:spLocks noGrp="1"/>
          </p:cNvSpPr>
          <p:nvPr>
            <p:ph type="title"/>
          </p:nvPr>
        </p:nvSpPr>
        <p:spPr/>
        <p:txBody>
          <a:bodyPr/>
          <a:lstStyle/>
          <a:p>
            <a:r>
              <a:rPr lang="zh-TW" altLang="en-US">
                <a:latin typeface="微軟正黑體"/>
              </a:rPr>
              <a:t>可支援高達</a:t>
            </a:r>
            <a:r>
              <a:rPr lang="zh-TW" altLang="en-US">
                <a:solidFill>
                  <a:srgbClr val="FFFFFF"/>
                </a:solidFill>
                <a:latin typeface="微軟正黑體"/>
              </a:rPr>
              <a:t> </a:t>
            </a:r>
            <a:r>
              <a:rPr lang="zh-TW" altLang="en-US">
                <a:solidFill>
                  <a:srgbClr val="FFFF00"/>
                </a:solidFill>
                <a:latin typeface="Arial"/>
                <a:cs typeface="Arial"/>
              </a:rPr>
              <a:t>64GB</a:t>
            </a:r>
            <a:r>
              <a:rPr lang="zh-TW" altLang="en-US">
                <a:solidFill>
                  <a:srgbClr val="FFFF00"/>
                </a:solidFill>
                <a:latin typeface="微軟正黑體"/>
              </a:rPr>
              <a:t> </a:t>
            </a:r>
            <a:r>
              <a:rPr lang="zh-TW" altLang="en-US">
                <a:latin typeface="微軟正黑體"/>
              </a:rPr>
              <a:t>記憶體</a:t>
            </a:r>
            <a:endParaRPr lang="zh-TW" altLang="en-US"/>
          </a:p>
        </p:txBody>
      </p:sp>
      <p:sp>
        <p:nvSpPr>
          <p:cNvPr id="3" name="文字方塊 2">
            <a:extLst>
              <a:ext uri="{FF2B5EF4-FFF2-40B4-BE49-F238E27FC236}">
                <a16:creationId xmlns:a16="http://schemas.microsoft.com/office/drawing/2014/main" id="{62A82064-5EEB-43D0-B275-7E6796F7437B}"/>
              </a:ext>
            </a:extLst>
          </p:cNvPr>
          <p:cNvSpPr txBox="1"/>
          <p:nvPr/>
        </p:nvSpPr>
        <p:spPr>
          <a:xfrm>
            <a:off x="224909" y="1112262"/>
            <a:ext cx="3664982"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4625" indent="-174625">
              <a:buClr>
                <a:srgbClr val="E7FC20"/>
              </a:buClr>
              <a:buFont typeface="Arial"/>
              <a:buChar char="•"/>
            </a:pPr>
            <a:r>
              <a:rPr lang="zh-TW" altLang="en-US" b="1">
                <a:latin typeface="微軟正黑體"/>
                <a:ea typeface="微軟正黑體"/>
              </a:rPr>
              <a:t>四個雙通道 Lon</a:t>
            </a:r>
            <a:r>
              <a:rPr lang="zh-TW" altLang="en-US" b="1">
                <a:latin typeface="微軟正黑體"/>
                <a:ea typeface="微軟正黑體"/>
                <a:cs typeface="Calibri"/>
              </a:rPr>
              <a:t>g-DIMM 插槽 </a:t>
            </a:r>
            <a:endParaRPr lang="zh-TW" b="1">
              <a:latin typeface="微軟正黑體"/>
              <a:ea typeface="微軟正黑體"/>
            </a:endParaRPr>
          </a:p>
          <a:p>
            <a:pPr marL="174625" indent="-174625">
              <a:buClr>
                <a:srgbClr val="E7FC20"/>
              </a:buClr>
              <a:buFont typeface="Arial"/>
              <a:buChar char="•"/>
            </a:pPr>
            <a:r>
              <a:rPr lang="zh-TW" altLang="en-US" b="1">
                <a:latin typeface="微軟正黑體"/>
                <a:ea typeface="微軟正黑體"/>
                <a:cs typeface="Calibri"/>
              </a:rPr>
              <a:t>成對安裝發揮雙通道效能</a:t>
            </a:r>
          </a:p>
        </p:txBody>
      </p:sp>
      <p:sp>
        <p:nvSpPr>
          <p:cNvPr id="15" name="矩形: 圓角 14">
            <a:extLst>
              <a:ext uri="{FF2B5EF4-FFF2-40B4-BE49-F238E27FC236}">
                <a16:creationId xmlns:a16="http://schemas.microsoft.com/office/drawing/2014/main" id="{B17A38F9-1054-4885-8F9D-210CB3BA9630}"/>
              </a:ext>
            </a:extLst>
          </p:cNvPr>
          <p:cNvSpPr/>
          <p:nvPr/>
        </p:nvSpPr>
        <p:spPr>
          <a:xfrm>
            <a:off x="383161" y="1806315"/>
            <a:ext cx="2183332" cy="406833"/>
          </a:xfrm>
          <a:prstGeom prst="roundRect">
            <a:avLst>
              <a:gd name="adj" fmla="val 50000"/>
            </a:avLst>
          </a:prstGeom>
          <a:solidFill>
            <a:schemeClr val="tx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a:extLst>
              <a:ext uri="{FF2B5EF4-FFF2-40B4-BE49-F238E27FC236}">
                <a16:creationId xmlns:a16="http://schemas.microsoft.com/office/drawing/2014/main" id="{A837C402-E7E0-4E5E-AABE-2B2E79EE53AA}"/>
              </a:ext>
            </a:extLst>
          </p:cNvPr>
          <p:cNvSpPr txBox="1"/>
          <p:nvPr/>
        </p:nvSpPr>
        <p:spPr>
          <a:xfrm>
            <a:off x="386643" y="1825065"/>
            <a:ext cx="2201871" cy="369332"/>
          </a:xfrm>
          <a:prstGeom prst="rect">
            <a:avLst/>
          </a:prstGeom>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dirty="0">
                <a:solidFill>
                  <a:schemeClr val="bg1"/>
                </a:solidFill>
                <a:latin typeface="微軟正黑體" panose="020B0604030504040204" pitchFamily="34" charset="-120"/>
                <a:ea typeface="微軟正黑體" panose="020B0604030504040204" pitchFamily="34" charset="-120"/>
              </a:rPr>
              <a:t>只安裝</a:t>
            </a:r>
            <a:r>
              <a:rPr lang="zh-TW" altLang="en-US" b="1" dirty="0">
                <a:solidFill>
                  <a:srgbClr val="FFFF00"/>
                </a:solidFill>
                <a:latin typeface="微軟正黑體" panose="020B0604030504040204" pitchFamily="34" charset="-120"/>
                <a:ea typeface="微軟正黑體" panose="020B0604030504040204" pitchFamily="34" charset="-120"/>
              </a:rPr>
              <a:t>一支</a:t>
            </a:r>
            <a:r>
              <a:rPr lang="zh-TW" altLang="en-US" b="1" dirty="0">
                <a:solidFill>
                  <a:schemeClr val="bg1"/>
                </a:solidFill>
                <a:latin typeface="微軟正黑體" panose="020B0604030504040204" pitchFamily="34" charset="-120"/>
                <a:ea typeface="微軟正黑體" panose="020B0604030504040204" pitchFamily="34" charset="-120"/>
              </a:rPr>
              <a:t>記憶體</a:t>
            </a:r>
          </a:p>
        </p:txBody>
      </p:sp>
      <p:sp>
        <p:nvSpPr>
          <p:cNvPr id="19" name="矩形: 圓角 18">
            <a:extLst>
              <a:ext uri="{FF2B5EF4-FFF2-40B4-BE49-F238E27FC236}">
                <a16:creationId xmlns:a16="http://schemas.microsoft.com/office/drawing/2014/main" id="{15A2B355-5575-4C6A-8221-67F6A704A402}"/>
              </a:ext>
            </a:extLst>
          </p:cNvPr>
          <p:cNvSpPr/>
          <p:nvPr/>
        </p:nvSpPr>
        <p:spPr>
          <a:xfrm>
            <a:off x="2924596" y="1806315"/>
            <a:ext cx="2183332" cy="406833"/>
          </a:xfrm>
          <a:prstGeom prst="roundRect">
            <a:avLst>
              <a:gd name="adj" fmla="val 50000"/>
            </a:avLst>
          </a:prstGeom>
          <a:solidFill>
            <a:schemeClr val="tx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EA0EF1C6-AE52-4374-B177-BFB1DED06722}"/>
              </a:ext>
            </a:extLst>
          </p:cNvPr>
          <p:cNvSpPr txBox="1"/>
          <p:nvPr/>
        </p:nvSpPr>
        <p:spPr>
          <a:xfrm>
            <a:off x="2928078" y="1825065"/>
            <a:ext cx="2201871" cy="369332"/>
          </a:xfrm>
          <a:prstGeom prst="rect">
            <a:avLst/>
          </a:prstGeom>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dirty="0">
                <a:solidFill>
                  <a:schemeClr val="bg1"/>
                </a:solidFill>
                <a:latin typeface="微軟正黑體" panose="020B0604030504040204" pitchFamily="34" charset="-120"/>
                <a:ea typeface="微軟正黑體" panose="020B0604030504040204" pitchFamily="34" charset="-120"/>
              </a:rPr>
              <a:t>安裝</a:t>
            </a:r>
            <a:r>
              <a:rPr lang="zh-TW" altLang="en-US" b="1" dirty="0">
                <a:solidFill>
                  <a:srgbClr val="FFFF00"/>
                </a:solidFill>
                <a:latin typeface="微軟正黑體" panose="020B0604030504040204" pitchFamily="34" charset="-120"/>
                <a:ea typeface="微軟正黑體" panose="020B0604030504040204" pitchFamily="34" charset="-120"/>
              </a:rPr>
              <a:t>二支</a:t>
            </a:r>
            <a:r>
              <a:rPr lang="zh-TW" altLang="en-US" b="1" dirty="0">
                <a:solidFill>
                  <a:schemeClr val="bg1"/>
                </a:solidFill>
                <a:latin typeface="微軟正黑體" panose="020B0604030504040204" pitchFamily="34" charset="-120"/>
                <a:ea typeface="微軟正黑體" panose="020B0604030504040204" pitchFamily="34" charset="-120"/>
              </a:rPr>
              <a:t>記憶體</a:t>
            </a:r>
          </a:p>
        </p:txBody>
      </p:sp>
      <p:pic>
        <p:nvPicPr>
          <p:cNvPr id="31" name="圖形 30">
            <a:extLst>
              <a:ext uri="{FF2B5EF4-FFF2-40B4-BE49-F238E27FC236}">
                <a16:creationId xmlns:a16="http://schemas.microsoft.com/office/drawing/2014/main" id="{35755652-4983-4918-8FEB-49273827618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9897" b="11450"/>
          <a:stretch/>
        </p:blipFill>
        <p:spPr>
          <a:xfrm>
            <a:off x="5403455" y="1298309"/>
            <a:ext cx="3740546" cy="3696884"/>
          </a:xfrm>
          <a:prstGeom prst="rect">
            <a:avLst/>
          </a:prstGeom>
        </p:spPr>
      </p:pic>
      <p:pic>
        <p:nvPicPr>
          <p:cNvPr id="32" name="圖形 31">
            <a:extLst>
              <a:ext uri="{FF2B5EF4-FFF2-40B4-BE49-F238E27FC236}">
                <a16:creationId xmlns:a16="http://schemas.microsoft.com/office/drawing/2014/main" id="{B49CFC94-A852-4145-8395-D886B9522C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429" y="2621448"/>
            <a:ext cx="2223380" cy="2153899"/>
          </a:xfrm>
          <a:prstGeom prst="rect">
            <a:avLst/>
          </a:prstGeom>
          <a:effectLst>
            <a:reflection blurRad="63500" stA="87000" endPos="12000" dist="50800" dir="5400000" sy="-100000" algn="bl" rotWithShape="0"/>
          </a:effectLst>
        </p:spPr>
      </p:pic>
      <p:pic>
        <p:nvPicPr>
          <p:cNvPr id="33" name="圖形 32">
            <a:extLst>
              <a:ext uri="{FF2B5EF4-FFF2-40B4-BE49-F238E27FC236}">
                <a16:creationId xmlns:a16="http://schemas.microsoft.com/office/drawing/2014/main" id="{7B699007-6580-4457-97B7-70A696FC22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02654" y="2621448"/>
            <a:ext cx="2223380" cy="2153899"/>
          </a:xfrm>
          <a:prstGeom prst="rect">
            <a:avLst/>
          </a:prstGeom>
          <a:effectLst>
            <a:reflection blurRad="63500" stA="87000" endPos="12000" dist="50800" dir="5400000" sy="-100000" algn="bl" rotWithShape="0"/>
          </a:effectLst>
        </p:spPr>
      </p:pic>
      <p:sp>
        <p:nvSpPr>
          <p:cNvPr id="4" name="文字方塊 3">
            <a:extLst>
              <a:ext uri="{FF2B5EF4-FFF2-40B4-BE49-F238E27FC236}">
                <a16:creationId xmlns:a16="http://schemas.microsoft.com/office/drawing/2014/main" id="{4B78980F-AA18-4990-9991-279A3550024B}"/>
              </a:ext>
            </a:extLst>
          </p:cNvPr>
          <p:cNvSpPr txBox="1"/>
          <p:nvPr/>
        </p:nvSpPr>
        <p:spPr>
          <a:xfrm>
            <a:off x="2839999" y="2213147"/>
            <a:ext cx="2409553"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dirty="0">
                <a:latin typeface="微軟正黑體" panose="020B0604030504040204" pitchFamily="34" charset="-120"/>
                <a:ea typeface="微軟正黑體" panose="020B0604030504040204" pitchFamily="34" charset="-120"/>
              </a:rPr>
              <a:t>安裝在 </a:t>
            </a:r>
            <a:r>
              <a:rPr lang="zh-TW" altLang="en-US" dirty="0">
                <a:solidFill>
                  <a:srgbClr val="00AC92"/>
                </a:solidFill>
                <a:highlight>
                  <a:srgbClr val="000000"/>
                </a:highlight>
                <a:latin typeface="微軟正黑體" panose="020B0604030504040204" pitchFamily="34" charset="-120"/>
                <a:ea typeface="微軟正黑體" panose="020B0604030504040204" pitchFamily="34" charset="-120"/>
              </a:rPr>
              <a:t>A0</a:t>
            </a:r>
            <a:r>
              <a:rPr lang="zh-TW" altLang="en-US" dirty="0">
                <a:solidFill>
                  <a:srgbClr val="00AC92"/>
                </a:solidFill>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與 </a:t>
            </a:r>
            <a:r>
              <a:rPr lang="zh-TW" altLang="en-US" dirty="0">
                <a:solidFill>
                  <a:srgbClr val="FF0040"/>
                </a:solidFill>
                <a:highlight>
                  <a:srgbClr val="000000"/>
                </a:highlight>
                <a:latin typeface="微軟正黑體" panose="020B0604030504040204" pitchFamily="34" charset="-120"/>
                <a:ea typeface="微軟正黑體" panose="020B0604030504040204" pitchFamily="34" charset="-120"/>
              </a:rPr>
              <a:t>B0</a:t>
            </a:r>
            <a:r>
              <a:rPr lang="zh-TW" altLang="en-US" dirty="0">
                <a:solidFill>
                  <a:srgbClr val="FF0040"/>
                </a:solidFill>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插槽</a:t>
            </a:r>
          </a:p>
        </p:txBody>
      </p:sp>
      <p:sp>
        <p:nvSpPr>
          <p:cNvPr id="5" name="文字方塊 4">
            <a:extLst>
              <a:ext uri="{FF2B5EF4-FFF2-40B4-BE49-F238E27FC236}">
                <a16:creationId xmlns:a16="http://schemas.microsoft.com/office/drawing/2014/main" id="{15109DCD-1514-4F94-9A79-D65E60FD2E79}"/>
              </a:ext>
            </a:extLst>
          </p:cNvPr>
          <p:cNvSpPr txBox="1"/>
          <p:nvPr/>
        </p:nvSpPr>
        <p:spPr>
          <a:xfrm>
            <a:off x="329852" y="2223256"/>
            <a:ext cx="2183332"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dirty="0">
                <a:latin typeface="微軟正黑體" panose="020B0604030504040204" pitchFamily="34" charset="-120"/>
                <a:ea typeface="微軟正黑體" panose="020B0604030504040204" pitchFamily="34" charset="-120"/>
              </a:rPr>
              <a:t>安裝在 </a:t>
            </a:r>
            <a:r>
              <a:rPr lang="zh-TW" altLang="en-US" dirty="0">
                <a:solidFill>
                  <a:srgbClr val="00AC92"/>
                </a:solidFill>
                <a:highlight>
                  <a:srgbClr val="000000"/>
                </a:highlight>
                <a:latin typeface="微軟正黑體" panose="020B0604030504040204" pitchFamily="34" charset="-120"/>
                <a:ea typeface="微軟正黑體" panose="020B0604030504040204" pitchFamily="34" charset="-120"/>
              </a:rPr>
              <a:t>A0</a:t>
            </a:r>
            <a:r>
              <a:rPr lang="zh-TW" altLang="en-US" dirty="0">
                <a:solidFill>
                  <a:srgbClr val="00AC92"/>
                </a:solidFill>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插槽</a:t>
            </a:r>
          </a:p>
        </p:txBody>
      </p:sp>
    </p:spTree>
    <p:extLst>
      <p:ext uri="{BB962C8B-B14F-4D97-AF65-F5344CB8AC3E}">
        <p14:creationId xmlns:p14="http://schemas.microsoft.com/office/powerpoint/2010/main" val="3380849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6E666E0-5D72-4614-9E3D-FEB1B94C3F81}"/>
              </a:ext>
            </a:extLst>
          </p:cNvPr>
          <p:cNvSpPr>
            <a:spLocks noGrp="1"/>
          </p:cNvSpPr>
          <p:nvPr>
            <p:ph type="title"/>
          </p:nvPr>
        </p:nvSpPr>
        <p:spPr>
          <a:xfrm>
            <a:off x="1756954" y="117910"/>
            <a:ext cx="6601260" cy="743803"/>
          </a:xfrm>
        </p:spPr>
        <p:txBody>
          <a:bodyPr/>
          <a:lstStyle/>
          <a:p>
            <a:r>
              <a:rPr lang="zh-TW" altLang="en-US">
                <a:latin typeface="Arial"/>
                <a:cs typeface="Arial"/>
              </a:rPr>
              <a:t>TS-x77XU</a:t>
            </a:r>
            <a:r>
              <a:rPr lang="zh-TW" altLang="en-US">
                <a:latin typeface="微軟正黑體"/>
              </a:rPr>
              <a:t> 記憶體配件</a:t>
            </a:r>
            <a:endParaRPr lang="zh-TW" altLang="en-US"/>
          </a:p>
        </p:txBody>
      </p:sp>
      <p:graphicFrame>
        <p:nvGraphicFramePr>
          <p:cNvPr id="6" name="表格 5">
            <a:extLst>
              <a:ext uri="{FF2B5EF4-FFF2-40B4-BE49-F238E27FC236}">
                <a16:creationId xmlns:a16="http://schemas.microsoft.com/office/drawing/2014/main" id="{6D82BFDD-CA17-4537-9A9B-660CFE49FF7F}"/>
              </a:ext>
            </a:extLst>
          </p:cNvPr>
          <p:cNvGraphicFramePr>
            <a:graphicFrameLocks noGrp="1"/>
          </p:cNvGraphicFramePr>
          <p:nvPr>
            <p:extLst>
              <p:ext uri="{D42A27DB-BD31-4B8C-83A1-F6EECF244321}">
                <p14:modId xmlns:p14="http://schemas.microsoft.com/office/powerpoint/2010/main" val="4139604597"/>
              </p:ext>
            </p:extLst>
          </p:nvPr>
        </p:nvGraphicFramePr>
        <p:xfrm>
          <a:off x="833480" y="1178645"/>
          <a:ext cx="7477040" cy="3537114"/>
        </p:xfrm>
        <a:graphic>
          <a:graphicData uri="http://schemas.openxmlformats.org/drawingml/2006/table">
            <a:tbl>
              <a:tblPr firstRow="1" bandRow="1">
                <a:effectLst>
                  <a:outerShdw blurRad="228600" dist="241300" dir="3540000" algn="ctr" rotWithShape="0">
                    <a:srgbClr val="000000">
                      <a:alpha val="48000"/>
                    </a:srgbClr>
                  </a:outerShdw>
                </a:effectLst>
                <a:tableStyleId>{5C22544A-7EE6-4342-B048-85BDC9FD1C3A}</a:tableStyleId>
              </a:tblPr>
              <a:tblGrid>
                <a:gridCol w="3115433">
                  <a:extLst>
                    <a:ext uri="{9D8B030D-6E8A-4147-A177-3AD203B41FA5}">
                      <a16:colId xmlns:a16="http://schemas.microsoft.com/office/drawing/2014/main" val="320320051"/>
                    </a:ext>
                  </a:extLst>
                </a:gridCol>
                <a:gridCol w="4361607">
                  <a:extLst>
                    <a:ext uri="{9D8B030D-6E8A-4147-A177-3AD203B41FA5}">
                      <a16:colId xmlns:a16="http://schemas.microsoft.com/office/drawing/2014/main" val="3539905540"/>
                    </a:ext>
                  </a:extLst>
                </a:gridCol>
              </a:tblGrid>
              <a:tr h="519594">
                <a:tc>
                  <a:txBody>
                    <a:bodyPr/>
                    <a:lstStyle/>
                    <a:p>
                      <a:pPr>
                        <a:buNone/>
                      </a:pPr>
                      <a:r>
                        <a:rPr lang="zh-TW" altLang="en-US">
                          <a:solidFill>
                            <a:srgbClr val="FFFF00"/>
                          </a:solidFill>
                          <a:latin typeface="微軟正黑體" panose="020B0604030504040204" pitchFamily="34" charset="-120"/>
                          <a:ea typeface="微軟正黑體" panose="020B0604030504040204" pitchFamily="34" charset="-120"/>
                        </a:rPr>
                        <a:t>記憶體配件料號</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buNone/>
                      </a:pPr>
                      <a:r>
                        <a:rPr lang="zh-TW" altLang="en-US">
                          <a:solidFill>
                            <a:srgbClr val="FFFF00"/>
                          </a:solidFill>
                          <a:latin typeface="微軟正黑體" panose="020B0604030504040204" pitchFamily="34" charset="-120"/>
                          <a:ea typeface="微軟正黑體" panose="020B0604030504040204" pitchFamily="34" charset="-120"/>
                        </a:rPr>
                        <a:t>記憶體規格</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7920307"/>
                  </a:ext>
                </a:extLst>
              </a:tr>
              <a:tr h="370840">
                <a:tc>
                  <a:txBody>
                    <a:bodyPr/>
                    <a:lstStyle/>
                    <a:p>
                      <a:pPr lvl="0" algn="l">
                        <a:buNone/>
                      </a:pPr>
                      <a:r>
                        <a:rPr lang="zh-TW" sz="1600" b="1" i="0" u="none" strike="noStrike" noProof="0">
                          <a:solidFill>
                            <a:srgbClr val="000000"/>
                          </a:solidFill>
                          <a:latin typeface="微軟正黑體" panose="020B0604030504040204" pitchFamily="34" charset="-120"/>
                          <a:ea typeface="微軟正黑體" panose="020B0604030504040204" pitchFamily="34" charset="-120"/>
                        </a:rPr>
                        <a:t>RAM-4GDR4A1-UD-2400 </a:t>
                      </a:r>
                      <a:endParaRPr lang="zh-TW" sz="1600" b="1">
                        <a:latin typeface="微軟正黑體" panose="020B0604030504040204" pitchFamily="34" charset="-120"/>
                        <a:ea typeface="微軟正黑體" panose="020B0604030504040204" pitchFamily="34" charset="-12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00"/>
                    </a:solidFill>
                  </a:tcPr>
                </a:tc>
                <a:tc>
                  <a:txBody>
                    <a:bodyPr/>
                    <a:lstStyle/>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DDR type: DDR4(288PIN)</a:t>
                      </a:r>
                      <a:endParaRPr lang="zh-TW" sz="1200">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Capacity: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4</a:t>
                      </a:r>
                      <a:r>
                        <a:rPr lang="zh-TW" sz="1200" b="0" i="0" u="none" strike="noStrike" noProof="0">
                          <a:solidFill>
                            <a:srgbClr val="000000"/>
                          </a:solidFill>
                          <a:latin typeface="微軟正黑體" panose="020B0604030504040204" pitchFamily="34" charset="-120"/>
                          <a:ea typeface="微軟正黑體" panose="020B0604030504040204" pitchFamily="34" charset="-120"/>
                        </a:rPr>
                        <a:t>GB</a:t>
                      </a: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ADA</a:t>
                      </a:r>
                      <a:r>
                        <a:rPr lang="zh-TW" sz="1200" b="0" i="0" u="none" strike="noStrike" noProof="0">
                          <a:solidFill>
                            <a:srgbClr val="000000"/>
                          </a:solidFill>
                          <a:latin typeface="微軟正黑體" panose="020B0604030504040204" pitchFamily="34" charset="-120"/>
                          <a:ea typeface="微軟正黑體" panose="020B0604030504040204" pitchFamily="34" charset="-120"/>
                        </a:rPr>
                        <a:t>TA</a:t>
                      </a:r>
                      <a:endParaRPr lang="zh-TW" sz="1200">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Frequency: DDR4-</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2400</a:t>
                      </a:r>
                      <a:endParaRPr lang="zh-TW" altLang="en-US" sz="1200" b="0" i="0" u="none" strike="noStrike" noProof="0">
                        <a:solidFill>
                          <a:srgbClr val="000000"/>
                        </a:solidFill>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P/N: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AD4U</a:t>
                      </a:r>
                      <a:r>
                        <a:rPr lang="zh-TW" sz="1200" b="0" i="0" u="none" strike="noStrike" noProof="0">
                          <a:solidFill>
                            <a:srgbClr val="000000"/>
                          </a:solidFill>
                          <a:latin typeface="微軟正黑體" panose="020B0604030504040204" pitchFamily="34" charset="-120"/>
                          <a:ea typeface="微軟正黑體" panose="020B0604030504040204" pitchFamily="34" charset="-120"/>
                        </a:rPr>
                        <a:t>24</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00W4G</a:t>
                      </a:r>
                      <a:r>
                        <a:rPr lang="zh-TW" sz="1200" b="0" i="0" u="none" strike="noStrike" noProof="0">
                          <a:solidFill>
                            <a:srgbClr val="000000"/>
                          </a:solidFill>
                          <a:latin typeface="微軟正黑體" panose="020B0604030504040204" pitchFamily="34" charset="-120"/>
                          <a:ea typeface="微軟正黑體" panose="020B0604030504040204" pitchFamily="34" charset="-120"/>
                        </a:rPr>
                        <a:t>1</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7-</a:t>
                      </a:r>
                      <a:r>
                        <a:rPr lang="zh-TW" sz="1200" b="0" i="0" u="none" strike="noStrike" noProof="0">
                          <a:solidFill>
                            <a:srgbClr val="000000"/>
                          </a:solidFill>
                          <a:latin typeface="微軟正黑體" panose="020B0604030504040204" pitchFamily="34" charset="-120"/>
                          <a:ea typeface="微軟正黑體" panose="020B0604030504040204" pitchFamily="34" charset="-120"/>
                        </a:rPr>
                        <a:t>B</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SSZ</a:t>
                      </a:r>
                      <a:endParaRPr lang="zh-TW" sz="1200">
                        <a:latin typeface="微軟正黑體" panose="020B0604030504040204" pitchFamily="34" charset="-120"/>
                        <a:ea typeface="微軟正黑體" panose="020B0604030504040204" pitchFamily="34" charset="-12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657737841"/>
                  </a:ext>
                </a:extLst>
              </a:tr>
              <a:tr h="370840">
                <a:tc>
                  <a:txBody>
                    <a:bodyPr/>
                    <a:lstStyle/>
                    <a:p>
                      <a:pPr lvl="0" algn="l">
                        <a:buNone/>
                      </a:pPr>
                      <a:r>
                        <a:rPr lang="zh-TW" sz="1600" b="1" i="0" u="none" strike="noStrike" noProof="0">
                          <a:solidFill>
                            <a:srgbClr val="000000"/>
                          </a:solidFill>
                          <a:latin typeface="微軟正黑體" panose="020B0604030504040204" pitchFamily="34" charset="-120"/>
                          <a:ea typeface="微軟正黑體" panose="020B0604030504040204" pitchFamily="34" charset="-120"/>
                        </a:rPr>
                        <a:t>RAM-</a:t>
                      </a:r>
                      <a:r>
                        <a:rPr lang="en-US" altLang="zh-TW" sz="1600" b="1" i="0" u="none" strike="noStrike" noProof="0">
                          <a:solidFill>
                            <a:srgbClr val="000000"/>
                          </a:solidFill>
                          <a:latin typeface="微軟正黑體" panose="020B0604030504040204" pitchFamily="34" charset="-120"/>
                          <a:ea typeface="微軟正黑體" panose="020B0604030504040204" pitchFamily="34" charset="-120"/>
                        </a:rPr>
                        <a:t>8</a:t>
                      </a:r>
                      <a:r>
                        <a:rPr lang="zh-TW" sz="1600" b="1" i="0" u="none" strike="noStrike" noProof="0">
                          <a:solidFill>
                            <a:srgbClr val="000000"/>
                          </a:solidFill>
                          <a:latin typeface="微軟正黑體" panose="020B0604030504040204" pitchFamily="34" charset="-120"/>
                          <a:ea typeface="微軟正黑體" panose="020B0604030504040204" pitchFamily="34" charset="-120"/>
                        </a:rPr>
                        <a:t>GDR4A1-UD-2400</a:t>
                      </a:r>
                      <a:endParaRPr lang="zh-TW" sz="1600" b="1">
                        <a:latin typeface="微軟正黑體" panose="020B0604030504040204" pitchFamily="34" charset="-120"/>
                        <a:ea typeface="微軟正黑體" panose="020B0604030504040204" pitchFamily="34" charset="-12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6CA10"/>
                    </a:solidFill>
                  </a:tcPr>
                </a:tc>
                <a:tc>
                  <a:txBody>
                    <a:bodyPr/>
                    <a:lstStyle/>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DDR type: DDR4(288PIN)</a:t>
                      </a: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Capacity:</a:t>
                      </a:r>
                      <a:r>
                        <a:rPr lang="zh-TW" altLang="en-US" sz="1200" b="0" i="0" u="none" strike="noStrike" noProof="0">
                          <a:solidFill>
                            <a:srgbClr val="000000"/>
                          </a:solidFill>
                          <a:latin typeface="微軟正黑體" panose="020B0604030504040204" pitchFamily="34" charset="-120"/>
                          <a:ea typeface="微軟正黑體" panose="020B0604030504040204" pitchFamily="34" charset="-120"/>
                        </a:rPr>
                        <a:t> 8</a:t>
                      </a:r>
                      <a:r>
                        <a:rPr lang="zh-TW" sz="1200" b="0" i="0" u="none" strike="noStrike" noProof="0">
                          <a:solidFill>
                            <a:srgbClr val="000000"/>
                          </a:solidFill>
                          <a:latin typeface="微軟正黑體" panose="020B0604030504040204" pitchFamily="34" charset="-120"/>
                          <a:ea typeface="微軟正黑體" panose="020B0604030504040204" pitchFamily="34" charset="-120"/>
                        </a:rPr>
                        <a:t>GB</a:t>
                      </a:r>
                      <a:endParaRPr lang="en-US" altLang="zh-TW" sz="1200" b="0" i="0" u="none" strike="noStrike" noProof="0">
                        <a:solidFill>
                          <a:srgbClr val="000000"/>
                        </a:solidFill>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ADA</a:t>
                      </a:r>
                      <a:r>
                        <a:rPr lang="zh-TW" sz="1200" b="0" i="0" u="none" strike="noStrike" noProof="0">
                          <a:solidFill>
                            <a:srgbClr val="000000"/>
                          </a:solidFill>
                          <a:latin typeface="微軟正黑體" panose="020B0604030504040204" pitchFamily="34" charset="-120"/>
                          <a:ea typeface="微軟正黑體" panose="020B0604030504040204" pitchFamily="34" charset="-120"/>
                        </a:rPr>
                        <a:t>TA</a:t>
                      </a: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Frequency: DDR4-</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2400</a:t>
                      </a:r>
                      <a:endParaRPr lang="zh-TW" sz="1200" b="0" i="0" u="none" strike="noStrike" noProof="0">
                        <a:solidFill>
                          <a:srgbClr val="000000"/>
                        </a:solidFill>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P/N: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AD4U</a:t>
                      </a:r>
                      <a:r>
                        <a:rPr lang="zh-TW" sz="1200" b="0" i="0" u="none" strike="noStrike" noProof="0">
                          <a:solidFill>
                            <a:srgbClr val="000000"/>
                          </a:solidFill>
                          <a:latin typeface="微軟正黑體" panose="020B0604030504040204" pitchFamily="34" charset="-120"/>
                          <a:ea typeface="微軟正黑體" panose="020B0604030504040204" pitchFamily="34" charset="-120"/>
                        </a:rPr>
                        <a:t>24</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0038G</a:t>
                      </a:r>
                      <a:r>
                        <a:rPr lang="zh-TW" sz="1200" b="0" i="0" u="none" strike="noStrike" noProof="0">
                          <a:solidFill>
                            <a:srgbClr val="000000"/>
                          </a:solidFill>
                          <a:latin typeface="微軟正黑體" panose="020B0604030504040204" pitchFamily="34" charset="-120"/>
                          <a:ea typeface="微軟正黑體" panose="020B0604030504040204" pitchFamily="34" charset="-120"/>
                        </a:rPr>
                        <a:t>1</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7-</a:t>
                      </a:r>
                      <a:r>
                        <a:rPr lang="zh-TW" sz="1200" b="0" i="0" u="none" strike="noStrike" noProof="0">
                          <a:solidFill>
                            <a:srgbClr val="000000"/>
                          </a:solidFill>
                          <a:latin typeface="微軟正黑體" panose="020B0604030504040204" pitchFamily="34" charset="-120"/>
                          <a:ea typeface="微軟正黑體" panose="020B0604030504040204" pitchFamily="34" charset="-120"/>
                        </a:rPr>
                        <a:t>B</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SSZ</a:t>
                      </a:r>
                      <a:endParaRPr lang="zh-TW" altLang="en-US" sz="1200">
                        <a:latin typeface="微軟正黑體" panose="020B0604030504040204" pitchFamily="34" charset="-120"/>
                        <a:ea typeface="微軟正黑體" panose="020B0604030504040204" pitchFamily="34" charset="-12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6CA10"/>
                    </a:solidFill>
                  </a:tcPr>
                </a:tc>
                <a:extLst>
                  <a:ext uri="{0D108BD9-81ED-4DB2-BD59-A6C34878D82A}">
                    <a16:rowId xmlns:a16="http://schemas.microsoft.com/office/drawing/2014/main" val="2857283563"/>
                  </a:ext>
                </a:extLst>
              </a:tr>
              <a:tr h="370840">
                <a:tc>
                  <a:txBody>
                    <a:bodyPr/>
                    <a:lstStyle/>
                    <a:p>
                      <a:pPr lvl="0" algn="l">
                        <a:buNone/>
                      </a:pPr>
                      <a:r>
                        <a:rPr lang="zh-TW" sz="1600" b="1" i="0" u="none" strike="noStrike" noProof="0">
                          <a:solidFill>
                            <a:srgbClr val="000000"/>
                          </a:solidFill>
                          <a:latin typeface="微軟正黑體" panose="020B0604030504040204" pitchFamily="34" charset="-120"/>
                          <a:ea typeface="微軟正黑體" panose="020B0604030504040204" pitchFamily="34" charset="-120"/>
                        </a:rPr>
                        <a:t>RAM-</a:t>
                      </a:r>
                      <a:r>
                        <a:rPr lang="en-US" altLang="zh-TW" sz="1600" b="1" i="0" u="none" strike="noStrike" noProof="0">
                          <a:solidFill>
                            <a:srgbClr val="000000"/>
                          </a:solidFill>
                          <a:latin typeface="微軟正黑體" panose="020B0604030504040204" pitchFamily="34" charset="-120"/>
                          <a:ea typeface="微軟正黑體" panose="020B0604030504040204" pitchFamily="34" charset="-120"/>
                        </a:rPr>
                        <a:t>16</a:t>
                      </a:r>
                      <a:r>
                        <a:rPr lang="zh-TW" sz="1600" b="1" i="0" u="none" strike="noStrike" noProof="0">
                          <a:solidFill>
                            <a:srgbClr val="000000"/>
                          </a:solidFill>
                          <a:latin typeface="微軟正黑體" panose="020B0604030504040204" pitchFamily="34" charset="-120"/>
                          <a:ea typeface="微軟正黑體" panose="020B0604030504040204" pitchFamily="34" charset="-120"/>
                        </a:rPr>
                        <a:t>GDR4A1-UD-2400</a:t>
                      </a:r>
                      <a:endParaRPr lang="zh-TW" sz="1600" b="1">
                        <a:latin typeface="微軟正黑體" panose="020B0604030504040204" pitchFamily="34" charset="-120"/>
                        <a:ea typeface="微軟正黑體" panose="020B0604030504040204" pitchFamily="34" charset="-12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DDR type: DDR4(288PIN)</a:t>
                      </a: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Capacity: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4</a:t>
                      </a:r>
                      <a:r>
                        <a:rPr lang="zh-TW" sz="1200" b="0" i="0" u="none" strike="noStrike" noProof="0">
                          <a:solidFill>
                            <a:srgbClr val="000000"/>
                          </a:solidFill>
                          <a:latin typeface="微軟正黑體" panose="020B0604030504040204" pitchFamily="34" charset="-120"/>
                          <a:ea typeface="微軟正黑體" panose="020B0604030504040204" pitchFamily="34" charset="-120"/>
                        </a:rPr>
                        <a:t>GB</a:t>
                      </a:r>
                      <a:endParaRPr lang="en-US" altLang="zh-TW" sz="1200" b="0" i="0" u="none" strike="noStrike" noProof="0">
                        <a:solidFill>
                          <a:srgbClr val="000000"/>
                        </a:solidFill>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ADA</a:t>
                      </a:r>
                      <a:r>
                        <a:rPr lang="zh-TW" sz="1200" b="0" i="0" u="none" strike="noStrike" noProof="0">
                          <a:solidFill>
                            <a:srgbClr val="000000"/>
                          </a:solidFill>
                          <a:latin typeface="微軟正黑體" panose="020B0604030504040204" pitchFamily="34" charset="-120"/>
                          <a:ea typeface="微軟正黑體" panose="020B0604030504040204" pitchFamily="34" charset="-120"/>
                        </a:rPr>
                        <a:t>TA</a:t>
                      </a: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Frequency: DDR4-</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2400</a:t>
                      </a:r>
                      <a:endParaRPr lang="zh-TW" sz="1200" b="0" i="0" u="none" strike="noStrike" noProof="0">
                        <a:solidFill>
                          <a:srgbClr val="000000"/>
                        </a:solidFill>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P/N: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AD4U</a:t>
                      </a:r>
                      <a:r>
                        <a:rPr lang="zh-TW" sz="1200" b="0" i="0" u="none" strike="noStrike" noProof="0">
                          <a:solidFill>
                            <a:srgbClr val="000000"/>
                          </a:solidFill>
                          <a:latin typeface="微軟正黑體" panose="020B0604030504040204" pitchFamily="34" charset="-120"/>
                          <a:ea typeface="微軟正黑體" panose="020B0604030504040204" pitchFamily="34" charset="-120"/>
                        </a:rPr>
                        <a:t>24</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00316G</a:t>
                      </a:r>
                      <a:r>
                        <a:rPr lang="zh-TW" sz="1200" b="0" i="0" u="none" strike="noStrike" noProof="0">
                          <a:solidFill>
                            <a:srgbClr val="000000"/>
                          </a:solidFill>
                          <a:latin typeface="微軟正黑體" panose="020B0604030504040204" pitchFamily="34" charset="-120"/>
                          <a:ea typeface="微軟正黑體" panose="020B0604030504040204" pitchFamily="34" charset="-120"/>
                        </a:rPr>
                        <a:t>1</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7-</a:t>
                      </a:r>
                      <a:r>
                        <a:rPr lang="zh-TW" sz="1200" b="0" i="0" u="none" strike="noStrike" noProof="0">
                          <a:solidFill>
                            <a:srgbClr val="000000"/>
                          </a:solidFill>
                          <a:latin typeface="微軟正黑體" panose="020B0604030504040204" pitchFamily="34" charset="-120"/>
                          <a:ea typeface="微軟正黑體" panose="020B0604030504040204" pitchFamily="34" charset="-120"/>
                        </a:rPr>
                        <a:t>B</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SSZ</a:t>
                      </a:r>
                      <a:endParaRPr lang="zh-TW" altLang="en-US" sz="1200">
                        <a:latin typeface="微軟正黑體" panose="020B0604030504040204" pitchFamily="34" charset="-120"/>
                        <a:ea typeface="微軟正黑體" panose="020B0604030504040204" pitchFamily="34" charset="-12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05965437"/>
                  </a:ext>
                </a:extLst>
              </a:tr>
            </a:tbl>
          </a:graphicData>
        </a:graphic>
      </p:graphicFrame>
      <p:cxnSp>
        <p:nvCxnSpPr>
          <p:cNvPr id="5" name="直線接點 4">
            <a:extLst>
              <a:ext uri="{FF2B5EF4-FFF2-40B4-BE49-F238E27FC236}">
                <a16:creationId xmlns:a16="http://schemas.microsoft.com/office/drawing/2014/main" id="{AA9A6973-A965-4101-B9A2-DB760C5682B3}"/>
              </a:ext>
            </a:extLst>
          </p:cNvPr>
          <p:cNvCxnSpPr/>
          <p:nvPr/>
        </p:nvCxnSpPr>
        <p:spPr>
          <a:xfrm>
            <a:off x="3707234" y="1638677"/>
            <a:ext cx="0" cy="3077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352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圓角 27">
            <a:extLst>
              <a:ext uri="{FF2B5EF4-FFF2-40B4-BE49-F238E27FC236}">
                <a16:creationId xmlns:a16="http://schemas.microsoft.com/office/drawing/2014/main" id="{7658095D-0494-4B64-BE39-0D0E98B4839D}"/>
              </a:ext>
            </a:extLst>
          </p:cNvPr>
          <p:cNvSpPr/>
          <p:nvPr/>
        </p:nvSpPr>
        <p:spPr>
          <a:xfrm>
            <a:off x="4195962" y="3275686"/>
            <a:ext cx="4048284" cy="404874"/>
          </a:xfrm>
          <a:prstGeom prst="roundRect">
            <a:avLst>
              <a:gd name="adj" fmla="val 48128"/>
            </a:avLst>
          </a:prstGeom>
          <a:solidFill>
            <a:schemeClr val="tx1">
              <a:lumMod val="85000"/>
              <a:lumOff val="1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文字方塊 28">
            <a:extLst>
              <a:ext uri="{FF2B5EF4-FFF2-40B4-BE49-F238E27FC236}">
                <a16:creationId xmlns:a16="http://schemas.microsoft.com/office/drawing/2014/main" id="{A2F944B0-9FF5-482D-800B-7602C84F8A1F}"/>
              </a:ext>
            </a:extLst>
          </p:cNvPr>
          <p:cNvSpPr txBox="1"/>
          <p:nvPr/>
        </p:nvSpPr>
        <p:spPr>
          <a:xfrm>
            <a:off x="4509086" y="3312491"/>
            <a:ext cx="3950614"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600" b="1">
                <a:solidFill>
                  <a:srgbClr val="DBEBD1"/>
                </a:solidFill>
                <a:latin typeface="微軟正黑體" panose="020B0604030504040204" pitchFamily="34" charset="-120"/>
                <a:ea typeface="微軟正黑體" panose="020B0604030504040204" pitchFamily="34" charset="-120"/>
              </a:rPr>
              <a:t>客製化需求為接單生產，交期較長</a:t>
            </a:r>
          </a:p>
        </p:txBody>
      </p:sp>
      <p:grpSp>
        <p:nvGrpSpPr>
          <p:cNvPr id="19" name="群組 18">
            <a:extLst>
              <a:ext uri="{FF2B5EF4-FFF2-40B4-BE49-F238E27FC236}">
                <a16:creationId xmlns:a16="http://schemas.microsoft.com/office/drawing/2014/main" id="{DE2ACFBA-36E4-49C5-8F28-F238BC0191EF}"/>
              </a:ext>
            </a:extLst>
          </p:cNvPr>
          <p:cNvGrpSpPr/>
          <p:nvPr/>
        </p:nvGrpSpPr>
        <p:grpSpPr>
          <a:xfrm>
            <a:off x="491637" y="1883757"/>
            <a:ext cx="2596135" cy="1158211"/>
            <a:chOff x="3448551" y="1876644"/>
            <a:chExt cx="2623945" cy="1170618"/>
          </a:xfrm>
        </p:grpSpPr>
        <p:pic>
          <p:nvPicPr>
            <p:cNvPr id="15" name="圖形 14">
              <a:extLst>
                <a:ext uri="{FF2B5EF4-FFF2-40B4-BE49-F238E27FC236}">
                  <a16:creationId xmlns:a16="http://schemas.microsoft.com/office/drawing/2014/main" id="{63910B08-9E3A-45E4-953A-AE14ED4EC0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48551" y="1876644"/>
              <a:ext cx="2623945" cy="1075292"/>
            </a:xfrm>
            <a:prstGeom prst="rect">
              <a:avLst/>
            </a:prstGeom>
          </p:spPr>
        </p:pic>
        <p:sp>
          <p:nvSpPr>
            <p:cNvPr id="16" name="矩形 15">
              <a:extLst>
                <a:ext uri="{FF2B5EF4-FFF2-40B4-BE49-F238E27FC236}">
                  <a16:creationId xmlns:a16="http://schemas.microsoft.com/office/drawing/2014/main" id="{7119E457-1E59-4EF0-809B-8BB15467B3B0}"/>
                </a:ext>
              </a:extLst>
            </p:cNvPr>
            <p:cNvSpPr/>
            <p:nvPr/>
          </p:nvSpPr>
          <p:spPr>
            <a:xfrm>
              <a:off x="4599800" y="2185488"/>
              <a:ext cx="947695" cy="861774"/>
            </a:xfrm>
            <a:prstGeom prst="rect">
              <a:avLst/>
            </a:prstGeom>
          </p:spPr>
          <p:txBody>
            <a:bodyPr wrap="none">
              <a:spAutoFit/>
            </a:bodyPr>
            <a:lstStyle/>
            <a:p>
              <a:r>
                <a:rPr lang="zh-TW" altLang="en-US" sz="5000" b="1">
                  <a:solidFill>
                    <a:srgbClr val="FFFF00"/>
                  </a:solidFill>
                  <a:latin typeface="微軟正黑體"/>
                  <a:ea typeface="微軟正黑體"/>
                  <a:cs typeface="Calibri"/>
                </a:rPr>
                <a:t>16</a:t>
              </a:r>
              <a:endParaRPr lang="zh-TW" altLang="en-US" sz="5000">
                <a:solidFill>
                  <a:srgbClr val="FFFF00"/>
                </a:solidFill>
              </a:endParaRPr>
            </a:p>
          </p:txBody>
        </p:sp>
        <p:sp>
          <p:nvSpPr>
            <p:cNvPr id="17" name="矩形 16">
              <a:extLst>
                <a:ext uri="{FF2B5EF4-FFF2-40B4-BE49-F238E27FC236}">
                  <a16:creationId xmlns:a16="http://schemas.microsoft.com/office/drawing/2014/main" id="{06F76389-8ACA-46C9-9FFC-27AE4DDB427C}"/>
                </a:ext>
              </a:extLst>
            </p:cNvPr>
            <p:cNvSpPr/>
            <p:nvPr/>
          </p:nvSpPr>
          <p:spPr>
            <a:xfrm>
              <a:off x="4807578" y="1904766"/>
              <a:ext cx="1252266" cy="369332"/>
            </a:xfrm>
            <a:prstGeom prst="rect">
              <a:avLst/>
            </a:prstGeom>
          </p:spPr>
          <p:txBody>
            <a:bodyPr wrap="none">
              <a:spAutoFit/>
            </a:bodyPr>
            <a:lstStyle/>
            <a:p>
              <a:pPr algn="r"/>
              <a:r>
                <a:rPr lang="zh-TW" altLang="en-US">
                  <a:solidFill>
                    <a:srgbClr val="00FFAB"/>
                  </a:solidFill>
                  <a:latin typeface="微軟正黑體" panose="020B0604030504040204" pitchFamily="34" charset="-120"/>
                  <a:ea typeface="微軟正黑體" panose="020B0604030504040204" pitchFamily="34" charset="-120"/>
                </a:rPr>
                <a:t>( 4GB x 4 )</a:t>
              </a:r>
            </a:p>
          </p:txBody>
        </p:sp>
      </p:grpSp>
      <p:pic>
        <p:nvPicPr>
          <p:cNvPr id="14" name="圖片 13">
            <a:extLst>
              <a:ext uri="{FF2B5EF4-FFF2-40B4-BE49-F238E27FC236}">
                <a16:creationId xmlns:a16="http://schemas.microsoft.com/office/drawing/2014/main" id="{45EE9820-B54F-4382-AFB1-1EB4375716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628" t="18520" r="-22915" b="13417"/>
          <a:stretch/>
        </p:blipFill>
        <p:spPr>
          <a:xfrm>
            <a:off x="-10984" y="2914112"/>
            <a:ext cx="5973386" cy="2243008"/>
          </a:xfrm>
          <a:prstGeom prst="rect">
            <a:avLst/>
          </a:prstGeom>
        </p:spPr>
      </p:pic>
      <p:sp>
        <p:nvSpPr>
          <p:cNvPr id="2" name="標題 1">
            <a:extLst>
              <a:ext uri="{FF2B5EF4-FFF2-40B4-BE49-F238E27FC236}">
                <a16:creationId xmlns:a16="http://schemas.microsoft.com/office/drawing/2014/main" id="{E6E666E0-5D72-4614-9E3D-FEB1B94C3F81}"/>
              </a:ext>
            </a:extLst>
          </p:cNvPr>
          <p:cNvSpPr>
            <a:spLocks noGrp="1"/>
          </p:cNvSpPr>
          <p:nvPr>
            <p:ph type="title"/>
          </p:nvPr>
        </p:nvSpPr>
        <p:spPr/>
        <p:txBody>
          <a:bodyPr/>
          <a:lstStyle/>
          <a:p>
            <a:r>
              <a:rPr lang="zh-TW">
                <a:latin typeface="微軟正黑體"/>
              </a:rPr>
              <a:t>記憶體容量客製化</a:t>
            </a:r>
            <a:endParaRPr lang="zh-TW"/>
          </a:p>
        </p:txBody>
      </p:sp>
      <p:sp>
        <p:nvSpPr>
          <p:cNvPr id="3" name="文字方塊 2">
            <a:extLst>
              <a:ext uri="{FF2B5EF4-FFF2-40B4-BE49-F238E27FC236}">
                <a16:creationId xmlns:a16="http://schemas.microsoft.com/office/drawing/2014/main" id="{62A82064-5EEB-43D0-B275-7E6796F7437B}"/>
              </a:ext>
            </a:extLst>
          </p:cNvPr>
          <p:cNvSpPr txBox="1"/>
          <p:nvPr/>
        </p:nvSpPr>
        <p:spPr>
          <a:xfrm>
            <a:off x="449750" y="1112765"/>
            <a:ext cx="8244500" cy="7694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buClr>
                <a:srgbClr val="E7FC20"/>
              </a:buClr>
              <a:buFont typeface="Arial"/>
              <a:buChar char="•"/>
            </a:pPr>
            <a:r>
              <a:rPr lang="zh-TW" altLang="en-US" sz="2200" b="1" dirty="0">
                <a:latin typeface="微軟正黑體"/>
                <a:ea typeface="微軟正黑體"/>
                <a:cs typeface="Calibri"/>
              </a:rPr>
              <a:t>滿足您專案對高記憶體的需求</a:t>
            </a:r>
          </a:p>
          <a:p>
            <a:pPr marL="180975" indent="-180975">
              <a:buClr>
                <a:srgbClr val="E7FC20"/>
              </a:buClr>
              <a:buFont typeface="Arial"/>
              <a:buChar char="•"/>
            </a:pPr>
            <a:r>
              <a:rPr lang="zh-TW" altLang="en-US" sz="2200" b="1" dirty="0">
                <a:latin typeface="微軟正黑體"/>
                <a:ea typeface="微軟正黑體"/>
                <a:cs typeface="Calibri"/>
              </a:rPr>
              <a:t>每個型號均提供 16GB、32GB、64GB 的客製化訂購選項</a:t>
            </a:r>
          </a:p>
        </p:txBody>
      </p:sp>
      <p:grpSp>
        <p:nvGrpSpPr>
          <p:cNvPr id="20" name="群組 19">
            <a:extLst>
              <a:ext uri="{FF2B5EF4-FFF2-40B4-BE49-F238E27FC236}">
                <a16:creationId xmlns:a16="http://schemas.microsoft.com/office/drawing/2014/main" id="{261EFD21-BEFF-41C1-A596-385324368B08}"/>
              </a:ext>
            </a:extLst>
          </p:cNvPr>
          <p:cNvGrpSpPr/>
          <p:nvPr/>
        </p:nvGrpSpPr>
        <p:grpSpPr>
          <a:xfrm>
            <a:off x="3240599" y="1883757"/>
            <a:ext cx="2596135" cy="1158211"/>
            <a:chOff x="3448551" y="1876644"/>
            <a:chExt cx="2623945" cy="1170618"/>
          </a:xfrm>
        </p:grpSpPr>
        <p:pic>
          <p:nvPicPr>
            <p:cNvPr id="21" name="圖形 20">
              <a:extLst>
                <a:ext uri="{FF2B5EF4-FFF2-40B4-BE49-F238E27FC236}">
                  <a16:creationId xmlns:a16="http://schemas.microsoft.com/office/drawing/2014/main" id="{DF92C76D-1150-4342-92CE-79E3DC3A04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48551" y="1876644"/>
              <a:ext cx="2623945" cy="1075292"/>
            </a:xfrm>
            <a:prstGeom prst="rect">
              <a:avLst/>
            </a:prstGeom>
          </p:spPr>
        </p:pic>
        <p:sp>
          <p:nvSpPr>
            <p:cNvPr id="22" name="矩形 21">
              <a:extLst>
                <a:ext uri="{FF2B5EF4-FFF2-40B4-BE49-F238E27FC236}">
                  <a16:creationId xmlns:a16="http://schemas.microsoft.com/office/drawing/2014/main" id="{AF0CDDEF-4A9D-4DAB-A666-8A6FC12D8A03}"/>
                </a:ext>
              </a:extLst>
            </p:cNvPr>
            <p:cNvSpPr/>
            <p:nvPr/>
          </p:nvSpPr>
          <p:spPr>
            <a:xfrm>
              <a:off x="4599800" y="2185488"/>
              <a:ext cx="947695" cy="861774"/>
            </a:xfrm>
            <a:prstGeom prst="rect">
              <a:avLst/>
            </a:prstGeom>
          </p:spPr>
          <p:txBody>
            <a:bodyPr wrap="none">
              <a:spAutoFit/>
            </a:bodyPr>
            <a:lstStyle/>
            <a:p>
              <a:r>
                <a:rPr lang="en-US" altLang="zh-TW" sz="5000" b="1">
                  <a:solidFill>
                    <a:srgbClr val="FFFF00"/>
                  </a:solidFill>
                  <a:latin typeface="微軟正黑體"/>
                  <a:ea typeface="微軟正黑體"/>
                  <a:cs typeface="Calibri"/>
                </a:rPr>
                <a:t>32</a:t>
              </a:r>
              <a:endParaRPr lang="zh-TW" altLang="en-US" sz="5000">
                <a:solidFill>
                  <a:srgbClr val="FFFF00"/>
                </a:solidFill>
              </a:endParaRPr>
            </a:p>
          </p:txBody>
        </p:sp>
        <p:sp>
          <p:nvSpPr>
            <p:cNvPr id="23" name="矩形 22">
              <a:extLst>
                <a:ext uri="{FF2B5EF4-FFF2-40B4-BE49-F238E27FC236}">
                  <a16:creationId xmlns:a16="http://schemas.microsoft.com/office/drawing/2014/main" id="{84309902-60F3-4510-9248-1A61834C96C0}"/>
                </a:ext>
              </a:extLst>
            </p:cNvPr>
            <p:cNvSpPr/>
            <p:nvPr/>
          </p:nvSpPr>
          <p:spPr>
            <a:xfrm>
              <a:off x="4807578" y="1904766"/>
              <a:ext cx="1252266" cy="369332"/>
            </a:xfrm>
            <a:prstGeom prst="rect">
              <a:avLst/>
            </a:prstGeom>
          </p:spPr>
          <p:txBody>
            <a:bodyPr wrap="none">
              <a:spAutoFit/>
            </a:bodyPr>
            <a:lstStyle/>
            <a:p>
              <a:pPr algn="r"/>
              <a:r>
                <a:rPr lang="zh-TW" altLang="en-US">
                  <a:solidFill>
                    <a:srgbClr val="00FFAB"/>
                  </a:solidFill>
                  <a:latin typeface="微軟正黑體" panose="020B0604030504040204" pitchFamily="34" charset="-120"/>
                  <a:ea typeface="微軟正黑體" panose="020B0604030504040204" pitchFamily="34" charset="-120"/>
                </a:rPr>
                <a:t>( </a:t>
              </a:r>
              <a:r>
                <a:rPr lang="en-US" altLang="zh-TW">
                  <a:solidFill>
                    <a:srgbClr val="00FFAB"/>
                  </a:solidFill>
                  <a:latin typeface="微軟正黑體" panose="020B0604030504040204" pitchFamily="34" charset="-120"/>
                  <a:ea typeface="微軟正黑體" panose="020B0604030504040204" pitchFamily="34" charset="-120"/>
                </a:rPr>
                <a:t>8</a:t>
              </a:r>
              <a:r>
                <a:rPr lang="zh-TW" altLang="en-US">
                  <a:solidFill>
                    <a:srgbClr val="00FFAB"/>
                  </a:solidFill>
                  <a:latin typeface="微軟正黑體" panose="020B0604030504040204" pitchFamily="34" charset="-120"/>
                  <a:ea typeface="微軟正黑體" panose="020B0604030504040204" pitchFamily="34" charset="-120"/>
                </a:rPr>
                <a:t>GB x 4 )</a:t>
              </a:r>
            </a:p>
          </p:txBody>
        </p:sp>
      </p:grpSp>
      <p:grpSp>
        <p:nvGrpSpPr>
          <p:cNvPr id="24" name="群組 23">
            <a:extLst>
              <a:ext uri="{FF2B5EF4-FFF2-40B4-BE49-F238E27FC236}">
                <a16:creationId xmlns:a16="http://schemas.microsoft.com/office/drawing/2014/main" id="{40CBC0BA-E73C-48C0-BF31-0EE600816946}"/>
              </a:ext>
            </a:extLst>
          </p:cNvPr>
          <p:cNvGrpSpPr/>
          <p:nvPr/>
        </p:nvGrpSpPr>
        <p:grpSpPr>
          <a:xfrm>
            <a:off x="5989562" y="1883757"/>
            <a:ext cx="2596135" cy="1158211"/>
            <a:chOff x="3448551" y="1876644"/>
            <a:chExt cx="2623945" cy="1170618"/>
          </a:xfrm>
        </p:grpSpPr>
        <p:pic>
          <p:nvPicPr>
            <p:cNvPr id="25" name="圖形 24">
              <a:extLst>
                <a:ext uri="{FF2B5EF4-FFF2-40B4-BE49-F238E27FC236}">
                  <a16:creationId xmlns:a16="http://schemas.microsoft.com/office/drawing/2014/main" id="{3E90A8FA-4EE0-47F8-BBA6-F0B8B5CBCE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48551" y="1876644"/>
              <a:ext cx="2623945" cy="1075292"/>
            </a:xfrm>
            <a:prstGeom prst="rect">
              <a:avLst/>
            </a:prstGeom>
          </p:spPr>
        </p:pic>
        <p:sp>
          <p:nvSpPr>
            <p:cNvPr id="26" name="矩形 25">
              <a:extLst>
                <a:ext uri="{FF2B5EF4-FFF2-40B4-BE49-F238E27FC236}">
                  <a16:creationId xmlns:a16="http://schemas.microsoft.com/office/drawing/2014/main" id="{39C76362-3F59-4766-A861-177F4C5C2984}"/>
                </a:ext>
              </a:extLst>
            </p:cNvPr>
            <p:cNvSpPr/>
            <p:nvPr/>
          </p:nvSpPr>
          <p:spPr>
            <a:xfrm>
              <a:off x="4599800" y="2185488"/>
              <a:ext cx="947695" cy="861774"/>
            </a:xfrm>
            <a:prstGeom prst="rect">
              <a:avLst/>
            </a:prstGeom>
          </p:spPr>
          <p:txBody>
            <a:bodyPr wrap="none">
              <a:spAutoFit/>
            </a:bodyPr>
            <a:lstStyle/>
            <a:p>
              <a:r>
                <a:rPr lang="zh-TW" altLang="en-US" sz="5000" b="1">
                  <a:solidFill>
                    <a:srgbClr val="FFFF00"/>
                  </a:solidFill>
                  <a:latin typeface="微軟正黑體"/>
                  <a:ea typeface="微軟正黑體"/>
                  <a:cs typeface="Calibri"/>
                </a:rPr>
                <a:t>6</a:t>
              </a:r>
              <a:r>
                <a:rPr lang="en-US" altLang="zh-TW" sz="5000" b="1">
                  <a:solidFill>
                    <a:srgbClr val="FFFF00"/>
                  </a:solidFill>
                  <a:latin typeface="微軟正黑體"/>
                  <a:ea typeface="微軟正黑體"/>
                  <a:cs typeface="Calibri"/>
                </a:rPr>
                <a:t>4</a:t>
              </a:r>
              <a:endParaRPr lang="zh-TW" altLang="en-US" sz="5000">
                <a:solidFill>
                  <a:srgbClr val="FFFF00"/>
                </a:solidFill>
              </a:endParaRPr>
            </a:p>
          </p:txBody>
        </p:sp>
        <p:sp>
          <p:nvSpPr>
            <p:cNvPr id="27" name="矩形 26">
              <a:extLst>
                <a:ext uri="{FF2B5EF4-FFF2-40B4-BE49-F238E27FC236}">
                  <a16:creationId xmlns:a16="http://schemas.microsoft.com/office/drawing/2014/main" id="{5C23C833-DF0F-46AA-BBAB-7FFC8C146C4D}"/>
                </a:ext>
              </a:extLst>
            </p:cNvPr>
            <p:cNvSpPr/>
            <p:nvPr/>
          </p:nvSpPr>
          <p:spPr>
            <a:xfrm>
              <a:off x="4674528" y="1904766"/>
              <a:ext cx="1385316" cy="369332"/>
            </a:xfrm>
            <a:prstGeom prst="rect">
              <a:avLst/>
            </a:prstGeom>
          </p:spPr>
          <p:txBody>
            <a:bodyPr wrap="none">
              <a:spAutoFit/>
            </a:bodyPr>
            <a:lstStyle/>
            <a:p>
              <a:pPr algn="r"/>
              <a:r>
                <a:rPr lang="zh-TW" altLang="en-US">
                  <a:solidFill>
                    <a:srgbClr val="00FFAB"/>
                  </a:solidFill>
                  <a:latin typeface="微軟正黑體" panose="020B0604030504040204" pitchFamily="34" charset="-120"/>
                  <a:ea typeface="微軟正黑體" panose="020B0604030504040204" pitchFamily="34" charset="-120"/>
                </a:rPr>
                <a:t>( </a:t>
              </a:r>
              <a:r>
                <a:rPr lang="en-US" altLang="zh-TW">
                  <a:solidFill>
                    <a:srgbClr val="00FFAB"/>
                  </a:solidFill>
                  <a:latin typeface="微軟正黑體" panose="020B0604030504040204" pitchFamily="34" charset="-120"/>
                  <a:ea typeface="微軟正黑體" panose="020B0604030504040204" pitchFamily="34" charset="-120"/>
                </a:rPr>
                <a:t>16</a:t>
              </a:r>
              <a:r>
                <a:rPr lang="zh-TW" altLang="en-US">
                  <a:solidFill>
                    <a:srgbClr val="00FFAB"/>
                  </a:solidFill>
                  <a:latin typeface="微軟正黑體" panose="020B0604030504040204" pitchFamily="34" charset="-120"/>
                  <a:ea typeface="微軟正黑體" panose="020B0604030504040204" pitchFamily="34" charset="-120"/>
                </a:rPr>
                <a:t>GB x 4 )</a:t>
              </a:r>
            </a:p>
          </p:txBody>
        </p:sp>
      </p:grpSp>
    </p:spTree>
    <p:extLst>
      <p:ext uri="{BB962C8B-B14F-4D97-AF65-F5344CB8AC3E}">
        <p14:creationId xmlns:p14="http://schemas.microsoft.com/office/powerpoint/2010/main" val="78903527"/>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3270</Words>
  <Application>Microsoft Office PowerPoint</Application>
  <PresentationFormat>如螢幕大小 (16:9)</PresentationFormat>
  <Paragraphs>755</Paragraphs>
  <Slides>58</Slides>
  <Notes>42</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58</vt:i4>
      </vt:variant>
    </vt:vector>
  </HeadingPairs>
  <TitlesOfParts>
    <vt:vector size="71" baseType="lpstr">
      <vt:lpstr>Arial </vt:lpstr>
      <vt:lpstr>Arial Unicode MS</vt:lpstr>
      <vt:lpstr>Malgun Gothic</vt:lpstr>
      <vt:lpstr>Microsoft YaHei</vt:lpstr>
      <vt:lpstr>宋体</vt:lpstr>
      <vt:lpstr>Microsoft JhengHei</vt:lpstr>
      <vt:lpstr>Microsoft JhengHei</vt:lpstr>
      <vt:lpstr>新細明體</vt:lpstr>
      <vt:lpstr>Arial</vt:lpstr>
      <vt:lpstr>Calibri</vt:lpstr>
      <vt:lpstr>Verdana</vt:lpstr>
      <vt:lpstr>Wingdings</vt:lpstr>
      <vt:lpstr>Office 佈景主題</vt:lpstr>
      <vt:lpstr>PowerPoint 簡報</vt:lpstr>
      <vt:lpstr>機架型 NAS 加入 Ryzen 戰線</vt:lpstr>
      <vt:lpstr>TS-x77XU 進化登場</vt:lpstr>
      <vt:lpstr>即將與您見面</vt:lpstr>
      <vt:lpstr>無論怎麼選都對味 – 1U 9-bay</vt:lpstr>
      <vt:lpstr>無論怎麼選都對味 – 4U 24-bay</vt:lpstr>
      <vt:lpstr>可支援高達 64GB 記憶體</vt:lpstr>
      <vt:lpstr>TS-x77XU 記憶體配件</vt:lpstr>
      <vt:lpstr>記憶體容量客製化</vt:lpstr>
      <vt:lpstr>PowerPoint 簡報</vt:lpstr>
      <vt:lpstr>1U 也可以輕鬆玩轉 Qtier 與 SSD 快取</vt:lpstr>
      <vt:lpstr>1U TS-977XU/TS-977XU-RP 背面</vt:lpstr>
      <vt:lpstr>TS-977XU SSD 硬碟安裝解析</vt:lpstr>
      <vt:lpstr>2U/3U TS-x77XU 正面</vt:lpstr>
      <vt:lpstr>2U/3U TS-x77XU 正面</vt:lpstr>
      <vt:lpstr>2U/3U/4U TS-x77XU 背面配置</vt:lpstr>
      <vt:lpstr>業界領先的超多 PCIe 擴充插槽</vt:lpstr>
      <vt:lpstr>TS-x77XU PCIe 插槽配置</vt:lpstr>
      <vt:lpstr>彈性的 PCIe 配置 (2U/3U)</vt:lpstr>
      <vt:lpstr>彈性的 PCIe 配置 (4U)</vt:lpstr>
      <vt:lpstr>GPU 卡建議插槽與可支援的尺寸</vt:lpstr>
      <vt:lpstr>外接顯卡上身，實現更多夢想</vt:lpstr>
      <vt:lpstr>外接顯卡三大應用</vt:lpstr>
      <vt:lpstr>善用 QNAP QuAI 讓您輕鬆駕馭 AI</vt:lpstr>
      <vt:lpstr>PowerPoint 簡報</vt:lpstr>
      <vt:lpstr>提升虛擬機影像處理能力</vt:lpstr>
      <vt:lpstr>免工具安裝滑軌</vt:lpstr>
      <vt:lpstr>硬體拆裝好方便</vt:lpstr>
      <vt:lpstr>USB 3.1 Gen 2 (10G) 讓備份更有效率</vt:lpstr>
      <vt:lpstr>超大肚量的專業智慧型監控</vt:lpstr>
      <vt:lpstr>具備卸載能力的 10GbE 網路</vt:lpstr>
      <vt:lpstr>iSER 讓你的 NAS 更輕鬆</vt:lpstr>
      <vt:lpstr> 內建雙 10GbE SFP+ 智慧型網路埠</vt:lpstr>
      <vt:lpstr>PowerPoint 簡報</vt:lpstr>
      <vt:lpstr>利用虛擬機工作站運行的 vQTS</vt:lpstr>
      <vt:lpstr>一台抵多台</vt:lpstr>
      <vt:lpstr>資源區隔</vt:lpstr>
      <vt:lpstr>適合運行虛擬機的高效能平台</vt:lpstr>
      <vt:lpstr>QTS 與虛擬化應用提升生產力</vt:lpstr>
      <vt:lpstr>PowerPoint 簡報</vt:lpstr>
      <vt:lpstr>固態硬碟在高速網路時代的重要性</vt:lpstr>
      <vt:lpstr>QTS 支援 SSD 全域快取與自動分層</vt:lpstr>
      <vt:lpstr> 不同的 SSD 持續效能大不同</vt:lpstr>
      <vt:lpstr> 甚麼是 SSD 預留空間 (Over-provisioning)</vt:lpstr>
      <vt:lpstr>以 QNAP SSD 外掛預留空間 全面提升儲存性價比</vt:lpstr>
      <vt:lpstr>選對 SSD 很困難，選 QNAP 很簡單</vt:lpstr>
      <vt:lpstr>PowerPoint 簡報</vt:lpstr>
      <vt:lpstr>QTS SSD 支援三種全域快取</vt:lpstr>
      <vt:lpstr>唯寫快取最大化寫入專用伺服器效率</vt:lpstr>
      <vt:lpstr>自動分層 (Auto-Tiering) 兼顧容量與效能</vt:lpstr>
      <vt:lpstr>Qtier 2.0 智慧判別，效能更強</vt:lpstr>
      <vt:lpstr>TS-x77XU SSD 儲存配置變化百出</vt:lpstr>
      <vt:lpstr>企業需要更低的 RTO (還原時間目標) </vt:lpstr>
      <vt:lpstr>快照管理員支援遠端閱覽、還原檔案</vt:lpstr>
      <vt:lpstr>以 10GbE 網路大幅降低還原時間</vt:lpstr>
      <vt:lpstr>還原方式：快照匯出/匯入</vt:lpstr>
      <vt:lpstr>搭載最新 QTS 4.3.5 韌體，提升儲存競爭力</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QNAP_Copy Su</cp:lastModifiedBy>
  <cp:revision>1</cp:revision>
  <dcterms:modified xsi:type="dcterms:W3CDTF">2018-08-17T06:13:16Z</dcterms:modified>
</cp:coreProperties>
</file>